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7" r:id="rId3"/>
    <p:sldId id="345" r:id="rId4"/>
    <p:sldId id="346" r:id="rId5"/>
    <p:sldId id="368" r:id="rId6"/>
    <p:sldId id="348" r:id="rId7"/>
    <p:sldId id="350" r:id="rId8"/>
    <p:sldId id="352" r:id="rId9"/>
    <p:sldId id="354" r:id="rId10"/>
    <p:sldId id="355" r:id="rId11"/>
    <p:sldId id="356" r:id="rId12"/>
    <p:sldId id="357" r:id="rId13"/>
    <p:sldId id="358" r:id="rId14"/>
    <p:sldId id="359" r:id="rId15"/>
    <p:sldId id="361" r:id="rId16"/>
    <p:sldId id="367" r:id="rId17"/>
    <p:sldId id="362" r:id="rId18"/>
    <p:sldId id="364" r:id="rId19"/>
    <p:sldId id="366" r:id="rId20"/>
  </p:sldIdLst>
  <p:sldSz cx="9144000" cy="6858000" type="screen4x3"/>
  <p:notesSz cx="6888163" cy="100203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93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D85777D6-0F77-4338-B5A3-70AFA316FCDF}" type="datetimeFigureOut">
              <a:rPr lang="pt-BR" smtClean="0"/>
              <a:pPr/>
              <a:t>15/03/2023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EDBC0E2A-5562-47FC-ACCA-433B216094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7CC2-CF70-4E3D-A484-B3F52AF11EE2}" type="datetime1">
              <a:rPr lang="pt-BR" smtClean="0"/>
              <a:t>15/03/2023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E4BA-694F-4D56-A412-9D79763F0ACD}" type="datetime1">
              <a:rPr lang="pt-BR" smtClean="0"/>
              <a:t>15/03/2023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72207-214C-4F51-B7B4-D38440F44E3E}" type="datetime1">
              <a:rPr lang="pt-BR" smtClean="0"/>
              <a:t>15/03/2023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8A00-00A9-44A8-A08A-5CBC4421787F}" type="datetime1">
              <a:rPr lang="pt-BR" smtClean="0"/>
              <a:t>15/03/2023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F435-24D8-4EEC-89D6-E9473D87DA8D}" type="datetime1">
              <a:rPr lang="pt-BR" smtClean="0"/>
              <a:t>15/03/2023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750C7-4462-4CD9-A948-BA28D4E0D8C2}" type="datetime1">
              <a:rPr lang="pt-BR" smtClean="0"/>
              <a:t>15/03/2023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A71C-7A30-4364-B59E-F110790DB5DA}" type="datetime1">
              <a:rPr lang="pt-BR" smtClean="0"/>
              <a:t>15/03/2023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7172-6643-4731-8109-0958A3431281}" type="datetime1">
              <a:rPr lang="pt-BR" smtClean="0"/>
              <a:t>15/03/2023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778DC-CD35-4C6F-895F-8003EA1AABA2}" type="datetime1">
              <a:rPr lang="pt-BR" smtClean="0"/>
              <a:t>15/03/2023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54E9-3C06-4B2B-92C0-BDC600C539CD}" type="datetime1">
              <a:rPr lang="pt-BR" smtClean="0"/>
              <a:t>15/03/2023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CBBF-6E9D-43B5-9D3F-D98276134B3F}" type="datetime1">
              <a:rPr lang="pt-BR" smtClean="0"/>
              <a:t>15/03/2023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8290AD9-692B-4B0D-89FC-ED082F2C3BC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1D11D8-84A7-4C70-8DD5-81F5F4A8779D}" type="datetime1">
              <a:rPr lang="pt-BR" smtClean="0"/>
              <a:t>15/03/2023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290AD9-692B-4B0D-89FC-ED082F2C3BC1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sz="4000" dirty="0" smtClean="0">
                <a:solidFill>
                  <a:schemeClr val="bg1"/>
                </a:solidFill>
                <a:effectLst/>
              </a:rPr>
              <a:t>A DIVINA COMÉDIA DO ENSINO DO DIREITO</a:t>
            </a:r>
            <a:r>
              <a:rPr lang="pt-BR" sz="3100" dirty="0">
                <a:effectLst/>
              </a:rPr>
              <a:t> </a:t>
            </a:r>
            <a:br>
              <a:rPr lang="pt-BR" sz="3100" dirty="0">
                <a:effectLst/>
              </a:rPr>
            </a:br>
            <a:endParaRPr lang="pt-BR" sz="3100" dirty="0"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Aula ministrada na recepção das calouras e dos calouros de 2023</a:t>
            </a:r>
            <a:endParaRPr lang="pt-BR" dirty="0" smtClean="0">
              <a:solidFill>
                <a:schemeClr val="bg1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03274"/>
            <a:ext cx="8229600" cy="944628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A DIVINA COMÉDIA – UM ROTEIRO PARA O ESTUDO DO ENSINO DO DIREITO </a:t>
            </a:r>
            <a:r>
              <a:rPr lang="pt-BR" sz="2400" b="1" dirty="0">
                <a:solidFill>
                  <a:srgbClr val="FF0000"/>
                </a:solidFill>
              </a:rPr>
              <a:t>– O INFERNO, A REPRESENTAÇÃO E PERTENCIMENTO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>
                <a:latin typeface="+mj-lt"/>
              </a:rPr>
              <a:t>Vender </a:t>
            </a:r>
            <a:r>
              <a:rPr lang="pt-BR" dirty="0">
                <a:latin typeface="+mj-lt"/>
              </a:rPr>
              <a:t>melhor as suas forças de </a:t>
            </a:r>
            <a:r>
              <a:rPr lang="pt-BR" dirty="0" smtClean="0">
                <a:latin typeface="+mj-lt"/>
              </a:rPr>
              <a:t>trabalho este é o novo pertencimento.</a:t>
            </a:r>
          </a:p>
          <a:p>
            <a:pPr algn="just"/>
            <a:r>
              <a:rPr lang="pt-BR" dirty="0" smtClean="0">
                <a:latin typeface="+mj-lt"/>
              </a:rPr>
              <a:t>No novo </a:t>
            </a:r>
            <a:r>
              <a:rPr lang="pt-BR" dirty="0">
                <a:latin typeface="+mj-lt"/>
              </a:rPr>
              <a:t>mundo das </a:t>
            </a:r>
            <a:r>
              <a:rPr lang="pt-BR" dirty="0" smtClean="0">
                <a:latin typeface="+mj-lt"/>
              </a:rPr>
              <a:t>representações, a demolição do que há de pertencimento a determinados segmentos </a:t>
            </a:r>
            <a:r>
              <a:rPr lang="pt-BR" dirty="0">
                <a:latin typeface="+mj-lt"/>
              </a:rPr>
              <a:t>(como gênero ou raça, por exemplo</a:t>
            </a:r>
            <a:r>
              <a:rPr lang="pt-BR" dirty="0" smtClean="0">
                <a:latin typeface="+mj-lt"/>
              </a:rPr>
              <a:t>).</a:t>
            </a:r>
          </a:p>
          <a:p>
            <a:pPr algn="just"/>
            <a:r>
              <a:rPr lang="pt-BR" dirty="0" smtClean="0">
                <a:latin typeface="+mj-lt"/>
              </a:rPr>
              <a:t>Novas representações de gênero e raça, por exemplo, completamente distanciadas da questão de classe.  </a:t>
            </a:r>
            <a:endParaRPr lang="pt-BR" dirty="0">
              <a:latin typeface="+mj-lt"/>
            </a:endParaRPr>
          </a:p>
          <a:p>
            <a:pPr algn="just"/>
            <a:r>
              <a:rPr lang="pt-BR" dirty="0" smtClean="0">
                <a:latin typeface="+mj-lt"/>
              </a:rPr>
              <a:t>O </a:t>
            </a:r>
            <a:r>
              <a:rPr lang="pt-BR" dirty="0">
                <a:latin typeface="+mj-lt"/>
              </a:rPr>
              <a:t>mundo das representações </a:t>
            </a:r>
            <a:r>
              <a:rPr lang="pt-BR" dirty="0" smtClean="0">
                <a:latin typeface="+mj-lt"/>
              </a:rPr>
              <a:t>do </a:t>
            </a:r>
            <a:r>
              <a:rPr lang="pt-BR" dirty="0">
                <a:latin typeface="+mj-lt"/>
              </a:rPr>
              <a:t>direito </a:t>
            </a:r>
            <a:r>
              <a:rPr lang="pt-BR" dirty="0" smtClean="0">
                <a:latin typeface="+mj-lt"/>
              </a:rPr>
              <a:t>com força no real, moldando o mundo. Ensino do direito como ensino de representações com força no real.</a:t>
            </a:r>
            <a:endParaRPr lang="pt-BR" dirty="0">
              <a:latin typeface="+mj-lt"/>
            </a:endParaRP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444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03274"/>
            <a:ext cx="8229600" cy="944628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A DIVINA COMÉDIA – UM ROTEIRO PARA O ESTUDO DO ENSINO DO DIREITO </a:t>
            </a:r>
            <a:r>
              <a:rPr lang="pt-BR" sz="2400" b="1" dirty="0">
                <a:solidFill>
                  <a:srgbClr val="FF0000"/>
                </a:solidFill>
              </a:rPr>
              <a:t>– O INFERNO, A REPRESENTAÇÃO E PERTENCIMENTO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t-BR" sz="7500" dirty="0" smtClean="0">
                <a:latin typeface="+mj-lt"/>
              </a:rPr>
              <a:t>Moldados </a:t>
            </a:r>
            <a:r>
              <a:rPr lang="pt-BR" sz="7500" dirty="0">
                <a:latin typeface="+mj-lt"/>
              </a:rPr>
              <a:t>em um novo pertencimento. </a:t>
            </a:r>
            <a:endParaRPr lang="pt-BR" sz="7500" dirty="0" smtClean="0">
              <a:latin typeface="+mj-lt"/>
            </a:endParaRPr>
          </a:p>
          <a:p>
            <a:pPr algn="just"/>
            <a:r>
              <a:rPr lang="pt-BR" sz="7500" dirty="0" smtClean="0">
                <a:latin typeface="+mj-lt"/>
              </a:rPr>
              <a:t>Cerimônia de ingresso, rito de iniciação.</a:t>
            </a:r>
          </a:p>
          <a:p>
            <a:pPr algn="just"/>
            <a:r>
              <a:rPr lang="pt-BR" sz="7500" dirty="0" smtClean="0">
                <a:latin typeface="+mj-lt"/>
              </a:rPr>
              <a:t>O novo pertencimento: o mundo dos opressores. A difícil tarefa de sobreviver.</a:t>
            </a:r>
            <a:endParaRPr lang="pt-BR" sz="7500" dirty="0">
              <a:latin typeface="+mj-lt"/>
            </a:endParaRPr>
          </a:p>
          <a:p>
            <a:pPr algn="just"/>
            <a:endParaRPr lang="pt-BR" dirty="0">
              <a:latin typeface="+mj-lt"/>
            </a:endParaRP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67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03274"/>
            <a:ext cx="8229600" cy="944628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A DIVINA COMÉDIA – UM ROTEIRO PARA O ESTUDO DO ENSINO DO DIREITO </a:t>
            </a:r>
            <a:r>
              <a:rPr lang="pt-BR" sz="2400" b="1" dirty="0">
                <a:solidFill>
                  <a:srgbClr val="FF0000"/>
                </a:solidFill>
              </a:rPr>
              <a:t>– O INFERNO, A REPRESENTAÇÃO E PERTENCIMENTO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600" dirty="0" smtClean="0">
                <a:latin typeface="+mj-lt"/>
              </a:rPr>
              <a:t>O “</a:t>
            </a:r>
            <a:r>
              <a:rPr lang="pt-BR" sz="3600" dirty="0" err="1" smtClean="0">
                <a:latin typeface="+mj-lt"/>
              </a:rPr>
              <a:t>gestus</a:t>
            </a:r>
            <a:r>
              <a:rPr lang="pt-BR" sz="3600" dirty="0" smtClean="0">
                <a:latin typeface="+mj-lt"/>
              </a:rPr>
              <a:t>” a partir de uma análise de Brecht</a:t>
            </a:r>
          </a:p>
          <a:p>
            <a:pPr algn="just"/>
            <a:r>
              <a:rPr lang="pt-BR" sz="3600" dirty="0" smtClean="0">
                <a:latin typeface="+mj-lt"/>
              </a:rPr>
              <a:t>A teatralização, a estética da política.</a:t>
            </a:r>
          </a:p>
          <a:p>
            <a:pPr algn="just"/>
            <a:r>
              <a:rPr lang="pt-BR" sz="3600" dirty="0" smtClean="0">
                <a:latin typeface="+mj-lt"/>
              </a:rPr>
              <a:t>Louis Althusser e o que é ideologia afinal. </a:t>
            </a:r>
          </a:p>
          <a:p>
            <a:pPr algn="just"/>
            <a:r>
              <a:rPr lang="pt-BR" sz="3600" dirty="0" smtClean="0">
                <a:latin typeface="+mj-lt"/>
              </a:rPr>
              <a:t>O ensino do direito é sempre ideológico (e, por isso, a necessidade do manto da neutralidade).</a:t>
            </a:r>
          </a:p>
          <a:p>
            <a:pPr marL="0" indent="0" algn="just">
              <a:buNone/>
            </a:pPr>
            <a:endParaRPr lang="pt-BR" sz="3400" dirty="0">
              <a:latin typeface="+mj-lt"/>
            </a:endParaRPr>
          </a:p>
          <a:p>
            <a:pPr algn="just"/>
            <a:endParaRPr lang="pt-BR" dirty="0">
              <a:latin typeface="+mj-lt"/>
            </a:endParaRP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082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03274"/>
            <a:ext cx="8229600" cy="944628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A DIVINA COMÉDIA – UM ROTEIRO PARA O ESTUDO DO ENSINO DO DIREITO </a:t>
            </a:r>
            <a:r>
              <a:rPr lang="pt-BR" sz="2400" b="1" dirty="0">
                <a:solidFill>
                  <a:srgbClr val="FF0000"/>
                </a:solidFill>
              </a:rPr>
              <a:t>– O INFERNO, A REPRESENTAÇÃO E PERTENCIMENTO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/>
            <a:r>
              <a:rPr lang="pt-BR" sz="8500" dirty="0" smtClean="0">
                <a:latin typeface="+mj-lt"/>
              </a:rPr>
              <a:t>As ilusões de um outro acolhimento em especial para os que ingressaram nas vagas reservadas a pretos, pardos e indígenas e aos provenientes de escolas públicas.</a:t>
            </a:r>
          </a:p>
          <a:p>
            <a:pPr algn="just"/>
            <a:r>
              <a:rPr lang="pt-BR" sz="8500" dirty="0" smtClean="0">
                <a:latin typeface="+mj-lt"/>
              </a:rPr>
              <a:t>O que o mundo do direito irá fazer lembrar.</a:t>
            </a:r>
          </a:p>
          <a:p>
            <a:pPr algn="just"/>
            <a:r>
              <a:rPr lang="pt-BR" sz="8500" dirty="0" smtClean="0">
                <a:latin typeface="+mj-lt"/>
              </a:rPr>
              <a:t>O que é a política de cotas para as dominantes e o que deve ser para vocês, no meu entender.</a:t>
            </a:r>
          </a:p>
          <a:p>
            <a:pPr algn="just"/>
            <a:r>
              <a:rPr lang="pt-BR" sz="8500" dirty="0" smtClean="0">
                <a:latin typeface="+mj-lt"/>
              </a:rPr>
              <a:t>A centralidade da luta pela permanência.</a:t>
            </a:r>
          </a:p>
          <a:p>
            <a:pPr algn="just"/>
            <a:endParaRPr lang="pt-BR" sz="3400" dirty="0">
              <a:latin typeface="+mj-lt"/>
            </a:endParaRPr>
          </a:p>
          <a:p>
            <a:pPr algn="just"/>
            <a:endParaRPr lang="pt-BR" dirty="0">
              <a:latin typeface="+mj-lt"/>
            </a:endParaRP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51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03274"/>
            <a:ext cx="8229600" cy="944628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A DIVINA COMÉDIA – UM ROTEIRO PARA O ESTUDO DO ENSINO DO DIREITO – O ESPINHOSO CAMINHO PARA O PARAÍSO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400" dirty="0" smtClean="0"/>
              <a:t>Dante: comédia</a:t>
            </a:r>
            <a:r>
              <a:rPr lang="pt-BR" sz="3400" dirty="0"/>
              <a:t>, </a:t>
            </a:r>
            <a:r>
              <a:rPr lang="pt-BR" sz="3400" dirty="0" smtClean="0"/>
              <a:t>diversamente </a:t>
            </a:r>
            <a:r>
              <a:rPr lang="pt-BR" sz="3400" dirty="0"/>
              <a:t>da tragédia, trata-se de gênero em que as coisas começam mal (e daí o </a:t>
            </a:r>
            <a:r>
              <a:rPr lang="pt-BR" sz="3400" dirty="0" smtClean="0"/>
              <a:t>inferno </a:t>
            </a:r>
            <a:r>
              <a:rPr lang="pt-BR" sz="3400" dirty="0"/>
              <a:t>vir primeiro, como já dito) e </a:t>
            </a:r>
            <a:r>
              <a:rPr lang="pt-BR" sz="3400" dirty="0" smtClean="0"/>
              <a:t>terminam </a:t>
            </a:r>
            <a:r>
              <a:rPr lang="pt-BR" sz="3400" dirty="0"/>
              <a:t>bem (daí concluir-se com o </a:t>
            </a:r>
            <a:r>
              <a:rPr lang="pt-BR" sz="3400" dirty="0" smtClean="0"/>
              <a:t>paraíso). </a:t>
            </a:r>
          </a:p>
          <a:p>
            <a:pPr algn="just"/>
            <a:r>
              <a:rPr lang="pt-BR" sz="3400" dirty="0" smtClean="0"/>
              <a:t>O “deslize” de Dante e as dificuldades ao ingresso no paraíso do ensino do direito</a:t>
            </a:r>
            <a:endParaRPr lang="pt-BR" sz="3400" dirty="0"/>
          </a:p>
          <a:p>
            <a:pPr algn="just"/>
            <a:endParaRPr lang="pt-BR" sz="5200" dirty="0">
              <a:latin typeface="+mj-lt"/>
            </a:endParaRPr>
          </a:p>
          <a:p>
            <a:pPr algn="just"/>
            <a:endParaRPr lang="pt-BR" sz="3400" dirty="0">
              <a:latin typeface="+mj-lt"/>
            </a:endParaRPr>
          </a:p>
          <a:p>
            <a:pPr algn="just"/>
            <a:endParaRPr lang="pt-BR" dirty="0">
              <a:latin typeface="+mj-lt"/>
            </a:endParaRP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468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03274"/>
            <a:ext cx="8229600" cy="944628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A DIVINA COMÉDIA – UM ROTEIRO PARA O ESTUDO DO ENSINO DO DIREITO – O ESPINHOSO CAMINHO PARA O PARAÍSO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endParaRPr lang="pt-BR" sz="8600" dirty="0" smtClean="0">
              <a:latin typeface="+mj-lt"/>
            </a:endParaRPr>
          </a:p>
          <a:p>
            <a:pPr algn="just"/>
            <a:r>
              <a:rPr lang="pt-BR" sz="8800" dirty="0">
                <a:latin typeface="+mj-lt"/>
              </a:rPr>
              <a:t>A virtude de São Francisco de Assis que é festejada por Santo </a:t>
            </a:r>
            <a:r>
              <a:rPr lang="pt-BR" sz="8800" dirty="0" err="1">
                <a:latin typeface="+mj-lt"/>
              </a:rPr>
              <a:t>Thomás</a:t>
            </a:r>
            <a:r>
              <a:rPr lang="pt-BR" sz="8800" dirty="0">
                <a:latin typeface="+mj-lt"/>
              </a:rPr>
              <a:t> de Aquino no Canto XI do Paraíso, já no quarto céu, o do sol (um daqueles mais luminosos, portanto) refere-se à sua dedicação à pobreza.</a:t>
            </a:r>
            <a:endParaRPr lang="pt-BR" sz="8600" dirty="0">
              <a:latin typeface="+mj-lt"/>
            </a:endParaRPr>
          </a:p>
          <a:p>
            <a:pPr algn="just"/>
            <a:r>
              <a:rPr lang="pt-BR" sz="8600" dirty="0" smtClean="0">
                <a:latin typeface="+mj-lt"/>
              </a:rPr>
              <a:t>São </a:t>
            </a:r>
            <a:r>
              <a:rPr lang="pt-BR" sz="8600" dirty="0" smtClean="0">
                <a:latin typeface="+mj-lt"/>
              </a:rPr>
              <a:t>Francisco é </a:t>
            </a:r>
            <a:r>
              <a:rPr lang="pt-BR" sz="8600" dirty="0">
                <a:latin typeface="+mj-lt"/>
              </a:rPr>
              <a:t>d</a:t>
            </a:r>
            <a:r>
              <a:rPr lang="pt-BR" sz="8600" dirty="0" smtClean="0">
                <a:latin typeface="+mj-lt"/>
              </a:rPr>
              <a:t>escrito </a:t>
            </a:r>
            <a:r>
              <a:rPr lang="pt-BR" sz="8600" dirty="0">
                <a:latin typeface="+mj-lt"/>
              </a:rPr>
              <a:t>como um “sol brilhante, quando surge o fim da primavera” (versos 50 e 51), tendo, após uma briga com o próprio pai, aberto a porta para a pobreza, que “qual para morte, ninguém a porta com prazer descerra” (verso 60), mas para a qual jurou “amor perpétuo e foi de dia a dia, em seguir, sempre mais forte” (versos 62 e 63). </a:t>
            </a:r>
            <a:endParaRPr lang="pt-BR" sz="8600" dirty="0" smtClean="0">
              <a:latin typeface="+mj-lt"/>
            </a:endParaRPr>
          </a:p>
          <a:p>
            <a:pPr algn="just"/>
            <a:r>
              <a:rPr lang="pt-BR" sz="8600" dirty="0" smtClean="0">
                <a:latin typeface="+mj-lt"/>
              </a:rPr>
              <a:t>Bastaria </a:t>
            </a:r>
            <a:r>
              <a:rPr lang="pt-BR" sz="8600" dirty="0">
                <a:latin typeface="+mj-lt"/>
              </a:rPr>
              <a:t>parar aqui que Dante já teria cumprido a sua promessa de uma comédia como gênero em que tudo começa mal e termina bem. Mas, mesmo no paraíso, há que se lembrar dos perigos do inferno e Dante “cai em tentação”. </a:t>
            </a:r>
          </a:p>
          <a:p>
            <a:pPr algn="just"/>
            <a:endParaRPr lang="pt-BR" sz="5200" dirty="0">
              <a:latin typeface="+mj-lt"/>
            </a:endParaRPr>
          </a:p>
          <a:p>
            <a:pPr algn="just"/>
            <a:endParaRPr lang="pt-BR" sz="3400" dirty="0">
              <a:latin typeface="+mj-lt"/>
            </a:endParaRPr>
          </a:p>
          <a:p>
            <a:pPr algn="just"/>
            <a:endParaRPr lang="pt-BR" dirty="0">
              <a:latin typeface="+mj-lt"/>
            </a:endParaRP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081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03274"/>
            <a:ext cx="8229600" cy="944628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A DIVINA COMÉDIA – UM ROTEIRO PARA O ESTUDO DO ENSINO DO DIREITO – O ESPINHOSO CAMINHO PARA O PARAÍSO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pt-BR" sz="11200" dirty="0" smtClean="0">
                <a:latin typeface="+mj-lt"/>
              </a:rPr>
              <a:t>A </a:t>
            </a:r>
            <a:r>
              <a:rPr lang="pt-BR" sz="11200" dirty="0">
                <a:latin typeface="+mj-lt"/>
              </a:rPr>
              <a:t>tentação da </a:t>
            </a:r>
            <a:r>
              <a:rPr lang="pt-BR" sz="11200" dirty="0" smtClean="0">
                <a:latin typeface="+mj-lt"/>
              </a:rPr>
              <a:t>crítica</a:t>
            </a:r>
            <a:r>
              <a:rPr lang="pt-BR" sz="11200" dirty="0">
                <a:latin typeface="+mj-lt"/>
              </a:rPr>
              <a:t>, de não admitir nunca o conformismo, de não se </a:t>
            </a:r>
            <a:r>
              <a:rPr lang="pt-BR" sz="11200" dirty="0" smtClean="0">
                <a:latin typeface="+mj-lt"/>
              </a:rPr>
              <a:t>tornar </a:t>
            </a:r>
            <a:r>
              <a:rPr lang="pt-BR" sz="11200" dirty="0">
                <a:latin typeface="+mj-lt"/>
              </a:rPr>
              <a:t>um morno, um neutro e, de, portanto, não cair em pecado que </a:t>
            </a:r>
            <a:r>
              <a:rPr lang="pt-BR" sz="11200" dirty="0" smtClean="0">
                <a:latin typeface="+mj-lt"/>
              </a:rPr>
              <a:t>o fizesse permanecer no </a:t>
            </a:r>
            <a:r>
              <a:rPr lang="pt-BR" sz="11200" dirty="0">
                <a:latin typeface="+mj-lt"/>
              </a:rPr>
              <a:t>inferno. </a:t>
            </a:r>
            <a:endParaRPr lang="pt-BR" sz="11200" dirty="0" smtClean="0">
              <a:latin typeface="+mj-lt"/>
            </a:endParaRPr>
          </a:p>
          <a:p>
            <a:pPr algn="just"/>
            <a:r>
              <a:rPr lang="pt-BR" sz="11200" dirty="0" smtClean="0">
                <a:latin typeface="+mj-lt"/>
              </a:rPr>
              <a:t>No </a:t>
            </a:r>
            <a:r>
              <a:rPr lang="pt-BR" sz="11200" dirty="0">
                <a:latin typeface="+mj-lt"/>
              </a:rPr>
              <a:t>Canto XII, do Paraíso, entre os versos 112 e 129, que guarda o título “Decadência dos franciscanos”, sentencia: “Mas a órbita mandada percorrer por São Francisco, é hoje abandonada e medra o mal em vez de o bem crescer. A sua grei, tão bem encaminhada, os exemplos deixou de seu pioneiro e vai seguindo por oposta estrada” (versos 112 a 117). </a:t>
            </a:r>
            <a:endParaRPr lang="pt-BR" sz="11200" dirty="0" smtClean="0">
              <a:latin typeface="+mj-lt"/>
            </a:endParaRPr>
          </a:p>
          <a:p>
            <a:pPr algn="just"/>
            <a:r>
              <a:rPr lang="pt-BR" sz="11200" dirty="0" smtClean="0">
                <a:latin typeface="+mj-lt"/>
              </a:rPr>
              <a:t>Um </a:t>
            </a:r>
            <a:r>
              <a:rPr lang="pt-BR" sz="11200" dirty="0">
                <a:latin typeface="+mj-lt"/>
              </a:rPr>
              <a:t>“brotar traiçoeiro</a:t>
            </a:r>
            <a:r>
              <a:rPr lang="pt-BR" sz="11200" dirty="0" smtClean="0">
                <a:latin typeface="+mj-lt"/>
              </a:rPr>
              <a:t>” nos franciscanos.</a:t>
            </a:r>
            <a:endParaRPr lang="pt-BR" sz="11200" dirty="0">
              <a:latin typeface="+mj-lt"/>
            </a:endParaRPr>
          </a:p>
          <a:p>
            <a:pPr algn="just"/>
            <a:endParaRPr lang="pt-BR" dirty="0">
              <a:latin typeface="+mj-lt"/>
            </a:endParaRP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155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03274"/>
            <a:ext cx="8229600" cy="944628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A DIVINA COMÉDIA – UM ROTEIRO PARA O ESTUDO DO ENSINO DO DIREITO – O ESPINHOSO CAMINHO PARA O PARAÍSO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sz="3900" dirty="0" smtClean="0"/>
              <a:t>Mesmo o caminho para o paraíso pode conter ilusões. </a:t>
            </a:r>
          </a:p>
          <a:p>
            <a:pPr algn="just"/>
            <a:r>
              <a:rPr lang="pt-BR" sz="3900" dirty="0" smtClean="0"/>
              <a:t>No </a:t>
            </a:r>
            <a:r>
              <a:rPr lang="pt-BR" sz="3900" dirty="0"/>
              <a:t>caso dos franciscanos, a </a:t>
            </a:r>
            <a:r>
              <a:rPr lang="pt-BR" sz="3900" dirty="0" smtClean="0"/>
              <a:t>traição </a:t>
            </a:r>
            <a:r>
              <a:rPr lang="pt-BR" sz="3900" dirty="0"/>
              <a:t>à defesa dos mais pobres e mais </a:t>
            </a:r>
            <a:r>
              <a:rPr lang="pt-BR" sz="3900" dirty="0" smtClean="0"/>
              <a:t>humildes.</a:t>
            </a:r>
          </a:p>
          <a:p>
            <a:pPr algn="just"/>
            <a:r>
              <a:rPr lang="pt-BR" sz="3900" dirty="0" smtClean="0"/>
              <a:t>Um mapa de sobrevivência.</a:t>
            </a:r>
          </a:p>
          <a:p>
            <a:pPr algn="just"/>
            <a:r>
              <a:rPr lang="pt-BR" sz="3900" dirty="0" smtClean="0"/>
              <a:t>Luta pela permanência digna.</a:t>
            </a:r>
          </a:p>
          <a:p>
            <a:pPr algn="just"/>
            <a:r>
              <a:rPr lang="pt-BR" sz="3900" dirty="0" smtClean="0"/>
              <a:t>Aprendizado da técnica e da crítica da técnica.</a:t>
            </a:r>
          </a:p>
          <a:p>
            <a:pPr algn="just"/>
            <a:endParaRPr lang="pt-BR" dirty="0"/>
          </a:p>
          <a:p>
            <a:pPr algn="just"/>
            <a:endParaRPr lang="pt-BR" sz="5200" dirty="0">
              <a:latin typeface="+mj-lt"/>
            </a:endParaRPr>
          </a:p>
          <a:p>
            <a:pPr algn="just"/>
            <a:endParaRPr lang="pt-BR" sz="3400" dirty="0">
              <a:latin typeface="+mj-lt"/>
            </a:endParaRPr>
          </a:p>
          <a:p>
            <a:pPr algn="just"/>
            <a:endParaRPr lang="pt-BR" dirty="0">
              <a:latin typeface="+mj-lt"/>
            </a:endParaRP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11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03274"/>
            <a:ext cx="8229600" cy="944628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A DIVINA COMÉDIA – UM ROTEIRO PARA O ESTUDO DO ENSINO DO DIREITO – O ESPINHOSO CAMINHO PARA O PARAÍSO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600" dirty="0" smtClean="0"/>
              <a:t>Para além da iniciativa individual.</a:t>
            </a:r>
            <a:endParaRPr lang="pt-BR" sz="3600" dirty="0"/>
          </a:p>
          <a:p>
            <a:pPr algn="just"/>
            <a:r>
              <a:rPr lang="pt-BR" sz="3600" dirty="0" smtClean="0"/>
              <a:t>Coletivos com leitura de defesa da classe trabalhadora.</a:t>
            </a:r>
          </a:p>
          <a:p>
            <a:pPr algn="just"/>
            <a:r>
              <a:rPr lang="pt-BR" sz="3600" dirty="0" smtClean="0"/>
              <a:t>Mais distantes da traição e do pior círculo do inferno.</a:t>
            </a:r>
          </a:p>
          <a:p>
            <a:pPr algn="just"/>
            <a:r>
              <a:rPr lang="pt-BR" sz="3600" dirty="0" smtClean="0"/>
              <a:t>O pertencimento </a:t>
            </a:r>
            <a:r>
              <a:rPr lang="pt-BR" sz="3600" dirty="0"/>
              <a:t>à resistência. </a:t>
            </a:r>
          </a:p>
          <a:p>
            <a:pPr algn="just"/>
            <a:endParaRPr lang="pt-BR" sz="3600" dirty="0">
              <a:latin typeface="+mj-lt"/>
            </a:endParaRPr>
          </a:p>
          <a:p>
            <a:pPr algn="just"/>
            <a:endParaRPr lang="pt-BR" dirty="0">
              <a:latin typeface="+mj-lt"/>
            </a:endParaRP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11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03274"/>
            <a:ext cx="8229600" cy="944628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A DIVINA COMÉDIA – UM ROTEIRO PARA O ESTUDO DO ENSINO DO DIREITO – O ESPINHOSO CAMINHO PARA O PARAÍSO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000" dirty="0" smtClean="0">
                <a:latin typeface="+mj-lt"/>
              </a:rPr>
              <a:t>Paula, a minha professora de direito. </a:t>
            </a:r>
          </a:p>
          <a:p>
            <a:pPr algn="just"/>
            <a:r>
              <a:rPr lang="pt-BR" sz="3000" dirty="0" smtClean="0">
                <a:latin typeface="+mj-lt"/>
              </a:rPr>
              <a:t>A quem dedico esta aula.</a:t>
            </a:r>
          </a:p>
          <a:p>
            <a:pPr algn="just"/>
            <a:r>
              <a:rPr lang="pt-BR" sz="3000" dirty="0" smtClean="0">
                <a:latin typeface="+mj-lt"/>
              </a:rPr>
              <a:t>Billie </a:t>
            </a:r>
            <a:r>
              <a:rPr lang="pt-BR" sz="3000" dirty="0">
                <a:latin typeface="+mj-lt"/>
              </a:rPr>
              <a:t>Holiday sobre os linchamentos de negros </a:t>
            </a:r>
            <a:r>
              <a:rPr lang="pt-BR" sz="3000" dirty="0" smtClean="0">
                <a:latin typeface="+mj-lt"/>
              </a:rPr>
              <a:t>no sul dos Estados Unidos </a:t>
            </a:r>
            <a:r>
              <a:rPr lang="pt-BR" sz="3000" smtClean="0">
                <a:latin typeface="+mj-lt"/>
              </a:rPr>
              <a:t>- corpos </a:t>
            </a:r>
            <a:r>
              <a:rPr lang="pt-BR" sz="3000" dirty="0">
                <a:latin typeface="+mj-lt"/>
              </a:rPr>
              <a:t>ficavam dias pendurados em árvores como se fossem “frutas estranhas penduradas nos álamos”, aguardando serem arrancadas pelos corvos, recolhidas pela chuva, sugadas pelo vento ou apodrecidas pelo sol.</a:t>
            </a:r>
          </a:p>
          <a:p>
            <a:pPr algn="just"/>
            <a:endParaRPr lang="pt-BR" sz="2900" dirty="0">
              <a:latin typeface="+mj-lt"/>
            </a:endParaRPr>
          </a:p>
          <a:p>
            <a:pPr algn="just"/>
            <a:endParaRPr lang="pt-BR" sz="3400" dirty="0">
              <a:latin typeface="+mj-lt"/>
            </a:endParaRPr>
          </a:p>
          <a:p>
            <a:pPr algn="just"/>
            <a:endParaRPr lang="pt-BR" dirty="0">
              <a:latin typeface="+mj-lt"/>
            </a:endParaRP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55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03274"/>
            <a:ext cx="8229600" cy="944628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</a:rPr>
              <a:t>INTRODUÇÃO – </a:t>
            </a:r>
            <a:r>
              <a:rPr lang="pt-BR" sz="3200" b="1" dirty="0" smtClean="0">
                <a:solidFill>
                  <a:srgbClr val="FF0000"/>
                </a:solidFill>
              </a:rPr>
              <a:t>A DIVINA COMÉDIA</a:t>
            </a:r>
            <a:endParaRPr lang="pt-BR" sz="32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just">
              <a:buAutoNum type="arabicParenR"/>
            </a:pPr>
            <a:r>
              <a:rPr lang="pt-BR" sz="3000" dirty="0" smtClean="0">
                <a:latin typeface="+mj-lt"/>
              </a:rPr>
              <a:t>Carta 13 a </a:t>
            </a:r>
            <a:r>
              <a:rPr lang="pt-BR" sz="3000" dirty="0" err="1" smtClean="0">
                <a:latin typeface="+mj-lt"/>
              </a:rPr>
              <a:t>Cangrande</a:t>
            </a:r>
            <a:r>
              <a:rPr lang="pt-BR" sz="3000" dirty="0" smtClean="0">
                <a:latin typeface="+mj-lt"/>
              </a:rPr>
              <a:t> dela Scala: Dante explica que pretendia escrever uma comédia como avesso de uma tragédia. </a:t>
            </a:r>
          </a:p>
          <a:p>
            <a:pPr marL="457200" indent="-457200" algn="just">
              <a:buAutoNum type="arabicParenR"/>
            </a:pPr>
            <a:r>
              <a:rPr lang="pt-BR" sz="3000" dirty="0" smtClean="0">
                <a:latin typeface="+mj-lt"/>
              </a:rPr>
              <a:t>Enquanto a tragédia, segundo ele, é o gênero em que as coisas começam bem para terminar mal, a comédia, ao contrário, seria o gênero em que as coisas começam mal para terminar bem.</a:t>
            </a:r>
          </a:p>
          <a:p>
            <a:pPr marL="457200" indent="-457200" algn="just">
              <a:buAutoNum type="arabicParenR"/>
            </a:pPr>
            <a:r>
              <a:rPr lang="pt-BR" sz="3000" dirty="0" smtClean="0">
                <a:latin typeface="+mj-lt"/>
              </a:rPr>
              <a:t>Alegorias religiosas.</a:t>
            </a:r>
            <a:endParaRPr lang="pt-BR" sz="3000" dirty="0">
              <a:latin typeface="+mj-lt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03274"/>
            <a:ext cx="8229600" cy="944628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</a:rPr>
              <a:t>INTRODUÇÃO – </a:t>
            </a:r>
            <a:r>
              <a:rPr lang="pt-BR" sz="3200" b="1" dirty="0" smtClean="0">
                <a:solidFill>
                  <a:srgbClr val="FF0000"/>
                </a:solidFill>
              </a:rPr>
              <a:t>A DIVINA COMÉDIA</a:t>
            </a:r>
            <a:endParaRPr lang="pt-BR" sz="32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800" dirty="0" smtClean="0">
                <a:latin typeface="+mj-lt"/>
              </a:rPr>
              <a:t>Descrição do céu e do inferno – os círculos, os pecadores e os puros.</a:t>
            </a:r>
          </a:p>
          <a:p>
            <a:pPr algn="just"/>
            <a:r>
              <a:rPr lang="pt-BR" sz="2800" dirty="0" smtClean="0">
                <a:latin typeface="+mj-lt"/>
              </a:rPr>
              <a:t>O contrapasso.</a:t>
            </a:r>
          </a:p>
          <a:p>
            <a:pPr algn="just"/>
            <a:r>
              <a:rPr lang="pt-BR" sz="2800" dirty="0" smtClean="0">
                <a:latin typeface="+mj-lt"/>
              </a:rPr>
              <a:t>As categorias dos pecados e das virtudes e a presença de Deus e do Diabo </a:t>
            </a:r>
            <a:r>
              <a:rPr lang="pt-BR" sz="2800" dirty="0" smtClean="0">
                <a:latin typeface="+mj-lt"/>
              </a:rPr>
              <a:t>no último céu e no último anel.</a:t>
            </a:r>
            <a:endParaRPr lang="pt-BR" sz="2800" dirty="0">
              <a:latin typeface="+mj-lt"/>
            </a:endParaRPr>
          </a:p>
          <a:p>
            <a:pPr algn="just"/>
            <a:r>
              <a:rPr lang="pt-BR" sz="2800" dirty="0" smtClean="0">
                <a:latin typeface="+mj-lt"/>
              </a:rPr>
              <a:t>Como os poetas da Divina Comédia, tentaremos caminhar do inferno ao paraíso do ensino jurídico, por isso o título da minha aula: a divina comédia do ensino jurídico.</a:t>
            </a:r>
            <a:endParaRPr lang="pt-BR" sz="2800" dirty="0">
              <a:latin typeface="+mj-lt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078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03274"/>
            <a:ext cx="8229600" cy="944628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>
                <a:solidFill>
                  <a:srgbClr val="FF0000"/>
                </a:solidFill>
              </a:rPr>
              <a:t>INTRODUÇÃO – </a:t>
            </a:r>
            <a:r>
              <a:rPr lang="pt-BR" sz="2800" b="1" dirty="0" smtClean="0">
                <a:solidFill>
                  <a:srgbClr val="FF0000"/>
                </a:solidFill>
              </a:rPr>
              <a:t>A DIVINA COMÉDIA ENQUANTO ROTEIRO PARA A ANÁLISE DO ENSINO DO DIREITO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800" dirty="0" err="1" smtClean="0">
                <a:latin typeface="+mj-lt"/>
              </a:rPr>
              <a:t>Caronte</a:t>
            </a:r>
            <a:r>
              <a:rPr lang="pt-BR" sz="2800" dirty="0" smtClean="0">
                <a:latin typeface="+mj-lt"/>
              </a:rPr>
              <a:t>, o barqueiro de </a:t>
            </a:r>
            <a:r>
              <a:rPr lang="pt-BR" sz="2800" dirty="0" err="1" smtClean="0">
                <a:latin typeface="+mj-lt"/>
              </a:rPr>
              <a:t>Hades</a:t>
            </a:r>
            <a:r>
              <a:rPr lang="pt-BR" sz="2800" dirty="0" smtClean="0">
                <a:latin typeface="+mj-lt"/>
              </a:rPr>
              <a:t>.</a:t>
            </a:r>
            <a:endParaRPr lang="pt-BR" sz="2800" dirty="0">
              <a:latin typeface="+mj-lt"/>
            </a:endParaRPr>
          </a:p>
          <a:p>
            <a:pPr algn="just"/>
            <a:r>
              <a:rPr lang="pt-BR" sz="2800" dirty="0" smtClean="0">
                <a:latin typeface="+mj-lt"/>
              </a:rPr>
              <a:t>Virgílio</a:t>
            </a:r>
            <a:r>
              <a:rPr lang="pt-BR" sz="2800" dirty="0">
                <a:latin typeface="+mj-lt"/>
              </a:rPr>
              <a:t>:</a:t>
            </a:r>
            <a:r>
              <a:rPr lang="pt-BR" sz="2800" dirty="0" smtClean="0">
                <a:latin typeface="+mj-lt"/>
              </a:rPr>
              <a:t> </a:t>
            </a:r>
            <a:r>
              <a:rPr lang="pt-BR" sz="2800" dirty="0">
                <a:latin typeface="+mj-lt"/>
              </a:rPr>
              <a:t>o inferno é “o estado de dor e de desesperança eternas dos que morrem na ira de Deus”. </a:t>
            </a:r>
            <a:endParaRPr lang="pt-BR" sz="2800" dirty="0" smtClean="0">
              <a:latin typeface="+mj-lt"/>
            </a:endParaRPr>
          </a:p>
          <a:p>
            <a:pPr algn="just"/>
            <a:r>
              <a:rPr lang="pt-BR" sz="2800" dirty="0" smtClean="0">
                <a:latin typeface="+mj-lt"/>
              </a:rPr>
              <a:t>“</a:t>
            </a:r>
            <a:r>
              <a:rPr lang="pt-BR" sz="2800" dirty="0" err="1">
                <a:latin typeface="+mj-lt"/>
              </a:rPr>
              <a:t>Lasciate</a:t>
            </a:r>
            <a:r>
              <a:rPr lang="pt-BR" sz="2800" dirty="0">
                <a:latin typeface="+mj-lt"/>
              </a:rPr>
              <a:t> </a:t>
            </a:r>
            <a:r>
              <a:rPr lang="pt-BR" sz="2800" dirty="0" err="1">
                <a:latin typeface="+mj-lt"/>
              </a:rPr>
              <a:t>ogne</a:t>
            </a:r>
            <a:r>
              <a:rPr lang="pt-BR" sz="2800" dirty="0">
                <a:latin typeface="+mj-lt"/>
              </a:rPr>
              <a:t> </a:t>
            </a:r>
            <a:r>
              <a:rPr lang="pt-BR" sz="2800" dirty="0" err="1">
                <a:latin typeface="+mj-lt"/>
              </a:rPr>
              <a:t>speranza</a:t>
            </a:r>
            <a:r>
              <a:rPr lang="pt-BR" sz="2800" dirty="0">
                <a:latin typeface="+mj-lt"/>
              </a:rPr>
              <a:t>, </a:t>
            </a:r>
            <a:r>
              <a:rPr lang="pt-BR" sz="2800" dirty="0" err="1">
                <a:latin typeface="+mj-lt"/>
              </a:rPr>
              <a:t>voi</a:t>
            </a:r>
            <a:r>
              <a:rPr lang="pt-BR" sz="2800" dirty="0">
                <a:latin typeface="+mj-lt"/>
              </a:rPr>
              <a:t> </a:t>
            </a:r>
            <a:r>
              <a:rPr lang="pt-BR" sz="2800" dirty="0" err="1">
                <a:latin typeface="+mj-lt"/>
              </a:rPr>
              <a:t>ch’intrate</a:t>
            </a:r>
            <a:r>
              <a:rPr lang="pt-BR" sz="2800" dirty="0">
                <a:latin typeface="+mj-lt"/>
              </a:rPr>
              <a:t>” (“Deixai toda esperança</a:t>
            </a:r>
            <a:r>
              <a:rPr lang="pt-BR" sz="2800" dirty="0" smtClean="0">
                <a:latin typeface="+mj-lt"/>
              </a:rPr>
              <a:t>, </a:t>
            </a:r>
            <a:r>
              <a:rPr lang="pt-BR" sz="2800" dirty="0">
                <a:latin typeface="+mj-lt"/>
              </a:rPr>
              <a:t>vós que entrais” – Inferno, canto III, </a:t>
            </a:r>
            <a:r>
              <a:rPr lang="pt-BR" sz="2800" dirty="0" smtClean="0">
                <a:latin typeface="+mj-lt"/>
              </a:rPr>
              <a:t>verso </a:t>
            </a:r>
            <a:r>
              <a:rPr lang="pt-BR" sz="2800" dirty="0">
                <a:latin typeface="+mj-lt"/>
              </a:rPr>
              <a:t>9</a:t>
            </a:r>
            <a:r>
              <a:rPr lang="pt-BR" sz="2800" dirty="0" smtClean="0">
                <a:latin typeface="+mj-lt"/>
              </a:rPr>
              <a:t>).</a:t>
            </a:r>
          </a:p>
          <a:p>
            <a:pPr algn="just"/>
            <a:r>
              <a:rPr lang="pt-BR" sz="2800" dirty="0" smtClean="0">
                <a:latin typeface="+mj-lt"/>
              </a:rPr>
              <a:t>Na antessala do inferno: os mornos ou neutros - o pecado original do ensino jurídico.</a:t>
            </a:r>
            <a:endParaRPr lang="pt-BR" sz="2800" dirty="0">
              <a:latin typeface="+mj-lt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2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03274"/>
            <a:ext cx="8229600" cy="944628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>
                <a:solidFill>
                  <a:srgbClr val="FF0000"/>
                </a:solidFill>
              </a:rPr>
              <a:t>INTRODUÇÃO – </a:t>
            </a:r>
            <a:r>
              <a:rPr lang="pt-BR" sz="2800" b="1" dirty="0" smtClean="0">
                <a:solidFill>
                  <a:srgbClr val="FF0000"/>
                </a:solidFill>
              </a:rPr>
              <a:t>A DIVINA COMÉDIA ENQUANTO ROTEIRO PARA A ANÁLISE DO ENSINO DO DIREITO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+mj-lt"/>
              </a:rPr>
              <a:t>Os </a:t>
            </a:r>
            <a:r>
              <a:rPr lang="pt-BR" sz="2800" dirty="0">
                <a:latin typeface="+mj-lt"/>
              </a:rPr>
              <a:t>mornos ou neutros são aqueles que não se comprometem com nada. </a:t>
            </a:r>
            <a:endParaRPr lang="pt-BR" sz="2800" dirty="0" smtClean="0">
              <a:latin typeface="+mj-lt"/>
            </a:endParaRPr>
          </a:p>
          <a:p>
            <a:pPr algn="just"/>
            <a:r>
              <a:rPr lang="pt-BR" sz="2800" dirty="0" smtClean="0">
                <a:latin typeface="+mj-lt"/>
              </a:rPr>
              <a:t>A rebelião de Lucífer e a posição dos anjos.</a:t>
            </a:r>
          </a:p>
          <a:p>
            <a:pPr algn="just"/>
            <a:r>
              <a:rPr lang="pt-BR" sz="2800" dirty="0" smtClean="0">
                <a:latin typeface="+mj-lt"/>
              </a:rPr>
              <a:t>A atitude passiva na vida e o contrapasso: a sua danação</a:t>
            </a:r>
            <a:r>
              <a:rPr lang="pt-BR" sz="2800" dirty="0">
                <a:latin typeface="+mj-lt"/>
              </a:rPr>
              <a:t>, a sua pena </a:t>
            </a:r>
            <a:r>
              <a:rPr lang="pt-BR" sz="2800" dirty="0" smtClean="0">
                <a:latin typeface="+mj-lt"/>
              </a:rPr>
              <a:t>eterna corresponderá a ficar incessantemente </a:t>
            </a:r>
            <a:r>
              <a:rPr lang="pt-BR" sz="2800" dirty="0">
                <a:latin typeface="+mj-lt"/>
              </a:rPr>
              <a:t>afligido por vespas e moscas, com vermes recolhendo do chão o sangue decorrente das picadas e as lágrimas que derramam em virtude de sua dor. 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117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03274"/>
            <a:ext cx="8229600" cy="944628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</a:rPr>
              <a:t>A DIVINA COMÉDIA COMO ROTEIRO – O ESTUDO DA NEUTRALIDADE NO ENSINO DO DIREITO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 smtClean="0"/>
              <a:t>O pecado dos neutros ou mornos no direito.</a:t>
            </a:r>
          </a:p>
          <a:p>
            <a:pPr algn="just"/>
            <a:r>
              <a:rPr lang="pt-BR" sz="3200" dirty="0" smtClean="0"/>
              <a:t>A teoria pura do direito.</a:t>
            </a:r>
          </a:p>
          <a:p>
            <a:pPr algn="just"/>
            <a:r>
              <a:rPr lang="pt-BR" sz="3200" dirty="0" smtClean="0"/>
              <a:t>O estudo essencialmente centrado na norma jurídica.</a:t>
            </a:r>
          </a:p>
          <a:p>
            <a:pPr algn="just"/>
            <a:r>
              <a:rPr lang="pt-BR" sz="3200" dirty="0" smtClean="0"/>
              <a:t>O discurso da ausência de ideologia.</a:t>
            </a:r>
          </a:p>
          <a:p>
            <a:pPr algn="just"/>
            <a:r>
              <a:rPr lang="pt-BR" sz="3200" dirty="0" smtClean="0"/>
              <a:t>Da antessala do inferno para o último círculo do inferno – a fossa dos traidores.</a:t>
            </a:r>
            <a:endParaRPr lang="pt-BR" sz="32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18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03274"/>
            <a:ext cx="8229600" cy="944628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</a:rPr>
              <a:t>A DIVINA COMÉDIA COMO ROTEIRO – NEUTRALIDADE E REPRESENTAÇÕES NO ENSINO DO DIREITO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sz="3300" dirty="0" smtClean="0">
                <a:latin typeface="+mj-lt"/>
              </a:rPr>
              <a:t>A neutralidade introduzida por representações, como se estivéssemos em uma grande peça de teatro.</a:t>
            </a:r>
          </a:p>
          <a:p>
            <a:pPr algn="just"/>
            <a:r>
              <a:rPr lang="pt-BR" sz="3300" dirty="0" smtClean="0">
                <a:latin typeface="+mj-lt"/>
              </a:rPr>
              <a:t>Novas práticas e novos signos.</a:t>
            </a:r>
          </a:p>
          <a:p>
            <a:pPr algn="just"/>
            <a:r>
              <a:rPr lang="pt-BR" sz="3300" dirty="0" smtClean="0">
                <a:latin typeface="+mj-lt"/>
              </a:rPr>
              <a:t>Discurso do caráter meramente instrumental, como se tudo fosse obra de profissionais</a:t>
            </a:r>
          </a:p>
          <a:p>
            <a:pPr algn="just"/>
            <a:r>
              <a:rPr lang="pt-BR" sz="3300" dirty="0" smtClean="0">
                <a:latin typeface="+mj-lt"/>
              </a:rPr>
              <a:t>Como se nada fosse ideologia nestas novas práticas e representações.</a:t>
            </a:r>
          </a:p>
          <a:p>
            <a:pPr algn="just"/>
            <a:r>
              <a:rPr lang="pt-BR" sz="3300" dirty="0" smtClean="0">
                <a:latin typeface="+mj-lt"/>
              </a:rPr>
              <a:t>A suntuosidade e o deslumbramento: a porta para os pecados está aberta.</a:t>
            </a:r>
          </a:p>
          <a:p>
            <a:pPr algn="just"/>
            <a:r>
              <a:rPr lang="pt-BR" sz="3300" dirty="0" smtClean="0">
                <a:latin typeface="+mj-lt"/>
              </a:rPr>
              <a:t>Pertencer a este mundo significa se distanciar do mundo de origem.</a:t>
            </a:r>
          </a:p>
          <a:p>
            <a:pPr algn="just"/>
            <a:r>
              <a:rPr lang="pt-BR" sz="3300" dirty="0" smtClean="0">
                <a:latin typeface="+mj-lt"/>
              </a:rPr>
              <a:t>Ensino constante, que vai além dos muros das escolas.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969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03274"/>
            <a:ext cx="8229600" cy="944628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A DIVINA COMÉDIA COMO ROTEIRO – O CIRCUITO DOS AFETOS E O CIRCUITOS DAS REPRESENTAÇÕES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/>
            <a:r>
              <a:rPr lang="pt-BR" sz="5600" dirty="0" smtClean="0">
                <a:latin typeface="+mj-lt"/>
              </a:rPr>
              <a:t>Posse do circuito dos afetos (SAFATLE) pelo circuito das representações.</a:t>
            </a:r>
          </a:p>
          <a:p>
            <a:pPr algn="just"/>
            <a:r>
              <a:rPr lang="pt-BR" sz="5600" dirty="0" smtClean="0">
                <a:latin typeface="+mj-lt"/>
              </a:rPr>
              <a:t>Tomado </a:t>
            </a:r>
            <a:r>
              <a:rPr lang="pt-BR" sz="5600" dirty="0">
                <a:latin typeface="+mj-lt"/>
              </a:rPr>
              <a:t>por um ambiente em que apenas as ficções legais passam a valer, a vida se transforma numa rede de leis e de atos da administração, todos concatenados num balé sinistro. Sinistro, mas de uma impecável harmonia. Um balé em que se baila uma dança macabra. Nesse instante, sozinho e consciente, nada mais resta a Quaresma a não ser se entregar à loucura. A lucidez deixa de ser uma possibilidade. Com tanta ficção legal, com tanta formalidade interrompendo o fluxo da vida, deixa de existir clareza dos limites que separam a sanidade da insanidade. A fronteira se perde. O hospício não é mais apenas lugar aquele em que Policarpo ficara internado na Praia da Saudade. Habitado por ficções, estes </a:t>
            </a:r>
            <a:r>
              <a:rPr lang="pt-BR" sz="5600" dirty="0" smtClean="0">
                <a:latin typeface="+mj-lt"/>
              </a:rPr>
              <a:t>fantasmas, o </a:t>
            </a:r>
            <a:r>
              <a:rPr lang="pt-BR" sz="5600" dirty="0">
                <a:latin typeface="+mj-lt"/>
              </a:rPr>
              <a:t>hospício é o </a:t>
            </a:r>
            <a:r>
              <a:rPr lang="pt-BR" sz="5600" dirty="0" smtClean="0">
                <a:latin typeface="+mj-lt"/>
              </a:rPr>
              <a:t>mundo.</a:t>
            </a:r>
          </a:p>
          <a:p>
            <a:pPr algn="just"/>
            <a:r>
              <a:rPr lang="pt-BR" sz="5600" dirty="0" smtClean="0">
                <a:latin typeface="+mj-lt"/>
              </a:rPr>
              <a:t>Substituição das vivências efetivas pelas vivências ficcionais.</a:t>
            </a:r>
            <a:endParaRPr lang="pt-BR" sz="5600" dirty="0">
              <a:latin typeface="+mj-lt"/>
            </a:endParaRPr>
          </a:p>
          <a:p>
            <a:pPr algn="just"/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599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03274"/>
            <a:ext cx="8229600" cy="944628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A DIVINA COMÉDIA – UM ROTEIRO PARA O ESTUDO DO ENSINO DO DIREITO – O INFERNO, A REPRESENTAÇÃO E PERTENCIMENTO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sz="4900" dirty="0" smtClean="0">
                <a:latin typeface="+mj-lt"/>
              </a:rPr>
              <a:t>Este momento mágico e o convite ao novo pertencimento.</a:t>
            </a:r>
          </a:p>
          <a:p>
            <a:pPr algn="just"/>
            <a:r>
              <a:rPr lang="pt-BR" sz="4900" dirty="0" smtClean="0">
                <a:latin typeface="+mj-lt"/>
              </a:rPr>
              <a:t>Um convite ao deslumbramento.</a:t>
            </a:r>
          </a:p>
          <a:p>
            <a:pPr algn="just"/>
            <a:r>
              <a:rPr lang="pt-BR" sz="4900" dirty="0" smtClean="0">
                <a:latin typeface="+mj-lt"/>
              </a:rPr>
              <a:t>O fim de um antigo começo para um começo rumo a um novo fim, que ultrapassa cada um de vocês.</a:t>
            </a:r>
          </a:p>
          <a:p>
            <a:pPr algn="just"/>
            <a:r>
              <a:rPr lang="pt-BR" sz="4900" dirty="0" smtClean="0">
                <a:latin typeface="+mj-lt"/>
              </a:rPr>
              <a:t>Mestres neste novo mundo de signos e sempre distantes da origem de classe.</a:t>
            </a:r>
            <a:endParaRPr lang="pt-BR" sz="4900" dirty="0">
              <a:latin typeface="+mj-lt"/>
            </a:endParaRP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11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3109</TotalTime>
  <Words>1687</Words>
  <Application>Microsoft Office PowerPoint</Application>
  <PresentationFormat>Apresentação na tela (4:3)</PresentationFormat>
  <Paragraphs>129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3" baseType="lpstr">
      <vt:lpstr>Calibri</vt:lpstr>
      <vt:lpstr>Constantia</vt:lpstr>
      <vt:lpstr>Wingdings 2</vt:lpstr>
      <vt:lpstr>Fluxo</vt:lpstr>
      <vt:lpstr>    A DIVINA COMÉDIA DO ENSINO DO DIREITO  </vt:lpstr>
      <vt:lpstr>INTRODUÇÃO – A DIVINA COMÉDIA</vt:lpstr>
      <vt:lpstr>INTRODUÇÃO – A DIVINA COMÉDIA</vt:lpstr>
      <vt:lpstr>INTRODUÇÃO – A DIVINA COMÉDIA ENQUANTO ROTEIRO PARA A ANÁLISE DO ENSINO DO DIREITO</vt:lpstr>
      <vt:lpstr>INTRODUÇÃO – A DIVINA COMÉDIA ENQUANTO ROTEIRO PARA A ANÁLISE DO ENSINO DO DIREITO</vt:lpstr>
      <vt:lpstr>A DIVINA COMÉDIA COMO ROTEIRO – O ESTUDO DA NEUTRALIDADE NO ENSINO DO DIREITO</vt:lpstr>
      <vt:lpstr>A DIVINA COMÉDIA COMO ROTEIRO – NEUTRALIDADE E REPRESENTAÇÕES NO ENSINO DO DIREITO</vt:lpstr>
      <vt:lpstr>A DIVINA COMÉDIA COMO ROTEIRO – O CIRCUITO DOS AFETOS E O CIRCUITOS DAS REPRESENTAÇÕES</vt:lpstr>
      <vt:lpstr>A DIVINA COMÉDIA – UM ROTEIRO PARA O ESTUDO DO ENSINO DO DIREITO – O INFERNO, A REPRESENTAÇÃO E PERTENCIMENTO</vt:lpstr>
      <vt:lpstr>A DIVINA COMÉDIA – UM ROTEIRO PARA O ESTUDO DO ENSINO DO DIREITO – O INFERNO, A REPRESENTAÇÃO E PERTENCIMENTO</vt:lpstr>
      <vt:lpstr>A DIVINA COMÉDIA – UM ROTEIRO PARA O ESTUDO DO ENSINO DO DIREITO – O INFERNO, A REPRESENTAÇÃO E PERTENCIMENTO</vt:lpstr>
      <vt:lpstr>A DIVINA COMÉDIA – UM ROTEIRO PARA O ESTUDO DO ENSINO DO DIREITO – O INFERNO, A REPRESENTAÇÃO E PERTENCIMENTO</vt:lpstr>
      <vt:lpstr>A DIVINA COMÉDIA – UM ROTEIRO PARA O ESTUDO DO ENSINO DO DIREITO – O INFERNO, A REPRESENTAÇÃO E PERTENCIMENTO</vt:lpstr>
      <vt:lpstr>A DIVINA COMÉDIA – UM ROTEIRO PARA O ESTUDO DO ENSINO DO DIREITO – O ESPINHOSO CAMINHO PARA O PARAÍSO</vt:lpstr>
      <vt:lpstr>A DIVINA COMÉDIA – UM ROTEIRO PARA O ESTUDO DO ENSINO DO DIREITO – O ESPINHOSO CAMINHO PARA O PARAÍSO</vt:lpstr>
      <vt:lpstr>A DIVINA COMÉDIA – UM ROTEIRO PARA O ESTUDO DO ENSINO DO DIREITO – O ESPINHOSO CAMINHO PARA O PARAÍSO</vt:lpstr>
      <vt:lpstr>A DIVINA COMÉDIA – UM ROTEIRO PARA O ESTUDO DO ENSINO DO DIREITO – O ESPINHOSO CAMINHO PARA O PARAÍSO</vt:lpstr>
      <vt:lpstr>A DIVINA COMÉDIA – UM ROTEIRO PARA O ESTUDO DO ENSINO DO DIREITO – O ESPINHOSO CAMINHO PARA O PARAÍSO</vt:lpstr>
      <vt:lpstr>A DIVINA COMÉDIA – UM ROTEIRO PARA O ESTUDO DO ENSINO DO DIREITO – O ESPINHOSO CAMINHO PARA O PARAÍSO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Marcus</dc:creator>
  <cp:lastModifiedBy>MARCUS ORIONE GONCALVES CORREIA</cp:lastModifiedBy>
  <cp:revision>309</cp:revision>
  <cp:lastPrinted>2022-06-13T19:21:16Z</cp:lastPrinted>
  <dcterms:created xsi:type="dcterms:W3CDTF">2015-03-04T10:08:54Z</dcterms:created>
  <dcterms:modified xsi:type="dcterms:W3CDTF">2023-03-15T13:02:47Z</dcterms:modified>
</cp:coreProperties>
</file>