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40" r:id="rId3"/>
    <p:sldId id="409" r:id="rId4"/>
    <p:sldId id="410" r:id="rId5"/>
    <p:sldId id="315" r:id="rId6"/>
    <p:sldId id="316" r:id="rId7"/>
    <p:sldId id="411" r:id="rId8"/>
    <p:sldId id="365" r:id="rId9"/>
    <p:sldId id="345" r:id="rId10"/>
    <p:sldId id="354" r:id="rId11"/>
    <p:sldId id="364" r:id="rId12"/>
    <p:sldId id="370" r:id="rId13"/>
    <p:sldId id="375" r:id="rId14"/>
    <p:sldId id="397" r:id="rId15"/>
    <p:sldId id="407" r:id="rId16"/>
    <p:sldId id="381" r:id="rId17"/>
    <p:sldId id="383" r:id="rId18"/>
    <p:sldId id="419" r:id="rId19"/>
    <p:sldId id="376" r:id="rId20"/>
    <p:sldId id="385" r:id="rId21"/>
    <p:sldId id="346" r:id="rId22"/>
    <p:sldId id="359" r:id="rId23"/>
    <p:sldId id="390" r:id="rId24"/>
    <p:sldId id="413" r:id="rId25"/>
    <p:sldId id="391" r:id="rId26"/>
    <p:sldId id="392" r:id="rId27"/>
    <p:sldId id="393" r:id="rId28"/>
    <p:sldId id="389" r:id="rId29"/>
    <p:sldId id="344" r:id="rId30"/>
    <p:sldId id="347" r:id="rId31"/>
    <p:sldId id="400" r:id="rId32"/>
    <p:sldId id="348" r:id="rId33"/>
    <p:sldId id="378" r:id="rId34"/>
    <p:sldId id="360" r:id="rId35"/>
    <p:sldId id="388" r:id="rId36"/>
    <p:sldId id="414" r:id="rId37"/>
    <p:sldId id="417" r:id="rId38"/>
    <p:sldId id="404" r:id="rId39"/>
    <p:sldId id="418" r:id="rId40"/>
    <p:sldId id="403" r:id="rId41"/>
    <p:sldId id="405" r:id="rId42"/>
    <p:sldId id="406" r:id="rId43"/>
    <p:sldId id="361" r:id="rId44"/>
    <p:sldId id="398" r:id="rId45"/>
    <p:sldId id="386" r:id="rId46"/>
    <p:sldId id="399" r:id="rId47"/>
    <p:sldId id="420" r:id="rId48"/>
    <p:sldId id="408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sar Romano" initials="CR" lastIdx="1" clrIdx="0">
    <p:extLst>
      <p:ext uri="{19B8F6BF-5375-455C-9EA6-DF929625EA0E}">
        <p15:presenceInfo xmlns:p15="http://schemas.microsoft.com/office/powerpoint/2012/main" userId="cdf68c7202c072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3B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19E9A-D581-4621-99C5-23340F15B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ED3142-1B9F-40CB-9EAD-BE86E7D7B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C8D2B0-FC68-4AA1-9C46-0934F6A6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79219B-433B-4B15-8D38-4EE3645E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391554-510B-4272-8D5A-50C3EF8B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79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0507B-9D6D-40B4-816D-0C4BCCB9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12F947-23A7-4CFF-ADB6-75FA9EFEB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71BB7C-EC88-44A2-B050-A023828A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0E8113-8EE5-493B-B8ED-ED5CA6D7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62D484-1FCA-4AA3-AB46-039B8418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52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0BC60E-8CC8-43F7-9856-A26E029DD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39DD97-A481-4219-8383-DFF85CDA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1591B4-CD60-482E-BC33-8C17FBF0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5953A3-3925-4AA1-80AC-CF91AC19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37769D-517C-4FC4-BB03-257E7F14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0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36DEC-83A9-418E-9187-224F8034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5A2631-4309-4674-A098-CA55E109C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F66AC7-EFBE-4875-9C46-A7AFBCA9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EE7EB8-50F0-4567-A47B-CB9BBD27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DD6722-01B2-454E-9B84-0A31D671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40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A0E6B-784E-42F3-9FDB-631E2D0B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E14142-F7C6-4C7D-85A6-2A4241C4B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A77E27-FE59-4E10-908E-2E0C1253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76C660-87F2-4E01-B906-85FB5122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DE56E5-2A5A-4CF8-B42A-C2B7CCDC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3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41237-F28F-4346-9978-F1DCCA22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D558F4-66B6-4E0B-93AF-C2B5A0456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98DA89-CFCC-4E5A-982B-33AA61E52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EAF8CD-A808-44EB-993C-E1AEFBA4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F653AE-E706-4666-A173-D1CF4EECF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90307D-E74A-4A57-8AC4-3B75405F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40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9F4F5-9D95-47F5-8335-2C573233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72EA47-7157-4857-8112-E9F8287C4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B537D-A231-4A8B-A54D-8A8FE165C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377DC8-1529-4759-9406-B4B78A35A1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8B76AB7-A70B-48B7-932A-6222BA805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9E55809-C887-4849-B837-34488A51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546E818-E9D0-41C8-8947-2BEEA763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A56A75-220B-4A42-8F95-BAB50F50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45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DE0CF-2F99-4579-BA16-A47C0FD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2F881D2-2BC4-43A9-AFF1-D59DDF7B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BC18F8-DF19-4423-88DF-51BD6D22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5280DAF-3B06-47FC-8E81-B435F7B2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49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5AF7663-63FF-458B-92EF-4BFF34BF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BAABA0B-A1B1-44A8-B79A-AEE8B73D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074C72-6748-4324-A5FA-C7B39060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35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D9E52-2FCC-4990-8741-705D04DF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D7B369-8883-4AB6-A2CB-8FF990C0E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3BB011-EC53-4303-A583-C48C70A2D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5A9870-3A71-4734-B537-C0F9A290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F873CE-A1F5-4C8F-96F5-50E7871F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32C5D1-A70F-4643-962C-FA1FC813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20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FBCE4-8B52-448D-A61A-0F2310AD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FD7092A-BABC-46B5-8933-A21CDBCD5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99E56E-B837-470B-A5C9-829623B7D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B1FAAF-6DE7-40F3-95FE-747D30F6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F65828-2A45-47B0-89FA-1009C3D0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CD364C-D298-4D9E-960B-560D2DCA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20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BF5CCCA-4347-4AC6-818B-00FDFD91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FF933D-4D7B-4886-A13E-C28B54D5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0556B-079D-47D0-8242-E7D8F882E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FE328-A9AA-4D24-9848-5B12509E28EB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ACC573-29FF-4037-8BBC-5691125DC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87B886-50D5-449F-8A9A-F3EB2FFF6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5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microsoft.com/office/2007/relationships/hdphoto" Target="../media/hdphoto2.wdp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2" y="1108087"/>
            <a:ext cx="11261441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CC3300"/>
              </a:buClr>
            </a:pPr>
            <a:r>
              <a:rPr lang="pt-BR" altLang="pt-BR" dirty="0"/>
              <a:t>A adição de uma partícula rígida no líquido causa um distúrbio hidrodinâmico, que altera o campo de fluxo tendo um efeito nas propriedades reológicas.</a:t>
            </a:r>
          </a:p>
        </p:txBody>
      </p: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A1E8AA95-6F7D-4508-9CB1-D14DCF2F0DC0}"/>
              </a:ext>
            </a:extLst>
          </p:cNvPr>
          <p:cNvGrpSpPr/>
          <p:nvPr/>
        </p:nvGrpSpPr>
        <p:grpSpPr>
          <a:xfrm>
            <a:off x="809610" y="2612975"/>
            <a:ext cx="2011363" cy="3675588"/>
            <a:chOff x="1013515" y="2718993"/>
            <a:chExt cx="2011363" cy="3675588"/>
          </a:xfrm>
        </p:grpSpPr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E193DCF5-0687-4B81-B4F7-E2855B11D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615" y="5207131"/>
              <a:ext cx="663575" cy="593725"/>
            </a:xfrm>
            <a:prstGeom prst="ellipse">
              <a:avLst/>
            </a:prstGeom>
            <a:solidFill>
              <a:srgbClr val="00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Monotype Sorts" pitchFamily="2" charset="2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A1B9F1F0-75C2-482E-9776-486DD3A6AE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3515" y="4630869"/>
              <a:ext cx="2011363" cy="857250"/>
              <a:chOff x="2886" y="1728"/>
              <a:chExt cx="1393" cy="613"/>
            </a:xfrm>
          </p:grpSpPr>
          <p:grpSp>
            <p:nvGrpSpPr>
              <p:cNvPr id="21" name="Group 7">
                <a:extLst>
                  <a:ext uri="{FF2B5EF4-FFF2-40B4-BE49-F238E27FC236}">
                    <a16:creationId xmlns:a16="http://schemas.microsoft.com/office/drawing/2014/main" id="{68034D86-3D3F-4B77-97DA-797BDC895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0" y="2089"/>
                <a:ext cx="1300" cy="196"/>
                <a:chOff x="2940" y="2089"/>
                <a:chExt cx="1300" cy="196"/>
              </a:xfrm>
            </p:grpSpPr>
            <p:sp>
              <p:nvSpPr>
                <p:cNvPr id="81" name="Freeform 8">
                  <a:extLst>
                    <a:ext uri="{FF2B5EF4-FFF2-40B4-BE49-F238E27FC236}">
                      <a16:creationId xmlns:a16="http://schemas.microsoft.com/office/drawing/2014/main" id="{9B9031D8-32B4-412D-BE9D-1BF74F802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089"/>
                  <a:ext cx="605" cy="196"/>
                </a:xfrm>
                <a:custGeom>
                  <a:avLst/>
                  <a:gdLst>
                    <a:gd name="T0" fmla="*/ 0 w 605"/>
                    <a:gd name="T1" fmla="*/ 195 h 196"/>
                    <a:gd name="T2" fmla="*/ 17 w 605"/>
                    <a:gd name="T3" fmla="*/ 195 h 196"/>
                    <a:gd name="T4" fmla="*/ 35 w 605"/>
                    <a:gd name="T5" fmla="*/ 195 h 196"/>
                    <a:gd name="T6" fmla="*/ 52 w 605"/>
                    <a:gd name="T7" fmla="*/ 195 h 196"/>
                    <a:gd name="T8" fmla="*/ 72 w 605"/>
                    <a:gd name="T9" fmla="*/ 193 h 196"/>
                    <a:gd name="T10" fmla="*/ 87 w 605"/>
                    <a:gd name="T11" fmla="*/ 190 h 196"/>
                    <a:gd name="T12" fmla="*/ 107 w 605"/>
                    <a:gd name="T13" fmla="*/ 190 h 196"/>
                    <a:gd name="T14" fmla="*/ 124 w 605"/>
                    <a:gd name="T15" fmla="*/ 188 h 196"/>
                    <a:gd name="T16" fmla="*/ 139 w 605"/>
                    <a:gd name="T17" fmla="*/ 185 h 196"/>
                    <a:gd name="T18" fmla="*/ 156 w 605"/>
                    <a:gd name="T19" fmla="*/ 185 h 196"/>
                    <a:gd name="T20" fmla="*/ 176 w 605"/>
                    <a:gd name="T21" fmla="*/ 185 h 196"/>
                    <a:gd name="T22" fmla="*/ 199 w 605"/>
                    <a:gd name="T23" fmla="*/ 175 h 196"/>
                    <a:gd name="T24" fmla="*/ 205 w 605"/>
                    <a:gd name="T25" fmla="*/ 170 h 196"/>
                    <a:gd name="T26" fmla="*/ 228 w 605"/>
                    <a:gd name="T27" fmla="*/ 163 h 196"/>
                    <a:gd name="T28" fmla="*/ 243 w 605"/>
                    <a:gd name="T29" fmla="*/ 156 h 196"/>
                    <a:gd name="T30" fmla="*/ 260 w 605"/>
                    <a:gd name="T31" fmla="*/ 148 h 196"/>
                    <a:gd name="T32" fmla="*/ 280 w 605"/>
                    <a:gd name="T33" fmla="*/ 141 h 196"/>
                    <a:gd name="T34" fmla="*/ 298 w 605"/>
                    <a:gd name="T35" fmla="*/ 133 h 196"/>
                    <a:gd name="T36" fmla="*/ 312 w 605"/>
                    <a:gd name="T37" fmla="*/ 126 h 196"/>
                    <a:gd name="T38" fmla="*/ 329 w 605"/>
                    <a:gd name="T39" fmla="*/ 111 h 196"/>
                    <a:gd name="T40" fmla="*/ 347 w 605"/>
                    <a:gd name="T41" fmla="*/ 101 h 196"/>
                    <a:gd name="T42" fmla="*/ 370 w 605"/>
                    <a:gd name="T43" fmla="*/ 86 h 196"/>
                    <a:gd name="T44" fmla="*/ 387 w 605"/>
                    <a:gd name="T45" fmla="*/ 77 h 196"/>
                    <a:gd name="T46" fmla="*/ 405 w 605"/>
                    <a:gd name="T47" fmla="*/ 67 h 196"/>
                    <a:gd name="T48" fmla="*/ 422 w 605"/>
                    <a:gd name="T49" fmla="*/ 57 h 196"/>
                    <a:gd name="T50" fmla="*/ 439 w 605"/>
                    <a:gd name="T51" fmla="*/ 47 h 196"/>
                    <a:gd name="T52" fmla="*/ 457 w 605"/>
                    <a:gd name="T53" fmla="*/ 39 h 196"/>
                    <a:gd name="T54" fmla="*/ 474 w 605"/>
                    <a:gd name="T55" fmla="*/ 32 h 196"/>
                    <a:gd name="T56" fmla="*/ 491 w 605"/>
                    <a:gd name="T57" fmla="*/ 27 h 196"/>
                    <a:gd name="T58" fmla="*/ 512 w 605"/>
                    <a:gd name="T59" fmla="*/ 20 h 196"/>
                    <a:gd name="T60" fmla="*/ 529 w 605"/>
                    <a:gd name="T61" fmla="*/ 15 h 196"/>
                    <a:gd name="T62" fmla="*/ 549 w 605"/>
                    <a:gd name="T63" fmla="*/ 10 h 196"/>
                    <a:gd name="T64" fmla="*/ 566 w 605"/>
                    <a:gd name="T65" fmla="*/ 7 h 196"/>
                    <a:gd name="T66" fmla="*/ 584 w 605"/>
                    <a:gd name="T67" fmla="*/ 2 h 196"/>
                    <a:gd name="T68" fmla="*/ 604 w 605"/>
                    <a:gd name="T69" fmla="*/ 0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5" h="196">
                      <a:moveTo>
                        <a:pt x="0" y="195"/>
                      </a:moveTo>
                      <a:lnTo>
                        <a:pt x="17" y="195"/>
                      </a:lnTo>
                      <a:lnTo>
                        <a:pt x="35" y="195"/>
                      </a:lnTo>
                      <a:lnTo>
                        <a:pt x="52" y="195"/>
                      </a:lnTo>
                      <a:lnTo>
                        <a:pt x="72" y="193"/>
                      </a:lnTo>
                      <a:lnTo>
                        <a:pt x="87" y="190"/>
                      </a:lnTo>
                      <a:lnTo>
                        <a:pt x="107" y="190"/>
                      </a:lnTo>
                      <a:lnTo>
                        <a:pt x="124" y="188"/>
                      </a:lnTo>
                      <a:lnTo>
                        <a:pt x="139" y="185"/>
                      </a:lnTo>
                      <a:lnTo>
                        <a:pt x="156" y="185"/>
                      </a:lnTo>
                      <a:lnTo>
                        <a:pt x="176" y="185"/>
                      </a:lnTo>
                      <a:lnTo>
                        <a:pt x="199" y="175"/>
                      </a:lnTo>
                      <a:lnTo>
                        <a:pt x="205" y="170"/>
                      </a:lnTo>
                      <a:lnTo>
                        <a:pt x="228" y="163"/>
                      </a:lnTo>
                      <a:lnTo>
                        <a:pt x="243" y="156"/>
                      </a:lnTo>
                      <a:lnTo>
                        <a:pt x="260" y="148"/>
                      </a:lnTo>
                      <a:lnTo>
                        <a:pt x="280" y="141"/>
                      </a:lnTo>
                      <a:lnTo>
                        <a:pt x="298" y="133"/>
                      </a:lnTo>
                      <a:lnTo>
                        <a:pt x="312" y="126"/>
                      </a:lnTo>
                      <a:lnTo>
                        <a:pt x="329" y="111"/>
                      </a:lnTo>
                      <a:lnTo>
                        <a:pt x="347" y="101"/>
                      </a:lnTo>
                      <a:lnTo>
                        <a:pt x="370" y="86"/>
                      </a:lnTo>
                      <a:lnTo>
                        <a:pt x="387" y="77"/>
                      </a:lnTo>
                      <a:lnTo>
                        <a:pt x="405" y="67"/>
                      </a:lnTo>
                      <a:lnTo>
                        <a:pt x="422" y="57"/>
                      </a:lnTo>
                      <a:lnTo>
                        <a:pt x="439" y="47"/>
                      </a:lnTo>
                      <a:lnTo>
                        <a:pt x="457" y="39"/>
                      </a:lnTo>
                      <a:lnTo>
                        <a:pt x="474" y="32"/>
                      </a:lnTo>
                      <a:lnTo>
                        <a:pt x="491" y="27"/>
                      </a:lnTo>
                      <a:lnTo>
                        <a:pt x="512" y="20"/>
                      </a:lnTo>
                      <a:lnTo>
                        <a:pt x="529" y="15"/>
                      </a:lnTo>
                      <a:lnTo>
                        <a:pt x="549" y="10"/>
                      </a:lnTo>
                      <a:lnTo>
                        <a:pt x="566" y="7"/>
                      </a:lnTo>
                      <a:lnTo>
                        <a:pt x="584" y="2"/>
                      </a:lnTo>
                      <a:lnTo>
                        <a:pt x="604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2" name="Freeform 9">
                  <a:extLst>
                    <a:ext uri="{FF2B5EF4-FFF2-40B4-BE49-F238E27FC236}">
                      <a16:creationId xmlns:a16="http://schemas.microsoft.com/office/drawing/2014/main" id="{D63DE9D6-54D6-4BC3-B3D1-31E0F21CB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089"/>
                  <a:ext cx="605" cy="196"/>
                </a:xfrm>
                <a:custGeom>
                  <a:avLst/>
                  <a:gdLst>
                    <a:gd name="T0" fmla="*/ 604 w 605"/>
                    <a:gd name="T1" fmla="*/ 195 h 196"/>
                    <a:gd name="T2" fmla="*/ 587 w 605"/>
                    <a:gd name="T3" fmla="*/ 195 h 196"/>
                    <a:gd name="T4" fmla="*/ 569 w 605"/>
                    <a:gd name="T5" fmla="*/ 195 h 196"/>
                    <a:gd name="T6" fmla="*/ 552 w 605"/>
                    <a:gd name="T7" fmla="*/ 195 h 196"/>
                    <a:gd name="T8" fmla="*/ 532 w 605"/>
                    <a:gd name="T9" fmla="*/ 193 h 196"/>
                    <a:gd name="T10" fmla="*/ 517 w 605"/>
                    <a:gd name="T11" fmla="*/ 190 h 196"/>
                    <a:gd name="T12" fmla="*/ 497 w 605"/>
                    <a:gd name="T13" fmla="*/ 190 h 196"/>
                    <a:gd name="T14" fmla="*/ 480 w 605"/>
                    <a:gd name="T15" fmla="*/ 188 h 196"/>
                    <a:gd name="T16" fmla="*/ 465 w 605"/>
                    <a:gd name="T17" fmla="*/ 185 h 196"/>
                    <a:gd name="T18" fmla="*/ 448 w 605"/>
                    <a:gd name="T19" fmla="*/ 185 h 196"/>
                    <a:gd name="T20" fmla="*/ 428 w 605"/>
                    <a:gd name="T21" fmla="*/ 185 h 196"/>
                    <a:gd name="T22" fmla="*/ 405 w 605"/>
                    <a:gd name="T23" fmla="*/ 175 h 196"/>
                    <a:gd name="T24" fmla="*/ 399 w 605"/>
                    <a:gd name="T25" fmla="*/ 170 h 196"/>
                    <a:gd name="T26" fmla="*/ 376 w 605"/>
                    <a:gd name="T27" fmla="*/ 163 h 196"/>
                    <a:gd name="T28" fmla="*/ 361 w 605"/>
                    <a:gd name="T29" fmla="*/ 156 h 196"/>
                    <a:gd name="T30" fmla="*/ 344 w 605"/>
                    <a:gd name="T31" fmla="*/ 148 h 196"/>
                    <a:gd name="T32" fmla="*/ 324 w 605"/>
                    <a:gd name="T33" fmla="*/ 141 h 196"/>
                    <a:gd name="T34" fmla="*/ 306 w 605"/>
                    <a:gd name="T35" fmla="*/ 133 h 196"/>
                    <a:gd name="T36" fmla="*/ 292 w 605"/>
                    <a:gd name="T37" fmla="*/ 126 h 196"/>
                    <a:gd name="T38" fmla="*/ 275 w 605"/>
                    <a:gd name="T39" fmla="*/ 111 h 196"/>
                    <a:gd name="T40" fmla="*/ 257 w 605"/>
                    <a:gd name="T41" fmla="*/ 101 h 196"/>
                    <a:gd name="T42" fmla="*/ 234 w 605"/>
                    <a:gd name="T43" fmla="*/ 86 h 196"/>
                    <a:gd name="T44" fmla="*/ 217 w 605"/>
                    <a:gd name="T45" fmla="*/ 77 h 196"/>
                    <a:gd name="T46" fmla="*/ 199 w 605"/>
                    <a:gd name="T47" fmla="*/ 67 h 196"/>
                    <a:gd name="T48" fmla="*/ 182 w 605"/>
                    <a:gd name="T49" fmla="*/ 57 h 196"/>
                    <a:gd name="T50" fmla="*/ 165 w 605"/>
                    <a:gd name="T51" fmla="*/ 47 h 196"/>
                    <a:gd name="T52" fmla="*/ 147 w 605"/>
                    <a:gd name="T53" fmla="*/ 39 h 196"/>
                    <a:gd name="T54" fmla="*/ 130 w 605"/>
                    <a:gd name="T55" fmla="*/ 32 h 196"/>
                    <a:gd name="T56" fmla="*/ 113 w 605"/>
                    <a:gd name="T57" fmla="*/ 27 h 196"/>
                    <a:gd name="T58" fmla="*/ 92 w 605"/>
                    <a:gd name="T59" fmla="*/ 20 h 196"/>
                    <a:gd name="T60" fmla="*/ 75 w 605"/>
                    <a:gd name="T61" fmla="*/ 15 h 196"/>
                    <a:gd name="T62" fmla="*/ 55 w 605"/>
                    <a:gd name="T63" fmla="*/ 10 h 196"/>
                    <a:gd name="T64" fmla="*/ 38 w 605"/>
                    <a:gd name="T65" fmla="*/ 7 h 196"/>
                    <a:gd name="T66" fmla="*/ 20 w 605"/>
                    <a:gd name="T67" fmla="*/ 2 h 196"/>
                    <a:gd name="T68" fmla="*/ 0 w 605"/>
                    <a:gd name="T69" fmla="*/ 0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5" h="196">
                      <a:moveTo>
                        <a:pt x="604" y="195"/>
                      </a:moveTo>
                      <a:lnTo>
                        <a:pt x="587" y="195"/>
                      </a:lnTo>
                      <a:lnTo>
                        <a:pt x="569" y="195"/>
                      </a:lnTo>
                      <a:lnTo>
                        <a:pt x="552" y="195"/>
                      </a:lnTo>
                      <a:lnTo>
                        <a:pt x="532" y="193"/>
                      </a:lnTo>
                      <a:lnTo>
                        <a:pt x="517" y="190"/>
                      </a:lnTo>
                      <a:lnTo>
                        <a:pt x="497" y="190"/>
                      </a:lnTo>
                      <a:lnTo>
                        <a:pt x="480" y="188"/>
                      </a:lnTo>
                      <a:lnTo>
                        <a:pt x="465" y="185"/>
                      </a:lnTo>
                      <a:lnTo>
                        <a:pt x="448" y="185"/>
                      </a:lnTo>
                      <a:lnTo>
                        <a:pt x="428" y="185"/>
                      </a:lnTo>
                      <a:lnTo>
                        <a:pt x="405" y="175"/>
                      </a:lnTo>
                      <a:lnTo>
                        <a:pt x="399" y="170"/>
                      </a:lnTo>
                      <a:lnTo>
                        <a:pt x="376" y="163"/>
                      </a:lnTo>
                      <a:lnTo>
                        <a:pt x="361" y="156"/>
                      </a:lnTo>
                      <a:lnTo>
                        <a:pt x="344" y="148"/>
                      </a:lnTo>
                      <a:lnTo>
                        <a:pt x="324" y="141"/>
                      </a:lnTo>
                      <a:lnTo>
                        <a:pt x="306" y="133"/>
                      </a:lnTo>
                      <a:lnTo>
                        <a:pt x="292" y="126"/>
                      </a:lnTo>
                      <a:lnTo>
                        <a:pt x="275" y="111"/>
                      </a:lnTo>
                      <a:lnTo>
                        <a:pt x="257" y="101"/>
                      </a:lnTo>
                      <a:lnTo>
                        <a:pt x="234" y="86"/>
                      </a:lnTo>
                      <a:lnTo>
                        <a:pt x="217" y="77"/>
                      </a:lnTo>
                      <a:lnTo>
                        <a:pt x="199" y="67"/>
                      </a:lnTo>
                      <a:lnTo>
                        <a:pt x="182" y="57"/>
                      </a:lnTo>
                      <a:lnTo>
                        <a:pt x="165" y="47"/>
                      </a:lnTo>
                      <a:lnTo>
                        <a:pt x="147" y="39"/>
                      </a:lnTo>
                      <a:lnTo>
                        <a:pt x="130" y="32"/>
                      </a:lnTo>
                      <a:lnTo>
                        <a:pt x="113" y="27"/>
                      </a:lnTo>
                      <a:lnTo>
                        <a:pt x="92" y="20"/>
                      </a:lnTo>
                      <a:lnTo>
                        <a:pt x="75" y="15"/>
                      </a:lnTo>
                      <a:lnTo>
                        <a:pt x="55" y="10"/>
                      </a:lnTo>
                      <a:lnTo>
                        <a:pt x="38" y="7"/>
                      </a:lnTo>
                      <a:lnTo>
                        <a:pt x="2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3" name="Line 10">
                  <a:extLst>
                    <a:ext uri="{FF2B5EF4-FFF2-40B4-BE49-F238E27FC236}">
                      <a16:creationId xmlns:a16="http://schemas.microsoft.com/office/drawing/2014/main" id="{B01EDD4F-5B55-4E1F-8167-CDB3FEBC1A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6" y="2089"/>
                  <a:ext cx="66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2" name="Group 11">
                <a:extLst>
                  <a:ext uri="{FF2B5EF4-FFF2-40B4-BE49-F238E27FC236}">
                    <a16:creationId xmlns:a16="http://schemas.microsoft.com/office/drawing/2014/main" id="{AD1CA87A-E538-46BF-9DC3-BCDDA54049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1979"/>
                <a:ext cx="1354" cy="154"/>
                <a:chOff x="2907" y="1979"/>
                <a:chExt cx="1354" cy="154"/>
              </a:xfrm>
            </p:grpSpPr>
            <p:sp>
              <p:nvSpPr>
                <p:cNvPr id="78" name="Freeform 12">
                  <a:extLst>
                    <a:ext uri="{FF2B5EF4-FFF2-40B4-BE49-F238E27FC236}">
                      <a16:creationId xmlns:a16="http://schemas.microsoft.com/office/drawing/2014/main" id="{2938B67E-6282-493B-8736-7E38A7F71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7" y="1979"/>
                  <a:ext cx="628" cy="154"/>
                </a:xfrm>
                <a:custGeom>
                  <a:avLst/>
                  <a:gdLst>
                    <a:gd name="T0" fmla="*/ 0 w 628"/>
                    <a:gd name="T1" fmla="*/ 153 h 154"/>
                    <a:gd name="T2" fmla="*/ 18 w 628"/>
                    <a:gd name="T3" fmla="*/ 153 h 154"/>
                    <a:gd name="T4" fmla="*/ 36 w 628"/>
                    <a:gd name="T5" fmla="*/ 153 h 154"/>
                    <a:gd name="T6" fmla="*/ 54 w 628"/>
                    <a:gd name="T7" fmla="*/ 153 h 154"/>
                    <a:gd name="T8" fmla="*/ 75 w 628"/>
                    <a:gd name="T9" fmla="*/ 151 h 154"/>
                    <a:gd name="T10" fmla="*/ 90 w 628"/>
                    <a:gd name="T11" fmla="*/ 149 h 154"/>
                    <a:gd name="T12" fmla="*/ 111 w 628"/>
                    <a:gd name="T13" fmla="*/ 149 h 154"/>
                    <a:gd name="T14" fmla="*/ 129 w 628"/>
                    <a:gd name="T15" fmla="*/ 147 h 154"/>
                    <a:gd name="T16" fmla="*/ 144 w 628"/>
                    <a:gd name="T17" fmla="*/ 145 h 154"/>
                    <a:gd name="T18" fmla="*/ 162 w 628"/>
                    <a:gd name="T19" fmla="*/ 145 h 154"/>
                    <a:gd name="T20" fmla="*/ 183 w 628"/>
                    <a:gd name="T21" fmla="*/ 145 h 154"/>
                    <a:gd name="T22" fmla="*/ 207 w 628"/>
                    <a:gd name="T23" fmla="*/ 138 h 154"/>
                    <a:gd name="T24" fmla="*/ 213 w 628"/>
                    <a:gd name="T25" fmla="*/ 134 h 154"/>
                    <a:gd name="T26" fmla="*/ 237 w 628"/>
                    <a:gd name="T27" fmla="*/ 128 h 154"/>
                    <a:gd name="T28" fmla="*/ 252 w 628"/>
                    <a:gd name="T29" fmla="*/ 122 h 154"/>
                    <a:gd name="T30" fmla="*/ 270 w 628"/>
                    <a:gd name="T31" fmla="*/ 116 h 154"/>
                    <a:gd name="T32" fmla="*/ 291 w 628"/>
                    <a:gd name="T33" fmla="*/ 110 h 154"/>
                    <a:gd name="T34" fmla="*/ 309 w 628"/>
                    <a:gd name="T35" fmla="*/ 105 h 154"/>
                    <a:gd name="T36" fmla="*/ 324 w 628"/>
                    <a:gd name="T37" fmla="*/ 99 h 154"/>
                    <a:gd name="T38" fmla="*/ 342 w 628"/>
                    <a:gd name="T39" fmla="*/ 87 h 154"/>
                    <a:gd name="T40" fmla="*/ 360 w 628"/>
                    <a:gd name="T41" fmla="*/ 79 h 154"/>
                    <a:gd name="T42" fmla="*/ 384 w 628"/>
                    <a:gd name="T43" fmla="*/ 68 h 154"/>
                    <a:gd name="T44" fmla="*/ 402 w 628"/>
                    <a:gd name="T45" fmla="*/ 60 h 154"/>
                    <a:gd name="T46" fmla="*/ 420 w 628"/>
                    <a:gd name="T47" fmla="*/ 52 h 154"/>
                    <a:gd name="T48" fmla="*/ 438 w 628"/>
                    <a:gd name="T49" fmla="*/ 45 h 154"/>
                    <a:gd name="T50" fmla="*/ 456 w 628"/>
                    <a:gd name="T51" fmla="*/ 37 h 154"/>
                    <a:gd name="T52" fmla="*/ 474 w 628"/>
                    <a:gd name="T53" fmla="*/ 31 h 154"/>
                    <a:gd name="T54" fmla="*/ 492 w 628"/>
                    <a:gd name="T55" fmla="*/ 25 h 154"/>
                    <a:gd name="T56" fmla="*/ 510 w 628"/>
                    <a:gd name="T57" fmla="*/ 21 h 154"/>
                    <a:gd name="T58" fmla="*/ 531 w 628"/>
                    <a:gd name="T59" fmla="*/ 15 h 154"/>
                    <a:gd name="T60" fmla="*/ 549 w 628"/>
                    <a:gd name="T61" fmla="*/ 12 h 154"/>
                    <a:gd name="T62" fmla="*/ 570 w 628"/>
                    <a:gd name="T63" fmla="*/ 8 h 154"/>
                    <a:gd name="T64" fmla="*/ 588 w 628"/>
                    <a:gd name="T65" fmla="*/ 6 h 154"/>
                    <a:gd name="T66" fmla="*/ 606 w 628"/>
                    <a:gd name="T67" fmla="*/ 2 h 154"/>
                    <a:gd name="T68" fmla="*/ 627 w 628"/>
                    <a:gd name="T69" fmla="*/ 0 h 1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8" h="154">
                      <a:moveTo>
                        <a:pt x="0" y="153"/>
                      </a:moveTo>
                      <a:lnTo>
                        <a:pt x="18" y="153"/>
                      </a:lnTo>
                      <a:lnTo>
                        <a:pt x="36" y="153"/>
                      </a:lnTo>
                      <a:lnTo>
                        <a:pt x="54" y="153"/>
                      </a:lnTo>
                      <a:lnTo>
                        <a:pt x="75" y="151"/>
                      </a:lnTo>
                      <a:lnTo>
                        <a:pt x="90" y="149"/>
                      </a:lnTo>
                      <a:lnTo>
                        <a:pt x="111" y="149"/>
                      </a:lnTo>
                      <a:lnTo>
                        <a:pt x="129" y="147"/>
                      </a:lnTo>
                      <a:lnTo>
                        <a:pt x="144" y="145"/>
                      </a:lnTo>
                      <a:lnTo>
                        <a:pt x="162" y="145"/>
                      </a:lnTo>
                      <a:lnTo>
                        <a:pt x="183" y="145"/>
                      </a:lnTo>
                      <a:lnTo>
                        <a:pt x="207" y="138"/>
                      </a:lnTo>
                      <a:lnTo>
                        <a:pt x="213" y="134"/>
                      </a:lnTo>
                      <a:lnTo>
                        <a:pt x="237" y="128"/>
                      </a:lnTo>
                      <a:lnTo>
                        <a:pt x="252" y="122"/>
                      </a:lnTo>
                      <a:lnTo>
                        <a:pt x="270" y="116"/>
                      </a:lnTo>
                      <a:lnTo>
                        <a:pt x="291" y="110"/>
                      </a:lnTo>
                      <a:lnTo>
                        <a:pt x="309" y="105"/>
                      </a:lnTo>
                      <a:lnTo>
                        <a:pt x="324" y="99"/>
                      </a:lnTo>
                      <a:lnTo>
                        <a:pt x="342" y="87"/>
                      </a:lnTo>
                      <a:lnTo>
                        <a:pt x="360" y="79"/>
                      </a:lnTo>
                      <a:lnTo>
                        <a:pt x="384" y="68"/>
                      </a:lnTo>
                      <a:lnTo>
                        <a:pt x="402" y="60"/>
                      </a:lnTo>
                      <a:lnTo>
                        <a:pt x="420" y="52"/>
                      </a:lnTo>
                      <a:lnTo>
                        <a:pt x="438" y="45"/>
                      </a:lnTo>
                      <a:lnTo>
                        <a:pt x="456" y="37"/>
                      </a:lnTo>
                      <a:lnTo>
                        <a:pt x="474" y="31"/>
                      </a:lnTo>
                      <a:lnTo>
                        <a:pt x="492" y="25"/>
                      </a:lnTo>
                      <a:lnTo>
                        <a:pt x="510" y="21"/>
                      </a:lnTo>
                      <a:lnTo>
                        <a:pt x="531" y="15"/>
                      </a:lnTo>
                      <a:lnTo>
                        <a:pt x="549" y="12"/>
                      </a:lnTo>
                      <a:lnTo>
                        <a:pt x="570" y="8"/>
                      </a:lnTo>
                      <a:lnTo>
                        <a:pt x="588" y="6"/>
                      </a:lnTo>
                      <a:lnTo>
                        <a:pt x="606" y="2"/>
                      </a:lnTo>
                      <a:lnTo>
                        <a:pt x="627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9" name="Freeform 13">
                  <a:extLst>
                    <a:ext uri="{FF2B5EF4-FFF2-40B4-BE49-F238E27FC236}">
                      <a16:creationId xmlns:a16="http://schemas.microsoft.com/office/drawing/2014/main" id="{FF792D87-C04E-46AC-8A64-AF9A74B463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3" y="1979"/>
                  <a:ext cx="628" cy="154"/>
                </a:xfrm>
                <a:custGeom>
                  <a:avLst/>
                  <a:gdLst>
                    <a:gd name="T0" fmla="*/ 627 w 628"/>
                    <a:gd name="T1" fmla="*/ 153 h 154"/>
                    <a:gd name="T2" fmla="*/ 609 w 628"/>
                    <a:gd name="T3" fmla="*/ 153 h 154"/>
                    <a:gd name="T4" fmla="*/ 591 w 628"/>
                    <a:gd name="T5" fmla="*/ 153 h 154"/>
                    <a:gd name="T6" fmla="*/ 573 w 628"/>
                    <a:gd name="T7" fmla="*/ 153 h 154"/>
                    <a:gd name="T8" fmla="*/ 552 w 628"/>
                    <a:gd name="T9" fmla="*/ 151 h 154"/>
                    <a:gd name="T10" fmla="*/ 537 w 628"/>
                    <a:gd name="T11" fmla="*/ 149 h 154"/>
                    <a:gd name="T12" fmla="*/ 516 w 628"/>
                    <a:gd name="T13" fmla="*/ 149 h 154"/>
                    <a:gd name="T14" fmla="*/ 498 w 628"/>
                    <a:gd name="T15" fmla="*/ 147 h 154"/>
                    <a:gd name="T16" fmla="*/ 483 w 628"/>
                    <a:gd name="T17" fmla="*/ 145 h 154"/>
                    <a:gd name="T18" fmla="*/ 465 w 628"/>
                    <a:gd name="T19" fmla="*/ 145 h 154"/>
                    <a:gd name="T20" fmla="*/ 444 w 628"/>
                    <a:gd name="T21" fmla="*/ 145 h 154"/>
                    <a:gd name="T22" fmla="*/ 420 w 628"/>
                    <a:gd name="T23" fmla="*/ 138 h 154"/>
                    <a:gd name="T24" fmla="*/ 414 w 628"/>
                    <a:gd name="T25" fmla="*/ 134 h 154"/>
                    <a:gd name="T26" fmla="*/ 390 w 628"/>
                    <a:gd name="T27" fmla="*/ 128 h 154"/>
                    <a:gd name="T28" fmla="*/ 375 w 628"/>
                    <a:gd name="T29" fmla="*/ 122 h 154"/>
                    <a:gd name="T30" fmla="*/ 357 w 628"/>
                    <a:gd name="T31" fmla="*/ 116 h 154"/>
                    <a:gd name="T32" fmla="*/ 336 w 628"/>
                    <a:gd name="T33" fmla="*/ 110 h 154"/>
                    <a:gd name="T34" fmla="*/ 318 w 628"/>
                    <a:gd name="T35" fmla="*/ 105 h 154"/>
                    <a:gd name="T36" fmla="*/ 303 w 628"/>
                    <a:gd name="T37" fmla="*/ 99 h 154"/>
                    <a:gd name="T38" fmla="*/ 285 w 628"/>
                    <a:gd name="T39" fmla="*/ 87 h 154"/>
                    <a:gd name="T40" fmla="*/ 267 w 628"/>
                    <a:gd name="T41" fmla="*/ 79 h 154"/>
                    <a:gd name="T42" fmla="*/ 243 w 628"/>
                    <a:gd name="T43" fmla="*/ 68 h 154"/>
                    <a:gd name="T44" fmla="*/ 225 w 628"/>
                    <a:gd name="T45" fmla="*/ 60 h 154"/>
                    <a:gd name="T46" fmla="*/ 207 w 628"/>
                    <a:gd name="T47" fmla="*/ 52 h 154"/>
                    <a:gd name="T48" fmla="*/ 189 w 628"/>
                    <a:gd name="T49" fmla="*/ 45 h 154"/>
                    <a:gd name="T50" fmla="*/ 171 w 628"/>
                    <a:gd name="T51" fmla="*/ 37 h 154"/>
                    <a:gd name="T52" fmla="*/ 153 w 628"/>
                    <a:gd name="T53" fmla="*/ 31 h 154"/>
                    <a:gd name="T54" fmla="*/ 135 w 628"/>
                    <a:gd name="T55" fmla="*/ 25 h 154"/>
                    <a:gd name="T56" fmla="*/ 117 w 628"/>
                    <a:gd name="T57" fmla="*/ 21 h 154"/>
                    <a:gd name="T58" fmla="*/ 96 w 628"/>
                    <a:gd name="T59" fmla="*/ 15 h 154"/>
                    <a:gd name="T60" fmla="*/ 78 w 628"/>
                    <a:gd name="T61" fmla="*/ 12 h 154"/>
                    <a:gd name="T62" fmla="*/ 57 w 628"/>
                    <a:gd name="T63" fmla="*/ 8 h 154"/>
                    <a:gd name="T64" fmla="*/ 39 w 628"/>
                    <a:gd name="T65" fmla="*/ 6 h 154"/>
                    <a:gd name="T66" fmla="*/ 21 w 628"/>
                    <a:gd name="T67" fmla="*/ 2 h 154"/>
                    <a:gd name="T68" fmla="*/ 0 w 628"/>
                    <a:gd name="T69" fmla="*/ 0 h 1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8" h="154">
                      <a:moveTo>
                        <a:pt x="627" y="153"/>
                      </a:moveTo>
                      <a:lnTo>
                        <a:pt x="609" y="153"/>
                      </a:lnTo>
                      <a:lnTo>
                        <a:pt x="591" y="153"/>
                      </a:lnTo>
                      <a:lnTo>
                        <a:pt x="573" y="153"/>
                      </a:lnTo>
                      <a:lnTo>
                        <a:pt x="552" y="151"/>
                      </a:lnTo>
                      <a:lnTo>
                        <a:pt x="537" y="149"/>
                      </a:lnTo>
                      <a:lnTo>
                        <a:pt x="516" y="149"/>
                      </a:lnTo>
                      <a:lnTo>
                        <a:pt x="498" y="147"/>
                      </a:lnTo>
                      <a:lnTo>
                        <a:pt x="483" y="145"/>
                      </a:lnTo>
                      <a:lnTo>
                        <a:pt x="465" y="145"/>
                      </a:lnTo>
                      <a:lnTo>
                        <a:pt x="444" y="145"/>
                      </a:lnTo>
                      <a:lnTo>
                        <a:pt x="420" y="138"/>
                      </a:lnTo>
                      <a:lnTo>
                        <a:pt x="414" y="134"/>
                      </a:lnTo>
                      <a:lnTo>
                        <a:pt x="390" y="128"/>
                      </a:lnTo>
                      <a:lnTo>
                        <a:pt x="375" y="122"/>
                      </a:lnTo>
                      <a:lnTo>
                        <a:pt x="357" y="116"/>
                      </a:lnTo>
                      <a:lnTo>
                        <a:pt x="336" y="110"/>
                      </a:lnTo>
                      <a:lnTo>
                        <a:pt x="318" y="105"/>
                      </a:lnTo>
                      <a:lnTo>
                        <a:pt x="303" y="99"/>
                      </a:lnTo>
                      <a:lnTo>
                        <a:pt x="285" y="87"/>
                      </a:lnTo>
                      <a:lnTo>
                        <a:pt x="267" y="79"/>
                      </a:lnTo>
                      <a:lnTo>
                        <a:pt x="243" y="68"/>
                      </a:lnTo>
                      <a:lnTo>
                        <a:pt x="225" y="60"/>
                      </a:lnTo>
                      <a:lnTo>
                        <a:pt x="207" y="52"/>
                      </a:lnTo>
                      <a:lnTo>
                        <a:pt x="189" y="45"/>
                      </a:lnTo>
                      <a:lnTo>
                        <a:pt x="171" y="37"/>
                      </a:lnTo>
                      <a:lnTo>
                        <a:pt x="153" y="31"/>
                      </a:lnTo>
                      <a:lnTo>
                        <a:pt x="135" y="25"/>
                      </a:lnTo>
                      <a:lnTo>
                        <a:pt x="117" y="21"/>
                      </a:lnTo>
                      <a:lnTo>
                        <a:pt x="96" y="15"/>
                      </a:lnTo>
                      <a:lnTo>
                        <a:pt x="78" y="12"/>
                      </a:lnTo>
                      <a:lnTo>
                        <a:pt x="57" y="8"/>
                      </a:lnTo>
                      <a:lnTo>
                        <a:pt x="39" y="6"/>
                      </a:lnTo>
                      <a:lnTo>
                        <a:pt x="2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0" name="Line 14">
                  <a:extLst>
                    <a:ext uri="{FF2B5EF4-FFF2-40B4-BE49-F238E27FC236}">
                      <a16:creationId xmlns:a16="http://schemas.microsoft.com/office/drawing/2014/main" id="{69957F78-0DBA-4847-9540-AC7947AEA8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7" y="1979"/>
                  <a:ext cx="71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3" name="Group 15">
                <a:extLst>
                  <a:ext uri="{FF2B5EF4-FFF2-40B4-BE49-F238E27FC236}">
                    <a16:creationId xmlns:a16="http://schemas.microsoft.com/office/drawing/2014/main" id="{29EEBA95-2117-4174-974A-3AE1FB061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6" y="2015"/>
                <a:ext cx="1345" cy="177"/>
                <a:chOff x="2916" y="2015"/>
                <a:chExt cx="1345" cy="177"/>
              </a:xfrm>
            </p:grpSpPr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A179D71E-E8AD-4FC9-93AB-92FF856AFA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6" y="2015"/>
                  <a:ext cx="626" cy="177"/>
                </a:xfrm>
                <a:custGeom>
                  <a:avLst/>
                  <a:gdLst>
                    <a:gd name="T0" fmla="*/ 0 w 626"/>
                    <a:gd name="T1" fmla="*/ 176 h 177"/>
                    <a:gd name="T2" fmla="*/ 18 w 626"/>
                    <a:gd name="T3" fmla="*/ 176 h 177"/>
                    <a:gd name="T4" fmla="*/ 36 w 626"/>
                    <a:gd name="T5" fmla="*/ 176 h 177"/>
                    <a:gd name="T6" fmla="*/ 54 w 626"/>
                    <a:gd name="T7" fmla="*/ 176 h 177"/>
                    <a:gd name="T8" fmla="*/ 75 w 626"/>
                    <a:gd name="T9" fmla="*/ 174 h 177"/>
                    <a:gd name="T10" fmla="*/ 90 w 626"/>
                    <a:gd name="T11" fmla="*/ 172 h 177"/>
                    <a:gd name="T12" fmla="*/ 111 w 626"/>
                    <a:gd name="T13" fmla="*/ 172 h 177"/>
                    <a:gd name="T14" fmla="*/ 129 w 626"/>
                    <a:gd name="T15" fmla="*/ 169 h 177"/>
                    <a:gd name="T16" fmla="*/ 144 w 626"/>
                    <a:gd name="T17" fmla="*/ 167 h 177"/>
                    <a:gd name="T18" fmla="*/ 161 w 626"/>
                    <a:gd name="T19" fmla="*/ 167 h 177"/>
                    <a:gd name="T20" fmla="*/ 182 w 626"/>
                    <a:gd name="T21" fmla="*/ 167 h 177"/>
                    <a:gd name="T22" fmla="*/ 206 w 626"/>
                    <a:gd name="T23" fmla="*/ 158 h 177"/>
                    <a:gd name="T24" fmla="*/ 212 w 626"/>
                    <a:gd name="T25" fmla="*/ 154 h 177"/>
                    <a:gd name="T26" fmla="*/ 236 w 626"/>
                    <a:gd name="T27" fmla="*/ 147 h 177"/>
                    <a:gd name="T28" fmla="*/ 251 w 626"/>
                    <a:gd name="T29" fmla="*/ 140 h 177"/>
                    <a:gd name="T30" fmla="*/ 269 w 626"/>
                    <a:gd name="T31" fmla="*/ 134 h 177"/>
                    <a:gd name="T32" fmla="*/ 290 w 626"/>
                    <a:gd name="T33" fmla="*/ 127 h 177"/>
                    <a:gd name="T34" fmla="*/ 308 w 626"/>
                    <a:gd name="T35" fmla="*/ 120 h 177"/>
                    <a:gd name="T36" fmla="*/ 323 w 626"/>
                    <a:gd name="T37" fmla="*/ 114 h 177"/>
                    <a:gd name="T38" fmla="*/ 341 w 626"/>
                    <a:gd name="T39" fmla="*/ 100 h 177"/>
                    <a:gd name="T40" fmla="*/ 359 w 626"/>
                    <a:gd name="T41" fmla="*/ 91 h 177"/>
                    <a:gd name="T42" fmla="*/ 383 w 626"/>
                    <a:gd name="T43" fmla="*/ 78 h 177"/>
                    <a:gd name="T44" fmla="*/ 401 w 626"/>
                    <a:gd name="T45" fmla="*/ 69 h 177"/>
                    <a:gd name="T46" fmla="*/ 419 w 626"/>
                    <a:gd name="T47" fmla="*/ 60 h 177"/>
                    <a:gd name="T48" fmla="*/ 437 w 626"/>
                    <a:gd name="T49" fmla="*/ 51 h 177"/>
                    <a:gd name="T50" fmla="*/ 455 w 626"/>
                    <a:gd name="T51" fmla="*/ 42 h 177"/>
                    <a:gd name="T52" fmla="*/ 472 w 626"/>
                    <a:gd name="T53" fmla="*/ 36 h 177"/>
                    <a:gd name="T54" fmla="*/ 490 w 626"/>
                    <a:gd name="T55" fmla="*/ 29 h 177"/>
                    <a:gd name="T56" fmla="*/ 508 w 626"/>
                    <a:gd name="T57" fmla="*/ 25 h 177"/>
                    <a:gd name="T58" fmla="*/ 529 w 626"/>
                    <a:gd name="T59" fmla="*/ 18 h 177"/>
                    <a:gd name="T60" fmla="*/ 547 w 626"/>
                    <a:gd name="T61" fmla="*/ 13 h 177"/>
                    <a:gd name="T62" fmla="*/ 568 w 626"/>
                    <a:gd name="T63" fmla="*/ 9 h 177"/>
                    <a:gd name="T64" fmla="*/ 586 w 626"/>
                    <a:gd name="T65" fmla="*/ 7 h 177"/>
                    <a:gd name="T66" fmla="*/ 604 w 626"/>
                    <a:gd name="T67" fmla="*/ 2 h 177"/>
                    <a:gd name="T68" fmla="*/ 625 w 626"/>
                    <a:gd name="T69" fmla="*/ 0 h 17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6" h="177">
                      <a:moveTo>
                        <a:pt x="0" y="176"/>
                      </a:moveTo>
                      <a:lnTo>
                        <a:pt x="18" y="176"/>
                      </a:lnTo>
                      <a:lnTo>
                        <a:pt x="36" y="176"/>
                      </a:lnTo>
                      <a:lnTo>
                        <a:pt x="54" y="176"/>
                      </a:lnTo>
                      <a:lnTo>
                        <a:pt x="75" y="174"/>
                      </a:lnTo>
                      <a:lnTo>
                        <a:pt x="90" y="172"/>
                      </a:lnTo>
                      <a:lnTo>
                        <a:pt x="111" y="172"/>
                      </a:lnTo>
                      <a:lnTo>
                        <a:pt x="129" y="169"/>
                      </a:lnTo>
                      <a:lnTo>
                        <a:pt x="144" y="167"/>
                      </a:lnTo>
                      <a:lnTo>
                        <a:pt x="161" y="167"/>
                      </a:lnTo>
                      <a:lnTo>
                        <a:pt x="182" y="167"/>
                      </a:lnTo>
                      <a:lnTo>
                        <a:pt x="206" y="158"/>
                      </a:lnTo>
                      <a:lnTo>
                        <a:pt x="212" y="154"/>
                      </a:lnTo>
                      <a:lnTo>
                        <a:pt x="236" y="147"/>
                      </a:lnTo>
                      <a:lnTo>
                        <a:pt x="251" y="140"/>
                      </a:lnTo>
                      <a:lnTo>
                        <a:pt x="269" y="134"/>
                      </a:lnTo>
                      <a:lnTo>
                        <a:pt x="290" y="127"/>
                      </a:lnTo>
                      <a:lnTo>
                        <a:pt x="308" y="120"/>
                      </a:lnTo>
                      <a:lnTo>
                        <a:pt x="323" y="114"/>
                      </a:lnTo>
                      <a:lnTo>
                        <a:pt x="341" y="100"/>
                      </a:lnTo>
                      <a:lnTo>
                        <a:pt x="359" y="91"/>
                      </a:lnTo>
                      <a:lnTo>
                        <a:pt x="383" y="78"/>
                      </a:lnTo>
                      <a:lnTo>
                        <a:pt x="401" y="69"/>
                      </a:lnTo>
                      <a:lnTo>
                        <a:pt x="419" y="60"/>
                      </a:lnTo>
                      <a:lnTo>
                        <a:pt x="437" y="51"/>
                      </a:lnTo>
                      <a:lnTo>
                        <a:pt x="455" y="42"/>
                      </a:lnTo>
                      <a:lnTo>
                        <a:pt x="472" y="36"/>
                      </a:lnTo>
                      <a:lnTo>
                        <a:pt x="490" y="29"/>
                      </a:lnTo>
                      <a:lnTo>
                        <a:pt x="508" y="25"/>
                      </a:lnTo>
                      <a:lnTo>
                        <a:pt x="529" y="18"/>
                      </a:lnTo>
                      <a:lnTo>
                        <a:pt x="547" y="13"/>
                      </a:lnTo>
                      <a:lnTo>
                        <a:pt x="568" y="9"/>
                      </a:lnTo>
                      <a:lnTo>
                        <a:pt x="586" y="7"/>
                      </a:lnTo>
                      <a:lnTo>
                        <a:pt x="604" y="2"/>
                      </a:lnTo>
                      <a:lnTo>
                        <a:pt x="625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946AD08A-0DEC-46FC-BF77-384644F0B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015"/>
                  <a:ext cx="626" cy="177"/>
                </a:xfrm>
                <a:custGeom>
                  <a:avLst/>
                  <a:gdLst>
                    <a:gd name="T0" fmla="*/ 625 w 626"/>
                    <a:gd name="T1" fmla="*/ 176 h 177"/>
                    <a:gd name="T2" fmla="*/ 607 w 626"/>
                    <a:gd name="T3" fmla="*/ 176 h 177"/>
                    <a:gd name="T4" fmla="*/ 589 w 626"/>
                    <a:gd name="T5" fmla="*/ 176 h 177"/>
                    <a:gd name="T6" fmla="*/ 571 w 626"/>
                    <a:gd name="T7" fmla="*/ 176 h 177"/>
                    <a:gd name="T8" fmla="*/ 550 w 626"/>
                    <a:gd name="T9" fmla="*/ 174 h 177"/>
                    <a:gd name="T10" fmla="*/ 535 w 626"/>
                    <a:gd name="T11" fmla="*/ 172 h 177"/>
                    <a:gd name="T12" fmla="*/ 514 w 626"/>
                    <a:gd name="T13" fmla="*/ 172 h 177"/>
                    <a:gd name="T14" fmla="*/ 496 w 626"/>
                    <a:gd name="T15" fmla="*/ 169 h 177"/>
                    <a:gd name="T16" fmla="*/ 481 w 626"/>
                    <a:gd name="T17" fmla="*/ 167 h 177"/>
                    <a:gd name="T18" fmla="*/ 464 w 626"/>
                    <a:gd name="T19" fmla="*/ 167 h 177"/>
                    <a:gd name="T20" fmla="*/ 443 w 626"/>
                    <a:gd name="T21" fmla="*/ 167 h 177"/>
                    <a:gd name="T22" fmla="*/ 419 w 626"/>
                    <a:gd name="T23" fmla="*/ 158 h 177"/>
                    <a:gd name="T24" fmla="*/ 413 w 626"/>
                    <a:gd name="T25" fmla="*/ 154 h 177"/>
                    <a:gd name="T26" fmla="*/ 389 w 626"/>
                    <a:gd name="T27" fmla="*/ 147 h 177"/>
                    <a:gd name="T28" fmla="*/ 374 w 626"/>
                    <a:gd name="T29" fmla="*/ 140 h 177"/>
                    <a:gd name="T30" fmla="*/ 356 w 626"/>
                    <a:gd name="T31" fmla="*/ 134 h 177"/>
                    <a:gd name="T32" fmla="*/ 335 w 626"/>
                    <a:gd name="T33" fmla="*/ 127 h 177"/>
                    <a:gd name="T34" fmla="*/ 317 w 626"/>
                    <a:gd name="T35" fmla="*/ 120 h 177"/>
                    <a:gd name="T36" fmla="*/ 302 w 626"/>
                    <a:gd name="T37" fmla="*/ 114 h 177"/>
                    <a:gd name="T38" fmla="*/ 284 w 626"/>
                    <a:gd name="T39" fmla="*/ 100 h 177"/>
                    <a:gd name="T40" fmla="*/ 266 w 626"/>
                    <a:gd name="T41" fmla="*/ 91 h 177"/>
                    <a:gd name="T42" fmla="*/ 242 w 626"/>
                    <a:gd name="T43" fmla="*/ 78 h 177"/>
                    <a:gd name="T44" fmla="*/ 224 w 626"/>
                    <a:gd name="T45" fmla="*/ 69 h 177"/>
                    <a:gd name="T46" fmla="*/ 206 w 626"/>
                    <a:gd name="T47" fmla="*/ 60 h 177"/>
                    <a:gd name="T48" fmla="*/ 188 w 626"/>
                    <a:gd name="T49" fmla="*/ 51 h 177"/>
                    <a:gd name="T50" fmla="*/ 170 w 626"/>
                    <a:gd name="T51" fmla="*/ 42 h 177"/>
                    <a:gd name="T52" fmla="*/ 153 w 626"/>
                    <a:gd name="T53" fmla="*/ 36 h 177"/>
                    <a:gd name="T54" fmla="*/ 135 w 626"/>
                    <a:gd name="T55" fmla="*/ 29 h 177"/>
                    <a:gd name="T56" fmla="*/ 117 w 626"/>
                    <a:gd name="T57" fmla="*/ 25 h 177"/>
                    <a:gd name="T58" fmla="*/ 96 w 626"/>
                    <a:gd name="T59" fmla="*/ 18 h 177"/>
                    <a:gd name="T60" fmla="*/ 78 w 626"/>
                    <a:gd name="T61" fmla="*/ 13 h 177"/>
                    <a:gd name="T62" fmla="*/ 57 w 626"/>
                    <a:gd name="T63" fmla="*/ 9 h 177"/>
                    <a:gd name="T64" fmla="*/ 39 w 626"/>
                    <a:gd name="T65" fmla="*/ 7 h 177"/>
                    <a:gd name="T66" fmla="*/ 21 w 626"/>
                    <a:gd name="T67" fmla="*/ 2 h 177"/>
                    <a:gd name="T68" fmla="*/ 0 w 626"/>
                    <a:gd name="T69" fmla="*/ 0 h 17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6" h="177">
                      <a:moveTo>
                        <a:pt x="625" y="176"/>
                      </a:moveTo>
                      <a:lnTo>
                        <a:pt x="607" y="176"/>
                      </a:lnTo>
                      <a:lnTo>
                        <a:pt x="589" y="176"/>
                      </a:lnTo>
                      <a:lnTo>
                        <a:pt x="571" y="176"/>
                      </a:lnTo>
                      <a:lnTo>
                        <a:pt x="550" y="174"/>
                      </a:lnTo>
                      <a:lnTo>
                        <a:pt x="535" y="172"/>
                      </a:lnTo>
                      <a:lnTo>
                        <a:pt x="514" y="172"/>
                      </a:lnTo>
                      <a:lnTo>
                        <a:pt x="496" y="169"/>
                      </a:lnTo>
                      <a:lnTo>
                        <a:pt x="481" y="167"/>
                      </a:lnTo>
                      <a:lnTo>
                        <a:pt x="464" y="167"/>
                      </a:lnTo>
                      <a:lnTo>
                        <a:pt x="443" y="167"/>
                      </a:lnTo>
                      <a:lnTo>
                        <a:pt x="419" y="158"/>
                      </a:lnTo>
                      <a:lnTo>
                        <a:pt x="413" y="154"/>
                      </a:lnTo>
                      <a:lnTo>
                        <a:pt x="389" y="147"/>
                      </a:lnTo>
                      <a:lnTo>
                        <a:pt x="374" y="140"/>
                      </a:lnTo>
                      <a:lnTo>
                        <a:pt x="356" y="134"/>
                      </a:lnTo>
                      <a:lnTo>
                        <a:pt x="335" y="127"/>
                      </a:lnTo>
                      <a:lnTo>
                        <a:pt x="317" y="120"/>
                      </a:lnTo>
                      <a:lnTo>
                        <a:pt x="302" y="114"/>
                      </a:lnTo>
                      <a:lnTo>
                        <a:pt x="284" y="100"/>
                      </a:lnTo>
                      <a:lnTo>
                        <a:pt x="266" y="91"/>
                      </a:lnTo>
                      <a:lnTo>
                        <a:pt x="242" y="78"/>
                      </a:lnTo>
                      <a:lnTo>
                        <a:pt x="224" y="69"/>
                      </a:lnTo>
                      <a:lnTo>
                        <a:pt x="206" y="60"/>
                      </a:lnTo>
                      <a:lnTo>
                        <a:pt x="188" y="51"/>
                      </a:lnTo>
                      <a:lnTo>
                        <a:pt x="170" y="42"/>
                      </a:lnTo>
                      <a:lnTo>
                        <a:pt x="153" y="36"/>
                      </a:lnTo>
                      <a:lnTo>
                        <a:pt x="135" y="29"/>
                      </a:lnTo>
                      <a:lnTo>
                        <a:pt x="117" y="25"/>
                      </a:lnTo>
                      <a:lnTo>
                        <a:pt x="96" y="18"/>
                      </a:lnTo>
                      <a:lnTo>
                        <a:pt x="78" y="13"/>
                      </a:lnTo>
                      <a:lnTo>
                        <a:pt x="57" y="9"/>
                      </a:lnTo>
                      <a:lnTo>
                        <a:pt x="39" y="7"/>
                      </a:lnTo>
                      <a:lnTo>
                        <a:pt x="2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7" name="Line 18">
                  <a:extLst>
                    <a:ext uri="{FF2B5EF4-FFF2-40B4-BE49-F238E27FC236}">
                      <a16:creationId xmlns:a16="http://schemas.microsoft.com/office/drawing/2014/main" id="{D9D97996-9C4A-479D-8A40-ED64476A8D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3" y="2015"/>
                  <a:ext cx="66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4" name="Group 19">
                <a:extLst>
                  <a:ext uri="{FF2B5EF4-FFF2-40B4-BE49-F238E27FC236}">
                    <a16:creationId xmlns:a16="http://schemas.microsoft.com/office/drawing/2014/main" id="{BC583DFF-3FAA-4E74-9C83-3E51684FF8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8" y="2056"/>
                <a:ext cx="1321" cy="196"/>
                <a:chOff x="2928" y="2056"/>
                <a:chExt cx="1321" cy="196"/>
              </a:xfrm>
            </p:grpSpPr>
            <p:sp>
              <p:nvSpPr>
                <p:cNvPr id="72" name="Freeform 20">
                  <a:extLst>
                    <a:ext uri="{FF2B5EF4-FFF2-40B4-BE49-F238E27FC236}">
                      <a16:creationId xmlns:a16="http://schemas.microsoft.com/office/drawing/2014/main" id="{02A47A6B-B9AC-4951-9BBE-9616FE586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8" y="2056"/>
                  <a:ext cx="614" cy="196"/>
                </a:xfrm>
                <a:custGeom>
                  <a:avLst/>
                  <a:gdLst>
                    <a:gd name="T0" fmla="*/ 0 w 614"/>
                    <a:gd name="T1" fmla="*/ 195 h 196"/>
                    <a:gd name="T2" fmla="*/ 18 w 614"/>
                    <a:gd name="T3" fmla="*/ 195 h 196"/>
                    <a:gd name="T4" fmla="*/ 35 w 614"/>
                    <a:gd name="T5" fmla="*/ 195 h 196"/>
                    <a:gd name="T6" fmla="*/ 53 w 614"/>
                    <a:gd name="T7" fmla="*/ 195 h 196"/>
                    <a:gd name="T8" fmla="*/ 73 w 614"/>
                    <a:gd name="T9" fmla="*/ 193 h 196"/>
                    <a:gd name="T10" fmla="*/ 88 w 614"/>
                    <a:gd name="T11" fmla="*/ 190 h 196"/>
                    <a:gd name="T12" fmla="*/ 109 w 614"/>
                    <a:gd name="T13" fmla="*/ 190 h 196"/>
                    <a:gd name="T14" fmla="*/ 126 w 614"/>
                    <a:gd name="T15" fmla="*/ 188 h 196"/>
                    <a:gd name="T16" fmla="*/ 141 w 614"/>
                    <a:gd name="T17" fmla="*/ 185 h 196"/>
                    <a:gd name="T18" fmla="*/ 158 w 614"/>
                    <a:gd name="T19" fmla="*/ 185 h 196"/>
                    <a:gd name="T20" fmla="*/ 179 w 614"/>
                    <a:gd name="T21" fmla="*/ 185 h 196"/>
                    <a:gd name="T22" fmla="*/ 202 w 614"/>
                    <a:gd name="T23" fmla="*/ 175 h 196"/>
                    <a:gd name="T24" fmla="*/ 208 w 614"/>
                    <a:gd name="T25" fmla="*/ 170 h 196"/>
                    <a:gd name="T26" fmla="*/ 232 w 614"/>
                    <a:gd name="T27" fmla="*/ 163 h 196"/>
                    <a:gd name="T28" fmla="*/ 246 w 614"/>
                    <a:gd name="T29" fmla="*/ 156 h 196"/>
                    <a:gd name="T30" fmla="*/ 264 w 614"/>
                    <a:gd name="T31" fmla="*/ 148 h 196"/>
                    <a:gd name="T32" fmla="*/ 285 w 614"/>
                    <a:gd name="T33" fmla="*/ 141 h 196"/>
                    <a:gd name="T34" fmla="*/ 302 w 614"/>
                    <a:gd name="T35" fmla="*/ 133 h 196"/>
                    <a:gd name="T36" fmla="*/ 317 w 614"/>
                    <a:gd name="T37" fmla="*/ 126 h 196"/>
                    <a:gd name="T38" fmla="*/ 334 w 614"/>
                    <a:gd name="T39" fmla="*/ 111 h 196"/>
                    <a:gd name="T40" fmla="*/ 352 w 614"/>
                    <a:gd name="T41" fmla="*/ 101 h 196"/>
                    <a:gd name="T42" fmla="*/ 375 w 614"/>
                    <a:gd name="T43" fmla="*/ 86 h 196"/>
                    <a:gd name="T44" fmla="*/ 393 w 614"/>
                    <a:gd name="T45" fmla="*/ 77 h 196"/>
                    <a:gd name="T46" fmla="*/ 411 w 614"/>
                    <a:gd name="T47" fmla="*/ 67 h 196"/>
                    <a:gd name="T48" fmla="*/ 428 w 614"/>
                    <a:gd name="T49" fmla="*/ 57 h 196"/>
                    <a:gd name="T50" fmla="*/ 446 w 614"/>
                    <a:gd name="T51" fmla="*/ 47 h 196"/>
                    <a:gd name="T52" fmla="*/ 463 w 614"/>
                    <a:gd name="T53" fmla="*/ 39 h 196"/>
                    <a:gd name="T54" fmla="*/ 481 w 614"/>
                    <a:gd name="T55" fmla="*/ 32 h 196"/>
                    <a:gd name="T56" fmla="*/ 499 w 614"/>
                    <a:gd name="T57" fmla="*/ 27 h 196"/>
                    <a:gd name="T58" fmla="*/ 519 w 614"/>
                    <a:gd name="T59" fmla="*/ 20 h 196"/>
                    <a:gd name="T60" fmla="*/ 537 w 614"/>
                    <a:gd name="T61" fmla="*/ 15 h 196"/>
                    <a:gd name="T62" fmla="*/ 557 w 614"/>
                    <a:gd name="T63" fmla="*/ 10 h 196"/>
                    <a:gd name="T64" fmla="*/ 575 w 614"/>
                    <a:gd name="T65" fmla="*/ 7 h 196"/>
                    <a:gd name="T66" fmla="*/ 592 w 614"/>
                    <a:gd name="T67" fmla="*/ 2 h 196"/>
                    <a:gd name="T68" fmla="*/ 613 w 614"/>
                    <a:gd name="T69" fmla="*/ 0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14" h="196">
                      <a:moveTo>
                        <a:pt x="0" y="195"/>
                      </a:moveTo>
                      <a:lnTo>
                        <a:pt x="18" y="195"/>
                      </a:lnTo>
                      <a:lnTo>
                        <a:pt x="35" y="195"/>
                      </a:lnTo>
                      <a:lnTo>
                        <a:pt x="53" y="195"/>
                      </a:lnTo>
                      <a:lnTo>
                        <a:pt x="73" y="193"/>
                      </a:lnTo>
                      <a:lnTo>
                        <a:pt x="88" y="190"/>
                      </a:lnTo>
                      <a:lnTo>
                        <a:pt x="109" y="190"/>
                      </a:lnTo>
                      <a:lnTo>
                        <a:pt x="126" y="188"/>
                      </a:lnTo>
                      <a:lnTo>
                        <a:pt x="141" y="185"/>
                      </a:lnTo>
                      <a:lnTo>
                        <a:pt x="158" y="185"/>
                      </a:lnTo>
                      <a:lnTo>
                        <a:pt x="179" y="185"/>
                      </a:lnTo>
                      <a:lnTo>
                        <a:pt x="202" y="175"/>
                      </a:lnTo>
                      <a:lnTo>
                        <a:pt x="208" y="170"/>
                      </a:lnTo>
                      <a:lnTo>
                        <a:pt x="232" y="163"/>
                      </a:lnTo>
                      <a:lnTo>
                        <a:pt x="246" y="156"/>
                      </a:lnTo>
                      <a:lnTo>
                        <a:pt x="264" y="148"/>
                      </a:lnTo>
                      <a:lnTo>
                        <a:pt x="285" y="141"/>
                      </a:lnTo>
                      <a:lnTo>
                        <a:pt x="302" y="133"/>
                      </a:lnTo>
                      <a:lnTo>
                        <a:pt x="317" y="126"/>
                      </a:lnTo>
                      <a:lnTo>
                        <a:pt x="334" y="111"/>
                      </a:lnTo>
                      <a:lnTo>
                        <a:pt x="352" y="101"/>
                      </a:lnTo>
                      <a:lnTo>
                        <a:pt x="375" y="86"/>
                      </a:lnTo>
                      <a:lnTo>
                        <a:pt x="393" y="77"/>
                      </a:lnTo>
                      <a:lnTo>
                        <a:pt x="411" y="67"/>
                      </a:lnTo>
                      <a:lnTo>
                        <a:pt x="428" y="57"/>
                      </a:lnTo>
                      <a:lnTo>
                        <a:pt x="446" y="47"/>
                      </a:lnTo>
                      <a:lnTo>
                        <a:pt x="463" y="39"/>
                      </a:lnTo>
                      <a:lnTo>
                        <a:pt x="481" y="32"/>
                      </a:lnTo>
                      <a:lnTo>
                        <a:pt x="499" y="27"/>
                      </a:lnTo>
                      <a:lnTo>
                        <a:pt x="519" y="20"/>
                      </a:lnTo>
                      <a:lnTo>
                        <a:pt x="537" y="15"/>
                      </a:lnTo>
                      <a:lnTo>
                        <a:pt x="557" y="10"/>
                      </a:lnTo>
                      <a:lnTo>
                        <a:pt x="575" y="7"/>
                      </a:lnTo>
                      <a:lnTo>
                        <a:pt x="592" y="2"/>
                      </a:lnTo>
                      <a:lnTo>
                        <a:pt x="613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3" name="Freeform 21">
                  <a:extLst>
                    <a:ext uri="{FF2B5EF4-FFF2-40B4-BE49-F238E27FC236}">
                      <a16:creationId xmlns:a16="http://schemas.microsoft.com/office/drawing/2014/main" id="{509B63D1-B3D4-4906-9646-8C5C3078D2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056"/>
                  <a:ext cx="614" cy="196"/>
                </a:xfrm>
                <a:custGeom>
                  <a:avLst/>
                  <a:gdLst>
                    <a:gd name="T0" fmla="*/ 613 w 614"/>
                    <a:gd name="T1" fmla="*/ 195 h 196"/>
                    <a:gd name="T2" fmla="*/ 595 w 614"/>
                    <a:gd name="T3" fmla="*/ 195 h 196"/>
                    <a:gd name="T4" fmla="*/ 578 w 614"/>
                    <a:gd name="T5" fmla="*/ 195 h 196"/>
                    <a:gd name="T6" fmla="*/ 560 w 614"/>
                    <a:gd name="T7" fmla="*/ 195 h 196"/>
                    <a:gd name="T8" fmla="*/ 540 w 614"/>
                    <a:gd name="T9" fmla="*/ 193 h 196"/>
                    <a:gd name="T10" fmla="*/ 525 w 614"/>
                    <a:gd name="T11" fmla="*/ 190 h 196"/>
                    <a:gd name="T12" fmla="*/ 504 w 614"/>
                    <a:gd name="T13" fmla="*/ 190 h 196"/>
                    <a:gd name="T14" fmla="*/ 487 w 614"/>
                    <a:gd name="T15" fmla="*/ 188 h 196"/>
                    <a:gd name="T16" fmla="*/ 472 w 614"/>
                    <a:gd name="T17" fmla="*/ 185 h 196"/>
                    <a:gd name="T18" fmla="*/ 455 w 614"/>
                    <a:gd name="T19" fmla="*/ 185 h 196"/>
                    <a:gd name="T20" fmla="*/ 434 w 614"/>
                    <a:gd name="T21" fmla="*/ 185 h 196"/>
                    <a:gd name="T22" fmla="*/ 411 w 614"/>
                    <a:gd name="T23" fmla="*/ 175 h 196"/>
                    <a:gd name="T24" fmla="*/ 405 w 614"/>
                    <a:gd name="T25" fmla="*/ 170 h 196"/>
                    <a:gd name="T26" fmla="*/ 381 w 614"/>
                    <a:gd name="T27" fmla="*/ 163 h 196"/>
                    <a:gd name="T28" fmla="*/ 367 w 614"/>
                    <a:gd name="T29" fmla="*/ 156 h 196"/>
                    <a:gd name="T30" fmla="*/ 349 w 614"/>
                    <a:gd name="T31" fmla="*/ 148 h 196"/>
                    <a:gd name="T32" fmla="*/ 328 w 614"/>
                    <a:gd name="T33" fmla="*/ 141 h 196"/>
                    <a:gd name="T34" fmla="*/ 311 w 614"/>
                    <a:gd name="T35" fmla="*/ 133 h 196"/>
                    <a:gd name="T36" fmla="*/ 296 w 614"/>
                    <a:gd name="T37" fmla="*/ 126 h 196"/>
                    <a:gd name="T38" fmla="*/ 279 w 614"/>
                    <a:gd name="T39" fmla="*/ 111 h 196"/>
                    <a:gd name="T40" fmla="*/ 261 w 614"/>
                    <a:gd name="T41" fmla="*/ 101 h 196"/>
                    <a:gd name="T42" fmla="*/ 238 w 614"/>
                    <a:gd name="T43" fmla="*/ 86 h 196"/>
                    <a:gd name="T44" fmla="*/ 220 w 614"/>
                    <a:gd name="T45" fmla="*/ 77 h 196"/>
                    <a:gd name="T46" fmla="*/ 202 w 614"/>
                    <a:gd name="T47" fmla="*/ 67 h 196"/>
                    <a:gd name="T48" fmla="*/ 185 w 614"/>
                    <a:gd name="T49" fmla="*/ 57 h 196"/>
                    <a:gd name="T50" fmla="*/ 167 w 614"/>
                    <a:gd name="T51" fmla="*/ 47 h 196"/>
                    <a:gd name="T52" fmla="*/ 150 w 614"/>
                    <a:gd name="T53" fmla="*/ 39 h 196"/>
                    <a:gd name="T54" fmla="*/ 132 w 614"/>
                    <a:gd name="T55" fmla="*/ 32 h 196"/>
                    <a:gd name="T56" fmla="*/ 114 w 614"/>
                    <a:gd name="T57" fmla="*/ 27 h 196"/>
                    <a:gd name="T58" fmla="*/ 94 w 614"/>
                    <a:gd name="T59" fmla="*/ 20 h 196"/>
                    <a:gd name="T60" fmla="*/ 76 w 614"/>
                    <a:gd name="T61" fmla="*/ 15 h 196"/>
                    <a:gd name="T62" fmla="*/ 56 w 614"/>
                    <a:gd name="T63" fmla="*/ 10 h 196"/>
                    <a:gd name="T64" fmla="*/ 38 w 614"/>
                    <a:gd name="T65" fmla="*/ 7 h 196"/>
                    <a:gd name="T66" fmla="*/ 21 w 614"/>
                    <a:gd name="T67" fmla="*/ 2 h 196"/>
                    <a:gd name="T68" fmla="*/ 0 w 614"/>
                    <a:gd name="T69" fmla="*/ 0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14" h="196">
                      <a:moveTo>
                        <a:pt x="613" y="195"/>
                      </a:moveTo>
                      <a:lnTo>
                        <a:pt x="595" y="195"/>
                      </a:lnTo>
                      <a:lnTo>
                        <a:pt x="578" y="195"/>
                      </a:lnTo>
                      <a:lnTo>
                        <a:pt x="560" y="195"/>
                      </a:lnTo>
                      <a:lnTo>
                        <a:pt x="540" y="193"/>
                      </a:lnTo>
                      <a:lnTo>
                        <a:pt x="525" y="190"/>
                      </a:lnTo>
                      <a:lnTo>
                        <a:pt x="504" y="190"/>
                      </a:lnTo>
                      <a:lnTo>
                        <a:pt x="487" y="188"/>
                      </a:lnTo>
                      <a:lnTo>
                        <a:pt x="472" y="185"/>
                      </a:lnTo>
                      <a:lnTo>
                        <a:pt x="455" y="185"/>
                      </a:lnTo>
                      <a:lnTo>
                        <a:pt x="434" y="185"/>
                      </a:lnTo>
                      <a:lnTo>
                        <a:pt x="411" y="175"/>
                      </a:lnTo>
                      <a:lnTo>
                        <a:pt x="405" y="170"/>
                      </a:lnTo>
                      <a:lnTo>
                        <a:pt x="381" y="163"/>
                      </a:lnTo>
                      <a:lnTo>
                        <a:pt x="367" y="156"/>
                      </a:lnTo>
                      <a:lnTo>
                        <a:pt x="349" y="148"/>
                      </a:lnTo>
                      <a:lnTo>
                        <a:pt x="328" y="141"/>
                      </a:lnTo>
                      <a:lnTo>
                        <a:pt x="311" y="133"/>
                      </a:lnTo>
                      <a:lnTo>
                        <a:pt x="296" y="126"/>
                      </a:lnTo>
                      <a:lnTo>
                        <a:pt x="279" y="111"/>
                      </a:lnTo>
                      <a:lnTo>
                        <a:pt x="261" y="101"/>
                      </a:lnTo>
                      <a:lnTo>
                        <a:pt x="238" y="86"/>
                      </a:lnTo>
                      <a:lnTo>
                        <a:pt x="220" y="77"/>
                      </a:lnTo>
                      <a:lnTo>
                        <a:pt x="202" y="67"/>
                      </a:lnTo>
                      <a:lnTo>
                        <a:pt x="185" y="57"/>
                      </a:lnTo>
                      <a:lnTo>
                        <a:pt x="167" y="47"/>
                      </a:lnTo>
                      <a:lnTo>
                        <a:pt x="150" y="39"/>
                      </a:lnTo>
                      <a:lnTo>
                        <a:pt x="132" y="32"/>
                      </a:lnTo>
                      <a:lnTo>
                        <a:pt x="114" y="27"/>
                      </a:lnTo>
                      <a:lnTo>
                        <a:pt x="94" y="20"/>
                      </a:lnTo>
                      <a:lnTo>
                        <a:pt x="76" y="15"/>
                      </a:lnTo>
                      <a:lnTo>
                        <a:pt x="56" y="10"/>
                      </a:lnTo>
                      <a:lnTo>
                        <a:pt x="38" y="7"/>
                      </a:lnTo>
                      <a:lnTo>
                        <a:pt x="2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" name="Line 22">
                  <a:extLst>
                    <a:ext uri="{FF2B5EF4-FFF2-40B4-BE49-F238E27FC236}">
                      <a16:creationId xmlns:a16="http://schemas.microsoft.com/office/drawing/2014/main" id="{549AD2FB-6C0F-4789-A9A7-A2C19A0EBB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4" y="2056"/>
                  <a:ext cx="67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5" name="Group 23">
                <a:extLst>
                  <a:ext uri="{FF2B5EF4-FFF2-40B4-BE49-F238E27FC236}">
                    <a16:creationId xmlns:a16="http://schemas.microsoft.com/office/drawing/2014/main" id="{F1DB1CAF-9C19-43BF-BF0C-E446CB2092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" y="1946"/>
                <a:ext cx="1366" cy="134"/>
                <a:chOff x="2895" y="1946"/>
                <a:chExt cx="1366" cy="134"/>
              </a:xfrm>
            </p:grpSpPr>
            <p:sp>
              <p:nvSpPr>
                <p:cNvPr id="69" name="Freeform 24">
                  <a:extLst>
                    <a:ext uri="{FF2B5EF4-FFF2-40B4-BE49-F238E27FC236}">
                      <a16:creationId xmlns:a16="http://schemas.microsoft.com/office/drawing/2014/main" id="{0F96757E-0884-4932-B898-991642E9C0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" y="1946"/>
                  <a:ext cx="634" cy="134"/>
                </a:xfrm>
                <a:custGeom>
                  <a:avLst/>
                  <a:gdLst>
                    <a:gd name="T0" fmla="*/ 0 w 634"/>
                    <a:gd name="T1" fmla="*/ 133 h 134"/>
                    <a:gd name="T2" fmla="*/ 18 w 634"/>
                    <a:gd name="T3" fmla="*/ 133 h 134"/>
                    <a:gd name="T4" fmla="*/ 36 w 634"/>
                    <a:gd name="T5" fmla="*/ 133 h 134"/>
                    <a:gd name="T6" fmla="*/ 55 w 634"/>
                    <a:gd name="T7" fmla="*/ 133 h 134"/>
                    <a:gd name="T8" fmla="*/ 76 w 634"/>
                    <a:gd name="T9" fmla="*/ 131 h 134"/>
                    <a:gd name="T10" fmla="*/ 91 w 634"/>
                    <a:gd name="T11" fmla="*/ 130 h 134"/>
                    <a:gd name="T12" fmla="*/ 112 w 634"/>
                    <a:gd name="T13" fmla="*/ 130 h 134"/>
                    <a:gd name="T14" fmla="*/ 130 w 634"/>
                    <a:gd name="T15" fmla="*/ 128 h 134"/>
                    <a:gd name="T16" fmla="*/ 145 w 634"/>
                    <a:gd name="T17" fmla="*/ 126 h 134"/>
                    <a:gd name="T18" fmla="*/ 164 w 634"/>
                    <a:gd name="T19" fmla="*/ 126 h 134"/>
                    <a:gd name="T20" fmla="*/ 185 w 634"/>
                    <a:gd name="T21" fmla="*/ 126 h 134"/>
                    <a:gd name="T22" fmla="*/ 209 w 634"/>
                    <a:gd name="T23" fmla="*/ 120 h 134"/>
                    <a:gd name="T24" fmla="*/ 215 w 634"/>
                    <a:gd name="T25" fmla="*/ 116 h 134"/>
                    <a:gd name="T26" fmla="*/ 239 w 634"/>
                    <a:gd name="T27" fmla="*/ 111 h 134"/>
                    <a:gd name="T28" fmla="*/ 254 w 634"/>
                    <a:gd name="T29" fmla="*/ 106 h 134"/>
                    <a:gd name="T30" fmla="*/ 273 w 634"/>
                    <a:gd name="T31" fmla="*/ 101 h 134"/>
                    <a:gd name="T32" fmla="*/ 294 w 634"/>
                    <a:gd name="T33" fmla="*/ 96 h 134"/>
                    <a:gd name="T34" fmla="*/ 312 w 634"/>
                    <a:gd name="T35" fmla="*/ 91 h 134"/>
                    <a:gd name="T36" fmla="*/ 327 w 634"/>
                    <a:gd name="T37" fmla="*/ 86 h 134"/>
                    <a:gd name="T38" fmla="*/ 345 w 634"/>
                    <a:gd name="T39" fmla="*/ 76 h 134"/>
                    <a:gd name="T40" fmla="*/ 363 w 634"/>
                    <a:gd name="T41" fmla="*/ 69 h 134"/>
                    <a:gd name="T42" fmla="*/ 388 w 634"/>
                    <a:gd name="T43" fmla="*/ 59 h 134"/>
                    <a:gd name="T44" fmla="*/ 406 w 634"/>
                    <a:gd name="T45" fmla="*/ 52 h 134"/>
                    <a:gd name="T46" fmla="*/ 424 w 634"/>
                    <a:gd name="T47" fmla="*/ 45 h 134"/>
                    <a:gd name="T48" fmla="*/ 442 w 634"/>
                    <a:gd name="T49" fmla="*/ 39 h 134"/>
                    <a:gd name="T50" fmla="*/ 460 w 634"/>
                    <a:gd name="T51" fmla="*/ 32 h 134"/>
                    <a:gd name="T52" fmla="*/ 479 w 634"/>
                    <a:gd name="T53" fmla="*/ 27 h 134"/>
                    <a:gd name="T54" fmla="*/ 497 w 634"/>
                    <a:gd name="T55" fmla="*/ 22 h 134"/>
                    <a:gd name="T56" fmla="*/ 515 w 634"/>
                    <a:gd name="T57" fmla="*/ 19 h 134"/>
                    <a:gd name="T58" fmla="*/ 536 w 634"/>
                    <a:gd name="T59" fmla="*/ 13 h 134"/>
                    <a:gd name="T60" fmla="*/ 554 w 634"/>
                    <a:gd name="T61" fmla="*/ 10 h 134"/>
                    <a:gd name="T62" fmla="*/ 575 w 634"/>
                    <a:gd name="T63" fmla="*/ 7 h 134"/>
                    <a:gd name="T64" fmla="*/ 594 w 634"/>
                    <a:gd name="T65" fmla="*/ 5 h 134"/>
                    <a:gd name="T66" fmla="*/ 612 w 634"/>
                    <a:gd name="T67" fmla="*/ 2 h 134"/>
                    <a:gd name="T68" fmla="*/ 633 w 634"/>
                    <a:gd name="T69" fmla="*/ 0 h 13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134">
                      <a:moveTo>
                        <a:pt x="0" y="133"/>
                      </a:moveTo>
                      <a:lnTo>
                        <a:pt x="18" y="133"/>
                      </a:lnTo>
                      <a:lnTo>
                        <a:pt x="36" y="133"/>
                      </a:lnTo>
                      <a:lnTo>
                        <a:pt x="55" y="133"/>
                      </a:lnTo>
                      <a:lnTo>
                        <a:pt x="76" y="131"/>
                      </a:lnTo>
                      <a:lnTo>
                        <a:pt x="91" y="130"/>
                      </a:lnTo>
                      <a:lnTo>
                        <a:pt x="112" y="130"/>
                      </a:lnTo>
                      <a:lnTo>
                        <a:pt x="130" y="128"/>
                      </a:lnTo>
                      <a:lnTo>
                        <a:pt x="145" y="126"/>
                      </a:lnTo>
                      <a:lnTo>
                        <a:pt x="164" y="126"/>
                      </a:lnTo>
                      <a:lnTo>
                        <a:pt x="185" y="126"/>
                      </a:lnTo>
                      <a:lnTo>
                        <a:pt x="209" y="120"/>
                      </a:lnTo>
                      <a:lnTo>
                        <a:pt x="215" y="116"/>
                      </a:lnTo>
                      <a:lnTo>
                        <a:pt x="239" y="111"/>
                      </a:lnTo>
                      <a:lnTo>
                        <a:pt x="254" y="106"/>
                      </a:lnTo>
                      <a:lnTo>
                        <a:pt x="273" y="101"/>
                      </a:lnTo>
                      <a:lnTo>
                        <a:pt x="294" y="96"/>
                      </a:lnTo>
                      <a:lnTo>
                        <a:pt x="312" y="91"/>
                      </a:lnTo>
                      <a:lnTo>
                        <a:pt x="327" y="86"/>
                      </a:lnTo>
                      <a:lnTo>
                        <a:pt x="345" y="76"/>
                      </a:lnTo>
                      <a:lnTo>
                        <a:pt x="363" y="69"/>
                      </a:lnTo>
                      <a:lnTo>
                        <a:pt x="388" y="59"/>
                      </a:lnTo>
                      <a:lnTo>
                        <a:pt x="406" y="52"/>
                      </a:lnTo>
                      <a:lnTo>
                        <a:pt x="424" y="45"/>
                      </a:lnTo>
                      <a:lnTo>
                        <a:pt x="442" y="39"/>
                      </a:lnTo>
                      <a:lnTo>
                        <a:pt x="460" y="32"/>
                      </a:lnTo>
                      <a:lnTo>
                        <a:pt x="479" y="27"/>
                      </a:lnTo>
                      <a:lnTo>
                        <a:pt x="497" y="22"/>
                      </a:lnTo>
                      <a:lnTo>
                        <a:pt x="515" y="19"/>
                      </a:lnTo>
                      <a:lnTo>
                        <a:pt x="536" y="13"/>
                      </a:lnTo>
                      <a:lnTo>
                        <a:pt x="554" y="10"/>
                      </a:lnTo>
                      <a:lnTo>
                        <a:pt x="575" y="7"/>
                      </a:lnTo>
                      <a:lnTo>
                        <a:pt x="594" y="5"/>
                      </a:lnTo>
                      <a:lnTo>
                        <a:pt x="612" y="2"/>
                      </a:lnTo>
                      <a:lnTo>
                        <a:pt x="633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0" name="Freeform 25">
                  <a:extLst>
                    <a:ext uri="{FF2B5EF4-FFF2-40B4-BE49-F238E27FC236}">
                      <a16:creationId xmlns:a16="http://schemas.microsoft.com/office/drawing/2014/main" id="{4B97A5ED-5AF5-4FFD-BC52-FC02FB0BC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7" y="1946"/>
                  <a:ext cx="634" cy="134"/>
                </a:xfrm>
                <a:custGeom>
                  <a:avLst/>
                  <a:gdLst>
                    <a:gd name="T0" fmla="*/ 633 w 634"/>
                    <a:gd name="T1" fmla="*/ 133 h 134"/>
                    <a:gd name="T2" fmla="*/ 615 w 634"/>
                    <a:gd name="T3" fmla="*/ 133 h 134"/>
                    <a:gd name="T4" fmla="*/ 597 w 634"/>
                    <a:gd name="T5" fmla="*/ 133 h 134"/>
                    <a:gd name="T6" fmla="*/ 578 w 634"/>
                    <a:gd name="T7" fmla="*/ 133 h 134"/>
                    <a:gd name="T8" fmla="*/ 557 w 634"/>
                    <a:gd name="T9" fmla="*/ 131 h 134"/>
                    <a:gd name="T10" fmla="*/ 542 w 634"/>
                    <a:gd name="T11" fmla="*/ 130 h 134"/>
                    <a:gd name="T12" fmla="*/ 521 w 634"/>
                    <a:gd name="T13" fmla="*/ 130 h 134"/>
                    <a:gd name="T14" fmla="*/ 503 w 634"/>
                    <a:gd name="T15" fmla="*/ 128 h 134"/>
                    <a:gd name="T16" fmla="*/ 488 w 634"/>
                    <a:gd name="T17" fmla="*/ 126 h 134"/>
                    <a:gd name="T18" fmla="*/ 469 w 634"/>
                    <a:gd name="T19" fmla="*/ 126 h 134"/>
                    <a:gd name="T20" fmla="*/ 448 w 634"/>
                    <a:gd name="T21" fmla="*/ 126 h 134"/>
                    <a:gd name="T22" fmla="*/ 424 w 634"/>
                    <a:gd name="T23" fmla="*/ 120 h 134"/>
                    <a:gd name="T24" fmla="*/ 418 w 634"/>
                    <a:gd name="T25" fmla="*/ 116 h 134"/>
                    <a:gd name="T26" fmla="*/ 394 w 634"/>
                    <a:gd name="T27" fmla="*/ 111 h 134"/>
                    <a:gd name="T28" fmla="*/ 379 w 634"/>
                    <a:gd name="T29" fmla="*/ 106 h 134"/>
                    <a:gd name="T30" fmla="*/ 360 w 634"/>
                    <a:gd name="T31" fmla="*/ 101 h 134"/>
                    <a:gd name="T32" fmla="*/ 339 w 634"/>
                    <a:gd name="T33" fmla="*/ 96 h 134"/>
                    <a:gd name="T34" fmla="*/ 321 w 634"/>
                    <a:gd name="T35" fmla="*/ 91 h 134"/>
                    <a:gd name="T36" fmla="*/ 306 w 634"/>
                    <a:gd name="T37" fmla="*/ 86 h 134"/>
                    <a:gd name="T38" fmla="*/ 288 w 634"/>
                    <a:gd name="T39" fmla="*/ 76 h 134"/>
                    <a:gd name="T40" fmla="*/ 270 w 634"/>
                    <a:gd name="T41" fmla="*/ 69 h 134"/>
                    <a:gd name="T42" fmla="*/ 245 w 634"/>
                    <a:gd name="T43" fmla="*/ 59 h 134"/>
                    <a:gd name="T44" fmla="*/ 227 w 634"/>
                    <a:gd name="T45" fmla="*/ 52 h 134"/>
                    <a:gd name="T46" fmla="*/ 209 w 634"/>
                    <a:gd name="T47" fmla="*/ 45 h 134"/>
                    <a:gd name="T48" fmla="*/ 191 w 634"/>
                    <a:gd name="T49" fmla="*/ 39 h 134"/>
                    <a:gd name="T50" fmla="*/ 173 w 634"/>
                    <a:gd name="T51" fmla="*/ 32 h 134"/>
                    <a:gd name="T52" fmla="*/ 154 w 634"/>
                    <a:gd name="T53" fmla="*/ 27 h 134"/>
                    <a:gd name="T54" fmla="*/ 136 w 634"/>
                    <a:gd name="T55" fmla="*/ 22 h 134"/>
                    <a:gd name="T56" fmla="*/ 118 w 634"/>
                    <a:gd name="T57" fmla="*/ 19 h 134"/>
                    <a:gd name="T58" fmla="*/ 97 w 634"/>
                    <a:gd name="T59" fmla="*/ 13 h 134"/>
                    <a:gd name="T60" fmla="*/ 79 w 634"/>
                    <a:gd name="T61" fmla="*/ 10 h 134"/>
                    <a:gd name="T62" fmla="*/ 58 w 634"/>
                    <a:gd name="T63" fmla="*/ 7 h 134"/>
                    <a:gd name="T64" fmla="*/ 39 w 634"/>
                    <a:gd name="T65" fmla="*/ 5 h 134"/>
                    <a:gd name="T66" fmla="*/ 21 w 634"/>
                    <a:gd name="T67" fmla="*/ 2 h 134"/>
                    <a:gd name="T68" fmla="*/ 0 w 634"/>
                    <a:gd name="T69" fmla="*/ 0 h 13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134">
                      <a:moveTo>
                        <a:pt x="633" y="133"/>
                      </a:moveTo>
                      <a:lnTo>
                        <a:pt x="615" y="133"/>
                      </a:lnTo>
                      <a:lnTo>
                        <a:pt x="597" y="133"/>
                      </a:lnTo>
                      <a:lnTo>
                        <a:pt x="578" y="133"/>
                      </a:lnTo>
                      <a:lnTo>
                        <a:pt x="557" y="131"/>
                      </a:lnTo>
                      <a:lnTo>
                        <a:pt x="542" y="130"/>
                      </a:lnTo>
                      <a:lnTo>
                        <a:pt x="521" y="130"/>
                      </a:lnTo>
                      <a:lnTo>
                        <a:pt x="503" y="128"/>
                      </a:lnTo>
                      <a:lnTo>
                        <a:pt x="488" y="126"/>
                      </a:lnTo>
                      <a:lnTo>
                        <a:pt x="469" y="126"/>
                      </a:lnTo>
                      <a:lnTo>
                        <a:pt x="448" y="126"/>
                      </a:lnTo>
                      <a:lnTo>
                        <a:pt x="424" y="120"/>
                      </a:lnTo>
                      <a:lnTo>
                        <a:pt x="418" y="116"/>
                      </a:lnTo>
                      <a:lnTo>
                        <a:pt x="394" y="111"/>
                      </a:lnTo>
                      <a:lnTo>
                        <a:pt x="379" y="106"/>
                      </a:lnTo>
                      <a:lnTo>
                        <a:pt x="360" y="101"/>
                      </a:lnTo>
                      <a:lnTo>
                        <a:pt x="339" y="96"/>
                      </a:lnTo>
                      <a:lnTo>
                        <a:pt x="321" y="91"/>
                      </a:lnTo>
                      <a:lnTo>
                        <a:pt x="306" y="86"/>
                      </a:lnTo>
                      <a:lnTo>
                        <a:pt x="288" y="76"/>
                      </a:lnTo>
                      <a:lnTo>
                        <a:pt x="270" y="69"/>
                      </a:lnTo>
                      <a:lnTo>
                        <a:pt x="245" y="59"/>
                      </a:lnTo>
                      <a:lnTo>
                        <a:pt x="227" y="52"/>
                      </a:lnTo>
                      <a:lnTo>
                        <a:pt x="209" y="45"/>
                      </a:lnTo>
                      <a:lnTo>
                        <a:pt x="191" y="39"/>
                      </a:lnTo>
                      <a:lnTo>
                        <a:pt x="173" y="32"/>
                      </a:lnTo>
                      <a:lnTo>
                        <a:pt x="154" y="27"/>
                      </a:lnTo>
                      <a:lnTo>
                        <a:pt x="136" y="22"/>
                      </a:lnTo>
                      <a:lnTo>
                        <a:pt x="118" y="19"/>
                      </a:lnTo>
                      <a:lnTo>
                        <a:pt x="97" y="13"/>
                      </a:lnTo>
                      <a:lnTo>
                        <a:pt x="79" y="10"/>
                      </a:lnTo>
                      <a:lnTo>
                        <a:pt x="58" y="7"/>
                      </a:lnTo>
                      <a:lnTo>
                        <a:pt x="39" y="5"/>
                      </a:lnTo>
                      <a:lnTo>
                        <a:pt x="2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" name="Line 26">
                  <a:extLst>
                    <a:ext uri="{FF2B5EF4-FFF2-40B4-BE49-F238E27FC236}">
                      <a16:creationId xmlns:a16="http://schemas.microsoft.com/office/drawing/2014/main" id="{13082257-4287-418B-A398-AA36B7DDA1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1" y="1946"/>
                  <a:ext cx="71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6" name="Group 27">
                <a:extLst>
                  <a:ext uri="{FF2B5EF4-FFF2-40B4-BE49-F238E27FC236}">
                    <a16:creationId xmlns:a16="http://schemas.microsoft.com/office/drawing/2014/main" id="{18EBECE9-C79C-448F-AD94-7B8148AEB2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2" y="1912"/>
                <a:ext cx="1369" cy="104"/>
                <a:chOff x="2892" y="1912"/>
                <a:chExt cx="1369" cy="104"/>
              </a:xfrm>
            </p:grpSpPr>
            <p:sp>
              <p:nvSpPr>
                <p:cNvPr id="66" name="Freeform 28">
                  <a:extLst>
                    <a:ext uri="{FF2B5EF4-FFF2-40B4-BE49-F238E27FC236}">
                      <a16:creationId xmlns:a16="http://schemas.microsoft.com/office/drawing/2014/main" id="{045AB066-59E4-43A8-A0AF-31C57FE7A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" y="1912"/>
                  <a:ext cx="636" cy="104"/>
                </a:xfrm>
                <a:custGeom>
                  <a:avLst/>
                  <a:gdLst>
                    <a:gd name="T0" fmla="*/ 0 w 636"/>
                    <a:gd name="T1" fmla="*/ 103 h 104"/>
                    <a:gd name="T2" fmla="*/ 18 w 636"/>
                    <a:gd name="T3" fmla="*/ 103 h 104"/>
                    <a:gd name="T4" fmla="*/ 36 w 636"/>
                    <a:gd name="T5" fmla="*/ 103 h 104"/>
                    <a:gd name="T6" fmla="*/ 55 w 636"/>
                    <a:gd name="T7" fmla="*/ 103 h 104"/>
                    <a:gd name="T8" fmla="*/ 76 w 636"/>
                    <a:gd name="T9" fmla="*/ 102 h 104"/>
                    <a:gd name="T10" fmla="*/ 91 w 636"/>
                    <a:gd name="T11" fmla="*/ 100 h 104"/>
                    <a:gd name="T12" fmla="*/ 112 w 636"/>
                    <a:gd name="T13" fmla="*/ 100 h 104"/>
                    <a:gd name="T14" fmla="*/ 131 w 636"/>
                    <a:gd name="T15" fmla="*/ 99 h 104"/>
                    <a:gd name="T16" fmla="*/ 146 w 636"/>
                    <a:gd name="T17" fmla="*/ 98 h 104"/>
                    <a:gd name="T18" fmla="*/ 164 w 636"/>
                    <a:gd name="T19" fmla="*/ 98 h 104"/>
                    <a:gd name="T20" fmla="*/ 185 w 636"/>
                    <a:gd name="T21" fmla="*/ 98 h 104"/>
                    <a:gd name="T22" fmla="*/ 210 w 636"/>
                    <a:gd name="T23" fmla="*/ 93 h 104"/>
                    <a:gd name="T24" fmla="*/ 216 w 636"/>
                    <a:gd name="T25" fmla="*/ 90 h 104"/>
                    <a:gd name="T26" fmla="*/ 240 w 636"/>
                    <a:gd name="T27" fmla="*/ 86 h 104"/>
                    <a:gd name="T28" fmla="*/ 255 w 636"/>
                    <a:gd name="T29" fmla="*/ 82 h 104"/>
                    <a:gd name="T30" fmla="*/ 273 w 636"/>
                    <a:gd name="T31" fmla="*/ 78 h 104"/>
                    <a:gd name="T32" fmla="*/ 295 w 636"/>
                    <a:gd name="T33" fmla="*/ 74 h 104"/>
                    <a:gd name="T34" fmla="*/ 313 w 636"/>
                    <a:gd name="T35" fmla="*/ 70 h 104"/>
                    <a:gd name="T36" fmla="*/ 328 w 636"/>
                    <a:gd name="T37" fmla="*/ 66 h 104"/>
                    <a:gd name="T38" fmla="*/ 346 w 636"/>
                    <a:gd name="T39" fmla="*/ 59 h 104"/>
                    <a:gd name="T40" fmla="*/ 365 w 636"/>
                    <a:gd name="T41" fmla="*/ 53 h 104"/>
                    <a:gd name="T42" fmla="*/ 389 w 636"/>
                    <a:gd name="T43" fmla="*/ 46 h 104"/>
                    <a:gd name="T44" fmla="*/ 407 w 636"/>
                    <a:gd name="T45" fmla="*/ 40 h 104"/>
                    <a:gd name="T46" fmla="*/ 425 w 636"/>
                    <a:gd name="T47" fmla="*/ 35 h 104"/>
                    <a:gd name="T48" fmla="*/ 444 w 636"/>
                    <a:gd name="T49" fmla="*/ 30 h 104"/>
                    <a:gd name="T50" fmla="*/ 462 w 636"/>
                    <a:gd name="T51" fmla="*/ 25 h 104"/>
                    <a:gd name="T52" fmla="*/ 480 w 636"/>
                    <a:gd name="T53" fmla="*/ 21 h 104"/>
                    <a:gd name="T54" fmla="*/ 498 w 636"/>
                    <a:gd name="T55" fmla="*/ 17 h 104"/>
                    <a:gd name="T56" fmla="*/ 517 w 636"/>
                    <a:gd name="T57" fmla="*/ 14 h 104"/>
                    <a:gd name="T58" fmla="*/ 538 w 636"/>
                    <a:gd name="T59" fmla="*/ 10 h 104"/>
                    <a:gd name="T60" fmla="*/ 556 w 636"/>
                    <a:gd name="T61" fmla="*/ 8 h 104"/>
                    <a:gd name="T62" fmla="*/ 577 w 636"/>
                    <a:gd name="T63" fmla="*/ 5 h 104"/>
                    <a:gd name="T64" fmla="*/ 596 w 636"/>
                    <a:gd name="T65" fmla="*/ 4 h 104"/>
                    <a:gd name="T66" fmla="*/ 614 w 636"/>
                    <a:gd name="T67" fmla="*/ 1 h 104"/>
                    <a:gd name="T68" fmla="*/ 635 w 636"/>
                    <a:gd name="T69" fmla="*/ 0 h 10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6" h="104">
                      <a:moveTo>
                        <a:pt x="0" y="103"/>
                      </a:moveTo>
                      <a:lnTo>
                        <a:pt x="18" y="103"/>
                      </a:lnTo>
                      <a:lnTo>
                        <a:pt x="36" y="103"/>
                      </a:lnTo>
                      <a:lnTo>
                        <a:pt x="55" y="103"/>
                      </a:lnTo>
                      <a:lnTo>
                        <a:pt x="76" y="102"/>
                      </a:lnTo>
                      <a:lnTo>
                        <a:pt x="91" y="100"/>
                      </a:lnTo>
                      <a:lnTo>
                        <a:pt x="112" y="100"/>
                      </a:lnTo>
                      <a:lnTo>
                        <a:pt x="131" y="99"/>
                      </a:lnTo>
                      <a:lnTo>
                        <a:pt x="146" y="98"/>
                      </a:lnTo>
                      <a:lnTo>
                        <a:pt x="164" y="98"/>
                      </a:lnTo>
                      <a:lnTo>
                        <a:pt x="185" y="98"/>
                      </a:lnTo>
                      <a:lnTo>
                        <a:pt x="210" y="93"/>
                      </a:lnTo>
                      <a:lnTo>
                        <a:pt x="216" y="90"/>
                      </a:lnTo>
                      <a:lnTo>
                        <a:pt x="240" y="86"/>
                      </a:lnTo>
                      <a:lnTo>
                        <a:pt x="255" y="82"/>
                      </a:lnTo>
                      <a:lnTo>
                        <a:pt x="273" y="78"/>
                      </a:lnTo>
                      <a:lnTo>
                        <a:pt x="295" y="74"/>
                      </a:lnTo>
                      <a:lnTo>
                        <a:pt x="313" y="70"/>
                      </a:lnTo>
                      <a:lnTo>
                        <a:pt x="328" y="66"/>
                      </a:lnTo>
                      <a:lnTo>
                        <a:pt x="346" y="59"/>
                      </a:lnTo>
                      <a:lnTo>
                        <a:pt x="365" y="53"/>
                      </a:lnTo>
                      <a:lnTo>
                        <a:pt x="389" y="46"/>
                      </a:lnTo>
                      <a:lnTo>
                        <a:pt x="407" y="40"/>
                      </a:lnTo>
                      <a:lnTo>
                        <a:pt x="425" y="35"/>
                      </a:lnTo>
                      <a:lnTo>
                        <a:pt x="444" y="30"/>
                      </a:lnTo>
                      <a:lnTo>
                        <a:pt x="462" y="25"/>
                      </a:lnTo>
                      <a:lnTo>
                        <a:pt x="480" y="21"/>
                      </a:lnTo>
                      <a:lnTo>
                        <a:pt x="498" y="17"/>
                      </a:lnTo>
                      <a:lnTo>
                        <a:pt x="517" y="14"/>
                      </a:lnTo>
                      <a:lnTo>
                        <a:pt x="538" y="10"/>
                      </a:lnTo>
                      <a:lnTo>
                        <a:pt x="556" y="8"/>
                      </a:lnTo>
                      <a:lnTo>
                        <a:pt x="577" y="5"/>
                      </a:lnTo>
                      <a:lnTo>
                        <a:pt x="596" y="4"/>
                      </a:lnTo>
                      <a:lnTo>
                        <a:pt x="614" y="1"/>
                      </a:lnTo>
                      <a:lnTo>
                        <a:pt x="635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7" name="Freeform 29">
                  <a:extLst>
                    <a:ext uri="{FF2B5EF4-FFF2-40B4-BE49-F238E27FC236}">
                      <a16:creationId xmlns:a16="http://schemas.microsoft.com/office/drawing/2014/main" id="{35F2B5D0-4479-4A8F-9EDB-E20C6CDA44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5" y="1912"/>
                  <a:ext cx="636" cy="104"/>
                </a:xfrm>
                <a:custGeom>
                  <a:avLst/>
                  <a:gdLst>
                    <a:gd name="T0" fmla="*/ 635 w 636"/>
                    <a:gd name="T1" fmla="*/ 103 h 104"/>
                    <a:gd name="T2" fmla="*/ 617 w 636"/>
                    <a:gd name="T3" fmla="*/ 103 h 104"/>
                    <a:gd name="T4" fmla="*/ 599 w 636"/>
                    <a:gd name="T5" fmla="*/ 103 h 104"/>
                    <a:gd name="T6" fmla="*/ 580 w 636"/>
                    <a:gd name="T7" fmla="*/ 103 h 104"/>
                    <a:gd name="T8" fmla="*/ 559 w 636"/>
                    <a:gd name="T9" fmla="*/ 102 h 104"/>
                    <a:gd name="T10" fmla="*/ 544 w 636"/>
                    <a:gd name="T11" fmla="*/ 100 h 104"/>
                    <a:gd name="T12" fmla="*/ 523 w 636"/>
                    <a:gd name="T13" fmla="*/ 100 h 104"/>
                    <a:gd name="T14" fmla="*/ 504 w 636"/>
                    <a:gd name="T15" fmla="*/ 99 h 104"/>
                    <a:gd name="T16" fmla="*/ 489 w 636"/>
                    <a:gd name="T17" fmla="*/ 98 h 104"/>
                    <a:gd name="T18" fmla="*/ 471 w 636"/>
                    <a:gd name="T19" fmla="*/ 98 h 104"/>
                    <a:gd name="T20" fmla="*/ 450 w 636"/>
                    <a:gd name="T21" fmla="*/ 98 h 104"/>
                    <a:gd name="T22" fmla="*/ 425 w 636"/>
                    <a:gd name="T23" fmla="*/ 93 h 104"/>
                    <a:gd name="T24" fmla="*/ 419 w 636"/>
                    <a:gd name="T25" fmla="*/ 90 h 104"/>
                    <a:gd name="T26" fmla="*/ 395 w 636"/>
                    <a:gd name="T27" fmla="*/ 86 h 104"/>
                    <a:gd name="T28" fmla="*/ 380 w 636"/>
                    <a:gd name="T29" fmla="*/ 82 h 104"/>
                    <a:gd name="T30" fmla="*/ 362 w 636"/>
                    <a:gd name="T31" fmla="*/ 78 h 104"/>
                    <a:gd name="T32" fmla="*/ 340 w 636"/>
                    <a:gd name="T33" fmla="*/ 74 h 104"/>
                    <a:gd name="T34" fmla="*/ 322 w 636"/>
                    <a:gd name="T35" fmla="*/ 70 h 104"/>
                    <a:gd name="T36" fmla="*/ 307 w 636"/>
                    <a:gd name="T37" fmla="*/ 66 h 104"/>
                    <a:gd name="T38" fmla="*/ 289 w 636"/>
                    <a:gd name="T39" fmla="*/ 59 h 104"/>
                    <a:gd name="T40" fmla="*/ 270 w 636"/>
                    <a:gd name="T41" fmla="*/ 53 h 104"/>
                    <a:gd name="T42" fmla="*/ 246 w 636"/>
                    <a:gd name="T43" fmla="*/ 46 h 104"/>
                    <a:gd name="T44" fmla="*/ 228 w 636"/>
                    <a:gd name="T45" fmla="*/ 40 h 104"/>
                    <a:gd name="T46" fmla="*/ 210 w 636"/>
                    <a:gd name="T47" fmla="*/ 35 h 104"/>
                    <a:gd name="T48" fmla="*/ 191 w 636"/>
                    <a:gd name="T49" fmla="*/ 30 h 104"/>
                    <a:gd name="T50" fmla="*/ 173 w 636"/>
                    <a:gd name="T51" fmla="*/ 25 h 104"/>
                    <a:gd name="T52" fmla="*/ 155 w 636"/>
                    <a:gd name="T53" fmla="*/ 21 h 104"/>
                    <a:gd name="T54" fmla="*/ 137 w 636"/>
                    <a:gd name="T55" fmla="*/ 17 h 104"/>
                    <a:gd name="T56" fmla="*/ 118 w 636"/>
                    <a:gd name="T57" fmla="*/ 14 h 104"/>
                    <a:gd name="T58" fmla="*/ 97 w 636"/>
                    <a:gd name="T59" fmla="*/ 10 h 104"/>
                    <a:gd name="T60" fmla="*/ 79 w 636"/>
                    <a:gd name="T61" fmla="*/ 8 h 104"/>
                    <a:gd name="T62" fmla="*/ 58 w 636"/>
                    <a:gd name="T63" fmla="*/ 5 h 104"/>
                    <a:gd name="T64" fmla="*/ 39 w 636"/>
                    <a:gd name="T65" fmla="*/ 4 h 104"/>
                    <a:gd name="T66" fmla="*/ 21 w 636"/>
                    <a:gd name="T67" fmla="*/ 1 h 104"/>
                    <a:gd name="T68" fmla="*/ 0 w 636"/>
                    <a:gd name="T69" fmla="*/ 0 h 10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6" h="104">
                      <a:moveTo>
                        <a:pt x="635" y="103"/>
                      </a:moveTo>
                      <a:lnTo>
                        <a:pt x="617" y="103"/>
                      </a:lnTo>
                      <a:lnTo>
                        <a:pt x="599" y="103"/>
                      </a:lnTo>
                      <a:lnTo>
                        <a:pt x="580" y="103"/>
                      </a:lnTo>
                      <a:lnTo>
                        <a:pt x="559" y="102"/>
                      </a:lnTo>
                      <a:lnTo>
                        <a:pt x="544" y="100"/>
                      </a:lnTo>
                      <a:lnTo>
                        <a:pt x="523" y="100"/>
                      </a:lnTo>
                      <a:lnTo>
                        <a:pt x="504" y="99"/>
                      </a:lnTo>
                      <a:lnTo>
                        <a:pt x="489" y="98"/>
                      </a:lnTo>
                      <a:lnTo>
                        <a:pt x="471" y="98"/>
                      </a:lnTo>
                      <a:lnTo>
                        <a:pt x="450" y="98"/>
                      </a:lnTo>
                      <a:lnTo>
                        <a:pt x="425" y="93"/>
                      </a:lnTo>
                      <a:lnTo>
                        <a:pt x="419" y="90"/>
                      </a:lnTo>
                      <a:lnTo>
                        <a:pt x="395" y="86"/>
                      </a:lnTo>
                      <a:lnTo>
                        <a:pt x="380" y="82"/>
                      </a:lnTo>
                      <a:lnTo>
                        <a:pt x="362" y="78"/>
                      </a:lnTo>
                      <a:lnTo>
                        <a:pt x="340" y="74"/>
                      </a:lnTo>
                      <a:lnTo>
                        <a:pt x="322" y="70"/>
                      </a:lnTo>
                      <a:lnTo>
                        <a:pt x="307" y="66"/>
                      </a:lnTo>
                      <a:lnTo>
                        <a:pt x="289" y="59"/>
                      </a:lnTo>
                      <a:lnTo>
                        <a:pt x="270" y="53"/>
                      </a:lnTo>
                      <a:lnTo>
                        <a:pt x="246" y="46"/>
                      </a:lnTo>
                      <a:lnTo>
                        <a:pt x="228" y="40"/>
                      </a:lnTo>
                      <a:lnTo>
                        <a:pt x="210" y="35"/>
                      </a:lnTo>
                      <a:lnTo>
                        <a:pt x="191" y="30"/>
                      </a:lnTo>
                      <a:lnTo>
                        <a:pt x="173" y="25"/>
                      </a:lnTo>
                      <a:lnTo>
                        <a:pt x="155" y="21"/>
                      </a:lnTo>
                      <a:lnTo>
                        <a:pt x="137" y="17"/>
                      </a:lnTo>
                      <a:lnTo>
                        <a:pt x="118" y="14"/>
                      </a:lnTo>
                      <a:lnTo>
                        <a:pt x="97" y="10"/>
                      </a:lnTo>
                      <a:lnTo>
                        <a:pt x="79" y="8"/>
                      </a:lnTo>
                      <a:lnTo>
                        <a:pt x="58" y="5"/>
                      </a:lnTo>
                      <a:lnTo>
                        <a:pt x="39" y="4"/>
                      </a:lnTo>
                      <a:lnTo>
                        <a:pt x="2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" name="Line 30">
                  <a:extLst>
                    <a:ext uri="{FF2B5EF4-FFF2-40B4-BE49-F238E27FC236}">
                      <a16:creationId xmlns:a16="http://schemas.microsoft.com/office/drawing/2014/main" id="{8EB9E13D-895F-4BAE-AE47-88910A5D68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0" y="1912"/>
                  <a:ext cx="70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7" name="Group 31">
                <a:extLst>
                  <a:ext uri="{FF2B5EF4-FFF2-40B4-BE49-F238E27FC236}">
                    <a16:creationId xmlns:a16="http://schemas.microsoft.com/office/drawing/2014/main" id="{3118ACC6-66CF-421A-B610-EFE341BDED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1835"/>
                <a:ext cx="1384" cy="47"/>
                <a:chOff x="2889" y="1835"/>
                <a:chExt cx="1384" cy="47"/>
              </a:xfrm>
            </p:grpSpPr>
            <p:sp>
              <p:nvSpPr>
                <p:cNvPr id="63" name="Freeform 32">
                  <a:extLst>
                    <a:ext uri="{FF2B5EF4-FFF2-40B4-BE49-F238E27FC236}">
                      <a16:creationId xmlns:a16="http://schemas.microsoft.com/office/drawing/2014/main" id="{D4091288-F129-448B-8037-C3A6957E3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1835"/>
                  <a:ext cx="641" cy="47"/>
                </a:xfrm>
                <a:custGeom>
                  <a:avLst/>
                  <a:gdLst>
                    <a:gd name="T0" fmla="*/ 0 w 641"/>
                    <a:gd name="T1" fmla="*/ 46 h 47"/>
                    <a:gd name="T2" fmla="*/ 18 w 641"/>
                    <a:gd name="T3" fmla="*/ 46 h 47"/>
                    <a:gd name="T4" fmla="*/ 37 w 641"/>
                    <a:gd name="T5" fmla="*/ 46 h 47"/>
                    <a:gd name="T6" fmla="*/ 55 w 641"/>
                    <a:gd name="T7" fmla="*/ 46 h 47"/>
                    <a:gd name="T8" fmla="*/ 77 w 641"/>
                    <a:gd name="T9" fmla="*/ 45 h 47"/>
                    <a:gd name="T10" fmla="*/ 92 w 641"/>
                    <a:gd name="T11" fmla="*/ 45 h 47"/>
                    <a:gd name="T12" fmla="*/ 113 w 641"/>
                    <a:gd name="T13" fmla="*/ 45 h 47"/>
                    <a:gd name="T14" fmla="*/ 132 w 641"/>
                    <a:gd name="T15" fmla="*/ 44 h 47"/>
                    <a:gd name="T16" fmla="*/ 147 w 641"/>
                    <a:gd name="T17" fmla="*/ 44 h 47"/>
                    <a:gd name="T18" fmla="*/ 165 w 641"/>
                    <a:gd name="T19" fmla="*/ 44 h 47"/>
                    <a:gd name="T20" fmla="*/ 187 w 641"/>
                    <a:gd name="T21" fmla="*/ 44 h 47"/>
                    <a:gd name="T22" fmla="*/ 211 w 641"/>
                    <a:gd name="T23" fmla="*/ 41 h 47"/>
                    <a:gd name="T24" fmla="*/ 217 w 641"/>
                    <a:gd name="T25" fmla="*/ 40 h 47"/>
                    <a:gd name="T26" fmla="*/ 242 w 641"/>
                    <a:gd name="T27" fmla="*/ 38 h 47"/>
                    <a:gd name="T28" fmla="*/ 257 w 641"/>
                    <a:gd name="T29" fmla="*/ 37 h 47"/>
                    <a:gd name="T30" fmla="*/ 276 w 641"/>
                    <a:gd name="T31" fmla="*/ 35 h 47"/>
                    <a:gd name="T32" fmla="*/ 297 w 641"/>
                    <a:gd name="T33" fmla="*/ 33 h 47"/>
                    <a:gd name="T34" fmla="*/ 315 w 641"/>
                    <a:gd name="T35" fmla="*/ 31 h 47"/>
                    <a:gd name="T36" fmla="*/ 331 w 641"/>
                    <a:gd name="T37" fmla="*/ 30 h 47"/>
                    <a:gd name="T38" fmla="*/ 349 w 641"/>
                    <a:gd name="T39" fmla="*/ 26 h 47"/>
                    <a:gd name="T40" fmla="*/ 367 w 641"/>
                    <a:gd name="T41" fmla="*/ 24 h 47"/>
                    <a:gd name="T42" fmla="*/ 392 w 641"/>
                    <a:gd name="T43" fmla="*/ 20 h 47"/>
                    <a:gd name="T44" fmla="*/ 410 w 641"/>
                    <a:gd name="T45" fmla="*/ 18 h 47"/>
                    <a:gd name="T46" fmla="*/ 429 w 641"/>
                    <a:gd name="T47" fmla="*/ 16 h 47"/>
                    <a:gd name="T48" fmla="*/ 447 w 641"/>
                    <a:gd name="T49" fmla="*/ 13 h 47"/>
                    <a:gd name="T50" fmla="*/ 465 w 641"/>
                    <a:gd name="T51" fmla="*/ 11 h 47"/>
                    <a:gd name="T52" fmla="*/ 484 w 641"/>
                    <a:gd name="T53" fmla="*/ 9 h 47"/>
                    <a:gd name="T54" fmla="*/ 502 w 641"/>
                    <a:gd name="T55" fmla="*/ 8 h 47"/>
                    <a:gd name="T56" fmla="*/ 521 w 641"/>
                    <a:gd name="T57" fmla="*/ 6 h 47"/>
                    <a:gd name="T58" fmla="*/ 542 w 641"/>
                    <a:gd name="T59" fmla="*/ 5 h 47"/>
                    <a:gd name="T60" fmla="*/ 560 w 641"/>
                    <a:gd name="T61" fmla="*/ 3 h 47"/>
                    <a:gd name="T62" fmla="*/ 582 w 641"/>
                    <a:gd name="T63" fmla="*/ 2 h 47"/>
                    <a:gd name="T64" fmla="*/ 600 w 641"/>
                    <a:gd name="T65" fmla="*/ 2 h 47"/>
                    <a:gd name="T66" fmla="*/ 619 w 641"/>
                    <a:gd name="T67" fmla="*/ 1 h 47"/>
                    <a:gd name="T68" fmla="*/ 640 w 641"/>
                    <a:gd name="T69" fmla="*/ 0 h 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7">
                      <a:moveTo>
                        <a:pt x="0" y="46"/>
                      </a:moveTo>
                      <a:lnTo>
                        <a:pt x="18" y="46"/>
                      </a:lnTo>
                      <a:lnTo>
                        <a:pt x="37" y="46"/>
                      </a:lnTo>
                      <a:lnTo>
                        <a:pt x="55" y="46"/>
                      </a:lnTo>
                      <a:lnTo>
                        <a:pt x="77" y="45"/>
                      </a:lnTo>
                      <a:lnTo>
                        <a:pt x="92" y="45"/>
                      </a:lnTo>
                      <a:lnTo>
                        <a:pt x="113" y="45"/>
                      </a:lnTo>
                      <a:lnTo>
                        <a:pt x="132" y="44"/>
                      </a:lnTo>
                      <a:lnTo>
                        <a:pt x="147" y="44"/>
                      </a:lnTo>
                      <a:lnTo>
                        <a:pt x="165" y="44"/>
                      </a:lnTo>
                      <a:lnTo>
                        <a:pt x="187" y="44"/>
                      </a:lnTo>
                      <a:lnTo>
                        <a:pt x="211" y="41"/>
                      </a:lnTo>
                      <a:lnTo>
                        <a:pt x="217" y="40"/>
                      </a:lnTo>
                      <a:lnTo>
                        <a:pt x="242" y="38"/>
                      </a:lnTo>
                      <a:lnTo>
                        <a:pt x="257" y="37"/>
                      </a:lnTo>
                      <a:lnTo>
                        <a:pt x="276" y="35"/>
                      </a:lnTo>
                      <a:lnTo>
                        <a:pt x="297" y="33"/>
                      </a:lnTo>
                      <a:lnTo>
                        <a:pt x="315" y="31"/>
                      </a:lnTo>
                      <a:lnTo>
                        <a:pt x="331" y="30"/>
                      </a:lnTo>
                      <a:lnTo>
                        <a:pt x="349" y="26"/>
                      </a:lnTo>
                      <a:lnTo>
                        <a:pt x="367" y="24"/>
                      </a:lnTo>
                      <a:lnTo>
                        <a:pt x="392" y="20"/>
                      </a:lnTo>
                      <a:lnTo>
                        <a:pt x="410" y="18"/>
                      </a:lnTo>
                      <a:lnTo>
                        <a:pt x="429" y="16"/>
                      </a:lnTo>
                      <a:lnTo>
                        <a:pt x="447" y="13"/>
                      </a:lnTo>
                      <a:lnTo>
                        <a:pt x="465" y="11"/>
                      </a:lnTo>
                      <a:lnTo>
                        <a:pt x="484" y="9"/>
                      </a:lnTo>
                      <a:lnTo>
                        <a:pt x="502" y="8"/>
                      </a:lnTo>
                      <a:lnTo>
                        <a:pt x="521" y="6"/>
                      </a:lnTo>
                      <a:lnTo>
                        <a:pt x="542" y="5"/>
                      </a:lnTo>
                      <a:lnTo>
                        <a:pt x="560" y="3"/>
                      </a:lnTo>
                      <a:lnTo>
                        <a:pt x="582" y="2"/>
                      </a:lnTo>
                      <a:lnTo>
                        <a:pt x="600" y="2"/>
                      </a:lnTo>
                      <a:lnTo>
                        <a:pt x="619" y="1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4" name="Freeform 33">
                  <a:extLst>
                    <a:ext uri="{FF2B5EF4-FFF2-40B4-BE49-F238E27FC236}">
                      <a16:creationId xmlns:a16="http://schemas.microsoft.com/office/drawing/2014/main" id="{7C615C94-E476-413A-8312-3DD1F2F5C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1835"/>
                  <a:ext cx="641" cy="47"/>
                </a:xfrm>
                <a:custGeom>
                  <a:avLst/>
                  <a:gdLst>
                    <a:gd name="T0" fmla="*/ 640 w 641"/>
                    <a:gd name="T1" fmla="*/ 46 h 47"/>
                    <a:gd name="T2" fmla="*/ 622 w 641"/>
                    <a:gd name="T3" fmla="*/ 46 h 47"/>
                    <a:gd name="T4" fmla="*/ 603 w 641"/>
                    <a:gd name="T5" fmla="*/ 46 h 47"/>
                    <a:gd name="T6" fmla="*/ 585 w 641"/>
                    <a:gd name="T7" fmla="*/ 46 h 47"/>
                    <a:gd name="T8" fmla="*/ 563 w 641"/>
                    <a:gd name="T9" fmla="*/ 45 h 47"/>
                    <a:gd name="T10" fmla="*/ 548 w 641"/>
                    <a:gd name="T11" fmla="*/ 45 h 47"/>
                    <a:gd name="T12" fmla="*/ 527 w 641"/>
                    <a:gd name="T13" fmla="*/ 45 h 47"/>
                    <a:gd name="T14" fmla="*/ 508 w 641"/>
                    <a:gd name="T15" fmla="*/ 44 h 47"/>
                    <a:gd name="T16" fmla="*/ 493 w 641"/>
                    <a:gd name="T17" fmla="*/ 44 h 47"/>
                    <a:gd name="T18" fmla="*/ 475 w 641"/>
                    <a:gd name="T19" fmla="*/ 44 h 47"/>
                    <a:gd name="T20" fmla="*/ 453 w 641"/>
                    <a:gd name="T21" fmla="*/ 44 h 47"/>
                    <a:gd name="T22" fmla="*/ 429 w 641"/>
                    <a:gd name="T23" fmla="*/ 41 h 47"/>
                    <a:gd name="T24" fmla="*/ 423 w 641"/>
                    <a:gd name="T25" fmla="*/ 40 h 47"/>
                    <a:gd name="T26" fmla="*/ 398 w 641"/>
                    <a:gd name="T27" fmla="*/ 38 h 47"/>
                    <a:gd name="T28" fmla="*/ 383 w 641"/>
                    <a:gd name="T29" fmla="*/ 37 h 47"/>
                    <a:gd name="T30" fmla="*/ 364 w 641"/>
                    <a:gd name="T31" fmla="*/ 35 h 47"/>
                    <a:gd name="T32" fmla="*/ 343 w 641"/>
                    <a:gd name="T33" fmla="*/ 33 h 47"/>
                    <a:gd name="T34" fmla="*/ 325 w 641"/>
                    <a:gd name="T35" fmla="*/ 31 h 47"/>
                    <a:gd name="T36" fmla="*/ 309 w 641"/>
                    <a:gd name="T37" fmla="*/ 30 h 47"/>
                    <a:gd name="T38" fmla="*/ 291 w 641"/>
                    <a:gd name="T39" fmla="*/ 26 h 47"/>
                    <a:gd name="T40" fmla="*/ 273 w 641"/>
                    <a:gd name="T41" fmla="*/ 24 h 47"/>
                    <a:gd name="T42" fmla="*/ 248 w 641"/>
                    <a:gd name="T43" fmla="*/ 20 h 47"/>
                    <a:gd name="T44" fmla="*/ 230 w 641"/>
                    <a:gd name="T45" fmla="*/ 18 h 47"/>
                    <a:gd name="T46" fmla="*/ 211 w 641"/>
                    <a:gd name="T47" fmla="*/ 16 h 47"/>
                    <a:gd name="T48" fmla="*/ 193 w 641"/>
                    <a:gd name="T49" fmla="*/ 13 h 47"/>
                    <a:gd name="T50" fmla="*/ 175 w 641"/>
                    <a:gd name="T51" fmla="*/ 11 h 47"/>
                    <a:gd name="T52" fmla="*/ 156 w 641"/>
                    <a:gd name="T53" fmla="*/ 9 h 47"/>
                    <a:gd name="T54" fmla="*/ 138 w 641"/>
                    <a:gd name="T55" fmla="*/ 8 h 47"/>
                    <a:gd name="T56" fmla="*/ 119 w 641"/>
                    <a:gd name="T57" fmla="*/ 6 h 47"/>
                    <a:gd name="T58" fmla="*/ 98 w 641"/>
                    <a:gd name="T59" fmla="*/ 5 h 47"/>
                    <a:gd name="T60" fmla="*/ 80 w 641"/>
                    <a:gd name="T61" fmla="*/ 3 h 47"/>
                    <a:gd name="T62" fmla="*/ 58 w 641"/>
                    <a:gd name="T63" fmla="*/ 2 h 47"/>
                    <a:gd name="T64" fmla="*/ 40 w 641"/>
                    <a:gd name="T65" fmla="*/ 2 h 47"/>
                    <a:gd name="T66" fmla="*/ 21 w 641"/>
                    <a:gd name="T67" fmla="*/ 1 h 47"/>
                    <a:gd name="T68" fmla="*/ 0 w 641"/>
                    <a:gd name="T69" fmla="*/ 0 h 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7">
                      <a:moveTo>
                        <a:pt x="640" y="46"/>
                      </a:moveTo>
                      <a:lnTo>
                        <a:pt x="622" y="46"/>
                      </a:lnTo>
                      <a:lnTo>
                        <a:pt x="603" y="46"/>
                      </a:lnTo>
                      <a:lnTo>
                        <a:pt x="585" y="46"/>
                      </a:lnTo>
                      <a:lnTo>
                        <a:pt x="563" y="45"/>
                      </a:lnTo>
                      <a:lnTo>
                        <a:pt x="548" y="45"/>
                      </a:lnTo>
                      <a:lnTo>
                        <a:pt x="527" y="45"/>
                      </a:lnTo>
                      <a:lnTo>
                        <a:pt x="508" y="44"/>
                      </a:lnTo>
                      <a:lnTo>
                        <a:pt x="493" y="44"/>
                      </a:lnTo>
                      <a:lnTo>
                        <a:pt x="475" y="44"/>
                      </a:lnTo>
                      <a:lnTo>
                        <a:pt x="453" y="44"/>
                      </a:lnTo>
                      <a:lnTo>
                        <a:pt x="429" y="41"/>
                      </a:lnTo>
                      <a:lnTo>
                        <a:pt x="423" y="40"/>
                      </a:lnTo>
                      <a:lnTo>
                        <a:pt x="398" y="38"/>
                      </a:lnTo>
                      <a:lnTo>
                        <a:pt x="383" y="37"/>
                      </a:lnTo>
                      <a:lnTo>
                        <a:pt x="364" y="35"/>
                      </a:lnTo>
                      <a:lnTo>
                        <a:pt x="343" y="33"/>
                      </a:lnTo>
                      <a:lnTo>
                        <a:pt x="325" y="31"/>
                      </a:lnTo>
                      <a:lnTo>
                        <a:pt x="309" y="30"/>
                      </a:lnTo>
                      <a:lnTo>
                        <a:pt x="291" y="26"/>
                      </a:lnTo>
                      <a:lnTo>
                        <a:pt x="273" y="24"/>
                      </a:lnTo>
                      <a:lnTo>
                        <a:pt x="248" y="20"/>
                      </a:lnTo>
                      <a:lnTo>
                        <a:pt x="230" y="18"/>
                      </a:lnTo>
                      <a:lnTo>
                        <a:pt x="211" y="16"/>
                      </a:lnTo>
                      <a:lnTo>
                        <a:pt x="193" y="13"/>
                      </a:lnTo>
                      <a:lnTo>
                        <a:pt x="175" y="11"/>
                      </a:lnTo>
                      <a:lnTo>
                        <a:pt x="156" y="9"/>
                      </a:lnTo>
                      <a:lnTo>
                        <a:pt x="138" y="8"/>
                      </a:lnTo>
                      <a:lnTo>
                        <a:pt x="119" y="6"/>
                      </a:lnTo>
                      <a:lnTo>
                        <a:pt x="98" y="5"/>
                      </a:lnTo>
                      <a:lnTo>
                        <a:pt x="80" y="3"/>
                      </a:lnTo>
                      <a:lnTo>
                        <a:pt x="58" y="2"/>
                      </a:lnTo>
                      <a:lnTo>
                        <a:pt x="40" y="2"/>
                      </a:lnTo>
                      <a:lnTo>
                        <a:pt x="2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5" name="Line 34">
                  <a:extLst>
                    <a:ext uri="{FF2B5EF4-FFF2-40B4-BE49-F238E27FC236}">
                      <a16:creationId xmlns:a16="http://schemas.microsoft.com/office/drawing/2014/main" id="{BD8FEB46-3112-4A55-B0DC-3B6F2CBD78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1835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8" name="Group 35">
                <a:extLst>
                  <a:ext uri="{FF2B5EF4-FFF2-40B4-BE49-F238E27FC236}">
                    <a16:creationId xmlns:a16="http://schemas.microsoft.com/office/drawing/2014/main" id="{FDD7B8DF-5B81-4BBC-B7C8-AC2B4AA5C4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0" y="2114"/>
                <a:ext cx="1297" cy="227"/>
                <a:chOff x="2940" y="2114"/>
                <a:chExt cx="1297" cy="227"/>
              </a:xfrm>
            </p:grpSpPr>
            <p:sp>
              <p:nvSpPr>
                <p:cNvPr id="60" name="Freeform 36">
                  <a:extLst>
                    <a:ext uri="{FF2B5EF4-FFF2-40B4-BE49-F238E27FC236}">
                      <a16:creationId xmlns:a16="http://schemas.microsoft.com/office/drawing/2014/main" id="{1FBB8C60-E7E8-48BE-8410-716C3B7C3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114"/>
                  <a:ext cx="602" cy="227"/>
                </a:xfrm>
                <a:custGeom>
                  <a:avLst/>
                  <a:gdLst>
                    <a:gd name="T0" fmla="*/ 0 w 602"/>
                    <a:gd name="T1" fmla="*/ 226 h 227"/>
                    <a:gd name="T2" fmla="*/ 17 w 602"/>
                    <a:gd name="T3" fmla="*/ 226 h 227"/>
                    <a:gd name="T4" fmla="*/ 35 w 602"/>
                    <a:gd name="T5" fmla="*/ 226 h 227"/>
                    <a:gd name="T6" fmla="*/ 52 w 602"/>
                    <a:gd name="T7" fmla="*/ 226 h 227"/>
                    <a:gd name="T8" fmla="*/ 72 w 602"/>
                    <a:gd name="T9" fmla="*/ 223 h 227"/>
                    <a:gd name="T10" fmla="*/ 86 w 602"/>
                    <a:gd name="T11" fmla="*/ 220 h 227"/>
                    <a:gd name="T12" fmla="*/ 106 w 602"/>
                    <a:gd name="T13" fmla="*/ 220 h 227"/>
                    <a:gd name="T14" fmla="*/ 124 w 602"/>
                    <a:gd name="T15" fmla="*/ 217 h 227"/>
                    <a:gd name="T16" fmla="*/ 138 w 602"/>
                    <a:gd name="T17" fmla="*/ 215 h 227"/>
                    <a:gd name="T18" fmla="*/ 155 w 602"/>
                    <a:gd name="T19" fmla="*/ 215 h 227"/>
                    <a:gd name="T20" fmla="*/ 175 w 602"/>
                    <a:gd name="T21" fmla="*/ 215 h 227"/>
                    <a:gd name="T22" fmla="*/ 198 w 602"/>
                    <a:gd name="T23" fmla="*/ 203 h 227"/>
                    <a:gd name="T24" fmla="*/ 204 w 602"/>
                    <a:gd name="T25" fmla="*/ 197 h 227"/>
                    <a:gd name="T26" fmla="*/ 227 w 602"/>
                    <a:gd name="T27" fmla="*/ 189 h 227"/>
                    <a:gd name="T28" fmla="*/ 242 w 602"/>
                    <a:gd name="T29" fmla="*/ 180 h 227"/>
                    <a:gd name="T30" fmla="*/ 259 w 602"/>
                    <a:gd name="T31" fmla="*/ 172 h 227"/>
                    <a:gd name="T32" fmla="*/ 279 w 602"/>
                    <a:gd name="T33" fmla="*/ 163 h 227"/>
                    <a:gd name="T34" fmla="*/ 296 w 602"/>
                    <a:gd name="T35" fmla="*/ 154 h 227"/>
                    <a:gd name="T36" fmla="*/ 311 w 602"/>
                    <a:gd name="T37" fmla="*/ 146 h 227"/>
                    <a:gd name="T38" fmla="*/ 328 w 602"/>
                    <a:gd name="T39" fmla="*/ 129 h 227"/>
                    <a:gd name="T40" fmla="*/ 345 w 602"/>
                    <a:gd name="T41" fmla="*/ 117 h 227"/>
                    <a:gd name="T42" fmla="*/ 368 w 602"/>
                    <a:gd name="T43" fmla="*/ 100 h 227"/>
                    <a:gd name="T44" fmla="*/ 385 w 602"/>
                    <a:gd name="T45" fmla="*/ 89 h 227"/>
                    <a:gd name="T46" fmla="*/ 403 w 602"/>
                    <a:gd name="T47" fmla="*/ 77 h 227"/>
                    <a:gd name="T48" fmla="*/ 420 w 602"/>
                    <a:gd name="T49" fmla="*/ 66 h 227"/>
                    <a:gd name="T50" fmla="*/ 437 w 602"/>
                    <a:gd name="T51" fmla="*/ 54 h 227"/>
                    <a:gd name="T52" fmla="*/ 454 w 602"/>
                    <a:gd name="T53" fmla="*/ 46 h 227"/>
                    <a:gd name="T54" fmla="*/ 472 w 602"/>
                    <a:gd name="T55" fmla="*/ 37 h 227"/>
                    <a:gd name="T56" fmla="*/ 489 w 602"/>
                    <a:gd name="T57" fmla="*/ 31 h 227"/>
                    <a:gd name="T58" fmla="*/ 509 w 602"/>
                    <a:gd name="T59" fmla="*/ 23 h 227"/>
                    <a:gd name="T60" fmla="*/ 526 w 602"/>
                    <a:gd name="T61" fmla="*/ 17 h 227"/>
                    <a:gd name="T62" fmla="*/ 546 w 602"/>
                    <a:gd name="T63" fmla="*/ 11 h 227"/>
                    <a:gd name="T64" fmla="*/ 564 w 602"/>
                    <a:gd name="T65" fmla="*/ 9 h 227"/>
                    <a:gd name="T66" fmla="*/ 581 w 602"/>
                    <a:gd name="T67" fmla="*/ 3 h 227"/>
                    <a:gd name="T68" fmla="*/ 601 w 602"/>
                    <a:gd name="T69" fmla="*/ 0 h 22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2" h="227">
                      <a:moveTo>
                        <a:pt x="0" y="226"/>
                      </a:moveTo>
                      <a:lnTo>
                        <a:pt x="17" y="226"/>
                      </a:lnTo>
                      <a:lnTo>
                        <a:pt x="35" y="226"/>
                      </a:lnTo>
                      <a:lnTo>
                        <a:pt x="52" y="226"/>
                      </a:lnTo>
                      <a:lnTo>
                        <a:pt x="72" y="223"/>
                      </a:lnTo>
                      <a:lnTo>
                        <a:pt x="86" y="220"/>
                      </a:lnTo>
                      <a:lnTo>
                        <a:pt x="106" y="220"/>
                      </a:lnTo>
                      <a:lnTo>
                        <a:pt x="124" y="217"/>
                      </a:lnTo>
                      <a:lnTo>
                        <a:pt x="138" y="215"/>
                      </a:lnTo>
                      <a:lnTo>
                        <a:pt x="155" y="215"/>
                      </a:lnTo>
                      <a:lnTo>
                        <a:pt x="175" y="215"/>
                      </a:lnTo>
                      <a:lnTo>
                        <a:pt x="198" y="203"/>
                      </a:lnTo>
                      <a:lnTo>
                        <a:pt x="204" y="197"/>
                      </a:lnTo>
                      <a:lnTo>
                        <a:pt x="227" y="189"/>
                      </a:lnTo>
                      <a:lnTo>
                        <a:pt x="242" y="180"/>
                      </a:lnTo>
                      <a:lnTo>
                        <a:pt x="259" y="172"/>
                      </a:lnTo>
                      <a:lnTo>
                        <a:pt x="279" y="163"/>
                      </a:lnTo>
                      <a:lnTo>
                        <a:pt x="296" y="154"/>
                      </a:lnTo>
                      <a:lnTo>
                        <a:pt x="311" y="146"/>
                      </a:lnTo>
                      <a:lnTo>
                        <a:pt x="328" y="129"/>
                      </a:lnTo>
                      <a:lnTo>
                        <a:pt x="345" y="117"/>
                      </a:lnTo>
                      <a:lnTo>
                        <a:pt x="368" y="100"/>
                      </a:lnTo>
                      <a:lnTo>
                        <a:pt x="385" y="89"/>
                      </a:lnTo>
                      <a:lnTo>
                        <a:pt x="403" y="77"/>
                      </a:lnTo>
                      <a:lnTo>
                        <a:pt x="420" y="66"/>
                      </a:lnTo>
                      <a:lnTo>
                        <a:pt x="437" y="54"/>
                      </a:lnTo>
                      <a:lnTo>
                        <a:pt x="454" y="46"/>
                      </a:lnTo>
                      <a:lnTo>
                        <a:pt x="472" y="37"/>
                      </a:lnTo>
                      <a:lnTo>
                        <a:pt x="489" y="31"/>
                      </a:lnTo>
                      <a:lnTo>
                        <a:pt x="509" y="23"/>
                      </a:lnTo>
                      <a:lnTo>
                        <a:pt x="526" y="17"/>
                      </a:lnTo>
                      <a:lnTo>
                        <a:pt x="546" y="11"/>
                      </a:lnTo>
                      <a:lnTo>
                        <a:pt x="564" y="9"/>
                      </a:lnTo>
                      <a:lnTo>
                        <a:pt x="581" y="3"/>
                      </a:lnTo>
                      <a:lnTo>
                        <a:pt x="601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1" name="Freeform 37">
                  <a:extLst>
                    <a:ext uri="{FF2B5EF4-FFF2-40B4-BE49-F238E27FC236}">
                      <a16:creationId xmlns:a16="http://schemas.microsoft.com/office/drawing/2014/main" id="{9CA2614A-C07A-4E6E-802A-FBC9008A2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114"/>
                  <a:ext cx="602" cy="227"/>
                </a:xfrm>
                <a:custGeom>
                  <a:avLst/>
                  <a:gdLst>
                    <a:gd name="T0" fmla="*/ 601 w 602"/>
                    <a:gd name="T1" fmla="*/ 226 h 227"/>
                    <a:gd name="T2" fmla="*/ 584 w 602"/>
                    <a:gd name="T3" fmla="*/ 226 h 227"/>
                    <a:gd name="T4" fmla="*/ 566 w 602"/>
                    <a:gd name="T5" fmla="*/ 226 h 227"/>
                    <a:gd name="T6" fmla="*/ 549 w 602"/>
                    <a:gd name="T7" fmla="*/ 226 h 227"/>
                    <a:gd name="T8" fmla="*/ 529 w 602"/>
                    <a:gd name="T9" fmla="*/ 223 h 227"/>
                    <a:gd name="T10" fmla="*/ 515 w 602"/>
                    <a:gd name="T11" fmla="*/ 220 h 227"/>
                    <a:gd name="T12" fmla="*/ 495 w 602"/>
                    <a:gd name="T13" fmla="*/ 220 h 227"/>
                    <a:gd name="T14" fmla="*/ 477 w 602"/>
                    <a:gd name="T15" fmla="*/ 217 h 227"/>
                    <a:gd name="T16" fmla="*/ 463 w 602"/>
                    <a:gd name="T17" fmla="*/ 215 h 227"/>
                    <a:gd name="T18" fmla="*/ 446 w 602"/>
                    <a:gd name="T19" fmla="*/ 215 h 227"/>
                    <a:gd name="T20" fmla="*/ 426 w 602"/>
                    <a:gd name="T21" fmla="*/ 215 h 227"/>
                    <a:gd name="T22" fmla="*/ 403 w 602"/>
                    <a:gd name="T23" fmla="*/ 203 h 227"/>
                    <a:gd name="T24" fmla="*/ 397 w 602"/>
                    <a:gd name="T25" fmla="*/ 197 h 227"/>
                    <a:gd name="T26" fmla="*/ 374 w 602"/>
                    <a:gd name="T27" fmla="*/ 189 h 227"/>
                    <a:gd name="T28" fmla="*/ 359 w 602"/>
                    <a:gd name="T29" fmla="*/ 180 h 227"/>
                    <a:gd name="T30" fmla="*/ 342 w 602"/>
                    <a:gd name="T31" fmla="*/ 172 h 227"/>
                    <a:gd name="T32" fmla="*/ 322 w 602"/>
                    <a:gd name="T33" fmla="*/ 163 h 227"/>
                    <a:gd name="T34" fmla="*/ 305 w 602"/>
                    <a:gd name="T35" fmla="*/ 154 h 227"/>
                    <a:gd name="T36" fmla="*/ 290 w 602"/>
                    <a:gd name="T37" fmla="*/ 146 h 227"/>
                    <a:gd name="T38" fmla="*/ 273 w 602"/>
                    <a:gd name="T39" fmla="*/ 129 h 227"/>
                    <a:gd name="T40" fmla="*/ 256 w 602"/>
                    <a:gd name="T41" fmla="*/ 117 h 227"/>
                    <a:gd name="T42" fmla="*/ 233 w 602"/>
                    <a:gd name="T43" fmla="*/ 100 h 227"/>
                    <a:gd name="T44" fmla="*/ 216 w 602"/>
                    <a:gd name="T45" fmla="*/ 89 h 227"/>
                    <a:gd name="T46" fmla="*/ 198 w 602"/>
                    <a:gd name="T47" fmla="*/ 77 h 227"/>
                    <a:gd name="T48" fmla="*/ 181 w 602"/>
                    <a:gd name="T49" fmla="*/ 66 h 227"/>
                    <a:gd name="T50" fmla="*/ 164 w 602"/>
                    <a:gd name="T51" fmla="*/ 54 h 227"/>
                    <a:gd name="T52" fmla="*/ 147 w 602"/>
                    <a:gd name="T53" fmla="*/ 46 h 227"/>
                    <a:gd name="T54" fmla="*/ 129 w 602"/>
                    <a:gd name="T55" fmla="*/ 37 h 227"/>
                    <a:gd name="T56" fmla="*/ 112 w 602"/>
                    <a:gd name="T57" fmla="*/ 31 h 227"/>
                    <a:gd name="T58" fmla="*/ 92 w 602"/>
                    <a:gd name="T59" fmla="*/ 23 h 227"/>
                    <a:gd name="T60" fmla="*/ 75 w 602"/>
                    <a:gd name="T61" fmla="*/ 17 h 227"/>
                    <a:gd name="T62" fmla="*/ 55 w 602"/>
                    <a:gd name="T63" fmla="*/ 11 h 227"/>
                    <a:gd name="T64" fmla="*/ 37 w 602"/>
                    <a:gd name="T65" fmla="*/ 9 h 227"/>
                    <a:gd name="T66" fmla="*/ 20 w 602"/>
                    <a:gd name="T67" fmla="*/ 3 h 227"/>
                    <a:gd name="T68" fmla="*/ 0 w 602"/>
                    <a:gd name="T69" fmla="*/ 0 h 22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2" h="227">
                      <a:moveTo>
                        <a:pt x="601" y="226"/>
                      </a:moveTo>
                      <a:lnTo>
                        <a:pt x="584" y="226"/>
                      </a:lnTo>
                      <a:lnTo>
                        <a:pt x="566" y="226"/>
                      </a:lnTo>
                      <a:lnTo>
                        <a:pt x="549" y="226"/>
                      </a:lnTo>
                      <a:lnTo>
                        <a:pt x="529" y="223"/>
                      </a:lnTo>
                      <a:lnTo>
                        <a:pt x="515" y="220"/>
                      </a:lnTo>
                      <a:lnTo>
                        <a:pt x="495" y="220"/>
                      </a:lnTo>
                      <a:lnTo>
                        <a:pt x="477" y="217"/>
                      </a:lnTo>
                      <a:lnTo>
                        <a:pt x="463" y="215"/>
                      </a:lnTo>
                      <a:lnTo>
                        <a:pt x="446" y="215"/>
                      </a:lnTo>
                      <a:lnTo>
                        <a:pt x="426" y="215"/>
                      </a:lnTo>
                      <a:lnTo>
                        <a:pt x="403" y="203"/>
                      </a:lnTo>
                      <a:lnTo>
                        <a:pt x="397" y="197"/>
                      </a:lnTo>
                      <a:lnTo>
                        <a:pt x="374" y="189"/>
                      </a:lnTo>
                      <a:lnTo>
                        <a:pt x="359" y="180"/>
                      </a:lnTo>
                      <a:lnTo>
                        <a:pt x="342" y="172"/>
                      </a:lnTo>
                      <a:lnTo>
                        <a:pt x="322" y="163"/>
                      </a:lnTo>
                      <a:lnTo>
                        <a:pt x="305" y="154"/>
                      </a:lnTo>
                      <a:lnTo>
                        <a:pt x="290" y="146"/>
                      </a:lnTo>
                      <a:lnTo>
                        <a:pt x="273" y="129"/>
                      </a:lnTo>
                      <a:lnTo>
                        <a:pt x="256" y="117"/>
                      </a:lnTo>
                      <a:lnTo>
                        <a:pt x="233" y="100"/>
                      </a:lnTo>
                      <a:lnTo>
                        <a:pt x="216" y="89"/>
                      </a:lnTo>
                      <a:lnTo>
                        <a:pt x="198" y="77"/>
                      </a:lnTo>
                      <a:lnTo>
                        <a:pt x="181" y="66"/>
                      </a:lnTo>
                      <a:lnTo>
                        <a:pt x="164" y="54"/>
                      </a:lnTo>
                      <a:lnTo>
                        <a:pt x="147" y="46"/>
                      </a:lnTo>
                      <a:lnTo>
                        <a:pt x="129" y="37"/>
                      </a:lnTo>
                      <a:lnTo>
                        <a:pt x="112" y="31"/>
                      </a:lnTo>
                      <a:lnTo>
                        <a:pt x="92" y="23"/>
                      </a:lnTo>
                      <a:lnTo>
                        <a:pt x="75" y="17"/>
                      </a:lnTo>
                      <a:lnTo>
                        <a:pt x="55" y="11"/>
                      </a:lnTo>
                      <a:lnTo>
                        <a:pt x="37" y="9"/>
                      </a:lnTo>
                      <a:lnTo>
                        <a:pt x="2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" name="Line 38">
                  <a:extLst>
                    <a:ext uri="{FF2B5EF4-FFF2-40B4-BE49-F238E27FC236}">
                      <a16:creationId xmlns:a16="http://schemas.microsoft.com/office/drawing/2014/main" id="{E77DCAA8-89E1-49FB-8750-61A55F9B00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4" y="2114"/>
                  <a:ext cx="67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9" name="Group 39">
                <a:extLst>
                  <a:ext uri="{FF2B5EF4-FFF2-40B4-BE49-F238E27FC236}">
                    <a16:creationId xmlns:a16="http://schemas.microsoft.com/office/drawing/2014/main" id="{C7FE3EB9-A308-445F-9412-09D2F0C09D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1862"/>
                <a:ext cx="1384" cy="48"/>
                <a:chOff x="2889" y="1862"/>
                <a:chExt cx="1384" cy="48"/>
              </a:xfrm>
            </p:grpSpPr>
            <p:sp>
              <p:nvSpPr>
                <p:cNvPr id="57" name="Freeform 40">
                  <a:extLst>
                    <a:ext uri="{FF2B5EF4-FFF2-40B4-BE49-F238E27FC236}">
                      <a16:creationId xmlns:a16="http://schemas.microsoft.com/office/drawing/2014/main" id="{62CA63CF-A00B-48DD-895D-EA245FB9FB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1862"/>
                  <a:ext cx="641" cy="48"/>
                </a:xfrm>
                <a:custGeom>
                  <a:avLst/>
                  <a:gdLst>
                    <a:gd name="T0" fmla="*/ 0 w 641"/>
                    <a:gd name="T1" fmla="*/ 47 h 48"/>
                    <a:gd name="T2" fmla="*/ 18 w 641"/>
                    <a:gd name="T3" fmla="*/ 47 h 48"/>
                    <a:gd name="T4" fmla="*/ 37 w 641"/>
                    <a:gd name="T5" fmla="*/ 47 h 48"/>
                    <a:gd name="T6" fmla="*/ 55 w 641"/>
                    <a:gd name="T7" fmla="*/ 47 h 48"/>
                    <a:gd name="T8" fmla="*/ 77 w 641"/>
                    <a:gd name="T9" fmla="*/ 46 h 48"/>
                    <a:gd name="T10" fmla="*/ 92 w 641"/>
                    <a:gd name="T11" fmla="*/ 46 h 48"/>
                    <a:gd name="T12" fmla="*/ 113 w 641"/>
                    <a:gd name="T13" fmla="*/ 46 h 48"/>
                    <a:gd name="T14" fmla="*/ 132 w 641"/>
                    <a:gd name="T15" fmla="*/ 45 h 48"/>
                    <a:gd name="T16" fmla="*/ 147 w 641"/>
                    <a:gd name="T17" fmla="*/ 45 h 48"/>
                    <a:gd name="T18" fmla="*/ 165 w 641"/>
                    <a:gd name="T19" fmla="*/ 45 h 48"/>
                    <a:gd name="T20" fmla="*/ 187 w 641"/>
                    <a:gd name="T21" fmla="*/ 45 h 48"/>
                    <a:gd name="T22" fmla="*/ 211 w 641"/>
                    <a:gd name="T23" fmla="*/ 42 h 48"/>
                    <a:gd name="T24" fmla="*/ 217 w 641"/>
                    <a:gd name="T25" fmla="*/ 41 h 48"/>
                    <a:gd name="T26" fmla="*/ 242 w 641"/>
                    <a:gd name="T27" fmla="*/ 39 h 48"/>
                    <a:gd name="T28" fmla="*/ 257 w 641"/>
                    <a:gd name="T29" fmla="*/ 37 h 48"/>
                    <a:gd name="T30" fmla="*/ 276 w 641"/>
                    <a:gd name="T31" fmla="*/ 36 h 48"/>
                    <a:gd name="T32" fmla="*/ 297 w 641"/>
                    <a:gd name="T33" fmla="*/ 34 h 48"/>
                    <a:gd name="T34" fmla="*/ 315 w 641"/>
                    <a:gd name="T35" fmla="*/ 32 h 48"/>
                    <a:gd name="T36" fmla="*/ 331 w 641"/>
                    <a:gd name="T37" fmla="*/ 30 h 48"/>
                    <a:gd name="T38" fmla="*/ 349 w 641"/>
                    <a:gd name="T39" fmla="*/ 27 h 48"/>
                    <a:gd name="T40" fmla="*/ 367 w 641"/>
                    <a:gd name="T41" fmla="*/ 24 h 48"/>
                    <a:gd name="T42" fmla="*/ 392 w 641"/>
                    <a:gd name="T43" fmla="*/ 21 h 48"/>
                    <a:gd name="T44" fmla="*/ 410 w 641"/>
                    <a:gd name="T45" fmla="*/ 18 h 48"/>
                    <a:gd name="T46" fmla="*/ 429 w 641"/>
                    <a:gd name="T47" fmla="*/ 16 h 48"/>
                    <a:gd name="T48" fmla="*/ 447 w 641"/>
                    <a:gd name="T49" fmla="*/ 14 h 48"/>
                    <a:gd name="T50" fmla="*/ 465 w 641"/>
                    <a:gd name="T51" fmla="*/ 11 h 48"/>
                    <a:gd name="T52" fmla="*/ 484 w 641"/>
                    <a:gd name="T53" fmla="*/ 10 h 48"/>
                    <a:gd name="T54" fmla="*/ 502 w 641"/>
                    <a:gd name="T55" fmla="*/ 8 h 48"/>
                    <a:gd name="T56" fmla="*/ 521 w 641"/>
                    <a:gd name="T57" fmla="*/ 7 h 48"/>
                    <a:gd name="T58" fmla="*/ 542 w 641"/>
                    <a:gd name="T59" fmla="*/ 5 h 48"/>
                    <a:gd name="T60" fmla="*/ 560 w 641"/>
                    <a:gd name="T61" fmla="*/ 4 h 48"/>
                    <a:gd name="T62" fmla="*/ 582 w 641"/>
                    <a:gd name="T63" fmla="*/ 2 h 48"/>
                    <a:gd name="T64" fmla="*/ 600 w 641"/>
                    <a:gd name="T65" fmla="*/ 2 h 48"/>
                    <a:gd name="T66" fmla="*/ 619 w 641"/>
                    <a:gd name="T67" fmla="*/ 1 h 48"/>
                    <a:gd name="T68" fmla="*/ 640 w 641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8">
                      <a:moveTo>
                        <a:pt x="0" y="47"/>
                      </a:moveTo>
                      <a:lnTo>
                        <a:pt x="18" y="47"/>
                      </a:lnTo>
                      <a:lnTo>
                        <a:pt x="37" y="47"/>
                      </a:lnTo>
                      <a:lnTo>
                        <a:pt x="55" y="47"/>
                      </a:lnTo>
                      <a:lnTo>
                        <a:pt x="77" y="46"/>
                      </a:lnTo>
                      <a:lnTo>
                        <a:pt x="92" y="46"/>
                      </a:lnTo>
                      <a:lnTo>
                        <a:pt x="113" y="46"/>
                      </a:lnTo>
                      <a:lnTo>
                        <a:pt x="132" y="45"/>
                      </a:lnTo>
                      <a:lnTo>
                        <a:pt x="147" y="45"/>
                      </a:lnTo>
                      <a:lnTo>
                        <a:pt x="165" y="45"/>
                      </a:lnTo>
                      <a:lnTo>
                        <a:pt x="187" y="45"/>
                      </a:lnTo>
                      <a:lnTo>
                        <a:pt x="211" y="42"/>
                      </a:lnTo>
                      <a:lnTo>
                        <a:pt x="217" y="41"/>
                      </a:lnTo>
                      <a:lnTo>
                        <a:pt x="242" y="39"/>
                      </a:lnTo>
                      <a:lnTo>
                        <a:pt x="257" y="37"/>
                      </a:lnTo>
                      <a:lnTo>
                        <a:pt x="276" y="36"/>
                      </a:lnTo>
                      <a:lnTo>
                        <a:pt x="297" y="34"/>
                      </a:lnTo>
                      <a:lnTo>
                        <a:pt x="315" y="32"/>
                      </a:lnTo>
                      <a:lnTo>
                        <a:pt x="331" y="30"/>
                      </a:lnTo>
                      <a:lnTo>
                        <a:pt x="349" y="27"/>
                      </a:lnTo>
                      <a:lnTo>
                        <a:pt x="367" y="24"/>
                      </a:lnTo>
                      <a:lnTo>
                        <a:pt x="392" y="21"/>
                      </a:lnTo>
                      <a:lnTo>
                        <a:pt x="410" y="18"/>
                      </a:lnTo>
                      <a:lnTo>
                        <a:pt x="429" y="16"/>
                      </a:lnTo>
                      <a:lnTo>
                        <a:pt x="447" y="14"/>
                      </a:lnTo>
                      <a:lnTo>
                        <a:pt x="465" y="11"/>
                      </a:lnTo>
                      <a:lnTo>
                        <a:pt x="484" y="10"/>
                      </a:lnTo>
                      <a:lnTo>
                        <a:pt x="502" y="8"/>
                      </a:lnTo>
                      <a:lnTo>
                        <a:pt x="521" y="7"/>
                      </a:lnTo>
                      <a:lnTo>
                        <a:pt x="542" y="5"/>
                      </a:lnTo>
                      <a:lnTo>
                        <a:pt x="560" y="4"/>
                      </a:lnTo>
                      <a:lnTo>
                        <a:pt x="582" y="2"/>
                      </a:lnTo>
                      <a:lnTo>
                        <a:pt x="600" y="2"/>
                      </a:lnTo>
                      <a:lnTo>
                        <a:pt x="619" y="1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8" name="Freeform 41">
                  <a:extLst>
                    <a:ext uri="{FF2B5EF4-FFF2-40B4-BE49-F238E27FC236}">
                      <a16:creationId xmlns:a16="http://schemas.microsoft.com/office/drawing/2014/main" id="{99233F5C-600C-46AC-BB65-443270101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1862"/>
                  <a:ext cx="641" cy="48"/>
                </a:xfrm>
                <a:custGeom>
                  <a:avLst/>
                  <a:gdLst>
                    <a:gd name="T0" fmla="*/ 640 w 641"/>
                    <a:gd name="T1" fmla="*/ 47 h 48"/>
                    <a:gd name="T2" fmla="*/ 622 w 641"/>
                    <a:gd name="T3" fmla="*/ 47 h 48"/>
                    <a:gd name="T4" fmla="*/ 603 w 641"/>
                    <a:gd name="T5" fmla="*/ 47 h 48"/>
                    <a:gd name="T6" fmla="*/ 585 w 641"/>
                    <a:gd name="T7" fmla="*/ 47 h 48"/>
                    <a:gd name="T8" fmla="*/ 563 w 641"/>
                    <a:gd name="T9" fmla="*/ 46 h 48"/>
                    <a:gd name="T10" fmla="*/ 548 w 641"/>
                    <a:gd name="T11" fmla="*/ 46 h 48"/>
                    <a:gd name="T12" fmla="*/ 527 w 641"/>
                    <a:gd name="T13" fmla="*/ 46 h 48"/>
                    <a:gd name="T14" fmla="*/ 508 w 641"/>
                    <a:gd name="T15" fmla="*/ 45 h 48"/>
                    <a:gd name="T16" fmla="*/ 493 w 641"/>
                    <a:gd name="T17" fmla="*/ 45 h 48"/>
                    <a:gd name="T18" fmla="*/ 475 w 641"/>
                    <a:gd name="T19" fmla="*/ 45 h 48"/>
                    <a:gd name="T20" fmla="*/ 453 w 641"/>
                    <a:gd name="T21" fmla="*/ 45 h 48"/>
                    <a:gd name="T22" fmla="*/ 429 w 641"/>
                    <a:gd name="T23" fmla="*/ 42 h 48"/>
                    <a:gd name="T24" fmla="*/ 423 w 641"/>
                    <a:gd name="T25" fmla="*/ 41 h 48"/>
                    <a:gd name="T26" fmla="*/ 398 w 641"/>
                    <a:gd name="T27" fmla="*/ 39 h 48"/>
                    <a:gd name="T28" fmla="*/ 383 w 641"/>
                    <a:gd name="T29" fmla="*/ 37 h 48"/>
                    <a:gd name="T30" fmla="*/ 364 w 641"/>
                    <a:gd name="T31" fmla="*/ 36 h 48"/>
                    <a:gd name="T32" fmla="*/ 343 w 641"/>
                    <a:gd name="T33" fmla="*/ 34 h 48"/>
                    <a:gd name="T34" fmla="*/ 325 w 641"/>
                    <a:gd name="T35" fmla="*/ 32 h 48"/>
                    <a:gd name="T36" fmla="*/ 309 w 641"/>
                    <a:gd name="T37" fmla="*/ 30 h 48"/>
                    <a:gd name="T38" fmla="*/ 291 w 641"/>
                    <a:gd name="T39" fmla="*/ 27 h 48"/>
                    <a:gd name="T40" fmla="*/ 273 w 641"/>
                    <a:gd name="T41" fmla="*/ 24 h 48"/>
                    <a:gd name="T42" fmla="*/ 248 w 641"/>
                    <a:gd name="T43" fmla="*/ 21 h 48"/>
                    <a:gd name="T44" fmla="*/ 230 w 641"/>
                    <a:gd name="T45" fmla="*/ 18 h 48"/>
                    <a:gd name="T46" fmla="*/ 211 w 641"/>
                    <a:gd name="T47" fmla="*/ 16 h 48"/>
                    <a:gd name="T48" fmla="*/ 193 w 641"/>
                    <a:gd name="T49" fmla="*/ 14 h 48"/>
                    <a:gd name="T50" fmla="*/ 175 w 641"/>
                    <a:gd name="T51" fmla="*/ 11 h 48"/>
                    <a:gd name="T52" fmla="*/ 156 w 641"/>
                    <a:gd name="T53" fmla="*/ 10 h 48"/>
                    <a:gd name="T54" fmla="*/ 138 w 641"/>
                    <a:gd name="T55" fmla="*/ 8 h 48"/>
                    <a:gd name="T56" fmla="*/ 119 w 641"/>
                    <a:gd name="T57" fmla="*/ 7 h 48"/>
                    <a:gd name="T58" fmla="*/ 98 w 641"/>
                    <a:gd name="T59" fmla="*/ 5 h 48"/>
                    <a:gd name="T60" fmla="*/ 80 w 641"/>
                    <a:gd name="T61" fmla="*/ 4 h 48"/>
                    <a:gd name="T62" fmla="*/ 58 w 641"/>
                    <a:gd name="T63" fmla="*/ 2 h 48"/>
                    <a:gd name="T64" fmla="*/ 40 w 641"/>
                    <a:gd name="T65" fmla="*/ 2 h 48"/>
                    <a:gd name="T66" fmla="*/ 21 w 641"/>
                    <a:gd name="T67" fmla="*/ 1 h 48"/>
                    <a:gd name="T68" fmla="*/ 0 w 641"/>
                    <a:gd name="T69" fmla="*/ 0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8">
                      <a:moveTo>
                        <a:pt x="640" y="47"/>
                      </a:moveTo>
                      <a:lnTo>
                        <a:pt x="622" y="47"/>
                      </a:lnTo>
                      <a:lnTo>
                        <a:pt x="603" y="47"/>
                      </a:lnTo>
                      <a:lnTo>
                        <a:pt x="585" y="47"/>
                      </a:lnTo>
                      <a:lnTo>
                        <a:pt x="563" y="46"/>
                      </a:lnTo>
                      <a:lnTo>
                        <a:pt x="548" y="46"/>
                      </a:lnTo>
                      <a:lnTo>
                        <a:pt x="527" y="46"/>
                      </a:lnTo>
                      <a:lnTo>
                        <a:pt x="508" y="45"/>
                      </a:lnTo>
                      <a:lnTo>
                        <a:pt x="493" y="45"/>
                      </a:lnTo>
                      <a:lnTo>
                        <a:pt x="475" y="45"/>
                      </a:lnTo>
                      <a:lnTo>
                        <a:pt x="453" y="45"/>
                      </a:lnTo>
                      <a:lnTo>
                        <a:pt x="429" y="42"/>
                      </a:lnTo>
                      <a:lnTo>
                        <a:pt x="423" y="41"/>
                      </a:lnTo>
                      <a:lnTo>
                        <a:pt x="398" y="39"/>
                      </a:lnTo>
                      <a:lnTo>
                        <a:pt x="383" y="37"/>
                      </a:lnTo>
                      <a:lnTo>
                        <a:pt x="364" y="36"/>
                      </a:lnTo>
                      <a:lnTo>
                        <a:pt x="343" y="34"/>
                      </a:lnTo>
                      <a:lnTo>
                        <a:pt x="325" y="32"/>
                      </a:lnTo>
                      <a:lnTo>
                        <a:pt x="309" y="30"/>
                      </a:lnTo>
                      <a:lnTo>
                        <a:pt x="291" y="27"/>
                      </a:lnTo>
                      <a:lnTo>
                        <a:pt x="273" y="24"/>
                      </a:lnTo>
                      <a:lnTo>
                        <a:pt x="248" y="21"/>
                      </a:lnTo>
                      <a:lnTo>
                        <a:pt x="230" y="18"/>
                      </a:lnTo>
                      <a:lnTo>
                        <a:pt x="211" y="16"/>
                      </a:lnTo>
                      <a:lnTo>
                        <a:pt x="193" y="14"/>
                      </a:lnTo>
                      <a:lnTo>
                        <a:pt x="175" y="11"/>
                      </a:lnTo>
                      <a:lnTo>
                        <a:pt x="156" y="10"/>
                      </a:lnTo>
                      <a:lnTo>
                        <a:pt x="138" y="8"/>
                      </a:lnTo>
                      <a:lnTo>
                        <a:pt x="119" y="7"/>
                      </a:lnTo>
                      <a:lnTo>
                        <a:pt x="98" y="5"/>
                      </a:lnTo>
                      <a:lnTo>
                        <a:pt x="80" y="4"/>
                      </a:lnTo>
                      <a:lnTo>
                        <a:pt x="58" y="2"/>
                      </a:lnTo>
                      <a:lnTo>
                        <a:pt x="40" y="2"/>
                      </a:lnTo>
                      <a:lnTo>
                        <a:pt x="2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9" name="Line 42">
                  <a:extLst>
                    <a:ext uri="{FF2B5EF4-FFF2-40B4-BE49-F238E27FC236}">
                      <a16:creationId xmlns:a16="http://schemas.microsoft.com/office/drawing/2014/main" id="{F2563129-8186-4C0E-B2FF-5586911DF3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1862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1" name="Group 43">
                <a:extLst>
                  <a:ext uri="{FF2B5EF4-FFF2-40B4-BE49-F238E27FC236}">
                    <a16:creationId xmlns:a16="http://schemas.microsoft.com/office/drawing/2014/main" id="{F0C164B8-066F-47EB-ACC5-89ACF4DFE1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6" y="1890"/>
                <a:ext cx="1384" cy="62"/>
                <a:chOff x="2886" y="1890"/>
                <a:chExt cx="1384" cy="62"/>
              </a:xfrm>
            </p:grpSpPr>
            <p:sp>
              <p:nvSpPr>
                <p:cNvPr id="54" name="Freeform 44">
                  <a:extLst>
                    <a:ext uri="{FF2B5EF4-FFF2-40B4-BE49-F238E27FC236}">
                      <a16:creationId xmlns:a16="http://schemas.microsoft.com/office/drawing/2014/main" id="{431B48C4-AA27-4387-A01D-307CF061EA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6" y="1890"/>
                  <a:ext cx="641" cy="62"/>
                </a:xfrm>
                <a:custGeom>
                  <a:avLst/>
                  <a:gdLst>
                    <a:gd name="T0" fmla="*/ 0 w 641"/>
                    <a:gd name="T1" fmla="*/ 61 h 62"/>
                    <a:gd name="T2" fmla="*/ 18 w 641"/>
                    <a:gd name="T3" fmla="*/ 61 h 62"/>
                    <a:gd name="T4" fmla="*/ 37 w 641"/>
                    <a:gd name="T5" fmla="*/ 61 h 62"/>
                    <a:gd name="T6" fmla="*/ 55 w 641"/>
                    <a:gd name="T7" fmla="*/ 61 h 62"/>
                    <a:gd name="T8" fmla="*/ 77 w 641"/>
                    <a:gd name="T9" fmla="*/ 60 h 62"/>
                    <a:gd name="T10" fmla="*/ 92 w 641"/>
                    <a:gd name="T11" fmla="*/ 59 h 62"/>
                    <a:gd name="T12" fmla="*/ 113 w 641"/>
                    <a:gd name="T13" fmla="*/ 59 h 62"/>
                    <a:gd name="T14" fmla="*/ 132 w 641"/>
                    <a:gd name="T15" fmla="*/ 59 h 62"/>
                    <a:gd name="T16" fmla="*/ 147 w 641"/>
                    <a:gd name="T17" fmla="*/ 58 h 62"/>
                    <a:gd name="T18" fmla="*/ 165 w 641"/>
                    <a:gd name="T19" fmla="*/ 58 h 62"/>
                    <a:gd name="T20" fmla="*/ 187 w 641"/>
                    <a:gd name="T21" fmla="*/ 58 h 62"/>
                    <a:gd name="T22" fmla="*/ 211 w 641"/>
                    <a:gd name="T23" fmla="*/ 55 h 62"/>
                    <a:gd name="T24" fmla="*/ 217 w 641"/>
                    <a:gd name="T25" fmla="*/ 53 h 62"/>
                    <a:gd name="T26" fmla="*/ 242 w 641"/>
                    <a:gd name="T27" fmla="*/ 51 h 62"/>
                    <a:gd name="T28" fmla="*/ 257 w 641"/>
                    <a:gd name="T29" fmla="*/ 49 h 62"/>
                    <a:gd name="T30" fmla="*/ 276 w 641"/>
                    <a:gd name="T31" fmla="*/ 46 h 62"/>
                    <a:gd name="T32" fmla="*/ 297 w 641"/>
                    <a:gd name="T33" fmla="*/ 44 h 62"/>
                    <a:gd name="T34" fmla="*/ 315 w 641"/>
                    <a:gd name="T35" fmla="*/ 42 h 62"/>
                    <a:gd name="T36" fmla="*/ 331 w 641"/>
                    <a:gd name="T37" fmla="*/ 39 h 62"/>
                    <a:gd name="T38" fmla="*/ 349 w 641"/>
                    <a:gd name="T39" fmla="*/ 35 h 62"/>
                    <a:gd name="T40" fmla="*/ 367 w 641"/>
                    <a:gd name="T41" fmla="*/ 32 h 62"/>
                    <a:gd name="T42" fmla="*/ 392 w 641"/>
                    <a:gd name="T43" fmla="*/ 27 h 62"/>
                    <a:gd name="T44" fmla="*/ 410 w 641"/>
                    <a:gd name="T45" fmla="*/ 24 h 62"/>
                    <a:gd name="T46" fmla="*/ 429 w 641"/>
                    <a:gd name="T47" fmla="*/ 21 h 62"/>
                    <a:gd name="T48" fmla="*/ 447 w 641"/>
                    <a:gd name="T49" fmla="*/ 18 h 62"/>
                    <a:gd name="T50" fmla="*/ 465 w 641"/>
                    <a:gd name="T51" fmla="*/ 15 h 62"/>
                    <a:gd name="T52" fmla="*/ 484 w 641"/>
                    <a:gd name="T53" fmla="*/ 12 h 62"/>
                    <a:gd name="T54" fmla="*/ 502 w 641"/>
                    <a:gd name="T55" fmla="*/ 10 h 62"/>
                    <a:gd name="T56" fmla="*/ 521 w 641"/>
                    <a:gd name="T57" fmla="*/ 8 h 62"/>
                    <a:gd name="T58" fmla="*/ 542 w 641"/>
                    <a:gd name="T59" fmla="*/ 6 h 62"/>
                    <a:gd name="T60" fmla="*/ 560 w 641"/>
                    <a:gd name="T61" fmla="*/ 5 h 62"/>
                    <a:gd name="T62" fmla="*/ 582 w 641"/>
                    <a:gd name="T63" fmla="*/ 3 h 62"/>
                    <a:gd name="T64" fmla="*/ 600 w 641"/>
                    <a:gd name="T65" fmla="*/ 2 h 62"/>
                    <a:gd name="T66" fmla="*/ 619 w 641"/>
                    <a:gd name="T67" fmla="*/ 1 h 62"/>
                    <a:gd name="T68" fmla="*/ 640 w 641"/>
                    <a:gd name="T69" fmla="*/ 0 h 6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62">
                      <a:moveTo>
                        <a:pt x="0" y="61"/>
                      </a:moveTo>
                      <a:lnTo>
                        <a:pt x="18" y="61"/>
                      </a:lnTo>
                      <a:lnTo>
                        <a:pt x="37" y="61"/>
                      </a:lnTo>
                      <a:lnTo>
                        <a:pt x="55" y="61"/>
                      </a:lnTo>
                      <a:lnTo>
                        <a:pt x="77" y="60"/>
                      </a:lnTo>
                      <a:lnTo>
                        <a:pt x="92" y="59"/>
                      </a:lnTo>
                      <a:lnTo>
                        <a:pt x="113" y="59"/>
                      </a:lnTo>
                      <a:lnTo>
                        <a:pt x="132" y="59"/>
                      </a:lnTo>
                      <a:lnTo>
                        <a:pt x="147" y="58"/>
                      </a:lnTo>
                      <a:lnTo>
                        <a:pt x="165" y="58"/>
                      </a:lnTo>
                      <a:lnTo>
                        <a:pt x="187" y="58"/>
                      </a:lnTo>
                      <a:lnTo>
                        <a:pt x="211" y="55"/>
                      </a:lnTo>
                      <a:lnTo>
                        <a:pt x="217" y="53"/>
                      </a:lnTo>
                      <a:lnTo>
                        <a:pt x="242" y="51"/>
                      </a:lnTo>
                      <a:lnTo>
                        <a:pt x="257" y="49"/>
                      </a:lnTo>
                      <a:lnTo>
                        <a:pt x="276" y="46"/>
                      </a:lnTo>
                      <a:lnTo>
                        <a:pt x="297" y="44"/>
                      </a:lnTo>
                      <a:lnTo>
                        <a:pt x="315" y="42"/>
                      </a:lnTo>
                      <a:lnTo>
                        <a:pt x="331" y="39"/>
                      </a:lnTo>
                      <a:lnTo>
                        <a:pt x="349" y="35"/>
                      </a:lnTo>
                      <a:lnTo>
                        <a:pt x="367" y="32"/>
                      </a:lnTo>
                      <a:lnTo>
                        <a:pt x="392" y="27"/>
                      </a:lnTo>
                      <a:lnTo>
                        <a:pt x="410" y="24"/>
                      </a:lnTo>
                      <a:lnTo>
                        <a:pt x="429" y="21"/>
                      </a:lnTo>
                      <a:lnTo>
                        <a:pt x="447" y="18"/>
                      </a:lnTo>
                      <a:lnTo>
                        <a:pt x="465" y="15"/>
                      </a:lnTo>
                      <a:lnTo>
                        <a:pt x="484" y="12"/>
                      </a:lnTo>
                      <a:lnTo>
                        <a:pt x="502" y="10"/>
                      </a:lnTo>
                      <a:lnTo>
                        <a:pt x="521" y="8"/>
                      </a:lnTo>
                      <a:lnTo>
                        <a:pt x="542" y="6"/>
                      </a:lnTo>
                      <a:lnTo>
                        <a:pt x="560" y="5"/>
                      </a:lnTo>
                      <a:lnTo>
                        <a:pt x="582" y="3"/>
                      </a:lnTo>
                      <a:lnTo>
                        <a:pt x="600" y="2"/>
                      </a:lnTo>
                      <a:lnTo>
                        <a:pt x="619" y="1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5" name="Freeform 45">
                  <a:extLst>
                    <a:ext uri="{FF2B5EF4-FFF2-40B4-BE49-F238E27FC236}">
                      <a16:creationId xmlns:a16="http://schemas.microsoft.com/office/drawing/2014/main" id="{9CDF015A-BC30-4055-BE25-4D0506F59B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9" y="1890"/>
                  <a:ext cx="641" cy="62"/>
                </a:xfrm>
                <a:custGeom>
                  <a:avLst/>
                  <a:gdLst>
                    <a:gd name="T0" fmla="*/ 640 w 641"/>
                    <a:gd name="T1" fmla="*/ 61 h 62"/>
                    <a:gd name="T2" fmla="*/ 622 w 641"/>
                    <a:gd name="T3" fmla="*/ 61 h 62"/>
                    <a:gd name="T4" fmla="*/ 603 w 641"/>
                    <a:gd name="T5" fmla="*/ 61 h 62"/>
                    <a:gd name="T6" fmla="*/ 585 w 641"/>
                    <a:gd name="T7" fmla="*/ 61 h 62"/>
                    <a:gd name="T8" fmla="*/ 563 w 641"/>
                    <a:gd name="T9" fmla="*/ 60 h 62"/>
                    <a:gd name="T10" fmla="*/ 548 w 641"/>
                    <a:gd name="T11" fmla="*/ 59 h 62"/>
                    <a:gd name="T12" fmla="*/ 527 w 641"/>
                    <a:gd name="T13" fmla="*/ 59 h 62"/>
                    <a:gd name="T14" fmla="*/ 508 w 641"/>
                    <a:gd name="T15" fmla="*/ 59 h 62"/>
                    <a:gd name="T16" fmla="*/ 493 w 641"/>
                    <a:gd name="T17" fmla="*/ 58 h 62"/>
                    <a:gd name="T18" fmla="*/ 475 w 641"/>
                    <a:gd name="T19" fmla="*/ 58 h 62"/>
                    <a:gd name="T20" fmla="*/ 453 w 641"/>
                    <a:gd name="T21" fmla="*/ 58 h 62"/>
                    <a:gd name="T22" fmla="*/ 429 w 641"/>
                    <a:gd name="T23" fmla="*/ 55 h 62"/>
                    <a:gd name="T24" fmla="*/ 423 w 641"/>
                    <a:gd name="T25" fmla="*/ 53 h 62"/>
                    <a:gd name="T26" fmla="*/ 398 w 641"/>
                    <a:gd name="T27" fmla="*/ 51 h 62"/>
                    <a:gd name="T28" fmla="*/ 383 w 641"/>
                    <a:gd name="T29" fmla="*/ 49 h 62"/>
                    <a:gd name="T30" fmla="*/ 364 w 641"/>
                    <a:gd name="T31" fmla="*/ 46 h 62"/>
                    <a:gd name="T32" fmla="*/ 343 w 641"/>
                    <a:gd name="T33" fmla="*/ 44 h 62"/>
                    <a:gd name="T34" fmla="*/ 325 w 641"/>
                    <a:gd name="T35" fmla="*/ 42 h 62"/>
                    <a:gd name="T36" fmla="*/ 309 w 641"/>
                    <a:gd name="T37" fmla="*/ 39 h 62"/>
                    <a:gd name="T38" fmla="*/ 291 w 641"/>
                    <a:gd name="T39" fmla="*/ 35 h 62"/>
                    <a:gd name="T40" fmla="*/ 273 w 641"/>
                    <a:gd name="T41" fmla="*/ 32 h 62"/>
                    <a:gd name="T42" fmla="*/ 248 w 641"/>
                    <a:gd name="T43" fmla="*/ 27 h 62"/>
                    <a:gd name="T44" fmla="*/ 230 w 641"/>
                    <a:gd name="T45" fmla="*/ 24 h 62"/>
                    <a:gd name="T46" fmla="*/ 211 w 641"/>
                    <a:gd name="T47" fmla="*/ 21 h 62"/>
                    <a:gd name="T48" fmla="*/ 193 w 641"/>
                    <a:gd name="T49" fmla="*/ 18 h 62"/>
                    <a:gd name="T50" fmla="*/ 175 w 641"/>
                    <a:gd name="T51" fmla="*/ 15 h 62"/>
                    <a:gd name="T52" fmla="*/ 156 w 641"/>
                    <a:gd name="T53" fmla="*/ 12 h 62"/>
                    <a:gd name="T54" fmla="*/ 138 w 641"/>
                    <a:gd name="T55" fmla="*/ 10 h 62"/>
                    <a:gd name="T56" fmla="*/ 119 w 641"/>
                    <a:gd name="T57" fmla="*/ 8 h 62"/>
                    <a:gd name="T58" fmla="*/ 98 w 641"/>
                    <a:gd name="T59" fmla="*/ 6 h 62"/>
                    <a:gd name="T60" fmla="*/ 80 w 641"/>
                    <a:gd name="T61" fmla="*/ 5 h 62"/>
                    <a:gd name="T62" fmla="*/ 58 w 641"/>
                    <a:gd name="T63" fmla="*/ 3 h 62"/>
                    <a:gd name="T64" fmla="*/ 40 w 641"/>
                    <a:gd name="T65" fmla="*/ 2 h 62"/>
                    <a:gd name="T66" fmla="*/ 21 w 641"/>
                    <a:gd name="T67" fmla="*/ 1 h 62"/>
                    <a:gd name="T68" fmla="*/ 0 w 641"/>
                    <a:gd name="T69" fmla="*/ 0 h 6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62">
                      <a:moveTo>
                        <a:pt x="640" y="61"/>
                      </a:moveTo>
                      <a:lnTo>
                        <a:pt x="622" y="61"/>
                      </a:lnTo>
                      <a:lnTo>
                        <a:pt x="603" y="61"/>
                      </a:lnTo>
                      <a:lnTo>
                        <a:pt x="585" y="61"/>
                      </a:lnTo>
                      <a:lnTo>
                        <a:pt x="563" y="60"/>
                      </a:lnTo>
                      <a:lnTo>
                        <a:pt x="548" y="59"/>
                      </a:lnTo>
                      <a:lnTo>
                        <a:pt x="527" y="59"/>
                      </a:lnTo>
                      <a:lnTo>
                        <a:pt x="508" y="59"/>
                      </a:lnTo>
                      <a:lnTo>
                        <a:pt x="493" y="58"/>
                      </a:lnTo>
                      <a:lnTo>
                        <a:pt x="475" y="58"/>
                      </a:lnTo>
                      <a:lnTo>
                        <a:pt x="453" y="58"/>
                      </a:lnTo>
                      <a:lnTo>
                        <a:pt x="429" y="55"/>
                      </a:lnTo>
                      <a:lnTo>
                        <a:pt x="423" y="53"/>
                      </a:lnTo>
                      <a:lnTo>
                        <a:pt x="398" y="51"/>
                      </a:lnTo>
                      <a:lnTo>
                        <a:pt x="383" y="49"/>
                      </a:lnTo>
                      <a:lnTo>
                        <a:pt x="364" y="46"/>
                      </a:lnTo>
                      <a:lnTo>
                        <a:pt x="343" y="44"/>
                      </a:lnTo>
                      <a:lnTo>
                        <a:pt x="325" y="42"/>
                      </a:lnTo>
                      <a:lnTo>
                        <a:pt x="309" y="39"/>
                      </a:lnTo>
                      <a:lnTo>
                        <a:pt x="291" y="35"/>
                      </a:lnTo>
                      <a:lnTo>
                        <a:pt x="273" y="32"/>
                      </a:lnTo>
                      <a:lnTo>
                        <a:pt x="248" y="27"/>
                      </a:lnTo>
                      <a:lnTo>
                        <a:pt x="230" y="24"/>
                      </a:lnTo>
                      <a:lnTo>
                        <a:pt x="211" y="21"/>
                      </a:lnTo>
                      <a:lnTo>
                        <a:pt x="193" y="18"/>
                      </a:lnTo>
                      <a:lnTo>
                        <a:pt x="175" y="15"/>
                      </a:lnTo>
                      <a:lnTo>
                        <a:pt x="156" y="12"/>
                      </a:lnTo>
                      <a:lnTo>
                        <a:pt x="138" y="10"/>
                      </a:lnTo>
                      <a:lnTo>
                        <a:pt x="119" y="8"/>
                      </a:lnTo>
                      <a:lnTo>
                        <a:pt x="98" y="6"/>
                      </a:lnTo>
                      <a:lnTo>
                        <a:pt x="80" y="5"/>
                      </a:lnTo>
                      <a:lnTo>
                        <a:pt x="58" y="3"/>
                      </a:lnTo>
                      <a:lnTo>
                        <a:pt x="40" y="2"/>
                      </a:lnTo>
                      <a:lnTo>
                        <a:pt x="2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6" name="Line 46">
                  <a:extLst>
                    <a:ext uri="{FF2B5EF4-FFF2-40B4-BE49-F238E27FC236}">
                      <a16:creationId xmlns:a16="http://schemas.microsoft.com/office/drawing/2014/main" id="{3982DAD8-EF76-451C-BB30-052A71E0B2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39" y="1890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2" name="Group 47">
                <a:extLst>
                  <a:ext uri="{FF2B5EF4-FFF2-40B4-BE49-F238E27FC236}">
                    <a16:creationId xmlns:a16="http://schemas.microsoft.com/office/drawing/2014/main" id="{F173C7A5-AC3C-4AAB-AC50-B60A410D3C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1807"/>
                <a:ext cx="1384" cy="38"/>
                <a:chOff x="2889" y="1807"/>
                <a:chExt cx="1384" cy="38"/>
              </a:xfrm>
            </p:grpSpPr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id="{F0636AFE-090F-48B2-B2BA-489FB283E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1807"/>
                  <a:ext cx="641" cy="38"/>
                </a:xfrm>
                <a:custGeom>
                  <a:avLst/>
                  <a:gdLst>
                    <a:gd name="T0" fmla="*/ 0 w 641"/>
                    <a:gd name="T1" fmla="*/ 37 h 38"/>
                    <a:gd name="T2" fmla="*/ 18 w 641"/>
                    <a:gd name="T3" fmla="*/ 37 h 38"/>
                    <a:gd name="T4" fmla="*/ 37 w 641"/>
                    <a:gd name="T5" fmla="*/ 37 h 38"/>
                    <a:gd name="T6" fmla="*/ 55 w 641"/>
                    <a:gd name="T7" fmla="*/ 37 h 38"/>
                    <a:gd name="T8" fmla="*/ 77 w 641"/>
                    <a:gd name="T9" fmla="*/ 37 h 38"/>
                    <a:gd name="T10" fmla="*/ 92 w 641"/>
                    <a:gd name="T11" fmla="*/ 36 h 38"/>
                    <a:gd name="T12" fmla="*/ 113 w 641"/>
                    <a:gd name="T13" fmla="*/ 36 h 38"/>
                    <a:gd name="T14" fmla="*/ 132 w 641"/>
                    <a:gd name="T15" fmla="*/ 36 h 38"/>
                    <a:gd name="T16" fmla="*/ 147 w 641"/>
                    <a:gd name="T17" fmla="*/ 35 h 38"/>
                    <a:gd name="T18" fmla="*/ 165 w 641"/>
                    <a:gd name="T19" fmla="*/ 35 h 38"/>
                    <a:gd name="T20" fmla="*/ 187 w 641"/>
                    <a:gd name="T21" fmla="*/ 35 h 38"/>
                    <a:gd name="T22" fmla="*/ 211 w 641"/>
                    <a:gd name="T23" fmla="*/ 33 h 38"/>
                    <a:gd name="T24" fmla="*/ 217 w 641"/>
                    <a:gd name="T25" fmla="*/ 32 h 38"/>
                    <a:gd name="T26" fmla="*/ 242 w 641"/>
                    <a:gd name="T27" fmla="*/ 31 h 38"/>
                    <a:gd name="T28" fmla="*/ 257 w 641"/>
                    <a:gd name="T29" fmla="*/ 30 h 38"/>
                    <a:gd name="T30" fmla="*/ 276 w 641"/>
                    <a:gd name="T31" fmla="*/ 28 h 38"/>
                    <a:gd name="T32" fmla="*/ 297 w 641"/>
                    <a:gd name="T33" fmla="*/ 27 h 38"/>
                    <a:gd name="T34" fmla="*/ 315 w 641"/>
                    <a:gd name="T35" fmla="*/ 25 h 38"/>
                    <a:gd name="T36" fmla="*/ 331 w 641"/>
                    <a:gd name="T37" fmla="*/ 24 h 38"/>
                    <a:gd name="T38" fmla="*/ 349 w 641"/>
                    <a:gd name="T39" fmla="*/ 21 h 38"/>
                    <a:gd name="T40" fmla="*/ 367 w 641"/>
                    <a:gd name="T41" fmla="*/ 19 h 38"/>
                    <a:gd name="T42" fmla="*/ 392 w 641"/>
                    <a:gd name="T43" fmla="*/ 16 h 38"/>
                    <a:gd name="T44" fmla="*/ 410 w 641"/>
                    <a:gd name="T45" fmla="*/ 15 h 38"/>
                    <a:gd name="T46" fmla="*/ 429 w 641"/>
                    <a:gd name="T47" fmla="*/ 13 h 38"/>
                    <a:gd name="T48" fmla="*/ 447 w 641"/>
                    <a:gd name="T49" fmla="*/ 11 h 38"/>
                    <a:gd name="T50" fmla="*/ 465 w 641"/>
                    <a:gd name="T51" fmla="*/ 9 h 38"/>
                    <a:gd name="T52" fmla="*/ 484 w 641"/>
                    <a:gd name="T53" fmla="*/ 7 h 38"/>
                    <a:gd name="T54" fmla="*/ 502 w 641"/>
                    <a:gd name="T55" fmla="*/ 6 h 38"/>
                    <a:gd name="T56" fmla="*/ 521 w 641"/>
                    <a:gd name="T57" fmla="*/ 5 h 38"/>
                    <a:gd name="T58" fmla="*/ 542 w 641"/>
                    <a:gd name="T59" fmla="*/ 4 h 38"/>
                    <a:gd name="T60" fmla="*/ 560 w 641"/>
                    <a:gd name="T61" fmla="*/ 3 h 38"/>
                    <a:gd name="T62" fmla="*/ 582 w 641"/>
                    <a:gd name="T63" fmla="*/ 2 h 38"/>
                    <a:gd name="T64" fmla="*/ 600 w 641"/>
                    <a:gd name="T65" fmla="*/ 1 h 38"/>
                    <a:gd name="T66" fmla="*/ 619 w 641"/>
                    <a:gd name="T67" fmla="*/ 0 h 38"/>
                    <a:gd name="T68" fmla="*/ 640 w 641"/>
                    <a:gd name="T69" fmla="*/ 0 h 3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38">
                      <a:moveTo>
                        <a:pt x="0" y="37"/>
                      </a:moveTo>
                      <a:lnTo>
                        <a:pt x="18" y="37"/>
                      </a:lnTo>
                      <a:lnTo>
                        <a:pt x="37" y="37"/>
                      </a:lnTo>
                      <a:lnTo>
                        <a:pt x="55" y="37"/>
                      </a:lnTo>
                      <a:lnTo>
                        <a:pt x="77" y="37"/>
                      </a:lnTo>
                      <a:lnTo>
                        <a:pt x="92" y="36"/>
                      </a:lnTo>
                      <a:lnTo>
                        <a:pt x="113" y="36"/>
                      </a:lnTo>
                      <a:lnTo>
                        <a:pt x="132" y="36"/>
                      </a:lnTo>
                      <a:lnTo>
                        <a:pt x="147" y="35"/>
                      </a:lnTo>
                      <a:lnTo>
                        <a:pt x="165" y="35"/>
                      </a:lnTo>
                      <a:lnTo>
                        <a:pt x="187" y="35"/>
                      </a:lnTo>
                      <a:lnTo>
                        <a:pt x="211" y="33"/>
                      </a:lnTo>
                      <a:lnTo>
                        <a:pt x="217" y="32"/>
                      </a:lnTo>
                      <a:lnTo>
                        <a:pt x="242" y="31"/>
                      </a:lnTo>
                      <a:lnTo>
                        <a:pt x="257" y="30"/>
                      </a:lnTo>
                      <a:lnTo>
                        <a:pt x="276" y="28"/>
                      </a:lnTo>
                      <a:lnTo>
                        <a:pt x="297" y="27"/>
                      </a:lnTo>
                      <a:lnTo>
                        <a:pt x="315" y="25"/>
                      </a:lnTo>
                      <a:lnTo>
                        <a:pt x="331" y="24"/>
                      </a:lnTo>
                      <a:lnTo>
                        <a:pt x="349" y="21"/>
                      </a:lnTo>
                      <a:lnTo>
                        <a:pt x="367" y="19"/>
                      </a:lnTo>
                      <a:lnTo>
                        <a:pt x="392" y="16"/>
                      </a:lnTo>
                      <a:lnTo>
                        <a:pt x="410" y="15"/>
                      </a:lnTo>
                      <a:lnTo>
                        <a:pt x="429" y="13"/>
                      </a:lnTo>
                      <a:lnTo>
                        <a:pt x="447" y="11"/>
                      </a:lnTo>
                      <a:lnTo>
                        <a:pt x="465" y="9"/>
                      </a:lnTo>
                      <a:lnTo>
                        <a:pt x="484" y="7"/>
                      </a:lnTo>
                      <a:lnTo>
                        <a:pt x="502" y="6"/>
                      </a:lnTo>
                      <a:lnTo>
                        <a:pt x="521" y="5"/>
                      </a:lnTo>
                      <a:lnTo>
                        <a:pt x="542" y="4"/>
                      </a:lnTo>
                      <a:lnTo>
                        <a:pt x="560" y="3"/>
                      </a:lnTo>
                      <a:lnTo>
                        <a:pt x="582" y="2"/>
                      </a:lnTo>
                      <a:lnTo>
                        <a:pt x="600" y="1"/>
                      </a:lnTo>
                      <a:lnTo>
                        <a:pt x="619" y="0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id="{96F39B6E-868D-4E56-B272-60D31EB0ED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1807"/>
                  <a:ext cx="641" cy="38"/>
                </a:xfrm>
                <a:custGeom>
                  <a:avLst/>
                  <a:gdLst>
                    <a:gd name="T0" fmla="*/ 640 w 641"/>
                    <a:gd name="T1" fmla="*/ 37 h 38"/>
                    <a:gd name="T2" fmla="*/ 622 w 641"/>
                    <a:gd name="T3" fmla="*/ 37 h 38"/>
                    <a:gd name="T4" fmla="*/ 603 w 641"/>
                    <a:gd name="T5" fmla="*/ 37 h 38"/>
                    <a:gd name="T6" fmla="*/ 585 w 641"/>
                    <a:gd name="T7" fmla="*/ 37 h 38"/>
                    <a:gd name="T8" fmla="*/ 563 w 641"/>
                    <a:gd name="T9" fmla="*/ 37 h 38"/>
                    <a:gd name="T10" fmla="*/ 548 w 641"/>
                    <a:gd name="T11" fmla="*/ 36 h 38"/>
                    <a:gd name="T12" fmla="*/ 527 w 641"/>
                    <a:gd name="T13" fmla="*/ 36 h 38"/>
                    <a:gd name="T14" fmla="*/ 508 w 641"/>
                    <a:gd name="T15" fmla="*/ 36 h 38"/>
                    <a:gd name="T16" fmla="*/ 493 w 641"/>
                    <a:gd name="T17" fmla="*/ 35 h 38"/>
                    <a:gd name="T18" fmla="*/ 475 w 641"/>
                    <a:gd name="T19" fmla="*/ 35 h 38"/>
                    <a:gd name="T20" fmla="*/ 453 w 641"/>
                    <a:gd name="T21" fmla="*/ 35 h 38"/>
                    <a:gd name="T22" fmla="*/ 429 w 641"/>
                    <a:gd name="T23" fmla="*/ 33 h 38"/>
                    <a:gd name="T24" fmla="*/ 423 w 641"/>
                    <a:gd name="T25" fmla="*/ 32 h 38"/>
                    <a:gd name="T26" fmla="*/ 398 w 641"/>
                    <a:gd name="T27" fmla="*/ 31 h 38"/>
                    <a:gd name="T28" fmla="*/ 383 w 641"/>
                    <a:gd name="T29" fmla="*/ 30 h 38"/>
                    <a:gd name="T30" fmla="*/ 364 w 641"/>
                    <a:gd name="T31" fmla="*/ 28 h 38"/>
                    <a:gd name="T32" fmla="*/ 343 w 641"/>
                    <a:gd name="T33" fmla="*/ 27 h 38"/>
                    <a:gd name="T34" fmla="*/ 325 w 641"/>
                    <a:gd name="T35" fmla="*/ 25 h 38"/>
                    <a:gd name="T36" fmla="*/ 309 w 641"/>
                    <a:gd name="T37" fmla="*/ 24 h 38"/>
                    <a:gd name="T38" fmla="*/ 291 w 641"/>
                    <a:gd name="T39" fmla="*/ 21 h 38"/>
                    <a:gd name="T40" fmla="*/ 273 w 641"/>
                    <a:gd name="T41" fmla="*/ 19 h 38"/>
                    <a:gd name="T42" fmla="*/ 248 w 641"/>
                    <a:gd name="T43" fmla="*/ 16 h 38"/>
                    <a:gd name="T44" fmla="*/ 230 w 641"/>
                    <a:gd name="T45" fmla="*/ 15 h 38"/>
                    <a:gd name="T46" fmla="*/ 211 w 641"/>
                    <a:gd name="T47" fmla="*/ 13 h 38"/>
                    <a:gd name="T48" fmla="*/ 193 w 641"/>
                    <a:gd name="T49" fmla="*/ 11 h 38"/>
                    <a:gd name="T50" fmla="*/ 175 w 641"/>
                    <a:gd name="T51" fmla="*/ 9 h 38"/>
                    <a:gd name="T52" fmla="*/ 156 w 641"/>
                    <a:gd name="T53" fmla="*/ 7 h 38"/>
                    <a:gd name="T54" fmla="*/ 138 w 641"/>
                    <a:gd name="T55" fmla="*/ 6 h 38"/>
                    <a:gd name="T56" fmla="*/ 119 w 641"/>
                    <a:gd name="T57" fmla="*/ 5 h 38"/>
                    <a:gd name="T58" fmla="*/ 98 w 641"/>
                    <a:gd name="T59" fmla="*/ 4 h 38"/>
                    <a:gd name="T60" fmla="*/ 80 w 641"/>
                    <a:gd name="T61" fmla="*/ 3 h 38"/>
                    <a:gd name="T62" fmla="*/ 58 w 641"/>
                    <a:gd name="T63" fmla="*/ 2 h 38"/>
                    <a:gd name="T64" fmla="*/ 40 w 641"/>
                    <a:gd name="T65" fmla="*/ 1 h 38"/>
                    <a:gd name="T66" fmla="*/ 21 w 641"/>
                    <a:gd name="T67" fmla="*/ 0 h 38"/>
                    <a:gd name="T68" fmla="*/ 0 w 641"/>
                    <a:gd name="T69" fmla="*/ 0 h 3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38">
                      <a:moveTo>
                        <a:pt x="640" y="37"/>
                      </a:moveTo>
                      <a:lnTo>
                        <a:pt x="622" y="37"/>
                      </a:lnTo>
                      <a:lnTo>
                        <a:pt x="603" y="37"/>
                      </a:lnTo>
                      <a:lnTo>
                        <a:pt x="585" y="37"/>
                      </a:lnTo>
                      <a:lnTo>
                        <a:pt x="563" y="37"/>
                      </a:lnTo>
                      <a:lnTo>
                        <a:pt x="548" y="36"/>
                      </a:lnTo>
                      <a:lnTo>
                        <a:pt x="527" y="36"/>
                      </a:lnTo>
                      <a:lnTo>
                        <a:pt x="508" y="36"/>
                      </a:lnTo>
                      <a:lnTo>
                        <a:pt x="493" y="35"/>
                      </a:lnTo>
                      <a:lnTo>
                        <a:pt x="475" y="35"/>
                      </a:lnTo>
                      <a:lnTo>
                        <a:pt x="453" y="35"/>
                      </a:lnTo>
                      <a:lnTo>
                        <a:pt x="429" y="33"/>
                      </a:lnTo>
                      <a:lnTo>
                        <a:pt x="423" y="32"/>
                      </a:lnTo>
                      <a:lnTo>
                        <a:pt x="398" y="31"/>
                      </a:lnTo>
                      <a:lnTo>
                        <a:pt x="383" y="30"/>
                      </a:lnTo>
                      <a:lnTo>
                        <a:pt x="364" y="28"/>
                      </a:lnTo>
                      <a:lnTo>
                        <a:pt x="343" y="27"/>
                      </a:lnTo>
                      <a:lnTo>
                        <a:pt x="325" y="25"/>
                      </a:lnTo>
                      <a:lnTo>
                        <a:pt x="309" y="24"/>
                      </a:lnTo>
                      <a:lnTo>
                        <a:pt x="291" y="21"/>
                      </a:lnTo>
                      <a:lnTo>
                        <a:pt x="273" y="19"/>
                      </a:lnTo>
                      <a:lnTo>
                        <a:pt x="248" y="16"/>
                      </a:lnTo>
                      <a:lnTo>
                        <a:pt x="230" y="15"/>
                      </a:lnTo>
                      <a:lnTo>
                        <a:pt x="211" y="13"/>
                      </a:lnTo>
                      <a:lnTo>
                        <a:pt x="193" y="11"/>
                      </a:lnTo>
                      <a:lnTo>
                        <a:pt x="175" y="9"/>
                      </a:lnTo>
                      <a:lnTo>
                        <a:pt x="156" y="7"/>
                      </a:lnTo>
                      <a:lnTo>
                        <a:pt x="138" y="6"/>
                      </a:lnTo>
                      <a:lnTo>
                        <a:pt x="119" y="5"/>
                      </a:lnTo>
                      <a:lnTo>
                        <a:pt x="98" y="4"/>
                      </a:lnTo>
                      <a:lnTo>
                        <a:pt x="80" y="3"/>
                      </a:lnTo>
                      <a:lnTo>
                        <a:pt x="58" y="2"/>
                      </a:lnTo>
                      <a:lnTo>
                        <a:pt x="40" y="1"/>
                      </a:lnTo>
                      <a:lnTo>
                        <a:pt x="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" name="Line 50">
                  <a:extLst>
                    <a:ext uri="{FF2B5EF4-FFF2-40B4-BE49-F238E27FC236}">
                      <a16:creationId xmlns:a16="http://schemas.microsoft.com/office/drawing/2014/main" id="{A68BDB83-E0ED-476A-8D4F-8E2A649F57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1807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3" name="Group 51">
                <a:extLst>
                  <a:ext uri="{FF2B5EF4-FFF2-40B4-BE49-F238E27FC236}">
                    <a16:creationId xmlns:a16="http://schemas.microsoft.com/office/drawing/2014/main" id="{4B718E7F-828D-46AD-88A0-668F94BC64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" y="1787"/>
                <a:ext cx="1384" cy="24"/>
                <a:chOff x="2895" y="1787"/>
                <a:chExt cx="1384" cy="24"/>
              </a:xfrm>
            </p:grpSpPr>
            <p:sp>
              <p:nvSpPr>
                <p:cNvPr id="48" name="Freeform 52">
                  <a:extLst>
                    <a:ext uri="{FF2B5EF4-FFF2-40B4-BE49-F238E27FC236}">
                      <a16:creationId xmlns:a16="http://schemas.microsoft.com/office/drawing/2014/main" id="{23C48EEA-63ED-434E-8514-DC2CFEFF2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" y="1787"/>
                  <a:ext cx="641" cy="24"/>
                </a:xfrm>
                <a:custGeom>
                  <a:avLst/>
                  <a:gdLst>
                    <a:gd name="T0" fmla="*/ 0 w 641"/>
                    <a:gd name="T1" fmla="*/ 23 h 24"/>
                    <a:gd name="T2" fmla="*/ 18 w 641"/>
                    <a:gd name="T3" fmla="*/ 23 h 24"/>
                    <a:gd name="T4" fmla="*/ 37 w 641"/>
                    <a:gd name="T5" fmla="*/ 23 h 24"/>
                    <a:gd name="T6" fmla="*/ 55 w 641"/>
                    <a:gd name="T7" fmla="*/ 23 h 24"/>
                    <a:gd name="T8" fmla="*/ 77 w 641"/>
                    <a:gd name="T9" fmla="*/ 23 h 24"/>
                    <a:gd name="T10" fmla="*/ 92 w 641"/>
                    <a:gd name="T11" fmla="*/ 22 h 24"/>
                    <a:gd name="T12" fmla="*/ 113 w 641"/>
                    <a:gd name="T13" fmla="*/ 22 h 24"/>
                    <a:gd name="T14" fmla="*/ 132 w 641"/>
                    <a:gd name="T15" fmla="*/ 22 h 24"/>
                    <a:gd name="T16" fmla="*/ 147 w 641"/>
                    <a:gd name="T17" fmla="*/ 22 h 24"/>
                    <a:gd name="T18" fmla="*/ 165 w 641"/>
                    <a:gd name="T19" fmla="*/ 22 h 24"/>
                    <a:gd name="T20" fmla="*/ 187 w 641"/>
                    <a:gd name="T21" fmla="*/ 22 h 24"/>
                    <a:gd name="T22" fmla="*/ 211 w 641"/>
                    <a:gd name="T23" fmla="*/ 21 h 24"/>
                    <a:gd name="T24" fmla="*/ 217 w 641"/>
                    <a:gd name="T25" fmla="*/ 20 h 24"/>
                    <a:gd name="T26" fmla="*/ 242 w 641"/>
                    <a:gd name="T27" fmla="*/ 19 h 24"/>
                    <a:gd name="T28" fmla="*/ 257 w 641"/>
                    <a:gd name="T29" fmla="*/ 18 h 24"/>
                    <a:gd name="T30" fmla="*/ 276 w 641"/>
                    <a:gd name="T31" fmla="*/ 17 h 24"/>
                    <a:gd name="T32" fmla="*/ 297 w 641"/>
                    <a:gd name="T33" fmla="*/ 17 h 24"/>
                    <a:gd name="T34" fmla="*/ 315 w 641"/>
                    <a:gd name="T35" fmla="*/ 16 h 24"/>
                    <a:gd name="T36" fmla="*/ 331 w 641"/>
                    <a:gd name="T37" fmla="*/ 15 h 24"/>
                    <a:gd name="T38" fmla="*/ 349 w 641"/>
                    <a:gd name="T39" fmla="*/ 13 h 24"/>
                    <a:gd name="T40" fmla="*/ 367 w 641"/>
                    <a:gd name="T41" fmla="*/ 12 h 24"/>
                    <a:gd name="T42" fmla="*/ 392 w 641"/>
                    <a:gd name="T43" fmla="*/ 10 h 24"/>
                    <a:gd name="T44" fmla="*/ 410 w 641"/>
                    <a:gd name="T45" fmla="*/ 9 h 24"/>
                    <a:gd name="T46" fmla="*/ 429 w 641"/>
                    <a:gd name="T47" fmla="*/ 8 h 24"/>
                    <a:gd name="T48" fmla="*/ 447 w 641"/>
                    <a:gd name="T49" fmla="*/ 7 h 24"/>
                    <a:gd name="T50" fmla="*/ 465 w 641"/>
                    <a:gd name="T51" fmla="*/ 6 h 24"/>
                    <a:gd name="T52" fmla="*/ 484 w 641"/>
                    <a:gd name="T53" fmla="*/ 5 h 24"/>
                    <a:gd name="T54" fmla="*/ 502 w 641"/>
                    <a:gd name="T55" fmla="*/ 4 h 24"/>
                    <a:gd name="T56" fmla="*/ 521 w 641"/>
                    <a:gd name="T57" fmla="*/ 3 h 24"/>
                    <a:gd name="T58" fmla="*/ 542 w 641"/>
                    <a:gd name="T59" fmla="*/ 2 h 24"/>
                    <a:gd name="T60" fmla="*/ 560 w 641"/>
                    <a:gd name="T61" fmla="*/ 2 h 24"/>
                    <a:gd name="T62" fmla="*/ 582 w 641"/>
                    <a:gd name="T63" fmla="*/ 1 h 24"/>
                    <a:gd name="T64" fmla="*/ 600 w 641"/>
                    <a:gd name="T65" fmla="*/ 1 h 24"/>
                    <a:gd name="T66" fmla="*/ 619 w 641"/>
                    <a:gd name="T67" fmla="*/ 0 h 24"/>
                    <a:gd name="T68" fmla="*/ 640 w 641"/>
                    <a:gd name="T69" fmla="*/ 0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24">
                      <a:moveTo>
                        <a:pt x="0" y="23"/>
                      </a:moveTo>
                      <a:lnTo>
                        <a:pt x="18" y="23"/>
                      </a:lnTo>
                      <a:lnTo>
                        <a:pt x="37" y="23"/>
                      </a:lnTo>
                      <a:lnTo>
                        <a:pt x="55" y="23"/>
                      </a:lnTo>
                      <a:lnTo>
                        <a:pt x="77" y="23"/>
                      </a:lnTo>
                      <a:lnTo>
                        <a:pt x="92" y="22"/>
                      </a:lnTo>
                      <a:lnTo>
                        <a:pt x="113" y="22"/>
                      </a:lnTo>
                      <a:lnTo>
                        <a:pt x="132" y="22"/>
                      </a:lnTo>
                      <a:lnTo>
                        <a:pt x="147" y="22"/>
                      </a:lnTo>
                      <a:lnTo>
                        <a:pt x="165" y="22"/>
                      </a:lnTo>
                      <a:lnTo>
                        <a:pt x="187" y="22"/>
                      </a:lnTo>
                      <a:lnTo>
                        <a:pt x="211" y="21"/>
                      </a:lnTo>
                      <a:lnTo>
                        <a:pt x="217" y="20"/>
                      </a:lnTo>
                      <a:lnTo>
                        <a:pt x="242" y="19"/>
                      </a:lnTo>
                      <a:lnTo>
                        <a:pt x="257" y="18"/>
                      </a:lnTo>
                      <a:lnTo>
                        <a:pt x="276" y="17"/>
                      </a:lnTo>
                      <a:lnTo>
                        <a:pt x="297" y="17"/>
                      </a:lnTo>
                      <a:lnTo>
                        <a:pt x="315" y="16"/>
                      </a:lnTo>
                      <a:lnTo>
                        <a:pt x="331" y="15"/>
                      </a:lnTo>
                      <a:lnTo>
                        <a:pt x="349" y="13"/>
                      </a:lnTo>
                      <a:lnTo>
                        <a:pt x="367" y="12"/>
                      </a:lnTo>
                      <a:lnTo>
                        <a:pt x="392" y="10"/>
                      </a:lnTo>
                      <a:lnTo>
                        <a:pt x="410" y="9"/>
                      </a:lnTo>
                      <a:lnTo>
                        <a:pt x="429" y="8"/>
                      </a:lnTo>
                      <a:lnTo>
                        <a:pt x="447" y="7"/>
                      </a:lnTo>
                      <a:lnTo>
                        <a:pt x="465" y="6"/>
                      </a:lnTo>
                      <a:lnTo>
                        <a:pt x="484" y="5"/>
                      </a:lnTo>
                      <a:lnTo>
                        <a:pt x="502" y="4"/>
                      </a:lnTo>
                      <a:lnTo>
                        <a:pt x="521" y="3"/>
                      </a:lnTo>
                      <a:lnTo>
                        <a:pt x="542" y="2"/>
                      </a:lnTo>
                      <a:lnTo>
                        <a:pt x="560" y="2"/>
                      </a:lnTo>
                      <a:lnTo>
                        <a:pt x="582" y="1"/>
                      </a:lnTo>
                      <a:lnTo>
                        <a:pt x="600" y="1"/>
                      </a:lnTo>
                      <a:lnTo>
                        <a:pt x="619" y="0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9" name="Freeform 53">
                  <a:extLst>
                    <a:ext uri="{FF2B5EF4-FFF2-40B4-BE49-F238E27FC236}">
                      <a16:creationId xmlns:a16="http://schemas.microsoft.com/office/drawing/2014/main" id="{005354B6-4997-4EE2-A6C0-78193F9E2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1787"/>
                  <a:ext cx="641" cy="24"/>
                </a:xfrm>
                <a:custGeom>
                  <a:avLst/>
                  <a:gdLst>
                    <a:gd name="T0" fmla="*/ 640 w 641"/>
                    <a:gd name="T1" fmla="*/ 23 h 24"/>
                    <a:gd name="T2" fmla="*/ 622 w 641"/>
                    <a:gd name="T3" fmla="*/ 23 h 24"/>
                    <a:gd name="T4" fmla="*/ 603 w 641"/>
                    <a:gd name="T5" fmla="*/ 23 h 24"/>
                    <a:gd name="T6" fmla="*/ 585 w 641"/>
                    <a:gd name="T7" fmla="*/ 23 h 24"/>
                    <a:gd name="T8" fmla="*/ 563 w 641"/>
                    <a:gd name="T9" fmla="*/ 23 h 24"/>
                    <a:gd name="T10" fmla="*/ 548 w 641"/>
                    <a:gd name="T11" fmla="*/ 22 h 24"/>
                    <a:gd name="T12" fmla="*/ 527 w 641"/>
                    <a:gd name="T13" fmla="*/ 22 h 24"/>
                    <a:gd name="T14" fmla="*/ 508 w 641"/>
                    <a:gd name="T15" fmla="*/ 22 h 24"/>
                    <a:gd name="T16" fmla="*/ 493 w 641"/>
                    <a:gd name="T17" fmla="*/ 22 h 24"/>
                    <a:gd name="T18" fmla="*/ 475 w 641"/>
                    <a:gd name="T19" fmla="*/ 22 h 24"/>
                    <a:gd name="T20" fmla="*/ 453 w 641"/>
                    <a:gd name="T21" fmla="*/ 22 h 24"/>
                    <a:gd name="T22" fmla="*/ 429 w 641"/>
                    <a:gd name="T23" fmla="*/ 21 h 24"/>
                    <a:gd name="T24" fmla="*/ 423 w 641"/>
                    <a:gd name="T25" fmla="*/ 20 h 24"/>
                    <a:gd name="T26" fmla="*/ 398 w 641"/>
                    <a:gd name="T27" fmla="*/ 19 h 24"/>
                    <a:gd name="T28" fmla="*/ 383 w 641"/>
                    <a:gd name="T29" fmla="*/ 18 h 24"/>
                    <a:gd name="T30" fmla="*/ 364 w 641"/>
                    <a:gd name="T31" fmla="*/ 17 h 24"/>
                    <a:gd name="T32" fmla="*/ 343 w 641"/>
                    <a:gd name="T33" fmla="*/ 17 h 24"/>
                    <a:gd name="T34" fmla="*/ 325 w 641"/>
                    <a:gd name="T35" fmla="*/ 16 h 24"/>
                    <a:gd name="T36" fmla="*/ 309 w 641"/>
                    <a:gd name="T37" fmla="*/ 15 h 24"/>
                    <a:gd name="T38" fmla="*/ 291 w 641"/>
                    <a:gd name="T39" fmla="*/ 13 h 24"/>
                    <a:gd name="T40" fmla="*/ 273 w 641"/>
                    <a:gd name="T41" fmla="*/ 12 h 24"/>
                    <a:gd name="T42" fmla="*/ 248 w 641"/>
                    <a:gd name="T43" fmla="*/ 10 h 24"/>
                    <a:gd name="T44" fmla="*/ 230 w 641"/>
                    <a:gd name="T45" fmla="*/ 9 h 24"/>
                    <a:gd name="T46" fmla="*/ 211 w 641"/>
                    <a:gd name="T47" fmla="*/ 8 h 24"/>
                    <a:gd name="T48" fmla="*/ 193 w 641"/>
                    <a:gd name="T49" fmla="*/ 7 h 24"/>
                    <a:gd name="T50" fmla="*/ 175 w 641"/>
                    <a:gd name="T51" fmla="*/ 6 h 24"/>
                    <a:gd name="T52" fmla="*/ 156 w 641"/>
                    <a:gd name="T53" fmla="*/ 5 h 24"/>
                    <a:gd name="T54" fmla="*/ 138 w 641"/>
                    <a:gd name="T55" fmla="*/ 4 h 24"/>
                    <a:gd name="T56" fmla="*/ 119 w 641"/>
                    <a:gd name="T57" fmla="*/ 3 h 24"/>
                    <a:gd name="T58" fmla="*/ 98 w 641"/>
                    <a:gd name="T59" fmla="*/ 2 h 24"/>
                    <a:gd name="T60" fmla="*/ 80 w 641"/>
                    <a:gd name="T61" fmla="*/ 2 h 24"/>
                    <a:gd name="T62" fmla="*/ 58 w 641"/>
                    <a:gd name="T63" fmla="*/ 1 h 24"/>
                    <a:gd name="T64" fmla="*/ 40 w 641"/>
                    <a:gd name="T65" fmla="*/ 1 h 24"/>
                    <a:gd name="T66" fmla="*/ 21 w 641"/>
                    <a:gd name="T67" fmla="*/ 0 h 24"/>
                    <a:gd name="T68" fmla="*/ 0 w 641"/>
                    <a:gd name="T69" fmla="*/ 0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24">
                      <a:moveTo>
                        <a:pt x="640" y="23"/>
                      </a:moveTo>
                      <a:lnTo>
                        <a:pt x="622" y="23"/>
                      </a:lnTo>
                      <a:lnTo>
                        <a:pt x="603" y="23"/>
                      </a:lnTo>
                      <a:lnTo>
                        <a:pt x="585" y="23"/>
                      </a:lnTo>
                      <a:lnTo>
                        <a:pt x="563" y="23"/>
                      </a:lnTo>
                      <a:lnTo>
                        <a:pt x="548" y="22"/>
                      </a:lnTo>
                      <a:lnTo>
                        <a:pt x="527" y="22"/>
                      </a:lnTo>
                      <a:lnTo>
                        <a:pt x="508" y="22"/>
                      </a:lnTo>
                      <a:lnTo>
                        <a:pt x="493" y="22"/>
                      </a:lnTo>
                      <a:lnTo>
                        <a:pt x="475" y="22"/>
                      </a:lnTo>
                      <a:lnTo>
                        <a:pt x="453" y="22"/>
                      </a:lnTo>
                      <a:lnTo>
                        <a:pt x="429" y="21"/>
                      </a:lnTo>
                      <a:lnTo>
                        <a:pt x="423" y="20"/>
                      </a:lnTo>
                      <a:lnTo>
                        <a:pt x="398" y="19"/>
                      </a:lnTo>
                      <a:lnTo>
                        <a:pt x="383" y="18"/>
                      </a:lnTo>
                      <a:lnTo>
                        <a:pt x="364" y="17"/>
                      </a:lnTo>
                      <a:lnTo>
                        <a:pt x="343" y="17"/>
                      </a:lnTo>
                      <a:lnTo>
                        <a:pt x="325" y="16"/>
                      </a:lnTo>
                      <a:lnTo>
                        <a:pt x="309" y="15"/>
                      </a:lnTo>
                      <a:lnTo>
                        <a:pt x="291" y="13"/>
                      </a:lnTo>
                      <a:lnTo>
                        <a:pt x="273" y="12"/>
                      </a:lnTo>
                      <a:lnTo>
                        <a:pt x="248" y="10"/>
                      </a:lnTo>
                      <a:lnTo>
                        <a:pt x="230" y="9"/>
                      </a:lnTo>
                      <a:lnTo>
                        <a:pt x="211" y="8"/>
                      </a:lnTo>
                      <a:lnTo>
                        <a:pt x="193" y="7"/>
                      </a:lnTo>
                      <a:lnTo>
                        <a:pt x="175" y="6"/>
                      </a:lnTo>
                      <a:lnTo>
                        <a:pt x="156" y="5"/>
                      </a:lnTo>
                      <a:lnTo>
                        <a:pt x="138" y="4"/>
                      </a:lnTo>
                      <a:lnTo>
                        <a:pt x="119" y="3"/>
                      </a:lnTo>
                      <a:lnTo>
                        <a:pt x="98" y="2"/>
                      </a:lnTo>
                      <a:lnTo>
                        <a:pt x="80" y="2"/>
                      </a:lnTo>
                      <a:lnTo>
                        <a:pt x="58" y="1"/>
                      </a:lnTo>
                      <a:lnTo>
                        <a:pt x="40" y="1"/>
                      </a:lnTo>
                      <a:lnTo>
                        <a:pt x="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0" name="Line 54">
                  <a:extLst>
                    <a:ext uri="{FF2B5EF4-FFF2-40B4-BE49-F238E27FC236}">
                      <a16:creationId xmlns:a16="http://schemas.microsoft.com/office/drawing/2014/main" id="{64DC4CD8-5BD9-4638-8175-609409420C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8" y="1787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4" name="Group 55">
                <a:extLst>
                  <a:ext uri="{FF2B5EF4-FFF2-40B4-BE49-F238E27FC236}">
                    <a16:creationId xmlns:a16="http://schemas.microsoft.com/office/drawing/2014/main" id="{A0322E89-DE8A-4961-B7D3-5D99D4A56D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1768"/>
                <a:ext cx="1384" cy="15"/>
                <a:chOff x="2889" y="1768"/>
                <a:chExt cx="1384" cy="15"/>
              </a:xfrm>
            </p:grpSpPr>
            <p:sp>
              <p:nvSpPr>
                <p:cNvPr id="45" name="Freeform 56">
                  <a:extLst>
                    <a:ext uri="{FF2B5EF4-FFF2-40B4-BE49-F238E27FC236}">
                      <a16:creationId xmlns:a16="http://schemas.microsoft.com/office/drawing/2014/main" id="{7EF9F5E7-8E11-4D80-A9FF-08FAB8CE9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1768"/>
                  <a:ext cx="641" cy="15"/>
                </a:xfrm>
                <a:custGeom>
                  <a:avLst/>
                  <a:gdLst>
                    <a:gd name="T0" fmla="*/ 0 w 641"/>
                    <a:gd name="T1" fmla="*/ 14 h 15"/>
                    <a:gd name="T2" fmla="*/ 18 w 641"/>
                    <a:gd name="T3" fmla="*/ 14 h 15"/>
                    <a:gd name="T4" fmla="*/ 37 w 641"/>
                    <a:gd name="T5" fmla="*/ 14 h 15"/>
                    <a:gd name="T6" fmla="*/ 55 w 641"/>
                    <a:gd name="T7" fmla="*/ 14 h 15"/>
                    <a:gd name="T8" fmla="*/ 77 w 641"/>
                    <a:gd name="T9" fmla="*/ 14 h 15"/>
                    <a:gd name="T10" fmla="*/ 92 w 641"/>
                    <a:gd name="T11" fmla="*/ 14 h 15"/>
                    <a:gd name="T12" fmla="*/ 113 w 641"/>
                    <a:gd name="T13" fmla="*/ 14 h 15"/>
                    <a:gd name="T14" fmla="*/ 132 w 641"/>
                    <a:gd name="T15" fmla="*/ 13 h 15"/>
                    <a:gd name="T16" fmla="*/ 147 w 641"/>
                    <a:gd name="T17" fmla="*/ 13 h 15"/>
                    <a:gd name="T18" fmla="*/ 165 w 641"/>
                    <a:gd name="T19" fmla="*/ 13 h 15"/>
                    <a:gd name="T20" fmla="*/ 187 w 641"/>
                    <a:gd name="T21" fmla="*/ 13 h 15"/>
                    <a:gd name="T22" fmla="*/ 211 w 641"/>
                    <a:gd name="T23" fmla="*/ 13 h 15"/>
                    <a:gd name="T24" fmla="*/ 217 w 641"/>
                    <a:gd name="T25" fmla="*/ 12 h 15"/>
                    <a:gd name="T26" fmla="*/ 242 w 641"/>
                    <a:gd name="T27" fmla="*/ 12 h 15"/>
                    <a:gd name="T28" fmla="*/ 257 w 641"/>
                    <a:gd name="T29" fmla="*/ 11 h 15"/>
                    <a:gd name="T30" fmla="*/ 276 w 641"/>
                    <a:gd name="T31" fmla="*/ 11 h 15"/>
                    <a:gd name="T32" fmla="*/ 297 w 641"/>
                    <a:gd name="T33" fmla="*/ 10 h 15"/>
                    <a:gd name="T34" fmla="*/ 315 w 641"/>
                    <a:gd name="T35" fmla="*/ 10 h 15"/>
                    <a:gd name="T36" fmla="*/ 331 w 641"/>
                    <a:gd name="T37" fmla="*/ 9 h 15"/>
                    <a:gd name="T38" fmla="*/ 349 w 641"/>
                    <a:gd name="T39" fmla="*/ 8 h 15"/>
                    <a:gd name="T40" fmla="*/ 367 w 641"/>
                    <a:gd name="T41" fmla="*/ 7 h 15"/>
                    <a:gd name="T42" fmla="*/ 392 w 641"/>
                    <a:gd name="T43" fmla="*/ 6 h 15"/>
                    <a:gd name="T44" fmla="*/ 410 w 641"/>
                    <a:gd name="T45" fmla="*/ 5 h 15"/>
                    <a:gd name="T46" fmla="*/ 429 w 641"/>
                    <a:gd name="T47" fmla="*/ 5 h 15"/>
                    <a:gd name="T48" fmla="*/ 447 w 641"/>
                    <a:gd name="T49" fmla="*/ 4 h 15"/>
                    <a:gd name="T50" fmla="*/ 465 w 641"/>
                    <a:gd name="T51" fmla="*/ 3 h 15"/>
                    <a:gd name="T52" fmla="*/ 484 w 641"/>
                    <a:gd name="T53" fmla="*/ 3 h 15"/>
                    <a:gd name="T54" fmla="*/ 502 w 641"/>
                    <a:gd name="T55" fmla="*/ 2 h 15"/>
                    <a:gd name="T56" fmla="*/ 521 w 641"/>
                    <a:gd name="T57" fmla="*/ 2 h 15"/>
                    <a:gd name="T58" fmla="*/ 542 w 641"/>
                    <a:gd name="T59" fmla="*/ 1 h 15"/>
                    <a:gd name="T60" fmla="*/ 560 w 641"/>
                    <a:gd name="T61" fmla="*/ 1 h 15"/>
                    <a:gd name="T62" fmla="*/ 582 w 641"/>
                    <a:gd name="T63" fmla="*/ 1 h 15"/>
                    <a:gd name="T64" fmla="*/ 600 w 641"/>
                    <a:gd name="T65" fmla="*/ 1 h 15"/>
                    <a:gd name="T66" fmla="*/ 619 w 641"/>
                    <a:gd name="T67" fmla="*/ 0 h 15"/>
                    <a:gd name="T68" fmla="*/ 640 w 641"/>
                    <a:gd name="T69" fmla="*/ 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0" y="14"/>
                      </a:moveTo>
                      <a:lnTo>
                        <a:pt x="18" y="14"/>
                      </a:lnTo>
                      <a:lnTo>
                        <a:pt x="37" y="14"/>
                      </a:lnTo>
                      <a:lnTo>
                        <a:pt x="55" y="14"/>
                      </a:lnTo>
                      <a:lnTo>
                        <a:pt x="77" y="14"/>
                      </a:lnTo>
                      <a:lnTo>
                        <a:pt x="92" y="14"/>
                      </a:lnTo>
                      <a:lnTo>
                        <a:pt x="113" y="14"/>
                      </a:lnTo>
                      <a:lnTo>
                        <a:pt x="132" y="13"/>
                      </a:lnTo>
                      <a:lnTo>
                        <a:pt x="147" y="13"/>
                      </a:lnTo>
                      <a:lnTo>
                        <a:pt x="165" y="13"/>
                      </a:lnTo>
                      <a:lnTo>
                        <a:pt x="187" y="13"/>
                      </a:lnTo>
                      <a:lnTo>
                        <a:pt x="211" y="13"/>
                      </a:lnTo>
                      <a:lnTo>
                        <a:pt x="217" y="12"/>
                      </a:lnTo>
                      <a:lnTo>
                        <a:pt x="242" y="12"/>
                      </a:lnTo>
                      <a:lnTo>
                        <a:pt x="257" y="11"/>
                      </a:lnTo>
                      <a:lnTo>
                        <a:pt x="276" y="11"/>
                      </a:lnTo>
                      <a:lnTo>
                        <a:pt x="297" y="10"/>
                      </a:lnTo>
                      <a:lnTo>
                        <a:pt x="315" y="10"/>
                      </a:lnTo>
                      <a:lnTo>
                        <a:pt x="331" y="9"/>
                      </a:lnTo>
                      <a:lnTo>
                        <a:pt x="349" y="8"/>
                      </a:lnTo>
                      <a:lnTo>
                        <a:pt x="367" y="7"/>
                      </a:lnTo>
                      <a:lnTo>
                        <a:pt x="392" y="6"/>
                      </a:lnTo>
                      <a:lnTo>
                        <a:pt x="410" y="5"/>
                      </a:lnTo>
                      <a:lnTo>
                        <a:pt x="429" y="5"/>
                      </a:lnTo>
                      <a:lnTo>
                        <a:pt x="447" y="4"/>
                      </a:lnTo>
                      <a:lnTo>
                        <a:pt x="465" y="3"/>
                      </a:lnTo>
                      <a:lnTo>
                        <a:pt x="484" y="3"/>
                      </a:lnTo>
                      <a:lnTo>
                        <a:pt x="502" y="2"/>
                      </a:lnTo>
                      <a:lnTo>
                        <a:pt x="521" y="2"/>
                      </a:lnTo>
                      <a:lnTo>
                        <a:pt x="542" y="1"/>
                      </a:lnTo>
                      <a:lnTo>
                        <a:pt x="560" y="1"/>
                      </a:lnTo>
                      <a:lnTo>
                        <a:pt x="582" y="1"/>
                      </a:lnTo>
                      <a:lnTo>
                        <a:pt x="600" y="1"/>
                      </a:lnTo>
                      <a:lnTo>
                        <a:pt x="619" y="0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6" name="Freeform 57">
                  <a:extLst>
                    <a:ext uri="{FF2B5EF4-FFF2-40B4-BE49-F238E27FC236}">
                      <a16:creationId xmlns:a16="http://schemas.microsoft.com/office/drawing/2014/main" id="{B0A27361-035A-401D-ADCA-B6C53BB62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1768"/>
                  <a:ext cx="641" cy="15"/>
                </a:xfrm>
                <a:custGeom>
                  <a:avLst/>
                  <a:gdLst>
                    <a:gd name="T0" fmla="*/ 640 w 641"/>
                    <a:gd name="T1" fmla="*/ 14 h 15"/>
                    <a:gd name="T2" fmla="*/ 622 w 641"/>
                    <a:gd name="T3" fmla="*/ 14 h 15"/>
                    <a:gd name="T4" fmla="*/ 603 w 641"/>
                    <a:gd name="T5" fmla="*/ 14 h 15"/>
                    <a:gd name="T6" fmla="*/ 585 w 641"/>
                    <a:gd name="T7" fmla="*/ 14 h 15"/>
                    <a:gd name="T8" fmla="*/ 563 w 641"/>
                    <a:gd name="T9" fmla="*/ 14 h 15"/>
                    <a:gd name="T10" fmla="*/ 548 w 641"/>
                    <a:gd name="T11" fmla="*/ 14 h 15"/>
                    <a:gd name="T12" fmla="*/ 527 w 641"/>
                    <a:gd name="T13" fmla="*/ 14 h 15"/>
                    <a:gd name="T14" fmla="*/ 508 w 641"/>
                    <a:gd name="T15" fmla="*/ 13 h 15"/>
                    <a:gd name="T16" fmla="*/ 493 w 641"/>
                    <a:gd name="T17" fmla="*/ 13 h 15"/>
                    <a:gd name="T18" fmla="*/ 475 w 641"/>
                    <a:gd name="T19" fmla="*/ 13 h 15"/>
                    <a:gd name="T20" fmla="*/ 453 w 641"/>
                    <a:gd name="T21" fmla="*/ 13 h 15"/>
                    <a:gd name="T22" fmla="*/ 429 w 641"/>
                    <a:gd name="T23" fmla="*/ 13 h 15"/>
                    <a:gd name="T24" fmla="*/ 423 w 641"/>
                    <a:gd name="T25" fmla="*/ 12 h 15"/>
                    <a:gd name="T26" fmla="*/ 398 w 641"/>
                    <a:gd name="T27" fmla="*/ 12 h 15"/>
                    <a:gd name="T28" fmla="*/ 383 w 641"/>
                    <a:gd name="T29" fmla="*/ 11 h 15"/>
                    <a:gd name="T30" fmla="*/ 364 w 641"/>
                    <a:gd name="T31" fmla="*/ 11 h 15"/>
                    <a:gd name="T32" fmla="*/ 343 w 641"/>
                    <a:gd name="T33" fmla="*/ 10 h 15"/>
                    <a:gd name="T34" fmla="*/ 325 w 641"/>
                    <a:gd name="T35" fmla="*/ 10 h 15"/>
                    <a:gd name="T36" fmla="*/ 309 w 641"/>
                    <a:gd name="T37" fmla="*/ 9 h 15"/>
                    <a:gd name="T38" fmla="*/ 291 w 641"/>
                    <a:gd name="T39" fmla="*/ 8 h 15"/>
                    <a:gd name="T40" fmla="*/ 273 w 641"/>
                    <a:gd name="T41" fmla="*/ 7 h 15"/>
                    <a:gd name="T42" fmla="*/ 248 w 641"/>
                    <a:gd name="T43" fmla="*/ 6 h 15"/>
                    <a:gd name="T44" fmla="*/ 230 w 641"/>
                    <a:gd name="T45" fmla="*/ 5 h 15"/>
                    <a:gd name="T46" fmla="*/ 211 w 641"/>
                    <a:gd name="T47" fmla="*/ 5 h 15"/>
                    <a:gd name="T48" fmla="*/ 193 w 641"/>
                    <a:gd name="T49" fmla="*/ 4 h 15"/>
                    <a:gd name="T50" fmla="*/ 175 w 641"/>
                    <a:gd name="T51" fmla="*/ 3 h 15"/>
                    <a:gd name="T52" fmla="*/ 156 w 641"/>
                    <a:gd name="T53" fmla="*/ 3 h 15"/>
                    <a:gd name="T54" fmla="*/ 138 w 641"/>
                    <a:gd name="T55" fmla="*/ 2 h 15"/>
                    <a:gd name="T56" fmla="*/ 119 w 641"/>
                    <a:gd name="T57" fmla="*/ 2 h 15"/>
                    <a:gd name="T58" fmla="*/ 98 w 641"/>
                    <a:gd name="T59" fmla="*/ 1 h 15"/>
                    <a:gd name="T60" fmla="*/ 80 w 641"/>
                    <a:gd name="T61" fmla="*/ 1 h 15"/>
                    <a:gd name="T62" fmla="*/ 58 w 641"/>
                    <a:gd name="T63" fmla="*/ 1 h 15"/>
                    <a:gd name="T64" fmla="*/ 40 w 641"/>
                    <a:gd name="T65" fmla="*/ 1 h 15"/>
                    <a:gd name="T66" fmla="*/ 21 w 641"/>
                    <a:gd name="T67" fmla="*/ 0 h 15"/>
                    <a:gd name="T68" fmla="*/ 0 w 641"/>
                    <a:gd name="T69" fmla="*/ 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640" y="14"/>
                      </a:moveTo>
                      <a:lnTo>
                        <a:pt x="622" y="14"/>
                      </a:lnTo>
                      <a:lnTo>
                        <a:pt x="603" y="14"/>
                      </a:lnTo>
                      <a:lnTo>
                        <a:pt x="585" y="14"/>
                      </a:lnTo>
                      <a:lnTo>
                        <a:pt x="563" y="14"/>
                      </a:lnTo>
                      <a:lnTo>
                        <a:pt x="548" y="14"/>
                      </a:lnTo>
                      <a:lnTo>
                        <a:pt x="527" y="14"/>
                      </a:lnTo>
                      <a:lnTo>
                        <a:pt x="508" y="13"/>
                      </a:lnTo>
                      <a:lnTo>
                        <a:pt x="493" y="13"/>
                      </a:lnTo>
                      <a:lnTo>
                        <a:pt x="475" y="13"/>
                      </a:lnTo>
                      <a:lnTo>
                        <a:pt x="453" y="13"/>
                      </a:lnTo>
                      <a:lnTo>
                        <a:pt x="429" y="13"/>
                      </a:lnTo>
                      <a:lnTo>
                        <a:pt x="423" y="12"/>
                      </a:lnTo>
                      <a:lnTo>
                        <a:pt x="398" y="12"/>
                      </a:lnTo>
                      <a:lnTo>
                        <a:pt x="383" y="11"/>
                      </a:lnTo>
                      <a:lnTo>
                        <a:pt x="364" y="11"/>
                      </a:lnTo>
                      <a:lnTo>
                        <a:pt x="343" y="10"/>
                      </a:lnTo>
                      <a:lnTo>
                        <a:pt x="325" y="10"/>
                      </a:lnTo>
                      <a:lnTo>
                        <a:pt x="309" y="9"/>
                      </a:lnTo>
                      <a:lnTo>
                        <a:pt x="291" y="8"/>
                      </a:lnTo>
                      <a:lnTo>
                        <a:pt x="273" y="7"/>
                      </a:lnTo>
                      <a:lnTo>
                        <a:pt x="248" y="6"/>
                      </a:lnTo>
                      <a:lnTo>
                        <a:pt x="230" y="5"/>
                      </a:lnTo>
                      <a:lnTo>
                        <a:pt x="211" y="5"/>
                      </a:lnTo>
                      <a:lnTo>
                        <a:pt x="193" y="4"/>
                      </a:lnTo>
                      <a:lnTo>
                        <a:pt x="175" y="3"/>
                      </a:lnTo>
                      <a:lnTo>
                        <a:pt x="156" y="3"/>
                      </a:lnTo>
                      <a:lnTo>
                        <a:pt x="138" y="2"/>
                      </a:lnTo>
                      <a:lnTo>
                        <a:pt x="119" y="2"/>
                      </a:lnTo>
                      <a:lnTo>
                        <a:pt x="98" y="1"/>
                      </a:lnTo>
                      <a:lnTo>
                        <a:pt x="80" y="1"/>
                      </a:lnTo>
                      <a:lnTo>
                        <a:pt x="58" y="1"/>
                      </a:lnTo>
                      <a:lnTo>
                        <a:pt x="40" y="1"/>
                      </a:lnTo>
                      <a:lnTo>
                        <a:pt x="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7" name="Line 58">
                  <a:extLst>
                    <a:ext uri="{FF2B5EF4-FFF2-40B4-BE49-F238E27FC236}">
                      <a16:creationId xmlns:a16="http://schemas.microsoft.com/office/drawing/2014/main" id="{25654E6A-210D-4653-96DD-0BFD1B3DAB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1768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35" name="Group 59">
                <a:extLst>
                  <a:ext uri="{FF2B5EF4-FFF2-40B4-BE49-F238E27FC236}">
                    <a16:creationId xmlns:a16="http://schemas.microsoft.com/office/drawing/2014/main" id="{235BE9F1-9ECA-4DF7-9CBF-FF7A369218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2" y="1745"/>
                <a:ext cx="1384" cy="15"/>
                <a:chOff x="2892" y="1745"/>
                <a:chExt cx="1384" cy="15"/>
              </a:xfrm>
            </p:grpSpPr>
            <p:sp>
              <p:nvSpPr>
                <p:cNvPr id="37" name="Freeform 60">
                  <a:extLst>
                    <a:ext uri="{FF2B5EF4-FFF2-40B4-BE49-F238E27FC236}">
                      <a16:creationId xmlns:a16="http://schemas.microsoft.com/office/drawing/2014/main" id="{EC24A8F4-6E4E-44EB-B903-FF08421401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" y="1745"/>
                  <a:ext cx="641" cy="15"/>
                </a:xfrm>
                <a:custGeom>
                  <a:avLst/>
                  <a:gdLst>
                    <a:gd name="T0" fmla="*/ 0 w 641"/>
                    <a:gd name="T1" fmla="*/ 14 h 15"/>
                    <a:gd name="T2" fmla="*/ 18 w 641"/>
                    <a:gd name="T3" fmla="*/ 14 h 15"/>
                    <a:gd name="T4" fmla="*/ 37 w 641"/>
                    <a:gd name="T5" fmla="*/ 14 h 15"/>
                    <a:gd name="T6" fmla="*/ 55 w 641"/>
                    <a:gd name="T7" fmla="*/ 14 h 15"/>
                    <a:gd name="T8" fmla="*/ 77 w 641"/>
                    <a:gd name="T9" fmla="*/ 14 h 15"/>
                    <a:gd name="T10" fmla="*/ 92 w 641"/>
                    <a:gd name="T11" fmla="*/ 14 h 15"/>
                    <a:gd name="T12" fmla="*/ 113 w 641"/>
                    <a:gd name="T13" fmla="*/ 14 h 15"/>
                    <a:gd name="T14" fmla="*/ 132 w 641"/>
                    <a:gd name="T15" fmla="*/ 13 h 15"/>
                    <a:gd name="T16" fmla="*/ 147 w 641"/>
                    <a:gd name="T17" fmla="*/ 13 h 15"/>
                    <a:gd name="T18" fmla="*/ 165 w 641"/>
                    <a:gd name="T19" fmla="*/ 13 h 15"/>
                    <a:gd name="T20" fmla="*/ 187 w 641"/>
                    <a:gd name="T21" fmla="*/ 13 h 15"/>
                    <a:gd name="T22" fmla="*/ 211 w 641"/>
                    <a:gd name="T23" fmla="*/ 13 h 15"/>
                    <a:gd name="T24" fmla="*/ 217 w 641"/>
                    <a:gd name="T25" fmla="*/ 12 h 15"/>
                    <a:gd name="T26" fmla="*/ 242 w 641"/>
                    <a:gd name="T27" fmla="*/ 12 h 15"/>
                    <a:gd name="T28" fmla="*/ 257 w 641"/>
                    <a:gd name="T29" fmla="*/ 11 h 15"/>
                    <a:gd name="T30" fmla="*/ 276 w 641"/>
                    <a:gd name="T31" fmla="*/ 11 h 15"/>
                    <a:gd name="T32" fmla="*/ 297 w 641"/>
                    <a:gd name="T33" fmla="*/ 10 h 15"/>
                    <a:gd name="T34" fmla="*/ 315 w 641"/>
                    <a:gd name="T35" fmla="*/ 10 h 15"/>
                    <a:gd name="T36" fmla="*/ 331 w 641"/>
                    <a:gd name="T37" fmla="*/ 9 h 15"/>
                    <a:gd name="T38" fmla="*/ 349 w 641"/>
                    <a:gd name="T39" fmla="*/ 8 h 15"/>
                    <a:gd name="T40" fmla="*/ 367 w 641"/>
                    <a:gd name="T41" fmla="*/ 7 h 15"/>
                    <a:gd name="T42" fmla="*/ 392 w 641"/>
                    <a:gd name="T43" fmla="*/ 6 h 15"/>
                    <a:gd name="T44" fmla="*/ 410 w 641"/>
                    <a:gd name="T45" fmla="*/ 5 h 15"/>
                    <a:gd name="T46" fmla="*/ 429 w 641"/>
                    <a:gd name="T47" fmla="*/ 5 h 15"/>
                    <a:gd name="T48" fmla="*/ 447 w 641"/>
                    <a:gd name="T49" fmla="*/ 4 h 15"/>
                    <a:gd name="T50" fmla="*/ 465 w 641"/>
                    <a:gd name="T51" fmla="*/ 3 h 15"/>
                    <a:gd name="T52" fmla="*/ 484 w 641"/>
                    <a:gd name="T53" fmla="*/ 3 h 15"/>
                    <a:gd name="T54" fmla="*/ 502 w 641"/>
                    <a:gd name="T55" fmla="*/ 2 h 15"/>
                    <a:gd name="T56" fmla="*/ 521 w 641"/>
                    <a:gd name="T57" fmla="*/ 2 h 15"/>
                    <a:gd name="T58" fmla="*/ 542 w 641"/>
                    <a:gd name="T59" fmla="*/ 1 h 15"/>
                    <a:gd name="T60" fmla="*/ 560 w 641"/>
                    <a:gd name="T61" fmla="*/ 1 h 15"/>
                    <a:gd name="T62" fmla="*/ 582 w 641"/>
                    <a:gd name="T63" fmla="*/ 1 h 15"/>
                    <a:gd name="T64" fmla="*/ 600 w 641"/>
                    <a:gd name="T65" fmla="*/ 1 h 15"/>
                    <a:gd name="T66" fmla="*/ 619 w 641"/>
                    <a:gd name="T67" fmla="*/ 0 h 15"/>
                    <a:gd name="T68" fmla="*/ 640 w 641"/>
                    <a:gd name="T69" fmla="*/ 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0" y="14"/>
                      </a:moveTo>
                      <a:lnTo>
                        <a:pt x="18" y="14"/>
                      </a:lnTo>
                      <a:lnTo>
                        <a:pt x="37" y="14"/>
                      </a:lnTo>
                      <a:lnTo>
                        <a:pt x="55" y="14"/>
                      </a:lnTo>
                      <a:lnTo>
                        <a:pt x="77" y="14"/>
                      </a:lnTo>
                      <a:lnTo>
                        <a:pt x="92" y="14"/>
                      </a:lnTo>
                      <a:lnTo>
                        <a:pt x="113" y="14"/>
                      </a:lnTo>
                      <a:lnTo>
                        <a:pt x="132" y="13"/>
                      </a:lnTo>
                      <a:lnTo>
                        <a:pt x="147" y="13"/>
                      </a:lnTo>
                      <a:lnTo>
                        <a:pt x="165" y="13"/>
                      </a:lnTo>
                      <a:lnTo>
                        <a:pt x="187" y="13"/>
                      </a:lnTo>
                      <a:lnTo>
                        <a:pt x="211" y="13"/>
                      </a:lnTo>
                      <a:lnTo>
                        <a:pt x="217" y="12"/>
                      </a:lnTo>
                      <a:lnTo>
                        <a:pt x="242" y="12"/>
                      </a:lnTo>
                      <a:lnTo>
                        <a:pt x="257" y="11"/>
                      </a:lnTo>
                      <a:lnTo>
                        <a:pt x="276" y="11"/>
                      </a:lnTo>
                      <a:lnTo>
                        <a:pt x="297" y="10"/>
                      </a:lnTo>
                      <a:lnTo>
                        <a:pt x="315" y="10"/>
                      </a:lnTo>
                      <a:lnTo>
                        <a:pt x="331" y="9"/>
                      </a:lnTo>
                      <a:lnTo>
                        <a:pt x="349" y="8"/>
                      </a:lnTo>
                      <a:lnTo>
                        <a:pt x="367" y="7"/>
                      </a:lnTo>
                      <a:lnTo>
                        <a:pt x="392" y="6"/>
                      </a:lnTo>
                      <a:lnTo>
                        <a:pt x="410" y="5"/>
                      </a:lnTo>
                      <a:lnTo>
                        <a:pt x="429" y="5"/>
                      </a:lnTo>
                      <a:lnTo>
                        <a:pt x="447" y="4"/>
                      </a:lnTo>
                      <a:lnTo>
                        <a:pt x="465" y="3"/>
                      </a:lnTo>
                      <a:lnTo>
                        <a:pt x="484" y="3"/>
                      </a:lnTo>
                      <a:lnTo>
                        <a:pt x="502" y="2"/>
                      </a:lnTo>
                      <a:lnTo>
                        <a:pt x="521" y="2"/>
                      </a:lnTo>
                      <a:lnTo>
                        <a:pt x="542" y="1"/>
                      </a:lnTo>
                      <a:lnTo>
                        <a:pt x="560" y="1"/>
                      </a:lnTo>
                      <a:lnTo>
                        <a:pt x="582" y="1"/>
                      </a:lnTo>
                      <a:lnTo>
                        <a:pt x="600" y="1"/>
                      </a:lnTo>
                      <a:lnTo>
                        <a:pt x="619" y="0"/>
                      </a:lnTo>
                      <a:lnTo>
                        <a:pt x="64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" name="Freeform 61">
                  <a:extLst>
                    <a:ext uri="{FF2B5EF4-FFF2-40B4-BE49-F238E27FC236}">
                      <a16:creationId xmlns:a16="http://schemas.microsoft.com/office/drawing/2014/main" id="{44CABB00-3270-4336-A8F8-39607AF91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1745"/>
                  <a:ext cx="641" cy="15"/>
                </a:xfrm>
                <a:custGeom>
                  <a:avLst/>
                  <a:gdLst>
                    <a:gd name="T0" fmla="*/ 640 w 641"/>
                    <a:gd name="T1" fmla="*/ 14 h 15"/>
                    <a:gd name="T2" fmla="*/ 622 w 641"/>
                    <a:gd name="T3" fmla="*/ 14 h 15"/>
                    <a:gd name="T4" fmla="*/ 603 w 641"/>
                    <a:gd name="T5" fmla="*/ 14 h 15"/>
                    <a:gd name="T6" fmla="*/ 585 w 641"/>
                    <a:gd name="T7" fmla="*/ 14 h 15"/>
                    <a:gd name="T8" fmla="*/ 563 w 641"/>
                    <a:gd name="T9" fmla="*/ 14 h 15"/>
                    <a:gd name="T10" fmla="*/ 548 w 641"/>
                    <a:gd name="T11" fmla="*/ 14 h 15"/>
                    <a:gd name="T12" fmla="*/ 527 w 641"/>
                    <a:gd name="T13" fmla="*/ 14 h 15"/>
                    <a:gd name="T14" fmla="*/ 508 w 641"/>
                    <a:gd name="T15" fmla="*/ 13 h 15"/>
                    <a:gd name="T16" fmla="*/ 493 w 641"/>
                    <a:gd name="T17" fmla="*/ 13 h 15"/>
                    <a:gd name="T18" fmla="*/ 475 w 641"/>
                    <a:gd name="T19" fmla="*/ 13 h 15"/>
                    <a:gd name="T20" fmla="*/ 453 w 641"/>
                    <a:gd name="T21" fmla="*/ 13 h 15"/>
                    <a:gd name="T22" fmla="*/ 429 w 641"/>
                    <a:gd name="T23" fmla="*/ 13 h 15"/>
                    <a:gd name="T24" fmla="*/ 423 w 641"/>
                    <a:gd name="T25" fmla="*/ 12 h 15"/>
                    <a:gd name="T26" fmla="*/ 398 w 641"/>
                    <a:gd name="T27" fmla="*/ 12 h 15"/>
                    <a:gd name="T28" fmla="*/ 383 w 641"/>
                    <a:gd name="T29" fmla="*/ 11 h 15"/>
                    <a:gd name="T30" fmla="*/ 364 w 641"/>
                    <a:gd name="T31" fmla="*/ 11 h 15"/>
                    <a:gd name="T32" fmla="*/ 343 w 641"/>
                    <a:gd name="T33" fmla="*/ 10 h 15"/>
                    <a:gd name="T34" fmla="*/ 325 w 641"/>
                    <a:gd name="T35" fmla="*/ 10 h 15"/>
                    <a:gd name="T36" fmla="*/ 309 w 641"/>
                    <a:gd name="T37" fmla="*/ 9 h 15"/>
                    <a:gd name="T38" fmla="*/ 291 w 641"/>
                    <a:gd name="T39" fmla="*/ 8 h 15"/>
                    <a:gd name="T40" fmla="*/ 273 w 641"/>
                    <a:gd name="T41" fmla="*/ 7 h 15"/>
                    <a:gd name="T42" fmla="*/ 248 w 641"/>
                    <a:gd name="T43" fmla="*/ 6 h 15"/>
                    <a:gd name="T44" fmla="*/ 230 w 641"/>
                    <a:gd name="T45" fmla="*/ 5 h 15"/>
                    <a:gd name="T46" fmla="*/ 211 w 641"/>
                    <a:gd name="T47" fmla="*/ 5 h 15"/>
                    <a:gd name="T48" fmla="*/ 193 w 641"/>
                    <a:gd name="T49" fmla="*/ 4 h 15"/>
                    <a:gd name="T50" fmla="*/ 175 w 641"/>
                    <a:gd name="T51" fmla="*/ 3 h 15"/>
                    <a:gd name="T52" fmla="*/ 156 w 641"/>
                    <a:gd name="T53" fmla="*/ 3 h 15"/>
                    <a:gd name="T54" fmla="*/ 138 w 641"/>
                    <a:gd name="T55" fmla="*/ 2 h 15"/>
                    <a:gd name="T56" fmla="*/ 119 w 641"/>
                    <a:gd name="T57" fmla="*/ 2 h 15"/>
                    <a:gd name="T58" fmla="*/ 98 w 641"/>
                    <a:gd name="T59" fmla="*/ 1 h 15"/>
                    <a:gd name="T60" fmla="*/ 80 w 641"/>
                    <a:gd name="T61" fmla="*/ 1 h 15"/>
                    <a:gd name="T62" fmla="*/ 58 w 641"/>
                    <a:gd name="T63" fmla="*/ 1 h 15"/>
                    <a:gd name="T64" fmla="*/ 40 w 641"/>
                    <a:gd name="T65" fmla="*/ 1 h 15"/>
                    <a:gd name="T66" fmla="*/ 21 w 641"/>
                    <a:gd name="T67" fmla="*/ 0 h 15"/>
                    <a:gd name="T68" fmla="*/ 0 w 641"/>
                    <a:gd name="T69" fmla="*/ 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640" y="14"/>
                      </a:moveTo>
                      <a:lnTo>
                        <a:pt x="622" y="14"/>
                      </a:lnTo>
                      <a:lnTo>
                        <a:pt x="603" y="14"/>
                      </a:lnTo>
                      <a:lnTo>
                        <a:pt x="585" y="14"/>
                      </a:lnTo>
                      <a:lnTo>
                        <a:pt x="563" y="14"/>
                      </a:lnTo>
                      <a:lnTo>
                        <a:pt x="548" y="14"/>
                      </a:lnTo>
                      <a:lnTo>
                        <a:pt x="527" y="14"/>
                      </a:lnTo>
                      <a:lnTo>
                        <a:pt x="508" y="13"/>
                      </a:lnTo>
                      <a:lnTo>
                        <a:pt x="493" y="13"/>
                      </a:lnTo>
                      <a:lnTo>
                        <a:pt x="475" y="13"/>
                      </a:lnTo>
                      <a:lnTo>
                        <a:pt x="453" y="13"/>
                      </a:lnTo>
                      <a:lnTo>
                        <a:pt x="429" y="13"/>
                      </a:lnTo>
                      <a:lnTo>
                        <a:pt x="423" y="12"/>
                      </a:lnTo>
                      <a:lnTo>
                        <a:pt x="398" y="12"/>
                      </a:lnTo>
                      <a:lnTo>
                        <a:pt x="383" y="11"/>
                      </a:lnTo>
                      <a:lnTo>
                        <a:pt x="364" y="11"/>
                      </a:lnTo>
                      <a:lnTo>
                        <a:pt x="343" y="10"/>
                      </a:lnTo>
                      <a:lnTo>
                        <a:pt x="325" y="10"/>
                      </a:lnTo>
                      <a:lnTo>
                        <a:pt x="309" y="9"/>
                      </a:lnTo>
                      <a:lnTo>
                        <a:pt x="291" y="8"/>
                      </a:lnTo>
                      <a:lnTo>
                        <a:pt x="273" y="7"/>
                      </a:lnTo>
                      <a:lnTo>
                        <a:pt x="248" y="6"/>
                      </a:lnTo>
                      <a:lnTo>
                        <a:pt x="230" y="5"/>
                      </a:lnTo>
                      <a:lnTo>
                        <a:pt x="211" y="5"/>
                      </a:lnTo>
                      <a:lnTo>
                        <a:pt x="193" y="4"/>
                      </a:lnTo>
                      <a:lnTo>
                        <a:pt x="175" y="3"/>
                      </a:lnTo>
                      <a:lnTo>
                        <a:pt x="156" y="3"/>
                      </a:lnTo>
                      <a:lnTo>
                        <a:pt x="138" y="2"/>
                      </a:lnTo>
                      <a:lnTo>
                        <a:pt x="119" y="2"/>
                      </a:lnTo>
                      <a:lnTo>
                        <a:pt x="98" y="1"/>
                      </a:lnTo>
                      <a:lnTo>
                        <a:pt x="80" y="1"/>
                      </a:lnTo>
                      <a:lnTo>
                        <a:pt x="58" y="1"/>
                      </a:lnTo>
                      <a:lnTo>
                        <a:pt x="40" y="1"/>
                      </a:lnTo>
                      <a:lnTo>
                        <a:pt x="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" name="Line 62">
                  <a:extLst>
                    <a:ext uri="{FF2B5EF4-FFF2-40B4-BE49-F238E27FC236}">
                      <a16:creationId xmlns:a16="http://schemas.microsoft.com/office/drawing/2014/main" id="{98184030-F635-4459-8371-E57FFE321E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5" y="1745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36" name="Line 63">
                <a:extLst>
                  <a:ext uri="{FF2B5EF4-FFF2-40B4-BE49-F238E27FC236}">
                    <a16:creationId xmlns:a16="http://schemas.microsoft.com/office/drawing/2014/main" id="{972F2543-CF5C-49FF-B7B1-840EFD4FA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1728"/>
                <a:ext cx="1358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84" name="Group 64">
              <a:extLst>
                <a:ext uri="{FF2B5EF4-FFF2-40B4-BE49-F238E27FC236}">
                  <a16:creationId xmlns:a16="http://schemas.microsoft.com/office/drawing/2014/main" id="{6CB46B9F-4DC5-4187-B45E-1E907F46B6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3515" y="5537331"/>
              <a:ext cx="2011363" cy="857250"/>
              <a:chOff x="2886" y="2376"/>
              <a:chExt cx="1393" cy="612"/>
            </a:xfrm>
          </p:grpSpPr>
          <p:grpSp>
            <p:nvGrpSpPr>
              <p:cNvPr id="85" name="Group 65">
                <a:extLst>
                  <a:ext uri="{FF2B5EF4-FFF2-40B4-BE49-F238E27FC236}">
                    <a16:creationId xmlns:a16="http://schemas.microsoft.com/office/drawing/2014/main" id="{3C619B63-7C0C-43AC-ADE9-B1B969DD0F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0" y="2432"/>
                <a:ext cx="1300" cy="196"/>
                <a:chOff x="2940" y="2432"/>
                <a:chExt cx="1300" cy="196"/>
              </a:xfrm>
            </p:grpSpPr>
            <p:sp>
              <p:nvSpPr>
                <p:cNvPr id="139" name="Freeform 66">
                  <a:extLst>
                    <a:ext uri="{FF2B5EF4-FFF2-40B4-BE49-F238E27FC236}">
                      <a16:creationId xmlns:a16="http://schemas.microsoft.com/office/drawing/2014/main" id="{84896729-E4E0-4576-BD71-712E915AA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432"/>
                  <a:ext cx="605" cy="196"/>
                </a:xfrm>
                <a:custGeom>
                  <a:avLst/>
                  <a:gdLst>
                    <a:gd name="T0" fmla="*/ 0 w 605"/>
                    <a:gd name="T1" fmla="*/ 0 h 196"/>
                    <a:gd name="T2" fmla="*/ 17 w 605"/>
                    <a:gd name="T3" fmla="*/ 0 h 196"/>
                    <a:gd name="T4" fmla="*/ 35 w 605"/>
                    <a:gd name="T5" fmla="*/ 0 h 196"/>
                    <a:gd name="T6" fmla="*/ 52 w 605"/>
                    <a:gd name="T7" fmla="*/ 0 h 196"/>
                    <a:gd name="T8" fmla="*/ 72 w 605"/>
                    <a:gd name="T9" fmla="*/ 2 h 196"/>
                    <a:gd name="T10" fmla="*/ 87 w 605"/>
                    <a:gd name="T11" fmla="*/ 5 h 196"/>
                    <a:gd name="T12" fmla="*/ 107 w 605"/>
                    <a:gd name="T13" fmla="*/ 5 h 196"/>
                    <a:gd name="T14" fmla="*/ 124 w 605"/>
                    <a:gd name="T15" fmla="*/ 7 h 196"/>
                    <a:gd name="T16" fmla="*/ 139 w 605"/>
                    <a:gd name="T17" fmla="*/ 10 h 196"/>
                    <a:gd name="T18" fmla="*/ 156 w 605"/>
                    <a:gd name="T19" fmla="*/ 10 h 196"/>
                    <a:gd name="T20" fmla="*/ 176 w 605"/>
                    <a:gd name="T21" fmla="*/ 10 h 196"/>
                    <a:gd name="T22" fmla="*/ 199 w 605"/>
                    <a:gd name="T23" fmla="*/ 20 h 196"/>
                    <a:gd name="T24" fmla="*/ 205 w 605"/>
                    <a:gd name="T25" fmla="*/ 25 h 196"/>
                    <a:gd name="T26" fmla="*/ 228 w 605"/>
                    <a:gd name="T27" fmla="*/ 32 h 196"/>
                    <a:gd name="T28" fmla="*/ 243 w 605"/>
                    <a:gd name="T29" fmla="*/ 39 h 196"/>
                    <a:gd name="T30" fmla="*/ 260 w 605"/>
                    <a:gd name="T31" fmla="*/ 47 h 196"/>
                    <a:gd name="T32" fmla="*/ 280 w 605"/>
                    <a:gd name="T33" fmla="*/ 54 h 196"/>
                    <a:gd name="T34" fmla="*/ 298 w 605"/>
                    <a:gd name="T35" fmla="*/ 62 h 196"/>
                    <a:gd name="T36" fmla="*/ 312 w 605"/>
                    <a:gd name="T37" fmla="*/ 69 h 196"/>
                    <a:gd name="T38" fmla="*/ 329 w 605"/>
                    <a:gd name="T39" fmla="*/ 84 h 196"/>
                    <a:gd name="T40" fmla="*/ 347 w 605"/>
                    <a:gd name="T41" fmla="*/ 94 h 196"/>
                    <a:gd name="T42" fmla="*/ 370 w 605"/>
                    <a:gd name="T43" fmla="*/ 109 h 196"/>
                    <a:gd name="T44" fmla="*/ 387 w 605"/>
                    <a:gd name="T45" fmla="*/ 118 h 196"/>
                    <a:gd name="T46" fmla="*/ 405 w 605"/>
                    <a:gd name="T47" fmla="*/ 128 h 196"/>
                    <a:gd name="T48" fmla="*/ 422 w 605"/>
                    <a:gd name="T49" fmla="*/ 138 h 196"/>
                    <a:gd name="T50" fmla="*/ 439 w 605"/>
                    <a:gd name="T51" fmla="*/ 148 h 196"/>
                    <a:gd name="T52" fmla="*/ 457 w 605"/>
                    <a:gd name="T53" fmla="*/ 156 h 196"/>
                    <a:gd name="T54" fmla="*/ 474 w 605"/>
                    <a:gd name="T55" fmla="*/ 163 h 196"/>
                    <a:gd name="T56" fmla="*/ 491 w 605"/>
                    <a:gd name="T57" fmla="*/ 168 h 196"/>
                    <a:gd name="T58" fmla="*/ 512 w 605"/>
                    <a:gd name="T59" fmla="*/ 175 h 196"/>
                    <a:gd name="T60" fmla="*/ 529 w 605"/>
                    <a:gd name="T61" fmla="*/ 180 h 196"/>
                    <a:gd name="T62" fmla="*/ 549 w 605"/>
                    <a:gd name="T63" fmla="*/ 185 h 196"/>
                    <a:gd name="T64" fmla="*/ 566 w 605"/>
                    <a:gd name="T65" fmla="*/ 188 h 196"/>
                    <a:gd name="T66" fmla="*/ 584 w 605"/>
                    <a:gd name="T67" fmla="*/ 193 h 196"/>
                    <a:gd name="T68" fmla="*/ 604 w 605"/>
                    <a:gd name="T69" fmla="*/ 195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5" h="196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35" y="0"/>
                      </a:lnTo>
                      <a:lnTo>
                        <a:pt x="52" y="0"/>
                      </a:lnTo>
                      <a:lnTo>
                        <a:pt x="72" y="2"/>
                      </a:lnTo>
                      <a:lnTo>
                        <a:pt x="87" y="5"/>
                      </a:lnTo>
                      <a:lnTo>
                        <a:pt x="107" y="5"/>
                      </a:lnTo>
                      <a:lnTo>
                        <a:pt x="124" y="7"/>
                      </a:lnTo>
                      <a:lnTo>
                        <a:pt x="139" y="10"/>
                      </a:lnTo>
                      <a:lnTo>
                        <a:pt x="156" y="10"/>
                      </a:lnTo>
                      <a:lnTo>
                        <a:pt x="176" y="10"/>
                      </a:lnTo>
                      <a:lnTo>
                        <a:pt x="199" y="20"/>
                      </a:lnTo>
                      <a:lnTo>
                        <a:pt x="205" y="25"/>
                      </a:lnTo>
                      <a:lnTo>
                        <a:pt x="228" y="32"/>
                      </a:lnTo>
                      <a:lnTo>
                        <a:pt x="243" y="39"/>
                      </a:lnTo>
                      <a:lnTo>
                        <a:pt x="260" y="47"/>
                      </a:lnTo>
                      <a:lnTo>
                        <a:pt x="280" y="54"/>
                      </a:lnTo>
                      <a:lnTo>
                        <a:pt x="298" y="62"/>
                      </a:lnTo>
                      <a:lnTo>
                        <a:pt x="312" y="69"/>
                      </a:lnTo>
                      <a:lnTo>
                        <a:pt x="329" y="84"/>
                      </a:lnTo>
                      <a:lnTo>
                        <a:pt x="347" y="94"/>
                      </a:lnTo>
                      <a:lnTo>
                        <a:pt x="370" y="109"/>
                      </a:lnTo>
                      <a:lnTo>
                        <a:pt x="387" y="118"/>
                      </a:lnTo>
                      <a:lnTo>
                        <a:pt x="405" y="128"/>
                      </a:lnTo>
                      <a:lnTo>
                        <a:pt x="422" y="138"/>
                      </a:lnTo>
                      <a:lnTo>
                        <a:pt x="439" y="148"/>
                      </a:lnTo>
                      <a:lnTo>
                        <a:pt x="457" y="156"/>
                      </a:lnTo>
                      <a:lnTo>
                        <a:pt x="474" y="163"/>
                      </a:lnTo>
                      <a:lnTo>
                        <a:pt x="491" y="168"/>
                      </a:lnTo>
                      <a:lnTo>
                        <a:pt x="512" y="175"/>
                      </a:lnTo>
                      <a:lnTo>
                        <a:pt x="529" y="180"/>
                      </a:lnTo>
                      <a:lnTo>
                        <a:pt x="549" y="185"/>
                      </a:lnTo>
                      <a:lnTo>
                        <a:pt x="566" y="188"/>
                      </a:lnTo>
                      <a:lnTo>
                        <a:pt x="584" y="193"/>
                      </a:lnTo>
                      <a:lnTo>
                        <a:pt x="604" y="19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0" name="Freeform 67">
                  <a:extLst>
                    <a:ext uri="{FF2B5EF4-FFF2-40B4-BE49-F238E27FC236}">
                      <a16:creationId xmlns:a16="http://schemas.microsoft.com/office/drawing/2014/main" id="{FAE86DB0-4207-4E22-B5C0-1B3D5499D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432"/>
                  <a:ext cx="605" cy="196"/>
                </a:xfrm>
                <a:custGeom>
                  <a:avLst/>
                  <a:gdLst>
                    <a:gd name="T0" fmla="*/ 604 w 605"/>
                    <a:gd name="T1" fmla="*/ 0 h 196"/>
                    <a:gd name="T2" fmla="*/ 587 w 605"/>
                    <a:gd name="T3" fmla="*/ 0 h 196"/>
                    <a:gd name="T4" fmla="*/ 569 w 605"/>
                    <a:gd name="T5" fmla="*/ 0 h 196"/>
                    <a:gd name="T6" fmla="*/ 552 w 605"/>
                    <a:gd name="T7" fmla="*/ 0 h 196"/>
                    <a:gd name="T8" fmla="*/ 532 w 605"/>
                    <a:gd name="T9" fmla="*/ 2 h 196"/>
                    <a:gd name="T10" fmla="*/ 517 w 605"/>
                    <a:gd name="T11" fmla="*/ 5 h 196"/>
                    <a:gd name="T12" fmla="*/ 497 w 605"/>
                    <a:gd name="T13" fmla="*/ 5 h 196"/>
                    <a:gd name="T14" fmla="*/ 480 w 605"/>
                    <a:gd name="T15" fmla="*/ 7 h 196"/>
                    <a:gd name="T16" fmla="*/ 465 w 605"/>
                    <a:gd name="T17" fmla="*/ 10 h 196"/>
                    <a:gd name="T18" fmla="*/ 448 w 605"/>
                    <a:gd name="T19" fmla="*/ 10 h 196"/>
                    <a:gd name="T20" fmla="*/ 428 w 605"/>
                    <a:gd name="T21" fmla="*/ 10 h 196"/>
                    <a:gd name="T22" fmla="*/ 405 w 605"/>
                    <a:gd name="T23" fmla="*/ 20 h 196"/>
                    <a:gd name="T24" fmla="*/ 399 w 605"/>
                    <a:gd name="T25" fmla="*/ 25 h 196"/>
                    <a:gd name="T26" fmla="*/ 376 w 605"/>
                    <a:gd name="T27" fmla="*/ 32 h 196"/>
                    <a:gd name="T28" fmla="*/ 361 w 605"/>
                    <a:gd name="T29" fmla="*/ 39 h 196"/>
                    <a:gd name="T30" fmla="*/ 344 w 605"/>
                    <a:gd name="T31" fmla="*/ 47 h 196"/>
                    <a:gd name="T32" fmla="*/ 324 w 605"/>
                    <a:gd name="T33" fmla="*/ 54 h 196"/>
                    <a:gd name="T34" fmla="*/ 306 w 605"/>
                    <a:gd name="T35" fmla="*/ 62 h 196"/>
                    <a:gd name="T36" fmla="*/ 292 w 605"/>
                    <a:gd name="T37" fmla="*/ 69 h 196"/>
                    <a:gd name="T38" fmla="*/ 275 w 605"/>
                    <a:gd name="T39" fmla="*/ 84 h 196"/>
                    <a:gd name="T40" fmla="*/ 257 w 605"/>
                    <a:gd name="T41" fmla="*/ 94 h 196"/>
                    <a:gd name="T42" fmla="*/ 234 w 605"/>
                    <a:gd name="T43" fmla="*/ 109 h 196"/>
                    <a:gd name="T44" fmla="*/ 217 w 605"/>
                    <a:gd name="T45" fmla="*/ 118 h 196"/>
                    <a:gd name="T46" fmla="*/ 199 w 605"/>
                    <a:gd name="T47" fmla="*/ 128 h 196"/>
                    <a:gd name="T48" fmla="*/ 182 w 605"/>
                    <a:gd name="T49" fmla="*/ 138 h 196"/>
                    <a:gd name="T50" fmla="*/ 165 w 605"/>
                    <a:gd name="T51" fmla="*/ 148 h 196"/>
                    <a:gd name="T52" fmla="*/ 147 w 605"/>
                    <a:gd name="T53" fmla="*/ 156 h 196"/>
                    <a:gd name="T54" fmla="*/ 130 w 605"/>
                    <a:gd name="T55" fmla="*/ 163 h 196"/>
                    <a:gd name="T56" fmla="*/ 113 w 605"/>
                    <a:gd name="T57" fmla="*/ 168 h 196"/>
                    <a:gd name="T58" fmla="*/ 92 w 605"/>
                    <a:gd name="T59" fmla="*/ 175 h 196"/>
                    <a:gd name="T60" fmla="*/ 75 w 605"/>
                    <a:gd name="T61" fmla="*/ 180 h 196"/>
                    <a:gd name="T62" fmla="*/ 55 w 605"/>
                    <a:gd name="T63" fmla="*/ 185 h 196"/>
                    <a:gd name="T64" fmla="*/ 38 w 605"/>
                    <a:gd name="T65" fmla="*/ 188 h 196"/>
                    <a:gd name="T66" fmla="*/ 20 w 605"/>
                    <a:gd name="T67" fmla="*/ 193 h 196"/>
                    <a:gd name="T68" fmla="*/ 0 w 605"/>
                    <a:gd name="T69" fmla="*/ 195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5" h="196">
                      <a:moveTo>
                        <a:pt x="604" y="0"/>
                      </a:moveTo>
                      <a:lnTo>
                        <a:pt x="587" y="0"/>
                      </a:lnTo>
                      <a:lnTo>
                        <a:pt x="569" y="0"/>
                      </a:lnTo>
                      <a:lnTo>
                        <a:pt x="552" y="0"/>
                      </a:lnTo>
                      <a:lnTo>
                        <a:pt x="532" y="2"/>
                      </a:lnTo>
                      <a:lnTo>
                        <a:pt x="517" y="5"/>
                      </a:lnTo>
                      <a:lnTo>
                        <a:pt x="497" y="5"/>
                      </a:lnTo>
                      <a:lnTo>
                        <a:pt x="480" y="7"/>
                      </a:lnTo>
                      <a:lnTo>
                        <a:pt x="465" y="10"/>
                      </a:lnTo>
                      <a:lnTo>
                        <a:pt x="448" y="10"/>
                      </a:lnTo>
                      <a:lnTo>
                        <a:pt x="428" y="10"/>
                      </a:lnTo>
                      <a:lnTo>
                        <a:pt x="405" y="20"/>
                      </a:lnTo>
                      <a:lnTo>
                        <a:pt x="399" y="25"/>
                      </a:lnTo>
                      <a:lnTo>
                        <a:pt x="376" y="32"/>
                      </a:lnTo>
                      <a:lnTo>
                        <a:pt x="361" y="39"/>
                      </a:lnTo>
                      <a:lnTo>
                        <a:pt x="344" y="47"/>
                      </a:lnTo>
                      <a:lnTo>
                        <a:pt x="324" y="54"/>
                      </a:lnTo>
                      <a:lnTo>
                        <a:pt x="306" y="62"/>
                      </a:lnTo>
                      <a:lnTo>
                        <a:pt x="292" y="69"/>
                      </a:lnTo>
                      <a:lnTo>
                        <a:pt x="275" y="84"/>
                      </a:lnTo>
                      <a:lnTo>
                        <a:pt x="257" y="94"/>
                      </a:lnTo>
                      <a:lnTo>
                        <a:pt x="234" y="109"/>
                      </a:lnTo>
                      <a:lnTo>
                        <a:pt x="217" y="118"/>
                      </a:lnTo>
                      <a:lnTo>
                        <a:pt x="199" y="128"/>
                      </a:lnTo>
                      <a:lnTo>
                        <a:pt x="182" y="138"/>
                      </a:lnTo>
                      <a:lnTo>
                        <a:pt x="165" y="148"/>
                      </a:lnTo>
                      <a:lnTo>
                        <a:pt x="147" y="156"/>
                      </a:lnTo>
                      <a:lnTo>
                        <a:pt x="130" y="163"/>
                      </a:lnTo>
                      <a:lnTo>
                        <a:pt x="113" y="168"/>
                      </a:lnTo>
                      <a:lnTo>
                        <a:pt x="92" y="175"/>
                      </a:lnTo>
                      <a:lnTo>
                        <a:pt x="75" y="180"/>
                      </a:lnTo>
                      <a:lnTo>
                        <a:pt x="55" y="185"/>
                      </a:lnTo>
                      <a:lnTo>
                        <a:pt x="38" y="188"/>
                      </a:lnTo>
                      <a:lnTo>
                        <a:pt x="20" y="193"/>
                      </a:lnTo>
                      <a:lnTo>
                        <a:pt x="0" y="19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1" name="Line 68">
                  <a:extLst>
                    <a:ext uri="{FF2B5EF4-FFF2-40B4-BE49-F238E27FC236}">
                      <a16:creationId xmlns:a16="http://schemas.microsoft.com/office/drawing/2014/main" id="{FCBF4BC3-F990-46EF-9AAD-A43EF7AF88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6" y="2627"/>
                  <a:ext cx="66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6" name="Group 69">
                <a:extLst>
                  <a:ext uri="{FF2B5EF4-FFF2-40B4-BE49-F238E27FC236}">
                    <a16:creationId xmlns:a16="http://schemas.microsoft.com/office/drawing/2014/main" id="{22379B27-89C7-4E20-B732-037E4D05E5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2584"/>
                <a:ext cx="1354" cy="154"/>
                <a:chOff x="2907" y="2584"/>
                <a:chExt cx="1354" cy="154"/>
              </a:xfrm>
            </p:grpSpPr>
            <p:sp>
              <p:nvSpPr>
                <p:cNvPr id="136" name="Freeform 70">
                  <a:extLst>
                    <a:ext uri="{FF2B5EF4-FFF2-40B4-BE49-F238E27FC236}">
                      <a16:creationId xmlns:a16="http://schemas.microsoft.com/office/drawing/2014/main" id="{635994B1-7811-4C0B-A464-5FBDBE5EF2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7" y="2584"/>
                  <a:ext cx="628" cy="154"/>
                </a:xfrm>
                <a:custGeom>
                  <a:avLst/>
                  <a:gdLst>
                    <a:gd name="T0" fmla="*/ 0 w 628"/>
                    <a:gd name="T1" fmla="*/ 0 h 154"/>
                    <a:gd name="T2" fmla="*/ 18 w 628"/>
                    <a:gd name="T3" fmla="*/ 0 h 154"/>
                    <a:gd name="T4" fmla="*/ 36 w 628"/>
                    <a:gd name="T5" fmla="*/ 0 h 154"/>
                    <a:gd name="T6" fmla="*/ 54 w 628"/>
                    <a:gd name="T7" fmla="*/ 0 h 154"/>
                    <a:gd name="T8" fmla="*/ 75 w 628"/>
                    <a:gd name="T9" fmla="*/ 2 h 154"/>
                    <a:gd name="T10" fmla="*/ 90 w 628"/>
                    <a:gd name="T11" fmla="*/ 4 h 154"/>
                    <a:gd name="T12" fmla="*/ 111 w 628"/>
                    <a:gd name="T13" fmla="*/ 4 h 154"/>
                    <a:gd name="T14" fmla="*/ 129 w 628"/>
                    <a:gd name="T15" fmla="*/ 6 h 154"/>
                    <a:gd name="T16" fmla="*/ 144 w 628"/>
                    <a:gd name="T17" fmla="*/ 8 h 154"/>
                    <a:gd name="T18" fmla="*/ 162 w 628"/>
                    <a:gd name="T19" fmla="*/ 8 h 154"/>
                    <a:gd name="T20" fmla="*/ 183 w 628"/>
                    <a:gd name="T21" fmla="*/ 8 h 154"/>
                    <a:gd name="T22" fmla="*/ 207 w 628"/>
                    <a:gd name="T23" fmla="*/ 15 h 154"/>
                    <a:gd name="T24" fmla="*/ 213 w 628"/>
                    <a:gd name="T25" fmla="*/ 19 h 154"/>
                    <a:gd name="T26" fmla="*/ 237 w 628"/>
                    <a:gd name="T27" fmla="*/ 25 h 154"/>
                    <a:gd name="T28" fmla="*/ 252 w 628"/>
                    <a:gd name="T29" fmla="*/ 31 h 154"/>
                    <a:gd name="T30" fmla="*/ 270 w 628"/>
                    <a:gd name="T31" fmla="*/ 37 h 154"/>
                    <a:gd name="T32" fmla="*/ 291 w 628"/>
                    <a:gd name="T33" fmla="*/ 43 h 154"/>
                    <a:gd name="T34" fmla="*/ 309 w 628"/>
                    <a:gd name="T35" fmla="*/ 48 h 154"/>
                    <a:gd name="T36" fmla="*/ 324 w 628"/>
                    <a:gd name="T37" fmla="*/ 54 h 154"/>
                    <a:gd name="T38" fmla="*/ 342 w 628"/>
                    <a:gd name="T39" fmla="*/ 66 h 154"/>
                    <a:gd name="T40" fmla="*/ 360 w 628"/>
                    <a:gd name="T41" fmla="*/ 74 h 154"/>
                    <a:gd name="T42" fmla="*/ 384 w 628"/>
                    <a:gd name="T43" fmla="*/ 85 h 154"/>
                    <a:gd name="T44" fmla="*/ 402 w 628"/>
                    <a:gd name="T45" fmla="*/ 93 h 154"/>
                    <a:gd name="T46" fmla="*/ 420 w 628"/>
                    <a:gd name="T47" fmla="*/ 101 h 154"/>
                    <a:gd name="T48" fmla="*/ 438 w 628"/>
                    <a:gd name="T49" fmla="*/ 108 h 154"/>
                    <a:gd name="T50" fmla="*/ 456 w 628"/>
                    <a:gd name="T51" fmla="*/ 116 h 154"/>
                    <a:gd name="T52" fmla="*/ 474 w 628"/>
                    <a:gd name="T53" fmla="*/ 122 h 154"/>
                    <a:gd name="T54" fmla="*/ 492 w 628"/>
                    <a:gd name="T55" fmla="*/ 128 h 154"/>
                    <a:gd name="T56" fmla="*/ 510 w 628"/>
                    <a:gd name="T57" fmla="*/ 132 h 154"/>
                    <a:gd name="T58" fmla="*/ 531 w 628"/>
                    <a:gd name="T59" fmla="*/ 138 h 154"/>
                    <a:gd name="T60" fmla="*/ 549 w 628"/>
                    <a:gd name="T61" fmla="*/ 141 h 154"/>
                    <a:gd name="T62" fmla="*/ 570 w 628"/>
                    <a:gd name="T63" fmla="*/ 145 h 154"/>
                    <a:gd name="T64" fmla="*/ 588 w 628"/>
                    <a:gd name="T65" fmla="*/ 147 h 154"/>
                    <a:gd name="T66" fmla="*/ 606 w 628"/>
                    <a:gd name="T67" fmla="*/ 151 h 154"/>
                    <a:gd name="T68" fmla="*/ 627 w 628"/>
                    <a:gd name="T69" fmla="*/ 153 h 1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8" h="15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6" y="0"/>
                      </a:lnTo>
                      <a:lnTo>
                        <a:pt x="54" y="0"/>
                      </a:lnTo>
                      <a:lnTo>
                        <a:pt x="75" y="2"/>
                      </a:lnTo>
                      <a:lnTo>
                        <a:pt x="90" y="4"/>
                      </a:lnTo>
                      <a:lnTo>
                        <a:pt x="111" y="4"/>
                      </a:lnTo>
                      <a:lnTo>
                        <a:pt x="129" y="6"/>
                      </a:lnTo>
                      <a:lnTo>
                        <a:pt x="144" y="8"/>
                      </a:lnTo>
                      <a:lnTo>
                        <a:pt x="162" y="8"/>
                      </a:lnTo>
                      <a:lnTo>
                        <a:pt x="183" y="8"/>
                      </a:lnTo>
                      <a:lnTo>
                        <a:pt x="207" y="15"/>
                      </a:lnTo>
                      <a:lnTo>
                        <a:pt x="213" y="19"/>
                      </a:lnTo>
                      <a:lnTo>
                        <a:pt x="237" y="25"/>
                      </a:lnTo>
                      <a:lnTo>
                        <a:pt x="252" y="31"/>
                      </a:lnTo>
                      <a:lnTo>
                        <a:pt x="270" y="37"/>
                      </a:lnTo>
                      <a:lnTo>
                        <a:pt x="291" y="43"/>
                      </a:lnTo>
                      <a:lnTo>
                        <a:pt x="309" y="48"/>
                      </a:lnTo>
                      <a:lnTo>
                        <a:pt x="324" y="54"/>
                      </a:lnTo>
                      <a:lnTo>
                        <a:pt x="342" y="66"/>
                      </a:lnTo>
                      <a:lnTo>
                        <a:pt x="360" y="74"/>
                      </a:lnTo>
                      <a:lnTo>
                        <a:pt x="384" y="85"/>
                      </a:lnTo>
                      <a:lnTo>
                        <a:pt x="402" y="93"/>
                      </a:lnTo>
                      <a:lnTo>
                        <a:pt x="420" y="101"/>
                      </a:lnTo>
                      <a:lnTo>
                        <a:pt x="438" y="108"/>
                      </a:lnTo>
                      <a:lnTo>
                        <a:pt x="456" y="116"/>
                      </a:lnTo>
                      <a:lnTo>
                        <a:pt x="474" y="122"/>
                      </a:lnTo>
                      <a:lnTo>
                        <a:pt x="492" y="128"/>
                      </a:lnTo>
                      <a:lnTo>
                        <a:pt x="510" y="132"/>
                      </a:lnTo>
                      <a:lnTo>
                        <a:pt x="531" y="138"/>
                      </a:lnTo>
                      <a:lnTo>
                        <a:pt x="549" y="141"/>
                      </a:lnTo>
                      <a:lnTo>
                        <a:pt x="570" y="145"/>
                      </a:lnTo>
                      <a:lnTo>
                        <a:pt x="588" y="147"/>
                      </a:lnTo>
                      <a:lnTo>
                        <a:pt x="606" y="151"/>
                      </a:lnTo>
                      <a:lnTo>
                        <a:pt x="627" y="15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7" name="Freeform 71">
                  <a:extLst>
                    <a:ext uri="{FF2B5EF4-FFF2-40B4-BE49-F238E27FC236}">
                      <a16:creationId xmlns:a16="http://schemas.microsoft.com/office/drawing/2014/main" id="{4CC6B8F5-36E9-4EFA-8685-FB4D2083C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3" y="2584"/>
                  <a:ext cx="628" cy="154"/>
                </a:xfrm>
                <a:custGeom>
                  <a:avLst/>
                  <a:gdLst>
                    <a:gd name="T0" fmla="*/ 627 w 628"/>
                    <a:gd name="T1" fmla="*/ 0 h 154"/>
                    <a:gd name="T2" fmla="*/ 609 w 628"/>
                    <a:gd name="T3" fmla="*/ 0 h 154"/>
                    <a:gd name="T4" fmla="*/ 591 w 628"/>
                    <a:gd name="T5" fmla="*/ 0 h 154"/>
                    <a:gd name="T6" fmla="*/ 573 w 628"/>
                    <a:gd name="T7" fmla="*/ 0 h 154"/>
                    <a:gd name="T8" fmla="*/ 552 w 628"/>
                    <a:gd name="T9" fmla="*/ 2 h 154"/>
                    <a:gd name="T10" fmla="*/ 537 w 628"/>
                    <a:gd name="T11" fmla="*/ 4 h 154"/>
                    <a:gd name="T12" fmla="*/ 516 w 628"/>
                    <a:gd name="T13" fmla="*/ 4 h 154"/>
                    <a:gd name="T14" fmla="*/ 498 w 628"/>
                    <a:gd name="T15" fmla="*/ 6 h 154"/>
                    <a:gd name="T16" fmla="*/ 483 w 628"/>
                    <a:gd name="T17" fmla="*/ 8 h 154"/>
                    <a:gd name="T18" fmla="*/ 465 w 628"/>
                    <a:gd name="T19" fmla="*/ 8 h 154"/>
                    <a:gd name="T20" fmla="*/ 444 w 628"/>
                    <a:gd name="T21" fmla="*/ 8 h 154"/>
                    <a:gd name="T22" fmla="*/ 420 w 628"/>
                    <a:gd name="T23" fmla="*/ 15 h 154"/>
                    <a:gd name="T24" fmla="*/ 414 w 628"/>
                    <a:gd name="T25" fmla="*/ 19 h 154"/>
                    <a:gd name="T26" fmla="*/ 390 w 628"/>
                    <a:gd name="T27" fmla="*/ 25 h 154"/>
                    <a:gd name="T28" fmla="*/ 375 w 628"/>
                    <a:gd name="T29" fmla="*/ 31 h 154"/>
                    <a:gd name="T30" fmla="*/ 357 w 628"/>
                    <a:gd name="T31" fmla="*/ 37 h 154"/>
                    <a:gd name="T32" fmla="*/ 336 w 628"/>
                    <a:gd name="T33" fmla="*/ 43 h 154"/>
                    <a:gd name="T34" fmla="*/ 318 w 628"/>
                    <a:gd name="T35" fmla="*/ 48 h 154"/>
                    <a:gd name="T36" fmla="*/ 303 w 628"/>
                    <a:gd name="T37" fmla="*/ 54 h 154"/>
                    <a:gd name="T38" fmla="*/ 285 w 628"/>
                    <a:gd name="T39" fmla="*/ 66 h 154"/>
                    <a:gd name="T40" fmla="*/ 267 w 628"/>
                    <a:gd name="T41" fmla="*/ 74 h 154"/>
                    <a:gd name="T42" fmla="*/ 243 w 628"/>
                    <a:gd name="T43" fmla="*/ 85 h 154"/>
                    <a:gd name="T44" fmla="*/ 225 w 628"/>
                    <a:gd name="T45" fmla="*/ 93 h 154"/>
                    <a:gd name="T46" fmla="*/ 207 w 628"/>
                    <a:gd name="T47" fmla="*/ 101 h 154"/>
                    <a:gd name="T48" fmla="*/ 189 w 628"/>
                    <a:gd name="T49" fmla="*/ 108 h 154"/>
                    <a:gd name="T50" fmla="*/ 171 w 628"/>
                    <a:gd name="T51" fmla="*/ 116 h 154"/>
                    <a:gd name="T52" fmla="*/ 153 w 628"/>
                    <a:gd name="T53" fmla="*/ 122 h 154"/>
                    <a:gd name="T54" fmla="*/ 135 w 628"/>
                    <a:gd name="T55" fmla="*/ 128 h 154"/>
                    <a:gd name="T56" fmla="*/ 117 w 628"/>
                    <a:gd name="T57" fmla="*/ 132 h 154"/>
                    <a:gd name="T58" fmla="*/ 96 w 628"/>
                    <a:gd name="T59" fmla="*/ 138 h 154"/>
                    <a:gd name="T60" fmla="*/ 78 w 628"/>
                    <a:gd name="T61" fmla="*/ 141 h 154"/>
                    <a:gd name="T62" fmla="*/ 57 w 628"/>
                    <a:gd name="T63" fmla="*/ 145 h 154"/>
                    <a:gd name="T64" fmla="*/ 39 w 628"/>
                    <a:gd name="T65" fmla="*/ 147 h 154"/>
                    <a:gd name="T66" fmla="*/ 21 w 628"/>
                    <a:gd name="T67" fmla="*/ 151 h 154"/>
                    <a:gd name="T68" fmla="*/ 0 w 628"/>
                    <a:gd name="T69" fmla="*/ 153 h 15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8" h="154">
                      <a:moveTo>
                        <a:pt x="627" y="0"/>
                      </a:moveTo>
                      <a:lnTo>
                        <a:pt x="609" y="0"/>
                      </a:lnTo>
                      <a:lnTo>
                        <a:pt x="591" y="0"/>
                      </a:lnTo>
                      <a:lnTo>
                        <a:pt x="573" y="0"/>
                      </a:lnTo>
                      <a:lnTo>
                        <a:pt x="552" y="2"/>
                      </a:lnTo>
                      <a:lnTo>
                        <a:pt x="537" y="4"/>
                      </a:lnTo>
                      <a:lnTo>
                        <a:pt x="516" y="4"/>
                      </a:lnTo>
                      <a:lnTo>
                        <a:pt x="498" y="6"/>
                      </a:lnTo>
                      <a:lnTo>
                        <a:pt x="483" y="8"/>
                      </a:lnTo>
                      <a:lnTo>
                        <a:pt x="465" y="8"/>
                      </a:lnTo>
                      <a:lnTo>
                        <a:pt x="444" y="8"/>
                      </a:lnTo>
                      <a:lnTo>
                        <a:pt x="420" y="15"/>
                      </a:lnTo>
                      <a:lnTo>
                        <a:pt x="414" y="19"/>
                      </a:lnTo>
                      <a:lnTo>
                        <a:pt x="390" y="25"/>
                      </a:lnTo>
                      <a:lnTo>
                        <a:pt x="375" y="31"/>
                      </a:lnTo>
                      <a:lnTo>
                        <a:pt x="357" y="37"/>
                      </a:lnTo>
                      <a:lnTo>
                        <a:pt x="336" y="43"/>
                      </a:lnTo>
                      <a:lnTo>
                        <a:pt x="318" y="48"/>
                      </a:lnTo>
                      <a:lnTo>
                        <a:pt x="303" y="54"/>
                      </a:lnTo>
                      <a:lnTo>
                        <a:pt x="285" y="66"/>
                      </a:lnTo>
                      <a:lnTo>
                        <a:pt x="267" y="74"/>
                      </a:lnTo>
                      <a:lnTo>
                        <a:pt x="243" y="85"/>
                      </a:lnTo>
                      <a:lnTo>
                        <a:pt x="225" y="93"/>
                      </a:lnTo>
                      <a:lnTo>
                        <a:pt x="207" y="101"/>
                      </a:lnTo>
                      <a:lnTo>
                        <a:pt x="189" y="108"/>
                      </a:lnTo>
                      <a:lnTo>
                        <a:pt x="171" y="116"/>
                      </a:lnTo>
                      <a:lnTo>
                        <a:pt x="153" y="122"/>
                      </a:lnTo>
                      <a:lnTo>
                        <a:pt x="135" y="128"/>
                      </a:lnTo>
                      <a:lnTo>
                        <a:pt x="117" y="132"/>
                      </a:lnTo>
                      <a:lnTo>
                        <a:pt x="96" y="138"/>
                      </a:lnTo>
                      <a:lnTo>
                        <a:pt x="78" y="141"/>
                      </a:lnTo>
                      <a:lnTo>
                        <a:pt x="57" y="145"/>
                      </a:lnTo>
                      <a:lnTo>
                        <a:pt x="39" y="147"/>
                      </a:lnTo>
                      <a:lnTo>
                        <a:pt x="21" y="151"/>
                      </a:lnTo>
                      <a:lnTo>
                        <a:pt x="0" y="15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8" name="Line 72">
                  <a:extLst>
                    <a:ext uri="{FF2B5EF4-FFF2-40B4-BE49-F238E27FC236}">
                      <a16:creationId xmlns:a16="http://schemas.microsoft.com/office/drawing/2014/main" id="{7A140F5C-3B7E-4C19-BD29-08F1228BD3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7" y="2737"/>
                  <a:ext cx="71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7" name="Group 73">
                <a:extLst>
                  <a:ext uri="{FF2B5EF4-FFF2-40B4-BE49-F238E27FC236}">
                    <a16:creationId xmlns:a16="http://schemas.microsoft.com/office/drawing/2014/main" id="{E011FDD8-D401-4608-9415-BC965B6B41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6" y="2525"/>
                <a:ext cx="1345" cy="177"/>
                <a:chOff x="2916" y="2525"/>
                <a:chExt cx="1345" cy="177"/>
              </a:xfrm>
            </p:grpSpPr>
            <p:sp>
              <p:nvSpPr>
                <p:cNvPr id="133" name="Freeform 74">
                  <a:extLst>
                    <a:ext uri="{FF2B5EF4-FFF2-40B4-BE49-F238E27FC236}">
                      <a16:creationId xmlns:a16="http://schemas.microsoft.com/office/drawing/2014/main" id="{33E09373-E85F-4C12-8FF5-172DBA819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6" y="2525"/>
                  <a:ext cx="626" cy="177"/>
                </a:xfrm>
                <a:custGeom>
                  <a:avLst/>
                  <a:gdLst>
                    <a:gd name="T0" fmla="*/ 0 w 626"/>
                    <a:gd name="T1" fmla="*/ 0 h 177"/>
                    <a:gd name="T2" fmla="*/ 18 w 626"/>
                    <a:gd name="T3" fmla="*/ 0 h 177"/>
                    <a:gd name="T4" fmla="*/ 36 w 626"/>
                    <a:gd name="T5" fmla="*/ 0 h 177"/>
                    <a:gd name="T6" fmla="*/ 54 w 626"/>
                    <a:gd name="T7" fmla="*/ 0 h 177"/>
                    <a:gd name="T8" fmla="*/ 75 w 626"/>
                    <a:gd name="T9" fmla="*/ 2 h 177"/>
                    <a:gd name="T10" fmla="*/ 90 w 626"/>
                    <a:gd name="T11" fmla="*/ 4 h 177"/>
                    <a:gd name="T12" fmla="*/ 111 w 626"/>
                    <a:gd name="T13" fmla="*/ 4 h 177"/>
                    <a:gd name="T14" fmla="*/ 129 w 626"/>
                    <a:gd name="T15" fmla="*/ 7 h 177"/>
                    <a:gd name="T16" fmla="*/ 144 w 626"/>
                    <a:gd name="T17" fmla="*/ 9 h 177"/>
                    <a:gd name="T18" fmla="*/ 161 w 626"/>
                    <a:gd name="T19" fmla="*/ 9 h 177"/>
                    <a:gd name="T20" fmla="*/ 182 w 626"/>
                    <a:gd name="T21" fmla="*/ 9 h 177"/>
                    <a:gd name="T22" fmla="*/ 206 w 626"/>
                    <a:gd name="T23" fmla="*/ 18 h 177"/>
                    <a:gd name="T24" fmla="*/ 212 w 626"/>
                    <a:gd name="T25" fmla="*/ 22 h 177"/>
                    <a:gd name="T26" fmla="*/ 236 w 626"/>
                    <a:gd name="T27" fmla="*/ 29 h 177"/>
                    <a:gd name="T28" fmla="*/ 251 w 626"/>
                    <a:gd name="T29" fmla="*/ 36 h 177"/>
                    <a:gd name="T30" fmla="*/ 269 w 626"/>
                    <a:gd name="T31" fmla="*/ 42 h 177"/>
                    <a:gd name="T32" fmla="*/ 290 w 626"/>
                    <a:gd name="T33" fmla="*/ 49 h 177"/>
                    <a:gd name="T34" fmla="*/ 308 w 626"/>
                    <a:gd name="T35" fmla="*/ 56 h 177"/>
                    <a:gd name="T36" fmla="*/ 323 w 626"/>
                    <a:gd name="T37" fmla="*/ 62 h 177"/>
                    <a:gd name="T38" fmla="*/ 341 w 626"/>
                    <a:gd name="T39" fmla="*/ 76 h 177"/>
                    <a:gd name="T40" fmla="*/ 359 w 626"/>
                    <a:gd name="T41" fmla="*/ 85 h 177"/>
                    <a:gd name="T42" fmla="*/ 383 w 626"/>
                    <a:gd name="T43" fmla="*/ 98 h 177"/>
                    <a:gd name="T44" fmla="*/ 401 w 626"/>
                    <a:gd name="T45" fmla="*/ 107 h 177"/>
                    <a:gd name="T46" fmla="*/ 419 w 626"/>
                    <a:gd name="T47" fmla="*/ 116 h 177"/>
                    <a:gd name="T48" fmla="*/ 437 w 626"/>
                    <a:gd name="T49" fmla="*/ 125 h 177"/>
                    <a:gd name="T50" fmla="*/ 455 w 626"/>
                    <a:gd name="T51" fmla="*/ 134 h 177"/>
                    <a:gd name="T52" fmla="*/ 472 w 626"/>
                    <a:gd name="T53" fmla="*/ 140 h 177"/>
                    <a:gd name="T54" fmla="*/ 490 w 626"/>
                    <a:gd name="T55" fmla="*/ 147 h 177"/>
                    <a:gd name="T56" fmla="*/ 508 w 626"/>
                    <a:gd name="T57" fmla="*/ 151 h 177"/>
                    <a:gd name="T58" fmla="*/ 529 w 626"/>
                    <a:gd name="T59" fmla="*/ 158 h 177"/>
                    <a:gd name="T60" fmla="*/ 547 w 626"/>
                    <a:gd name="T61" fmla="*/ 163 h 177"/>
                    <a:gd name="T62" fmla="*/ 568 w 626"/>
                    <a:gd name="T63" fmla="*/ 167 h 177"/>
                    <a:gd name="T64" fmla="*/ 586 w 626"/>
                    <a:gd name="T65" fmla="*/ 169 h 177"/>
                    <a:gd name="T66" fmla="*/ 604 w 626"/>
                    <a:gd name="T67" fmla="*/ 174 h 177"/>
                    <a:gd name="T68" fmla="*/ 625 w 626"/>
                    <a:gd name="T69" fmla="*/ 176 h 17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6" h="177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6" y="0"/>
                      </a:lnTo>
                      <a:lnTo>
                        <a:pt x="54" y="0"/>
                      </a:lnTo>
                      <a:lnTo>
                        <a:pt x="75" y="2"/>
                      </a:lnTo>
                      <a:lnTo>
                        <a:pt x="90" y="4"/>
                      </a:lnTo>
                      <a:lnTo>
                        <a:pt x="111" y="4"/>
                      </a:lnTo>
                      <a:lnTo>
                        <a:pt x="129" y="7"/>
                      </a:lnTo>
                      <a:lnTo>
                        <a:pt x="144" y="9"/>
                      </a:lnTo>
                      <a:lnTo>
                        <a:pt x="161" y="9"/>
                      </a:lnTo>
                      <a:lnTo>
                        <a:pt x="182" y="9"/>
                      </a:lnTo>
                      <a:lnTo>
                        <a:pt x="206" y="18"/>
                      </a:lnTo>
                      <a:lnTo>
                        <a:pt x="212" y="22"/>
                      </a:lnTo>
                      <a:lnTo>
                        <a:pt x="236" y="29"/>
                      </a:lnTo>
                      <a:lnTo>
                        <a:pt x="251" y="36"/>
                      </a:lnTo>
                      <a:lnTo>
                        <a:pt x="269" y="42"/>
                      </a:lnTo>
                      <a:lnTo>
                        <a:pt x="290" y="49"/>
                      </a:lnTo>
                      <a:lnTo>
                        <a:pt x="308" y="56"/>
                      </a:lnTo>
                      <a:lnTo>
                        <a:pt x="323" y="62"/>
                      </a:lnTo>
                      <a:lnTo>
                        <a:pt x="341" y="76"/>
                      </a:lnTo>
                      <a:lnTo>
                        <a:pt x="359" y="85"/>
                      </a:lnTo>
                      <a:lnTo>
                        <a:pt x="383" y="98"/>
                      </a:lnTo>
                      <a:lnTo>
                        <a:pt x="401" y="107"/>
                      </a:lnTo>
                      <a:lnTo>
                        <a:pt x="419" y="116"/>
                      </a:lnTo>
                      <a:lnTo>
                        <a:pt x="437" y="125"/>
                      </a:lnTo>
                      <a:lnTo>
                        <a:pt x="455" y="134"/>
                      </a:lnTo>
                      <a:lnTo>
                        <a:pt x="472" y="140"/>
                      </a:lnTo>
                      <a:lnTo>
                        <a:pt x="490" y="147"/>
                      </a:lnTo>
                      <a:lnTo>
                        <a:pt x="508" y="151"/>
                      </a:lnTo>
                      <a:lnTo>
                        <a:pt x="529" y="158"/>
                      </a:lnTo>
                      <a:lnTo>
                        <a:pt x="547" y="163"/>
                      </a:lnTo>
                      <a:lnTo>
                        <a:pt x="568" y="167"/>
                      </a:lnTo>
                      <a:lnTo>
                        <a:pt x="586" y="169"/>
                      </a:lnTo>
                      <a:lnTo>
                        <a:pt x="604" y="174"/>
                      </a:lnTo>
                      <a:lnTo>
                        <a:pt x="625" y="17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4" name="Freeform 75">
                  <a:extLst>
                    <a:ext uri="{FF2B5EF4-FFF2-40B4-BE49-F238E27FC236}">
                      <a16:creationId xmlns:a16="http://schemas.microsoft.com/office/drawing/2014/main" id="{6AFE78D3-8B12-4350-B94D-AA3F1F5B6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525"/>
                  <a:ext cx="626" cy="177"/>
                </a:xfrm>
                <a:custGeom>
                  <a:avLst/>
                  <a:gdLst>
                    <a:gd name="T0" fmla="*/ 625 w 626"/>
                    <a:gd name="T1" fmla="*/ 0 h 177"/>
                    <a:gd name="T2" fmla="*/ 607 w 626"/>
                    <a:gd name="T3" fmla="*/ 0 h 177"/>
                    <a:gd name="T4" fmla="*/ 589 w 626"/>
                    <a:gd name="T5" fmla="*/ 0 h 177"/>
                    <a:gd name="T6" fmla="*/ 571 w 626"/>
                    <a:gd name="T7" fmla="*/ 0 h 177"/>
                    <a:gd name="T8" fmla="*/ 550 w 626"/>
                    <a:gd name="T9" fmla="*/ 2 h 177"/>
                    <a:gd name="T10" fmla="*/ 535 w 626"/>
                    <a:gd name="T11" fmla="*/ 4 h 177"/>
                    <a:gd name="T12" fmla="*/ 514 w 626"/>
                    <a:gd name="T13" fmla="*/ 4 h 177"/>
                    <a:gd name="T14" fmla="*/ 496 w 626"/>
                    <a:gd name="T15" fmla="*/ 7 h 177"/>
                    <a:gd name="T16" fmla="*/ 481 w 626"/>
                    <a:gd name="T17" fmla="*/ 9 h 177"/>
                    <a:gd name="T18" fmla="*/ 464 w 626"/>
                    <a:gd name="T19" fmla="*/ 9 h 177"/>
                    <a:gd name="T20" fmla="*/ 443 w 626"/>
                    <a:gd name="T21" fmla="*/ 9 h 177"/>
                    <a:gd name="T22" fmla="*/ 419 w 626"/>
                    <a:gd name="T23" fmla="*/ 18 h 177"/>
                    <a:gd name="T24" fmla="*/ 413 w 626"/>
                    <a:gd name="T25" fmla="*/ 22 h 177"/>
                    <a:gd name="T26" fmla="*/ 389 w 626"/>
                    <a:gd name="T27" fmla="*/ 29 h 177"/>
                    <a:gd name="T28" fmla="*/ 374 w 626"/>
                    <a:gd name="T29" fmla="*/ 36 h 177"/>
                    <a:gd name="T30" fmla="*/ 356 w 626"/>
                    <a:gd name="T31" fmla="*/ 42 h 177"/>
                    <a:gd name="T32" fmla="*/ 335 w 626"/>
                    <a:gd name="T33" fmla="*/ 49 h 177"/>
                    <a:gd name="T34" fmla="*/ 317 w 626"/>
                    <a:gd name="T35" fmla="*/ 56 h 177"/>
                    <a:gd name="T36" fmla="*/ 302 w 626"/>
                    <a:gd name="T37" fmla="*/ 62 h 177"/>
                    <a:gd name="T38" fmla="*/ 284 w 626"/>
                    <a:gd name="T39" fmla="*/ 76 h 177"/>
                    <a:gd name="T40" fmla="*/ 266 w 626"/>
                    <a:gd name="T41" fmla="*/ 85 h 177"/>
                    <a:gd name="T42" fmla="*/ 242 w 626"/>
                    <a:gd name="T43" fmla="*/ 98 h 177"/>
                    <a:gd name="T44" fmla="*/ 224 w 626"/>
                    <a:gd name="T45" fmla="*/ 107 h 177"/>
                    <a:gd name="T46" fmla="*/ 206 w 626"/>
                    <a:gd name="T47" fmla="*/ 116 h 177"/>
                    <a:gd name="T48" fmla="*/ 188 w 626"/>
                    <a:gd name="T49" fmla="*/ 125 h 177"/>
                    <a:gd name="T50" fmla="*/ 170 w 626"/>
                    <a:gd name="T51" fmla="*/ 134 h 177"/>
                    <a:gd name="T52" fmla="*/ 153 w 626"/>
                    <a:gd name="T53" fmla="*/ 140 h 177"/>
                    <a:gd name="T54" fmla="*/ 135 w 626"/>
                    <a:gd name="T55" fmla="*/ 147 h 177"/>
                    <a:gd name="T56" fmla="*/ 117 w 626"/>
                    <a:gd name="T57" fmla="*/ 151 h 177"/>
                    <a:gd name="T58" fmla="*/ 96 w 626"/>
                    <a:gd name="T59" fmla="*/ 158 h 177"/>
                    <a:gd name="T60" fmla="*/ 78 w 626"/>
                    <a:gd name="T61" fmla="*/ 163 h 177"/>
                    <a:gd name="T62" fmla="*/ 57 w 626"/>
                    <a:gd name="T63" fmla="*/ 167 h 177"/>
                    <a:gd name="T64" fmla="*/ 39 w 626"/>
                    <a:gd name="T65" fmla="*/ 169 h 177"/>
                    <a:gd name="T66" fmla="*/ 21 w 626"/>
                    <a:gd name="T67" fmla="*/ 174 h 177"/>
                    <a:gd name="T68" fmla="*/ 0 w 626"/>
                    <a:gd name="T69" fmla="*/ 176 h 17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6" h="177">
                      <a:moveTo>
                        <a:pt x="625" y="0"/>
                      </a:moveTo>
                      <a:lnTo>
                        <a:pt x="607" y="0"/>
                      </a:lnTo>
                      <a:lnTo>
                        <a:pt x="589" y="0"/>
                      </a:lnTo>
                      <a:lnTo>
                        <a:pt x="571" y="0"/>
                      </a:lnTo>
                      <a:lnTo>
                        <a:pt x="550" y="2"/>
                      </a:lnTo>
                      <a:lnTo>
                        <a:pt x="535" y="4"/>
                      </a:lnTo>
                      <a:lnTo>
                        <a:pt x="514" y="4"/>
                      </a:lnTo>
                      <a:lnTo>
                        <a:pt x="496" y="7"/>
                      </a:lnTo>
                      <a:lnTo>
                        <a:pt x="481" y="9"/>
                      </a:lnTo>
                      <a:lnTo>
                        <a:pt x="464" y="9"/>
                      </a:lnTo>
                      <a:lnTo>
                        <a:pt x="443" y="9"/>
                      </a:lnTo>
                      <a:lnTo>
                        <a:pt x="419" y="18"/>
                      </a:lnTo>
                      <a:lnTo>
                        <a:pt x="413" y="22"/>
                      </a:lnTo>
                      <a:lnTo>
                        <a:pt x="389" y="29"/>
                      </a:lnTo>
                      <a:lnTo>
                        <a:pt x="374" y="36"/>
                      </a:lnTo>
                      <a:lnTo>
                        <a:pt x="356" y="42"/>
                      </a:lnTo>
                      <a:lnTo>
                        <a:pt x="335" y="49"/>
                      </a:lnTo>
                      <a:lnTo>
                        <a:pt x="317" y="56"/>
                      </a:lnTo>
                      <a:lnTo>
                        <a:pt x="302" y="62"/>
                      </a:lnTo>
                      <a:lnTo>
                        <a:pt x="284" y="76"/>
                      </a:lnTo>
                      <a:lnTo>
                        <a:pt x="266" y="85"/>
                      </a:lnTo>
                      <a:lnTo>
                        <a:pt x="242" y="98"/>
                      </a:lnTo>
                      <a:lnTo>
                        <a:pt x="224" y="107"/>
                      </a:lnTo>
                      <a:lnTo>
                        <a:pt x="206" y="116"/>
                      </a:lnTo>
                      <a:lnTo>
                        <a:pt x="188" y="125"/>
                      </a:lnTo>
                      <a:lnTo>
                        <a:pt x="170" y="134"/>
                      </a:lnTo>
                      <a:lnTo>
                        <a:pt x="153" y="140"/>
                      </a:lnTo>
                      <a:lnTo>
                        <a:pt x="135" y="147"/>
                      </a:lnTo>
                      <a:lnTo>
                        <a:pt x="117" y="151"/>
                      </a:lnTo>
                      <a:lnTo>
                        <a:pt x="96" y="158"/>
                      </a:lnTo>
                      <a:lnTo>
                        <a:pt x="78" y="163"/>
                      </a:lnTo>
                      <a:lnTo>
                        <a:pt x="57" y="167"/>
                      </a:lnTo>
                      <a:lnTo>
                        <a:pt x="39" y="169"/>
                      </a:lnTo>
                      <a:lnTo>
                        <a:pt x="21" y="174"/>
                      </a:lnTo>
                      <a:lnTo>
                        <a:pt x="0" y="17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5" name="Line 76">
                  <a:extLst>
                    <a:ext uri="{FF2B5EF4-FFF2-40B4-BE49-F238E27FC236}">
                      <a16:creationId xmlns:a16="http://schemas.microsoft.com/office/drawing/2014/main" id="{CE487504-38F1-4AB7-B84E-0C99EA15C4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3" y="2701"/>
                  <a:ext cx="66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8" name="Group 77">
                <a:extLst>
                  <a:ext uri="{FF2B5EF4-FFF2-40B4-BE49-F238E27FC236}">
                    <a16:creationId xmlns:a16="http://schemas.microsoft.com/office/drawing/2014/main" id="{8836746A-2F3C-4F4F-B670-B35C875496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8" y="2465"/>
                <a:ext cx="1321" cy="196"/>
                <a:chOff x="2928" y="2465"/>
                <a:chExt cx="1321" cy="196"/>
              </a:xfrm>
            </p:grpSpPr>
            <p:sp>
              <p:nvSpPr>
                <p:cNvPr id="130" name="Freeform 78">
                  <a:extLst>
                    <a:ext uri="{FF2B5EF4-FFF2-40B4-BE49-F238E27FC236}">
                      <a16:creationId xmlns:a16="http://schemas.microsoft.com/office/drawing/2014/main" id="{D06E87B9-FE47-40B7-A41C-36C5BCD87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8" y="2465"/>
                  <a:ext cx="614" cy="196"/>
                </a:xfrm>
                <a:custGeom>
                  <a:avLst/>
                  <a:gdLst>
                    <a:gd name="T0" fmla="*/ 0 w 614"/>
                    <a:gd name="T1" fmla="*/ 0 h 196"/>
                    <a:gd name="T2" fmla="*/ 18 w 614"/>
                    <a:gd name="T3" fmla="*/ 0 h 196"/>
                    <a:gd name="T4" fmla="*/ 35 w 614"/>
                    <a:gd name="T5" fmla="*/ 0 h 196"/>
                    <a:gd name="T6" fmla="*/ 53 w 614"/>
                    <a:gd name="T7" fmla="*/ 0 h 196"/>
                    <a:gd name="T8" fmla="*/ 73 w 614"/>
                    <a:gd name="T9" fmla="*/ 2 h 196"/>
                    <a:gd name="T10" fmla="*/ 88 w 614"/>
                    <a:gd name="T11" fmla="*/ 5 h 196"/>
                    <a:gd name="T12" fmla="*/ 109 w 614"/>
                    <a:gd name="T13" fmla="*/ 5 h 196"/>
                    <a:gd name="T14" fmla="*/ 126 w 614"/>
                    <a:gd name="T15" fmla="*/ 7 h 196"/>
                    <a:gd name="T16" fmla="*/ 141 w 614"/>
                    <a:gd name="T17" fmla="*/ 10 h 196"/>
                    <a:gd name="T18" fmla="*/ 158 w 614"/>
                    <a:gd name="T19" fmla="*/ 10 h 196"/>
                    <a:gd name="T20" fmla="*/ 179 w 614"/>
                    <a:gd name="T21" fmla="*/ 10 h 196"/>
                    <a:gd name="T22" fmla="*/ 202 w 614"/>
                    <a:gd name="T23" fmla="*/ 20 h 196"/>
                    <a:gd name="T24" fmla="*/ 208 w 614"/>
                    <a:gd name="T25" fmla="*/ 25 h 196"/>
                    <a:gd name="T26" fmla="*/ 232 w 614"/>
                    <a:gd name="T27" fmla="*/ 32 h 196"/>
                    <a:gd name="T28" fmla="*/ 246 w 614"/>
                    <a:gd name="T29" fmla="*/ 39 h 196"/>
                    <a:gd name="T30" fmla="*/ 264 w 614"/>
                    <a:gd name="T31" fmla="*/ 47 h 196"/>
                    <a:gd name="T32" fmla="*/ 285 w 614"/>
                    <a:gd name="T33" fmla="*/ 54 h 196"/>
                    <a:gd name="T34" fmla="*/ 302 w 614"/>
                    <a:gd name="T35" fmla="*/ 62 h 196"/>
                    <a:gd name="T36" fmla="*/ 317 w 614"/>
                    <a:gd name="T37" fmla="*/ 69 h 196"/>
                    <a:gd name="T38" fmla="*/ 334 w 614"/>
                    <a:gd name="T39" fmla="*/ 84 h 196"/>
                    <a:gd name="T40" fmla="*/ 352 w 614"/>
                    <a:gd name="T41" fmla="*/ 94 h 196"/>
                    <a:gd name="T42" fmla="*/ 375 w 614"/>
                    <a:gd name="T43" fmla="*/ 109 h 196"/>
                    <a:gd name="T44" fmla="*/ 393 w 614"/>
                    <a:gd name="T45" fmla="*/ 118 h 196"/>
                    <a:gd name="T46" fmla="*/ 411 w 614"/>
                    <a:gd name="T47" fmla="*/ 128 h 196"/>
                    <a:gd name="T48" fmla="*/ 428 w 614"/>
                    <a:gd name="T49" fmla="*/ 138 h 196"/>
                    <a:gd name="T50" fmla="*/ 446 w 614"/>
                    <a:gd name="T51" fmla="*/ 148 h 196"/>
                    <a:gd name="T52" fmla="*/ 463 w 614"/>
                    <a:gd name="T53" fmla="*/ 156 h 196"/>
                    <a:gd name="T54" fmla="*/ 481 w 614"/>
                    <a:gd name="T55" fmla="*/ 163 h 196"/>
                    <a:gd name="T56" fmla="*/ 499 w 614"/>
                    <a:gd name="T57" fmla="*/ 168 h 196"/>
                    <a:gd name="T58" fmla="*/ 519 w 614"/>
                    <a:gd name="T59" fmla="*/ 175 h 196"/>
                    <a:gd name="T60" fmla="*/ 537 w 614"/>
                    <a:gd name="T61" fmla="*/ 180 h 196"/>
                    <a:gd name="T62" fmla="*/ 557 w 614"/>
                    <a:gd name="T63" fmla="*/ 185 h 196"/>
                    <a:gd name="T64" fmla="*/ 575 w 614"/>
                    <a:gd name="T65" fmla="*/ 188 h 196"/>
                    <a:gd name="T66" fmla="*/ 592 w 614"/>
                    <a:gd name="T67" fmla="*/ 193 h 196"/>
                    <a:gd name="T68" fmla="*/ 613 w 614"/>
                    <a:gd name="T69" fmla="*/ 195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14" h="196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5" y="0"/>
                      </a:lnTo>
                      <a:lnTo>
                        <a:pt x="53" y="0"/>
                      </a:lnTo>
                      <a:lnTo>
                        <a:pt x="73" y="2"/>
                      </a:lnTo>
                      <a:lnTo>
                        <a:pt x="88" y="5"/>
                      </a:lnTo>
                      <a:lnTo>
                        <a:pt x="109" y="5"/>
                      </a:lnTo>
                      <a:lnTo>
                        <a:pt x="126" y="7"/>
                      </a:lnTo>
                      <a:lnTo>
                        <a:pt x="141" y="10"/>
                      </a:lnTo>
                      <a:lnTo>
                        <a:pt x="158" y="10"/>
                      </a:lnTo>
                      <a:lnTo>
                        <a:pt x="179" y="10"/>
                      </a:lnTo>
                      <a:lnTo>
                        <a:pt x="202" y="20"/>
                      </a:lnTo>
                      <a:lnTo>
                        <a:pt x="208" y="25"/>
                      </a:lnTo>
                      <a:lnTo>
                        <a:pt x="232" y="32"/>
                      </a:lnTo>
                      <a:lnTo>
                        <a:pt x="246" y="39"/>
                      </a:lnTo>
                      <a:lnTo>
                        <a:pt x="264" y="47"/>
                      </a:lnTo>
                      <a:lnTo>
                        <a:pt x="285" y="54"/>
                      </a:lnTo>
                      <a:lnTo>
                        <a:pt x="302" y="62"/>
                      </a:lnTo>
                      <a:lnTo>
                        <a:pt x="317" y="69"/>
                      </a:lnTo>
                      <a:lnTo>
                        <a:pt x="334" y="84"/>
                      </a:lnTo>
                      <a:lnTo>
                        <a:pt x="352" y="94"/>
                      </a:lnTo>
                      <a:lnTo>
                        <a:pt x="375" y="109"/>
                      </a:lnTo>
                      <a:lnTo>
                        <a:pt x="393" y="118"/>
                      </a:lnTo>
                      <a:lnTo>
                        <a:pt x="411" y="128"/>
                      </a:lnTo>
                      <a:lnTo>
                        <a:pt x="428" y="138"/>
                      </a:lnTo>
                      <a:lnTo>
                        <a:pt x="446" y="148"/>
                      </a:lnTo>
                      <a:lnTo>
                        <a:pt x="463" y="156"/>
                      </a:lnTo>
                      <a:lnTo>
                        <a:pt x="481" y="163"/>
                      </a:lnTo>
                      <a:lnTo>
                        <a:pt x="499" y="168"/>
                      </a:lnTo>
                      <a:lnTo>
                        <a:pt x="519" y="175"/>
                      </a:lnTo>
                      <a:lnTo>
                        <a:pt x="537" y="180"/>
                      </a:lnTo>
                      <a:lnTo>
                        <a:pt x="557" y="185"/>
                      </a:lnTo>
                      <a:lnTo>
                        <a:pt x="575" y="188"/>
                      </a:lnTo>
                      <a:lnTo>
                        <a:pt x="592" y="193"/>
                      </a:lnTo>
                      <a:lnTo>
                        <a:pt x="613" y="19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1" name="Freeform 79">
                  <a:extLst>
                    <a:ext uri="{FF2B5EF4-FFF2-40B4-BE49-F238E27FC236}">
                      <a16:creationId xmlns:a16="http://schemas.microsoft.com/office/drawing/2014/main" id="{358B0517-29DC-4E1B-8C86-88B1F692D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465"/>
                  <a:ext cx="614" cy="196"/>
                </a:xfrm>
                <a:custGeom>
                  <a:avLst/>
                  <a:gdLst>
                    <a:gd name="T0" fmla="*/ 613 w 614"/>
                    <a:gd name="T1" fmla="*/ 0 h 196"/>
                    <a:gd name="T2" fmla="*/ 595 w 614"/>
                    <a:gd name="T3" fmla="*/ 0 h 196"/>
                    <a:gd name="T4" fmla="*/ 578 w 614"/>
                    <a:gd name="T5" fmla="*/ 0 h 196"/>
                    <a:gd name="T6" fmla="*/ 560 w 614"/>
                    <a:gd name="T7" fmla="*/ 0 h 196"/>
                    <a:gd name="T8" fmla="*/ 540 w 614"/>
                    <a:gd name="T9" fmla="*/ 2 h 196"/>
                    <a:gd name="T10" fmla="*/ 525 w 614"/>
                    <a:gd name="T11" fmla="*/ 5 h 196"/>
                    <a:gd name="T12" fmla="*/ 504 w 614"/>
                    <a:gd name="T13" fmla="*/ 5 h 196"/>
                    <a:gd name="T14" fmla="*/ 487 w 614"/>
                    <a:gd name="T15" fmla="*/ 7 h 196"/>
                    <a:gd name="T16" fmla="*/ 472 w 614"/>
                    <a:gd name="T17" fmla="*/ 10 h 196"/>
                    <a:gd name="T18" fmla="*/ 455 w 614"/>
                    <a:gd name="T19" fmla="*/ 10 h 196"/>
                    <a:gd name="T20" fmla="*/ 434 w 614"/>
                    <a:gd name="T21" fmla="*/ 10 h 196"/>
                    <a:gd name="T22" fmla="*/ 411 w 614"/>
                    <a:gd name="T23" fmla="*/ 20 h 196"/>
                    <a:gd name="T24" fmla="*/ 405 w 614"/>
                    <a:gd name="T25" fmla="*/ 25 h 196"/>
                    <a:gd name="T26" fmla="*/ 381 w 614"/>
                    <a:gd name="T27" fmla="*/ 32 h 196"/>
                    <a:gd name="T28" fmla="*/ 367 w 614"/>
                    <a:gd name="T29" fmla="*/ 39 h 196"/>
                    <a:gd name="T30" fmla="*/ 349 w 614"/>
                    <a:gd name="T31" fmla="*/ 47 h 196"/>
                    <a:gd name="T32" fmla="*/ 328 w 614"/>
                    <a:gd name="T33" fmla="*/ 54 h 196"/>
                    <a:gd name="T34" fmla="*/ 311 w 614"/>
                    <a:gd name="T35" fmla="*/ 62 h 196"/>
                    <a:gd name="T36" fmla="*/ 296 w 614"/>
                    <a:gd name="T37" fmla="*/ 69 h 196"/>
                    <a:gd name="T38" fmla="*/ 279 w 614"/>
                    <a:gd name="T39" fmla="*/ 84 h 196"/>
                    <a:gd name="T40" fmla="*/ 261 w 614"/>
                    <a:gd name="T41" fmla="*/ 94 h 196"/>
                    <a:gd name="T42" fmla="*/ 238 w 614"/>
                    <a:gd name="T43" fmla="*/ 109 h 196"/>
                    <a:gd name="T44" fmla="*/ 220 w 614"/>
                    <a:gd name="T45" fmla="*/ 118 h 196"/>
                    <a:gd name="T46" fmla="*/ 202 w 614"/>
                    <a:gd name="T47" fmla="*/ 128 h 196"/>
                    <a:gd name="T48" fmla="*/ 185 w 614"/>
                    <a:gd name="T49" fmla="*/ 138 h 196"/>
                    <a:gd name="T50" fmla="*/ 167 w 614"/>
                    <a:gd name="T51" fmla="*/ 148 h 196"/>
                    <a:gd name="T52" fmla="*/ 150 w 614"/>
                    <a:gd name="T53" fmla="*/ 156 h 196"/>
                    <a:gd name="T54" fmla="*/ 132 w 614"/>
                    <a:gd name="T55" fmla="*/ 163 h 196"/>
                    <a:gd name="T56" fmla="*/ 114 w 614"/>
                    <a:gd name="T57" fmla="*/ 168 h 196"/>
                    <a:gd name="T58" fmla="*/ 94 w 614"/>
                    <a:gd name="T59" fmla="*/ 175 h 196"/>
                    <a:gd name="T60" fmla="*/ 76 w 614"/>
                    <a:gd name="T61" fmla="*/ 180 h 196"/>
                    <a:gd name="T62" fmla="*/ 56 w 614"/>
                    <a:gd name="T63" fmla="*/ 185 h 196"/>
                    <a:gd name="T64" fmla="*/ 38 w 614"/>
                    <a:gd name="T65" fmla="*/ 188 h 196"/>
                    <a:gd name="T66" fmla="*/ 21 w 614"/>
                    <a:gd name="T67" fmla="*/ 193 h 196"/>
                    <a:gd name="T68" fmla="*/ 0 w 614"/>
                    <a:gd name="T69" fmla="*/ 195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14" h="196">
                      <a:moveTo>
                        <a:pt x="613" y="0"/>
                      </a:moveTo>
                      <a:lnTo>
                        <a:pt x="595" y="0"/>
                      </a:lnTo>
                      <a:lnTo>
                        <a:pt x="578" y="0"/>
                      </a:lnTo>
                      <a:lnTo>
                        <a:pt x="560" y="0"/>
                      </a:lnTo>
                      <a:lnTo>
                        <a:pt x="540" y="2"/>
                      </a:lnTo>
                      <a:lnTo>
                        <a:pt x="525" y="5"/>
                      </a:lnTo>
                      <a:lnTo>
                        <a:pt x="504" y="5"/>
                      </a:lnTo>
                      <a:lnTo>
                        <a:pt x="487" y="7"/>
                      </a:lnTo>
                      <a:lnTo>
                        <a:pt x="472" y="10"/>
                      </a:lnTo>
                      <a:lnTo>
                        <a:pt x="455" y="10"/>
                      </a:lnTo>
                      <a:lnTo>
                        <a:pt x="434" y="10"/>
                      </a:lnTo>
                      <a:lnTo>
                        <a:pt x="411" y="20"/>
                      </a:lnTo>
                      <a:lnTo>
                        <a:pt x="405" y="25"/>
                      </a:lnTo>
                      <a:lnTo>
                        <a:pt x="381" y="32"/>
                      </a:lnTo>
                      <a:lnTo>
                        <a:pt x="367" y="39"/>
                      </a:lnTo>
                      <a:lnTo>
                        <a:pt x="349" y="47"/>
                      </a:lnTo>
                      <a:lnTo>
                        <a:pt x="328" y="54"/>
                      </a:lnTo>
                      <a:lnTo>
                        <a:pt x="311" y="62"/>
                      </a:lnTo>
                      <a:lnTo>
                        <a:pt x="296" y="69"/>
                      </a:lnTo>
                      <a:lnTo>
                        <a:pt x="279" y="84"/>
                      </a:lnTo>
                      <a:lnTo>
                        <a:pt x="261" y="94"/>
                      </a:lnTo>
                      <a:lnTo>
                        <a:pt x="238" y="109"/>
                      </a:lnTo>
                      <a:lnTo>
                        <a:pt x="220" y="118"/>
                      </a:lnTo>
                      <a:lnTo>
                        <a:pt x="202" y="128"/>
                      </a:lnTo>
                      <a:lnTo>
                        <a:pt x="185" y="138"/>
                      </a:lnTo>
                      <a:lnTo>
                        <a:pt x="167" y="148"/>
                      </a:lnTo>
                      <a:lnTo>
                        <a:pt x="150" y="156"/>
                      </a:lnTo>
                      <a:lnTo>
                        <a:pt x="132" y="163"/>
                      </a:lnTo>
                      <a:lnTo>
                        <a:pt x="114" y="168"/>
                      </a:lnTo>
                      <a:lnTo>
                        <a:pt x="94" y="175"/>
                      </a:lnTo>
                      <a:lnTo>
                        <a:pt x="76" y="180"/>
                      </a:lnTo>
                      <a:lnTo>
                        <a:pt x="56" y="185"/>
                      </a:lnTo>
                      <a:lnTo>
                        <a:pt x="38" y="188"/>
                      </a:lnTo>
                      <a:lnTo>
                        <a:pt x="21" y="193"/>
                      </a:lnTo>
                      <a:lnTo>
                        <a:pt x="0" y="19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2" name="Line 80">
                  <a:extLst>
                    <a:ext uri="{FF2B5EF4-FFF2-40B4-BE49-F238E27FC236}">
                      <a16:creationId xmlns:a16="http://schemas.microsoft.com/office/drawing/2014/main" id="{0D08FED6-EF00-49D6-BD2D-A98A7FCEF8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4" y="2660"/>
                  <a:ext cx="67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9" name="Group 81">
                <a:extLst>
                  <a:ext uri="{FF2B5EF4-FFF2-40B4-BE49-F238E27FC236}">
                    <a16:creationId xmlns:a16="http://schemas.microsoft.com/office/drawing/2014/main" id="{1BFC754A-0112-454E-9BBE-1663A73B1C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" y="2637"/>
                <a:ext cx="1366" cy="134"/>
                <a:chOff x="2895" y="2637"/>
                <a:chExt cx="1366" cy="134"/>
              </a:xfrm>
            </p:grpSpPr>
            <p:sp>
              <p:nvSpPr>
                <p:cNvPr id="127" name="Freeform 82">
                  <a:extLst>
                    <a:ext uri="{FF2B5EF4-FFF2-40B4-BE49-F238E27FC236}">
                      <a16:creationId xmlns:a16="http://schemas.microsoft.com/office/drawing/2014/main" id="{72E0B412-7EAE-45E2-A6AB-649E7ACD8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" y="2637"/>
                  <a:ext cx="634" cy="134"/>
                </a:xfrm>
                <a:custGeom>
                  <a:avLst/>
                  <a:gdLst>
                    <a:gd name="T0" fmla="*/ 0 w 634"/>
                    <a:gd name="T1" fmla="*/ 0 h 134"/>
                    <a:gd name="T2" fmla="*/ 18 w 634"/>
                    <a:gd name="T3" fmla="*/ 0 h 134"/>
                    <a:gd name="T4" fmla="*/ 36 w 634"/>
                    <a:gd name="T5" fmla="*/ 0 h 134"/>
                    <a:gd name="T6" fmla="*/ 55 w 634"/>
                    <a:gd name="T7" fmla="*/ 0 h 134"/>
                    <a:gd name="T8" fmla="*/ 76 w 634"/>
                    <a:gd name="T9" fmla="*/ 2 h 134"/>
                    <a:gd name="T10" fmla="*/ 91 w 634"/>
                    <a:gd name="T11" fmla="*/ 3 h 134"/>
                    <a:gd name="T12" fmla="*/ 112 w 634"/>
                    <a:gd name="T13" fmla="*/ 3 h 134"/>
                    <a:gd name="T14" fmla="*/ 130 w 634"/>
                    <a:gd name="T15" fmla="*/ 5 h 134"/>
                    <a:gd name="T16" fmla="*/ 145 w 634"/>
                    <a:gd name="T17" fmla="*/ 7 h 134"/>
                    <a:gd name="T18" fmla="*/ 164 w 634"/>
                    <a:gd name="T19" fmla="*/ 7 h 134"/>
                    <a:gd name="T20" fmla="*/ 185 w 634"/>
                    <a:gd name="T21" fmla="*/ 7 h 134"/>
                    <a:gd name="T22" fmla="*/ 209 w 634"/>
                    <a:gd name="T23" fmla="*/ 13 h 134"/>
                    <a:gd name="T24" fmla="*/ 215 w 634"/>
                    <a:gd name="T25" fmla="*/ 17 h 134"/>
                    <a:gd name="T26" fmla="*/ 239 w 634"/>
                    <a:gd name="T27" fmla="*/ 22 h 134"/>
                    <a:gd name="T28" fmla="*/ 254 w 634"/>
                    <a:gd name="T29" fmla="*/ 27 h 134"/>
                    <a:gd name="T30" fmla="*/ 273 w 634"/>
                    <a:gd name="T31" fmla="*/ 32 h 134"/>
                    <a:gd name="T32" fmla="*/ 294 w 634"/>
                    <a:gd name="T33" fmla="*/ 37 h 134"/>
                    <a:gd name="T34" fmla="*/ 312 w 634"/>
                    <a:gd name="T35" fmla="*/ 42 h 134"/>
                    <a:gd name="T36" fmla="*/ 327 w 634"/>
                    <a:gd name="T37" fmla="*/ 47 h 134"/>
                    <a:gd name="T38" fmla="*/ 345 w 634"/>
                    <a:gd name="T39" fmla="*/ 57 h 134"/>
                    <a:gd name="T40" fmla="*/ 363 w 634"/>
                    <a:gd name="T41" fmla="*/ 64 h 134"/>
                    <a:gd name="T42" fmla="*/ 388 w 634"/>
                    <a:gd name="T43" fmla="*/ 74 h 134"/>
                    <a:gd name="T44" fmla="*/ 406 w 634"/>
                    <a:gd name="T45" fmla="*/ 81 h 134"/>
                    <a:gd name="T46" fmla="*/ 424 w 634"/>
                    <a:gd name="T47" fmla="*/ 88 h 134"/>
                    <a:gd name="T48" fmla="*/ 442 w 634"/>
                    <a:gd name="T49" fmla="*/ 94 h 134"/>
                    <a:gd name="T50" fmla="*/ 460 w 634"/>
                    <a:gd name="T51" fmla="*/ 101 h 134"/>
                    <a:gd name="T52" fmla="*/ 479 w 634"/>
                    <a:gd name="T53" fmla="*/ 106 h 134"/>
                    <a:gd name="T54" fmla="*/ 497 w 634"/>
                    <a:gd name="T55" fmla="*/ 111 h 134"/>
                    <a:gd name="T56" fmla="*/ 515 w 634"/>
                    <a:gd name="T57" fmla="*/ 114 h 134"/>
                    <a:gd name="T58" fmla="*/ 536 w 634"/>
                    <a:gd name="T59" fmla="*/ 120 h 134"/>
                    <a:gd name="T60" fmla="*/ 554 w 634"/>
                    <a:gd name="T61" fmla="*/ 123 h 134"/>
                    <a:gd name="T62" fmla="*/ 575 w 634"/>
                    <a:gd name="T63" fmla="*/ 126 h 134"/>
                    <a:gd name="T64" fmla="*/ 594 w 634"/>
                    <a:gd name="T65" fmla="*/ 128 h 134"/>
                    <a:gd name="T66" fmla="*/ 612 w 634"/>
                    <a:gd name="T67" fmla="*/ 131 h 134"/>
                    <a:gd name="T68" fmla="*/ 633 w 634"/>
                    <a:gd name="T69" fmla="*/ 133 h 13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13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6" y="0"/>
                      </a:lnTo>
                      <a:lnTo>
                        <a:pt x="55" y="0"/>
                      </a:lnTo>
                      <a:lnTo>
                        <a:pt x="76" y="2"/>
                      </a:lnTo>
                      <a:lnTo>
                        <a:pt x="91" y="3"/>
                      </a:lnTo>
                      <a:lnTo>
                        <a:pt x="112" y="3"/>
                      </a:lnTo>
                      <a:lnTo>
                        <a:pt x="130" y="5"/>
                      </a:lnTo>
                      <a:lnTo>
                        <a:pt x="145" y="7"/>
                      </a:lnTo>
                      <a:lnTo>
                        <a:pt x="164" y="7"/>
                      </a:lnTo>
                      <a:lnTo>
                        <a:pt x="185" y="7"/>
                      </a:lnTo>
                      <a:lnTo>
                        <a:pt x="209" y="13"/>
                      </a:lnTo>
                      <a:lnTo>
                        <a:pt x="215" y="17"/>
                      </a:lnTo>
                      <a:lnTo>
                        <a:pt x="239" y="22"/>
                      </a:lnTo>
                      <a:lnTo>
                        <a:pt x="254" y="27"/>
                      </a:lnTo>
                      <a:lnTo>
                        <a:pt x="273" y="32"/>
                      </a:lnTo>
                      <a:lnTo>
                        <a:pt x="294" y="37"/>
                      </a:lnTo>
                      <a:lnTo>
                        <a:pt x="312" y="42"/>
                      </a:lnTo>
                      <a:lnTo>
                        <a:pt x="327" y="47"/>
                      </a:lnTo>
                      <a:lnTo>
                        <a:pt x="345" y="57"/>
                      </a:lnTo>
                      <a:lnTo>
                        <a:pt x="363" y="64"/>
                      </a:lnTo>
                      <a:lnTo>
                        <a:pt x="388" y="74"/>
                      </a:lnTo>
                      <a:lnTo>
                        <a:pt x="406" y="81"/>
                      </a:lnTo>
                      <a:lnTo>
                        <a:pt x="424" y="88"/>
                      </a:lnTo>
                      <a:lnTo>
                        <a:pt x="442" y="94"/>
                      </a:lnTo>
                      <a:lnTo>
                        <a:pt x="460" y="101"/>
                      </a:lnTo>
                      <a:lnTo>
                        <a:pt x="479" y="106"/>
                      </a:lnTo>
                      <a:lnTo>
                        <a:pt x="497" y="111"/>
                      </a:lnTo>
                      <a:lnTo>
                        <a:pt x="515" y="114"/>
                      </a:lnTo>
                      <a:lnTo>
                        <a:pt x="536" y="120"/>
                      </a:lnTo>
                      <a:lnTo>
                        <a:pt x="554" y="123"/>
                      </a:lnTo>
                      <a:lnTo>
                        <a:pt x="575" y="126"/>
                      </a:lnTo>
                      <a:lnTo>
                        <a:pt x="594" y="128"/>
                      </a:lnTo>
                      <a:lnTo>
                        <a:pt x="612" y="131"/>
                      </a:lnTo>
                      <a:lnTo>
                        <a:pt x="633" y="13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8" name="Freeform 83">
                  <a:extLst>
                    <a:ext uri="{FF2B5EF4-FFF2-40B4-BE49-F238E27FC236}">
                      <a16:creationId xmlns:a16="http://schemas.microsoft.com/office/drawing/2014/main" id="{5E34C46E-5308-4281-AEFF-E2E689890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7" y="2637"/>
                  <a:ext cx="634" cy="134"/>
                </a:xfrm>
                <a:custGeom>
                  <a:avLst/>
                  <a:gdLst>
                    <a:gd name="T0" fmla="*/ 633 w 634"/>
                    <a:gd name="T1" fmla="*/ 0 h 134"/>
                    <a:gd name="T2" fmla="*/ 615 w 634"/>
                    <a:gd name="T3" fmla="*/ 0 h 134"/>
                    <a:gd name="T4" fmla="*/ 597 w 634"/>
                    <a:gd name="T5" fmla="*/ 0 h 134"/>
                    <a:gd name="T6" fmla="*/ 578 w 634"/>
                    <a:gd name="T7" fmla="*/ 0 h 134"/>
                    <a:gd name="T8" fmla="*/ 557 w 634"/>
                    <a:gd name="T9" fmla="*/ 2 h 134"/>
                    <a:gd name="T10" fmla="*/ 542 w 634"/>
                    <a:gd name="T11" fmla="*/ 3 h 134"/>
                    <a:gd name="T12" fmla="*/ 521 w 634"/>
                    <a:gd name="T13" fmla="*/ 3 h 134"/>
                    <a:gd name="T14" fmla="*/ 503 w 634"/>
                    <a:gd name="T15" fmla="*/ 5 h 134"/>
                    <a:gd name="T16" fmla="*/ 488 w 634"/>
                    <a:gd name="T17" fmla="*/ 7 h 134"/>
                    <a:gd name="T18" fmla="*/ 469 w 634"/>
                    <a:gd name="T19" fmla="*/ 7 h 134"/>
                    <a:gd name="T20" fmla="*/ 448 w 634"/>
                    <a:gd name="T21" fmla="*/ 7 h 134"/>
                    <a:gd name="T22" fmla="*/ 424 w 634"/>
                    <a:gd name="T23" fmla="*/ 13 h 134"/>
                    <a:gd name="T24" fmla="*/ 418 w 634"/>
                    <a:gd name="T25" fmla="*/ 17 h 134"/>
                    <a:gd name="T26" fmla="*/ 394 w 634"/>
                    <a:gd name="T27" fmla="*/ 22 h 134"/>
                    <a:gd name="T28" fmla="*/ 379 w 634"/>
                    <a:gd name="T29" fmla="*/ 27 h 134"/>
                    <a:gd name="T30" fmla="*/ 360 w 634"/>
                    <a:gd name="T31" fmla="*/ 32 h 134"/>
                    <a:gd name="T32" fmla="*/ 339 w 634"/>
                    <a:gd name="T33" fmla="*/ 37 h 134"/>
                    <a:gd name="T34" fmla="*/ 321 w 634"/>
                    <a:gd name="T35" fmla="*/ 42 h 134"/>
                    <a:gd name="T36" fmla="*/ 306 w 634"/>
                    <a:gd name="T37" fmla="*/ 47 h 134"/>
                    <a:gd name="T38" fmla="*/ 288 w 634"/>
                    <a:gd name="T39" fmla="*/ 57 h 134"/>
                    <a:gd name="T40" fmla="*/ 270 w 634"/>
                    <a:gd name="T41" fmla="*/ 64 h 134"/>
                    <a:gd name="T42" fmla="*/ 245 w 634"/>
                    <a:gd name="T43" fmla="*/ 74 h 134"/>
                    <a:gd name="T44" fmla="*/ 227 w 634"/>
                    <a:gd name="T45" fmla="*/ 81 h 134"/>
                    <a:gd name="T46" fmla="*/ 209 w 634"/>
                    <a:gd name="T47" fmla="*/ 88 h 134"/>
                    <a:gd name="T48" fmla="*/ 191 w 634"/>
                    <a:gd name="T49" fmla="*/ 94 h 134"/>
                    <a:gd name="T50" fmla="*/ 173 w 634"/>
                    <a:gd name="T51" fmla="*/ 101 h 134"/>
                    <a:gd name="T52" fmla="*/ 154 w 634"/>
                    <a:gd name="T53" fmla="*/ 106 h 134"/>
                    <a:gd name="T54" fmla="*/ 136 w 634"/>
                    <a:gd name="T55" fmla="*/ 111 h 134"/>
                    <a:gd name="T56" fmla="*/ 118 w 634"/>
                    <a:gd name="T57" fmla="*/ 114 h 134"/>
                    <a:gd name="T58" fmla="*/ 97 w 634"/>
                    <a:gd name="T59" fmla="*/ 120 h 134"/>
                    <a:gd name="T60" fmla="*/ 79 w 634"/>
                    <a:gd name="T61" fmla="*/ 123 h 134"/>
                    <a:gd name="T62" fmla="*/ 58 w 634"/>
                    <a:gd name="T63" fmla="*/ 126 h 134"/>
                    <a:gd name="T64" fmla="*/ 39 w 634"/>
                    <a:gd name="T65" fmla="*/ 128 h 134"/>
                    <a:gd name="T66" fmla="*/ 21 w 634"/>
                    <a:gd name="T67" fmla="*/ 131 h 134"/>
                    <a:gd name="T68" fmla="*/ 0 w 634"/>
                    <a:gd name="T69" fmla="*/ 133 h 13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134">
                      <a:moveTo>
                        <a:pt x="633" y="0"/>
                      </a:moveTo>
                      <a:lnTo>
                        <a:pt x="615" y="0"/>
                      </a:lnTo>
                      <a:lnTo>
                        <a:pt x="597" y="0"/>
                      </a:lnTo>
                      <a:lnTo>
                        <a:pt x="578" y="0"/>
                      </a:lnTo>
                      <a:lnTo>
                        <a:pt x="557" y="2"/>
                      </a:lnTo>
                      <a:lnTo>
                        <a:pt x="542" y="3"/>
                      </a:lnTo>
                      <a:lnTo>
                        <a:pt x="521" y="3"/>
                      </a:lnTo>
                      <a:lnTo>
                        <a:pt x="503" y="5"/>
                      </a:lnTo>
                      <a:lnTo>
                        <a:pt x="488" y="7"/>
                      </a:lnTo>
                      <a:lnTo>
                        <a:pt x="469" y="7"/>
                      </a:lnTo>
                      <a:lnTo>
                        <a:pt x="448" y="7"/>
                      </a:lnTo>
                      <a:lnTo>
                        <a:pt x="424" y="13"/>
                      </a:lnTo>
                      <a:lnTo>
                        <a:pt x="418" y="17"/>
                      </a:lnTo>
                      <a:lnTo>
                        <a:pt x="394" y="22"/>
                      </a:lnTo>
                      <a:lnTo>
                        <a:pt x="379" y="27"/>
                      </a:lnTo>
                      <a:lnTo>
                        <a:pt x="360" y="32"/>
                      </a:lnTo>
                      <a:lnTo>
                        <a:pt x="339" y="37"/>
                      </a:lnTo>
                      <a:lnTo>
                        <a:pt x="321" y="42"/>
                      </a:lnTo>
                      <a:lnTo>
                        <a:pt x="306" y="47"/>
                      </a:lnTo>
                      <a:lnTo>
                        <a:pt x="288" y="57"/>
                      </a:lnTo>
                      <a:lnTo>
                        <a:pt x="270" y="64"/>
                      </a:lnTo>
                      <a:lnTo>
                        <a:pt x="245" y="74"/>
                      </a:lnTo>
                      <a:lnTo>
                        <a:pt x="227" y="81"/>
                      </a:lnTo>
                      <a:lnTo>
                        <a:pt x="209" y="88"/>
                      </a:lnTo>
                      <a:lnTo>
                        <a:pt x="191" y="94"/>
                      </a:lnTo>
                      <a:lnTo>
                        <a:pt x="173" y="101"/>
                      </a:lnTo>
                      <a:lnTo>
                        <a:pt x="154" y="106"/>
                      </a:lnTo>
                      <a:lnTo>
                        <a:pt x="136" y="111"/>
                      </a:lnTo>
                      <a:lnTo>
                        <a:pt x="118" y="114"/>
                      </a:lnTo>
                      <a:lnTo>
                        <a:pt x="97" y="120"/>
                      </a:lnTo>
                      <a:lnTo>
                        <a:pt x="79" y="123"/>
                      </a:lnTo>
                      <a:lnTo>
                        <a:pt x="58" y="126"/>
                      </a:lnTo>
                      <a:lnTo>
                        <a:pt x="39" y="128"/>
                      </a:lnTo>
                      <a:lnTo>
                        <a:pt x="21" y="131"/>
                      </a:lnTo>
                      <a:lnTo>
                        <a:pt x="0" y="13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9" name="Line 84">
                  <a:extLst>
                    <a:ext uri="{FF2B5EF4-FFF2-40B4-BE49-F238E27FC236}">
                      <a16:creationId xmlns:a16="http://schemas.microsoft.com/office/drawing/2014/main" id="{E680EFCF-7952-4229-B9FD-AC916FBB83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1" y="2770"/>
                  <a:ext cx="71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0" name="Group 85">
                <a:extLst>
                  <a:ext uri="{FF2B5EF4-FFF2-40B4-BE49-F238E27FC236}">
                    <a16:creationId xmlns:a16="http://schemas.microsoft.com/office/drawing/2014/main" id="{E5485163-938F-4C22-BBF6-5A5D3CBDAB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2" y="2701"/>
                <a:ext cx="1369" cy="104"/>
                <a:chOff x="2892" y="2701"/>
                <a:chExt cx="1369" cy="104"/>
              </a:xfrm>
            </p:grpSpPr>
            <p:sp>
              <p:nvSpPr>
                <p:cNvPr id="124" name="Freeform 86">
                  <a:extLst>
                    <a:ext uri="{FF2B5EF4-FFF2-40B4-BE49-F238E27FC236}">
                      <a16:creationId xmlns:a16="http://schemas.microsoft.com/office/drawing/2014/main" id="{05BA5A82-81A7-4DFA-A7DD-6A6E9F67DE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" y="2701"/>
                  <a:ext cx="636" cy="104"/>
                </a:xfrm>
                <a:custGeom>
                  <a:avLst/>
                  <a:gdLst>
                    <a:gd name="T0" fmla="*/ 0 w 636"/>
                    <a:gd name="T1" fmla="*/ 0 h 104"/>
                    <a:gd name="T2" fmla="*/ 18 w 636"/>
                    <a:gd name="T3" fmla="*/ 0 h 104"/>
                    <a:gd name="T4" fmla="*/ 36 w 636"/>
                    <a:gd name="T5" fmla="*/ 0 h 104"/>
                    <a:gd name="T6" fmla="*/ 55 w 636"/>
                    <a:gd name="T7" fmla="*/ 0 h 104"/>
                    <a:gd name="T8" fmla="*/ 76 w 636"/>
                    <a:gd name="T9" fmla="*/ 1 h 104"/>
                    <a:gd name="T10" fmla="*/ 91 w 636"/>
                    <a:gd name="T11" fmla="*/ 3 h 104"/>
                    <a:gd name="T12" fmla="*/ 112 w 636"/>
                    <a:gd name="T13" fmla="*/ 3 h 104"/>
                    <a:gd name="T14" fmla="*/ 131 w 636"/>
                    <a:gd name="T15" fmla="*/ 4 h 104"/>
                    <a:gd name="T16" fmla="*/ 146 w 636"/>
                    <a:gd name="T17" fmla="*/ 5 h 104"/>
                    <a:gd name="T18" fmla="*/ 164 w 636"/>
                    <a:gd name="T19" fmla="*/ 5 h 104"/>
                    <a:gd name="T20" fmla="*/ 185 w 636"/>
                    <a:gd name="T21" fmla="*/ 5 h 104"/>
                    <a:gd name="T22" fmla="*/ 210 w 636"/>
                    <a:gd name="T23" fmla="*/ 10 h 104"/>
                    <a:gd name="T24" fmla="*/ 216 w 636"/>
                    <a:gd name="T25" fmla="*/ 13 h 104"/>
                    <a:gd name="T26" fmla="*/ 240 w 636"/>
                    <a:gd name="T27" fmla="*/ 17 h 104"/>
                    <a:gd name="T28" fmla="*/ 255 w 636"/>
                    <a:gd name="T29" fmla="*/ 21 h 104"/>
                    <a:gd name="T30" fmla="*/ 273 w 636"/>
                    <a:gd name="T31" fmla="*/ 25 h 104"/>
                    <a:gd name="T32" fmla="*/ 295 w 636"/>
                    <a:gd name="T33" fmla="*/ 29 h 104"/>
                    <a:gd name="T34" fmla="*/ 313 w 636"/>
                    <a:gd name="T35" fmla="*/ 33 h 104"/>
                    <a:gd name="T36" fmla="*/ 328 w 636"/>
                    <a:gd name="T37" fmla="*/ 37 h 104"/>
                    <a:gd name="T38" fmla="*/ 346 w 636"/>
                    <a:gd name="T39" fmla="*/ 44 h 104"/>
                    <a:gd name="T40" fmla="*/ 365 w 636"/>
                    <a:gd name="T41" fmla="*/ 50 h 104"/>
                    <a:gd name="T42" fmla="*/ 389 w 636"/>
                    <a:gd name="T43" fmla="*/ 57 h 104"/>
                    <a:gd name="T44" fmla="*/ 407 w 636"/>
                    <a:gd name="T45" fmla="*/ 63 h 104"/>
                    <a:gd name="T46" fmla="*/ 425 w 636"/>
                    <a:gd name="T47" fmla="*/ 68 h 104"/>
                    <a:gd name="T48" fmla="*/ 444 w 636"/>
                    <a:gd name="T49" fmla="*/ 73 h 104"/>
                    <a:gd name="T50" fmla="*/ 462 w 636"/>
                    <a:gd name="T51" fmla="*/ 78 h 104"/>
                    <a:gd name="T52" fmla="*/ 480 w 636"/>
                    <a:gd name="T53" fmla="*/ 82 h 104"/>
                    <a:gd name="T54" fmla="*/ 498 w 636"/>
                    <a:gd name="T55" fmla="*/ 86 h 104"/>
                    <a:gd name="T56" fmla="*/ 517 w 636"/>
                    <a:gd name="T57" fmla="*/ 89 h 104"/>
                    <a:gd name="T58" fmla="*/ 538 w 636"/>
                    <a:gd name="T59" fmla="*/ 93 h 104"/>
                    <a:gd name="T60" fmla="*/ 556 w 636"/>
                    <a:gd name="T61" fmla="*/ 95 h 104"/>
                    <a:gd name="T62" fmla="*/ 577 w 636"/>
                    <a:gd name="T63" fmla="*/ 98 h 104"/>
                    <a:gd name="T64" fmla="*/ 596 w 636"/>
                    <a:gd name="T65" fmla="*/ 99 h 104"/>
                    <a:gd name="T66" fmla="*/ 614 w 636"/>
                    <a:gd name="T67" fmla="*/ 102 h 104"/>
                    <a:gd name="T68" fmla="*/ 635 w 636"/>
                    <a:gd name="T69" fmla="*/ 103 h 10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6" h="10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6" y="0"/>
                      </a:lnTo>
                      <a:lnTo>
                        <a:pt x="55" y="0"/>
                      </a:lnTo>
                      <a:lnTo>
                        <a:pt x="76" y="1"/>
                      </a:lnTo>
                      <a:lnTo>
                        <a:pt x="91" y="3"/>
                      </a:lnTo>
                      <a:lnTo>
                        <a:pt x="112" y="3"/>
                      </a:lnTo>
                      <a:lnTo>
                        <a:pt x="131" y="4"/>
                      </a:lnTo>
                      <a:lnTo>
                        <a:pt x="146" y="5"/>
                      </a:lnTo>
                      <a:lnTo>
                        <a:pt x="164" y="5"/>
                      </a:lnTo>
                      <a:lnTo>
                        <a:pt x="185" y="5"/>
                      </a:lnTo>
                      <a:lnTo>
                        <a:pt x="210" y="10"/>
                      </a:lnTo>
                      <a:lnTo>
                        <a:pt x="216" y="13"/>
                      </a:lnTo>
                      <a:lnTo>
                        <a:pt x="240" y="17"/>
                      </a:lnTo>
                      <a:lnTo>
                        <a:pt x="255" y="21"/>
                      </a:lnTo>
                      <a:lnTo>
                        <a:pt x="273" y="25"/>
                      </a:lnTo>
                      <a:lnTo>
                        <a:pt x="295" y="29"/>
                      </a:lnTo>
                      <a:lnTo>
                        <a:pt x="313" y="33"/>
                      </a:lnTo>
                      <a:lnTo>
                        <a:pt x="328" y="37"/>
                      </a:lnTo>
                      <a:lnTo>
                        <a:pt x="346" y="44"/>
                      </a:lnTo>
                      <a:lnTo>
                        <a:pt x="365" y="50"/>
                      </a:lnTo>
                      <a:lnTo>
                        <a:pt x="389" y="57"/>
                      </a:lnTo>
                      <a:lnTo>
                        <a:pt x="407" y="63"/>
                      </a:lnTo>
                      <a:lnTo>
                        <a:pt x="425" y="68"/>
                      </a:lnTo>
                      <a:lnTo>
                        <a:pt x="444" y="73"/>
                      </a:lnTo>
                      <a:lnTo>
                        <a:pt x="462" y="78"/>
                      </a:lnTo>
                      <a:lnTo>
                        <a:pt x="480" y="82"/>
                      </a:lnTo>
                      <a:lnTo>
                        <a:pt x="498" y="86"/>
                      </a:lnTo>
                      <a:lnTo>
                        <a:pt x="517" y="89"/>
                      </a:lnTo>
                      <a:lnTo>
                        <a:pt x="538" y="93"/>
                      </a:lnTo>
                      <a:lnTo>
                        <a:pt x="556" y="95"/>
                      </a:lnTo>
                      <a:lnTo>
                        <a:pt x="577" y="98"/>
                      </a:lnTo>
                      <a:lnTo>
                        <a:pt x="596" y="99"/>
                      </a:lnTo>
                      <a:lnTo>
                        <a:pt x="614" y="102"/>
                      </a:lnTo>
                      <a:lnTo>
                        <a:pt x="635" y="10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" name="Freeform 87">
                  <a:extLst>
                    <a:ext uri="{FF2B5EF4-FFF2-40B4-BE49-F238E27FC236}">
                      <a16:creationId xmlns:a16="http://schemas.microsoft.com/office/drawing/2014/main" id="{218D00F0-744F-4A43-8B29-32B49078D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5" y="2701"/>
                  <a:ext cx="636" cy="104"/>
                </a:xfrm>
                <a:custGeom>
                  <a:avLst/>
                  <a:gdLst>
                    <a:gd name="T0" fmla="*/ 635 w 636"/>
                    <a:gd name="T1" fmla="*/ 0 h 104"/>
                    <a:gd name="T2" fmla="*/ 617 w 636"/>
                    <a:gd name="T3" fmla="*/ 0 h 104"/>
                    <a:gd name="T4" fmla="*/ 599 w 636"/>
                    <a:gd name="T5" fmla="*/ 0 h 104"/>
                    <a:gd name="T6" fmla="*/ 580 w 636"/>
                    <a:gd name="T7" fmla="*/ 0 h 104"/>
                    <a:gd name="T8" fmla="*/ 559 w 636"/>
                    <a:gd name="T9" fmla="*/ 1 h 104"/>
                    <a:gd name="T10" fmla="*/ 544 w 636"/>
                    <a:gd name="T11" fmla="*/ 3 h 104"/>
                    <a:gd name="T12" fmla="*/ 523 w 636"/>
                    <a:gd name="T13" fmla="*/ 3 h 104"/>
                    <a:gd name="T14" fmla="*/ 504 w 636"/>
                    <a:gd name="T15" fmla="*/ 4 h 104"/>
                    <a:gd name="T16" fmla="*/ 489 w 636"/>
                    <a:gd name="T17" fmla="*/ 5 h 104"/>
                    <a:gd name="T18" fmla="*/ 471 w 636"/>
                    <a:gd name="T19" fmla="*/ 5 h 104"/>
                    <a:gd name="T20" fmla="*/ 450 w 636"/>
                    <a:gd name="T21" fmla="*/ 5 h 104"/>
                    <a:gd name="T22" fmla="*/ 425 w 636"/>
                    <a:gd name="T23" fmla="*/ 10 h 104"/>
                    <a:gd name="T24" fmla="*/ 419 w 636"/>
                    <a:gd name="T25" fmla="*/ 13 h 104"/>
                    <a:gd name="T26" fmla="*/ 395 w 636"/>
                    <a:gd name="T27" fmla="*/ 17 h 104"/>
                    <a:gd name="T28" fmla="*/ 380 w 636"/>
                    <a:gd name="T29" fmla="*/ 21 h 104"/>
                    <a:gd name="T30" fmla="*/ 362 w 636"/>
                    <a:gd name="T31" fmla="*/ 25 h 104"/>
                    <a:gd name="T32" fmla="*/ 340 w 636"/>
                    <a:gd name="T33" fmla="*/ 29 h 104"/>
                    <a:gd name="T34" fmla="*/ 322 w 636"/>
                    <a:gd name="T35" fmla="*/ 33 h 104"/>
                    <a:gd name="T36" fmla="*/ 307 w 636"/>
                    <a:gd name="T37" fmla="*/ 37 h 104"/>
                    <a:gd name="T38" fmla="*/ 289 w 636"/>
                    <a:gd name="T39" fmla="*/ 44 h 104"/>
                    <a:gd name="T40" fmla="*/ 270 w 636"/>
                    <a:gd name="T41" fmla="*/ 50 h 104"/>
                    <a:gd name="T42" fmla="*/ 246 w 636"/>
                    <a:gd name="T43" fmla="*/ 57 h 104"/>
                    <a:gd name="T44" fmla="*/ 228 w 636"/>
                    <a:gd name="T45" fmla="*/ 63 h 104"/>
                    <a:gd name="T46" fmla="*/ 210 w 636"/>
                    <a:gd name="T47" fmla="*/ 68 h 104"/>
                    <a:gd name="T48" fmla="*/ 191 w 636"/>
                    <a:gd name="T49" fmla="*/ 73 h 104"/>
                    <a:gd name="T50" fmla="*/ 173 w 636"/>
                    <a:gd name="T51" fmla="*/ 78 h 104"/>
                    <a:gd name="T52" fmla="*/ 155 w 636"/>
                    <a:gd name="T53" fmla="*/ 82 h 104"/>
                    <a:gd name="T54" fmla="*/ 137 w 636"/>
                    <a:gd name="T55" fmla="*/ 86 h 104"/>
                    <a:gd name="T56" fmla="*/ 118 w 636"/>
                    <a:gd name="T57" fmla="*/ 89 h 104"/>
                    <a:gd name="T58" fmla="*/ 97 w 636"/>
                    <a:gd name="T59" fmla="*/ 93 h 104"/>
                    <a:gd name="T60" fmla="*/ 79 w 636"/>
                    <a:gd name="T61" fmla="*/ 95 h 104"/>
                    <a:gd name="T62" fmla="*/ 58 w 636"/>
                    <a:gd name="T63" fmla="*/ 98 h 104"/>
                    <a:gd name="T64" fmla="*/ 39 w 636"/>
                    <a:gd name="T65" fmla="*/ 99 h 104"/>
                    <a:gd name="T66" fmla="*/ 21 w 636"/>
                    <a:gd name="T67" fmla="*/ 102 h 104"/>
                    <a:gd name="T68" fmla="*/ 0 w 636"/>
                    <a:gd name="T69" fmla="*/ 103 h 10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6" h="104">
                      <a:moveTo>
                        <a:pt x="635" y="0"/>
                      </a:moveTo>
                      <a:lnTo>
                        <a:pt x="617" y="0"/>
                      </a:lnTo>
                      <a:lnTo>
                        <a:pt x="599" y="0"/>
                      </a:lnTo>
                      <a:lnTo>
                        <a:pt x="580" y="0"/>
                      </a:lnTo>
                      <a:lnTo>
                        <a:pt x="559" y="1"/>
                      </a:lnTo>
                      <a:lnTo>
                        <a:pt x="544" y="3"/>
                      </a:lnTo>
                      <a:lnTo>
                        <a:pt x="523" y="3"/>
                      </a:lnTo>
                      <a:lnTo>
                        <a:pt x="504" y="4"/>
                      </a:lnTo>
                      <a:lnTo>
                        <a:pt x="489" y="5"/>
                      </a:lnTo>
                      <a:lnTo>
                        <a:pt x="471" y="5"/>
                      </a:lnTo>
                      <a:lnTo>
                        <a:pt x="450" y="5"/>
                      </a:lnTo>
                      <a:lnTo>
                        <a:pt x="425" y="10"/>
                      </a:lnTo>
                      <a:lnTo>
                        <a:pt x="419" y="13"/>
                      </a:lnTo>
                      <a:lnTo>
                        <a:pt x="395" y="17"/>
                      </a:lnTo>
                      <a:lnTo>
                        <a:pt x="380" y="21"/>
                      </a:lnTo>
                      <a:lnTo>
                        <a:pt x="362" y="25"/>
                      </a:lnTo>
                      <a:lnTo>
                        <a:pt x="340" y="29"/>
                      </a:lnTo>
                      <a:lnTo>
                        <a:pt x="322" y="33"/>
                      </a:lnTo>
                      <a:lnTo>
                        <a:pt x="307" y="37"/>
                      </a:lnTo>
                      <a:lnTo>
                        <a:pt x="289" y="44"/>
                      </a:lnTo>
                      <a:lnTo>
                        <a:pt x="270" y="50"/>
                      </a:lnTo>
                      <a:lnTo>
                        <a:pt x="246" y="57"/>
                      </a:lnTo>
                      <a:lnTo>
                        <a:pt x="228" y="63"/>
                      </a:lnTo>
                      <a:lnTo>
                        <a:pt x="210" y="68"/>
                      </a:lnTo>
                      <a:lnTo>
                        <a:pt x="191" y="73"/>
                      </a:lnTo>
                      <a:lnTo>
                        <a:pt x="173" y="78"/>
                      </a:lnTo>
                      <a:lnTo>
                        <a:pt x="155" y="82"/>
                      </a:lnTo>
                      <a:lnTo>
                        <a:pt x="137" y="86"/>
                      </a:lnTo>
                      <a:lnTo>
                        <a:pt x="118" y="89"/>
                      </a:lnTo>
                      <a:lnTo>
                        <a:pt x="97" y="93"/>
                      </a:lnTo>
                      <a:lnTo>
                        <a:pt x="79" y="95"/>
                      </a:lnTo>
                      <a:lnTo>
                        <a:pt x="58" y="98"/>
                      </a:lnTo>
                      <a:lnTo>
                        <a:pt x="39" y="99"/>
                      </a:lnTo>
                      <a:lnTo>
                        <a:pt x="21" y="102"/>
                      </a:lnTo>
                      <a:lnTo>
                        <a:pt x="0" y="10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" name="Line 88">
                  <a:extLst>
                    <a:ext uri="{FF2B5EF4-FFF2-40B4-BE49-F238E27FC236}">
                      <a16:creationId xmlns:a16="http://schemas.microsoft.com/office/drawing/2014/main" id="{13DE0576-BE01-48EB-A4EB-5E61C4AAB6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0" y="2804"/>
                  <a:ext cx="70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1" name="Group 89">
                <a:extLst>
                  <a:ext uri="{FF2B5EF4-FFF2-40B4-BE49-F238E27FC236}">
                    <a16:creationId xmlns:a16="http://schemas.microsoft.com/office/drawing/2014/main" id="{17A8A148-BC8A-46D7-BF50-E9E45CEE82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2835"/>
                <a:ext cx="1384" cy="47"/>
                <a:chOff x="2889" y="2835"/>
                <a:chExt cx="1384" cy="47"/>
              </a:xfrm>
            </p:grpSpPr>
            <p:sp>
              <p:nvSpPr>
                <p:cNvPr id="121" name="Freeform 90">
                  <a:extLst>
                    <a:ext uri="{FF2B5EF4-FFF2-40B4-BE49-F238E27FC236}">
                      <a16:creationId xmlns:a16="http://schemas.microsoft.com/office/drawing/2014/main" id="{E9923344-6978-4C0B-BAFB-EFCE8727C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2835"/>
                  <a:ext cx="641" cy="47"/>
                </a:xfrm>
                <a:custGeom>
                  <a:avLst/>
                  <a:gdLst>
                    <a:gd name="T0" fmla="*/ 0 w 641"/>
                    <a:gd name="T1" fmla="*/ 0 h 47"/>
                    <a:gd name="T2" fmla="*/ 18 w 641"/>
                    <a:gd name="T3" fmla="*/ 0 h 47"/>
                    <a:gd name="T4" fmla="*/ 37 w 641"/>
                    <a:gd name="T5" fmla="*/ 0 h 47"/>
                    <a:gd name="T6" fmla="*/ 55 w 641"/>
                    <a:gd name="T7" fmla="*/ 0 h 47"/>
                    <a:gd name="T8" fmla="*/ 77 w 641"/>
                    <a:gd name="T9" fmla="*/ 1 h 47"/>
                    <a:gd name="T10" fmla="*/ 92 w 641"/>
                    <a:gd name="T11" fmla="*/ 1 h 47"/>
                    <a:gd name="T12" fmla="*/ 113 w 641"/>
                    <a:gd name="T13" fmla="*/ 1 h 47"/>
                    <a:gd name="T14" fmla="*/ 132 w 641"/>
                    <a:gd name="T15" fmla="*/ 2 h 47"/>
                    <a:gd name="T16" fmla="*/ 147 w 641"/>
                    <a:gd name="T17" fmla="*/ 2 h 47"/>
                    <a:gd name="T18" fmla="*/ 165 w 641"/>
                    <a:gd name="T19" fmla="*/ 2 h 47"/>
                    <a:gd name="T20" fmla="*/ 187 w 641"/>
                    <a:gd name="T21" fmla="*/ 2 h 47"/>
                    <a:gd name="T22" fmla="*/ 211 w 641"/>
                    <a:gd name="T23" fmla="*/ 5 h 47"/>
                    <a:gd name="T24" fmla="*/ 217 w 641"/>
                    <a:gd name="T25" fmla="*/ 6 h 47"/>
                    <a:gd name="T26" fmla="*/ 242 w 641"/>
                    <a:gd name="T27" fmla="*/ 8 h 47"/>
                    <a:gd name="T28" fmla="*/ 257 w 641"/>
                    <a:gd name="T29" fmla="*/ 9 h 47"/>
                    <a:gd name="T30" fmla="*/ 276 w 641"/>
                    <a:gd name="T31" fmla="*/ 11 h 47"/>
                    <a:gd name="T32" fmla="*/ 297 w 641"/>
                    <a:gd name="T33" fmla="*/ 13 h 47"/>
                    <a:gd name="T34" fmla="*/ 315 w 641"/>
                    <a:gd name="T35" fmla="*/ 15 h 47"/>
                    <a:gd name="T36" fmla="*/ 331 w 641"/>
                    <a:gd name="T37" fmla="*/ 16 h 47"/>
                    <a:gd name="T38" fmla="*/ 349 w 641"/>
                    <a:gd name="T39" fmla="*/ 20 h 47"/>
                    <a:gd name="T40" fmla="*/ 367 w 641"/>
                    <a:gd name="T41" fmla="*/ 22 h 47"/>
                    <a:gd name="T42" fmla="*/ 392 w 641"/>
                    <a:gd name="T43" fmla="*/ 26 h 47"/>
                    <a:gd name="T44" fmla="*/ 410 w 641"/>
                    <a:gd name="T45" fmla="*/ 28 h 47"/>
                    <a:gd name="T46" fmla="*/ 429 w 641"/>
                    <a:gd name="T47" fmla="*/ 30 h 47"/>
                    <a:gd name="T48" fmla="*/ 447 w 641"/>
                    <a:gd name="T49" fmla="*/ 33 h 47"/>
                    <a:gd name="T50" fmla="*/ 465 w 641"/>
                    <a:gd name="T51" fmla="*/ 35 h 47"/>
                    <a:gd name="T52" fmla="*/ 484 w 641"/>
                    <a:gd name="T53" fmla="*/ 37 h 47"/>
                    <a:gd name="T54" fmla="*/ 502 w 641"/>
                    <a:gd name="T55" fmla="*/ 38 h 47"/>
                    <a:gd name="T56" fmla="*/ 521 w 641"/>
                    <a:gd name="T57" fmla="*/ 40 h 47"/>
                    <a:gd name="T58" fmla="*/ 542 w 641"/>
                    <a:gd name="T59" fmla="*/ 41 h 47"/>
                    <a:gd name="T60" fmla="*/ 560 w 641"/>
                    <a:gd name="T61" fmla="*/ 43 h 47"/>
                    <a:gd name="T62" fmla="*/ 582 w 641"/>
                    <a:gd name="T63" fmla="*/ 44 h 47"/>
                    <a:gd name="T64" fmla="*/ 600 w 641"/>
                    <a:gd name="T65" fmla="*/ 44 h 47"/>
                    <a:gd name="T66" fmla="*/ 619 w 641"/>
                    <a:gd name="T67" fmla="*/ 45 h 47"/>
                    <a:gd name="T68" fmla="*/ 640 w 641"/>
                    <a:gd name="T69" fmla="*/ 46 h 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7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1"/>
                      </a:lnTo>
                      <a:lnTo>
                        <a:pt x="92" y="1"/>
                      </a:lnTo>
                      <a:lnTo>
                        <a:pt x="113" y="1"/>
                      </a:lnTo>
                      <a:lnTo>
                        <a:pt x="132" y="2"/>
                      </a:lnTo>
                      <a:lnTo>
                        <a:pt x="147" y="2"/>
                      </a:lnTo>
                      <a:lnTo>
                        <a:pt x="165" y="2"/>
                      </a:lnTo>
                      <a:lnTo>
                        <a:pt x="187" y="2"/>
                      </a:lnTo>
                      <a:lnTo>
                        <a:pt x="211" y="5"/>
                      </a:lnTo>
                      <a:lnTo>
                        <a:pt x="217" y="6"/>
                      </a:lnTo>
                      <a:lnTo>
                        <a:pt x="242" y="8"/>
                      </a:lnTo>
                      <a:lnTo>
                        <a:pt x="257" y="9"/>
                      </a:lnTo>
                      <a:lnTo>
                        <a:pt x="276" y="11"/>
                      </a:lnTo>
                      <a:lnTo>
                        <a:pt x="297" y="13"/>
                      </a:lnTo>
                      <a:lnTo>
                        <a:pt x="315" y="15"/>
                      </a:lnTo>
                      <a:lnTo>
                        <a:pt x="331" y="16"/>
                      </a:lnTo>
                      <a:lnTo>
                        <a:pt x="349" y="20"/>
                      </a:lnTo>
                      <a:lnTo>
                        <a:pt x="367" y="22"/>
                      </a:lnTo>
                      <a:lnTo>
                        <a:pt x="392" y="26"/>
                      </a:lnTo>
                      <a:lnTo>
                        <a:pt x="410" y="28"/>
                      </a:lnTo>
                      <a:lnTo>
                        <a:pt x="429" y="30"/>
                      </a:lnTo>
                      <a:lnTo>
                        <a:pt x="447" y="33"/>
                      </a:lnTo>
                      <a:lnTo>
                        <a:pt x="465" y="35"/>
                      </a:lnTo>
                      <a:lnTo>
                        <a:pt x="484" y="37"/>
                      </a:lnTo>
                      <a:lnTo>
                        <a:pt x="502" y="38"/>
                      </a:lnTo>
                      <a:lnTo>
                        <a:pt x="521" y="40"/>
                      </a:lnTo>
                      <a:lnTo>
                        <a:pt x="542" y="41"/>
                      </a:lnTo>
                      <a:lnTo>
                        <a:pt x="560" y="43"/>
                      </a:lnTo>
                      <a:lnTo>
                        <a:pt x="582" y="44"/>
                      </a:lnTo>
                      <a:lnTo>
                        <a:pt x="600" y="44"/>
                      </a:lnTo>
                      <a:lnTo>
                        <a:pt x="619" y="45"/>
                      </a:lnTo>
                      <a:lnTo>
                        <a:pt x="640" y="4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2" name="Freeform 91">
                  <a:extLst>
                    <a:ext uri="{FF2B5EF4-FFF2-40B4-BE49-F238E27FC236}">
                      <a16:creationId xmlns:a16="http://schemas.microsoft.com/office/drawing/2014/main" id="{72BF1AB9-264C-4DBC-939E-1F717467B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2835"/>
                  <a:ext cx="641" cy="47"/>
                </a:xfrm>
                <a:custGeom>
                  <a:avLst/>
                  <a:gdLst>
                    <a:gd name="T0" fmla="*/ 640 w 641"/>
                    <a:gd name="T1" fmla="*/ 0 h 47"/>
                    <a:gd name="T2" fmla="*/ 622 w 641"/>
                    <a:gd name="T3" fmla="*/ 0 h 47"/>
                    <a:gd name="T4" fmla="*/ 603 w 641"/>
                    <a:gd name="T5" fmla="*/ 0 h 47"/>
                    <a:gd name="T6" fmla="*/ 585 w 641"/>
                    <a:gd name="T7" fmla="*/ 0 h 47"/>
                    <a:gd name="T8" fmla="*/ 563 w 641"/>
                    <a:gd name="T9" fmla="*/ 1 h 47"/>
                    <a:gd name="T10" fmla="*/ 548 w 641"/>
                    <a:gd name="T11" fmla="*/ 1 h 47"/>
                    <a:gd name="T12" fmla="*/ 527 w 641"/>
                    <a:gd name="T13" fmla="*/ 1 h 47"/>
                    <a:gd name="T14" fmla="*/ 508 w 641"/>
                    <a:gd name="T15" fmla="*/ 2 h 47"/>
                    <a:gd name="T16" fmla="*/ 493 w 641"/>
                    <a:gd name="T17" fmla="*/ 2 h 47"/>
                    <a:gd name="T18" fmla="*/ 475 w 641"/>
                    <a:gd name="T19" fmla="*/ 2 h 47"/>
                    <a:gd name="T20" fmla="*/ 453 w 641"/>
                    <a:gd name="T21" fmla="*/ 2 h 47"/>
                    <a:gd name="T22" fmla="*/ 429 w 641"/>
                    <a:gd name="T23" fmla="*/ 5 h 47"/>
                    <a:gd name="T24" fmla="*/ 423 w 641"/>
                    <a:gd name="T25" fmla="*/ 6 h 47"/>
                    <a:gd name="T26" fmla="*/ 398 w 641"/>
                    <a:gd name="T27" fmla="*/ 8 h 47"/>
                    <a:gd name="T28" fmla="*/ 383 w 641"/>
                    <a:gd name="T29" fmla="*/ 9 h 47"/>
                    <a:gd name="T30" fmla="*/ 364 w 641"/>
                    <a:gd name="T31" fmla="*/ 11 h 47"/>
                    <a:gd name="T32" fmla="*/ 343 w 641"/>
                    <a:gd name="T33" fmla="*/ 13 h 47"/>
                    <a:gd name="T34" fmla="*/ 325 w 641"/>
                    <a:gd name="T35" fmla="*/ 15 h 47"/>
                    <a:gd name="T36" fmla="*/ 309 w 641"/>
                    <a:gd name="T37" fmla="*/ 16 h 47"/>
                    <a:gd name="T38" fmla="*/ 291 w 641"/>
                    <a:gd name="T39" fmla="*/ 20 h 47"/>
                    <a:gd name="T40" fmla="*/ 273 w 641"/>
                    <a:gd name="T41" fmla="*/ 22 h 47"/>
                    <a:gd name="T42" fmla="*/ 248 w 641"/>
                    <a:gd name="T43" fmla="*/ 26 h 47"/>
                    <a:gd name="T44" fmla="*/ 230 w 641"/>
                    <a:gd name="T45" fmla="*/ 28 h 47"/>
                    <a:gd name="T46" fmla="*/ 211 w 641"/>
                    <a:gd name="T47" fmla="*/ 30 h 47"/>
                    <a:gd name="T48" fmla="*/ 193 w 641"/>
                    <a:gd name="T49" fmla="*/ 33 h 47"/>
                    <a:gd name="T50" fmla="*/ 175 w 641"/>
                    <a:gd name="T51" fmla="*/ 35 h 47"/>
                    <a:gd name="T52" fmla="*/ 156 w 641"/>
                    <a:gd name="T53" fmla="*/ 37 h 47"/>
                    <a:gd name="T54" fmla="*/ 138 w 641"/>
                    <a:gd name="T55" fmla="*/ 38 h 47"/>
                    <a:gd name="T56" fmla="*/ 119 w 641"/>
                    <a:gd name="T57" fmla="*/ 40 h 47"/>
                    <a:gd name="T58" fmla="*/ 98 w 641"/>
                    <a:gd name="T59" fmla="*/ 41 h 47"/>
                    <a:gd name="T60" fmla="*/ 80 w 641"/>
                    <a:gd name="T61" fmla="*/ 43 h 47"/>
                    <a:gd name="T62" fmla="*/ 58 w 641"/>
                    <a:gd name="T63" fmla="*/ 44 h 47"/>
                    <a:gd name="T64" fmla="*/ 40 w 641"/>
                    <a:gd name="T65" fmla="*/ 44 h 47"/>
                    <a:gd name="T66" fmla="*/ 21 w 641"/>
                    <a:gd name="T67" fmla="*/ 45 h 47"/>
                    <a:gd name="T68" fmla="*/ 0 w 641"/>
                    <a:gd name="T69" fmla="*/ 46 h 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7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1"/>
                      </a:lnTo>
                      <a:lnTo>
                        <a:pt x="548" y="1"/>
                      </a:lnTo>
                      <a:lnTo>
                        <a:pt x="527" y="1"/>
                      </a:lnTo>
                      <a:lnTo>
                        <a:pt x="508" y="2"/>
                      </a:lnTo>
                      <a:lnTo>
                        <a:pt x="493" y="2"/>
                      </a:lnTo>
                      <a:lnTo>
                        <a:pt x="475" y="2"/>
                      </a:lnTo>
                      <a:lnTo>
                        <a:pt x="453" y="2"/>
                      </a:lnTo>
                      <a:lnTo>
                        <a:pt x="429" y="5"/>
                      </a:lnTo>
                      <a:lnTo>
                        <a:pt x="423" y="6"/>
                      </a:lnTo>
                      <a:lnTo>
                        <a:pt x="398" y="8"/>
                      </a:lnTo>
                      <a:lnTo>
                        <a:pt x="383" y="9"/>
                      </a:lnTo>
                      <a:lnTo>
                        <a:pt x="364" y="11"/>
                      </a:lnTo>
                      <a:lnTo>
                        <a:pt x="343" y="13"/>
                      </a:lnTo>
                      <a:lnTo>
                        <a:pt x="325" y="15"/>
                      </a:lnTo>
                      <a:lnTo>
                        <a:pt x="309" y="16"/>
                      </a:lnTo>
                      <a:lnTo>
                        <a:pt x="291" y="20"/>
                      </a:lnTo>
                      <a:lnTo>
                        <a:pt x="273" y="22"/>
                      </a:lnTo>
                      <a:lnTo>
                        <a:pt x="248" y="26"/>
                      </a:lnTo>
                      <a:lnTo>
                        <a:pt x="230" y="28"/>
                      </a:lnTo>
                      <a:lnTo>
                        <a:pt x="211" y="30"/>
                      </a:lnTo>
                      <a:lnTo>
                        <a:pt x="193" y="33"/>
                      </a:lnTo>
                      <a:lnTo>
                        <a:pt x="175" y="35"/>
                      </a:lnTo>
                      <a:lnTo>
                        <a:pt x="156" y="37"/>
                      </a:lnTo>
                      <a:lnTo>
                        <a:pt x="138" y="38"/>
                      </a:lnTo>
                      <a:lnTo>
                        <a:pt x="119" y="40"/>
                      </a:lnTo>
                      <a:lnTo>
                        <a:pt x="98" y="41"/>
                      </a:lnTo>
                      <a:lnTo>
                        <a:pt x="80" y="43"/>
                      </a:lnTo>
                      <a:lnTo>
                        <a:pt x="58" y="44"/>
                      </a:lnTo>
                      <a:lnTo>
                        <a:pt x="40" y="44"/>
                      </a:lnTo>
                      <a:lnTo>
                        <a:pt x="21" y="45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" name="Line 92">
                  <a:extLst>
                    <a:ext uri="{FF2B5EF4-FFF2-40B4-BE49-F238E27FC236}">
                      <a16:creationId xmlns:a16="http://schemas.microsoft.com/office/drawing/2014/main" id="{6916A107-FFD1-444D-AC12-BE7E1263C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2881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2" name="Group 93">
                <a:extLst>
                  <a:ext uri="{FF2B5EF4-FFF2-40B4-BE49-F238E27FC236}">
                    <a16:creationId xmlns:a16="http://schemas.microsoft.com/office/drawing/2014/main" id="{1558C909-33BC-4F71-922C-4E5AE69C29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0" y="2376"/>
                <a:ext cx="1297" cy="227"/>
                <a:chOff x="2940" y="2376"/>
                <a:chExt cx="1297" cy="227"/>
              </a:xfrm>
            </p:grpSpPr>
            <p:sp>
              <p:nvSpPr>
                <p:cNvPr id="118" name="Freeform 94">
                  <a:extLst>
                    <a:ext uri="{FF2B5EF4-FFF2-40B4-BE49-F238E27FC236}">
                      <a16:creationId xmlns:a16="http://schemas.microsoft.com/office/drawing/2014/main" id="{32C2376D-272D-4DCF-849E-C998CC2A5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376"/>
                  <a:ext cx="602" cy="227"/>
                </a:xfrm>
                <a:custGeom>
                  <a:avLst/>
                  <a:gdLst>
                    <a:gd name="T0" fmla="*/ 0 w 602"/>
                    <a:gd name="T1" fmla="*/ 0 h 227"/>
                    <a:gd name="T2" fmla="*/ 17 w 602"/>
                    <a:gd name="T3" fmla="*/ 0 h 227"/>
                    <a:gd name="T4" fmla="*/ 35 w 602"/>
                    <a:gd name="T5" fmla="*/ 0 h 227"/>
                    <a:gd name="T6" fmla="*/ 52 w 602"/>
                    <a:gd name="T7" fmla="*/ 0 h 227"/>
                    <a:gd name="T8" fmla="*/ 72 w 602"/>
                    <a:gd name="T9" fmla="*/ 3 h 227"/>
                    <a:gd name="T10" fmla="*/ 86 w 602"/>
                    <a:gd name="T11" fmla="*/ 6 h 227"/>
                    <a:gd name="T12" fmla="*/ 106 w 602"/>
                    <a:gd name="T13" fmla="*/ 6 h 227"/>
                    <a:gd name="T14" fmla="*/ 124 w 602"/>
                    <a:gd name="T15" fmla="*/ 9 h 227"/>
                    <a:gd name="T16" fmla="*/ 138 w 602"/>
                    <a:gd name="T17" fmla="*/ 11 h 227"/>
                    <a:gd name="T18" fmla="*/ 155 w 602"/>
                    <a:gd name="T19" fmla="*/ 11 h 227"/>
                    <a:gd name="T20" fmla="*/ 175 w 602"/>
                    <a:gd name="T21" fmla="*/ 11 h 227"/>
                    <a:gd name="T22" fmla="*/ 198 w 602"/>
                    <a:gd name="T23" fmla="*/ 23 h 227"/>
                    <a:gd name="T24" fmla="*/ 204 w 602"/>
                    <a:gd name="T25" fmla="*/ 29 h 227"/>
                    <a:gd name="T26" fmla="*/ 227 w 602"/>
                    <a:gd name="T27" fmla="*/ 37 h 227"/>
                    <a:gd name="T28" fmla="*/ 242 w 602"/>
                    <a:gd name="T29" fmla="*/ 46 h 227"/>
                    <a:gd name="T30" fmla="*/ 259 w 602"/>
                    <a:gd name="T31" fmla="*/ 54 h 227"/>
                    <a:gd name="T32" fmla="*/ 279 w 602"/>
                    <a:gd name="T33" fmla="*/ 63 h 227"/>
                    <a:gd name="T34" fmla="*/ 296 w 602"/>
                    <a:gd name="T35" fmla="*/ 72 h 227"/>
                    <a:gd name="T36" fmla="*/ 311 w 602"/>
                    <a:gd name="T37" fmla="*/ 80 h 227"/>
                    <a:gd name="T38" fmla="*/ 328 w 602"/>
                    <a:gd name="T39" fmla="*/ 97 h 227"/>
                    <a:gd name="T40" fmla="*/ 345 w 602"/>
                    <a:gd name="T41" fmla="*/ 109 h 227"/>
                    <a:gd name="T42" fmla="*/ 368 w 602"/>
                    <a:gd name="T43" fmla="*/ 126 h 227"/>
                    <a:gd name="T44" fmla="*/ 385 w 602"/>
                    <a:gd name="T45" fmla="*/ 137 h 227"/>
                    <a:gd name="T46" fmla="*/ 403 w 602"/>
                    <a:gd name="T47" fmla="*/ 149 h 227"/>
                    <a:gd name="T48" fmla="*/ 420 w 602"/>
                    <a:gd name="T49" fmla="*/ 160 h 227"/>
                    <a:gd name="T50" fmla="*/ 437 w 602"/>
                    <a:gd name="T51" fmla="*/ 172 h 227"/>
                    <a:gd name="T52" fmla="*/ 454 w 602"/>
                    <a:gd name="T53" fmla="*/ 180 h 227"/>
                    <a:gd name="T54" fmla="*/ 472 w 602"/>
                    <a:gd name="T55" fmla="*/ 189 h 227"/>
                    <a:gd name="T56" fmla="*/ 489 w 602"/>
                    <a:gd name="T57" fmla="*/ 195 h 227"/>
                    <a:gd name="T58" fmla="*/ 509 w 602"/>
                    <a:gd name="T59" fmla="*/ 203 h 227"/>
                    <a:gd name="T60" fmla="*/ 526 w 602"/>
                    <a:gd name="T61" fmla="*/ 209 h 227"/>
                    <a:gd name="T62" fmla="*/ 546 w 602"/>
                    <a:gd name="T63" fmla="*/ 215 h 227"/>
                    <a:gd name="T64" fmla="*/ 564 w 602"/>
                    <a:gd name="T65" fmla="*/ 217 h 227"/>
                    <a:gd name="T66" fmla="*/ 581 w 602"/>
                    <a:gd name="T67" fmla="*/ 223 h 227"/>
                    <a:gd name="T68" fmla="*/ 601 w 602"/>
                    <a:gd name="T69" fmla="*/ 226 h 22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2" h="22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35" y="0"/>
                      </a:lnTo>
                      <a:lnTo>
                        <a:pt x="52" y="0"/>
                      </a:lnTo>
                      <a:lnTo>
                        <a:pt x="72" y="3"/>
                      </a:lnTo>
                      <a:lnTo>
                        <a:pt x="86" y="6"/>
                      </a:lnTo>
                      <a:lnTo>
                        <a:pt x="106" y="6"/>
                      </a:lnTo>
                      <a:lnTo>
                        <a:pt x="124" y="9"/>
                      </a:lnTo>
                      <a:lnTo>
                        <a:pt x="138" y="11"/>
                      </a:lnTo>
                      <a:lnTo>
                        <a:pt x="155" y="11"/>
                      </a:lnTo>
                      <a:lnTo>
                        <a:pt x="175" y="11"/>
                      </a:lnTo>
                      <a:lnTo>
                        <a:pt x="198" y="23"/>
                      </a:lnTo>
                      <a:lnTo>
                        <a:pt x="204" y="29"/>
                      </a:lnTo>
                      <a:lnTo>
                        <a:pt x="227" y="37"/>
                      </a:lnTo>
                      <a:lnTo>
                        <a:pt x="242" y="46"/>
                      </a:lnTo>
                      <a:lnTo>
                        <a:pt x="259" y="54"/>
                      </a:lnTo>
                      <a:lnTo>
                        <a:pt x="279" y="63"/>
                      </a:lnTo>
                      <a:lnTo>
                        <a:pt x="296" y="72"/>
                      </a:lnTo>
                      <a:lnTo>
                        <a:pt x="311" y="80"/>
                      </a:lnTo>
                      <a:lnTo>
                        <a:pt x="328" y="97"/>
                      </a:lnTo>
                      <a:lnTo>
                        <a:pt x="345" y="109"/>
                      </a:lnTo>
                      <a:lnTo>
                        <a:pt x="368" y="126"/>
                      </a:lnTo>
                      <a:lnTo>
                        <a:pt x="385" y="137"/>
                      </a:lnTo>
                      <a:lnTo>
                        <a:pt x="403" y="149"/>
                      </a:lnTo>
                      <a:lnTo>
                        <a:pt x="420" y="160"/>
                      </a:lnTo>
                      <a:lnTo>
                        <a:pt x="437" y="172"/>
                      </a:lnTo>
                      <a:lnTo>
                        <a:pt x="454" y="180"/>
                      </a:lnTo>
                      <a:lnTo>
                        <a:pt x="472" y="189"/>
                      </a:lnTo>
                      <a:lnTo>
                        <a:pt x="489" y="195"/>
                      </a:lnTo>
                      <a:lnTo>
                        <a:pt x="509" y="203"/>
                      </a:lnTo>
                      <a:lnTo>
                        <a:pt x="526" y="209"/>
                      </a:lnTo>
                      <a:lnTo>
                        <a:pt x="546" y="215"/>
                      </a:lnTo>
                      <a:lnTo>
                        <a:pt x="564" y="217"/>
                      </a:lnTo>
                      <a:lnTo>
                        <a:pt x="581" y="223"/>
                      </a:lnTo>
                      <a:lnTo>
                        <a:pt x="601" y="22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" name="Freeform 95">
                  <a:extLst>
                    <a:ext uri="{FF2B5EF4-FFF2-40B4-BE49-F238E27FC236}">
                      <a16:creationId xmlns:a16="http://schemas.microsoft.com/office/drawing/2014/main" id="{133CBBA0-16CB-4F47-858B-68AB9D3BB1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376"/>
                  <a:ext cx="602" cy="227"/>
                </a:xfrm>
                <a:custGeom>
                  <a:avLst/>
                  <a:gdLst>
                    <a:gd name="T0" fmla="*/ 601 w 602"/>
                    <a:gd name="T1" fmla="*/ 0 h 227"/>
                    <a:gd name="T2" fmla="*/ 584 w 602"/>
                    <a:gd name="T3" fmla="*/ 0 h 227"/>
                    <a:gd name="T4" fmla="*/ 566 w 602"/>
                    <a:gd name="T5" fmla="*/ 0 h 227"/>
                    <a:gd name="T6" fmla="*/ 549 w 602"/>
                    <a:gd name="T7" fmla="*/ 0 h 227"/>
                    <a:gd name="T8" fmla="*/ 529 w 602"/>
                    <a:gd name="T9" fmla="*/ 3 h 227"/>
                    <a:gd name="T10" fmla="*/ 515 w 602"/>
                    <a:gd name="T11" fmla="*/ 6 h 227"/>
                    <a:gd name="T12" fmla="*/ 495 w 602"/>
                    <a:gd name="T13" fmla="*/ 6 h 227"/>
                    <a:gd name="T14" fmla="*/ 477 w 602"/>
                    <a:gd name="T15" fmla="*/ 9 h 227"/>
                    <a:gd name="T16" fmla="*/ 463 w 602"/>
                    <a:gd name="T17" fmla="*/ 11 h 227"/>
                    <a:gd name="T18" fmla="*/ 446 w 602"/>
                    <a:gd name="T19" fmla="*/ 11 h 227"/>
                    <a:gd name="T20" fmla="*/ 426 w 602"/>
                    <a:gd name="T21" fmla="*/ 11 h 227"/>
                    <a:gd name="T22" fmla="*/ 403 w 602"/>
                    <a:gd name="T23" fmla="*/ 23 h 227"/>
                    <a:gd name="T24" fmla="*/ 397 w 602"/>
                    <a:gd name="T25" fmla="*/ 29 h 227"/>
                    <a:gd name="T26" fmla="*/ 374 w 602"/>
                    <a:gd name="T27" fmla="*/ 37 h 227"/>
                    <a:gd name="T28" fmla="*/ 359 w 602"/>
                    <a:gd name="T29" fmla="*/ 46 h 227"/>
                    <a:gd name="T30" fmla="*/ 342 w 602"/>
                    <a:gd name="T31" fmla="*/ 54 h 227"/>
                    <a:gd name="T32" fmla="*/ 322 w 602"/>
                    <a:gd name="T33" fmla="*/ 63 h 227"/>
                    <a:gd name="T34" fmla="*/ 305 w 602"/>
                    <a:gd name="T35" fmla="*/ 72 h 227"/>
                    <a:gd name="T36" fmla="*/ 290 w 602"/>
                    <a:gd name="T37" fmla="*/ 80 h 227"/>
                    <a:gd name="T38" fmla="*/ 273 w 602"/>
                    <a:gd name="T39" fmla="*/ 97 h 227"/>
                    <a:gd name="T40" fmla="*/ 256 w 602"/>
                    <a:gd name="T41" fmla="*/ 109 h 227"/>
                    <a:gd name="T42" fmla="*/ 233 w 602"/>
                    <a:gd name="T43" fmla="*/ 126 h 227"/>
                    <a:gd name="T44" fmla="*/ 216 w 602"/>
                    <a:gd name="T45" fmla="*/ 137 h 227"/>
                    <a:gd name="T46" fmla="*/ 198 w 602"/>
                    <a:gd name="T47" fmla="*/ 149 h 227"/>
                    <a:gd name="T48" fmla="*/ 181 w 602"/>
                    <a:gd name="T49" fmla="*/ 160 h 227"/>
                    <a:gd name="T50" fmla="*/ 164 w 602"/>
                    <a:gd name="T51" fmla="*/ 172 h 227"/>
                    <a:gd name="T52" fmla="*/ 147 w 602"/>
                    <a:gd name="T53" fmla="*/ 180 h 227"/>
                    <a:gd name="T54" fmla="*/ 129 w 602"/>
                    <a:gd name="T55" fmla="*/ 189 h 227"/>
                    <a:gd name="T56" fmla="*/ 112 w 602"/>
                    <a:gd name="T57" fmla="*/ 195 h 227"/>
                    <a:gd name="T58" fmla="*/ 92 w 602"/>
                    <a:gd name="T59" fmla="*/ 203 h 227"/>
                    <a:gd name="T60" fmla="*/ 75 w 602"/>
                    <a:gd name="T61" fmla="*/ 209 h 227"/>
                    <a:gd name="T62" fmla="*/ 55 w 602"/>
                    <a:gd name="T63" fmla="*/ 215 h 227"/>
                    <a:gd name="T64" fmla="*/ 37 w 602"/>
                    <a:gd name="T65" fmla="*/ 217 h 227"/>
                    <a:gd name="T66" fmla="*/ 20 w 602"/>
                    <a:gd name="T67" fmla="*/ 223 h 227"/>
                    <a:gd name="T68" fmla="*/ 0 w 602"/>
                    <a:gd name="T69" fmla="*/ 226 h 22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2" h="227">
                      <a:moveTo>
                        <a:pt x="601" y="0"/>
                      </a:moveTo>
                      <a:lnTo>
                        <a:pt x="584" y="0"/>
                      </a:lnTo>
                      <a:lnTo>
                        <a:pt x="566" y="0"/>
                      </a:lnTo>
                      <a:lnTo>
                        <a:pt x="549" y="0"/>
                      </a:lnTo>
                      <a:lnTo>
                        <a:pt x="529" y="3"/>
                      </a:lnTo>
                      <a:lnTo>
                        <a:pt x="515" y="6"/>
                      </a:lnTo>
                      <a:lnTo>
                        <a:pt x="495" y="6"/>
                      </a:lnTo>
                      <a:lnTo>
                        <a:pt x="477" y="9"/>
                      </a:lnTo>
                      <a:lnTo>
                        <a:pt x="463" y="11"/>
                      </a:lnTo>
                      <a:lnTo>
                        <a:pt x="446" y="11"/>
                      </a:lnTo>
                      <a:lnTo>
                        <a:pt x="426" y="11"/>
                      </a:lnTo>
                      <a:lnTo>
                        <a:pt x="403" y="23"/>
                      </a:lnTo>
                      <a:lnTo>
                        <a:pt x="397" y="29"/>
                      </a:lnTo>
                      <a:lnTo>
                        <a:pt x="374" y="37"/>
                      </a:lnTo>
                      <a:lnTo>
                        <a:pt x="359" y="46"/>
                      </a:lnTo>
                      <a:lnTo>
                        <a:pt x="342" y="54"/>
                      </a:lnTo>
                      <a:lnTo>
                        <a:pt x="322" y="63"/>
                      </a:lnTo>
                      <a:lnTo>
                        <a:pt x="305" y="72"/>
                      </a:lnTo>
                      <a:lnTo>
                        <a:pt x="290" y="80"/>
                      </a:lnTo>
                      <a:lnTo>
                        <a:pt x="273" y="97"/>
                      </a:lnTo>
                      <a:lnTo>
                        <a:pt x="256" y="109"/>
                      </a:lnTo>
                      <a:lnTo>
                        <a:pt x="233" y="126"/>
                      </a:lnTo>
                      <a:lnTo>
                        <a:pt x="216" y="137"/>
                      </a:lnTo>
                      <a:lnTo>
                        <a:pt x="198" y="149"/>
                      </a:lnTo>
                      <a:lnTo>
                        <a:pt x="181" y="160"/>
                      </a:lnTo>
                      <a:lnTo>
                        <a:pt x="164" y="172"/>
                      </a:lnTo>
                      <a:lnTo>
                        <a:pt x="147" y="180"/>
                      </a:lnTo>
                      <a:lnTo>
                        <a:pt x="129" y="189"/>
                      </a:lnTo>
                      <a:lnTo>
                        <a:pt x="112" y="195"/>
                      </a:lnTo>
                      <a:lnTo>
                        <a:pt x="92" y="203"/>
                      </a:lnTo>
                      <a:lnTo>
                        <a:pt x="75" y="209"/>
                      </a:lnTo>
                      <a:lnTo>
                        <a:pt x="55" y="215"/>
                      </a:lnTo>
                      <a:lnTo>
                        <a:pt x="37" y="217"/>
                      </a:lnTo>
                      <a:lnTo>
                        <a:pt x="20" y="223"/>
                      </a:lnTo>
                      <a:lnTo>
                        <a:pt x="0" y="22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" name="Line 96">
                  <a:extLst>
                    <a:ext uri="{FF2B5EF4-FFF2-40B4-BE49-F238E27FC236}">
                      <a16:creationId xmlns:a16="http://schemas.microsoft.com/office/drawing/2014/main" id="{1D1DBD52-B24B-4A37-AE8A-A3B7118DE5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4" y="2602"/>
                  <a:ext cx="67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3" name="Group 97">
                <a:extLst>
                  <a:ext uri="{FF2B5EF4-FFF2-40B4-BE49-F238E27FC236}">
                    <a16:creationId xmlns:a16="http://schemas.microsoft.com/office/drawing/2014/main" id="{0E45CFCA-C337-496C-87FE-E66261078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2807"/>
                <a:ext cx="1384" cy="48"/>
                <a:chOff x="2889" y="2807"/>
                <a:chExt cx="1384" cy="48"/>
              </a:xfrm>
            </p:grpSpPr>
            <p:sp>
              <p:nvSpPr>
                <p:cNvPr id="115" name="Freeform 98">
                  <a:extLst>
                    <a:ext uri="{FF2B5EF4-FFF2-40B4-BE49-F238E27FC236}">
                      <a16:creationId xmlns:a16="http://schemas.microsoft.com/office/drawing/2014/main" id="{66B885C9-C73E-4F7D-8E1B-4DCBB8B83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2807"/>
                  <a:ext cx="641" cy="48"/>
                </a:xfrm>
                <a:custGeom>
                  <a:avLst/>
                  <a:gdLst>
                    <a:gd name="T0" fmla="*/ 0 w 641"/>
                    <a:gd name="T1" fmla="*/ 0 h 48"/>
                    <a:gd name="T2" fmla="*/ 18 w 641"/>
                    <a:gd name="T3" fmla="*/ 0 h 48"/>
                    <a:gd name="T4" fmla="*/ 37 w 641"/>
                    <a:gd name="T5" fmla="*/ 0 h 48"/>
                    <a:gd name="T6" fmla="*/ 55 w 641"/>
                    <a:gd name="T7" fmla="*/ 0 h 48"/>
                    <a:gd name="T8" fmla="*/ 77 w 641"/>
                    <a:gd name="T9" fmla="*/ 1 h 48"/>
                    <a:gd name="T10" fmla="*/ 92 w 641"/>
                    <a:gd name="T11" fmla="*/ 1 h 48"/>
                    <a:gd name="T12" fmla="*/ 113 w 641"/>
                    <a:gd name="T13" fmla="*/ 1 h 48"/>
                    <a:gd name="T14" fmla="*/ 132 w 641"/>
                    <a:gd name="T15" fmla="*/ 2 h 48"/>
                    <a:gd name="T16" fmla="*/ 147 w 641"/>
                    <a:gd name="T17" fmla="*/ 2 h 48"/>
                    <a:gd name="T18" fmla="*/ 165 w 641"/>
                    <a:gd name="T19" fmla="*/ 2 h 48"/>
                    <a:gd name="T20" fmla="*/ 187 w 641"/>
                    <a:gd name="T21" fmla="*/ 2 h 48"/>
                    <a:gd name="T22" fmla="*/ 211 w 641"/>
                    <a:gd name="T23" fmla="*/ 5 h 48"/>
                    <a:gd name="T24" fmla="*/ 217 w 641"/>
                    <a:gd name="T25" fmla="*/ 6 h 48"/>
                    <a:gd name="T26" fmla="*/ 242 w 641"/>
                    <a:gd name="T27" fmla="*/ 8 h 48"/>
                    <a:gd name="T28" fmla="*/ 257 w 641"/>
                    <a:gd name="T29" fmla="*/ 10 h 48"/>
                    <a:gd name="T30" fmla="*/ 276 w 641"/>
                    <a:gd name="T31" fmla="*/ 11 h 48"/>
                    <a:gd name="T32" fmla="*/ 297 w 641"/>
                    <a:gd name="T33" fmla="*/ 13 h 48"/>
                    <a:gd name="T34" fmla="*/ 315 w 641"/>
                    <a:gd name="T35" fmla="*/ 15 h 48"/>
                    <a:gd name="T36" fmla="*/ 331 w 641"/>
                    <a:gd name="T37" fmla="*/ 17 h 48"/>
                    <a:gd name="T38" fmla="*/ 349 w 641"/>
                    <a:gd name="T39" fmla="*/ 20 h 48"/>
                    <a:gd name="T40" fmla="*/ 367 w 641"/>
                    <a:gd name="T41" fmla="*/ 23 h 48"/>
                    <a:gd name="T42" fmla="*/ 392 w 641"/>
                    <a:gd name="T43" fmla="*/ 26 h 48"/>
                    <a:gd name="T44" fmla="*/ 410 w 641"/>
                    <a:gd name="T45" fmla="*/ 29 h 48"/>
                    <a:gd name="T46" fmla="*/ 429 w 641"/>
                    <a:gd name="T47" fmla="*/ 31 h 48"/>
                    <a:gd name="T48" fmla="*/ 447 w 641"/>
                    <a:gd name="T49" fmla="*/ 33 h 48"/>
                    <a:gd name="T50" fmla="*/ 465 w 641"/>
                    <a:gd name="T51" fmla="*/ 36 h 48"/>
                    <a:gd name="T52" fmla="*/ 484 w 641"/>
                    <a:gd name="T53" fmla="*/ 37 h 48"/>
                    <a:gd name="T54" fmla="*/ 502 w 641"/>
                    <a:gd name="T55" fmla="*/ 39 h 48"/>
                    <a:gd name="T56" fmla="*/ 521 w 641"/>
                    <a:gd name="T57" fmla="*/ 40 h 48"/>
                    <a:gd name="T58" fmla="*/ 542 w 641"/>
                    <a:gd name="T59" fmla="*/ 42 h 48"/>
                    <a:gd name="T60" fmla="*/ 560 w 641"/>
                    <a:gd name="T61" fmla="*/ 43 h 48"/>
                    <a:gd name="T62" fmla="*/ 582 w 641"/>
                    <a:gd name="T63" fmla="*/ 45 h 48"/>
                    <a:gd name="T64" fmla="*/ 600 w 641"/>
                    <a:gd name="T65" fmla="*/ 45 h 48"/>
                    <a:gd name="T66" fmla="*/ 619 w 641"/>
                    <a:gd name="T67" fmla="*/ 46 h 48"/>
                    <a:gd name="T68" fmla="*/ 640 w 641"/>
                    <a:gd name="T69" fmla="*/ 47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8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1"/>
                      </a:lnTo>
                      <a:lnTo>
                        <a:pt x="92" y="1"/>
                      </a:lnTo>
                      <a:lnTo>
                        <a:pt x="113" y="1"/>
                      </a:lnTo>
                      <a:lnTo>
                        <a:pt x="132" y="2"/>
                      </a:lnTo>
                      <a:lnTo>
                        <a:pt x="147" y="2"/>
                      </a:lnTo>
                      <a:lnTo>
                        <a:pt x="165" y="2"/>
                      </a:lnTo>
                      <a:lnTo>
                        <a:pt x="187" y="2"/>
                      </a:lnTo>
                      <a:lnTo>
                        <a:pt x="211" y="5"/>
                      </a:lnTo>
                      <a:lnTo>
                        <a:pt x="217" y="6"/>
                      </a:lnTo>
                      <a:lnTo>
                        <a:pt x="242" y="8"/>
                      </a:lnTo>
                      <a:lnTo>
                        <a:pt x="257" y="10"/>
                      </a:lnTo>
                      <a:lnTo>
                        <a:pt x="276" y="11"/>
                      </a:lnTo>
                      <a:lnTo>
                        <a:pt x="297" y="13"/>
                      </a:lnTo>
                      <a:lnTo>
                        <a:pt x="315" y="15"/>
                      </a:lnTo>
                      <a:lnTo>
                        <a:pt x="331" y="17"/>
                      </a:lnTo>
                      <a:lnTo>
                        <a:pt x="349" y="20"/>
                      </a:lnTo>
                      <a:lnTo>
                        <a:pt x="367" y="23"/>
                      </a:lnTo>
                      <a:lnTo>
                        <a:pt x="392" y="26"/>
                      </a:lnTo>
                      <a:lnTo>
                        <a:pt x="410" y="29"/>
                      </a:lnTo>
                      <a:lnTo>
                        <a:pt x="429" y="31"/>
                      </a:lnTo>
                      <a:lnTo>
                        <a:pt x="447" y="33"/>
                      </a:lnTo>
                      <a:lnTo>
                        <a:pt x="465" y="36"/>
                      </a:lnTo>
                      <a:lnTo>
                        <a:pt x="484" y="37"/>
                      </a:lnTo>
                      <a:lnTo>
                        <a:pt x="502" y="39"/>
                      </a:lnTo>
                      <a:lnTo>
                        <a:pt x="521" y="40"/>
                      </a:lnTo>
                      <a:lnTo>
                        <a:pt x="542" y="42"/>
                      </a:lnTo>
                      <a:lnTo>
                        <a:pt x="560" y="43"/>
                      </a:lnTo>
                      <a:lnTo>
                        <a:pt x="582" y="45"/>
                      </a:lnTo>
                      <a:lnTo>
                        <a:pt x="600" y="45"/>
                      </a:lnTo>
                      <a:lnTo>
                        <a:pt x="619" y="46"/>
                      </a:lnTo>
                      <a:lnTo>
                        <a:pt x="640" y="47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6" name="Freeform 99">
                  <a:extLst>
                    <a:ext uri="{FF2B5EF4-FFF2-40B4-BE49-F238E27FC236}">
                      <a16:creationId xmlns:a16="http://schemas.microsoft.com/office/drawing/2014/main" id="{3F44D082-A8DD-4675-A6C1-98540BBD2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2807"/>
                  <a:ext cx="641" cy="48"/>
                </a:xfrm>
                <a:custGeom>
                  <a:avLst/>
                  <a:gdLst>
                    <a:gd name="T0" fmla="*/ 640 w 641"/>
                    <a:gd name="T1" fmla="*/ 0 h 48"/>
                    <a:gd name="T2" fmla="*/ 622 w 641"/>
                    <a:gd name="T3" fmla="*/ 0 h 48"/>
                    <a:gd name="T4" fmla="*/ 603 w 641"/>
                    <a:gd name="T5" fmla="*/ 0 h 48"/>
                    <a:gd name="T6" fmla="*/ 585 w 641"/>
                    <a:gd name="T7" fmla="*/ 0 h 48"/>
                    <a:gd name="T8" fmla="*/ 563 w 641"/>
                    <a:gd name="T9" fmla="*/ 1 h 48"/>
                    <a:gd name="T10" fmla="*/ 548 w 641"/>
                    <a:gd name="T11" fmla="*/ 1 h 48"/>
                    <a:gd name="T12" fmla="*/ 527 w 641"/>
                    <a:gd name="T13" fmla="*/ 1 h 48"/>
                    <a:gd name="T14" fmla="*/ 508 w 641"/>
                    <a:gd name="T15" fmla="*/ 2 h 48"/>
                    <a:gd name="T16" fmla="*/ 493 w 641"/>
                    <a:gd name="T17" fmla="*/ 2 h 48"/>
                    <a:gd name="T18" fmla="*/ 475 w 641"/>
                    <a:gd name="T19" fmla="*/ 2 h 48"/>
                    <a:gd name="T20" fmla="*/ 453 w 641"/>
                    <a:gd name="T21" fmla="*/ 2 h 48"/>
                    <a:gd name="T22" fmla="*/ 429 w 641"/>
                    <a:gd name="T23" fmla="*/ 5 h 48"/>
                    <a:gd name="T24" fmla="*/ 423 w 641"/>
                    <a:gd name="T25" fmla="*/ 6 h 48"/>
                    <a:gd name="T26" fmla="*/ 398 w 641"/>
                    <a:gd name="T27" fmla="*/ 8 h 48"/>
                    <a:gd name="T28" fmla="*/ 383 w 641"/>
                    <a:gd name="T29" fmla="*/ 10 h 48"/>
                    <a:gd name="T30" fmla="*/ 364 w 641"/>
                    <a:gd name="T31" fmla="*/ 11 h 48"/>
                    <a:gd name="T32" fmla="*/ 343 w 641"/>
                    <a:gd name="T33" fmla="*/ 13 h 48"/>
                    <a:gd name="T34" fmla="*/ 325 w 641"/>
                    <a:gd name="T35" fmla="*/ 15 h 48"/>
                    <a:gd name="T36" fmla="*/ 309 w 641"/>
                    <a:gd name="T37" fmla="*/ 17 h 48"/>
                    <a:gd name="T38" fmla="*/ 291 w 641"/>
                    <a:gd name="T39" fmla="*/ 20 h 48"/>
                    <a:gd name="T40" fmla="*/ 273 w 641"/>
                    <a:gd name="T41" fmla="*/ 23 h 48"/>
                    <a:gd name="T42" fmla="*/ 248 w 641"/>
                    <a:gd name="T43" fmla="*/ 26 h 48"/>
                    <a:gd name="T44" fmla="*/ 230 w 641"/>
                    <a:gd name="T45" fmla="*/ 29 h 48"/>
                    <a:gd name="T46" fmla="*/ 211 w 641"/>
                    <a:gd name="T47" fmla="*/ 31 h 48"/>
                    <a:gd name="T48" fmla="*/ 193 w 641"/>
                    <a:gd name="T49" fmla="*/ 33 h 48"/>
                    <a:gd name="T50" fmla="*/ 175 w 641"/>
                    <a:gd name="T51" fmla="*/ 36 h 48"/>
                    <a:gd name="T52" fmla="*/ 156 w 641"/>
                    <a:gd name="T53" fmla="*/ 37 h 48"/>
                    <a:gd name="T54" fmla="*/ 138 w 641"/>
                    <a:gd name="T55" fmla="*/ 39 h 48"/>
                    <a:gd name="T56" fmla="*/ 119 w 641"/>
                    <a:gd name="T57" fmla="*/ 40 h 48"/>
                    <a:gd name="T58" fmla="*/ 98 w 641"/>
                    <a:gd name="T59" fmla="*/ 42 h 48"/>
                    <a:gd name="T60" fmla="*/ 80 w 641"/>
                    <a:gd name="T61" fmla="*/ 43 h 48"/>
                    <a:gd name="T62" fmla="*/ 58 w 641"/>
                    <a:gd name="T63" fmla="*/ 45 h 48"/>
                    <a:gd name="T64" fmla="*/ 40 w 641"/>
                    <a:gd name="T65" fmla="*/ 45 h 48"/>
                    <a:gd name="T66" fmla="*/ 21 w 641"/>
                    <a:gd name="T67" fmla="*/ 46 h 48"/>
                    <a:gd name="T68" fmla="*/ 0 w 641"/>
                    <a:gd name="T69" fmla="*/ 47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8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1"/>
                      </a:lnTo>
                      <a:lnTo>
                        <a:pt x="548" y="1"/>
                      </a:lnTo>
                      <a:lnTo>
                        <a:pt x="527" y="1"/>
                      </a:lnTo>
                      <a:lnTo>
                        <a:pt x="508" y="2"/>
                      </a:lnTo>
                      <a:lnTo>
                        <a:pt x="493" y="2"/>
                      </a:lnTo>
                      <a:lnTo>
                        <a:pt x="475" y="2"/>
                      </a:lnTo>
                      <a:lnTo>
                        <a:pt x="453" y="2"/>
                      </a:lnTo>
                      <a:lnTo>
                        <a:pt x="429" y="5"/>
                      </a:lnTo>
                      <a:lnTo>
                        <a:pt x="423" y="6"/>
                      </a:lnTo>
                      <a:lnTo>
                        <a:pt x="398" y="8"/>
                      </a:lnTo>
                      <a:lnTo>
                        <a:pt x="383" y="10"/>
                      </a:lnTo>
                      <a:lnTo>
                        <a:pt x="364" y="11"/>
                      </a:lnTo>
                      <a:lnTo>
                        <a:pt x="343" y="13"/>
                      </a:lnTo>
                      <a:lnTo>
                        <a:pt x="325" y="15"/>
                      </a:lnTo>
                      <a:lnTo>
                        <a:pt x="309" y="17"/>
                      </a:lnTo>
                      <a:lnTo>
                        <a:pt x="291" y="20"/>
                      </a:lnTo>
                      <a:lnTo>
                        <a:pt x="273" y="23"/>
                      </a:lnTo>
                      <a:lnTo>
                        <a:pt x="248" y="26"/>
                      </a:lnTo>
                      <a:lnTo>
                        <a:pt x="230" y="29"/>
                      </a:lnTo>
                      <a:lnTo>
                        <a:pt x="211" y="31"/>
                      </a:lnTo>
                      <a:lnTo>
                        <a:pt x="193" y="33"/>
                      </a:lnTo>
                      <a:lnTo>
                        <a:pt x="175" y="36"/>
                      </a:lnTo>
                      <a:lnTo>
                        <a:pt x="156" y="37"/>
                      </a:lnTo>
                      <a:lnTo>
                        <a:pt x="138" y="39"/>
                      </a:lnTo>
                      <a:lnTo>
                        <a:pt x="119" y="40"/>
                      </a:lnTo>
                      <a:lnTo>
                        <a:pt x="98" y="42"/>
                      </a:lnTo>
                      <a:lnTo>
                        <a:pt x="80" y="43"/>
                      </a:lnTo>
                      <a:lnTo>
                        <a:pt x="58" y="45"/>
                      </a:lnTo>
                      <a:lnTo>
                        <a:pt x="40" y="45"/>
                      </a:lnTo>
                      <a:lnTo>
                        <a:pt x="21" y="46"/>
                      </a:lnTo>
                      <a:lnTo>
                        <a:pt x="0" y="47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7" name="Line 100">
                  <a:extLst>
                    <a:ext uri="{FF2B5EF4-FFF2-40B4-BE49-F238E27FC236}">
                      <a16:creationId xmlns:a16="http://schemas.microsoft.com/office/drawing/2014/main" id="{6EBA39BA-EB54-4026-B7C3-4206980EE3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2854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4" name="Group 101">
                <a:extLst>
                  <a:ext uri="{FF2B5EF4-FFF2-40B4-BE49-F238E27FC236}">
                    <a16:creationId xmlns:a16="http://schemas.microsoft.com/office/drawing/2014/main" id="{BF1F566D-484A-41BC-92B0-5B73829383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6" y="2765"/>
                <a:ext cx="1384" cy="62"/>
                <a:chOff x="2886" y="2765"/>
                <a:chExt cx="1384" cy="62"/>
              </a:xfrm>
            </p:grpSpPr>
            <p:sp>
              <p:nvSpPr>
                <p:cNvPr id="112" name="Freeform 102">
                  <a:extLst>
                    <a:ext uri="{FF2B5EF4-FFF2-40B4-BE49-F238E27FC236}">
                      <a16:creationId xmlns:a16="http://schemas.microsoft.com/office/drawing/2014/main" id="{3D2D2EE7-F5F3-4C67-9B41-53A87D88A3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6" y="2765"/>
                  <a:ext cx="641" cy="62"/>
                </a:xfrm>
                <a:custGeom>
                  <a:avLst/>
                  <a:gdLst>
                    <a:gd name="T0" fmla="*/ 0 w 641"/>
                    <a:gd name="T1" fmla="*/ 0 h 62"/>
                    <a:gd name="T2" fmla="*/ 18 w 641"/>
                    <a:gd name="T3" fmla="*/ 0 h 62"/>
                    <a:gd name="T4" fmla="*/ 37 w 641"/>
                    <a:gd name="T5" fmla="*/ 0 h 62"/>
                    <a:gd name="T6" fmla="*/ 55 w 641"/>
                    <a:gd name="T7" fmla="*/ 0 h 62"/>
                    <a:gd name="T8" fmla="*/ 77 w 641"/>
                    <a:gd name="T9" fmla="*/ 1 h 62"/>
                    <a:gd name="T10" fmla="*/ 92 w 641"/>
                    <a:gd name="T11" fmla="*/ 2 h 62"/>
                    <a:gd name="T12" fmla="*/ 113 w 641"/>
                    <a:gd name="T13" fmla="*/ 2 h 62"/>
                    <a:gd name="T14" fmla="*/ 132 w 641"/>
                    <a:gd name="T15" fmla="*/ 2 h 62"/>
                    <a:gd name="T16" fmla="*/ 147 w 641"/>
                    <a:gd name="T17" fmla="*/ 3 h 62"/>
                    <a:gd name="T18" fmla="*/ 165 w 641"/>
                    <a:gd name="T19" fmla="*/ 3 h 62"/>
                    <a:gd name="T20" fmla="*/ 187 w 641"/>
                    <a:gd name="T21" fmla="*/ 3 h 62"/>
                    <a:gd name="T22" fmla="*/ 211 w 641"/>
                    <a:gd name="T23" fmla="*/ 6 h 62"/>
                    <a:gd name="T24" fmla="*/ 217 w 641"/>
                    <a:gd name="T25" fmla="*/ 8 h 62"/>
                    <a:gd name="T26" fmla="*/ 242 w 641"/>
                    <a:gd name="T27" fmla="*/ 10 h 62"/>
                    <a:gd name="T28" fmla="*/ 257 w 641"/>
                    <a:gd name="T29" fmla="*/ 12 h 62"/>
                    <a:gd name="T30" fmla="*/ 276 w 641"/>
                    <a:gd name="T31" fmla="*/ 15 h 62"/>
                    <a:gd name="T32" fmla="*/ 297 w 641"/>
                    <a:gd name="T33" fmla="*/ 17 h 62"/>
                    <a:gd name="T34" fmla="*/ 315 w 641"/>
                    <a:gd name="T35" fmla="*/ 19 h 62"/>
                    <a:gd name="T36" fmla="*/ 331 w 641"/>
                    <a:gd name="T37" fmla="*/ 22 h 62"/>
                    <a:gd name="T38" fmla="*/ 349 w 641"/>
                    <a:gd name="T39" fmla="*/ 26 h 62"/>
                    <a:gd name="T40" fmla="*/ 367 w 641"/>
                    <a:gd name="T41" fmla="*/ 29 h 62"/>
                    <a:gd name="T42" fmla="*/ 392 w 641"/>
                    <a:gd name="T43" fmla="*/ 34 h 62"/>
                    <a:gd name="T44" fmla="*/ 410 w 641"/>
                    <a:gd name="T45" fmla="*/ 37 h 62"/>
                    <a:gd name="T46" fmla="*/ 429 w 641"/>
                    <a:gd name="T47" fmla="*/ 40 h 62"/>
                    <a:gd name="T48" fmla="*/ 447 w 641"/>
                    <a:gd name="T49" fmla="*/ 43 h 62"/>
                    <a:gd name="T50" fmla="*/ 465 w 641"/>
                    <a:gd name="T51" fmla="*/ 46 h 62"/>
                    <a:gd name="T52" fmla="*/ 484 w 641"/>
                    <a:gd name="T53" fmla="*/ 49 h 62"/>
                    <a:gd name="T54" fmla="*/ 502 w 641"/>
                    <a:gd name="T55" fmla="*/ 51 h 62"/>
                    <a:gd name="T56" fmla="*/ 521 w 641"/>
                    <a:gd name="T57" fmla="*/ 53 h 62"/>
                    <a:gd name="T58" fmla="*/ 542 w 641"/>
                    <a:gd name="T59" fmla="*/ 55 h 62"/>
                    <a:gd name="T60" fmla="*/ 560 w 641"/>
                    <a:gd name="T61" fmla="*/ 56 h 62"/>
                    <a:gd name="T62" fmla="*/ 582 w 641"/>
                    <a:gd name="T63" fmla="*/ 58 h 62"/>
                    <a:gd name="T64" fmla="*/ 600 w 641"/>
                    <a:gd name="T65" fmla="*/ 59 h 62"/>
                    <a:gd name="T66" fmla="*/ 619 w 641"/>
                    <a:gd name="T67" fmla="*/ 60 h 62"/>
                    <a:gd name="T68" fmla="*/ 640 w 641"/>
                    <a:gd name="T69" fmla="*/ 61 h 6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62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1"/>
                      </a:lnTo>
                      <a:lnTo>
                        <a:pt x="92" y="2"/>
                      </a:lnTo>
                      <a:lnTo>
                        <a:pt x="113" y="2"/>
                      </a:lnTo>
                      <a:lnTo>
                        <a:pt x="132" y="2"/>
                      </a:lnTo>
                      <a:lnTo>
                        <a:pt x="147" y="3"/>
                      </a:lnTo>
                      <a:lnTo>
                        <a:pt x="165" y="3"/>
                      </a:lnTo>
                      <a:lnTo>
                        <a:pt x="187" y="3"/>
                      </a:lnTo>
                      <a:lnTo>
                        <a:pt x="211" y="6"/>
                      </a:lnTo>
                      <a:lnTo>
                        <a:pt x="217" y="8"/>
                      </a:lnTo>
                      <a:lnTo>
                        <a:pt x="242" y="10"/>
                      </a:lnTo>
                      <a:lnTo>
                        <a:pt x="257" y="12"/>
                      </a:lnTo>
                      <a:lnTo>
                        <a:pt x="276" y="15"/>
                      </a:lnTo>
                      <a:lnTo>
                        <a:pt x="297" y="17"/>
                      </a:lnTo>
                      <a:lnTo>
                        <a:pt x="315" y="19"/>
                      </a:lnTo>
                      <a:lnTo>
                        <a:pt x="331" y="22"/>
                      </a:lnTo>
                      <a:lnTo>
                        <a:pt x="349" y="26"/>
                      </a:lnTo>
                      <a:lnTo>
                        <a:pt x="367" y="29"/>
                      </a:lnTo>
                      <a:lnTo>
                        <a:pt x="392" y="34"/>
                      </a:lnTo>
                      <a:lnTo>
                        <a:pt x="410" y="37"/>
                      </a:lnTo>
                      <a:lnTo>
                        <a:pt x="429" y="40"/>
                      </a:lnTo>
                      <a:lnTo>
                        <a:pt x="447" y="43"/>
                      </a:lnTo>
                      <a:lnTo>
                        <a:pt x="465" y="46"/>
                      </a:lnTo>
                      <a:lnTo>
                        <a:pt x="484" y="49"/>
                      </a:lnTo>
                      <a:lnTo>
                        <a:pt x="502" y="51"/>
                      </a:lnTo>
                      <a:lnTo>
                        <a:pt x="521" y="53"/>
                      </a:lnTo>
                      <a:lnTo>
                        <a:pt x="542" y="55"/>
                      </a:lnTo>
                      <a:lnTo>
                        <a:pt x="560" y="56"/>
                      </a:lnTo>
                      <a:lnTo>
                        <a:pt x="582" y="58"/>
                      </a:lnTo>
                      <a:lnTo>
                        <a:pt x="600" y="59"/>
                      </a:lnTo>
                      <a:lnTo>
                        <a:pt x="619" y="60"/>
                      </a:lnTo>
                      <a:lnTo>
                        <a:pt x="640" y="61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3" name="Freeform 103">
                  <a:extLst>
                    <a:ext uri="{FF2B5EF4-FFF2-40B4-BE49-F238E27FC236}">
                      <a16:creationId xmlns:a16="http://schemas.microsoft.com/office/drawing/2014/main" id="{817CBABA-0E35-470D-9C25-D7CFF20A27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9" y="2765"/>
                  <a:ext cx="641" cy="62"/>
                </a:xfrm>
                <a:custGeom>
                  <a:avLst/>
                  <a:gdLst>
                    <a:gd name="T0" fmla="*/ 640 w 641"/>
                    <a:gd name="T1" fmla="*/ 0 h 62"/>
                    <a:gd name="T2" fmla="*/ 622 w 641"/>
                    <a:gd name="T3" fmla="*/ 0 h 62"/>
                    <a:gd name="T4" fmla="*/ 603 w 641"/>
                    <a:gd name="T5" fmla="*/ 0 h 62"/>
                    <a:gd name="T6" fmla="*/ 585 w 641"/>
                    <a:gd name="T7" fmla="*/ 0 h 62"/>
                    <a:gd name="T8" fmla="*/ 563 w 641"/>
                    <a:gd name="T9" fmla="*/ 1 h 62"/>
                    <a:gd name="T10" fmla="*/ 548 w 641"/>
                    <a:gd name="T11" fmla="*/ 2 h 62"/>
                    <a:gd name="T12" fmla="*/ 527 w 641"/>
                    <a:gd name="T13" fmla="*/ 2 h 62"/>
                    <a:gd name="T14" fmla="*/ 508 w 641"/>
                    <a:gd name="T15" fmla="*/ 2 h 62"/>
                    <a:gd name="T16" fmla="*/ 493 w 641"/>
                    <a:gd name="T17" fmla="*/ 3 h 62"/>
                    <a:gd name="T18" fmla="*/ 475 w 641"/>
                    <a:gd name="T19" fmla="*/ 3 h 62"/>
                    <a:gd name="T20" fmla="*/ 453 w 641"/>
                    <a:gd name="T21" fmla="*/ 3 h 62"/>
                    <a:gd name="T22" fmla="*/ 429 w 641"/>
                    <a:gd name="T23" fmla="*/ 6 h 62"/>
                    <a:gd name="T24" fmla="*/ 423 w 641"/>
                    <a:gd name="T25" fmla="*/ 8 h 62"/>
                    <a:gd name="T26" fmla="*/ 398 w 641"/>
                    <a:gd name="T27" fmla="*/ 10 h 62"/>
                    <a:gd name="T28" fmla="*/ 383 w 641"/>
                    <a:gd name="T29" fmla="*/ 12 h 62"/>
                    <a:gd name="T30" fmla="*/ 364 w 641"/>
                    <a:gd name="T31" fmla="*/ 15 h 62"/>
                    <a:gd name="T32" fmla="*/ 343 w 641"/>
                    <a:gd name="T33" fmla="*/ 17 h 62"/>
                    <a:gd name="T34" fmla="*/ 325 w 641"/>
                    <a:gd name="T35" fmla="*/ 19 h 62"/>
                    <a:gd name="T36" fmla="*/ 309 w 641"/>
                    <a:gd name="T37" fmla="*/ 22 h 62"/>
                    <a:gd name="T38" fmla="*/ 291 w 641"/>
                    <a:gd name="T39" fmla="*/ 26 h 62"/>
                    <a:gd name="T40" fmla="*/ 273 w 641"/>
                    <a:gd name="T41" fmla="*/ 29 h 62"/>
                    <a:gd name="T42" fmla="*/ 248 w 641"/>
                    <a:gd name="T43" fmla="*/ 34 h 62"/>
                    <a:gd name="T44" fmla="*/ 230 w 641"/>
                    <a:gd name="T45" fmla="*/ 37 h 62"/>
                    <a:gd name="T46" fmla="*/ 211 w 641"/>
                    <a:gd name="T47" fmla="*/ 40 h 62"/>
                    <a:gd name="T48" fmla="*/ 193 w 641"/>
                    <a:gd name="T49" fmla="*/ 43 h 62"/>
                    <a:gd name="T50" fmla="*/ 175 w 641"/>
                    <a:gd name="T51" fmla="*/ 46 h 62"/>
                    <a:gd name="T52" fmla="*/ 156 w 641"/>
                    <a:gd name="T53" fmla="*/ 49 h 62"/>
                    <a:gd name="T54" fmla="*/ 138 w 641"/>
                    <a:gd name="T55" fmla="*/ 51 h 62"/>
                    <a:gd name="T56" fmla="*/ 119 w 641"/>
                    <a:gd name="T57" fmla="*/ 53 h 62"/>
                    <a:gd name="T58" fmla="*/ 98 w 641"/>
                    <a:gd name="T59" fmla="*/ 55 h 62"/>
                    <a:gd name="T60" fmla="*/ 80 w 641"/>
                    <a:gd name="T61" fmla="*/ 56 h 62"/>
                    <a:gd name="T62" fmla="*/ 58 w 641"/>
                    <a:gd name="T63" fmla="*/ 58 h 62"/>
                    <a:gd name="T64" fmla="*/ 40 w 641"/>
                    <a:gd name="T65" fmla="*/ 59 h 62"/>
                    <a:gd name="T66" fmla="*/ 21 w 641"/>
                    <a:gd name="T67" fmla="*/ 60 h 62"/>
                    <a:gd name="T68" fmla="*/ 0 w 641"/>
                    <a:gd name="T69" fmla="*/ 61 h 6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62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1"/>
                      </a:lnTo>
                      <a:lnTo>
                        <a:pt x="548" y="2"/>
                      </a:lnTo>
                      <a:lnTo>
                        <a:pt x="527" y="2"/>
                      </a:lnTo>
                      <a:lnTo>
                        <a:pt x="508" y="2"/>
                      </a:lnTo>
                      <a:lnTo>
                        <a:pt x="493" y="3"/>
                      </a:lnTo>
                      <a:lnTo>
                        <a:pt x="475" y="3"/>
                      </a:lnTo>
                      <a:lnTo>
                        <a:pt x="453" y="3"/>
                      </a:lnTo>
                      <a:lnTo>
                        <a:pt x="429" y="6"/>
                      </a:lnTo>
                      <a:lnTo>
                        <a:pt x="423" y="8"/>
                      </a:lnTo>
                      <a:lnTo>
                        <a:pt x="398" y="10"/>
                      </a:lnTo>
                      <a:lnTo>
                        <a:pt x="383" y="12"/>
                      </a:lnTo>
                      <a:lnTo>
                        <a:pt x="364" y="15"/>
                      </a:lnTo>
                      <a:lnTo>
                        <a:pt x="343" y="17"/>
                      </a:lnTo>
                      <a:lnTo>
                        <a:pt x="325" y="19"/>
                      </a:lnTo>
                      <a:lnTo>
                        <a:pt x="309" y="22"/>
                      </a:lnTo>
                      <a:lnTo>
                        <a:pt x="291" y="26"/>
                      </a:lnTo>
                      <a:lnTo>
                        <a:pt x="273" y="29"/>
                      </a:lnTo>
                      <a:lnTo>
                        <a:pt x="248" y="34"/>
                      </a:lnTo>
                      <a:lnTo>
                        <a:pt x="230" y="37"/>
                      </a:lnTo>
                      <a:lnTo>
                        <a:pt x="211" y="40"/>
                      </a:lnTo>
                      <a:lnTo>
                        <a:pt x="193" y="43"/>
                      </a:lnTo>
                      <a:lnTo>
                        <a:pt x="175" y="46"/>
                      </a:lnTo>
                      <a:lnTo>
                        <a:pt x="156" y="49"/>
                      </a:lnTo>
                      <a:lnTo>
                        <a:pt x="138" y="51"/>
                      </a:lnTo>
                      <a:lnTo>
                        <a:pt x="119" y="53"/>
                      </a:lnTo>
                      <a:lnTo>
                        <a:pt x="98" y="55"/>
                      </a:lnTo>
                      <a:lnTo>
                        <a:pt x="80" y="56"/>
                      </a:lnTo>
                      <a:lnTo>
                        <a:pt x="58" y="58"/>
                      </a:lnTo>
                      <a:lnTo>
                        <a:pt x="40" y="59"/>
                      </a:lnTo>
                      <a:lnTo>
                        <a:pt x="21" y="60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4" name="Line 104">
                  <a:extLst>
                    <a:ext uri="{FF2B5EF4-FFF2-40B4-BE49-F238E27FC236}">
                      <a16:creationId xmlns:a16="http://schemas.microsoft.com/office/drawing/2014/main" id="{45DEC478-CF17-40A2-AD69-0CB31BA393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39" y="2826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5" name="Group 105">
                <a:extLst>
                  <a:ext uri="{FF2B5EF4-FFF2-40B4-BE49-F238E27FC236}">
                    <a16:creationId xmlns:a16="http://schemas.microsoft.com/office/drawing/2014/main" id="{6F90E9B8-6BC2-4C98-9A0C-B3733B3771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2872"/>
                <a:ext cx="1384" cy="38"/>
                <a:chOff x="2889" y="2872"/>
                <a:chExt cx="1384" cy="38"/>
              </a:xfrm>
            </p:grpSpPr>
            <p:sp>
              <p:nvSpPr>
                <p:cNvPr id="109" name="Freeform 106">
                  <a:extLst>
                    <a:ext uri="{FF2B5EF4-FFF2-40B4-BE49-F238E27FC236}">
                      <a16:creationId xmlns:a16="http://schemas.microsoft.com/office/drawing/2014/main" id="{0F14D49D-1CDC-441A-9091-D4A3D7096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2872"/>
                  <a:ext cx="641" cy="38"/>
                </a:xfrm>
                <a:custGeom>
                  <a:avLst/>
                  <a:gdLst>
                    <a:gd name="T0" fmla="*/ 0 w 641"/>
                    <a:gd name="T1" fmla="*/ 0 h 38"/>
                    <a:gd name="T2" fmla="*/ 18 w 641"/>
                    <a:gd name="T3" fmla="*/ 0 h 38"/>
                    <a:gd name="T4" fmla="*/ 37 w 641"/>
                    <a:gd name="T5" fmla="*/ 0 h 38"/>
                    <a:gd name="T6" fmla="*/ 55 w 641"/>
                    <a:gd name="T7" fmla="*/ 0 h 38"/>
                    <a:gd name="T8" fmla="*/ 77 w 641"/>
                    <a:gd name="T9" fmla="*/ 0 h 38"/>
                    <a:gd name="T10" fmla="*/ 92 w 641"/>
                    <a:gd name="T11" fmla="*/ 1 h 38"/>
                    <a:gd name="T12" fmla="*/ 113 w 641"/>
                    <a:gd name="T13" fmla="*/ 1 h 38"/>
                    <a:gd name="T14" fmla="*/ 132 w 641"/>
                    <a:gd name="T15" fmla="*/ 1 h 38"/>
                    <a:gd name="T16" fmla="*/ 147 w 641"/>
                    <a:gd name="T17" fmla="*/ 2 h 38"/>
                    <a:gd name="T18" fmla="*/ 165 w 641"/>
                    <a:gd name="T19" fmla="*/ 2 h 38"/>
                    <a:gd name="T20" fmla="*/ 187 w 641"/>
                    <a:gd name="T21" fmla="*/ 2 h 38"/>
                    <a:gd name="T22" fmla="*/ 211 w 641"/>
                    <a:gd name="T23" fmla="*/ 4 h 38"/>
                    <a:gd name="T24" fmla="*/ 217 w 641"/>
                    <a:gd name="T25" fmla="*/ 5 h 38"/>
                    <a:gd name="T26" fmla="*/ 242 w 641"/>
                    <a:gd name="T27" fmla="*/ 6 h 38"/>
                    <a:gd name="T28" fmla="*/ 257 w 641"/>
                    <a:gd name="T29" fmla="*/ 7 h 38"/>
                    <a:gd name="T30" fmla="*/ 276 w 641"/>
                    <a:gd name="T31" fmla="*/ 9 h 38"/>
                    <a:gd name="T32" fmla="*/ 297 w 641"/>
                    <a:gd name="T33" fmla="*/ 10 h 38"/>
                    <a:gd name="T34" fmla="*/ 315 w 641"/>
                    <a:gd name="T35" fmla="*/ 12 h 38"/>
                    <a:gd name="T36" fmla="*/ 331 w 641"/>
                    <a:gd name="T37" fmla="*/ 13 h 38"/>
                    <a:gd name="T38" fmla="*/ 349 w 641"/>
                    <a:gd name="T39" fmla="*/ 16 h 38"/>
                    <a:gd name="T40" fmla="*/ 367 w 641"/>
                    <a:gd name="T41" fmla="*/ 18 h 38"/>
                    <a:gd name="T42" fmla="*/ 392 w 641"/>
                    <a:gd name="T43" fmla="*/ 21 h 38"/>
                    <a:gd name="T44" fmla="*/ 410 w 641"/>
                    <a:gd name="T45" fmla="*/ 22 h 38"/>
                    <a:gd name="T46" fmla="*/ 429 w 641"/>
                    <a:gd name="T47" fmla="*/ 24 h 38"/>
                    <a:gd name="T48" fmla="*/ 447 w 641"/>
                    <a:gd name="T49" fmla="*/ 26 h 38"/>
                    <a:gd name="T50" fmla="*/ 465 w 641"/>
                    <a:gd name="T51" fmla="*/ 28 h 38"/>
                    <a:gd name="T52" fmla="*/ 484 w 641"/>
                    <a:gd name="T53" fmla="*/ 30 h 38"/>
                    <a:gd name="T54" fmla="*/ 502 w 641"/>
                    <a:gd name="T55" fmla="*/ 31 h 38"/>
                    <a:gd name="T56" fmla="*/ 521 w 641"/>
                    <a:gd name="T57" fmla="*/ 32 h 38"/>
                    <a:gd name="T58" fmla="*/ 542 w 641"/>
                    <a:gd name="T59" fmla="*/ 33 h 38"/>
                    <a:gd name="T60" fmla="*/ 560 w 641"/>
                    <a:gd name="T61" fmla="*/ 34 h 38"/>
                    <a:gd name="T62" fmla="*/ 582 w 641"/>
                    <a:gd name="T63" fmla="*/ 35 h 38"/>
                    <a:gd name="T64" fmla="*/ 600 w 641"/>
                    <a:gd name="T65" fmla="*/ 36 h 38"/>
                    <a:gd name="T66" fmla="*/ 619 w 641"/>
                    <a:gd name="T67" fmla="*/ 37 h 38"/>
                    <a:gd name="T68" fmla="*/ 640 w 641"/>
                    <a:gd name="T69" fmla="*/ 37 h 3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38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0"/>
                      </a:lnTo>
                      <a:lnTo>
                        <a:pt x="92" y="1"/>
                      </a:lnTo>
                      <a:lnTo>
                        <a:pt x="113" y="1"/>
                      </a:lnTo>
                      <a:lnTo>
                        <a:pt x="132" y="1"/>
                      </a:lnTo>
                      <a:lnTo>
                        <a:pt x="147" y="2"/>
                      </a:lnTo>
                      <a:lnTo>
                        <a:pt x="165" y="2"/>
                      </a:lnTo>
                      <a:lnTo>
                        <a:pt x="187" y="2"/>
                      </a:lnTo>
                      <a:lnTo>
                        <a:pt x="211" y="4"/>
                      </a:lnTo>
                      <a:lnTo>
                        <a:pt x="217" y="5"/>
                      </a:lnTo>
                      <a:lnTo>
                        <a:pt x="242" y="6"/>
                      </a:lnTo>
                      <a:lnTo>
                        <a:pt x="257" y="7"/>
                      </a:lnTo>
                      <a:lnTo>
                        <a:pt x="276" y="9"/>
                      </a:lnTo>
                      <a:lnTo>
                        <a:pt x="297" y="10"/>
                      </a:lnTo>
                      <a:lnTo>
                        <a:pt x="315" y="12"/>
                      </a:lnTo>
                      <a:lnTo>
                        <a:pt x="331" y="13"/>
                      </a:lnTo>
                      <a:lnTo>
                        <a:pt x="349" y="16"/>
                      </a:lnTo>
                      <a:lnTo>
                        <a:pt x="367" y="18"/>
                      </a:lnTo>
                      <a:lnTo>
                        <a:pt x="392" y="21"/>
                      </a:lnTo>
                      <a:lnTo>
                        <a:pt x="410" y="22"/>
                      </a:lnTo>
                      <a:lnTo>
                        <a:pt x="429" y="24"/>
                      </a:lnTo>
                      <a:lnTo>
                        <a:pt x="447" y="26"/>
                      </a:lnTo>
                      <a:lnTo>
                        <a:pt x="465" y="28"/>
                      </a:lnTo>
                      <a:lnTo>
                        <a:pt x="484" y="30"/>
                      </a:lnTo>
                      <a:lnTo>
                        <a:pt x="502" y="31"/>
                      </a:lnTo>
                      <a:lnTo>
                        <a:pt x="521" y="32"/>
                      </a:lnTo>
                      <a:lnTo>
                        <a:pt x="542" y="33"/>
                      </a:lnTo>
                      <a:lnTo>
                        <a:pt x="560" y="34"/>
                      </a:lnTo>
                      <a:lnTo>
                        <a:pt x="582" y="35"/>
                      </a:lnTo>
                      <a:lnTo>
                        <a:pt x="600" y="36"/>
                      </a:lnTo>
                      <a:lnTo>
                        <a:pt x="619" y="37"/>
                      </a:lnTo>
                      <a:lnTo>
                        <a:pt x="640" y="37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0" name="Freeform 107">
                  <a:extLst>
                    <a:ext uri="{FF2B5EF4-FFF2-40B4-BE49-F238E27FC236}">
                      <a16:creationId xmlns:a16="http://schemas.microsoft.com/office/drawing/2014/main" id="{855A9506-45D5-489E-8533-B62714D9D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2872"/>
                  <a:ext cx="641" cy="38"/>
                </a:xfrm>
                <a:custGeom>
                  <a:avLst/>
                  <a:gdLst>
                    <a:gd name="T0" fmla="*/ 640 w 641"/>
                    <a:gd name="T1" fmla="*/ 0 h 38"/>
                    <a:gd name="T2" fmla="*/ 622 w 641"/>
                    <a:gd name="T3" fmla="*/ 0 h 38"/>
                    <a:gd name="T4" fmla="*/ 603 w 641"/>
                    <a:gd name="T5" fmla="*/ 0 h 38"/>
                    <a:gd name="T6" fmla="*/ 585 w 641"/>
                    <a:gd name="T7" fmla="*/ 0 h 38"/>
                    <a:gd name="T8" fmla="*/ 563 w 641"/>
                    <a:gd name="T9" fmla="*/ 0 h 38"/>
                    <a:gd name="T10" fmla="*/ 548 w 641"/>
                    <a:gd name="T11" fmla="*/ 1 h 38"/>
                    <a:gd name="T12" fmla="*/ 527 w 641"/>
                    <a:gd name="T13" fmla="*/ 1 h 38"/>
                    <a:gd name="T14" fmla="*/ 508 w 641"/>
                    <a:gd name="T15" fmla="*/ 1 h 38"/>
                    <a:gd name="T16" fmla="*/ 493 w 641"/>
                    <a:gd name="T17" fmla="*/ 2 h 38"/>
                    <a:gd name="T18" fmla="*/ 475 w 641"/>
                    <a:gd name="T19" fmla="*/ 2 h 38"/>
                    <a:gd name="T20" fmla="*/ 453 w 641"/>
                    <a:gd name="T21" fmla="*/ 2 h 38"/>
                    <a:gd name="T22" fmla="*/ 429 w 641"/>
                    <a:gd name="T23" fmla="*/ 4 h 38"/>
                    <a:gd name="T24" fmla="*/ 423 w 641"/>
                    <a:gd name="T25" fmla="*/ 5 h 38"/>
                    <a:gd name="T26" fmla="*/ 398 w 641"/>
                    <a:gd name="T27" fmla="*/ 6 h 38"/>
                    <a:gd name="T28" fmla="*/ 383 w 641"/>
                    <a:gd name="T29" fmla="*/ 7 h 38"/>
                    <a:gd name="T30" fmla="*/ 364 w 641"/>
                    <a:gd name="T31" fmla="*/ 9 h 38"/>
                    <a:gd name="T32" fmla="*/ 343 w 641"/>
                    <a:gd name="T33" fmla="*/ 10 h 38"/>
                    <a:gd name="T34" fmla="*/ 325 w 641"/>
                    <a:gd name="T35" fmla="*/ 12 h 38"/>
                    <a:gd name="T36" fmla="*/ 309 w 641"/>
                    <a:gd name="T37" fmla="*/ 13 h 38"/>
                    <a:gd name="T38" fmla="*/ 291 w 641"/>
                    <a:gd name="T39" fmla="*/ 16 h 38"/>
                    <a:gd name="T40" fmla="*/ 273 w 641"/>
                    <a:gd name="T41" fmla="*/ 18 h 38"/>
                    <a:gd name="T42" fmla="*/ 248 w 641"/>
                    <a:gd name="T43" fmla="*/ 21 h 38"/>
                    <a:gd name="T44" fmla="*/ 230 w 641"/>
                    <a:gd name="T45" fmla="*/ 22 h 38"/>
                    <a:gd name="T46" fmla="*/ 211 w 641"/>
                    <a:gd name="T47" fmla="*/ 24 h 38"/>
                    <a:gd name="T48" fmla="*/ 193 w 641"/>
                    <a:gd name="T49" fmla="*/ 26 h 38"/>
                    <a:gd name="T50" fmla="*/ 175 w 641"/>
                    <a:gd name="T51" fmla="*/ 28 h 38"/>
                    <a:gd name="T52" fmla="*/ 156 w 641"/>
                    <a:gd name="T53" fmla="*/ 30 h 38"/>
                    <a:gd name="T54" fmla="*/ 138 w 641"/>
                    <a:gd name="T55" fmla="*/ 31 h 38"/>
                    <a:gd name="T56" fmla="*/ 119 w 641"/>
                    <a:gd name="T57" fmla="*/ 32 h 38"/>
                    <a:gd name="T58" fmla="*/ 98 w 641"/>
                    <a:gd name="T59" fmla="*/ 33 h 38"/>
                    <a:gd name="T60" fmla="*/ 80 w 641"/>
                    <a:gd name="T61" fmla="*/ 34 h 38"/>
                    <a:gd name="T62" fmla="*/ 58 w 641"/>
                    <a:gd name="T63" fmla="*/ 35 h 38"/>
                    <a:gd name="T64" fmla="*/ 40 w 641"/>
                    <a:gd name="T65" fmla="*/ 36 h 38"/>
                    <a:gd name="T66" fmla="*/ 21 w 641"/>
                    <a:gd name="T67" fmla="*/ 37 h 38"/>
                    <a:gd name="T68" fmla="*/ 0 w 641"/>
                    <a:gd name="T69" fmla="*/ 37 h 3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38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0"/>
                      </a:lnTo>
                      <a:lnTo>
                        <a:pt x="548" y="1"/>
                      </a:lnTo>
                      <a:lnTo>
                        <a:pt x="527" y="1"/>
                      </a:lnTo>
                      <a:lnTo>
                        <a:pt x="508" y="1"/>
                      </a:lnTo>
                      <a:lnTo>
                        <a:pt x="493" y="2"/>
                      </a:lnTo>
                      <a:lnTo>
                        <a:pt x="475" y="2"/>
                      </a:lnTo>
                      <a:lnTo>
                        <a:pt x="453" y="2"/>
                      </a:lnTo>
                      <a:lnTo>
                        <a:pt x="429" y="4"/>
                      </a:lnTo>
                      <a:lnTo>
                        <a:pt x="423" y="5"/>
                      </a:lnTo>
                      <a:lnTo>
                        <a:pt x="398" y="6"/>
                      </a:lnTo>
                      <a:lnTo>
                        <a:pt x="383" y="7"/>
                      </a:lnTo>
                      <a:lnTo>
                        <a:pt x="364" y="9"/>
                      </a:lnTo>
                      <a:lnTo>
                        <a:pt x="343" y="10"/>
                      </a:lnTo>
                      <a:lnTo>
                        <a:pt x="325" y="12"/>
                      </a:lnTo>
                      <a:lnTo>
                        <a:pt x="309" y="13"/>
                      </a:lnTo>
                      <a:lnTo>
                        <a:pt x="291" y="16"/>
                      </a:lnTo>
                      <a:lnTo>
                        <a:pt x="273" y="18"/>
                      </a:lnTo>
                      <a:lnTo>
                        <a:pt x="248" y="21"/>
                      </a:lnTo>
                      <a:lnTo>
                        <a:pt x="230" y="22"/>
                      </a:lnTo>
                      <a:lnTo>
                        <a:pt x="211" y="24"/>
                      </a:lnTo>
                      <a:lnTo>
                        <a:pt x="193" y="26"/>
                      </a:lnTo>
                      <a:lnTo>
                        <a:pt x="175" y="28"/>
                      </a:lnTo>
                      <a:lnTo>
                        <a:pt x="156" y="30"/>
                      </a:lnTo>
                      <a:lnTo>
                        <a:pt x="138" y="31"/>
                      </a:lnTo>
                      <a:lnTo>
                        <a:pt x="119" y="32"/>
                      </a:lnTo>
                      <a:lnTo>
                        <a:pt x="98" y="33"/>
                      </a:lnTo>
                      <a:lnTo>
                        <a:pt x="80" y="34"/>
                      </a:lnTo>
                      <a:lnTo>
                        <a:pt x="58" y="35"/>
                      </a:lnTo>
                      <a:lnTo>
                        <a:pt x="40" y="36"/>
                      </a:lnTo>
                      <a:lnTo>
                        <a:pt x="21" y="37"/>
                      </a:lnTo>
                      <a:lnTo>
                        <a:pt x="0" y="37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1" name="Line 108">
                  <a:extLst>
                    <a:ext uri="{FF2B5EF4-FFF2-40B4-BE49-F238E27FC236}">
                      <a16:creationId xmlns:a16="http://schemas.microsoft.com/office/drawing/2014/main" id="{9E96073F-7C62-4249-87B8-B3F976D92B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2909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6" name="Group 109">
                <a:extLst>
                  <a:ext uri="{FF2B5EF4-FFF2-40B4-BE49-F238E27FC236}">
                    <a16:creationId xmlns:a16="http://schemas.microsoft.com/office/drawing/2014/main" id="{3DA2D76B-8045-45FF-8B8E-E8F2286607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5" y="2906"/>
                <a:ext cx="1384" cy="24"/>
                <a:chOff x="2895" y="2906"/>
                <a:chExt cx="1384" cy="24"/>
              </a:xfrm>
            </p:grpSpPr>
            <p:sp>
              <p:nvSpPr>
                <p:cNvPr id="106" name="Freeform 110">
                  <a:extLst>
                    <a:ext uri="{FF2B5EF4-FFF2-40B4-BE49-F238E27FC236}">
                      <a16:creationId xmlns:a16="http://schemas.microsoft.com/office/drawing/2014/main" id="{DDC5C9CF-AC3D-454B-9BF2-36A109E72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" y="2906"/>
                  <a:ext cx="641" cy="24"/>
                </a:xfrm>
                <a:custGeom>
                  <a:avLst/>
                  <a:gdLst>
                    <a:gd name="T0" fmla="*/ 0 w 641"/>
                    <a:gd name="T1" fmla="*/ 0 h 24"/>
                    <a:gd name="T2" fmla="*/ 18 w 641"/>
                    <a:gd name="T3" fmla="*/ 0 h 24"/>
                    <a:gd name="T4" fmla="*/ 37 w 641"/>
                    <a:gd name="T5" fmla="*/ 0 h 24"/>
                    <a:gd name="T6" fmla="*/ 55 w 641"/>
                    <a:gd name="T7" fmla="*/ 0 h 24"/>
                    <a:gd name="T8" fmla="*/ 77 w 641"/>
                    <a:gd name="T9" fmla="*/ 0 h 24"/>
                    <a:gd name="T10" fmla="*/ 92 w 641"/>
                    <a:gd name="T11" fmla="*/ 1 h 24"/>
                    <a:gd name="T12" fmla="*/ 113 w 641"/>
                    <a:gd name="T13" fmla="*/ 1 h 24"/>
                    <a:gd name="T14" fmla="*/ 132 w 641"/>
                    <a:gd name="T15" fmla="*/ 1 h 24"/>
                    <a:gd name="T16" fmla="*/ 147 w 641"/>
                    <a:gd name="T17" fmla="*/ 1 h 24"/>
                    <a:gd name="T18" fmla="*/ 165 w 641"/>
                    <a:gd name="T19" fmla="*/ 1 h 24"/>
                    <a:gd name="T20" fmla="*/ 187 w 641"/>
                    <a:gd name="T21" fmla="*/ 1 h 24"/>
                    <a:gd name="T22" fmla="*/ 211 w 641"/>
                    <a:gd name="T23" fmla="*/ 2 h 24"/>
                    <a:gd name="T24" fmla="*/ 217 w 641"/>
                    <a:gd name="T25" fmla="*/ 3 h 24"/>
                    <a:gd name="T26" fmla="*/ 242 w 641"/>
                    <a:gd name="T27" fmla="*/ 4 h 24"/>
                    <a:gd name="T28" fmla="*/ 257 w 641"/>
                    <a:gd name="T29" fmla="*/ 5 h 24"/>
                    <a:gd name="T30" fmla="*/ 276 w 641"/>
                    <a:gd name="T31" fmla="*/ 6 h 24"/>
                    <a:gd name="T32" fmla="*/ 297 w 641"/>
                    <a:gd name="T33" fmla="*/ 6 h 24"/>
                    <a:gd name="T34" fmla="*/ 315 w 641"/>
                    <a:gd name="T35" fmla="*/ 7 h 24"/>
                    <a:gd name="T36" fmla="*/ 331 w 641"/>
                    <a:gd name="T37" fmla="*/ 8 h 24"/>
                    <a:gd name="T38" fmla="*/ 349 w 641"/>
                    <a:gd name="T39" fmla="*/ 10 h 24"/>
                    <a:gd name="T40" fmla="*/ 367 w 641"/>
                    <a:gd name="T41" fmla="*/ 11 h 24"/>
                    <a:gd name="T42" fmla="*/ 392 w 641"/>
                    <a:gd name="T43" fmla="*/ 13 h 24"/>
                    <a:gd name="T44" fmla="*/ 410 w 641"/>
                    <a:gd name="T45" fmla="*/ 14 h 24"/>
                    <a:gd name="T46" fmla="*/ 429 w 641"/>
                    <a:gd name="T47" fmla="*/ 15 h 24"/>
                    <a:gd name="T48" fmla="*/ 447 w 641"/>
                    <a:gd name="T49" fmla="*/ 16 h 24"/>
                    <a:gd name="T50" fmla="*/ 465 w 641"/>
                    <a:gd name="T51" fmla="*/ 17 h 24"/>
                    <a:gd name="T52" fmla="*/ 484 w 641"/>
                    <a:gd name="T53" fmla="*/ 18 h 24"/>
                    <a:gd name="T54" fmla="*/ 502 w 641"/>
                    <a:gd name="T55" fmla="*/ 19 h 24"/>
                    <a:gd name="T56" fmla="*/ 521 w 641"/>
                    <a:gd name="T57" fmla="*/ 20 h 24"/>
                    <a:gd name="T58" fmla="*/ 542 w 641"/>
                    <a:gd name="T59" fmla="*/ 21 h 24"/>
                    <a:gd name="T60" fmla="*/ 560 w 641"/>
                    <a:gd name="T61" fmla="*/ 21 h 24"/>
                    <a:gd name="T62" fmla="*/ 582 w 641"/>
                    <a:gd name="T63" fmla="*/ 22 h 24"/>
                    <a:gd name="T64" fmla="*/ 600 w 641"/>
                    <a:gd name="T65" fmla="*/ 22 h 24"/>
                    <a:gd name="T66" fmla="*/ 619 w 641"/>
                    <a:gd name="T67" fmla="*/ 23 h 24"/>
                    <a:gd name="T68" fmla="*/ 640 w 641"/>
                    <a:gd name="T69" fmla="*/ 23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2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0"/>
                      </a:lnTo>
                      <a:lnTo>
                        <a:pt x="92" y="1"/>
                      </a:lnTo>
                      <a:lnTo>
                        <a:pt x="113" y="1"/>
                      </a:lnTo>
                      <a:lnTo>
                        <a:pt x="132" y="1"/>
                      </a:lnTo>
                      <a:lnTo>
                        <a:pt x="147" y="1"/>
                      </a:lnTo>
                      <a:lnTo>
                        <a:pt x="165" y="1"/>
                      </a:lnTo>
                      <a:lnTo>
                        <a:pt x="187" y="1"/>
                      </a:lnTo>
                      <a:lnTo>
                        <a:pt x="211" y="2"/>
                      </a:lnTo>
                      <a:lnTo>
                        <a:pt x="217" y="3"/>
                      </a:lnTo>
                      <a:lnTo>
                        <a:pt x="242" y="4"/>
                      </a:lnTo>
                      <a:lnTo>
                        <a:pt x="257" y="5"/>
                      </a:lnTo>
                      <a:lnTo>
                        <a:pt x="276" y="6"/>
                      </a:lnTo>
                      <a:lnTo>
                        <a:pt x="297" y="6"/>
                      </a:lnTo>
                      <a:lnTo>
                        <a:pt x="315" y="7"/>
                      </a:lnTo>
                      <a:lnTo>
                        <a:pt x="331" y="8"/>
                      </a:lnTo>
                      <a:lnTo>
                        <a:pt x="349" y="10"/>
                      </a:lnTo>
                      <a:lnTo>
                        <a:pt x="367" y="11"/>
                      </a:lnTo>
                      <a:lnTo>
                        <a:pt x="392" y="13"/>
                      </a:lnTo>
                      <a:lnTo>
                        <a:pt x="410" y="14"/>
                      </a:lnTo>
                      <a:lnTo>
                        <a:pt x="429" y="15"/>
                      </a:lnTo>
                      <a:lnTo>
                        <a:pt x="447" y="16"/>
                      </a:lnTo>
                      <a:lnTo>
                        <a:pt x="465" y="17"/>
                      </a:lnTo>
                      <a:lnTo>
                        <a:pt x="484" y="18"/>
                      </a:lnTo>
                      <a:lnTo>
                        <a:pt x="502" y="19"/>
                      </a:lnTo>
                      <a:lnTo>
                        <a:pt x="521" y="20"/>
                      </a:lnTo>
                      <a:lnTo>
                        <a:pt x="542" y="21"/>
                      </a:lnTo>
                      <a:lnTo>
                        <a:pt x="560" y="21"/>
                      </a:lnTo>
                      <a:lnTo>
                        <a:pt x="582" y="22"/>
                      </a:lnTo>
                      <a:lnTo>
                        <a:pt x="600" y="22"/>
                      </a:lnTo>
                      <a:lnTo>
                        <a:pt x="619" y="23"/>
                      </a:lnTo>
                      <a:lnTo>
                        <a:pt x="640" y="2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7" name="Freeform 111">
                  <a:extLst>
                    <a:ext uri="{FF2B5EF4-FFF2-40B4-BE49-F238E27FC236}">
                      <a16:creationId xmlns:a16="http://schemas.microsoft.com/office/drawing/2014/main" id="{DB19B992-DF58-4506-920E-6CCCFB4FD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2906"/>
                  <a:ext cx="641" cy="24"/>
                </a:xfrm>
                <a:custGeom>
                  <a:avLst/>
                  <a:gdLst>
                    <a:gd name="T0" fmla="*/ 640 w 641"/>
                    <a:gd name="T1" fmla="*/ 0 h 24"/>
                    <a:gd name="T2" fmla="*/ 622 w 641"/>
                    <a:gd name="T3" fmla="*/ 0 h 24"/>
                    <a:gd name="T4" fmla="*/ 603 w 641"/>
                    <a:gd name="T5" fmla="*/ 0 h 24"/>
                    <a:gd name="T6" fmla="*/ 585 w 641"/>
                    <a:gd name="T7" fmla="*/ 0 h 24"/>
                    <a:gd name="T8" fmla="*/ 563 w 641"/>
                    <a:gd name="T9" fmla="*/ 0 h 24"/>
                    <a:gd name="T10" fmla="*/ 548 w 641"/>
                    <a:gd name="T11" fmla="*/ 1 h 24"/>
                    <a:gd name="T12" fmla="*/ 527 w 641"/>
                    <a:gd name="T13" fmla="*/ 1 h 24"/>
                    <a:gd name="T14" fmla="*/ 508 w 641"/>
                    <a:gd name="T15" fmla="*/ 1 h 24"/>
                    <a:gd name="T16" fmla="*/ 493 w 641"/>
                    <a:gd name="T17" fmla="*/ 1 h 24"/>
                    <a:gd name="T18" fmla="*/ 475 w 641"/>
                    <a:gd name="T19" fmla="*/ 1 h 24"/>
                    <a:gd name="T20" fmla="*/ 453 w 641"/>
                    <a:gd name="T21" fmla="*/ 1 h 24"/>
                    <a:gd name="T22" fmla="*/ 429 w 641"/>
                    <a:gd name="T23" fmla="*/ 2 h 24"/>
                    <a:gd name="T24" fmla="*/ 423 w 641"/>
                    <a:gd name="T25" fmla="*/ 3 h 24"/>
                    <a:gd name="T26" fmla="*/ 398 w 641"/>
                    <a:gd name="T27" fmla="*/ 4 h 24"/>
                    <a:gd name="T28" fmla="*/ 383 w 641"/>
                    <a:gd name="T29" fmla="*/ 5 h 24"/>
                    <a:gd name="T30" fmla="*/ 364 w 641"/>
                    <a:gd name="T31" fmla="*/ 6 h 24"/>
                    <a:gd name="T32" fmla="*/ 343 w 641"/>
                    <a:gd name="T33" fmla="*/ 6 h 24"/>
                    <a:gd name="T34" fmla="*/ 325 w 641"/>
                    <a:gd name="T35" fmla="*/ 7 h 24"/>
                    <a:gd name="T36" fmla="*/ 309 w 641"/>
                    <a:gd name="T37" fmla="*/ 8 h 24"/>
                    <a:gd name="T38" fmla="*/ 291 w 641"/>
                    <a:gd name="T39" fmla="*/ 10 h 24"/>
                    <a:gd name="T40" fmla="*/ 273 w 641"/>
                    <a:gd name="T41" fmla="*/ 11 h 24"/>
                    <a:gd name="T42" fmla="*/ 248 w 641"/>
                    <a:gd name="T43" fmla="*/ 13 h 24"/>
                    <a:gd name="T44" fmla="*/ 230 w 641"/>
                    <a:gd name="T45" fmla="*/ 14 h 24"/>
                    <a:gd name="T46" fmla="*/ 211 w 641"/>
                    <a:gd name="T47" fmla="*/ 15 h 24"/>
                    <a:gd name="T48" fmla="*/ 193 w 641"/>
                    <a:gd name="T49" fmla="*/ 16 h 24"/>
                    <a:gd name="T50" fmla="*/ 175 w 641"/>
                    <a:gd name="T51" fmla="*/ 17 h 24"/>
                    <a:gd name="T52" fmla="*/ 156 w 641"/>
                    <a:gd name="T53" fmla="*/ 18 h 24"/>
                    <a:gd name="T54" fmla="*/ 138 w 641"/>
                    <a:gd name="T55" fmla="*/ 19 h 24"/>
                    <a:gd name="T56" fmla="*/ 119 w 641"/>
                    <a:gd name="T57" fmla="*/ 20 h 24"/>
                    <a:gd name="T58" fmla="*/ 98 w 641"/>
                    <a:gd name="T59" fmla="*/ 21 h 24"/>
                    <a:gd name="T60" fmla="*/ 80 w 641"/>
                    <a:gd name="T61" fmla="*/ 21 h 24"/>
                    <a:gd name="T62" fmla="*/ 58 w 641"/>
                    <a:gd name="T63" fmla="*/ 22 h 24"/>
                    <a:gd name="T64" fmla="*/ 40 w 641"/>
                    <a:gd name="T65" fmla="*/ 22 h 24"/>
                    <a:gd name="T66" fmla="*/ 21 w 641"/>
                    <a:gd name="T67" fmla="*/ 23 h 24"/>
                    <a:gd name="T68" fmla="*/ 0 w 641"/>
                    <a:gd name="T69" fmla="*/ 23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24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0"/>
                      </a:lnTo>
                      <a:lnTo>
                        <a:pt x="548" y="1"/>
                      </a:lnTo>
                      <a:lnTo>
                        <a:pt x="527" y="1"/>
                      </a:lnTo>
                      <a:lnTo>
                        <a:pt x="508" y="1"/>
                      </a:lnTo>
                      <a:lnTo>
                        <a:pt x="493" y="1"/>
                      </a:lnTo>
                      <a:lnTo>
                        <a:pt x="475" y="1"/>
                      </a:lnTo>
                      <a:lnTo>
                        <a:pt x="453" y="1"/>
                      </a:lnTo>
                      <a:lnTo>
                        <a:pt x="429" y="2"/>
                      </a:lnTo>
                      <a:lnTo>
                        <a:pt x="423" y="3"/>
                      </a:lnTo>
                      <a:lnTo>
                        <a:pt x="398" y="4"/>
                      </a:lnTo>
                      <a:lnTo>
                        <a:pt x="383" y="5"/>
                      </a:lnTo>
                      <a:lnTo>
                        <a:pt x="364" y="6"/>
                      </a:lnTo>
                      <a:lnTo>
                        <a:pt x="343" y="6"/>
                      </a:lnTo>
                      <a:lnTo>
                        <a:pt x="325" y="7"/>
                      </a:lnTo>
                      <a:lnTo>
                        <a:pt x="309" y="8"/>
                      </a:lnTo>
                      <a:lnTo>
                        <a:pt x="291" y="10"/>
                      </a:lnTo>
                      <a:lnTo>
                        <a:pt x="273" y="11"/>
                      </a:lnTo>
                      <a:lnTo>
                        <a:pt x="248" y="13"/>
                      </a:lnTo>
                      <a:lnTo>
                        <a:pt x="230" y="14"/>
                      </a:lnTo>
                      <a:lnTo>
                        <a:pt x="211" y="15"/>
                      </a:lnTo>
                      <a:lnTo>
                        <a:pt x="193" y="16"/>
                      </a:lnTo>
                      <a:lnTo>
                        <a:pt x="175" y="17"/>
                      </a:lnTo>
                      <a:lnTo>
                        <a:pt x="156" y="18"/>
                      </a:lnTo>
                      <a:lnTo>
                        <a:pt x="138" y="19"/>
                      </a:lnTo>
                      <a:lnTo>
                        <a:pt x="119" y="20"/>
                      </a:lnTo>
                      <a:lnTo>
                        <a:pt x="98" y="21"/>
                      </a:lnTo>
                      <a:lnTo>
                        <a:pt x="80" y="21"/>
                      </a:lnTo>
                      <a:lnTo>
                        <a:pt x="58" y="22"/>
                      </a:lnTo>
                      <a:lnTo>
                        <a:pt x="40" y="22"/>
                      </a:lnTo>
                      <a:lnTo>
                        <a:pt x="21" y="23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8" name="Line 112">
                  <a:extLst>
                    <a:ext uri="{FF2B5EF4-FFF2-40B4-BE49-F238E27FC236}">
                      <a16:creationId xmlns:a16="http://schemas.microsoft.com/office/drawing/2014/main" id="{F8DF6EE3-A835-4557-BF08-DD3FB35F34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8" y="2929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7" name="Group 113">
                <a:extLst>
                  <a:ext uri="{FF2B5EF4-FFF2-40B4-BE49-F238E27FC236}">
                    <a16:creationId xmlns:a16="http://schemas.microsoft.com/office/drawing/2014/main" id="{0A0EECE9-2E8F-46B5-AD7D-623FB51158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9" y="2934"/>
                <a:ext cx="1384" cy="15"/>
                <a:chOff x="2889" y="2934"/>
                <a:chExt cx="1384" cy="15"/>
              </a:xfrm>
            </p:grpSpPr>
            <p:sp>
              <p:nvSpPr>
                <p:cNvPr id="103" name="Freeform 114">
                  <a:extLst>
                    <a:ext uri="{FF2B5EF4-FFF2-40B4-BE49-F238E27FC236}">
                      <a16:creationId xmlns:a16="http://schemas.microsoft.com/office/drawing/2014/main" id="{B8929F6C-38C4-46BF-9C28-7752C81CF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" y="2934"/>
                  <a:ext cx="641" cy="15"/>
                </a:xfrm>
                <a:custGeom>
                  <a:avLst/>
                  <a:gdLst>
                    <a:gd name="T0" fmla="*/ 0 w 641"/>
                    <a:gd name="T1" fmla="*/ 0 h 15"/>
                    <a:gd name="T2" fmla="*/ 18 w 641"/>
                    <a:gd name="T3" fmla="*/ 0 h 15"/>
                    <a:gd name="T4" fmla="*/ 37 w 641"/>
                    <a:gd name="T5" fmla="*/ 0 h 15"/>
                    <a:gd name="T6" fmla="*/ 55 w 641"/>
                    <a:gd name="T7" fmla="*/ 0 h 15"/>
                    <a:gd name="T8" fmla="*/ 77 w 641"/>
                    <a:gd name="T9" fmla="*/ 0 h 15"/>
                    <a:gd name="T10" fmla="*/ 92 w 641"/>
                    <a:gd name="T11" fmla="*/ 0 h 15"/>
                    <a:gd name="T12" fmla="*/ 113 w 641"/>
                    <a:gd name="T13" fmla="*/ 0 h 15"/>
                    <a:gd name="T14" fmla="*/ 132 w 641"/>
                    <a:gd name="T15" fmla="*/ 1 h 15"/>
                    <a:gd name="T16" fmla="*/ 147 w 641"/>
                    <a:gd name="T17" fmla="*/ 1 h 15"/>
                    <a:gd name="T18" fmla="*/ 165 w 641"/>
                    <a:gd name="T19" fmla="*/ 1 h 15"/>
                    <a:gd name="T20" fmla="*/ 187 w 641"/>
                    <a:gd name="T21" fmla="*/ 1 h 15"/>
                    <a:gd name="T22" fmla="*/ 211 w 641"/>
                    <a:gd name="T23" fmla="*/ 1 h 15"/>
                    <a:gd name="T24" fmla="*/ 217 w 641"/>
                    <a:gd name="T25" fmla="*/ 2 h 15"/>
                    <a:gd name="T26" fmla="*/ 242 w 641"/>
                    <a:gd name="T27" fmla="*/ 2 h 15"/>
                    <a:gd name="T28" fmla="*/ 257 w 641"/>
                    <a:gd name="T29" fmla="*/ 3 h 15"/>
                    <a:gd name="T30" fmla="*/ 276 w 641"/>
                    <a:gd name="T31" fmla="*/ 3 h 15"/>
                    <a:gd name="T32" fmla="*/ 297 w 641"/>
                    <a:gd name="T33" fmla="*/ 4 h 15"/>
                    <a:gd name="T34" fmla="*/ 315 w 641"/>
                    <a:gd name="T35" fmla="*/ 4 h 15"/>
                    <a:gd name="T36" fmla="*/ 331 w 641"/>
                    <a:gd name="T37" fmla="*/ 5 h 15"/>
                    <a:gd name="T38" fmla="*/ 349 w 641"/>
                    <a:gd name="T39" fmla="*/ 6 h 15"/>
                    <a:gd name="T40" fmla="*/ 367 w 641"/>
                    <a:gd name="T41" fmla="*/ 7 h 15"/>
                    <a:gd name="T42" fmla="*/ 392 w 641"/>
                    <a:gd name="T43" fmla="*/ 8 h 15"/>
                    <a:gd name="T44" fmla="*/ 410 w 641"/>
                    <a:gd name="T45" fmla="*/ 9 h 15"/>
                    <a:gd name="T46" fmla="*/ 429 w 641"/>
                    <a:gd name="T47" fmla="*/ 9 h 15"/>
                    <a:gd name="T48" fmla="*/ 447 w 641"/>
                    <a:gd name="T49" fmla="*/ 10 h 15"/>
                    <a:gd name="T50" fmla="*/ 465 w 641"/>
                    <a:gd name="T51" fmla="*/ 11 h 15"/>
                    <a:gd name="T52" fmla="*/ 484 w 641"/>
                    <a:gd name="T53" fmla="*/ 11 h 15"/>
                    <a:gd name="T54" fmla="*/ 502 w 641"/>
                    <a:gd name="T55" fmla="*/ 12 h 15"/>
                    <a:gd name="T56" fmla="*/ 521 w 641"/>
                    <a:gd name="T57" fmla="*/ 12 h 15"/>
                    <a:gd name="T58" fmla="*/ 542 w 641"/>
                    <a:gd name="T59" fmla="*/ 13 h 15"/>
                    <a:gd name="T60" fmla="*/ 560 w 641"/>
                    <a:gd name="T61" fmla="*/ 13 h 15"/>
                    <a:gd name="T62" fmla="*/ 582 w 641"/>
                    <a:gd name="T63" fmla="*/ 13 h 15"/>
                    <a:gd name="T64" fmla="*/ 600 w 641"/>
                    <a:gd name="T65" fmla="*/ 13 h 15"/>
                    <a:gd name="T66" fmla="*/ 619 w 641"/>
                    <a:gd name="T67" fmla="*/ 14 h 15"/>
                    <a:gd name="T68" fmla="*/ 640 w 641"/>
                    <a:gd name="T69" fmla="*/ 14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0"/>
                      </a:lnTo>
                      <a:lnTo>
                        <a:pt x="92" y="0"/>
                      </a:lnTo>
                      <a:lnTo>
                        <a:pt x="113" y="0"/>
                      </a:lnTo>
                      <a:lnTo>
                        <a:pt x="132" y="1"/>
                      </a:lnTo>
                      <a:lnTo>
                        <a:pt x="147" y="1"/>
                      </a:lnTo>
                      <a:lnTo>
                        <a:pt x="165" y="1"/>
                      </a:lnTo>
                      <a:lnTo>
                        <a:pt x="187" y="1"/>
                      </a:lnTo>
                      <a:lnTo>
                        <a:pt x="211" y="1"/>
                      </a:lnTo>
                      <a:lnTo>
                        <a:pt x="217" y="2"/>
                      </a:lnTo>
                      <a:lnTo>
                        <a:pt x="242" y="2"/>
                      </a:lnTo>
                      <a:lnTo>
                        <a:pt x="257" y="3"/>
                      </a:lnTo>
                      <a:lnTo>
                        <a:pt x="276" y="3"/>
                      </a:lnTo>
                      <a:lnTo>
                        <a:pt x="297" y="4"/>
                      </a:lnTo>
                      <a:lnTo>
                        <a:pt x="315" y="4"/>
                      </a:lnTo>
                      <a:lnTo>
                        <a:pt x="331" y="5"/>
                      </a:lnTo>
                      <a:lnTo>
                        <a:pt x="349" y="6"/>
                      </a:lnTo>
                      <a:lnTo>
                        <a:pt x="367" y="7"/>
                      </a:lnTo>
                      <a:lnTo>
                        <a:pt x="392" y="8"/>
                      </a:lnTo>
                      <a:lnTo>
                        <a:pt x="410" y="9"/>
                      </a:lnTo>
                      <a:lnTo>
                        <a:pt x="429" y="9"/>
                      </a:lnTo>
                      <a:lnTo>
                        <a:pt x="447" y="10"/>
                      </a:lnTo>
                      <a:lnTo>
                        <a:pt x="465" y="11"/>
                      </a:lnTo>
                      <a:lnTo>
                        <a:pt x="484" y="11"/>
                      </a:lnTo>
                      <a:lnTo>
                        <a:pt x="502" y="12"/>
                      </a:lnTo>
                      <a:lnTo>
                        <a:pt x="521" y="12"/>
                      </a:lnTo>
                      <a:lnTo>
                        <a:pt x="542" y="13"/>
                      </a:lnTo>
                      <a:lnTo>
                        <a:pt x="560" y="13"/>
                      </a:lnTo>
                      <a:lnTo>
                        <a:pt x="582" y="13"/>
                      </a:lnTo>
                      <a:lnTo>
                        <a:pt x="600" y="13"/>
                      </a:lnTo>
                      <a:lnTo>
                        <a:pt x="619" y="14"/>
                      </a:lnTo>
                      <a:lnTo>
                        <a:pt x="640" y="14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4" name="Freeform 115">
                  <a:extLst>
                    <a:ext uri="{FF2B5EF4-FFF2-40B4-BE49-F238E27FC236}">
                      <a16:creationId xmlns:a16="http://schemas.microsoft.com/office/drawing/2014/main" id="{8C53D7E3-FE59-4333-9E18-511AC63788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2" y="2934"/>
                  <a:ext cx="641" cy="15"/>
                </a:xfrm>
                <a:custGeom>
                  <a:avLst/>
                  <a:gdLst>
                    <a:gd name="T0" fmla="*/ 640 w 641"/>
                    <a:gd name="T1" fmla="*/ 0 h 15"/>
                    <a:gd name="T2" fmla="*/ 622 w 641"/>
                    <a:gd name="T3" fmla="*/ 0 h 15"/>
                    <a:gd name="T4" fmla="*/ 603 w 641"/>
                    <a:gd name="T5" fmla="*/ 0 h 15"/>
                    <a:gd name="T6" fmla="*/ 585 w 641"/>
                    <a:gd name="T7" fmla="*/ 0 h 15"/>
                    <a:gd name="T8" fmla="*/ 563 w 641"/>
                    <a:gd name="T9" fmla="*/ 0 h 15"/>
                    <a:gd name="T10" fmla="*/ 548 w 641"/>
                    <a:gd name="T11" fmla="*/ 0 h 15"/>
                    <a:gd name="T12" fmla="*/ 527 w 641"/>
                    <a:gd name="T13" fmla="*/ 0 h 15"/>
                    <a:gd name="T14" fmla="*/ 508 w 641"/>
                    <a:gd name="T15" fmla="*/ 1 h 15"/>
                    <a:gd name="T16" fmla="*/ 493 w 641"/>
                    <a:gd name="T17" fmla="*/ 1 h 15"/>
                    <a:gd name="T18" fmla="*/ 475 w 641"/>
                    <a:gd name="T19" fmla="*/ 1 h 15"/>
                    <a:gd name="T20" fmla="*/ 453 w 641"/>
                    <a:gd name="T21" fmla="*/ 1 h 15"/>
                    <a:gd name="T22" fmla="*/ 429 w 641"/>
                    <a:gd name="T23" fmla="*/ 1 h 15"/>
                    <a:gd name="T24" fmla="*/ 423 w 641"/>
                    <a:gd name="T25" fmla="*/ 2 h 15"/>
                    <a:gd name="T26" fmla="*/ 398 w 641"/>
                    <a:gd name="T27" fmla="*/ 2 h 15"/>
                    <a:gd name="T28" fmla="*/ 383 w 641"/>
                    <a:gd name="T29" fmla="*/ 3 h 15"/>
                    <a:gd name="T30" fmla="*/ 364 w 641"/>
                    <a:gd name="T31" fmla="*/ 3 h 15"/>
                    <a:gd name="T32" fmla="*/ 343 w 641"/>
                    <a:gd name="T33" fmla="*/ 4 h 15"/>
                    <a:gd name="T34" fmla="*/ 325 w 641"/>
                    <a:gd name="T35" fmla="*/ 4 h 15"/>
                    <a:gd name="T36" fmla="*/ 309 w 641"/>
                    <a:gd name="T37" fmla="*/ 5 h 15"/>
                    <a:gd name="T38" fmla="*/ 291 w 641"/>
                    <a:gd name="T39" fmla="*/ 6 h 15"/>
                    <a:gd name="T40" fmla="*/ 273 w 641"/>
                    <a:gd name="T41" fmla="*/ 7 h 15"/>
                    <a:gd name="T42" fmla="*/ 248 w 641"/>
                    <a:gd name="T43" fmla="*/ 8 h 15"/>
                    <a:gd name="T44" fmla="*/ 230 w 641"/>
                    <a:gd name="T45" fmla="*/ 9 h 15"/>
                    <a:gd name="T46" fmla="*/ 211 w 641"/>
                    <a:gd name="T47" fmla="*/ 9 h 15"/>
                    <a:gd name="T48" fmla="*/ 193 w 641"/>
                    <a:gd name="T49" fmla="*/ 10 h 15"/>
                    <a:gd name="T50" fmla="*/ 175 w 641"/>
                    <a:gd name="T51" fmla="*/ 11 h 15"/>
                    <a:gd name="T52" fmla="*/ 156 w 641"/>
                    <a:gd name="T53" fmla="*/ 11 h 15"/>
                    <a:gd name="T54" fmla="*/ 138 w 641"/>
                    <a:gd name="T55" fmla="*/ 12 h 15"/>
                    <a:gd name="T56" fmla="*/ 119 w 641"/>
                    <a:gd name="T57" fmla="*/ 12 h 15"/>
                    <a:gd name="T58" fmla="*/ 98 w 641"/>
                    <a:gd name="T59" fmla="*/ 13 h 15"/>
                    <a:gd name="T60" fmla="*/ 80 w 641"/>
                    <a:gd name="T61" fmla="*/ 13 h 15"/>
                    <a:gd name="T62" fmla="*/ 58 w 641"/>
                    <a:gd name="T63" fmla="*/ 13 h 15"/>
                    <a:gd name="T64" fmla="*/ 40 w 641"/>
                    <a:gd name="T65" fmla="*/ 13 h 15"/>
                    <a:gd name="T66" fmla="*/ 21 w 641"/>
                    <a:gd name="T67" fmla="*/ 14 h 15"/>
                    <a:gd name="T68" fmla="*/ 0 w 641"/>
                    <a:gd name="T69" fmla="*/ 14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0"/>
                      </a:lnTo>
                      <a:lnTo>
                        <a:pt x="548" y="0"/>
                      </a:lnTo>
                      <a:lnTo>
                        <a:pt x="527" y="0"/>
                      </a:lnTo>
                      <a:lnTo>
                        <a:pt x="508" y="1"/>
                      </a:lnTo>
                      <a:lnTo>
                        <a:pt x="493" y="1"/>
                      </a:lnTo>
                      <a:lnTo>
                        <a:pt x="475" y="1"/>
                      </a:lnTo>
                      <a:lnTo>
                        <a:pt x="453" y="1"/>
                      </a:lnTo>
                      <a:lnTo>
                        <a:pt x="429" y="1"/>
                      </a:lnTo>
                      <a:lnTo>
                        <a:pt x="423" y="2"/>
                      </a:lnTo>
                      <a:lnTo>
                        <a:pt x="398" y="2"/>
                      </a:lnTo>
                      <a:lnTo>
                        <a:pt x="383" y="3"/>
                      </a:lnTo>
                      <a:lnTo>
                        <a:pt x="364" y="3"/>
                      </a:lnTo>
                      <a:lnTo>
                        <a:pt x="343" y="4"/>
                      </a:lnTo>
                      <a:lnTo>
                        <a:pt x="325" y="4"/>
                      </a:lnTo>
                      <a:lnTo>
                        <a:pt x="309" y="5"/>
                      </a:lnTo>
                      <a:lnTo>
                        <a:pt x="291" y="6"/>
                      </a:lnTo>
                      <a:lnTo>
                        <a:pt x="273" y="7"/>
                      </a:lnTo>
                      <a:lnTo>
                        <a:pt x="248" y="8"/>
                      </a:lnTo>
                      <a:lnTo>
                        <a:pt x="230" y="9"/>
                      </a:lnTo>
                      <a:lnTo>
                        <a:pt x="211" y="9"/>
                      </a:lnTo>
                      <a:lnTo>
                        <a:pt x="193" y="10"/>
                      </a:lnTo>
                      <a:lnTo>
                        <a:pt x="175" y="11"/>
                      </a:lnTo>
                      <a:lnTo>
                        <a:pt x="156" y="11"/>
                      </a:lnTo>
                      <a:lnTo>
                        <a:pt x="138" y="12"/>
                      </a:lnTo>
                      <a:lnTo>
                        <a:pt x="119" y="12"/>
                      </a:lnTo>
                      <a:lnTo>
                        <a:pt x="98" y="13"/>
                      </a:lnTo>
                      <a:lnTo>
                        <a:pt x="80" y="13"/>
                      </a:lnTo>
                      <a:lnTo>
                        <a:pt x="58" y="13"/>
                      </a:lnTo>
                      <a:lnTo>
                        <a:pt x="40" y="13"/>
                      </a:lnTo>
                      <a:lnTo>
                        <a:pt x="21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5" name="Line 116">
                  <a:extLst>
                    <a:ext uri="{FF2B5EF4-FFF2-40B4-BE49-F238E27FC236}">
                      <a16:creationId xmlns:a16="http://schemas.microsoft.com/office/drawing/2014/main" id="{14036AA0-CBBC-48CA-A0B5-7816AC8932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2" y="2948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8" name="Group 117">
                <a:extLst>
                  <a:ext uri="{FF2B5EF4-FFF2-40B4-BE49-F238E27FC236}">
                    <a16:creationId xmlns:a16="http://schemas.microsoft.com/office/drawing/2014/main" id="{B7DD45C5-01DC-467E-97FF-DEE9FB7553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2" y="2957"/>
                <a:ext cx="1384" cy="15"/>
                <a:chOff x="2892" y="2957"/>
                <a:chExt cx="1384" cy="15"/>
              </a:xfrm>
            </p:grpSpPr>
            <p:sp>
              <p:nvSpPr>
                <p:cNvPr id="100" name="Freeform 118">
                  <a:extLst>
                    <a:ext uri="{FF2B5EF4-FFF2-40B4-BE49-F238E27FC236}">
                      <a16:creationId xmlns:a16="http://schemas.microsoft.com/office/drawing/2014/main" id="{49B79050-E8ED-473F-A008-BFE195DD6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" y="2957"/>
                  <a:ext cx="641" cy="15"/>
                </a:xfrm>
                <a:custGeom>
                  <a:avLst/>
                  <a:gdLst>
                    <a:gd name="T0" fmla="*/ 0 w 641"/>
                    <a:gd name="T1" fmla="*/ 0 h 15"/>
                    <a:gd name="T2" fmla="*/ 18 w 641"/>
                    <a:gd name="T3" fmla="*/ 0 h 15"/>
                    <a:gd name="T4" fmla="*/ 37 w 641"/>
                    <a:gd name="T5" fmla="*/ 0 h 15"/>
                    <a:gd name="T6" fmla="*/ 55 w 641"/>
                    <a:gd name="T7" fmla="*/ 0 h 15"/>
                    <a:gd name="T8" fmla="*/ 77 w 641"/>
                    <a:gd name="T9" fmla="*/ 0 h 15"/>
                    <a:gd name="T10" fmla="*/ 92 w 641"/>
                    <a:gd name="T11" fmla="*/ 0 h 15"/>
                    <a:gd name="T12" fmla="*/ 113 w 641"/>
                    <a:gd name="T13" fmla="*/ 0 h 15"/>
                    <a:gd name="T14" fmla="*/ 132 w 641"/>
                    <a:gd name="T15" fmla="*/ 1 h 15"/>
                    <a:gd name="T16" fmla="*/ 147 w 641"/>
                    <a:gd name="T17" fmla="*/ 1 h 15"/>
                    <a:gd name="T18" fmla="*/ 165 w 641"/>
                    <a:gd name="T19" fmla="*/ 1 h 15"/>
                    <a:gd name="T20" fmla="*/ 187 w 641"/>
                    <a:gd name="T21" fmla="*/ 1 h 15"/>
                    <a:gd name="T22" fmla="*/ 211 w 641"/>
                    <a:gd name="T23" fmla="*/ 1 h 15"/>
                    <a:gd name="T24" fmla="*/ 217 w 641"/>
                    <a:gd name="T25" fmla="*/ 2 h 15"/>
                    <a:gd name="T26" fmla="*/ 242 w 641"/>
                    <a:gd name="T27" fmla="*/ 2 h 15"/>
                    <a:gd name="T28" fmla="*/ 257 w 641"/>
                    <a:gd name="T29" fmla="*/ 3 h 15"/>
                    <a:gd name="T30" fmla="*/ 276 w 641"/>
                    <a:gd name="T31" fmla="*/ 3 h 15"/>
                    <a:gd name="T32" fmla="*/ 297 w 641"/>
                    <a:gd name="T33" fmla="*/ 4 h 15"/>
                    <a:gd name="T34" fmla="*/ 315 w 641"/>
                    <a:gd name="T35" fmla="*/ 4 h 15"/>
                    <a:gd name="T36" fmla="*/ 331 w 641"/>
                    <a:gd name="T37" fmla="*/ 5 h 15"/>
                    <a:gd name="T38" fmla="*/ 349 w 641"/>
                    <a:gd name="T39" fmla="*/ 6 h 15"/>
                    <a:gd name="T40" fmla="*/ 367 w 641"/>
                    <a:gd name="T41" fmla="*/ 7 h 15"/>
                    <a:gd name="T42" fmla="*/ 392 w 641"/>
                    <a:gd name="T43" fmla="*/ 8 h 15"/>
                    <a:gd name="T44" fmla="*/ 410 w 641"/>
                    <a:gd name="T45" fmla="*/ 9 h 15"/>
                    <a:gd name="T46" fmla="*/ 429 w 641"/>
                    <a:gd name="T47" fmla="*/ 9 h 15"/>
                    <a:gd name="T48" fmla="*/ 447 w 641"/>
                    <a:gd name="T49" fmla="*/ 10 h 15"/>
                    <a:gd name="T50" fmla="*/ 465 w 641"/>
                    <a:gd name="T51" fmla="*/ 11 h 15"/>
                    <a:gd name="T52" fmla="*/ 484 w 641"/>
                    <a:gd name="T53" fmla="*/ 11 h 15"/>
                    <a:gd name="T54" fmla="*/ 502 w 641"/>
                    <a:gd name="T55" fmla="*/ 12 h 15"/>
                    <a:gd name="T56" fmla="*/ 521 w 641"/>
                    <a:gd name="T57" fmla="*/ 12 h 15"/>
                    <a:gd name="T58" fmla="*/ 542 w 641"/>
                    <a:gd name="T59" fmla="*/ 13 h 15"/>
                    <a:gd name="T60" fmla="*/ 560 w 641"/>
                    <a:gd name="T61" fmla="*/ 13 h 15"/>
                    <a:gd name="T62" fmla="*/ 582 w 641"/>
                    <a:gd name="T63" fmla="*/ 13 h 15"/>
                    <a:gd name="T64" fmla="*/ 600 w 641"/>
                    <a:gd name="T65" fmla="*/ 13 h 15"/>
                    <a:gd name="T66" fmla="*/ 619 w 641"/>
                    <a:gd name="T67" fmla="*/ 14 h 15"/>
                    <a:gd name="T68" fmla="*/ 640 w 641"/>
                    <a:gd name="T69" fmla="*/ 14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37" y="0"/>
                      </a:lnTo>
                      <a:lnTo>
                        <a:pt x="55" y="0"/>
                      </a:lnTo>
                      <a:lnTo>
                        <a:pt x="77" y="0"/>
                      </a:lnTo>
                      <a:lnTo>
                        <a:pt x="92" y="0"/>
                      </a:lnTo>
                      <a:lnTo>
                        <a:pt x="113" y="0"/>
                      </a:lnTo>
                      <a:lnTo>
                        <a:pt x="132" y="1"/>
                      </a:lnTo>
                      <a:lnTo>
                        <a:pt x="147" y="1"/>
                      </a:lnTo>
                      <a:lnTo>
                        <a:pt x="165" y="1"/>
                      </a:lnTo>
                      <a:lnTo>
                        <a:pt x="187" y="1"/>
                      </a:lnTo>
                      <a:lnTo>
                        <a:pt x="211" y="1"/>
                      </a:lnTo>
                      <a:lnTo>
                        <a:pt x="217" y="2"/>
                      </a:lnTo>
                      <a:lnTo>
                        <a:pt x="242" y="2"/>
                      </a:lnTo>
                      <a:lnTo>
                        <a:pt x="257" y="3"/>
                      </a:lnTo>
                      <a:lnTo>
                        <a:pt x="276" y="3"/>
                      </a:lnTo>
                      <a:lnTo>
                        <a:pt x="297" y="4"/>
                      </a:lnTo>
                      <a:lnTo>
                        <a:pt x="315" y="4"/>
                      </a:lnTo>
                      <a:lnTo>
                        <a:pt x="331" y="5"/>
                      </a:lnTo>
                      <a:lnTo>
                        <a:pt x="349" y="6"/>
                      </a:lnTo>
                      <a:lnTo>
                        <a:pt x="367" y="7"/>
                      </a:lnTo>
                      <a:lnTo>
                        <a:pt x="392" y="8"/>
                      </a:lnTo>
                      <a:lnTo>
                        <a:pt x="410" y="9"/>
                      </a:lnTo>
                      <a:lnTo>
                        <a:pt x="429" y="9"/>
                      </a:lnTo>
                      <a:lnTo>
                        <a:pt x="447" y="10"/>
                      </a:lnTo>
                      <a:lnTo>
                        <a:pt x="465" y="11"/>
                      </a:lnTo>
                      <a:lnTo>
                        <a:pt x="484" y="11"/>
                      </a:lnTo>
                      <a:lnTo>
                        <a:pt x="502" y="12"/>
                      </a:lnTo>
                      <a:lnTo>
                        <a:pt x="521" y="12"/>
                      </a:lnTo>
                      <a:lnTo>
                        <a:pt x="542" y="13"/>
                      </a:lnTo>
                      <a:lnTo>
                        <a:pt x="560" y="13"/>
                      </a:lnTo>
                      <a:lnTo>
                        <a:pt x="582" y="13"/>
                      </a:lnTo>
                      <a:lnTo>
                        <a:pt x="600" y="13"/>
                      </a:lnTo>
                      <a:lnTo>
                        <a:pt x="619" y="14"/>
                      </a:lnTo>
                      <a:lnTo>
                        <a:pt x="640" y="14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1" name="Freeform 119">
                  <a:extLst>
                    <a:ext uri="{FF2B5EF4-FFF2-40B4-BE49-F238E27FC236}">
                      <a16:creationId xmlns:a16="http://schemas.microsoft.com/office/drawing/2014/main" id="{AA66C657-9F19-49D5-9780-0FAEA5565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5" y="2957"/>
                  <a:ext cx="641" cy="15"/>
                </a:xfrm>
                <a:custGeom>
                  <a:avLst/>
                  <a:gdLst>
                    <a:gd name="T0" fmla="*/ 640 w 641"/>
                    <a:gd name="T1" fmla="*/ 0 h 15"/>
                    <a:gd name="T2" fmla="*/ 622 w 641"/>
                    <a:gd name="T3" fmla="*/ 0 h 15"/>
                    <a:gd name="T4" fmla="*/ 603 w 641"/>
                    <a:gd name="T5" fmla="*/ 0 h 15"/>
                    <a:gd name="T6" fmla="*/ 585 w 641"/>
                    <a:gd name="T7" fmla="*/ 0 h 15"/>
                    <a:gd name="T8" fmla="*/ 563 w 641"/>
                    <a:gd name="T9" fmla="*/ 0 h 15"/>
                    <a:gd name="T10" fmla="*/ 548 w 641"/>
                    <a:gd name="T11" fmla="*/ 0 h 15"/>
                    <a:gd name="T12" fmla="*/ 527 w 641"/>
                    <a:gd name="T13" fmla="*/ 0 h 15"/>
                    <a:gd name="T14" fmla="*/ 508 w 641"/>
                    <a:gd name="T15" fmla="*/ 1 h 15"/>
                    <a:gd name="T16" fmla="*/ 493 w 641"/>
                    <a:gd name="T17" fmla="*/ 1 h 15"/>
                    <a:gd name="T18" fmla="*/ 475 w 641"/>
                    <a:gd name="T19" fmla="*/ 1 h 15"/>
                    <a:gd name="T20" fmla="*/ 453 w 641"/>
                    <a:gd name="T21" fmla="*/ 1 h 15"/>
                    <a:gd name="T22" fmla="*/ 429 w 641"/>
                    <a:gd name="T23" fmla="*/ 1 h 15"/>
                    <a:gd name="T24" fmla="*/ 423 w 641"/>
                    <a:gd name="T25" fmla="*/ 2 h 15"/>
                    <a:gd name="T26" fmla="*/ 398 w 641"/>
                    <a:gd name="T27" fmla="*/ 2 h 15"/>
                    <a:gd name="T28" fmla="*/ 383 w 641"/>
                    <a:gd name="T29" fmla="*/ 3 h 15"/>
                    <a:gd name="T30" fmla="*/ 364 w 641"/>
                    <a:gd name="T31" fmla="*/ 3 h 15"/>
                    <a:gd name="T32" fmla="*/ 343 w 641"/>
                    <a:gd name="T33" fmla="*/ 4 h 15"/>
                    <a:gd name="T34" fmla="*/ 325 w 641"/>
                    <a:gd name="T35" fmla="*/ 4 h 15"/>
                    <a:gd name="T36" fmla="*/ 309 w 641"/>
                    <a:gd name="T37" fmla="*/ 5 h 15"/>
                    <a:gd name="T38" fmla="*/ 291 w 641"/>
                    <a:gd name="T39" fmla="*/ 6 h 15"/>
                    <a:gd name="T40" fmla="*/ 273 w 641"/>
                    <a:gd name="T41" fmla="*/ 7 h 15"/>
                    <a:gd name="T42" fmla="*/ 248 w 641"/>
                    <a:gd name="T43" fmla="*/ 8 h 15"/>
                    <a:gd name="T44" fmla="*/ 230 w 641"/>
                    <a:gd name="T45" fmla="*/ 9 h 15"/>
                    <a:gd name="T46" fmla="*/ 211 w 641"/>
                    <a:gd name="T47" fmla="*/ 9 h 15"/>
                    <a:gd name="T48" fmla="*/ 193 w 641"/>
                    <a:gd name="T49" fmla="*/ 10 h 15"/>
                    <a:gd name="T50" fmla="*/ 175 w 641"/>
                    <a:gd name="T51" fmla="*/ 11 h 15"/>
                    <a:gd name="T52" fmla="*/ 156 w 641"/>
                    <a:gd name="T53" fmla="*/ 11 h 15"/>
                    <a:gd name="T54" fmla="*/ 138 w 641"/>
                    <a:gd name="T55" fmla="*/ 12 h 15"/>
                    <a:gd name="T56" fmla="*/ 119 w 641"/>
                    <a:gd name="T57" fmla="*/ 12 h 15"/>
                    <a:gd name="T58" fmla="*/ 98 w 641"/>
                    <a:gd name="T59" fmla="*/ 13 h 15"/>
                    <a:gd name="T60" fmla="*/ 80 w 641"/>
                    <a:gd name="T61" fmla="*/ 13 h 15"/>
                    <a:gd name="T62" fmla="*/ 58 w 641"/>
                    <a:gd name="T63" fmla="*/ 13 h 15"/>
                    <a:gd name="T64" fmla="*/ 40 w 641"/>
                    <a:gd name="T65" fmla="*/ 13 h 15"/>
                    <a:gd name="T66" fmla="*/ 21 w 641"/>
                    <a:gd name="T67" fmla="*/ 14 h 15"/>
                    <a:gd name="T68" fmla="*/ 0 w 641"/>
                    <a:gd name="T69" fmla="*/ 14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15">
                      <a:moveTo>
                        <a:pt x="640" y="0"/>
                      </a:moveTo>
                      <a:lnTo>
                        <a:pt x="622" y="0"/>
                      </a:lnTo>
                      <a:lnTo>
                        <a:pt x="603" y="0"/>
                      </a:lnTo>
                      <a:lnTo>
                        <a:pt x="585" y="0"/>
                      </a:lnTo>
                      <a:lnTo>
                        <a:pt x="563" y="0"/>
                      </a:lnTo>
                      <a:lnTo>
                        <a:pt x="548" y="0"/>
                      </a:lnTo>
                      <a:lnTo>
                        <a:pt x="527" y="0"/>
                      </a:lnTo>
                      <a:lnTo>
                        <a:pt x="508" y="1"/>
                      </a:lnTo>
                      <a:lnTo>
                        <a:pt x="493" y="1"/>
                      </a:lnTo>
                      <a:lnTo>
                        <a:pt x="475" y="1"/>
                      </a:lnTo>
                      <a:lnTo>
                        <a:pt x="453" y="1"/>
                      </a:lnTo>
                      <a:lnTo>
                        <a:pt x="429" y="1"/>
                      </a:lnTo>
                      <a:lnTo>
                        <a:pt x="423" y="2"/>
                      </a:lnTo>
                      <a:lnTo>
                        <a:pt x="398" y="2"/>
                      </a:lnTo>
                      <a:lnTo>
                        <a:pt x="383" y="3"/>
                      </a:lnTo>
                      <a:lnTo>
                        <a:pt x="364" y="3"/>
                      </a:lnTo>
                      <a:lnTo>
                        <a:pt x="343" y="4"/>
                      </a:lnTo>
                      <a:lnTo>
                        <a:pt x="325" y="4"/>
                      </a:lnTo>
                      <a:lnTo>
                        <a:pt x="309" y="5"/>
                      </a:lnTo>
                      <a:lnTo>
                        <a:pt x="291" y="6"/>
                      </a:lnTo>
                      <a:lnTo>
                        <a:pt x="273" y="7"/>
                      </a:lnTo>
                      <a:lnTo>
                        <a:pt x="248" y="8"/>
                      </a:lnTo>
                      <a:lnTo>
                        <a:pt x="230" y="9"/>
                      </a:lnTo>
                      <a:lnTo>
                        <a:pt x="211" y="9"/>
                      </a:lnTo>
                      <a:lnTo>
                        <a:pt x="193" y="10"/>
                      </a:lnTo>
                      <a:lnTo>
                        <a:pt x="175" y="11"/>
                      </a:lnTo>
                      <a:lnTo>
                        <a:pt x="156" y="11"/>
                      </a:lnTo>
                      <a:lnTo>
                        <a:pt x="138" y="12"/>
                      </a:lnTo>
                      <a:lnTo>
                        <a:pt x="119" y="12"/>
                      </a:lnTo>
                      <a:lnTo>
                        <a:pt x="98" y="13"/>
                      </a:lnTo>
                      <a:lnTo>
                        <a:pt x="80" y="13"/>
                      </a:lnTo>
                      <a:lnTo>
                        <a:pt x="58" y="13"/>
                      </a:lnTo>
                      <a:lnTo>
                        <a:pt x="40" y="13"/>
                      </a:lnTo>
                      <a:lnTo>
                        <a:pt x="21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02" name="Line 120">
                  <a:extLst>
                    <a:ext uri="{FF2B5EF4-FFF2-40B4-BE49-F238E27FC236}">
                      <a16:creationId xmlns:a16="http://schemas.microsoft.com/office/drawing/2014/main" id="{BB83CC9B-BE54-4EA1-B892-B726E5FD21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5" y="2971"/>
                  <a:ext cx="74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99" name="Line 121">
                <a:extLst>
                  <a:ext uri="{FF2B5EF4-FFF2-40B4-BE49-F238E27FC236}">
                    <a16:creationId xmlns:a16="http://schemas.microsoft.com/office/drawing/2014/main" id="{8F9DFD7C-6A56-42A1-AA6F-7B75C872C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2988"/>
                <a:ext cx="1358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42" name="Group 122">
              <a:extLst>
                <a:ext uri="{FF2B5EF4-FFF2-40B4-BE49-F238E27FC236}">
                  <a16:creationId xmlns:a16="http://schemas.microsoft.com/office/drawing/2014/main" id="{ABB3B8E8-90C3-4D4B-B2F2-D5A91F799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3515" y="2718993"/>
              <a:ext cx="1957388" cy="1725612"/>
              <a:chOff x="1064" y="1752"/>
              <a:chExt cx="1356" cy="1232"/>
            </a:xfrm>
          </p:grpSpPr>
          <p:sp>
            <p:nvSpPr>
              <p:cNvPr id="143" name="Line 123">
                <a:extLst>
                  <a:ext uri="{FF2B5EF4-FFF2-40B4-BE49-F238E27FC236}">
                    <a16:creationId xmlns:a16="http://schemas.microsoft.com/office/drawing/2014/main" id="{0A86C533-119E-4943-82A6-53E2015B0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1752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" name="Line 124">
                <a:extLst>
                  <a:ext uri="{FF2B5EF4-FFF2-40B4-BE49-F238E27FC236}">
                    <a16:creationId xmlns:a16="http://schemas.microsoft.com/office/drawing/2014/main" id="{CBBFD263-4FE9-4237-B390-257CAF1BD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1795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5" name="Line 125">
                <a:extLst>
                  <a:ext uri="{FF2B5EF4-FFF2-40B4-BE49-F238E27FC236}">
                    <a16:creationId xmlns:a16="http://schemas.microsoft.com/office/drawing/2014/main" id="{16F91658-73FE-4A25-83FC-162803A2A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8" y="1846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6" name="Line 126">
                <a:extLst>
                  <a:ext uri="{FF2B5EF4-FFF2-40B4-BE49-F238E27FC236}">
                    <a16:creationId xmlns:a16="http://schemas.microsoft.com/office/drawing/2014/main" id="{7CB25DCE-D345-47FF-BE7D-096D9F76E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1893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7" name="Group 127">
                <a:extLst>
                  <a:ext uri="{FF2B5EF4-FFF2-40B4-BE49-F238E27FC236}">
                    <a16:creationId xmlns:a16="http://schemas.microsoft.com/office/drawing/2014/main" id="{9075BD7E-1A2B-4181-B6BC-D495DFE7FF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4" y="1946"/>
                <a:ext cx="1352" cy="165"/>
                <a:chOff x="1064" y="1946"/>
                <a:chExt cx="1352" cy="165"/>
              </a:xfrm>
            </p:grpSpPr>
            <p:sp>
              <p:nvSpPr>
                <p:cNvPr id="168" name="Line 128">
                  <a:extLst>
                    <a:ext uri="{FF2B5EF4-FFF2-40B4-BE49-F238E27FC236}">
                      <a16:creationId xmlns:a16="http://schemas.microsoft.com/office/drawing/2014/main" id="{3F1EEDC9-F19F-41C8-BFBA-C6812D2BC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1946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9" name="Line 129">
                  <a:extLst>
                    <a:ext uri="{FF2B5EF4-FFF2-40B4-BE49-F238E27FC236}">
                      <a16:creationId xmlns:a16="http://schemas.microsoft.com/office/drawing/2014/main" id="{385569F2-57B8-43A5-9472-82085C76F3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001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70" name="Line 130">
                  <a:extLst>
                    <a:ext uri="{FF2B5EF4-FFF2-40B4-BE49-F238E27FC236}">
                      <a16:creationId xmlns:a16="http://schemas.microsoft.com/office/drawing/2014/main" id="{42EB035F-C1B3-467C-90BF-4A809BA180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056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71" name="Line 131">
                  <a:extLst>
                    <a:ext uri="{FF2B5EF4-FFF2-40B4-BE49-F238E27FC236}">
                      <a16:creationId xmlns:a16="http://schemas.microsoft.com/office/drawing/2014/main" id="{58170FB2-2A38-465C-9C7E-86B2C49497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111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48" name="Group 132">
                <a:extLst>
                  <a:ext uri="{FF2B5EF4-FFF2-40B4-BE49-F238E27FC236}">
                    <a16:creationId xmlns:a16="http://schemas.microsoft.com/office/drawing/2014/main" id="{167E3716-D252-4D6E-B468-A2A22E74F7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4" y="2166"/>
                <a:ext cx="1352" cy="384"/>
                <a:chOff x="1064" y="2166"/>
                <a:chExt cx="1352" cy="384"/>
              </a:xfrm>
            </p:grpSpPr>
            <p:grpSp>
              <p:nvGrpSpPr>
                <p:cNvPr id="158" name="Group 133">
                  <a:extLst>
                    <a:ext uri="{FF2B5EF4-FFF2-40B4-BE49-F238E27FC236}">
                      <a16:creationId xmlns:a16="http://schemas.microsoft.com/office/drawing/2014/main" id="{4F1F4DD6-6A7E-4065-A5EE-7A88912869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64" y="2166"/>
                  <a:ext cx="1352" cy="164"/>
                  <a:chOff x="1064" y="2166"/>
                  <a:chExt cx="1352" cy="164"/>
                </a:xfrm>
              </p:grpSpPr>
              <p:sp>
                <p:nvSpPr>
                  <p:cNvPr id="164" name="Line 134">
                    <a:extLst>
                      <a:ext uri="{FF2B5EF4-FFF2-40B4-BE49-F238E27FC236}">
                        <a16:creationId xmlns:a16="http://schemas.microsoft.com/office/drawing/2014/main" id="{AEB616C0-EA17-48E1-A656-D2D782779C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166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5" name="Line 135">
                    <a:extLst>
                      <a:ext uri="{FF2B5EF4-FFF2-40B4-BE49-F238E27FC236}">
                        <a16:creationId xmlns:a16="http://schemas.microsoft.com/office/drawing/2014/main" id="{8EC09C5D-9874-4176-AE54-FA7F5448A1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221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6" name="Line 136">
                    <a:extLst>
                      <a:ext uri="{FF2B5EF4-FFF2-40B4-BE49-F238E27FC236}">
                        <a16:creationId xmlns:a16="http://schemas.microsoft.com/office/drawing/2014/main" id="{AB5352D5-B979-4142-B5A0-3A36EF7EB4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275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7" name="Line 137">
                    <a:extLst>
                      <a:ext uri="{FF2B5EF4-FFF2-40B4-BE49-F238E27FC236}">
                        <a16:creationId xmlns:a16="http://schemas.microsoft.com/office/drawing/2014/main" id="{B5B1A9F6-54DF-47B4-96B2-98AA3380CF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330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59" name="Group 138">
                  <a:extLst>
                    <a:ext uri="{FF2B5EF4-FFF2-40B4-BE49-F238E27FC236}">
                      <a16:creationId xmlns:a16="http://schemas.microsoft.com/office/drawing/2014/main" id="{5347FEB2-9BED-417C-A591-DD6B672136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64" y="2385"/>
                  <a:ext cx="1352" cy="165"/>
                  <a:chOff x="1064" y="2385"/>
                  <a:chExt cx="1352" cy="165"/>
                </a:xfrm>
              </p:grpSpPr>
              <p:sp>
                <p:nvSpPr>
                  <p:cNvPr id="160" name="Line 139">
                    <a:extLst>
                      <a:ext uri="{FF2B5EF4-FFF2-40B4-BE49-F238E27FC236}">
                        <a16:creationId xmlns:a16="http://schemas.microsoft.com/office/drawing/2014/main" id="{DEABC581-EF21-41B7-B036-41A22A95C4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385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1" name="Line 140">
                    <a:extLst>
                      <a:ext uri="{FF2B5EF4-FFF2-40B4-BE49-F238E27FC236}">
                        <a16:creationId xmlns:a16="http://schemas.microsoft.com/office/drawing/2014/main" id="{3D7DF426-DC0A-4AF1-9FB2-8915A842E8A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440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2" name="Line 141">
                    <a:extLst>
                      <a:ext uri="{FF2B5EF4-FFF2-40B4-BE49-F238E27FC236}">
                        <a16:creationId xmlns:a16="http://schemas.microsoft.com/office/drawing/2014/main" id="{C824EC56-8F3F-48F9-B115-3530439997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495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63" name="Line 142">
                    <a:extLst>
                      <a:ext uri="{FF2B5EF4-FFF2-40B4-BE49-F238E27FC236}">
                        <a16:creationId xmlns:a16="http://schemas.microsoft.com/office/drawing/2014/main" id="{01F2E3BF-CA64-4247-B9BA-9C41830A2E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64" y="2550"/>
                    <a:ext cx="135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49" name="Group 143">
                <a:extLst>
                  <a:ext uri="{FF2B5EF4-FFF2-40B4-BE49-F238E27FC236}">
                    <a16:creationId xmlns:a16="http://schemas.microsoft.com/office/drawing/2014/main" id="{A0F9D644-0690-4965-BE85-4297D8ACA0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4" y="2605"/>
                <a:ext cx="1352" cy="165"/>
                <a:chOff x="1064" y="2605"/>
                <a:chExt cx="1352" cy="165"/>
              </a:xfrm>
            </p:grpSpPr>
            <p:sp>
              <p:nvSpPr>
                <p:cNvPr id="154" name="Line 144">
                  <a:extLst>
                    <a:ext uri="{FF2B5EF4-FFF2-40B4-BE49-F238E27FC236}">
                      <a16:creationId xmlns:a16="http://schemas.microsoft.com/office/drawing/2014/main" id="{EE99881E-A0E1-4AA1-8A2F-897D25CAC3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605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5" name="Line 145">
                  <a:extLst>
                    <a:ext uri="{FF2B5EF4-FFF2-40B4-BE49-F238E27FC236}">
                      <a16:creationId xmlns:a16="http://schemas.microsoft.com/office/drawing/2014/main" id="{E50F75C6-4E4C-47CD-9A86-7170239491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660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6" name="Line 146">
                  <a:extLst>
                    <a:ext uri="{FF2B5EF4-FFF2-40B4-BE49-F238E27FC236}">
                      <a16:creationId xmlns:a16="http://schemas.microsoft.com/office/drawing/2014/main" id="{2B79F4E3-7070-4D1D-8A4E-F03B35232C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715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7" name="Line 147">
                  <a:extLst>
                    <a:ext uri="{FF2B5EF4-FFF2-40B4-BE49-F238E27FC236}">
                      <a16:creationId xmlns:a16="http://schemas.microsoft.com/office/drawing/2014/main" id="{33103211-41B1-4B81-8355-6D715C4501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" y="2770"/>
                  <a:ext cx="1352" cy="0"/>
                </a:xfrm>
                <a:prstGeom prst="line">
                  <a:avLst/>
                </a:pr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50" name="Line 148">
                <a:extLst>
                  <a:ext uri="{FF2B5EF4-FFF2-40B4-BE49-F238E27FC236}">
                    <a16:creationId xmlns:a16="http://schemas.microsoft.com/office/drawing/2014/main" id="{C7C5225A-A5E8-4ADF-82E4-AD44BFE659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2824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1" name="Line 149">
                <a:extLst>
                  <a:ext uri="{FF2B5EF4-FFF2-40B4-BE49-F238E27FC236}">
                    <a16:creationId xmlns:a16="http://schemas.microsoft.com/office/drawing/2014/main" id="{4070BB5D-3CA6-4E04-BF0B-D7ECE1C670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2878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2" name="Line 150">
                <a:extLst>
                  <a:ext uri="{FF2B5EF4-FFF2-40B4-BE49-F238E27FC236}">
                    <a16:creationId xmlns:a16="http://schemas.microsoft.com/office/drawing/2014/main" id="{C409E209-A18A-4D81-AA50-787CFDD0E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2933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3" name="Line 151">
                <a:extLst>
                  <a:ext uri="{FF2B5EF4-FFF2-40B4-BE49-F238E27FC236}">
                    <a16:creationId xmlns:a16="http://schemas.microsoft.com/office/drawing/2014/main" id="{51FA6D29-A5A8-4B2F-9DA7-A89737DEB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8" y="2984"/>
                <a:ext cx="135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pic>
        <p:nvPicPr>
          <p:cNvPr id="172" name="Imagem 171">
            <a:extLst>
              <a:ext uri="{FF2B5EF4-FFF2-40B4-BE49-F238E27FC236}">
                <a16:creationId xmlns:a16="http://schemas.microsoft.com/office/drawing/2014/main" id="{88FFE27E-1D7E-4B61-B1F5-C494A762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95" y="2756833"/>
            <a:ext cx="3842223" cy="3062670"/>
          </a:xfrm>
          <a:prstGeom prst="rect">
            <a:avLst/>
          </a:prstGeom>
        </p:spPr>
      </p:pic>
      <p:pic>
        <p:nvPicPr>
          <p:cNvPr id="175" name="Picture 1026">
            <a:extLst>
              <a:ext uri="{FF2B5EF4-FFF2-40B4-BE49-F238E27FC236}">
                <a16:creationId xmlns:a16="http://schemas.microsoft.com/office/drawing/2014/main" id="{B7431949-EAB7-4823-97FE-7FE5BE7EB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9"/>
          <a:stretch/>
        </p:blipFill>
        <p:spPr bwMode="auto">
          <a:xfrm rot="5400000">
            <a:off x="3080244" y="3392108"/>
            <a:ext cx="3966378" cy="189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9D46B27-7371-4C92-8C3B-E8A576C1A155}"/>
              </a:ext>
            </a:extLst>
          </p:cNvPr>
          <p:cNvGrpSpPr/>
          <p:nvPr/>
        </p:nvGrpSpPr>
        <p:grpSpPr>
          <a:xfrm>
            <a:off x="887581" y="2145357"/>
            <a:ext cx="1701710" cy="369332"/>
            <a:chOff x="887581" y="2145357"/>
            <a:chExt cx="1701710" cy="369332"/>
          </a:xfrm>
        </p:grpSpPr>
        <p:cxnSp>
          <p:nvCxnSpPr>
            <p:cNvPr id="3" name="Conector de Seta Reta 2">
              <a:extLst>
                <a:ext uri="{FF2B5EF4-FFF2-40B4-BE49-F238E27FC236}">
                  <a16:creationId xmlns:a16="http://schemas.microsoft.com/office/drawing/2014/main" id="{A1FB70A1-EBEE-46A0-A66B-82F789F548B3}"/>
                </a:ext>
              </a:extLst>
            </p:cNvPr>
            <p:cNvCxnSpPr/>
            <p:nvPr/>
          </p:nvCxnSpPr>
          <p:spPr>
            <a:xfrm>
              <a:off x="887581" y="2444436"/>
              <a:ext cx="17017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6726BABC-7056-4F80-8FB6-74276D839504}"/>
                </a:ext>
              </a:extLst>
            </p:cNvPr>
            <p:cNvSpPr txBox="1"/>
            <p:nvPr/>
          </p:nvSpPr>
          <p:spPr>
            <a:xfrm>
              <a:off x="1006614" y="2145357"/>
              <a:ext cx="1582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Linhas de fluxo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43C801F-451A-4D84-94BF-99C74B42AFB1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RECORDANDO...</a:t>
            </a:r>
          </a:p>
        </p:txBody>
      </p:sp>
    </p:spTree>
    <p:extLst>
      <p:ext uri="{BB962C8B-B14F-4D97-AF65-F5344CB8AC3E}">
        <p14:creationId xmlns:p14="http://schemas.microsoft.com/office/powerpoint/2010/main" val="4021824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Modelos de Empacotamento de Partículas</a:t>
            </a:r>
          </a:p>
        </p:txBody>
      </p:sp>
      <p:sp>
        <p:nvSpPr>
          <p:cNvPr id="88" name="Subtítulo 2">
            <a:extLst>
              <a:ext uri="{FF2B5EF4-FFF2-40B4-BE49-F238E27FC236}">
                <a16:creationId xmlns:a16="http://schemas.microsoft.com/office/drawing/2014/main" id="{DDA92073-054D-4820-A582-C02CFEACADDF}"/>
              </a:ext>
            </a:extLst>
          </p:cNvPr>
          <p:cNvSpPr txBox="1">
            <a:spLocks/>
          </p:cNvSpPr>
          <p:nvPr/>
        </p:nvSpPr>
        <p:spPr>
          <a:xfrm>
            <a:off x="784715" y="1260485"/>
            <a:ext cx="9373273" cy="428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1907: </a:t>
            </a:r>
            <a:r>
              <a:rPr lang="pt-BR" altLang="pt-BR" dirty="0" err="1"/>
              <a:t>Fuller</a:t>
            </a:r>
            <a:r>
              <a:rPr lang="pt-BR" altLang="pt-BR" dirty="0"/>
              <a:t> e Thompson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1929: Furnas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1930: Andreasen e Andreasen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1930: </a:t>
            </a:r>
            <a:r>
              <a:rPr lang="pt-BR" altLang="pt-BR" dirty="0" err="1"/>
              <a:t>Westman</a:t>
            </a:r>
            <a:r>
              <a:rPr lang="pt-BR" altLang="pt-BR" dirty="0"/>
              <a:t> e Hugill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1935: </a:t>
            </a:r>
            <a:r>
              <a:rPr lang="pt-BR" altLang="pt-BR" dirty="0" err="1"/>
              <a:t>Bolomey</a:t>
            </a:r>
            <a:endParaRPr lang="pt-BR" altLang="pt-BR" dirty="0"/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1937: </a:t>
            </a:r>
            <a:r>
              <a:rPr lang="pt-BR" altLang="pt-BR" dirty="0" err="1"/>
              <a:t>Caquot</a:t>
            </a:r>
            <a:endParaRPr lang="pt-BR" altLang="pt-BR" dirty="0"/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1953: </a:t>
            </a:r>
            <a:r>
              <a:rPr lang="pt-BR" altLang="pt-BR" dirty="0" err="1"/>
              <a:t>Faury</a:t>
            </a:r>
            <a:endParaRPr lang="pt-BR" altLang="pt-BR" dirty="0"/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...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985DF24-7F8D-4DAD-80EE-FCBAD659C47C}"/>
              </a:ext>
            </a:extLst>
          </p:cNvPr>
          <p:cNvSpPr/>
          <p:nvPr/>
        </p:nvSpPr>
        <p:spPr>
          <a:xfrm>
            <a:off x="5791201" y="1316379"/>
            <a:ext cx="6096000" cy="646331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/>
            <a:r>
              <a:rPr lang="pt-BR" altLang="pt-BR" dirty="0">
                <a:solidFill>
                  <a:schemeClr val="bg1"/>
                </a:solidFill>
              </a:rPr>
              <a:t>propuseram métodos para desenhar uma curva de distribuição ideal de tamanho de partículas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F2AF6BD-4FE9-47D5-9AC3-27C5CBD471CE}"/>
              </a:ext>
            </a:extLst>
          </p:cNvPr>
          <p:cNvSpPr/>
          <p:nvPr/>
        </p:nvSpPr>
        <p:spPr>
          <a:xfrm>
            <a:off x="5791201" y="2484434"/>
            <a:ext cx="6096000" cy="646331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/>
            <a:r>
              <a:rPr lang="pt-BR" altLang="pt-BR" dirty="0">
                <a:solidFill>
                  <a:schemeClr val="bg1"/>
                </a:solidFill>
              </a:rPr>
              <a:t>modelos analíticos de empacotamento </a:t>
            </a:r>
            <a:r>
              <a:rPr lang="pt-BR" altLang="pt-BR">
                <a:solidFill>
                  <a:schemeClr val="bg1"/>
                </a:solidFill>
              </a:rPr>
              <a:t>concebidos para prever o índice de vazios de uma mistura de dois grupos de partículas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529CD2A-219A-4F0C-847A-BDB3EA331994}"/>
              </a:ext>
            </a:extLst>
          </p:cNvPr>
          <p:cNvSpPr/>
          <p:nvPr/>
        </p:nvSpPr>
        <p:spPr>
          <a:xfrm>
            <a:off x="3183803" y="4454421"/>
            <a:ext cx="6096000" cy="646331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/>
            <a:r>
              <a:rPr lang="pt-BR" altLang="pt-BR" dirty="0">
                <a:solidFill>
                  <a:schemeClr val="bg1"/>
                </a:solidFill>
              </a:rPr>
              <a:t>Porém, algumas interações entre os grupos de partículas ainda não eram levados em consideração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Modelos de Empacotamento de Partículas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64F91DC-DC71-40F4-B4D1-090B3AF65997}"/>
              </a:ext>
            </a:extLst>
          </p:cNvPr>
          <p:cNvSpPr/>
          <p:nvPr/>
        </p:nvSpPr>
        <p:spPr>
          <a:xfrm>
            <a:off x="5130297" y="1260485"/>
            <a:ext cx="6096000" cy="646331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Desenvolvimento de modelos com multicomponentes, incluindo a interação entre as partículas.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455E6CF-238C-4237-B045-621FC485F125}"/>
              </a:ext>
            </a:extLst>
          </p:cNvPr>
          <p:cNvSpPr/>
          <p:nvPr/>
        </p:nvSpPr>
        <p:spPr>
          <a:xfrm>
            <a:off x="5130298" y="3080087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2007: Wong e </a:t>
            </a:r>
            <a:r>
              <a:rPr lang="pt-BR" sz="2400" dirty="0" err="1"/>
              <a:t>Kwan</a:t>
            </a:r>
            <a:r>
              <a:rPr lang="pt-BR" sz="2400" dirty="0"/>
              <a:t>: Métodos experimentais de empacotamento úmido</a:t>
            </a:r>
          </a:p>
          <a:p>
            <a:pPr algn="just"/>
            <a:endParaRPr lang="pt-BR" sz="24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E886396-4131-46FB-BA1E-C22FCCB31DD9}"/>
              </a:ext>
            </a:extLst>
          </p:cNvPr>
          <p:cNvSpPr/>
          <p:nvPr/>
        </p:nvSpPr>
        <p:spPr>
          <a:xfrm>
            <a:off x="5130297" y="4127476"/>
            <a:ext cx="6096000" cy="646331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/>
            <a:r>
              <a:rPr lang="pt-BR" dirty="0"/>
              <a:t>consideram a ação do superplastificante, da água e da aglomeração entre as partículas.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4BCB0E5-4C81-44D5-8078-A932BE745987}"/>
              </a:ext>
            </a:extLst>
          </p:cNvPr>
          <p:cNvSpPr/>
          <p:nvPr/>
        </p:nvSpPr>
        <p:spPr>
          <a:xfrm>
            <a:off x="5130297" y="4791913"/>
            <a:ext cx="6096000" cy="646331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/>
            <a:r>
              <a:rPr lang="pt-BR" dirty="0"/>
              <a:t>no geral, métodos úmidos apresentam densidades de empacotamento maiores e mais realistas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F03A0633-3678-46E0-9373-F6399B464C41}"/>
              </a:ext>
            </a:extLst>
          </p:cNvPr>
          <p:cNvSpPr txBox="1">
            <a:spLocks/>
          </p:cNvSpPr>
          <p:nvPr/>
        </p:nvSpPr>
        <p:spPr>
          <a:xfrm>
            <a:off x="784715" y="1225981"/>
            <a:ext cx="9373273" cy="5481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1968: </a:t>
            </a:r>
            <a:r>
              <a:rPr lang="pt-BR" altLang="pt-BR" dirty="0" err="1"/>
              <a:t>Powers</a:t>
            </a:r>
            <a:endParaRPr lang="pt-BR" altLang="pt-BR" dirty="0"/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1968: </a:t>
            </a:r>
            <a:r>
              <a:rPr lang="en-US" altLang="pt-BR" dirty="0" err="1"/>
              <a:t>Aїm</a:t>
            </a:r>
            <a:r>
              <a:rPr lang="en-US" altLang="pt-BR" dirty="0"/>
              <a:t> and Goff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en-US" altLang="pt-BR" dirty="0"/>
              <a:t>1977: </a:t>
            </a:r>
            <a:r>
              <a:rPr lang="en-US" altLang="pt-BR" dirty="0" err="1"/>
              <a:t>Toufar</a:t>
            </a:r>
            <a:r>
              <a:rPr lang="en-US" altLang="pt-BR" dirty="0"/>
              <a:t> et al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en-US" altLang="pt-BR" dirty="0"/>
              <a:t>1986: Stovall et al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en-US" altLang="pt-BR" dirty="0"/>
              <a:t>1987: Yu and Standish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en-US" altLang="pt-BR" dirty="0"/>
              <a:t>1991: Yu and Standish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en-US" altLang="pt-BR" dirty="0"/>
              <a:t>1996: Yu et al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en-US" altLang="pt-BR" dirty="0"/>
              <a:t>1997: Yu et al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en-US" altLang="pt-BR" dirty="0"/>
              <a:t>1997: </a:t>
            </a:r>
            <a:r>
              <a:rPr lang="en-US" altLang="pt-BR" dirty="0" err="1"/>
              <a:t>Goltermann</a:t>
            </a:r>
            <a:r>
              <a:rPr lang="en-US" altLang="pt-BR" dirty="0"/>
              <a:t> et al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en-US" altLang="pt-BR" dirty="0"/>
              <a:t>1999: Dewar </a:t>
            </a:r>
            <a:endParaRPr lang="pt-BR" altLang="pt-BR" dirty="0"/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1999: De </a:t>
            </a:r>
            <a:r>
              <a:rPr lang="pt-BR" altLang="pt-BR" dirty="0" err="1"/>
              <a:t>Larrard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695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Modelos de Empacotamento de Partículas</a:t>
            </a:r>
          </a:p>
        </p:txBody>
      </p:sp>
      <p:sp>
        <p:nvSpPr>
          <p:cNvPr id="88" name="Subtítulo 2">
            <a:extLst>
              <a:ext uri="{FF2B5EF4-FFF2-40B4-BE49-F238E27FC236}">
                <a16:creationId xmlns:a16="http://schemas.microsoft.com/office/drawing/2014/main" id="{DDA92073-054D-4820-A582-C02CFEACADDF}"/>
              </a:ext>
            </a:extLst>
          </p:cNvPr>
          <p:cNvSpPr txBox="1">
            <a:spLocks/>
          </p:cNvSpPr>
          <p:nvPr/>
        </p:nvSpPr>
        <p:spPr>
          <a:xfrm>
            <a:off x="784715" y="1260485"/>
            <a:ext cx="10758453" cy="3094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Os estudos teóricos e experimentais geraram duas abordagens básicas:</a:t>
            </a:r>
          </a:p>
          <a:p>
            <a:pPr marL="514350" indent="-514350" algn="just">
              <a:buSzPct val="90000"/>
              <a:buFont typeface="+mj-lt"/>
              <a:buAutoNum type="romanLcPeriod"/>
            </a:pPr>
            <a:r>
              <a:rPr lang="pt-BR" altLang="pt-BR" dirty="0">
                <a:solidFill>
                  <a:srgbClr val="FF0000"/>
                </a:solidFill>
              </a:rPr>
              <a:t>discreta</a:t>
            </a:r>
            <a:r>
              <a:rPr lang="pt-BR" altLang="pt-BR" dirty="0"/>
              <a:t>: considera as partículas individualmente (</a:t>
            </a:r>
            <a:r>
              <a:rPr lang="pt-BR" altLang="pt-BR" i="1" dirty="0"/>
              <a:t>Furnas</a:t>
            </a:r>
            <a:r>
              <a:rPr lang="pt-BR" altLang="pt-BR" dirty="0"/>
              <a:t> e </a:t>
            </a:r>
            <a:r>
              <a:rPr lang="pt-BR" altLang="pt-BR" i="1" dirty="0" err="1"/>
              <a:t>Westman</a:t>
            </a:r>
            <a:r>
              <a:rPr lang="pt-BR" altLang="pt-BR" dirty="0"/>
              <a:t> e </a:t>
            </a:r>
            <a:r>
              <a:rPr lang="pt-BR" altLang="pt-BR" i="1" dirty="0"/>
              <a:t>Hugill</a:t>
            </a:r>
            <a:r>
              <a:rPr lang="pt-BR" altLang="pt-BR" dirty="0"/>
              <a:t>)</a:t>
            </a:r>
          </a:p>
          <a:p>
            <a:pPr marL="514350" indent="-514350" algn="just">
              <a:buSzPct val="90000"/>
              <a:buFont typeface="+mj-lt"/>
              <a:buAutoNum type="romanLcPeriod"/>
            </a:pPr>
            <a:r>
              <a:rPr lang="pt-BR" altLang="pt-BR" dirty="0">
                <a:solidFill>
                  <a:srgbClr val="0070C0"/>
                </a:solidFill>
              </a:rPr>
              <a:t>contínua</a:t>
            </a:r>
            <a:r>
              <a:rPr lang="pt-BR" altLang="pt-BR" dirty="0"/>
              <a:t>: trata as partículas como distribuições continuas (</a:t>
            </a:r>
            <a:r>
              <a:rPr lang="pt-BR" altLang="pt-BR" i="1" dirty="0"/>
              <a:t>Andreasen</a:t>
            </a:r>
            <a:r>
              <a:rPr lang="pt-BR" alt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8366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Furnas (abordagem discreta)</a:t>
            </a:r>
          </a:p>
        </p:txBody>
      </p:sp>
      <p:sp>
        <p:nvSpPr>
          <p:cNvPr id="88" name="Subtítulo 2">
            <a:extLst>
              <a:ext uri="{FF2B5EF4-FFF2-40B4-BE49-F238E27FC236}">
                <a16:creationId xmlns:a16="http://schemas.microsoft.com/office/drawing/2014/main" id="{DDA92073-054D-4820-A582-C02CFEACADDF}"/>
              </a:ext>
            </a:extLst>
          </p:cNvPr>
          <p:cNvSpPr txBox="1">
            <a:spLocks/>
          </p:cNvSpPr>
          <p:nvPr/>
        </p:nvSpPr>
        <p:spPr>
          <a:xfrm>
            <a:off x="784714" y="1745312"/>
            <a:ext cx="10758453" cy="137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o empacotamento máximo ocorre quando as partículas finas preenchem completamente os vazios existentes entre as maiores.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C1F15585-FEC2-436B-BF9A-21FF55C91AD3}"/>
              </a:ext>
            </a:extLst>
          </p:cNvPr>
          <p:cNvSpPr txBox="1">
            <a:spLocks/>
          </p:cNvSpPr>
          <p:nvPr/>
        </p:nvSpPr>
        <p:spPr>
          <a:xfrm>
            <a:off x="784715" y="2533966"/>
            <a:ext cx="10758453" cy="878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as proporções dos vários tamanhos de partículas envolvidas na formulação de máxima densidade de empacotamento formam uma progressão geométrica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5510B1AD-75BD-4B0C-91EE-EB87CEAD9EE2}"/>
              </a:ext>
            </a:extLst>
          </p:cNvPr>
          <p:cNvSpPr txBox="1">
            <a:spLocks/>
          </p:cNvSpPr>
          <p:nvPr/>
        </p:nvSpPr>
        <p:spPr>
          <a:xfrm>
            <a:off x="784714" y="3312051"/>
            <a:ext cx="10758453" cy="499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generalizou sua teoria para qualquer mistura polimodal </a:t>
            </a:r>
            <a:r>
              <a:rPr lang="pt-BR" dirty="0"/>
              <a:t>(infinitos diâmetros discretos</a:t>
            </a:r>
            <a:r>
              <a:rPr lang="pt-BR" altLang="pt-BR" dirty="0"/>
              <a:t>), como: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/>
              <p:nvPr/>
            </p:nvSpPr>
            <p:spPr>
              <a:xfrm>
                <a:off x="4580080" y="4201298"/>
                <a:ext cx="2984299" cy="6915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pt-BR" sz="2000" dirty="0"/>
                  <a:t> x 100</a:t>
                </a: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080" y="4201298"/>
                <a:ext cx="2984299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ubtítulo 2">
            <a:extLst>
              <a:ext uri="{FF2B5EF4-FFF2-40B4-BE49-F238E27FC236}">
                <a16:creationId xmlns:a16="http://schemas.microsoft.com/office/drawing/2014/main" id="{B8588D1A-9D78-4523-AEC9-7700DDB8CC56}"/>
              </a:ext>
            </a:extLst>
          </p:cNvPr>
          <p:cNvSpPr txBox="1">
            <a:spLocks/>
          </p:cNvSpPr>
          <p:nvPr/>
        </p:nvSpPr>
        <p:spPr>
          <a:xfrm>
            <a:off x="293008" y="5097233"/>
            <a:ext cx="6853474" cy="1374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P</a:t>
            </a:r>
            <a:r>
              <a:rPr lang="pt-BR" altLang="pt-BR" sz="16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6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600" i="1" dirty="0">
                <a:solidFill>
                  <a:srgbClr val="000000"/>
                </a:solidFill>
              </a:rPr>
              <a:t>CPFT</a:t>
            </a:r>
            <a:r>
              <a:rPr lang="pt-BR" altLang="pt-BR" sz="16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D</a:t>
            </a:r>
            <a:r>
              <a:rPr lang="pt-BR" altLang="pt-BR" sz="16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6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D</a:t>
            </a:r>
            <a:r>
              <a:rPr lang="pt-BR" altLang="pt-BR" sz="1600" baseline="-25000" dirty="0">
                <a:solidFill>
                  <a:srgbClr val="000000"/>
                </a:solidFill>
              </a:rPr>
              <a:t>s</a:t>
            </a:r>
            <a:r>
              <a:rPr lang="pt-BR" altLang="pt-BR" sz="1600" dirty="0">
                <a:solidFill>
                  <a:srgbClr val="000000"/>
                </a:solidFill>
              </a:rPr>
              <a:t> = diâmetro da menor partícula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D</a:t>
            </a:r>
            <a:r>
              <a:rPr lang="pt-BR" altLang="pt-BR" sz="16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6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r = quociente entre o volume das partículas retidas em uma malha de peneira e o volume na malha inferior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2F367FD-D00A-4C94-A1DC-B2293BA29B2C}"/>
              </a:ext>
            </a:extLst>
          </p:cNvPr>
          <p:cNvSpPr/>
          <p:nvPr/>
        </p:nvSpPr>
        <p:spPr>
          <a:xfrm>
            <a:off x="308121" y="6545297"/>
            <a:ext cx="11711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C.C. Furnas. Grading aggregates I – mathematical relations for beds of broken solids of maximum density. Ind. Eng. Chem., 23 (9) (1931), pp. 1052-1058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800EF670-F1A9-4F9D-A5B8-98404A329BF7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137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o tratamento dado às distribuições de partículas é típico de distribuições discretas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894AFED-D78B-48EA-9710-3490CCDC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89" y="4140901"/>
            <a:ext cx="2757921" cy="1714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77B6A0B-6F81-450F-81FB-C8A280AFCA2F}"/>
              </a:ext>
            </a:extLst>
          </p:cNvPr>
          <p:cNvGrpSpPr/>
          <p:nvPr/>
        </p:nvGrpSpPr>
        <p:grpSpPr>
          <a:xfrm>
            <a:off x="1199535" y="3687097"/>
            <a:ext cx="10343632" cy="324464"/>
            <a:chOff x="1199535" y="3687097"/>
            <a:chExt cx="10343632" cy="324464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F6FA293D-8ABF-4850-B386-F1D7C77D6D02}"/>
                </a:ext>
              </a:extLst>
            </p:cNvPr>
            <p:cNvCxnSpPr/>
            <p:nvPr/>
          </p:nvCxnSpPr>
          <p:spPr>
            <a:xfrm>
              <a:off x="9035845" y="3687097"/>
              <a:ext cx="2507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3CEDD61F-D0DF-4D2B-BB66-9BE893167009}"/>
                </a:ext>
              </a:extLst>
            </p:cNvPr>
            <p:cNvCxnSpPr/>
            <p:nvPr/>
          </p:nvCxnSpPr>
          <p:spPr>
            <a:xfrm>
              <a:off x="1199535" y="4011561"/>
              <a:ext cx="10815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6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4" grpId="0"/>
      <p:bldP spid="5" grpId="0"/>
      <p:bldP spid="7" grpId="0" animBg="1"/>
      <p:bldP spid="8" grpId="0"/>
      <p:bldP spid="3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Westman</a:t>
            </a:r>
            <a:r>
              <a:rPr lang="pt-BR" sz="3000" dirty="0">
                <a:solidFill>
                  <a:srgbClr val="00B050"/>
                </a:solidFill>
              </a:rPr>
              <a:t> e Hugill</a:t>
            </a:r>
          </a:p>
        </p:txBody>
      </p:sp>
      <p:sp>
        <p:nvSpPr>
          <p:cNvPr id="88" name="Subtítulo 2">
            <a:extLst>
              <a:ext uri="{FF2B5EF4-FFF2-40B4-BE49-F238E27FC236}">
                <a16:creationId xmlns:a16="http://schemas.microsoft.com/office/drawing/2014/main" id="{DDA92073-054D-4820-A582-C02CFEACADDF}"/>
              </a:ext>
            </a:extLst>
          </p:cNvPr>
          <p:cNvSpPr txBox="1">
            <a:spLocks/>
          </p:cNvSpPr>
          <p:nvPr/>
        </p:nvSpPr>
        <p:spPr>
          <a:xfrm>
            <a:off x="784714" y="1745312"/>
            <a:ext cx="10758453" cy="156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Avalia, uma a uma, das frações granulométricas presentes, e calcula o volume aparente ocupado (volume total ocupado por uma quantidade de sólidos), indicando que a maior fração volumétrica era a dominante no sistema (a que define a porosidade da mistura)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5510B1AD-75BD-4B0C-91EE-EB87CEAD9EE2}"/>
              </a:ext>
            </a:extLst>
          </p:cNvPr>
          <p:cNvSpPr txBox="1">
            <a:spLocks/>
          </p:cNvSpPr>
          <p:nvPr/>
        </p:nvSpPr>
        <p:spPr>
          <a:xfrm>
            <a:off x="784714" y="3243226"/>
            <a:ext cx="10758453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Volume aparente ocupado pela fração dominante é o volume discreto, ponderado por sua concentração na composição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2F367FD-D00A-4C94-A1DC-B2293BA29B2C}"/>
              </a:ext>
            </a:extLst>
          </p:cNvPr>
          <p:cNvSpPr/>
          <p:nvPr/>
        </p:nvSpPr>
        <p:spPr>
          <a:xfrm>
            <a:off x="0" y="6403820"/>
            <a:ext cx="7985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M.S.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Rebmann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Robustez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concretos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com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baixo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consumo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cimento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Portland: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desvios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no proporcionamento 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variabilidade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granulométrica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morfológica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dos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agregados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TESE. USP. 2016. 252p.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800EF670-F1A9-4F9D-A5B8-98404A329BF7}"/>
              </a:ext>
            </a:extLst>
          </p:cNvPr>
          <p:cNvSpPr txBox="1">
            <a:spLocks/>
          </p:cNvSpPr>
          <p:nvPr/>
        </p:nvSpPr>
        <p:spPr>
          <a:xfrm>
            <a:off x="784714" y="1260485"/>
            <a:ext cx="10758453" cy="495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Algoritmo baseado nos conceitos de distribuição discreta de Furnas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F77B32-7A14-46D9-8C31-41AAA6587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56" t="54919" r="43763" b="36146"/>
          <a:stretch/>
        </p:blipFill>
        <p:spPr>
          <a:xfrm>
            <a:off x="1167784" y="5063976"/>
            <a:ext cx="2211519" cy="1081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1B18AA2-F7D9-484D-A0D2-EB8343B02304}"/>
              </a:ext>
            </a:extLst>
          </p:cNvPr>
          <p:cNvSpPr txBox="1">
            <a:spLocks/>
          </p:cNvSpPr>
          <p:nvPr/>
        </p:nvSpPr>
        <p:spPr>
          <a:xfrm>
            <a:off x="784712" y="4090138"/>
            <a:ext cx="10758453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A fração de partículas maiores contribui apenas para o volume de sólidos e, a fração de partículas menores, para o preenchimento de vazios.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E47B886D-D48D-44D4-AFB1-A58CC02CAF36}"/>
              </a:ext>
            </a:extLst>
          </p:cNvPr>
          <p:cNvSpPr txBox="1">
            <a:spLocks/>
          </p:cNvSpPr>
          <p:nvPr/>
        </p:nvSpPr>
        <p:spPr>
          <a:xfrm>
            <a:off x="3762375" y="5056937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1200" dirty="0"/>
              <a:t>ai = volume aparente de uma distribuição discreta do tamanho i (i varia de 1 a n, onde 1 é a classe mais grossa e n = total de classes na mistura)</a:t>
            </a:r>
          </a:p>
          <a:p>
            <a:pPr algn="just">
              <a:buSzPct val="90000"/>
            </a:pPr>
            <a:r>
              <a:rPr lang="pt-BR" altLang="pt-BR" sz="1200" dirty="0"/>
              <a:t>xi = fração volumétrica da classe de tamanho i</a:t>
            </a:r>
          </a:p>
          <a:p>
            <a:pPr algn="just">
              <a:buSzPct val="90000"/>
            </a:pPr>
            <a:r>
              <a:rPr lang="pt-BR" altLang="pt-BR" sz="1200" dirty="0"/>
              <a:t>Vai = volume aparente da mistura. Calculado com base na classe de tamanho de partículas i.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4691BF9-EC67-4B6A-861C-705351E86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38" t="50238" r="43906" b="40360"/>
          <a:stretch/>
        </p:blipFill>
        <p:spPr>
          <a:xfrm>
            <a:off x="9938926" y="4963148"/>
            <a:ext cx="1687437" cy="87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612071C0-91A1-4B7F-8E5C-777C7A2C8333}"/>
              </a:ext>
            </a:extLst>
          </p:cNvPr>
          <p:cNvSpPr txBox="1">
            <a:spLocks/>
          </p:cNvSpPr>
          <p:nvPr/>
        </p:nvSpPr>
        <p:spPr>
          <a:xfrm>
            <a:off x="3762375" y="5056937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1200" dirty="0">
                <a:solidFill>
                  <a:srgbClr val="FF0000"/>
                </a:solidFill>
              </a:rPr>
              <a:t>ai = volume aparente de uma distribuição discreta do tamanho i (i varia de 1 a n, onde 1 é a classe mais grossa e n = total de classes na mistura)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E1ADB5B-8191-48FD-AB92-CF3BA5961574}"/>
              </a:ext>
            </a:extLst>
          </p:cNvPr>
          <p:cNvSpPr txBox="1"/>
          <p:nvPr/>
        </p:nvSpPr>
        <p:spPr>
          <a:xfrm>
            <a:off x="9803297" y="6000847"/>
            <a:ext cx="1995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CSR: Razão de tamanhos entre duas classes de distribuição granulométrica sequenciais</a:t>
            </a:r>
          </a:p>
        </p:txBody>
      </p:sp>
    </p:spTree>
    <p:extLst>
      <p:ext uri="{BB962C8B-B14F-4D97-AF65-F5344CB8AC3E}">
        <p14:creationId xmlns:p14="http://schemas.microsoft.com/office/powerpoint/2010/main" val="13576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5" grpId="0"/>
      <p:bldP spid="11" grpId="0"/>
      <p:bldP spid="12" grpId="0"/>
      <p:bldP spid="14" grpId="0"/>
      <p:bldP spid="1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Westman</a:t>
            </a:r>
            <a:r>
              <a:rPr lang="pt-BR" sz="3000" dirty="0">
                <a:solidFill>
                  <a:srgbClr val="00B050"/>
                </a:solidFill>
              </a:rPr>
              <a:t> e Hugill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F77B32-7A14-46D9-8C31-41AAA6587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56" t="54919" r="43763" b="36146"/>
          <a:stretch/>
        </p:blipFill>
        <p:spPr>
          <a:xfrm>
            <a:off x="1167784" y="5063976"/>
            <a:ext cx="2211519" cy="1081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E47B886D-D48D-44D4-AFB1-A58CC02CAF36}"/>
              </a:ext>
            </a:extLst>
          </p:cNvPr>
          <p:cNvSpPr txBox="1">
            <a:spLocks/>
          </p:cNvSpPr>
          <p:nvPr/>
        </p:nvSpPr>
        <p:spPr>
          <a:xfrm>
            <a:off x="3762375" y="5056937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1200" dirty="0"/>
              <a:t>ai = volume aparente de uma distribuição discreta do tamanho i (i varia de 1 a n, onde 1 é a classe mais grossa e n = total de classes na mistura)</a:t>
            </a:r>
          </a:p>
          <a:p>
            <a:pPr algn="just">
              <a:buSzPct val="90000"/>
            </a:pPr>
            <a:r>
              <a:rPr lang="pt-BR" altLang="pt-BR" sz="1200" dirty="0"/>
              <a:t>xi = fração volumétrica da classe de tamanho i</a:t>
            </a:r>
          </a:p>
          <a:p>
            <a:pPr algn="just">
              <a:buSzPct val="90000"/>
            </a:pPr>
            <a:r>
              <a:rPr lang="pt-BR" altLang="pt-BR" sz="1200" dirty="0"/>
              <a:t>Vai = volume aparente da mistura. Calculado com base na classe de tamanho de partículas i.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4691BF9-EC67-4B6A-861C-705351E86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38" t="50238" r="43906" b="40360"/>
          <a:stretch/>
        </p:blipFill>
        <p:spPr>
          <a:xfrm>
            <a:off x="9938926" y="4963148"/>
            <a:ext cx="1687437" cy="87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612071C0-91A1-4B7F-8E5C-777C7A2C8333}"/>
              </a:ext>
            </a:extLst>
          </p:cNvPr>
          <p:cNvSpPr txBox="1">
            <a:spLocks/>
          </p:cNvSpPr>
          <p:nvPr/>
        </p:nvSpPr>
        <p:spPr>
          <a:xfrm>
            <a:off x="3762375" y="5056937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1200" dirty="0">
                <a:solidFill>
                  <a:srgbClr val="FF0000"/>
                </a:solidFill>
              </a:rPr>
              <a:t>ai = volume aparente de uma distribuição discreta do tamanho i (i varia de 1 a n, onde 1 é a classe mais grossa e n = total de classes na mistura)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9CB4C54D-0A52-4517-8A96-F9CA93500FF2}"/>
              </a:ext>
            </a:extLst>
          </p:cNvPr>
          <p:cNvSpPr txBox="1">
            <a:spLocks/>
          </p:cNvSpPr>
          <p:nvPr/>
        </p:nvSpPr>
        <p:spPr>
          <a:xfrm>
            <a:off x="2009775" y="2497620"/>
            <a:ext cx="8553450" cy="1551635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pt-BR" altLang="pt-BR" dirty="0"/>
              <a:t>O cálculo do volume aparente é efetuado para todas as frações presentes na mistura.</a:t>
            </a:r>
          </a:p>
          <a:p>
            <a:pPr>
              <a:buSzPct val="90000"/>
            </a:pPr>
            <a:r>
              <a:rPr lang="pt-BR" altLang="pt-BR" dirty="0"/>
              <a:t> Aquela que resultar no maior volume, representa a situação possível de ocorrer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0A8EF7-BDAC-4104-8333-15FCFD708777}"/>
              </a:ext>
            </a:extLst>
          </p:cNvPr>
          <p:cNvSpPr txBox="1"/>
          <p:nvPr/>
        </p:nvSpPr>
        <p:spPr>
          <a:xfrm>
            <a:off x="9803297" y="6000847"/>
            <a:ext cx="1995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CSR: Razão de tamanhos entre duas classes de distribuição granulométrica sequenciais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4FCC64A-82F3-4788-B63C-F55973B7966C}"/>
              </a:ext>
            </a:extLst>
          </p:cNvPr>
          <p:cNvSpPr/>
          <p:nvPr/>
        </p:nvSpPr>
        <p:spPr>
          <a:xfrm>
            <a:off x="0" y="6403820"/>
            <a:ext cx="7985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M.S.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Rebmann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Robustez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concretos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com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baixo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consumo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cimento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Portland: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desvios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no proporcionamento 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variabilidade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granulométrica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morfológica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dos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agregados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TESE. USP. 2016. 252p.</a:t>
            </a:r>
          </a:p>
        </p:txBody>
      </p:sp>
    </p:spTree>
    <p:extLst>
      <p:ext uri="{BB962C8B-B14F-4D97-AF65-F5344CB8AC3E}">
        <p14:creationId xmlns:p14="http://schemas.microsoft.com/office/powerpoint/2010/main" val="88280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Andreasen (abordagem contínua)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B8588D1A-9D78-4523-AEC9-7700DDB8CC56}"/>
              </a:ext>
            </a:extLst>
          </p:cNvPr>
          <p:cNvSpPr txBox="1">
            <a:spLocks/>
          </p:cNvSpPr>
          <p:nvPr/>
        </p:nvSpPr>
        <p:spPr>
          <a:xfrm>
            <a:off x="293008" y="5413972"/>
            <a:ext cx="6853474" cy="132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q = coeficiente da distribuição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800EF670-F1A9-4F9D-A5B8-98404A329BF7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83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mostrou que em distribuições reais todos os diâmetros de partículas podem estar presentes;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5DEFD406-5515-4A8F-B242-E372158153AA}"/>
              </a:ext>
            </a:extLst>
          </p:cNvPr>
          <p:cNvSpPr txBox="1">
            <a:spLocks/>
          </p:cNvSpPr>
          <p:nvPr/>
        </p:nvSpPr>
        <p:spPr>
          <a:xfrm>
            <a:off x="784712" y="2038571"/>
            <a:ext cx="10758453" cy="83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o empacotamento de partículas deveria considerar as distribuições como continuas;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8A254D44-FA2D-4B9D-BA2C-745BFF0E2654}"/>
              </a:ext>
            </a:extLst>
          </p:cNvPr>
          <p:cNvSpPr txBox="1">
            <a:spLocks/>
          </p:cNvSpPr>
          <p:nvPr/>
        </p:nvSpPr>
        <p:spPr>
          <a:xfrm>
            <a:off x="784712" y="2871082"/>
            <a:ext cx="10758453" cy="1115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empacotamento ideal de partículas </a:t>
            </a:r>
            <a:r>
              <a:rPr lang="pt-BR" altLang="pt-BR" dirty="0">
                <a:sym typeface="Wingdings" panose="05000000000000000000" pitchFamily="2" charset="2"/>
              </a:rPr>
              <a:t></a:t>
            </a:r>
            <a:r>
              <a:rPr lang="pt-BR" altLang="pt-BR" dirty="0"/>
              <a:t> em torno de duas partículas específicas, </a:t>
            </a:r>
            <a:r>
              <a:rPr lang="pt-BR" altLang="pt-BR" u="sng" dirty="0"/>
              <a:t>com tamanhos muito diferentes</a:t>
            </a:r>
            <a:r>
              <a:rPr lang="pt-BR" altLang="pt-BR" dirty="0"/>
              <a:t>, há condição de similaridade, ou seja: ‘</a:t>
            </a:r>
            <a:r>
              <a:rPr lang="pt-BR" altLang="pt-BR" i="1" dirty="0"/>
              <a:t>imagem da granulação</a:t>
            </a:r>
            <a:r>
              <a:rPr lang="pt-BR" altLang="pt-BR" dirty="0"/>
              <a:t>’.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3E9404-77BC-42A8-9FF1-F31E4BA5EC37}"/>
                  </a:ext>
                </a:extLst>
              </p:cNvPr>
              <p:cNvSpPr txBox="1"/>
              <p:nvPr/>
            </p:nvSpPr>
            <p:spPr>
              <a:xfrm>
                <a:off x="984488" y="4373208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3E9404-77BC-42A8-9FF1-F31E4BA5E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488" y="4373208"/>
                <a:ext cx="2036263" cy="6544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 15">
            <a:extLst>
              <a:ext uri="{FF2B5EF4-FFF2-40B4-BE49-F238E27FC236}">
                <a16:creationId xmlns:a16="http://schemas.microsoft.com/office/drawing/2014/main" id="{692B5B53-99C7-44B5-ABC1-85C9CA02E01C}"/>
              </a:ext>
            </a:extLst>
          </p:cNvPr>
          <p:cNvSpPr/>
          <p:nvPr/>
        </p:nvSpPr>
        <p:spPr>
          <a:xfrm>
            <a:off x="5802992" y="5170601"/>
            <a:ext cx="60960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pt-BR" dirty="0">
                <a:cs typeface="Times New Roman" panose="02020603050405020304" pitchFamily="18" charset="0"/>
              </a:rPr>
              <a:t>No entanto, nesse modelo admite-se que em uma distribuição existem partículas sucessivamente menores, e </a:t>
            </a:r>
            <a:r>
              <a:rPr lang="pt-BR" dirty="0">
                <a:solidFill>
                  <a:srgbClr val="FF0000"/>
                </a:solidFill>
                <a:cs typeface="Times New Roman" panose="02020603050405020304" pitchFamily="18" charset="0"/>
              </a:rPr>
              <a:t>assume-se que a inexistência de um diâmetro mínimo de partícula </a:t>
            </a:r>
            <a:r>
              <a:rPr lang="pt-BR" u="sng" dirty="0">
                <a:solidFill>
                  <a:srgbClr val="FF0000"/>
                </a:solidFill>
                <a:cs typeface="Times New Roman" panose="02020603050405020304" pitchFamily="18" charset="0"/>
              </a:rPr>
              <a:t>não altera significativamente a densidade de empacotamento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C71F9F4-DDD4-464F-B215-5AA0DC23ECA1}"/>
              </a:ext>
            </a:extLst>
          </p:cNvPr>
          <p:cNvSpPr/>
          <p:nvPr/>
        </p:nvSpPr>
        <p:spPr>
          <a:xfrm>
            <a:off x="7513837" y="4273449"/>
            <a:ext cx="1722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  <a:sym typeface="Wingdings" panose="05000000000000000000" pitchFamily="2" charset="2"/>
              </a:rPr>
              <a:t>0,33 &gt; q &gt; 0,5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E4864E6-68BA-403D-ACE8-148ABCE2CC3D}"/>
              </a:ext>
            </a:extLst>
          </p:cNvPr>
          <p:cNvSpPr/>
          <p:nvPr/>
        </p:nvSpPr>
        <p:spPr>
          <a:xfrm>
            <a:off x="6682824" y="4527914"/>
            <a:ext cx="3709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(para maximizar o empacotamento)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FF3A60B-BDC7-4D87-A8DB-83D02CDF2400}"/>
              </a:ext>
            </a:extLst>
          </p:cNvPr>
          <p:cNvSpPr/>
          <p:nvPr/>
        </p:nvSpPr>
        <p:spPr>
          <a:xfrm>
            <a:off x="5802992" y="4009386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  <a:cs typeface="Times New Roman" panose="02020603050405020304" pitchFamily="18" charset="0"/>
              </a:rPr>
              <a:t>Funk e Dinger mostraram posteriormente, através de simulações computacionais, que o expoente que realmente propicia a máxima densidade de empacotamento é </a:t>
            </a:r>
            <a:r>
              <a:rPr lang="pt-BR" b="1" dirty="0">
                <a:solidFill>
                  <a:srgbClr val="0070C0"/>
                </a:solidFill>
                <a:cs typeface="Times New Roman" panose="02020603050405020304" pitchFamily="18" charset="0"/>
              </a:rPr>
              <a:t>0,37</a:t>
            </a:r>
            <a:r>
              <a:rPr lang="pt-BR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4A5DD172-CBDC-4891-A76E-74D6D029671F}"/>
              </a:ext>
            </a:extLst>
          </p:cNvPr>
          <p:cNvGrpSpPr/>
          <p:nvPr/>
        </p:nvGrpSpPr>
        <p:grpSpPr>
          <a:xfrm>
            <a:off x="4761933" y="5111200"/>
            <a:ext cx="1061231" cy="1323439"/>
            <a:chOff x="4761933" y="5111200"/>
            <a:chExt cx="1061231" cy="1323439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E6562BE3-CB8A-448A-BDA4-85BDE7332CB8}"/>
                </a:ext>
              </a:extLst>
            </p:cNvPr>
            <p:cNvGrpSpPr/>
            <p:nvPr/>
          </p:nvGrpSpPr>
          <p:grpSpPr>
            <a:xfrm>
              <a:off x="4788330" y="5111200"/>
              <a:ext cx="1034834" cy="1323439"/>
              <a:chOff x="4788330" y="5378616"/>
              <a:chExt cx="1034834" cy="1323439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51B59DDF-6C45-42E6-8E27-33E3FE4A4D89}"/>
                  </a:ext>
                </a:extLst>
              </p:cNvPr>
              <p:cNvSpPr/>
              <p:nvPr/>
            </p:nvSpPr>
            <p:spPr>
              <a:xfrm>
                <a:off x="4788330" y="5378616"/>
                <a:ext cx="1034834" cy="132343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endParaRPr lang="pt-BR" sz="4000" b="1" i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 algn="ctr"/>
                <a:endParaRPr lang="pt-BR" sz="4000" b="1" i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Imagem 20" descr="dúvida.jpg">
                <a:extLst>
                  <a:ext uri="{FF2B5EF4-FFF2-40B4-BE49-F238E27FC236}">
                    <a16:creationId xmlns:a16="http://schemas.microsoft.com/office/drawing/2014/main" id="{883767DE-A4DB-49EA-9CA2-37487A9FE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006240" y="5956830"/>
                <a:ext cx="558671" cy="534381"/>
              </a:xfrm>
              <a:prstGeom prst="rect">
                <a:avLst/>
              </a:prstGeom>
            </p:spPr>
          </p:pic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CCAA164-96EE-4C3D-8953-9F65D911C385}"/>
                </a:ext>
              </a:extLst>
            </p:cNvPr>
            <p:cNvSpPr/>
            <p:nvPr/>
          </p:nvSpPr>
          <p:spPr>
            <a:xfrm>
              <a:off x="4761933" y="5181682"/>
              <a:ext cx="1034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rgbClr val="242424"/>
                  </a:solidFill>
                </a:rPr>
                <a:t>D</a:t>
              </a:r>
              <a:r>
                <a:rPr lang="pt-BR" sz="2000" baseline="-25000" dirty="0">
                  <a:solidFill>
                    <a:srgbClr val="464646"/>
                  </a:solidFill>
                </a:rPr>
                <a:t>s</a:t>
              </a:r>
              <a:r>
                <a:rPr lang="pt-BR" sz="2000" dirty="0">
                  <a:solidFill>
                    <a:srgbClr val="464646"/>
                  </a:solidFill>
                </a:rPr>
                <a:t> </a:t>
              </a:r>
              <a:r>
                <a:rPr lang="pt-BR" sz="2000" dirty="0">
                  <a:solidFill>
                    <a:srgbClr val="333434"/>
                  </a:solidFill>
                </a:rPr>
                <a:t>= </a:t>
              </a:r>
              <a:r>
                <a:rPr lang="pt-BR" sz="2000" dirty="0">
                  <a:solidFill>
                    <a:srgbClr val="242424"/>
                  </a:solidFill>
                </a:rPr>
                <a:t>0 ?</a:t>
              </a:r>
              <a:endParaRPr lang="pt-B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2046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/>
      <p:bldP spid="12" grpId="0"/>
      <p:bldP spid="13" grpId="0" animBg="1"/>
      <p:bldP spid="16" grpId="0" animBg="1"/>
      <p:bldP spid="17" grpId="0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Andreasen (abordagem contínua)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B8588D1A-9D78-4523-AEC9-7700DDB8CC56}"/>
              </a:ext>
            </a:extLst>
          </p:cNvPr>
          <p:cNvSpPr txBox="1">
            <a:spLocks/>
          </p:cNvSpPr>
          <p:nvPr/>
        </p:nvSpPr>
        <p:spPr>
          <a:xfrm>
            <a:off x="293008" y="5413972"/>
            <a:ext cx="6853474" cy="132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q = coeficiente da distribuição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800EF670-F1A9-4F9D-A5B8-98404A329BF7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83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mostrou que em distribuições reais todos os diâmetros de partículas podem estar presentes;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5DEFD406-5515-4A8F-B242-E372158153AA}"/>
              </a:ext>
            </a:extLst>
          </p:cNvPr>
          <p:cNvSpPr txBox="1">
            <a:spLocks/>
          </p:cNvSpPr>
          <p:nvPr/>
        </p:nvSpPr>
        <p:spPr>
          <a:xfrm>
            <a:off x="784712" y="2038571"/>
            <a:ext cx="10758453" cy="83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o empacotamento de partículas deveria considerar as distribuições como continuas;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8A254D44-FA2D-4B9D-BA2C-745BFF0E2654}"/>
              </a:ext>
            </a:extLst>
          </p:cNvPr>
          <p:cNvSpPr txBox="1">
            <a:spLocks/>
          </p:cNvSpPr>
          <p:nvPr/>
        </p:nvSpPr>
        <p:spPr>
          <a:xfrm>
            <a:off x="784712" y="2871082"/>
            <a:ext cx="10758453" cy="1115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empacotamento ideal de partículas </a:t>
            </a:r>
            <a:r>
              <a:rPr lang="pt-BR" altLang="pt-BR" dirty="0">
                <a:sym typeface="Wingdings" panose="05000000000000000000" pitchFamily="2" charset="2"/>
              </a:rPr>
              <a:t></a:t>
            </a:r>
            <a:r>
              <a:rPr lang="pt-BR" altLang="pt-BR" dirty="0"/>
              <a:t> em torno de duas partículas específicas, </a:t>
            </a:r>
            <a:r>
              <a:rPr lang="pt-BR" altLang="pt-BR" u="sng" dirty="0"/>
              <a:t>com tamanhos muito diferentes</a:t>
            </a:r>
            <a:r>
              <a:rPr lang="pt-BR" altLang="pt-BR" dirty="0"/>
              <a:t>, há condição de similaridade, ou seja: ‘</a:t>
            </a:r>
            <a:r>
              <a:rPr lang="pt-BR" altLang="pt-BR" i="1" dirty="0"/>
              <a:t>imagem da granulação</a:t>
            </a:r>
            <a:r>
              <a:rPr lang="pt-BR" altLang="pt-BR" dirty="0"/>
              <a:t>’.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3E9404-77BC-42A8-9FF1-F31E4BA5EC37}"/>
                  </a:ext>
                </a:extLst>
              </p:cNvPr>
              <p:cNvSpPr txBox="1"/>
              <p:nvPr/>
            </p:nvSpPr>
            <p:spPr>
              <a:xfrm>
                <a:off x="984488" y="4373208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3E9404-77BC-42A8-9FF1-F31E4BA5E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488" y="4373208"/>
                <a:ext cx="2036263" cy="6544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 14">
            <a:extLst>
              <a:ext uri="{FF2B5EF4-FFF2-40B4-BE49-F238E27FC236}">
                <a16:creationId xmlns:a16="http://schemas.microsoft.com/office/drawing/2014/main" id="{7E66E04D-C8B4-499B-A1D7-12FBB13AA7E1}"/>
              </a:ext>
            </a:extLst>
          </p:cNvPr>
          <p:cNvSpPr/>
          <p:nvPr/>
        </p:nvSpPr>
        <p:spPr>
          <a:xfrm>
            <a:off x="5802992" y="4741134"/>
            <a:ext cx="6096000" cy="8710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90000"/>
            </a:pPr>
            <a:r>
              <a:rPr lang="pt-BR" i="1" dirty="0">
                <a:solidFill>
                  <a:srgbClr val="000000"/>
                </a:solidFill>
              </a:rPr>
              <a:t>Funk</a:t>
            </a:r>
            <a:r>
              <a:rPr lang="pt-BR" dirty="0">
                <a:solidFill>
                  <a:srgbClr val="000000"/>
                </a:solidFill>
              </a:rPr>
              <a:t> e </a:t>
            </a:r>
            <a:r>
              <a:rPr lang="pt-BR" i="1" dirty="0">
                <a:solidFill>
                  <a:srgbClr val="000000"/>
                </a:solidFill>
              </a:rPr>
              <a:t>Dinger</a:t>
            </a:r>
            <a:r>
              <a:rPr lang="pt-BR" dirty="0">
                <a:solidFill>
                  <a:srgbClr val="000000"/>
                </a:solidFill>
              </a:rPr>
              <a:t> reconheceram que a inexistência de partículas infinitamente pequenas podia acarretar desvios significativos no empacotamento de partículas previsto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1CA77AE-146A-45BE-AA85-39C19E3DAEEA}"/>
              </a:ext>
            </a:extLst>
          </p:cNvPr>
          <p:cNvSpPr/>
          <p:nvPr/>
        </p:nvSpPr>
        <p:spPr>
          <a:xfrm>
            <a:off x="5802992" y="5706956"/>
            <a:ext cx="6096000" cy="8710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90000"/>
            </a:pPr>
            <a:r>
              <a:rPr lang="pt-BR" dirty="0">
                <a:solidFill>
                  <a:srgbClr val="000000"/>
                </a:solidFill>
              </a:rPr>
              <a:t>Incorporaram ao modelo de Andreasen um valor mínimo de tamanho de partícula (característica de sistemas reais), e desenvolveram o modelo de Alfred</a:t>
            </a:r>
          </a:p>
        </p:txBody>
      </p:sp>
    </p:spTree>
    <p:extLst>
      <p:ext uri="{BB962C8B-B14F-4D97-AF65-F5344CB8AC3E}">
        <p14:creationId xmlns:p14="http://schemas.microsoft.com/office/powerpoint/2010/main" val="2749805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Alfred (desenvolvido por Funk e Dinger)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3E9404-77BC-42A8-9FF1-F31E4BA5EC37}"/>
                  </a:ext>
                </a:extLst>
              </p:cNvPr>
              <p:cNvSpPr txBox="1"/>
              <p:nvPr/>
            </p:nvSpPr>
            <p:spPr>
              <a:xfrm>
                <a:off x="984488" y="4272094"/>
                <a:ext cx="2497479" cy="6749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3E9404-77BC-42A8-9FF1-F31E4BA5E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488" y="4272094"/>
                <a:ext cx="2497479" cy="6749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ubtítulo 2">
            <a:extLst>
              <a:ext uri="{FF2B5EF4-FFF2-40B4-BE49-F238E27FC236}">
                <a16:creationId xmlns:a16="http://schemas.microsoft.com/office/drawing/2014/main" id="{2CA42A6A-35AA-4B2B-9AFC-69AE2FCA33B4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2726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No modelo generalizado de Furnas, a quantidade de partículas finas de diâmetros distintos, adicionada para construir a distribuição, forma uma progressão geométrica;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A distribuição de Andreasen gera uma linha reta, quando representada graficamente em uma escala log-log, indicando também uma progressão geométrica;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Convergem matematicamente para: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DABA5503-2504-4853-8E39-E204789FDBC4}"/>
              </a:ext>
            </a:extLst>
          </p:cNvPr>
          <p:cNvSpPr txBox="1">
            <a:spLocks/>
          </p:cNvSpPr>
          <p:nvPr/>
        </p:nvSpPr>
        <p:spPr>
          <a:xfrm>
            <a:off x="293008" y="5354408"/>
            <a:ext cx="6853474" cy="1374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P</a:t>
            </a:r>
            <a:r>
              <a:rPr lang="pt-BR" altLang="pt-BR" sz="16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6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600" i="1" dirty="0">
                <a:solidFill>
                  <a:srgbClr val="000000"/>
                </a:solidFill>
              </a:rPr>
              <a:t>CPFT</a:t>
            </a:r>
            <a:r>
              <a:rPr lang="pt-BR" altLang="pt-BR" sz="16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D</a:t>
            </a:r>
            <a:r>
              <a:rPr lang="pt-BR" altLang="pt-BR" sz="16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6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D</a:t>
            </a:r>
            <a:r>
              <a:rPr lang="pt-BR" altLang="pt-BR" sz="1600" baseline="-25000" dirty="0">
                <a:solidFill>
                  <a:srgbClr val="000000"/>
                </a:solidFill>
              </a:rPr>
              <a:t>s</a:t>
            </a:r>
            <a:r>
              <a:rPr lang="pt-BR" altLang="pt-BR" sz="1600" dirty="0">
                <a:solidFill>
                  <a:srgbClr val="000000"/>
                </a:solidFill>
              </a:rPr>
              <a:t> = diâmetro da menor partícula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D</a:t>
            </a:r>
            <a:r>
              <a:rPr lang="pt-BR" altLang="pt-BR" sz="16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6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q = coeficiente da distribuição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1E78DF5-E936-446D-96CA-F34DD7EC5861}"/>
              </a:ext>
            </a:extLst>
          </p:cNvPr>
          <p:cNvSpPr/>
          <p:nvPr/>
        </p:nvSpPr>
        <p:spPr>
          <a:xfrm>
            <a:off x="5802992" y="4741134"/>
            <a:ext cx="6096000" cy="639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90000"/>
            </a:pPr>
            <a:r>
              <a:rPr lang="pt-BR" dirty="0">
                <a:solidFill>
                  <a:srgbClr val="000000"/>
                </a:solidFill>
              </a:rPr>
              <a:t>Indica que os modelos de </a:t>
            </a:r>
            <a:r>
              <a:rPr lang="pt-BR" i="1" dirty="0">
                <a:solidFill>
                  <a:srgbClr val="000000"/>
                </a:solidFill>
              </a:rPr>
              <a:t>Furnas</a:t>
            </a:r>
            <a:r>
              <a:rPr lang="pt-BR" dirty="0">
                <a:solidFill>
                  <a:srgbClr val="000000"/>
                </a:solidFill>
              </a:rPr>
              <a:t> e </a:t>
            </a:r>
            <a:r>
              <a:rPr lang="pt-BR" i="1" dirty="0">
                <a:solidFill>
                  <a:srgbClr val="000000"/>
                </a:solidFill>
              </a:rPr>
              <a:t>Andreasen</a:t>
            </a:r>
            <a:r>
              <a:rPr lang="pt-BR" dirty="0">
                <a:solidFill>
                  <a:srgbClr val="000000"/>
                </a:solidFill>
              </a:rPr>
              <a:t> podem ser utilizados para expressar de formas distintas a mesma coisa </a:t>
            </a:r>
          </a:p>
        </p:txBody>
      </p:sp>
    </p:spTree>
    <p:extLst>
      <p:ext uri="{BB962C8B-B14F-4D97-AF65-F5344CB8AC3E}">
        <p14:creationId xmlns:p14="http://schemas.microsoft.com/office/powerpoint/2010/main" val="422265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/>
              <p:nvPr/>
            </p:nvSpPr>
            <p:spPr>
              <a:xfrm>
                <a:off x="260471" y="745905"/>
                <a:ext cx="2984299" cy="6915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pt-BR" sz="2000" dirty="0"/>
                  <a:t> x 100</a:t>
                </a: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71" y="745905"/>
                <a:ext cx="2984299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B8F09A4-8324-4412-BFF0-04B019ED28CE}"/>
                  </a:ext>
                </a:extLst>
              </p:cNvPr>
              <p:cNvSpPr txBox="1"/>
              <p:nvPr/>
            </p:nvSpPr>
            <p:spPr>
              <a:xfrm>
                <a:off x="5038735" y="782966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B8F09A4-8324-4412-BFF0-04B019ED2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35" y="782966"/>
                <a:ext cx="2036263" cy="6544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ubtítulo 2">
            <a:extLst>
              <a:ext uri="{FF2B5EF4-FFF2-40B4-BE49-F238E27FC236}">
                <a16:creationId xmlns:a16="http://schemas.microsoft.com/office/drawing/2014/main" id="{9B91E0FD-2610-43AB-81E5-39E62AFB8EEB}"/>
              </a:ext>
            </a:extLst>
          </p:cNvPr>
          <p:cNvSpPr txBox="1">
            <a:spLocks/>
          </p:cNvSpPr>
          <p:nvPr/>
        </p:nvSpPr>
        <p:spPr>
          <a:xfrm>
            <a:off x="977208" y="282030"/>
            <a:ext cx="1071247" cy="46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92D050"/>
                </a:solidFill>
              </a:rPr>
              <a:t>Furnas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407ABEFD-34DB-467C-9673-B53DBC35FAED}"/>
              </a:ext>
            </a:extLst>
          </p:cNvPr>
          <p:cNvSpPr txBox="1">
            <a:spLocks/>
          </p:cNvSpPr>
          <p:nvPr/>
        </p:nvSpPr>
        <p:spPr>
          <a:xfrm>
            <a:off x="5334202" y="279605"/>
            <a:ext cx="1652178" cy="46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0070C0"/>
                </a:solidFill>
              </a:rPr>
              <a:t>Andreasen</a:t>
            </a:r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989B72DB-8D20-4BB7-BF64-69920D4C7BD9}"/>
              </a:ext>
            </a:extLst>
          </p:cNvPr>
          <p:cNvSpPr/>
          <p:nvPr/>
        </p:nvSpPr>
        <p:spPr>
          <a:xfrm>
            <a:off x="4033397" y="2381359"/>
            <a:ext cx="4171950" cy="1828800"/>
          </a:xfrm>
          <a:custGeom>
            <a:avLst/>
            <a:gdLst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1950" h="1828800">
                <a:moveTo>
                  <a:pt x="0" y="1828800"/>
                </a:moveTo>
                <a:lnTo>
                  <a:pt x="2895600" y="1114425"/>
                </a:lnTo>
                <a:cubicBezTo>
                  <a:pt x="3463925" y="969962"/>
                  <a:pt x="3263900" y="1014412"/>
                  <a:pt x="3409950" y="962025"/>
                </a:cubicBezTo>
                <a:cubicBezTo>
                  <a:pt x="3556000" y="909638"/>
                  <a:pt x="3671888" y="860425"/>
                  <a:pt x="3771900" y="800100"/>
                </a:cubicBezTo>
                <a:cubicBezTo>
                  <a:pt x="3871912" y="739775"/>
                  <a:pt x="3946525" y="676275"/>
                  <a:pt x="4010025" y="600075"/>
                </a:cubicBezTo>
                <a:cubicBezTo>
                  <a:pt x="4073525" y="523875"/>
                  <a:pt x="4125913" y="442912"/>
                  <a:pt x="4152900" y="342900"/>
                </a:cubicBezTo>
                <a:cubicBezTo>
                  <a:pt x="4179887" y="242888"/>
                  <a:pt x="4165600" y="114300"/>
                  <a:pt x="4171950" y="0"/>
                </a:cubicBezTo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4CEF316D-8AB5-4CC9-9B0B-D4C7141DD99A}"/>
              </a:ext>
            </a:extLst>
          </p:cNvPr>
          <p:cNvGrpSpPr/>
          <p:nvPr/>
        </p:nvGrpSpPr>
        <p:grpSpPr>
          <a:xfrm>
            <a:off x="3782868" y="2389113"/>
            <a:ext cx="4336105" cy="1997204"/>
            <a:chOff x="7265347" y="2386352"/>
            <a:chExt cx="4336105" cy="1997204"/>
          </a:xfrm>
        </p:grpSpPr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15FFAC4C-42F2-46D3-B032-4157440646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597" y="2386354"/>
              <a:ext cx="3859853" cy="1233146"/>
            </a:xfrm>
            <a:prstGeom prst="line">
              <a:avLst/>
            </a:prstGeom>
            <a:ln w="158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F89FDCFB-6256-49B8-93B1-E5F62A0BC1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9697" y="2386353"/>
              <a:ext cx="3821755" cy="1364233"/>
            </a:xfrm>
            <a:prstGeom prst="line">
              <a:avLst/>
            </a:prstGeom>
            <a:ln w="15875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D698392C-BB44-431E-BF40-C48EF4498C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6534" y="2386352"/>
              <a:ext cx="3804917" cy="1467205"/>
            </a:xfrm>
            <a:prstGeom prst="line">
              <a:avLst/>
            </a:prstGeom>
            <a:ln w="158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4D3EAC3-0E8C-4DEE-ACF9-AB5D823EE747}"/>
                </a:ext>
              </a:extLst>
            </p:cNvPr>
            <p:cNvCxnSpPr/>
            <p:nvPr/>
          </p:nvCxnSpPr>
          <p:spPr>
            <a:xfrm flipH="1">
              <a:off x="7265347" y="3619500"/>
              <a:ext cx="4762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0818F18B-8EE3-4714-BDF2-F5079E2BC41C}"/>
                </a:ext>
              </a:extLst>
            </p:cNvPr>
            <p:cNvCxnSpPr/>
            <p:nvPr/>
          </p:nvCxnSpPr>
          <p:spPr>
            <a:xfrm flipH="1">
              <a:off x="7284397" y="3743325"/>
              <a:ext cx="4762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BCBC621E-90CA-4E74-95E0-52FCC9E4F229}"/>
                </a:ext>
              </a:extLst>
            </p:cNvPr>
            <p:cNvCxnSpPr/>
            <p:nvPr/>
          </p:nvCxnSpPr>
          <p:spPr>
            <a:xfrm flipH="1">
              <a:off x="7293922" y="3865090"/>
              <a:ext cx="4762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974F5C21-2C97-4423-8472-ABDBCC02A6C4}"/>
                </a:ext>
              </a:extLst>
            </p:cNvPr>
            <p:cNvSpPr txBox="1"/>
            <p:nvPr/>
          </p:nvSpPr>
          <p:spPr>
            <a:xfrm>
              <a:off x="7317955" y="3374190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37,1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745823F-EFE4-4AB8-A0FC-1E0F53A6F813}"/>
                </a:ext>
              </a:extLst>
            </p:cNvPr>
            <p:cNvSpPr txBox="1"/>
            <p:nvPr/>
          </p:nvSpPr>
          <p:spPr>
            <a:xfrm>
              <a:off x="7303499" y="3565810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28,3</a:t>
              </a: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131DA522-E533-40F4-BE38-BC41EC6BAB5E}"/>
                </a:ext>
              </a:extLst>
            </p:cNvPr>
            <p:cNvSpPr txBox="1"/>
            <p:nvPr/>
          </p:nvSpPr>
          <p:spPr>
            <a:xfrm>
              <a:off x="7303498" y="3821556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20,6</a:t>
              </a: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B5F0360D-AF63-49AB-A7A2-A125633AC27C}"/>
                </a:ext>
              </a:extLst>
            </p:cNvPr>
            <p:cNvSpPr txBox="1"/>
            <p:nvPr/>
          </p:nvSpPr>
          <p:spPr>
            <a:xfrm>
              <a:off x="11006564" y="3829558"/>
              <a:ext cx="54534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q=0,22</a:t>
              </a:r>
            </a:p>
            <a:p>
              <a:r>
                <a:rPr lang="pt-BR" sz="1000" dirty="0"/>
                <a:t>q=0,28</a:t>
              </a:r>
            </a:p>
            <a:p>
              <a:r>
                <a:rPr lang="pt-BR" sz="1000" dirty="0"/>
                <a:t>q=0,35</a:t>
              </a:r>
            </a:p>
          </p:txBody>
        </p: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59D01F7F-0F06-4B82-B46E-F582AB202B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70856" y="4267553"/>
              <a:ext cx="235708" cy="0"/>
            </a:xfrm>
            <a:prstGeom prst="line">
              <a:avLst/>
            </a:prstGeom>
            <a:ln w="158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537FC583-8A03-4DB4-A1A6-A0BBE7F875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70856" y="4132087"/>
              <a:ext cx="235708" cy="0"/>
            </a:xfrm>
            <a:prstGeom prst="line">
              <a:avLst/>
            </a:prstGeom>
            <a:ln w="15875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782BF076-6A43-419D-A437-7FD5EC2C63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79188" y="3970196"/>
              <a:ext cx="235708" cy="0"/>
            </a:xfrm>
            <a:prstGeom prst="line">
              <a:avLst/>
            </a:prstGeom>
            <a:ln w="158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2CFD5ED5-DF5F-4D15-9449-D9EA55C5960A}"/>
              </a:ext>
            </a:extLst>
          </p:cNvPr>
          <p:cNvGrpSpPr/>
          <p:nvPr/>
        </p:nvGrpSpPr>
        <p:grpSpPr>
          <a:xfrm>
            <a:off x="3769390" y="2385524"/>
            <a:ext cx="4374563" cy="2176951"/>
            <a:chOff x="858789" y="2545232"/>
            <a:chExt cx="4389485" cy="2215051"/>
          </a:xfrm>
        </p:grpSpPr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97B3500-6402-415E-8AA9-67342D8EC4E0}"/>
                </a:ext>
              </a:extLst>
            </p:cNvPr>
            <p:cNvSpPr/>
            <p:nvPr/>
          </p:nvSpPr>
          <p:spPr>
            <a:xfrm>
              <a:off x="858789" y="2545232"/>
              <a:ext cx="4389485" cy="2215051"/>
            </a:xfrm>
            <a:custGeom>
              <a:avLst/>
              <a:gdLst>
                <a:gd name="connsiteX0" fmla="*/ 4114800 w 4114800"/>
                <a:gd name="connsiteY0" fmla="*/ 0 h 2095500"/>
                <a:gd name="connsiteX1" fmla="*/ 2705100 w 4114800"/>
                <a:gd name="connsiteY1" fmla="*/ 257175 h 2095500"/>
                <a:gd name="connsiteX2" fmla="*/ 1857375 w 4114800"/>
                <a:gd name="connsiteY2" fmla="*/ 438150 h 2095500"/>
                <a:gd name="connsiteX3" fmla="*/ 1276350 w 4114800"/>
                <a:gd name="connsiteY3" fmla="*/ 600075 h 2095500"/>
                <a:gd name="connsiteX4" fmla="*/ 971550 w 4114800"/>
                <a:gd name="connsiteY4" fmla="*/ 704850 h 2095500"/>
                <a:gd name="connsiteX5" fmla="*/ 609600 w 4114800"/>
                <a:gd name="connsiteY5" fmla="*/ 866775 h 2095500"/>
                <a:gd name="connsiteX6" fmla="*/ 371475 w 4114800"/>
                <a:gd name="connsiteY6" fmla="*/ 1028700 h 2095500"/>
                <a:gd name="connsiteX7" fmla="*/ 209550 w 4114800"/>
                <a:gd name="connsiteY7" fmla="*/ 1190625 h 2095500"/>
                <a:gd name="connsiteX8" fmla="*/ 85725 w 4114800"/>
                <a:gd name="connsiteY8" fmla="*/ 1438275 h 2095500"/>
                <a:gd name="connsiteX9" fmla="*/ 28575 w 4114800"/>
                <a:gd name="connsiteY9" fmla="*/ 1743075 h 2095500"/>
                <a:gd name="connsiteX10" fmla="*/ 0 w 4114800"/>
                <a:gd name="connsiteY10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14800" h="2095500">
                  <a:moveTo>
                    <a:pt x="4114800" y="0"/>
                  </a:moveTo>
                  <a:lnTo>
                    <a:pt x="2705100" y="257175"/>
                  </a:lnTo>
                  <a:lnTo>
                    <a:pt x="1857375" y="438150"/>
                  </a:lnTo>
                  <a:lnTo>
                    <a:pt x="1276350" y="600075"/>
                  </a:lnTo>
                  <a:lnTo>
                    <a:pt x="971550" y="704850"/>
                  </a:lnTo>
                  <a:lnTo>
                    <a:pt x="609600" y="866775"/>
                  </a:lnTo>
                  <a:lnTo>
                    <a:pt x="371475" y="1028700"/>
                  </a:lnTo>
                  <a:lnTo>
                    <a:pt x="209550" y="1190625"/>
                  </a:lnTo>
                  <a:lnTo>
                    <a:pt x="85725" y="1438275"/>
                  </a:lnTo>
                  <a:lnTo>
                    <a:pt x="28575" y="1743075"/>
                  </a:lnTo>
                  <a:lnTo>
                    <a:pt x="0" y="2095500"/>
                  </a:lnTo>
                </a:path>
              </a:pathLst>
            </a:cu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64B17928-20E7-4BC3-AD38-B201FE4F173B}"/>
                </a:ext>
              </a:extLst>
            </p:cNvPr>
            <p:cNvSpPr txBox="1"/>
            <p:nvPr/>
          </p:nvSpPr>
          <p:spPr>
            <a:xfrm>
              <a:off x="1227487" y="2660017"/>
              <a:ext cx="939669" cy="563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>
                  <a:solidFill>
                    <a:schemeClr val="accent4"/>
                  </a:solidFill>
                </a:rPr>
                <a:t>q=0,37</a:t>
              </a:r>
            </a:p>
            <a:p>
              <a:r>
                <a:rPr lang="pt-BR" sz="1000" dirty="0">
                  <a:solidFill>
                    <a:schemeClr val="accent4"/>
                  </a:solidFill>
                </a:rPr>
                <a:t>D</a:t>
              </a:r>
              <a:r>
                <a:rPr lang="pt-BR" sz="1000" baseline="-25000" dirty="0">
                  <a:solidFill>
                    <a:schemeClr val="accent4"/>
                  </a:solidFill>
                </a:rPr>
                <a:t>L</a:t>
              </a:r>
              <a:r>
                <a:rPr lang="pt-BR" sz="1000" dirty="0">
                  <a:solidFill>
                    <a:schemeClr val="accent4"/>
                  </a:solidFill>
                </a:rPr>
                <a:t>=4750micra</a:t>
              </a:r>
            </a:p>
            <a:p>
              <a:r>
                <a:rPr lang="pt-BR" sz="1000" dirty="0">
                  <a:solidFill>
                    <a:schemeClr val="accent4"/>
                  </a:solidFill>
                </a:rPr>
                <a:t>Ds=0,1micra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71A34CE2-CE98-4FE6-B732-650D7E5CCB7D}"/>
                  </a:ext>
                </a:extLst>
              </p:cNvPr>
              <p:cNvSpPr txBox="1"/>
              <p:nvPr/>
            </p:nvSpPr>
            <p:spPr>
              <a:xfrm>
                <a:off x="9180657" y="852619"/>
                <a:ext cx="2497479" cy="6749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71A34CE2-CE98-4FE6-B732-650D7E5CC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657" y="852619"/>
                <a:ext cx="2497479" cy="674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Subtítulo 2">
            <a:extLst>
              <a:ext uri="{FF2B5EF4-FFF2-40B4-BE49-F238E27FC236}">
                <a16:creationId xmlns:a16="http://schemas.microsoft.com/office/drawing/2014/main" id="{64E5B3AB-DFC7-4B74-BEEF-F2DAF33272B0}"/>
              </a:ext>
            </a:extLst>
          </p:cNvPr>
          <p:cNvSpPr txBox="1">
            <a:spLocks/>
          </p:cNvSpPr>
          <p:nvPr/>
        </p:nvSpPr>
        <p:spPr>
          <a:xfrm>
            <a:off x="9603307" y="279604"/>
            <a:ext cx="1652178" cy="46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pt-BR" altLang="pt-BR" dirty="0">
                <a:solidFill>
                  <a:srgbClr val="FFC000"/>
                </a:solidFill>
              </a:rPr>
              <a:t>Alfred</a:t>
            </a:r>
          </a:p>
        </p:txBody>
      </p:sp>
      <p:grpSp>
        <p:nvGrpSpPr>
          <p:cNvPr id="77" name="Group 42">
            <a:extLst>
              <a:ext uri="{FF2B5EF4-FFF2-40B4-BE49-F238E27FC236}">
                <a16:creationId xmlns:a16="http://schemas.microsoft.com/office/drawing/2014/main" id="{17C198E6-24EF-4867-8133-4285328CBAFD}"/>
              </a:ext>
            </a:extLst>
          </p:cNvPr>
          <p:cNvGrpSpPr>
            <a:grpSpLocks/>
          </p:cNvGrpSpPr>
          <p:nvPr/>
        </p:nvGrpSpPr>
        <p:grpSpPr bwMode="auto">
          <a:xfrm>
            <a:off x="1858962" y="5743991"/>
            <a:ext cx="8510587" cy="458788"/>
            <a:chOff x="185" y="1909"/>
            <a:chExt cx="5338" cy="289"/>
          </a:xfrm>
        </p:grpSpPr>
        <p:sp>
          <p:nvSpPr>
            <p:cNvPr id="78" name="Rectangle 8">
              <a:extLst>
                <a:ext uri="{FF2B5EF4-FFF2-40B4-BE49-F238E27FC236}">
                  <a16:creationId xmlns:a16="http://schemas.microsoft.com/office/drawing/2014/main" id="{D34B848C-DD60-47A0-A158-A222E7E29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" y="1909"/>
              <a:ext cx="5312" cy="2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1593903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>
                <a:latin typeface="+mn-lt"/>
              </a:endParaRPr>
            </a:p>
          </p:txBody>
        </p:sp>
        <p:sp>
          <p:nvSpPr>
            <p:cNvPr id="79" name="Text Box 40">
              <a:extLst>
                <a:ext uri="{FF2B5EF4-FFF2-40B4-BE49-F238E27FC236}">
                  <a16:creationId xmlns:a16="http://schemas.microsoft.com/office/drawing/2014/main" id="{CDF059AE-9AD1-45A6-A6C9-3435119CAA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" y="1918"/>
              <a:ext cx="1695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1593903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>
                  <a:solidFill>
                    <a:schemeClr val="bg1"/>
                  </a:solidFill>
                </a:rPr>
                <a:t>Abordagem Contínua:</a:t>
              </a:r>
              <a:endParaRPr lang="pt-BR" altLang="pt-BR" sz="2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0" name="Text Box 36">
              <a:extLst>
                <a:ext uri="{FF2B5EF4-FFF2-40B4-BE49-F238E27FC236}">
                  <a16:creationId xmlns:a16="http://schemas.microsoft.com/office/drawing/2014/main" id="{79387CCE-46F7-4FA7-93E1-7470527D1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3" y="1923"/>
              <a:ext cx="262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1593903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 dirty="0">
                  <a:solidFill>
                    <a:srgbClr val="FFFF00"/>
                  </a:solidFill>
                </a:rPr>
                <a:t>Andreasen e Funk e Dinger (Alfred)</a:t>
              </a:r>
              <a:endParaRPr lang="pt-BR" altLang="pt-BR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81" name="Group 41">
            <a:extLst>
              <a:ext uri="{FF2B5EF4-FFF2-40B4-BE49-F238E27FC236}">
                <a16:creationId xmlns:a16="http://schemas.microsoft.com/office/drawing/2014/main" id="{1FEEB81A-8011-4163-B6BA-FB4DAD131B56}"/>
              </a:ext>
            </a:extLst>
          </p:cNvPr>
          <p:cNvGrpSpPr>
            <a:grpSpLocks/>
          </p:cNvGrpSpPr>
          <p:nvPr/>
        </p:nvGrpSpPr>
        <p:grpSpPr bwMode="auto">
          <a:xfrm>
            <a:off x="1900237" y="5164556"/>
            <a:ext cx="8469312" cy="463551"/>
            <a:chOff x="211" y="1489"/>
            <a:chExt cx="5335" cy="292"/>
          </a:xfrm>
        </p:grpSpPr>
        <p:sp>
          <p:nvSpPr>
            <p:cNvPr id="82" name="Rectangle 6">
              <a:extLst>
                <a:ext uri="{FF2B5EF4-FFF2-40B4-BE49-F238E27FC236}">
                  <a16:creationId xmlns:a16="http://schemas.microsoft.com/office/drawing/2014/main" id="{0DC4BE05-9D7B-478D-8CBE-B4EE99C48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" y="1492"/>
              <a:ext cx="5335" cy="289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1593903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>
                <a:latin typeface="+mn-lt"/>
              </a:endParaRPr>
            </a:p>
          </p:txBody>
        </p:sp>
        <p:sp>
          <p:nvSpPr>
            <p:cNvPr id="83" name="Text Box 7">
              <a:extLst>
                <a:ext uri="{FF2B5EF4-FFF2-40B4-BE49-F238E27FC236}">
                  <a16:creationId xmlns:a16="http://schemas.microsoft.com/office/drawing/2014/main" id="{E3A26BAA-FAE0-43B5-9C33-03C735D88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4" y="1500"/>
              <a:ext cx="3189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1593903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Furnas</a:t>
              </a:r>
              <a:r>
                <a:rPr lang="pt-BR" altLang="pt-BR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-  </a:t>
              </a:r>
              <a:r>
                <a:rPr lang="pt-BR" altLang="pt-BR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2" charset="2"/>
                </a:rPr>
                <a:t></a:t>
              </a:r>
              <a:r>
                <a:rPr lang="pt-BR" altLang="pt-BR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eficiência de empacotamento</a:t>
              </a:r>
            </a:p>
          </p:txBody>
        </p:sp>
        <p:sp>
          <p:nvSpPr>
            <p:cNvPr id="84" name="Text Box 39">
              <a:extLst>
                <a:ext uri="{FF2B5EF4-FFF2-40B4-BE49-F238E27FC236}">
                  <a16:creationId xmlns:a16="http://schemas.microsoft.com/office/drawing/2014/main" id="{D4F0372F-7EFB-4EA8-9ED3-B92A55F18A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" y="1489"/>
              <a:ext cx="1628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1593903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Abordagem Discreta: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D80CA68-3F6E-4020-8FE9-8855292BD4D8}"/>
              </a:ext>
            </a:extLst>
          </p:cNvPr>
          <p:cNvGrpSpPr/>
          <p:nvPr/>
        </p:nvGrpSpPr>
        <p:grpSpPr>
          <a:xfrm>
            <a:off x="3244770" y="2248614"/>
            <a:ext cx="5313746" cy="2824677"/>
            <a:chOff x="3244770" y="2248614"/>
            <a:chExt cx="5313746" cy="2824677"/>
          </a:xfrm>
        </p:grpSpPr>
        <p:grpSp>
          <p:nvGrpSpPr>
            <p:cNvPr id="65" name="Agrupar 64">
              <a:extLst>
                <a:ext uri="{FF2B5EF4-FFF2-40B4-BE49-F238E27FC236}">
                  <a16:creationId xmlns:a16="http://schemas.microsoft.com/office/drawing/2014/main" id="{6FEF69FA-7C3D-4AA5-B21C-45A3C5173A4B}"/>
                </a:ext>
              </a:extLst>
            </p:cNvPr>
            <p:cNvGrpSpPr/>
            <p:nvPr/>
          </p:nvGrpSpPr>
          <p:grpSpPr>
            <a:xfrm>
              <a:off x="3244770" y="2248614"/>
              <a:ext cx="5313746" cy="2578456"/>
              <a:chOff x="2921153" y="2639139"/>
              <a:chExt cx="5313746" cy="2578456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57353B38-C743-4503-AD25-57297ABD575C}"/>
                  </a:ext>
                </a:extLst>
              </p:cNvPr>
              <p:cNvSpPr/>
              <p:nvPr/>
            </p:nvSpPr>
            <p:spPr>
              <a:xfrm>
                <a:off x="3431382" y="2762250"/>
                <a:ext cx="4467225" cy="21907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BE809893-9101-4791-84B5-FDB1F8D0D136}"/>
                  </a:ext>
                </a:extLst>
              </p:cNvPr>
              <p:cNvSpPr txBox="1"/>
              <p:nvPr/>
            </p:nvSpPr>
            <p:spPr>
              <a:xfrm>
                <a:off x="3244770" y="4477574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2</a:t>
                </a:r>
              </a:p>
            </p:txBody>
          </p:sp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551D36B3-AA69-4B29-95FE-ABB588EDD49D}"/>
                  </a:ext>
                </a:extLst>
              </p:cNvPr>
              <p:cNvSpPr txBox="1"/>
              <p:nvPr/>
            </p:nvSpPr>
            <p:spPr>
              <a:xfrm>
                <a:off x="3234651" y="434443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5</a:t>
                </a:r>
              </a:p>
            </p:txBody>
          </p:sp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22D0554F-4358-4003-95CC-D3F7459E414C}"/>
                  </a:ext>
                </a:extLst>
              </p:cNvPr>
              <p:cNvSpPr txBox="1"/>
              <p:nvPr/>
            </p:nvSpPr>
            <p:spPr>
              <a:xfrm>
                <a:off x="3177459" y="4220605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10</a:t>
                </a:r>
              </a:p>
            </p:txBody>
          </p:sp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887CDE00-CF61-4405-BC7E-4D06C0C56D3E}"/>
                  </a:ext>
                </a:extLst>
              </p:cNvPr>
              <p:cNvSpPr txBox="1"/>
              <p:nvPr/>
            </p:nvSpPr>
            <p:spPr>
              <a:xfrm>
                <a:off x="3167906" y="3744582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50</a:t>
                </a:r>
              </a:p>
            </p:txBody>
          </p:sp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E26C15E3-0B7A-4F3B-A262-99E15728829C}"/>
                  </a:ext>
                </a:extLst>
              </p:cNvPr>
              <p:cNvSpPr txBox="1"/>
              <p:nvPr/>
            </p:nvSpPr>
            <p:spPr>
              <a:xfrm>
                <a:off x="3167906" y="3311302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90</a:t>
                </a:r>
              </a:p>
            </p:txBody>
          </p:sp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332CE38B-82B9-49B1-AA66-E3F313802E39}"/>
                  </a:ext>
                </a:extLst>
              </p:cNvPr>
              <p:cNvSpPr txBox="1"/>
              <p:nvPr/>
            </p:nvSpPr>
            <p:spPr>
              <a:xfrm>
                <a:off x="3090196" y="2639139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100</a:t>
                </a:r>
              </a:p>
            </p:txBody>
          </p:sp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BF735359-64F9-4AC2-A7DD-9E348A1EDF78}"/>
                  </a:ext>
                </a:extLst>
              </p:cNvPr>
              <p:cNvSpPr txBox="1"/>
              <p:nvPr/>
            </p:nvSpPr>
            <p:spPr>
              <a:xfrm rot="16200000">
                <a:off x="2725106" y="3744581"/>
                <a:ext cx="63831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CPFT (%)</a:t>
                </a:r>
              </a:p>
            </p:txBody>
          </p:sp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A2F3F665-6AC5-4858-A1A7-BF2232F5272B}"/>
                  </a:ext>
                </a:extLst>
              </p:cNvPr>
              <p:cNvSpPr txBox="1"/>
              <p:nvPr/>
            </p:nvSpPr>
            <p:spPr>
              <a:xfrm>
                <a:off x="3359846" y="4971374"/>
                <a:ext cx="48750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00" dirty="0"/>
                  <a:t>0,1                           1                              10                           100                         1000              5000  </a:t>
                </a:r>
              </a:p>
            </p:txBody>
          </p:sp>
        </p:grp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DACFD108-E131-4448-B828-EF7A4BF082B0}"/>
                </a:ext>
              </a:extLst>
            </p:cNvPr>
            <p:cNvSpPr txBox="1"/>
            <p:nvPr/>
          </p:nvSpPr>
          <p:spPr>
            <a:xfrm>
              <a:off x="5418583" y="4827070"/>
              <a:ext cx="11400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Diâmetro (micra)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59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13" grpId="0"/>
      <p:bldP spid="16" grpId="0" animBg="1"/>
      <p:bldP spid="75" grpId="0" animBg="1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:a16="http://schemas.microsoft.com/office/drawing/2014/main" id="{FF328F06-3FD7-4D73-903F-8498109F3569}"/>
              </a:ext>
            </a:extLst>
          </p:cNvPr>
          <p:cNvSpPr txBox="1">
            <a:spLocks/>
          </p:cNvSpPr>
          <p:nvPr/>
        </p:nvSpPr>
        <p:spPr>
          <a:xfrm>
            <a:off x="589183" y="1873197"/>
            <a:ext cx="612967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Concentração de sólido, </a:t>
            </a:r>
            <a:r>
              <a:rPr lang="pt-BR" altLang="pt-BR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Viscosidade do meio líquido, </a:t>
            </a:r>
            <a:r>
              <a:rPr lang="pt-BR" altLang="pt-BR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pt-BR" altLang="pt-BR" baseline="-25000" dirty="0" err="1">
                <a:solidFill>
                  <a:srgbClr val="000000"/>
                </a:solidFill>
                <a:latin typeface="TimesNewRomanPS"/>
              </a:rPr>
              <a:t>liq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Tamanho da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Distribuição de Tamanho de Partícula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Morfologia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Interações químicas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...</a:t>
            </a:r>
            <a:endParaRPr lang="pt-BR" alt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D27F899-A409-4986-83A8-9A92307D65EF}"/>
              </a:ext>
            </a:extLst>
          </p:cNvPr>
          <p:cNvSpPr txBox="1">
            <a:spLocks/>
          </p:cNvSpPr>
          <p:nvPr/>
        </p:nvSpPr>
        <p:spPr>
          <a:xfrm>
            <a:off x="139816" y="880796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600" dirty="0">
                <a:solidFill>
                  <a:srgbClr val="0070C0"/>
                </a:solidFill>
              </a:rPr>
              <a:t>Variáveis que afetam as propriedades de suspensões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CF5F25-5EED-48D9-BD57-893859002E25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RECORDANDO...</a:t>
            </a:r>
          </a:p>
        </p:txBody>
      </p:sp>
    </p:spTree>
    <p:extLst>
      <p:ext uri="{BB962C8B-B14F-4D97-AF65-F5344CB8AC3E}">
        <p14:creationId xmlns:p14="http://schemas.microsoft.com/office/powerpoint/2010/main" val="1227128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/>
              <p:nvPr/>
            </p:nvSpPr>
            <p:spPr>
              <a:xfrm>
                <a:off x="260471" y="745905"/>
                <a:ext cx="2984299" cy="6915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pt-BR" sz="2000" dirty="0"/>
                  <a:t> x 100</a:t>
                </a: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71" y="745905"/>
                <a:ext cx="2984299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B8F09A4-8324-4412-BFF0-04B019ED28CE}"/>
                  </a:ext>
                </a:extLst>
              </p:cNvPr>
              <p:cNvSpPr txBox="1"/>
              <p:nvPr/>
            </p:nvSpPr>
            <p:spPr>
              <a:xfrm>
                <a:off x="5038735" y="782966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B8F09A4-8324-4412-BFF0-04B019ED2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35" y="782966"/>
                <a:ext cx="2036263" cy="6544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ubtítulo 2">
            <a:extLst>
              <a:ext uri="{FF2B5EF4-FFF2-40B4-BE49-F238E27FC236}">
                <a16:creationId xmlns:a16="http://schemas.microsoft.com/office/drawing/2014/main" id="{9B91E0FD-2610-43AB-81E5-39E62AFB8EEB}"/>
              </a:ext>
            </a:extLst>
          </p:cNvPr>
          <p:cNvSpPr txBox="1">
            <a:spLocks/>
          </p:cNvSpPr>
          <p:nvPr/>
        </p:nvSpPr>
        <p:spPr>
          <a:xfrm>
            <a:off x="977208" y="282030"/>
            <a:ext cx="1071247" cy="46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92D050"/>
                </a:solidFill>
              </a:rPr>
              <a:t>Furnas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407ABEFD-34DB-467C-9673-B53DBC35FAED}"/>
              </a:ext>
            </a:extLst>
          </p:cNvPr>
          <p:cNvSpPr txBox="1">
            <a:spLocks/>
          </p:cNvSpPr>
          <p:nvPr/>
        </p:nvSpPr>
        <p:spPr>
          <a:xfrm>
            <a:off x="5334202" y="279605"/>
            <a:ext cx="1652178" cy="46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0070C0"/>
                </a:solidFill>
              </a:rPr>
              <a:t>Andreasen</a:t>
            </a:r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989B72DB-8D20-4BB7-BF64-69920D4C7BD9}"/>
              </a:ext>
            </a:extLst>
          </p:cNvPr>
          <p:cNvSpPr/>
          <p:nvPr/>
        </p:nvSpPr>
        <p:spPr>
          <a:xfrm>
            <a:off x="4033397" y="2381359"/>
            <a:ext cx="4171950" cy="1828800"/>
          </a:xfrm>
          <a:custGeom>
            <a:avLst/>
            <a:gdLst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  <a:gd name="connsiteX0" fmla="*/ 0 w 4171950"/>
              <a:gd name="connsiteY0" fmla="*/ 1828800 h 1828800"/>
              <a:gd name="connsiteX1" fmla="*/ 2895600 w 4171950"/>
              <a:gd name="connsiteY1" fmla="*/ 1114425 h 1828800"/>
              <a:gd name="connsiteX2" fmla="*/ 3409950 w 4171950"/>
              <a:gd name="connsiteY2" fmla="*/ 962025 h 1828800"/>
              <a:gd name="connsiteX3" fmla="*/ 3771900 w 4171950"/>
              <a:gd name="connsiteY3" fmla="*/ 800100 h 1828800"/>
              <a:gd name="connsiteX4" fmla="*/ 4010025 w 4171950"/>
              <a:gd name="connsiteY4" fmla="*/ 600075 h 1828800"/>
              <a:gd name="connsiteX5" fmla="*/ 4152900 w 4171950"/>
              <a:gd name="connsiteY5" fmla="*/ 342900 h 1828800"/>
              <a:gd name="connsiteX6" fmla="*/ 4171950 w 4171950"/>
              <a:gd name="connsiteY6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1950" h="1828800">
                <a:moveTo>
                  <a:pt x="0" y="1828800"/>
                </a:moveTo>
                <a:lnTo>
                  <a:pt x="2895600" y="1114425"/>
                </a:lnTo>
                <a:cubicBezTo>
                  <a:pt x="3463925" y="969962"/>
                  <a:pt x="3263900" y="1014412"/>
                  <a:pt x="3409950" y="962025"/>
                </a:cubicBezTo>
                <a:cubicBezTo>
                  <a:pt x="3556000" y="909638"/>
                  <a:pt x="3671888" y="860425"/>
                  <a:pt x="3771900" y="800100"/>
                </a:cubicBezTo>
                <a:cubicBezTo>
                  <a:pt x="3871912" y="739775"/>
                  <a:pt x="3946525" y="676275"/>
                  <a:pt x="4010025" y="600075"/>
                </a:cubicBezTo>
                <a:cubicBezTo>
                  <a:pt x="4073525" y="523875"/>
                  <a:pt x="4125913" y="442912"/>
                  <a:pt x="4152900" y="342900"/>
                </a:cubicBezTo>
                <a:cubicBezTo>
                  <a:pt x="4179887" y="242888"/>
                  <a:pt x="4165600" y="114300"/>
                  <a:pt x="4171950" y="0"/>
                </a:cubicBezTo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4CEF316D-8AB5-4CC9-9B0B-D4C7141DD99A}"/>
              </a:ext>
            </a:extLst>
          </p:cNvPr>
          <p:cNvGrpSpPr/>
          <p:nvPr/>
        </p:nvGrpSpPr>
        <p:grpSpPr>
          <a:xfrm>
            <a:off x="3782868" y="2389113"/>
            <a:ext cx="4336105" cy="1997204"/>
            <a:chOff x="7265347" y="2386352"/>
            <a:chExt cx="4336105" cy="1997204"/>
          </a:xfrm>
        </p:grpSpPr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15FFAC4C-42F2-46D3-B032-4157440646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597" y="2386354"/>
              <a:ext cx="3859853" cy="1233146"/>
            </a:xfrm>
            <a:prstGeom prst="line">
              <a:avLst/>
            </a:prstGeom>
            <a:ln w="158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F89FDCFB-6256-49B8-93B1-E5F62A0BC1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9697" y="2386353"/>
              <a:ext cx="3821755" cy="1364233"/>
            </a:xfrm>
            <a:prstGeom prst="line">
              <a:avLst/>
            </a:prstGeom>
            <a:ln w="15875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D698392C-BB44-431E-BF40-C48EF4498C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6534" y="2386352"/>
              <a:ext cx="3804917" cy="1467205"/>
            </a:xfrm>
            <a:prstGeom prst="line">
              <a:avLst/>
            </a:prstGeom>
            <a:ln w="158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4D3EAC3-0E8C-4DEE-ACF9-AB5D823EE747}"/>
                </a:ext>
              </a:extLst>
            </p:cNvPr>
            <p:cNvCxnSpPr/>
            <p:nvPr/>
          </p:nvCxnSpPr>
          <p:spPr>
            <a:xfrm flipH="1">
              <a:off x="7265347" y="3619500"/>
              <a:ext cx="4762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0818F18B-8EE3-4714-BDF2-F5079E2BC41C}"/>
                </a:ext>
              </a:extLst>
            </p:cNvPr>
            <p:cNvCxnSpPr/>
            <p:nvPr/>
          </p:nvCxnSpPr>
          <p:spPr>
            <a:xfrm flipH="1">
              <a:off x="7284397" y="3743325"/>
              <a:ext cx="4762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BCBC621E-90CA-4E74-95E0-52FCC9E4F229}"/>
                </a:ext>
              </a:extLst>
            </p:cNvPr>
            <p:cNvCxnSpPr/>
            <p:nvPr/>
          </p:nvCxnSpPr>
          <p:spPr>
            <a:xfrm flipH="1">
              <a:off x="7293922" y="3865090"/>
              <a:ext cx="4762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974F5C21-2C97-4423-8472-ABDBCC02A6C4}"/>
                </a:ext>
              </a:extLst>
            </p:cNvPr>
            <p:cNvSpPr txBox="1"/>
            <p:nvPr/>
          </p:nvSpPr>
          <p:spPr>
            <a:xfrm>
              <a:off x="7317955" y="3374190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37,1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745823F-EFE4-4AB8-A0FC-1E0F53A6F813}"/>
                </a:ext>
              </a:extLst>
            </p:cNvPr>
            <p:cNvSpPr txBox="1"/>
            <p:nvPr/>
          </p:nvSpPr>
          <p:spPr>
            <a:xfrm>
              <a:off x="7303499" y="3565810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28,3</a:t>
              </a: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131DA522-E533-40F4-BE38-BC41EC6BAB5E}"/>
                </a:ext>
              </a:extLst>
            </p:cNvPr>
            <p:cNvSpPr txBox="1"/>
            <p:nvPr/>
          </p:nvSpPr>
          <p:spPr>
            <a:xfrm>
              <a:off x="7303498" y="3821556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20,6</a:t>
              </a: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B5F0360D-AF63-49AB-A7A2-A125633AC27C}"/>
                </a:ext>
              </a:extLst>
            </p:cNvPr>
            <p:cNvSpPr txBox="1"/>
            <p:nvPr/>
          </p:nvSpPr>
          <p:spPr>
            <a:xfrm>
              <a:off x="11006564" y="3829558"/>
              <a:ext cx="54534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q=0,22</a:t>
              </a:r>
            </a:p>
            <a:p>
              <a:r>
                <a:rPr lang="pt-BR" sz="1000" dirty="0"/>
                <a:t>q=0,28</a:t>
              </a:r>
            </a:p>
            <a:p>
              <a:r>
                <a:rPr lang="pt-BR" sz="1000" dirty="0"/>
                <a:t>q=0,35</a:t>
              </a:r>
            </a:p>
          </p:txBody>
        </p: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59D01F7F-0F06-4B82-B46E-F582AB202B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70856" y="4267553"/>
              <a:ext cx="235708" cy="0"/>
            </a:xfrm>
            <a:prstGeom prst="line">
              <a:avLst/>
            </a:prstGeom>
            <a:ln w="158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537FC583-8A03-4DB4-A1A6-A0BBE7F875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70856" y="4132087"/>
              <a:ext cx="235708" cy="0"/>
            </a:xfrm>
            <a:prstGeom prst="line">
              <a:avLst/>
            </a:prstGeom>
            <a:ln w="15875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782BF076-6A43-419D-A437-7FD5EC2C63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79188" y="3970196"/>
              <a:ext cx="235708" cy="0"/>
            </a:xfrm>
            <a:prstGeom prst="line">
              <a:avLst/>
            </a:prstGeom>
            <a:ln w="158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2CFD5ED5-DF5F-4D15-9449-D9EA55C5960A}"/>
              </a:ext>
            </a:extLst>
          </p:cNvPr>
          <p:cNvGrpSpPr/>
          <p:nvPr/>
        </p:nvGrpSpPr>
        <p:grpSpPr>
          <a:xfrm>
            <a:off x="3769390" y="2385524"/>
            <a:ext cx="4374563" cy="2176951"/>
            <a:chOff x="858789" y="2545232"/>
            <a:chExt cx="4389485" cy="2215051"/>
          </a:xfrm>
        </p:grpSpPr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97B3500-6402-415E-8AA9-67342D8EC4E0}"/>
                </a:ext>
              </a:extLst>
            </p:cNvPr>
            <p:cNvSpPr/>
            <p:nvPr/>
          </p:nvSpPr>
          <p:spPr>
            <a:xfrm>
              <a:off x="858789" y="2545232"/>
              <a:ext cx="4389485" cy="2215051"/>
            </a:xfrm>
            <a:custGeom>
              <a:avLst/>
              <a:gdLst>
                <a:gd name="connsiteX0" fmla="*/ 4114800 w 4114800"/>
                <a:gd name="connsiteY0" fmla="*/ 0 h 2095500"/>
                <a:gd name="connsiteX1" fmla="*/ 2705100 w 4114800"/>
                <a:gd name="connsiteY1" fmla="*/ 257175 h 2095500"/>
                <a:gd name="connsiteX2" fmla="*/ 1857375 w 4114800"/>
                <a:gd name="connsiteY2" fmla="*/ 438150 h 2095500"/>
                <a:gd name="connsiteX3" fmla="*/ 1276350 w 4114800"/>
                <a:gd name="connsiteY3" fmla="*/ 600075 h 2095500"/>
                <a:gd name="connsiteX4" fmla="*/ 971550 w 4114800"/>
                <a:gd name="connsiteY4" fmla="*/ 704850 h 2095500"/>
                <a:gd name="connsiteX5" fmla="*/ 609600 w 4114800"/>
                <a:gd name="connsiteY5" fmla="*/ 866775 h 2095500"/>
                <a:gd name="connsiteX6" fmla="*/ 371475 w 4114800"/>
                <a:gd name="connsiteY6" fmla="*/ 1028700 h 2095500"/>
                <a:gd name="connsiteX7" fmla="*/ 209550 w 4114800"/>
                <a:gd name="connsiteY7" fmla="*/ 1190625 h 2095500"/>
                <a:gd name="connsiteX8" fmla="*/ 85725 w 4114800"/>
                <a:gd name="connsiteY8" fmla="*/ 1438275 h 2095500"/>
                <a:gd name="connsiteX9" fmla="*/ 28575 w 4114800"/>
                <a:gd name="connsiteY9" fmla="*/ 1743075 h 2095500"/>
                <a:gd name="connsiteX10" fmla="*/ 0 w 4114800"/>
                <a:gd name="connsiteY10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14800" h="2095500">
                  <a:moveTo>
                    <a:pt x="4114800" y="0"/>
                  </a:moveTo>
                  <a:lnTo>
                    <a:pt x="2705100" y="257175"/>
                  </a:lnTo>
                  <a:lnTo>
                    <a:pt x="1857375" y="438150"/>
                  </a:lnTo>
                  <a:lnTo>
                    <a:pt x="1276350" y="600075"/>
                  </a:lnTo>
                  <a:lnTo>
                    <a:pt x="971550" y="704850"/>
                  </a:lnTo>
                  <a:lnTo>
                    <a:pt x="609600" y="866775"/>
                  </a:lnTo>
                  <a:lnTo>
                    <a:pt x="371475" y="1028700"/>
                  </a:lnTo>
                  <a:lnTo>
                    <a:pt x="209550" y="1190625"/>
                  </a:lnTo>
                  <a:lnTo>
                    <a:pt x="85725" y="1438275"/>
                  </a:lnTo>
                  <a:lnTo>
                    <a:pt x="28575" y="1743075"/>
                  </a:lnTo>
                  <a:lnTo>
                    <a:pt x="0" y="2095500"/>
                  </a:lnTo>
                </a:path>
              </a:pathLst>
            </a:custGeom>
            <a:noFill/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64B17928-20E7-4BC3-AD38-B201FE4F173B}"/>
                </a:ext>
              </a:extLst>
            </p:cNvPr>
            <p:cNvSpPr txBox="1"/>
            <p:nvPr/>
          </p:nvSpPr>
          <p:spPr>
            <a:xfrm>
              <a:off x="1227487" y="2660017"/>
              <a:ext cx="9316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>
                  <a:solidFill>
                    <a:schemeClr val="accent4"/>
                  </a:solidFill>
                </a:rPr>
                <a:t>q=0,37</a:t>
              </a:r>
            </a:p>
            <a:p>
              <a:r>
                <a:rPr lang="pt-BR" sz="1000" dirty="0">
                  <a:solidFill>
                    <a:schemeClr val="accent4"/>
                  </a:solidFill>
                </a:rPr>
                <a:t>Ds=4750micra</a:t>
              </a:r>
            </a:p>
            <a:p>
              <a:r>
                <a:rPr lang="pt-BR" sz="1000" dirty="0">
                  <a:solidFill>
                    <a:schemeClr val="accent4"/>
                  </a:solidFill>
                </a:rPr>
                <a:t>DL=0,1micra</a:t>
              </a: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6FEF69FA-7C3D-4AA5-B21C-45A3C5173A4B}"/>
              </a:ext>
            </a:extLst>
          </p:cNvPr>
          <p:cNvGrpSpPr/>
          <p:nvPr/>
        </p:nvGrpSpPr>
        <p:grpSpPr>
          <a:xfrm>
            <a:off x="3244770" y="2248614"/>
            <a:ext cx="5313746" cy="2578456"/>
            <a:chOff x="2921153" y="2639139"/>
            <a:chExt cx="5313746" cy="2578456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7353B38-C743-4503-AD25-57297ABD575C}"/>
                </a:ext>
              </a:extLst>
            </p:cNvPr>
            <p:cNvSpPr/>
            <p:nvPr/>
          </p:nvSpPr>
          <p:spPr>
            <a:xfrm>
              <a:off x="3431382" y="2762250"/>
              <a:ext cx="4467225" cy="21907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BE809893-9101-4791-84B5-FDB1F8D0D136}"/>
                </a:ext>
              </a:extLst>
            </p:cNvPr>
            <p:cNvSpPr txBox="1"/>
            <p:nvPr/>
          </p:nvSpPr>
          <p:spPr>
            <a:xfrm>
              <a:off x="3244770" y="447757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2</a:t>
              </a: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551D36B3-AA69-4B29-95FE-ABB588EDD49D}"/>
                </a:ext>
              </a:extLst>
            </p:cNvPr>
            <p:cNvSpPr txBox="1"/>
            <p:nvPr/>
          </p:nvSpPr>
          <p:spPr>
            <a:xfrm>
              <a:off x="3234651" y="434443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5</a:t>
              </a:r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22D0554F-4358-4003-95CC-D3F7459E414C}"/>
                </a:ext>
              </a:extLst>
            </p:cNvPr>
            <p:cNvSpPr txBox="1"/>
            <p:nvPr/>
          </p:nvSpPr>
          <p:spPr>
            <a:xfrm>
              <a:off x="3177459" y="4220605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10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887CDE00-CF61-4405-BC7E-4D06C0C56D3E}"/>
                </a:ext>
              </a:extLst>
            </p:cNvPr>
            <p:cNvSpPr txBox="1"/>
            <p:nvPr/>
          </p:nvSpPr>
          <p:spPr>
            <a:xfrm>
              <a:off x="3167906" y="374458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50</a:t>
              </a:r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E26C15E3-0B7A-4F3B-A262-99E15728829C}"/>
                </a:ext>
              </a:extLst>
            </p:cNvPr>
            <p:cNvSpPr txBox="1"/>
            <p:nvPr/>
          </p:nvSpPr>
          <p:spPr>
            <a:xfrm>
              <a:off x="3167906" y="331130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90</a:t>
              </a:r>
            </a:p>
          </p:txBody>
        </p: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332CE38B-82B9-49B1-AA66-E3F313802E39}"/>
                </a:ext>
              </a:extLst>
            </p:cNvPr>
            <p:cNvSpPr txBox="1"/>
            <p:nvPr/>
          </p:nvSpPr>
          <p:spPr>
            <a:xfrm>
              <a:off x="3090196" y="2639139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100</a:t>
              </a:r>
            </a:p>
          </p:txBody>
        </p: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BF735359-64F9-4AC2-A7DD-9E348A1EDF78}"/>
                </a:ext>
              </a:extLst>
            </p:cNvPr>
            <p:cNvSpPr txBox="1"/>
            <p:nvPr/>
          </p:nvSpPr>
          <p:spPr>
            <a:xfrm rot="16200000">
              <a:off x="2725106" y="3744581"/>
              <a:ext cx="638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CPFT (%)</a:t>
              </a:r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A2F3F665-6AC5-4858-A1A7-BF2232F5272B}"/>
                </a:ext>
              </a:extLst>
            </p:cNvPr>
            <p:cNvSpPr txBox="1"/>
            <p:nvPr/>
          </p:nvSpPr>
          <p:spPr>
            <a:xfrm>
              <a:off x="3359846" y="4971374"/>
              <a:ext cx="48750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0,1                           1                              10                           100                         1000              5000 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71A34CE2-CE98-4FE6-B732-650D7E5CCB7D}"/>
                  </a:ext>
                </a:extLst>
              </p:cNvPr>
              <p:cNvSpPr txBox="1"/>
              <p:nvPr/>
            </p:nvSpPr>
            <p:spPr>
              <a:xfrm>
                <a:off x="9180657" y="852619"/>
                <a:ext cx="2497479" cy="6749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71A34CE2-CE98-4FE6-B732-650D7E5CC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657" y="852619"/>
                <a:ext cx="2497479" cy="674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Subtítulo 2">
            <a:extLst>
              <a:ext uri="{FF2B5EF4-FFF2-40B4-BE49-F238E27FC236}">
                <a16:creationId xmlns:a16="http://schemas.microsoft.com/office/drawing/2014/main" id="{64E5B3AB-DFC7-4B74-BEEF-F2DAF33272B0}"/>
              </a:ext>
            </a:extLst>
          </p:cNvPr>
          <p:cNvSpPr txBox="1">
            <a:spLocks/>
          </p:cNvSpPr>
          <p:nvPr/>
        </p:nvSpPr>
        <p:spPr>
          <a:xfrm>
            <a:off x="9603307" y="279604"/>
            <a:ext cx="1652178" cy="46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pt-BR" altLang="pt-BR" dirty="0">
                <a:solidFill>
                  <a:srgbClr val="FFC000"/>
                </a:solidFill>
              </a:rPr>
              <a:t>Alfred</a:t>
            </a:r>
          </a:p>
        </p:txBody>
      </p:sp>
      <p:sp>
        <p:nvSpPr>
          <p:cNvPr id="85" name="Text Box 6">
            <a:extLst>
              <a:ext uri="{FF2B5EF4-FFF2-40B4-BE49-F238E27FC236}">
                <a16:creationId xmlns:a16="http://schemas.microsoft.com/office/drawing/2014/main" id="{8E5329ED-B415-4F92-BB35-0547CDD83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826" y="5609566"/>
            <a:ext cx="5265224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ALFRED &gt; ANDREASEN &gt; FURNAS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D1CB013-6602-4D4F-82F3-3D53F836A708}"/>
              </a:ext>
            </a:extLst>
          </p:cNvPr>
          <p:cNvSpPr/>
          <p:nvPr/>
        </p:nvSpPr>
        <p:spPr>
          <a:xfrm>
            <a:off x="3839084" y="5031761"/>
            <a:ext cx="448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0B050"/>
                </a:solidFill>
              </a:rPr>
              <a:t>Eficiência de empacotamento</a:t>
            </a:r>
          </a:p>
        </p:txBody>
      </p:sp>
    </p:spTree>
    <p:extLst>
      <p:ext uri="{BB962C8B-B14F-4D97-AF65-F5344CB8AC3E}">
        <p14:creationId xmlns:p14="http://schemas.microsoft.com/office/powerpoint/2010/main" val="2732463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Outros fatores que afetam o </a:t>
            </a:r>
            <a:r>
              <a:rPr lang="pt-BR" sz="3000" i="1" dirty="0" err="1">
                <a:solidFill>
                  <a:srgbClr val="00B050"/>
                </a:solidFill>
              </a:rPr>
              <a:t>Packing</a:t>
            </a:r>
            <a:r>
              <a:rPr lang="pt-BR" sz="3000" dirty="0">
                <a:solidFill>
                  <a:srgbClr val="00B050"/>
                </a:solidFill>
              </a:rPr>
              <a:t>...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35838F39-BFC7-4D62-BC60-130BE01BBB05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48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Morfologia, Porosidade e Densidade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Efeito Parede (</a:t>
            </a:r>
            <a:r>
              <a:rPr lang="pt-BR" altLang="pt-BR" dirty="0" err="1"/>
              <a:t>wall</a:t>
            </a:r>
            <a:r>
              <a:rPr lang="pt-BR" altLang="pt-BR" dirty="0"/>
              <a:t> </a:t>
            </a:r>
            <a:r>
              <a:rPr lang="pt-BR" altLang="pt-BR" dirty="0" err="1"/>
              <a:t>effect</a:t>
            </a:r>
            <a:r>
              <a:rPr lang="pt-BR" alt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Perda de eficiência do empacotamento (</a:t>
            </a:r>
            <a:r>
              <a:rPr lang="pt-BR" dirty="0" err="1"/>
              <a:t>loosening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Forças de aglomeração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Força de atrito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Técnica de compactação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...</a:t>
            </a:r>
          </a:p>
        </p:txBody>
      </p:sp>
      <p:pic>
        <p:nvPicPr>
          <p:cNvPr id="3" name="Imagem 2" descr="Planta verde em cima da árvore&#10;&#10;Descrição gerada automaticamente">
            <a:extLst>
              <a:ext uri="{FF2B5EF4-FFF2-40B4-BE49-F238E27FC236}">
                <a16:creationId xmlns:a16="http://schemas.microsoft.com/office/drawing/2014/main" id="{8140AA2B-37C0-495C-947F-60D217C11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89961" l="6333" r="90000">
                        <a14:foregroundMark x1="6333" y1="48552" x2="8333" y2="4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792" y="-9516"/>
            <a:ext cx="1887375" cy="1629434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6192B3E1-C89F-48DE-96B6-4816EFDE92BC}"/>
              </a:ext>
            </a:extLst>
          </p:cNvPr>
          <p:cNvSpPr/>
          <p:nvPr/>
        </p:nvSpPr>
        <p:spPr>
          <a:xfrm>
            <a:off x="9707073" y="2649260"/>
            <a:ext cx="1700213" cy="15202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4CC82F47-9A77-4F55-8663-6787EE3B8698}"/>
              </a:ext>
            </a:extLst>
          </p:cNvPr>
          <p:cNvSpPr/>
          <p:nvPr/>
        </p:nvSpPr>
        <p:spPr>
          <a:xfrm>
            <a:off x="9713423" y="2841347"/>
            <a:ext cx="1631950" cy="1184275"/>
          </a:xfrm>
          <a:custGeom>
            <a:avLst/>
            <a:gdLst>
              <a:gd name="connsiteX0" fmla="*/ 1295400 w 1631950"/>
              <a:gd name="connsiteY0" fmla="*/ 1120775 h 1184275"/>
              <a:gd name="connsiteX1" fmla="*/ 1295400 w 1631950"/>
              <a:gd name="connsiteY1" fmla="*/ 1120775 h 1184275"/>
              <a:gd name="connsiteX2" fmla="*/ 1247775 w 1631950"/>
              <a:gd name="connsiteY2" fmla="*/ 1114425 h 1184275"/>
              <a:gd name="connsiteX3" fmla="*/ 1228725 w 1631950"/>
              <a:gd name="connsiteY3" fmla="*/ 1111250 h 1184275"/>
              <a:gd name="connsiteX4" fmla="*/ 1209675 w 1631950"/>
              <a:gd name="connsiteY4" fmla="*/ 1104900 h 1184275"/>
              <a:gd name="connsiteX5" fmla="*/ 1200150 w 1631950"/>
              <a:gd name="connsiteY5" fmla="*/ 1101725 h 1184275"/>
              <a:gd name="connsiteX6" fmla="*/ 1181100 w 1631950"/>
              <a:gd name="connsiteY6" fmla="*/ 1095375 h 1184275"/>
              <a:gd name="connsiteX7" fmla="*/ 1171575 w 1631950"/>
              <a:gd name="connsiteY7" fmla="*/ 1092200 h 1184275"/>
              <a:gd name="connsiteX8" fmla="*/ 1152525 w 1631950"/>
              <a:gd name="connsiteY8" fmla="*/ 1079500 h 1184275"/>
              <a:gd name="connsiteX9" fmla="*/ 1146175 w 1631950"/>
              <a:gd name="connsiteY9" fmla="*/ 1069975 h 1184275"/>
              <a:gd name="connsiteX10" fmla="*/ 1117600 w 1631950"/>
              <a:gd name="connsiteY10" fmla="*/ 1047750 h 1184275"/>
              <a:gd name="connsiteX11" fmla="*/ 1079500 w 1631950"/>
              <a:gd name="connsiteY11" fmla="*/ 1035050 h 1184275"/>
              <a:gd name="connsiteX12" fmla="*/ 1069975 w 1631950"/>
              <a:gd name="connsiteY12" fmla="*/ 1031875 h 1184275"/>
              <a:gd name="connsiteX13" fmla="*/ 1060450 w 1631950"/>
              <a:gd name="connsiteY13" fmla="*/ 1025525 h 1184275"/>
              <a:gd name="connsiteX14" fmla="*/ 1038225 w 1631950"/>
              <a:gd name="connsiteY14" fmla="*/ 996950 h 1184275"/>
              <a:gd name="connsiteX15" fmla="*/ 1022350 w 1631950"/>
              <a:gd name="connsiteY15" fmla="*/ 968375 h 1184275"/>
              <a:gd name="connsiteX16" fmla="*/ 1019175 w 1631950"/>
              <a:gd name="connsiteY16" fmla="*/ 939800 h 1184275"/>
              <a:gd name="connsiteX17" fmla="*/ 1028700 w 1631950"/>
              <a:gd name="connsiteY17" fmla="*/ 933450 h 1184275"/>
              <a:gd name="connsiteX18" fmla="*/ 1038225 w 1631950"/>
              <a:gd name="connsiteY18" fmla="*/ 930275 h 1184275"/>
              <a:gd name="connsiteX19" fmla="*/ 1089025 w 1631950"/>
              <a:gd name="connsiteY19" fmla="*/ 933450 h 1184275"/>
              <a:gd name="connsiteX20" fmla="*/ 1104900 w 1631950"/>
              <a:gd name="connsiteY20" fmla="*/ 936625 h 1184275"/>
              <a:gd name="connsiteX21" fmla="*/ 1155700 w 1631950"/>
              <a:gd name="connsiteY21" fmla="*/ 933450 h 1184275"/>
              <a:gd name="connsiteX22" fmla="*/ 1181100 w 1631950"/>
              <a:gd name="connsiteY22" fmla="*/ 927100 h 1184275"/>
              <a:gd name="connsiteX23" fmla="*/ 1203325 w 1631950"/>
              <a:gd name="connsiteY23" fmla="*/ 917575 h 1184275"/>
              <a:gd name="connsiteX24" fmla="*/ 1228725 w 1631950"/>
              <a:gd name="connsiteY24" fmla="*/ 911225 h 1184275"/>
              <a:gd name="connsiteX25" fmla="*/ 1238250 w 1631950"/>
              <a:gd name="connsiteY25" fmla="*/ 908050 h 1184275"/>
              <a:gd name="connsiteX26" fmla="*/ 1263650 w 1631950"/>
              <a:gd name="connsiteY26" fmla="*/ 904875 h 1184275"/>
              <a:gd name="connsiteX27" fmla="*/ 1301750 w 1631950"/>
              <a:gd name="connsiteY27" fmla="*/ 892175 h 1184275"/>
              <a:gd name="connsiteX28" fmla="*/ 1311275 w 1631950"/>
              <a:gd name="connsiteY28" fmla="*/ 889000 h 1184275"/>
              <a:gd name="connsiteX29" fmla="*/ 1320800 w 1631950"/>
              <a:gd name="connsiteY29" fmla="*/ 885825 h 1184275"/>
              <a:gd name="connsiteX30" fmla="*/ 1343025 w 1631950"/>
              <a:gd name="connsiteY30" fmla="*/ 879475 h 1184275"/>
              <a:gd name="connsiteX31" fmla="*/ 1355725 w 1631950"/>
              <a:gd name="connsiteY31" fmla="*/ 876300 h 1184275"/>
              <a:gd name="connsiteX32" fmla="*/ 1384300 w 1631950"/>
              <a:gd name="connsiteY32" fmla="*/ 866775 h 1184275"/>
              <a:gd name="connsiteX33" fmla="*/ 1393825 w 1631950"/>
              <a:gd name="connsiteY33" fmla="*/ 863600 h 1184275"/>
              <a:gd name="connsiteX34" fmla="*/ 1397000 w 1631950"/>
              <a:gd name="connsiteY34" fmla="*/ 838200 h 1184275"/>
              <a:gd name="connsiteX35" fmla="*/ 1438275 w 1631950"/>
              <a:gd name="connsiteY35" fmla="*/ 828675 h 1184275"/>
              <a:gd name="connsiteX36" fmla="*/ 1511300 w 1631950"/>
              <a:gd name="connsiteY36" fmla="*/ 822325 h 1184275"/>
              <a:gd name="connsiteX37" fmla="*/ 1603375 w 1631950"/>
              <a:gd name="connsiteY37" fmla="*/ 819150 h 1184275"/>
              <a:gd name="connsiteX38" fmla="*/ 1612900 w 1631950"/>
              <a:gd name="connsiteY38" fmla="*/ 815975 h 1184275"/>
              <a:gd name="connsiteX39" fmla="*/ 1619250 w 1631950"/>
              <a:gd name="connsiteY39" fmla="*/ 796925 h 1184275"/>
              <a:gd name="connsiteX40" fmla="*/ 1625600 w 1631950"/>
              <a:gd name="connsiteY40" fmla="*/ 768350 h 1184275"/>
              <a:gd name="connsiteX41" fmla="*/ 1631950 w 1631950"/>
              <a:gd name="connsiteY41" fmla="*/ 749300 h 1184275"/>
              <a:gd name="connsiteX42" fmla="*/ 1625600 w 1631950"/>
              <a:gd name="connsiteY42" fmla="*/ 714375 h 1184275"/>
              <a:gd name="connsiteX43" fmla="*/ 1609725 w 1631950"/>
              <a:gd name="connsiteY43" fmla="*/ 685800 h 1184275"/>
              <a:gd name="connsiteX44" fmla="*/ 1597025 w 1631950"/>
              <a:gd name="connsiteY44" fmla="*/ 644525 h 1184275"/>
              <a:gd name="connsiteX45" fmla="*/ 1577975 w 1631950"/>
              <a:gd name="connsiteY45" fmla="*/ 635000 h 1184275"/>
              <a:gd name="connsiteX46" fmla="*/ 1558925 w 1631950"/>
              <a:gd name="connsiteY46" fmla="*/ 622300 h 1184275"/>
              <a:gd name="connsiteX47" fmla="*/ 1549400 w 1631950"/>
              <a:gd name="connsiteY47" fmla="*/ 615950 h 1184275"/>
              <a:gd name="connsiteX48" fmla="*/ 1530350 w 1631950"/>
              <a:gd name="connsiteY48" fmla="*/ 606425 h 1184275"/>
              <a:gd name="connsiteX49" fmla="*/ 1520825 w 1631950"/>
              <a:gd name="connsiteY49" fmla="*/ 603250 h 1184275"/>
              <a:gd name="connsiteX50" fmla="*/ 1501775 w 1631950"/>
              <a:gd name="connsiteY50" fmla="*/ 590550 h 1184275"/>
              <a:gd name="connsiteX51" fmla="*/ 1492250 w 1631950"/>
              <a:gd name="connsiteY51" fmla="*/ 584200 h 1184275"/>
              <a:gd name="connsiteX52" fmla="*/ 1473200 w 1631950"/>
              <a:gd name="connsiteY52" fmla="*/ 574675 h 1184275"/>
              <a:gd name="connsiteX53" fmla="*/ 1463675 w 1631950"/>
              <a:gd name="connsiteY53" fmla="*/ 571500 h 1184275"/>
              <a:gd name="connsiteX54" fmla="*/ 1454150 w 1631950"/>
              <a:gd name="connsiteY54" fmla="*/ 565150 h 1184275"/>
              <a:gd name="connsiteX55" fmla="*/ 1422400 w 1631950"/>
              <a:gd name="connsiteY55" fmla="*/ 555625 h 1184275"/>
              <a:gd name="connsiteX56" fmla="*/ 1403350 w 1631950"/>
              <a:gd name="connsiteY56" fmla="*/ 549275 h 1184275"/>
              <a:gd name="connsiteX57" fmla="*/ 1377950 w 1631950"/>
              <a:gd name="connsiteY57" fmla="*/ 542925 h 1184275"/>
              <a:gd name="connsiteX58" fmla="*/ 1358900 w 1631950"/>
              <a:gd name="connsiteY58" fmla="*/ 536575 h 1184275"/>
              <a:gd name="connsiteX59" fmla="*/ 1327150 w 1631950"/>
              <a:gd name="connsiteY59" fmla="*/ 533400 h 1184275"/>
              <a:gd name="connsiteX60" fmla="*/ 1190625 w 1631950"/>
              <a:gd name="connsiteY60" fmla="*/ 536575 h 1184275"/>
              <a:gd name="connsiteX61" fmla="*/ 1143000 w 1631950"/>
              <a:gd name="connsiteY61" fmla="*/ 542925 h 1184275"/>
              <a:gd name="connsiteX62" fmla="*/ 1076325 w 1631950"/>
              <a:gd name="connsiteY62" fmla="*/ 546100 h 1184275"/>
              <a:gd name="connsiteX63" fmla="*/ 1066800 w 1631950"/>
              <a:gd name="connsiteY63" fmla="*/ 549275 h 1184275"/>
              <a:gd name="connsiteX64" fmla="*/ 1041400 w 1631950"/>
              <a:gd name="connsiteY64" fmla="*/ 533400 h 1184275"/>
              <a:gd name="connsiteX65" fmla="*/ 1050925 w 1631950"/>
              <a:gd name="connsiteY65" fmla="*/ 527050 h 1184275"/>
              <a:gd name="connsiteX66" fmla="*/ 1082675 w 1631950"/>
              <a:gd name="connsiteY66" fmla="*/ 517525 h 1184275"/>
              <a:gd name="connsiteX67" fmla="*/ 1123950 w 1631950"/>
              <a:gd name="connsiteY67" fmla="*/ 492125 h 1184275"/>
              <a:gd name="connsiteX68" fmla="*/ 1127125 w 1631950"/>
              <a:gd name="connsiteY68" fmla="*/ 479425 h 1184275"/>
              <a:gd name="connsiteX69" fmla="*/ 1133475 w 1631950"/>
              <a:gd name="connsiteY69" fmla="*/ 469900 h 1184275"/>
              <a:gd name="connsiteX70" fmla="*/ 1143000 w 1631950"/>
              <a:gd name="connsiteY70" fmla="*/ 463550 h 1184275"/>
              <a:gd name="connsiteX71" fmla="*/ 1162050 w 1631950"/>
              <a:gd name="connsiteY71" fmla="*/ 457200 h 1184275"/>
              <a:gd name="connsiteX72" fmla="*/ 1244600 w 1631950"/>
              <a:gd name="connsiteY72" fmla="*/ 460375 h 1184275"/>
              <a:gd name="connsiteX73" fmla="*/ 1352550 w 1631950"/>
              <a:gd name="connsiteY73" fmla="*/ 463550 h 1184275"/>
              <a:gd name="connsiteX74" fmla="*/ 1381125 w 1631950"/>
              <a:gd name="connsiteY74" fmla="*/ 485775 h 1184275"/>
              <a:gd name="connsiteX75" fmla="*/ 1400175 w 1631950"/>
              <a:gd name="connsiteY75" fmla="*/ 492125 h 1184275"/>
              <a:gd name="connsiteX76" fmla="*/ 1466850 w 1631950"/>
              <a:gd name="connsiteY76" fmla="*/ 498475 h 1184275"/>
              <a:gd name="connsiteX77" fmla="*/ 1495425 w 1631950"/>
              <a:gd name="connsiteY77" fmla="*/ 504825 h 1184275"/>
              <a:gd name="connsiteX78" fmla="*/ 1562100 w 1631950"/>
              <a:gd name="connsiteY78" fmla="*/ 501650 h 1184275"/>
              <a:gd name="connsiteX79" fmla="*/ 1587500 w 1631950"/>
              <a:gd name="connsiteY79" fmla="*/ 495300 h 1184275"/>
              <a:gd name="connsiteX80" fmla="*/ 1600200 w 1631950"/>
              <a:gd name="connsiteY80" fmla="*/ 479425 h 1184275"/>
              <a:gd name="connsiteX81" fmla="*/ 1606550 w 1631950"/>
              <a:gd name="connsiteY81" fmla="*/ 469900 h 1184275"/>
              <a:gd name="connsiteX82" fmla="*/ 1612900 w 1631950"/>
              <a:gd name="connsiteY82" fmla="*/ 450850 h 1184275"/>
              <a:gd name="connsiteX83" fmla="*/ 1616075 w 1631950"/>
              <a:gd name="connsiteY83" fmla="*/ 441325 h 1184275"/>
              <a:gd name="connsiteX84" fmla="*/ 1616075 w 1631950"/>
              <a:gd name="connsiteY84" fmla="*/ 368300 h 1184275"/>
              <a:gd name="connsiteX85" fmla="*/ 1609725 w 1631950"/>
              <a:gd name="connsiteY85" fmla="*/ 358775 h 1184275"/>
              <a:gd name="connsiteX86" fmla="*/ 1600200 w 1631950"/>
              <a:gd name="connsiteY86" fmla="*/ 352425 h 1184275"/>
              <a:gd name="connsiteX87" fmla="*/ 1587500 w 1631950"/>
              <a:gd name="connsiteY87" fmla="*/ 330200 h 1184275"/>
              <a:gd name="connsiteX88" fmla="*/ 1577975 w 1631950"/>
              <a:gd name="connsiteY88" fmla="*/ 327025 h 1184275"/>
              <a:gd name="connsiteX89" fmla="*/ 1574800 w 1631950"/>
              <a:gd name="connsiteY89" fmla="*/ 317500 h 1184275"/>
              <a:gd name="connsiteX90" fmla="*/ 1565275 w 1631950"/>
              <a:gd name="connsiteY90" fmla="*/ 298450 h 1184275"/>
              <a:gd name="connsiteX91" fmla="*/ 1558925 w 1631950"/>
              <a:gd name="connsiteY91" fmla="*/ 260350 h 1184275"/>
              <a:gd name="connsiteX92" fmla="*/ 1555750 w 1631950"/>
              <a:gd name="connsiteY92" fmla="*/ 250825 h 1184275"/>
              <a:gd name="connsiteX93" fmla="*/ 1543050 w 1631950"/>
              <a:gd name="connsiteY93" fmla="*/ 231775 h 1184275"/>
              <a:gd name="connsiteX94" fmla="*/ 1536700 w 1631950"/>
              <a:gd name="connsiteY94" fmla="*/ 222250 h 1184275"/>
              <a:gd name="connsiteX95" fmla="*/ 1533525 w 1631950"/>
              <a:gd name="connsiteY95" fmla="*/ 212725 h 1184275"/>
              <a:gd name="connsiteX96" fmla="*/ 1524000 w 1631950"/>
              <a:gd name="connsiteY96" fmla="*/ 209550 h 1184275"/>
              <a:gd name="connsiteX97" fmla="*/ 1504950 w 1631950"/>
              <a:gd name="connsiteY97" fmla="*/ 196850 h 1184275"/>
              <a:gd name="connsiteX98" fmla="*/ 1466850 w 1631950"/>
              <a:gd name="connsiteY98" fmla="*/ 184150 h 1184275"/>
              <a:gd name="connsiteX99" fmla="*/ 1457325 w 1631950"/>
              <a:gd name="connsiteY99" fmla="*/ 180975 h 1184275"/>
              <a:gd name="connsiteX100" fmla="*/ 1447800 w 1631950"/>
              <a:gd name="connsiteY100" fmla="*/ 177800 h 1184275"/>
              <a:gd name="connsiteX101" fmla="*/ 1438275 w 1631950"/>
              <a:gd name="connsiteY101" fmla="*/ 171450 h 1184275"/>
              <a:gd name="connsiteX102" fmla="*/ 1441450 w 1631950"/>
              <a:gd name="connsiteY102" fmla="*/ 161925 h 1184275"/>
              <a:gd name="connsiteX103" fmla="*/ 1450975 w 1631950"/>
              <a:gd name="connsiteY103" fmla="*/ 158750 h 1184275"/>
              <a:gd name="connsiteX104" fmla="*/ 1479550 w 1631950"/>
              <a:gd name="connsiteY104" fmla="*/ 155575 h 1184275"/>
              <a:gd name="connsiteX105" fmla="*/ 1495425 w 1631950"/>
              <a:gd name="connsiteY105" fmla="*/ 142875 h 1184275"/>
              <a:gd name="connsiteX106" fmla="*/ 1508125 w 1631950"/>
              <a:gd name="connsiteY106" fmla="*/ 136525 h 1184275"/>
              <a:gd name="connsiteX107" fmla="*/ 1511300 w 1631950"/>
              <a:gd name="connsiteY107" fmla="*/ 127000 h 1184275"/>
              <a:gd name="connsiteX108" fmla="*/ 1501775 w 1631950"/>
              <a:gd name="connsiteY108" fmla="*/ 104775 h 1184275"/>
              <a:gd name="connsiteX109" fmla="*/ 1492250 w 1631950"/>
              <a:gd name="connsiteY109" fmla="*/ 101600 h 1184275"/>
              <a:gd name="connsiteX110" fmla="*/ 1473200 w 1631950"/>
              <a:gd name="connsiteY110" fmla="*/ 88900 h 1184275"/>
              <a:gd name="connsiteX111" fmla="*/ 1463675 w 1631950"/>
              <a:gd name="connsiteY111" fmla="*/ 82550 h 1184275"/>
              <a:gd name="connsiteX112" fmla="*/ 1450975 w 1631950"/>
              <a:gd name="connsiteY112" fmla="*/ 66675 h 1184275"/>
              <a:gd name="connsiteX113" fmla="*/ 1447800 w 1631950"/>
              <a:gd name="connsiteY113" fmla="*/ 57150 h 1184275"/>
              <a:gd name="connsiteX114" fmla="*/ 1441450 w 1631950"/>
              <a:gd name="connsiteY114" fmla="*/ 47625 h 1184275"/>
              <a:gd name="connsiteX115" fmla="*/ 1438275 w 1631950"/>
              <a:gd name="connsiteY115" fmla="*/ 38100 h 1184275"/>
              <a:gd name="connsiteX116" fmla="*/ 1393825 w 1631950"/>
              <a:gd name="connsiteY116" fmla="*/ 19050 h 1184275"/>
              <a:gd name="connsiteX117" fmla="*/ 1368425 w 1631950"/>
              <a:gd name="connsiteY117" fmla="*/ 15875 h 1184275"/>
              <a:gd name="connsiteX118" fmla="*/ 1339850 w 1631950"/>
              <a:gd name="connsiteY118" fmla="*/ 12700 h 1184275"/>
              <a:gd name="connsiteX119" fmla="*/ 1317625 w 1631950"/>
              <a:gd name="connsiteY119" fmla="*/ 6350 h 1184275"/>
              <a:gd name="connsiteX120" fmla="*/ 1295400 w 1631950"/>
              <a:gd name="connsiteY120" fmla="*/ 3175 h 1184275"/>
              <a:gd name="connsiteX121" fmla="*/ 1279525 w 1631950"/>
              <a:gd name="connsiteY121" fmla="*/ 0 h 1184275"/>
              <a:gd name="connsiteX122" fmla="*/ 1181100 w 1631950"/>
              <a:gd name="connsiteY122" fmla="*/ 3175 h 1184275"/>
              <a:gd name="connsiteX123" fmla="*/ 1162050 w 1631950"/>
              <a:gd name="connsiteY123" fmla="*/ 6350 h 1184275"/>
              <a:gd name="connsiteX124" fmla="*/ 1108075 w 1631950"/>
              <a:gd name="connsiteY124" fmla="*/ 12700 h 1184275"/>
              <a:gd name="connsiteX125" fmla="*/ 1079500 w 1631950"/>
              <a:gd name="connsiteY125" fmla="*/ 19050 h 1184275"/>
              <a:gd name="connsiteX126" fmla="*/ 1057275 w 1631950"/>
              <a:gd name="connsiteY126" fmla="*/ 22225 h 1184275"/>
              <a:gd name="connsiteX127" fmla="*/ 1038225 w 1631950"/>
              <a:gd name="connsiteY127" fmla="*/ 28575 h 1184275"/>
              <a:gd name="connsiteX128" fmla="*/ 1012825 w 1631950"/>
              <a:gd name="connsiteY128" fmla="*/ 34925 h 1184275"/>
              <a:gd name="connsiteX129" fmla="*/ 1000125 w 1631950"/>
              <a:gd name="connsiteY129" fmla="*/ 38100 h 1184275"/>
              <a:gd name="connsiteX130" fmla="*/ 990600 w 1631950"/>
              <a:gd name="connsiteY130" fmla="*/ 41275 h 1184275"/>
              <a:gd name="connsiteX131" fmla="*/ 955675 w 1631950"/>
              <a:gd name="connsiteY131" fmla="*/ 47625 h 1184275"/>
              <a:gd name="connsiteX132" fmla="*/ 946150 w 1631950"/>
              <a:gd name="connsiteY132" fmla="*/ 50800 h 1184275"/>
              <a:gd name="connsiteX133" fmla="*/ 936625 w 1631950"/>
              <a:gd name="connsiteY133" fmla="*/ 57150 h 1184275"/>
              <a:gd name="connsiteX134" fmla="*/ 923925 w 1631950"/>
              <a:gd name="connsiteY134" fmla="*/ 60325 h 1184275"/>
              <a:gd name="connsiteX135" fmla="*/ 904875 w 1631950"/>
              <a:gd name="connsiteY135" fmla="*/ 66675 h 1184275"/>
              <a:gd name="connsiteX136" fmla="*/ 895350 w 1631950"/>
              <a:gd name="connsiteY136" fmla="*/ 69850 h 1184275"/>
              <a:gd name="connsiteX137" fmla="*/ 876300 w 1631950"/>
              <a:gd name="connsiteY137" fmla="*/ 82550 h 1184275"/>
              <a:gd name="connsiteX138" fmla="*/ 857250 w 1631950"/>
              <a:gd name="connsiteY138" fmla="*/ 88900 h 1184275"/>
              <a:gd name="connsiteX139" fmla="*/ 847725 w 1631950"/>
              <a:gd name="connsiteY139" fmla="*/ 92075 h 1184275"/>
              <a:gd name="connsiteX140" fmla="*/ 838200 w 1631950"/>
              <a:gd name="connsiteY140" fmla="*/ 95250 h 1184275"/>
              <a:gd name="connsiteX141" fmla="*/ 825500 w 1631950"/>
              <a:gd name="connsiteY141" fmla="*/ 101600 h 1184275"/>
              <a:gd name="connsiteX142" fmla="*/ 815975 w 1631950"/>
              <a:gd name="connsiteY142" fmla="*/ 107950 h 1184275"/>
              <a:gd name="connsiteX143" fmla="*/ 790575 w 1631950"/>
              <a:gd name="connsiteY143" fmla="*/ 120650 h 1184275"/>
              <a:gd name="connsiteX144" fmla="*/ 765175 w 1631950"/>
              <a:gd name="connsiteY144" fmla="*/ 136525 h 1184275"/>
              <a:gd name="connsiteX145" fmla="*/ 742950 w 1631950"/>
              <a:gd name="connsiteY145" fmla="*/ 149225 h 1184275"/>
              <a:gd name="connsiteX146" fmla="*/ 730250 w 1631950"/>
              <a:gd name="connsiteY146" fmla="*/ 158750 h 1184275"/>
              <a:gd name="connsiteX147" fmla="*/ 720725 w 1631950"/>
              <a:gd name="connsiteY147" fmla="*/ 161925 h 1184275"/>
              <a:gd name="connsiteX148" fmla="*/ 714375 w 1631950"/>
              <a:gd name="connsiteY148" fmla="*/ 171450 h 1184275"/>
              <a:gd name="connsiteX149" fmla="*/ 704850 w 1631950"/>
              <a:gd name="connsiteY149" fmla="*/ 174625 h 1184275"/>
              <a:gd name="connsiteX150" fmla="*/ 695325 w 1631950"/>
              <a:gd name="connsiteY150" fmla="*/ 180975 h 1184275"/>
              <a:gd name="connsiteX151" fmla="*/ 682625 w 1631950"/>
              <a:gd name="connsiteY151" fmla="*/ 187325 h 1184275"/>
              <a:gd name="connsiteX152" fmla="*/ 676275 w 1631950"/>
              <a:gd name="connsiteY152" fmla="*/ 196850 h 1184275"/>
              <a:gd name="connsiteX153" fmla="*/ 666750 w 1631950"/>
              <a:gd name="connsiteY153" fmla="*/ 200025 h 1184275"/>
              <a:gd name="connsiteX154" fmla="*/ 647700 w 1631950"/>
              <a:gd name="connsiteY154" fmla="*/ 212725 h 1184275"/>
              <a:gd name="connsiteX155" fmla="*/ 638175 w 1631950"/>
              <a:gd name="connsiteY155" fmla="*/ 215900 h 1184275"/>
              <a:gd name="connsiteX156" fmla="*/ 619125 w 1631950"/>
              <a:gd name="connsiteY156" fmla="*/ 228600 h 1184275"/>
              <a:gd name="connsiteX157" fmla="*/ 606425 w 1631950"/>
              <a:gd name="connsiteY157" fmla="*/ 234950 h 1184275"/>
              <a:gd name="connsiteX158" fmla="*/ 587375 w 1631950"/>
              <a:gd name="connsiteY158" fmla="*/ 247650 h 1184275"/>
              <a:gd name="connsiteX159" fmla="*/ 577850 w 1631950"/>
              <a:gd name="connsiteY159" fmla="*/ 254000 h 1184275"/>
              <a:gd name="connsiteX160" fmla="*/ 574675 w 1631950"/>
              <a:gd name="connsiteY160" fmla="*/ 263525 h 1184275"/>
              <a:gd name="connsiteX161" fmla="*/ 584200 w 1631950"/>
              <a:gd name="connsiteY161" fmla="*/ 288925 h 1184275"/>
              <a:gd name="connsiteX162" fmla="*/ 593725 w 1631950"/>
              <a:gd name="connsiteY162" fmla="*/ 295275 h 1184275"/>
              <a:gd name="connsiteX163" fmla="*/ 603250 w 1631950"/>
              <a:gd name="connsiteY163" fmla="*/ 314325 h 1184275"/>
              <a:gd name="connsiteX164" fmla="*/ 565150 w 1631950"/>
              <a:gd name="connsiteY164" fmla="*/ 346075 h 1184275"/>
              <a:gd name="connsiteX165" fmla="*/ 555625 w 1631950"/>
              <a:gd name="connsiteY165" fmla="*/ 349250 h 1184275"/>
              <a:gd name="connsiteX166" fmla="*/ 546100 w 1631950"/>
              <a:gd name="connsiteY166" fmla="*/ 355600 h 1184275"/>
              <a:gd name="connsiteX167" fmla="*/ 527050 w 1631950"/>
              <a:gd name="connsiteY167" fmla="*/ 361950 h 1184275"/>
              <a:gd name="connsiteX168" fmla="*/ 517525 w 1631950"/>
              <a:gd name="connsiteY168" fmla="*/ 365125 h 1184275"/>
              <a:gd name="connsiteX169" fmla="*/ 508000 w 1631950"/>
              <a:gd name="connsiteY169" fmla="*/ 368300 h 1184275"/>
              <a:gd name="connsiteX170" fmla="*/ 488950 w 1631950"/>
              <a:gd name="connsiteY170" fmla="*/ 371475 h 1184275"/>
              <a:gd name="connsiteX171" fmla="*/ 463550 w 1631950"/>
              <a:gd name="connsiteY171" fmla="*/ 377825 h 1184275"/>
              <a:gd name="connsiteX172" fmla="*/ 454025 w 1631950"/>
              <a:gd name="connsiteY172" fmla="*/ 381000 h 1184275"/>
              <a:gd name="connsiteX173" fmla="*/ 438150 w 1631950"/>
              <a:gd name="connsiteY173" fmla="*/ 384175 h 1184275"/>
              <a:gd name="connsiteX174" fmla="*/ 425450 w 1631950"/>
              <a:gd name="connsiteY174" fmla="*/ 387350 h 1184275"/>
              <a:gd name="connsiteX175" fmla="*/ 390525 w 1631950"/>
              <a:gd name="connsiteY175" fmla="*/ 390525 h 1184275"/>
              <a:gd name="connsiteX176" fmla="*/ 368300 w 1631950"/>
              <a:gd name="connsiteY176" fmla="*/ 393700 h 1184275"/>
              <a:gd name="connsiteX177" fmla="*/ 342900 w 1631950"/>
              <a:gd name="connsiteY177" fmla="*/ 396875 h 1184275"/>
              <a:gd name="connsiteX178" fmla="*/ 352425 w 1631950"/>
              <a:gd name="connsiteY178" fmla="*/ 415925 h 1184275"/>
              <a:gd name="connsiteX179" fmla="*/ 361950 w 1631950"/>
              <a:gd name="connsiteY179" fmla="*/ 419100 h 1184275"/>
              <a:gd name="connsiteX180" fmla="*/ 371475 w 1631950"/>
              <a:gd name="connsiteY180" fmla="*/ 425450 h 1184275"/>
              <a:gd name="connsiteX181" fmla="*/ 381000 w 1631950"/>
              <a:gd name="connsiteY181" fmla="*/ 428625 h 1184275"/>
              <a:gd name="connsiteX182" fmla="*/ 412750 w 1631950"/>
              <a:gd name="connsiteY182" fmla="*/ 450850 h 1184275"/>
              <a:gd name="connsiteX183" fmla="*/ 422275 w 1631950"/>
              <a:gd name="connsiteY183" fmla="*/ 457200 h 1184275"/>
              <a:gd name="connsiteX184" fmla="*/ 425450 w 1631950"/>
              <a:gd name="connsiteY184" fmla="*/ 466725 h 1184275"/>
              <a:gd name="connsiteX185" fmla="*/ 415925 w 1631950"/>
              <a:gd name="connsiteY185" fmla="*/ 473075 h 1184275"/>
              <a:gd name="connsiteX186" fmla="*/ 352425 w 1631950"/>
              <a:gd name="connsiteY186" fmla="*/ 479425 h 1184275"/>
              <a:gd name="connsiteX187" fmla="*/ 342900 w 1631950"/>
              <a:gd name="connsiteY187" fmla="*/ 482600 h 1184275"/>
              <a:gd name="connsiteX188" fmla="*/ 333375 w 1631950"/>
              <a:gd name="connsiteY188" fmla="*/ 488950 h 1184275"/>
              <a:gd name="connsiteX189" fmla="*/ 320675 w 1631950"/>
              <a:gd name="connsiteY189" fmla="*/ 492125 h 1184275"/>
              <a:gd name="connsiteX190" fmla="*/ 301625 w 1631950"/>
              <a:gd name="connsiteY190" fmla="*/ 498475 h 1184275"/>
              <a:gd name="connsiteX191" fmla="*/ 292100 w 1631950"/>
              <a:gd name="connsiteY191" fmla="*/ 501650 h 1184275"/>
              <a:gd name="connsiteX192" fmla="*/ 269875 w 1631950"/>
              <a:gd name="connsiteY192" fmla="*/ 517525 h 1184275"/>
              <a:gd name="connsiteX193" fmla="*/ 257175 w 1631950"/>
              <a:gd name="connsiteY193" fmla="*/ 527050 h 1184275"/>
              <a:gd name="connsiteX194" fmla="*/ 247650 w 1631950"/>
              <a:gd name="connsiteY194" fmla="*/ 530225 h 1184275"/>
              <a:gd name="connsiteX195" fmla="*/ 238125 w 1631950"/>
              <a:gd name="connsiteY195" fmla="*/ 536575 h 1184275"/>
              <a:gd name="connsiteX196" fmla="*/ 228600 w 1631950"/>
              <a:gd name="connsiteY196" fmla="*/ 539750 h 1184275"/>
              <a:gd name="connsiteX197" fmla="*/ 219075 w 1631950"/>
              <a:gd name="connsiteY197" fmla="*/ 546100 h 1184275"/>
              <a:gd name="connsiteX198" fmla="*/ 190500 w 1631950"/>
              <a:gd name="connsiteY198" fmla="*/ 555625 h 1184275"/>
              <a:gd name="connsiteX199" fmla="*/ 180975 w 1631950"/>
              <a:gd name="connsiteY199" fmla="*/ 558800 h 1184275"/>
              <a:gd name="connsiteX200" fmla="*/ 171450 w 1631950"/>
              <a:gd name="connsiteY200" fmla="*/ 565150 h 1184275"/>
              <a:gd name="connsiteX201" fmla="*/ 158750 w 1631950"/>
              <a:gd name="connsiteY201" fmla="*/ 568325 h 1184275"/>
              <a:gd name="connsiteX202" fmla="*/ 149225 w 1631950"/>
              <a:gd name="connsiteY202" fmla="*/ 571500 h 1184275"/>
              <a:gd name="connsiteX203" fmla="*/ 136525 w 1631950"/>
              <a:gd name="connsiteY203" fmla="*/ 577850 h 1184275"/>
              <a:gd name="connsiteX204" fmla="*/ 123825 w 1631950"/>
              <a:gd name="connsiteY204" fmla="*/ 581025 h 1184275"/>
              <a:gd name="connsiteX205" fmla="*/ 104775 w 1631950"/>
              <a:gd name="connsiteY205" fmla="*/ 587375 h 1184275"/>
              <a:gd name="connsiteX206" fmla="*/ 95250 w 1631950"/>
              <a:gd name="connsiteY206" fmla="*/ 590550 h 1184275"/>
              <a:gd name="connsiteX207" fmla="*/ 82550 w 1631950"/>
              <a:gd name="connsiteY207" fmla="*/ 593725 h 1184275"/>
              <a:gd name="connsiteX208" fmla="*/ 53975 w 1631950"/>
              <a:gd name="connsiteY208" fmla="*/ 609600 h 1184275"/>
              <a:gd name="connsiteX209" fmla="*/ 44450 w 1631950"/>
              <a:gd name="connsiteY209" fmla="*/ 619125 h 1184275"/>
              <a:gd name="connsiteX210" fmla="*/ 25400 w 1631950"/>
              <a:gd name="connsiteY210" fmla="*/ 631825 h 1184275"/>
              <a:gd name="connsiteX211" fmla="*/ 15875 w 1631950"/>
              <a:gd name="connsiteY211" fmla="*/ 641350 h 1184275"/>
              <a:gd name="connsiteX212" fmla="*/ 9525 w 1631950"/>
              <a:gd name="connsiteY212" fmla="*/ 650875 h 1184275"/>
              <a:gd name="connsiteX213" fmla="*/ 0 w 1631950"/>
              <a:gd name="connsiteY213" fmla="*/ 657225 h 1184275"/>
              <a:gd name="connsiteX214" fmla="*/ 3175 w 1631950"/>
              <a:gd name="connsiteY214" fmla="*/ 679450 h 1184275"/>
              <a:gd name="connsiteX215" fmla="*/ 15875 w 1631950"/>
              <a:gd name="connsiteY215" fmla="*/ 688975 h 1184275"/>
              <a:gd name="connsiteX216" fmla="*/ 25400 w 1631950"/>
              <a:gd name="connsiteY216" fmla="*/ 692150 h 1184275"/>
              <a:gd name="connsiteX217" fmla="*/ 85725 w 1631950"/>
              <a:gd name="connsiteY217" fmla="*/ 698500 h 1184275"/>
              <a:gd name="connsiteX218" fmla="*/ 130175 w 1631950"/>
              <a:gd name="connsiteY218" fmla="*/ 704850 h 1184275"/>
              <a:gd name="connsiteX219" fmla="*/ 146050 w 1631950"/>
              <a:gd name="connsiteY219" fmla="*/ 708025 h 1184275"/>
              <a:gd name="connsiteX220" fmla="*/ 184150 w 1631950"/>
              <a:gd name="connsiteY220" fmla="*/ 711200 h 1184275"/>
              <a:gd name="connsiteX221" fmla="*/ 209550 w 1631950"/>
              <a:gd name="connsiteY221" fmla="*/ 717550 h 1184275"/>
              <a:gd name="connsiteX222" fmla="*/ 228600 w 1631950"/>
              <a:gd name="connsiteY222" fmla="*/ 723900 h 1184275"/>
              <a:gd name="connsiteX223" fmla="*/ 260350 w 1631950"/>
              <a:gd name="connsiteY223" fmla="*/ 746125 h 1184275"/>
              <a:gd name="connsiteX224" fmla="*/ 269875 w 1631950"/>
              <a:gd name="connsiteY224" fmla="*/ 749300 h 1184275"/>
              <a:gd name="connsiteX225" fmla="*/ 282575 w 1631950"/>
              <a:gd name="connsiteY225" fmla="*/ 768350 h 1184275"/>
              <a:gd name="connsiteX226" fmla="*/ 288925 w 1631950"/>
              <a:gd name="connsiteY226" fmla="*/ 777875 h 1184275"/>
              <a:gd name="connsiteX227" fmla="*/ 301625 w 1631950"/>
              <a:gd name="connsiteY227" fmla="*/ 800100 h 1184275"/>
              <a:gd name="connsiteX228" fmla="*/ 314325 w 1631950"/>
              <a:gd name="connsiteY228" fmla="*/ 819150 h 1184275"/>
              <a:gd name="connsiteX229" fmla="*/ 320675 w 1631950"/>
              <a:gd name="connsiteY229" fmla="*/ 831850 h 1184275"/>
              <a:gd name="connsiteX230" fmla="*/ 352425 w 1631950"/>
              <a:gd name="connsiteY230" fmla="*/ 860425 h 1184275"/>
              <a:gd name="connsiteX231" fmla="*/ 371475 w 1631950"/>
              <a:gd name="connsiteY231" fmla="*/ 879475 h 1184275"/>
              <a:gd name="connsiteX232" fmla="*/ 390525 w 1631950"/>
              <a:gd name="connsiteY232" fmla="*/ 885825 h 1184275"/>
              <a:gd name="connsiteX233" fmla="*/ 438150 w 1631950"/>
              <a:gd name="connsiteY233" fmla="*/ 892175 h 1184275"/>
              <a:gd name="connsiteX234" fmla="*/ 492125 w 1631950"/>
              <a:gd name="connsiteY234" fmla="*/ 898525 h 1184275"/>
              <a:gd name="connsiteX235" fmla="*/ 511175 w 1631950"/>
              <a:gd name="connsiteY235" fmla="*/ 901700 h 1184275"/>
              <a:gd name="connsiteX236" fmla="*/ 571500 w 1631950"/>
              <a:gd name="connsiteY236" fmla="*/ 904875 h 1184275"/>
              <a:gd name="connsiteX237" fmla="*/ 581025 w 1631950"/>
              <a:gd name="connsiteY237" fmla="*/ 908050 h 1184275"/>
              <a:gd name="connsiteX238" fmla="*/ 635000 w 1631950"/>
              <a:gd name="connsiteY238" fmla="*/ 914400 h 1184275"/>
              <a:gd name="connsiteX239" fmla="*/ 682625 w 1631950"/>
              <a:gd name="connsiteY239" fmla="*/ 911225 h 1184275"/>
              <a:gd name="connsiteX240" fmla="*/ 701675 w 1631950"/>
              <a:gd name="connsiteY240" fmla="*/ 911225 h 1184275"/>
              <a:gd name="connsiteX241" fmla="*/ 708025 w 1631950"/>
              <a:gd name="connsiteY241" fmla="*/ 930275 h 1184275"/>
              <a:gd name="connsiteX242" fmla="*/ 711200 w 1631950"/>
              <a:gd name="connsiteY242" fmla="*/ 939800 h 1184275"/>
              <a:gd name="connsiteX243" fmla="*/ 714375 w 1631950"/>
              <a:gd name="connsiteY243" fmla="*/ 952500 h 1184275"/>
              <a:gd name="connsiteX244" fmla="*/ 708025 w 1631950"/>
              <a:gd name="connsiteY244" fmla="*/ 1019175 h 1184275"/>
              <a:gd name="connsiteX245" fmla="*/ 704850 w 1631950"/>
              <a:gd name="connsiteY245" fmla="*/ 1031875 h 1184275"/>
              <a:gd name="connsiteX246" fmla="*/ 692150 w 1631950"/>
              <a:gd name="connsiteY246" fmla="*/ 1050925 h 1184275"/>
              <a:gd name="connsiteX247" fmla="*/ 676275 w 1631950"/>
              <a:gd name="connsiteY247" fmla="*/ 1063625 h 1184275"/>
              <a:gd name="connsiteX248" fmla="*/ 669925 w 1631950"/>
              <a:gd name="connsiteY248" fmla="*/ 1073150 h 1184275"/>
              <a:gd name="connsiteX249" fmla="*/ 657225 w 1631950"/>
              <a:gd name="connsiteY249" fmla="*/ 1076325 h 1184275"/>
              <a:gd name="connsiteX250" fmla="*/ 638175 w 1631950"/>
              <a:gd name="connsiteY250" fmla="*/ 1082675 h 1184275"/>
              <a:gd name="connsiteX251" fmla="*/ 619125 w 1631950"/>
              <a:gd name="connsiteY251" fmla="*/ 1089025 h 1184275"/>
              <a:gd name="connsiteX252" fmla="*/ 609600 w 1631950"/>
              <a:gd name="connsiteY252" fmla="*/ 1092200 h 1184275"/>
              <a:gd name="connsiteX253" fmla="*/ 593725 w 1631950"/>
              <a:gd name="connsiteY253" fmla="*/ 1098550 h 1184275"/>
              <a:gd name="connsiteX254" fmla="*/ 584200 w 1631950"/>
              <a:gd name="connsiteY254" fmla="*/ 1101725 h 1184275"/>
              <a:gd name="connsiteX255" fmla="*/ 574675 w 1631950"/>
              <a:gd name="connsiteY255" fmla="*/ 1108075 h 1184275"/>
              <a:gd name="connsiteX256" fmla="*/ 568325 w 1631950"/>
              <a:gd name="connsiteY256" fmla="*/ 1117600 h 1184275"/>
              <a:gd name="connsiteX257" fmla="*/ 571500 w 1631950"/>
              <a:gd name="connsiteY257" fmla="*/ 1136650 h 1184275"/>
              <a:gd name="connsiteX258" fmla="*/ 581025 w 1631950"/>
              <a:gd name="connsiteY258" fmla="*/ 1146175 h 1184275"/>
              <a:gd name="connsiteX259" fmla="*/ 600075 w 1631950"/>
              <a:gd name="connsiteY259" fmla="*/ 1155700 h 1184275"/>
              <a:gd name="connsiteX260" fmla="*/ 815975 w 1631950"/>
              <a:gd name="connsiteY260" fmla="*/ 1158875 h 1184275"/>
              <a:gd name="connsiteX261" fmla="*/ 863600 w 1631950"/>
              <a:gd name="connsiteY261" fmla="*/ 1165225 h 1184275"/>
              <a:gd name="connsiteX262" fmla="*/ 873125 w 1631950"/>
              <a:gd name="connsiteY262" fmla="*/ 1168400 h 1184275"/>
              <a:gd name="connsiteX263" fmla="*/ 895350 w 1631950"/>
              <a:gd name="connsiteY263" fmla="*/ 1171575 h 1184275"/>
              <a:gd name="connsiteX264" fmla="*/ 914400 w 1631950"/>
              <a:gd name="connsiteY264" fmla="*/ 1174750 h 1184275"/>
              <a:gd name="connsiteX265" fmla="*/ 984250 w 1631950"/>
              <a:gd name="connsiteY265" fmla="*/ 1177925 h 1184275"/>
              <a:gd name="connsiteX266" fmla="*/ 1063625 w 1631950"/>
              <a:gd name="connsiteY266" fmla="*/ 1184275 h 1184275"/>
              <a:gd name="connsiteX267" fmla="*/ 1152525 w 1631950"/>
              <a:gd name="connsiteY267" fmla="*/ 1181100 h 1184275"/>
              <a:gd name="connsiteX268" fmla="*/ 1184275 w 1631950"/>
              <a:gd name="connsiteY268" fmla="*/ 1171575 h 1184275"/>
              <a:gd name="connsiteX269" fmla="*/ 1222375 w 1631950"/>
              <a:gd name="connsiteY269" fmla="*/ 1168400 h 1184275"/>
              <a:gd name="connsiteX270" fmla="*/ 1235075 w 1631950"/>
              <a:gd name="connsiteY270" fmla="*/ 1165225 h 1184275"/>
              <a:gd name="connsiteX271" fmla="*/ 1257300 w 1631950"/>
              <a:gd name="connsiteY271" fmla="*/ 1162050 h 1184275"/>
              <a:gd name="connsiteX272" fmla="*/ 1295400 w 1631950"/>
              <a:gd name="connsiteY272" fmla="*/ 1152525 h 1184275"/>
              <a:gd name="connsiteX273" fmla="*/ 1308100 w 1631950"/>
              <a:gd name="connsiteY273" fmla="*/ 1149350 h 1184275"/>
              <a:gd name="connsiteX274" fmla="*/ 1317625 w 1631950"/>
              <a:gd name="connsiteY274" fmla="*/ 1143000 h 1184275"/>
              <a:gd name="connsiteX275" fmla="*/ 1295400 w 1631950"/>
              <a:gd name="connsiteY275" fmla="*/ 1120775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</a:cxnLst>
            <a:rect l="l" t="t" r="r" b="b"/>
            <a:pathLst>
              <a:path w="1631950" h="1184275">
                <a:moveTo>
                  <a:pt x="1295400" y="1120775"/>
                </a:moveTo>
                <a:lnTo>
                  <a:pt x="1295400" y="1120775"/>
                </a:lnTo>
                <a:cubicBezTo>
                  <a:pt x="1246759" y="1115911"/>
                  <a:pt x="1279925" y="1120270"/>
                  <a:pt x="1247775" y="1114425"/>
                </a:cubicBezTo>
                <a:cubicBezTo>
                  <a:pt x="1241441" y="1113273"/>
                  <a:pt x="1234970" y="1112811"/>
                  <a:pt x="1228725" y="1111250"/>
                </a:cubicBezTo>
                <a:cubicBezTo>
                  <a:pt x="1222231" y="1109627"/>
                  <a:pt x="1216025" y="1107017"/>
                  <a:pt x="1209675" y="1104900"/>
                </a:cubicBezTo>
                <a:lnTo>
                  <a:pt x="1200150" y="1101725"/>
                </a:lnTo>
                <a:lnTo>
                  <a:pt x="1181100" y="1095375"/>
                </a:lnTo>
                <a:cubicBezTo>
                  <a:pt x="1177925" y="1094317"/>
                  <a:pt x="1174360" y="1094056"/>
                  <a:pt x="1171575" y="1092200"/>
                </a:cubicBezTo>
                <a:lnTo>
                  <a:pt x="1152525" y="1079500"/>
                </a:lnTo>
                <a:cubicBezTo>
                  <a:pt x="1150408" y="1076325"/>
                  <a:pt x="1148618" y="1072906"/>
                  <a:pt x="1146175" y="1069975"/>
                </a:cubicBezTo>
                <a:cubicBezTo>
                  <a:pt x="1139853" y="1062389"/>
                  <a:pt x="1125769" y="1050473"/>
                  <a:pt x="1117600" y="1047750"/>
                </a:cubicBezTo>
                <a:lnTo>
                  <a:pt x="1079500" y="1035050"/>
                </a:lnTo>
                <a:cubicBezTo>
                  <a:pt x="1076325" y="1033992"/>
                  <a:pt x="1072760" y="1033731"/>
                  <a:pt x="1069975" y="1031875"/>
                </a:cubicBezTo>
                <a:lnTo>
                  <a:pt x="1060450" y="1025525"/>
                </a:lnTo>
                <a:cubicBezTo>
                  <a:pt x="1045259" y="1002739"/>
                  <a:pt x="1053146" y="1011871"/>
                  <a:pt x="1038225" y="996950"/>
                </a:cubicBezTo>
                <a:cubicBezTo>
                  <a:pt x="1030455" y="973640"/>
                  <a:pt x="1036608" y="982633"/>
                  <a:pt x="1022350" y="968375"/>
                </a:cubicBezTo>
                <a:cubicBezTo>
                  <a:pt x="1019300" y="959224"/>
                  <a:pt x="1011704" y="949138"/>
                  <a:pt x="1019175" y="939800"/>
                </a:cubicBezTo>
                <a:cubicBezTo>
                  <a:pt x="1021559" y="936820"/>
                  <a:pt x="1025287" y="935157"/>
                  <a:pt x="1028700" y="933450"/>
                </a:cubicBezTo>
                <a:cubicBezTo>
                  <a:pt x="1031693" y="931953"/>
                  <a:pt x="1035050" y="931333"/>
                  <a:pt x="1038225" y="930275"/>
                </a:cubicBezTo>
                <a:cubicBezTo>
                  <a:pt x="1055158" y="931333"/>
                  <a:pt x="1072135" y="931841"/>
                  <a:pt x="1089025" y="933450"/>
                </a:cubicBezTo>
                <a:cubicBezTo>
                  <a:pt x="1094397" y="933962"/>
                  <a:pt x="1099504" y="936625"/>
                  <a:pt x="1104900" y="936625"/>
                </a:cubicBezTo>
                <a:cubicBezTo>
                  <a:pt x="1121866" y="936625"/>
                  <a:pt x="1138767" y="934508"/>
                  <a:pt x="1155700" y="933450"/>
                </a:cubicBezTo>
                <a:cubicBezTo>
                  <a:pt x="1165018" y="931586"/>
                  <a:pt x="1172557" y="930761"/>
                  <a:pt x="1181100" y="927100"/>
                </a:cubicBezTo>
                <a:cubicBezTo>
                  <a:pt x="1196278" y="920595"/>
                  <a:pt x="1189674" y="921298"/>
                  <a:pt x="1203325" y="917575"/>
                </a:cubicBezTo>
                <a:cubicBezTo>
                  <a:pt x="1211745" y="915279"/>
                  <a:pt x="1220446" y="913985"/>
                  <a:pt x="1228725" y="911225"/>
                </a:cubicBezTo>
                <a:cubicBezTo>
                  <a:pt x="1231900" y="910167"/>
                  <a:pt x="1234957" y="908649"/>
                  <a:pt x="1238250" y="908050"/>
                </a:cubicBezTo>
                <a:cubicBezTo>
                  <a:pt x="1246645" y="906524"/>
                  <a:pt x="1255183" y="905933"/>
                  <a:pt x="1263650" y="904875"/>
                </a:cubicBezTo>
                <a:lnTo>
                  <a:pt x="1301750" y="892175"/>
                </a:lnTo>
                <a:lnTo>
                  <a:pt x="1311275" y="889000"/>
                </a:lnTo>
                <a:cubicBezTo>
                  <a:pt x="1314450" y="887942"/>
                  <a:pt x="1317553" y="886637"/>
                  <a:pt x="1320800" y="885825"/>
                </a:cubicBezTo>
                <a:cubicBezTo>
                  <a:pt x="1360502" y="875899"/>
                  <a:pt x="1311141" y="888585"/>
                  <a:pt x="1343025" y="879475"/>
                </a:cubicBezTo>
                <a:cubicBezTo>
                  <a:pt x="1347221" y="878276"/>
                  <a:pt x="1351545" y="877554"/>
                  <a:pt x="1355725" y="876300"/>
                </a:cubicBezTo>
                <a:lnTo>
                  <a:pt x="1384300" y="866775"/>
                </a:lnTo>
                <a:lnTo>
                  <a:pt x="1393825" y="863600"/>
                </a:lnTo>
                <a:cubicBezTo>
                  <a:pt x="1394883" y="855133"/>
                  <a:pt x="1392107" y="845190"/>
                  <a:pt x="1397000" y="838200"/>
                </a:cubicBezTo>
                <a:cubicBezTo>
                  <a:pt x="1400874" y="832666"/>
                  <a:pt x="1434329" y="829239"/>
                  <a:pt x="1438275" y="828675"/>
                </a:cubicBezTo>
                <a:cubicBezTo>
                  <a:pt x="1467574" y="818909"/>
                  <a:pt x="1446556" y="824968"/>
                  <a:pt x="1511300" y="822325"/>
                </a:cubicBezTo>
                <a:lnTo>
                  <a:pt x="1603375" y="819150"/>
                </a:lnTo>
                <a:cubicBezTo>
                  <a:pt x="1606550" y="818092"/>
                  <a:pt x="1610955" y="818698"/>
                  <a:pt x="1612900" y="815975"/>
                </a:cubicBezTo>
                <a:cubicBezTo>
                  <a:pt x="1616791" y="810528"/>
                  <a:pt x="1617133" y="803275"/>
                  <a:pt x="1619250" y="796925"/>
                </a:cubicBezTo>
                <a:cubicBezTo>
                  <a:pt x="1628334" y="769673"/>
                  <a:pt x="1614424" y="813052"/>
                  <a:pt x="1625600" y="768350"/>
                </a:cubicBezTo>
                <a:cubicBezTo>
                  <a:pt x="1627223" y="761856"/>
                  <a:pt x="1631950" y="749300"/>
                  <a:pt x="1631950" y="749300"/>
                </a:cubicBezTo>
                <a:cubicBezTo>
                  <a:pt x="1631258" y="743764"/>
                  <a:pt x="1630336" y="722901"/>
                  <a:pt x="1625600" y="714375"/>
                </a:cubicBezTo>
                <a:cubicBezTo>
                  <a:pt x="1607404" y="681623"/>
                  <a:pt x="1616909" y="707353"/>
                  <a:pt x="1609725" y="685800"/>
                </a:cubicBezTo>
                <a:cubicBezTo>
                  <a:pt x="1607789" y="672250"/>
                  <a:pt x="1607684" y="655184"/>
                  <a:pt x="1597025" y="644525"/>
                </a:cubicBezTo>
                <a:cubicBezTo>
                  <a:pt x="1586454" y="633954"/>
                  <a:pt x="1589595" y="641456"/>
                  <a:pt x="1577975" y="635000"/>
                </a:cubicBezTo>
                <a:cubicBezTo>
                  <a:pt x="1571304" y="631294"/>
                  <a:pt x="1565275" y="626533"/>
                  <a:pt x="1558925" y="622300"/>
                </a:cubicBezTo>
                <a:cubicBezTo>
                  <a:pt x="1555750" y="620183"/>
                  <a:pt x="1553020" y="617157"/>
                  <a:pt x="1549400" y="615950"/>
                </a:cubicBezTo>
                <a:cubicBezTo>
                  <a:pt x="1525459" y="607970"/>
                  <a:pt x="1554969" y="618735"/>
                  <a:pt x="1530350" y="606425"/>
                </a:cubicBezTo>
                <a:cubicBezTo>
                  <a:pt x="1527357" y="604928"/>
                  <a:pt x="1523751" y="604875"/>
                  <a:pt x="1520825" y="603250"/>
                </a:cubicBezTo>
                <a:cubicBezTo>
                  <a:pt x="1514154" y="599544"/>
                  <a:pt x="1508125" y="594783"/>
                  <a:pt x="1501775" y="590550"/>
                </a:cubicBezTo>
                <a:cubicBezTo>
                  <a:pt x="1498600" y="588433"/>
                  <a:pt x="1495870" y="585407"/>
                  <a:pt x="1492250" y="584200"/>
                </a:cubicBezTo>
                <a:cubicBezTo>
                  <a:pt x="1468309" y="576220"/>
                  <a:pt x="1497819" y="586985"/>
                  <a:pt x="1473200" y="574675"/>
                </a:cubicBezTo>
                <a:cubicBezTo>
                  <a:pt x="1470207" y="573178"/>
                  <a:pt x="1466668" y="572997"/>
                  <a:pt x="1463675" y="571500"/>
                </a:cubicBezTo>
                <a:cubicBezTo>
                  <a:pt x="1460262" y="569793"/>
                  <a:pt x="1457637" y="566700"/>
                  <a:pt x="1454150" y="565150"/>
                </a:cubicBezTo>
                <a:cubicBezTo>
                  <a:pt x="1438607" y="558242"/>
                  <a:pt x="1436608" y="559888"/>
                  <a:pt x="1422400" y="555625"/>
                </a:cubicBezTo>
                <a:cubicBezTo>
                  <a:pt x="1415989" y="553702"/>
                  <a:pt x="1409844" y="550898"/>
                  <a:pt x="1403350" y="549275"/>
                </a:cubicBezTo>
                <a:cubicBezTo>
                  <a:pt x="1394883" y="547158"/>
                  <a:pt x="1386229" y="545685"/>
                  <a:pt x="1377950" y="542925"/>
                </a:cubicBezTo>
                <a:cubicBezTo>
                  <a:pt x="1371600" y="540808"/>
                  <a:pt x="1365560" y="537241"/>
                  <a:pt x="1358900" y="536575"/>
                </a:cubicBezTo>
                <a:lnTo>
                  <a:pt x="1327150" y="533400"/>
                </a:lnTo>
                <a:lnTo>
                  <a:pt x="1190625" y="536575"/>
                </a:lnTo>
                <a:cubicBezTo>
                  <a:pt x="1167671" y="537475"/>
                  <a:pt x="1165014" y="541353"/>
                  <a:pt x="1143000" y="542925"/>
                </a:cubicBezTo>
                <a:cubicBezTo>
                  <a:pt x="1120806" y="544510"/>
                  <a:pt x="1098550" y="545042"/>
                  <a:pt x="1076325" y="546100"/>
                </a:cubicBezTo>
                <a:cubicBezTo>
                  <a:pt x="1073150" y="547158"/>
                  <a:pt x="1070147" y="549275"/>
                  <a:pt x="1066800" y="549275"/>
                </a:cubicBezTo>
                <a:cubicBezTo>
                  <a:pt x="1051580" y="549275"/>
                  <a:pt x="1027845" y="553732"/>
                  <a:pt x="1041400" y="533400"/>
                </a:cubicBezTo>
                <a:cubicBezTo>
                  <a:pt x="1043517" y="530225"/>
                  <a:pt x="1047438" y="528600"/>
                  <a:pt x="1050925" y="527050"/>
                </a:cubicBezTo>
                <a:cubicBezTo>
                  <a:pt x="1060863" y="522633"/>
                  <a:pt x="1072120" y="520164"/>
                  <a:pt x="1082675" y="517525"/>
                </a:cubicBezTo>
                <a:cubicBezTo>
                  <a:pt x="1096433" y="509058"/>
                  <a:pt x="1111684" y="502638"/>
                  <a:pt x="1123950" y="492125"/>
                </a:cubicBezTo>
                <a:cubicBezTo>
                  <a:pt x="1127263" y="489285"/>
                  <a:pt x="1125406" y="483436"/>
                  <a:pt x="1127125" y="479425"/>
                </a:cubicBezTo>
                <a:cubicBezTo>
                  <a:pt x="1128628" y="475918"/>
                  <a:pt x="1130777" y="472598"/>
                  <a:pt x="1133475" y="469900"/>
                </a:cubicBezTo>
                <a:cubicBezTo>
                  <a:pt x="1136173" y="467202"/>
                  <a:pt x="1139513" y="465100"/>
                  <a:pt x="1143000" y="463550"/>
                </a:cubicBezTo>
                <a:cubicBezTo>
                  <a:pt x="1149117" y="460832"/>
                  <a:pt x="1162050" y="457200"/>
                  <a:pt x="1162050" y="457200"/>
                </a:cubicBezTo>
                <a:lnTo>
                  <a:pt x="1244600" y="460375"/>
                </a:lnTo>
                <a:cubicBezTo>
                  <a:pt x="1280579" y="461574"/>
                  <a:pt x="1316829" y="459085"/>
                  <a:pt x="1352550" y="463550"/>
                </a:cubicBezTo>
                <a:cubicBezTo>
                  <a:pt x="1372849" y="466087"/>
                  <a:pt x="1367666" y="478298"/>
                  <a:pt x="1381125" y="485775"/>
                </a:cubicBezTo>
                <a:cubicBezTo>
                  <a:pt x="1386976" y="489026"/>
                  <a:pt x="1393501" y="491612"/>
                  <a:pt x="1400175" y="492125"/>
                </a:cubicBezTo>
                <a:cubicBezTo>
                  <a:pt x="1426250" y="494131"/>
                  <a:pt x="1442417" y="494716"/>
                  <a:pt x="1466850" y="498475"/>
                </a:cubicBezTo>
                <a:cubicBezTo>
                  <a:pt x="1477330" y="500087"/>
                  <a:pt x="1485312" y="502297"/>
                  <a:pt x="1495425" y="504825"/>
                </a:cubicBezTo>
                <a:cubicBezTo>
                  <a:pt x="1517650" y="503767"/>
                  <a:pt x="1539968" y="503940"/>
                  <a:pt x="1562100" y="501650"/>
                </a:cubicBezTo>
                <a:cubicBezTo>
                  <a:pt x="1570781" y="500752"/>
                  <a:pt x="1587500" y="495300"/>
                  <a:pt x="1587500" y="495300"/>
                </a:cubicBezTo>
                <a:cubicBezTo>
                  <a:pt x="1603557" y="484596"/>
                  <a:pt x="1592532" y="494761"/>
                  <a:pt x="1600200" y="479425"/>
                </a:cubicBezTo>
                <a:cubicBezTo>
                  <a:pt x="1601907" y="476012"/>
                  <a:pt x="1605000" y="473387"/>
                  <a:pt x="1606550" y="469900"/>
                </a:cubicBezTo>
                <a:cubicBezTo>
                  <a:pt x="1609268" y="463783"/>
                  <a:pt x="1610783" y="457200"/>
                  <a:pt x="1612900" y="450850"/>
                </a:cubicBezTo>
                <a:lnTo>
                  <a:pt x="1616075" y="441325"/>
                </a:lnTo>
                <a:cubicBezTo>
                  <a:pt x="1620485" y="410456"/>
                  <a:pt x="1622357" y="408087"/>
                  <a:pt x="1616075" y="368300"/>
                </a:cubicBezTo>
                <a:cubicBezTo>
                  <a:pt x="1615480" y="364531"/>
                  <a:pt x="1612423" y="361473"/>
                  <a:pt x="1609725" y="358775"/>
                </a:cubicBezTo>
                <a:cubicBezTo>
                  <a:pt x="1607027" y="356077"/>
                  <a:pt x="1603375" y="354542"/>
                  <a:pt x="1600200" y="352425"/>
                </a:cubicBezTo>
                <a:cubicBezTo>
                  <a:pt x="1598638" y="349300"/>
                  <a:pt x="1591240" y="333192"/>
                  <a:pt x="1587500" y="330200"/>
                </a:cubicBezTo>
                <a:cubicBezTo>
                  <a:pt x="1584887" y="328109"/>
                  <a:pt x="1581150" y="328083"/>
                  <a:pt x="1577975" y="327025"/>
                </a:cubicBezTo>
                <a:cubicBezTo>
                  <a:pt x="1576917" y="323850"/>
                  <a:pt x="1576297" y="320493"/>
                  <a:pt x="1574800" y="317500"/>
                </a:cubicBezTo>
                <a:cubicBezTo>
                  <a:pt x="1562490" y="292881"/>
                  <a:pt x="1573255" y="322391"/>
                  <a:pt x="1565275" y="298450"/>
                </a:cubicBezTo>
                <a:cubicBezTo>
                  <a:pt x="1562698" y="277836"/>
                  <a:pt x="1563587" y="276666"/>
                  <a:pt x="1558925" y="260350"/>
                </a:cubicBezTo>
                <a:cubicBezTo>
                  <a:pt x="1558006" y="257132"/>
                  <a:pt x="1557375" y="253751"/>
                  <a:pt x="1555750" y="250825"/>
                </a:cubicBezTo>
                <a:cubicBezTo>
                  <a:pt x="1552044" y="244154"/>
                  <a:pt x="1547283" y="238125"/>
                  <a:pt x="1543050" y="231775"/>
                </a:cubicBezTo>
                <a:cubicBezTo>
                  <a:pt x="1540933" y="228600"/>
                  <a:pt x="1537907" y="225870"/>
                  <a:pt x="1536700" y="222250"/>
                </a:cubicBezTo>
                <a:cubicBezTo>
                  <a:pt x="1535642" y="219075"/>
                  <a:pt x="1535892" y="215092"/>
                  <a:pt x="1533525" y="212725"/>
                </a:cubicBezTo>
                <a:cubicBezTo>
                  <a:pt x="1531158" y="210358"/>
                  <a:pt x="1526926" y="211175"/>
                  <a:pt x="1524000" y="209550"/>
                </a:cubicBezTo>
                <a:cubicBezTo>
                  <a:pt x="1517329" y="205844"/>
                  <a:pt x="1512190" y="199263"/>
                  <a:pt x="1504950" y="196850"/>
                </a:cubicBezTo>
                <a:lnTo>
                  <a:pt x="1466850" y="184150"/>
                </a:lnTo>
                <a:lnTo>
                  <a:pt x="1457325" y="180975"/>
                </a:lnTo>
                <a:cubicBezTo>
                  <a:pt x="1454150" y="179917"/>
                  <a:pt x="1450585" y="179656"/>
                  <a:pt x="1447800" y="177800"/>
                </a:cubicBezTo>
                <a:lnTo>
                  <a:pt x="1438275" y="171450"/>
                </a:lnTo>
                <a:cubicBezTo>
                  <a:pt x="1439333" y="168275"/>
                  <a:pt x="1439083" y="164292"/>
                  <a:pt x="1441450" y="161925"/>
                </a:cubicBezTo>
                <a:cubicBezTo>
                  <a:pt x="1443817" y="159558"/>
                  <a:pt x="1447674" y="159300"/>
                  <a:pt x="1450975" y="158750"/>
                </a:cubicBezTo>
                <a:cubicBezTo>
                  <a:pt x="1460428" y="157174"/>
                  <a:pt x="1470025" y="156633"/>
                  <a:pt x="1479550" y="155575"/>
                </a:cubicBezTo>
                <a:cubicBezTo>
                  <a:pt x="1502292" y="147994"/>
                  <a:pt x="1476277" y="158832"/>
                  <a:pt x="1495425" y="142875"/>
                </a:cubicBezTo>
                <a:cubicBezTo>
                  <a:pt x="1499061" y="139845"/>
                  <a:pt x="1503892" y="138642"/>
                  <a:pt x="1508125" y="136525"/>
                </a:cubicBezTo>
                <a:cubicBezTo>
                  <a:pt x="1509183" y="133350"/>
                  <a:pt x="1511300" y="130347"/>
                  <a:pt x="1511300" y="127000"/>
                </a:cubicBezTo>
                <a:cubicBezTo>
                  <a:pt x="1511300" y="120899"/>
                  <a:pt x="1506960" y="108923"/>
                  <a:pt x="1501775" y="104775"/>
                </a:cubicBezTo>
                <a:cubicBezTo>
                  <a:pt x="1499162" y="102684"/>
                  <a:pt x="1495176" y="103225"/>
                  <a:pt x="1492250" y="101600"/>
                </a:cubicBezTo>
                <a:cubicBezTo>
                  <a:pt x="1485579" y="97894"/>
                  <a:pt x="1479550" y="93133"/>
                  <a:pt x="1473200" y="88900"/>
                </a:cubicBezTo>
                <a:lnTo>
                  <a:pt x="1463675" y="82550"/>
                </a:lnTo>
                <a:cubicBezTo>
                  <a:pt x="1455695" y="58609"/>
                  <a:pt x="1467388" y="87191"/>
                  <a:pt x="1450975" y="66675"/>
                </a:cubicBezTo>
                <a:cubicBezTo>
                  <a:pt x="1448884" y="64062"/>
                  <a:pt x="1449297" y="60143"/>
                  <a:pt x="1447800" y="57150"/>
                </a:cubicBezTo>
                <a:cubicBezTo>
                  <a:pt x="1446093" y="53737"/>
                  <a:pt x="1443157" y="51038"/>
                  <a:pt x="1441450" y="47625"/>
                </a:cubicBezTo>
                <a:cubicBezTo>
                  <a:pt x="1439953" y="44632"/>
                  <a:pt x="1440642" y="40467"/>
                  <a:pt x="1438275" y="38100"/>
                </a:cubicBezTo>
                <a:cubicBezTo>
                  <a:pt x="1425574" y="25399"/>
                  <a:pt x="1410744" y="21653"/>
                  <a:pt x="1393825" y="19050"/>
                </a:cubicBezTo>
                <a:cubicBezTo>
                  <a:pt x="1385392" y="17753"/>
                  <a:pt x="1376899" y="16872"/>
                  <a:pt x="1368425" y="15875"/>
                </a:cubicBezTo>
                <a:lnTo>
                  <a:pt x="1339850" y="12700"/>
                </a:lnTo>
                <a:cubicBezTo>
                  <a:pt x="1331689" y="9980"/>
                  <a:pt x="1326396" y="7945"/>
                  <a:pt x="1317625" y="6350"/>
                </a:cubicBezTo>
                <a:cubicBezTo>
                  <a:pt x="1310262" y="5011"/>
                  <a:pt x="1302782" y="4405"/>
                  <a:pt x="1295400" y="3175"/>
                </a:cubicBezTo>
                <a:cubicBezTo>
                  <a:pt x="1290077" y="2288"/>
                  <a:pt x="1284817" y="1058"/>
                  <a:pt x="1279525" y="0"/>
                </a:cubicBezTo>
                <a:cubicBezTo>
                  <a:pt x="1246717" y="1058"/>
                  <a:pt x="1213878" y="1403"/>
                  <a:pt x="1181100" y="3175"/>
                </a:cubicBezTo>
                <a:cubicBezTo>
                  <a:pt x="1174672" y="3522"/>
                  <a:pt x="1168431" y="5499"/>
                  <a:pt x="1162050" y="6350"/>
                </a:cubicBezTo>
                <a:cubicBezTo>
                  <a:pt x="1112051" y="13017"/>
                  <a:pt x="1154509" y="6067"/>
                  <a:pt x="1108075" y="12700"/>
                </a:cubicBezTo>
                <a:cubicBezTo>
                  <a:pt x="1024875" y="24586"/>
                  <a:pt x="1126766" y="9597"/>
                  <a:pt x="1079500" y="19050"/>
                </a:cubicBezTo>
                <a:cubicBezTo>
                  <a:pt x="1072162" y="20518"/>
                  <a:pt x="1064683" y="21167"/>
                  <a:pt x="1057275" y="22225"/>
                </a:cubicBezTo>
                <a:cubicBezTo>
                  <a:pt x="1050925" y="24342"/>
                  <a:pt x="1044719" y="26952"/>
                  <a:pt x="1038225" y="28575"/>
                </a:cubicBezTo>
                <a:lnTo>
                  <a:pt x="1012825" y="34925"/>
                </a:lnTo>
                <a:cubicBezTo>
                  <a:pt x="1008592" y="35983"/>
                  <a:pt x="1004265" y="36720"/>
                  <a:pt x="1000125" y="38100"/>
                </a:cubicBezTo>
                <a:cubicBezTo>
                  <a:pt x="996950" y="39158"/>
                  <a:pt x="993867" y="40549"/>
                  <a:pt x="990600" y="41275"/>
                </a:cubicBezTo>
                <a:cubicBezTo>
                  <a:pt x="965124" y="46936"/>
                  <a:pt x="978787" y="41847"/>
                  <a:pt x="955675" y="47625"/>
                </a:cubicBezTo>
                <a:cubicBezTo>
                  <a:pt x="952428" y="48437"/>
                  <a:pt x="949143" y="49303"/>
                  <a:pt x="946150" y="50800"/>
                </a:cubicBezTo>
                <a:cubicBezTo>
                  <a:pt x="942737" y="52507"/>
                  <a:pt x="940132" y="55647"/>
                  <a:pt x="936625" y="57150"/>
                </a:cubicBezTo>
                <a:cubicBezTo>
                  <a:pt x="932614" y="58869"/>
                  <a:pt x="928105" y="59071"/>
                  <a:pt x="923925" y="60325"/>
                </a:cubicBezTo>
                <a:cubicBezTo>
                  <a:pt x="917514" y="62248"/>
                  <a:pt x="911225" y="64558"/>
                  <a:pt x="904875" y="66675"/>
                </a:cubicBezTo>
                <a:cubicBezTo>
                  <a:pt x="901700" y="67733"/>
                  <a:pt x="898135" y="67994"/>
                  <a:pt x="895350" y="69850"/>
                </a:cubicBezTo>
                <a:cubicBezTo>
                  <a:pt x="889000" y="74083"/>
                  <a:pt x="883540" y="80137"/>
                  <a:pt x="876300" y="82550"/>
                </a:cubicBezTo>
                <a:lnTo>
                  <a:pt x="857250" y="88900"/>
                </a:lnTo>
                <a:lnTo>
                  <a:pt x="847725" y="92075"/>
                </a:lnTo>
                <a:cubicBezTo>
                  <a:pt x="844550" y="93133"/>
                  <a:pt x="841193" y="93753"/>
                  <a:pt x="838200" y="95250"/>
                </a:cubicBezTo>
                <a:cubicBezTo>
                  <a:pt x="833967" y="97367"/>
                  <a:pt x="829609" y="99252"/>
                  <a:pt x="825500" y="101600"/>
                </a:cubicBezTo>
                <a:cubicBezTo>
                  <a:pt x="822187" y="103493"/>
                  <a:pt x="819325" y="106123"/>
                  <a:pt x="815975" y="107950"/>
                </a:cubicBezTo>
                <a:cubicBezTo>
                  <a:pt x="807665" y="112483"/>
                  <a:pt x="797268" y="113957"/>
                  <a:pt x="790575" y="120650"/>
                </a:cubicBezTo>
                <a:cubicBezTo>
                  <a:pt x="771493" y="139732"/>
                  <a:pt x="792234" y="121492"/>
                  <a:pt x="765175" y="136525"/>
                </a:cubicBezTo>
                <a:cubicBezTo>
                  <a:pt x="736342" y="152543"/>
                  <a:pt x="766005" y="141540"/>
                  <a:pt x="742950" y="149225"/>
                </a:cubicBezTo>
                <a:cubicBezTo>
                  <a:pt x="738717" y="152400"/>
                  <a:pt x="734844" y="156125"/>
                  <a:pt x="730250" y="158750"/>
                </a:cubicBezTo>
                <a:cubicBezTo>
                  <a:pt x="727344" y="160410"/>
                  <a:pt x="723338" y="159834"/>
                  <a:pt x="720725" y="161925"/>
                </a:cubicBezTo>
                <a:cubicBezTo>
                  <a:pt x="717745" y="164309"/>
                  <a:pt x="717355" y="169066"/>
                  <a:pt x="714375" y="171450"/>
                </a:cubicBezTo>
                <a:cubicBezTo>
                  <a:pt x="711762" y="173541"/>
                  <a:pt x="707843" y="173128"/>
                  <a:pt x="704850" y="174625"/>
                </a:cubicBezTo>
                <a:cubicBezTo>
                  <a:pt x="701437" y="176332"/>
                  <a:pt x="698638" y="179082"/>
                  <a:pt x="695325" y="180975"/>
                </a:cubicBezTo>
                <a:cubicBezTo>
                  <a:pt x="691216" y="183323"/>
                  <a:pt x="686858" y="185208"/>
                  <a:pt x="682625" y="187325"/>
                </a:cubicBezTo>
                <a:cubicBezTo>
                  <a:pt x="680508" y="190500"/>
                  <a:pt x="679255" y="194466"/>
                  <a:pt x="676275" y="196850"/>
                </a:cubicBezTo>
                <a:cubicBezTo>
                  <a:pt x="673662" y="198941"/>
                  <a:pt x="669676" y="198400"/>
                  <a:pt x="666750" y="200025"/>
                </a:cubicBezTo>
                <a:cubicBezTo>
                  <a:pt x="660079" y="203731"/>
                  <a:pt x="654940" y="210312"/>
                  <a:pt x="647700" y="212725"/>
                </a:cubicBezTo>
                <a:cubicBezTo>
                  <a:pt x="644525" y="213783"/>
                  <a:pt x="641101" y="214275"/>
                  <a:pt x="638175" y="215900"/>
                </a:cubicBezTo>
                <a:cubicBezTo>
                  <a:pt x="631504" y="219606"/>
                  <a:pt x="625951" y="225187"/>
                  <a:pt x="619125" y="228600"/>
                </a:cubicBezTo>
                <a:cubicBezTo>
                  <a:pt x="614892" y="230717"/>
                  <a:pt x="610484" y="232515"/>
                  <a:pt x="606425" y="234950"/>
                </a:cubicBezTo>
                <a:cubicBezTo>
                  <a:pt x="599881" y="238877"/>
                  <a:pt x="593725" y="243417"/>
                  <a:pt x="587375" y="247650"/>
                </a:cubicBezTo>
                <a:lnTo>
                  <a:pt x="577850" y="254000"/>
                </a:lnTo>
                <a:cubicBezTo>
                  <a:pt x="576792" y="257175"/>
                  <a:pt x="574675" y="260178"/>
                  <a:pt x="574675" y="263525"/>
                </a:cubicBezTo>
                <a:cubicBezTo>
                  <a:pt x="574675" y="272612"/>
                  <a:pt x="577631" y="282356"/>
                  <a:pt x="584200" y="288925"/>
                </a:cubicBezTo>
                <a:cubicBezTo>
                  <a:pt x="586898" y="291623"/>
                  <a:pt x="590550" y="293158"/>
                  <a:pt x="593725" y="295275"/>
                </a:cubicBezTo>
                <a:cubicBezTo>
                  <a:pt x="594665" y="296685"/>
                  <a:pt x="605242" y="310740"/>
                  <a:pt x="603250" y="314325"/>
                </a:cubicBezTo>
                <a:cubicBezTo>
                  <a:pt x="599231" y="321560"/>
                  <a:pt x="574312" y="343021"/>
                  <a:pt x="565150" y="346075"/>
                </a:cubicBezTo>
                <a:cubicBezTo>
                  <a:pt x="561975" y="347133"/>
                  <a:pt x="558618" y="347753"/>
                  <a:pt x="555625" y="349250"/>
                </a:cubicBezTo>
                <a:cubicBezTo>
                  <a:pt x="552212" y="350957"/>
                  <a:pt x="549587" y="354050"/>
                  <a:pt x="546100" y="355600"/>
                </a:cubicBezTo>
                <a:cubicBezTo>
                  <a:pt x="539983" y="358318"/>
                  <a:pt x="533400" y="359833"/>
                  <a:pt x="527050" y="361950"/>
                </a:cubicBezTo>
                <a:lnTo>
                  <a:pt x="517525" y="365125"/>
                </a:lnTo>
                <a:cubicBezTo>
                  <a:pt x="514350" y="366183"/>
                  <a:pt x="511301" y="367750"/>
                  <a:pt x="508000" y="368300"/>
                </a:cubicBezTo>
                <a:cubicBezTo>
                  <a:pt x="501650" y="369358"/>
                  <a:pt x="495245" y="370126"/>
                  <a:pt x="488950" y="371475"/>
                </a:cubicBezTo>
                <a:cubicBezTo>
                  <a:pt x="480416" y="373304"/>
                  <a:pt x="471829" y="375065"/>
                  <a:pt x="463550" y="377825"/>
                </a:cubicBezTo>
                <a:cubicBezTo>
                  <a:pt x="460375" y="378883"/>
                  <a:pt x="457272" y="380188"/>
                  <a:pt x="454025" y="381000"/>
                </a:cubicBezTo>
                <a:cubicBezTo>
                  <a:pt x="448790" y="382309"/>
                  <a:pt x="443418" y="383004"/>
                  <a:pt x="438150" y="384175"/>
                </a:cubicBezTo>
                <a:cubicBezTo>
                  <a:pt x="433890" y="385122"/>
                  <a:pt x="429775" y="386773"/>
                  <a:pt x="425450" y="387350"/>
                </a:cubicBezTo>
                <a:cubicBezTo>
                  <a:pt x="413863" y="388895"/>
                  <a:pt x="402143" y="389234"/>
                  <a:pt x="390525" y="390525"/>
                </a:cubicBezTo>
                <a:cubicBezTo>
                  <a:pt x="383087" y="391351"/>
                  <a:pt x="375718" y="392711"/>
                  <a:pt x="368300" y="393700"/>
                </a:cubicBezTo>
                <a:lnTo>
                  <a:pt x="342900" y="396875"/>
                </a:lnTo>
                <a:cubicBezTo>
                  <a:pt x="344992" y="403150"/>
                  <a:pt x="346830" y="411449"/>
                  <a:pt x="352425" y="415925"/>
                </a:cubicBezTo>
                <a:cubicBezTo>
                  <a:pt x="355038" y="418016"/>
                  <a:pt x="358957" y="417603"/>
                  <a:pt x="361950" y="419100"/>
                </a:cubicBezTo>
                <a:cubicBezTo>
                  <a:pt x="365363" y="420807"/>
                  <a:pt x="368062" y="423743"/>
                  <a:pt x="371475" y="425450"/>
                </a:cubicBezTo>
                <a:cubicBezTo>
                  <a:pt x="374468" y="426947"/>
                  <a:pt x="378074" y="427000"/>
                  <a:pt x="381000" y="428625"/>
                </a:cubicBezTo>
                <a:cubicBezTo>
                  <a:pt x="394138" y="435924"/>
                  <a:pt x="401097" y="442526"/>
                  <a:pt x="412750" y="450850"/>
                </a:cubicBezTo>
                <a:cubicBezTo>
                  <a:pt x="415855" y="453068"/>
                  <a:pt x="419100" y="455083"/>
                  <a:pt x="422275" y="457200"/>
                </a:cubicBezTo>
                <a:cubicBezTo>
                  <a:pt x="423333" y="460375"/>
                  <a:pt x="426693" y="463618"/>
                  <a:pt x="425450" y="466725"/>
                </a:cubicBezTo>
                <a:cubicBezTo>
                  <a:pt x="424033" y="470268"/>
                  <a:pt x="419627" y="472150"/>
                  <a:pt x="415925" y="473075"/>
                </a:cubicBezTo>
                <a:cubicBezTo>
                  <a:pt x="410821" y="474351"/>
                  <a:pt x="354094" y="479273"/>
                  <a:pt x="352425" y="479425"/>
                </a:cubicBezTo>
                <a:cubicBezTo>
                  <a:pt x="349250" y="480483"/>
                  <a:pt x="345893" y="481103"/>
                  <a:pt x="342900" y="482600"/>
                </a:cubicBezTo>
                <a:cubicBezTo>
                  <a:pt x="339487" y="484307"/>
                  <a:pt x="336882" y="487447"/>
                  <a:pt x="333375" y="488950"/>
                </a:cubicBezTo>
                <a:cubicBezTo>
                  <a:pt x="329364" y="490669"/>
                  <a:pt x="324855" y="490871"/>
                  <a:pt x="320675" y="492125"/>
                </a:cubicBezTo>
                <a:cubicBezTo>
                  <a:pt x="314264" y="494048"/>
                  <a:pt x="307975" y="496358"/>
                  <a:pt x="301625" y="498475"/>
                </a:cubicBezTo>
                <a:lnTo>
                  <a:pt x="292100" y="501650"/>
                </a:lnTo>
                <a:cubicBezTo>
                  <a:pt x="250595" y="532779"/>
                  <a:pt x="302374" y="494312"/>
                  <a:pt x="269875" y="517525"/>
                </a:cubicBezTo>
                <a:cubicBezTo>
                  <a:pt x="265569" y="520601"/>
                  <a:pt x="261769" y="524425"/>
                  <a:pt x="257175" y="527050"/>
                </a:cubicBezTo>
                <a:cubicBezTo>
                  <a:pt x="254269" y="528710"/>
                  <a:pt x="250643" y="528728"/>
                  <a:pt x="247650" y="530225"/>
                </a:cubicBezTo>
                <a:cubicBezTo>
                  <a:pt x="244237" y="531932"/>
                  <a:pt x="241538" y="534868"/>
                  <a:pt x="238125" y="536575"/>
                </a:cubicBezTo>
                <a:cubicBezTo>
                  <a:pt x="235132" y="538072"/>
                  <a:pt x="231593" y="538253"/>
                  <a:pt x="228600" y="539750"/>
                </a:cubicBezTo>
                <a:cubicBezTo>
                  <a:pt x="225187" y="541457"/>
                  <a:pt x="222562" y="544550"/>
                  <a:pt x="219075" y="546100"/>
                </a:cubicBezTo>
                <a:lnTo>
                  <a:pt x="190500" y="555625"/>
                </a:lnTo>
                <a:cubicBezTo>
                  <a:pt x="187325" y="556683"/>
                  <a:pt x="183760" y="556944"/>
                  <a:pt x="180975" y="558800"/>
                </a:cubicBezTo>
                <a:cubicBezTo>
                  <a:pt x="177800" y="560917"/>
                  <a:pt x="174957" y="563647"/>
                  <a:pt x="171450" y="565150"/>
                </a:cubicBezTo>
                <a:cubicBezTo>
                  <a:pt x="167439" y="566869"/>
                  <a:pt x="162946" y="567126"/>
                  <a:pt x="158750" y="568325"/>
                </a:cubicBezTo>
                <a:cubicBezTo>
                  <a:pt x="155532" y="569244"/>
                  <a:pt x="152301" y="570182"/>
                  <a:pt x="149225" y="571500"/>
                </a:cubicBezTo>
                <a:cubicBezTo>
                  <a:pt x="144875" y="573364"/>
                  <a:pt x="140957" y="576188"/>
                  <a:pt x="136525" y="577850"/>
                </a:cubicBezTo>
                <a:cubicBezTo>
                  <a:pt x="132439" y="579382"/>
                  <a:pt x="128005" y="579771"/>
                  <a:pt x="123825" y="581025"/>
                </a:cubicBezTo>
                <a:cubicBezTo>
                  <a:pt x="117414" y="582948"/>
                  <a:pt x="111125" y="585258"/>
                  <a:pt x="104775" y="587375"/>
                </a:cubicBezTo>
                <a:cubicBezTo>
                  <a:pt x="101600" y="588433"/>
                  <a:pt x="98497" y="589738"/>
                  <a:pt x="95250" y="590550"/>
                </a:cubicBezTo>
                <a:lnTo>
                  <a:pt x="82550" y="593725"/>
                </a:lnTo>
                <a:cubicBezTo>
                  <a:pt x="60715" y="608281"/>
                  <a:pt x="70740" y="604012"/>
                  <a:pt x="53975" y="609600"/>
                </a:cubicBezTo>
                <a:cubicBezTo>
                  <a:pt x="50800" y="612775"/>
                  <a:pt x="47994" y="616368"/>
                  <a:pt x="44450" y="619125"/>
                </a:cubicBezTo>
                <a:cubicBezTo>
                  <a:pt x="38426" y="623810"/>
                  <a:pt x="30796" y="626429"/>
                  <a:pt x="25400" y="631825"/>
                </a:cubicBezTo>
                <a:cubicBezTo>
                  <a:pt x="22225" y="635000"/>
                  <a:pt x="18750" y="637901"/>
                  <a:pt x="15875" y="641350"/>
                </a:cubicBezTo>
                <a:cubicBezTo>
                  <a:pt x="13432" y="644281"/>
                  <a:pt x="12223" y="648177"/>
                  <a:pt x="9525" y="650875"/>
                </a:cubicBezTo>
                <a:cubicBezTo>
                  <a:pt x="6827" y="653573"/>
                  <a:pt x="3175" y="655108"/>
                  <a:pt x="0" y="657225"/>
                </a:cubicBezTo>
                <a:cubicBezTo>
                  <a:pt x="1058" y="664633"/>
                  <a:pt x="-172" y="672757"/>
                  <a:pt x="3175" y="679450"/>
                </a:cubicBezTo>
                <a:cubicBezTo>
                  <a:pt x="5542" y="684183"/>
                  <a:pt x="11281" y="686350"/>
                  <a:pt x="15875" y="688975"/>
                </a:cubicBezTo>
                <a:cubicBezTo>
                  <a:pt x="18781" y="690635"/>
                  <a:pt x="22182" y="691231"/>
                  <a:pt x="25400" y="692150"/>
                </a:cubicBezTo>
                <a:cubicBezTo>
                  <a:pt x="49935" y="699160"/>
                  <a:pt x="46873" y="695122"/>
                  <a:pt x="85725" y="698500"/>
                </a:cubicBezTo>
                <a:cubicBezTo>
                  <a:pt x="98950" y="699650"/>
                  <a:pt x="116714" y="702403"/>
                  <a:pt x="130175" y="704850"/>
                </a:cubicBezTo>
                <a:cubicBezTo>
                  <a:pt x="135484" y="705815"/>
                  <a:pt x="140691" y="707394"/>
                  <a:pt x="146050" y="708025"/>
                </a:cubicBezTo>
                <a:cubicBezTo>
                  <a:pt x="158707" y="709514"/>
                  <a:pt x="171450" y="710142"/>
                  <a:pt x="184150" y="711200"/>
                </a:cubicBezTo>
                <a:cubicBezTo>
                  <a:pt x="213051" y="720834"/>
                  <a:pt x="167405" y="706056"/>
                  <a:pt x="209550" y="717550"/>
                </a:cubicBezTo>
                <a:cubicBezTo>
                  <a:pt x="216008" y="719311"/>
                  <a:pt x="228600" y="723900"/>
                  <a:pt x="228600" y="723900"/>
                </a:cubicBezTo>
                <a:cubicBezTo>
                  <a:pt x="234396" y="728247"/>
                  <a:pt x="255659" y="744561"/>
                  <a:pt x="260350" y="746125"/>
                </a:cubicBezTo>
                <a:lnTo>
                  <a:pt x="269875" y="749300"/>
                </a:lnTo>
                <a:lnTo>
                  <a:pt x="282575" y="768350"/>
                </a:lnTo>
                <a:cubicBezTo>
                  <a:pt x="284692" y="771525"/>
                  <a:pt x="287718" y="774255"/>
                  <a:pt x="288925" y="777875"/>
                </a:cubicBezTo>
                <a:cubicBezTo>
                  <a:pt x="293773" y="792420"/>
                  <a:pt x="290092" y="784723"/>
                  <a:pt x="301625" y="800100"/>
                </a:cubicBezTo>
                <a:cubicBezTo>
                  <a:pt x="308436" y="820532"/>
                  <a:pt x="299461" y="798340"/>
                  <a:pt x="314325" y="819150"/>
                </a:cubicBezTo>
                <a:cubicBezTo>
                  <a:pt x="317076" y="823001"/>
                  <a:pt x="317718" y="828154"/>
                  <a:pt x="320675" y="831850"/>
                </a:cubicBezTo>
                <a:cubicBezTo>
                  <a:pt x="341649" y="858067"/>
                  <a:pt x="333612" y="843493"/>
                  <a:pt x="352425" y="860425"/>
                </a:cubicBezTo>
                <a:cubicBezTo>
                  <a:pt x="359100" y="866432"/>
                  <a:pt x="362956" y="876635"/>
                  <a:pt x="371475" y="879475"/>
                </a:cubicBezTo>
                <a:cubicBezTo>
                  <a:pt x="377825" y="881592"/>
                  <a:pt x="383899" y="884878"/>
                  <a:pt x="390525" y="885825"/>
                </a:cubicBezTo>
                <a:cubicBezTo>
                  <a:pt x="421197" y="890207"/>
                  <a:pt x="405324" y="888072"/>
                  <a:pt x="438150" y="892175"/>
                </a:cubicBezTo>
                <a:cubicBezTo>
                  <a:pt x="463086" y="900487"/>
                  <a:pt x="438485" y="893161"/>
                  <a:pt x="492125" y="898525"/>
                </a:cubicBezTo>
                <a:cubicBezTo>
                  <a:pt x="498531" y="899166"/>
                  <a:pt x="504758" y="901187"/>
                  <a:pt x="511175" y="901700"/>
                </a:cubicBezTo>
                <a:cubicBezTo>
                  <a:pt x="531247" y="903306"/>
                  <a:pt x="551392" y="903817"/>
                  <a:pt x="571500" y="904875"/>
                </a:cubicBezTo>
                <a:cubicBezTo>
                  <a:pt x="574675" y="905933"/>
                  <a:pt x="577743" y="907394"/>
                  <a:pt x="581025" y="908050"/>
                </a:cubicBezTo>
                <a:cubicBezTo>
                  <a:pt x="595063" y="910858"/>
                  <a:pt x="622405" y="913141"/>
                  <a:pt x="635000" y="914400"/>
                </a:cubicBezTo>
                <a:cubicBezTo>
                  <a:pt x="650875" y="913342"/>
                  <a:pt x="666812" y="912982"/>
                  <a:pt x="682625" y="911225"/>
                </a:cubicBezTo>
                <a:cubicBezTo>
                  <a:pt x="701675" y="909108"/>
                  <a:pt x="682625" y="904875"/>
                  <a:pt x="701675" y="911225"/>
                </a:cubicBezTo>
                <a:lnTo>
                  <a:pt x="708025" y="930275"/>
                </a:lnTo>
                <a:cubicBezTo>
                  <a:pt x="709083" y="933450"/>
                  <a:pt x="710388" y="936553"/>
                  <a:pt x="711200" y="939800"/>
                </a:cubicBezTo>
                <a:lnTo>
                  <a:pt x="714375" y="952500"/>
                </a:lnTo>
                <a:cubicBezTo>
                  <a:pt x="711752" y="994464"/>
                  <a:pt x="714245" y="991186"/>
                  <a:pt x="708025" y="1019175"/>
                </a:cubicBezTo>
                <a:cubicBezTo>
                  <a:pt x="707078" y="1023435"/>
                  <a:pt x="706801" y="1027972"/>
                  <a:pt x="704850" y="1031875"/>
                </a:cubicBezTo>
                <a:cubicBezTo>
                  <a:pt x="701437" y="1038701"/>
                  <a:pt x="696383" y="1044575"/>
                  <a:pt x="692150" y="1050925"/>
                </a:cubicBezTo>
                <a:cubicBezTo>
                  <a:pt x="683944" y="1063235"/>
                  <a:pt x="689420" y="1059243"/>
                  <a:pt x="676275" y="1063625"/>
                </a:cubicBezTo>
                <a:cubicBezTo>
                  <a:pt x="674158" y="1066800"/>
                  <a:pt x="673100" y="1071033"/>
                  <a:pt x="669925" y="1073150"/>
                </a:cubicBezTo>
                <a:cubicBezTo>
                  <a:pt x="666294" y="1075571"/>
                  <a:pt x="661405" y="1075071"/>
                  <a:pt x="657225" y="1076325"/>
                </a:cubicBezTo>
                <a:cubicBezTo>
                  <a:pt x="650814" y="1078248"/>
                  <a:pt x="644525" y="1080558"/>
                  <a:pt x="638175" y="1082675"/>
                </a:cubicBezTo>
                <a:lnTo>
                  <a:pt x="619125" y="1089025"/>
                </a:lnTo>
                <a:cubicBezTo>
                  <a:pt x="615950" y="1090083"/>
                  <a:pt x="612707" y="1090957"/>
                  <a:pt x="609600" y="1092200"/>
                </a:cubicBezTo>
                <a:cubicBezTo>
                  <a:pt x="604308" y="1094317"/>
                  <a:pt x="599061" y="1096549"/>
                  <a:pt x="593725" y="1098550"/>
                </a:cubicBezTo>
                <a:cubicBezTo>
                  <a:pt x="590591" y="1099725"/>
                  <a:pt x="587193" y="1100228"/>
                  <a:pt x="584200" y="1101725"/>
                </a:cubicBezTo>
                <a:cubicBezTo>
                  <a:pt x="580787" y="1103432"/>
                  <a:pt x="577850" y="1105958"/>
                  <a:pt x="574675" y="1108075"/>
                </a:cubicBezTo>
                <a:cubicBezTo>
                  <a:pt x="572558" y="1111250"/>
                  <a:pt x="568746" y="1113807"/>
                  <a:pt x="568325" y="1117600"/>
                </a:cubicBezTo>
                <a:cubicBezTo>
                  <a:pt x="567614" y="1123998"/>
                  <a:pt x="568885" y="1130767"/>
                  <a:pt x="571500" y="1136650"/>
                </a:cubicBezTo>
                <a:cubicBezTo>
                  <a:pt x="573324" y="1140753"/>
                  <a:pt x="577576" y="1143300"/>
                  <a:pt x="581025" y="1146175"/>
                </a:cubicBezTo>
                <a:cubicBezTo>
                  <a:pt x="585106" y="1149576"/>
                  <a:pt x="594147" y="1155533"/>
                  <a:pt x="600075" y="1155700"/>
                </a:cubicBezTo>
                <a:cubicBezTo>
                  <a:pt x="672021" y="1157727"/>
                  <a:pt x="744008" y="1157817"/>
                  <a:pt x="815975" y="1158875"/>
                </a:cubicBezTo>
                <a:cubicBezTo>
                  <a:pt x="840310" y="1166987"/>
                  <a:pt x="811806" y="1158319"/>
                  <a:pt x="863600" y="1165225"/>
                </a:cubicBezTo>
                <a:cubicBezTo>
                  <a:pt x="866917" y="1165667"/>
                  <a:pt x="869843" y="1167744"/>
                  <a:pt x="873125" y="1168400"/>
                </a:cubicBezTo>
                <a:cubicBezTo>
                  <a:pt x="880463" y="1169868"/>
                  <a:pt x="887953" y="1170437"/>
                  <a:pt x="895350" y="1171575"/>
                </a:cubicBezTo>
                <a:cubicBezTo>
                  <a:pt x="901713" y="1172554"/>
                  <a:pt x="907979" y="1174291"/>
                  <a:pt x="914400" y="1174750"/>
                </a:cubicBezTo>
                <a:cubicBezTo>
                  <a:pt x="937648" y="1176411"/>
                  <a:pt x="960990" y="1176440"/>
                  <a:pt x="984250" y="1177925"/>
                </a:cubicBezTo>
                <a:cubicBezTo>
                  <a:pt x="1010739" y="1179616"/>
                  <a:pt x="1063625" y="1184275"/>
                  <a:pt x="1063625" y="1184275"/>
                </a:cubicBezTo>
                <a:cubicBezTo>
                  <a:pt x="1093258" y="1183217"/>
                  <a:pt x="1122931" y="1182950"/>
                  <a:pt x="1152525" y="1181100"/>
                </a:cubicBezTo>
                <a:cubicBezTo>
                  <a:pt x="1180390" y="1179358"/>
                  <a:pt x="1147784" y="1174616"/>
                  <a:pt x="1184275" y="1171575"/>
                </a:cubicBezTo>
                <a:lnTo>
                  <a:pt x="1222375" y="1168400"/>
                </a:lnTo>
                <a:cubicBezTo>
                  <a:pt x="1226608" y="1167342"/>
                  <a:pt x="1230782" y="1166006"/>
                  <a:pt x="1235075" y="1165225"/>
                </a:cubicBezTo>
                <a:cubicBezTo>
                  <a:pt x="1242438" y="1163886"/>
                  <a:pt x="1249977" y="1163592"/>
                  <a:pt x="1257300" y="1162050"/>
                </a:cubicBezTo>
                <a:cubicBezTo>
                  <a:pt x="1270110" y="1159353"/>
                  <a:pt x="1282700" y="1155700"/>
                  <a:pt x="1295400" y="1152525"/>
                </a:cubicBezTo>
                <a:lnTo>
                  <a:pt x="1308100" y="1149350"/>
                </a:lnTo>
                <a:cubicBezTo>
                  <a:pt x="1311275" y="1147233"/>
                  <a:pt x="1316418" y="1139380"/>
                  <a:pt x="1317625" y="1143000"/>
                </a:cubicBezTo>
                <a:cubicBezTo>
                  <a:pt x="1319427" y="1148407"/>
                  <a:pt x="1299104" y="1124479"/>
                  <a:pt x="1295400" y="1120775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dúvida.jpg">
            <a:extLst>
              <a:ext uri="{FF2B5EF4-FFF2-40B4-BE49-F238E27FC236}">
                <a16:creationId xmlns:a16="http://schemas.microsoft.com/office/drawing/2014/main" id="{BA1DA25E-108E-4EC7-8708-45C30FDFB8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58619" y="4189107"/>
            <a:ext cx="746026" cy="71359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72CAD61-F735-43AC-81EC-0848EC20EF86}"/>
              </a:ext>
            </a:extLst>
          </p:cNvPr>
          <p:cNvSpPr/>
          <p:nvPr/>
        </p:nvSpPr>
        <p:spPr>
          <a:xfrm>
            <a:off x="11722630" y="3989052"/>
            <a:ext cx="282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242424"/>
                </a:solidFill>
              </a:rPr>
              <a:t>?</a:t>
            </a:r>
            <a:endParaRPr lang="pt-BR" sz="2000" dirty="0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B8540443-0D19-4C98-817F-5BBD933AA528}"/>
              </a:ext>
            </a:extLst>
          </p:cNvPr>
          <p:cNvSpPr/>
          <p:nvPr/>
        </p:nvSpPr>
        <p:spPr>
          <a:xfrm>
            <a:off x="10343535" y="1591322"/>
            <a:ext cx="422787" cy="769321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3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5" grpId="0" animBg="1"/>
      <p:bldP spid="7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u="sng" dirty="0">
                <a:solidFill>
                  <a:srgbClr val="00B050"/>
                </a:solidFill>
              </a:rPr>
              <a:t>Morfologia</a:t>
            </a:r>
            <a:r>
              <a:rPr lang="pt-BR" sz="3000" dirty="0">
                <a:solidFill>
                  <a:srgbClr val="00B050"/>
                </a:solidFill>
              </a:rPr>
              <a:t>, Porosidade e Densidade</a:t>
            </a: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CE83DB0E-4723-48E4-9C6B-B67A8853B2AE}"/>
              </a:ext>
            </a:extLst>
          </p:cNvPr>
          <p:cNvGrpSpPr/>
          <p:nvPr/>
        </p:nvGrpSpPr>
        <p:grpSpPr>
          <a:xfrm>
            <a:off x="187355" y="1367842"/>
            <a:ext cx="4398853" cy="2775114"/>
            <a:chOff x="7216451" y="2270770"/>
            <a:chExt cx="4398853" cy="2775114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5FD2A82-3344-475B-A0B3-0A8D058CB353}"/>
                </a:ext>
              </a:extLst>
            </p:cNvPr>
            <p:cNvSpPr/>
            <p:nvPr/>
          </p:nvSpPr>
          <p:spPr>
            <a:xfrm>
              <a:off x="7747000" y="2387600"/>
              <a:ext cx="3575050" cy="22161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C4FFFE01-6780-47AD-B866-BF67B3D2468A}"/>
                </a:ext>
              </a:extLst>
            </p:cNvPr>
            <p:cNvSpPr/>
            <p:nvPr/>
          </p:nvSpPr>
          <p:spPr>
            <a:xfrm>
              <a:off x="8235950" y="2854341"/>
              <a:ext cx="3086100" cy="1736709"/>
            </a:xfrm>
            <a:custGeom>
              <a:avLst/>
              <a:gdLst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48434 h 1748434"/>
                <a:gd name="connsiteX1" fmla="*/ 273050 w 3054350"/>
                <a:gd name="connsiteY1" fmla="*/ 1316634 h 1748434"/>
                <a:gd name="connsiteX2" fmla="*/ 736600 w 3054350"/>
                <a:gd name="connsiteY2" fmla="*/ 770534 h 1748434"/>
                <a:gd name="connsiteX3" fmla="*/ 1301750 w 3054350"/>
                <a:gd name="connsiteY3" fmla="*/ 357784 h 1748434"/>
                <a:gd name="connsiteX4" fmla="*/ 1860550 w 3054350"/>
                <a:gd name="connsiteY4" fmla="*/ 129184 h 1748434"/>
                <a:gd name="connsiteX5" fmla="*/ 2470150 w 3054350"/>
                <a:gd name="connsiteY5" fmla="*/ 14884 h 1748434"/>
                <a:gd name="connsiteX6" fmla="*/ 3054350 w 3054350"/>
                <a:gd name="connsiteY6" fmla="*/ 27584 h 1748434"/>
                <a:gd name="connsiteX0" fmla="*/ 0 w 3054350"/>
                <a:gd name="connsiteY0" fmla="*/ 1748434 h 1748434"/>
                <a:gd name="connsiteX1" fmla="*/ 273050 w 3054350"/>
                <a:gd name="connsiteY1" fmla="*/ 1316634 h 1748434"/>
                <a:gd name="connsiteX2" fmla="*/ 736600 w 3054350"/>
                <a:gd name="connsiteY2" fmla="*/ 770534 h 1748434"/>
                <a:gd name="connsiteX3" fmla="*/ 1301750 w 3054350"/>
                <a:gd name="connsiteY3" fmla="*/ 357784 h 1748434"/>
                <a:gd name="connsiteX4" fmla="*/ 1860550 w 3054350"/>
                <a:gd name="connsiteY4" fmla="*/ 129184 h 1748434"/>
                <a:gd name="connsiteX5" fmla="*/ 2470150 w 3054350"/>
                <a:gd name="connsiteY5" fmla="*/ 14884 h 1748434"/>
                <a:gd name="connsiteX6" fmla="*/ 3054350 w 3054350"/>
                <a:gd name="connsiteY6" fmla="*/ 27584 h 1748434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736600 w 3054350"/>
                <a:gd name="connsiteY2" fmla="*/ 7588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679450 w 3054350"/>
                <a:gd name="connsiteY2" fmla="*/ 8350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679450 w 3054350"/>
                <a:gd name="connsiteY2" fmla="*/ 8350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4350" h="1736709">
                  <a:moveTo>
                    <a:pt x="0" y="1736709"/>
                  </a:moveTo>
                  <a:cubicBezTo>
                    <a:pt x="91017" y="1592776"/>
                    <a:pt x="159808" y="1455192"/>
                    <a:pt x="273050" y="1304909"/>
                  </a:cubicBezTo>
                  <a:cubicBezTo>
                    <a:pt x="386292" y="1154626"/>
                    <a:pt x="503767" y="997992"/>
                    <a:pt x="679450" y="835009"/>
                  </a:cubicBezTo>
                  <a:cubicBezTo>
                    <a:pt x="855133" y="672026"/>
                    <a:pt x="1082675" y="472001"/>
                    <a:pt x="1301750" y="346059"/>
                  </a:cubicBezTo>
                  <a:cubicBezTo>
                    <a:pt x="1520825" y="220117"/>
                    <a:pt x="1790700" y="117459"/>
                    <a:pt x="1993900" y="79359"/>
                  </a:cubicBezTo>
                  <a:cubicBezTo>
                    <a:pt x="2152650" y="53959"/>
                    <a:pt x="2293408" y="13742"/>
                    <a:pt x="2470150" y="3159"/>
                  </a:cubicBezTo>
                  <a:cubicBezTo>
                    <a:pt x="2646892" y="-7424"/>
                    <a:pt x="2859617" y="11626"/>
                    <a:pt x="3054350" y="15859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6B53CC11-44BB-4FF5-8D47-BFE723EAB0AB}"/>
                </a:ext>
              </a:extLst>
            </p:cNvPr>
            <p:cNvSpPr/>
            <p:nvPr/>
          </p:nvSpPr>
          <p:spPr>
            <a:xfrm>
              <a:off x="8028581" y="3838575"/>
              <a:ext cx="351238" cy="412750"/>
            </a:xfrm>
            <a:custGeom>
              <a:avLst/>
              <a:gdLst>
                <a:gd name="connsiteX0" fmla="*/ 59138 w 351238"/>
                <a:gd name="connsiteY0" fmla="*/ 368300 h 412750"/>
                <a:gd name="connsiteX1" fmla="*/ 128988 w 351238"/>
                <a:gd name="connsiteY1" fmla="*/ 349250 h 412750"/>
                <a:gd name="connsiteX2" fmla="*/ 148038 w 351238"/>
                <a:gd name="connsiteY2" fmla="*/ 342900 h 412750"/>
                <a:gd name="connsiteX3" fmla="*/ 224238 w 351238"/>
                <a:gd name="connsiteY3" fmla="*/ 336550 h 412750"/>
                <a:gd name="connsiteX4" fmla="*/ 243288 w 351238"/>
                <a:gd name="connsiteY4" fmla="*/ 323850 h 412750"/>
                <a:gd name="connsiteX5" fmla="*/ 281388 w 351238"/>
                <a:gd name="connsiteY5" fmla="*/ 311150 h 412750"/>
                <a:gd name="connsiteX6" fmla="*/ 300438 w 351238"/>
                <a:gd name="connsiteY6" fmla="*/ 304800 h 412750"/>
                <a:gd name="connsiteX7" fmla="*/ 351238 w 351238"/>
                <a:gd name="connsiteY7" fmla="*/ 298450 h 412750"/>
                <a:gd name="connsiteX8" fmla="*/ 344888 w 351238"/>
                <a:gd name="connsiteY8" fmla="*/ 254000 h 412750"/>
                <a:gd name="connsiteX9" fmla="*/ 325838 w 351238"/>
                <a:gd name="connsiteY9" fmla="*/ 241300 h 412750"/>
                <a:gd name="connsiteX10" fmla="*/ 268688 w 351238"/>
                <a:gd name="connsiteY10" fmla="*/ 228600 h 412750"/>
                <a:gd name="connsiteX11" fmla="*/ 249638 w 351238"/>
                <a:gd name="connsiteY11" fmla="*/ 215900 h 412750"/>
                <a:gd name="connsiteX12" fmla="*/ 243288 w 351238"/>
                <a:gd name="connsiteY12" fmla="*/ 196850 h 412750"/>
                <a:gd name="connsiteX13" fmla="*/ 211538 w 351238"/>
                <a:gd name="connsiteY13" fmla="*/ 158750 h 412750"/>
                <a:gd name="connsiteX14" fmla="*/ 205188 w 351238"/>
                <a:gd name="connsiteY14" fmla="*/ 139700 h 412750"/>
                <a:gd name="connsiteX15" fmla="*/ 192488 w 351238"/>
                <a:gd name="connsiteY15" fmla="*/ 120650 h 412750"/>
                <a:gd name="connsiteX16" fmla="*/ 186138 w 351238"/>
                <a:gd name="connsiteY16" fmla="*/ 12700 h 412750"/>
                <a:gd name="connsiteX17" fmla="*/ 148038 w 351238"/>
                <a:gd name="connsiteY17" fmla="*/ 0 h 412750"/>
                <a:gd name="connsiteX18" fmla="*/ 109938 w 351238"/>
                <a:gd name="connsiteY18" fmla="*/ 6350 h 412750"/>
                <a:gd name="connsiteX19" fmla="*/ 84538 w 351238"/>
                <a:gd name="connsiteY19" fmla="*/ 120650 h 412750"/>
                <a:gd name="connsiteX20" fmla="*/ 65488 w 351238"/>
                <a:gd name="connsiteY20" fmla="*/ 127000 h 412750"/>
                <a:gd name="connsiteX21" fmla="*/ 59138 w 351238"/>
                <a:gd name="connsiteY21" fmla="*/ 247650 h 412750"/>
                <a:gd name="connsiteX22" fmla="*/ 52788 w 351238"/>
                <a:gd name="connsiteY22" fmla="*/ 266700 h 412750"/>
                <a:gd name="connsiteX23" fmla="*/ 40088 w 351238"/>
                <a:gd name="connsiteY23" fmla="*/ 285750 h 412750"/>
                <a:gd name="connsiteX24" fmla="*/ 14688 w 351238"/>
                <a:gd name="connsiteY24" fmla="*/ 317500 h 412750"/>
                <a:gd name="connsiteX25" fmla="*/ 8338 w 351238"/>
                <a:gd name="connsiteY25" fmla="*/ 406400 h 412750"/>
                <a:gd name="connsiteX26" fmla="*/ 27388 w 351238"/>
                <a:gd name="connsiteY26" fmla="*/ 412750 h 412750"/>
                <a:gd name="connsiteX27" fmla="*/ 78188 w 351238"/>
                <a:gd name="connsiteY27" fmla="*/ 393700 h 412750"/>
                <a:gd name="connsiteX28" fmla="*/ 59138 w 351238"/>
                <a:gd name="connsiteY28" fmla="*/ 36830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1238" h="412750">
                  <a:moveTo>
                    <a:pt x="59138" y="368300"/>
                  </a:moveTo>
                  <a:cubicBezTo>
                    <a:pt x="67605" y="360892"/>
                    <a:pt x="80649" y="365363"/>
                    <a:pt x="128988" y="349250"/>
                  </a:cubicBezTo>
                  <a:cubicBezTo>
                    <a:pt x="135338" y="347133"/>
                    <a:pt x="141368" y="343456"/>
                    <a:pt x="148038" y="342900"/>
                  </a:cubicBezTo>
                  <a:lnTo>
                    <a:pt x="224238" y="336550"/>
                  </a:lnTo>
                  <a:cubicBezTo>
                    <a:pt x="230588" y="332317"/>
                    <a:pt x="236314" y="326950"/>
                    <a:pt x="243288" y="323850"/>
                  </a:cubicBezTo>
                  <a:cubicBezTo>
                    <a:pt x="255521" y="318413"/>
                    <a:pt x="268688" y="315383"/>
                    <a:pt x="281388" y="311150"/>
                  </a:cubicBezTo>
                  <a:cubicBezTo>
                    <a:pt x="287738" y="309033"/>
                    <a:pt x="293796" y="305630"/>
                    <a:pt x="300438" y="304800"/>
                  </a:cubicBezTo>
                  <a:lnTo>
                    <a:pt x="351238" y="298450"/>
                  </a:lnTo>
                  <a:cubicBezTo>
                    <a:pt x="349121" y="283633"/>
                    <a:pt x="350967" y="267677"/>
                    <a:pt x="344888" y="254000"/>
                  </a:cubicBezTo>
                  <a:cubicBezTo>
                    <a:pt x="341788" y="247026"/>
                    <a:pt x="332664" y="244713"/>
                    <a:pt x="325838" y="241300"/>
                  </a:cubicBezTo>
                  <a:cubicBezTo>
                    <a:pt x="310206" y="233484"/>
                    <a:pt x="283321" y="231039"/>
                    <a:pt x="268688" y="228600"/>
                  </a:cubicBezTo>
                  <a:cubicBezTo>
                    <a:pt x="262338" y="224367"/>
                    <a:pt x="254406" y="221859"/>
                    <a:pt x="249638" y="215900"/>
                  </a:cubicBezTo>
                  <a:cubicBezTo>
                    <a:pt x="245457" y="210673"/>
                    <a:pt x="246281" y="202837"/>
                    <a:pt x="243288" y="196850"/>
                  </a:cubicBezTo>
                  <a:cubicBezTo>
                    <a:pt x="234447" y="179169"/>
                    <a:pt x="225582" y="172794"/>
                    <a:pt x="211538" y="158750"/>
                  </a:cubicBezTo>
                  <a:cubicBezTo>
                    <a:pt x="209421" y="152400"/>
                    <a:pt x="208181" y="145687"/>
                    <a:pt x="205188" y="139700"/>
                  </a:cubicBezTo>
                  <a:cubicBezTo>
                    <a:pt x="201775" y="132874"/>
                    <a:pt x="193620" y="128197"/>
                    <a:pt x="192488" y="120650"/>
                  </a:cubicBezTo>
                  <a:cubicBezTo>
                    <a:pt x="187141" y="85003"/>
                    <a:pt x="198599" y="46523"/>
                    <a:pt x="186138" y="12700"/>
                  </a:cubicBezTo>
                  <a:cubicBezTo>
                    <a:pt x="181510" y="138"/>
                    <a:pt x="148038" y="0"/>
                    <a:pt x="148038" y="0"/>
                  </a:cubicBezTo>
                  <a:lnTo>
                    <a:pt x="109938" y="6350"/>
                  </a:lnTo>
                  <a:cubicBezTo>
                    <a:pt x="73245" y="95461"/>
                    <a:pt x="138539" y="93649"/>
                    <a:pt x="84538" y="120650"/>
                  </a:cubicBezTo>
                  <a:cubicBezTo>
                    <a:pt x="78551" y="123643"/>
                    <a:pt x="71838" y="124883"/>
                    <a:pt x="65488" y="127000"/>
                  </a:cubicBezTo>
                  <a:cubicBezTo>
                    <a:pt x="63371" y="167217"/>
                    <a:pt x="62784" y="207543"/>
                    <a:pt x="59138" y="247650"/>
                  </a:cubicBezTo>
                  <a:cubicBezTo>
                    <a:pt x="58532" y="254316"/>
                    <a:pt x="55781" y="260713"/>
                    <a:pt x="52788" y="266700"/>
                  </a:cubicBezTo>
                  <a:cubicBezTo>
                    <a:pt x="49375" y="273526"/>
                    <a:pt x="43501" y="278924"/>
                    <a:pt x="40088" y="285750"/>
                  </a:cubicBezTo>
                  <a:cubicBezTo>
                    <a:pt x="24752" y="316422"/>
                    <a:pt x="46801" y="296091"/>
                    <a:pt x="14688" y="317500"/>
                  </a:cubicBezTo>
                  <a:cubicBezTo>
                    <a:pt x="3474" y="351142"/>
                    <a:pt x="-8446" y="368636"/>
                    <a:pt x="8338" y="406400"/>
                  </a:cubicBezTo>
                  <a:cubicBezTo>
                    <a:pt x="11056" y="412517"/>
                    <a:pt x="21038" y="410633"/>
                    <a:pt x="27388" y="412750"/>
                  </a:cubicBezTo>
                  <a:cubicBezTo>
                    <a:pt x="50105" y="408207"/>
                    <a:pt x="61837" y="410051"/>
                    <a:pt x="78188" y="393700"/>
                  </a:cubicBezTo>
                  <a:cubicBezTo>
                    <a:pt x="81535" y="390353"/>
                    <a:pt x="50671" y="375708"/>
                    <a:pt x="59138" y="3683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03A5AF7-5254-449D-AFEA-7CD867ABD7E6}"/>
                </a:ext>
              </a:extLst>
            </p:cNvPr>
            <p:cNvSpPr/>
            <p:nvPr/>
          </p:nvSpPr>
          <p:spPr>
            <a:xfrm>
              <a:off x="8647287" y="4121150"/>
              <a:ext cx="330581" cy="298450"/>
            </a:xfrm>
            <a:custGeom>
              <a:avLst/>
              <a:gdLst>
                <a:gd name="connsiteX0" fmla="*/ 7763 w 330581"/>
                <a:gd name="connsiteY0" fmla="*/ 44450 h 298450"/>
                <a:gd name="connsiteX1" fmla="*/ 1413 w 330581"/>
                <a:gd name="connsiteY1" fmla="*/ 146050 h 298450"/>
                <a:gd name="connsiteX2" fmla="*/ 45863 w 330581"/>
                <a:gd name="connsiteY2" fmla="*/ 196850 h 298450"/>
                <a:gd name="connsiteX3" fmla="*/ 58563 w 330581"/>
                <a:gd name="connsiteY3" fmla="*/ 234950 h 298450"/>
                <a:gd name="connsiteX4" fmla="*/ 71263 w 330581"/>
                <a:gd name="connsiteY4" fmla="*/ 254000 h 298450"/>
                <a:gd name="connsiteX5" fmla="*/ 77613 w 330581"/>
                <a:gd name="connsiteY5" fmla="*/ 273050 h 298450"/>
                <a:gd name="connsiteX6" fmla="*/ 96663 w 330581"/>
                <a:gd name="connsiteY6" fmla="*/ 279400 h 298450"/>
                <a:gd name="connsiteX7" fmla="*/ 134763 w 330581"/>
                <a:gd name="connsiteY7" fmla="*/ 298450 h 298450"/>
                <a:gd name="connsiteX8" fmla="*/ 198263 w 330581"/>
                <a:gd name="connsiteY8" fmla="*/ 292100 h 298450"/>
                <a:gd name="connsiteX9" fmla="*/ 204613 w 330581"/>
                <a:gd name="connsiteY9" fmla="*/ 273050 h 298450"/>
                <a:gd name="connsiteX10" fmla="*/ 210963 w 330581"/>
                <a:gd name="connsiteY10" fmla="*/ 209550 h 298450"/>
                <a:gd name="connsiteX11" fmla="*/ 249063 w 330581"/>
                <a:gd name="connsiteY11" fmla="*/ 184150 h 298450"/>
                <a:gd name="connsiteX12" fmla="*/ 268113 w 330581"/>
                <a:gd name="connsiteY12" fmla="*/ 171450 h 298450"/>
                <a:gd name="connsiteX13" fmla="*/ 306213 w 330581"/>
                <a:gd name="connsiteY13" fmla="*/ 152400 h 298450"/>
                <a:gd name="connsiteX14" fmla="*/ 312563 w 330581"/>
                <a:gd name="connsiteY14" fmla="*/ 44450 h 298450"/>
                <a:gd name="connsiteX15" fmla="*/ 268113 w 330581"/>
                <a:gd name="connsiteY15" fmla="*/ 38100 h 298450"/>
                <a:gd name="connsiteX16" fmla="*/ 242713 w 330581"/>
                <a:gd name="connsiteY16" fmla="*/ 31750 h 298450"/>
                <a:gd name="connsiteX17" fmla="*/ 204613 w 330581"/>
                <a:gd name="connsiteY17" fmla="*/ 12700 h 298450"/>
                <a:gd name="connsiteX18" fmla="*/ 185563 w 330581"/>
                <a:gd name="connsiteY18" fmla="*/ 0 h 298450"/>
                <a:gd name="connsiteX19" fmla="*/ 83963 w 330581"/>
                <a:gd name="connsiteY19" fmla="*/ 6350 h 298450"/>
                <a:gd name="connsiteX20" fmla="*/ 64913 w 330581"/>
                <a:gd name="connsiteY20" fmla="*/ 12700 h 298450"/>
                <a:gd name="connsiteX21" fmla="*/ 20463 w 330581"/>
                <a:gd name="connsiteY21" fmla="*/ 25400 h 298450"/>
                <a:gd name="connsiteX22" fmla="*/ 7763 w 330581"/>
                <a:gd name="connsiteY22" fmla="*/ 44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0581" h="298450">
                  <a:moveTo>
                    <a:pt x="7763" y="44450"/>
                  </a:moveTo>
                  <a:cubicBezTo>
                    <a:pt x="4588" y="64558"/>
                    <a:pt x="-3172" y="112428"/>
                    <a:pt x="1413" y="146050"/>
                  </a:cubicBezTo>
                  <a:cubicBezTo>
                    <a:pt x="5117" y="173214"/>
                    <a:pt x="27078" y="184326"/>
                    <a:pt x="45863" y="196850"/>
                  </a:cubicBezTo>
                  <a:cubicBezTo>
                    <a:pt x="50096" y="209550"/>
                    <a:pt x="51137" y="223811"/>
                    <a:pt x="58563" y="234950"/>
                  </a:cubicBezTo>
                  <a:cubicBezTo>
                    <a:pt x="62796" y="241300"/>
                    <a:pt x="67850" y="247174"/>
                    <a:pt x="71263" y="254000"/>
                  </a:cubicBezTo>
                  <a:cubicBezTo>
                    <a:pt x="74256" y="259987"/>
                    <a:pt x="72880" y="268317"/>
                    <a:pt x="77613" y="273050"/>
                  </a:cubicBezTo>
                  <a:cubicBezTo>
                    <a:pt x="82346" y="277783"/>
                    <a:pt x="90676" y="276407"/>
                    <a:pt x="96663" y="279400"/>
                  </a:cubicBezTo>
                  <a:cubicBezTo>
                    <a:pt x="145902" y="304019"/>
                    <a:pt x="86880" y="282489"/>
                    <a:pt x="134763" y="298450"/>
                  </a:cubicBezTo>
                  <a:cubicBezTo>
                    <a:pt x="155930" y="296333"/>
                    <a:pt x="178271" y="299370"/>
                    <a:pt x="198263" y="292100"/>
                  </a:cubicBezTo>
                  <a:cubicBezTo>
                    <a:pt x="204553" y="289813"/>
                    <a:pt x="203595" y="279666"/>
                    <a:pt x="204613" y="273050"/>
                  </a:cubicBezTo>
                  <a:cubicBezTo>
                    <a:pt x="207848" y="252025"/>
                    <a:pt x="201450" y="228576"/>
                    <a:pt x="210963" y="209550"/>
                  </a:cubicBezTo>
                  <a:cubicBezTo>
                    <a:pt x="217789" y="195898"/>
                    <a:pt x="236363" y="192617"/>
                    <a:pt x="249063" y="184150"/>
                  </a:cubicBezTo>
                  <a:cubicBezTo>
                    <a:pt x="255413" y="179917"/>
                    <a:pt x="260873" y="173863"/>
                    <a:pt x="268113" y="171450"/>
                  </a:cubicBezTo>
                  <a:cubicBezTo>
                    <a:pt x="294403" y="162687"/>
                    <a:pt x="281594" y="168813"/>
                    <a:pt x="306213" y="152400"/>
                  </a:cubicBezTo>
                  <a:cubicBezTo>
                    <a:pt x="329030" y="118174"/>
                    <a:pt x="344223" y="103813"/>
                    <a:pt x="312563" y="44450"/>
                  </a:cubicBezTo>
                  <a:cubicBezTo>
                    <a:pt x="305520" y="31244"/>
                    <a:pt x="282839" y="40777"/>
                    <a:pt x="268113" y="38100"/>
                  </a:cubicBezTo>
                  <a:cubicBezTo>
                    <a:pt x="259527" y="36539"/>
                    <a:pt x="251180" y="33867"/>
                    <a:pt x="242713" y="31750"/>
                  </a:cubicBezTo>
                  <a:cubicBezTo>
                    <a:pt x="188118" y="-4646"/>
                    <a:pt x="257193" y="38990"/>
                    <a:pt x="204613" y="12700"/>
                  </a:cubicBezTo>
                  <a:cubicBezTo>
                    <a:pt x="197787" y="9287"/>
                    <a:pt x="191913" y="4233"/>
                    <a:pt x="185563" y="0"/>
                  </a:cubicBezTo>
                  <a:cubicBezTo>
                    <a:pt x="151696" y="2117"/>
                    <a:pt x="117709" y="2798"/>
                    <a:pt x="83963" y="6350"/>
                  </a:cubicBezTo>
                  <a:cubicBezTo>
                    <a:pt x="77306" y="7051"/>
                    <a:pt x="71349" y="10861"/>
                    <a:pt x="64913" y="12700"/>
                  </a:cubicBezTo>
                  <a:cubicBezTo>
                    <a:pt x="9099" y="28647"/>
                    <a:pt x="66138" y="10175"/>
                    <a:pt x="20463" y="25400"/>
                  </a:cubicBezTo>
                  <a:cubicBezTo>
                    <a:pt x="7094" y="65508"/>
                    <a:pt x="10938" y="24342"/>
                    <a:pt x="7763" y="4445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52DB53A8-1603-4DC9-85A3-B923639A39D8}"/>
                </a:ext>
              </a:extLst>
            </p:cNvPr>
            <p:cNvSpPr/>
            <p:nvPr/>
          </p:nvSpPr>
          <p:spPr>
            <a:xfrm>
              <a:off x="9321800" y="3530600"/>
              <a:ext cx="261411" cy="318540"/>
            </a:xfrm>
            <a:custGeom>
              <a:avLst/>
              <a:gdLst>
                <a:gd name="connsiteX0" fmla="*/ 57150 w 261411"/>
                <a:gd name="connsiteY0" fmla="*/ 38100 h 318540"/>
                <a:gd name="connsiteX1" fmla="*/ 50800 w 261411"/>
                <a:gd name="connsiteY1" fmla="*/ 114300 h 318540"/>
                <a:gd name="connsiteX2" fmla="*/ 31750 w 261411"/>
                <a:gd name="connsiteY2" fmla="*/ 152400 h 318540"/>
                <a:gd name="connsiteX3" fmla="*/ 25400 w 261411"/>
                <a:gd name="connsiteY3" fmla="*/ 171450 h 318540"/>
                <a:gd name="connsiteX4" fmla="*/ 12700 w 261411"/>
                <a:gd name="connsiteY4" fmla="*/ 190500 h 318540"/>
                <a:gd name="connsiteX5" fmla="*/ 0 w 261411"/>
                <a:gd name="connsiteY5" fmla="*/ 228600 h 318540"/>
                <a:gd name="connsiteX6" fmla="*/ 6350 w 261411"/>
                <a:gd name="connsiteY6" fmla="*/ 260350 h 318540"/>
                <a:gd name="connsiteX7" fmla="*/ 25400 w 261411"/>
                <a:gd name="connsiteY7" fmla="*/ 273050 h 318540"/>
                <a:gd name="connsiteX8" fmla="*/ 57150 w 261411"/>
                <a:gd name="connsiteY8" fmla="*/ 304800 h 318540"/>
                <a:gd name="connsiteX9" fmla="*/ 95250 w 261411"/>
                <a:gd name="connsiteY9" fmla="*/ 317500 h 318540"/>
                <a:gd name="connsiteX10" fmla="*/ 247650 w 261411"/>
                <a:gd name="connsiteY10" fmla="*/ 311150 h 318540"/>
                <a:gd name="connsiteX11" fmla="*/ 260350 w 261411"/>
                <a:gd name="connsiteY11" fmla="*/ 273050 h 318540"/>
                <a:gd name="connsiteX12" fmla="*/ 254000 w 261411"/>
                <a:gd name="connsiteY12" fmla="*/ 25400 h 318540"/>
                <a:gd name="connsiteX13" fmla="*/ 215900 w 261411"/>
                <a:gd name="connsiteY13" fmla="*/ 0 h 318540"/>
                <a:gd name="connsiteX14" fmla="*/ 82550 w 261411"/>
                <a:gd name="connsiteY14" fmla="*/ 6350 h 318540"/>
                <a:gd name="connsiteX15" fmla="*/ 57150 w 261411"/>
                <a:gd name="connsiteY15" fmla="*/ 38100 h 31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411" h="318540">
                  <a:moveTo>
                    <a:pt x="57150" y="38100"/>
                  </a:moveTo>
                  <a:cubicBezTo>
                    <a:pt x="51858" y="56092"/>
                    <a:pt x="54169" y="89036"/>
                    <a:pt x="50800" y="114300"/>
                  </a:cubicBezTo>
                  <a:cubicBezTo>
                    <a:pt x="47898" y="136065"/>
                    <a:pt x="41480" y="132940"/>
                    <a:pt x="31750" y="152400"/>
                  </a:cubicBezTo>
                  <a:cubicBezTo>
                    <a:pt x="28757" y="158387"/>
                    <a:pt x="28393" y="165463"/>
                    <a:pt x="25400" y="171450"/>
                  </a:cubicBezTo>
                  <a:cubicBezTo>
                    <a:pt x="21987" y="178276"/>
                    <a:pt x="15800" y="183526"/>
                    <a:pt x="12700" y="190500"/>
                  </a:cubicBezTo>
                  <a:cubicBezTo>
                    <a:pt x="7263" y="202733"/>
                    <a:pt x="0" y="228600"/>
                    <a:pt x="0" y="228600"/>
                  </a:cubicBezTo>
                  <a:cubicBezTo>
                    <a:pt x="2117" y="239183"/>
                    <a:pt x="995" y="250979"/>
                    <a:pt x="6350" y="260350"/>
                  </a:cubicBezTo>
                  <a:cubicBezTo>
                    <a:pt x="10136" y="266976"/>
                    <a:pt x="20004" y="267654"/>
                    <a:pt x="25400" y="273050"/>
                  </a:cubicBezTo>
                  <a:cubicBezTo>
                    <a:pt x="47413" y="295063"/>
                    <a:pt x="26670" y="291253"/>
                    <a:pt x="57150" y="304800"/>
                  </a:cubicBezTo>
                  <a:cubicBezTo>
                    <a:pt x="69383" y="310237"/>
                    <a:pt x="95250" y="317500"/>
                    <a:pt x="95250" y="317500"/>
                  </a:cubicBezTo>
                  <a:cubicBezTo>
                    <a:pt x="146050" y="315383"/>
                    <a:pt x="198554" y="324368"/>
                    <a:pt x="247650" y="311150"/>
                  </a:cubicBezTo>
                  <a:cubicBezTo>
                    <a:pt x="260577" y="307670"/>
                    <a:pt x="260350" y="273050"/>
                    <a:pt x="260350" y="273050"/>
                  </a:cubicBezTo>
                  <a:cubicBezTo>
                    <a:pt x="258233" y="190500"/>
                    <a:pt x="267268" y="106904"/>
                    <a:pt x="254000" y="25400"/>
                  </a:cubicBezTo>
                  <a:cubicBezTo>
                    <a:pt x="251548" y="10335"/>
                    <a:pt x="215900" y="0"/>
                    <a:pt x="215900" y="0"/>
                  </a:cubicBezTo>
                  <a:cubicBezTo>
                    <a:pt x="171450" y="2117"/>
                    <a:pt x="126909" y="2801"/>
                    <a:pt x="82550" y="6350"/>
                  </a:cubicBezTo>
                  <a:cubicBezTo>
                    <a:pt x="73851" y="7046"/>
                    <a:pt x="62442" y="20108"/>
                    <a:pt x="57150" y="381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8B8013F8-2F31-4C38-ACF5-85AD8EF9C7DC}"/>
                </a:ext>
              </a:extLst>
            </p:cNvPr>
            <p:cNvSpPr/>
            <p:nvPr/>
          </p:nvSpPr>
          <p:spPr>
            <a:xfrm>
              <a:off x="8618875" y="3175000"/>
              <a:ext cx="271125" cy="349638"/>
            </a:xfrm>
            <a:custGeom>
              <a:avLst/>
              <a:gdLst>
                <a:gd name="connsiteX0" fmla="*/ 61575 w 271125"/>
                <a:gd name="connsiteY0" fmla="*/ 342900 h 349638"/>
                <a:gd name="connsiteX1" fmla="*/ 4425 w 271125"/>
                <a:gd name="connsiteY1" fmla="*/ 317500 h 349638"/>
                <a:gd name="connsiteX2" fmla="*/ 23475 w 271125"/>
                <a:gd name="connsiteY2" fmla="*/ 228600 h 349638"/>
                <a:gd name="connsiteX3" fmla="*/ 42525 w 271125"/>
                <a:gd name="connsiteY3" fmla="*/ 215900 h 349638"/>
                <a:gd name="connsiteX4" fmla="*/ 48875 w 271125"/>
                <a:gd name="connsiteY4" fmla="*/ 196850 h 349638"/>
                <a:gd name="connsiteX5" fmla="*/ 61575 w 271125"/>
                <a:gd name="connsiteY5" fmla="*/ 177800 h 349638"/>
                <a:gd name="connsiteX6" fmla="*/ 67925 w 271125"/>
                <a:gd name="connsiteY6" fmla="*/ 146050 h 349638"/>
                <a:gd name="connsiteX7" fmla="*/ 80625 w 271125"/>
                <a:gd name="connsiteY7" fmla="*/ 107950 h 349638"/>
                <a:gd name="connsiteX8" fmla="*/ 93325 w 271125"/>
                <a:gd name="connsiteY8" fmla="*/ 63500 h 349638"/>
                <a:gd name="connsiteX9" fmla="*/ 112375 w 271125"/>
                <a:gd name="connsiteY9" fmla="*/ 50800 h 349638"/>
                <a:gd name="connsiteX10" fmla="*/ 125075 w 271125"/>
                <a:gd name="connsiteY10" fmla="*/ 31750 h 349638"/>
                <a:gd name="connsiteX11" fmla="*/ 131425 w 271125"/>
                <a:gd name="connsiteY11" fmla="*/ 12700 h 349638"/>
                <a:gd name="connsiteX12" fmla="*/ 150475 w 271125"/>
                <a:gd name="connsiteY12" fmla="*/ 0 h 349638"/>
                <a:gd name="connsiteX13" fmla="*/ 182225 w 271125"/>
                <a:gd name="connsiteY13" fmla="*/ 6350 h 349638"/>
                <a:gd name="connsiteX14" fmla="*/ 213975 w 271125"/>
                <a:gd name="connsiteY14" fmla="*/ 38100 h 349638"/>
                <a:gd name="connsiteX15" fmla="*/ 233025 w 271125"/>
                <a:gd name="connsiteY15" fmla="*/ 50800 h 349638"/>
                <a:gd name="connsiteX16" fmla="*/ 258425 w 271125"/>
                <a:gd name="connsiteY16" fmla="*/ 76200 h 349638"/>
                <a:gd name="connsiteX17" fmla="*/ 271125 w 271125"/>
                <a:gd name="connsiteY17" fmla="*/ 95250 h 349638"/>
                <a:gd name="connsiteX18" fmla="*/ 264775 w 271125"/>
                <a:gd name="connsiteY18" fmla="*/ 177800 h 349638"/>
                <a:gd name="connsiteX19" fmla="*/ 252075 w 271125"/>
                <a:gd name="connsiteY19" fmla="*/ 196850 h 349638"/>
                <a:gd name="connsiteX20" fmla="*/ 213975 w 271125"/>
                <a:gd name="connsiteY20" fmla="*/ 222250 h 349638"/>
                <a:gd name="connsiteX21" fmla="*/ 188575 w 271125"/>
                <a:gd name="connsiteY21" fmla="*/ 254000 h 349638"/>
                <a:gd name="connsiteX22" fmla="*/ 150475 w 271125"/>
                <a:gd name="connsiteY22" fmla="*/ 311150 h 349638"/>
                <a:gd name="connsiteX23" fmla="*/ 137775 w 271125"/>
                <a:gd name="connsiteY23" fmla="*/ 330200 h 349638"/>
                <a:gd name="connsiteX24" fmla="*/ 99675 w 271125"/>
                <a:gd name="connsiteY24" fmla="*/ 349250 h 349638"/>
                <a:gd name="connsiteX25" fmla="*/ 61575 w 271125"/>
                <a:gd name="connsiteY25" fmla="*/ 342900 h 34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1125" h="349638">
                  <a:moveTo>
                    <a:pt x="61575" y="342900"/>
                  </a:moveTo>
                  <a:cubicBezTo>
                    <a:pt x="45700" y="337608"/>
                    <a:pt x="14235" y="335894"/>
                    <a:pt x="4425" y="317500"/>
                  </a:cubicBezTo>
                  <a:cubicBezTo>
                    <a:pt x="-6390" y="297222"/>
                    <a:pt x="3635" y="248440"/>
                    <a:pt x="23475" y="228600"/>
                  </a:cubicBezTo>
                  <a:cubicBezTo>
                    <a:pt x="28871" y="223204"/>
                    <a:pt x="36175" y="220133"/>
                    <a:pt x="42525" y="215900"/>
                  </a:cubicBezTo>
                  <a:cubicBezTo>
                    <a:pt x="44642" y="209550"/>
                    <a:pt x="45882" y="202837"/>
                    <a:pt x="48875" y="196850"/>
                  </a:cubicBezTo>
                  <a:cubicBezTo>
                    <a:pt x="52288" y="190024"/>
                    <a:pt x="58895" y="184946"/>
                    <a:pt x="61575" y="177800"/>
                  </a:cubicBezTo>
                  <a:cubicBezTo>
                    <a:pt x="65365" y="167694"/>
                    <a:pt x="65085" y="156463"/>
                    <a:pt x="67925" y="146050"/>
                  </a:cubicBezTo>
                  <a:cubicBezTo>
                    <a:pt x="71447" y="133135"/>
                    <a:pt x="77378" y="120937"/>
                    <a:pt x="80625" y="107950"/>
                  </a:cubicBezTo>
                  <a:cubicBezTo>
                    <a:pt x="81040" y="106291"/>
                    <a:pt x="90012" y="67641"/>
                    <a:pt x="93325" y="63500"/>
                  </a:cubicBezTo>
                  <a:cubicBezTo>
                    <a:pt x="98093" y="57541"/>
                    <a:pt x="106025" y="55033"/>
                    <a:pt x="112375" y="50800"/>
                  </a:cubicBezTo>
                  <a:cubicBezTo>
                    <a:pt x="116608" y="44450"/>
                    <a:pt x="121662" y="38576"/>
                    <a:pt x="125075" y="31750"/>
                  </a:cubicBezTo>
                  <a:cubicBezTo>
                    <a:pt x="128068" y="25763"/>
                    <a:pt x="127244" y="17927"/>
                    <a:pt x="131425" y="12700"/>
                  </a:cubicBezTo>
                  <a:cubicBezTo>
                    <a:pt x="136193" y="6741"/>
                    <a:pt x="144125" y="4233"/>
                    <a:pt x="150475" y="0"/>
                  </a:cubicBezTo>
                  <a:cubicBezTo>
                    <a:pt x="161058" y="2117"/>
                    <a:pt x="172119" y="2560"/>
                    <a:pt x="182225" y="6350"/>
                  </a:cubicBezTo>
                  <a:cubicBezTo>
                    <a:pt x="209318" y="16510"/>
                    <a:pt x="195348" y="19473"/>
                    <a:pt x="213975" y="38100"/>
                  </a:cubicBezTo>
                  <a:cubicBezTo>
                    <a:pt x="219371" y="43496"/>
                    <a:pt x="226675" y="46567"/>
                    <a:pt x="233025" y="50800"/>
                  </a:cubicBezTo>
                  <a:cubicBezTo>
                    <a:pt x="246880" y="92364"/>
                    <a:pt x="227637" y="51570"/>
                    <a:pt x="258425" y="76200"/>
                  </a:cubicBezTo>
                  <a:cubicBezTo>
                    <a:pt x="264384" y="80968"/>
                    <a:pt x="266892" y="88900"/>
                    <a:pt x="271125" y="95250"/>
                  </a:cubicBezTo>
                  <a:cubicBezTo>
                    <a:pt x="269008" y="122767"/>
                    <a:pt x="269861" y="150675"/>
                    <a:pt x="264775" y="177800"/>
                  </a:cubicBezTo>
                  <a:cubicBezTo>
                    <a:pt x="263369" y="185301"/>
                    <a:pt x="257818" y="191824"/>
                    <a:pt x="252075" y="196850"/>
                  </a:cubicBezTo>
                  <a:cubicBezTo>
                    <a:pt x="240588" y="206901"/>
                    <a:pt x="213975" y="222250"/>
                    <a:pt x="213975" y="222250"/>
                  </a:cubicBezTo>
                  <a:cubicBezTo>
                    <a:pt x="199675" y="265150"/>
                    <a:pt x="219507" y="218649"/>
                    <a:pt x="188575" y="254000"/>
                  </a:cubicBezTo>
                  <a:lnTo>
                    <a:pt x="150475" y="311150"/>
                  </a:lnTo>
                  <a:cubicBezTo>
                    <a:pt x="146242" y="317500"/>
                    <a:pt x="144125" y="325967"/>
                    <a:pt x="137775" y="330200"/>
                  </a:cubicBezTo>
                  <a:cubicBezTo>
                    <a:pt x="125146" y="338619"/>
                    <a:pt x="115449" y="347497"/>
                    <a:pt x="99675" y="349250"/>
                  </a:cubicBezTo>
                  <a:cubicBezTo>
                    <a:pt x="87053" y="350652"/>
                    <a:pt x="77450" y="348192"/>
                    <a:pt x="61575" y="3429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B7795F40-6C84-4AD1-94F9-D380B29E0A5A}"/>
                </a:ext>
              </a:extLst>
            </p:cNvPr>
            <p:cNvSpPr/>
            <p:nvPr/>
          </p:nvSpPr>
          <p:spPr>
            <a:xfrm>
              <a:off x="9524405" y="2540000"/>
              <a:ext cx="331291" cy="396406"/>
            </a:xfrm>
            <a:custGeom>
              <a:avLst/>
              <a:gdLst>
                <a:gd name="connsiteX0" fmla="*/ 83145 w 331291"/>
                <a:gd name="connsiteY0" fmla="*/ 361950 h 396406"/>
                <a:gd name="connsiteX1" fmla="*/ 254595 w 331291"/>
                <a:gd name="connsiteY1" fmla="*/ 387350 h 396406"/>
                <a:gd name="connsiteX2" fmla="*/ 273645 w 331291"/>
                <a:gd name="connsiteY2" fmla="*/ 374650 h 396406"/>
                <a:gd name="connsiteX3" fmla="*/ 286345 w 331291"/>
                <a:gd name="connsiteY3" fmla="*/ 355600 h 396406"/>
                <a:gd name="connsiteX4" fmla="*/ 292695 w 331291"/>
                <a:gd name="connsiteY4" fmla="*/ 336550 h 396406"/>
                <a:gd name="connsiteX5" fmla="*/ 318095 w 331291"/>
                <a:gd name="connsiteY5" fmla="*/ 298450 h 396406"/>
                <a:gd name="connsiteX6" fmla="*/ 330795 w 331291"/>
                <a:gd name="connsiteY6" fmla="*/ 260350 h 396406"/>
                <a:gd name="connsiteX7" fmla="*/ 324445 w 331291"/>
                <a:gd name="connsiteY7" fmla="*/ 133350 h 396406"/>
                <a:gd name="connsiteX8" fmla="*/ 286345 w 331291"/>
                <a:gd name="connsiteY8" fmla="*/ 107950 h 396406"/>
                <a:gd name="connsiteX9" fmla="*/ 229195 w 331291"/>
                <a:gd name="connsiteY9" fmla="*/ 82550 h 396406"/>
                <a:gd name="connsiteX10" fmla="*/ 216495 w 331291"/>
                <a:gd name="connsiteY10" fmla="*/ 31750 h 396406"/>
                <a:gd name="connsiteX11" fmla="*/ 210145 w 331291"/>
                <a:gd name="connsiteY11" fmla="*/ 6350 h 396406"/>
                <a:gd name="connsiteX12" fmla="*/ 191095 w 331291"/>
                <a:gd name="connsiteY12" fmla="*/ 0 h 396406"/>
                <a:gd name="connsiteX13" fmla="*/ 146645 w 331291"/>
                <a:gd name="connsiteY13" fmla="*/ 6350 h 396406"/>
                <a:gd name="connsiteX14" fmla="*/ 127595 w 331291"/>
                <a:gd name="connsiteY14" fmla="*/ 19050 h 396406"/>
                <a:gd name="connsiteX15" fmla="*/ 108545 w 331291"/>
                <a:gd name="connsiteY15" fmla="*/ 25400 h 396406"/>
                <a:gd name="connsiteX16" fmla="*/ 89495 w 331291"/>
                <a:gd name="connsiteY16" fmla="*/ 38100 h 396406"/>
                <a:gd name="connsiteX17" fmla="*/ 51395 w 331291"/>
                <a:gd name="connsiteY17" fmla="*/ 50800 h 396406"/>
                <a:gd name="connsiteX18" fmla="*/ 13295 w 331291"/>
                <a:gd name="connsiteY18" fmla="*/ 69850 h 396406"/>
                <a:gd name="connsiteX19" fmla="*/ 595 w 331291"/>
                <a:gd name="connsiteY19" fmla="*/ 88900 h 396406"/>
                <a:gd name="connsiteX20" fmla="*/ 25995 w 331291"/>
                <a:gd name="connsiteY20" fmla="*/ 127000 h 396406"/>
                <a:gd name="connsiteX21" fmla="*/ 51395 w 331291"/>
                <a:gd name="connsiteY21" fmla="*/ 152400 h 396406"/>
                <a:gd name="connsiteX22" fmla="*/ 57745 w 331291"/>
                <a:gd name="connsiteY22" fmla="*/ 190500 h 396406"/>
                <a:gd name="connsiteX23" fmla="*/ 83145 w 331291"/>
                <a:gd name="connsiteY23" fmla="*/ 361950 h 39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1291" h="396406">
                  <a:moveTo>
                    <a:pt x="83145" y="361950"/>
                  </a:moveTo>
                  <a:cubicBezTo>
                    <a:pt x="115953" y="394758"/>
                    <a:pt x="191990" y="406132"/>
                    <a:pt x="254595" y="387350"/>
                  </a:cubicBezTo>
                  <a:cubicBezTo>
                    <a:pt x="261905" y="385157"/>
                    <a:pt x="267295" y="378883"/>
                    <a:pt x="273645" y="374650"/>
                  </a:cubicBezTo>
                  <a:cubicBezTo>
                    <a:pt x="277878" y="368300"/>
                    <a:pt x="282932" y="362426"/>
                    <a:pt x="286345" y="355600"/>
                  </a:cubicBezTo>
                  <a:cubicBezTo>
                    <a:pt x="289338" y="349613"/>
                    <a:pt x="289444" y="342401"/>
                    <a:pt x="292695" y="336550"/>
                  </a:cubicBezTo>
                  <a:cubicBezTo>
                    <a:pt x="300108" y="323207"/>
                    <a:pt x="313268" y="312930"/>
                    <a:pt x="318095" y="298450"/>
                  </a:cubicBezTo>
                  <a:lnTo>
                    <a:pt x="330795" y="260350"/>
                  </a:lnTo>
                  <a:cubicBezTo>
                    <a:pt x="328678" y="218017"/>
                    <a:pt x="336313" y="174041"/>
                    <a:pt x="324445" y="133350"/>
                  </a:cubicBezTo>
                  <a:cubicBezTo>
                    <a:pt x="320171" y="118697"/>
                    <a:pt x="300825" y="112777"/>
                    <a:pt x="286345" y="107950"/>
                  </a:cubicBezTo>
                  <a:cubicBezTo>
                    <a:pt x="241005" y="92837"/>
                    <a:pt x="259384" y="102676"/>
                    <a:pt x="229195" y="82550"/>
                  </a:cubicBezTo>
                  <a:cubicBezTo>
                    <a:pt x="216285" y="17999"/>
                    <a:pt x="229512" y="77311"/>
                    <a:pt x="216495" y="31750"/>
                  </a:cubicBezTo>
                  <a:cubicBezTo>
                    <a:pt x="214097" y="23359"/>
                    <a:pt x="215597" y="13165"/>
                    <a:pt x="210145" y="6350"/>
                  </a:cubicBezTo>
                  <a:cubicBezTo>
                    <a:pt x="205964" y="1123"/>
                    <a:pt x="197445" y="2117"/>
                    <a:pt x="191095" y="0"/>
                  </a:cubicBezTo>
                  <a:cubicBezTo>
                    <a:pt x="176278" y="2117"/>
                    <a:pt x="160981" y="2049"/>
                    <a:pt x="146645" y="6350"/>
                  </a:cubicBezTo>
                  <a:cubicBezTo>
                    <a:pt x="139335" y="8543"/>
                    <a:pt x="134421" y="15637"/>
                    <a:pt x="127595" y="19050"/>
                  </a:cubicBezTo>
                  <a:cubicBezTo>
                    <a:pt x="121608" y="22043"/>
                    <a:pt x="114532" y="22407"/>
                    <a:pt x="108545" y="25400"/>
                  </a:cubicBezTo>
                  <a:cubicBezTo>
                    <a:pt x="101719" y="28813"/>
                    <a:pt x="96469" y="35000"/>
                    <a:pt x="89495" y="38100"/>
                  </a:cubicBezTo>
                  <a:cubicBezTo>
                    <a:pt x="77262" y="43537"/>
                    <a:pt x="62534" y="43374"/>
                    <a:pt x="51395" y="50800"/>
                  </a:cubicBezTo>
                  <a:cubicBezTo>
                    <a:pt x="26776" y="67213"/>
                    <a:pt x="39585" y="61087"/>
                    <a:pt x="13295" y="69850"/>
                  </a:cubicBezTo>
                  <a:cubicBezTo>
                    <a:pt x="9062" y="76200"/>
                    <a:pt x="1674" y="81345"/>
                    <a:pt x="595" y="88900"/>
                  </a:cubicBezTo>
                  <a:cubicBezTo>
                    <a:pt x="-2971" y="113859"/>
                    <a:pt x="9973" y="116319"/>
                    <a:pt x="25995" y="127000"/>
                  </a:cubicBezTo>
                  <a:cubicBezTo>
                    <a:pt x="63248" y="238760"/>
                    <a:pt x="-2792" y="57573"/>
                    <a:pt x="51395" y="152400"/>
                  </a:cubicBezTo>
                  <a:cubicBezTo>
                    <a:pt x="57783" y="163579"/>
                    <a:pt x="57377" y="177630"/>
                    <a:pt x="57745" y="190500"/>
                  </a:cubicBezTo>
                  <a:cubicBezTo>
                    <a:pt x="59498" y="251858"/>
                    <a:pt x="50337" y="329142"/>
                    <a:pt x="83145" y="36195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C5BFA4D-5374-4163-8AAF-D1A3778CAEDD}"/>
                </a:ext>
              </a:extLst>
            </p:cNvPr>
            <p:cNvSpPr/>
            <p:nvPr/>
          </p:nvSpPr>
          <p:spPr>
            <a:xfrm>
              <a:off x="10617200" y="3079678"/>
              <a:ext cx="336550" cy="292172"/>
            </a:xfrm>
            <a:custGeom>
              <a:avLst/>
              <a:gdLst>
                <a:gd name="connsiteX0" fmla="*/ 101600 w 361950"/>
                <a:gd name="connsiteY0" fmla="*/ 31822 h 292172"/>
                <a:gd name="connsiteX1" fmla="*/ 69850 w 361950"/>
                <a:gd name="connsiteY1" fmla="*/ 50872 h 292172"/>
                <a:gd name="connsiteX2" fmla="*/ 50800 w 361950"/>
                <a:gd name="connsiteY2" fmla="*/ 63572 h 292172"/>
                <a:gd name="connsiteX3" fmla="*/ 19050 w 361950"/>
                <a:gd name="connsiteY3" fmla="*/ 95322 h 292172"/>
                <a:gd name="connsiteX4" fmla="*/ 6350 w 361950"/>
                <a:gd name="connsiteY4" fmla="*/ 133422 h 292172"/>
                <a:gd name="connsiteX5" fmla="*/ 0 w 361950"/>
                <a:gd name="connsiteY5" fmla="*/ 152472 h 292172"/>
                <a:gd name="connsiteX6" fmla="*/ 6350 w 361950"/>
                <a:gd name="connsiteY6" fmla="*/ 196922 h 292172"/>
                <a:gd name="connsiteX7" fmla="*/ 44450 w 361950"/>
                <a:gd name="connsiteY7" fmla="*/ 222322 h 292172"/>
                <a:gd name="connsiteX8" fmla="*/ 101600 w 361950"/>
                <a:gd name="connsiteY8" fmla="*/ 247722 h 292172"/>
                <a:gd name="connsiteX9" fmla="*/ 120650 w 361950"/>
                <a:gd name="connsiteY9" fmla="*/ 254072 h 292172"/>
                <a:gd name="connsiteX10" fmla="*/ 139700 w 361950"/>
                <a:gd name="connsiteY10" fmla="*/ 260422 h 292172"/>
                <a:gd name="connsiteX11" fmla="*/ 158750 w 361950"/>
                <a:gd name="connsiteY11" fmla="*/ 273122 h 292172"/>
                <a:gd name="connsiteX12" fmla="*/ 234950 w 361950"/>
                <a:gd name="connsiteY12" fmla="*/ 285822 h 292172"/>
                <a:gd name="connsiteX13" fmla="*/ 254000 w 361950"/>
                <a:gd name="connsiteY13" fmla="*/ 292172 h 292172"/>
                <a:gd name="connsiteX14" fmla="*/ 304800 w 361950"/>
                <a:gd name="connsiteY14" fmla="*/ 285822 h 292172"/>
                <a:gd name="connsiteX15" fmla="*/ 323850 w 361950"/>
                <a:gd name="connsiteY15" fmla="*/ 266772 h 292172"/>
                <a:gd name="connsiteX16" fmla="*/ 342900 w 361950"/>
                <a:gd name="connsiteY16" fmla="*/ 228672 h 292172"/>
                <a:gd name="connsiteX17" fmla="*/ 355600 w 361950"/>
                <a:gd name="connsiteY17" fmla="*/ 209622 h 292172"/>
                <a:gd name="connsiteX18" fmla="*/ 361950 w 361950"/>
                <a:gd name="connsiteY18" fmla="*/ 82622 h 292172"/>
                <a:gd name="connsiteX19" fmla="*/ 342900 w 361950"/>
                <a:gd name="connsiteY19" fmla="*/ 25472 h 292172"/>
                <a:gd name="connsiteX20" fmla="*/ 304800 w 361950"/>
                <a:gd name="connsiteY20" fmla="*/ 12772 h 292172"/>
                <a:gd name="connsiteX21" fmla="*/ 241300 w 361950"/>
                <a:gd name="connsiteY21" fmla="*/ 72 h 292172"/>
                <a:gd name="connsiteX22" fmla="*/ 101600 w 361950"/>
                <a:gd name="connsiteY22" fmla="*/ 31822 h 29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1950" h="292172">
                  <a:moveTo>
                    <a:pt x="101600" y="31822"/>
                  </a:moveTo>
                  <a:cubicBezTo>
                    <a:pt x="73025" y="40289"/>
                    <a:pt x="80316" y="44331"/>
                    <a:pt x="69850" y="50872"/>
                  </a:cubicBezTo>
                  <a:cubicBezTo>
                    <a:pt x="63378" y="54917"/>
                    <a:pt x="56196" y="58176"/>
                    <a:pt x="50800" y="63572"/>
                  </a:cubicBezTo>
                  <a:cubicBezTo>
                    <a:pt x="8467" y="105905"/>
                    <a:pt x="69850" y="61455"/>
                    <a:pt x="19050" y="95322"/>
                  </a:cubicBezTo>
                  <a:lnTo>
                    <a:pt x="6350" y="133422"/>
                  </a:lnTo>
                  <a:lnTo>
                    <a:pt x="0" y="152472"/>
                  </a:lnTo>
                  <a:cubicBezTo>
                    <a:pt x="2117" y="167289"/>
                    <a:pt x="791" y="183025"/>
                    <a:pt x="6350" y="196922"/>
                  </a:cubicBezTo>
                  <a:cubicBezTo>
                    <a:pt x="15378" y="219492"/>
                    <a:pt x="27878" y="214036"/>
                    <a:pt x="44450" y="222322"/>
                  </a:cubicBezTo>
                  <a:cubicBezTo>
                    <a:pt x="104827" y="252511"/>
                    <a:pt x="3306" y="214957"/>
                    <a:pt x="101600" y="247722"/>
                  </a:cubicBezTo>
                  <a:lnTo>
                    <a:pt x="120650" y="254072"/>
                  </a:lnTo>
                  <a:cubicBezTo>
                    <a:pt x="127000" y="256189"/>
                    <a:pt x="134131" y="256709"/>
                    <a:pt x="139700" y="260422"/>
                  </a:cubicBezTo>
                  <a:cubicBezTo>
                    <a:pt x="146050" y="264655"/>
                    <a:pt x="151604" y="270442"/>
                    <a:pt x="158750" y="273122"/>
                  </a:cubicBezTo>
                  <a:cubicBezTo>
                    <a:pt x="170178" y="277408"/>
                    <a:pt x="228350" y="284879"/>
                    <a:pt x="234950" y="285822"/>
                  </a:cubicBezTo>
                  <a:cubicBezTo>
                    <a:pt x="241300" y="287939"/>
                    <a:pt x="247307" y="292172"/>
                    <a:pt x="254000" y="292172"/>
                  </a:cubicBezTo>
                  <a:cubicBezTo>
                    <a:pt x="271065" y="292172"/>
                    <a:pt x="288762" y="291654"/>
                    <a:pt x="304800" y="285822"/>
                  </a:cubicBezTo>
                  <a:cubicBezTo>
                    <a:pt x="313240" y="282753"/>
                    <a:pt x="318101" y="273671"/>
                    <a:pt x="323850" y="266772"/>
                  </a:cubicBezTo>
                  <a:cubicBezTo>
                    <a:pt x="346598" y="239475"/>
                    <a:pt x="328581" y="257311"/>
                    <a:pt x="342900" y="228672"/>
                  </a:cubicBezTo>
                  <a:cubicBezTo>
                    <a:pt x="346313" y="221846"/>
                    <a:pt x="351367" y="215972"/>
                    <a:pt x="355600" y="209622"/>
                  </a:cubicBezTo>
                  <a:cubicBezTo>
                    <a:pt x="357717" y="167289"/>
                    <a:pt x="361950" y="125008"/>
                    <a:pt x="361950" y="82622"/>
                  </a:cubicBezTo>
                  <a:cubicBezTo>
                    <a:pt x="361950" y="71037"/>
                    <a:pt x="358234" y="35056"/>
                    <a:pt x="342900" y="25472"/>
                  </a:cubicBezTo>
                  <a:cubicBezTo>
                    <a:pt x="331548" y="18377"/>
                    <a:pt x="317787" y="16019"/>
                    <a:pt x="304800" y="12772"/>
                  </a:cubicBezTo>
                  <a:cubicBezTo>
                    <a:pt x="285906" y="8048"/>
                    <a:pt x="259983" y="850"/>
                    <a:pt x="241300" y="72"/>
                  </a:cubicBezTo>
                  <a:cubicBezTo>
                    <a:pt x="203233" y="-1514"/>
                    <a:pt x="130175" y="23355"/>
                    <a:pt x="101600" y="31822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FC35E97-DEAA-405C-8E69-EF47D37615FB}"/>
                </a:ext>
              </a:extLst>
            </p:cNvPr>
            <p:cNvSpPr/>
            <p:nvPr/>
          </p:nvSpPr>
          <p:spPr>
            <a:xfrm>
              <a:off x="10883800" y="2445235"/>
              <a:ext cx="331290" cy="355616"/>
            </a:xfrm>
            <a:prstGeom prst="ellips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B9428DF-9783-48C7-83DB-256460A6E0C8}"/>
                </a:ext>
              </a:extLst>
            </p:cNvPr>
            <p:cNvCxnSpPr/>
            <p:nvPr/>
          </p:nvCxnSpPr>
          <p:spPr>
            <a:xfrm>
              <a:off x="8235950" y="4251325"/>
              <a:ext cx="82550" cy="1682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96369D1E-E3C9-464F-B62B-5D622E3AAB6F}"/>
                </a:ext>
              </a:extLst>
            </p:cNvPr>
            <p:cNvCxnSpPr>
              <a:cxnSpLocks/>
              <a:stCxn id="13" idx="1"/>
              <a:endCxn id="11" idx="1"/>
            </p:cNvCxnSpPr>
            <p:nvPr/>
          </p:nvCxnSpPr>
          <p:spPr>
            <a:xfrm flipH="1" flipV="1">
              <a:off x="8511838" y="4159250"/>
              <a:ext cx="136862" cy="1079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99265F3C-9875-413B-9FDF-B5F1B73CD0EE}"/>
                </a:ext>
              </a:extLst>
            </p:cNvPr>
            <p:cNvCxnSpPr>
              <a:stCxn id="18" idx="23"/>
            </p:cNvCxnSpPr>
            <p:nvPr/>
          </p:nvCxnSpPr>
          <p:spPr>
            <a:xfrm>
              <a:off x="8756650" y="3505200"/>
              <a:ext cx="102594" cy="21749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E3B335F4-62BA-421A-8F07-970F9706FBD1}"/>
                </a:ext>
              </a:extLst>
            </p:cNvPr>
            <p:cNvCxnSpPr>
              <a:stCxn id="16" idx="14"/>
            </p:cNvCxnSpPr>
            <p:nvPr/>
          </p:nvCxnSpPr>
          <p:spPr>
            <a:xfrm flipH="1" flipV="1">
              <a:off x="9272925" y="3429000"/>
              <a:ext cx="131425" cy="1079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1D70261D-4F19-40A8-A113-C5D38CC4809C}"/>
                </a:ext>
              </a:extLst>
            </p:cNvPr>
            <p:cNvCxnSpPr>
              <a:stCxn id="19" idx="1"/>
            </p:cNvCxnSpPr>
            <p:nvPr/>
          </p:nvCxnSpPr>
          <p:spPr>
            <a:xfrm>
              <a:off x="9779000" y="2927350"/>
              <a:ext cx="76696" cy="1336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83408BFE-3FA2-4E76-A709-56862D928CE8}"/>
                </a:ext>
              </a:extLst>
            </p:cNvPr>
            <p:cNvCxnSpPr>
              <a:cxnSpLocks/>
              <a:stCxn id="21" idx="21"/>
              <a:endCxn id="11" idx="5"/>
            </p:cNvCxnSpPr>
            <p:nvPr/>
          </p:nvCxnSpPr>
          <p:spPr>
            <a:xfrm flipH="1" flipV="1">
              <a:off x="10731777" y="2857500"/>
              <a:ext cx="109790" cy="222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871BF2DF-7531-43E1-9085-7B03D5AFD8E0}"/>
                </a:ext>
              </a:extLst>
            </p:cNvPr>
            <p:cNvCxnSpPr>
              <a:stCxn id="22" idx="5"/>
            </p:cNvCxnSpPr>
            <p:nvPr/>
          </p:nvCxnSpPr>
          <p:spPr>
            <a:xfrm>
              <a:off x="11166574" y="2748772"/>
              <a:ext cx="155476" cy="10556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7636F934-BCAE-4E1D-AF12-BBFAB8288A47}"/>
                </a:ext>
              </a:extLst>
            </p:cNvPr>
            <p:cNvSpPr txBox="1"/>
            <p:nvPr/>
          </p:nvSpPr>
          <p:spPr>
            <a:xfrm>
              <a:off x="9226286" y="4204388"/>
              <a:ext cx="20388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Partículas monodispersas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91BC131C-30E6-4540-BF04-4588CF6EAF84}"/>
                </a:ext>
              </a:extLst>
            </p:cNvPr>
            <p:cNvSpPr txBox="1"/>
            <p:nvPr/>
          </p:nvSpPr>
          <p:spPr>
            <a:xfrm>
              <a:off x="8591320" y="4738107"/>
              <a:ext cx="2039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Arredondamento relativo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6DE829D8-CA85-4C0C-A745-F1870AF15809}"/>
                </a:ext>
              </a:extLst>
            </p:cNvPr>
            <p:cNvSpPr txBox="1"/>
            <p:nvPr/>
          </p:nvSpPr>
          <p:spPr>
            <a:xfrm rot="16200000">
              <a:off x="6599263" y="3275111"/>
              <a:ext cx="1542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Densidade relativa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D5368CE7-6418-48A7-B4CD-CFD676871D46}"/>
                </a:ext>
              </a:extLst>
            </p:cNvPr>
            <p:cNvSpPr txBox="1"/>
            <p:nvPr/>
          </p:nvSpPr>
          <p:spPr>
            <a:xfrm>
              <a:off x="7599461" y="4598367"/>
              <a:ext cx="40158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0,0                                              0,5                                             1,0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A63B9B6-717E-4B5A-9F57-D1536CFC077D}"/>
                </a:ext>
              </a:extLst>
            </p:cNvPr>
            <p:cNvSpPr txBox="1"/>
            <p:nvPr/>
          </p:nvSpPr>
          <p:spPr>
            <a:xfrm>
              <a:off x="7420027" y="2270770"/>
              <a:ext cx="380232" cy="249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0,7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0,6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0,5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0,4</a:t>
              </a:r>
            </a:p>
          </p:txBody>
        </p: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3FD7073-632D-4179-8049-D66AEFB0E2C2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68" y="3849140"/>
              <a:ext cx="78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2D1E591-8B6F-4FC3-8F56-6BF5BEA16903}"/>
                </a:ext>
              </a:extLst>
            </p:cNvPr>
            <p:cNvCxnSpPr>
              <a:cxnSpLocks/>
            </p:cNvCxnSpPr>
            <p:nvPr/>
          </p:nvCxnSpPr>
          <p:spPr>
            <a:xfrm>
              <a:off x="7742018" y="3131590"/>
              <a:ext cx="78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92BC211F-8C6A-45DD-8602-A9EADB200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9068" y="4533900"/>
              <a:ext cx="0" cy="64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183BFA0-F8A1-486D-8723-D98A1DF2781F}"/>
              </a:ext>
            </a:extLst>
          </p:cNvPr>
          <p:cNvGrpSpPr/>
          <p:nvPr/>
        </p:nvGrpSpPr>
        <p:grpSpPr>
          <a:xfrm>
            <a:off x="662068" y="4240598"/>
            <a:ext cx="3666481" cy="473721"/>
            <a:chOff x="665383" y="4425876"/>
            <a:chExt cx="3666481" cy="473721"/>
          </a:xfrm>
        </p:grpSpPr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EFABF422-BAE5-400B-BBBB-DE1DBC968091}"/>
                </a:ext>
              </a:extLst>
            </p:cNvPr>
            <p:cNvCxnSpPr/>
            <p:nvPr/>
          </p:nvCxnSpPr>
          <p:spPr>
            <a:xfrm flipH="1">
              <a:off x="665383" y="4829159"/>
              <a:ext cx="3523096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Subtítulo 2">
              <a:extLst>
                <a:ext uri="{FF2B5EF4-FFF2-40B4-BE49-F238E27FC236}">
                  <a16:creationId xmlns:a16="http://schemas.microsoft.com/office/drawing/2014/main" id="{43B8882E-D898-4A53-AD77-4BA168932F33}"/>
                </a:ext>
              </a:extLst>
            </p:cNvPr>
            <p:cNvSpPr txBox="1">
              <a:spLocks/>
            </p:cNvSpPr>
            <p:nvPr/>
          </p:nvSpPr>
          <p:spPr>
            <a:xfrm>
              <a:off x="723624" y="4425876"/>
              <a:ext cx="3608240" cy="4737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90000"/>
              </a:pPr>
              <a:r>
                <a:rPr lang="pt-BR" altLang="pt-BR" sz="2200" dirty="0">
                  <a:solidFill>
                    <a:srgbClr val="FFC000"/>
                  </a:solidFill>
                </a:rPr>
                <a:t>Aumento das forças de atrito</a:t>
              </a:r>
            </a:p>
          </p:txBody>
        </p:sp>
      </p:grpSp>
      <p:sp>
        <p:nvSpPr>
          <p:cNvPr id="58" name="Subtítulo 2">
            <a:extLst>
              <a:ext uri="{FF2B5EF4-FFF2-40B4-BE49-F238E27FC236}">
                <a16:creationId xmlns:a16="http://schemas.microsoft.com/office/drawing/2014/main" id="{1E777A6C-0491-413C-A9F4-4E4FA201AF6E}"/>
              </a:ext>
            </a:extLst>
          </p:cNvPr>
          <p:cNvSpPr txBox="1">
            <a:spLocks/>
          </p:cNvSpPr>
          <p:nvPr/>
        </p:nvSpPr>
        <p:spPr>
          <a:xfrm>
            <a:off x="4794889" y="1238035"/>
            <a:ext cx="7209756" cy="881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/>
              <a:t>Quanto </a:t>
            </a:r>
            <a:r>
              <a:rPr lang="pt-BR" altLang="pt-BR" dirty="0">
                <a:solidFill>
                  <a:srgbClr val="FF0000"/>
                </a:solidFill>
              </a:rPr>
              <a:t>menor</a:t>
            </a:r>
            <a:r>
              <a:rPr lang="pt-BR" altLang="pt-BR" dirty="0"/>
              <a:t> o tamanho das </a:t>
            </a:r>
            <a:r>
              <a:rPr lang="pt-BR" altLang="pt-BR" dirty="0">
                <a:solidFill>
                  <a:srgbClr val="FF0000"/>
                </a:solidFill>
              </a:rPr>
              <a:t>partículas irregulares</a:t>
            </a:r>
            <a:r>
              <a:rPr lang="pt-BR" altLang="pt-BR" dirty="0"/>
              <a:t>, maior o efeito da forma (maior área superficial).</a:t>
            </a:r>
          </a:p>
        </p:txBody>
      </p:sp>
      <p:sp>
        <p:nvSpPr>
          <p:cNvPr id="60" name="Subtítulo 2">
            <a:extLst>
              <a:ext uri="{FF2B5EF4-FFF2-40B4-BE49-F238E27FC236}">
                <a16:creationId xmlns:a16="http://schemas.microsoft.com/office/drawing/2014/main" id="{1CA4C9BD-B83E-4489-BCD6-550E3188471B}"/>
              </a:ext>
            </a:extLst>
          </p:cNvPr>
          <p:cNvSpPr txBox="1">
            <a:spLocks/>
          </p:cNvSpPr>
          <p:nvPr/>
        </p:nvSpPr>
        <p:spPr>
          <a:xfrm>
            <a:off x="4794889" y="2151161"/>
            <a:ext cx="4015843" cy="881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90000"/>
            </a:pPr>
            <a:r>
              <a:rPr lang="pt-BR" altLang="pt-BR" dirty="0"/>
              <a:t>Composições bimodais:</a:t>
            </a:r>
          </a:p>
          <a:p>
            <a:pPr marL="342900" indent="-342900" algn="l">
              <a:buSzPct val="90000"/>
              <a:buFont typeface="Arial" panose="020B0604020202020204" pitchFamily="34" charset="0"/>
              <a:buChar char="•"/>
            </a:pPr>
            <a:r>
              <a:rPr lang="pt-BR" altLang="pt-BR" dirty="0"/>
              <a:t>Densidade de empacotamento segue a mesma tendência para partículas esféricas e não esféricas;</a:t>
            </a:r>
          </a:p>
          <a:p>
            <a:pPr marL="342900" indent="-342900" algn="l">
              <a:buSzPct val="90000"/>
              <a:buFont typeface="Arial" panose="020B0604020202020204" pitchFamily="34" charset="0"/>
              <a:buChar char="•"/>
            </a:pPr>
            <a:r>
              <a:rPr lang="pt-BR" altLang="pt-BR" dirty="0"/>
              <a:t>Eficiência de empacotamento é menor em função da diminuição do arredondamento;</a:t>
            </a:r>
          </a:p>
          <a:p>
            <a:pPr marL="342900" indent="-342900" algn="l">
              <a:buSzPct val="90000"/>
              <a:buFont typeface="Arial" panose="020B0604020202020204" pitchFamily="34" charset="0"/>
              <a:buChar char="•"/>
            </a:pPr>
            <a:endParaRPr lang="pt-BR" altLang="pt-BR" dirty="0"/>
          </a:p>
          <a:p>
            <a:pPr algn="l">
              <a:buSzPct val="90000"/>
            </a:pPr>
            <a:endParaRPr lang="pt-BR" altLang="pt-BR" dirty="0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41571B74-4E39-402E-8909-F871E4032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6" t="15279" r="53307" b="45385"/>
          <a:stretch/>
        </p:blipFill>
        <p:spPr>
          <a:xfrm>
            <a:off x="8810732" y="2370089"/>
            <a:ext cx="2990337" cy="3741017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26357FF-8E14-4EEB-BD06-D0C4EDF74256}"/>
              </a:ext>
            </a:extLst>
          </p:cNvPr>
          <p:cNvCxnSpPr/>
          <p:nvPr/>
        </p:nvCxnSpPr>
        <p:spPr>
          <a:xfrm flipV="1">
            <a:off x="10706100" y="3038475"/>
            <a:ext cx="0" cy="25814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4C2B98C8-2572-4272-90A0-A96098E598F9}"/>
              </a:ext>
            </a:extLst>
          </p:cNvPr>
          <p:cNvCxnSpPr/>
          <p:nvPr/>
        </p:nvCxnSpPr>
        <p:spPr>
          <a:xfrm flipH="1">
            <a:off x="9448800" y="4329220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057E550C-B41E-4D1B-97F8-A2FEC3202CE3}"/>
              </a:ext>
            </a:extLst>
          </p:cNvPr>
          <p:cNvCxnSpPr/>
          <p:nvPr/>
        </p:nvCxnSpPr>
        <p:spPr>
          <a:xfrm flipH="1">
            <a:off x="9410700" y="3028143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u="sng" dirty="0">
                <a:solidFill>
                  <a:srgbClr val="00B050"/>
                </a:solidFill>
              </a:rPr>
              <a:t>Morfologia</a:t>
            </a:r>
            <a:r>
              <a:rPr lang="pt-BR" sz="3000" dirty="0">
                <a:solidFill>
                  <a:srgbClr val="00B050"/>
                </a:solidFill>
              </a:rPr>
              <a:t>, Porosidade e Densidade</a:t>
            </a: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CE83DB0E-4723-48E4-9C6B-B67A8853B2AE}"/>
              </a:ext>
            </a:extLst>
          </p:cNvPr>
          <p:cNvGrpSpPr/>
          <p:nvPr/>
        </p:nvGrpSpPr>
        <p:grpSpPr>
          <a:xfrm>
            <a:off x="187355" y="1367842"/>
            <a:ext cx="4398853" cy="2775114"/>
            <a:chOff x="7216451" y="2270770"/>
            <a:chExt cx="4398853" cy="2775114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5FD2A82-3344-475B-A0B3-0A8D058CB353}"/>
                </a:ext>
              </a:extLst>
            </p:cNvPr>
            <p:cNvSpPr/>
            <p:nvPr/>
          </p:nvSpPr>
          <p:spPr>
            <a:xfrm>
              <a:off x="7747000" y="2387600"/>
              <a:ext cx="3575050" cy="22161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C4FFFE01-6780-47AD-B866-BF67B3D2468A}"/>
                </a:ext>
              </a:extLst>
            </p:cNvPr>
            <p:cNvSpPr/>
            <p:nvPr/>
          </p:nvSpPr>
          <p:spPr>
            <a:xfrm>
              <a:off x="8235950" y="2854341"/>
              <a:ext cx="3086100" cy="1736709"/>
            </a:xfrm>
            <a:custGeom>
              <a:avLst/>
              <a:gdLst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48434 h 1748434"/>
                <a:gd name="connsiteX1" fmla="*/ 273050 w 3054350"/>
                <a:gd name="connsiteY1" fmla="*/ 1316634 h 1748434"/>
                <a:gd name="connsiteX2" fmla="*/ 736600 w 3054350"/>
                <a:gd name="connsiteY2" fmla="*/ 770534 h 1748434"/>
                <a:gd name="connsiteX3" fmla="*/ 1301750 w 3054350"/>
                <a:gd name="connsiteY3" fmla="*/ 357784 h 1748434"/>
                <a:gd name="connsiteX4" fmla="*/ 1860550 w 3054350"/>
                <a:gd name="connsiteY4" fmla="*/ 129184 h 1748434"/>
                <a:gd name="connsiteX5" fmla="*/ 2470150 w 3054350"/>
                <a:gd name="connsiteY5" fmla="*/ 14884 h 1748434"/>
                <a:gd name="connsiteX6" fmla="*/ 3054350 w 3054350"/>
                <a:gd name="connsiteY6" fmla="*/ 27584 h 1748434"/>
                <a:gd name="connsiteX0" fmla="*/ 0 w 3054350"/>
                <a:gd name="connsiteY0" fmla="*/ 1748434 h 1748434"/>
                <a:gd name="connsiteX1" fmla="*/ 273050 w 3054350"/>
                <a:gd name="connsiteY1" fmla="*/ 1316634 h 1748434"/>
                <a:gd name="connsiteX2" fmla="*/ 736600 w 3054350"/>
                <a:gd name="connsiteY2" fmla="*/ 770534 h 1748434"/>
                <a:gd name="connsiteX3" fmla="*/ 1301750 w 3054350"/>
                <a:gd name="connsiteY3" fmla="*/ 357784 h 1748434"/>
                <a:gd name="connsiteX4" fmla="*/ 1860550 w 3054350"/>
                <a:gd name="connsiteY4" fmla="*/ 129184 h 1748434"/>
                <a:gd name="connsiteX5" fmla="*/ 2470150 w 3054350"/>
                <a:gd name="connsiteY5" fmla="*/ 14884 h 1748434"/>
                <a:gd name="connsiteX6" fmla="*/ 3054350 w 3054350"/>
                <a:gd name="connsiteY6" fmla="*/ 27584 h 1748434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736600 w 3054350"/>
                <a:gd name="connsiteY2" fmla="*/ 7588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679450 w 3054350"/>
                <a:gd name="connsiteY2" fmla="*/ 8350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679450 w 3054350"/>
                <a:gd name="connsiteY2" fmla="*/ 8350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4350" h="1736709">
                  <a:moveTo>
                    <a:pt x="0" y="1736709"/>
                  </a:moveTo>
                  <a:cubicBezTo>
                    <a:pt x="91017" y="1592776"/>
                    <a:pt x="159808" y="1455192"/>
                    <a:pt x="273050" y="1304909"/>
                  </a:cubicBezTo>
                  <a:cubicBezTo>
                    <a:pt x="386292" y="1154626"/>
                    <a:pt x="503767" y="997992"/>
                    <a:pt x="679450" y="835009"/>
                  </a:cubicBezTo>
                  <a:cubicBezTo>
                    <a:pt x="855133" y="672026"/>
                    <a:pt x="1082675" y="472001"/>
                    <a:pt x="1301750" y="346059"/>
                  </a:cubicBezTo>
                  <a:cubicBezTo>
                    <a:pt x="1520825" y="220117"/>
                    <a:pt x="1790700" y="117459"/>
                    <a:pt x="1993900" y="79359"/>
                  </a:cubicBezTo>
                  <a:cubicBezTo>
                    <a:pt x="2152650" y="53959"/>
                    <a:pt x="2293408" y="13742"/>
                    <a:pt x="2470150" y="3159"/>
                  </a:cubicBezTo>
                  <a:cubicBezTo>
                    <a:pt x="2646892" y="-7424"/>
                    <a:pt x="2859617" y="11626"/>
                    <a:pt x="3054350" y="15859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6B53CC11-44BB-4FF5-8D47-BFE723EAB0AB}"/>
                </a:ext>
              </a:extLst>
            </p:cNvPr>
            <p:cNvSpPr/>
            <p:nvPr/>
          </p:nvSpPr>
          <p:spPr>
            <a:xfrm>
              <a:off x="8028581" y="3838575"/>
              <a:ext cx="351238" cy="412750"/>
            </a:xfrm>
            <a:custGeom>
              <a:avLst/>
              <a:gdLst>
                <a:gd name="connsiteX0" fmla="*/ 59138 w 351238"/>
                <a:gd name="connsiteY0" fmla="*/ 368300 h 412750"/>
                <a:gd name="connsiteX1" fmla="*/ 128988 w 351238"/>
                <a:gd name="connsiteY1" fmla="*/ 349250 h 412750"/>
                <a:gd name="connsiteX2" fmla="*/ 148038 w 351238"/>
                <a:gd name="connsiteY2" fmla="*/ 342900 h 412750"/>
                <a:gd name="connsiteX3" fmla="*/ 224238 w 351238"/>
                <a:gd name="connsiteY3" fmla="*/ 336550 h 412750"/>
                <a:gd name="connsiteX4" fmla="*/ 243288 w 351238"/>
                <a:gd name="connsiteY4" fmla="*/ 323850 h 412750"/>
                <a:gd name="connsiteX5" fmla="*/ 281388 w 351238"/>
                <a:gd name="connsiteY5" fmla="*/ 311150 h 412750"/>
                <a:gd name="connsiteX6" fmla="*/ 300438 w 351238"/>
                <a:gd name="connsiteY6" fmla="*/ 304800 h 412750"/>
                <a:gd name="connsiteX7" fmla="*/ 351238 w 351238"/>
                <a:gd name="connsiteY7" fmla="*/ 298450 h 412750"/>
                <a:gd name="connsiteX8" fmla="*/ 344888 w 351238"/>
                <a:gd name="connsiteY8" fmla="*/ 254000 h 412750"/>
                <a:gd name="connsiteX9" fmla="*/ 325838 w 351238"/>
                <a:gd name="connsiteY9" fmla="*/ 241300 h 412750"/>
                <a:gd name="connsiteX10" fmla="*/ 268688 w 351238"/>
                <a:gd name="connsiteY10" fmla="*/ 228600 h 412750"/>
                <a:gd name="connsiteX11" fmla="*/ 249638 w 351238"/>
                <a:gd name="connsiteY11" fmla="*/ 215900 h 412750"/>
                <a:gd name="connsiteX12" fmla="*/ 243288 w 351238"/>
                <a:gd name="connsiteY12" fmla="*/ 196850 h 412750"/>
                <a:gd name="connsiteX13" fmla="*/ 211538 w 351238"/>
                <a:gd name="connsiteY13" fmla="*/ 158750 h 412750"/>
                <a:gd name="connsiteX14" fmla="*/ 205188 w 351238"/>
                <a:gd name="connsiteY14" fmla="*/ 139700 h 412750"/>
                <a:gd name="connsiteX15" fmla="*/ 192488 w 351238"/>
                <a:gd name="connsiteY15" fmla="*/ 120650 h 412750"/>
                <a:gd name="connsiteX16" fmla="*/ 186138 w 351238"/>
                <a:gd name="connsiteY16" fmla="*/ 12700 h 412750"/>
                <a:gd name="connsiteX17" fmla="*/ 148038 w 351238"/>
                <a:gd name="connsiteY17" fmla="*/ 0 h 412750"/>
                <a:gd name="connsiteX18" fmla="*/ 109938 w 351238"/>
                <a:gd name="connsiteY18" fmla="*/ 6350 h 412750"/>
                <a:gd name="connsiteX19" fmla="*/ 84538 w 351238"/>
                <a:gd name="connsiteY19" fmla="*/ 120650 h 412750"/>
                <a:gd name="connsiteX20" fmla="*/ 65488 w 351238"/>
                <a:gd name="connsiteY20" fmla="*/ 127000 h 412750"/>
                <a:gd name="connsiteX21" fmla="*/ 59138 w 351238"/>
                <a:gd name="connsiteY21" fmla="*/ 247650 h 412750"/>
                <a:gd name="connsiteX22" fmla="*/ 52788 w 351238"/>
                <a:gd name="connsiteY22" fmla="*/ 266700 h 412750"/>
                <a:gd name="connsiteX23" fmla="*/ 40088 w 351238"/>
                <a:gd name="connsiteY23" fmla="*/ 285750 h 412750"/>
                <a:gd name="connsiteX24" fmla="*/ 14688 w 351238"/>
                <a:gd name="connsiteY24" fmla="*/ 317500 h 412750"/>
                <a:gd name="connsiteX25" fmla="*/ 8338 w 351238"/>
                <a:gd name="connsiteY25" fmla="*/ 406400 h 412750"/>
                <a:gd name="connsiteX26" fmla="*/ 27388 w 351238"/>
                <a:gd name="connsiteY26" fmla="*/ 412750 h 412750"/>
                <a:gd name="connsiteX27" fmla="*/ 78188 w 351238"/>
                <a:gd name="connsiteY27" fmla="*/ 393700 h 412750"/>
                <a:gd name="connsiteX28" fmla="*/ 59138 w 351238"/>
                <a:gd name="connsiteY28" fmla="*/ 36830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1238" h="412750">
                  <a:moveTo>
                    <a:pt x="59138" y="368300"/>
                  </a:moveTo>
                  <a:cubicBezTo>
                    <a:pt x="67605" y="360892"/>
                    <a:pt x="80649" y="365363"/>
                    <a:pt x="128988" y="349250"/>
                  </a:cubicBezTo>
                  <a:cubicBezTo>
                    <a:pt x="135338" y="347133"/>
                    <a:pt x="141368" y="343456"/>
                    <a:pt x="148038" y="342900"/>
                  </a:cubicBezTo>
                  <a:lnTo>
                    <a:pt x="224238" y="336550"/>
                  </a:lnTo>
                  <a:cubicBezTo>
                    <a:pt x="230588" y="332317"/>
                    <a:pt x="236314" y="326950"/>
                    <a:pt x="243288" y="323850"/>
                  </a:cubicBezTo>
                  <a:cubicBezTo>
                    <a:pt x="255521" y="318413"/>
                    <a:pt x="268688" y="315383"/>
                    <a:pt x="281388" y="311150"/>
                  </a:cubicBezTo>
                  <a:cubicBezTo>
                    <a:pt x="287738" y="309033"/>
                    <a:pt x="293796" y="305630"/>
                    <a:pt x="300438" y="304800"/>
                  </a:cubicBezTo>
                  <a:lnTo>
                    <a:pt x="351238" y="298450"/>
                  </a:lnTo>
                  <a:cubicBezTo>
                    <a:pt x="349121" y="283633"/>
                    <a:pt x="350967" y="267677"/>
                    <a:pt x="344888" y="254000"/>
                  </a:cubicBezTo>
                  <a:cubicBezTo>
                    <a:pt x="341788" y="247026"/>
                    <a:pt x="332664" y="244713"/>
                    <a:pt x="325838" y="241300"/>
                  </a:cubicBezTo>
                  <a:cubicBezTo>
                    <a:pt x="310206" y="233484"/>
                    <a:pt x="283321" y="231039"/>
                    <a:pt x="268688" y="228600"/>
                  </a:cubicBezTo>
                  <a:cubicBezTo>
                    <a:pt x="262338" y="224367"/>
                    <a:pt x="254406" y="221859"/>
                    <a:pt x="249638" y="215900"/>
                  </a:cubicBezTo>
                  <a:cubicBezTo>
                    <a:pt x="245457" y="210673"/>
                    <a:pt x="246281" y="202837"/>
                    <a:pt x="243288" y="196850"/>
                  </a:cubicBezTo>
                  <a:cubicBezTo>
                    <a:pt x="234447" y="179169"/>
                    <a:pt x="225582" y="172794"/>
                    <a:pt x="211538" y="158750"/>
                  </a:cubicBezTo>
                  <a:cubicBezTo>
                    <a:pt x="209421" y="152400"/>
                    <a:pt x="208181" y="145687"/>
                    <a:pt x="205188" y="139700"/>
                  </a:cubicBezTo>
                  <a:cubicBezTo>
                    <a:pt x="201775" y="132874"/>
                    <a:pt x="193620" y="128197"/>
                    <a:pt x="192488" y="120650"/>
                  </a:cubicBezTo>
                  <a:cubicBezTo>
                    <a:pt x="187141" y="85003"/>
                    <a:pt x="198599" y="46523"/>
                    <a:pt x="186138" y="12700"/>
                  </a:cubicBezTo>
                  <a:cubicBezTo>
                    <a:pt x="181510" y="138"/>
                    <a:pt x="148038" y="0"/>
                    <a:pt x="148038" y="0"/>
                  </a:cubicBezTo>
                  <a:lnTo>
                    <a:pt x="109938" y="6350"/>
                  </a:lnTo>
                  <a:cubicBezTo>
                    <a:pt x="73245" y="95461"/>
                    <a:pt x="138539" y="93649"/>
                    <a:pt x="84538" y="120650"/>
                  </a:cubicBezTo>
                  <a:cubicBezTo>
                    <a:pt x="78551" y="123643"/>
                    <a:pt x="71838" y="124883"/>
                    <a:pt x="65488" y="127000"/>
                  </a:cubicBezTo>
                  <a:cubicBezTo>
                    <a:pt x="63371" y="167217"/>
                    <a:pt x="62784" y="207543"/>
                    <a:pt x="59138" y="247650"/>
                  </a:cubicBezTo>
                  <a:cubicBezTo>
                    <a:pt x="58532" y="254316"/>
                    <a:pt x="55781" y="260713"/>
                    <a:pt x="52788" y="266700"/>
                  </a:cubicBezTo>
                  <a:cubicBezTo>
                    <a:pt x="49375" y="273526"/>
                    <a:pt x="43501" y="278924"/>
                    <a:pt x="40088" y="285750"/>
                  </a:cubicBezTo>
                  <a:cubicBezTo>
                    <a:pt x="24752" y="316422"/>
                    <a:pt x="46801" y="296091"/>
                    <a:pt x="14688" y="317500"/>
                  </a:cubicBezTo>
                  <a:cubicBezTo>
                    <a:pt x="3474" y="351142"/>
                    <a:pt x="-8446" y="368636"/>
                    <a:pt x="8338" y="406400"/>
                  </a:cubicBezTo>
                  <a:cubicBezTo>
                    <a:pt x="11056" y="412517"/>
                    <a:pt x="21038" y="410633"/>
                    <a:pt x="27388" y="412750"/>
                  </a:cubicBezTo>
                  <a:cubicBezTo>
                    <a:pt x="50105" y="408207"/>
                    <a:pt x="61837" y="410051"/>
                    <a:pt x="78188" y="393700"/>
                  </a:cubicBezTo>
                  <a:cubicBezTo>
                    <a:pt x="81535" y="390353"/>
                    <a:pt x="50671" y="375708"/>
                    <a:pt x="59138" y="3683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03A5AF7-5254-449D-AFEA-7CD867ABD7E6}"/>
                </a:ext>
              </a:extLst>
            </p:cNvPr>
            <p:cNvSpPr/>
            <p:nvPr/>
          </p:nvSpPr>
          <p:spPr>
            <a:xfrm>
              <a:off x="8647287" y="4121150"/>
              <a:ext cx="330581" cy="298450"/>
            </a:xfrm>
            <a:custGeom>
              <a:avLst/>
              <a:gdLst>
                <a:gd name="connsiteX0" fmla="*/ 7763 w 330581"/>
                <a:gd name="connsiteY0" fmla="*/ 44450 h 298450"/>
                <a:gd name="connsiteX1" fmla="*/ 1413 w 330581"/>
                <a:gd name="connsiteY1" fmla="*/ 146050 h 298450"/>
                <a:gd name="connsiteX2" fmla="*/ 45863 w 330581"/>
                <a:gd name="connsiteY2" fmla="*/ 196850 h 298450"/>
                <a:gd name="connsiteX3" fmla="*/ 58563 w 330581"/>
                <a:gd name="connsiteY3" fmla="*/ 234950 h 298450"/>
                <a:gd name="connsiteX4" fmla="*/ 71263 w 330581"/>
                <a:gd name="connsiteY4" fmla="*/ 254000 h 298450"/>
                <a:gd name="connsiteX5" fmla="*/ 77613 w 330581"/>
                <a:gd name="connsiteY5" fmla="*/ 273050 h 298450"/>
                <a:gd name="connsiteX6" fmla="*/ 96663 w 330581"/>
                <a:gd name="connsiteY6" fmla="*/ 279400 h 298450"/>
                <a:gd name="connsiteX7" fmla="*/ 134763 w 330581"/>
                <a:gd name="connsiteY7" fmla="*/ 298450 h 298450"/>
                <a:gd name="connsiteX8" fmla="*/ 198263 w 330581"/>
                <a:gd name="connsiteY8" fmla="*/ 292100 h 298450"/>
                <a:gd name="connsiteX9" fmla="*/ 204613 w 330581"/>
                <a:gd name="connsiteY9" fmla="*/ 273050 h 298450"/>
                <a:gd name="connsiteX10" fmla="*/ 210963 w 330581"/>
                <a:gd name="connsiteY10" fmla="*/ 209550 h 298450"/>
                <a:gd name="connsiteX11" fmla="*/ 249063 w 330581"/>
                <a:gd name="connsiteY11" fmla="*/ 184150 h 298450"/>
                <a:gd name="connsiteX12" fmla="*/ 268113 w 330581"/>
                <a:gd name="connsiteY12" fmla="*/ 171450 h 298450"/>
                <a:gd name="connsiteX13" fmla="*/ 306213 w 330581"/>
                <a:gd name="connsiteY13" fmla="*/ 152400 h 298450"/>
                <a:gd name="connsiteX14" fmla="*/ 312563 w 330581"/>
                <a:gd name="connsiteY14" fmla="*/ 44450 h 298450"/>
                <a:gd name="connsiteX15" fmla="*/ 268113 w 330581"/>
                <a:gd name="connsiteY15" fmla="*/ 38100 h 298450"/>
                <a:gd name="connsiteX16" fmla="*/ 242713 w 330581"/>
                <a:gd name="connsiteY16" fmla="*/ 31750 h 298450"/>
                <a:gd name="connsiteX17" fmla="*/ 204613 w 330581"/>
                <a:gd name="connsiteY17" fmla="*/ 12700 h 298450"/>
                <a:gd name="connsiteX18" fmla="*/ 185563 w 330581"/>
                <a:gd name="connsiteY18" fmla="*/ 0 h 298450"/>
                <a:gd name="connsiteX19" fmla="*/ 83963 w 330581"/>
                <a:gd name="connsiteY19" fmla="*/ 6350 h 298450"/>
                <a:gd name="connsiteX20" fmla="*/ 64913 w 330581"/>
                <a:gd name="connsiteY20" fmla="*/ 12700 h 298450"/>
                <a:gd name="connsiteX21" fmla="*/ 20463 w 330581"/>
                <a:gd name="connsiteY21" fmla="*/ 25400 h 298450"/>
                <a:gd name="connsiteX22" fmla="*/ 7763 w 330581"/>
                <a:gd name="connsiteY22" fmla="*/ 44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0581" h="298450">
                  <a:moveTo>
                    <a:pt x="7763" y="44450"/>
                  </a:moveTo>
                  <a:cubicBezTo>
                    <a:pt x="4588" y="64558"/>
                    <a:pt x="-3172" y="112428"/>
                    <a:pt x="1413" y="146050"/>
                  </a:cubicBezTo>
                  <a:cubicBezTo>
                    <a:pt x="5117" y="173214"/>
                    <a:pt x="27078" y="184326"/>
                    <a:pt x="45863" y="196850"/>
                  </a:cubicBezTo>
                  <a:cubicBezTo>
                    <a:pt x="50096" y="209550"/>
                    <a:pt x="51137" y="223811"/>
                    <a:pt x="58563" y="234950"/>
                  </a:cubicBezTo>
                  <a:cubicBezTo>
                    <a:pt x="62796" y="241300"/>
                    <a:pt x="67850" y="247174"/>
                    <a:pt x="71263" y="254000"/>
                  </a:cubicBezTo>
                  <a:cubicBezTo>
                    <a:pt x="74256" y="259987"/>
                    <a:pt x="72880" y="268317"/>
                    <a:pt x="77613" y="273050"/>
                  </a:cubicBezTo>
                  <a:cubicBezTo>
                    <a:pt x="82346" y="277783"/>
                    <a:pt x="90676" y="276407"/>
                    <a:pt x="96663" y="279400"/>
                  </a:cubicBezTo>
                  <a:cubicBezTo>
                    <a:pt x="145902" y="304019"/>
                    <a:pt x="86880" y="282489"/>
                    <a:pt x="134763" y="298450"/>
                  </a:cubicBezTo>
                  <a:cubicBezTo>
                    <a:pt x="155930" y="296333"/>
                    <a:pt x="178271" y="299370"/>
                    <a:pt x="198263" y="292100"/>
                  </a:cubicBezTo>
                  <a:cubicBezTo>
                    <a:pt x="204553" y="289813"/>
                    <a:pt x="203595" y="279666"/>
                    <a:pt x="204613" y="273050"/>
                  </a:cubicBezTo>
                  <a:cubicBezTo>
                    <a:pt x="207848" y="252025"/>
                    <a:pt x="201450" y="228576"/>
                    <a:pt x="210963" y="209550"/>
                  </a:cubicBezTo>
                  <a:cubicBezTo>
                    <a:pt x="217789" y="195898"/>
                    <a:pt x="236363" y="192617"/>
                    <a:pt x="249063" y="184150"/>
                  </a:cubicBezTo>
                  <a:cubicBezTo>
                    <a:pt x="255413" y="179917"/>
                    <a:pt x="260873" y="173863"/>
                    <a:pt x="268113" y="171450"/>
                  </a:cubicBezTo>
                  <a:cubicBezTo>
                    <a:pt x="294403" y="162687"/>
                    <a:pt x="281594" y="168813"/>
                    <a:pt x="306213" y="152400"/>
                  </a:cubicBezTo>
                  <a:cubicBezTo>
                    <a:pt x="329030" y="118174"/>
                    <a:pt x="344223" y="103813"/>
                    <a:pt x="312563" y="44450"/>
                  </a:cubicBezTo>
                  <a:cubicBezTo>
                    <a:pt x="305520" y="31244"/>
                    <a:pt x="282839" y="40777"/>
                    <a:pt x="268113" y="38100"/>
                  </a:cubicBezTo>
                  <a:cubicBezTo>
                    <a:pt x="259527" y="36539"/>
                    <a:pt x="251180" y="33867"/>
                    <a:pt x="242713" y="31750"/>
                  </a:cubicBezTo>
                  <a:cubicBezTo>
                    <a:pt x="188118" y="-4646"/>
                    <a:pt x="257193" y="38990"/>
                    <a:pt x="204613" y="12700"/>
                  </a:cubicBezTo>
                  <a:cubicBezTo>
                    <a:pt x="197787" y="9287"/>
                    <a:pt x="191913" y="4233"/>
                    <a:pt x="185563" y="0"/>
                  </a:cubicBezTo>
                  <a:cubicBezTo>
                    <a:pt x="151696" y="2117"/>
                    <a:pt x="117709" y="2798"/>
                    <a:pt x="83963" y="6350"/>
                  </a:cubicBezTo>
                  <a:cubicBezTo>
                    <a:pt x="77306" y="7051"/>
                    <a:pt x="71349" y="10861"/>
                    <a:pt x="64913" y="12700"/>
                  </a:cubicBezTo>
                  <a:cubicBezTo>
                    <a:pt x="9099" y="28647"/>
                    <a:pt x="66138" y="10175"/>
                    <a:pt x="20463" y="25400"/>
                  </a:cubicBezTo>
                  <a:cubicBezTo>
                    <a:pt x="7094" y="65508"/>
                    <a:pt x="10938" y="24342"/>
                    <a:pt x="7763" y="4445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52DB53A8-1603-4DC9-85A3-B923639A39D8}"/>
                </a:ext>
              </a:extLst>
            </p:cNvPr>
            <p:cNvSpPr/>
            <p:nvPr/>
          </p:nvSpPr>
          <p:spPr>
            <a:xfrm>
              <a:off x="9321800" y="3530600"/>
              <a:ext cx="261411" cy="318540"/>
            </a:xfrm>
            <a:custGeom>
              <a:avLst/>
              <a:gdLst>
                <a:gd name="connsiteX0" fmla="*/ 57150 w 261411"/>
                <a:gd name="connsiteY0" fmla="*/ 38100 h 318540"/>
                <a:gd name="connsiteX1" fmla="*/ 50800 w 261411"/>
                <a:gd name="connsiteY1" fmla="*/ 114300 h 318540"/>
                <a:gd name="connsiteX2" fmla="*/ 31750 w 261411"/>
                <a:gd name="connsiteY2" fmla="*/ 152400 h 318540"/>
                <a:gd name="connsiteX3" fmla="*/ 25400 w 261411"/>
                <a:gd name="connsiteY3" fmla="*/ 171450 h 318540"/>
                <a:gd name="connsiteX4" fmla="*/ 12700 w 261411"/>
                <a:gd name="connsiteY4" fmla="*/ 190500 h 318540"/>
                <a:gd name="connsiteX5" fmla="*/ 0 w 261411"/>
                <a:gd name="connsiteY5" fmla="*/ 228600 h 318540"/>
                <a:gd name="connsiteX6" fmla="*/ 6350 w 261411"/>
                <a:gd name="connsiteY6" fmla="*/ 260350 h 318540"/>
                <a:gd name="connsiteX7" fmla="*/ 25400 w 261411"/>
                <a:gd name="connsiteY7" fmla="*/ 273050 h 318540"/>
                <a:gd name="connsiteX8" fmla="*/ 57150 w 261411"/>
                <a:gd name="connsiteY8" fmla="*/ 304800 h 318540"/>
                <a:gd name="connsiteX9" fmla="*/ 95250 w 261411"/>
                <a:gd name="connsiteY9" fmla="*/ 317500 h 318540"/>
                <a:gd name="connsiteX10" fmla="*/ 247650 w 261411"/>
                <a:gd name="connsiteY10" fmla="*/ 311150 h 318540"/>
                <a:gd name="connsiteX11" fmla="*/ 260350 w 261411"/>
                <a:gd name="connsiteY11" fmla="*/ 273050 h 318540"/>
                <a:gd name="connsiteX12" fmla="*/ 254000 w 261411"/>
                <a:gd name="connsiteY12" fmla="*/ 25400 h 318540"/>
                <a:gd name="connsiteX13" fmla="*/ 215900 w 261411"/>
                <a:gd name="connsiteY13" fmla="*/ 0 h 318540"/>
                <a:gd name="connsiteX14" fmla="*/ 82550 w 261411"/>
                <a:gd name="connsiteY14" fmla="*/ 6350 h 318540"/>
                <a:gd name="connsiteX15" fmla="*/ 57150 w 261411"/>
                <a:gd name="connsiteY15" fmla="*/ 38100 h 31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411" h="318540">
                  <a:moveTo>
                    <a:pt x="57150" y="38100"/>
                  </a:moveTo>
                  <a:cubicBezTo>
                    <a:pt x="51858" y="56092"/>
                    <a:pt x="54169" y="89036"/>
                    <a:pt x="50800" y="114300"/>
                  </a:cubicBezTo>
                  <a:cubicBezTo>
                    <a:pt x="47898" y="136065"/>
                    <a:pt x="41480" y="132940"/>
                    <a:pt x="31750" y="152400"/>
                  </a:cubicBezTo>
                  <a:cubicBezTo>
                    <a:pt x="28757" y="158387"/>
                    <a:pt x="28393" y="165463"/>
                    <a:pt x="25400" y="171450"/>
                  </a:cubicBezTo>
                  <a:cubicBezTo>
                    <a:pt x="21987" y="178276"/>
                    <a:pt x="15800" y="183526"/>
                    <a:pt x="12700" y="190500"/>
                  </a:cubicBezTo>
                  <a:cubicBezTo>
                    <a:pt x="7263" y="202733"/>
                    <a:pt x="0" y="228600"/>
                    <a:pt x="0" y="228600"/>
                  </a:cubicBezTo>
                  <a:cubicBezTo>
                    <a:pt x="2117" y="239183"/>
                    <a:pt x="995" y="250979"/>
                    <a:pt x="6350" y="260350"/>
                  </a:cubicBezTo>
                  <a:cubicBezTo>
                    <a:pt x="10136" y="266976"/>
                    <a:pt x="20004" y="267654"/>
                    <a:pt x="25400" y="273050"/>
                  </a:cubicBezTo>
                  <a:cubicBezTo>
                    <a:pt x="47413" y="295063"/>
                    <a:pt x="26670" y="291253"/>
                    <a:pt x="57150" y="304800"/>
                  </a:cubicBezTo>
                  <a:cubicBezTo>
                    <a:pt x="69383" y="310237"/>
                    <a:pt x="95250" y="317500"/>
                    <a:pt x="95250" y="317500"/>
                  </a:cubicBezTo>
                  <a:cubicBezTo>
                    <a:pt x="146050" y="315383"/>
                    <a:pt x="198554" y="324368"/>
                    <a:pt x="247650" y="311150"/>
                  </a:cubicBezTo>
                  <a:cubicBezTo>
                    <a:pt x="260577" y="307670"/>
                    <a:pt x="260350" y="273050"/>
                    <a:pt x="260350" y="273050"/>
                  </a:cubicBezTo>
                  <a:cubicBezTo>
                    <a:pt x="258233" y="190500"/>
                    <a:pt x="267268" y="106904"/>
                    <a:pt x="254000" y="25400"/>
                  </a:cubicBezTo>
                  <a:cubicBezTo>
                    <a:pt x="251548" y="10335"/>
                    <a:pt x="215900" y="0"/>
                    <a:pt x="215900" y="0"/>
                  </a:cubicBezTo>
                  <a:cubicBezTo>
                    <a:pt x="171450" y="2117"/>
                    <a:pt x="126909" y="2801"/>
                    <a:pt x="82550" y="6350"/>
                  </a:cubicBezTo>
                  <a:cubicBezTo>
                    <a:pt x="73851" y="7046"/>
                    <a:pt x="62442" y="20108"/>
                    <a:pt x="57150" y="381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8B8013F8-2F31-4C38-ACF5-85AD8EF9C7DC}"/>
                </a:ext>
              </a:extLst>
            </p:cNvPr>
            <p:cNvSpPr/>
            <p:nvPr/>
          </p:nvSpPr>
          <p:spPr>
            <a:xfrm>
              <a:off x="8618875" y="3175000"/>
              <a:ext cx="271125" cy="349638"/>
            </a:xfrm>
            <a:custGeom>
              <a:avLst/>
              <a:gdLst>
                <a:gd name="connsiteX0" fmla="*/ 61575 w 271125"/>
                <a:gd name="connsiteY0" fmla="*/ 342900 h 349638"/>
                <a:gd name="connsiteX1" fmla="*/ 4425 w 271125"/>
                <a:gd name="connsiteY1" fmla="*/ 317500 h 349638"/>
                <a:gd name="connsiteX2" fmla="*/ 23475 w 271125"/>
                <a:gd name="connsiteY2" fmla="*/ 228600 h 349638"/>
                <a:gd name="connsiteX3" fmla="*/ 42525 w 271125"/>
                <a:gd name="connsiteY3" fmla="*/ 215900 h 349638"/>
                <a:gd name="connsiteX4" fmla="*/ 48875 w 271125"/>
                <a:gd name="connsiteY4" fmla="*/ 196850 h 349638"/>
                <a:gd name="connsiteX5" fmla="*/ 61575 w 271125"/>
                <a:gd name="connsiteY5" fmla="*/ 177800 h 349638"/>
                <a:gd name="connsiteX6" fmla="*/ 67925 w 271125"/>
                <a:gd name="connsiteY6" fmla="*/ 146050 h 349638"/>
                <a:gd name="connsiteX7" fmla="*/ 80625 w 271125"/>
                <a:gd name="connsiteY7" fmla="*/ 107950 h 349638"/>
                <a:gd name="connsiteX8" fmla="*/ 93325 w 271125"/>
                <a:gd name="connsiteY8" fmla="*/ 63500 h 349638"/>
                <a:gd name="connsiteX9" fmla="*/ 112375 w 271125"/>
                <a:gd name="connsiteY9" fmla="*/ 50800 h 349638"/>
                <a:gd name="connsiteX10" fmla="*/ 125075 w 271125"/>
                <a:gd name="connsiteY10" fmla="*/ 31750 h 349638"/>
                <a:gd name="connsiteX11" fmla="*/ 131425 w 271125"/>
                <a:gd name="connsiteY11" fmla="*/ 12700 h 349638"/>
                <a:gd name="connsiteX12" fmla="*/ 150475 w 271125"/>
                <a:gd name="connsiteY12" fmla="*/ 0 h 349638"/>
                <a:gd name="connsiteX13" fmla="*/ 182225 w 271125"/>
                <a:gd name="connsiteY13" fmla="*/ 6350 h 349638"/>
                <a:gd name="connsiteX14" fmla="*/ 213975 w 271125"/>
                <a:gd name="connsiteY14" fmla="*/ 38100 h 349638"/>
                <a:gd name="connsiteX15" fmla="*/ 233025 w 271125"/>
                <a:gd name="connsiteY15" fmla="*/ 50800 h 349638"/>
                <a:gd name="connsiteX16" fmla="*/ 258425 w 271125"/>
                <a:gd name="connsiteY16" fmla="*/ 76200 h 349638"/>
                <a:gd name="connsiteX17" fmla="*/ 271125 w 271125"/>
                <a:gd name="connsiteY17" fmla="*/ 95250 h 349638"/>
                <a:gd name="connsiteX18" fmla="*/ 264775 w 271125"/>
                <a:gd name="connsiteY18" fmla="*/ 177800 h 349638"/>
                <a:gd name="connsiteX19" fmla="*/ 252075 w 271125"/>
                <a:gd name="connsiteY19" fmla="*/ 196850 h 349638"/>
                <a:gd name="connsiteX20" fmla="*/ 213975 w 271125"/>
                <a:gd name="connsiteY20" fmla="*/ 222250 h 349638"/>
                <a:gd name="connsiteX21" fmla="*/ 188575 w 271125"/>
                <a:gd name="connsiteY21" fmla="*/ 254000 h 349638"/>
                <a:gd name="connsiteX22" fmla="*/ 150475 w 271125"/>
                <a:gd name="connsiteY22" fmla="*/ 311150 h 349638"/>
                <a:gd name="connsiteX23" fmla="*/ 137775 w 271125"/>
                <a:gd name="connsiteY23" fmla="*/ 330200 h 349638"/>
                <a:gd name="connsiteX24" fmla="*/ 99675 w 271125"/>
                <a:gd name="connsiteY24" fmla="*/ 349250 h 349638"/>
                <a:gd name="connsiteX25" fmla="*/ 61575 w 271125"/>
                <a:gd name="connsiteY25" fmla="*/ 342900 h 34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1125" h="349638">
                  <a:moveTo>
                    <a:pt x="61575" y="342900"/>
                  </a:moveTo>
                  <a:cubicBezTo>
                    <a:pt x="45700" y="337608"/>
                    <a:pt x="14235" y="335894"/>
                    <a:pt x="4425" y="317500"/>
                  </a:cubicBezTo>
                  <a:cubicBezTo>
                    <a:pt x="-6390" y="297222"/>
                    <a:pt x="3635" y="248440"/>
                    <a:pt x="23475" y="228600"/>
                  </a:cubicBezTo>
                  <a:cubicBezTo>
                    <a:pt x="28871" y="223204"/>
                    <a:pt x="36175" y="220133"/>
                    <a:pt x="42525" y="215900"/>
                  </a:cubicBezTo>
                  <a:cubicBezTo>
                    <a:pt x="44642" y="209550"/>
                    <a:pt x="45882" y="202837"/>
                    <a:pt x="48875" y="196850"/>
                  </a:cubicBezTo>
                  <a:cubicBezTo>
                    <a:pt x="52288" y="190024"/>
                    <a:pt x="58895" y="184946"/>
                    <a:pt x="61575" y="177800"/>
                  </a:cubicBezTo>
                  <a:cubicBezTo>
                    <a:pt x="65365" y="167694"/>
                    <a:pt x="65085" y="156463"/>
                    <a:pt x="67925" y="146050"/>
                  </a:cubicBezTo>
                  <a:cubicBezTo>
                    <a:pt x="71447" y="133135"/>
                    <a:pt x="77378" y="120937"/>
                    <a:pt x="80625" y="107950"/>
                  </a:cubicBezTo>
                  <a:cubicBezTo>
                    <a:pt x="81040" y="106291"/>
                    <a:pt x="90012" y="67641"/>
                    <a:pt x="93325" y="63500"/>
                  </a:cubicBezTo>
                  <a:cubicBezTo>
                    <a:pt x="98093" y="57541"/>
                    <a:pt x="106025" y="55033"/>
                    <a:pt x="112375" y="50800"/>
                  </a:cubicBezTo>
                  <a:cubicBezTo>
                    <a:pt x="116608" y="44450"/>
                    <a:pt x="121662" y="38576"/>
                    <a:pt x="125075" y="31750"/>
                  </a:cubicBezTo>
                  <a:cubicBezTo>
                    <a:pt x="128068" y="25763"/>
                    <a:pt x="127244" y="17927"/>
                    <a:pt x="131425" y="12700"/>
                  </a:cubicBezTo>
                  <a:cubicBezTo>
                    <a:pt x="136193" y="6741"/>
                    <a:pt x="144125" y="4233"/>
                    <a:pt x="150475" y="0"/>
                  </a:cubicBezTo>
                  <a:cubicBezTo>
                    <a:pt x="161058" y="2117"/>
                    <a:pt x="172119" y="2560"/>
                    <a:pt x="182225" y="6350"/>
                  </a:cubicBezTo>
                  <a:cubicBezTo>
                    <a:pt x="209318" y="16510"/>
                    <a:pt x="195348" y="19473"/>
                    <a:pt x="213975" y="38100"/>
                  </a:cubicBezTo>
                  <a:cubicBezTo>
                    <a:pt x="219371" y="43496"/>
                    <a:pt x="226675" y="46567"/>
                    <a:pt x="233025" y="50800"/>
                  </a:cubicBezTo>
                  <a:cubicBezTo>
                    <a:pt x="246880" y="92364"/>
                    <a:pt x="227637" y="51570"/>
                    <a:pt x="258425" y="76200"/>
                  </a:cubicBezTo>
                  <a:cubicBezTo>
                    <a:pt x="264384" y="80968"/>
                    <a:pt x="266892" y="88900"/>
                    <a:pt x="271125" y="95250"/>
                  </a:cubicBezTo>
                  <a:cubicBezTo>
                    <a:pt x="269008" y="122767"/>
                    <a:pt x="269861" y="150675"/>
                    <a:pt x="264775" y="177800"/>
                  </a:cubicBezTo>
                  <a:cubicBezTo>
                    <a:pt x="263369" y="185301"/>
                    <a:pt x="257818" y="191824"/>
                    <a:pt x="252075" y="196850"/>
                  </a:cubicBezTo>
                  <a:cubicBezTo>
                    <a:pt x="240588" y="206901"/>
                    <a:pt x="213975" y="222250"/>
                    <a:pt x="213975" y="222250"/>
                  </a:cubicBezTo>
                  <a:cubicBezTo>
                    <a:pt x="199675" y="265150"/>
                    <a:pt x="219507" y="218649"/>
                    <a:pt x="188575" y="254000"/>
                  </a:cubicBezTo>
                  <a:lnTo>
                    <a:pt x="150475" y="311150"/>
                  </a:lnTo>
                  <a:cubicBezTo>
                    <a:pt x="146242" y="317500"/>
                    <a:pt x="144125" y="325967"/>
                    <a:pt x="137775" y="330200"/>
                  </a:cubicBezTo>
                  <a:cubicBezTo>
                    <a:pt x="125146" y="338619"/>
                    <a:pt x="115449" y="347497"/>
                    <a:pt x="99675" y="349250"/>
                  </a:cubicBezTo>
                  <a:cubicBezTo>
                    <a:pt x="87053" y="350652"/>
                    <a:pt x="77450" y="348192"/>
                    <a:pt x="61575" y="3429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B7795F40-6C84-4AD1-94F9-D380B29E0A5A}"/>
                </a:ext>
              </a:extLst>
            </p:cNvPr>
            <p:cNvSpPr/>
            <p:nvPr/>
          </p:nvSpPr>
          <p:spPr>
            <a:xfrm>
              <a:off x="9524405" y="2540000"/>
              <a:ext cx="331291" cy="396406"/>
            </a:xfrm>
            <a:custGeom>
              <a:avLst/>
              <a:gdLst>
                <a:gd name="connsiteX0" fmla="*/ 83145 w 331291"/>
                <a:gd name="connsiteY0" fmla="*/ 361950 h 396406"/>
                <a:gd name="connsiteX1" fmla="*/ 254595 w 331291"/>
                <a:gd name="connsiteY1" fmla="*/ 387350 h 396406"/>
                <a:gd name="connsiteX2" fmla="*/ 273645 w 331291"/>
                <a:gd name="connsiteY2" fmla="*/ 374650 h 396406"/>
                <a:gd name="connsiteX3" fmla="*/ 286345 w 331291"/>
                <a:gd name="connsiteY3" fmla="*/ 355600 h 396406"/>
                <a:gd name="connsiteX4" fmla="*/ 292695 w 331291"/>
                <a:gd name="connsiteY4" fmla="*/ 336550 h 396406"/>
                <a:gd name="connsiteX5" fmla="*/ 318095 w 331291"/>
                <a:gd name="connsiteY5" fmla="*/ 298450 h 396406"/>
                <a:gd name="connsiteX6" fmla="*/ 330795 w 331291"/>
                <a:gd name="connsiteY6" fmla="*/ 260350 h 396406"/>
                <a:gd name="connsiteX7" fmla="*/ 324445 w 331291"/>
                <a:gd name="connsiteY7" fmla="*/ 133350 h 396406"/>
                <a:gd name="connsiteX8" fmla="*/ 286345 w 331291"/>
                <a:gd name="connsiteY8" fmla="*/ 107950 h 396406"/>
                <a:gd name="connsiteX9" fmla="*/ 229195 w 331291"/>
                <a:gd name="connsiteY9" fmla="*/ 82550 h 396406"/>
                <a:gd name="connsiteX10" fmla="*/ 216495 w 331291"/>
                <a:gd name="connsiteY10" fmla="*/ 31750 h 396406"/>
                <a:gd name="connsiteX11" fmla="*/ 210145 w 331291"/>
                <a:gd name="connsiteY11" fmla="*/ 6350 h 396406"/>
                <a:gd name="connsiteX12" fmla="*/ 191095 w 331291"/>
                <a:gd name="connsiteY12" fmla="*/ 0 h 396406"/>
                <a:gd name="connsiteX13" fmla="*/ 146645 w 331291"/>
                <a:gd name="connsiteY13" fmla="*/ 6350 h 396406"/>
                <a:gd name="connsiteX14" fmla="*/ 127595 w 331291"/>
                <a:gd name="connsiteY14" fmla="*/ 19050 h 396406"/>
                <a:gd name="connsiteX15" fmla="*/ 108545 w 331291"/>
                <a:gd name="connsiteY15" fmla="*/ 25400 h 396406"/>
                <a:gd name="connsiteX16" fmla="*/ 89495 w 331291"/>
                <a:gd name="connsiteY16" fmla="*/ 38100 h 396406"/>
                <a:gd name="connsiteX17" fmla="*/ 51395 w 331291"/>
                <a:gd name="connsiteY17" fmla="*/ 50800 h 396406"/>
                <a:gd name="connsiteX18" fmla="*/ 13295 w 331291"/>
                <a:gd name="connsiteY18" fmla="*/ 69850 h 396406"/>
                <a:gd name="connsiteX19" fmla="*/ 595 w 331291"/>
                <a:gd name="connsiteY19" fmla="*/ 88900 h 396406"/>
                <a:gd name="connsiteX20" fmla="*/ 25995 w 331291"/>
                <a:gd name="connsiteY20" fmla="*/ 127000 h 396406"/>
                <a:gd name="connsiteX21" fmla="*/ 51395 w 331291"/>
                <a:gd name="connsiteY21" fmla="*/ 152400 h 396406"/>
                <a:gd name="connsiteX22" fmla="*/ 57745 w 331291"/>
                <a:gd name="connsiteY22" fmla="*/ 190500 h 396406"/>
                <a:gd name="connsiteX23" fmla="*/ 83145 w 331291"/>
                <a:gd name="connsiteY23" fmla="*/ 361950 h 39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1291" h="396406">
                  <a:moveTo>
                    <a:pt x="83145" y="361950"/>
                  </a:moveTo>
                  <a:cubicBezTo>
                    <a:pt x="115953" y="394758"/>
                    <a:pt x="191990" y="406132"/>
                    <a:pt x="254595" y="387350"/>
                  </a:cubicBezTo>
                  <a:cubicBezTo>
                    <a:pt x="261905" y="385157"/>
                    <a:pt x="267295" y="378883"/>
                    <a:pt x="273645" y="374650"/>
                  </a:cubicBezTo>
                  <a:cubicBezTo>
                    <a:pt x="277878" y="368300"/>
                    <a:pt x="282932" y="362426"/>
                    <a:pt x="286345" y="355600"/>
                  </a:cubicBezTo>
                  <a:cubicBezTo>
                    <a:pt x="289338" y="349613"/>
                    <a:pt x="289444" y="342401"/>
                    <a:pt x="292695" y="336550"/>
                  </a:cubicBezTo>
                  <a:cubicBezTo>
                    <a:pt x="300108" y="323207"/>
                    <a:pt x="313268" y="312930"/>
                    <a:pt x="318095" y="298450"/>
                  </a:cubicBezTo>
                  <a:lnTo>
                    <a:pt x="330795" y="260350"/>
                  </a:lnTo>
                  <a:cubicBezTo>
                    <a:pt x="328678" y="218017"/>
                    <a:pt x="336313" y="174041"/>
                    <a:pt x="324445" y="133350"/>
                  </a:cubicBezTo>
                  <a:cubicBezTo>
                    <a:pt x="320171" y="118697"/>
                    <a:pt x="300825" y="112777"/>
                    <a:pt x="286345" y="107950"/>
                  </a:cubicBezTo>
                  <a:cubicBezTo>
                    <a:pt x="241005" y="92837"/>
                    <a:pt x="259384" y="102676"/>
                    <a:pt x="229195" y="82550"/>
                  </a:cubicBezTo>
                  <a:cubicBezTo>
                    <a:pt x="216285" y="17999"/>
                    <a:pt x="229512" y="77311"/>
                    <a:pt x="216495" y="31750"/>
                  </a:cubicBezTo>
                  <a:cubicBezTo>
                    <a:pt x="214097" y="23359"/>
                    <a:pt x="215597" y="13165"/>
                    <a:pt x="210145" y="6350"/>
                  </a:cubicBezTo>
                  <a:cubicBezTo>
                    <a:pt x="205964" y="1123"/>
                    <a:pt x="197445" y="2117"/>
                    <a:pt x="191095" y="0"/>
                  </a:cubicBezTo>
                  <a:cubicBezTo>
                    <a:pt x="176278" y="2117"/>
                    <a:pt x="160981" y="2049"/>
                    <a:pt x="146645" y="6350"/>
                  </a:cubicBezTo>
                  <a:cubicBezTo>
                    <a:pt x="139335" y="8543"/>
                    <a:pt x="134421" y="15637"/>
                    <a:pt x="127595" y="19050"/>
                  </a:cubicBezTo>
                  <a:cubicBezTo>
                    <a:pt x="121608" y="22043"/>
                    <a:pt x="114532" y="22407"/>
                    <a:pt x="108545" y="25400"/>
                  </a:cubicBezTo>
                  <a:cubicBezTo>
                    <a:pt x="101719" y="28813"/>
                    <a:pt x="96469" y="35000"/>
                    <a:pt x="89495" y="38100"/>
                  </a:cubicBezTo>
                  <a:cubicBezTo>
                    <a:pt x="77262" y="43537"/>
                    <a:pt x="62534" y="43374"/>
                    <a:pt x="51395" y="50800"/>
                  </a:cubicBezTo>
                  <a:cubicBezTo>
                    <a:pt x="26776" y="67213"/>
                    <a:pt x="39585" y="61087"/>
                    <a:pt x="13295" y="69850"/>
                  </a:cubicBezTo>
                  <a:cubicBezTo>
                    <a:pt x="9062" y="76200"/>
                    <a:pt x="1674" y="81345"/>
                    <a:pt x="595" y="88900"/>
                  </a:cubicBezTo>
                  <a:cubicBezTo>
                    <a:pt x="-2971" y="113859"/>
                    <a:pt x="9973" y="116319"/>
                    <a:pt x="25995" y="127000"/>
                  </a:cubicBezTo>
                  <a:cubicBezTo>
                    <a:pt x="63248" y="238760"/>
                    <a:pt x="-2792" y="57573"/>
                    <a:pt x="51395" y="152400"/>
                  </a:cubicBezTo>
                  <a:cubicBezTo>
                    <a:pt x="57783" y="163579"/>
                    <a:pt x="57377" y="177630"/>
                    <a:pt x="57745" y="190500"/>
                  </a:cubicBezTo>
                  <a:cubicBezTo>
                    <a:pt x="59498" y="251858"/>
                    <a:pt x="50337" y="329142"/>
                    <a:pt x="83145" y="36195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C5BFA4D-5374-4163-8AAF-D1A3778CAEDD}"/>
                </a:ext>
              </a:extLst>
            </p:cNvPr>
            <p:cNvSpPr/>
            <p:nvPr/>
          </p:nvSpPr>
          <p:spPr>
            <a:xfrm>
              <a:off x="10617200" y="3079678"/>
              <a:ext cx="336550" cy="292172"/>
            </a:xfrm>
            <a:custGeom>
              <a:avLst/>
              <a:gdLst>
                <a:gd name="connsiteX0" fmla="*/ 101600 w 361950"/>
                <a:gd name="connsiteY0" fmla="*/ 31822 h 292172"/>
                <a:gd name="connsiteX1" fmla="*/ 69850 w 361950"/>
                <a:gd name="connsiteY1" fmla="*/ 50872 h 292172"/>
                <a:gd name="connsiteX2" fmla="*/ 50800 w 361950"/>
                <a:gd name="connsiteY2" fmla="*/ 63572 h 292172"/>
                <a:gd name="connsiteX3" fmla="*/ 19050 w 361950"/>
                <a:gd name="connsiteY3" fmla="*/ 95322 h 292172"/>
                <a:gd name="connsiteX4" fmla="*/ 6350 w 361950"/>
                <a:gd name="connsiteY4" fmla="*/ 133422 h 292172"/>
                <a:gd name="connsiteX5" fmla="*/ 0 w 361950"/>
                <a:gd name="connsiteY5" fmla="*/ 152472 h 292172"/>
                <a:gd name="connsiteX6" fmla="*/ 6350 w 361950"/>
                <a:gd name="connsiteY6" fmla="*/ 196922 h 292172"/>
                <a:gd name="connsiteX7" fmla="*/ 44450 w 361950"/>
                <a:gd name="connsiteY7" fmla="*/ 222322 h 292172"/>
                <a:gd name="connsiteX8" fmla="*/ 101600 w 361950"/>
                <a:gd name="connsiteY8" fmla="*/ 247722 h 292172"/>
                <a:gd name="connsiteX9" fmla="*/ 120650 w 361950"/>
                <a:gd name="connsiteY9" fmla="*/ 254072 h 292172"/>
                <a:gd name="connsiteX10" fmla="*/ 139700 w 361950"/>
                <a:gd name="connsiteY10" fmla="*/ 260422 h 292172"/>
                <a:gd name="connsiteX11" fmla="*/ 158750 w 361950"/>
                <a:gd name="connsiteY11" fmla="*/ 273122 h 292172"/>
                <a:gd name="connsiteX12" fmla="*/ 234950 w 361950"/>
                <a:gd name="connsiteY12" fmla="*/ 285822 h 292172"/>
                <a:gd name="connsiteX13" fmla="*/ 254000 w 361950"/>
                <a:gd name="connsiteY13" fmla="*/ 292172 h 292172"/>
                <a:gd name="connsiteX14" fmla="*/ 304800 w 361950"/>
                <a:gd name="connsiteY14" fmla="*/ 285822 h 292172"/>
                <a:gd name="connsiteX15" fmla="*/ 323850 w 361950"/>
                <a:gd name="connsiteY15" fmla="*/ 266772 h 292172"/>
                <a:gd name="connsiteX16" fmla="*/ 342900 w 361950"/>
                <a:gd name="connsiteY16" fmla="*/ 228672 h 292172"/>
                <a:gd name="connsiteX17" fmla="*/ 355600 w 361950"/>
                <a:gd name="connsiteY17" fmla="*/ 209622 h 292172"/>
                <a:gd name="connsiteX18" fmla="*/ 361950 w 361950"/>
                <a:gd name="connsiteY18" fmla="*/ 82622 h 292172"/>
                <a:gd name="connsiteX19" fmla="*/ 342900 w 361950"/>
                <a:gd name="connsiteY19" fmla="*/ 25472 h 292172"/>
                <a:gd name="connsiteX20" fmla="*/ 304800 w 361950"/>
                <a:gd name="connsiteY20" fmla="*/ 12772 h 292172"/>
                <a:gd name="connsiteX21" fmla="*/ 241300 w 361950"/>
                <a:gd name="connsiteY21" fmla="*/ 72 h 292172"/>
                <a:gd name="connsiteX22" fmla="*/ 101600 w 361950"/>
                <a:gd name="connsiteY22" fmla="*/ 31822 h 29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1950" h="292172">
                  <a:moveTo>
                    <a:pt x="101600" y="31822"/>
                  </a:moveTo>
                  <a:cubicBezTo>
                    <a:pt x="73025" y="40289"/>
                    <a:pt x="80316" y="44331"/>
                    <a:pt x="69850" y="50872"/>
                  </a:cubicBezTo>
                  <a:cubicBezTo>
                    <a:pt x="63378" y="54917"/>
                    <a:pt x="56196" y="58176"/>
                    <a:pt x="50800" y="63572"/>
                  </a:cubicBezTo>
                  <a:cubicBezTo>
                    <a:pt x="8467" y="105905"/>
                    <a:pt x="69850" y="61455"/>
                    <a:pt x="19050" y="95322"/>
                  </a:cubicBezTo>
                  <a:lnTo>
                    <a:pt x="6350" y="133422"/>
                  </a:lnTo>
                  <a:lnTo>
                    <a:pt x="0" y="152472"/>
                  </a:lnTo>
                  <a:cubicBezTo>
                    <a:pt x="2117" y="167289"/>
                    <a:pt x="791" y="183025"/>
                    <a:pt x="6350" y="196922"/>
                  </a:cubicBezTo>
                  <a:cubicBezTo>
                    <a:pt x="15378" y="219492"/>
                    <a:pt x="27878" y="214036"/>
                    <a:pt x="44450" y="222322"/>
                  </a:cubicBezTo>
                  <a:cubicBezTo>
                    <a:pt x="104827" y="252511"/>
                    <a:pt x="3306" y="214957"/>
                    <a:pt x="101600" y="247722"/>
                  </a:cubicBezTo>
                  <a:lnTo>
                    <a:pt x="120650" y="254072"/>
                  </a:lnTo>
                  <a:cubicBezTo>
                    <a:pt x="127000" y="256189"/>
                    <a:pt x="134131" y="256709"/>
                    <a:pt x="139700" y="260422"/>
                  </a:cubicBezTo>
                  <a:cubicBezTo>
                    <a:pt x="146050" y="264655"/>
                    <a:pt x="151604" y="270442"/>
                    <a:pt x="158750" y="273122"/>
                  </a:cubicBezTo>
                  <a:cubicBezTo>
                    <a:pt x="170178" y="277408"/>
                    <a:pt x="228350" y="284879"/>
                    <a:pt x="234950" y="285822"/>
                  </a:cubicBezTo>
                  <a:cubicBezTo>
                    <a:pt x="241300" y="287939"/>
                    <a:pt x="247307" y="292172"/>
                    <a:pt x="254000" y="292172"/>
                  </a:cubicBezTo>
                  <a:cubicBezTo>
                    <a:pt x="271065" y="292172"/>
                    <a:pt x="288762" y="291654"/>
                    <a:pt x="304800" y="285822"/>
                  </a:cubicBezTo>
                  <a:cubicBezTo>
                    <a:pt x="313240" y="282753"/>
                    <a:pt x="318101" y="273671"/>
                    <a:pt x="323850" y="266772"/>
                  </a:cubicBezTo>
                  <a:cubicBezTo>
                    <a:pt x="346598" y="239475"/>
                    <a:pt x="328581" y="257311"/>
                    <a:pt x="342900" y="228672"/>
                  </a:cubicBezTo>
                  <a:cubicBezTo>
                    <a:pt x="346313" y="221846"/>
                    <a:pt x="351367" y="215972"/>
                    <a:pt x="355600" y="209622"/>
                  </a:cubicBezTo>
                  <a:cubicBezTo>
                    <a:pt x="357717" y="167289"/>
                    <a:pt x="361950" y="125008"/>
                    <a:pt x="361950" y="82622"/>
                  </a:cubicBezTo>
                  <a:cubicBezTo>
                    <a:pt x="361950" y="71037"/>
                    <a:pt x="358234" y="35056"/>
                    <a:pt x="342900" y="25472"/>
                  </a:cubicBezTo>
                  <a:cubicBezTo>
                    <a:pt x="331548" y="18377"/>
                    <a:pt x="317787" y="16019"/>
                    <a:pt x="304800" y="12772"/>
                  </a:cubicBezTo>
                  <a:cubicBezTo>
                    <a:pt x="285906" y="8048"/>
                    <a:pt x="259983" y="850"/>
                    <a:pt x="241300" y="72"/>
                  </a:cubicBezTo>
                  <a:cubicBezTo>
                    <a:pt x="203233" y="-1514"/>
                    <a:pt x="130175" y="23355"/>
                    <a:pt x="101600" y="31822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FC35E97-DEAA-405C-8E69-EF47D37615FB}"/>
                </a:ext>
              </a:extLst>
            </p:cNvPr>
            <p:cNvSpPr/>
            <p:nvPr/>
          </p:nvSpPr>
          <p:spPr>
            <a:xfrm>
              <a:off x="10883800" y="2445235"/>
              <a:ext cx="331290" cy="355616"/>
            </a:xfrm>
            <a:prstGeom prst="ellips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B9428DF-9783-48C7-83DB-256460A6E0C8}"/>
                </a:ext>
              </a:extLst>
            </p:cNvPr>
            <p:cNvCxnSpPr/>
            <p:nvPr/>
          </p:nvCxnSpPr>
          <p:spPr>
            <a:xfrm>
              <a:off x="8235950" y="4251325"/>
              <a:ext cx="82550" cy="1682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96369D1E-E3C9-464F-B62B-5D622E3AAB6F}"/>
                </a:ext>
              </a:extLst>
            </p:cNvPr>
            <p:cNvCxnSpPr>
              <a:cxnSpLocks/>
              <a:stCxn id="13" idx="1"/>
              <a:endCxn id="11" idx="1"/>
            </p:cNvCxnSpPr>
            <p:nvPr/>
          </p:nvCxnSpPr>
          <p:spPr>
            <a:xfrm flipH="1" flipV="1">
              <a:off x="8511838" y="4159250"/>
              <a:ext cx="136862" cy="1079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99265F3C-9875-413B-9FDF-B5F1B73CD0EE}"/>
                </a:ext>
              </a:extLst>
            </p:cNvPr>
            <p:cNvCxnSpPr>
              <a:stCxn id="18" idx="23"/>
            </p:cNvCxnSpPr>
            <p:nvPr/>
          </p:nvCxnSpPr>
          <p:spPr>
            <a:xfrm>
              <a:off x="8756650" y="3505200"/>
              <a:ext cx="102594" cy="21749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E3B335F4-62BA-421A-8F07-970F9706FBD1}"/>
                </a:ext>
              </a:extLst>
            </p:cNvPr>
            <p:cNvCxnSpPr>
              <a:stCxn id="16" idx="14"/>
            </p:cNvCxnSpPr>
            <p:nvPr/>
          </p:nvCxnSpPr>
          <p:spPr>
            <a:xfrm flipH="1" flipV="1">
              <a:off x="9272925" y="3429000"/>
              <a:ext cx="131425" cy="1079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1D70261D-4F19-40A8-A113-C5D38CC4809C}"/>
                </a:ext>
              </a:extLst>
            </p:cNvPr>
            <p:cNvCxnSpPr>
              <a:stCxn id="19" idx="1"/>
            </p:cNvCxnSpPr>
            <p:nvPr/>
          </p:nvCxnSpPr>
          <p:spPr>
            <a:xfrm>
              <a:off x="9779000" y="2927350"/>
              <a:ext cx="76696" cy="1336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83408BFE-3FA2-4E76-A709-56862D928CE8}"/>
                </a:ext>
              </a:extLst>
            </p:cNvPr>
            <p:cNvCxnSpPr>
              <a:cxnSpLocks/>
              <a:stCxn id="21" idx="21"/>
              <a:endCxn id="11" idx="5"/>
            </p:cNvCxnSpPr>
            <p:nvPr/>
          </p:nvCxnSpPr>
          <p:spPr>
            <a:xfrm flipH="1" flipV="1">
              <a:off x="10731777" y="2857500"/>
              <a:ext cx="109790" cy="222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871BF2DF-7531-43E1-9085-7B03D5AFD8E0}"/>
                </a:ext>
              </a:extLst>
            </p:cNvPr>
            <p:cNvCxnSpPr>
              <a:stCxn id="22" idx="5"/>
            </p:cNvCxnSpPr>
            <p:nvPr/>
          </p:nvCxnSpPr>
          <p:spPr>
            <a:xfrm>
              <a:off x="11166574" y="2748772"/>
              <a:ext cx="155476" cy="10556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7636F934-BCAE-4E1D-AF12-BBFAB8288A47}"/>
                </a:ext>
              </a:extLst>
            </p:cNvPr>
            <p:cNvSpPr txBox="1"/>
            <p:nvPr/>
          </p:nvSpPr>
          <p:spPr>
            <a:xfrm>
              <a:off x="9226286" y="4204388"/>
              <a:ext cx="20388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Partículas monodispersas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91BC131C-30E6-4540-BF04-4588CF6EAF84}"/>
                </a:ext>
              </a:extLst>
            </p:cNvPr>
            <p:cNvSpPr txBox="1"/>
            <p:nvPr/>
          </p:nvSpPr>
          <p:spPr>
            <a:xfrm>
              <a:off x="8591320" y="4738107"/>
              <a:ext cx="2039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Arredondamento relativo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6DE829D8-CA85-4C0C-A745-F1870AF15809}"/>
                </a:ext>
              </a:extLst>
            </p:cNvPr>
            <p:cNvSpPr txBox="1"/>
            <p:nvPr/>
          </p:nvSpPr>
          <p:spPr>
            <a:xfrm rot="16200000">
              <a:off x="6599263" y="3275111"/>
              <a:ext cx="1542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Densidade relativa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D5368CE7-6418-48A7-B4CD-CFD676871D46}"/>
                </a:ext>
              </a:extLst>
            </p:cNvPr>
            <p:cNvSpPr txBox="1"/>
            <p:nvPr/>
          </p:nvSpPr>
          <p:spPr>
            <a:xfrm>
              <a:off x="7599461" y="4598367"/>
              <a:ext cx="40158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0,0                                              0,5                                             1,0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A63B9B6-717E-4B5A-9F57-D1536CFC077D}"/>
                </a:ext>
              </a:extLst>
            </p:cNvPr>
            <p:cNvSpPr txBox="1"/>
            <p:nvPr/>
          </p:nvSpPr>
          <p:spPr>
            <a:xfrm>
              <a:off x="7420027" y="2270770"/>
              <a:ext cx="380232" cy="249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0,7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0,6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0,5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0,4</a:t>
              </a:r>
            </a:p>
          </p:txBody>
        </p: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3FD7073-632D-4179-8049-D66AEFB0E2C2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68" y="3849140"/>
              <a:ext cx="78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2D1E591-8B6F-4FC3-8F56-6BF5BEA16903}"/>
                </a:ext>
              </a:extLst>
            </p:cNvPr>
            <p:cNvCxnSpPr>
              <a:cxnSpLocks/>
            </p:cNvCxnSpPr>
            <p:nvPr/>
          </p:nvCxnSpPr>
          <p:spPr>
            <a:xfrm>
              <a:off x="7742018" y="3131590"/>
              <a:ext cx="78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92BC211F-8C6A-45DD-8602-A9EADB200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9068" y="4533900"/>
              <a:ext cx="0" cy="64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183BFA0-F8A1-486D-8723-D98A1DF2781F}"/>
              </a:ext>
            </a:extLst>
          </p:cNvPr>
          <p:cNvGrpSpPr/>
          <p:nvPr/>
        </p:nvGrpSpPr>
        <p:grpSpPr>
          <a:xfrm>
            <a:off x="662068" y="4240598"/>
            <a:ext cx="3666481" cy="473721"/>
            <a:chOff x="665383" y="4425876"/>
            <a:chExt cx="3666481" cy="473721"/>
          </a:xfrm>
        </p:grpSpPr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EFABF422-BAE5-400B-BBBB-DE1DBC968091}"/>
                </a:ext>
              </a:extLst>
            </p:cNvPr>
            <p:cNvCxnSpPr/>
            <p:nvPr/>
          </p:nvCxnSpPr>
          <p:spPr>
            <a:xfrm flipH="1">
              <a:off x="665383" y="4829159"/>
              <a:ext cx="3523096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Subtítulo 2">
              <a:extLst>
                <a:ext uri="{FF2B5EF4-FFF2-40B4-BE49-F238E27FC236}">
                  <a16:creationId xmlns:a16="http://schemas.microsoft.com/office/drawing/2014/main" id="{43B8882E-D898-4A53-AD77-4BA168932F33}"/>
                </a:ext>
              </a:extLst>
            </p:cNvPr>
            <p:cNvSpPr txBox="1">
              <a:spLocks/>
            </p:cNvSpPr>
            <p:nvPr/>
          </p:nvSpPr>
          <p:spPr>
            <a:xfrm>
              <a:off x="723624" y="4425876"/>
              <a:ext cx="3608240" cy="4737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90000"/>
              </a:pPr>
              <a:r>
                <a:rPr lang="pt-BR" altLang="pt-BR" sz="2200" dirty="0">
                  <a:solidFill>
                    <a:srgbClr val="FFC000"/>
                  </a:solidFill>
                </a:rPr>
                <a:t>Aumento das forças de atrito</a:t>
              </a:r>
            </a:p>
          </p:txBody>
        </p:sp>
      </p:grpSp>
      <p:sp>
        <p:nvSpPr>
          <p:cNvPr id="58" name="Subtítulo 2">
            <a:extLst>
              <a:ext uri="{FF2B5EF4-FFF2-40B4-BE49-F238E27FC236}">
                <a16:creationId xmlns:a16="http://schemas.microsoft.com/office/drawing/2014/main" id="{1E777A6C-0491-413C-A9F4-4E4FA201AF6E}"/>
              </a:ext>
            </a:extLst>
          </p:cNvPr>
          <p:cNvSpPr txBox="1">
            <a:spLocks/>
          </p:cNvSpPr>
          <p:nvPr/>
        </p:nvSpPr>
        <p:spPr>
          <a:xfrm>
            <a:off x="4794889" y="1238035"/>
            <a:ext cx="7209756" cy="881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/>
              <a:t>Quanto </a:t>
            </a:r>
            <a:r>
              <a:rPr lang="pt-BR" altLang="pt-BR" dirty="0">
                <a:solidFill>
                  <a:srgbClr val="0070C0"/>
                </a:solidFill>
              </a:rPr>
              <a:t>maior</a:t>
            </a:r>
            <a:r>
              <a:rPr lang="pt-BR" altLang="pt-BR" dirty="0"/>
              <a:t> a quantidade de partículas </a:t>
            </a:r>
            <a:r>
              <a:rPr lang="pt-BR" altLang="pt-BR" dirty="0">
                <a:solidFill>
                  <a:srgbClr val="0070C0"/>
                </a:solidFill>
              </a:rPr>
              <a:t>arredondadas</a:t>
            </a:r>
            <a:r>
              <a:rPr lang="pt-BR" altLang="pt-BR" dirty="0"/>
              <a:t>, menor a porosidade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78DC531-7CFD-4584-8B88-1D8F50D9F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2" t="62428" r="52969" b="13432"/>
          <a:stretch/>
        </p:blipFill>
        <p:spPr>
          <a:xfrm>
            <a:off x="6215211" y="2439313"/>
            <a:ext cx="4091193" cy="30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80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u="sng" dirty="0">
                <a:solidFill>
                  <a:srgbClr val="00B050"/>
                </a:solidFill>
              </a:rPr>
              <a:t>Morfologia</a:t>
            </a:r>
            <a:r>
              <a:rPr lang="pt-BR" sz="3000" dirty="0">
                <a:solidFill>
                  <a:srgbClr val="00B050"/>
                </a:solidFill>
              </a:rPr>
              <a:t>, Porosidade e Densidade</a:t>
            </a: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CE83DB0E-4723-48E4-9C6B-B67A8853B2AE}"/>
              </a:ext>
            </a:extLst>
          </p:cNvPr>
          <p:cNvGrpSpPr/>
          <p:nvPr/>
        </p:nvGrpSpPr>
        <p:grpSpPr>
          <a:xfrm>
            <a:off x="187355" y="1367842"/>
            <a:ext cx="4398853" cy="2775114"/>
            <a:chOff x="7216451" y="2270770"/>
            <a:chExt cx="4398853" cy="2775114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5FD2A82-3344-475B-A0B3-0A8D058CB353}"/>
                </a:ext>
              </a:extLst>
            </p:cNvPr>
            <p:cNvSpPr/>
            <p:nvPr/>
          </p:nvSpPr>
          <p:spPr>
            <a:xfrm>
              <a:off x="7747000" y="2387600"/>
              <a:ext cx="3575050" cy="22161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C4FFFE01-6780-47AD-B866-BF67B3D2468A}"/>
                </a:ext>
              </a:extLst>
            </p:cNvPr>
            <p:cNvSpPr/>
            <p:nvPr/>
          </p:nvSpPr>
          <p:spPr>
            <a:xfrm>
              <a:off x="8235950" y="2854341"/>
              <a:ext cx="3086100" cy="1736709"/>
            </a:xfrm>
            <a:custGeom>
              <a:avLst/>
              <a:gdLst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48434 h 1748434"/>
                <a:gd name="connsiteX1" fmla="*/ 273050 w 3054350"/>
                <a:gd name="connsiteY1" fmla="*/ 1316634 h 1748434"/>
                <a:gd name="connsiteX2" fmla="*/ 736600 w 3054350"/>
                <a:gd name="connsiteY2" fmla="*/ 770534 h 1748434"/>
                <a:gd name="connsiteX3" fmla="*/ 1301750 w 3054350"/>
                <a:gd name="connsiteY3" fmla="*/ 357784 h 1748434"/>
                <a:gd name="connsiteX4" fmla="*/ 1860550 w 3054350"/>
                <a:gd name="connsiteY4" fmla="*/ 129184 h 1748434"/>
                <a:gd name="connsiteX5" fmla="*/ 2470150 w 3054350"/>
                <a:gd name="connsiteY5" fmla="*/ 14884 h 1748434"/>
                <a:gd name="connsiteX6" fmla="*/ 3054350 w 3054350"/>
                <a:gd name="connsiteY6" fmla="*/ 27584 h 1748434"/>
                <a:gd name="connsiteX0" fmla="*/ 0 w 3054350"/>
                <a:gd name="connsiteY0" fmla="*/ 1748434 h 1748434"/>
                <a:gd name="connsiteX1" fmla="*/ 273050 w 3054350"/>
                <a:gd name="connsiteY1" fmla="*/ 1316634 h 1748434"/>
                <a:gd name="connsiteX2" fmla="*/ 736600 w 3054350"/>
                <a:gd name="connsiteY2" fmla="*/ 770534 h 1748434"/>
                <a:gd name="connsiteX3" fmla="*/ 1301750 w 3054350"/>
                <a:gd name="connsiteY3" fmla="*/ 357784 h 1748434"/>
                <a:gd name="connsiteX4" fmla="*/ 1860550 w 3054350"/>
                <a:gd name="connsiteY4" fmla="*/ 129184 h 1748434"/>
                <a:gd name="connsiteX5" fmla="*/ 2470150 w 3054350"/>
                <a:gd name="connsiteY5" fmla="*/ 14884 h 1748434"/>
                <a:gd name="connsiteX6" fmla="*/ 3054350 w 3054350"/>
                <a:gd name="connsiteY6" fmla="*/ 27584 h 1748434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736600 w 3054350"/>
                <a:gd name="connsiteY2" fmla="*/ 7588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679450 w 3054350"/>
                <a:gd name="connsiteY2" fmla="*/ 8350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679450 w 3054350"/>
                <a:gd name="connsiteY2" fmla="*/ 8350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4350" h="1736709">
                  <a:moveTo>
                    <a:pt x="0" y="1736709"/>
                  </a:moveTo>
                  <a:cubicBezTo>
                    <a:pt x="91017" y="1592776"/>
                    <a:pt x="159808" y="1455192"/>
                    <a:pt x="273050" y="1304909"/>
                  </a:cubicBezTo>
                  <a:cubicBezTo>
                    <a:pt x="386292" y="1154626"/>
                    <a:pt x="503767" y="997992"/>
                    <a:pt x="679450" y="835009"/>
                  </a:cubicBezTo>
                  <a:cubicBezTo>
                    <a:pt x="855133" y="672026"/>
                    <a:pt x="1082675" y="472001"/>
                    <a:pt x="1301750" y="346059"/>
                  </a:cubicBezTo>
                  <a:cubicBezTo>
                    <a:pt x="1520825" y="220117"/>
                    <a:pt x="1790700" y="117459"/>
                    <a:pt x="1993900" y="79359"/>
                  </a:cubicBezTo>
                  <a:cubicBezTo>
                    <a:pt x="2152650" y="53959"/>
                    <a:pt x="2293408" y="13742"/>
                    <a:pt x="2470150" y="3159"/>
                  </a:cubicBezTo>
                  <a:cubicBezTo>
                    <a:pt x="2646892" y="-7424"/>
                    <a:pt x="2859617" y="11626"/>
                    <a:pt x="3054350" y="15859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6B53CC11-44BB-4FF5-8D47-BFE723EAB0AB}"/>
                </a:ext>
              </a:extLst>
            </p:cNvPr>
            <p:cNvSpPr/>
            <p:nvPr/>
          </p:nvSpPr>
          <p:spPr>
            <a:xfrm>
              <a:off x="8028581" y="3838575"/>
              <a:ext cx="351238" cy="412750"/>
            </a:xfrm>
            <a:custGeom>
              <a:avLst/>
              <a:gdLst>
                <a:gd name="connsiteX0" fmla="*/ 59138 w 351238"/>
                <a:gd name="connsiteY0" fmla="*/ 368300 h 412750"/>
                <a:gd name="connsiteX1" fmla="*/ 128988 w 351238"/>
                <a:gd name="connsiteY1" fmla="*/ 349250 h 412750"/>
                <a:gd name="connsiteX2" fmla="*/ 148038 w 351238"/>
                <a:gd name="connsiteY2" fmla="*/ 342900 h 412750"/>
                <a:gd name="connsiteX3" fmla="*/ 224238 w 351238"/>
                <a:gd name="connsiteY3" fmla="*/ 336550 h 412750"/>
                <a:gd name="connsiteX4" fmla="*/ 243288 w 351238"/>
                <a:gd name="connsiteY4" fmla="*/ 323850 h 412750"/>
                <a:gd name="connsiteX5" fmla="*/ 281388 w 351238"/>
                <a:gd name="connsiteY5" fmla="*/ 311150 h 412750"/>
                <a:gd name="connsiteX6" fmla="*/ 300438 w 351238"/>
                <a:gd name="connsiteY6" fmla="*/ 304800 h 412750"/>
                <a:gd name="connsiteX7" fmla="*/ 351238 w 351238"/>
                <a:gd name="connsiteY7" fmla="*/ 298450 h 412750"/>
                <a:gd name="connsiteX8" fmla="*/ 344888 w 351238"/>
                <a:gd name="connsiteY8" fmla="*/ 254000 h 412750"/>
                <a:gd name="connsiteX9" fmla="*/ 325838 w 351238"/>
                <a:gd name="connsiteY9" fmla="*/ 241300 h 412750"/>
                <a:gd name="connsiteX10" fmla="*/ 268688 w 351238"/>
                <a:gd name="connsiteY10" fmla="*/ 228600 h 412750"/>
                <a:gd name="connsiteX11" fmla="*/ 249638 w 351238"/>
                <a:gd name="connsiteY11" fmla="*/ 215900 h 412750"/>
                <a:gd name="connsiteX12" fmla="*/ 243288 w 351238"/>
                <a:gd name="connsiteY12" fmla="*/ 196850 h 412750"/>
                <a:gd name="connsiteX13" fmla="*/ 211538 w 351238"/>
                <a:gd name="connsiteY13" fmla="*/ 158750 h 412750"/>
                <a:gd name="connsiteX14" fmla="*/ 205188 w 351238"/>
                <a:gd name="connsiteY14" fmla="*/ 139700 h 412750"/>
                <a:gd name="connsiteX15" fmla="*/ 192488 w 351238"/>
                <a:gd name="connsiteY15" fmla="*/ 120650 h 412750"/>
                <a:gd name="connsiteX16" fmla="*/ 186138 w 351238"/>
                <a:gd name="connsiteY16" fmla="*/ 12700 h 412750"/>
                <a:gd name="connsiteX17" fmla="*/ 148038 w 351238"/>
                <a:gd name="connsiteY17" fmla="*/ 0 h 412750"/>
                <a:gd name="connsiteX18" fmla="*/ 109938 w 351238"/>
                <a:gd name="connsiteY18" fmla="*/ 6350 h 412750"/>
                <a:gd name="connsiteX19" fmla="*/ 84538 w 351238"/>
                <a:gd name="connsiteY19" fmla="*/ 120650 h 412750"/>
                <a:gd name="connsiteX20" fmla="*/ 65488 w 351238"/>
                <a:gd name="connsiteY20" fmla="*/ 127000 h 412750"/>
                <a:gd name="connsiteX21" fmla="*/ 59138 w 351238"/>
                <a:gd name="connsiteY21" fmla="*/ 247650 h 412750"/>
                <a:gd name="connsiteX22" fmla="*/ 52788 w 351238"/>
                <a:gd name="connsiteY22" fmla="*/ 266700 h 412750"/>
                <a:gd name="connsiteX23" fmla="*/ 40088 w 351238"/>
                <a:gd name="connsiteY23" fmla="*/ 285750 h 412750"/>
                <a:gd name="connsiteX24" fmla="*/ 14688 w 351238"/>
                <a:gd name="connsiteY24" fmla="*/ 317500 h 412750"/>
                <a:gd name="connsiteX25" fmla="*/ 8338 w 351238"/>
                <a:gd name="connsiteY25" fmla="*/ 406400 h 412750"/>
                <a:gd name="connsiteX26" fmla="*/ 27388 w 351238"/>
                <a:gd name="connsiteY26" fmla="*/ 412750 h 412750"/>
                <a:gd name="connsiteX27" fmla="*/ 78188 w 351238"/>
                <a:gd name="connsiteY27" fmla="*/ 393700 h 412750"/>
                <a:gd name="connsiteX28" fmla="*/ 59138 w 351238"/>
                <a:gd name="connsiteY28" fmla="*/ 36830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1238" h="412750">
                  <a:moveTo>
                    <a:pt x="59138" y="368300"/>
                  </a:moveTo>
                  <a:cubicBezTo>
                    <a:pt x="67605" y="360892"/>
                    <a:pt x="80649" y="365363"/>
                    <a:pt x="128988" y="349250"/>
                  </a:cubicBezTo>
                  <a:cubicBezTo>
                    <a:pt x="135338" y="347133"/>
                    <a:pt x="141368" y="343456"/>
                    <a:pt x="148038" y="342900"/>
                  </a:cubicBezTo>
                  <a:lnTo>
                    <a:pt x="224238" y="336550"/>
                  </a:lnTo>
                  <a:cubicBezTo>
                    <a:pt x="230588" y="332317"/>
                    <a:pt x="236314" y="326950"/>
                    <a:pt x="243288" y="323850"/>
                  </a:cubicBezTo>
                  <a:cubicBezTo>
                    <a:pt x="255521" y="318413"/>
                    <a:pt x="268688" y="315383"/>
                    <a:pt x="281388" y="311150"/>
                  </a:cubicBezTo>
                  <a:cubicBezTo>
                    <a:pt x="287738" y="309033"/>
                    <a:pt x="293796" y="305630"/>
                    <a:pt x="300438" y="304800"/>
                  </a:cubicBezTo>
                  <a:lnTo>
                    <a:pt x="351238" y="298450"/>
                  </a:lnTo>
                  <a:cubicBezTo>
                    <a:pt x="349121" y="283633"/>
                    <a:pt x="350967" y="267677"/>
                    <a:pt x="344888" y="254000"/>
                  </a:cubicBezTo>
                  <a:cubicBezTo>
                    <a:pt x="341788" y="247026"/>
                    <a:pt x="332664" y="244713"/>
                    <a:pt x="325838" y="241300"/>
                  </a:cubicBezTo>
                  <a:cubicBezTo>
                    <a:pt x="310206" y="233484"/>
                    <a:pt x="283321" y="231039"/>
                    <a:pt x="268688" y="228600"/>
                  </a:cubicBezTo>
                  <a:cubicBezTo>
                    <a:pt x="262338" y="224367"/>
                    <a:pt x="254406" y="221859"/>
                    <a:pt x="249638" y="215900"/>
                  </a:cubicBezTo>
                  <a:cubicBezTo>
                    <a:pt x="245457" y="210673"/>
                    <a:pt x="246281" y="202837"/>
                    <a:pt x="243288" y="196850"/>
                  </a:cubicBezTo>
                  <a:cubicBezTo>
                    <a:pt x="234447" y="179169"/>
                    <a:pt x="225582" y="172794"/>
                    <a:pt x="211538" y="158750"/>
                  </a:cubicBezTo>
                  <a:cubicBezTo>
                    <a:pt x="209421" y="152400"/>
                    <a:pt x="208181" y="145687"/>
                    <a:pt x="205188" y="139700"/>
                  </a:cubicBezTo>
                  <a:cubicBezTo>
                    <a:pt x="201775" y="132874"/>
                    <a:pt x="193620" y="128197"/>
                    <a:pt x="192488" y="120650"/>
                  </a:cubicBezTo>
                  <a:cubicBezTo>
                    <a:pt x="187141" y="85003"/>
                    <a:pt x="198599" y="46523"/>
                    <a:pt x="186138" y="12700"/>
                  </a:cubicBezTo>
                  <a:cubicBezTo>
                    <a:pt x="181510" y="138"/>
                    <a:pt x="148038" y="0"/>
                    <a:pt x="148038" y="0"/>
                  </a:cubicBezTo>
                  <a:lnTo>
                    <a:pt x="109938" y="6350"/>
                  </a:lnTo>
                  <a:cubicBezTo>
                    <a:pt x="73245" y="95461"/>
                    <a:pt x="138539" y="93649"/>
                    <a:pt x="84538" y="120650"/>
                  </a:cubicBezTo>
                  <a:cubicBezTo>
                    <a:pt x="78551" y="123643"/>
                    <a:pt x="71838" y="124883"/>
                    <a:pt x="65488" y="127000"/>
                  </a:cubicBezTo>
                  <a:cubicBezTo>
                    <a:pt x="63371" y="167217"/>
                    <a:pt x="62784" y="207543"/>
                    <a:pt x="59138" y="247650"/>
                  </a:cubicBezTo>
                  <a:cubicBezTo>
                    <a:pt x="58532" y="254316"/>
                    <a:pt x="55781" y="260713"/>
                    <a:pt x="52788" y="266700"/>
                  </a:cubicBezTo>
                  <a:cubicBezTo>
                    <a:pt x="49375" y="273526"/>
                    <a:pt x="43501" y="278924"/>
                    <a:pt x="40088" y="285750"/>
                  </a:cubicBezTo>
                  <a:cubicBezTo>
                    <a:pt x="24752" y="316422"/>
                    <a:pt x="46801" y="296091"/>
                    <a:pt x="14688" y="317500"/>
                  </a:cubicBezTo>
                  <a:cubicBezTo>
                    <a:pt x="3474" y="351142"/>
                    <a:pt x="-8446" y="368636"/>
                    <a:pt x="8338" y="406400"/>
                  </a:cubicBezTo>
                  <a:cubicBezTo>
                    <a:pt x="11056" y="412517"/>
                    <a:pt x="21038" y="410633"/>
                    <a:pt x="27388" y="412750"/>
                  </a:cubicBezTo>
                  <a:cubicBezTo>
                    <a:pt x="50105" y="408207"/>
                    <a:pt x="61837" y="410051"/>
                    <a:pt x="78188" y="393700"/>
                  </a:cubicBezTo>
                  <a:cubicBezTo>
                    <a:pt x="81535" y="390353"/>
                    <a:pt x="50671" y="375708"/>
                    <a:pt x="59138" y="3683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03A5AF7-5254-449D-AFEA-7CD867ABD7E6}"/>
                </a:ext>
              </a:extLst>
            </p:cNvPr>
            <p:cNvSpPr/>
            <p:nvPr/>
          </p:nvSpPr>
          <p:spPr>
            <a:xfrm>
              <a:off x="8647287" y="4121150"/>
              <a:ext cx="330581" cy="298450"/>
            </a:xfrm>
            <a:custGeom>
              <a:avLst/>
              <a:gdLst>
                <a:gd name="connsiteX0" fmla="*/ 7763 w 330581"/>
                <a:gd name="connsiteY0" fmla="*/ 44450 h 298450"/>
                <a:gd name="connsiteX1" fmla="*/ 1413 w 330581"/>
                <a:gd name="connsiteY1" fmla="*/ 146050 h 298450"/>
                <a:gd name="connsiteX2" fmla="*/ 45863 w 330581"/>
                <a:gd name="connsiteY2" fmla="*/ 196850 h 298450"/>
                <a:gd name="connsiteX3" fmla="*/ 58563 w 330581"/>
                <a:gd name="connsiteY3" fmla="*/ 234950 h 298450"/>
                <a:gd name="connsiteX4" fmla="*/ 71263 w 330581"/>
                <a:gd name="connsiteY4" fmla="*/ 254000 h 298450"/>
                <a:gd name="connsiteX5" fmla="*/ 77613 w 330581"/>
                <a:gd name="connsiteY5" fmla="*/ 273050 h 298450"/>
                <a:gd name="connsiteX6" fmla="*/ 96663 w 330581"/>
                <a:gd name="connsiteY6" fmla="*/ 279400 h 298450"/>
                <a:gd name="connsiteX7" fmla="*/ 134763 w 330581"/>
                <a:gd name="connsiteY7" fmla="*/ 298450 h 298450"/>
                <a:gd name="connsiteX8" fmla="*/ 198263 w 330581"/>
                <a:gd name="connsiteY8" fmla="*/ 292100 h 298450"/>
                <a:gd name="connsiteX9" fmla="*/ 204613 w 330581"/>
                <a:gd name="connsiteY9" fmla="*/ 273050 h 298450"/>
                <a:gd name="connsiteX10" fmla="*/ 210963 w 330581"/>
                <a:gd name="connsiteY10" fmla="*/ 209550 h 298450"/>
                <a:gd name="connsiteX11" fmla="*/ 249063 w 330581"/>
                <a:gd name="connsiteY11" fmla="*/ 184150 h 298450"/>
                <a:gd name="connsiteX12" fmla="*/ 268113 w 330581"/>
                <a:gd name="connsiteY12" fmla="*/ 171450 h 298450"/>
                <a:gd name="connsiteX13" fmla="*/ 306213 w 330581"/>
                <a:gd name="connsiteY13" fmla="*/ 152400 h 298450"/>
                <a:gd name="connsiteX14" fmla="*/ 312563 w 330581"/>
                <a:gd name="connsiteY14" fmla="*/ 44450 h 298450"/>
                <a:gd name="connsiteX15" fmla="*/ 268113 w 330581"/>
                <a:gd name="connsiteY15" fmla="*/ 38100 h 298450"/>
                <a:gd name="connsiteX16" fmla="*/ 242713 w 330581"/>
                <a:gd name="connsiteY16" fmla="*/ 31750 h 298450"/>
                <a:gd name="connsiteX17" fmla="*/ 204613 w 330581"/>
                <a:gd name="connsiteY17" fmla="*/ 12700 h 298450"/>
                <a:gd name="connsiteX18" fmla="*/ 185563 w 330581"/>
                <a:gd name="connsiteY18" fmla="*/ 0 h 298450"/>
                <a:gd name="connsiteX19" fmla="*/ 83963 w 330581"/>
                <a:gd name="connsiteY19" fmla="*/ 6350 h 298450"/>
                <a:gd name="connsiteX20" fmla="*/ 64913 w 330581"/>
                <a:gd name="connsiteY20" fmla="*/ 12700 h 298450"/>
                <a:gd name="connsiteX21" fmla="*/ 20463 w 330581"/>
                <a:gd name="connsiteY21" fmla="*/ 25400 h 298450"/>
                <a:gd name="connsiteX22" fmla="*/ 7763 w 330581"/>
                <a:gd name="connsiteY22" fmla="*/ 44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0581" h="298450">
                  <a:moveTo>
                    <a:pt x="7763" y="44450"/>
                  </a:moveTo>
                  <a:cubicBezTo>
                    <a:pt x="4588" y="64558"/>
                    <a:pt x="-3172" y="112428"/>
                    <a:pt x="1413" y="146050"/>
                  </a:cubicBezTo>
                  <a:cubicBezTo>
                    <a:pt x="5117" y="173214"/>
                    <a:pt x="27078" y="184326"/>
                    <a:pt x="45863" y="196850"/>
                  </a:cubicBezTo>
                  <a:cubicBezTo>
                    <a:pt x="50096" y="209550"/>
                    <a:pt x="51137" y="223811"/>
                    <a:pt x="58563" y="234950"/>
                  </a:cubicBezTo>
                  <a:cubicBezTo>
                    <a:pt x="62796" y="241300"/>
                    <a:pt x="67850" y="247174"/>
                    <a:pt x="71263" y="254000"/>
                  </a:cubicBezTo>
                  <a:cubicBezTo>
                    <a:pt x="74256" y="259987"/>
                    <a:pt x="72880" y="268317"/>
                    <a:pt x="77613" y="273050"/>
                  </a:cubicBezTo>
                  <a:cubicBezTo>
                    <a:pt x="82346" y="277783"/>
                    <a:pt x="90676" y="276407"/>
                    <a:pt x="96663" y="279400"/>
                  </a:cubicBezTo>
                  <a:cubicBezTo>
                    <a:pt x="145902" y="304019"/>
                    <a:pt x="86880" y="282489"/>
                    <a:pt x="134763" y="298450"/>
                  </a:cubicBezTo>
                  <a:cubicBezTo>
                    <a:pt x="155930" y="296333"/>
                    <a:pt x="178271" y="299370"/>
                    <a:pt x="198263" y="292100"/>
                  </a:cubicBezTo>
                  <a:cubicBezTo>
                    <a:pt x="204553" y="289813"/>
                    <a:pt x="203595" y="279666"/>
                    <a:pt x="204613" y="273050"/>
                  </a:cubicBezTo>
                  <a:cubicBezTo>
                    <a:pt x="207848" y="252025"/>
                    <a:pt x="201450" y="228576"/>
                    <a:pt x="210963" y="209550"/>
                  </a:cubicBezTo>
                  <a:cubicBezTo>
                    <a:pt x="217789" y="195898"/>
                    <a:pt x="236363" y="192617"/>
                    <a:pt x="249063" y="184150"/>
                  </a:cubicBezTo>
                  <a:cubicBezTo>
                    <a:pt x="255413" y="179917"/>
                    <a:pt x="260873" y="173863"/>
                    <a:pt x="268113" y="171450"/>
                  </a:cubicBezTo>
                  <a:cubicBezTo>
                    <a:pt x="294403" y="162687"/>
                    <a:pt x="281594" y="168813"/>
                    <a:pt x="306213" y="152400"/>
                  </a:cubicBezTo>
                  <a:cubicBezTo>
                    <a:pt x="329030" y="118174"/>
                    <a:pt x="344223" y="103813"/>
                    <a:pt x="312563" y="44450"/>
                  </a:cubicBezTo>
                  <a:cubicBezTo>
                    <a:pt x="305520" y="31244"/>
                    <a:pt x="282839" y="40777"/>
                    <a:pt x="268113" y="38100"/>
                  </a:cubicBezTo>
                  <a:cubicBezTo>
                    <a:pt x="259527" y="36539"/>
                    <a:pt x="251180" y="33867"/>
                    <a:pt x="242713" y="31750"/>
                  </a:cubicBezTo>
                  <a:cubicBezTo>
                    <a:pt x="188118" y="-4646"/>
                    <a:pt x="257193" y="38990"/>
                    <a:pt x="204613" y="12700"/>
                  </a:cubicBezTo>
                  <a:cubicBezTo>
                    <a:pt x="197787" y="9287"/>
                    <a:pt x="191913" y="4233"/>
                    <a:pt x="185563" y="0"/>
                  </a:cubicBezTo>
                  <a:cubicBezTo>
                    <a:pt x="151696" y="2117"/>
                    <a:pt x="117709" y="2798"/>
                    <a:pt x="83963" y="6350"/>
                  </a:cubicBezTo>
                  <a:cubicBezTo>
                    <a:pt x="77306" y="7051"/>
                    <a:pt x="71349" y="10861"/>
                    <a:pt x="64913" y="12700"/>
                  </a:cubicBezTo>
                  <a:cubicBezTo>
                    <a:pt x="9099" y="28647"/>
                    <a:pt x="66138" y="10175"/>
                    <a:pt x="20463" y="25400"/>
                  </a:cubicBezTo>
                  <a:cubicBezTo>
                    <a:pt x="7094" y="65508"/>
                    <a:pt x="10938" y="24342"/>
                    <a:pt x="7763" y="4445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52DB53A8-1603-4DC9-85A3-B923639A39D8}"/>
                </a:ext>
              </a:extLst>
            </p:cNvPr>
            <p:cNvSpPr/>
            <p:nvPr/>
          </p:nvSpPr>
          <p:spPr>
            <a:xfrm>
              <a:off x="9321800" y="3530600"/>
              <a:ext cx="261411" cy="318540"/>
            </a:xfrm>
            <a:custGeom>
              <a:avLst/>
              <a:gdLst>
                <a:gd name="connsiteX0" fmla="*/ 57150 w 261411"/>
                <a:gd name="connsiteY0" fmla="*/ 38100 h 318540"/>
                <a:gd name="connsiteX1" fmla="*/ 50800 w 261411"/>
                <a:gd name="connsiteY1" fmla="*/ 114300 h 318540"/>
                <a:gd name="connsiteX2" fmla="*/ 31750 w 261411"/>
                <a:gd name="connsiteY2" fmla="*/ 152400 h 318540"/>
                <a:gd name="connsiteX3" fmla="*/ 25400 w 261411"/>
                <a:gd name="connsiteY3" fmla="*/ 171450 h 318540"/>
                <a:gd name="connsiteX4" fmla="*/ 12700 w 261411"/>
                <a:gd name="connsiteY4" fmla="*/ 190500 h 318540"/>
                <a:gd name="connsiteX5" fmla="*/ 0 w 261411"/>
                <a:gd name="connsiteY5" fmla="*/ 228600 h 318540"/>
                <a:gd name="connsiteX6" fmla="*/ 6350 w 261411"/>
                <a:gd name="connsiteY6" fmla="*/ 260350 h 318540"/>
                <a:gd name="connsiteX7" fmla="*/ 25400 w 261411"/>
                <a:gd name="connsiteY7" fmla="*/ 273050 h 318540"/>
                <a:gd name="connsiteX8" fmla="*/ 57150 w 261411"/>
                <a:gd name="connsiteY8" fmla="*/ 304800 h 318540"/>
                <a:gd name="connsiteX9" fmla="*/ 95250 w 261411"/>
                <a:gd name="connsiteY9" fmla="*/ 317500 h 318540"/>
                <a:gd name="connsiteX10" fmla="*/ 247650 w 261411"/>
                <a:gd name="connsiteY10" fmla="*/ 311150 h 318540"/>
                <a:gd name="connsiteX11" fmla="*/ 260350 w 261411"/>
                <a:gd name="connsiteY11" fmla="*/ 273050 h 318540"/>
                <a:gd name="connsiteX12" fmla="*/ 254000 w 261411"/>
                <a:gd name="connsiteY12" fmla="*/ 25400 h 318540"/>
                <a:gd name="connsiteX13" fmla="*/ 215900 w 261411"/>
                <a:gd name="connsiteY13" fmla="*/ 0 h 318540"/>
                <a:gd name="connsiteX14" fmla="*/ 82550 w 261411"/>
                <a:gd name="connsiteY14" fmla="*/ 6350 h 318540"/>
                <a:gd name="connsiteX15" fmla="*/ 57150 w 261411"/>
                <a:gd name="connsiteY15" fmla="*/ 38100 h 31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411" h="318540">
                  <a:moveTo>
                    <a:pt x="57150" y="38100"/>
                  </a:moveTo>
                  <a:cubicBezTo>
                    <a:pt x="51858" y="56092"/>
                    <a:pt x="54169" y="89036"/>
                    <a:pt x="50800" y="114300"/>
                  </a:cubicBezTo>
                  <a:cubicBezTo>
                    <a:pt x="47898" y="136065"/>
                    <a:pt x="41480" y="132940"/>
                    <a:pt x="31750" y="152400"/>
                  </a:cubicBezTo>
                  <a:cubicBezTo>
                    <a:pt x="28757" y="158387"/>
                    <a:pt x="28393" y="165463"/>
                    <a:pt x="25400" y="171450"/>
                  </a:cubicBezTo>
                  <a:cubicBezTo>
                    <a:pt x="21987" y="178276"/>
                    <a:pt x="15800" y="183526"/>
                    <a:pt x="12700" y="190500"/>
                  </a:cubicBezTo>
                  <a:cubicBezTo>
                    <a:pt x="7263" y="202733"/>
                    <a:pt x="0" y="228600"/>
                    <a:pt x="0" y="228600"/>
                  </a:cubicBezTo>
                  <a:cubicBezTo>
                    <a:pt x="2117" y="239183"/>
                    <a:pt x="995" y="250979"/>
                    <a:pt x="6350" y="260350"/>
                  </a:cubicBezTo>
                  <a:cubicBezTo>
                    <a:pt x="10136" y="266976"/>
                    <a:pt x="20004" y="267654"/>
                    <a:pt x="25400" y="273050"/>
                  </a:cubicBezTo>
                  <a:cubicBezTo>
                    <a:pt x="47413" y="295063"/>
                    <a:pt x="26670" y="291253"/>
                    <a:pt x="57150" y="304800"/>
                  </a:cubicBezTo>
                  <a:cubicBezTo>
                    <a:pt x="69383" y="310237"/>
                    <a:pt x="95250" y="317500"/>
                    <a:pt x="95250" y="317500"/>
                  </a:cubicBezTo>
                  <a:cubicBezTo>
                    <a:pt x="146050" y="315383"/>
                    <a:pt x="198554" y="324368"/>
                    <a:pt x="247650" y="311150"/>
                  </a:cubicBezTo>
                  <a:cubicBezTo>
                    <a:pt x="260577" y="307670"/>
                    <a:pt x="260350" y="273050"/>
                    <a:pt x="260350" y="273050"/>
                  </a:cubicBezTo>
                  <a:cubicBezTo>
                    <a:pt x="258233" y="190500"/>
                    <a:pt x="267268" y="106904"/>
                    <a:pt x="254000" y="25400"/>
                  </a:cubicBezTo>
                  <a:cubicBezTo>
                    <a:pt x="251548" y="10335"/>
                    <a:pt x="215900" y="0"/>
                    <a:pt x="215900" y="0"/>
                  </a:cubicBezTo>
                  <a:cubicBezTo>
                    <a:pt x="171450" y="2117"/>
                    <a:pt x="126909" y="2801"/>
                    <a:pt x="82550" y="6350"/>
                  </a:cubicBezTo>
                  <a:cubicBezTo>
                    <a:pt x="73851" y="7046"/>
                    <a:pt x="62442" y="20108"/>
                    <a:pt x="57150" y="381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8B8013F8-2F31-4C38-ACF5-85AD8EF9C7DC}"/>
                </a:ext>
              </a:extLst>
            </p:cNvPr>
            <p:cNvSpPr/>
            <p:nvPr/>
          </p:nvSpPr>
          <p:spPr>
            <a:xfrm>
              <a:off x="8618875" y="3175000"/>
              <a:ext cx="271125" cy="349638"/>
            </a:xfrm>
            <a:custGeom>
              <a:avLst/>
              <a:gdLst>
                <a:gd name="connsiteX0" fmla="*/ 61575 w 271125"/>
                <a:gd name="connsiteY0" fmla="*/ 342900 h 349638"/>
                <a:gd name="connsiteX1" fmla="*/ 4425 w 271125"/>
                <a:gd name="connsiteY1" fmla="*/ 317500 h 349638"/>
                <a:gd name="connsiteX2" fmla="*/ 23475 w 271125"/>
                <a:gd name="connsiteY2" fmla="*/ 228600 h 349638"/>
                <a:gd name="connsiteX3" fmla="*/ 42525 w 271125"/>
                <a:gd name="connsiteY3" fmla="*/ 215900 h 349638"/>
                <a:gd name="connsiteX4" fmla="*/ 48875 w 271125"/>
                <a:gd name="connsiteY4" fmla="*/ 196850 h 349638"/>
                <a:gd name="connsiteX5" fmla="*/ 61575 w 271125"/>
                <a:gd name="connsiteY5" fmla="*/ 177800 h 349638"/>
                <a:gd name="connsiteX6" fmla="*/ 67925 w 271125"/>
                <a:gd name="connsiteY6" fmla="*/ 146050 h 349638"/>
                <a:gd name="connsiteX7" fmla="*/ 80625 w 271125"/>
                <a:gd name="connsiteY7" fmla="*/ 107950 h 349638"/>
                <a:gd name="connsiteX8" fmla="*/ 93325 w 271125"/>
                <a:gd name="connsiteY8" fmla="*/ 63500 h 349638"/>
                <a:gd name="connsiteX9" fmla="*/ 112375 w 271125"/>
                <a:gd name="connsiteY9" fmla="*/ 50800 h 349638"/>
                <a:gd name="connsiteX10" fmla="*/ 125075 w 271125"/>
                <a:gd name="connsiteY10" fmla="*/ 31750 h 349638"/>
                <a:gd name="connsiteX11" fmla="*/ 131425 w 271125"/>
                <a:gd name="connsiteY11" fmla="*/ 12700 h 349638"/>
                <a:gd name="connsiteX12" fmla="*/ 150475 w 271125"/>
                <a:gd name="connsiteY12" fmla="*/ 0 h 349638"/>
                <a:gd name="connsiteX13" fmla="*/ 182225 w 271125"/>
                <a:gd name="connsiteY13" fmla="*/ 6350 h 349638"/>
                <a:gd name="connsiteX14" fmla="*/ 213975 w 271125"/>
                <a:gd name="connsiteY14" fmla="*/ 38100 h 349638"/>
                <a:gd name="connsiteX15" fmla="*/ 233025 w 271125"/>
                <a:gd name="connsiteY15" fmla="*/ 50800 h 349638"/>
                <a:gd name="connsiteX16" fmla="*/ 258425 w 271125"/>
                <a:gd name="connsiteY16" fmla="*/ 76200 h 349638"/>
                <a:gd name="connsiteX17" fmla="*/ 271125 w 271125"/>
                <a:gd name="connsiteY17" fmla="*/ 95250 h 349638"/>
                <a:gd name="connsiteX18" fmla="*/ 264775 w 271125"/>
                <a:gd name="connsiteY18" fmla="*/ 177800 h 349638"/>
                <a:gd name="connsiteX19" fmla="*/ 252075 w 271125"/>
                <a:gd name="connsiteY19" fmla="*/ 196850 h 349638"/>
                <a:gd name="connsiteX20" fmla="*/ 213975 w 271125"/>
                <a:gd name="connsiteY20" fmla="*/ 222250 h 349638"/>
                <a:gd name="connsiteX21" fmla="*/ 188575 w 271125"/>
                <a:gd name="connsiteY21" fmla="*/ 254000 h 349638"/>
                <a:gd name="connsiteX22" fmla="*/ 150475 w 271125"/>
                <a:gd name="connsiteY22" fmla="*/ 311150 h 349638"/>
                <a:gd name="connsiteX23" fmla="*/ 137775 w 271125"/>
                <a:gd name="connsiteY23" fmla="*/ 330200 h 349638"/>
                <a:gd name="connsiteX24" fmla="*/ 99675 w 271125"/>
                <a:gd name="connsiteY24" fmla="*/ 349250 h 349638"/>
                <a:gd name="connsiteX25" fmla="*/ 61575 w 271125"/>
                <a:gd name="connsiteY25" fmla="*/ 342900 h 34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1125" h="349638">
                  <a:moveTo>
                    <a:pt x="61575" y="342900"/>
                  </a:moveTo>
                  <a:cubicBezTo>
                    <a:pt x="45700" y="337608"/>
                    <a:pt x="14235" y="335894"/>
                    <a:pt x="4425" y="317500"/>
                  </a:cubicBezTo>
                  <a:cubicBezTo>
                    <a:pt x="-6390" y="297222"/>
                    <a:pt x="3635" y="248440"/>
                    <a:pt x="23475" y="228600"/>
                  </a:cubicBezTo>
                  <a:cubicBezTo>
                    <a:pt x="28871" y="223204"/>
                    <a:pt x="36175" y="220133"/>
                    <a:pt x="42525" y="215900"/>
                  </a:cubicBezTo>
                  <a:cubicBezTo>
                    <a:pt x="44642" y="209550"/>
                    <a:pt x="45882" y="202837"/>
                    <a:pt x="48875" y="196850"/>
                  </a:cubicBezTo>
                  <a:cubicBezTo>
                    <a:pt x="52288" y="190024"/>
                    <a:pt x="58895" y="184946"/>
                    <a:pt x="61575" y="177800"/>
                  </a:cubicBezTo>
                  <a:cubicBezTo>
                    <a:pt x="65365" y="167694"/>
                    <a:pt x="65085" y="156463"/>
                    <a:pt x="67925" y="146050"/>
                  </a:cubicBezTo>
                  <a:cubicBezTo>
                    <a:pt x="71447" y="133135"/>
                    <a:pt x="77378" y="120937"/>
                    <a:pt x="80625" y="107950"/>
                  </a:cubicBezTo>
                  <a:cubicBezTo>
                    <a:pt x="81040" y="106291"/>
                    <a:pt x="90012" y="67641"/>
                    <a:pt x="93325" y="63500"/>
                  </a:cubicBezTo>
                  <a:cubicBezTo>
                    <a:pt x="98093" y="57541"/>
                    <a:pt x="106025" y="55033"/>
                    <a:pt x="112375" y="50800"/>
                  </a:cubicBezTo>
                  <a:cubicBezTo>
                    <a:pt x="116608" y="44450"/>
                    <a:pt x="121662" y="38576"/>
                    <a:pt x="125075" y="31750"/>
                  </a:cubicBezTo>
                  <a:cubicBezTo>
                    <a:pt x="128068" y="25763"/>
                    <a:pt x="127244" y="17927"/>
                    <a:pt x="131425" y="12700"/>
                  </a:cubicBezTo>
                  <a:cubicBezTo>
                    <a:pt x="136193" y="6741"/>
                    <a:pt x="144125" y="4233"/>
                    <a:pt x="150475" y="0"/>
                  </a:cubicBezTo>
                  <a:cubicBezTo>
                    <a:pt x="161058" y="2117"/>
                    <a:pt x="172119" y="2560"/>
                    <a:pt x="182225" y="6350"/>
                  </a:cubicBezTo>
                  <a:cubicBezTo>
                    <a:pt x="209318" y="16510"/>
                    <a:pt x="195348" y="19473"/>
                    <a:pt x="213975" y="38100"/>
                  </a:cubicBezTo>
                  <a:cubicBezTo>
                    <a:pt x="219371" y="43496"/>
                    <a:pt x="226675" y="46567"/>
                    <a:pt x="233025" y="50800"/>
                  </a:cubicBezTo>
                  <a:cubicBezTo>
                    <a:pt x="246880" y="92364"/>
                    <a:pt x="227637" y="51570"/>
                    <a:pt x="258425" y="76200"/>
                  </a:cubicBezTo>
                  <a:cubicBezTo>
                    <a:pt x="264384" y="80968"/>
                    <a:pt x="266892" y="88900"/>
                    <a:pt x="271125" y="95250"/>
                  </a:cubicBezTo>
                  <a:cubicBezTo>
                    <a:pt x="269008" y="122767"/>
                    <a:pt x="269861" y="150675"/>
                    <a:pt x="264775" y="177800"/>
                  </a:cubicBezTo>
                  <a:cubicBezTo>
                    <a:pt x="263369" y="185301"/>
                    <a:pt x="257818" y="191824"/>
                    <a:pt x="252075" y="196850"/>
                  </a:cubicBezTo>
                  <a:cubicBezTo>
                    <a:pt x="240588" y="206901"/>
                    <a:pt x="213975" y="222250"/>
                    <a:pt x="213975" y="222250"/>
                  </a:cubicBezTo>
                  <a:cubicBezTo>
                    <a:pt x="199675" y="265150"/>
                    <a:pt x="219507" y="218649"/>
                    <a:pt x="188575" y="254000"/>
                  </a:cubicBezTo>
                  <a:lnTo>
                    <a:pt x="150475" y="311150"/>
                  </a:lnTo>
                  <a:cubicBezTo>
                    <a:pt x="146242" y="317500"/>
                    <a:pt x="144125" y="325967"/>
                    <a:pt x="137775" y="330200"/>
                  </a:cubicBezTo>
                  <a:cubicBezTo>
                    <a:pt x="125146" y="338619"/>
                    <a:pt x="115449" y="347497"/>
                    <a:pt x="99675" y="349250"/>
                  </a:cubicBezTo>
                  <a:cubicBezTo>
                    <a:pt x="87053" y="350652"/>
                    <a:pt x="77450" y="348192"/>
                    <a:pt x="61575" y="3429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B7795F40-6C84-4AD1-94F9-D380B29E0A5A}"/>
                </a:ext>
              </a:extLst>
            </p:cNvPr>
            <p:cNvSpPr/>
            <p:nvPr/>
          </p:nvSpPr>
          <p:spPr>
            <a:xfrm>
              <a:off x="9524405" y="2540000"/>
              <a:ext cx="331291" cy="396406"/>
            </a:xfrm>
            <a:custGeom>
              <a:avLst/>
              <a:gdLst>
                <a:gd name="connsiteX0" fmla="*/ 83145 w 331291"/>
                <a:gd name="connsiteY0" fmla="*/ 361950 h 396406"/>
                <a:gd name="connsiteX1" fmla="*/ 254595 w 331291"/>
                <a:gd name="connsiteY1" fmla="*/ 387350 h 396406"/>
                <a:gd name="connsiteX2" fmla="*/ 273645 w 331291"/>
                <a:gd name="connsiteY2" fmla="*/ 374650 h 396406"/>
                <a:gd name="connsiteX3" fmla="*/ 286345 w 331291"/>
                <a:gd name="connsiteY3" fmla="*/ 355600 h 396406"/>
                <a:gd name="connsiteX4" fmla="*/ 292695 w 331291"/>
                <a:gd name="connsiteY4" fmla="*/ 336550 h 396406"/>
                <a:gd name="connsiteX5" fmla="*/ 318095 w 331291"/>
                <a:gd name="connsiteY5" fmla="*/ 298450 h 396406"/>
                <a:gd name="connsiteX6" fmla="*/ 330795 w 331291"/>
                <a:gd name="connsiteY6" fmla="*/ 260350 h 396406"/>
                <a:gd name="connsiteX7" fmla="*/ 324445 w 331291"/>
                <a:gd name="connsiteY7" fmla="*/ 133350 h 396406"/>
                <a:gd name="connsiteX8" fmla="*/ 286345 w 331291"/>
                <a:gd name="connsiteY8" fmla="*/ 107950 h 396406"/>
                <a:gd name="connsiteX9" fmla="*/ 229195 w 331291"/>
                <a:gd name="connsiteY9" fmla="*/ 82550 h 396406"/>
                <a:gd name="connsiteX10" fmla="*/ 216495 w 331291"/>
                <a:gd name="connsiteY10" fmla="*/ 31750 h 396406"/>
                <a:gd name="connsiteX11" fmla="*/ 210145 w 331291"/>
                <a:gd name="connsiteY11" fmla="*/ 6350 h 396406"/>
                <a:gd name="connsiteX12" fmla="*/ 191095 w 331291"/>
                <a:gd name="connsiteY12" fmla="*/ 0 h 396406"/>
                <a:gd name="connsiteX13" fmla="*/ 146645 w 331291"/>
                <a:gd name="connsiteY13" fmla="*/ 6350 h 396406"/>
                <a:gd name="connsiteX14" fmla="*/ 127595 w 331291"/>
                <a:gd name="connsiteY14" fmla="*/ 19050 h 396406"/>
                <a:gd name="connsiteX15" fmla="*/ 108545 w 331291"/>
                <a:gd name="connsiteY15" fmla="*/ 25400 h 396406"/>
                <a:gd name="connsiteX16" fmla="*/ 89495 w 331291"/>
                <a:gd name="connsiteY16" fmla="*/ 38100 h 396406"/>
                <a:gd name="connsiteX17" fmla="*/ 51395 w 331291"/>
                <a:gd name="connsiteY17" fmla="*/ 50800 h 396406"/>
                <a:gd name="connsiteX18" fmla="*/ 13295 w 331291"/>
                <a:gd name="connsiteY18" fmla="*/ 69850 h 396406"/>
                <a:gd name="connsiteX19" fmla="*/ 595 w 331291"/>
                <a:gd name="connsiteY19" fmla="*/ 88900 h 396406"/>
                <a:gd name="connsiteX20" fmla="*/ 25995 w 331291"/>
                <a:gd name="connsiteY20" fmla="*/ 127000 h 396406"/>
                <a:gd name="connsiteX21" fmla="*/ 51395 w 331291"/>
                <a:gd name="connsiteY21" fmla="*/ 152400 h 396406"/>
                <a:gd name="connsiteX22" fmla="*/ 57745 w 331291"/>
                <a:gd name="connsiteY22" fmla="*/ 190500 h 396406"/>
                <a:gd name="connsiteX23" fmla="*/ 83145 w 331291"/>
                <a:gd name="connsiteY23" fmla="*/ 361950 h 39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1291" h="396406">
                  <a:moveTo>
                    <a:pt x="83145" y="361950"/>
                  </a:moveTo>
                  <a:cubicBezTo>
                    <a:pt x="115953" y="394758"/>
                    <a:pt x="191990" y="406132"/>
                    <a:pt x="254595" y="387350"/>
                  </a:cubicBezTo>
                  <a:cubicBezTo>
                    <a:pt x="261905" y="385157"/>
                    <a:pt x="267295" y="378883"/>
                    <a:pt x="273645" y="374650"/>
                  </a:cubicBezTo>
                  <a:cubicBezTo>
                    <a:pt x="277878" y="368300"/>
                    <a:pt x="282932" y="362426"/>
                    <a:pt x="286345" y="355600"/>
                  </a:cubicBezTo>
                  <a:cubicBezTo>
                    <a:pt x="289338" y="349613"/>
                    <a:pt x="289444" y="342401"/>
                    <a:pt x="292695" y="336550"/>
                  </a:cubicBezTo>
                  <a:cubicBezTo>
                    <a:pt x="300108" y="323207"/>
                    <a:pt x="313268" y="312930"/>
                    <a:pt x="318095" y="298450"/>
                  </a:cubicBezTo>
                  <a:lnTo>
                    <a:pt x="330795" y="260350"/>
                  </a:lnTo>
                  <a:cubicBezTo>
                    <a:pt x="328678" y="218017"/>
                    <a:pt x="336313" y="174041"/>
                    <a:pt x="324445" y="133350"/>
                  </a:cubicBezTo>
                  <a:cubicBezTo>
                    <a:pt x="320171" y="118697"/>
                    <a:pt x="300825" y="112777"/>
                    <a:pt x="286345" y="107950"/>
                  </a:cubicBezTo>
                  <a:cubicBezTo>
                    <a:pt x="241005" y="92837"/>
                    <a:pt x="259384" y="102676"/>
                    <a:pt x="229195" y="82550"/>
                  </a:cubicBezTo>
                  <a:cubicBezTo>
                    <a:pt x="216285" y="17999"/>
                    <a:pt x="229512" y="77311"/>
                    <a:pt x="216495" y="31750"/>
                  </a:cubicBezTo>
                  <a:cubicBezTo>
                    <a:pt x="214097" y="23359"/>
                    <a:pt x="215597" y="13165"/>
                    <a:pt x="210145" y="6350"/>
                  </a:cubicBezTo>
                  <a:cubicBezTo>
                    <a:pt x="205964" y="1123"/>
                    <a:pt x="197445" y="2117"/>
                    <a:pt x="191095" y="0"/>
                  </a:cubicBezTo>
                  <a:cubicBezTo>
                    <a:pt x="176278" y="2117"/>
                    <a:pt x="160981" y="2049"/>
                    <a:pt x="146645" y="6350"/>
                  </a:cubicBezTo>
                  <a:cubicBezTo>
                    <a:pt x="139335" y="8543"/>
                    <a:pt x="134421" y="15637"/>
                    <a:pt x="127595" y="19050"/>
                  </a:cubicBezTo>
                  <a:cubicBezTo>
                    <a:pt x="121608" y="22043"/>
                    <a:pt x="114532" y="22407"/>
                    <a:pt x="108545" y="25400"/>
                  </a:cubicBezTo>
                  <a:cubicBezTo>
                    <a:pt x="101719" y="28813"/>
                    <a:pt x="96469" y="35000"/>
                    <a:pt x="89495" y="38100"/>
                  </a:cubicBezTo>
                  <a:cubicBezTo>
                    <a:pt x="77262" y="43537"/>
                    <a:pt x="62534" y="43374"/>
                    <a:pt x="51395" y="50800"/>
                  </a:cubicBezTo>
                  <a:cubicBezTo>
                    <a:pt x="26776" y="67213"/>
                    <a:pt x="39585" y="61087"/>
                    <a:pt x="13295" y="69850"/>
                  </a:cubicBezTo>
                  <a:cubicBezTo>
                    <a:pt x="9062" y="76200"/>
                    <a:pt x="1674" y="81345"/>
                    <a:pt x="595" y="88900"/>
                  </a:cubicBezTo>
                  <a:cubicBezTo>
                    <a:pt x="-2971" y="113859"/>
                    <a:pt x="9973" y="116319"/>
                    <a:pt x="25995" y="127000"/>
                  </a:cubicBezTo>
                  <a:cubicBezTo>
                    <a:pt x="63248" y="238760"/>
                    <a:pt x="-2792" y="57573"/>
                    <a:pt x="51395" y="152400"/>
                  </a:cubicBezTo>
                  <a:cubicBezTo>
                    <a:pt x="57783" y="163579"/>
                    <a:pt x="57377" y="177630"/>
                    <a:pt x="57745" y="190500"/>
                  </a:cubicBezTo>
                  <a:cubicBezTo>
                    <a:pt x="59498" y="251858"/>
                    <a:pt x="50337" y="329142"/>
                    <a:pt x="83145" y="36195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C5BFA4D-5374-4163-8AAF-D1A3778CAEDD}"/>
                </a:ext>
              </a:extLst>
            </p:cNvPr>
            <p:cNvSpPr/>
            <p:nvPr/>
          </p:nvSpPr>
          <p:spPr>
            <a:xfrm>
              <a:off x="10617200" y="3079678"/>
              <a:ext cx="336550" cy="292172"/>
            </a:xfrm>
            <a:custGeom>
              <a:avLst/>
              <a:gdLst>
                <a:gd name="connsiteX0" fmla="*/ 101600 w 361950"/>
                <a:gd name="connsiteY0" fmla="*/ 31822 h 292172"/>
                <a:gd name="connsiteX1" fmla="*/ 69850 w 361950"/>
                <a:gd name="connsiteY1" fmla="*/ 50872 h 292172"/>
                <a:gd name="connsiteX2" fmla="*/ 50800 w 361950"/>
                <a:gd name="connsiteY2" fmla="*/ 63572 h 292172"/>
                <a:gd name="connsiteX3" fmla="*/ 19050 w 361950"/>
                <a:gd name="connsiteY3" fmla="*/ 95322 h 292172"/>
                <a:gd name="connsiteX4" fmla="*/ 6350 w 361950"/>
                <a:gd name="connsiteY4" fmla="*/ 133422 h 292172"/>
                <a:gd name="connsiteX5" fmla="*/ 0 w 361950"/>
                <a:gd name="connsiteY5" fmla="*/ 152472 h 292172"/>
                <a:gd name="connsiteX6" fmla="*/ 6350 w 361950"/>
                <a:gd name="connsiteY6" fmla="*/ 196922 h 292172"/>
                <a:gd name="connsiteX7" fmla="*/ 44450 w 361950"/>
                <a:gd name="connsiteY7" fmla="*/ 222322 h 292172"/>
                <a:gd name="connsiteX8" fmla="*/ 101600 w 361950"/>
                <a:gd name="connsiteY8" fmla="*/ 247722 h 292172"/>
                <a:gd name="connsiteX9" fmla="*/ 120650 w 361950"/>
                <a:gd name="connsiteY9" fmla="*/ 254072 h 292172"/>
                <a:gd name="connsiteX10" fmla="*/ 139700 w 361950"/>
                <a:gd name="connsiteY10" fmla="*/ 260422 h 292172"/>
                <a:gd name="connsiteX11" fmla="*/ 158750 w 361950"/>
                <a:gd name="connsiteY11" fmla="*/ 273122 h 292172"/>
                <a:gd name="connsiteX12" fmla="*/ 234950 w 361950"/>
                <a:gd name="connsiteY12" fmla="*/ 285822 h 292172"/>
                <a:gd name="connsiteX13" fmla="*/ 254000 w 361950"/>
                <a:gd name="connsiteY13" fmla="*/ 292172 h 292172"/>
                <a:gd name="connsiteX14" fmla="*/ 304800 w 361950"/>
                <a:gd name="connsiteY14" fmla="*/ 285822 h 292172"/>
                <a:gd name="connsiteX15" fmla="*/ 323850 w 361950"/>
                <a:gd name="connsiteY15" fmla="*/ 266772 h 292172"/>
                <a:gd name="connsiteX16" fmla="*/ 342900 w 361950"/>
                <a:gd name="connsiteY16" fmla="*/ 228672 h 292172"/>
                <a:gd name="connsiteX17" fmla="*/ 355600 w 361950"/>
                <a:gd name="connsiteY17" fmla="*/ 209622 h 292172"/>
                <a:gd name="connsiteX18" fmla="*/ 361950 w 361950"/>
                <a:gd name="connsiteY18" fmla="*/ 82622 h 292172"/>
                <a:gd name="connsiteX19" fmla="*/ 342900 w 361950"/>
                <a:gd name="connsiteY19" fmla="*/ 25472 h 292172"/>
                <a:gd name="connsiteX20" fmla="*/ 304800 w 361950"/>
                <a:gd name="connsiteY20" fmla="*/ 12772 h 292172"/>
                <a:gd name="connsiteX21" fmla="*/ 241300 w 361950"/>
                <a:gd name="connsiteY21" fmla="*/ 72 h 292172"/>
                <a:gd name="connsiteX22" fmla="*/ 101600 w 361950"/>
                <a:gd name="connsiteY22" fmla="*/ 31822 h 29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1950" h="292172">
                  <a:moveTo>
                    <a:pt x="101600" y="31822"/>
                  </a:moveTo>
                  <a:cubicBezTo>
                    <a:pt x="73025" y="40289"/>
                    <a:pt x="80316" y="44331"/>
                    <a:pt x="69850" y="50872"/>
                  </a:cubicBezTo>
                  <a:cubicBezTo>
                    <a:pt x="63378" y="54917"/>
                    <a:pt x="56196" y="58176"/>
                    <a:pt x="50800" y="63572"/>
                  </a:cubicBezTo>
                  <a:cubicBezTo>
                    <a:pt x="8467" y="105905"/>
                    <a:pt x="69850" y="61455"/>
                    <a:pt x="19050" y="95322"/>
                  </a:cubicBezTo>
                  <a:lnTo>
                    <a:pt x="6350" y="133422"/>
                  </a:lnTo>
                  <a:lnTo>
                    <a:pt x="0" y="152472"/>
                  </a:lnTo>
                  <a:cubicBezTo>
                    <a:pt x="2117" y="167289"/>
                    <a:pt x="791" y="183025"/>
                    <a:pt x="6350" y="196922"/>
                  </a:cubicBezTo>
                  <a:cubicBezTo>
                    <a:pt x="15378" y="219492"/>
                    <a:pt x="27878" y="214036"/>
                    <a:pt x="44450" y="222322"/>
                  </a:cubicBezTo>
                  <a:cubicBezTo>
                    <a:pt x="104827" y="252511"/>
                    <a:pt x="3306" y="214957"/>
                    <a:pt x="101600" y="247722"/>
                  </a:cubicBezTo>
                  <a:lnTo>
                    <a:pt x="120650" y="254072"/>
                  </a:lnTo>
                  <a:cubicBezTo>
                    <a:pt x="127000" y="256189"/>
                    <a:pt x="134131" y="256709"/>
                    <a:pt x="139700" y="260422"/>
                  </a:cubicBezTo>
                  <a:cubicBezTo>
                    <a:pt x="146050" y="264655"/>
                    <a:pt x="151604" y="270442"/>
                    <a:pt x="158750" y="273122"/>
                  </a:cubicBezTo>
                  <a:cubicBezTo>
                    <a:pt x="170178" y="277408"/>
                    <a:pt x="228350" y="284879"/>
                    <a:pt x="234950" y="285822"/>
                  </a:cubicBezTo>
                  <a:cubicBezTo>
                    <a:pt x="241300" y="287939"/>
                    <a:pt x="247307" y="292172"/>
                    <a:pt x="254000" y="292172"/>
                  </a:cubicBezTo>
                  <a:cubicBezTo>
                    <a:pt x="271065" y="292172"/>
                    <a:pt x="288762" y="291654"/>
                    <a:pt x="304800" y="285822"/>
                  </a:cubicBezTo>
                  <a:cubicBezTo>
                    <a:pt x="313240" y="282753"/>
                    <a:pt x="318101" y="273671"/>
                    <a:pt x="323850" y="266772"/>
                  </a:cubicBezTo>
                  <a:cubicBezTo>
                    <a:pt x="346598" y="239475"/>
                    <a:pt x="328581" y="257311"/>
                    <a:pt x="342900" y="228672"/>
                  </a:cubicBezTo>
                  <a:cubicBezTo>
                    <a:pt x="346313" y="221846"/>
                    <a:pt x="351367" y="215972"/>
                    <a:pt x="355600" y="209622"/>
                  </a:cubicBezTo>
                  <a:cubicBezTo>
                    <a:pt x="357717" y="167289"/>
                    <a:pt x="361950" y="125008"/>
                    <a:pt x="361950" y="82622"/>
                  </a:cubicBezTo>
                  <a:cubicBezTo>
                    <a:pt x="361950" y="71037"/>
                    <a:pt x="358234" y="35056"/>
                    <a:pt x="342900" y="25472"/>
                  </a:cubicBezTo>
                  <a:cubicBezTo>
                    <a:pt x="331548" y="18377"/>
                    <a:pt x="317787" y="16019"/>
                    <a:pt x="304800" y="12772"/>
                  </a:cubicBezTo>
                  <a:cubicBezTo>
                    <a:pt x="285906" y="8048"/>
                    <a:pt x="259983" y="850"/>
                    <a:pt x="241300" y="72"/>
                  </a:cubicBezTo>
                  <a:cubicBezTo>
                    <a:pt x="203233" y="-1514"/>
                    <a:pt x="130175" y="23355"/>
                    <a:pt x="101600" y="31822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FC35E97-DEAA-405C-8E69-EF47D37615FB}"/>
                </a:ext>
              </a:extLst>
            </p:cNvPr>
            <p:cNvSpPr/>
            <p:nvPr/>
          </p:nvSpPr>
          <p:spPr>
            <a:xfrm>
              <a:off x="10883800" y="2445235"/>
              <a:ext cx="331290" cy="355616"/>
            </a:xfrm>
            <a:prstGeom prst="ellips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B9428DF-9783-48C7-83DB-256460A6E0C8}"/>
                </a:ext>
              </a:extLst>
            </p:cNvPr>
            <p:cNvCxnSpPr/>
            <p:nvPr/>
          </p:nvCxnSpPr>
          <p:spPr>
            <a:xfrm>
              <a:off x="8235950" y="4251325"/>
              <a:ext cx="82550" cy="1682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96369D1E-E3C9-464F-B62B-5D622E3AAB6F}"/>
                </a:ext>
              </a:extLst>
            </p:cNvPr>
            <p:cNvCxnSpPr>
              <a:cxnSpLocks/>
              <a:stCxn id="13" idx="1"/>
              <a:endCxn id="11" idx="1"/>
            </p:cNvCxnSpPr>
            <p:nvPr/>
          </p:nvCxnSpPr>
          <p:spPr>
            <a:xfrm flipH="1" flipV="1">
              <a:off x="8511838" y="4159250"/>
              <a:ext cx="136862" cy="1079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99265F3C-9875-413B-9FDF-B5F1B73CD0EE}"/>
                </a:ext>
              </a:extLst>
            </p:cNvPr>
            <p:cNvCxnSpPr>
              <a:stCxn id="18" idx="23"/>
            </p:cNvCxnSpPr>
            <p:nvPr/>
          </p:nvCxnSpPr>
          <p:spPr>
            <a:xfrm>
              <a:off x="8756650" y="3505200"/>
              <a:ext cx="102594" cy="21749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E3B335F4-62BA-421A-8F07-970F9706FBD1}"/>
                </a:ext>
              </a:extLst>
            </p:cNvPr>
            <p:cNvCxnSpPr>
              <a:stCxn id="16" idx="14"/>
            </p:cNvCxnSpPr>
            <p:nvPr/>
          </p:nvCxnSpPr>
          <p:spPr>
            <a:xfrm flipH="1" flipV="1">
              <a:off x="9272925" y="3429000"/>
              <a:ext cx="131425" cy="1079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1D70261D-4F19-40A8-A113-C5D38CC4809C}"/>
                </a:ext>
              </a:extLst>
            </p:cNvPr>
            <p:cNvCxnSpPr>
              <a:stCxn id="19" idx="1"/>
            </p:cNvCxnSpPr>
            <p:nvPr/>
          </p:nvCxnSpPr>
          <p:spPr>
            <a:xfrm>
              <a:off x="9779000" y="2927350"/>
              <a:ext cx="76696" cy="1336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83408BFE-3FA2-4E76-A709-56862D928CE8}"/>
                </a:ext>
              </a:extLst>
            </p:cNvPr>
            <p:cNvCxnSpPr>
              <a:cxnSpLocks/>
              <a:stCxn id="21" idx="21"/>
              <a:endCxn id="11" idx="5"/>
            </p:cNvCxnSpPr>
            <p:nvPr/>
          </p:nvCxnSpPr>
          <p:spPr>
            <a:xfrm flipH="1" flipV="1">
              <a:off x="10731777" y="2857500"/>
              <a:ext cx="109790" cy="222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871BF2DF-7531-43E1-9085-7B03D5AFD8E0}"/>
                </a:ext>
              </a:extLst>
            </p:cNvPr>
            <p:cNvCxnSpPr>
              <a:stCxn id="22" idx="5"/>
            </p:cNvCxnSpPr>
            <p:nvPr/>
          </p:nvCxnSpPr>
          <p:spPr>
            <a:xfrm>
              <a:off x="11166574" y="2748772"/>
              <a:ext cx="155476" cy="10556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7636F934-BCAE-4E1D-AF12-BBFAB8288A47}"/>
                </a:ext>
              </a:extLst>
            </p:cNvPr>
            <p:cNvSpPr txBox="1"/>
            <p:nvPr/>
          </p:nvSpPr>
          <p:spPr>
            <a:xfrm>
              <a:off x="9226286" y="4204388"/>
              <a:ext cx="20388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Partículas monodispersas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91BC131C-30E6-4540-BF04-4588CF6EAF84}"/>
                </a:ext>
              </a:extLst>
            </p:cNvPr>
            <p:cNvSpPr txBox="1"/>
            <p:nvPr/>
          </p:nvSpPr>
          <p:spPr>
            <a:xfrm>
              <a:off x="8591320" y="4738107"/>
              <a:ext cx="2039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Arredondamento relativo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6DE829D8-CA85-4C0C-A745-F1870AF15809}"/>
                </a:ext>
              </a:extLst>
            </p:cNvPr>
            <p:cNvSpPr txBox="1"/>
            <p:nvPr/>
          </p:nvSpPr>
          <p:spPr>
            <a:xfrm rot="16200000">
              <a:off x="6599263" y="3275111"/>
              <a:ext cx="1542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Densidade relativa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D5368CE7-6418-48A7-B4CD-CFD676871D46}"/>
                </a:ext>
              </a:extLst>
            </p:cNvPr>
            <p:cNvSpPr txBox="1"/>
            <p:nvPr/>
          </p:nvSpPr>
          <p:spPr>
            <a:xfrm>
              <a:off x="7599461" y="4598367"/>
              <a:ext cx="40158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0,0                                              0,5                                             1,0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A63B9B6-717E-4B5A-9F57-D1536CFC077D}"/>
                </a:ext>
              </a:extLst>
            </p:cNvPr>
            <p:cNvSpPr txBox="1"/>
            <p:nvPr/>
          </p:nvSpPr>
          <p:spPr>
            <a:xfrm>
              <a:off x="7420027" y="2270770"/>
              <a:ext cx="380232" cy="249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0,7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0,6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0,5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0,4</a:t>
              </a:r>
            </a:p>
          </p:txBody>
        </p: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3FD7073-632D-4179-8049-D66AEFB0E2C2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68" y="3849140"/>
              <a:ext cx="78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2D1E591-8B6F-4FC3-8F56-6BF5BEA16903}"/>
                </a:ext>
              </a:extLst>
            </p:cNvPr>
            <p:cNvCxnSpPr>
              <a:cxnSpLocks/>
            </p:cNvCxnSpPr>
            <p:nvPr/>
          </p:nvCxnSpPr>
          <p:spPr>
            <a:xfrm>
              <a:off x="7742018" y="3131590"/>
              <a:ext cx="78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92BC211F-8C6A-45DD-8602-A9EADB200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9068" y="4533900"/>
              <a:ext cx="0" cy="64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183BFA0-F8A1-486D-8723-D98A1DF2781F}"/>
              </a:ext>
            </a:extLst>
          </p:cNvPr>
          <p:cNvGrpSpPr/>
          <p:nvPr/>
        </p:nvGrpSpPr>
        <p:grpSpPr>
          <a:xfrm>
            <a:off x="662068" y="4240598"/>
            <a:ext cx="3666481" cy="473721"/>
            <a:chOff x="665383" y="4425876"/>
            <a:chExt cx="3666481" cy="473721"/>
          </a:xfrm>
        </p:grpSpPr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EFABF422-BAE5-400B-BBBB-DE1DBC968091}"/>
                </a:ext>
              </a:extLst>
            </p:cNvPr>
            <p:cNvCxnSpPr/>
            <p:nvPr/>
          </p:nvCxnSpPr>
          <p:spPr>
            <a:xfrm flipH="1">
              <a:off x="665383" y="4829159"/>
              <a:ext cx="3523096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Subtítulo 2">
              <a:extLst>
                <a:ext uri="{FF2B5EF4-FFF2-40B4-BE49-F238E27FC236}">
                  <a16:creationId xmlns:a16="http://schemas.microsoft.com/office/drawing/2014/main" id="{43B8882E-D898-4A53-AD77-4BA168932F33}"/>
                </a:ext>
              </a:extLst>
            </p:cNvPr>
            <p:cNvSpPr txBox="1">
              <a:spLocks/>
            </p:cNvSpPr>
            <p:nvPr/>
          </p:nvSpPr>
          <p:spPr>
            <a:xfrm>
              <a:off x="723624" y="4425876"/>
              <a:ext cx="3608240" cy="4737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90000"/>
              </a:pPr>
              <a:r>
                <a:rPr lang="pt-BR" altLang="pt-BR" sz="2200" dirty="0">
                  <a:solidFill>
                    <a:srgbClr val="FFC000"/>
                  </a:solidFill>
                </a:rPr>
                <a:t>Aumento das forças de atrito</a:t>
              </a:r>
            </a:p>
          </p:txBody>
        </p:sp>
      </p:grpSp>
      <p:pic>
        <p:nvPicPr>
          <p:cNvPr id="34" name="Imagem 33" descr="Uma imagem contendo Gráfico&#10;&#10;Descrição gerada automaticamente">
            <a:extLst>
              <a:ext uri="{FF2B5EF4-FFF2-40B4-BE49-F238E27FC236}">
                <a16:creationId xmlns:a16="http://schemas.microsoft.com/office/drawing/2014/main" id="{FEC89F22-FCB2-47C3-8C53-71CE85268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81" y="1806013"/>
            <a:ext cx="4675625" cy="3649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014D625E-8B14-4CC3-83F5-11C7045D1904}"/>
              </a:ext>
            </a:extLst>
          </p:cNvPr>
          <p:cNvSpPr txBox="1"/>
          <p:nvPr/>
        </p:nvSpPr>
        <p:spPr>
          <a:xfrm>
            <a:off x="7254018" y="5739158"/>
            <a:ext cx="39393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https://www.math.ubc.ca/~wachs/Research/research.html</a:t>
            </a:r>
          </a:p>
        </p:txBody>
      </p:sp>
    </p:spTree>
    <p:extLst>
      <p:ext uri="{BB962C8B-B14F-4D97-AF65-F5344CB8AC3E}">
        <p14:creationId xmlns:p14="http://schemas.microsoft.com/office/powerpoint/2010/main" val="339989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u="sng" dirty="0">
                <a:solidFill>
                  <a:srgbClr val="00B050"/>
                </a:solidFill>
              </a:rPr>
              <a:t>Morfologia</a:t>
            </a:r>
            <a:r>
              <a:rPr lang="pt-BR" sz="3000" dirty="0">
                <a:solidFill>
                  <a:srgbClr val="00B050"/>
                </a:solidFill>
              </a:rPr>
              <a:t>, Porosidade e Densidade</a:t>
            </a: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CE83DB0E-4723-48E4-9C6B-B67A8853B2AE}"/>
              </a:ext>
            </a:extLst>
          </p:cNvPr>
          <p:cNvGrpSpPr/>
          <p:nvPr/>
        </p:nvGrpSpPr>
        <p:grpSpPr>
          <a:xfrm>
            <a:off x="187355" y="1367842"/>
            <a:ext cx="4398853" cy="2775114"/>
            <a:chOff x="7216451" y="2270770"/>
            <a:chExt cx="4398853" cy="2775114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55FD2A82-3344-475B-A0B3-0A8D058CB353}"/>
                </a:ext>
              </a:extLst>
            </p:cNvPr>
            <p:cNvSpPr/>
            <p:nvPr/>
          </p:nvSpPr>
          <p:spPr>
            <a:xfrm>
              <a:off x="7747000" y="2387600"/>
              <a:ext cx="3575050" cy="22161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C4FFFE01-6780-47AD-B866-BF67B3D2468A}"/>
                </a:ext>
              </a:extLst>
            </p:cNvPr>
            <p:cNvSpPr/>
            <p:nvPr/>
          </p:nvSpPr>
          <p:spPr>
            <a:xfrm>
              <a:off x="8235950" y="2854341"/>
              <a:ext cx="3086100" cy="1736709"/>
            </a:xfrm>
            <a:custGeom>
              <a:avLst/>
              <a:gdLst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33550 h 1733550"/>
                <a:gd name="connsiteX1" fmla="*/ 273050 w 3054350"/>
                <a:gd name="connsiteY1" fmla="*/ 1301750 h 1733550"/>
                <a:gd name="connsiteX2" fmla="*/ 736600 w 3054350"/>
                <a:gd name="connsiteY2" fmla="*/ 755650 h 1733550"/>
                <a:gd name="connsiteX3" fmla="*/ 1301750 w 3054350"/>
                <a:gd name="connsiteY3" fmla="*/ 342900 h 1733550"/>
                <a:gd name="connsiteX4" fmla="*/ 1860550 w 3054350"/>
                <a:gd name="connsiteY4" fmla="*/ 114300 h 1733550"/>
                <a:gd name="connsiteX5" fmla="*/ 2470150 w 3054350"/>
                <a:gd name="connsiteY5" fmla="*/ 0 h 1733550"/>
                <a:gd name="connsiteX6" fmla="*/ 3054350 w 3054350"/>
                <a:gd name="connsiteY6" fmla="*/ 12700 h 1733550"/>
                <a:gd name="connsiteX0" fmla="*/ 0 w 3054350"/>
                <a:gd name="connsiteY0" fmla="*/ 1748434 h 1748434"/>
                <a:gd name="connsiteX1" fmla="*/ 273050 w 3054350"/>
                <a:gd name="connsiteY1" fmla="*/ 1316634 h 1748434"/>
                <a:gd name="connsiteX2" fmla="*/ 736600 w 3054350"/>
                <a:gd name="connsiteY2" fmla="*/ 770534 h 1748434"/>
                <a:gd name="connsiteX3" fmla="*/ 1301750 w 3054350"/>
                <a:gd name="connsiteY3" fmla="*/ 357784 h 1748434"/>
                <a:gd name="connsiteX4" fmla="*/ 1860550 w 3054350"/>
                <a:gd name="connsiteY4" fmla="*/ 129184 h 1748434"/>
                <a:gd name="connsiteX5" fmla="*/ 2470150 w 3054350"/>
                <a:gd name="connsiteY5" fmla="*/ 14884 h 1748434"/>
                <a:gd name="connsiteX6" fmla="*/ 3054350 w 3054350"/>
                <a:gd name="connsiteY6" fmla="*/ 27584 h 1748434"/>
                <a:gd name="connsiteX0" fmla="*/ 0 w 3054350"/>
                <a:gd name="connsiteY0" fmla="*/ 1748434 h 1748434"/>
                <a:gd name="connsiteX1" fmla="*/ 273050 w 3054350"/>
                <a:gd name="connsiteY1" fmla="*/ 1316634 h 1748434"/>
                <a:gd name="connsiteX2" fmla="*/ 736600 w 3054350"/>
                <a:gd name="connsiteY2" fmla="*/ 770534 h 1748434"/>
                <a:gd name="connsiteX3" fmla="*/ 1301750 w 3054350"/>
                <a:gd name="connsiteY3" fmla="*/ 357784 h 1748434"/>
                <a:gd name="connsiteX4" fmla="*/ 1860550 w 3054350"/>
                <a:gd name="connsiteY4" fmla="*/ 129184 h 1748434"/>
                <a:gd name="connsiteX5" fmla="*/ 2470150 w 3054350"/>
                <a:gd name="connsiteY5" fmla="*/ 14884 h 1748434"/>
                <a:gd name="connsiteX6" fmla="*/ 3054350 w 3054350"/>
                <a:gd name="connsiteY6" fmla="*/ 27584 h 1748434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736600 w 3054350"/>
                <a:gd name="connsiteY2" fmla="*/ 7588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679450 w 3054350"/>
                <a:gd name="connsiteY2" fmla="*/ 8350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  <a:gd name="connsiteX0" fmla="*/ 0 w 3054350"/>
                <a:gd name="connsiteY0" fmla="*/ 1736709 h 1736709"/>
                <a:gd name="connsiteX1" fmla="*/ 273050 w 3054350"/>
                <a:gd name="connsiteY1" fmla="*/ 1304909 h 1736709"/>
                <a:gd name="connsiteX2" fmla="*/ 679450 w 3054350"/>
                <a:gd name="connsiteY2" fmla="*/ 835009 h 1736709"/>
                <a:gd name="connsiteX3" fmla="*/ 1301750 w 3054350"/>
                <a:gd name="connsiteY3" fmla="*/ 346059 h 1736709"/>
                <a:gd name="connsiteX4" fmla="*/ 1993900 w 3054350"/>
                <a:gd name="connsiteY4" fmla="*/ 79359 h 1736709"/>
                <a:gd name="connsiteX5" fmla="*/ 2470150 w 3054350"/>
                <a:gd name="connsiteY5" fmla="*/ 3159 h 1736709"/>
                <a:gd name="connsiteX6" fmla="*/ 3054350 w 3054350"/>
                <a:gd name="connsiteY6" fmla="*/ 15859 h 173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4350" h="1736709">
                  <a:moveTo>
                    <a:pt x="0" y="1736709"/>
                  </a:moveTo>
                  <a:cubicBezTo>
                    <a:pt x="91017" y="1592776"/>
                    <a:pt x="159808" y="1455192"/>
                    <a:pt x="273050" y="1304909"/>
                  </a:cubicBezTo>
                  <a:cubicBezTo>
                    <a:pt x="386292" y="1154626"/>
                    <a:pt x="503767" y="997992"/>
                    <a:pt x="679450" y="835009"/>
                  </a:cubicBezTo>
                  <a:cubicBezTo>
                    <a:pt x="855133" y="672026"/>
                    <a:pt x="1082675" y="472001"/>
                    <a:pt x="1301750" y="346059"/>
                  </a:cubicBezTo>
                  <a:cubicBezTo>
                    <a:pt x="1520825" y="220117"/>
                    <a:pt x="1790700" y="117459"/>
                    <a:pt x="1993900" y="79359"/>
                  </a:cubicBezTo>
                  <a:cubicBezTo>
                    <a:pt x="2152650" y="53959"/>
                    <a:pt x="2293408" y="13742"/>
                    <a:pt x="2470150" y="3159"/>
                  </a:cubicBezTo>
                  <a:cubicBezTo>
                    <a:pt x="2646892" y="-7424"/>
                    <a:pt x="2859617" y="11626"/>
                    <a:pt x="3054350" y="15859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6B53CC11-44BB-4FF5-8D47-BFE723EAB0AB}"/>
                </a:ext>
              </a:extLst>
            </p:cNvPr>
            <p:cNvSpPr/>
            <p:nvPr/>
          </p:nvSpPr>
          <p:spPr>
            <a:xfrm>
              <a:off x="8028581" y="3838575"/>
              <a:ext cx="351238" cy="412750"/>
            </a:xfrm>
            <a:custGeom>
              <a:avLst/>
              <a:gdLst>
                <a:gd name="connsiteX0" fmla="*/ 59138 w 351238"/>
                <a:gd name="connsiteY0" fmla="*/ 368300 h 412750"/>
                <a:gd name="connsiteX1" fmla="*/ 128988 w 351238"/>
                <a:gd name="connsiteY1" fmla="*/ 349250 h 412750"/>
                <a:gd name="connsiteX2" fmla="*/ 148038 w 351238"/>
                <a:gd name="connsiteY2" fmla="*/ 342900 h 412750"/>
                <a:gd name="connsiteX3" fmla="*/ 224238 w 351238"/>
                <a:gd name="connsiteY3" fmla="*/ 336550 h 412750"/>
                <a:gd name="connsiteX4" fmla="*/ 243288 w 351238"/>
                <a:gd name="connsiteY4" fmla="*/ 323850 h 412750"/>
                <a:gd name="connsiteX5" fmla="*/ 281388 w 351238"/>
                <a:gd name="connsiteY5" fmla="*/ 311150 h 412750"/>
                <a:gd name="connsiteX6" fmla="*/ 300438 w 351238"/>
                <a:gd name="connsiteY6" fmla="*/ 304800 h 412750"/>
                <a:gd name="connsiteX7" fmla="*/ 351238 w 351238"/>
                <a:gd name="connsiteY7" fmla="*/ 298450 h 412750"/>
                <a:gd name="connsiteX8" fmla="*/ 344888 w 351238"/>
                <a:gd name="connsiteY8" fmla="*/ 254000 h 412750"/>
                <a:gd name="connsiteX9" fmla="*/ 325838 w 351238"/>
                <a:gd name="connsiteY9" fmla="*/ 241300 h 412750"/>
                <a:gd name="connsiteX10" fmla="*/ 268688 w 351238"/>
                <a:gd name="connsiteY10" fmla="*/ 228600 h 412750"/>
                <a:gd name="connsiteX11" fmla="*/ 249638 w 351238"/>
                <a:gd name="connsiteY11" fmla="*/ 215900 h 412750"/>
                <a:gd name="connsiteX12" fmla="*/ 243288 w 351238"/>
                <a:gd name="connsiteY12" fmla="*/ 196850 h 412750"/>
                <a:gd name="connsiteX13" fmla="*/ 211538 w 351238"/>
                <a:gd name="connsiteY13" fmla="*/ 158750 h 412750"/>
                <a:gd name="connsiteX14" fmla="*/ 205188 w 351238"/>
                <a:gd name="connsiteY14" fmla="*/ 139700 h 412750"/>
                <a:gd name="connsiteX15" fmla="*/ 192488 w 351238"/>
                <a:gd name="connsiteY15" fmla="*/ 120650 h 412750"/>
                <a:gd name="connsiteX16" fmla="*/ 186138 w 351238"/>
                <a:gd name="connsiteY16" fmla="*/ 12700 h 412750"/>
                <a:gd name="connsiteX17" fmla="*/ 148038 w 351238"/>
                <a:gd name="connsiteY17" fmla="*/ 0 h 412750"/>
                <a:gd name="connsiteX18" fmla="*/ 109938 w 351238"/>
                <a:gd name="connsiteY18" fmla="*/ 6350 h 412750"/>
                <a:gd name="connsiteX19" fmla="*/ 84538 w 351238"/>
                <a:gd name="connsiteY19" fmla="*/ 120650 h 412750"/>
                <a:gd name="connsiteX20" fmla="*/ 65488 w 351238"/>
                <a:gd name="connsiteY20" fmla="*/ 127000 h 412750"/>
                <a:gd name="connsiteX21" fmla="*/ 59138 w 351238"/>
                <a:gd name="connsiteY21" fmla="*/ 247650 h 412750"/>
                <a:gd name="connsiteX22" fmla="*/ 52788 w 351238"/>
                <a:gd name="connsiteY22" fmla="*/ 266700 h 412750"/>
                <a:gd name="connsiteX23" fmla="*/ 40088 w 351238"/>
                <a:gd name="connsiteY23" fmla="*/ 285750 h 412750"/>
                <a:gd name="connsiteX24" fmla="*/ 14688 w 351238"/>
                <a:gd name="connsiteY24" fmla="*/ 317500 h 412750"/>
                <a:gd name="connsiteX25" fmla="*/ 8338 w 351238"/>
                <a:gd name="connsiteY25" fmla="*/ 406400 h 412750"/>
                <a:gd name="connsiteX26" fmla="*/ 27388 w 351238"/>
                <a:gd name="connsiteY26" fmla="*/ 412750 h 412750"/>
                <a:gd name="connsiteX27" fmla="*/ 78188 w 351238"/>
                <a:gd name="connsiteY27" fmla="*/ 393700 h 412750"/>
                <a:gd name="connsiteX28" fmla="*/ 59138 w 351238"/>
                <a:gd name="connsiteY28" fmla="*/ 36830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1238" h="412750">
                  <a:moveTo>
                    <a:pt x="59138" y="368300"/>
                  </a:moveTo>
                  <a:cubicBezTo>
                    <a:pt x="67605" y="360892"/>
                    <a:pt x="80649" y="365363"/>
                    <a:pt x="128988" y="349250"/>
                  </a:cubicBezTo>
                  <a:cubicBezTo>
                    <a:pt x="135338" y="347133"/>
                    <a:pt x="141368" y="343456"/>
                    <a:pt x="148038" y="342900"/>
                  </a:cubicBezTo>
                  <a:lnTo>
                    <a:pt x="224238" y="336550"/>
                  </a:lnTo>
                  <a:cubicBezTo>
                    <a:pt x="230588" y="332317"/>
                    <a:pt x="236314" y="326950"/>
                    <a:pt x="243288" y="323850"/>
                  </a:cubicBezTo>
                  <a:cubicBezTo>
                    <a:pt x="255521" y="318413"/>
                    <a:pt x="268688" y="315383"/>
                    <a:pt x="281388" y="311150"/>
                  </a:cubicBezTo>
                  <a:cubicBezTo>
                    <a:pt x="287738" y="309033"/>
                    <a:pt x="293796" y="305630"/>
                    <a:pt x="300438" y="304800"/>
                  </a:cubicBezTo>
                  <a:lnTo>
                    <a:pt x="351238" y="298450"/>
                  </a:lnTo>
                  <a:cubicBezTo>
                    <a:pt x="349121" y="283633"/>
                    <a:pt x="350967" y="267677"/>
                    <a:pt x="344888" y="254000"/>
                  </a:cubicBezTo>
                  <a:cubicBezTo>
                    <a:pt x="341788" y="247026"/>
                    <a:pt x="332664" y="244713"/>
                    <a:pt x="325838" y="241300"/>
                  </a:cubicBezTo>
                  <a:cubicBezTo>
                    <a:pt x="310206" y="233484"/>
                    <a:pt x="283321" y="231039"/>
                    <a:pt x="268688" y="228600"/>
                  </a:cubicBezTo>
                  <a:cubicBezTo>
                    <a:pt x="262338" y="224367"/>
                    <a:pt x="254406" y="221859"/>
                    <a:pt x="249638" y="215900"/>
                  </a:cubicBezTo>
                  <a:cubicBezTo>
                    <a:pt x="245457" y="210673"/>
                    <a:pt x="246281" y="202837"/>
                    <a:pt x="243288" y="196850"/>
                  </a:cubicBezTo>
                  <a:cubicBezTo>
                    <a:pt x="234447" y="179169"/>
                    <a:pt x="225582" y="172794"/>
                    <a:pt x="211538" y="158750"/>
                  </a:cubicBezTo>
                  <a:cubicBezTo>
                    <a:pt x="209421" y="152400"/>
                    <a:pt x="208181" y="145687"/>
                    <a:pt x="205188" y="139700"/>
                  </a:cubicBezTo>
                  <a:cubicBezTo>
                    <a:pt x="201775" y="132874"/>
                    <a:pt x="193620" y="128197"/>
                    <a:pt x="192488" y="120650"/>
                  </a:cubicBezTo>
                  <a:cubicBezTo>
                    <a:pt x="187141" y="85003"/>
                    <a:pt x="198599" y="46523"/>
                    <a:pt x="186138" y="12700"/>
                  </a:cubicBezTo>
                  <a:cubicBezTo>
                    <a:pt x="181510" y="138"/>
                    <a:pt x="148038" y="0"/>
                    <a:pt x="148038" y="0"/>
                  </a:cubicBezTo>
                  <a:lnTo>
                    <a:pt x="109938" y="6350"/>
                  </a:lnTo>
                  <a:cubicBezTo>
                    <a:pt x="73245" y="95461"/>
                    <a:pt x="138539" y="93649"/>
                    <a:pt x="84538" y="120650"/>
                  </a:cubicBezTo>
                  <a:cubicBezTo>
                    <a:pt x="78551" y="123643"/>
                    <a:pt x="71838" y="124883"/>
                    <a:pt x="65488" y="127000"/>
                  </a:cubicBezTo>
                  <a:cubicBezTo>
                    <a:pt x="63371" y="167217"/>
                    <a:pt x="62784" y="207543"/>
                    <a:pt x="59138" y="247650"/>
                  </a:cubicBezTo>
                  <a:cubicBezTo>
                    <a:pt x="58532" y="254316"/>
                    <a:pt x="55781" y="260713"/>
                    <a:pt x="52788" y="266700"/>
                  </a:cubicBezTo>
                  <a:cubicBezTo>
                    <a:pt x="49375" y="273526"/>
                    <a:pt x="43501" y="278924"/>
                    <a:pt x="40088" y="285750"/>
                  </a:cubicBezTo>
                  <a:cubicBezTo>
                    <a:pt x="24752" y="316422"/>
                    <a:pt x="46801" y="296091"/>
                    <a:pt x="14688" y="317500"/>
                  </a:cubicBezTo>
                  <a:cubicBezTo>
                    <a:pt x="3474" y="351142"/>
                    <a:pt x="-8446" y="368636"/>
                    <a:pt x="8338" y="406400"/>
                  </a:cubicBezTo>
                  <a:cubicBezTo>
                    <a:pt x="11056" y="412517"/>
                    <a:pt x="21038" y="410633"/>
                    <a:pt x="27388" y="412750"/>
                  </a:cubicBezTo>
                  <a:cubicBezTo>
                    <a:pt x="50105" y="408207"/>
                    <a:pt x="61837" y="410051"/>
                    <a:pt x="78188" y="393700"/>
                  </a:cubicBezTo>
                  <a:cubicBezTo>
                    <a:pt x="81535" y="390353"/>
                    <a:pt x="50671" y="375708"/>
                    <a:pt x="59138" y="3683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03A5AF7-5254-449D-AFEA-7CD867ABD7E6}"/>
                </a:ext>
              </a:extLst>
            </p:cNvPr>
            <p:cNvSpPr/>
            <p:nvPr/>
          </p:nvSpPr>
          <p:spPr>
            <a:xfrm>
              <a:off x="8647287" y="4121150"/>
              <a:ext cx="330581" cy="298450"/>
            </a:xfrm>
            <a:custGeom>
              <a:avLst/>
              <a:gdLst>
                <a:gd name="connsiteX0" fmla="*/ 7763 w 330581"/>
                <a:gd name="connsiteY0" fmla="*/ 44450 h 298450"/>
                <a:gd name="connsiteX1" fmla="*/ 1413 w 330581"/>
                <a:gd name="connsiteY1" fmla="*/ 146050 h 298450"/>
                <a:gd name="connsiteX2" fmla="*/ 45863 w 330581"/>
                <a:gd name="connsiteY2" fmla="*/ 196850 h 298450"/>
                <a:gd name="connsiteX3" fmla="*/ 58563 w 330581"/>
                <a:gd name="connsiteY3" fmla="*/ 234950 h 298450"/>
                <a:gd name="connsiteX4" fmla="*/ 71263 w 330581"/>
                <a:gd name="connsiteY4" fmla="*/ 254000 h 298450"/>
                <a:gd name="connsiteX5" fmla="*/ 77613 w 330581"/>
                <a:gd name="connsiteY5" fmla="*/ 273050 h 298450"/>
                <a:gd name="connsiteX6" fmla="*/ 96663 w 330581"/>
                <a:gd name="connsiteY6" fmla="*/ 279400 h 298450"/>
                <a:gd name="connsiteX7" fmla="*/ 134763 w 330581"/>
                <a:gd name="connsiteY7" fmla="*/ 298450 h 298450"/>
                <a:gd name="connsiteX8" fmla="*/ 198263 w 330581"/>
                <a:gd name="connsiteY8" fmla="*/ 292100 h 298450"/>
                <a:gd name="connsiteX9" fmla="*/ 204613 w 330581"/>
                <a:gd name="connsiteY9" fmla="*/ 273050 h 298450"/>
                <a:gd name="connsiteX10" fmla="*/ 210963 w 330581"/>
                <a:gd name="connsiteY10" fmla="*/ 209550 h 298450"/>
                <a:gd name="connsiteX11" fmla="*/ 249063 w 330581"/>
                <a:gd name="connsiteY11" fmla="*/ 184150 h 298450"/>
                <a:gd name="connsiteX12" fmla="*/ 268113 w 330581"/>
                <a:gd name="connsiteY12" fmla="*/ 171450 h 298450"/>
                <a:gd name="connsiteX13" fmla="*/ 306213 w 330581"/>
                <a:gd name="connsiteY13" fmla="*/ 152400 h 298450"/>
                <a:gd name="connsiteX14" fmla="*/ 312563 w 330581"/>
                <a:gd name="connsiteY14" fmla="*/ 44450 h 298450"/>
                <a:gd name="connsiteX15" fmla="*/ 268113 w 330581"/>
                <a:gd name="connsiteY15" fmla="*/ 38100 h 298450"/>
                <a:gd name="connsiteX16" fmla="*/ 242713 w 330581"/>
                <a:gd name="connsiteY16" fmla="*/ 31750 h 298450"/>
                <a:gd name="connsiteX17" fmla="*/ 204613 w 330581"/>
                <a:gd name="connsiteY17" fmla="*/ 12700 h 298450"/>
                <a:gd name="connsiteX18" fmla="*/ 185563 w 330581"/>
                <a:gd name="connsiteY18" fmla="*/ 0 h 298450"/>
                <a:gd name="connsiteX19" fmla="*/ 83963 w 330581"/>
                <a:gd name="connsiteY19" fmla="*/ 6350 h 298450"/>
                <a:gd name="connsiteX20" fmla="*/ 64913 w 330581"/>
                <a:gd name="connsiteY20" fmla="*/ 12700 h 298450"/>
                <a:gd name="connsiteX21" fmla="*/ 20463 w 330581"/>
                <a:gd name="connsiteY21" fmla="*/ 25400 h 298450"/>
                <a:gd name="connsiteX22" fmla="*/ 7763 w 330581"/>
                <a:gd name="connsiteY22" fmla="*/ 44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0581" h="298450">
                  <a:moveTo>
                    <a:pt x="7763" y="44450"/>
                  </a:moveTo>
                  <a:cubicBezTo>
                    <a:pt x="4588" y="64558"/>
                    <a:pt x="-3172" y="112428"/>
                    <a:pt x="1413" y="146050"/>
                  </a:cubicBezTo>
                  <a:cubicBezTo>
                    <a:pt x="5117" y="173214"/>
                    <a:pt x="27078" y="184326"/>
                    <a:pt x="45863" y="196850"/>
                  </a:cubicBezTo>
                  <a:cubicBezTo>
                    <a:pt x="50096" y="209550"/>
                    <a:pt x="51137" y="223811"/>
                    <a:pt x="58563" y="234950"/>
                  </a:cubicBezTo>
                  <a:cubicBezTo>
                    <a:pt x="62796" y="241300"/>
                    <a:pt x="67850" y="247174"/>
                    <a:pt x="71263" y="254000"/>
                  </a:cubicBezTo>
                  <a:cubicBezTo>
                    <a:pt x="74256" y="259987"/>
                    <a:pt x="72880" y="268317"/>
                    <a:pt x="77613" y="273050"/>
                  </a:cubicBezTo>
                  <a:cubicBezTo>
                    <a:pt x="82346" y="277783"/>
                    <a:pt x="90676" y="276407"/>
                    <a:pt x="96663" y="279400"/>
                  </a:cubicBezTo>
                  <a:cubicBezTo>
                    <a:pt x="145902" y="304019"/>
                    <a:pt x="86880" y="282489"/>
                    <a:pt x="134763" y="298450"/>
                  </a:cubicBezTo>
                  <a:cubicBezTo>
                    <a:pt x="155930" y="296333"/>
                    <a:pt x="178271" y="299370"/>
                    <a:pt x="198263" y="292100"/>
                  </a:cubicBezTo>
                  <a:cubicBezTo>
                    <a:pt x="204553" y="289813"/>
                    <a:pt x="203595" y="279666"/>
                    <a:pt x="204613" y="273050"/>
                  </a:cubicBezTo>
                  <a:cubicBezTo>
                    <a:pt x="207848" y="252025"/>
                    <a:pt x="201450" y="228576"/>
                    <a:pt x="210963" y="209550"/>
                  </a:cubicBezTo>
                  <a:cubicBezTo>
                    <a:pt x="217789" y="195898"/>
                    <a:pt x="236363" y="192617"/>
                    <a:pt x="249063" y="184150"/>
                  </a:cubicBezTo>
                  <a:cubicBezTo>
                    <a:pt x="255413" y="179917"/>
                    <a:pt x="260873" y="173863"/>
                    <a:pt x="268113" y="171450"/>
                  </a:cubicBezTo>
                  <a:cubicBezTo>
                    <a:pt x="294403" y="162687"/>
                    <a:pt x="281594" y="168813"/>
                    <a:pt x="306213" y="152400"/>
                  </a:cubicBezTo>
                  <a:cubicBezTo>
                    <a:pt x="329030" y="118174"/>
                    <a:pt x="344223" y="103813"/>
                    <a:pt x="312563" y="44450"/>
                  </a:cubicBezTo>
                  <a:cubicBezTo>
                    <a:pt x="305520" y="31244"/>
                    <a:pt x="282839" y="40777"/>
                    <a:pt x="268113" y="38100"/>
                  </a:cubicBezTo>
                  <a:cubicBezTo>
                    <a:pt x="259527" y="36539"/>
                    <a:pt x="251180" y="33867"/>
                    <a:pt x="242713" y="31750"/>
                  </a:cubicBezTo>
                  <a:cubicBezTo>
                    <a:pt x="188118" y="-4646"/>
                    <a:pt x="257193" y="38990"/>
                    <a:pt x="204613" y="12700"/>
                  </a:cubicBezTo>
                  <a:cubicBezTo>
                    <a:pt x="197787" y="9287"/>
                    <a:pt x="191913" y="4233"/>
                    <a:pt x="185563" y="0"/>
                  </a:cubicBezTo>
                  <a:cubicBezTo>
                    <a:pt x="151696" y="2117"/>
                    <a:pt x="117709" y="2798"/>
                    <a:pt x="83963" y="6350"/>
                  </a:cubicBezTo>
                  <a:cubicBezTo>
                    <a:pt x="77306" y="7051"/>
                    <a:pt x="71349" y="10861"/>
                    <a:pt x="64913" y="12700"/>
                  </a:cubicBezTo>
                  <a:cubicBezTo>
                    <a:pt x="9099" y="28647"/>
                    <a:pt x="66138" y="10175"/>
                    <a:pt x="20463" y="25400"/>
                  </a:cubicBezTo>
                  <a:cubicBezTo>
                    <a:pt x="7094" y="65508"/>
                    <a:pt x="10938" y="24342"/>
                    <a:pt x="7763" y="4445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52DB53A8-1603-4DC9-85A3-B923639A39D8}"/>
                </a:ext>
              </a:extLst>
            </p:cNvPr>
            <p:cNvSpPr/>
            <p:nvPr/>
          </p:nvSpPr>
          <p:spPr>
            <a:xfrm>
              <a:off x="9321800" y="3530600"/>
              <a:ext cx="261411" cy="318540"/>
            </a:xfrm>
            <a:custGeom>
              <a:avLst/>
              <a:gdLst>
                <a:gd name="connsiteX0" fmla="*/ 57150 w 261411"/>
                <a:gd name="connsiteY0" fmla="*/ 38100 h 318540"/>
                <a:gd name="connsiteX1" fmla="*/ 50800 w 261411"/>
                <a:gd name="connsiteY1" fmla="*/ 114300 h 318540"/>
                <a:gd name="connsiteX2" fmla="*/ 31750 w 261411"/>
                <a:gd name="connsiteY2" fmla="*/ 152400 h 318540"/>
                <a:gd name="connsiteX3" fmla="*/ 25400 w 261411"/>
                <a:gd name="connsiteY3" fmla="*/ 171450 h 318540"/>
                <a:gd name="connsiteX4" fmla="*/ 12700 w 261411"/>
                <a:gd name="connsiteY4" fmla="*/ 190500 h 318540"/>
                <a:gd name="connsiteX5" fmla="*/ 0 w 261411"/>
                <a:gd name="connsiteY5" fmla="*/ 228600 h 318540"/>
                <a:gd name="connsiteX6" fmla="*/ 6350 w 261411"/>
                <a:gd name="connsiteY6" fmla="*/ 260350 h 318540"/>
                <a:gd name="connsiteX7" fmla="*/ 25400 w 261411"/>
                <a:gd name="connsiteY7" fmla="*/ 273050 h 318540"/>
                <a:gd name="connsiteX8" fmla="*/ 57150 w 261411"/>
                <a:gd name="connsiteY8" fmla="*/ 304800 h 318540"/>
                <a:gd name="connsiteX9" fmla="*/ 95250 w 261411"/>
                <a:gd name="connsiteY9" fmla="*/ 317500 h 318540"/>
                <a:gd name="connsiteX10" fmla="*/ 247650 w 261411"/>
                <a:gd name="connsiteY10" fmla="*/ 311150 h 318540"/>
                <a:gd name="connsiteX11" fmla="*/ 260350 w 261411"/>
                <a:gd name="connsiteY11" fmla="*/ 273050 h 318540"/>
                <a:gd name="connsiteX12" fmla="*/ 254000 w 261411"/>
                <a:gd name="connsiteY12" fmla="*/ 25400 h 318540"/>
                <a:gd name="connsiteX13" fmla="*/ 215900 w 261411"/>
                <a:gd name="connsiteY13" fmla="*/ 0 h 318540"/>
                <a:gd name="connsiteX14" fmla="*/ 82550 w 261411"/>
                <a:gd name="connsiteY14" fmla="*/ 6350 h 318540"/>
                <a:gd name="connsiteX15" fmla="*/ 57150 w 261411"/>
                <a:gd name="connsiteY15" fmla="*/ 38100 h 31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411" h="318540">
                  <a:moveTo>
                    <a:pt x="57150" y="38100"/>
                  </a:moveTo>
                  <a:cubicBezTo>
                    <a:pt x="51858" y="56092"/>
                    <a:pt x="54169" y="89036"/>
                    <a:pt x="50800" y="114300"/>
                  </a:cubicBezTo>
                  <a:cubicBezTo>
                    <a:pt x="47898" y="136065"/>
                    <a:pt x="41480" y="132940"/>
                    <a:pt x="31750" y="152400"/>
                  </a:cubicBezTo>
                  <a:cubicBezTo>
                    <a:pt x="28757" y="158387"/>
                    <a:pt x="28393" y="165463"/>
                    <a:pt x="25400" y="171450"/>
                  </a:cubicBezTo>
                  <a:cubicBezTo>
                    <a:pt x="21987" y="178276"/>
                    <a:pt x="15800" y="183526"/>
                    <a:pt x="12700" y="190500"/>
                  </a:cubicBezTo>
                  <a:cubicBezTo>
                    <a:pt x="7263" y="202733"/>
                    <a:pt x="0" y="228600"/>
                    <a:pt x="0" y="228600"/>
                  </a:cubicBezTo>
                  <a:cubicBezTo>
                    <a:pt x="2117" y="239183"/>
                    <a:pt x="995" y="250979"/>
                    <a:pt x="6350" y="260350"/>
                  </a:cubicBezTo>
                  <a:cubicBezTo>
                    <a:pt x="10136" y="266976"/>
                    <a:pt x="20004" y="267654"/>
                    <a:pt x="25400" y="273050"/>
                  </a:cubicBezTo>
                  <a:cubicBezTo>
                    <a:pt x="47413" y="295063"/>
                    <a:pt x="26670" y="291253"/>
                    <a:pt x="57150" y="304800"/>
                  </a:cubicBezTo>
                  <a:cubicBezTo>
                    <a:pt x="69383" y="310237"/>
                    <a:pt x="95250" y="317500"/>
                    <a:pt x="95250" y="317500"/>
                  </a:cubicBezTo>
                  <a:cubicBezTo>
                    <a:pt x="146050" y="315383"/>
                    <a:pt x="198554" y="324368"/>
                    <a:pt x="247650" y="311150"/>
                  </a:cubicBezTo>
                  <a:cubicBezTo>
                    <a:pt x="260577" y="307670"/>
                    <a:pt x="260350" y="273050"/>
                    <a:pt x="260350" y="273050"/>
                  </a:cubicBezTo>
                  <a:cubicBezTo>
                    <a:pt x="258233" y="190500"/>
                    <a:pt x="267268" y="106904"/>
                    <a:pt x="254000" y="25400"/>
                  </a:cubicBezTo>
                  <a:cubicBezTo>
                    <a:pt x="251548" y="10335"/>
                    <a:pt x="215900" y="0"/>
                    <a:pt x="215900" y="0"/>
                  </a:cubicBezTo>
                  <a:cubicBezTo>
                    <a:pt x="171450" y="2117"/>
                    <a:pt x="126909" y="2801"/>
                    <a:pt x="82550" y="6350"/>
                  </a:cubicBezTo>
                  <a:cubicBezTo>
                    <a:pt x="73851" y="7046"/>
                    <a:pt x="62442" y="20108"/>
                    <a:pt x="57150" y="381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8B8013F8-2F31-4C38-ACF5-85AD8EF9C7DC}"/>
                </a:ext>
              </a:extLst>
            </p:cNvPr>
            <p:cNvSpPr/>
            <p:nvPr/>
          </p:nvSpPr>
          <p:spPr>
            <a:xfrm>
              <a:off x="8618875" y="3175000"/>
              <a:ext cx="271125" cy="349638"/>
            </a:xfrm>
            <a:custGeom>
              <a:avLst/>
              <a:gdLst>
                <a:gd name="connsiteX0" fmla="*/ 61575 w 271125"/>
                <a:gd name="connsiteY0" fmla="*/ 342900 h 349638"/>
                <a:gd name="connsiteX1" fmla="*/ 4425 w 271125"/>
                <a:gd name="connsiteY1" fmla="*/ 317500 h 349638"/>
                <a:gd name="connsiteX2" fmla="*/ 23475 w 271125"/>
                <a:gd name="connsiteY2" fmla="*/ 228600 h 349638"/>
                <a:gd name="connsiteX3" fmla="*/ 42525 w 271125"/>
                <a:gd name="connsiteY3" fmla="*/ 215900 h 349638"/>
                <a:gd name="connsiteX4" fmla="*/ 48875 w 271125"/>
                <a:gd name="connsiteY4" fmla="*/ 196850 h 349638"/>
                <a:gd name="connsiteX5" fmla="*/ 61575 w 271125"/>
                <a:gd name="connsiteY5" fmla="*/ 177800 h 349638"/>
                <a:gd name="connsiteX6" fmla="*/ 67925 w 271125"/>
                <a:gd name="connsiteY6" fmla="*/ 146050 h 349638"/>
                <a:gd name="connsiteX7" fmla="*/ 80625 w 271125"/>
                <a:gd name="connsiteY7" fmla="*/ 107950 h 349638"/>
                <a:gd name="connsiteX8" fmla="*/ 93325 w 271125"/>
                <a:gd name="connsiteY8" fmla="*/ 63500 h 349638"/>
                <a:gd name="connsiteX9" fmla="*/ 112375 w 271125"/>
                <a:gd name="connsiteY9" fmla="*/ 50800 h 349638"/>
                <a:gd name="connsiteX10" fmla="*/ 125075 w 271125"/>
                <a:gd name="connsiteY10" fmla="*/ 31750 h 349638"/>
                <a:gd name="connsiteX11" fmla="*/ 131425 w 271125"/>
                <a:gd name="connsiteY11" fmla="*/ 12700 h 349638"/>
                <a:gd name="connsiteX12" fmla="*/ 150475 w 271125"/>
                <a:gd name="connsiteY12" fmla="*/ 0 h 349638"/>
                <a:gd name="connsiteX13" fmla="*/ 182225 w 271125"/>
                <a:gd name="connsiteY13" fmla="*/ 6350 h 349638"/>
                <a:gd name="connsiteX14" fmla="*/ 213975 w 271125"/>
                <a:gd name="connsiteY14" fmla="*/ 38100 h 349638"/>
                <a:gd name="connsiteX15" fmla="*/ 233025 w 271125"/>
                <a:gd name="connsiteY15" fmla="*/ 50800 h 349638"/>
                <a:gd name="connsiteX16" fmla="*/ 258425 w 271125"/>
                <a:gd name="connsiteY16" fmla="*/ 76200 h 349638"/>
                <a:gd name="connsiteX17" fmla="*/ 271125 w 271125"/>
                <a:gd name="connsiteY17" fmla="*/ 95250 h 349638"/>
                <a:gd name="connsiteX18" fmla="*/ 264775 w 271125"/>
                <a:gd name="connsiteY18" fmla="*/ 177800 h 349638"/>
                <a:gd name="connsiteX19" fmla="*/ 252075 w 271125"/>
                <a:gd name="connsiteY19" fmla="*/ 196850 h 349638"/>
                <a:gd name="connsiteX20" fmla="*/ 213975 w 271125"/>
                <a:gd name="connsiteY20" fmla="*/ 222250 h 349638"/>
                <a:gd name="connsiteX21" fmla="*/ 188575 w 271125"/>
                <a:gd name="connsiteY21" fmla="*/ 254000 h 349638"/>
                <a:gd name="connsiteX22" fmla="*/ 150475 w 271125"/>
                <a:gd name="connsiteY22" fmla="*/ 311150 h 349638"/>
                <a:gd name="connsiteX23" fmla="*/ 137775 w 271125"/>
                <a:gd name="connsiteY23" fmla="*/ 330200 h 349638"/>
                <a:gd name="connsiteX24" fmla="*/ 99675 w 271125"/>
                <a:gd name="connsiteY24" fmla="*/ 349250 h 349638"/>
                <a:gd name="connsiteX25" fmla="*/ 61575 w 271125"/>
                <a:gd name="connsiteY25" fmla="*/ 342900 h 34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1125" h="349638">
                  <a:moveTo>
                    <a:pt x="61575" y="342900"/>
                  </a:moveTo>
                  <a:cubicBezTo>
                    <a:pt x="45700" y="337608"/>
                    <a:pt x="14235" y="335894"/>
                    <a:pt x="4425" y="317500"/>
                  </a:cubicBezTo>
                  <a:cubicBezTo>
                    <a:pt x="-6390" y="297222"/>
                    <a:pt x="3635" y="248440"/>
                    <a:pt x="23475" y="228600"/>
                  </a:cubicBezTo>
                  <a:cubicBezTo>
                    <a:pt x="28871" y="223204"/>
                    <a:pt x="36175" y="220133"/>
                    <a:pt x="42525" y="215900"/>
                  </a:cubicBezTo>
                  <a:cubicBezTo>
                    <a:pt x="44642" y="209550"/>
                    <a:pt x="45882" y="202837"/>
                    <a:pt x="48875" y="196850"/>
                  </a:cubicBezTo>
                  <a:cubicBezTo>
                    <a:pt x="52288" y="190024"/>
                    <a:pt x="58895" y="184946"/>
                    <a:pt x="61575" y="177800"/>
                  </a:cubicBezTo>
                  <a:cubicBezTo>
                    <a:pt x="65365" y="167694"/>
                    <a:pt x="65085" y="156463"/>
                    <a:pt x="67925" y="146050"/>
                  </a:cubicBezTo>
                  <a:cubicBezTo>
                    <a:pt x="71447" y="133135"/>
                    <a:pt x="77378" y="120937"/>
                    <a:pt x="80625" y="107950"/>
                  </a:cubicBezTo>
                  <a:cubicBezTo>
                    <a:pt x="81040" y="106291"/>
                    <a:pt x="90012" y="67641"/>
                    <a:pt x="93325" y="63500"/>
                  </a:cubicBezTo>
                  <a:cubicBezTo>
                    <a:pt x="98093" y="57541"/>
                    <a:pt x="106025" y="55033"/>
                    <a:pt x="112375" y="50800"/>
                  </a:cubicBezTo>
                  <a:cubicBezTo>
                    <a:pt x="116608" y="44450"/>
                    <a:pt x="121662" y="38576"/>
                    <a:pt x="125075" y="31750"/>
                  </a:cubicBezTo>
                  <a:cubicBezTo>
                    <a:pt x="128068" y="25763"/>
                    <a:pt x="127244" y="17927"/>
                    <a:pt x="131425" y="12700"/>
                  </a:cubicBezTo>
                  <a:cubicBezTo>
                    <a:pt x="136193" y="6741"/>
                    <a:pt x="144125" y="4233"/>
                    <a:pt x="150475" y="0"/>
                  </a:cubicBezTo>
                  <a:cubicBezTo>
                    <a:pt x="161058" y="2117"/>
                    <a:pt x="172119" y="2560"/>
                    <a:pt x="182225" y="6350"/>
                  </a:cubicBezTo>
                  <a:cubicBezTo>
                    <a:pt x="209318" y="16510"/>
                    <a:pt x="195348" y="19473"/>
                    <a:pt x="213975" y="38100"/>
                  </a:cubicBezTo>
                  <a:cubicBezTo>
                    <a:pt x="219371" y="43496"/>
                    <a:pt x="226675" y="46567"/>
                    <a:pt x="233025" y="50800"/>
                  </a:cubicBezTo>
                  <a:cubicBezTo>
                    <a:pt x="246880" y="92364"/>
                    <a:pt x="227637" y="51570"/>
                    <a:pt x="258425" y="76200"/>
                  </a:cubicBezTo>
                  <a:cubicBezTo>
                    <a:pt x="264384" y="80968"/>
                    <a:pt x="266892" y="88900"/>
                    <a:pt x="271125" y="95250"/>
                  </a:cubicBezTo>
                  <a:cubicBezTo>
                    <a:pt x="269008" y="122767"/>
                    <a:pt x="269861" y="150675"/>
                    <a:pt x="264775" y="177800"/>
                  </a:cubicBezTo>
                  <a:cubicBezTo>
                    <a:pt x="263369" y="185301"/>
                    <a:pt x="257818" y="191824"/>
                    <a:pt x="252075" y="196850"/>
                  </a:cubicBezTo>
                  <a:cubicBezTo>
                    <a:pt x="240588" y="206901"/>
                    <a:pt x="213975" y="222250"/>
                    <a:pt x="213975" y="222250"/>
                  </a:cubicBezTo>
                  <a:cubicBezTo>
                    <a:pt x="199675" y="265150"/>
                    <a:pt x="219507" y="218649"/>
                    <a:pt x="188575" y="254000"/>
                  </a:cubicBezTo>
                  <a:lnTo>
                    <a:pt x="150475" y="311150"/>
                  </a:lnTo>
                  <a:cubicBezTo>
                    <a:pt x="146242" y="317500"/>
                    <a:pt x="144125" y="325967"/>
                    <a:pt x="137775" y="330200"/>
                  </a:cubicBezTo>
                  <a:cubicBezTo>
                    <a:pt x="125146" y="338619"/>
                    <a:pt x="115449" y="347497"/>
                    <a:pt x="99675" y="349250"/>
                  </a:cubicBezTo>
                  <a:cubicBezTo>
                    <a:pt x="87053" y="350652"/>
                    <a:pt x="77450" y="348192"/>
                    <a:pt x="61575" y="34290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B7795F40-6C84-4AD1-94F9-D380B29E0A5A}"/>
                </a:ext>
              </a:extLst>
            </p:cNvPr>
            <p:cNvSpPr/>
            <p:nvPr/>
          </p:nvSpPr>
          <p:spPr>
            <a:xfrm>
              <a:off x="9524405" y="2540000"/>
              <a:ext cx="331291" cy="396406"/>
            </a:xfrm>
            <a:custGeom>
              <a:avLst/>
              <a:gdLst>
                <a:gd name="connsiteX0" fmla="*/ 83145 w 331291"/>
                <a:gd name="connsiteY0" fmla="*/ 361950 h 396406"/>
                <a:gd name="connsiteX1" fmla="*/ 254595 w 331291"/>
                <a:gd name="connsiteY1" fmla="*/ 387350 h 396406"/>
                <a:gd name="connsiteX2" fmla="*/ 273645 w 331291"/>
                <a:gd name="connsiteY2" fmla="*/ 374650 h 396406"/>
                <a:gd name="connsiteX3" fmla="*/ 286345 w 331291"/>
                <a:gd name="connsiteY3" fmla="*/ 355600 h 396406"/>
                <a:gd name="connsiteX4" fmla="*/ 292695 w 331291"/>
                <a:gd name="connsiteY4" fmla="*/ 336550 h 396406"/>
                <a:gd name="connsiteX5" fmla="*/ 318095 w 331291"/>
                <a:gd name="connsiteY5" fmla="*/ 298450 h 396406"/>
                <a:gd name="connsiteX6" fmla="*/ 330795 w 331291"/>
                <a:gd name="connsiteY6" fmla="*/ 260350 h 396406"/>
                <a:gd name="connsiteX7" fmla="*/ 324445 w 331291"/>
                <a:gd name="connsiteY7" fmla="*/ 133350 h 396406"/>
                <a:gd name="connsiteX8" fmla="*/ 286345 w 331291"/>
                <a:gd name="connsiteY8" fmla="*/ 107950 h 396406"/>
                <a:gd name="connsiteX9" fmla="*/ 229195 w 331291"/>
                <a:gd name="connsiteY9" fmla="*/ 82550 h 396406"/>
                <a:gd name="connsiteX10" fmla="*/ 216495 w 331291"/>
                <a:gd name="connsiteY10" fmla="*/ 31750 h 396406"/>
                <a:gd name="connsiteX11" fmla="*/ 210145 w 331291"/>
                <a:gd name="connsiteY11" fmla="*/ 6350 h 396406"/>
                <a:gd name="connsiteX12" fmla="*/ 191095 w 331291"/>
                <a:gd name="connsiteY12" fmla="*/ 0 h 396406"/>
                <a:gd name="connsiteX13" fmla="*/ 146645 w 331291"/>
                <a:gd name="connsiteY13" fmla="*/ 6350 h 396406"/>
                <a:gd name="connsiteX14" fmla="*/ 127595 w 331291"/>
                <a:gd name="connsiteY14" fmla="*/ 19050 h 396406"/>
                <a:gd name="connsiteX15" fmla="*/ 108545 w 331291"/>
                <a:gd name="connsiteY15" fmla="*/ 25400 h 396406"/>
                <a:gd name="connsiteX16" fmla="*/ 89495 w 331291"/>
                <a:gd name="connsiteY16" fmla="*/ 38100 h 396406"/>
                <a:gd name="connsiteX17" fmla="*/ 51395 w 331291"/>
                <a:gd name="connsiteY17" fmla="*/ 50800 h 396406"/>
                <a:gd name="connsiteX18" fmla="*/ 13295 w 331291"/>
                <a:gd name="connsiteY18" fmla="*/ 69850 h 396406"/>
                <a:gd name="connsiteX19" fmla="*/ 595 w 331291"/>
                <a:gd name="connsiteY19" fmla="*/ 88900 h 396406"/>
                <a:gd name="connsiteX20" fmla="*/ 25995 w 331291"/>
                <a:gd name="connsiteY20" fmla="*/ 127000 h 396406"/>
                <a:gd name="connsiteX21" fmla="*/ 51395 w 331291"/>
                <a:gd name="connsiteY21" fmla="*/ 152400 h 396406"/>
                <a:gd name="connsiteX22" fmla="*/ 57745 w 331291"/>
                <a:gd name="connsiteY22" fmla="*/ 190500 h 396406"/>
                <a:gd name="connsiteX23" fmla="*/ 83145 w 331291"/>
                <a:gd name="connsiteY23" fmla="*/ 361950 h 39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1291" h="396406">
                  <a:moveTo>
                    <a:pt x="83145" y="361950"/>
                  </a:moveTo>
                  <a:cubicBezTo>
                    <a:pt x="115953" y="394758"/>
                    <a:pt x="191990" y="406132"/>
                    <a:pt x="254595" y="387350"/>
                  </a:cubicBezTo>
                  <a:cubicBezTo>
                    <a:pt x="261905" y="385157"/>
                    <a:pt x="267295" y="378883"/>
                    <a:pt x="273645" y="374650"/>
                  </a:cubicBezTo>
                  <a:cubicBezTo>
                    <a:pt x="277878" y="368300"/>
                    <a:pt x="282932" y="362426"/>
                    <a:pt x="286345" y="355600"/>
                  </a:cubicBezTo>
                  <a:cubicBezTo>
                    <a:pt x="289338" y="349613"/>
                    <a:pt x="289444" y="342401"/>
                    <a:pt x="292695" y="336550"/>
                  </a:cubicBezTo>
                  <a:cubicBezTo>
                    <a:pt x="300108" y="323207"/>
                    <a:pt x="313268" y="312930"/>
                    <a:pt x="318095" y="298450"/>
                  </a:cubicBezTo>
                  <a:lnTo>
                    <a:pt x="330795" y="260350"/>
                  </a:lnTo>
                  <a:cubicBezTo>
                    <a:pt x="328678" y="218017"/>
                    <a:pt x="336313" y="174041"/>
                    <a:pt x="324445" y="133350"/>
                  </a:cubicBezTo>
                  <a:cubicBezTo>
                    <a:pt x="320171" y="118697"/>
                    <a:pt x="300825" y="112777"/>
                    <a:pt x="286345" y="107950"/>
                  </a:cubicBezTo>
                  <a:cubicBezTo>
                    <a:pt x="241005" y="92837"/>
                    <a:pt x="259384" y="102676"/>
                    <a:pt x="229195" y="82550"/>
                  </a:cubicBezTo>
                  <a:cubicBezTo>
                    <a:pt x="216285" y="17999"/>
                    <a:pt x="229512" y="77311"/>
                    <a:pt x="216495" y="31750"/>
                  </a:cubicBezTo>
                  <a:cubicBezTo>
                    <a:pt x="214097" y="23359"/>
                    <a:pt x="215597" y="13165"/>
                    <a:pt x="210145" y="6350"/>
                  </a:cubicBezTo>
                  <a:cubicBezTo>
                    <a:pt x="205964" y="1123"/>
                    <a:pt x="197445" y="2117"/>
                    <a:pt x="191095" y="0"/>
                  </a:cubicBezTo>
                  <a:cubicBezTo>
                    <a:pt x="176278" y="2117"/>
                    <a:pt x="160981" y="2049"/>
                    <a:pt x="146645" y="6350"/>
                  </a:cubicBezTo>
                  <a:cubicBezTo>
                    <a:pt x="139335" y="8543"/>
                    <a:pt x="134421" y="15637"/>
                    <a:pt x="127595" y="19050"/>
                  </a:cubicBezTo>
                  <a:cubicBezTo>
                    <a:pt x="121608" y="22043"/>
                    <a:pt x="114532" y="22407"/>
                    <a:pt x="108545" y="25400"/>
                  </a:cubicBezTo>
                  <a:cubicBezTo>
                    <a:pt x="101719" y="28813"/>
                    <a:pt x="96469" y="35000"/>
                    <a:pt x="89495" y="38100"/>
                  </a:cubicBezTo>
                  <a:cubicBezTo>
                    <a:pt x="77262" y="43537"/>
                    <a:pt x="62534" y="43374"/>
                    <a:pt x="51395" y="50800"/>
                  </a:cubicBezTo>
                  <a:cubicBezTo>
                    <a:pt x="26776" y="67213"/>
                    <a:pt x="39585" y="61087"/>
                    <a:pt x="13295" y="69850"/>
                  </a:cubicBezTo>
                  <a:cubicBezTo>
                    <a:pt x="9062" y="76200"/>
                    <a:pt x="1674" y="81345"/>
                    <a:pt x="595" y="88900"/>
                  </a:cubicBezTo>
                  <a:cubicBezTo>
                    <a:pt x="-2971" y="113859"/>
                    <a:pt x="9973" y="116319"/>
                    <a:pt x="25995" y="127000"/>
                  </a:cubicBezTo>
                  <a:cubicBezTo>
                    <a:pt x="63248" y="238760"/>
                    <a:pt x="-2792" y="57573"/>
                    <a:pt x="51395" y="152400"/>
                  </a:cubicBezTo>
                  <a:cubicBezTo>
                    <a:pt x="57783" y="163579"/>
                    <a:pt x="57377" y="177630"/>
                    <a:pt x="57745" y="190500"/>
                  </a:cubicBezTo>
                  <a:cubicBezTo>
                    <a:pt x="59498" y="251858"/>
                    <a:pt x="50337" y="329142"/>
                    <a:pt x="83145" y="361950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C5BFA4D-5374-4163-8AAF-D1A3778CAEDD}"/>
                </a:ext>
              </a:extLst>
            </p:cNvPr>
            <p:cNvSpPr/>
            <p:nvPr/>
          </p:nvSpPr>
          <p:spPr>
            <a:xfrm>
              <a:off x="10617200" y="3079678"/>
              <a:ext cx="336550" cy="292172"/>
            </a:xfrm>
            <a:custGeom>
              <a:avLst/>
              <a:gdLst>
                <a:gd name="connsiteX0" fmla="*/ 101600 w 361950"/>
                <a:gd name="connsiteY0" fmla="*/ 31822 h 292172"/>
                <a:gd name="connsiteX1" fmla="*/ 69850 w 361950"/>
                <a:gd name="connsiteY1" fmla="*/ 50872 h 292172"/>
                <a:gd name="connsiteX2" fmla="*/ 50800 w 361950"/>
                <a:gd name="connsiteY2" fmla="*/ 63572 h 292172"/>
                <a:gd name="connsiteX3" fmla="*/ 19050 w 361950"/>
                <a:gd name="connsiteY3" fmla="*/ 95322 h 292172"/>
                <a:gd name="connsiteX4" fmla="*/ 6350 w 361950"/>
                <a:gd name="connsiteY4" fmla="*/ 133422 h 292172"/>
                <a:gd name="connsiteX5" fmla="*/ 0 w 361950"/>
                <a:gd name="connsiteY5" fmla="*/ 152472 h 292172"/>
                <a:gd name="connsiteX6" fmla="*/ 6350 w 361950"/>
                <a:gd name="connsiteY6" fmla="*/ 196922 h 292172"/>
                <a:gd name="connsiteX7" fmla="*/ 44450 w 361950"/>
                <a:gd name="connsiteY7" fmla="*/ 222322 h 292172"/>
                <a:gd name="connsiteX8" fmla="*/ 101600 w 361950"/>
                <a:gd name="connsiteY8" fmla="*/ 247722 h 292172"/>
                <a:gd name="connsiteX9" fmla="*/ 120650 w 361950"/>
                <a:gd name="connsiteY9" fmla="*/ 254072 h 292172"/>
                <a:gd name="connsiteX10" fmla="*/ 139700 w 361950"/>
                <a:gd name="connsiteY10" fmla="*/ 260422 h 292172"/>
                <a:gd name="connsiteX11" fmla="*/ 158750 w 361950"/>
                <a:gd name="connsiteY11" fmla="*/ 273122 h 292172"/>
                <a:gd name="connsiteX12" fmla="*/ 234950 w 361950"/>
                <a:gd name="connsiteY12" fmla="*/ 285822 h 292172"/>
                <a:gd name="connsiteX13" fmla="*/ 254000 w 361950"/>
                <a:gd name="connsiteY13" fmla="*/ 292172 h 292172"/>
                <a:gd name="connsiteX14" fmla="*/ 304800 w 361950"/>
                <a:gd name="connsiteY14" fmla="*/ 285822 h 292172"/>
                <a:gd name="connsiteX15" fmla="*/ 323850 w 361950"/>
                <a:gd name="connsiteY15" fmla="*/ 266772 h 292172"/>
                <a:gd name="connsiteX16" fmla="*/ 342900 w 361950"/>
                <a:gd name="connsiteY16" fmla="*/ 228672 h 292172"/>
                <a:gd name="connsiteX17" fmla="*/ 355600 w 361950"/>
                <a:gd name="connsiteY17" fmla="*/ 209622 h 292172"/>
                <a:gd name="connsiteX18" fmla="*/ 361950 w 361950"/>
                <a:gd name="connsiteY18" fmla="*/ 82622 h 292172"/>
                <a:gd name="connsiteX19" fmla="*/ 342900 w 361950"/>
                <a:gd name="connsiteY19" fmla="*/ 25472 h 292172"/>
                <a:gd name="connsiteX20" fmla="*/ 304800 w 361950"/>
                <a:gd name="connsiteY20" fmla="*/ 12772 h 292172"/>
                <a:gd name="connsiteX21" fmla="*/ 241300 w 361950"/>
                <a:gd name="connsiteY21" fmla="*/ 72 h 292172"/>
                <a:gd name="connsiteX22" fmla="*/ 101600 w 361950"/>
                <a:gd name="connsiteY22" fmla="*/ 31822 h 29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1950" h="292172">
                  <a:moveTo>
                    <a:pt x="101600" y="31822"/>
                  </a:moveTo>
                  <a:cubicBezTo>
                    <a:pt x="73025" y="40289"/>
                    <a:pt x="80316" y="44331"/>
                    <a:pt x="69850" y="50872"/>
                  </a:cubicBezTo>
                  <a:cubicBezTo>
                    <a:pt x="63378" y="54917"/>
                    <a:pt x="56196" y="58176"/>
                    <a:pt x="50800" y="63572"/>
                  </a:cubicBezTo>
                  <a:cubicBezTo>
                    <a:pt x="8467" y="105905"/>
                    <a:pt x="69850" y="61455"/>
                    <a:pt x="19050" y="95322"/>
                  </a:cubicBezTo>
                  <a:lnTo>
                    <a:pt x="6350" y="133422"/>
                  </a:lnTo>
                  <a:lnTo>
                    <a:pt x="0" y="152472"/>
                  </a:lnTo>
                  <a:cubicBezTo>
                    <a:pt x="2117" y="167289"/>
                    <a:pt x="791" y="183025"/>
                    <a:pt x="6350" y="196922"/>
                  </a:cubicBezTo>
                  <a:cubicBezTo>
                    <a:pt x="15378" y="219492"/>
                    <a:pt x="27878" y="214036"/>
                    <a:pt x="44450" y="222322"/>
                  </a:cubicBezTo>
                  <a:cubicBezTo>
                    <a:pt x="104827" y="252511"/>
                    <a:pt x="3306" y="214957"/>
                    <a:pt x="101600" y="247722"/>
                  </a:cubicBezTo>
                  <a:lnTo>
                    <a:pt x="120650" y="254072"/>
                  </a:lnTo>
                  <a:cubicBezTo>
                    <a:pt x="127000" y="256189"/>
                    <a:pt x="134131" y="256709"/>
                    <a:pt x="139700" y="260422"/>
                  </a:cubicBezTo>
                  <a:cubicBezTo>
                    <a:pt x="146050" y="264655"/>
                    <a:pt x="151604" y="270442"/>
                    <a:pt x="158750" y="273122"/>
                  </a:cubicBezTo>
                  <a:cubicBezTo>
                    <a:pt x="170178" y="277408"/>
                    <a:pt x="228350" y="284879"/>
                    <a:pt x="234950" y="285822"/>
                  </a:cubicBezTo>
                  <a:cubicBezTo>
                    <a:pt x="241300" y="287939"/>
                    <a:pt x="247307" y="292172"/>
                    <a:pt x="254000" y="292172"/>
                  </a:cubicBezTo>
                  <a:cubicBezTo>
                    <a:pt x="271065" y="292172"/>
                    <a:pt x="288762" y="291654"/>
                    <a:pt x="304800" y="285822"/>
                  </a:cubicBezTo>
                  <a:cubicBezTo>
                    <a:pt x="313240" y="282753"/>
                    <a:pt x="318101" y="273671"/>
                    <a:pt x="323850" y="266772"/>
                  </a:cubicBezTo>
                  <a:cubicBezTo>
                    <a:pt x="346598" y="239475"/>
                    <a:pt x="328581" y="257311"/>
                    <a:pt x="342900" y="228672"/>
                  </a:cubicBezTo>
                  <a:cubicBezTo>
                    <a:pt x="346313" y="221846"/>
                    <a:pt x="351367" y="215972"/>
                    <a:pt x="355600" y="209622"/>
                  </a:cubicBezTo>
                  <a:cubicBezTo>
                    <a:pt x="357717" y="167289"/>
                    <a:pt x="361950" y="125008"/>
                    <a:pt x="361950" y="82622"/>
                  </a:cubicBezTo>
                  <a:cubicBezTo>
                    <a:pt x="361950" y="71037"/>
                    <a:pt x="358234" y="35056"/>
                    <a:pt x="342900" y="25472"/>
                  </a:cubicBezTo>
                  <a:cubicBezTo>
                    <a:pt x="331548" y="18377"/>
                    <a:pt x="317787" y="16019"/>
                    <a:pt x="304800" y="12772"/>
                  </a:cubicBezTo>
                  <a:cubicBezTo>
                    <a:pt x="285906" y="8048"/>
                    <a:pt x="259983" y="850"/>
                    <a:pt x="241300" y="72"/>
                  </a:cubicBezTo>
                  <a:cubicBezTo>
                    <a:pt x="203233" y="-1514"/>
                    <a:pt x="130175" y="23355"/>
                    <a:pt x="101600" y="31822"/>
                  </a:cubicBezTo>
                  <a:close/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FC35E97-DEAA-405C-8E69-EF47D37615FB}"/>
                </a:ext>
              </a:extLst>
            </p:cNvPr>
            <p:cNvSpPr/>
            <p:nvPr/>
          </p:nvSpPr>
          <p:spPr>
            <a:xfrm>
              <a:off x="10883800" y="2445235"/>
              <a:ext cx="331290" cy="355616"/>
            </a:xfrm>
            <a:prstGeom prst="ellips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B9428DF-9783-48C7-83DB-256460A6E0C8}"/>
                </a:ext>
              </a:extLst>
            </p:cNvPr>
            <p:cNvCxnSpPr/>
            <p:nvPr/>
          </p:nvCxnSpPr>
          <p:spPr>
            <a:xfrm>
              <a:off x="8235950" y="4251325"/>
              <a:ext cx="82550" cy="1682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96369D1E-E3C9-464F-B62B-5D622E3AAB6F}"/>
                </a:ext>
              </a:extLst>
            </p:cNvPr>
            <p:cNvCxnSpPr>
              <a:cxnSpLocks/>
              <a:stCxn id="13" idx="1"/>
              <a:endCxn id="11" idx="1"/>
            </p:cNvCxnSpPr>
            <p:nvPr/>
          </p:nvCxnSpPr>
          <p:spPr>
            <a:xfrm flipH="1" flipV="1">
              <a:off x="8511838" y="4159250"/>
              <a:ext cx="136862" cy="1079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99265F3C-9875-413B-9FDF-B5F1B73CD0EE}"/>
                </a:ext>
              </a:extLst>
            </p:cNvPr>
            <p:cNvCxnSpPr>
              <a:stCxn id="18" idx="23"/>
            </p:cNvCxnSpPr>
            <p:nvPr/>
          </p:nvCxnSpPr>
          <p:spPr>
            <a:xfrm>
              <a:off x="8756650" y="3505200"/>
              <a:ext cx="102594" cy="21749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E3B335F4-62BA-421A-8F07-970F9706FBD1}"/>
                </a:ext>
              </a:extLst>
            </p:cNvPr>
            <p:cNvCxnSpPr>
              <a:stCxn id="16" idx="14"/>
            </p:cNvCxnSpPr>
            <p:nvPr/>
          </p:nvCxnSpPr>
          <p:spPr>
            <a:xfrm flipH="1" flipV="1">
              <a:off x="9272925" y="3429000"/>
              <a:ext cx="131425" cy="1079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1D70261D-4F19-40A8-A113-C5D38CC4809C}"/>
                </a:ext>
              </a:extLst>
            </p:cNvPr>
            <p:cNvCxnSpPr>
              <a:stCxn id="19" idx="1"/>
            </p:cNvCxnSpPr>
            <p:nvPr/>
          </p:nvCxnSpPr>
          <p:spPr>
            <a:xfrm>
              <a:off x="9779000" y="2927350"/>
              <a:ext cx="76696" cy="1336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83408BFE-3FA2-4E76-A709-56862D928CE8}"/>
                </a:ext>
              </a:extLst>
            </p:cNvPr>
            <p:cNvCxnSpPr>
              <a:cxnSpLocks/>
              <a:stCxn id="21" idx="21"/>
              <a:endCxn id="11" idx="5"/>
            </p:cNvCxnSpPr>
            <p:nvPr/>
          </p:nvCxnSpPr>
          <p:spPr>
            <a:xfrm flipH="1" flipV="1">
              <a:off x="10731777" y="2857500"/>
              <a:ext cx="109790" cy="2222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871BF2DF-7531-43E1-9085-7B03D5AFD8E0}"/>
                </a:ext>
              </a:extLst>
            </p:cNvPr>
            <p:cNvCxnSpPr>
              <a:stCxn id="22" idx="5"/>
            </p:cNvCxnSpPr>
            <p:nvPr/>
          </p:nvCxnSpPr>
          <p:spPr>
            <a:xfrm>
              <a:off x="11166574" y="2748772"/>
              <a:ext cx="155476" cy="10556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7636F934-BCAE-4E1D-AF12-BBFAB8288A47}"/>
                </a:ext>
              </a:extLst>
            </p:cNvPr>
            <p:cNvSpPr txBox="1"/>
            <p:nvPr/>
          </p:nvSpPr>
          <p:spPr>
            <a:xfrm>
              <a:off x="9226286" y="4204388"/>
              <a:ext cx="20388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Partículas monodispersas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91BC131C-30E6-4540-BF04-4588CF6EAF84}"/>
                </a:ext>
              </a:extLst>
            </p:cNvPr>
            <p:cNvSpPr txBox="1"/>
            <p:nvPr/>
          </p:nvSpPr>
          <p:spPr>
            <a:xfrm>
              <a:off x="8591320" y="4738107"/>
              <a:ext cx="2039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Arredondamento relativo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6DE829D8-CA85-4C0C-A745-F1870AF15809}"/>
                </a:ext>
              </a:extLst>
            </p:cNvPr>
            <p:cNvSpPr txBox="1"/>
            <p:nvPr/>
          </p:nvSpPr>
          <p:spPr>
            <a:xfrm rot="16200000">
              <a:off x="6599263" y="3275111"/>
              <a:ext cx="1542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Densidade relativa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D5368CE7-6418-48A7-B4CD-CFD676871D46}"/>
                </a:ext>
              </a:extLst>
            </p:cNvPr>
            <p:cNvSpPr txBox="1"/>
            <p:nvPr/>
          </p:nvSpPr>
          <p:spPr>
            <a:xfrm>
              <a:off x="7599461" y="4598367"/>
              <a:ext cx="40158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0,0                                              0,5                                             1,0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A63B9B6-717E-4B5A-9F57-D1536CFC077D}"/>
                </a:ext>
              </a:extLst>
            </p:cNvPr>
            <p:cNvSpPr txBox="1"/>
            <p:nvPr/>
          </p:nvSpPr>
          <p:spPr>
            <a:xfrm>
              <a:off x="7420027" y="2270770"/>
              <a:ext cx="380232" cy="249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0,7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0,6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0,5</a:t>
              </a:r>
            </a:p>
            <a:p>
              <a:endParaRPr lang="pt-BR" sz="1200" dirty="0"/>
            </a:p>
            <a:p>
              <a:endParaRPr lang="pt-BR" sz="1200" dirty="0"/>
            </a:p>
            <a:p>
              <a:endParaRPr lang="pt-BR" sz="1200" dirty="0"/>
            </a:p>
            <a:p>
              <a:r>
                <a:rPr lang="pt-BR" sz="1200" dirty="0"/>
                <a:t>0,4</a:t>
              </a:r>
            </a:p>
          </p:txBody>
        </p: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3FD7073-632D-4179-8049-D66AEFB0E2C2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68" y="3849140"/>
              <a:ext cx="78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2D1E591-8B6F-4FC3-8F56-6BF5BEA16903}"/>
                </a:ext>
              </a:extLst>
            </p:cNvPr>
            <p:cNvCxnSpPr>
              <a:cxnSpLocks/>
            </p:cNvCxnSpPr>
            <p:nvPr/>
          </p:nvCxnSpPr>
          <p:spPr>
            <a:xfrm>
              <a:off x="7742018" y="3131590"/>
              <a:ext cx="7838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92BC211F-8C6A-45DD-8602-A9EADB200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9068" y="4533900"/>
              <a:ext cx="0" cy="64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183BFA0-F8A1-486D-8723-D98A1DF2781F}"/>
              </a:ext>
            </a:extLst>
          </p:cNvPr>
          <p:cNvGrpSpPr/>
          <p:nvPr/>
        </p:nvGrpSpPr>
        <p:grpSpPr>
          <a:xfrm>
            <a:off x="662068" y="4240598"/>
            <a:ext cx="3666481" cy="473721"/>
            <a:chOff x="665383" y="4425876"/>
            <a:chExt cx="3666481" cy="473721"/>
          </a:xfrm>
        </p:grpSpPr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EFABF422-BAE5-400B-BBBB-DE1DBC968091}"/>
                </a:ext>
              </a:extLst>
            </p:cNvPr>
            <p:cNvCxnSpPr/>
            <p:nvPr/>
          </p:nvCxnSpPr>
          <p:spPr>
            <a:xfrm flipH="1">
              <a:off x="665383" y="4829159"/>
              <a:ext cx="3523096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Subtítulo 2">
              <a:extLst>
                <a:ext uri="{FF2B5EF4-FFF2-40B4-BE49-F238E27FC236}">
                  <a16:creationId xmlns:a16="http://schemas.microsoft.com/office/drawing/2014/main" id="{43B8882E-D898-4A53-AD77-4BA168932F33}"/>
                </a:ext>
              </a:extLst>
            </p:cNvPr>
            <p:cNvSpPr txBox="1">
              <a:spLocks/>
            </p:cNvSpPr>
            <p:nvPr/>
          </p:nvSpPr>
          <p:spPr>
            <a:xfrm>
              <a:off x="723624" y="4425876"/>
              <a:ext cx="3608240" cy="4737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90000"/>
              </a:pPr>
              <a:r>
                <a:rPr lang="pt-BR" altLang="pt-BR" sz="2200" dirty="0">
                  <a:solidFill>
                    <a:srgbClr val="FFC000"/>
                  </a:solidFill>
                </a:rPr>
                <a:t>Aumento das forças de atrito</a:t>
              </a:r>
            </a:p>
          </p:txBody>
        </p:sp>
      </p:grpSp>
      <p:sp>
        <p:nvSpPr>
          <p:cNvPr id="58" name="Subtítulo 2">
            <a:extLst>
              <a:ext uri="{FF2B5EF4-FFF2-40B4-BE49-F238E27FC236}">
                <a16:creationId xmlns:a16="http://schemas.microsoft.com/office/drawing/2014/main" id="{1E777A6C-0491-413C-A9F4-4E4FA201AF6E}"/>
              </a:ext>
            </a:extLst>
          </p:cNvPr>
          <p:cNvSpPr txBox="1">
            <a:spLocks/>
          </p:cNvSpPr>
          <p:nvPr/>
        </p:nvSpPr>
        <p:spPr>
          <a:xfrm>
            <a:off x="4794889" y="1238035"/>
            <a:ext cx="7209756" cy="1230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/>
              <a:t>No geral, a densidade de empacotamento é maior quando a relação entre tamanho de partículas (D</a:t>
            </a:r>
            <a:r>
              <a:rPr lang="pt-BR" altLang="pt-BR" baseline="-25000" dirty="0"/>
              <a:t>max</a:t>
            </a:r>
            <a:r>
              <a:rPr lang="pt-BR" altLang="pt-BR" dirty="0"/>
              <a:t>/D</a:t>
            </a:r>
            <a:r>
              <a:rPr lang="pt-BR" altLang="pt-BR" baseline="-25000" dirty="0"/>
              <a:t>min</a:t>
            </a:r>
            <a:r>
              <a:rPr lang="pt-BR" altLang="pt-BR" dirty="0"/>
              <a:t>) é maior.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F6A253-A132-439F-B92C-E7E833162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87" t="16251" r="18022" b="57193"/>
          <a:stretch/>
        </p:blipFill>
        <p:spPr>
          <a:xfrm>
            <a:off x="6067358" y="2806658"/>
            <a:ext cx="4948221" cy="3093893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D4EF073-ED29-4ABE-9910-E45391469B4E}"/>
              </a:ext>
            </a:extLst>
          </p:cNvPr>
          <p:cNvSpPr/>
          <p:nvPr/>
        </p:nvSpPr>
        <p:spPr>
          <a:xfrm>
            <a:off x="7639665" y="2946212"/>
            <a:ext cx="648929" cy="267375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6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Morfologia, </a:t>
            </a:r>
            <a:r>
              <a:rPr lang="pt-BR" sz="3000" u="sng" dirty="0">
                <a:solidFill>
                  <a:srgbClr val="00B050"/>
                </a:solidFill>
              </a:rPr>
              <a:t>Porosidade</a:t>
            </a:r>
            <a:r>
              <a:rPr lang="pt-BR" sz="3000" dirty="0">
                <a:solidFill>
                  <a:srgbClr val="00B050"/>
                </a:solidFill>
              </a:rPr>
              <a:t> e Densidade</a:t>
            </a: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183BFA0-F8A1-486D-8723-D98A1DF2781F}"/>
              </a:ext>
            </a:extLst>
          </p:cNvPr>
          <p:cNvGrpSpPr/>
          <p:nvPr/>
        </p:nvGrpSpPr>
        <p:grpSpPr>
          <a:xfrm>
            <a:off x="6809167" y="3012429"/>
            <a:ext cx="3666481" cy="473721"/>
            <a:chOff x="665383" y="4473501"/>
            <a:chExt cx="3666481" cy="473721"/>
          </a:xfrm>
        </p:grpSpPr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EFABF422-BAE5-400B-BBBB-DE1DBC968091}"/>
                </a:ext>
              </a:extLst>
            </p:cNvPr>
            <p:cNvCxnSpPr/>
            <p:nvPr/>
          </p:nvCxnSpPr>
          <p:spPr>
            <a:xfrm flipH="1">
              <a:off x="665383" y="4829159"/>
              <a:ext cx="3523096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Subtítulo 2">
              <a:extLst>
                <a:ext uri="{FF2B5EF4-FFF2-40B4-BE49-F238E27FC236}">
                  <a16:creationId xmlns:a16="http://schemas.microsoft.com/office/drawing/2014/main" id="{43B8882E-D898-4A53-AD77-4BA168932F33}"/>
                </a:ext>
              </a:extLst>
            </p:cNvPr>
            <p:cNvSpPr txBox="1">
              <a:spLocks/>
            </p:cNvSpPr>
            <p:nvPr/>
          </p:nvSpPr>
          <p:spPr>
            <a:xfrm>
              <a:off x="723624" y="4473501"/>
              <a:ext cx="3608240" cy="4737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90000"/>
              </a:pPr>
              <a:r>
                <a:rPr lang="pt-BR" altLang="pt-BR" sz="2200" dirty="0">
                  <a:solidFill>
                    <a:srgbClr val="FFC000"/>
                  </a:solidFill>
                </a:rPr>
                <a:t>Aumento da densidade de empacotamento</a:t>
              </a:r>
            </a:p>
          </p:txBody>
        </p:sp>
      </p:grpSp>
      <p:sp>
        <p:nvSpPr>
          <p:cNvPr id="58" name="Subtítulo 2">
            <a:extLst>
              <a:ext uri="{FF2B5EF4-FFF2-40B4-BE49-F238E27FC236}">
                <a16:creationId xmlns:a16="http://schemas.microsoft.com/office/drawing/2014/main" id="{1E777A6C-0491-413C-A9F4-4E4FA201AF6E}"/>
              </a:ext>
            </a:extLst>
          </p:cNvPr>
          <p:cNvSpPr txBox="1">
            <a:spLocks/>
          </p:cNvSpPr>
          <p:nvPr/>
        </p:nvSpPr>
        <p:spPr>
          <a:xfrm>
            <a:off x="260989" y="1238035"/>
            <a:ext cx="4653911" cy="1933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/>
              <a:t>Partículas podem ser:</a:t>
            </a:r>
          </a:p>
          <a:p>
            <a:pPr algn="just">
              <a:buSzPct val="90000"/>
            </a:pPr>
            <a:r>
              <a:rPr lang="pt-BR" altLang="pt-BR" dirty="0"/>
              <a:t> - densas;</a:t>
            </a:r>
          </a:p>
          <a:p>
            <a:pPr algn="just">
              <a:buSzPct val="90000"/>
            </a:pPr>
            <a:r>
              <a:rPr lang="pt-BR" altLang="pt-BR" dirty="0"/>
              <a:t> - com porosidade interna fechada;</a:t>
            </a:r>
          </a:p>
          <a:p>
            <a:pPr algn="just">
              <a:buSzPct val="90000"/>
            </a:pPr>
            <a:r>
              <a:rPr lang="pt-BR" altLang="pt-BR" dirty="0"/>
              <a:t> - com porosidade aberta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D30B8D-98EE-4025-A04C-0F1B5690B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1" t="16805" r="50879" b="70148"/>
          <a:stretch/>
        </p:blipFill>
        <p:spPr>
          <a:xfrm>
            <a:off x="6213277" y="1117347"/>
            <a:ext cx="4714875" cy="1717253"/>
          </a:xfrm>
          <a:prstGeom prst="rect">
            <a:avLst/>
          </a:prstGeom>
        </p:spPr>
      </p:pic>
      <p:sp>
        <p:nvSpPr>
          <p:cNvPr id="36" name="Subtítulo 2">
            <a:extLst>
              <a:ext uri="{FF2B5EF4-FFF2-40B4-BE49-F238E27FC236}">
                <a16:creationId xmlns:a16="http://schemas.microsoft.com/office/drawing/2014/main" id="{AD606EF1-D74A-4CB2-B950-EF6126C950F2}"/>
              </a:ext>
            </a:extLst>
          </p:cNvPr>
          <p:cNvSpPr txBox="1">
            <a:spLocks/>
          </p:cNvSpPr>
          <p:nvPr/>
        </p:nvSpPr>
        <p:spPr>
          <a:xfrm>
            <a:off x="422914" y="4330113"/>
            <a:ext cx="11445236" cy="639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/>
              <a:t>Distribuição granulométrica </a:t>
            </a:r>
            <a:r>
              <a:rPr lang="pt-BR" altLang="pt-BR" dirty="0">
                <a:sym typeface="Wingdings" panose="05000000000000000000" pitchFamily="2" charset="2"/>
              </a:rPr>
              <a:t> partículas densas são similares às de porosidade fechada; </a:t>
            </a:r>
            <a:endParaRPr lang="pt-BR" altLang="pt-BR" dirty="0"/>
          </a:p>
        </p:txBody>
      </p:sp>
      <p:sp>
        <p:nvSpPr>
          <p:cNvPr id="38" name="Subtítulo 2">
            <a:extLst>
              <a:ext uri="{FF2B5EF4-FFF2-40B4-BE49-F238E27FC236}">
                <a16:creationId xmlns:a16="http://schemas.microsoft.com/office/drawing/2014/main" id="{FDE91F6D-F49D-4DF0-B590-9B943D86E795}"/>
              </a:ext>
            </a:extLst>
          </p:cNvPr>
          <p:cNvSpPr txBox="1">
            <a:spLocks/>
          </p:cNvSpPr>
          <p:nvPr/>
        </p:nvSpPr>
        <p:spPr>
          <a:xfrm>
            <a:off x="422914" y="4920663"/>
            <a:ext cx="11445236" cy="639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/>
              <a:t>Densidade de Empacotamento </a:t>
            </a:r>
            <a:r>
              <a:rPr lang="pt-BR" altLang="pt-BR" dirty="0">
                <a:sym typeface="Wingdings" panose="05000000000000000000" pitchFamily="2" charset="2"/>
              </a:rPr>
              <a:t> a porosidade fechada diminui a densidade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972328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Morfologia, Porosidade e </a:t>
            </a:r>
            <a:r>
              <a:rPr lang="pt-BR" sz="3000" u="sng" dirty="0">
                <a:solidFill>
                  <a:srgbClr val="00B050"/>
                </a:solidFill>
              </a:rPr>
              <a:t>Densidade</a:t>
            </a:r>
          </a:p>
        </p:txBody>
      </p:sp>
      <p:sp>
        <p:nvSpPr>
          <p:cNvPr id="58" name="Subtítulo 2">
            <a:extLst>
              <a:ext uri="{FF2B5EF4-FFF2-40B4-BE49-F238E27FC236}">
                <a16:creationId xmlns:a16="http://schemas.microsoft.com/office/drawing/2014/main" id="{1E777A6C-0491-413C-A9F4-4E4FA201AF6E}"/>
              </a:ext>
            </a:extLst>
          </p:cNvPr>
          <p:cNvSpPr txBox="1">
            <a:spLocks/>
          </p:cNvSpPr>
          <p:nvPr/>
        </p:nvSpPr>
        <p:spPr>
          <a:xfrm>
            <a:off x="260989" y="1238035"/>
            <a:ext cx="11483336" cy="1933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/>
              <a:t>Quando maior a diferença de densidade das partículas em uma suspensão, MAIOR o potencial para haver segregação;</a:t>
            </a:r>
          </a:p>
          <a:p>
            <a:pPr algn="just">
              <a:buSzPct val="90000"/>
            </a:pPr>
            <a:r>
              <a:rPr lang="pt-BR" altLang="pt-BR" dirty="0"/>
              <a:t>Deve-se tomar bastante cuidado com a compactação do material;</a:t>
            </a:r>
          </a:p>
          <a:p>
            <a:pPr algn="just">
              <a:buSzPct val="90000"/>
            </a:pPr>
            <a:r>
              <a:rPr lang="pt-BR" altLang="pt-BR" dirty="0"/>
              <a:t>Pode ser obtido produto com gradiente de empacotamento/propriedades</a:t>
            </a:r>
          </a:p>
        </p:txBody>
      </p:sp>
    </p:spTree>
    <p:extLst>
      <p:ext uri="{BB962C8B-B14F-4D97-AF65-F5344CB8AC3E}">
        <p14:creationId xmlns:p14="http://schemas.microsoft.com/office/powerpoint/2010/main" val="1586045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29DE12-EA85-425E-8DD4-E4287B213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53" t="62489" r="38672" b="30000"/>
          <a:stretch/>
        </p:blipFill>
        <p:spPr>
          <a:xfrm>
            <a:off x="7301271" y="1005516"/>
            <a:ext cx="4234597" cy="92333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B87FDE5-B492-4314-8DDF-AF69626AF277}"/>
              </a:ext>
            </a:extLst>
          </p:cNvPr>
          <p:cNvSpPr/>
          <p:nvPr/>
        </p:nvSpPr>
        <p:spPr>
          <a:xfrm>
            <a:off x="6995500" y="2241458"/>
            <a:ext cx="4707147" cy="92333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‘quanto menor a razão entre os diâmetros das partículas, maior o empacotamento da dispersão’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1FDE08A-0310-487E-B79C-2DDD57947A12}"/>
              </a:ext>
            </a:extLst>
          </p:cNvPr>
          <p:cNvSpPr/>
          <p:nvPr/>
        </p:nvSpPr>
        <p:spPr>
          <a:xfrm>
            <a:off x="347932" y="2241458"/>
            <a:ext cx="4707147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No geral, a inclusão de partículas cada vez menores, ou a elevação do diâmetro máximo das partículas, </a:t>
            </a:r>
            <a:r>
              <a:rPr lang="pt-BR" dirty="0">
                <a:solidFill>
                  <a:srgbClr val="FFC000"/>
                </a:solidFill>
                <a:latin typeface="Arial" panose="020B0604020202020204" pitchFamily="34" charset="0"/>
              </a:rPr>
              <a:t>favorece o empacotamento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2649EEA-3C99-450E-8D71-8F3489E7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53" t="56177" r="38672" b="37132"/>
          <a:stretch/>
        </p:blipFill>
        <p:spPr>
          <a:xfrm>
            <a:off x="656133" y="1005516"/>
            <a:ext cx="4234597" cy="822624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AC582886-F607-4F0A-954E-69F94355A5D9}"/>
              </a:ext>
            </a:extLst>
          </p:cNvPr>
          <p:cNvSpPr/>
          <p:nvPr/>
        </p:nvSpPr>
        <p:spPr>
          <a:xfrm>
            <a:off x="5855898" y="3231548"/>
            <a:ext cx="6148747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Quando há uma diferença muito grande entre as dimensões dos diâmetros das partículas, e o teor de partículas graúdas é superior ao de partículas miúdas, 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</a:rPr>
              <a:t>não haverá interação entre elas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7BEEBDA-7434-4822-A410-72FE72AC3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65" t="61509" r="38868" b="19874"/>
          <a:stretch/>
        </p:blipFill>
        <p:spPr>
          <a:xfrm>
            <a:off x="8389639" y="4823764"/>
            <a:ext cx="3146229" cy="1784069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E11BE4-3AAC-4760-95E2-83587E6FEAFC}"/>
              </a:ext>
            </a:extLst>
          </p:cNvPr>
          <p:cNvSpPr/>
          <p:nvPr/>
        </p:nvSpPr>
        <p:spPr>
          <a:xfrm>
            <a:off x="832689" y="5649605"/>
            <a:ext cx="718625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rgbClr val="92D050"/>
                </a:solidFill>
                <a:latin typeface="Arial" panose="020B0604020202020204" pitchFamily="34" charset="0"/>
              </a:rPr>
              <a:t>Não há volume suficiente das partículas mais finas para preencher os vazios das maiores, </a:t>
            </a:r>
            <a:r>
              <a:rPr lang="pt-BR" sz="1600" b="1" u="sng" dirty="0">
                <a:solidFill>
                  <a:srgbClr val="92D050"/>
                </a:solidFill>
                <a:latin typeface="Arial" panose="020B0604020202020204" pitchFamily="34" charset="0"/>
              </a:rPr>
              <a:t>formando empacotamentos independentes</a:t>
            </a:r>
            <a:r>
              <a:rPr lang="pt-BR" sz="1600" dirty="0">
                <a:solidFill>
                  <a:srgbClr val="92D050"/>
                </a:solidFill>
                <a:latin typeface="Arial" panose="020B0604020202020204" pitchFamily="34" charset="0"/>
              </a:rPr>
              <a:t> nas várias frações de partículas.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5FB4B28-3AE2-4AD0-99CD-A65F1761DC28}"/>
              </a:ext>
            </a:extLst>
          </p:cNvPr>
          <p:cNvSpPr/>
          <p:nvPr/>
        </p:nvSpPr>
        <p:spPr>
          <a:xfrm>
            <a:off x="8389639" y="1122630"/>
            <a:ext cx="718147" cy="7269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41817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5" grpId="0" animBg="1"/>
      <p:bldP spid="17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29DE12-EA85-425E-8DD4-E4287B213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53" t="62489" r="38672" b="30000"/>
          <a:stretch/>
        </p:blipFill>
        <p:spPr>
          <a:xfrm>
            <a:off x="7301271" y="1005516"/>
            <a:ext cx="4234597" cy="92333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B87FDE5-B492-4314-8DDF-AF69626AF277}"/>
              </a:ext>
            </a:extLst>
          </p:cNvPr>
          <p:cNvSpPr/>
          <p:nvPr/>
        </p:nvSpPr>
        <p:spPr>
          <a:xfrm>
            <a:off x="6995500" y="2241458"/>
            <a:ext cx="4707147" cy="92333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‘quanto menor a razão entre os diâmetros das partículas, maior o empacotamento da dispersão’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1FDE08A-0310-487E-B79C-2DDD57947A12}"/>
              </a:ext>
            </a:extLst>
          </p:cNvPr>
          <p:cNvSpPr/>
          <p:nvPr/>
        </p:nvSpPr>
        <p:spPr>
          <a:xfrm>
            <a:off x="347932" y="2241458"/>
            <a:ext cx="4707147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No geral, a inclusão de partículas cada vez menores, ou a elevação do diâmetro máximo das partículas, </a:t>
            </a:r>
            <a:r>
              <a:rPr lang="pt-BR" dirty="0">
                <a:solidFill>
                  <a:srgbClr val="FFC000"/>
                </a:solidFill>
                <a:latin typeface="Arial" panose="020B0604020202020204" pitchFamily="34" charset="0"/>
              </a:rPr>
              <a:t>favorece o empacotamento.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2649EEA-3C99-450E-8D71-8F3489E7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53" t="56177" r="38672" b="37132"/>
          <a:stretch/>
        </p:blipFill>
        <p:spPr>
          <a:xfrm>
            <a:off x="656133" y="1005516"/>
            <a:ext cx="4234597" cy="822624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AC582886-F607-4F0A-954E-69F94355A5D9}"/>
              </a:ext>
            </a:extLst>
          </p:cNvPr>
          <p:cNvSpPr/>
          <p:nvPr/>
        </p:nvSpPr>
        <p:spPr>
          <a:xfrm>
            <a:off x="5855898" y="3231548"/>
            <a:ext cx="6148747" cy="147732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Quando o volume de partículas miúdas for maior que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o índice de vazios do agregado graúdo ou, o tamanho do agregado miúdo for maior que o tamanho dos vazios entre os agregados graúdos, as menores partículas estarão interagindo as maiores.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019EECC-8A31-49A6-BEDE-8EE8C9A96D8A}"/>
              </a:ext>
            </a:extLst>
          </p:cNvPr>
          <p:cNvSpPr/>
          <p:nvPr/>
        </p:nvSpPr>
        <p:spPr>
          <a:xfrm>
            <a:off x="347932" y="4899007"/>
            <a:ext cx="11656713" cy="175432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Portanto,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haverá interação entre as frações granulométricas </a:t>
            </a:r>
            <a:r>
              <a:rPr lang="pt-BR" dirty="0">
                <a:latin typeface="Arial" panose="020B0604020202020204" pitchFamily="34" charset="0"/>
              </a:rPr>
              <a:t>no caso da diferença entre os diâmetros não ser tão elevada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, por meio de dois efeitos que influenciam negativamente na densidade de empacotamento:</a:t>
            </a: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Efeito parede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Perda de eficiência de empacotamento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DCBCBC4-758A-425A-8094-D64F6C75F31D}"/>
              </a:ext>
            </a:extLst>
          </p:cNvPr>
          <p:cNvSpPr/>
          <p:nvPr/>
        </p:nvSpPr>
        <p:spPr>
          <a:xfrm>
            <a:off x="8389639" y="1122630"/>
            <a:ext cx="718147" cy="7269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1367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Monodispersão</a:t>
            </a:r>
            <a:r>
              <a:rPr lang="pt-BR" altLang="pt-BR" dirty="0">
                <a:solidFill>
                  <a:srgbClr val="000000"/>
                </a:solidFill>
              </a:rPr>
              <a:t>:</a:t>
            </a:r>
            <a:endParaRPr lang="pt-BR" altLang="pt-BR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CF67A2-2D05-4653-9D71-BEEFABD06D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9681" y="1751100"/>
            <a:ext cx="3233738" cy="2010569"/>
            <a:chOff x="855" y="1553"/>
            <a:chExt cx="4074" cy="25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C0FCD-781D-40A4-8BAC-5E2685D07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1553"/>
              <a:ext cx="4074" cy="2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516799-9B01-4872-A857-821AC60F8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1668"/>
              <a:ext cx="23" cy="19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B953B5B7-45F9-4F35-87A5-7FBF93FCE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96" y="1751100"/>
            <a:ext cx="1797268" cy="134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6D5DB3B-276A-4C49-99BC-8C83F4A62927}"/>
              </a:ext>
            </a:extLst>
          </p:cNvPr>
          <p:cNvSpPr txBox="1"/>
          <p:nvPr/>
        </p:nvSpPr>
        <p:spPr>
          <a:xfrm>
            <a:off x="4033649" y="3297285"/>
            <a:ext cx="2699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http://www.silicaspheres.com/monodisperse-silica-particles.html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A9FB8C1-D65C-496D-9270-5CB27F61DE3B}"/>
              </a:ext>
            </a:extLst>
          </p:cNvPr>
          <p:cNvSpPr txBox="1"/>
          <p:nvPr/>
        </p:nvSpPr>
        <p:spPr>
          <a:xfrm>
            <a:off x="2765759" y="1070138"/>
            <a:ext cx="8811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dirty="0">
                <a:solidFill>
                  <a:srgbClr val="000000"/>
                </a:solidFill>
              </a:rPr>
              <a:t>partículas de um único tamanho, tanto esféricas como não esféricas.</a:t>
            </a:r>
            <a:endParaRPr lang="pt-BR" sz="2400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75893D2E-22F8-4B94-A8DD-9265F5E342A8}"/>
              </a:ext>
            </a:extLst>
          </p:cNvPr>
          <p:cNvSpPr txBox="1">
            <a:spLocks/>
          </p:cNvSpPr>
          <p:nvPr/>
        </p:nvSpPr>
        <p:spPr>
          <a:xfrm>
            <a:off x="589183" y="4003530"/>
            <a:ext cx="11258260" cy="109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Tamanhos Discretos</a:t>
            </a:r>
            <a:r>
              <a:rPr lang="pt-BR" altLang="pt-BR" dirty="0">
                <a:solidFill>
                  <a:srgbClr val="000000"/>
                </a:solidFill>
              </a:rPr>
              <a:t>:</a:t>
            </a:r>
            <a:endParaRPr lang="pt-BR" alt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D517A0-6E3E-451D-97F0-F123AE26E85A}"/>
              </a:ext>
            </a:extLst>
          </p:cNvPr>
          <p:cNvSpPr txBox="1"/>
          <p:nvPr/>
        </p:nvSpPr>
        <p:spPr>
          <a:xfrm>
            <a:off x="3281681" y="3982652"/>
            <a:ext cx="8811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dirty="0">
                <a:solidFill>
                  <a:srgbClr val="000000"/>
                </a:solidFill>
              </a:rPr>
              <a:t>todas as partículas pertencentes a uma estreita faixa granulométrica. </a:t>
            </a:r>
            <a:endParaRPr lang="pt-BR" sz="24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7A1542A-622C-4BA9-86DF-D3B2458A1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7" y="4678272"/>
            <a:ext cx="3236682" cy="20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06CD0A4-3244-4D16-8C51-D6580A8AE5F0}"/>
              </a:ext>
            </a:extLst>
          </p:cNvPr>
          <p:cNvSpPr txBox="1"/>
          <p:nvPr/>
        </p:nvSpPr>
        <p:spPr>
          <a:xfrm>
            <a:off x="5333591" y="5201266"/>
            <a:ext cx="609600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Uma vez que se trata de uma faixa granulométrica, o empacotamento é superior ao de monodispersões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0" grpId="0"/>
      <p:bldP spid="11" grpId="0"/>
      <p:bldP spid="13" grpId="0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Efeito parede (</a:t>
            </a:r>
            <a:r>
              <a:rPr lang="pt-BR" sz="3000" dirty="0" err="1">
                <a:solidFill>
                  <a:srgbClr val="00B050"/>
                </a:solidFill>
              </a:rPr>
              <a:t>wall</a:t>
            </a:r>
            <a:r>
              <a:rPr lang="pt-BR" sz="3000" dirty="0">
                <a:solidFill>
                  <a:srgbClr val="00B050"/>
                </a:solidFill>
              </a:rPr>
              <a:t> </a:t>
            </a:r>
            <a:r>
              <a:rPr lang="pt-BR" sz="3000" dirty="0" err="1">
                <a:solidFill>
                  <a:srgbClr val="00B050"/>
                </a:solidFill>
              </a:rPr>
              <a:t>effect</a:t>
            </a:r>
            <a:r>
              <a:rPr lang="pt-BR" sz="3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B56708FE-0A0F-4011-9FE6-F4DFD86CCBFF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115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Quando partículas maiores são imersas isoladamente em um conjunto dominante de partículas menores, a densidade de empacotamento na interface, ou seja, próxima à superfície das partículas grossas, será </a:t>
            </a:r>
            <a:r>
              <a:rPr lang="pt-BR" altLang="pt-BR" u="sng" dirty="0">
                <a:solidFill>
                  <a:srgbClr val="000000"/>
                </a:solidFill>
              </a:rPr>
              <a:t>menor</a:t>
            </a:r>
            <a:r>
              <a:rPr lang="pt-BR" altLang="pt-BR" dirty="0">
                <a:solidFill>
                  <a:srgbClr val="000000"/>
                </a:solidFill>
              </a:rPr>
              <a:t> que no restante do volume.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827B72-E2FF-4F1C-8C37-10733766A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7" t="40792" r="30123" b="39142"/>
          <a:stretch/>
        </p:blipFill>
        <p:spPr>
          <a:xfrm>
            <a:off x="1139560" y="2561170"/>
            <a:ext cx="6522303" cy="2100404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555163B2-742C-49DB-A67E-9725A252C977}"/>
              </a:ext>
            </a:extLst>
          </p:cNvPr>
          <p:cNvSpPr txBox="1">
            <a:spLocks/>
          </p:cNvSpPr>
          <p:nvPr/>
        </p:nvSpPr>
        <p:spPr>
          <a:xfrm>
            <a:off x="235389" y="5213364"/>
            <a:ext cx="11633703" cy="115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Para as partículas miúdas, a superfície de contato com a partícula graúda é considerada praticamente plana.</a:t>
            </a:r>
          </a:p>
        </p:txBody>
      </p:sp>
    </p:spTree>
    <p:extLst>
      <p:ext uri="{BB962C8B-B14F-4D97-AF65-F5344CB8AC3E}">
        <p14:creationId xmlns:p14="http://schemas.microsoft.com/office/powerpoint/2010/main" val="37303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Efeito parede (</a:t>
            </a:r>
            <a:r>
              <a:rPr lang="pt-BR" sz="3000" dirty="0" err="1">
                <a:solidFill>
                  <a:srgbClr val="00B050"/>
                </a:solidFill>
              </a:rPr>
              <a:t>wall</a:t>
            </a:r>
            <a:r>
              <a:rPr lang="pt-BR" sz="3000" dirty="0">
                <a:solidFill>
                  <a:srgbClr val="00B050"/>
                </a:solidFill>
              </a:rPr>
              <a:t> </a:t>
            </a:r>
            <a:r>
              <a:rPr lang="pt-BR" sz="3000" dirty="0" err="1">
                <a:solidFill>
                  <a:srgbClr val="00B050"/>
                </a:solidFill>
              </a:rPr>
              <a:t>effect</a:t>
            </a:r>
            <a:r>
              <a:rPr lang="pt-BR" sz="3000" dirty="0">
                <a:solidFill>
                  <a:srgbClr val="00B050"/>
                </a:solidFill>
              </a:rPr>
              <a:t>)</a:t>
            </a:r>
          </a:p>
        </p:txBody>
      </p:sp>
      <p:grpSp>
        <p:nvGrpSpPr>
          <p:cNvPr id="6" name="Group 1029">
            <a:extLst>
              <a:ext uri="{FF2B5EF4-FFF2-40B4-BE49-F238E27FC236}">
                <a16:creationId xmlns:a16="http://schemas.microsoft.com/office/drawing/2014/main" id="{B8BCD0F6-6CE5-4887-9814-FEE5BE17F8F4}"/>
              </a:ext>
            </a:extLst>
          </p:cNvPr>
          <p:cNvGrpSpPr>
            <a:grpSpLocks/>
          </p:cNvGrpSpPr>
          <p:nvPr/>
        </p:nvGrpSpPr>
        <p:grpSpPr bwMode="auto">
          <a:xfrm>
            <a:off x="216310" y="1233462"/>
            <a:ext cx="7157628" cy="4391076"/>
            <a:chOff x="322" y="545"/>
            <a:chExt cx="5190" cy="3299"/>
          </a:xfrm>
        </p:grpSpPr>
        <p:sp>
          <p:nvSpPr>
            <p:cNvPr id="7" name="Rectangle 1028">
              <a:extLst>
                <a:ext uri="{FF2B5EF4-FFF2-40B4-BE49-F238E27FC236}">
                  <a16:creationId xmlns:a16="http://schemas.microsoft.com/office/drawing/2014/main" id="{24A1DED5-0A50-47F6-8515-3E44FEDB9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545"/>
              <a:ext cx="5190" cy="32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pic>
          <p:nvPicPr>
            <p:cNvPr id="8" name="Picture 1027" descr="C:\Meus documentos\paredemicrografi.jpg">
              <a:extLst>
                <a:ext uri="{FF2B5EF4-FFF2-40B4-BE49-F238E27FC236}">
                  <a16:creationId xmlns:a16="http://schemas.microsoft.com/office/drawing/2014/main" id="{6BE4A2BB-5A98-477B-A01D-8DE9613AC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" y="586"/>
              <a:ext cx="5096" cy="321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1032">
            <a:extLst>
              <a:ext uri="{FF2B5EF4-FFF2-40B4-BE49-F238E27FC236}">
                <a16:creationId xmlns:a16="http://schemas.microsoft.com/office/drawing/2014/main" id="{F7F505CA-696F-484C-B62D-41E4985E34EA}"/>
              </a:ext>
            </a:extLst>
          </p:cNvPr>
          <p:cNvGrpSpPr>
            <a:grpSpLocks/>
          </p:cNvGrpSpPr>
          <p:nvPr/>
        </p:nvGrpSpPr>
        <p:grpSpPr bwMode="auto">
          <a:xfrm>
            <a:off x="3149127" y="2168832"/>
            <a:ext cx="4259263" cy="3248025"/>
            <a:chOff x="2507" y="1438"/>
            <a:chExt cx="2683" cy="2046"/>
          </a:xfrm>
        </p:grpSpPr>
        <p:sp>
          <p:nvSpPr>
            <p:cNvPr id="11" name="Oval 1030">
              <a:extLst>
                <a:ext uri="{FF2B5EF4-FFF2-40B4-BE49-F238E27FC236}">
                  <a16:creationId xmlns:a16="http://schemas.microsoft.com/office/drawing/2014/main" id="{B3F66ABA-A5E9-453A-A632-1A7C1A48DC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7108">
              <a:off x="2507" y="1438"/>
              <a:ext cx="685" cy="204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dash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2" name="Text Box 1031">
              <a:extLst>
                <a:ext uri="{FF2B5EF4-FFF2-40B4-BE49-F238E27FC236}">
                  <a16:creationId xmlns:a16="http://schemas.microsoft.com/office/drawing/2014/main" id="{CC49250F-C8B7-4FCF-BCD5-065CF72DA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0" y="2731"/>
              <a:ext cx="197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pt-BR" altLang="pt-BR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vazio na interface matriz / agregado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4FC5150-4613-49F6-8E85-9C96AE196DC5}"/>
              </a:ext>
            </a:extLst>
          </p:cNvPr>
          <p:cNvGrpSpPr/>
          <p:nvPr/>
        </p:nvGrpSpPr>
        <p:grpSpPr>
          <a:xfrm>
            <a:off x="8455200" y="2416030"/>
            <a:ext cx="3455671" cy="2390683"/>
            <a:chOff x="7942651" y="2162373"/>
            <a:chExt cx="3777115" cy="2673753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406AB0B8-8561-4EFC-A4AD-D2EFEEFAC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087" t="16251" r="20327" b="57193"/>
            <a:stretch/>
          </p:blipFill>
          <p:spPr>
            <a:xfrm>
              <a:off x="7942651" y="2222239"/>
              <a:ext cx="3777115" cy="26138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DC267C30-DA5E-4210-B3DC-0AF5812E18D6}"/>
                </a:ext>
              </a:extLst>
            </p:cNvPr>
            <p:cNvSpPr/>
            <p:nvPr/>
          </p:nvSpPr>
          <p:spPr>
            <a:xfrm>
              <a:off x="9268370" y="2162373"/>
              <a:ext cx="648929" cy="2673753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557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Perda de eficiência de empacotamento (</a:t>
            </a:r>
            <a:r>
              <a:rPr lang="pt-BR" sz="3000" dirty="0" err="1">
                <a:solidFill>
                  <a:srgbClr val="00B050"/>
                </a:solidFill>
              </a:rPr>
              <a:t>loosening</a:t>
            </a:r>
            <a:r>
              <a:rPr lang="pt-BR" sz="3000" dirty="0">
                <a:solidFill>
                  <a:srgbClr val="00B050"/>
                </a:solidFill>
              </a:rPr>
              <a:t> </a:t>
            </a:r>
            <a:r>
              <a:rPr lang="pt-BR" sz="3000" dirty="0" err="1">
                <a:solidFill>
                  <a:srgbClr val="00B050"/>
                </a:solidFill>
              </a:rPr>
              <a:t>effect</a:t>
            </a:r>
            <a:r>
              <a:rPr lang="pt-BR" sz="3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B56708FE-0A0F-4011-9FE6-F4DFD86CCBFF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115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O empacotamento com menor porosidade é obtido quando os vazios existentes entre as partículas dominantes de uma dispersão são preenchidos por partículas menores.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55163B2-742C-49DB-A67E-9725A252C977}"/>
              </a:ext>
            </a:extLst>
          </p:cNvPr>
          <p:cNvSpPr txBox="1">
            <a:spLocks/>
          </p:cNvSpPr>
          <p:nvPr/>
        </p:nvSpPr>
        <p:spPr>
          <a:xfrm>
            <a:off x="235389" y="4499572"/>
            <a:ext cx="11633703" cy="2042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Ocorrerá o afastamento das partículas de maior tamanho quando,</a:t>
            </a:r>
          </a:p>
          <a:p>
            <a:pPr marL="514350" indent="-514350" algn="just">
              <a:buClr>
                <a:srgbClr val="C00000"/>
              </a:buClr>
              <a:buSzPct val="90000"/>
              <a:buAutoNum type="romanLcPeriod"/>
            </a:pPr>
            <a:r>
              <a:rPr lang="pt-BR" altLang="pt-BR" dirty="0">
                <a:solidFill>
                  <a:srgbClr val="C00000"/>
                </a:solidFill>
              </a:rPr>
              <a:t>as partículas introduzidas são maiores que o vazio existente, ou</a:t>
            </a:r>
          </a:p>
          <a:p>
            <a:pPr marL="514350" indent="-514350" algn="just">
              <a:buClr>
                <a:srgbClr val="C00000"/>
              </a:buClr>
              <a:buSzPct val="90000"/>
              <a:buAutoNum type="romanLcPeriod"/>
            </a:pPr>
            <a:r>
              <a:rPr lang="pt-BR" altLang="pt-BR" dirty="0">
                <a:solidFill>
                  <a:srgbClr val="C00000"/>
                </a:solidFill>
              </a:rPr>
              <a:t>a quantidade adicionada apresenta volume maior que o índice de vazios,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promovendo o surgimento de novos vazios e aumentando a porosidade.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EC2B1E8-F9B8-43C7-BDE4-1D4CD82D3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95" t="42112" r="31683" b="38086"/>
          <a:stretch/>
        </p:blipFill>
        <p:spPr>
          <a:xfrm>
            <a:off x="1237883" y="2103239"/>
            <a:ext cx="6017933" cy="20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8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1379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Efeito parede e Perda de eficiência de empacotamento</a:t>
            </a:r>
          </a:p>
          <a:p>
            <a:pPr algn="l"/>
            <a:r>
              <a:rPr lang="pt-BR" sz="3000" dirty="0">
                <a:solidFill>
                  <a:srgbClr val="00B050"/>
                </a:solidFill>
              </a:rPr>
              <a:t>(f</a:t>
            </a:r>
            <a:r>
              <a:rPr lang="pt-BR" sz="3000" baseline="-25000" dirty="0">
                <a:solidFill>
                  <a:srgbClr val="00B050"/>
                </a:solidFill>
              </a:rPr>
              <a:t>(forma da partícula)</a:t>
            </a:r>
            <a:r>
              <a:rPr lang="pt-BR" sz="3000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pt-BR" sz="3000" dirty="0">
                <a:solidFill>
                  <a:srgbClr val="00B050"/>
                </a:solidFill>
              </a:rPr>
              <a:t>(f</a:t>
            </a:r>
            <a:r>
              <a:rPr lang="pt-BR" sz="3000" baseline="-25000" dirty="0">
                <a:solidFill>
                  <a:srgbClr val="00B050"/>
                </a:solidFill>
              </a:rPr>
              <a:t>(razão entre diâmetros)</a:t>
            </a:r>
            <a:r>
              <a:rPr lang="pt-BR" sz="3000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DFDA8D-DAD6-4F44-A0D8-C1395D04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7" y="2334061"/>
            <a:ext cx="6696536" cy="3242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F7593FF-7E30-491B-B560-49FAC8A33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44" t="36604" r="18066" b="41384"/>
          <a:stretch/>
        </p:blipFill>
        <p:spPr>
          <a:xfrm>
            <a:off x="8206982" y="1154309"/>
            <a:ext cx="3797663" cy="16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4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Forças de aglomeração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31D40B-7F98-4D72-A2EF-5C48C1D82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86" y="3664767"/>
            <a:ext cx="3333750" cy="2638425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FF43B5D5-83D2-47B9-A60B-B906FE195ECC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161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Os modelos consideram a dispersão ideal das partículas;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As forças de aglomeração resultam em unidades móveis maiores;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Não há adequado preenchimento dos vazios.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4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Forças de atrito e diâmetro do agregado</a:t>
            </a:r>
          </a:p>
        </p:txBody>
      </p:sp>
    </p:spTree>
    <p:extLst>
      <p:ext uri="{BB962C8B-B14F-4D97-AF65-F5344CB8AC3E}">
        <p14:creationId xmlns:p14="http://schemas.microsoft.com/office/powerpoint/2010/main" val="1459043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Forças de atrito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BAE3B4-EF79-4306-911D-705203BA2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1" t="58614" r="57023" b="17808"/>
          <a:stretch/>
        </p:blipFill>
        <p:spPr>
          <a:xfrm>
            <a:off x="3361270" y="836734"/>
            <a:ext cx="1229329" cy="1476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0BB88E0-ADD8-464D-A98E-2AB9D19A6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77" t="58614" r="45977" b="17808"/>
          <a:stretch/>
        </p:blipFill>
        <p:spPr>
          <a:xfrm>
            <a:off x="3312590" y="2836425"/>
            <a:ext cx="1229329" cy="1476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C5D2E8-BBAC-4C43-811A-B4CCB37BB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4" t="58614" r="33985" b="17808"/>
          <a:stretch/>
        </p:blipFill>
        <p:spPr>
          <a:xfrm>
            <a:off x="3361270" y="5037259"/>
            <a:ext cx="1334502" cy="1476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1267D6B-9A5D-4E28-B11C-E7C3BFCF7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5" t="13585" r="51392" b="11070"/>
          <a:stretch/>
        </p:blipFill>
        <p:spPr>
          <a:xfrm>
            <a:off x="4763240" y="510402"/>
            <a:ext cx="3069139" cy="6231914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70D8C5A-BADE-4605-AE36-2C0362142AFC}"/>
              </a:ext>
            </a:extLst>
          </p:cNvPr>
          <p:cNvSpPr/>
          <p:nvPr/>
        </p:nvSpPr>
        <p:spPr>
          <a:xfrm>
            <a:off x="4763240" y="517692"/>
            <a:ext cx="762480" cy="19230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C02B92C-D3E6-469E-A693-6F0522C92C6D}"/>
              </a:ext>
            </a:extLst>
          </p:cNvPr>
          <p:cNvSpPr/>
          <p:nvPr/>
        </p:nvSpPr>
        <p:spPr>
          <a:xfrm>
            <a:off x="4935785" y="4156741"/>
            <a:ext cx="2896594" cy="521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3D066AA-2FB1-4ECD-BD69-2A7D434A7131}"/>
              </a:ext>
            </a:extLst>
          </p:cNvPr>
          <p:cNvSpPr/>
          <p:nvPr/>
        </p:nvSpPr>
        <p:spPr>
          <a:xfrm>
            <a:off x="5799909" y="5037259"/>
            <a:ext cx="296091" cy="41430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BD22B34-5EDE-4D2C-B3CE-6A893044503D}"/>
              </a:ext>
            </a:extLst>
          </p:cNvPr>
          <p:cNvSpPr/>
          <p:nvPr/>
        </p:nvSpPr>
        <p:spPr>
          <a:xfrm>
            <a:off x="7371806" y="3797333"/>
            <a:ext cx="296091" cy="41430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3C9C12F6-2D73-47D7-A250-F934903C6FE6}"/>
              </a:ext>
            </a:extLst>
          </p:cNvPr>
          <p:cNvSpPr/>
          <p:nvPr/>
        </p:nvSpPr>
        <p:spPr>
          <a:xfrm>
            <a:off x="7707086" y="2360023"/>
            <a:ext cx="444137" cy="4162697"/>
          </a:xfrm>
          <a:custGeom>
            <a:avLst/>
            <a:gdLst>
              <a:gd name="connsiteX0" fmla="*/ 0 w 444137"/>
              <a:gd name="connsiteY0" fmla="*/ 0 h 4162697"/>
              <a:gd name="connsiteX1" fmla="*/ 444137 w 444137"/>
              <a:gd name="connsiteY1" fmla="*/ 0 h 4162697"/>
              <a:gd name="connsiteX2" fmla="*/ 444137 w 444137"/>
              <a:gd name="connsiteY2" fmla="*/ 4162697 h 4162697"/>
              <a:gd name="connsiteX3" fmla="*/ 43543 w 444137"/>
              <a:gd name="connsiteY3" fmla="*/ 4162697 h 416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137" h="4162697">
                <a:moveTo>
                  <a:pt x="0" y="0"/>
                </a:moveTo>
                <a:lnTo>
                  <a:pt x="444137" y="0"/>
                </a:lnTo>
                <a:lnTo>
                  <a:pt x="444137" y="4162697"/>
                </a:lnTo>
                <a:lnTo>
                  <a:pt x="43543" y="4162697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4" grpId="0" animBg="1"/>
      <p:bldP spid="19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FF0000"/>
                </a:solidFill>
              </a:rPr>
              <a:t>Diâmetro do agregado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675CC08-06B7-4E86-BEC0-A4C6BC6DA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4" t="40010" r="50861" b="34968"/>
          <a:stretch/>
        </p:blipFill>
        <p:spPr>
          <a:xfrm>
            <a:off x="3768123" y="1541208"/>
            <a:ext cx="4655753" cy="3061478"/>
          </a:xfrm>
          <a:prstGeom prst="rect">
            <a:avLst/>
          </a:prstGeom>
        </p:spPr>
      </p:pic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E896794D-A7A7-46E8-B70F-1075B3878880}"/>
              </a:ext>
            </a:extLst>
          </p:cNvPr>
          <p:cNvSpPr/>
          <p:nvPr/>
        </p:nvSpPr>
        <p:spPr>
          <a:xfrm>
            <a:off x="4670323" y="2130508"/>
            <a:ext cx="3569109" cy="1700981"/>
          </a:xfrm>
          <a:custGeom>
            <a:avLst/>
            <a:gdLst>
              <a:gd name="connsiteX0" fmla="*/ 0 w 3569109"/>
              <a:gd name="connsiteY0" fmla="*/ 0 h 1700981"/>
              <a:gd name="connsiteX1" fmla="*/ 727587 w 3569109"/>
              <a:gd name="connsiteY1" fmla="*/ 432620 h 1700981"/>
              <a:gd name="connsiteX2" fmla="*/ 1474838 w 3569109"/>
              <a:gd name="connsiteY2" fmla="*/ 806245 h 1700981"/>
              <a:gd name="connsiteX3" fmla="*/ 2202425 w 3569109"/>
              <a:gd name="connsiteY3" fmla="*/ 1179871 h 1700981"/>
              <a:gd name="connsiteX4" fmla="*/ 2939845 w 3569109"/>
              <a:gd name="connsiteY4" fmla="*/ 1504336 h 1700981"/>
              <a:gd name="connsiteX5" fmla="*/ 3569109 w 3569109"/>
              <a:gd name="connsiteY5" fmla="*/ 1700981 h 170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9109" h="1700981">
                <a:moveTo>
                  <a:pt x="0" y="0"/>
                </a:moveTo>
                <a:lnTo>
                  <a:pt x="727587" y="432620"/>
                </a:lnTo>
                <a:lnTo>
                  <a:pt x="1474838" y="806245"/>
                </a:lnTo>
                <a:lnTo>
                  <a:pt x="2202425" y="1179871"/>
                </a:lnTo>
                <a:lnTo>
                  <a:pt x="2939845" y="1504336"/>
                </a:lnTo>
                <a:lnTo>
                  <a:pt x="3569109" y="1700981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EF06996-9EDF-43B5-8810-ECADB207AD28}"/>
              </a:ext>
            </a:extLst>
          </p:cNvPr>
          <p:cNvCxnSpPr/>
          <p:nvPr/>
        </p:nvCxnSpPr>
        <p:spPr>
          <a:xfrm>
            <a:off x="6286500" y="2033722"/>
            <a:ext cx="355600" cy="0"/>
          </a:xfrm>
          <a:prstGeom prst="lin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9ACA4006-457D-40B7-96EF-D92BEDBF42F9}"/>
              </a:ext>
            </a:extLst>
          </p:cNvPr>
          <p:cNvSpPr/>
          <p:nvPr/>
        </p:nvSpPr>
        <p:spPr>
          <a:xfrm>
            <a:off x="4683125" y="1846397"/>
            <a:ext cx="3571875" cy="1771650"/>
          </a:xfrm>
          <a:custGeom>
            <a:avLst/>
            <a:gdLst>
              <a:gd name="connsiteX0" fmla="*/ 0 w 3571875"/>
              <a:gd name="connsiteY0" fmla="*/ 0 h 1771650"/>
              <a:gd name="connsiteX1" fmla="*/ 730250 w 3571875"/>
              <a:gd name="connsiteY1" fmla="*/ 396875 h 1771650"/>
              <a:gd name="connsiteX2" fmla="*/ 1463675 w 3571875"/>
              <a:gd name="connsiteY2" fmla="*/ 800100 h 1771650"/>
              <a:gd name="connsiteX3" fmla="*/ 2203450 w 3571875"/>
              <a:gd name="connsiteY3" fmla="*/ 1187450 h 1771650"/>
              <a:gd name="connsiteX4" fmla="*/ 2921000 w 3571875"/>
              <a:gd name="connsiteY4" fmla="*/ 1492250 h 1771650"/>
              <a:gd name="connsiteX5" fmla="*/ 3571875 w 3571875"/>
              <a:gd name="connsiteY5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875" h="1771650">
                <a:moveTo>
                  <a:pt x="0" y="0"/>
                </a:moveTo>
                <a:lnTo>
                  <a:pt x="730250" y="396875"/>
                </a:lnTo>
                <a:lnTo>
                  <a:pt x="1463675" y="800100"/>
                </a:lnTo>
                <a:lnTo>
                  <a:pt x="2203450" y="1187450"/>
                </a:lnTo>
                <a:lnTo>
                  <a:pt x="2921000" y="1492250"/>
                </a:lnTo>
                <a:lnTo>
                  <a:pt x="3571875" y="177165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E39E8F3-FB13-40DE-804A-4F67F941F41B}"/>
              </a:ext>
            </a:extLst>
          </p:cNvPr>
          <p:cNvCxnSpPr/>
          <p:nvPr/>
        </p:nvCxnSpPr>
        <p:spPr>
          <a:xfrm>
            <a:off x="5400675" y="1868622"/>
            <a:ext cx="355600" cy="0"/>
          </a:xfrm>
          <a:prstGeom prst="lin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Subtítulo 2">
            <a:extLst>
              <a:ext uri="{FF2B5EF4-FFF2-40B4-BE49-F238E27FC236}">
                <a16:creationId xmlns:a16="http://schemas.microsoft.com/office/drawing/2014/main" id="{7CC09F92-EECD-4280-9AF9-F162F53C9FC2}"/>
              </a:ext>
            </a:extLst>
          </p:cNvPr>
          <p:cNvSpPr txBox="1">
            <a:spLocks/>
          </p:cNvSpPr>
          <p:nvPr/>
        </p:nvSpPr>
        <p:spPr>
          <a:xfrm>
            <a:off x="2611549" y="5388885"/>
            <a:ext cx="7686655" cy="570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  <a:sym typeface="Wingdings" panose="05000000000000000000" pitchFamily="2" charset="2"/>
              </a:rPr>
              <a:t>↑ c</a:t>
            </a:r>
            <a:r>
              <a:rPr lang="pt-BR" altLang="pt-BR" dirty="0">
                <a:solidFill>
                  <a:srgbClr val="000000"/>
                </a:solidFill>
              </a:rPr>
              <a:t>oeficiente de atrito </a:t>
            </a:r>
            <a:r>
              <a:rPr lang="pt-BR" altLang="pt-BR" dirty="0">
                <a:solidFill>
                  <a:srgbClr val="000000"/>
                </a:solidFill>
                <a:sym typeface="Wingdings" panose="05000000000000000000" pitchFamily="2" charset="2"/>
              </a:rPr>
              <a:t>≡ ↓ densidade de empacotamento</a:t>
            </a:r>
            <a:endParaRPr lang="pt-BR" altLang="pt-BR" dirty="0">
              <a:solidFill>
                <a:srgbClr val="000000"/>
              </a:solidFill>
            </a:endParaRP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564663A-62C9-45CB-8530-793E3BED6CB3}"/>
              </a:ext>
            </a:extLst>
          </p:cNvPr>
          <p:cNvSpPr/>
          <p:nvPr/>
        </p:nvSpPr>
        <p:spPr>
          <a:xfrm>
            <a:off x="6072230" y="2455817"/>
            <a:ext cx="136981" cy="6183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DD92ECC-2204-40A5-8BEC-6E9B4080AED8}"/>
              </a:ext>
            </a:extLst>
          </p:cNvPr>
          <p:cNvSpPr/>
          <p:nvPr/>
        </p:nvSpPr>
        <p:spPr>
          <a:xfrm>
            <a:off x="5332184" y="2104383"/>
            <a:ext cx="136981" cy="6183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F1AB5C0-E478-4DF3-89C3-B01FF60EC720}"/>
              </a:ext>
            </a:extLst>
          </p:cNvPr>
          <p:cNvSpPr/>
          <p:nvPr/>
        </p:nvSpPr>
        <p:spPr>
          <a:xfrm>
            <a:off x="4586264" y="1690411"/>
            <a:ext cx="136981" cy="6183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9D998D72-7CF3-4575-A6ED-C7D5BFDB53FC}"/>
              </a:ext>
            </a:extLst>
          </p:cNvPr>
          <p:cNvSpPr/>
          <p:nvPr/>
        </p:nvSpPr>
        <p:spPr>
          <a:xfrm>
            <a:off x="6812276" y="2816309"/>
            <a:ext cx="136981" cy="6183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6F3D4181-EB57-4994-B799-5F0F5C09184E}"/>
              </a:ext>
            </a:extLst>
          </p:cNvPr>
          <p:cNvSpPr/>
          <p:nvPr/>
        </p:nvSpPr>
        <p:spPr>
          <a:xfrm>
            <a:off x="7525854" y="3155724"/>
            <a:ext cx="136981" cy="6183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63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>
                <a:solidFill>
                  <a:srgbClr val="00B050"/>
                </a:solidFill>
              </a:rPr>
              <a:t>Técnica de compactação</a:t>
            </a:r>
            <a:endParaRPr lang="pt-BR" sz="3000" dirty="0">
              <a:solidFill>
                <a:srgbClr val="00B050"/>
              </a:solidFill>
            </a:endParaRPr>
          </a:p>
        </p:txBody>
      </p:sp>
      <p:grpSp>
        <p:nvGrpSpPr>
          <p:cNvPr id="155" name="Agrupar 154">
            <a:extLst>
              <a:ext uri="{FF2B5EF4-FFF2-40B4-BE49-F238E27FC236}">
                <a16:creationId xmlns:a16="http://schemas.microsoft.com/office/drawing/2014/main" id="{EB578417-06BC-4548-839C-6ABCDBBCDA31}"/>
              </a:ext>
            </a:extLst>
          </p:cNvPr>
          <p:cNvGrpSpPr/>
          <p:nvPr/>
        </p:nvGrpSpPr>
        <p:grpSpPr>
          <a:xfrm>
            <a:off x="1810466" y="1665794"/>
            <a:ext cx="3057462" cy="2423302"/>
            <a:chOff x="534116" y="1113344"/>
            <a:chExt cx="3057462" cy="242330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Modelo 3D 3" descr="Esfera Vermelha">
                  <a:extLst>
                    <a:ext uri="{FF2B5EF4-FFF2-40B4-BE49-F238E27FC236}">
                      <a16:creationId xmlns:a16="http://schemas.microsoft.com/office/drawing/2014/main" id="{AD7E6C70-E641-4784-8ED2-65BCECBB1DA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3685533"/>
                    </p:ext>
                  </p:extLst>
                </p:nvPr>
              </p:nvGraphicFramePr>
              <p:xfrm>
                <a:off x="534116" y="1113344"/>
                <a:ext cx="1033439" cy="103343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33439" cy="10334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4334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Modelo 3D 3" descr="Esfera Vermelha">
                  <a:extLst>
                    <a:ext uri="{FF2B5EF4-FFF2-40B4-BE49-F238E27FC236}">
                      <a16:creationId xmlns:a16="http://schemas.microsoft.com/office/drawing/2014/main" id="{AD7E6C70-E641-4784-8ED2-65BCECBB1D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10466" y="1665794"/>
                  <a:ext cx="1033439" cy="10334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 descr="Esfera Vermelha">
                  <a:extLst>
                    <a:ext uri="{FF2B5EF4-FFF2-40B4-BE49-F238E27FC236}">
                      <a16:creationId xmlns:a16="http://schemas.microsoft.com/office/drawing/2014/main" id="{CDAE784B-249B-4751-8864-49B30631575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76427741"/>
                    </p:ext>
                  </p:extLst>
                </p:nvPr>
              </p:nvGraphicFramePr>
              <p:xfrm>
                <a:off x="1565363" y="1134994"/>
                <a:ext cx="1033439" cy="103343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33439" cy="10334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4334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 descr="Esfera Vermelha">
                  <a:extLst>
                    <a:ext uri="{FF2B5EF4-FFF2-40B4-BE49-F238E27FC236}">
                      <a16:creationId xmlns:a16="http://schemas.microsoft.com/office/drawing/2014/main" id="{CDAE784B-249B-4751-8864-49B3063157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41713" y="1687444"/>
                  <a:ext cx="1033439" cy="10334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elo 3D 5" descr="Esfera Vermelha">
                  <a:extLst>
                    <a:ext uri="{FF2B5EF4-FFF2-40B4-BE49-F238E27FC236}">
                      <a16:creationId xmlns:a16="http://schemas.microsoft.com/office/drawing/2014/main" id="{63D74933-C4D7-49E4-BD7E-1260385DF35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6667614"/>
                    </p:ext>
                  </p:extLst>
                </p:nvPr>
              </p:nvGraphicFramePr>
              <p:xfrm>
                <a:off x="2558139" y="1134994"/>
                <a:ext cx="1033439" cy="103343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33439" cy="10334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4334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o 3D 5" descr="Esfera Vermelha">
                  <a:extLst>
                    <a:ext uri="{FF2B5EF4-FFF2-40B4-BE49-F238E27FC236}">
                      <a16:creationId xmlns:a16="http://schemas.microsoft.com/office/drawing/2014/main" id="{63D74933-C4D7-49E4-BD7E-1260385DF3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34489" y="1687444"/>
                  <a:ext cx="1033439" cy="10334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Modelo 3D 6" descr="Esfera Vermelha">
                  <a:extLst>
                    <a:ext uri="{FF2B5EF4-FFF2-40B4-BE49-F238E27FC236}">
                      <a16:creationId xmlns:a16="http://schemas.microsoft.com/office/drawing/2014/main" id="{74EE430E-BE0D-472A-9477-CB1A0B5CF66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65441049"/>
                    </p:ext>
                  </p:extLst>
                </p:nvPr>
              </p:nvGraphicFramePr>
              <p:xfrm>
                <a:off x="566517" y="2102731"/>
                <a:ext cx="828000" cy="82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828000" cy="82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4090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Modelo 3D 6" descr="Esfera Vermelha">
                  <a:extLst>
                    <a:ext uri="{FF2B5EF4-FFF2-40B4-BE49-F238E27FC236}">
                      <a16:creationId xmlns:a16="http://schemas.microsoft.com/office/drawing/2014/main" id="{74EE430E-BE0D-472A-9477-CB1A0B5CF66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42867" y="2655181"/>
                  <a:ext cx="82800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Modelo 3D 7" descr="Esfera Vermelha">
                  <a:extLst>
                    <a:ext uri="{FF2B5EF4-FFF2-40B4-BE49-F238E27FC236}">
                      <a16:creationId xmlns:a16="http://schemas.microsoft.com/office/drawing/2014/main" id="{F3BD37C7-13AD-46F6-B52C-12B1F34B889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49182518"/>
                    </p:ext>
                  </p:extLst>
                </p:nvPr>
              </p:nvGraphicFramePr>
              <p:xfrm>
                <a:off x="1286483" y="2102731"/>
                <a:ext cx="828000" cy="82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828000" cy="82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3540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Modelo 3D 7" descr="Esfera Vermelha">
                  <a:extLst>
                    <a:ext uri="{FF2B5EF4-FFF2-40B4-BE49-F238E27FC236}">
                      <a16:creationId xmlns:a16="http://schemas.microsoft.com/office/drawing/2014/main" id="{F3BD37C7-13AD-46F6-B52C-12B1F34B889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62833" y="2655181"/>
                  <a:ext cx="82800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o 3D 8" descr="Esfera Vermelha">
                  <a:extLst>
                    <a:ext uri="{FF2B5EF4-FFF2-40B4-BE49-F238E27FC236}">
                      <a16:creationId xmlns:a16="http://schemas.microsoft.com/office/drawing/2014/main" id="{DD606D78-E078-4DF5-9F59-A2A3EECFC0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65162600"/>
                    </p:ext>
                  </p:extLst>
                </p:nvPr>
              </p:nvGraphicFramePr>
              <p:xfrm>
                <a:off x="2006449" y="2102731"/>
                <a:ext cx="828000" cy="82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828000" cy="82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32915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o 3D 8" descr="Esfera Vermelha">
                  <a:extLst>
                    <a:ext uri="{FF2B5EF4-FFF2-40B4-BE49-F238E27FC236}">
                      <a16:creationId xmlns:a16="http://schemas.microsoft.com/office/drawing/2014/main" id="{DD606D78-E078-4DF5-9F59-A2A3EECFC0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82799" y="2655181"/>
                  <a:ext cx="82800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elo 3D 9" descr="Esfera Vermelha">
                  <a:extLst>
                    <a:ext uri="{FF2B5EF4-FFF2-40B4-BE49-F238E27FC236}">
                      <a16:creationId xmlns:a16="http://schemas.microsoft.com/office/drawing/2014/main" id="{20EEB3F1-A907-4C7C-A463-BBEAE30ABA3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19665365"/>
                    </p:ext>
                  </p:extLst>
                </p:nvPr>
              </p:nvGraphicFramePr>
              <p:xfrm>
                <a:off x="2726414" y="2102731"/>
                <a:ext cx="828000" cy="82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828000" cy="82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32915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elo 3D 9" descr="Esfera Vermelha">
                  <a:extLst>
                    <a:ext uri="{FF2B5EF4-FFF2-40B4-BE49-F238E27FC236}">
                      <a16:creationId xmlns:a16="http://schemas.microsoft.com/office/drawing/2014/main" id="{20EEB3F1-A907-4C7C-A463-BBEAE30ABA3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02764" y="2655181"/>
                  <a:ext cx="82800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Modelo 3D 10" descr="Esfera Vermelha">
                  <a:extLst>
                    <a:ext uri="{FF2B5EF4-FFF2-40B4-BE49-F238E27FC236}">
                      <a16:creationId xmlns:a16="http://schemas.microsoft.com/office/drawing/2014/main" id="{F4C186CE-E905-4C02-933E-D19AA954BC8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23267796"/>
                    </p:ext>
                  </p:extLst>
                </p:nvPr>
              </p:nvGraphicFramePr>
              <p:xfrm>
                <a:off x="585567" y="2843830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Modelo 3D 10" descr="Esfera Vermelha">
                  <a:extLst>
                    <a:ext uri="{FF2B5EF4-FFF2-40B4-BE49-F238E27FC236}">
                      <a16:creationId xmlns:a16="http://schemas.microsoft.com/office/drawing/2014/main" id="{F4C186CE-E905-4C02-933E-D19AA954BC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61917" y="3396280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Modelo 3D 11" descr="Esfera Vermelha">
                  <a:extLst>
                    <a:ext uri="{FF2B5EF4-FFF2-40B4-BE49-F238E27FC236}">
                      <a16:creationId xmlns:a16="http://schemas.microsoft.com/office/drawing/2014/main" id="{9BD91772-0596-46DB-9DED-2BC5DE23ACD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53775062"/>
                    </p:ext>
                  </p:extLst>
                </p:nvPr>
              </p:nvGraphicFramePr>
              <p:xfrm>
                <a:off x="982290" y="2843830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Modelo 3D 11" descr="Esfera Vermelha">
                  <a:extLst>
                    <a:ext uri="{FF2B5EF4-FFF2-40B4-BE49-F238E27FC236}">
                      <a16:creationId xmlns:a16="http://schemas.microsoft.com/office/drawing/2014/main" id="{9BD91772-0596-46DB-9DED-2BC5DE23ACD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58640" y="3396280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Modelo 3D 12" descr="Esfera Vermelha">
                  <a:extLst>
                    <a:ext uri="{FF2B5EF4-FFF2-40B4-BE49-F238E27FC236}">
                      <a16:creationId xmlns:a16="http://schemas.microsoft.com/office/drawing/2014/main" id="{838F3CF6-BC50-4423-B58E-7C04A853A91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84825291"/>
                    </p:ext>
                  </p:extLst>
                </p:nvPr>
              </p:nvGraphicFramePr>
              <p:xfrm>
                <a:off x="2172459" y="2843830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Modelo 3D 12" descr="Esfera Vermelha">
                  <a:extLst>
                    <a:ext uri="{FF2B5EF4-FFF2-40B4-BE49-F238E27FC236}">
                      <a16:creationId xmlns:a16="http://schemas.microsoft.com/office/drawing/2014/main" id="{838F3CF6-BC50-4423-B58E-7C04A853A91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48809" y="3396280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" name="Modelo 3D 13" descr="Esfera Vermelha">
                  <a:extLst>
                    <a:ext uri="{FF2B5EF4-FFF2-40B4-BE49-F238E27FC236}">
                      <a16:creationId xmlns:a16="http://schemas.microsoft.com/office/drawing/2014/main" id="{4F324B8C-752B-4B40-BD92-9041E6E0815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04590663"/>
                    </p:ext>
                  </p:extLst>
                </p:nvPr>
              </p:nvGraphicFramePr>
              <p:xfrm>
                <a:off x="2569182" y="2843830"/>
                <a:ext cx="504010" cy="484992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504010" cy="484992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968480" ay="2361539" az="-3306465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75126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Modelo 3D 13" descr="Esfera Vermelha">
                  <a:extLst>
                    <a:ext uri="{FF2B5EF4-FFF2-40B4-BE49-F238E27FC236}">
                      <a16:creationId xmlns:a16="http://schemas.microsoft.com/office/drawing/2014/main" id="{4F324B8C-752B-4B40-BD92-9041E6E0815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45532" y="3396280"/>
                  <a:ext cx="504010" cy="4849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5" name="Modelo 3D 14" descr="Esfera Vermelha">
                  <a:extLst>
                    <a:ext uri="{FF2B5EF4-FFF2-40B4-BE49-F238E27FC236}">
                      <a16:creationId xmlns:a16="http://schemas.microsoft.com/office/drawing/2014/main" id="{A33589B2-3267-427C-B1BC-E872FCD2037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51004300"/>
                    </p:ext>
                  </p:extLst>
                </p:nvPr>
              </p:nvGraphicFramePr>
              <p:xfrm>
                <a:off x="1379013" y="2843830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" name="Modelo 3D 14" descr="Esfera Vermelha">
                  <a:extLst>
                    <a:ext uri="{FF2B5EF4-FFF2-40B4-BE49-F238E27FC236}">
                      <a16:creationId xmlns:a16="http://schemas.microsoft.com/office/drawing/2014/main" id="{A33589B2-3267-427C-B1BC-E872FCD2037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55363" y="3396280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6" name="Modelo 3D 15" descr="Esfera Vermelha">
                  <a:extLst>
                    <a:ext uri="{FF2B5EF4-FFF2-40B4-BE49-F238E27FC236}">
                      <a16:creationId xmlns:a16="http://schemas.microsoft.com/office/drawing/2014/main" id="{FACD2518-4B1C-46D6-B989-A116B7655B4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62071009"/>
                    </p:ext>
                  </p:extLst>
                </p:nvPr>
              </p:nvGraphicFramePr>
              <p:xfrm>
                <a:off x="1775736" y="2843830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Modelo 3D 15" descr="Esfera Vermelha">
                  <a:extLst>
                    <a:ext uri="{FF2B5EF4-FFF2-40B4-BE49-F238E27FC236}">
                      <a16:creationId xmlns:a16="http://schemas.microsoft.com/office/drawing/2014/main" id="{FACD2518-4B1C-46D6-B989-A116B7655B4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52086" y="3396280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3" name="Modelo 3D 32" descr="Esfera Vermelha">
                  <a:extLst>
                    <a:ext uri="{FF2B5EF4-FFF2-40B4-BE49-F238E27FC236}">
                      <a16:creationId xmlns:a16="http://schemas.microsoft.com/office/drawing/2014/main" id="{6CF9CBA2-9979-4F0F-BBDA-433F80D26AC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70065949"/>
                    </p:ext>
                  </p:extLst>
                </p:nvPr>
              </p:nvGraphicFramePr>
              <p:xfrm>
                <a:off x="3001917" y="2843830"/>
                <a:ext cx="504010" cy="484992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504010" cy="484992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968480" ay="2361539" az="-3306465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75126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3" name="Modelo 3D 32" descr="Esfera Vermelha">
                  <a:extLst>
                    <a:ext uri="{FF2B5EF4-FFF2-40B4-BE49-F238E27FC236}">
                      <a16:creationId xmlns:a16="http://schemas.microsoft.com/office/drawing/2014/main" id="{6CF9CBA2-9979-4F0F-BBDA-433F80D26AC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78267" y="3396280"/>
                  <a:ext cx="504010" cy="4849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4" name="Modelo 3D 33" descr="Esfera Vermelha">
                  <a:extLst>
                    <a:ext uri="{FF2B5EF4-FFF2-40B4-BE49-F238E27FC236}">
                      <a16:creationId xmlns:a16="http://schemas.microsoft.com/office/drawing/2014/main" id="{F3F4D37A-42BE-447B-805F-0B29A58D830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90627776"/>
                    </p:ext>
                  </p:extLst>
                </p:nvPr>
              </p:nvGraphicFramePr>
              <p:xfrm>
                <a:off x="658666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4" name="Modelo 3D 33" descr="Esfera Vermelha">
                  <a:extLst>
                    <a:ext uri="{FF2B5EF4-FFF2-40B4-BE49-F238E27FC236}">
                      <a16:creationId xmlns:a16="http://schemas.microsoft.com/office/drawing/2014/main" id="{F3F4D37A-42BE-447B-805F-0B29A58D830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35016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6" name="Modelo 3D 75" descr="Esfera Vermelha">
                  <a:extLst>
                    <a:ext uri="{FF2B5EF4-FFF2-40B4-BE49-F238E27FC236}">
                      <a16:creationId xmlns:a16="http://schemas.microsoft.com/office/drawing/2014/main" id="{51036192-0AA1-4FC7-981E-0BC4E6DAB9C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63932052"/>
                    </p:ext>
                  </p:extLst>
                </p:nvPr>
              </p:nvGraphicFramePr>
              <p:xfrm>
                <a:off x="869325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6" name="Modelo 3D 75" descr="Esfera Vermelha">
                  <a:extLst>
                    <a:ext uri="{FF2B5EF4-FFF2-40B4-BE49-F238E27FC236}">
                      <a16:creationId xmlns:a16="http://schemas.microsoft.com/office/drawing/2014/main" id="{51036192-0AA1-4FC7-981E-0BC4E6DAB9C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45675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8" name="Modelo 3D 77" descr="Esfera Vermelha">
                  <a:extLst>
                    <a:ext uri="{FF2B5EF4-FFF2-40B4-BE49-F238E27FC236}">
                      <a16:creationId xmlns:a16="http://schemas.microsoft.com/office/drawing/2014/main" id="{A29A1B0C-4CAF-44D3-BE51-548935C19EE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17293965"/>
                    </p:ext>
                  </p:extLst>
                </p:nvPr>
              </p:nvGraphicFramePr>
              <p:xfrm>
                <a:off x="1065704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8" name="Modelo 3D 77" descr="Esfera Vermelha">
                  <a:extLst>
                    <a:ext uri="{FF2B5EF4-FFF2-40B4-BE49-F238E27FC236}">
                      <a16:creationId xmlns:a16="http://schemas.microsoft.com/office/drawing/2014/main" id="{A29A1B0C-4CAF-44D3-BE51-548935C19EE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42054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0" name="Modelo 3D 79" descr="Esfera Vermelha">
                  <a:extLst>
                    <a:ext uri="{FF2B5EF4-FFF2-40B4-BE49-F238E27FC236}">
                      <a16:creationId xmlns:a16="http://schemas.microsoft.com/office/drawing/2014/main" id="{F81CBC07-340D-44F8-9997-862EADB0AFE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13782598"/>
                    </p:ext>
                  </p:extLst>
                </p:nvPr>
              </p:nvGraphicFramePr>
              <p:xfrm>
                <a:off x="1276363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0" name="Modelo 3D 79" descr="Esfera Vermelha">
                  <a:extLst>
                    <a:ext uri="{FF2B5EF4-FFF2-40B4-BE49-F238E27FC236}">
                      <a16:creationId xmlns:a16="http://schemas.microsoft.com/office/drawing/2014/main" id="{F81CBC07-340D-44F8-9997-862EADB0AFE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52713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1" name="Modelo 3D 80" descr="Esfera Vermelha">
                  <a:extLst>
                    <a:ext uri="{FF2B5EF4-FFF2-40B4-BE49-F238E27FC236}">
                      <a16:creationId xmlns:a16="http://schemas.microsoft.com/office/drawing/2014/main" id="{4637763E-7BFC-4755-BFCE-3AB7B51D160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71614084"/>
                    </p:ext>
                  </p:extLst>
                </p:nvPr>
              </p:nvGraphicFramePr>
              <p:xfrm>
                <a:off x="1480724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1" name="Modelo 3D 80" descr="Esfera Vermelha">
                  <a:extLst>
                    <a:ext uri="{FF2B5EF4-FFF2-40B4-BE49-F238E27FC236}">
                      <a16:creationId xmlns:a16="http://schemas.microsoft.com/office/drawing/2014/main" id="{4637763E-7BFC-4755-BFCE-3AB7B51D160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57074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2" name="Modelo 3D 81" descr="Esfera Vermelha">
                  <a:extLst>
                    <a:ext uri="{FF2B5EF4-FFF2-40B4-BE49-F238E27FC236}">
                      <a16:creationId xmlns:a16="http://schemas.microsoft.com/office/drawing/2014/main" id="{7EE97D40-7C5F-4A42-A60E-1D522AD9764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44581808"/>
                    </p:ext>
                  </p:extLst>
                </p:nvPr>
              </p:nvGraphicFramePr>
              <p:xfrm>
                <a:off x="1691383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2" name="Modelo 3D 81" descr="Esfera Vermelha">
                  <a:extLst>
                    <a:ext uri="{FF2B5EF4-FFF2-40B4-BE49-F238E27FC236}">
                      <a16:creationId xmlns:a16="http://schemas.microsoft.com/office/drawing/2014/main" id="{7EE97D40-7C5F-4A42-A60E-1D522AD976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67733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3" name="Modelo 3D 82" descr="Esfera Vermelha">
                  <a:extLst>
                    <a:ext uri="{FF2B5EF4-FFF2-40B4-BE49-F238E27FC236}">
                      <a16:creationId xmlns:a16="http://schemas.microsoft.com/office/drawing/2014/main" id="{BA1DD011-A572-40E1-A730-CA8223E8495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7157579"/>
                    </p:ext>
                  </p:extLst>
                </p:nvPr>
              </p:nvGraphicFramePr>
              <p:xfrm>
                <a:off x="1887762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3" name="Modelo 3D 82" descr="Esfera Vermelha">
                  <a:extLst>
                    <a:ext uri="{FF2B5EF4-FFF2-40B4-BE49-F238E27FC236}">
                      <a16:creationId xmlns:a16="http://schemas.microsoft.com/office/drawing/2014/main" id="{BA1DD011-A572-40E1-A730-CA8223E849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64112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4" name="Modelo 3D 83" descr="Esfera Vermelha">
                  <a:extLst>
                    <a:ext uri="{FF2B5EF4-FFF2-40B4-BE49-F238E27FC236}">
                      <a16:creationId xmlns:a16="http://schemas.microsoft.com/office/drawing/2014/main" id="{54592F96-5C21-4C60-830A-E2D129F2BB9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5570312"/>
                    </p:ext>
                  </p:extLst>
                </p:nvPr>
              </p:nvGraphicFramePr>
              <p:xfrm>
                <a:off x="2098421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4" name="Modelo 3D 83" descr="Esfera Vermelha">
                  <a:extLst>
                    <a:ext uri="{FF2B5EF4-FFF2-40B4-BE49-F238E27FC236}">
                      <a16:creationId xmlns:a16="http://schemas.microsoft.com/office/drawing/2014/main" id="{54592F96-5C21-4C60-830A-E2D129F2BB9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74771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6" name="Modelo 3D 85" descr="Esfera Vermelha">
                  <a:extLst>
                    <a:ext uri="{FF2B5EF4-FFF2-40B4-BE49-F238E27FC236}">
                      <a16:creationId xmlns:a16="http://schemas.microsoft.com/office/drawing/2014/main" id="{281510A5-4547-443C-90D4-FECE4C34D22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46013174"/>
                    </p:ext>
                  </p:extLst>
                </p:nvPr>
              </p:nvGraphicFramePr>
              <p:xfrm>
                <a:off x="2314268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6" name="Modelo 3D 85" descr="Esfera Vermelha">
                  <a:extLst>
                    <a:ext uri="{FF2B5EF4-FFF2-40B4-BE49-F238E27FC236}">
                      <a16:creationId xmlns:a16="http://schemas.microsoft.com/office/drawing/2014/main" id="{281510A5-4547-443C-90D4-FECE4C34D22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90618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8" name="Modelo 3D 87" descr="Esfera Vermelha">
                  <a:extLst>
                    <a:ext uri="{FF2B5EF4-FFF2-40B4-BE49-F238E27FC236}">
                      <a16:creationId xmlns:a16="http://schemas.microsoft.com/office/drawing/2014/main" id="{ADCFD124-859A-4619-BFE5-8F461736EA3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51366224"/>
                    </p:ext>
                  </p:extLst>
                </p:nvPr>
              </p:nvGraphicFramePr>
              <p:xfrm>
                <a:off x="2524927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8" name="Modelo 3D 87" descr="Esfera Vermelha">
                  <a:extLst>
                    <a:ext uri="{FF2B5EF4-FFF2-40B4-BE49-F238E27FC236}">
                      <a16:creationId xmlns:a16="http://schemas.microsoft.com/office/drawing/2014/main" id="{ADCFD124-859A-4619-BFE5-8F461736EA3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01277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0" name="Modelo 3D 89" descr="Esfera Vermelha">
                  <a:extLst>
                    <a:ext uri="{FF2B5EF4-FFF2-40B4-BE49-F238E27FC236}">
                      <a16:creationId xmlns:a16="http://schemas.microsoft.com/office/drawing/2014/main" id="{7A41A7E7-AC30-4C1A-8FFB-C69874CCEFE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3761772"/>
                    </p:ext>
                  </p:extLst>
                </p:nvPr>
              </p:nvGraphicFramePr>
              <p:xfrm>
                <a:off x="2721306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0" name="Modelo 3D 89" descr="Esfera Vermelha">
                  <a:extLst>
                    <a:ext uri="{FF2B5EF4-FFF2-40B4-BE49-F238E27FC236}">
                      <a16:creationId xmlns:a16="http://schemas.microsoft.com/office/drawing/2014/main" id="{7A41A7E7-AC30-4C1A-8FFB-C69874CCEFE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97656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2" name="Modelo 3D 91" descr="Esfera Vermelha">
                  <a:extLst>
                    <a:ext uri="{FF2B5EF4-FFF2-40B4-BE49-F238E27FC236}">
                      <a16:creationId xmlns:a16="http://schemas.microsoft.com/office/drawing/2014/main" id="{5FC7B30F-C882-42BB-8EF3-B9B956EA837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8978414"/>
                    </p:ext>
                  </p:extLst>
                </p:nvPr>
              </p:nvGraphicFramePr>
              <p:xfrm>
                <a:off x="2931965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2" name="Modelo 3D 91" descr="Esfera Vermelha">
                  <a:extLst>
                    <a:ext uri="{FF2B5EF4-FFF2-40B4-BE49-F238E27FC236}">
                      <a16:creationId xmlns:a16="http://schemas.microsoft.com/office/drawing/2014/main" id="{5FC7B30F-C882-42BB-8EF3-B9B956EA837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08315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4" name="Modelo 3D 93" descr="Esfera Vermelha">
                  <a:extLst>
                    <a:ext uri="{FF2B5EF4-FFF2-40B4-BE49-F238E27FC236}">
                      <a16:creationId xmlns:a16="http://schemas.microsoft.com/office/drawing/2014/main" id="{234DD4E8-7543-413A-9CEA-5804E11C81A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23419418"/>
                    </p:ext>
                  </p:extLst>
                </p:nvPr>
              </p:nvGraphicFramePr>
              <p:xfrm>
                <a:off x="3136326" y="32846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4" name="Modelo 3D 93" descr="Esfera Vermelha">
                  <a:extLst>
                    <a:ext uri="{FF2B5EF4-FFF2-40B4-BE49-F238E27FC236}">
                      <a16:creationId xmlns:a16="http://schemas.microsoft.com/office/drawing/2014/main" id="{234DD4E8-7543-413A-9CEA-5804E11C81A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12676" y="383709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810D5D48-F396-4793-9DCD-F27A4D1F7BBE}"/>
              </a:ext>
            </a:extLst>
          </p:cNvPr>
          <p:cNvGrpSpPr/>
          <p:nvPr/>
        </p:nvGrpSpPr>
        <p:grpSpPr>
          <a:xfrm>
            <a:off x="7440737" y="1584193"/>
            <a:ext cx="3165365" cy="2598416"/>
            <a:chOff x="4166217" y="1040119"/>
            <a:chExt cx="3165365" cy="2598416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2" name="Modelo 3D 101" descr="Esfera Vermelha">
                  <a:extLst>
                    <a:ext uri="{FF2B5EF4-FFF2-40B4-BE49-F238E27FC236}">
                      <a16:creationId xmlns:a16="http://schemas.microsoft.com/office/drawing/2014/main" id="{06D0749A-22BE-4432-AB1C-AA2B7CDEA51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08122148"/>
                    </p:ext>
                  </p:extLst>
                </p:nvPr>
              </p:nvGraphicFramePr>
              <p:xfrm>
                <a:off x="4304329" y="1181408"/>
                <a:ext cx="1033439" cy="103343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33439" cy="10334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4334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2" name="Modelo 3D 101" descr="Esfera Vermelha">
                  <a:extLst>
                    <a:ext uri="{FF2B5EF4-FFF2-40B4-BE49-F238E27FC236}">
                      <a16:creationId xmlns:a16="http://schemas.microsoft.com/office/drawing/2014/main" id="{06D0749A-22BE-4432-AB1C-AA2B7CDEA51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78849" y="1725482"/>
                  <a:ext cx="1033439" cy="10334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4" name="Modelo 3D 103" descr="Esfera Vermelha">
                  <a:extLst>
                    <a:ext uri="{FF2B5EF4-FFF2-40B4-BE49-F238E27FC236}">
                      <a16:creationId xmlns:a16="http://schemas.microsoft.com/office/drawing/2014/main" id="{17C87023-04B9-4F21-B2A8-5CA348A54B6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59542076"/>
                    </p:ext>
                  </p:extLst>
                </p:nvPr>
              </p:nvGraphicFramePr>
              <p:xfrm>
                <a:off x="5231779" y="1981572"/>
                <a:ext cx="1033439" cy="103343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33439" cy="10334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4334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4" name="Modelo 3D 103" descr="Esfera Vermelha">
                  <a:extLst>
                    <a:ext uri="{FF2B5EF4-FFF2-40B4-BE49-F238E27FC236}">
                      <a16:creationId xmlns:a16="http://schemas.microsoft.com/office/drawing/2014/main" id="{17C87023-04B9-4F21-B2A8-5CA348A54B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506299" y="2525646"/>
                  <a:ext cx="1033439" cy="10334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6" name="Modelo 3D 105" descr="Esfera Vermelha">
                  <a:extLst>
                    <a:ext uri="{FF2B5EF4-FFF2-40B4-BE49-F238E27FC236}">
                      <a16:creationId xmlns:a16="http://schemas.microsoft.com/office/drawing/2014/main" id="{E4E32B0C-7CBB-4D49-91EE-51F5F994201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33545529"/>
                    </p:ext>
                  </p:extLst>
                </p:nvPr>
              </p:nvGraphicFramePr>
              <p:xfrm>
                <a:off x="6232709" y="1151480"/>
                <a:ext cx="1033439" cy="1033439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033439" cy="10334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84334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6" name="Modelo 3D 105" descr="Esfera Vermelha">
                  <a:extLst>
                    <a:ext uri="{FF2B5EF4-FFF2-40B4-BE49-F238E27FC236}">
                      <a16:creationId xmlns:a16="http://schemas.microsoft.com/office/drawing/2014/main" id="{E4E32B0C-7CBB-4D49-91EE-51F5F994201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507229" y="1695554"/>
                  <a:ext cx="1033439" cy="10334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8" name="Modelo 3D 107" descr="Esfera Vermelha">
                  <a:extLst>
                    <a:ext uri="{FF2B5EF4-FFF2-40B4-BE49-F238E27FC236}">
                      <a16:creationId xmlns:a16="http://schemas.microsoft.com/office/drawing/2014/main" id="{DDC47BD3-0BC6-48DD-B332-87940792AE1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86969514"/>
                    </p:ext>
                  </p:extLst>
                </p:nvPr>
              </p:nvGraphicFramePr>
              <p:xfrm>
                <a:off x="4519392" y="2810535"/>
                <a:ext cx="828000" cy="82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828000" cy="82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4090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8" name="Modelo 3D 107" descr="Esfera Vermelha">
                  <a:extLst>
                    <a:ext uri="{FF2B5EF4-FFF2-40B4-BE49-F238E27FC236}">
                      <a16:creationId xmlns:a16="http://schemas.microsoft.com/office/drawing/2014/main" id="{DDC47BD3-0BC6-48DD-B332-87940792AE1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3912" y="3354609"/>
                  <a:ext cx="82800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0" name="Modelo 3D 109" descr="Esfera Vermelha">
                  <a:extLst>
                    <a:ext uri="{FF2B5EF4-FFF2-40B4-BE49-F238E27FC236}">
                      <a16:creationId xmlns:a16="http://schemas.microsoft.com/office/drawing/2014/main" id="{D65B5D44-D732-4B0A-BD3A-06EFB7FFD4C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51402153"/>
                    </p:ext>
                  </p:extLst>
                </p:nvPr>
              </p:nvGraphicFramePr>
              <p:xfrm>
                <a:off x="6503582" y="2146783"/>
                <a:ext cx="828000" cy="82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828000" cy="82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3540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0" name="Modelo 3D 109" descr="Esfera Vermelha">
                  <a:extLst>
                    <a:ext uri="{FF2B5EF4-FFF2-40B4-BE49-F238E27FC236}">
                      <a16:creationId xmlns:a16="http://schemas.microsoft.com/office/drawing/2014/main" id="{D65B5D44-D732-4B0A-BD3A-06EFB7FFD4C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778102" y="2690857"/>
                  <a:ext cx="82800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2" name="Modelo 3D 111" descr="Esfera Vermelha">
                  <a:extLst>
                    <a:ext uri="{FF2B5EF4-FFF2-40B4-BE49-F238E27FC236}">
                      <a16:creationId xmlns:a16="http://schemas.microsoft.com/office/drawing/2014/main" id="{B953535C-BA35-4394-A3D4-01E8E7D9D1F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27484405"/>
                    </p:ext>
                  </p:extLst>
                </p:nvPr>
              </p:nvGraphicFramePr>
              <p:xfrm>
                <a:off x="4166217" y="2129948"/>
                <a:ext cx="828000" cy="82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828000" cy="82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32915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2" name="Modelo 3D 111" descr="Esfera Vermelha">
                  <a:extLst>
                    <a:ext uri="{FF2B5EF4-FFF2-40B4-BE49-F238E27FC236}">
                      <a16:creationId xmlns:a16="http://schemas.microsoft.com/office/drawing/2014/main" id="{B953535C-BA35-4394-A3D4-01E8E7D9D1F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40737" y="2674022"/>
                  <a:ext cx="82800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4" name="Modelo 3D 113" descr="Esfera Vermelha">
                  <a:extLst>
                    <a:ext uri="{FF2B5EF4-FFF2-40B4-BE49-F238E27FC236}">
                      <a16:creationId xmlns:a16="http://schemas.microsoft.com/office/drawing/2014/main" id="{4A4B5F5B-6722-4BFA-9B9A-EE04EFDEFA9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49420061"/>
                    </p:ext>
                  </p:extLst>
                </p:nvPr>
              </p:nvGraphicFramePr>
              <p:xfrm>
                <a:off x="5469257" y="1040119"/>
                <a:ext cx="828000" cy="82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828000" cy="82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32915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4" name="Modelo 3D 113" descr="Esfera Vermelha">
                  <a:extLst>
                    <a:ext uri="{FF2B5EF4-FFF2-40B4-BE49-F238E27FC236}">
                      <a16:creationId xmlns:a16="http://schemas.microsoft.com/office/drawing/2014/main" id="{4A4B5F5B-6722-4BFA-9B9A-EE04EFDEFA9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43777" y="1584193"/>
                  <a:ext cx="82800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6" name="Modelo 3D 115" descr="Esfera Vermelha">
                  <a:extLst>
                    <a:ext uri="{FF2B5EF4-FFF2-40B4-BE49-F238E27FC236}">
                      <a16:creationId xmlns:a16="http://schemas.microsoft.com/office/drawing/2014/main" id="{BCFC2A9B-6F80-4BE6-83AE-CF1943425A2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28686187"/>
                    </p:ext>
                  </p:extLst>
                </p:nvPr>
              </p:nvGraphicFramePr>
              <p:xfrm>
                <a:off x="5882579" y="2948843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6" name="Modelo 3D 115" descr="Esfera Vermelha">
                  <a:extLst>
                    <a:ext uri="{FF2B5EF4-FFF2-40B4-BE49-F238E27FC236}">
                      <a16:creationId xmlns:a16="http://schemas.microsoft.com/office/drawing/2014/main" id="{BCFC2A9B-6F80-4BE6-83AE-CF1943425A2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57099" y="3492917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8" name="Modelo 3D 117" descr="Esfera Vermelha">
                  <a:extLst>
                    <a:ext uri="{FF2B5EF4-FFF2-40B4-BE49-F238E27FC236}">
                      <a16:creationId xmlns:a16="http://schemas.microsoft.com/office/drawing/2014/main" id="{3245A4CD-F7BE-4C7A-802B-522EA650583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92260035"/>
                    </p:ext>
                  </p:extLst>
                </p:nvPr>
              </p:nvGraphicFramePr>
              <p:xfrm>
                <a:off x="6152069" y="2574195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8" name="Modelo 3D 117" descr="Esfera Vermelha">
                  <a:extLst>
                    <a:ext uri="{FF2B5EF4-FFF2-40B4-BE49-F238E27FC236}">
                      <a16:creationId xmlns:a16="http://schemas.microsoft.com/office/drawing/2014/main" id="{3245A4CD-F7BE-4C7A-802B-522EA650583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26589" y="3118269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0" name="Modelo 3D 119" descr="Esfera Vermelha">
                  <a:extLst>
                    <a:ext uri="{FF2B5EF4-FFF2-40B4-BE49-F238E27FC236}">
                      <a16:creationId xmlns:a16="http://schemas.microsoft.com/office/drawing/2014/main" id="{B4202167-6A13-4BD3-811C-24304B44396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59644523"/>
                    </p:ext>
                  </p:extLst>
                </p:nvPr>
              </p:nvGraphicFramePr>
              <p:xfrm>
                <a:off x="6192081" y="2046902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0" name="Modelo 3D 119" descr="Esfera Vermelha">
                  <a:extLst>
                    <a:ext uri="{FF2B5EF4-FFF2-40B4-BE49-F238E27FC236}">
                      <a16:creationId xmlns:a16="http://schemas.microsoft.com/office/drawing/2014/main" id="{B4202167-6A13-4BD3-811C-24304B44396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66601" y="2590976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2" name="Modelo 3D 121" descr="Esfera Vermelha">
                  <a:extLst>
                    <a:ext uri="{FF2B5EF4-FFF2-40B4-BE49-F238E27FC236}">
                      <a16:creationId xmlns:a16="http://schemas.microsoft.com/office/drawing/2014/main" id="{0303EEA5-AC3A-4A86-B114-79DD5915486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77302236"/>
                    </p:ext>
                  </p:extLst>
                </p:nvPr>
              </p:nvGraphicFramePr>
              <p:xfrm>
                <a:off x="6698436" y="3129430"/>
                <a:ext cx="504009" cy="484991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504009" cy="484991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945765" ay="2308596" az="-6265814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75125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2" name="Modelo 3D 121" descr="Esfera Vermelha">
                  <a:extLst>
                    <a:ext uri="{FF2B5EF4-FFF2-40B4-BE49-F238E27FC236}">
                      <a16:creationId xmlns:a16="http://schemas.microsoft.com/office/drawing/2014/main" id="{0303EEA5-AC3A-4A86-B114-79DD5915486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972956" y="3673504"/>
                  <a:ext cx="504009" cy="4849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4" name="Modelo 3D 123" descr="Esfera Vermelha">
                  <a:extLst>
                    <a:ext uri="{FF2B5EF4-FFF2-40B4-BE49-F238E27FC236}">
                      <a16:creationId xmlns:a16="http://schemas.microsoft.com/office/drawing/2014/main" id="{6C809F4B-D302-4543-9D2A-C5C23693259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7448251"/>
                    </p:ext>
                  </p:extLst>
                </p:nvPr>
              </p:nvGraphicFramePr>
              <p:xfrm>
                <a:off x="4863799" y="2106195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4" name="Modelo 3D 123" descr="Esfera Vermelha">
                  <a:extLst>
                    <a:ext uri="{FF2B5EF4-FFF2-40B4-BE49-F238E27FC236}">
                      <a16:creationId xmlns:a16="http://schemas.microsoft.com/office/drawing/2014/main" id="{6C809F4B-D302-4543-9D2A-C5C23693259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38319" y="2650269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6" name="Modelo 3D 125" descr="Esfera Vermelha">
                  <a:extLst>
                    <a:ext uri="{FF2B5EF4-FFF2-40B4-BE49-F238E27FC236}">
                      <a16:creationId xmlns:a16="http://schemas.microsoft.com/office/drawing/2014/main" id="{E3245EC9-1298-4468-B1BE-0C3C8795FAF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83115112"/>
                    </p:ext>
                  </p:extLst>
                </p:nvPr>
              </p:nvGraphicFramePr>
              <p:xfrm>
                <a:off x="5262423" y="2944003"/>
                <a:ext cx="468000" cy="468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68000" cy="468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7512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6" name="Modelo 3D 125" descr="Esfera Vermelha">
                  <a:extLst>
                    <a:ext uri="{FF2B5EF4-FFF2-40B4-BE49-F238E27FC236}">
                      <a16:creationId xmlns:a16="http://schemas.microsoft.com/office/drawing/2014/main" id="{E3245EC9-1298-4468-B1BE-0C3C8795FAF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536943" y="3488077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8" name="Modelo 3D 127" descr="Esfera Vermelha">
                  <a:extLst>
                    <a:ext uri="{FF2B5EF4-FFF2-40B4-BE49-F238E27FC236}">
                      <a16:creationId xmlns:a16="http://schemas.microsoft.com/office/drawing/2014/main" id="{97D17482-C3EB-4211-910A-F11BD806C45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4759541"/>
                    </p:ext>
                  </p:extLst>
                </p:nvPr>
              </p:nvGraphicFramePr>
              <p:xfrm>
                <a:off x="6267712" y="3135054"/>
                <a:ext cx="504010" cy="484992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504010" cy="484992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968480" ay="2361539" az="-3306465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75126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8" name="Modelo 3D 127" descr="Esfera Vermelha">
                  <a:extLst>
                    <a:ext uri="{FF2B5EF4-FFF2-40B4-BE49-F238E27FC236}">
                      <a16:creationId xmlns:a16="http://schemas.microsoft.com/office/drawing/2014/main" id="{97D17482-C3EB-4211-910A-F11BD806C45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542232" y="3679128"/>
                  <a:ext cx="504010" cy="4849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0" name="Modelo 3D 129" descr="Esfera Vermelha">
                  <a:extLst>
                    <a:ext uri="{FF2B5EF4-FFF2-40B4-BE49-F238E27FC236}">
                      <a16:creationId xmlns:a16="http://schemas.microsoft.com/office/drawing/2014/main" id="{63828E9D-98ED-4511-A938-E2E060EC524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61194945"/>
                    </p:ext>
                  </p:extLst>
                </p:nvPr>
              </p:nvGraphicFramePr>
              <p:xfrm>
                <a:off x="5227911" y="128665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0" name="Modelo 3D 129" descr="Esfera Vermelha">
                  <a:extLst>
                    <a:ext uri="{FF2B5EF4-FFF2-40B4-BE49-F238E27FC236}">
                      <a16:creationId xmlns:a16="http://schemas.microsoft.com/office/drawing/2014/main" id="{63828E9D-98ED-4511-A938-E2E060EC52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02431" y="1830730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2" name="Modelo 3D 131" descr="Esfera Vermelha">
                  <a:extLst>
                    <a:ext uri="{FF2B5EF4-FFF2-40B4-BE49-F238E27FC236}">
                      <a16:creationId xmlns:a16="http://schemas.microsoft.com/office/drawing/2014/main" id="{922AD29F-0A73-4464-94CC-46C599D21E0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14146012"/>
                    </p:ext>
                  </p:extLst>
                </p:nvPr>
              </p:nvGraphicFramePr>
              <p:xfrm>
                <a:off x="5208225" y="1913628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2" name="Modelo 3D 131" descr="Esfera Vermelha">
                  <a:extLst>
                    <a:ext uri="{FF2B5EF4-FFF2-40B4-BE49-F238E27FC236}">
                      <a16:creationId xmlns:a16="http://schemas.microsoft.com/office/drawing/2014/main" id="{922AD29F-0A73-4464-94CC-46C599D21E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2745" y="2457702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4" name="Modelo 3D 133" descr="Esfera Vermelha">
                  <a:extLst>
                    <a:ext uri="{FF2B5EF4-FFF2-40B4-BE49-F238E27FC236}">
                      <a16:creationId xmlns:a16="http://schemas.microsoft.com/office/drawing/2014/main" id="{EAD89814-1DA2-4AB3-85D0-1AF7A27A03C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06183111"/>
                    </p:ext>
                  </p:extLst>
                </p:nvPr>
              </p:nvGraphicFramePr>
              <p:xfrm>
                <a:off x="5302980" y="164682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4" name="Modelo 3D 133" descr="Esfera Vermelha">
                  <a:extLst>
                    <a:ext uri="{FF2B5EF4-FFF2-40B4-BE49-F238E27FC236}">
                      <a16:creationId xmlns:a16="http://schemas.microsoft.com/office/drawing/2014/main" id="{EAD89814-1DA2-4AB3-85D0-1AF7A27A03C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77500" y="2190900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6" name="Modelo 3D 135" descr="Esfera Vermelha">
                  <a:extLst>
                    <a:ext uri="{FF2B5EF4-FFF2-40B4-BE49-F238E27FC236}">
                      <a16:creationId xmlns:a16="http://schemas.microsoft.com/office/drawing/2014/main" id="{3A7B7DA7-0F0C-4F02-9660-5C4278A1134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77299933"/>
                    </p:ext>
                  </p:extLst>
                </p:nvPr>
              </p:nvGraphicFramePr>
              <p:xfrm>
                <a:off x="5885793" y="1797271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6" name="Modelo 3D 135" descr="Esfera Vermelha">
                  <a:extLst>
                    <a:ext uri="{FF2B5EF4-FFF2-40B4-BE49-F238E27FC236}">
                      <a16:creationId xmlns:a16="http://schemas.microsoft.com/office/drawing/2014/main" id="{3A7B7DA7-0F0C-4F02-9660-5C4278A113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60313" y="2341345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8" name="Modelo 3D 137" descr="Esfera Vermelha">
                  <a:extLst>
                    <a:ext uri="{FF2B5EF4-FFF2-40B4-BE49-F238E27FC236}">
                      <a16:creationId xmlns:a16="http://schemas.microsoft.com/office/drawing/2014/main" id="{10716699-6B42-4248-8CC1-A559ADA4D2D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3685688"/>
                    </p:ext>
                  </p:extLst>
                </p:nvPr>
              </p:nvGraphicFramePr>
              <p:xfrm>
                <a:off x="4965350" y="2543948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8" name="Modelo 3D 137" descr="Esfera Vermelha">
                  <a:extLst>
                    <a:ext uri="{FF2B5EF4-FFF2-40B4-BE49-F238E27FC236}">
                      <a16:creationId xmlns:a16="http://schemas.microsoft.com/office/drawing/2014/main" id="{10716699-6B42-4248-8CC1-A559ADA4D2D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39870" y="3088022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0" name="Modelo 3D 139" descr="Esfera Vermelha">
                  <a:extLst>
                    <a:ext uri="{FF2B5EF4-FFF2-40B4-BE49-F238E27FC236}">
                      <a16:creationId xmlns:a16="http://schemas.microsoft.com/office/drawing/2014/main" id="{004124F9-3581-42F1-B22B-68603DB36C5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65466410"/>
                    </p:ext>
                  </p:extLst>
                </p:nvPr>
              </p:nvGraphicFramePr>
              <p:xfrm>
                <a:off x="5272709" y="3352205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0" name="Modelo 3D 139" descr="Esfera Vermelha">
                  <a:extLst>
                    <a:ext uri="{FF2B5EF4-FFF2-40B4-BE49-F238E27FC236}">
                      <a16:creationId xmlns:a16="http://schemas.microsoft.com/office/drawing/2014/main" id="{004124F9-3581-42F1-B22B-68603DB36C5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47229" y="3896279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2" name="Modelo 3D 141" descr="Esfera Vermelha">
                  <a:extLst>
                    <a:ext uri="{FF2B5EF4-FFF2-40B4-BE49-F238E27FC236}">
                      <a16:creationId xmlns:a16="http://schemas.microsoft.com/office/drawing/2014/main" id="{8588F960-6EFA-439A-B17D-93DEC468760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8819063"/>
                    </p:ext>
                  </p:extLst>
                </p:nvPr>
              </p:nvGraphicFramePr>
              <p:xfrm>
                <a:off x="5524493" y="1793418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2" name="Modelo 3D 141" descr="Esfera Vermelha">
                  <a:extLst>
                    <a:ext uri="{FF2B5EF4-FFF2-40B4-BE49-F238E27FC236}">
                      <a16:creationId xmlns:a16="http://schemas.microsoft.com/office/drawing/2014/main" id="{8588F960-6EFA-439A-B17D-93DEC468760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99013" y="2337492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4" name="Modelo 3D 143" descr="Esfera Vermelha">
                  <a:extLst>
                    <a:ext uri="{FF2B5EF4-FFF2-40B4-BE49-F238E27FC236}">
                      <a16:creationId xmlns:a16="http://schemas.microsoft.com/office/drawing/2014/main" id="{D03007F6-FD4C-4898-90EC-F51013A46AC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08268771"/>
                    </p:ext>
                  </p:extLst>
                </p:nvPr>
              </p:nvGraphicFramePr>
              <p:xfrm>
                <a:off x="5141768" y="276131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4" name="Modelo 3D 143" descr="Esfera Vermelha">
                  <a:extLst>
                    <a:ext uri="{FF2B5EF4-FFF2-40B4-BE49-F238E27FC236}">
                      <a16:creationId xmlns:a16="http://schemas.microsoft.com/office/drawing/2014/main" id="{D03007F6-FD4C-4898-90EC-F51013A46AC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16288" y="3305390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6" name="Modelo 3D 145" descr="Esfera Vermelha">
                  <a:extLst>
                    <a:ext uri="{FF2B5EF4-FFF2-40B4-BE49-F238E27FC236}">
                      <a16:creationId xmlns:a16="http://schemas.microsoft.com/office/drawing/2014/main" id="{BF0141D1-ED1F-4288-A1FF-6C82A9AFA9C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66789656"/>
                    </p:ext>
                  </p:extLst>
                </p:nvPr>
              </p:nvGraphicFramePr>
              <p:xfrm>
                <a:off x="5664920" y="321982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6" name="Modelo 3D 145" descr="Esfera Vermelha">
                  <a:extLst>
                    <a:ext uri="{FF2B5EF4-FFF2-40B4-BE49-F238E27FC236}">
                      <a16:creationId xmlns:a16="http://schemas.microsoft.com/office/drawing/2014/main" id="{BF0141D1-ED1F-4288-A1FF-6C82A9AFA9C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939440" y="3763900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8" name="Modelo 3D 147" descr="Esfera Vermelha">
                  <a:extLst>
                    <a:ext uri="{FF2B5EF4-FFF2-40B4-BE49-F238E27FC236}">
                      <a16:creationId xmlns:a16="http://schemas.microsoft.com/office/drawing/2014/main" id="{CB7C10C5-31A2-49C1-B340-712DBBA7C98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22770843"/>
                    </p:ext>
                  </p:extLst>
                </p:nvPr>
              </p:nvGraphicFramePr>
              <p:xfrm>
                <a:off x="5677153" y="2982562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8" name="Modelo 3D 147" descr="Esfera Vermelha">
                  <a:extLst>
                    <a:ext uri="{FF2B5EF4-FFF2-40B4-BE49-F238E27FC236}">
                      <a16:creationId xmlns:a16="http://schemas.microsoft.com/office/drawing/2014/main" id="{CB7C10C5-31A2-49C1-B340-712DBBA7C98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951673" y="3526636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50" name="Modelo 3D 149" descr="Esfera Vermelha">
                  <a:extLst>
                    <a:ext uri="{FF2B5EF4-FFF2-40B4-BE49-F238E27FC236}">
                      <a16:creationId xmlns:a16="http://schemas.microsoft.com/office/drawing/2014/main" id="{CB58E183-D121-4B61-8D40-47C3FAB4CBE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20638336"/>
                    </p:ext>
                  </p:extLst>
                </p:nvPr>
              </p:nvGraphicFramePr>
              <p:xfrm>
                <a:off x="6539881" y="2850288"/>
                <a:ext cx="295145" cy="295145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95145" cy="295145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573324" ay="665870" az="-111350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3903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0" name="Modelo 3D 149" descr="Esfera Vermelha">
                  <a:extLst>
                    <a:ext uri="{FF2B5EF4-FFF2-40B4-BE49-F238E27FC236}">
                      <a16:creationId xmlns:a16="http://schemas.microsoft.com/office/drawing/2014/main" id="{CB58E183-D121-4B61-8D40-47C3FAB4CBE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14401" y="3394362"/>
                  <a:ext cx="295145" cy="295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52" name="Modelo 3D 151" descr="Esfera Vermelha">
                  <a:extLst>
                    <a:ext uri="{FF2B5EF4-FFF2-40B4-BE49-F238E27FC236}">
                      <a16:creationId xmlns:a16="http://schemas.microsoft.com/office/drawing/2014/main" id="{65157D50-7E52-40A2-B5B4-FA46D0A31B4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9168496"/>
                    </p:ext>
                  </p:extLst>
                </p:nvPr>
              </p:nvGraphicFramePr>
              <p:xfrm>
                <a:off x="6803973" y="2911746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2" name="Modelo 3D 151" descr="Esfera Vermelha">
                  <a:extLst>
                    <a:ext uri="{FF2B5EF4-FFF2-40B4-BE49-F238E27FC236}">
                      <a16:creationId xmlns:a16="http://schemas.microsoft.com/office/drawing/2014/main" id="{65157D50-7E52-40A2-B5B4-FA46D0A31B4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78493" y="3455820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54" name="Modelo 3D 153" descr="Esfera Vermelha">
                  <a:extLst>
                    <a:ext uri="{FF2B5EF4-FFF2-40B4-BE49-F238E27FC236}">
                      <a16:creationId xmlns:a16="http://schemas.microsoft.com/office/drawing/2014/main" id="{F12EB779-1897-41E3-8C14-CFDB35A3DEA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39169165"/>
                    </p:ext>
                  </p:extLst>
                </p:nvPr>
              </p:nvGraphicFramePr>
              <p:xfrm>
                <a:off x="6110723" y="1873920"/>
                <a:ext cx="261882" cy="252000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261882" cy="252000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39035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4" name="Modelo 3D 153" descr="Esfera Vermelha">
                  <a:extLst>
                    <a:ext uri="{FF2B5EF4-FFF2-40B4-BE49-F238E27FC236}">
                      <a16:creationId xmlns:a16="http://schemas.microsoft.com/office/drawing/2014/main" id="{F12EB779-1897-41E3-8C14-CFDB35A3DEA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85243" y="2417994"/>
                  <a:ext cx="261882" cy="25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8" name="Subtítulo 2">
            <a:extLst>
              <a:ext uri="{FF2B5EF4-FFF2-40B4-BE49-F238E27FC236}">
                <a16:creationId xmlns:a16="http://schemas.microsoft.com/office/drawing/2014/main" id="{9A3DF251-770B-4DAD-95DF-EC1A4A9FC93B}"/>
              </a:ext>
            </a:extLst>
          </p:cNvPr>
          <p:cNvSpPr txBox="1">
            <a:spLocks/>
          </p:cNvSpPr>
          <p:nvPr/>
        </p:nvSpPr>
        <p:spPr>
          <a:xfrm>
            <a:off x="1842867" y="4293271"/>
            <a:ext cx="3271030" cy="570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2200" dirty="0">
                <a:solidFill>
                  <a:srgbClr val="000000"/>
                </a:solidFill>
                <a:sym typeface="Wingdings" panose="05000000000000000000" pitchFamily="2" charset="2"/>
              </a:rPr>
              <a:t>Camadas monodispersas</a:t>
            </a:r>
            <a:endParaRPr lang="pt-BR" altLang="pt-BR" sz="2200" dirty="0">
              <a:solidFill>
                <a:srgbClr val="000000"/>
              </a:solidFill>
            </a:endParaRPr>
          </a:p>
          <a:p>
            <a:pPr algn="just">
              <a:buClr>
                <a:srgbClr val="FF0000"/>
              </a:buClr>
              <a:buSzPct val="90000"/>
            </a:pPr>
            <a:endParaRPr lang="pt-BR" altLang="pt-BR" sz="2200" dirty="0">
              <a:solidFill>
                <a:srgbClr val="000000"/>
              </a:solidFill>
            </a:endParaRPr>
          </a:p>
        </p:txBody>
      </p:sp>
      <p:sp>
        <p:nvSpPr>
          <p:cNvPr id="160" name="Subtítulo 2">
            <a:extLst>
              <a:ext uri="{FF2B5EF4-FFF2-40B4-BE49-F238E27FC236}">
                <a16:creationId xmlns:a16="http://schemas.microsoft.com/office/drawing/2014/main" id="{4687FF38-A037-44CB-9FDF-190374108AE0}"/>
              </a:ext>
            </a:extLst>
          </p:cNvPr>
          <p:cNvSpPr txBox="1">
            <a:spLocks/>
          </p:cNvSpPr>
          <p:nvPr/>
        </p:nvSpPr>
        <p:spPr>
          <a:xfrm>
            <a:off x="7521584" y="4293271"/>
            <a:ext cx="3271030" cy="570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  <a:sym typeface="Wingdings" panose="05000000000000000000" pitchFamily="2" charset="2"/>
              </a:rPr>
              <a:t>Empacotamento aleatório</a:t>
            </a:r>
            <a:endParaRPr lang="pt-BR" altLang="pt-BR" dirty="0">
              <a:solidFill>
                <a:srgbClr val="000000"/>
              </a:solidFill>
            </a:endParaRP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67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Técnica de compactação</a:t>
            </a:r>
          </a:p>
        </p:txBody>
      </p:sp>
      <p:grpSp>
        <p:nvGrpSpPr>
          <p:cNvPr id="17" name="Group 1040">
            <a:extLst>
              <a:ext uri="{FF2B5EF4-FFF2-40B4-BE49-F238E27FC236}">
                <a16:creationId xmlns:a16="http://schemas.microsoft.com/office/drawing/2014/main" id="{B6E05FAE-8F90-404C-A1A0-E99C074DFF98}"/>
              </a:ext>
            </a:extLst>
          </p:cNvPr>
          <p:cNvGrpSpPr>
            <a:grpSpLocks/>
          </p:cNvGrpSpPr>
          <p:nvPr/>
        </p:nvGrpSpPr>
        <p:grpSpPr bwMode="auto">
          <a:xfrm>
            <a:off x="974725" y="1265238"/>
            <a:ext cx="2216150" cy="4533900"/>
            <a:chOff x="614" y="810"/>
            <a:chExt cx="1396" cy="2856"/>
          </a:xfrm>
        </p:grpSpPr>
        <p:sp>
          <p:nvSpPr>
            <p:cNvPr id="18" name="Rectangle 1027">
              <a:extLst>
                <a:ext uri="{FF2B5EF4-FFF2-40B4-BE49-F238E27FC236}">
                  <a16:creationId xmlns:a16="http://schemas.microsoft.com/office/drawing/2014/main" id="{2124DCBD-9874-4CB4-8E99-C6C67F37A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" y="810"/>
              <a:ext cx="1396" cy="285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9" name="Group 1028">
              <a:extLst>
                <a:ext uri="{FF2B5EF4-FFF2-40B4-BE49-F238E27FC236}">
                  <a16:creationId xmlns:a16="http://schemas.microsoft.com/office/drawing/2014/main" id="{C8BCC2B2-0043-462B-94A1-9E851126FF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0" y="888"/>
              <a:ext cx="1343" cy="2440"/>
              <a:chOff x="671" y="924"/>
              <a:chExt cx="1343" cy="2440"/>
            </a:xfrm>
          </p:grpSpPr>
          <p:pic>
            <p:nvPicPr>
              <p:cNvPr id="20" name="Picture 1029">
                <a:extLst>
                  <a:ext uri="{FF2B5EF4-FFF2-40B4-BE49-F238E27FC236}">
                    <a16:creationId xmlns:a16="http://schemas.microsoft.com/office/drawing/2014/main" id="{3C5CF980-7C67-4D9A-A3DC-D7B3CDC037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" y="1595"/>
                <a:ext cx="995" cy="1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Text Box 1030">
                <a:extLst>
                  <a:ext uri="{FF2B5EF4-FFF2-40B4-BE49-F238E27FC236}">
                    <a16:creationId xmlns:a16="http://schemas.microsoft.com/office/drawing/2014/main" id="{B490418B-B735-4DC2-B3D2-28BBE90CC0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" y="924"/>
                <a:ext cx="1343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pt-BR"/>
                  <a:t>prensagem uniaxial</a:t>
                </a:r>
              </a:p>
            </p:txBody>
          </p:sp>
        </p:grpSp>
      </p:grpSp>
      <p:grpSp>
        <p:nvGrpSpPr>
          <p:cNvPr id="22" name="Group 1041">
            <a:extLst>
              <a:ext uri="{FF2B5EF4-FFF2-40B4-BE49-F238E27FC236}">
                <a16:creationId xmlns:a16="http://schemas.microsoft.com/office/drawing/2014/main" id="{FDCE410F-9098-49EA-9E04-6E155A517373}"/>
              </a:ext>
            </a:extLst>
          </p:cNvPr>
          <p:cNvGrpSpPr>
            <a:grpSpLocks/>
          </p:cNvGrpSpPr>
          <p:nvPr/>
        </p:nvGrpSpPr>
        <p:grpSpPr bwMode="auto">
          <a:xfrm>
            <a:off x="3333750" y="1265238"/>
            <a:ext cx="2640013" cy="4533900"/>
            <a:chOff x="2099" y="806"/>
            <a:chExt cx="1663" cy="2856"/>
          </a:xfrm>
        </p:grpSpPr>
        <p:sp>
          <p:nvSpPr>
            <p:cNvPr id="23" name="Rectangle 1038">
              <a:extLst>
                <a:ext uri="{FF2B5EF4-FFF2-40B4-BE49-F238E27FC236}">
                  <a16:creationId xmlns:a16="http://schemas.microsoft.com/office/drawing/2014/main" id="{31E45E67-11DD-43CF-BE10-0FB19CE74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806"/>
              <a:ext cx="1663" cy="285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4" name="Group 1031">
              <a:extLst>
                <a:ext uri="{FF2B5EF4-FFF2-40B4-BE49-F238E27FC236}">
                  <a16:creationId xmlns:a16="http://schemas.microsoft.com/office/drawing/2014/main" id="{28C2ED33-38A5-498B-8DA7-F5269054EC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8" y="888"/>
              <a:ext cx="1585" cy="2593"/>
              <a:chOff x="2339" y="924"/>
              <a:chExt cx="1585" cy="2593"/>
            </a:xfrm>
          </p:grpSpPr>
          <p:pic>
            <p:nvPicPr>
              <p:cNvPr id="25" name="Picture 1032">
                <a:extLst>
                  <a:ext uri="{FF2B5EF4-FFF2-40B4-BE49-F238E27FC236}">
                    <a16:creationId xmlns:a16="http://schemas.microsoft.com/office/drawing/2014/main" id="{BBE69957-A805-4DD3-9E8C-D704086FD8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9" y="1443"/>
                <a:ext cx="1585" cy="20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Text Box 1033">
                <a:extLst>
                  <a:ext uri="{FF2B5EF4-FFF2-40B4-BE49-F238E27FC236}">
                    <a16:creationId xmlns:a16="http://schemas.microsoft.com/office/drawing/2014/main" id="{CD8568CC-2E8F-495B-99A5-B979452067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924"/>
                <a:ext cx="1343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pt-BR"/>
                  <a:t>prensagem isostática</a:t>
                </a:r>
              </a:p>
            </p:txBody>
          </p:sp>
        </p:grpSp>
      </p:grpSp>
      <p:grpSp>
        <p:nvGrpSpPr>
          <p:cNvPr id="27" name="Group 1042">
            <a:extLst>
              <a:ext uri="{FF2B5EF4-FFF2-40B4-BE49-F238E27FC236}">
                <a16:creationId xmlns:a16="http://schemas.microsoft.com/office/drawing/2014/main" id="{CEEF0164-8B1C-4EBE-9AFB-CD510DB7C564}"/>
              </a:ext>
            </a:extLst>
          </p:cNvPr>
          <p:cNvGrpSpPr>
            <a:grpSpLocks/>
          </p:cNvGrpSpPr>
          <p:nvPr/>
        </p:nvGrpSpPr>
        <p:grpSpPr bwMode="auto">
          <a:xfrm>
            <a:off x="6118225" y="1265238"/>
            <a:ext cx="2216150" cy="4533900"/>
            <a:chOff x="3854" y="784"/>
            <a:chExt cx="1396" cy="2856"/>
          </a:xfrm>
        </p:grpSpPr>
        <p:sp>
          <p:nvSpPr>
            <p:cNvPr id="28" name="Rectangle 1039">
              <a:extLst>
                <a:ext uri="{FF2B5EF4-FFF2-40B4-BE49-F238E27FC236}">
                  <a16:creationId xmlns:a16="http://schemas.microsoft.com/office/drawing/2014/main" id="{BF46F6A6-E07A-4AA7-8A94-26731BBA6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784"/>
              <a:ext cx="1396" cy="285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29" name="Group 1034">
              <a:extLst>
                <a:ext uri="{FF2B5EF4-FFF2-40B4-BE49-F238E27FC236}">
                  <a16:creationId xmlns:a16="http://schemas.microsoft.com/office/drawing/2014/main" id="{B6E9AC2E-624F-45F6-A769-B2FB546317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0" y="888"/>
              <a:ext cx="1343" cy="2116"/>
              <a:chOff x="3904" y="924"/>
              <a:chExt cx="1343" cy="2116"/>
            </a:xfrm>
          </p:grpSpPr>
          <p:pic>
            <p:nvPicPr>
              <p:cNvPr id="31" name="Picture 1035">
                <a:extLst>
                  <a:ext uri="{FF2B5EF4-FFF2-40B4-BE49-F238E27FC236}">
                    <a16:creationId xmlns:a16="http://schemas.microsoft.com/office/drawing/2014/main" id="{E6B43D0B-B81E-45BE-9890-2F59E5E41D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" y="1919"/>
                <a:ext cx="662" cy="1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Text Box 1036">
                <a:extLst>
                  <a:ext uri="{FF2B5EF4-FFF2-40B4-BE49-F238E27FC236}">
                    <a16:creationId xmlns:a16="http://schemas.microsoft.com/office/drawing/2014/main" id="{F81FB4D7-6668-41BC-91A3-000F42BDE0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4" y="924"/>
                <a:ext cx="1343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pt-BR"/>
                  <a:t>colagem unidirecional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037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 err="1">
                <a:solidFill>
                  <a:srgbClr val="000000"/>
                </a:solidFill>
              </a:rPr>
              <a:t>Polidispersão</a:t>
            </a:r>
            <a:r>
              <a:rPr lang="pt-BR" altLang="pt-BR" dirty="0">
                <a:solidFill>
                  <a:srgbClr val="000000"/>
                </a:solidFill>
              </a:rPr>
              <a:t>:</a:t>
            </a:r>
            <a:endParaRPr lang="pt-BR" alt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6D5DB3B-276A-4C49-99BC-8C83F4A62927}"/>
              </a:ext>
            </a:extLst>
          </p:cNvPr>
          <p:cNvSpPr txBox="1"/>
          <p:nvPr/>
        </p:nvSpPr>
        <p:spPr>
          <a:xfrm>
            <a:off x="4033648" y="3297285"/>
            <a:ext cx="3416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https://www.scielo.br/scielo.php?script=sci_arttext&amp;pid=S0100-46702002000200028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A9FB8C1-D65C-496D-9270-5CB27F61DE3B}"/>
              </a:ext>
            </a:extLst>
          </p:cNvPr>
          <p:cNvSpPr txBox="1"/>
          <p:nvPr/>
        </p:nvSpPr>
        <p:spPr>
          <a:xfrm>
            <a:off x="2428876" y="1070138"/>
            <a:ext cx="8811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dirty="0">
                <a:solidFill>
                  <a:srgbClr val="000000"/>
                </a:solidFill>
              </a:rPr>
              <a:t>mistura de duas ou mais monodispersões ou tamanhos discretos.</a:t>
            </a:r>
            <a:endParaRPr lang="pt-BR" sz="2400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75893D2E-22F8-4B94-A8DD-9265F5E342A8}"/>
              </a:ext>
            </a:extLst>
          </p:cNvPr>
          <p:cNvSpPr txBox="1">
            <a:spLocks/>
          </p:cNvSpPr>
          <p:nvPr/>
        </p:nvSpPr>
        <p:spPr>
          <a:xfrm>
            <a:off x="589183" y="4003530"/>
            <a:ext cx="11258260" cy="109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Modalidade</a:t>
            </a:r>
            <a:r>
              <a:rPr lang="pt-BR" altLang="pt-BR" dirty="0">
                <a:solidFill>
                  <a:srgbClr val="000000"/>
                </a:solidFill>
              </a:rPr>
              <a:t>:</a:t>
            </a:r>
            <a:endParaRPr lang="pt-BR" alt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D517A0-6E3E-451D-97F0-F123AE26E85A}"/>
              </a:ext>
            </a:extLst>
          </p:cNvPr>
          <p:cNvSpPr txBox="1"/>
          <p:nvPr/>
        </p:nvSpPr>
        <p:spPr>
          <a:xfrm>
            <a:off x="2203649" y="3973027"/>
            <a:ext cx="9800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dirty="0">
                <a:solidFill>
                  <a:srgbClr val="000000"/>
                </a:solidFill>
              </a:rPr>
              <a:t>número de monodispersões ou tamanhos discretos em uma </a:t>
            </a:r>
            <a:r>
              <a:rPr lang="pt-BR" altLang="pt-BR" sz="2400" dirty="0" err="1">
                <a:solidFill>
                  <a:srgbClr val="000000"/>
                </a:solidFill>
              </a:rPr>
              <a:t>polidispersão</a:t>
            </a:r>
            <a:r>
              <a:rPr lang="pt-BR" altLang="pt-BR" sz="2400" dirty="0">
                <a:solidFill>
                  <a:srgbClr val="000000"/>
                </a:solidFill>
              </a:rPr>
              <a:t>. </a:t>
            </a:r>
            <a:endParaRPr lang="pt-BR" sz="24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06CD0A4-3244-4D16-8C51-D6580A8AE5F0}"/>
              </a:ext>
            </a:extLst>
          </p:cNvPr>
          <p:cNvSpPr txBox="1"/>
          <p:nvPr/>
        </p:nvSpPr>
        <p:spPr>
          <a:xfrm>
            <a:off x="5283435" y="4999845"/>
            <a:ext cx="6096000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</a:rPr>
              <a:t>Mistura com: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duas monodispersões </a:t>
            </a:r>
            <a:r>
              <a:rPr lang="pt-BR" altLang="pt-BR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pt-BR" altLang="pt-BR" dirty="0">
                <a:solidFill>
                  <a:schemeClr val="bg1"/>
                </a:solidFill>
              </a:rPr>
              <a:t> bimodal;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três monodispersões </a:t>
            </a:r>
            <a:r>
              <a:rPr lang="pt-BR" altLang="pt-BR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pt-BR" altLang="pt-BR" dirty="0" err="1">
                <a:solidFill>
                  <a:schemeClr val="bg1"/>
                </a:solidFill>
              </a:rPr>
              <a:t>trimodal</a:t>
            </a:r>
            <a:r>
              <a:rPr lang="pt-BR" altLang="pt-BR" dirty="0">
                <a:solidFill>
                  <a:schemeClr val="bg1"/>
                </a:solidFill>
              </a:rPr>
              <a:t>;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com mais de três monodispersões </a:t>
            </a:r>
            <a:r>
              <a:rPr lang="pt-BR" altLang="pt-BR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pt-BR" altLang="pt-BR" dirty="0">
                <a:solidFill>
                  <a:schemeClr val="bg1"/>
                </a:solidFill>
              </a:rPr>
              <a:t>polimodal.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8" name="Picture 1028">
            <a:extLst>
              <a:ext uri="{FF2B5EF4-FFF2-40B4-BE49-F238E27FC236}">
                <a16:creationId xmlns:a16="http://schemas.microsoft.com/office/drawing/2014/main" id="{1AAD34B9-EB40-43E1-B27E-2B985816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7" y="1763890"/>
            <a:ext cx="3236682" cy="20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m 20" descr="Imagem em preto e branco de coral&#10;&#10;Descrição gerada automaticamente">
            <a:extLst>
              <a:ext uri="{FF2B5EF4-FFF2-40B4-BE49-F238E27FC236}">
                <a16:creationId xmlns:a16="http://schemas.microsoft.com/office/drawing/2014/main" id="{C849A6CA-2152-44CC-8DCC-45C635F7C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r="2149" b="9606"/>
          <a:stretch/>
        </p:blipFill>
        <p:spPr>
          <a:xfrm>
            <a:off x="4201596" y="1730037"/>
            <a:ext cx="1788953" cy="13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Agrupar 36">
            <a:extLst>
              <a:ext uri="{FF2B5EF4-FFF2-40B4-BE49-F238E27FC236}">
                <a16:creationId xmlns:a16="http://schemas.microsoft.com/office/drawing/2014/main" id="{8CD1C622-F344-4E84-8437-A9C43FCB8401}"/>
              </a:ext>
            </a:extLst>
          </p:cNvPr>
          <p:cNvGrpSpPr>
            <a:grpSpLocks noChangeAspect="1"/>
          </p:cNvGrpSpPr>
          <p:nvPr/>
        </p:nvGrpSpPr>
        <p:grpSpPr>
          <a:xfrm>
            <a:off x="496737" y="4692447"/>
            <a:ext cx="3236682" cy="2012400"/>
            <a:chOff x="2699954" y="2303709"/>
            <a:chExt cx="6467475" cy="4021138"/>
          </a:xfrm>
        </p:grpSpPr>
        <p:pic>
          <p:nvPicPr>
            <p:cNvPr id="38" name="Picture 1026">
              <a:extLst>
                <a:ext uri="{FF2B5EF4-FFF2-40B4-BE49-F238E27FC236}">
                  <a16:creationId xmlns:a16="http://schemas.microsoft.com/office/drawing/2014/main" id="{2476C3EA-36A6-4E31-80F0-5BAB97F6C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954" y="2303709"/>
              <a:ext cx="6467475" cy="4021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" name="Group 1027">
              <a:extLst>
                <a:ext uri="{FF2B5EF4-FFF2-40B4-BE49-F238E27FC236}">
                  <a16:creationId xmlns:a16="http://schemas.microsoft.com/office/drawing/2014/main" id="{A99A000B-6032-45CB-8D73-B68B928725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1192" y="3746749"/>
              <a:ext cx="1690688" cy="1885951"/>
              <a:chOff x="1999" y="2456"/>
              <a:chExt cx="1065" cy="1188"/>
            </a:xfrm>
          </p:grpSpPr>
          <p:sp>
            <p:nvSpPr>
              <p:cNvPr id="48" name="Rectangle 1028">
                <a:extLst>
                  <a:ext uri="{FF2B5EF4-FFF2-40B4-BE49-F238E27FC236}">
                    <a16:creationId xmlns:a16="http://schemas.microsoft.com/office/drawing/2014/main" id="{5A9346B6-4A8C-443A-97E7-BD449C98C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9" y="2853"/>
                <a:ext cx="23" cy="7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49" name="Rectangle 1029">
                <a:extLst>
                  <a:ext uri="{FF2B5EF4-FFF2-40B4-BE49-F238E27FC236}">
                    <a16:creationId xmlns:a16="http://schemas.microsoft.com/office/drawing/2014/main" id="{E227EB3B-33A4-4A10-9070-971477A77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" y="2456"/>
                <a:ext cx="23" cy="11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50" name="Text Box 1030">
                <a:extLst>
                  <a:ext uri="{FF2B5EF4-FFF2-40B4-BE49-F238E27FC236}">
                    <a16:creationId xmlns:a16="http://schemas.microsoft.com/office/drawing/2014/main" id="{4826DF30-2268-424A-8040-24BA2018EB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8" y="2859"/>
                <a:ext cx="906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r>
                  <a:rPr lang="pt-BR" altLang="pt-BR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bimodal</a:t>
                </a:r>
                <a:endParaRPr lang="pt-BR" altLang="pt-BR" sz="120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grpSp>
          <p:nvGrpSpPr>
            <p:cNvPr id="40" name="Group 1032">
              <a:extLst>
                <a:ext uri="{FF2B5EF4-FFF2-40B4-BE49-F238E27FC236}">
                  <a16:creationId xmlns:a16="http://schemas.microsoft.com/office/drawing/2014/main" id="{7238852B-CCC9-4BD7-ACF1-E698973D9B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7166" y="2489448"/>
              <a:ext cx="2062163" cy="3143251"/>
              <a:chOff x="2818" y="1213"/>
              <a:chExt cx="1299" cy="1980"/>
            </a:xfrm>
          </p:grpSpPr>
          <p:sp>
            <p:nvSpPr>
              <p:cNvPr id="46" name="Rectangle 1033">
                <a:extLst>
                  <a:ext uri="{FF2B5EF4-FFF2-40B4-BE49-F238E27FC236}">
                    <a16:creationId xmlns:a16="http://schemas.microsoft.com/office/drawing/2014/main" id="{356DB799-6C43-4127-B429-FC0B59583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8" y="1213"/>
                <a:ext cx="23" cy="19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47" name="Text Box 1034">
                <a:extLst>
                  <a:ext uri="{FF2B5EF4-FFF2-40B4-BE49-F238E27FC236}">
                    <a16:creationId xmlns:a16="http://schemas.microsoft.com/office/drawing/2014/main" id="{E54471AB-CE7E-4D95-BA43-2FA3937F04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8" y="1231"/>
                <a:ext cx="1239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r>
                  <a:rPr lang="pt-BR" altLang="pt-BR" sz="1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monomodal</a:t>
                </a:r>
              </a:p>
            </p:txBody>
          </p:sp>
        </p:grpSp>
        <p:sp>
          <p:nvSpPr>
            <p:cNvPr id="41" name="Text Box 1038">
              <a:extLst>
                <a:ext uri="{FF2B5EF4-FFF2-40B4-BE49-F238E27FC236}">
                  <a16:creationId xmlns:a16="http://schemas.microsoft.com/office/drawing/2014/main" id="{2C1611A6-E000-44E9-805E-23577B648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6541" y="3250926"/>
              <a:ext cx="1675856" cy="553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polimodal</a:t>
              </a:r>
            </a:p>
          </p:txBody>
        </p: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1EEFD0CA-17CA-489C-83C0-08BD93CBB414}"/>
                </a:ext>
              </a:extLst>
            </p:cNvPr>
            <p:cNvCxnSpPr/>
            <p:nvPr/>
          </p:nvCxnSpPr>
          <p:spPr>
            <a:xfrm flipV="1">
              <a:off x="6462848" y="5110440"/>
              <a:ext cx="0" cy="522257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F1337548-DA5E-44FD-8119-7B122E0F6E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0801" y="3192709"/>
              <a:ext cx="0" cy="2439989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CEA32090-4B09-426C-97DD-DF84378F38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8654" y="5110440"/>
              <a:ext cx="0" cy="52225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B94A185A-B6CF-4E55-BCEB-4170DED91C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8229" y="4629428"/>
              <a:ext cx="0" cy="996919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096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0" grpId="0"/>
      <p:bldP spid="11" grpId="0"/>
      <p:bldP spid="13" grpId="0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Curvas de distribuição de partículas (f</a:t>
            </a:r>
            <a:r>
              <a:rPr lang="pt-BR" sz="3000" baseline="-25000" dirty="0">
                <a:solidFill>
                  <a:srgbClr val="00B050"/>
                </a:solidFill>
              </a:rPr>
              <a:t>(modelos)</a:t>
            </a:r>
            <a:r>
              <a:rPr lang="pt-BR" sz="3000" dirty="0">
                <a:solidFill>
                  <a:srgbClr val="00B050"/>
                </a:solidFill>
              </a:rPr>
              <a:t>)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14F90F9F-C811-46BA-B26E-A3AF9B8D73AE}"/>
              </a:ext>
            </a:extLst>
          </p:cNvPr>
          <p:cNvGrpSpPr>
            <a:grpSpLocks/>
          </p:cNvGrpSpPr>
          <p:nvPr/>
        </p:nvGrpSpPr>
        <p:grpSpPr bwMode="auto">
          <a:xfrm>
            <a:off x="2403475" y="1516063"/>
            <a:ext cx="6935788" cy="4057650"/>
            <a:chOff x="932" y="1435"/>
            <a:chExt cx="4369" cy="2556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C0CECFC9-FE2B-4C6F-8063-0FE045EA4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" y="1435"/>
              <a:ext cx="3969" cy="255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 dirty="0"/>
            </a:p>
          </p:txBody>
        </p:sp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50D59A21-62C6-4488-841B-63750985F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1605"/>
              <a:ext cx="3632" cy="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6">
              <a:extLst>
                <a:ext uri="{FF2B5EF4-FFF2-40B4-BE49-F238E27FC236}">
                  <a16:creationId xmlns:a16="http://schemas.microsoft.com/office/drawing/2014/main" id="{0E553CCD-F3E9-4033-BB17-C7A749286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6" y="1845"/>
              <a:ext cx="815" cy="2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>
                  <a:solidFill>
                    <a:schemeClr val="bg1"/>
                  </a:solidFill>
                </a:rPr>
                <a:t>q = 0,37</a:t>
              </a:r>
            </a:p>
          </p:txBody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6EBE72BE-09E4-4998-9B13-0D8D8CA25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4" y="2977"/>
              <a:ext cx="869" cy="48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13" name="Group 39">
            <a:extLst>
              <a:ext uri="{FF2B5EF4-FFF2-40B4-BE49-F238E27FC236}">
                <a16:creationId xmlns:a16="http://schemas.microsoft.com/office/drawing/2014/main" id="{E83CFB7A-BAE7-46E5-A316-65D4055D5DD8}"/>
              </a:ext>
            </a:extLst>
          </p:cNvPr>
          <p:cNvGrpSpPr>
            <a:grpSpLocks/>
          </p:cNvGrpSpPr>
          <p:nvPr/>
        </p:nvGrpSpPr>
        <p:grpSpPr bwMode="auto">
          <a:xfrm>
            <a:off x="4035425" y="2706688"/>
            <a:ext cx="4044950" cy="1685925"/>
            <a:chOff x="1960" y="2185"/>
            <a:chExt cx="2548" cy="1062"/>
          </a:xfrm>
        </p:grpSpPr>
        <p:sp>
          <p:nvSpPr>
            <p:cNvPr id="14" name="Text Box 27">
              <a:extLst>
                <a:ext uri="{FF2B5EF4-FFF2-40B4-BE49-F238E27FC236}">
                  <a16:creationId xmlns:a16="http://schemas.microsoft.com/office/drawing/2014/main" id="{3C803FCF-1188-4557-AF5D-1900662A8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4" y="2709"/>
              <a:ext cx="1874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l">
                <a:defRPr/>
              </a:pPr>
              <a:r>
                <a:rPr lang="pt-BR" altLang="pt-BR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Andreasen - P</a:t>
              </a:r>
              <a:r>
                <a:rPr lang="pt-BR" altLang="pt-BR" sz="2000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0</a:t>
              </a:r>
              <a:r>
                <a:rPr lang="pt-BR" altLang="pt-BR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= 16,5 %</a:t>
              </a:r>
            </a:p>
            <a:p>
              <a:pPr algn="l">
                <a:defRPr/>
              </a:pPr>
              <a:r>
                <a:rPr lang="pt-BR" altLang="pt-BR" sz="2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Alfred - P</a:t>
              </a:r>
              <a:r>
                <a:rPr lang="pt-BR" altLang="pt-BR" sz="2000" baseline="-25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0</a:t>
              </a:r>
              <a:r>
                <a:rPr lang="pt-BR" altLang="pt-BR" sz="2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 = 13,9 %</a:t>
              </a:r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1612FEA8-3A14-4A83-A745-F6B6E0B7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6" y="2185"/>
              <a:ext cx="600" cy="624"/>
            </a:xfrm>
            <a:custGeom>
              <a:avLst/>
              <a:gdLst>
                <a:gd name="T0" fmla="*/ 600 w 564"/>
                <a:gd name="T1" fmla="*/ 624 h 576"/>
                <a:gd name="T2" fmla="*/ 0 w 564"/>
                <a:gd name="T3" fmla="*/ 0 h 57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64" h="576">
                  <a:moveTo>
                    <a:pt x="564" y="576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16" name="Line 31">
              <a:extLst>
                <a:ext uri="{FF2B5EF4-FFF2-40B4-BE49-F238E27FC236}">
                  <a16:creationId xmlns:a16="http://schemas.microsoft.com/office/drawing/2014/main" id="{1FAE777A-79E7-4872-A6EA-7B7DBD2622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0" y="3025"/>
              <a:ext cx="648" cy="1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E4695D2-7DEF-44DB-8232-13EFF3E563B5}"/>
              </a:ext>
            </a:extLst>
          </p:cNvPr>
          <p:cNvGrpSpPr/>
          <p:nvPr/>
        </p:nvGrpSpPr>
        <p:grpSpPr>
          <a:xfrm>
            <a:off x="2940590" y="1785938"/>
            <a:ext cx="2014868" cy="3022036"/>
            <a:chOff x="2940590" y="1785938"/>
            <a:chExt cx="2014868" cy="3022036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EEADEAB7-15B8-4486-87EB-6BB4B57CC5F0}"/>
                </a:ext>
              </a:extLst>
            </p:cNvPr>
            <p:cNvGrpSpPr/>
            <p:nvPr/>
          </p:nvGrpSpPr>
          <p:grpSpPr>
            <a:xfrm>
              <a:off x="3237168" y="1785938"/>
              <a:ext cx="1718290" cy="3022036"/>
              <a:chOff x="3237168" y="1785938"/>
              <a:chExt cx="1718290" cy="3022036"/>
            </a:xfrm>
          </p:grpSpPr>
          <p:cxnSp>
            <p:nvCxnSpPr>
              <p:cNvPr id="5" name="Conector reto 4">
                <a:extLst>
                  <a:ext uri="{FF2B5EF4-FFF2-40B4-BE49-F238E27FC236}">
                    <a16:creationId xmlns:a16="http://schemas.microsoft.com/office/drawing/2014/main" id="{74B0D6C7-A47C-49FC-925B-574D6FD62465}"/>
                  </a:ext>
                </a:extLst>
              </p:cNvPr>
              <p:cNvCxnSpPr/>
              <p:nvPr/>
            </p:nvCxnSpPr>
            <p:spPr>
              <a:xfrm flipV="1">
                <a:off x="4945626" y="1785938"/>
                <a:ext cx="0" cy="30220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de Seta Reta 7">
                <a:extLst>
                  <a:ext uri="{FF2B5EF4-FFF2-40B4-BE49-F238E27FC236}">
                    <a16:creationId xmlns:a16="http://schemas.microsoft.com/office/drawing/2014/main" id="{0F99EB11-D8E4-480B-99B8-676A0AD31D80}"/>
                  </a:ext>
                </a:extLst>
              </p:cNvPr>
              <p:cNvCxnSpPr/>
              <p:nvPr/>
            </p:nvCxnSpPr>
            <p:spPr>
              <a:xfrm flipH="1">
                <a:off x="3244645" y="2624138"/>
                <a:ext cx="171081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de Seta Reta 17">
                <a:extLst>
                  <a:ext uri="{FF2B5EF4-FFF2-40B4-BE49-F238E27FC236}">
                    <a16:creationId xmlns:a16="http://schemas.microsoft.com/office/drawing/2014/main" id="{D9651A39-158D-47D2-8DC8-B29C20678E60}"/>
                  </a:ext>
                </a:extLst>
              </p:cNvPr>
              <p:cNvCxnSpPr/>
              <p:nvPr/>
            </p:nvCxnSpPr>
            <p:spPr>
              <a:xfrm flipH="1">
                <a:off x="3237168" y="2383248"/>
                <a:ext cx="171081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AFABBC8D-5A1E-4951-BD0B-2EC22724F503}"/>
                </a:ext>
              </a:extLst>
            </p:cNvPr>
            <p:cNvSpPr txBox="1"/>
            <p:nvPr/>
          </p:nvSpPr>
          <p:spPr>
            <a:xfrm>
              <a:off x="2940590" y="250102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>
                  <a:solidFill>
                    <a:srgbClr val="0070C0"/>
                  </a:solidFill>
                </a:rPr>
                <a:t>20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3A7B163-D7E8-4EA5-A0AF-4A143F16976C}"/>
                </a:ext>
              </a:extLst>
            </p:cNvPr>
            <p:cNvSpPr txBox="1"/>
            <p:nvPr/>
          </p:nvSpPr>
          <p:spPr>
            <a:xfrm>
              <a:off x="2940919" y="2254806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>
                  <a:solidFill>
                    <a:srgbClr val="0070C0"/>
                  </a:solidFill>
                </a:rPr>
                <a:t>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5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Técnica de compactação – efeito na porosidade</a:t>
            </a:r>
          </a:p>
        </p:txBody>
      </p:sp>
      <p:grpSp>
        <p:nvGrpSpPr>
          <p:cNvPr id="37" name="Group 21">
            <a:extLst>
              <a:ext uri="{FF2B5EF4-FFF2-40B4-BE49-F238E27FC236}">
                <a16:creationId xmlns:a16="http://schemas.microsoft.com/office/drawing/2014/main" id="{5B21C598-0168-4F27-8D6D-C8C08D801DFB}"/>
              </a:ext>
            </a:extLst>
          </p:cNvPr>
          <p:cNvGrpSpPr>
            <a:grpSpLocks/>
          </p:cNvGrpSpPr>
          <p:nvPr/>
        </p:nvGrpSpPr>
        <p:grpSpPr bwMode="auto">
          <a:xfrm>
            <a:off x="868363" y="604044"/>
            <a:ext cx="7461250" cy="5649912"/>
            <a:chOff x="559" y="197"/>
            <a:chExt cx="4700" cy="3559"/>
          </a:xfrm>
        </p:grpSpPr>
        <p:sp>
          <p:nvSpPr>
            <p:cNvPr id="38" name="Rectangle 13">
              <a:extLst>
                <a:ext uri="{FF2B5EF4-FFF2-40B4-BE49-F238E27FC236}">
                  <a16:creationId xmlns:a16="http://schemas.microsoft.com/office/drawing/2014/main" id="{96DD834B-5A4E-45C8-9B41-F57A6CC64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" y="523"/>
              <a:ext cx="4700" cy="323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39" name="Group 14">
              <a:extLst>
                <a:ext uri="{FF2B5EF4-FFF2-40B4-BE49-F238E27FC236}">
                  <a16:creationId xmlns:a16="http://schemas.microsoft.com/office/drawing/2014/main" id="{CE223F3F-CD29-4A02-A493-EFBD9572C4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" y="197"/>
              <a:ext cx="4345" cy="3435"/>
              <a:chOff x="578" y="341"/>
              <a:chExt cx="4345" cy="3435"/>
            </a:xfrm>
          </p:grpSpPr>
          <p:pic>
            <p:nvPicPr>
              <p:cNvPr id="40" name="Picture 11">
                <a:extLst>
                  <a:ext uri="{FF2B5EF4-FFF2-40B4-BE49-F238E27FC236}">
                    <a16:creationId xmlns:a16="http://schemas.microsoft.com/office/drawing/2014/main" id="{E7F525FF-DCED-4A47-920A-85053B633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" y="341"/>
                <a:ext cx="3978" cy="3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2">
                <a:extLst>
                  <a:ext uri="{FF2B5EF4-FFF2-40B4-BE49-F238E27FC236}">
                    <a16:creationId xmlns:a16="http://schemas.microsoft.com/office/drawing/2014/main" id="{D6025BBE-1AB4-4523-8185-C86110847F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" y="897"/>
                <a:ext cx="3917" cy="27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2" name="Text Box 16">
            <a:extLst>
              <a:ext uri="{FF2B5EF4-FFF2-40B4-BE49-F238E27FC236}">
                <a16:creationId xmlns:a16="http://schemas.microsoft.com/office/drawing/2014/main" id="{98578AF6-5AAB-4AC6-B78A-F47E5A572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6365081"/>
            <a:ext cx="747395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000">
                <a:solidFill>
                  <a:srgbClr val="FFFF00"/>
                </a:solidFill>
              </a:rPr>
              <a:t>Mecanismo de colocação das partículas é diferente na colagem</a:t>
            </a:r>
          </a:p>
        </p:txBody>
      </p:sp>
      <p:grpSp>
        <p:nvGrpSpPr>
          <p:cNvPr id="43" name="Group 20">
            <a:extLst>
              <a:ext uri="{FF2B5EF4-FFF2-40B4-BE49-F238E27FC236}">
                <a16:creationId xmlns:a16="http://schemas.microsoft.com/office/drawing/2014/main" id="{B9499983-1FA9-47EA-A7E5-497E304053CA}"/>
              </a:ext>
            </a:extLst>
          </p:cNvPr>
          <p:cNvGrpSpPr>
            <a:grpSpLocks/>
          </p:cNvGrpSpPr>
          <p:nvPr/>
        </p:nvGrpSpPr>
        <p:grpSpPr bwMode="auto">
          <a:xfrm>
            <a:off x="7002463" y="1388269"/>
            <a:ext cx="1906587" cy="1444625"/>
            <a:chOff x="4423" y="691"/>
            <a:chExt cx="1201" cy="910"/>
          </a:xfrm>
        </p:grpSpPr>
        <p:sp>
          <p:nvSpPr>
            <p:cNvPr id="44" name="Text Box 18">
              <a:extLst>
                <a:ext uri="{FF2B5EF4-FFF2-40B4-BE49-F238E27FC236}">
                  <a16:creationId xmlns:a16="http://schemas.microsoft.com/office/drawing/2014/main" id="{CC08A9D7-F2B4-4C93-9A6B-254EC4E32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1" y="691"/>
              <a:ext cx="843" cy="2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>
                  <a:solidFill>
                    <a:schemeClr val="bg1"/>
                  </a:solidFill>
                </a:rPr>
                <a:t>inversão</a:t>
              </a:r>
            </a:p>
          </p:txBody>
        </p:sp>
        <p:sp>
          <p:nvSpPr>
            <p:cNvPr id="45" name="Line 19">
              <a:extLst>
                <a:ext uri="{FF2B5EF4-FFF2-40B4-BE49-F238E27FC236}">
                  <a16:creationId xmlns:a16="http://schemas.microsoft.com/office/drawing/2014/main" id="{B0EDF831-ACB4-4080-A7BA-E75342B7FA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23" y="1001"/>
              <a:ext cx="355" cy="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sp>
        <p:nvSpPr>
          <p:cNvPr id="2" name="Text Box 27">
            <a:extLst>
              <a:ext uri="{FF2B5EF4-FFF2-40B4-BE49-F238E27FC236}">
                <a16:creationId xmlns:a16="http://schemas.microsoft.com/office/drawing/2014/main" id="{793330B9-EA1E-4119-AA72-F040B5556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651" y="4548899"/>
            <a:ext cx="30043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altLang="pt-B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Andreasen - P</a:t>
            </a:r>
            <a:r>
              <a:rPr lang="pt-BR" altLang="pt-BR" sz="2000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  <a:r>
              <a:rPr lang="pt-BR" altLang="pt-B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16,5 %</a:t>
            </a:r>
          </a:p>
          <a:p>
            <a:pPr algn="l">
              <a:defRPr/>
            </a:pPr>
            <a:r>
              <a:rPr lang="pt-BR" alt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Alfred - P</a:t>
            </a:r>
            <a:r>
              <a:rPr lang="pt-BR" altLang="pt-BR" sz="2000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0</a:t>
            </a:r>
            <a:r>
              <a:rPr lang="pt-BR" alt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13,9 %</a:t>
            </a:r>
          </a:p>
        </p:txBody>
      </p:sp>
    </p:spTree>
    <p:extLst>
      <p:ext uri="{BB962C8B-B14F-4D97-AF65-F5344CB8AC3E}">
        <p14:creationId xmlns:p14="http://schemas.microsoft.com/office/powerpoint/2010/main" val="32352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utoUpdateAnimBg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Técnica de compactação – efeito na distribuição dos poros</a:t>
            </a:r>
          </a:p>
        </p:txBody>
      </p:sp>
      <p:grpSp>
        <p:nvGrpSpPr>
          <p:cNvPr id="12" name="Group 983">
            <a:extLst>
              <a:ext uri="{FF2B5EF4-FFF2-40B4-BE49-F238E27FC236}">
                <a16:creationId xmlns:a16="http://schemas.microsoft.com/office/drawing/2014/main" id="{4E269698-C506-4D52-9CD7-4690B15CF8A1}"/>
              </a:ext>
            </a:extLst>
          </p:cNvPr>
          <p:cNvGrpSpPr>
            <a:grpSpLocks/>
          </p:cNvGrpSpPr>
          <p:nvPr/>
        </p:nvGrpSpPr>
        <p:grpSpPr bwMode="auto">
          <a:xfrm>
            <a:off x="1381125" y="1466850"/>
            <a:ext cx="6477000" cy="4533900"/>
            <a:chOff x="864" y="624"/>
            <a:chExt cx="4080" cy="285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DF59B6-02EF-4359-A566-F9100683B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624"/>
              <a:ext cx="4080" cy="285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5868AB9B-6DE3-47E7-B0AF-F49DEF1B0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" y="738"/>
              <a:ext cx="3759" cy="2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979">
              <a:extLst>
                <a:ext uri="{FF2B5EF4-FFF2-40B4-BE49-F238E27FC236}">
                  <a16:creationId xmlns:a16="http://schemas.microsoft.com/office/drawing/2014/main" id="{C89478F2-770C-4DB2-9E18-FD4365D65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" y="858"/>
              <a:ext cx="3323" cy="2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980">
            <a:extLst>
              <a:ext uri="{FF2B5EF4-FFF2-40B4-BE49-F238E27FC236}">
                <a16:creationId xmlns:a16="http://schemas.microsoft.com/office/drawing/2014/main" id="{2197D5F1-B418-4A27-B3DD-20B84B96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838325"/>
            <a:ext cx="5275262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81">
            <a:extLst>
              <a:ext uri="{FF2B5EF4-FFF2-40B4-BE49-F238E27FC236}">
                <a16:creationId xmlns:a16="http://schemas.microsoft.com/office/drawing/2014/main" id="{9533FD53-6130-4130-8E24-EC56EF576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836738"/>
            <a:ext cx="5275263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3">
            <a:extLst>
              <a:ext uri="{FF2B5EF4-FFF2-40B4-BE49-F238E27FC236}">
                <a16:creationId xmlns:a16="http://schemas.microsoft.com/office/drawing/2014/main" id="{53E8F07C-FD48-412A-B63B-E3C87E819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6038850"/>
            <a:ext cx="6627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Alfred / colagem - distribuição bimodal de poros</a:t>
            </a:r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id="{974AD732-7E7E-40E0-9C81-F714845A1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651" y="4548899"/>
            <a:ext cx="30043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altLang="pt-B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Andreasen - P</a:t>
            </a:r>
            <a:r>
              <a:rPr lang="pt-BR" altLang="pt-BR" sz="2000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  <a:r>
              <a:rPr lang="pt-BR" altLang="pt-B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16,5 %</a:t>
            </a:r>
          </a:p>
          <a:p>
            <a:pPr algn="l">
              <a:defRPr/>
            </a:pPr>
            <a:r>
              <a:rPr lang="pt-BR" alt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Alfred - P</a:t>
            </a:r>
            <a:r>
              <a:rPr lang="pt-BR" altLang="pt-BR" sz="2000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0</a:t>
            </a:r>
            <a:r>
              <a:rPr lang="pt-BR" alt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13,9 %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7DBF586-7BB0-448A-9E51-5D93CCA9F5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5" b="95018" l="5061" r="96964">
                        <a14:foregroundMark x1="5061" y1="3506" x2="5061" y2="40775"/>
                        <a14:foregroundMark x1="5061" y1="40775" x2="25709" y2="47232"/>
                        <a14:foregroundMark x1="25709" y1="47232" x2="50202" y2="48339"/>
                        <a14:foregroundMark x1="50202" y1="48339" x2="70850" y2="47786"/>
                        <a14:foregroundMark x1="70850" y1="47786" x2="91700" y2="48339"/>
                        <a14:foregroundMark x1="91700" y1="48339" x2="97976" y2="12915"/>
                        <a14:foregroundMark x1="97976" y1="12915" x2="79352" y2="4982"/>
                        <a14:foregroundMark x1="79352" y1="4982" x2="6275" y2="4059"/>
                        <a14:foregroundMark x1="92713" y1="14022" x2="92713" y2="14022"/>
                        <a14:foregroundMark x1="94737" y1="9963" x2="94130" y2="21771"/>
                        <a14:foregroundMark x1="87449" y1="5904" x2="96964" y2="4982"/>
                        <a14:foregroundMark x1="5061" y1="45387" x2="15789" y2="45018"/>
                        <a14:foregroundMark x1="4049" y1="92989" x2="66599" y2="90959"/>
                        <a14:foregroundMark x1="66599" y1="90959" x2="90081" y2="95018"/>
                        <a14:backgroundMark x1="1618" y1="9715" x2="1012" y2="14576"/>
                      </a14:backgroundRemoval>
                    </a14:imgEffect>
                  </a14:imgLayer>
                </a14:imgProps>
              </a:ext>
            </a:extLst>
          </a:blip>
          <a:srcRect b="1270"/>
          <a:stretch/>
        </p:blipFill>
        <p:spPr>
          <a:xfrm rot="-60000">
            <a:off x="8728024" y="948697"/>
            <a:ext cx="2771660" cy="300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65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Empacotamento modelado e obtido após a mistura do componente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74C95C-0345-4CBA-8642-357767EED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" y="2093631"/>
            <a:ext cx="5334000" cy="30956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CF22733-5F61-4DB6-9CCF-815AFEC86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47" t="53333" r="29532" b="13472"/>
          <a:stretch/>
        </p:blipFill>
        <p:spPr>
          <a:xfrm>
            <a:off x="6726725" y="1767707"/>
            <a:ext cx="4808049" cy="36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De</a:t>
            </a:r>
            <a:r>
              <a:rPr lang="pt-BR" sz="3000" dirty="0">
                <a:solidFill>
                  <a:srgbClr val="00B050"/>
                </a:solidFill>
              </a:rPr>
              <a:t> </a:t>
            </a:r>
            <a:r>
              <a:rPr lang="pt-BR" sz="3000" dirty="0" err="1">
                <a:solidFill>
                  <a:srgbClr val="00B050"/>
                </a:solidFill>
              </a:rPr>
              <a:t>Larrard</a:t>
            </a:r>
            <a:endParaRPr lang="pt-BR" sz="3000" dirty="0">
              <a:solidFill>
                <a:srgbClr val="00B050"/>
              </a:solidFill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DCECDB5A-75E2-4EB1-8D28-1F3D9414CD89}"/>
              </a:ext>
            </a:extLst>
          </p:cNvPr>
          <p:cNvSpPr txBox="1">
            <a:spLocks/>
          </p:cNvSpPr>
          <p:nvPr/>
        </p:nvSpPr>
        <p:spPr>
          <a:xfrm>
            <a:off x="235390" y="1108088"/>
            <a:ext cx="11633703" cy="639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>
                <a:solidFill>
                  <a:srgbClr val="FF0000"/>
                </a:solidFill>
              </a:rPr>
              <a:t>Modelo de Empacotamento Compressível (MEC)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19F6A404-E846-4A27-84CF-5C00401FFF1B}"/>
              </a:ext>
            </a:extLst>
          </p:cNvPr>
          <p:cNvSpPr txBox="1">
            <a:spLocks/>
          </p:cNvSpPr>
          <p:nvPr/>
        </p:nvSpPr>
        <p:spPr>
          <a:xfrm>
            <a:off x="581025" y="1621314"/>
            <a:ext cx="11020426" cy="1336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A principal inovação deste método é a distinção entre empacotamento virtual (máximo empacotamento possível em função do proporcionamento entre as partículas) e real (empacotamento obtido em função das variáveis de processo)</a:t>
            </a:r>
          </a:p>
        </p:txBody>
      </p:sp>
    </p:spTree>
    <p:extLst>
      <p:ext uri="{BB962C8B-B14F-4D97-AF65-F5344CB8AC3E}">
        <p14:creationId xmlns:p14="http://schemas.microsoft.com/office/powerpoint/2010/main" val="1413966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De</a:t>
            </a:r>
            <a:r>
              <a:rPr lang="pt-BR" sz="3000" dirty="0">
                <a:solidFill>
                  <a:srgbClr val="00B050"/>
                </a:solidFill>
              </a:rPr>
              <a:t> </a:t>
            </a:r>
            <a:r>
              <a:rPr lang="pt-BR" sz="3000" dirty="0" err="1">
                <a:solidFill>
                  <a:srgbClr val="00B050"/>
                </a:solidFill>
              </a:rPr>
              <a:t>Larrard</a:t>
            </a:r>
            <a:endParaRPr lang="pt-BR" sz="3000" dirty="0">
              <a:solidFill>
                <a:srgbClr val="00B050"/>
              </a:solidFill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DCECDB5A-75E2-4EB1-8D28-1F3D9414CD89}"/>
              </a:ext>
            </a:extLst>
          </p:cNvPr>
          <p:cNvSpPr txBox="1">
            <a:spLocks/>
          </p:cNvSpPr>
          <p:nvPr/>
        </p:nvSpPr>
        <p:spPr>
          <a:xfrm>
            <a:off x="235390" y="1108088"/>
            <a:ext cx="11633703" cy="639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>
                <a:solidFill>
                  <a:srgbClr val="FF0000"/>
                </a:solidFill>
              </a:rPr>
              <a:t>Modelo de Empacotamento Compressível (MEC)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0C26AAED-5D12-498D-B648-615DE942B61B}"/>
              </a:ext>
            </a:extLst>
          </p:cNvPr>
          <p:cNvSpPr txBox="1">
            <a:spLocks/>
          </p:cNvSpPr>
          <p:nvPr/>
        </p:nvSpPr>
        <p:spPr>
          <a:xfrm>
            <a:off x="581024" y="1621588"/>
            <a:ext cx="11229975" cy="478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Fundamentada no conceito de classe dominante de partículas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67E991-E880-4A82-88C3-EEF18EEAF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42" t="30938" r="40733" b="59739"/>
          <a:stretch/>
        </p:blipFill>
        <p:spPr>
          <a:xfrm>
            <a:off x="762000" y="2752870"/>
            <a:ext cx="3921932" cy="1134668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CA06E57E-BF0D-47BF-935E-3CC76FD0005B}"/>
              </a:ext>
            </a:extLst>
          </p:cNvPr>
          <p:cNvSpPr txBox="1">
            <a:spLocks/>
          </p:cNvSpPr>
          <p:nvPr/>
        </p:nvSpPr>
        <p:spPr>
          <a:xfrm>
            <a:off x="581024" y="2164240"/>
            <a:ext cx="11633703" cy="478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Para a mistura de várias classes com diâmetros distintos é representada por: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4F61540C-E1D5-4454-B13F-8B902FD46485}"/>
              </a:ext>
            </a:extLst>
          </p:cNvPr>
          <p:cNvSpPr txBox="1">
            <a:spLocks/>
          </p:cNvSpPr>
          <p:nvPr/>
        </p:nvSpPr>
        <p:spPr>
          <a:xfrm>
            <a:off x="5850937" y="2741963"/>
            <a:ext cx="5311084" cy="137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pt-BR" altLang="pt-BR" sz="1200" dirty="0">
                <a:solidFill>
                  <a:srgbClr val="000000"/>
                </a:solidFill>
              </a:rPr>
              <a:t>i = máxima densidade de empacotamento </a:t>
            </a:r>
            <a:r>
              <a:rPr lang="pt-BR" altLang="pt-BR" sz="1200" i="1" dirty="0">
                <a:solidFill>
                  <a:srgbClr val="000000"/>
                </a:solidFill>
              </a:rPr>
              <a:t>virtualmente</a:t>
            </a:r>
            <a:r>
              <a:rPr lang="pt-BR" altLang="pt-BR" sz="1200" dirty="0">
                <a:solidFill>
                  <a:srgbClr val="000000"/>
                </a:solidFill>
              </a:rPr>
              <a:t> possível para a classe i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x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i</a:t>
            </a:r>
            <a:r>
              <a:rPr lang="pt-BR" altLang="pt-BR" sz="1200" dirty="0">
                <a:solidFill>
                  <a:srgbClr val="000000"/>
                </a:solidFill>
              </a:rPr>
              <a:t> = proporção volumétrica da classe i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 err="1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pt-BR" altLang="pt-BR" sz="1200" dirty="0" err="1">
                <a:solidFill>
                  <a:srgbClr val="000000"/>
                </a:solidFill>
              </a:rPr>
              <a:t>i</a:t>
            </a:r>
            <a:r>
              <a:rPr lang="pt-BR" altLang="pt-BR" sz="1200" dirty="0">
                <a:solidFill>
                  <a:srgbClr val="000000"/>
                </a:solidFill>
              </a:rPr>
              <a:t> = máxima densidade de empacotamento </a:t>
            </a:r>
            <a:r>
              <a:rPr lang="pt-BR" altLang="pt-BR" sz="1200" i="1" dirty="0">
                <a:solidFill>
                  <a:srgbClr val="000000"/>
                </a:solidFill>
              </a:rPr>
              <a:t>real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0A305D7-F2C0-428D-8047-83925E989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4" t="46028" r="42188" b="45721"/>
          <a:stretch/>
        </p:blipFill>
        <p:spPr>
          <a:xfrm>
            <a:off x="460124" y="5213396"/>
            <a:ext cx="4284468" cy="68975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25AB053-1564-418E-9559-6DB8647CB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4" t="60104" r="42188" b="31250"/>
          <a:stretch/>
        </p:blipFill>
        <p:spPr>
          <a:xfrm>
            <a:off x="6877553" y="5213396"/>
            <a:ext cx="4284468" cy="722815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:a16="http://schemas.microsoft.com/office/drawing/2014/main" id="{CBE6A44F-1736-4FC9-BA16-1B680C6BD5B1}"/>
              </a:ext>
            </a:extLst>
          </p:cNvPr>
          <p:cNvSpPr txBox="1">
            <a:spLocks/>
          </p:cNvSpPr>
          <p:nvPr/>
        </p:nvSpPr>
        <p:spPr>
          <a:xfrm>
            <a:off x="3041536" y="6135178"/>
            <a:ext cx="6896998" cy="5583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 err="1">
                <a:solidFill>
                  <a:srgbClr val="000000"/>
                </a:solidFill>
                <a:latin typeface="+mj-lt"/>
              </a:rPr>
              <a:t>d</a:t>
            </a:r>
            <a:r>
              <a:rPr lang="pt-BR" altLang="pt-BR" sz="1200" dirty="0" err="1">
                <a:solidFill>
                  <a:srgbClr val="000000"/>
                </a:solidFill>
              </a:rPr>
              <a:t>i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considerada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90000"/>
            </a:pPr>
            <a:r>
              <a:rPr lang="pt-BR" altLang="pt-BR" sz="1200" dirty="0" err="1">
                <a:solidFill>
                  <a:srgbClr val="000000"/>
                </a:solidFill>
              </a:rPr>
              <a:t>dj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que está ocasionando a interferência (efeito parede ou afastamento)</a:t>
            </a:r>
            <a:endParaRPr lang="pt-BR" altLang="pt-BR" sz="1200" i="1" dirty="0">
              <a:solidFill>
                <a:srgbClr val="000000"/>
              </a:solidFill>
            </a:endParaRPr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E3CC08FF-78E6-4CCA-87B8-A7003D88F565}"/>
              </a:ext>
            </a:extLst>
          </p:cNvPr>
          <p:cNvSpPr txBox="1">
            <a:spLocks/>
          </p:cNvSpPr>
          <p:nvPr/>
        </p:nvSpPr>
        <p:spPr>
          <a:xfrm>
            <a:off x="2895642" y="4138535"/>
            <a:ext cx="6353175" cy="77866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A abordagem de </a:t>
            </a:r>
            <a:r>
              <a:rPr lang="pt-BR" altLang="pt-BR" dirty="0" err="1">
                <a:solidFill>
                  <a:srgbClr val="000000"/>
                </a:solidFill>
              </a:rPr>
              <a:t>De</a:t>
            </a:r>
            <a:r>
              <a:rPr lang="pt-BR" altLang="pt-BR" dirty="0">
                <a:solidFill>
                  <a:srgbClr val="000000"/>
                </a:solidFill>
              </a:rPr>
              <a:t> </a:t>
            </a:r>
            <a:r>
              <a:rPr lang="pt-BR" altLang="pt-BR" dirty="0" err="1">
                <a:solidFill>
                  <a:srgbClr val="000000"/>
                </a:solidFill>
              </a:rPr>
              <a:t>Larrard</a:t>
            </a:r>
            <a:r>
              <a:rPr lang="pt-BR" altLang="pt-BR" dirty="0">
                <a:solidFill>
                  <a:srgbClr val="000000"/>
                </a:solidFill>
              </a:rPr>
              <a:t> acrescenta conceitos atrelados à interferência entre as partículas </a:t>
            </a:r>
          </a:p>
        </p:txBody>
      </p:sp>
    </p:spTree>
    <p:extLst>
      <p:ext uri="{BB962C8B-B14F-4D97-AF65-F5344CB8AC3E}">
        <p14:creationId xmlns:p14="http://schemas.microsoft.com/office/powerpoint/2010/main" val="24666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21" grpId="0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De</a:t>
            </a:r>
            <a:r>
              <a:rPr lang="pt-BR" sz="3000" dirty="0">
                <a:solidFill>
                  <a:srgbClr val="00B050"/>
                </a:solidFill>
              </a:rPr>
              <a:t> </a:t>
            </a:r>
            <a:r>
              <a:rPr lang="pt-BR" sz="3000" dirty="0" err="1">
                <a:solidFill>
                  <a:srgbClr val="00B050"/>
                </a:solidFill>
              </a:rPr>
              <a:t>Larrard</a:t>
            </a:r>
            <a:endParaRPr lang="pt-BR" sz="3000" dirty="0">
              <a:solidFill>
                <a:srgbClr val="00B050"/>
              </a:solidFill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DCECDB5A-75E2-4EB1-8D28-1F3D9414CD89}"/>
              </a:ext>
            </a:extLst>
          </p:cNvPr>
          <p:cNvSpPr txBox="1">
            <a:spLocks/>
          </p:cNvSpPr>
          <p:nvPr/>
        </p:nvSpPr>
        <p:spPr>
          <a:xfrm>
            <a:off x="235390" y="1108088"/>
            <a:ext cx="11633703" cy="639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>
                <a:solidFill>
                  <a:srgbClr val="FF0000"/>
                </a:solidFill>
              </a:rPr>
              <a:t>Modelo de Empacotamento Compressível (MEC)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0C26AAED-5D12-498D-B648-615DE942B61B}"/>
              </a:ext>
            </a:extLst>
          </p:cNvPr>
          <p:cNvSpPr txBox="1">
            <a:spLocks/>
          </p:cNvSpPr>
          <p:nvPr/>
        </p:nvSpPr>
        <p:spPr>
          <a:xfrm>
            <a:off x="581024" y="1621588"/>
            <a:ext cx="11229975" cy="1346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A medida que os diâmetros se aproximam, há indicativo da máxima interferência;</a:t>
            </a:r>
          </a:p>
          <a:p>
            <a:pPr algn="just"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Quando os diâmetros se afastam, há menor interferência entre as partículas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1AE1EA4-FE94-47D8-927E-DF9668A4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56" t="83842" r="33906" b="6945"/>
          <a:stretch/>
        </p:blipFill>
        <p:spPr>
          <a:xfrm>
            <a:off x="1457325" y="2543988"/>
            <a:ext cx="8685939" cy="1346213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618D94B1-363B-4F80-85B3-73E469E1B044}"/>
              </a:ext>
            </a:extLst>
          </p:cNvPr>
          <p:cNvSpPr txBox="1">
            <a:spLocks/>
          </p:cNvSpPr>
          <p:nvPr/>
        </p:nvSpPr>
        <p:spPr>
          <a:xfrm>
            <a:off x="581024" y="4031413"/>
            <a:ext cx="11229975" cy="845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Como o empacotamento real não atinge a eficiência prevista no virtual, foi proposto índice de compactação (K), dependente o protocolo utilizado no processo.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A6502DF-5F61-4258-BCDE-AE03BFAF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65" t="48889" r="44219" b="41250"/>
          <a:stretch/>
        </p:blipFill>
        <p:spPr>
          <a:xfrm>
            <a:off x="1038226" y="5000289"/>
            <a:ext cx="2495550" cy="1256624"/>
          </a:xfrm>
          <a:prstGeom prst="rect">
            <a:avLst/>
          </a:prstGeom>
        </p:spPr>
      </p:pic>
      <p:sp>
        <p:nvSpPr>
          <p:cNvPr id="19" name="Subtítulo 2">
            <a:extLst>
              <a:ext uri="{FF2B5EF4-FFF2-40B4-BE49-F238E27FC236}">
                <a16:creationId xmlns:a16="http://schemas.microsoft.com/office/drawing/2014/main" id="{C1F0441B-0FDD-48FE-B1C4-1A8987F60B2F}"/>
              </a:ext>
            </a:extLst>
          </p:cNvPr>
          <p:cNvSpPr txBox="1">
            <a:spLocks/>
          </p:cNvSpPr>
          <p:nvPr/>
        </p:nvSpPr>
        <p:spPr>
          <a:xfrm>
            <a:off x="4610100" y="5173879"/>
            <a:ext cx="5076825" cy="454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22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↑ </a:t>
            </a:r>
            <a:r>
              <a:rPr lang="pt-BR" altLang="pt-BR" sz="2200" dirty="0">
                <a:solidFill>
                  <a:schemeClr val="bg1">
                    <a:lumMod val="50000"/>
                  </a:schemeClr>
                </a:solidFill>
              </a:rPr>
              <a:t>Energia aplicada </a:t>
            </a:r>
            <a:r>
              <a:rPr lang="pt-BR" altLang="pt-BR" sz="22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↑ K</a:t>
            </a:r>
            <a:endParaRPr lang="pt-BR" altLang="pt-BR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6608DC2-0E23-474C-B487-32B658ACCC99}"/>
              </a:ext>
            </a:extLst>
          </p:cNvPr>
          <p:cNvSpPr/>
          <p:nvPr/>
        </p:nvSpPr>
        <p:spPr>
          <a:xfrm>
            <a:off x="1038226" y="5381625"/>
            <a:ext cx="333374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4F19717C-646D-415D-8D3E-B199B197E941}"/>
              </a:ext>
            </a:extLst>
          </p:cNvPr>
          <p:cNvSpPr/>
          <p:nvPr/>
        </p:nvSpPr>
        <p:spPr>
          <a:xfrm>
            <a:off x="2600324" y="5192255"/>
            <a:ext cx="333374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1BE329C-E3F8-4F5F-AAAF-05E89A7EECB9}"/>
              </a:ext>
            </a:extLst>
          </p:cNvPr>
          <p:cNvSpPr/>
          <p:nvPr/>
        </p:nvSpPr>
        <p:spPr>
          <a:xfrm>
            <a:off x="2228850" y="5649455"/>
            <a:ext cx="247650" cy="36082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AA8F260C-B801-43BA-91BF-40F61CABE8F7}"/>
              </a:ext>
            </a:extLst>
          </p:cNvPr>
          <p:cNvSpPr txBox="1">
            <a:spLocks/>
          </p:cNvSpPr>
          <p:nvPr/>
        </p:nvSpPr>
        <p:spPr>
          <a:xfrm>
            <a:off x="4533900" y="5829864"/>
            <a:ext cx="6410324" cy="845387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pt-BR" altLang="pt-BR" sz="1800" dirty="0">
                <a:solidFill>
                  <a:schemeClr val="bg1"/>
                </a:solidFill>
              </a:rPr>
              <a:t>Conhecendo o empacotamento virtual e K, estima-se a densidade de empacotamento (</a:t>
            </a:r>
            <a:r>
              <a:rPr lang="pt-BR" altLang="pt-BR" sz="1800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  <a:r>
              <a:rPr lang="pt-BR" altLang="pt-BR" sz="1800" dirty="0">
                <a:solidFill>
                  <a:schemeClr val="bg1"/>
                </a:solidFill>
              </a:rPr>
              <a:t>), após sucessivos processos de compactação.</a:t>
            </a:r>
          </a:p>
        </p:txBody>
      </p:sp>
    </p:spTree>
    <p:extLst>
      <p:ext uri="{BB962C8B-B14F-4D97-AF65-F5344CB8AC3E}">
        <p14:creationId xmlns:p14="http://schemas.microsoft.com/office/powerpoint/2010/main" val="188869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6" grpId="0" animBg="1"/>
      <p:bldP spid="24" grpId="0" animBg="1"/>
      <p:bldP spid="7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 err="1">
                <a:solidFill>
                  <a:srgbClr val="00B050"/>
                </a:solidFill>
              </a:rPr>
              <a:t>Westman</a:t>
            </a:r>
            <a:r>
              <a:rPr lang="pt-BR" sz="3000" dirty="0">
                <a:solidFill>
                  <a:srgbClr val="00B050"/>
                </a:solidFill>
              </a:rPr>
              <a:t> e Hugill vs De </a:t>
            </a:r>
            <a:r>
              <a:rPr lang="pt-BR" sz="3000" dirty="0" err="1">
                <a:solidFill>
                  <a:srgbClr val="00B050"/>
                </a:solidFill>
              </a:rPr>
              <a:t>Larrard</a:t>
            </a:r>
            <a:endParaRPr lang="pt-BR" sz="3000" dirty="0">
              <a:solidFill>
                <a:srgbClr val="00B05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C8D085-F1B5-4F62-B7B1-B4F1A5E3E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34" y="1297578"/>
            <a:ext cx="5956672" cy="5059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6BC9F20-7260-4DEC-87D2-3A841BBDC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56" t="54919" r="43763" b="36146"/>
          <a:stretch/>
        </p:blipFill>
        <p:spPr>
          <a:xfrm>
            <a:off x="8064972" y="216422"/>
            <a:ext cx="2211519" cy="1081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755AF27-5226-4C00-BC73-52EF9A2CFE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38" t="50238" r="43906" b="40360"/>
          <a:stretch/>
        </p:blipFill>
        <p:spPr>
          <a:xfrm>
            <a:off x="8327012" y="1558097"/>
            <a:ext cx="1687437" cy="87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5878ACF-A078-47A6-BE60-C24C91C05D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65" t="48889" r="44219" b="41250"/>
          <a:stretch/>
        </p:blipFill>
        <p:spPr>
          <a:xfrm>
            <a:off x="8064972" y="5139822"/>
            <a:ext cx="2495550" cy="125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43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44BABEC2-B250-4787-BC4D-AF27DD42EBA9}"/>
              </a:ext>
            </a:extLst>
          </p:cNvPr>
          <p:cNvSpPr/>
          <p:nvPr/>
        </p:nvSpPr>
        <p:spPr>
          <a:xfrm>
            <a:off x="3243462" y="5667764"/>
            <a:ext cx="510944" cy="508143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Parâmetros de mobilidade das partículas</a:t>
            </a:r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4617A15F-5C9E-4AF1-A669-A8FAF707B1D2}"/>
              </a:ext>
            </a:extLst>
          </p:cNvPr>
          <p:cNvSpPr/>
          <p:nvPr/>
        </p:nvSpPr>
        <p:spPr>
          <a:xfrm>
            <a:off x="10548731" y="5679178"/>
            <a:ext cx="631316" cy="508143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E0FED75-173C-40F8-8632-2BA2EB8B1905}"/>
              </a:ext>
            </a:extLst>
          </p:cNvPr>
          <p:cNvSpPr>
            <a:spLocks noChangeAspect="1"/>
          </p:cNvSpPr>
          <p:nvPr/>
        </p:nvSpPr>
        <p:spPr>
          <a:xfrm>
            <a:off x="1541326" y="1989967"/>
            <a:ext cx="560337" cy="560337"/>
          </a:xfrm>
          <a:prstGeom prst="ellipse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F7DF37E-01D5-475C-B258-12B7BBFC1A83}"/>
              </a:ext>
            </a:extLst>
          </p:cNvPr>
          <p:cNvSpPr txBox="1">
            <a:spLocks/>
          </p:cNvSpPr>
          <p:nvPr/>
        </p:nvSpPr>
        <p:spPr>
          <a:xfrm>
            <a:off x="217991" y="4758279"/>
            <a:ext cx="5081122" cy="457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IPS – Interparticle </a:t>
            </a:r>
            <a:r>
              <a:rPr lang="pt-BR" altLang="pt-BR" dirty="0" err="1">
                <a:solidFill>
                  <a:srgbClr val="000000"/>
                </a:solidFill>
              </a:rPr>
              <a:t>Separation</a:t>
            </a:r>
            <a:r>
              <a:rPr lang="pt-BR" altLang="pt-BR" dirty="0">
                <a:solidFill>
                  <a:srgbClr val="000000"/>
                </a:solidFill>
              </a:rPr>
              <a:t> </a:t>
            </a:r>
            <a:r>
              <a:rPr lang="pt-BR" altLang="pt-BR" dirty="0" err="1">
                <a:solidFill>
                  <a:srgbClr val="000000"/>
                </a:solidFill>
              </a:rPr>
              <a:t>Distance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101939A-0764-462B-8D3E-E54B09EE78DA}"/>
              </a:ext>
            </a:extLst>
          </p:cNvPr>
          <p:cNvSpPr txBox="1">
            <a:spLocks/>
          </p:cNvSpPr>
          <p:nvPr/>
        </p:nvSpPr>
        <p:spPr>
          <a:xfrm>
            <a:off x="7321925" y="4758279"/>
            <a:ext cx="4355954" cy="62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MPT – </a:t>
            </a:r>
            <a:r>
              <a:rPr lang="pt-BR" altLang="pt-BR" dirty="0" err="1">
                <a:solidFill>
                  <a:srgbClr val="000000"/>
                </a:solidFill>
              </a:rPr>
              <a:t>Maximum</a:t>
            </a:r>
            <a:r>
              <a:rPr lang="pt-BR" altLang="pt-BR" dirty="0">
                <a:solidFill>
                  <a:srgbClr val="000000"/>
                </a:solidFill>
              </a:rPr>
              <a:t> Paste </a:t>
            </a:r>
            <a:r>
              <a:rPr lang="pt-BR" altLang="pt-BR" dirty="0" err="1">
                <a:solidFill>
                  <a:srgbClr val="000000"/>
                </a:solidFill>
              </a:rPr>
              <a:t>Thickness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3DF880-0D17-4A47-ADB7-F6DB215812C7}"/>
                  </a:ext>
                </a:extLst>
              </p:cNvPr>
              <p:cNvSpPr txBox="1"/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𝑀𝑃𝑇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𝑉𝑆𝐴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𝑎𝑔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𝑃𝑜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𝑎𝑔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3DF880-0D17-4A47-ADB7-F6DB21581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blipFill>
                <a:blip r:embed="rId2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ubtítulo 2">
            <a:extLst>
              <a:ext uri="{FF2B5EF4-FFF2-40B4-BE49-F238E27FC236}">
                <a16:creationId xmlns:a16="http://schemas.microsoft.com/office/drawing/2014/main" id="{A623B4E5-CFAF-4C14-9B43-D49630AE825F}"/>
              </a:ext>
            </a:extLst>
          </p:cNvPr>
          <p:cNvSpPr txBox="1">
            <a:spLocks/>
          </p:cNvSpPr>
          <p:nvPr/>
        </p:nvSpPr>
        <p:spPr>
          <a:xfrm>
            <a:off x="0" y="6477796"/>
            <a:ext cx="12107537" cy="377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VSA = área superficial volumétrica (ASE x densidade), Vs = volume de sólidos (concentração), </a:t>
            </a:r>
            <a:r>
              <a:rPr lang="pt-BR" altLang="pt-BR" sz="1600" dirty="0" err="1">
                <a:solidFill>
                  <a:srgbClr val="000000"/>
                </a:solidFill>
              </a:rPr>
              <a:t>Po</a:t>
            </a:r>
            <a:r>
              <a:rPr lang="pt-BR" altLang="pt-BR" sz="1600" dirty="0">
                <a:solidFill>
                  <a:srgbClr val="000000"/>
                </a:solidFill>
              </a:rPr>
              <a:t> = porosidade de empacotamento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086E00C-CA69-4400-A8E3-4D9BD6120D59}"/>
              </a:ext>
            </a:extLst>
          </p:cNvPr>
          <p:cNvSpPr/>
          <p:nvPr/>
        </p:nvSpPr>
        <p:spPr>
          <a:xfrm>
            <a:off x="928958" y="1582319"/>
            <a:ext cx="914400" cy="9144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15F513A-0E7F-4443-AC17-D17891B4B4CE}"/>
              </a:ext>
            </a:extLst>
          </p:cNvPr>
          <p:cNvSpPr>
            <a:spLocks noChangeAspect="1"/>
          </p:cNvSpPr>
          <p:nvPr/>
        </p:nvSpPr>
        <p:spPr>
          <a:xfrm>
            <a:off x="1865393" y="1593337"/>
            <a:ext cx="841250" cy="8412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2448486-2F85-4F9E-AE6D-16BF9DAF1DAC}"/>
              </a:ext>
            </a:extLst>
          </p:cNvPr>
          <p:cNvSpPr>
            <a:spLocks noChangeAspect="1"/>
          </p:cNvSpPr>
          <p:nvPr/>
        </p:nvSpPr>
        <p:spPr>
          <a:xfrm>
            <a:off x="1466196" y="2368368"/>
            <a:ext cx="841250" cy="8412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CDB2279-98A1-4DF0-BBF9-ADAC3D8BB1A6}"/>
              </a:ext>
            </a:extLst>
          </p:cNvPr>
          <p:cNvGrpSpPr/>
          <p:nvPr/>
        </p:nvGrpSpPr>
        <p:grpSpPr>
          <a:xfrm>
            <a:off x="4324232" y="1291848"/>
            <a:ext cx="2219581" cy="2068656"/>
            <a:chOff x="3806437" y="1291848"/>
            <a:chExt cx="2219581" cy="2068656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2F770955-0BF4-476A-8ABA-1DCE4176E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108" y="1882112"/>
              <a:ext cx="748338" cy="7483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8C72E54F-859F-4254-8702-D5328EF44D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8242" y="2304062"/>
              <a:ext cx="1056442" cy="10564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C610421B-ACF3-43C0-9A64-CDFEDE3538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9576" y="1291848"/>
              <a:ext cx="1056442" cy="10564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E2A73886-6402-4A45-9F0C-A8C1FDD7D9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6437" y="1396925"/>
              <a:ext cx="1160925" cy="11609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CD9266D6-F6BD-4D4F-BF61-0E2D44DABF43}"/>
                </a:ext>
              </a:extLst>
            </p:cNvPr>
            <p:cNvSpPr/>
            <p:nvPr/>
          </p:nvSpPr>
          <p:spPr>
            <a:xfrm>
              <a:off x="3935157" y="1520187"/>
              <a:ext cx="914400" cy="91440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99FD5130-F83C-426C-A9AF-63D7529877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7172" y="1399444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49FEE281-E961-4C01-9709-A1168F6716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9574" y="2409355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21769ECD-684E-4B68-B0E5-D389E4A6A836}"/>
              </a:ext>
            </a:extLst>
          </p:cNvPr>
          <p:cNvCxnSpPr>
            <a:cxnSpLocks/>
          </p:cNvCxnSpPr>
          <p:nvPr/>
        </p:nvCxnSpPr>
        <p:spPr>
          <a:xfrm>
            <a:off x="1409856" y="2056044"/>
            <a:ext cx="455537" cy="7346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7B57927-40AF-4263-A622-F1C4150AD043}"/>
              </a:ext>
            </a:extLst>
          </p:cNvPr>
          <p:cNvCxnSpPr/>
          <p:nvPr/>
        </p:nvCxnSpPr>
        <p:spPr>
          <a:xfrm>
            <a:off x="1409856" y="2045027"/>
            <a:ext cx="8694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0B6636BF-C78B-4291-B70D-E92C274BD772}"/>
              </a:ext>
            </a:extLst>
          </p:cNvPr>
          <p:cNvCxnSpPr/>
          <p:nvPr/>
        </p:nvCxnSpPr>
        <p:spPr>
          <a:xfrm flipH="1">
            <a:off x="1865393" y="2045027"/>
            <a:ext cx="413883" cy="7456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B66CC245-5059-4994-A367-7CE40CE2EFAF}"/>
              </a:ext>
            </a:extLst>
          </p:cNvPr>
          <p:cNvCxnSpPr>
            <a:cxnSpLocks/>
          </p:cNvCxnSpPr>
          <p:nvPr/>
        </p:nvCxnSpPr>
        <p:spPr>
          <a:xfrm>
            <a:off x="4862985" y="1954449"/>
            <a:ext cx="731982" cy="936637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8A6A8FBA-2C9E-4093-83FB-A8A439A2C030}"/>
              </a:ext>
            </a:extLst>
          </p:cNvPr>
          <p:cNvCxnSpPr/>
          <p:nvPr/>
        </p:nvCxnSpPr>
        <p:spPr>
          <a:xfrm flipV="1">
            <a:off x="4862985" y="1846853"/>
            <a:ext cx="1157889" cy="107596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DADA98A1-7777-4F16-8C11-5379239250DF}"/>
              </a:ext>
            </a:extLst>
          </p:cNvPr>
          <p:cNvCxnSpPr>
            <a:cxnSpLocks/>
          </p:cNvCxnSpPr>
          <p:nvPr/>
        </p:nvCxnSpPr>
        <p:spPr>
          <a:xfrm flipH="1">
            <a:off x="5597181" y="1839605"/>
            <a:ext cx="421831" cy="1051481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14CB6728-02A6-46A1-B224-3F38344C4640}"/>
              </a:ext>
            </a:extLst>
          </p:cNvPr>
          <p:cNvSpPr/>
          <p:nvPr/>
        </p:nvSpPr>
        <p:spPr>
          <a:xfrm>
            <a:off x="372573" y="3834722"/>
            <a:ext cx="295740" cy="1137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F44C590B-9963-425A-AA3F-8BBA77732A33}"/>
              </a:ext>
            </a:extLst>
          </p:cNvPr>
          <p:cNvSpPr txBox="1">
            <a:spLocks/>
          </p:cNvSpPr>
          <p:nvPr/>
        </p:nvSpPr>
        <p:spPr>
          <a:xfrm>
            <a:off x="701363" y="3724347"/>
            <a:ext cx="1134737" cy="410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Partícula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8E5D4636-C1A4-4D1D-85E0-CDC573C76A16}"/>
              </a:ext>
            </a:extLst>
          </p:cNvPr>
          <p:cNvSpPr/>
          <p:nvPr/>
        </p:nvSpPr>
        <p:spPr>
          <a:xfrm>
            <a:off x="1905377" y="3849299"/>
            <a:ext cx="295740" cy="11371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1ECBC542-BF04-4708-9E39-850AC1B708CD}"/>
              </a:ext>
            </a:extLst>
          </p:cNvPr>
          <p:cNvSpPr txBox="1">
            <a:spLocks/>
          </p:cNvSpPr>
          <p:nvPr/>
        </p:nvSpPr>
        <p:spPr>
          <a:xfrm>
            <a:off x="2234166" y="3724347"/>
            <a:ext cx="1134737" cy="410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Fluido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F1B98518-6268-4EFA-B58C-C7A22F5A6131}"/>
              </a:ext>
            </a:extLst>
          </p:cNvPr>
          <p:cNvCxnSpPr/>
          <p:nvPr/>
        </p:nvCxnSpPr>
        <p:spPr>
          <a:xfrm>
            <a:off x="3226048" y="3906231"/>
            <a:ext cx="267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ubtítulo 2">
            <a:extLst>
              <a:ext uri="{FF2B5EF4-FFF2-40B4-BE49-F238E27FC236}">
                <a16:creationId xmlns:a16="http://schemas.microsoft.com/office/drawing/2014/main" id="{6EF805F4-AD2D-4A0B-A4B4-911A5DFCF58A}"/>
              </a:ext>
            </a:extLst>
          </p:cNvPr>
          <p:cNvSpPr txBox="1">
            <a:spLocks/>
          </p:cNvSpPr>
          <p:nvPr/>
        </p:nvSpPr>
        <p:spPr>
          <a:xfrm>
            <a:off x="3554837" y="3724347"/>
            <a:ext cx="1134737" cy="410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Distância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  <p:sp>
        <p:nvSpPr>
          <p:cNvPr id="39" name="Seta: para a Direita 38">
            <a:extLst>
              <a:ext uri="{FF2B5EF4-FFF2-40B4-BE49-F238E27FC236}">
                <a16:creationId xmlns:a16="http://schemas.microsoft.com/office/drawing/2014/main" id="{8C7480EA-ADD5-46DB-A8D7-D3A3ECBB2EE1}"/>
              </a:ext>
            </a:extLst>
          </p:cNvPr>
          <p:cNvSpPr/>
          <p:nvPr/>
        </p:nvSpPr>
        <p:spPr>
          <a:xfrm>
            <a:off x="3095742" y="2270136"/>
            <a:ext cx="1009786" cy="4424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água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647F871F-DDA2-48AA-B1DF-824BEE0DA125}"/>
                  </a:ext>
                </a:extLst>
              </p:cNvPr>
              <p:cNvSpPr txBox="1"/>
              <p:nvPr/>
            </p:nvSpPr>
            <p:spPr>
              <a:xfrm>
                <a:off x="958955" y="5399736"/>
                <a:ext cx="2748573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𝐼𝑃𝑆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𝑉𝑆𝐴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647F871F-DDA2-48AA-B1DF-824BEE0D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55" y="5399736"/>
                <a:ext cx="2748573" cy="6163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eta: para a Direita 40">
            <a:extLst>
              <a:ext uri="{FF2B5EF4-FFF2-40B4-BE49-F238E27FC236}">
                <a16:creationId xmlns:a16="http://schemas.microsoft.com/office/drawing/2014/main" id="{A322EAA8-2C03-4EF2-861B-27E958E59F42}"/>
              </a:ext>
            </a:extLst>
          </p:cNvPr>
          <p:cNvSpPr/>
          <p:nvPr/>
        </p:nvSpPr>
        <p:spPr>
          <a:xfrm>
            <a:off x="7102746" y="2245685"/>
            <a:ext cx="1009786" cy="44242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pasta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6C01474E-4BC2-4997-9A99-C18420904AE8}"/>
              </a:ext>
            </a:extLst>
          </p:cNvPr>
          <p:cNvGrpSpPr/>
          <p:nvPr/>
        </p:nvGrpSpPr>
        <p:grpSpPr>
          <a:xfrm>
            <a:off x="8730484" y="1355216"/>
            <a:ext cx="2219581" cy="2068656"/>
            <a:chOff x="8212689" y="1355216"/>
            <a:chExt cx="2219581" cy="2068656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75D586F0-80B7-4D4E-85D8-BB93226DC4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2776" y="2007965"/>
              <a:ext cx="629090" cy="62909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D376D52B-D7EA-4C63-BDAC-C8733A3B5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4494" y="2367430"/>
              <a:ext cx="1056442" cy="105644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7B5B0BE6-92FF-401E-9AAF-D8A979FF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5828" y="1355216"/>
              <a:ext cx="1056442" cy="105644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9B1C3411-74F6-419F-AD4E-F7C7FDC04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689" y="1460293"/>
              <a:ext cx="1160925" cy="116092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E4C08383-01BB-49FE-A3D4-0BC7B8F3F002}"/>
                </a:ext>
              </a:extLst>
            </p:cNvPr>
            <p:cNvSpPr/>
            <p:nvPr/>
          </p:nvSpPr>
          <p:spPr>
            <a:xfrm>
              <a:off x="8341409" y="1583555"/>
              <a:ext cx="914400" cy="91440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7AD26592-DADD-4D36-96DD-FE872DC47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83424" y="1462812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B5170B90-C5D6-4F5B-B4F9-8B5474978E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5826" y="2472723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7D39CA7C-AE3D-4D84-B222-47D9D3A2E249}"/>
              </a:ext>
            </a:extLst>
          </p:cNvPr>
          <p:cNvCxnSpPr>
            <a:cxnSpLocks/>
          </p:cNvCxnSpPr>
          <p:nvPr/>
        </p:nvCxnSpPr>
        <p:spPr>
          <a:xfrm>
            <a:off x="9269237" y="2017817"/>
            <a:ext cx="731982" cy="936637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CE4704E-86EB-418C-A977-8F08ED5106EE}"/>
              </a:ext>
            </a:extLst>
          </p:cNvPr>
          <p:cNvCxnSpPr/>
          <p:nvPr/>
        </p:nvCxnSpPr>
        <p:spPr>
          <a:xfrm flipV="1">
            <a:off x="9269237" y="1910221"/>
            <a:ext cx="1157889" cy="107596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428F5DB0-013C-49DD-B416-A3332D3212FF}"/>
              </a:ext>
            </a:extLst>
          </p:cNvPr>
          <p:cNvCxnSpPr>
            <a:cxnSpLocks/>
          </p:cNvCxnSpPr>
          <p:nvPr/>
        </p:nvCxnSpPr>
        <p:spPr>
          <a:xfrm flipH="1">
            <a:off x="10003433" y="1902973"/>
            <a:ext cx="421831" cy="1051481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06CC0E50-1DD2-4E3B-9B82-D4815A4E0576}"/>
              </a:ext>
            </a:extLst>
          </p:cNvPr>
          <p:cNvSpPr/>
          <p:nvPr/>
        </p:nvSpPr>
        <p:spPr>
          <a:xfrm>
            <a:off x="372573" y="4128057"/>
            <a:ext cx="295740" cy="113716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6" name="Subtítulo 2">
            <a:extLst>
              <a:ext uri="{FF2B5EF4-FFF2-40B4-BE49-F238E27FC236}">
                <a16:creationId xmlns:a16="http://schemas.microsoft.com/office/drawing/2014/main" id="{3F3C4564-D4FC-4FC4-95C8-8D5644040822}"/>
              </a:ext>
            </a:extLst>
          </p:cNvPr>
          <p:cNvSpPr txBox="1">
            <a:spLocks/>
          </p:cNvSpPr>
          <p:nvPr/>
        </p:nvSpPr>
        <p:spPr>
          <a:xfrm>
            <a:off x="701363" y="4050878"/>
            <a:ext cx="2470064" cy="410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Vazio de empacotamento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</p:spTree>
    <p:extLst>
      <p:ext uri="{BB962C8B-B14F-4D97-AF65-F5344CB8AC3E}">
        <p14:creationId xmlns:p14="http://schemas.microsoft.com/office/powerpoint/2010/main" val="19881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Distribuição de tamanho de partículas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02E6E9E-493D-4A6D-915A-6F409521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" y="721122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F08E4585-6661-4F92-AC29-A814016F2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956" y="721122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422E7B92-E2B2-466B-9646-84B9E35A9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480" y="3569034"/>
            <a:ext cx="25320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Sistema Monodisperso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2128FFAD-4CE5-4B0F-877D-4E6620F43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581" y="3575705"/>
            <a:ext cx="54938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Sistema Bimodal - Inclusão de Partículas Pequenas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F710444-6E47-4018-81FB-DE793A1F1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" y="3945037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53725A92-2B2B-4FC7-A50F-14B61BA1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899" y="6245532"/>
            <a:ext cx="27366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Empacotamento Máximo</a:t>
            </a:r>
          </a:p>
        </p:txBody>
      </p:sp>
    </p:spTree>
    <p:extLst>
      <p:ext uri="{BB962C8B-B14F-4D97-AF65-F5344CB8AC3E}">
        <p14:creationId xmlns:p14="http://schemas.microsoft.com/office/powerpoint/2010/main" val="394406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Distribuição de tamanho de partículas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93A67C63-9B86-4DE8-9F4C-9AA6E517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" y="3935437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F466006-E187-4217-BF2F-059088E36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64" y="712950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636F979-454D-4FAB-A37C-629D16F13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" y="712950"/>
            <a:ext cx="570706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736A9788-CE29-40E4-A5AA-15BE3E02E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566" y="6348875"/>
            <a:ext cx="3826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 de Partículas Pequenas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E21792C7-9BC6-4BC6-9131-5A338B8A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855" y="3551942"/>
            <a:ext cx="367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 de Partículas Grandes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12479356-E741-479F-ACA6-396BB401F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4" y="3551942"/>
            <a:ext cx="41175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Distribuição Inadequada de Tamanhos</a:t>
            </a:r>
          </a:p>
        </p:txBody>
      </p:sp>
    </p:spTree>
    <p:extLst>
      <p:ext uri="{BB962C8B-B14F-4D97-AF65-F5344CB8AC3E}">
        <p14:creationId xmlns:p14="http://schemas.microsoft.com/office/powerpoint/2010/main" val="200354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70C0"/>
                </a:solidFill>
              </a:rPr>
              <a:t>Terminologia utilizada no estudo das partículas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EEEC91B-03E7-4970-901E-85ACBBB89633}"/>
              </a:ext>
            </a:extLst>
          </p:cNvPr>
          <p:cNvSpPr txBox="1">
            <a:spLocks/>
          </p:cNvSpPr>
          <p:nvPr/>
        </p:nvSpPr>
        <p:spPr>
          <a:xfrm>
            <a:off x="589183" y="1108087"/>
            <a:ext cx="11258260" cy="355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Distribuição Granulométrica Continua</a:t>
            </a:r>
            <a:r>
              <a:rPr lang="pt-BR" altLang="pt-BR" dirty="0">
                <a:solidFill>
                  <a:srgbClr val="000000"/>
                </a:solidFill>
              </a:rPr>
              <a:t>:</a:t>
            </a:r>
            <a:endParaRPr lang="pt-BR" alt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A9FB8C1-D65C-496D-9270-5CB27F61DE3B}"/>
              </a:ext>
            </a:extLst>
          </p:cNvPr>
          <p:cNvSpPr txBox="1"/>
          <p:nvPr/>
        </p:nvSpPr>
        <p:spPr>
          <a:xfrm>
            <a:off x="5524900" y="1070138"/>
            <a:ext cx="6574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dirty="0">
                <a:solidFill>
                  <a:srgbClr val="000000"/>
                </a:solidFill>
              </a:rPr>
              <a:t>faixa de distribuição de tamanhos é continua em toda sua extensão (ausência de </a:t>
            </a:r>
            <a:r>
              <a:rPr lang="pt-BR" altLang="pt-BR" sz="2400" i="1" dirty="0">
                <a:solidFill>
                  <a:srgbClr val="000000"/>
                </a:solidFill>
              </a:rPr>
              <a:t>gaps</a:t>
            </a:r>
            <a:r>
              <a:rPr lang="pt-BR" altLang="pt-BR" sz="2400" dirty="0">
                <a:solidFill>
                  <a:srgbClr val="000000"/>
                </a:solidFill>
              </a:rPr>
              <a:t>)</a:t>
            </a:r>
            <a:endParaRPr lang="pt-BR" sz="2400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75893D2E-22F8-4B94-A8DD-9265F5E342A8}"/>
              </a:ext>
            </a:extLst>
          </p:cNvPr>
          <p:cNvSpPr txBox="1">
            <a:spLocks/>
          </p:cNvSpPr>
          <p:nvPr/>
        </p:nvSpPr>
        <p:spPr>
          <a:xfrm>
            <a:off x="589183" y="4003530"/>
            <a:ext cx="11258260" cy="109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0000"/>
                </a:solidFill>
              </a:rPr>
              <a:t>Distribuição Granulométrica Descontinua</a:t>
            </a:r>
            <a:r>
              <a:rPr lang="pt-BR" altLang="pt-BR" dirty="0">
                <a:solidFill>
                  <a:srgbClr val="000000"/>
                </a:solidFill>
              </a:rPr>
              <a:t>:</a:t>
            </a:r>
            <a:endParaRPr lang="pt-BR" alt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D517A0-6E3E-451D-97F0-F123AE26E85A}"/>
              </a:ext>
            </a:extLst>
          </p:cNvPr>
          <p:cNvSpPr txBox="1"/>
          <p:nvPr/>
        </p:nvSpPr>
        <p:spPr>
          <a:xfrm>
            <a:off x="5852160" y="3973027"/>
            <a:ext cx="6246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dirty="0">
                <a:solidFill>
                  <a:srgbClr val="000000"/>
                </a:solidFill>
              </a:rPr>
              <a:t>faixa de distribuição de tamanhos apresenta intervalos (gaps), onde se verifica a ausência de determinados tamanhos de partículas </a:t>
            </a:r>
            <a:endParaRPr lang="pt-BR" sz="2400" dirty="0"/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6160592B-149D-453B-BBF4-F8DF58A6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7" y="1772753"/>
            <a:ext cx="3237031" cy="20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026">
            <a:extLst>
              <a:ext uri="{FF2B5EF4-FFF2-40B4-BE49-F238E27FC236}">
                <a16:creationId xmlns:a16="http://schemas.microsoft.com/office/drawing/2014/main" id="{72029A8C-804E-4394-B234-84912D86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7" y="4688406"/>
            <a:ext cx="3237032" cy="20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1033">
            <a:extLst>
              <a:ext uri="{FF2B5EF4-FFF2-40B4-BE49-F238E27FC236}">
                <a16:creationId xmlns:a16="http://schemas.microsoft.com/office/drawing/2014/main" id="{667B25C3-5AAE-44CA-9D66-80F9899C15FB}"/>
              </a:ext>
            </a:extLst>
          </p:cNvPr>
          <p:cNvGrpSpPr>
            <a:grpSpLocks/>
          </p:cNvGrpSpPr>
          <p:nvPr/>
        </p:nvGrpSpPr>
        <p:grpSpPr bwMode="auto">
          <a:xfrm>
            <a:off x="2202572" y="5896233"/>
            <a:ext cx="531813" cy="649288"/>
            <a:chOff x="4165" y="1333"/>
            <a:chExt cx="335" cy="409"/>
          </a:xfrm>
        </p:grpSpPr>
        <p:sp>
          <p:nvSpPr>
            <p:cNvPr id="53" name="Oval 1034">
              <a:extLst>
                <a:ext uri="{FF2B5EF4-FFF2-40B4-BE49-F238E27FC236}">
                  <a16:creationId xmlns:a16="http://schemas.microsoft.com/office/drawing/2014/main" id="{6758EC3F-B181-4FAF-A2B9-1B7A791D1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1497"/>
              <a:ext cx="335" cy="245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 sz="1200"/>
            </a:p>
          </p:txBody>
        </p:sp>
        <p:sp>
          <p:nvSpPr>
            <p:cNvPr id="54" name="Text Box 1035">
              <a:extLst>
                <a:ext uri="{FF2B5EF4-FFF2-40B4-BE49-F238E27FC236}">
                  <a16:creationId xmlns:a16="http://schemas.microsoft.com/office/drawing/2014/main" id="{0E0B573C-E262-4C51-8836-A1E27E59C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4" y="1333"/>
              <a:ext cx="27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0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Modelos de Empacotamento de Partículas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A922FFC-096F-4C96-9AE8-C7A66E949FE8}"/>
              </a:ext>
            </a:extLst>
          </p:cNvPr>
          <p:cNvSpPr txBox="1">
            <a:spLocks/>
          </p:cNvSpPr>
          <p:nvPr/>
        </p:nvSpPr>
        <p:spPr>
          <a:xfrm>
            <a:off x="784715" y="1260485"/>
            <a:ext cx="9373273" cy="5481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/>
              <a:t>Propostas</a:t>
            </a:r>
            <a:r>
              <a:rPr lang="pt-BR" altLang="pt-BR" dirty="0"/>
              <a:t>: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i. Previsão da densidade de empacotamento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 err="1"/>
              <a:t>ii</a:t>
            </a:r>
            <a:r>
              <a:rPr lang="pt-BR" altLang="pt-BR" dirty="0"/>
              <a:t>. Determinar o proporcionamento ideal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sz="1500" dirty="0"/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/>
              <a:t>Considerando</a:t>
            </a:r>
            <a:r>
              <a:rPr lang="pt-BR" altLang="pt-BR" dirty="0"/>
              <a:t>...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a. Qual a proposta que se deseja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b. A precisão buscada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/>
              <a:t>c. Os dados de entrada, como PSD e morfologia, etc.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sz="1500" dirty="0"/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u="sng" dirty="0">
                <a:solidFill>
                  <a:srgbClr val="0070C0"/>
                </a:solidFill>
              </a:rPr>
              <a:t>Atentando para </a:t>
            </a:r>
            <a:r>
              <a:rPr lang="pt-BR" altLang="pt-BR" dirty="0">
                <a:solidFill>
                  <a:srgbClr val="0070C0"/>
                </a:solidFill>
              </a:rPr>
              <a:t>...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70C0"/>
                </a:solidFill>
              </a:rPr>
              <a:t>a. Método de conformação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36945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Modelos de Empacotamento de Partículas</a:t>
            </a:r>
          </a:p>
        </p:txBody>
      </p:sp>
      <p:sp>
        <p:nvSpPr>
          <p:cNvPr id="88" name="Subtítulo 2">
            <a:extLst>
              <a:ext uri="{FF2B5EF4-FFF2-40B4-BE49-F238E27FC236}">
                <a16:creationId xmlns:a16="http://schemas.microsoft.com/office/drawing/2014/main" id="{DDA92073-054D-4820-A582-C02CFEACADDF}"/>
              </a:ext>
            </a:extLst>
          </p:cNvPr>
          <p:cNvSpPr txBox="1">
            <a:spLocks/>
          </p:cNvSpPr>
          <p:nvPr/>
        </p:nvSpPr>
        <p:spPr>
          <a:xfrm>
            <a:off x="784715" y="1260487"/>
            <a:ext cx="11219930" cy="20802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Em 1892, </a:t>
            </a:r>
            <a:r>
              <a:rPr lang="pt-BR" altLang="pt-BR" dirty="0" err="1">
                <a:solidFill>
                  <a:srgbClr val="000000"/>
                </a:solidFill>
              </a:rPr>
              <a:t>Féret</a:t>
            </a:r>
            <a:r>
              <a:rPr lang="pt-BR" altLang="pt-BR" dirty="0">
                <a:solidFill>
                  <a:srgbClr val="000000"/>
                </a:solidFill>
              </a:rPr>
              <a:t> publicou o primeiro tratado sobre o empacotamento de partículas em concreto, indicando: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>
                <a:solidFill>
                  <a:srgbClr val="000000"/>
                </a:solidFill>
              </a:rPr>
              <a:t>a possibilidade da seleção de tipos adequados de agregados, e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>
                <a:solidFill>
                  <a:srgbClr val="000000"/>
                </a:solidFill>
              </a:rPr>
              <a:t>a relação entre a porosidade do material endurecido e sua resistência à compressão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>
                <a:solidFill>
                  <a:srgbClr val="000000"/>
                </a:solidFill>
              </a:rPr>
              <a:t>abordagem de continuidade granulométrica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B2AA6A6-992E-4CBC-A180-0764A923FB6E}"/>
              </a:ext>
            </a:extLst>
          </p:cNvPr>
          <p:cNvSpPr/>
          <p:nvPr/>
        </p:nvSpPr>
        <p:spPr>
          <a:xfrm>
            <a:off x="920516" y="3517272"/>
            <a:ext cx="6096000" cy="92333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chemeClr val="bg1"/>
                </a:solidFill>
              </a:rPr>
              <a:t>Indicou que a  resistência  máxima  é  obtida quando a porosidade inicial da matriz é mínima, isto é, a densidade de empacotamento é máxima.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8F99000-C9D6-4D3E-9C4D-2EF1981F6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122" t="22767" r="62571" b="39246"/>
          <a:stretch/>
        </p:blipFill>
        <p:spPr>
          <a:xfrm>
            <a:off x="9445737" y="3429000"/>
            <a:ext cx="2475782" cy="260517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F530DCE-7974-4A37-BE4E-61CC41365AC9}"/>
              </a:ext>
            </a:extLst>
          </p:cNvPr>
          <p:cNvSpPr/>
          <p:nvPr/>
        </p:nvSpPr>
        <p:spPr>
          <a:xfrm>
            <a:off x="0" y="6519446"/>
            <a:ext cx="10441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BookAntiqua"/>
              </a:rPr>
              <a:t>Féret, R. (1892) Sur la compacité des mortiers hydrauliques. 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BookAntiqua,Italic"/>
              </a:rPr>
              <a:t>Annales des Ponts et </a:t>
            </a:r>
            <a:r>
              <a:rPr lang="fr-FR" sz="1600" i="1" dirty="0" err="1">
                <a:solidFill>
                  <a:schemeClr val="bg1">
                    <a:lumMod val="50000"/>
                  </a:schemeClr>
                </a:solidFill>
                <a:latin typeface="BookAntiqua,Italic"/>
              </a:rPr>
              <a:t>Chaussees</a:t>
            </a:r>
            <a:r>
              <a:rPr lang="fr-FR" sz="1600" i="1" dirty="0">
                <a:solidFill>
                  <a:schemeClr val="bg1">
                    <a:lumMod val="50000"/>
                  </a:schemeClr>
                </a:solidFill>
                <a:latin typeface="BookAntiqua"/>
              </a:rPr>
              <a:t>. </a:t>
            </a:r>
            <a:r>
              <a:rPr lang="pt-BR" sz="1600" i="1" dirty="0">
                <a:solidFill>
                  <a:schemeClr val="bg1">
                    <a:lumMod val="50000"/>
                  </a:schemeClr>
                </a:solidFill>
                <a:latin typeface="BookAntiqua"/>
              </a:rPr>
              <a:t>Vol. 4 (2e semestre), pp. 5-16.</a:t>
            </a:r>
            <a:endParaRPr lang="pt-BR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403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6907</TotalTime>
  <Words>3018</Words>
  <Application>Microsoft Office PowerPoint</Application>
  <PresentationFormat>Widescreen</PresentationFormat>
  <Paragraphs>415</Paragraphs>
  <Slides>48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8" baseType="lpstr">
      <vt:lpstr>Arial</vt:lpstr>
      <vt:lpstr>BookAntiqua</vt:lpstr>
      <vt:lpstr>BookAntiqua,Italic</vt:lpstr>
      <vt:lpstr>Calibri</vt:lpstr>
      <vt:lpstr>Calibri Light</vt:lpstr>
      <vt:lpstr>Cambria Math</vt:lpstr>
      <vt:lpstr>Monotype Sorts</vt:lpstr>
      <vt:lpstr>Symbol</vt:lpstr>
      <vt:lpstr>TimesNewRomanPS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PCC 5101 - Reologia de Suspensões Reativas Aplicadas à Construção Civil</dc:title>
  <dc:creator>Cesar Romano</dc:creator>
  <cp:lastModifiedBy>Cesar Romano</cp:lastModifiedBy>
  <cp:revision>274</cp:revision>
  <dcterms:created xsi:type="dcterms:W3CDTF">2018-09-10T10:31:27Z</dcterms:created>
  <dcterms:modified xsi:type="dcterms:W3CDTF">2020-10-06T16:12:07Z</dcterms:modified>
</cp:coreProperties>
</file>