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639" r:id="rId2"/>
    <p:sldId id="641" r:id="rId3"/>
    <p:sldId id="642" r:id="rId4"/>
    <p:sldId id="702" r:id="rId5"/>
    <p:sldId id="643" r:id="rId6"/>
    <p:sldId id="644" r:id="rId7"/>
    <p:sldId id="645" r:id="rId8"/>
    <p:sldId id="646" r:id="rId9"/>
    <p:sldId id="701" r:id="rId10"/>
    <p:sldId id="647" r:id="rId11"/>
    <p:sldId id="649" r:id="rId12"/>
    <p:sldId id="648" r:id="rId13"/>
    <p:sldId id="650" r:id="rId14"/>
    <p:sldId id="704" r:id="rId15"/>
    <p:sldId id="651" r:id="rId16"/>
    <p:sldId id="652" r:id="rId17"/>
    <p:sldId id="653" r:id="rId18"/>
    <p:sldId id="654" r:id="rId19"/>
    <p:sldId id="682" r:id="rId20"/>
    <p:sldId id="657" r:id="rId21"/>
    <p:sldId id="658" r:id="rId22"/>
    <p:sldId id="663" r:id="rId23"/>
    <p:sldId id="664" r:id="rId24"/>
    <p:sldId id="665" r:id="rId25"/>
    <p:sldId id="666" r:id="rId26"/>
    <p:sldId id="660" r:id="rId27"/>
    <p:sldId id="700" r:id="rId28"/>
    <p:sldId id="667" r:id="rId29"/>
    <p:sldId id="668" r:id="rId30"/>
    <p:sldId id="669" r:id="rId31"/>
    <p:sldId id="670" r:id="rId32"/>
    <p:sldId id="671" r:id="rId33"/>
    <p:sldId id="672" r:id="rId34"/>
    <p:sldId id="673" r:id="rId35"/>
    <p:sldId id="674" r:id="rId36"/>
    <p:sldId id="675" r:id="rId37"/>
    <p:sldId id="683" r:id="rId38"/>
    <p:sldId id="684" r:id="rId39"/>
    <p:sldId id="685" r:id="rId40"/>
    <p:sldId id="686" r:id="rId41"/>
    <p:sldId id="687" r:id="rId42"/>
    <p:sldId id="688" r:id="rId43"/>
    <p:sldId id="689" r:id="rId44"/>
    <p:sldId id="690" r:id="rId45"/>
    <p:sldId id="691" r:id="rId46"/>
    <p:sldId id="692" r:id="rId47"/>
    <p:sldId id="693" r:id="rId48"/>
    <p:sldId id="694" r:id="rId49"/>
    <p:sldId id="695" r:id="rId50"/>
    <p:sldId id="696" r:id="rId51"/>
    <p:sldId id="697" r:id="rId52"/>
    <p:sldId id="698" r:id="rId53"/>
    <p:sldId id="699" r:id="rId54"/>
    <p:sldId id="676" r:id="rId55"/>
    <p:sldId id="677" r:id="rId56"/>
    <p:sldId id="703" r:id="rId57"/>
    <p:sldId id="681" r:id="rId58"/>
  </p:sldIdLst>
  <p:sldSz cx="9144000" cy="6858000" type="screen4x3"/>
  <p:notesSz cx="7099300" cy="102346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AB"/>
    <a:srgbClr val="7DA9DF"/>
    <a:srgbClr val="056F28"/>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6" autoAdjust="0"/>
    <p:restoredTop sz="94674" autoAdjust="0"/>
  </p:normalViewPr>
  <p:slideViewPr>
    <p:cSldViewPr>
      <p:cViewPr varScale="1">
        <p:scale>
          <a:sx n="124" d="100"/>
          <a:sy n="124" d="100"/>
        </p:scale>
        <p:origin x="97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1022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notesMaster" Target="notesMasters/notes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handoutMaster" Target="handoutMasters/handoutMaster1.xml"/><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Pasta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Plan1!$B$1</c:f>
              <c:strCache>
                <c:ptCount val="1"/>
                <c:pt idx="0">
                  <c:v>INPI</c:v>
                </c:pt>
              </c:strCache>
            </c:strRef>
          </c:tx>
          <c:invertIfNegative val="0"/>
          <c:cat>
            <c:strRef>
              <c:f>Plan1!$A$2:$A$26</c:f>
              <c:strCache>
                <c:ptCount val="25"/>
                <c:pt idx="0">
                  <c:v>Petrobras</c:v>
                </c:pt>
                <c:pt idx="1">
                  <c:v>Whirlpool</c:v>
                </c:pt>
                <c:pt idx="2">
                  <c:v>AR Brasil Compressores</c:v>
                </c:pt>
                <c:pt idx="3">
                  <c:v>Arno</c:v>
                </c:pt>
                <c:pt idx="4">
                  <c:v>Vale</c:v>
                </c:pt>
                <c:pt idx="5">
                  <c:v>Usiminas</c:v>
                </c:pt>
                <c:pt idx="6">
                  <c:v>Johnson &amp; Johnson</c:v>
                </c:pt>
                <c:pt idx="7">
                  <c:v>Rhodia</c:v>
                </c:pt>
                <c:pt idx="8">
                  <c:v>Natura</c:v>
                </c:pt>
                <c:pt idx="9">
                  <c:v>CSN</c:v>
                </c:pt>
                <c:pt idx="10">
                  <c:v>Brasilata</c:v>
                </c:pt>
                <c:pt idx="11">
                  <c:v>Semeato</c:v>
                </c:pt>
                <c:pt idx="12">
                  <c:v>Mahle</c:v>
                </c:pt>
                <c:pt idx="13">
                  <c:v>Electrolux</c:v>
                </c:pt>
                <c:pt idx="14">
                  <c:v>Telebras</c:v>
                </c:pt>
                <c:pt idx="15">
                  <c:v>Jacto</c:v>
                </c:pt>
                <c:pt idx="16">
                  <c:v>Metagal</c:v>
                </c:pt>
                <c:pt idx="17">
                  <c:v>Lorenzetti</c:v>
                </c:pt>
                <c:pt idx="18">
                  <c:v>Souza Cruz</c:v>
                </c:pt>
                <c:pt idx="19">
                  <c:v>Tigre</c:v>
                </c:pt>
                <c:pt idx="20">
                  <c:v>Springer Carrier</c:v>
                </c:pt>
                <c:pt idx="21">
                  <c:v>Dana Industry</c:v>
                </c:pt>
                <c:pt idx="22">
                  <c:v>Embraer</c:v>
                </c:pt>
                <c:pt idx="23">
                  <c:v>Siemens</c:v>
                </c:pt>
                <c:pt idx="24">
                  <c:v>Tyco</c:v>
                </c:pt>
              </c:strCache>
            </c:strRef>
          </c:cat>
          <c:val>
            <c:numRef>
              <c:f>Plan1!$B$2:$B$26</c:f>
              <c:numCache>
                <c:formatCode>General</c:formatCode>
                <c:ptCount val="25"/>
                <c:pt idx="0" formatCode="#,##0">
                  <c:v>1160.0</c:v>
                </c:pt>
                <c:pt idx="1">
                  <c:v>647.0</c:v>
                </c:pt>
                <c:pt idx="2">
                  <c:v>215.0</c:v>
                </c:pt>
                <c:pt idx="3">
                  <c:v>494.0</c:v>
                </c:pt>
                <c:pt idx="4">
                  <c:v>352.0</c:v>
                </c:pt>
                <c:pt idx="5">
                  <c:v>507.0</c:v>
                </c:pt>
                <c:pt idx="6">
                  <c:v>117.0</c:v>
                </c:pt>
                <c:pt idx="7">
                  <c:v>257.0</c:v>
                </c:pt>
                <c:pt idx="8">
                  <c:v>76.0</c:v>
                </c:pt>
                <c:pt idx="9">
                  <c:v>313.0</c:v>
                </c:pt>
                <c:pt idx="10">
                  <c:v>56.0</c:v>
                </c:pt>
                <c:pt idx="11">
                  <c:v>262.0</c:v>
                </c:pt>
                <c:pt idx="12">
                  <c:v>55.0</c:v>
                </c:pt>
                <c:pt idx="13">
                  <c:v>171.0</c:v>
                </c:pt>
                <c:pt idx="14">
                  <c:v>153.0</c:v>
                </c:pt>
                <c:pt idx="15">
                  <c:v>202.0</c:v>
                </c:pt>
                <c:pt idx="16">
                  <c:v>97.0</c:v>
                </c:pt>
                <c:pt idx="17">
                  <c:v>196.0</c:v>
                </c:pt>
                <c:pt idx="18">
                  <c:v>159.0</c:v>
                </c:pt>
                <c:pt idx="19">
                  <c:v>190.0</c:v>
                </c:pt>
                <c:pt idx="20">
                  <c:v>75.0</c:v>
                </c:pt>
                <c:pt idx="21">
                  <c:v>94.0</c:v>
                </c:pt>
                <c:pt idx="22">
                  <c:v>29.0</c:v>
                </c:pt>
                <c:pt idx="23">
                  <c:v>57.0</c:v>
                </c:pt>
                <c:pt idx="24">
                  <c:v>43.0</c:v>
                </c:pt>
              </c:numCache>
            </c:numRef>
          </c:val>
        </c:ser>
        <c:ser>
          <c:idx val="1"/>
          <c:order val="1"/>
          <c:tx>
            <c:strRef>
              <c:f>Plan1!$C$1</c:f>
              <c:strCache>
                <c:ptCount val="1"/>
                <c:pt idx="0">
                  <c:v>Exterior</c:v>
                </c:pt>
              </c:strCache>
            </c:strRef>
          </c:tx>
          <c:invertIfNegative val="0"/>
          <c:cat>
            <c:strRef>
              <c:f>Plan1!$A$2:$A$26</c:f>
              <c:strCache>
                <c:ptCount val="25"/>
                <c:pt idx="0">
                  <c:v>Petrobras</c:v>
                </c:pt>
                <c:pt idx="1">
                  <c:v>Whirlpool</c:v>
                </c:pt>
                <c:pt idx="2">
                  <c:v>AR Brasil Compressores</c:v>
                </c:pt>
                <c:pt idx="3">
                  <c:v>Arno</c:v>
                </c:pt>
                <c:pt idx="4">
                  <c:v>Vale</c:v>
                </c:pt>
                <c:pt idx="5">
                  <c:v>Usiminas</c:v>
                </c:pt>
                <c:pt idx="6">
                  <c:v>Johnson &amp; Johnson</c:v>
                </c:pt>
                <c:pt idx="7">
                  <c:v>Rhodia</c:v>
                </c:pt>
                <c:pt idx="8">
                  <c:v>Natura</c:v>
                </c:pt>
                <c:pt idx="9">
                  <c:v>CSN</c:v>
                </c:pt>
                <c:pt idx="10">
                  <c:v>Brasilata</c:v>
                </c:pt>
                <c:pt idx="11">
                  <c:v>Semeato</c:v>
                </c:pt>
                <c:pt idx="12">
                  <c:v>Mahle</c:v>
                </c:pt>
                <c:pt idx="13">
                  <c:v>Electrolux</c:v>
                </c:pt>
                <c:pt idx="14">
                  <c:v>Telebras</c:v>
                </c:pt>
                <c:pt idx="15">
                  <c:v>Jacto</c:v>
                </c:pt>
                <c:pt idx="16">
                  <c:v>Metagal</c:v>
                </c:pt>
                <c:pt idx="17">
                  <c:v>Lorenzetti</c:v>
                </c:pt>
                <c:pt idx="18">
                  <c:v>Souza Cruz</c:v>
                </c:pt>
                <c:pt idx="19">
                  <c:v>Tigre</c:v>
                </c:pt>
                <c:pt idx="20">
                  <c:v>Springer Carrier</c:v>
                </c:pt>
                <c:pt idx="21">
                  <c:v>Dana Industry</c:v>
                </c:pt>
                <c:pt idx="22">
                  <c:v>Embraer</c:v>
                </c:pt>
                <c:pt idx="23">
                  <c:v>Siemens</c:v>
                </c:pt>
                <c:pt idx="24">
                  <c:v>Tyco</c:v>
                </c:pt>
              </c:strCache>
            </c:strRef>
          </c:cat>
          <c:val>
            <c:numRef>
              <c:f>Plan1!$C$2:$C$26</c:f>
              <c:numCache>
                <c:formatCode>#,##0</c:formatCode>
                <c:ptCount val="25"/>
                <c:pt idx="0">
                  <c:v>1348.0</c:v>
                </c:pt>
                <c:pt idx="1">
                  <c:v>1652.0</c:v>
                </c:pt>
                <c:pt idx="2" formatCode="General">
                  <c:v>536.0</c:v>
                </c:pt>
                <c:pt idx="3" formatCode="General">
                  <c:v>65.0</c:v>
                </c:pt>
                <c:pt idx="4" formatCode="General">
                  <c:v>186.0</c:v>
                </c:pt>
                <c:pt idx="5" formatCode="General">
                  <c:v>28.0</c:v>
                </c:pt>
                <c:pt idx="6" formatCode="General">
                  <c:v>343.0</c:v>
                </c:pt>
                <c:pt idx="7" formatCode="General">
                  <c:v>191.0</c:v>
                </c:pt>
                <c:pt idx="8" formatCode="General">
                  <c:v>308.0</c:v>
                </c:pt>
                <c:pt idx="9" formatCode="General">
                  <c:v>2.0</c:v>
                </c:pt>
                <c:pt idx="10" formatCode="General">
                  <c:v>239.0</c:v>
                </c:pt>
                <c:pt idx="11" formatCode="General">
                  <c:v>5.0</c:v>
                </c:pt>
                <c:pt idx="12" formatCode="General">
                  <c:v>188.0</c:v>
                </c:pt>
                <c:pt idx="13" formatCode="General">
                  <c:v>65.0</c:v>
                </c:pt>
                <c:pt idx="14" formatCode="General">
                  <c:v>78.0</c:v>
                </c:pt>
                <c:pt idx="15" formatCode="General">
                  <c:v>28.0</c:v>
                </c:pt>
                <c:pt idx="16" formatCode="General">
                  <c:v>126.0</c:v>
                </c:pt>
                <c:pt idx="17" formatCode="General">
                  <c:v>24.0</c:v>
                </c:pt>
                <c:pt idx="18" formatCode="General">
                  <c:v>53.0</c:v>
                </c:pt>
                <c:pt idx="19" formatCode="General">
                  <c:v>6.0</c:v>
                </c:pt>
                <c:pt idx="20" formatCode="General">
                  <c:v>114.0</c:v>
                </c:pt>
                <c:pt idx="21" formatCode="General">
                  <c:v>62.0</c:v>
                </c:pt>
                <c:pt idx="22" formatCode="General">
                  <c:v>116.0</c:v>
                </c:pt>
                <c:pt idx="23" formatCode="General">
                  <c:v>81.0</c:v>
                </c:pt>
                <c:pt idx="24" formatCode="General">
                  <c:v>88.0</c:v>
                </c:pt>
              </c:numCache>
            </c:numRef>
          </c:val>
        </c:ser>
        <c:ser>
          <c:idx val="2"/>
          <c:order val="2"/>
          <c:tx>
            <c:strRef>
              <c:f>Plan1!$D$1</c:f>
              <c:strCache>
                <c:ptCount val="1"/>
                <c:pt idx="0">
                  <c:v>total</c:v>
                </c:pt>
              </c:strCache>
            </c:strRef>
          </c:tx>
          <c:invertIfNegative val="0"/>
          <c:dLbls>
            <c:spPr>
              <a:noFill/>
              <a:ln>
                <a:noFill/>
              </a:ln>
              <a:effectLst/>
            </c:spPr>
            <c:txPr>
              <a:bodyPr rot="-5400000" vert="horz"/>
              <a:lstStyle/>
              <a:p>
                <a:pPr>
                  <a:defRPr sz="1000"/>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Plan1!$A$2:$A$26</c:f>
              <c:strCache>
                <c:ptCount val="25"/>
                <c:pt idx="0">
                  <c:v>Petrobras</c:v>
                </c:pt>
                <c:pt idx="1">
                  <c:v>Whirlpool</c:v>
                </c:pt>
                <c:pt idx="2">
                  <c:v>AR Brasil Compressores</c:v>
                </c:pt>
                <c:pt idx="3">
                  <c:v>Arno</c:v>
                </c:pt>
                <c:pt idx="4">
                  <c:v>Vale</c:v>
                </c:pt>
                <c:pt idx="5">
                  <c:v>Usiminas</c:v>
                </c:pt>
                <c:pt idx="6">
                  <c:v>Johnson &amp; Johnson</c:v>
                </c:pt>
                <c:pt idx="7">
                  <c:v>Rhodia</c:v>
                </c:pt>
                <c:pt idx="8">
                  <c:v>Natura</c:v>
                </c:pt>
                <c:pt idx="9">
                  <c:v>CSN</c:v>
                </c:pt>
                <c:pt idx="10">
                  <c:v>Brasilata</c:v>
                </c:pt>
                <c:pt idx="11">
                  <c:v>Semeato</c:v>
                </c:pt>
                <c:pt idx="12">
                  <c:v>Mahle</c:v>
                </c:pt>
                <c:pt idx="13">
                  <c:v>Electrolux</c:v>
                </c:pt>
                <c:pt idx="14">
                  <c:v>Telebras</c:v>
                </c:pt>
                <c:pt idx="15">
                  <c:v>Jacto</c:v>
                </c:pt>
                <c:pt idx="16">
                  <c:v>Metagal</c:v>
                </c:pt>
                <c:pt idx="17">
                  <c:v>Lorenzetti</c:v>
                </c:pt>
                <c:pt idx="18">
                  <c:v>Souza Cruz</c:v>
                </c:pt>
                <c:pt idx="19">
                  <c:v>Tigre</c:v>
                </c:pt>
                <c:pt idx="20">
                  <c:v>Springer Carrier</c:v>
                </c:pt>
                <c:pt idx="21">
                  <c:v>Dana Industry</c:v>
                </c:pt>
                <c:pt idx="22">
                  <c:v>Embraer</c:v>
                </c:pt>
                <c:pt idx="23">
                  <c:v>Siemens</c:v>
                </c:pt>
                <c:pt idx="24">
                  <c:v>Tyco</c:v>
                </c:pt>
              </c:strCache>
            </c:strRef>
          </c:cat>
          <c:val>
            <c:numRef>
              <c:f>Plan1!$D$2:$D$26</c:f>
              <c:numCache>
                <c:formatCode>#,##0</c:formatCode>
                <c:ptCount val="25"/>
                <c:pt idx="0">
                  <c:v>2508.0</c:v>
                </c:pt>
                <c:pt idx="1">
                  <c:v>2299.0</c:v>
                </c:pt>
                <c:pt idx="2" formatCode="General">
                  <c:v>751.0</c:v>
                </c:pt>
                <c:pt idx="3" formatCode="General">
                  <c:v>559.0</c:v>
                </c:pt>
                <c:pt idx="4" formatCode="General">
                  <c:v>538.0</c:v>
                </c:pt>
                <c:pt idx="5" formatCode="General">
                  <c:v>535.0</c:v>
                </c:pt>
                <c:pt idx="6" formatCode="General">
                  <c:v>460.0</c:v>
                </c:pt>
                <c:pt idx="7" formatCode="General">
                  <c:v>448.0</c:v>
                </c:pt>
                <c:pt idx="8" formatCode="General">
                  <c:v>384.0</c:v>
                </c:pt>
                <c:pt idx="9" formatCode="General">
                  <c:v>315.0</c:v>
                </c:pt>
                <c:pt idx="10" formatCode="General">
                  <c:v>295.0</c:v>
                </c:pt>
                <c:pt idx="11" formatCode="General">
                  <c:v>267.0</c:v>
                </c:pt>
                <c:pt idx="12" formatCode="General">
                  <c:v>243.0</c:v>
                </c:pt>
                <c:pt idx="13" formatCode="General">
                  <c:v>236.0</c:v>
                </c:pt>
                <c:pt idx="14" formatCode="General">
                  <c:v>231.0</c:v>
                </c:pt>
                <c:pt idx="15" formatCode="General">
                  <c:v>230.0</c:v>
                </c:pt>
                <c:pt idx="16" formatCode="General">
                  <c:v>223.0</c:v>
                </c:pt>
                <c:pt idx="17" formatCode="General">
                  <c:v>220.0</c:v>
                </c:pt>
                <c:pt idx="18" formatCode="General">
                  <c:v>212.0</c:v>
                </c:pt>
                <c:pt idx="19" formatCode="General">
                  <c:v>196.0</c:v>
                </c:pt>
                <c:pt idx="20" formatCode="General">
                  <c:v>189.0</c:v>
                </c:pt>
                <c:pt idx="21" formatCode="General">
                  <c:v>156.0</c:v>
                </c:pt>
                <c:pt idx="22" formatCode="General">
                  <c:v>145.0</c:v>
                </c:pt>
                <c:pt idx="23" formatCode="General">
                  <c:v>138.0</c:v>
                </c:pt>
                <c:pt idx="24" formatCode="General">
                  <c:v>131.0</c:v>
                </c:pt>
              </c:numCache>
            </c:numRef>
          </c:val>
        </c:ser>
        <c:dLbls>
          <c:showLegendKey val="0"/>
          <c:showVal val="0"/>
          <c:showCatName val="0"/>
          <c:showSerName val="0"/>
          <c:showPercent val="0"/>
          <c:showBubbleSize val="0"/>
        </c:dLbls>
        <c:gapWidth val="150"/>
        <c:axId val="241724512"/>
        <c:axId val="322319376"/>
      </c:barChart>
      <c:catAx>
        <c:axId val="241724512"/>
        <c:scaling>
          <c:orientation val="minMax"/>
        </c:scaling>
        <c:delete val="0"/>
        <c:axPos val="b"/>
        <c:numFmt formatCode="General" sourceLinked="0"/>
        <c:majorTickMark val="out"/>
        <c:minorTickMark val="none"/>
        <c:tickLblPos val="nextTo"/>
        <c:txPr>
          <a:bodyPr rot="-5400000" vert="horz"/>
          <a:lstStyle/>
          <a:p>
            <a:pPr>
              <a:defRPr sz="1400"/>
            </a:pPr>
            <a:endParaRPr lang="pt-BR"/>
          </a:p>
        </c:txPr>
        <c:crossAx val="322319376"/>
        <c:crosses val="autoZero"/>
        <c:auto val="1"/>
        <c:lblAlgn val="ctr"/>
        <c:lblOffset val="100"/>
        <c:noMultiLvlLbl val="0"/>
      </c:catAx>
      <c:valAx>
        <c:axId val="322319376"/>
        <c:scaling>
          <c:orientation val="minMax"/>
          <c:max val="2500.0"/>
          <c:min val="0.0"/>
        </c:scaling>
        <c:delete val="0"/>
        <c:axPos val="l"/>
        <c:majorGridlines/>
        <c:numFmt formatCode="#,##0" sourceLinked="1"/>
        <c:majorTickMark val="out"/>
        <c:minorTickMark val="none"/>
        <c:tickLblPos val="nextTo"/>
        <c:crossAx val="241724512"/>
        <c:crosses val="autoZero"/>
        <c:crossBetween val="midCat"/>
        <c:majorUnit val="500.0"/>
      </c:valAx>
    </c:plotArea>
    <c:legend>
      <c:legendPos val="b"/>
      <c:layout>
        <c:manualLayout>
          <c:xMode val="edge"/>
          <c:yMode val="edge"/>
          <c:x val="0.416038495188102"/>
          <c:y val="0.88562097379097"/>
          <c:w val="0.202645231846019"/>
          <c:h val="0.0994868653877649"/>
        </c:manualLayout>
      </c:layout>
      <c:overlay val="0"/>
      <c:txPr>
        <a:bodyPr/>
        <a:lstStyle/>
        <a:p>
          <a:pPr>
            <a:defRPr sz="1400"/>
          </a:pPr>
          <a:endParaRPr lang="pt-BR"/>
        </a:p>
      </c:txPr>
    </c:legend>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FB6B0AE-0759-4A4B-85E4-C2B994E52D3D}" type="datetimeFigureOut">
              <a:rPr lang="pt-BR" smtClean="0"/>
              <a:pPr/>
              <a:t>27/06/17</a:t>
            </a:fld>
            <a:endParaRPr lang="pt-BR"/>
          </a:p>
        </p:txBody>
      </p:sp>
      <p:sp>
        <p:nvSpPr>
          <p:cNvPr id="4" name="Espaço Reservado para Rodapé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0A7E9F22-1CB9-400A-BE86-D877787A858D}" type="slidenum">
              <a:rPr lang="pt-BR" smtClean="0"/>
              <a:pPr/>
              <a:t>‹n.º›</a:t>
            </a:fld>
            <a:endParaRPr lang="pt-BR"/>
          </a:p>
        </p:txBody>
      </p:sp>
    </p:spTree>
    <p:extLst>
      <p:ext uri="{BB962C8B-B14F-4D97-AF65-F5344CB8AC3E}">
        <p14:creationId xmlns:p14="http://schemas.microsoft.com/office/powerpoint/2010/main" val="3354087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pt-BR"/>
          </a:p>
        </p:txBody>
      </p:sp>
      <p:sp>
        <p:nvSpPr>
          <p:cNvPr id="3" name="Espaço Reservado para Data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A4D33FA-1CE0-4C48-8F6B-B3E565C12C9E}" type="datetimeFigureOut">
              <a:rPr lang="pt-BR" smtClean="0"/>
              <a:pPr/>
              <a:t>27/06/17</a:t>
            </a:fld>
            <a:endParaRPr lang="pt-BR"/>
          </a:p>
        </p:txBody>
      </p:sp>
      <p:sp>
        <p:nvSpPr>
          <p:cNvPr id="4" name="Espaço Reservado para Imagem de Slide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pt-BR"/>
          </a:p>
        </p:txBody>
      </p:sp>
      <p:sp>
        <p:nvSpPr>
          <p:cNvPr id="5" name="Espaço Reservado para Anotaçõ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BB9474D-06A3-457D-AB12-A142F553404B}" type="slidenum">
              <a:rPr lang="pt-BR" smtClean="0"/>
              <a:pPr/>
              <a:t>‹n.º›</a:t>
            </a:fld>
            <a:endParaRPr lang="pt-BR"/>
          </a:p>
        </p:txBody>
      </p:sp>
    </p:spTree>
    <p:extLst>
      <p:ext uri="{BB962C8B-B14F-4D97-AF65-F5344CB8AC3E}">
        <p14:creationId xmlns:p14="http://schemas.microsoft.com/office/powerpoint/2010/main" val="120513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Desde o inicio da década de 80 do século passado, o número de pedidos de Patente tem vindo a aumentar consideravelmente, para os pedidos </a:t>
            </a:r>
          </a:p>
          <a:p>
            <a:r>
              <a:rPr lang="pt-BR" sz="1300" dirty="0"/>
              <a:t>efetuados ao abrigo do tratado PCT desde 1986 (do inglês, </a:t>
            </a:r>
            <a:r>
              <a:rPr lang="pt-BR" sz="1300" dirty="0" err="1"/>
              <a:t>Patent</a:t>
            </a:r>
            <a:r>
              <a:rPr lang="pt-BR" sz="1300" dirty="0"/>
              <a:t> </a:t>
            </a:r>
            <a:r>
              <a:rPr lang="pt-BR" sz="1300" dirty="0" err="1"/>
              <a:t>Cooperation</a:t>
            </a:r>
            <a:r>
              <a:rPr lang="pt-BR" sz="1300" dirty="0"/>
              <a:t> </a:t>
            </a:r>
            <a:r>
              <a:rPr lang="pt-BR" sz="1300" dirty="0" err="1"/>
              <a:t>Treaty</a:t>
            </a:r>
            <a:r>
              <a:rPr lang="pt-BR" sz="1300" dirty="0"/>
              <a:t>), e que é, atualmente, o modo mais eficaz de efetuar um </a:t>
            </a:r>
          </a:p>
          <a:p>
            <a:r>
              <a:rPr lang="pt-BR" sz="1300" dirty="0"/>
              <a:t>pedido de patente numa </a:t>
            </a:r>
            <a:r>
              <a:rPr lang="pt-BR" sz="1300" dirty="0" err="1"/>
              <a:t>multitude</a:t>
            </a:r>
            <a:r>
              <a:rPr lang="pt-BR" sz="1300" dirty="0"/>
              <a:t> de países (desde que os mesmos sejam signatários do referido tratado).</a:t>
            </a:r>
          </a:p>
          <a:p>
            <a:endParaRPr lang="pt-BR" dirty="0" smtClean="0"/>
          </a:p>
          <a:p>
            <a:r>
              <a:rPr lang="pt-BR" dirty="0" smtClean="0"/>
              <a:t>O PCT é um tratado multilateral que permite requerer a proteção </a:t>
            </a:r>
            <a:r>
              <a:rPr lang="pt-BR" dirty="0" err="1" smtClean="0"/>
              <a:t>patentária</a:t>
            </a:r>
            <a:r>
              <a:rPr lang="pt-BR" dirty="0" smtClean="0"/>
              <a:t> de uma invenção, simultaneamente, num grande número de países, por intermédio do depósito de um único Pedido Internacional de Patente. Este tratado conta com 146 países signatários (até Março de 2013), entre eles o Brasil. O PCT tem um objetivo principal: simplificar e tornar mais eficientes e econômicos os métodos anteriores e tradicionais de requerer a proteção de patente de invenção, em diversos países, no interesse dos usuários do sistema de patentes e dos Institutos, que tem a responsabilidade de administrá-lo. O PCT facilita a obtenção de patentes nos países contratantes, prevendo o depósito de um Pedido Internacional, que pode em seguida ser processado nos diversos Escritórios Oficiais nacionais ou regionais dos Estados Contratantes do PCT. O PCT permite que o pedido feito num país seja enviado para as outras nações designadas pelo depositante. O PCT apresenta o propósito de disseminar de modo mais eficaz o conhecimento técnico contido na documentação da patente.</a:t>
            </a:r>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4</a:t>
            </a:fld>
            <a:endParaRPr lang="pt-BR"/>
          </a:p>
        </p:txBody>
      </p:sp>
    </p:spTree>
    <p:extLst>
      <p:ext uri="{BB962C8B-B14F-4D97-AF65-F5344CB8AC3E}">
        <p14:creationId xmlns:p14="http://schemas.microsoft.com/office/powerpoint/2010/main" val="607510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smtClean="0"/>
              <a:t>Patents are territorial rights. In general, the exclusive rights are only applicable in the country or region in which a patent has been filed and granted, in accordance with the law of that country or region</a:t>
            </a:r>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11</a:t>
            </a:fld>
            <a:endParaRPr lang="pt-BR"/>
          </a:p>
        </p:txBody>
      </p:sp>
    </p:spTree>
    <p:extLst>
      <p:ext uri="{BB962C8B-B14F-4D97-AF65-F5344CB8AC3E}">
        <p14:creationId xmlns:p14="http://schemas.microsoft.com/office/powerpoint/2010/main" val="415182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Desde o inicio da década de 80 do século passado, o número de pedidos de Patente tem vindo a aumentar consideravelmente, para os pedidos </a:t>
            </a:r>
          </a:p>
          <a:p>
            <a:r>
              <a:rPr lang="pt-BR" sz="1300" dirty="0" err="1"/>
              <a:t>efectuados</a:t>
            </a:r>
            <a:r>
              <a:rPr lang="pt-BR" sz="1300" dirty="0"/>
              <a:t> ao abrigo do tratado </a:t>
            </a:r>
            <a:r>
              <a:rPr lang="pt-BR" sz="1300" dirty="0" err="1"/>
              <a:t>PCTdesde</a:t>
            </a:r>
            <a:r>
              <a:rPr lang="pt-BR" sz="1300" dirty="0"/>
              <a:t> 1986(do inglês, </a:t>
            </a:r>
            <a:r>
              <a:rPr lang="pt-BR" sz="1300" dirty="0" err="1"/>
              <a:t>Patent</a:t>
            </a:r>
            <a:r>
              <a:rPr lang="pt-BR" sz="1300" dirty="0"/>
              <a:t> </a:t>
            </a:r>
            <a:r>
              <a:rPr lang="pt-BR" sz="1300" dirty="0" err="1"/>
              <a:t>Cooperation</a:t>
            </a:r>
            <a:r>
              <a:rPr lang="pt-BR" sz="1300" dirty="0"/>
              <a:t> </a:t>
            </a:r>
            <a:r>
              <a:rPr lang="pt-BR" sz="1300" dirty="0" err="1"/>
              <a:t>Treaty</a:t>
            </a:r>
            <a:r>
              <a:rPr lang="pt-BR" sz="1300" dirty="0"/>
              <a:t>), e que </a:t>
            </a:r>
            <a:r>
              <a:rPr lang="pt-BR" sz="1300" dirty="0" err="1"/>
              <a:t>é,actualmente,o</a:t>
            </a:r>
            <a:r>
              <a:rPr lang="pt-BR" sz="1300" dirty="0"/>
              <a:t> modo mais eficaz de </a:t>
            </a:r>
            <a:r>
              <a:rPr lang="pt-BR" sz="1300" dirty="0" err="1"/>
              <a:t>efectuar</a:t>
            </a:r>
            <a:r>
              <a:rPr lang="pt-BR" sz="1300" dirty="0"/>
              <a:t> um </a:t>
            </a:r>
          </a:p>
          <a:p>
            <a:r>
              <a:rPr lang="pt-BR" sz="1300" dirty="0"/>
              <a:t>pedido de patente numa </a:t>
            </a:r>
            <a:r>
              <a:rPr lang="pt-BR" sz="1300" dirty="0" err="1"/>
              <a:t>multitude</a:t>
            </a:r>
            <a:r>
              <a:rPr lang="pt-BR" sz="1300" dirty="0"/>
              <a:t> de países (desde que os mesmos sejam signatários do referido tratado.</a:t>
            </a:r>
          </a:p>
          <a:p>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13</a:t>
            </a:fld>
            <a:endParaRPr lang="pt-BR"/>
          </a:p>
        </p:txBody>
      </p:sp>
    </p:spTree>
    <p:extLst>
      <p:ext uri="{BB962C8B-B14F-4D97-AF65-F5344CB8AC3E}">
        <p14:creationId xmlns:p14="http://schemas.microsoft.com/office/powerpoint/2010/main" val="193922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hangingPunct="0"/>
            <a:r>
              <a:rPr lang="pt-BR" sz="1300" dirty="0"/>
              <a:t>Quando a tecnologia consiste na utilização de certos meios para alcançar um resultado técnico através da ação sobre a natureza, tem-se no caso uma patente de</a:t>
            </a:r>
            <a:r>
              <a:rPr lang="pt-BR" sz="1300" i="1" dirty="0"/>
              <a:t> processo</a:t>
            </a:r>
            <a:r>
              <a:rPr lang="pt-BR" sz="1300" dirty="0"/>
              <a:t> .</a:t>
            </a:r>
            <a:r>
              <a:rPr lang="pt-BR" sz="1300" i="1" dirty="0"/>
              <a:t> </a:t>
            </a:r>
            <a:r>
              <a:rPr lang="pt-BR" sz="1300" dirty="0"/>
              <a:t>Assim,</a:t>
            </a:r>
            <a:r>
              <a:rPr lang="pt-BR" sz="1300" i="1" dirty="0"/>
              <a:t> </a:t>
            </a:r>
            <a:r>
              <a:rPr lang="pt-BR" sz="1300" dirty="0"/>
              <a:t>o conjunto de ações humanas ou</a:t>
            </a:r>
            <a:r>
              <a:rPr lang="pt-BR" sz="1300" i="1" dirty="0"/>
              <a:t> </a:t>
            </a:r>
            <a:r>
              <a:rPr lang="pt-BR" sz="1300" dirty="0"/>
              <a:t>procedimentos mecânicos ou químicos necessários para se obter um resultado (aquecer, acrescer um ácido, trazer o produto a zero absoluto) serão objeto desse tipo de patente.</a:t>
            </a:r>
          </a:p>
          <a:p>
            <a:pPr hangingPunct="0"/>
            <a:r>
              <a:rPr lang="pt-BR" sz="1300" dirty="0"/>
              <a:t>Não existe até agora nas leis de patentes</a:t>
            </a:r>
            <a:r>
              <a:rPr lang="pt-BR" sz="1300" i="1" dirty="0"/>
              <a:t> </a:t>
            </a:r>
            <a:r>
              <a:rPr lang="pt-BR" sz="1300" dirty="0"/>
              <a:t>a proteção aos "processos mentais" como as equações, as técnicas de venda, etc. Segundo a doutrina clássica,</a:t>
            </a:r>
            <a:r>
              <a:rPr lang="pt-BR" sz="1300" i="1" dirty="0"/>
              <a:t> </a:t>
            </a:r>
            <a:r>
              <a:rPr lang="pt-BR" sz="1300" dirty="0"/>
              <a:t>é necessária a ação sobre a natureza - fisicamente - para se ter um objeto patenteável. Veja-se acima, a noção de utilidade industrial e, adiante, a noção das </a:t>
            </a:r>
            <a:r>
              <a:rPr lang="pt-BR" sz="1300" dirty="0" err="1"/>
              <a:t>idéias</a:t>
            </a:r>
            <a:r>
              <a:rPr lang="pt-BR" sz="1300" dirty="0"/>
              <a:t> em Direito Autoral. A noção de "processo" pode ser mais bem expressa pelo termo "meio": são os agentes órgãos e procedimentos que levam à obtenção seja de um produto, seja de um resultado. </a:t>
            </a:r>
            <a:r>
              <a:rPr lang="fr-FR" sz="1300" dirty="0"/>
              <a:t>Vide Burst e Chavanne, Droit de La Propriété Industrielle, Ed. Dalloz., nr. 47.</a:t>
            </a:r>
          </a:p>
          <a:p>
            <a:pPr hangingPunct="0"/>
            <a:endParaRPr lang="fr-FR" sz="1300" dirty="0"/>
          </a:p>
          <a:p>
            <a:pPr hangingPunct="0"/>
            <a:endParaRPr lang="pt-BR" sz="1300" dirty="0"/>
          </a:p>
          <a:p>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15</a:t>
            </a:fld>
            <a:endParaRPr lang="pt-BR"/>
          </a:p>
        </p:txBody>
      </p:sp>
    </p:spTree>
    <p:extLst>
      <p:ext uri="{BB962C8B-B14F-4D97-AF65-F5344CB8AC3E}">
        <p14:creationId xmlns:p14="http://schemas.microsoft.com/office/powerpoint/2010/main" val="109611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b="1" dirty="0"/>
              <a:t>Certificado de Adição de Invenção (C): </a:t>
            </a:r>
            <a:r>
              <a:rPr lang="pt-BR" dirty="0" smtClean="0"/>
              <a:t>O certificado de adição de invenção é um aperfeiçoamento ou desenvolvimento introduzido no objeto de determinada invenção. A proteção é cabível para o depositante ou titular da invenção anterior a que se refere (Art. 76 da LPI). (Fonte: www.inpi.gov.br)</a:t>
            </a:r>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16</a:t>
            </a:fld>
            <a:endParaRPr lang="pt-BR"/>
          </a:p>
        </p:txBody>
      </p:sp>
    </p:spTree>
    <p:extLst>
      <p:ext uri="{BB962C8B-B14F-4D97-AF65-F5344CB8AC3E}">
        <p14:creationId xmlns:p14="http://schemas.microsoft.com/office/powerpoint/2010/main" val="2061210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300" dirty="0"/>
              <a:t>Entre os 50 principais titulares, observa-se a presença de empresas, instituições de ensino, instituições de pesquisa e, também, de pessoas físicas.</a:t>
            </a:r>
          </a:p>
          <a:p>
            <a:r>
              <a:rPr lang="pt-BR" sz="1300" dirty="0"/>
              <a:t>Este resultado demonstra que, no Brasil, o sistema de propriedade industrial12 é utilizado como instrumento de proteção de tecnologias desenvolvidas por depositantes de distintas naturezas.</a:t>
            </a:r>
            <a:endParaRPr lang="pt-BR" dirty="0"/>
          </a:p>
        </p:txBody>
      </p:sp>
      <p:sp>
        <p:nvSpPr>
          <p:cNvPr id="4" name="Espaço Reservado para Número de Slide 3"/>
          <p:cNvSpPr>
            <a:spLocks noGrp="1"/>
          </p:cNvSpPr>
          <p:nvPr>
            <p:ph type="sldNum" sz="quarter" idx="10"/>
          </p:nvPr>
        </p:nvSpPr>
        <p:spPr/>
        <p:txBody>
          <a:bodyPr/>
          <a:lstStyle/>
          <a:p>
            <a:fld id="{A73417DF-9587-44F3-ABE4-25C522DB19F1}" type="slidenum">
              <a:rPr lang="pt-BR" smtClean="0"/>
              <a:t>26</a:t>
            </a:fld>
            <a:endParaRPr lang="pt-BR"/>
          </a:p>
        </p:txBody>
      </p:sp>
    </p:spTree>
    <p:extLst>
      <p:ext uri="{BB962C8B-B14F-4D97-AF65-F5344CB8AC3E}">
        <p14:creationId xmlns:p14="http://schemas.microsoft.com/office/powerpoint/2010/main" val="66828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B9474D-06A3-457D-AB12-A142F553404B}" type="slidenum">
              <a:rPr lang="pt-BR" smtClean="0"/>
              <a:pPr/>
              <a:t>41</a:t>
            </a:fld>
            <a:endParaRPr lang="pt-BR"/>
          </a:p>
        </p:txBody>
      </p:sp>
    </p:spTree>
    <p:extLst>
      <p:ext uri="{BB962C8B-B14F-4D97-AF65-F5344CB8AC3E}">
        <p14:creationId xmlns:p14="http://schemas.microsoft.com/office/powerpoint/2010/main" val="889250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B9474D-06A3-457D-AB12-A142F553404B}" type="slidenum">
              <a:rPr lang="pt-BR" smtClean="0"/>
              <a:pPr/>
              <a:t>46</a:t>
            </a:fld>
            <a:endParaRPr lang="pt-BR"/>
          </a:p>
        </p:txBody>
      </p:sp>
    </p:spTree>
    <p:extLst>
      <p:ext uri="{BB962C8B-B14F-4D97-AF65-F5344CB8AC3E}">
        <p14:creationId xmlns:p14="http://schemas.microsoft.com/office/powerpoint/2010/main" val="18856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BBB9474D-06A3-457D-AB12-A142F553404B}" type="slidenum">
              <a:rPr lang="pt-BR" smtClean="0"/>
              <a:pPr/>
              <a:t>56</a:t>
            </a:fld>
            <a:endParaRPr lang="pt-BR"/>
          </a:p>
        </p:txBody>
      </p:sp>
    </p:spTree>
    <p:extLst>
      <p:ext uri="{BB962C8B-B14F-4D97-AF65-F5344CB8AC3E}">
        <p14:creationId xmlns:p14="http://schemas.microsoft.com/office/powerpoint/2010/main" val="5002056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jpeg"/><Relationship Id="rId9"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3.jpeg"/><Relationship Id="rId5" Type="http://schemas.openxmlformats.org/officeDocument/2006/relationships/image" Target="../media/image2.jpeg"/><Relationship Id="rId6" Type="http://schemas.openxmlformats.org/officeDocument/2006/relationships/image" Target="../media/image5.jpeg"/><Relationship Id="rId7" Type="http://schemas.openxmlformats.org/officeDocument/2006/relationships/image" Target="../media/image10.jpeg"/><Relationship Id="rId8" Type="http://schemas.openxmlformats.org/officeDocument/2006/relationships/image" Target="../media/image1.jpe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5.jpeg"/><Relationship Id="rId6" Type="http://schemas.openxmlformats.org/officeDocument/2006/relationships/image" Target="../media/image10.jpeg"/><Relationship Id="rId7" Type="http://schemas.openxmlformats.org/officeDocument/2006/relationships/image" Target="../media/image9.jpeg"/><Relationship Id="rId8"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1520" y="3356992"/>
            <a:ext cx="6624736" cy="1872208"/>
          </a:xfrm>
        </p:spPr>
        <p:txBody>
          <a:bodyPr>
            <a:normAutofit/>
          </a:bodyPr>
          <a:lstStyle>
            <a:lvl1pPr>
              <a:defRPr sz="3200" b="1" baseline="0">
                <a:solidFill>
                  <a:schemeClr val="accent1">
                    <a:lumMod val="75000"/>
                  </a:schemeClr>
                </a:solidFill>
              </a:defRPr>
            </a:lvl1pPr>
          </a:lstStyle>
          <a:p>
            <a:r>
              <a:rPr lang="pt-BR" dirty="0" smtClean="0"/>
              <a:t>Profa. Dra. </a:t>
            </a:r>
            <a:r>
              <a:rPr lang="pt-BR" dirty="0" err="1" smtClean="0"/>
              <a:t>Geciane</a:t>
            </a:r>
            <a:r>
              <a:rPr lang="pt-BR" dirty="0" smtClean="0"/>
              <a:t> Porto</a:t>
            </a:r>
            <a:br>
              <a:rPr lang="pt-BR" dirty="0" smtClean="0"/>
            </a:br>
            <a:r>
              <a:rPr lang="pt-BR" dirty="0" smtClean="0"/>
              <a:t>geciane@usp.br</a:t>
            </a:r>
            <a:br>
              <a:rPr lang="pt-BR" dirty="0" smtClean="0"/>
            </a:br>
            <a:r>
              <a:rPr lang="pt-BR" dirty="0" smtClean="0"/>
              <a:t>@</a:t>
            </a:r>
            <a:r>
              <a:rPr lang="pt-BR" dirty="0" err="1" smtClean="0"/>
              <a:t>ingtecfea</a:t>
            </a:r>
            <a:r>
              <a:rPr lang="pt-BR" dirty="0" smtClean="0"/>
              <a:t/>
            </a:r>
            <a:br>
              <a:rPr lang="pt-BR" dirty="0" smtClean="0"/>
            </a:br>
            <a:r>
              <a:rPr lang="pt-BR" dirty="0" smtClean="0"/>
              <a:t>www.usp.br/ingtec</a:t>
            </a:r>
            <a:endParaRPr lang="pt-BR" dirty="0"/>
          </a:p>
        </p:txBody>
      </p:sp>
      <p:pic>
        <p:nvPicPr>
          <p:cNvPr id="7" name="Picture 5" descr="C:\Users\User\Desktop\Sem título.jpg"/>
          <p:cNvPicPr>
            <a:picLocks noChangeAspect="1" noChangeArrowheads="1"/>
          </p:cNvPicPr>
          <p:nvPr userDrawn="1"/>
        </p:nvPicPr>
        <p:blipFill>
          <a:blip r:embed="rId2" cstate="print"/>
          <a:srcRect/>
          <a:stretch>
            <a:fillRect/>
          </a:stretch>
        </p:blipFill>
        <p:spPr bwMode="auto">
          <a:xfrm>
            <a:off x="7092280" y="1412776"/>
            <a:ext cx="2052000" cy="1545945"/>
          </a:xfrm>
          <a:prstGeom prst="rect">
            <a:avLst/>
          </a:prstGeom>
          <a:noFill/>
        </p:spPr>
      </p:pic>
      <p:pic>
        <p:nvPicPr>
          <p:cNvPr id="8" name="Picture 8" descr="figura5"/>
          <p:cNvPicPr>
            <a:picLocks noChangeAspect="1" noChangeArrowheads="1"/>
          </p:cNvPicPr>
          <p:nvPr userDrawn="1"/>
        </p:nvPicPr>
        <p:blipFill>
          <a:blip r:embed="rId3" cstate="print"/>
          <a:srcRect/>
          <a:stretch>
            <a:fillRect/>
          </a:stretch>
        </p:blipFill>
        <p:spPr bwMode="auto">
          <a:xfrm>
            <a:off x="7092280" y="2924944"/>
            <a:ext cx="2052000" cy="1402478"/>
          </a:xfrm>
          <a:prstGeom prst="rect">
            <a:avLst/>
          </a:prstGeom>
          <a:noFill/>
        </p:spPr>
      </p:pic>
      <p:pic>
        <p:nvPicPr>
          <p:cNvPr id="9" name="Picture 3" descr="C:\Users\User\Desktop\tecnologia.jpg"/>
          <p:cNvPicPr>
            <a:picLocks noChangeArrowheads="1"/>
          </p:cNvPicPr>
          <p:nvPr userDrawn="1"/>
        </p:nvPicPr>
        <p:blipFill>
          <a:blip r:embed="rId4" cstate="print"/>
          <a:stretch>
            <a:fillRect/>
          </a:stretch>
        </p:blipFill>
        <p:spPr bwMode="auto">
          <a:xfrm>
            <a:off x="5040280" y="0"/>
            <a:ext cx="2052000" cy="1440000"/>
          </a:xfrm>
          <a:prstGeom prst="rect">
            <a:avLst/>
          </a:prstGeom>
          <a:noFill/>
        </p:spPr>
      </p:pic>
      <p:pic>
        <p:nvPicPr>
          <p:cNvPr id="10" name="Picture 2" descr="C:\Users\User\Desktop\saúde.jpg"/>
          <p:cNvPicPr>
            <a:picLocks noChangeArrowheads="1"/>
          </p:cNvPicPr>
          <p:nvPr userDrawn="1"/>
        </p:nvPicPr>
        <p:blipFill>
          <a:blip r:embed="rId5" cstate="print"/>
          <a:srcRect/>
          <a:stretch>
            <a:fillRect/>
          </a:stretch>
        </p:blipFill>
        <p:spPr bwMode="auto">
          <a:xfrm>
            <a:off x="2987824" y="0"/>
            <a:ext cx="2052000" cy="1440000"/>
          </a:xfrm>
          <a:prstGeom prst="rect">
            <a:avLst/>
          </a:prstGeom>
          <a:noFill/>
        </p:spPr>
      </p:pic>
      <p:pic>
        <p:nvPicPr>
          <p:cNvPr id="11" name="Picture 4" descr="C:\Users\User\Desktop\tic.jpg"/>
          <p:cNvPicPr>
            <a:picLocks noChangeAspect="1" noChangeArrowheads="1"/>
          </p:cNvPicPr>
          <p:nvPr userDrawn="1"/>
        </p:nvPicPr>
        <p:blipFill>
          <a:blip r:embed="rId6" cstate="print"/>
          <a:srcRect/>
          <a:stretch>
            <a:fillRect/>
          </a:stretch>
        </p:blipFill>
        <p:spPr bwMode="auto">
          <a:xfrm>
            <a:off x="7092280" y="0"/>
            <a:ext cx="2052958" cy="1440000"/>
          </a:xfrm>
          <a:prstGeom prst="rect">
            <a:avLst/>
          </a:prstGeom>
          <a:noFill/>
        </p:spPr>
      </p:pic>
      <p:sp>
        <p:nvSpPr>
          <p:cNvPr id="22" name="CaixaDeTexto 21"/>
          <p:cNvSpPr txBox="1"/>
          <p:nvPr userDrawn="1"/>
        </p:nvSpPr>
        <p:spPr>
          <a:xfrm>
            <a:off x="251520" y="1919734"/>
            <a:ext cx="6552728" cy="1077218"/>
          </a:xfrm>
          <a:prstGeom prst="rect">
            <a:avLst/>
          </a:prstGeom>
          <a:noFill/>
        </p:spPr>
        <p:txBody>
          <a:bodyPr wrap="square" rtlCol="0">
            <a:spAutoFit/>
          </a:bodyPr>
          <a:lstStyle/>
          <a:p>
            <a:pPr algn="ctr"/>
            <a:r>
              <a:rPr lang="pt-BR" sz="3200" b="1" dirty="0" smtClean="0">
                <a:solidFill>
                  <a:schemeClr val="tx2">
                    <a:lumMod val="75000"/>
                  </a:schemeClr>
                </a:solidFill>
              </a:rPr>
              <a:t>ADMINISTRAÇÃO</a:t>
            </a:r>
            <a:r>
              <a:rPr lang="pt-BR" sz="3200" b="1" baseline="0" dirty="0" smtClean="0">
                <a:solidFill>
                  <a:schemeClr val="tx2">
                    <a:lumMod val="75000"/>
                  </a:schemeClr>
                </a:solidFill>
              </a:rPr>
              <a:t> DE P&amp;D NA </a:t>
            </a:r>
            <a:r>
              <a:rPr lang="pt-BR" sz="3200" b="1" baseline="0" dirty="0" smtClean="0">
                <a:solidFill>
                  <a:schemeClr val="tx2">
                    <a:lumMod val="75000"/>
                  </a:schemeClr>
                </a:solidFill>
              </a:rPr>
              <a:t>EMPRESA</a:t>
            </a:r>
            <a:endParaRPr lang="pt-BR" sz="3200" b="1" dirty="0">
              <a:solidFill>
                <a:schemeClr val="tx2">
                  <a:lumMod val="75000"/>
                </a:schemeClr>
              </a:solidFill>
            </a:endParaRPr>
          </a:p>
        </p:txBody>
      </p:sp>
      <p:pic>
        <p:nvPicPr>
          <p:cNvPr id="33" name="Picture 2" descr="C:\Users\User\Desktop\ingtec.png"/>
          <p:cNvPicPr>
            <a:picLocks noChangeAspect="1" noChangeArrowheads="1"/>
          </p:cNvPicPr>
          <p:nvPr userDrawn="1"/>
        </p:nvPicPr>
        <p:blipFill>
          <a:blip r:embed="rId7" cstate="print"/>
          <a:srcRect/>
          <a:stretch>
            <a:fillRect/>
          </a:stretch>
        </p:blipFill>
        <p:spPr bwMode="auto">
          <a:xfrm>
            <a:off x="493114" y="5949280"/>
            <a:ext cx="3028378" cy="720080"/>
          </a:xfrm>
          <a:prstGeom prst="rect">
            <a:avLst/>
          </a:prstGeom>
          <a:noFill/>
        </p:spPr>
      </p:pic>
      <p:sp>
        <p:nvSpPr>
          <p:cNvPr id="39" name="CaixaDeTexto 38"/>
          <p:cNvSpPr txBox="1"/>
          <p:nvPr userDrawn="1"/>
        </p:nvSpPr>
        <p:spPr>
          <a:xfrm>
            <a:off x="35496" y="5517232"/>
            <a:ext cx="9108504" cy="288032"/>
          </a:xfrm>
          <a:prstGeom prst="rect">
            <a:avLst/>
          </a:prstGeom>
          <a:solidFill>
            <a:schemeClr val="bg2">
              <a:lumMod val="90000"/>
            </a:schemeClr>
          </a:solidFill>
        </p:spPr>
        <p:txBody>
          <a:bodyPr wrap="square" rtlCol="0">
            <a:spAutoFit/>
          </a:bodyPr>
          <a:lstStyle/>
          <a:p>
            <a:pPr algn="ctr"/>
            <a:r>
              <a:rPr lang="pt-BR" sz="1200" b="1" dirty="0" smtClean="0">
                <a:solidFill>
                  <a:schemeClr val="bg2">
                    <a:lumMod val="25000"/>
                  </a:schemeClr>
                </a:solidFill>
              </a:rPr>
              <a:t>Programa</a:t>
            </a:r>
            <a:r>
              <a:rPr lang="pt-BR" sz="1200" b="1" baseline="0" dirty="0" smtClean="0">
                <a:solidFill>
                  <a:schemeClr val="bg2">
                    <a:lumMod val="25000"/>
                  </a:schemeClr>
                </a:solidFill>
              </a:rPr>
              <a:t> de Pós Graduação em Administração das Organizações - PPGAO</a:t>
            </a:r>
            <a:endParaRPr lang="pt-BR" sz="1200" b="1" dirty="0">
              <a:solidFill>
                <a:schemeClr val="bg2">
                  <a:lumMod val="25000"/>
                </a:schemeClr>
              </a:solidFill>
            </a:endParaRPr>
          </a:p>
        </p:txBody>
      </p:sp>
      <p:pic>
        <p:nvPicPr>
          <p:cNvPr id="51" name="Picture 3" descr="C:\Users\User\Desktop\Sem título.jpg"/>
          <p:cNvPicPr>
            <a:picLocks noChangeAspect="1" noChangeArrowheads="1"/>
          </p:cNvPicPr>
          <p:nvPr userDrawn="1"/>
        </p:nvPicPr>
        <p:blipFill>
          <a:blip r:embed="rId8" cstate="print"/>
          <a:srcRect/>
          <a:stretch>
            <a:fillRect/>
          </a:stretch>
        </p:blipFill>
        <p:spPr bwMode="auto">
          <a:xfrm>
            <a:off x="3975002" y="5904656"/>
            <a:ext cx="1029046" cy="764704"/>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de título">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251520" y="3933056"/>
            <a:ext cx="6624736" cy="1152128"/>
          </a:xfrm>
        </p:spPr>
        <p:txBody>
          <a:bodyPr>
            <a:noAutofit/>
          </a:bodyPr>
          <a:lstStyle>
            <a:lvl1pPr>
              <a:defRPr sz="2800" b="1" baseline="0">
                <a:solidFill>
                  <a:srgbClr val="0070C0"/>
                </a:solidFill>
              </a:defRPr>
            </a:lvl1pPr>
          </a:lstStyle>
          <a:p>
            <a:r>
              <a:rPr lang="pt-BR" dirty="0" smtClean="0"/>
              <a:t>Profa. Dra. </a:t>
            </a:r>
            <a:r>
              <a:rPr lang="pt-BR" dirty="0" err="1" smtClean="0"/>
              <a:t>Geciane</a:t>
            </a:r>
            <a:r>
              <a:rPr lang="pt-BR" dirty="0" smtClean="0"/>
              <a:t> Porto</a:t>
            </a:r>
            <a:br>
              <a:rPr lang="pt-BR" dirty="0" smtClean="0"/>
            </a:br>
            <a:r>
              <a:rPr lang="pt-BR" dirty="0" smtClean="0"/>
              <a:t>geciane@usp.br</a:t>
            </a:r>
            <a:br>
              <a:rPr lang="pt-BR" dirty="0" smtClean="0"/>
            </a:br>
            <a:r>
              <a:rPr lang="pt-BR" dirty="0" smtClean="0"/>
              <a:t>@</a:t>
            </a:r>
            <a:r>
              <a:rPr lang="pt-BR" dirty="0" err="1" smtClean="0"/>
              <a:t>ingtecfea</a:t>
            </a:r>
            <a:r>
              <a:rPr lang="pt-BR" dirty="0" smtClean="0"/>
              <a:t/>
            </a:r>
            <a:br>
              <a:rPr lang="pt-BR" dirty="0" smtClean="0"/>
            </a:br>
            <a:r>
              <a:rPr lang="pt-BR" dirty="0" smtClean="0"/>
              <a:t>www.usp.br/ingtec</a:t>
            </a:r>
            <a:endParaRPr lang="pt-BR" dirty="0"/>
          </a:p>
        </p:txBody>
      </p:sp>
      <p:pic>
        <p:nvPicPr>
          <p:cNvPr id="7" name="Picture 5" descr="C:\Users\User\Desktop\Sem título.jpg"/>
          <p:cNvPicPr>
            <a:picLocks noChangeAspect="1" noChangeArrowheads="1"/>
          </p:cNvPicPr>
          <p:nvPr userDrawn="1"/>
        </p:nvPicPr>
        <p:blipFill>
          <a:blip r:embed="rId2" cstate="print"/>
          <a:srcRect/>
          <a:stretch>
            <a:fillRect/>
          </a:stretch>
        </p:blipFill>
        <p:spPr bwMode="auto">
          <a:xfrm>
            <a:off x="7092280" y="1412776"/>
            <a:ext cx="2052000" cy="1545945"/>
          </a:xfrm>
          <a:prstGeom prst="rect">
            <a:avLst/>
          </a:prstGeom>
          <a:noFill/>
        </p:spPr>
      </p:pic>
      <p:pic>
        <p:nvPicPr>
          <p:cNvPr id="8" name="Picture 8" descr="figura5"/>
          <p:cNvPicPr>
            <a:picLocks noChangeAspect="1" noChangeArrowheads="1"/>
          </p:cNvPicPr>
          <p:nvPr userDrawn="1"/>
        </p:nvPicPr>
        <p:blipFill>
          <a:blip r:embed="rId3" cstate="print"/>
          <a:srcRect/>
          <a:stretch>
            <a:fillRect/>
          </a:stretch>
        </p:blipFill>
        <p:spPr bwMode="auto">
          <a:xfrm>
            <a:off x="7092280" y="2924944"/>
            <a:ext cx="2052000" cy="1402478"/>
          </a:xfrm>
          <a:prstGeom prst="rect">
            <a:avLst/>
          </a:prstGeom>
          <a:noFill/>
        </p:spPr>
      </p:pic>
      <p:pic>
        <p:nvPicPr>
          <p:cNvPr id="9" name="Picture 3" descr="C:\Users\User\Desktop\tecnologia.jpg"/>
          <p:cNvPicPr>
            <a:picLocks noChangeArrowheads="1"/>
          </p:cNvPicPr>
          <p:nvPr userDrawn="1"/>
        </p:nvPicPr>
        <p:blipFill>
          <a:blip r:embed="rId4" cstate="print"/>
          <a:stretch>
            <a:fillRect/>
          </a:stretch>
        </p:blipFill>
        <p:spPr bwMode="auto">
          <a:xfrm>
            <a:off x="5040280" y="0"/>
            <a:ext cx="2052000" cy="1440000"/>
          </a:xfrm>
          <a:prstGeom prst="rect">
            <a:avLst/>
          </a:prstGeom>
          <a:noFill/>
        </p:spPr>
      </p:pic>
      <p:pic>
        <p:nvPicPr>
          <p:cNvPr id="10" name="Picture 2" descr="C:\Users\User\Desktop\saúde.jpg"/>
          <p:cNvPicPr>
            <a:picLocks noChangeArrowheads="1"/>
          </p:cNvPicPr>
          <p:nvPr userDrawn="1"/>
        </p:nvPicPr>
        <p:blipFill>
          <a:blip r:embed="rId5" cstate="print"/>
          <a:srcRect/>
          <a:stretch>
            <a:fillRect/>
          </a:stretch>
        </p:blipFill>
        <p:spPr bwMode="auto">
          <a:xfrm>
            <a:off x="2987824" y="0"/>
            <a:ext cx="2052000" cy="1440000"/>
          </a:xfrm>
          <a:prstGeom prst="rect">
            <a:avLst/>
          </a:prstGeom>
          <a:noFill/>
        </p:spPr>
      </p:pic>
      <p:pic>
        <p:nvPicPr>
          <p:cNvPr id="11" name="Picture 4" descr="C:\Users\User\Desktop\tic.jpg"/>
          <p:cNvPicPr>
            <a:picLocks noChangeAspect="1" noChangeArrowheads="1"/>
          </p:cNvPicPr>
          <p:nvPr userDrawn="1"/>
        </p:nvPicPr>
        <p:blipFill>
          <a:blip r:embed="rId6" cstate="print"/>
          <a:srcRect/>
          <a:stretch>
            <a:fillRect/>
          </a:stretch>
        </p:blipFill>
        <p:spPr bwMode="auto">
          <a:xfrm>
            <a:off x="7092280" y="0"/>
            <a:ext cx="2052958" cy="1440000"/>
          </a:xfrm>
          <a:prstGeom prst="rect">
            <a:avLst/>
          </a:prstGeom>
          <a:noFill/>
        </p:spPr>
      </p:pic>
      <p:pic>
        <p:nvPicPr>
          <p:cNvPr id="12" name="Picture 2" descr="C:\Users\User\Desktop\ingtec.png"/>
          <p:cNvPicPr>
            <a:picLocks noChangeAspect="1" noChangeArrowheads="1"/>
          </p:cNvPicPr>
          <p:nvPr userDrawn="1"/>
        </p:nvPicPr>
        <p:blipFill>
          <a:blip r:embed="rId7" cstate="print"/>
          <a:srcRect/>
          <a:stretch>
            <a:fillRect/>
          </a:stretch>
        </p:blipFill>
        <p:spPr bwMode="auto">
          <a:xfrm>
            <a:off x="493114" y="5949280"/>
            <a:ext cx="3028378" cy="720080"/>
          </a:xfrm>
          <a:prstGeom prst="rect">
            <a:avLst/>
          </a:prstGeom>
          <a:noFill/>
        </p:spPr>
      </p:pic>
      <p:sp>
        <p:nvSpPr>
          <p:cNvPr id="13" name="CaixaDeTexto 12"/>
          <p:cNvSpPr txBox="1"/>
          <p:nvPr userDrawn="1"/>
        </p:nvSpPr>
        <p:spPr>
          <a:xfrm>
            <a:off x="35496" y="5517232"/>
            <a:ext cx="9108504" cy="288032"/>
          </a:xfrm>
          <a:prstGeom prst="rect">
            <a:avLst/>
          </a:prstGeom>
          <a:solidFill>
            <a:schemeClr val="bg2">
              <a:lumMod val="90000"/>
            </a:schemeClr>
          </a:solidFill>
        </p:spPr>
        <p:txBody>
          <a:bodyPr wrap="square" rtlCol="0">
            <a:spAutoFit/>
          </a:bodyPr>
          <a:lstStyle/>
          <a:p>
            <a:pPr algn="ctr"/>
            <a:r>
              <a:rPr lang="pt-BR" sz="1200" b="1" dirty="0" smtClean="0">
                <a:solidFill>
                  <a:schemeClr val="bg2">
                    <a:lumMod val="25000"/>
                  </a:schemeClr>
                </a:solidFill>
              </a:rPr>
              <a:t>Programa</a:t>
            </a:r>
            <a:r>
              <a:rPr lang="pt-BR" sz="1200" b="1" baseline="0" dirty="0" smtClean="0">
                <a:solidFill>
                  <a:schemeClr val="bg2">
                    <a:lumMod val="25000"/>
                  </a:schemeClr>
                </a:solidFill>
              </a:rPr>
              <a:t> de Pós Graduação em Administração das Organizações - PPGAO</a:t>
            </a:r>
            <a:endParaRPr lang="pt-BR" sz="1200" b="1" dirty="0">
              <a:solidFill>
                <a:schemeClr val="bg2">
                  <a:lumMod val="25000"/>
                </a:schemeClr>
              </a:solidFill>
            </a:endParaRPr>
          </a:p>
        </p:txBody>
      </p:sp>
      <p:pic>
        <p:nvPicPr>
          <p:cNvPr id="14" name="Picture 3" descr="C:\Users\User\Desktop\Sem título.jpg"/>
          <p:cNvPicPr>
            <a:picLocks noChangeAspect="1" noChangeArrowheads="1"/>
          </p:cNvPicPr>
          <p:nvPr userDrawn="1"/>
        </p:nvPicPr>
        <p:blipFill>
          <a:blip r:embed="rId8" cstate="print"/>
          <a:srcRect/>
          <a:stretch>
            <a:fillRect/>
          </a:stretch>
        </p:blipFill>
        <p:spPr bwMode="auto">
          <a:xfrm>
            <a:off x="4263034" y="5904656"/>
            <a:ext cx="1029046" cy="764704"/>
          </a:xfrm>
          <a:prstGeom prst="rect">
            <a:avLst/>
          </a:prstGeom>
          <a:noFill/>
        </p:spPr>
      </p:pic>
      <p:sp>
        <p:nvSpPr>
          <p:cNvPr id="3" name="Retângulo 2"/>
          <p:cNvSpPr/>
          <p:nvPr userDrawn="1"/>
        </p:nvSpPr>
        <p:spPr>
          <a:xfrm>
            <a:off x="1184234" y="1844824"/>
            <a:ext cx="5107359" cy="1200329"/>
          </a:xfrm>
          <a:prstGeom prst="rect">
            <a:avLst/>
          </a:prstGeom>
        </p:spPr>
        <p:txBody>
          <a:bodyPr wrap="none">
            <a:spAutoFit/>
          </a:bodyPr>
          <a:lstStyle/>
          <a:p>
            <a:pPr algn="ctr"/>
            <a:r>
              <a:rPr lang="pt-BR" sz="3600" b="1" dirty="0" smtClean="0">
                <a:solidFill>
                  <a:schemeClr val="tx2">
                    <a:lumMod val="75000"/>
                  </a:schemeClr>
                </a:solidFill>
                <a:effectLst>
                  <a:outerShdw blurRad="38100" dist="38100" dir="2700000" algn="tl">
                    <a:srgbClr val="000000">
                      <a:alpha val="43137"/>
                    </a:srgbClr>
                  </a:outerShdw>
                </a:effectLst>
              </a:rPr>
              <a:t>ADMINISTRAÇÃO</a:t>
            </a:r>
            <a:r>
              <a:rPr lang="pt-BR" sz="3600" b="1" baseline="0" dirty="0" smtClean="0">
                <a:solidFill>
                  <a:schemeClr val="tx2">
                    <a:lumMod val="75000"/>
                  </a:schemeClr>
                </a:solidFill>
                <a:effectLst>
                  <a:outerShdw blurRad="38100" dist="38100" dir="2700000" algn="tl">
                    <a:srgbClr val="000000">
                      <a:alpha val="43137"/>
                    </a:srgbClr>
                  </a:outerShdw>
                </a:effectLst>
              </a:rPr>
              <a:t> DE P&amp;D</a:t>
            </a:r>
          </a:p>
          <a:p>
            <a:pPr algn="ctr"/>
            <a:r>
              <a:rPr lang="pt-BR" sz="3600" b="1" baseline="0" dirty="0" smtClean="0">
                <a:solidFill>
                  <a:schemeClr val="tx2">
                    <a:lumMod val="75000"/>
                  </a:schemeClr>
                </a:solidFill>
                <a:effectLst>
                  <a:outerShdw blurRad="38100" dist="38100" dir="2700000" algn="tl">
                    <a:srgbClr val="000000">
                      <a:alpha val="43137"/>
                    </a:srgbClr>
                  </a:outerShdw>
                </a:effectLst>
              </a:rPr>
              <a:t> NA EMPRESA</a:t>
            </a:r>
            <a:endParaRPr lang="pt-BR" sz="3600" b="1" dirty="0">
              <a:solidFill>
                <a:schemeClr val="tx2">
                  <a:lumMod val="75000"/>
                </a:schemeClr>
              </a:solidFill>
              <a:effectLst>
                <a:outerShdw blurRad="38100" dist="38100" dir="2700000" algn="tl">
                  <a:srgbClr val="000000">
                    <a:alpha val="43137"/>
                  </a:srgbClr>
                </a:outerShdw>
              </a:effectLst>
            </a:endParaRPr>
          </a:p>
        </p:txBody>
      </p:sp>
      <p:pic>
        <p:nvPicPr>
          <p:cNvPr id="15" name="Picture 6"/>
          <p:cNvPicPr>
            <a:picLocks noChangeAspect="1" noChangeArrowheads="1"/>
          </p:cNvPicPr>
          <p:nvPr userDrawn="1"/>
        </p:nvPicPr>
        <p:blipFill>
          <a:blip r:embed="rId9" cstate="print"/>
          <a:srcRect/>
          <a:stretch>
            <a:fillRect/>
          </a:stretch>
        </p:blipFill>
        <p:spPr bwMode="auto">
          <a:xfrm>
            <a:off x="6948264" y="6056690"/>
            <a:ext cx="1224136" cy="540662"/>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0" name="Picture 2" descr="C:\Users\User\Desktop\Sem título.jpg"/>
          <p:cNvPicPr>
            <a:picLocks noChangeAspect="1" noChangeArrowheads="1"/>
          </p:cNvPicPr>
          <p:nvPr userDrawn="1"/>
        </p:nvPicPr>
        <p:blipFill>
          <a:blip r:embed="rId2" cstate="print">
            <a:lum bright="70000" contrast="-70000"/>
          </a:blip>
          <a:srcRect/>
          <a:stretch>
            <a:fillRect/>
          </a:stretch>
        </p:blipFill>
        <p:spPr bwMode="auto">
          <a:xfrm>
            <a:off x="840108" y="1858144"/>
            <a:ext cx="7476308" cy="4307160"/>
          </a:xfrm>
          <a:prstGeom prst="rect">
            <a:avLst/>
          </a:prstGeom>
          <a:noFill/>
        </p:spPr>
      </p:pic>
      <p:sp>
        <p:nvSpPr>
          <p:cNvPr id="2" name="Título 1"/>
          <p:cNvSpPr>
            <a:spLocks noGrp="1"/>
          </p:cNvSpPr>
          <p:nvPr>
            <p:ph type="title"/>
          </p:nvPr>
        </p:nvSpPr>
        <p:spPr>
          <a:xfrm>
            <a:off x="1907704" y="125760"/>
            <a:ext cx="7128792" cy="1070992"/>
          </a:xfrm>
        </p:spPr>
        <p:txBody>
          <a:bodyPr>
            <a:normAutofit/>
          </a:bodyPr>
          <a:lstStyle>
            <a:lvl1pPr algn="ctr">
              <a:defRPr sz="3600" b="1">
                <a:solidFill>
                  <a:srgbClr val="7DA9DF"/>
                </a:solidFill>
              </a:defRPr>
            </a:lvl1pPr>
          </a:lstStyle>
          <a:p>
            <a:r>
              <a:rPr lang="pt-BR" dirty="0" smtClean="0"/>
              <a:t>Clique para editar o estilo do título mestre</a:t>
            </a:r>
            <a:endParaRPr lang="pt-BR" dirty="0"/>
          </a:p>
        </p:txBody>
      </p:sp>
      <p:sp>
        <p:nvSpPr>
          <p:cNvPr id="3" name="Espaço Reservado para Conteúdo 2"/>
          <p:cNvSpPr>
            <a:spLocks noGrp="1"/>
          </p:cNvSpPr>
          <p:nvPr>
            <p:ph idx="1"/>
          </p:nvPr>
        </p:nvSpPr>
        <p:spPr>
          <a:xfrm>
            <a:off x="323528" y="1340768"/>
            <a:ext cx="8568952" cy="5184576"/>
          </a:xfrm>
        </p:spPr>
        <p:txBody>
          <a:bodyPr/>
          <a:lstStyle>
            <a:lvl1pPr>
              <a:defRPr sz="2800">
                <a:solidFill>
                  <a:schemeClr val="tx2"/>
                </a:solidFill>
              </a:defRPr>
            </a:lvl1pPr>
            <a:lvl2pPr>
              <a:defRPr sz="2400">
                <a:solidFill>
                  <a:srgbClr val="056F28"/>
                </a:solidFill>
              </a:defRPr>
            </a:lvl2pPr>
            <a:lvl3pPr>
              <a:defRPr sz="2000">
                <a:solidFill>
                  <a:schemeClr val="accent2">
                    <a:lumMod val="75000"/>
                  </a:schemeClr>
                </a:solidFill>
              </a:defRPr>
            </a:lvl3pPr>
            <a:lvl4pPr>
              <a:defRPr sz="1800">
                <a:solidFill>
                  <a:schemeClr val="accent2">
                    <a:lumMod val="75000"/>
                  </a:schemeClr>
                </a:solidFill>
              </a:defRPr>
            </a:lvl4pPr>
            <a:lvl5pPr>
              <a:defRPr sz="1800">
                <a:solidFill>
                  <a:schemeClr val="accent2">
                    <a:lumMod val="75000"/>
                  </a:schemeClr>
                </a:solidFill>
              </a:defRPr>
            </a:lvl5pPr>
          </a:lstStyle>
          <a:p>
            <a:pPr lvl="0"/>
            <a:r>
              <a:rPr lang="pt-BR" dirty="0" smtClean="0"/>
              <a:t>Clique para editar os estilos do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pt-BR" dirty="0"/>
          </a:p>
        </p:txBody>
      </p:sp>
      <p:pic>
        <p:nvPicPr>
          <p:cNvPr id="1026" name="Picture 2" descr="C:\Users\User\Desktop\saúde.jpg"/>
          <p:cNvPicPr>
            <a:picLocks noChangeAspect="1" noChangeArrowheads="1"/>
          </p:cNvPicPr>
          <p:nvPr userDrawn="1"/>
        </p:nvPicPr>
        <p:blipFill>
          <a:blip r:embed="rId3" cstate="print"/>
          <a:srcRect/>
          <a:stretch>
            <a:fillRect/>
          </a:stretch>
        </p:blipFill>
        <p:spPr bwMode="auto">
          <a:xfrm>
            <a:off x="8244000" y="6237312"/>
            <a:ext cx="900000" cy="620688"/>
          </a:xfrm>
          <a:prstGeom prst="rect">
            <a:avLst/>
          </a:prstGeom>
          <a:noFill/>
        </p:spPr>
      </p:pic>
      <p:pic>
        <p:nvPicPr>
          <p:cNvPr id="1027" name="Picture 3" descr="C:\Users\User\Desktop\tecnologia.jpg"/>
          <p:cNvPicPr>
            <a:picLocks noChangeArrowheads="1"/>
          </p:cNvPicPr>
          <p:nvPr userDrawn="1"/>
        </p:nvPicPr>
        <p:blipFill>
          <a:blip r:embed="rId4" cstate="print"/>
          <a:stretch>
            <a:fillRect/>
          </a:stretch>
        </p:blipFill>
        <p:spPr bwMode="auto">
          <a:xfrm>
            <a:off x="0" y="0"/>
            <a:ext cx="900000" cy="720000"/>
          </a:xfrm>
          <a:prstGeom prst="rect">
            <a:avLst/>
          </a:prstGeom>
          <a:noFill/>
        </p:spPr>
      </p:pic>
      <p:pic>
        <p:nvPicPr>
          <p:cNvPr id="9" name="Picture 8" descr="figura5"/>
          <p:cNvPicPr>
            <a:picLocks noChangeArrowheads="1"/>
          </p:cNvPicPr>
          <p:nvPr userDrawn="1"/>
        </p:nvPicPr>
        <p:blipFill>
          <a:blip r:embed="rId5" cstate="print"/>
          <a:srcRect/>
          <a:stretch>
            <a:fillRect/>
          </a:stretch>
        </p:blipFill>
        <p:spPr bwMode="auto">
          <a:xfrm>
            <a:off x="8244408" y="5517312"/>
            <a:ext cx="900000" cy="720000"/>
          </a:xfrm>
          <a:prstGeom prst="rect">
            <a:avLst/>
          </a:prstGeom>
          <a:noFill/>
        </p:spPr>
      </p:pic>
      <p:pic>
        <p:nvPicPr>
          <p:cNvPr id="1028" name="Picture 4" descr="C:\Users\User\Desktop\tic.jpg"/>
          <p:cNvPicPr>
            <a:picLocks noChangeArrowheads="1"/>
          </p:cNvPicPr>
          <p:nvPr userDrawn="1"/>
        </p:nvPicPr>
        <p:blipFill>
          <a:blip r:embed="rId6" cstate="print"/>
          <a:srcRect/>
          <a:stretch>
            <a:fillRect/>
          </a:stretch>
        </p:blipFill>
        <p:spPr bwMode="auto">
          <a:xfrm>
            <a:off x="0" y="692696"/>
            <a:ext cx="900000" cy="720000"/>
          </a:xfrm>
          <a:prstGeom prst="rect">
            <a:avLst/>
          </a:prstGeom>
          <a:noFill/>
        </p:spPr>
      </p:pic>
      <p:pic>
        <p:nvPicPr>
          <p:cNvPr id="11" name="Picture 14" descr="C:\Users\geciane\AppData\Local\Microsoft\Windows\Temporary Internet Files\Content.IE5\8DWMUL7C\MPj04339790000[1].jpg"/>
          <p:cNvPicPr>
            <a:picLocks noChangeArrowheads="1"/>
          </p:cNvPicPr>
          <p:nvPr userDrawn="1"/>
        </p:nvPicPr>
        <p:blipFill>
          <a:blip r:embed="rId7" cstate="print"/>
          <a:srcRect/>
          <a:stretch>
            <a:fillRect/>
          </a:stretch>
        </p:blipFill>
        <p:spPr bwMode="auto">
          <a:xfrm>
            <a:off x="899592" y="0"/>
            <a:ext cx="900000" cy="692696"/>
          </a:xfrm>
          <a:prstGeom prst="rect">
            <a:avLst/>
          </a:prstGeom>
          <a:noFill/>
          <a:ln w="9525">
            <a:noFill/>
            <a:miter lim="800000"/>
            <a:headEnd/>
            <a:tailEnd/>
          </a:ln>
        </p:spPr>
      </p:pic>
      <p:pic>
        <p:nvPicPr>
          <p:cNvPr id="1029" name="Picture 5" descr="C:\Users\User\Desktop\Sem título.jpg"/>
          <p:cNvPicPr>
            <a:picLocks noChangeArrowheads="1"/>
          </p:cNvPicPr>
          <p:nvPr userDrawn="1"/>
        </p:nvPicPr>
        <p:blipFill>
          <a:blip r:embed="rId8" cstate="print"/>
          <a:srcRect/>
          <a:stretch>
            <a:fillRect/>
          </a:stretch>
        </p:blipFill>
        <p:spPr bwMode="auto">
          <a:xfrm>
            <a:off x="7344408" y="6237312"/>
            <a:ext cx="900000" cy="620688"/>
          </a:xfrm>
          <a:prstGeom prst="rect">
            <a:avLst/>
          </a:prstGeom>
          <a:noFill/>
        </p:spPr>
      </p:pic>
      <p:sp>
        <p:nvSpPr>
          <p:cNvPr id="4" name="CaixaDeTexto 3"/>
          <p:cNvSpPr txBox="1"/>
          <p:nvPr userDrawn="1"/>
        </p:nvSpPr>
        <p:spPr>
          <a:xfrm>
            <a:off x="2049107" y="6608385"/>
            <a:ext cx="5259197" cy="276999"/>
          </a:xfrm>
          <a:prstGeom prst="rect">
            <a:avLst/>
          </a:prstGeom>
          <a:noFill/>
        </p:spPr>
        <p:txBody>
          <a:bodyPr wrap="none" rtlCol="0">
            <a:spAutoFit/>
          </a:bodyPr>
          <a:lstStyle/>
          <a:p>
            <a:r>
              <a:rPr lang="pt-BR" sz="1200" dirty="0" err="1" smtClean="0">
                <a:solidFill>
                  <a:schemeClr val="tx2">
                    <a:lumMod val="60000"/>
                    <a:lumOff val="40000"/>
                  </a:schemeClr>
                </a:solidFill>
              </a:rPr>
              <a:t>InGTeC</a:t>
            </a:r>
            <a:r>
              <a:rPr lang="pt-BR" sz="1200" baseline="0" dirty="0" smtClean="0">
                <a:solidFill>
                  <a:schemeClr val="tx2">
                    <a:lumMod val="60000"/>
                    <a:lumOff val="40000"/>
                  </a:schemeClr>
                </a:solidFill>
              </a:rPr>
              <a:t> - </a:t>
            </a:r>
            <a:r>
              <a:rPr lang="pt-BR" sz="1200" dirty="0" smtClean="0">
                <a:solidFill>
                  <a:schemeClr val="tx2">
                    <a:lumMod val="60000"/>
                    <a:lumOff val="40000"/>
                  </a:schemeClr>
                </a:solidFill>
              </a:rPr>
              <a:t>Núcleo de Pesquisas em Inovação,</a:t>
            </a:r>
            <a:r>
              <a:rPr lang="pt-BR" sz="1200" baseline="0" dirty="0" smtClean="0">
                <a:solidFill>
                  <a:schemeClr val="tx2">
                    <a:lumMod val="60000"/>
                    <a:lumOff val="40000"/>
                  </a:schemeClr>
                </a:solidFill>
              </a:rPr>
              <a:t> Gestão Tecnológica e Competitividade</a:t>
            </a:r>
            <a:endParaRPr lang="pt-BR" sz="1200" dirty="0">
              <a:solidFill>
                <a:schemeClr val="tx2">
                  <a:lumMod val="60000"/>
                  <a:lumOff val="40000"/>
                </a:scheme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75656" y="44624"/>
            <a:ext cx="7488832" cy="1143000"/>
          </a:xfrm>
        </p:spPr>
        <p:txBody>
          <a:bodyPr>
            <a:noAutofit/>
          </a:bodyPr>
          <a:lstStyle>
            <a:lvl1pPr>
              <a:defRPr sz="3600" b="1">
                <a:solidFill>
                  <a:srgbClr val="7DA9DF"/>
                </a:solidFill>
              </a:defRPr>
            </a:lvl1pPr>
          </a:lstStyle>
          <a:p>
            <a:r>
              <a:rPr lang="pt-BR" dirty="0" smtClean="0"/>
              <a:t>Clique para editar o estilo do título mestre</a:t>
            </a:r>
            <a:endParaRPr lang="pt-BR" dirty="0"/>
          </a:p>
        </p:txBody>
      </p:sp>
      <p:pic>
        <p:nvPicPr>
          <p:cNvPr id="6" name="Picture 2" descr="C:\Users\User\Desktop\saúde.jpg"/>
          <p:cNvPicPr>
            <a:picLocks noChangeAspect="1" noChangeArrowheads="1"/>
          </p:cNvPicPr>
          <p:nvPr userDrawn="1"/>
        </p:nvPicPr>
        <p:blipFill>
          <a:blip r:embed="rId2" cstate="print"/>
          <a:srcRect/>
          <a:stretch>
            <a:fillRect/>
          </a:stretch>
        </p:blipFill>
        <p:spPr bwMode="auto">
          <a:xfrm>
            <a:off x="8244000" y="6237312"/>
            <a:ext cx="900000" cy="620688"/>
          </a:xfrm>
          <a:prstGeom prst="rect">
            <a:avLst/>
          </a:prstGeom>
          <a:noFill/>
        </p:spPr>
      </p:pic>
      <p:pic>
        <p:nvPicPr>
          <p:cNvPr id="8" name="Picture 5" descr="C:\Users\User\Desktop\Sem título.jpg"/>
          <p:cNvPicPr>
            <a:picLocks noChangeArrowheads="1"/>
          </p:cNvPicPr>
          <p:nvPr userDrawn="1"/>
        </p:nvPicPr>
        <p:blipFill>
          <a:blip r:embed="rId3" cstate="print"/>
          <a:srcRect/>
          <a:stretch>
            <a:fillRect/>
          </a:stretch>
        </p:blipFill>
        <p:spPr bwMode="auto">
          <a:xfrm>
            <a:off x="7344408" y="6237312"/>
            <a:ext cx="900000" cy="620688"/>
          </a:xfrm>
          <a:prstGeom prst="rect">
            <a:avLst/>
          </a:prstGeom>
          <a:noFill/>
        </p:spPr>
      </p:pic>
      <p:pic>
        <p:nvPicPr>
          <p:cNvPr id="9" name="Picture 3" descr="C:\Users\User\Desktop\tecnologia.jpg"/>
          <p:cNvPicPr>
            <a:picLocks noChangeArrowheads="1"/>
          </p:cNvPicPr>
          <p:nvPr userDrawn="1"/>
        </p:nvPicPr>
        <p:blipFill>
          <a:blip r:embed="rId4" cstate="print"/>
          <a:stretch>
            <a:fillRect/>
          </a:stretch>
        </p:blipFill>
        <p:spPr bwMode="auto">
          <a:xfrm>
            <a:off x="0" y="0"/>
            <a:ext cx="900000" cy="720000"/>
          </a:xfrm>
          <a:prstGeom prst="rect">
            <a:avLst/>
          </a:prstGeom>
          <a:noFill/>
        </p:spPr>
      </p:pic>
      <p:pic>
        <p:nvPicPr>
          <p:cNvPr id="10" name="Picture 4" descr="C:\Users\User\Desktop\tic.jpg"/>
          <p:cNvPicPr>
            <a:picLocks noChangeArrowheads="1"/>
          </p:cNvPicPr>
          <p:nvPr userDrawn="1"/>
        </p:nvPicPr>
        <p:blipFill>
          <a:blip r:embed="rId5" cstate="print"/>
          <a:srcRect/>
          <a:stretch>
            <a:fillRect/>
          </a:stretch>
        </p:blipFill>
        <p:spPr bwMode="auto">
          <a:xfrm>
            <a:off x="0" y="692696"/>
            <a:ext cx="900000" cy="720000"/>
          </a:xfrm>
          <a:prstGeom prst="rect">
            <a:avLst/>
          </a:prstGeom>
          <a:noFill/>
        </p:spPr>
      </p:pic>
      <p:pic>
        <p:nvPicPr>
          <p:cNvPr id="11" name="Picture 14" descr="C:\Users\geciane\AppData\Local\Microsoft\Windows\Temporary Internet Files\Content.IE5\8DWMUL7C\MPj04339790000[1].jpg"/>
          <p:cNvPicPr>
            <a:picLocks noChangeArrowheads="1"/>
          </p:cNvPicPr>
          <p:nvPr userDrawn="1"/>
        </p:nvPicPr>
        <p:blipFill>
          <a:blip r:embed="rId6" cstate="print"/>
          <a:srcRect/>
          <a:stretch>
            <a:fillRect/>
          </a:stretch>
        </p:blipFill>
        <p:spPr bwMode="auto">
          <a:xfrm>
            <a:off x="899592" y="0"/>
            <a:ext cx="900000" cy="692696"/>
          </a:xfrm>
          <a:prstGeom prst="rect">
            <a:avLst/>
          </a:prstGeom>
          <a:noFill/>
          <a:ln w="9525">
            <a:noFill/>
            <a:miter lim="800000"/>
            <a:headEnd/>
            <a:tailEnd/>
          </a:ln>
        </p:spPr>
      </p:pic>
      <p:pic>
        <p:nvPicPr>
          <p:cNvPr id="12" name="Picture 2" descr="C:\Users\User\Desktop\Sem título.jpg"/>
          <p:cNvPicPr>
            <a:picLocks noChangeAspect="1" noChangeArrowheads="1"/>
          </p:cNvPicPr>
          <p:nvPr userDrawn="1"/>
        </p:nvPicPr>
        <p:blipFill>
          <a:blip r:embed="rId7" cstate="print">
            <a:lum bright="70000" contrast="-70000"/>
          </a:blip>
          <a:srcRect/>
          <a:stretch>
            <a:fillRect/>
          </a:stretch>
        </p:blipFill>
        <p:spPr bwMode="auto">
          <a:xfrm>
            <a:off x="840108" y="1858144"/>
            <a:ext cx="7476308" cy="4307160"/>
          </a:xfrm>
          <a:prstGeom prst="rect">
            <a:avLst/>
          </a:prstGeom>
          <a:noFill/>
        </p:spPr>
      </p:pic>
      <p:pic>
        <p:nvPicPr>
          <p:cNvPr id="7" name="Picture 8" descr="figura5"/>
          <p:cNvPicPr>
            <a:picLocks noChangeArrowheads="1"/>
          </p:cNvPicPr>
          <p:nvPr userDrawn="1"/>
        </p:nvPicPr>
        <p:blipFill>
          <a:blip r:embed="rId8" cstate="print"/>
          <a:srcRect/>
          <a:stretch>
            <a:fillRect/>
          </a:stretch>
        </p:blipFill>
        <p:spPr bwMode="auto">
          <a:xfrm>
            <a:off x="8244408" y="5517312"/>
            <a:ext cx="900000" cy="7200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5" name="Espaço Reservado para Rodapé 4"/>
          <p:cNvSpPr>
            <a:spLocks noGrp="1"/>
          </p:cNvSpPr>
          <p:nvPr>
            <p:ph type="ftr" sz="quarter" idx="11"/>
          </p:nvPr>
        </p:nvSpPr>
        <p:spPr>
          <a:xfrm>
            <a:off x="3124200" y="6356350"/>
            <a:ext cx="2895600" cy="365125"/>
          </a:xfrm>
          <a:prstGeom prst="rect">
            <a:avLst/>
          </a:prstGeom>
        </p:spPr>
        <p:txBody>
          <a:bodyPr/>
          <a:lstStyle/>
          <a:p>
            <a:endParaRPr lang="pt-BR"/>
          </a:p>
        </p:txBody>
      </p:sp>
      <p:sp>
        <p:nvSpPr>
          <p:cNvPr id="6" name="Espaço Reservado para Número de Slide 5"/>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8" name="Espaço Reservado para Rodapé 7"/>
          <p:cNvSpPr>
            <a:spLocks noGrp="1"/>
          </p:cNvSpPr>
          <p:nvPr>
            <p:ph type="ftr" sz="quarter" idx="11"/>
          </p:nvPr>
        </p:nvSpPr>
        <p:spPr>
          <a:xfrm>
            <a:off x="3124200" y="6356350"/>
            <a:ext cx="2895600" cy="365125"/>
          </a:xfrm>
          <a:prstGeom prst="rect">
            <a:avLst/>
          </a:prstGeom>
        </p:spPr>
        <p:txBody>
          <a:bodyPr/>
          <a:lstStyle/>
          <a:p>
            <a:endParaRPr lang="pt-BR"/>
          </a:p>
        </p:txBody>
      </p:sp>
      <p:sp>
        <p:nvSpPr>
          <p:cNvPr id="9" name="Espaço Reservado para Número de Slide 8"/>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3" name="Espaço Reservado para Rodapé 2"/>
          <p:cNvSpPr>
            <a:spLocks noGrp="1"/>
          </p:cNvSpPr>
          <p:nvPr>
            <p:ph type="ftr" sz="quarter" idx="11"/>
          </p:nvPr>
        </p:nvSpPr>
        <p:spPr>
          <a:xfrm>
            <a:off x="3124200" y="6356350"/>
            <a:ext cx="2895600" cy="365125"/>
          </a:xfrm>
          <a:prstGeom prst="rect">
            <a:avLst/>
          </a:prstGeom>
        </p:spPr>
        <p:txBody>
          <a:bodyPr/>
          <a:lstStyle/>
          <a:p>
            <a:endParaRPr lang="pt-BR"/>
          </a:p>
        </p:txBody>
      </p:sp>
      <p:sp>
        <p:nvSpPr>
          <p:cNvPr id="4" name="Espaço Reservado para Número de Slide 3"/>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a:xfrm>
            <a:off x="457200" y="6356350"/>
            <a:ext cx="2133600" cy="365125"/>
          </a:xfrm>
          <a:prstGeom prst="rect">
            <a:avLst/>
          </a:prstGeom>
        </p:spPr>
        <p:txBody>
          <a:bodyPr/>
          <a:lstStyle/>
          <a:p>
            <a:fld id="{2E700DB3-DBF0-4086-B675-117E7A9610B8}" type="datetimeFigureOut">
              <a:rPr lang="pt-BR" smtClean="0"/>
              <a:pPr/>
              <a:t>27/06/17</a:t>
            </a:fld>
            <a:endParaRPr lang="pt-BR"/>
          </a:p>
        </p:txBody>
      </p:sp>
      <p:sp>
        <p:nvSpPr>
          <p:cNvPr id="6" name="Espaço Reservado para Rodapé 5"/>
          <p:cNvSpPr>
            <a:spLocks noGrp="1"/>
          </p:cNvSpPr>
          <p:nvPr>
            <p:ph type="ftr" sz="quarter" idx="11"/>
          </p:nvPr>
        </p:nvSpPr>
        <p:spPr>
          <a:xfrm>
            <a:off x="3124200" y="6356350"/>
            <a:ext cx="2895600" cy="365125"/>
          </a:xfrm>
          <a:prstGeom prst="rect">
            <a:avLst/>
          </a:prstGeom>
        </p:spPr>
        <p:txBody>
          <a:bodyPr/>
          <a:lstStyle/>
          <a:p>
            <a:endParaRPr lang="pt-BR"/>
          </a:p>
        </p:txBody>
      </p:sp>
      <p:sp>
        <p:nvSpPr>
          <p:cNvPr id="7" name="Espaço Reservado para Número de Slide 6"/>
          <p:cNvSpPr>
            <a:spLocks noGrp="1"/>
          </p:cNvSpPr>
          <p:nvPr>
            <p:ph type="sldNum" sz="quarter" idx="12"/>
          </p:nvPr>
        </p:nvSpPr>
        <p:spPr>
          <a:xfrm>
            <a:off x="6553200" y="6356350"/>
            <a:ext cx="2133600" cy="365125"/>
          </a:xfrm>
          <a:prstGeom prst="rect">
            <a:avLst/>
          </a:prstGeom>
        </p:spPr>
        <p:txBody>
          <a:bodyPr/>
          <a:lstStyle/>
          <a:p>
            <a:fld id="{2119D8CF-8DEC-4D9F-84EE-ADF04DFF3391}"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wipo.int/patents/e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ipaustralia.gov.au/get-the-right-ip/patents/patent-application-process/request-for-examinati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inpi.gov.b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o_Microsoft_Word1.docx"/><Relationship Id="rId4"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hyperlink" Target="http://www.wipo.int/pct/en/faqs/faqs.html" TargetMode="External"/><Relationship Id="rId4" Type="http://schemas.openxmlformats.org/officeDocument/2006/relationships/hyperlink" Target="http://www.wipo.int/pct/en/treaty/about.htm" TargetMode="External"/><Relationship Id="rId5" Type="http://schemas.openxmlformats.org/officeDocument/2006/relationships/hyperlink" Target="http://www.uspto.gov/" TargetMode="External"/><Relationship Id="rId6" Type="http://schemas.openxmlformats.org/officeDocument/2006/relationships/hyperlink" Target="https://www.jpo.go.jp/" TargetMode="External"/><Relationship Id="rId7" Type="http://schemas.openxmlformats.org/officeDocument/2006/relationships/hyperlink" Target="https://www.epo.org/index.html" TargetMode="External"/><Relationship Id="rId8" Type="http://schemas.openxmlformats.org/officeDocument/2006/relationships/hyperlink" Target="http://www.inpi.gov.br/" TargetMode="External"/><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patents.google.com/" TargetMode="External"/><Relationship Id="rId4" Type="http://schemas.openxmlformats.org/officeDocument/2006/relationships/hyperlink" Target="http://www.uspto.gov/" TargetMode="External"/><Relationship Id="rId5" Type="http://schemas.openxmlformats.org/officeDocument/2006/relationships/hyperlink" Target="http://www.wipo.org/" TargetMode="External"/><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www.uspto.gov/web/offices/ac/ido/oeip/taf/naics/naics_own_wg5/02naics_own_wg.htm" TargetMode="External"/><Relationship Id="rId4" Type="http://schemas.openxmlformats.org/officeDocument/2006/relationships/hyperlink" Target="http://www.uspto.gov/web/offices/ac/ido/oeip/taf/naics/naics_stc_fg5/naics_stc_fg.htm" TargetMode="External"/><Relationship Id="rId5" Type="http://schemas.openxmlformats.org/officeDocument/2006/relationships/hyperlink" Target="http://www.uspto.gov/web/offices/ac/ido/oeip/taf/ec_dps_is_efh.htm#PartB" TargetMode="External"/><Relationship Id="rId6" Type="http://schemas.openxmlformats.org/officeDocument/2006/relationships/hyperlink" Target="http://www.oecd.org/sti/inno/oecdpatentdatabases.htm#indicators" TargetMode="External"/><Relationship Id="rId7" Type="http://schemas.openxmlformats.org/officeDocument/2006/relationships/hyperlink" Target="http://www.mct.gov.br/index.php/content/view/350928.html"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denisbarbosa.addr.com/130.do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356992"/>
            <a:ext cx="7776864" cy="1152128"/>
          </a:xfrm>
        </p:spPr>
        <p:txBody>
          <a:bodyPr>
            <a:noAutofit/>
          </a:bodyPr>
          <a:lstStyle/>
          <a:p>
            <a:r>
              <a:rPr lang="en-US" sz="4400" dirty="0" smtClean="0"/>
              <a:t>PROPRIEDADE INTELECTUAL</a:t>
            </a:r>
            <a:endParaRPr lang="en-US" sz="4400" dirty="0"/>
          </a:p>
        </p:txBody>
      </p:sp>
    </p:spTree>
    <p:extLst>
      <p:ext uri="{BB962C8B-B14F-4D97-AF65-F5344CB8AC3E}">
        <p14:creationId xmlns:p14="http://schemas.microsoft.com/office/powerpoint/2010/main" val="578988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Line 3"/>
          <p:cNvSpPr>
            <a:spLocks noChangeShapeType="1"/>
          </p:cNvSpPr>
          <p:nvPr/>
        </p:nvSpPr>
        <p:spPr bwMode="auto">
          <a:xfrm>
            <a:off x="533400" y="1905000"/>
            <a:ext cx="80772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 name="Título 7"/>
          <p:cNvSpPr>
            <a:spLocks noGrp="1"/>
          </p:cNvSpPr>
          <p:nvPr>
            <p:ph type="title"/>
          </p:nvPr>
        </p:nvSpPr>
        <p:spPr/>
        <p:txBody>
          <a:bodyPr>
            <a:normAutofit fontScale="90000"/>
          </a:bodyPr>
          <a:lstStyle/>
          <a:p>
            <a:r>
              <a:rPr lang="pt-BR" smtClean="0"/>
              <a:t>PATENTE</a:t>
            </a:r>
            <a:br>
              <a:rPr lang="pt-BR" smtClean="0"/>
            </a:br>
            <a:endParaRPr lang="pt-BR" dirty="0"/>
          </a:p>
        </p:txBody>
      </p:sp>
      <p:sp>
        <p:nvSpPr>
          <p:cNvPr id="9" name="Espaço Reservado para Conteúdo 8"/>
          <p:cNvSpPr>
            <a:spLocks noGrp="1"/>
          </p:cNvSpPr>
          <p:nvPr>
            <p:ph idx="1"/>
          </p:nvPr>
        </p:nvSpPr>
        <p:spPr/>
        <p:txBody>
          <a:bodyPr/>
          <a:lstStyle/>
          <a:p>
            <a:pPr algn="ctr"/>
            <a:r>
              <a:rPr lang="pt-BR" dirty="0" smtClean="0"/>
              <a:t>DIREITO QUE SE CONCEDE POR MEIO DE DOCUMENTO OFICIAL, “CARTA PATENTE”, DO USO EXCLUSIVO, DURANTE UM CERTO PERÍODO DE TEMPO, DE ALGO QUE SE TENHA INVENTADO, CRIADO OU APERFEIÇOADO, VISANDO REGULAMENTAR O DIREITO DO HOMEM SOBRE O RESULTADO DO SEU TRABALHO INTELECTUAL. É UM MEIO JURÍDICO DE TRANSFORMAR IDÉIAS EM MERCADORIA.</a:t>
            </a:r>
            <a:endParaRPr lang="pt-BR" dirty="0"/>
          </a:p>
        </p:txBody>
      </p:sp>
    </p:spTree>
    <p:extLst>
      <p:ext uri="{BB962C8B-B14F-4D97-AF65-F5344CB8AC3E}">
        <p14:creationId xmlns:p14="http://schemas.microsoft.com/office/powerpoint/2010/main" val="907865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1+#ppt_w/2"/>
                                          </p:val>
                                        </p:tav>
                                        <p:tav tm="100000">
                                          <p:val>
                                            <p:strVal val="#ppt_x"/>
                                          </p:val>
                                        </p:tav>
                                      </p:tavLst>
                                    </p:anim>
                                    <p:anim calcmode="lin" valueType="num">
                                      <p:cBhvr additive="base">
                                        <p:cTn id="8"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Patentes</a:t>
            </a:r>
            <a:endParaRPr lang="pt-BR" dirty="0"/>
          </a:p>
        </p:txBody>
      </p:sp>
      <p:sp>
        <p:nvSpPr>
          <p:cNvPr id="3" name="Espaço Reservado para Conteúdo 2"/>
          <p:cNvSpPr>
            <a:spLocks noGrp="1"/>
          </p:cNvSpPr>
          <p:nvPr>
            <p:ph idx="1"/>
          </p:nvPr>
        </p:nvSpPr>
        <p:spPr>
          <a:xfrm>
            <a:off x="179512" y="1268760"/>
            <a:ext cx="8784976" cy="5589240"/>
          </a:xfrm>
        </p:spPr>
        <p:txBody>
          <a:bodyPr>
            <a:normAutofit fontScale="70000" lnSpcReduction="20000"/>
          </a:bodyPr>
          <a:lstStyle/>
          <a:p>
            <a:r>
              <a:rPr lang="pt-BR" dirty="0"/>
              <a:t>Patente é um contrato público entre um inventor e o um governo que garante um tempo limitado de direitos de monopólio ao </a:t>
            </a:r>
            <a:r>
              <a:rPr lang="pt-BR" dirty="0" err="1" smtClean="0"/>
              <a:t>aplicante</a:t>
            </a:r>
            <a:r>
              <a:rPr lang="pt-BR" dirty="0" smtClean="0"/>
              <a:t> (titular) </a:t>
            </a:r>
            <a:r>
              <a:rPr lang="pt-BR" dirty="0"/>
              <a:t>para o uso da invenção</a:t>
            </a:r>
          </a:p>
          <a:p>
            <a:pPr lvl="1"/>
            <a:r>
              <a:rPr lang="pt-BR" dirty="0"/>
              <a:t>a patente deve demonstrar um avanço não óbvio no estado da arte após o qual o inventor </a:t>
            </a:r>
            <a:r>
              <a:rPr lang="pt-PT" dirty="0"/>
              <a:t>entra em um relacionamento obrigatório com o estado – obrigação de revelar informações detalhadas sobre a invenção em troca de direito de monopólio por um tempo e área geográfica </a:t>
            </a:r>
            <a:r>
              <a:rPr lang="pt-PT" dirty="0" smtClean="0"/>
              <a:t>específica</a:t>
            </a:r>
          </a:p>
          <a:p>
            <a:pPr lvl="1"/>
            <a:r>
              <a:rPr lang="pt-BR" dirty="0" smtClean="0">
                <a:hlinkClick r:id="rId3"/>
              </a:rPr>
              <a:t>http://www.wipo.int/patents/en/</a:t>
            </a:r>
            <a:endParaRPr lang="pt-BR" dirty="0" smtClean="0"/>
          </a:p>
          <a:p>
            <a:pPr lvl="1"/>
            <a:endParaRPr lang="pt-BR" dirty="0"/>
          </a:p>
          <a:p>
            <a:r>
              <a:rPr lang="pt-BR" dirty="0" smtClean="0"/>
              <a:t>DEFINIÇÃO INPI: “A </a:t>
            </a:r>
            <a:r>
              <a:rPr lang="pt-BR" dirty="0"/>
              <a:t>patente é uma fonte formal de informação, por meio da qual pode-se ter acesso a dados técnicos e jurídicos de invenções que, em alguns casos, não estão disponíveis em livros nem em artigos </a:t>
            </a:r>
            <a:r>
              <a:rPr lang="pt-BR" dirty="0" smtClean="0"/>
              <a:t>técnicos”.</a:t>
            </a:r>
            <a:endParaRPr lang="pt-BR" dirty="0"/>
          </a:p>
          <a:p>
            <a:r>
              <a:rPr lang="pt-BR" dirty="0"/>
              <a:t>Um pedido de patente é </a:t>
            </a:r>
            <a:r>
              <a:rPr lang="pt-BR" dirty="0" smtClean="0"/>
              <a:t>constituída </a:t>
            </a:r>
            <a:r>
              <a:rPr lang="pt-BR" dirty="0"/>
              <a:t>de</a:t>
            </a:r>
          </a:p>
          <a:p>
            <a:pPr lvl="1"/>
            <a:r>
              <a:rPr lang="pt-BR" dirty="0"/>
              <a:t>folha de rosto</a:t>
            </a:r>
          </a:p>
          <a:p>
            <a:pPr lvl="2"/>
            <a:r>
              <a:rPr lang="pt-BR" dirty="0"/>
              <a:t>A folha de rosto contém os dados bibliográficos do pedido, tais como, o(s) nome(s) do(s)depositante(s), do(s) inventor(es), datas e números de depósito, de publicação e de prioridade do pedido, classificação internacional de patente, título, resumo da invenção, entre outros.</a:t>
            </a:r>
          </a:p>
          <a:p>
            <a:pPr lvl="1"/>
            <a:r>
              <a:rPr lang="pt-BR" dirty="0"/>
              <a:t>relatório descritivo da invenção</a:t>
            </a:r>
          </a:p>
          <a:p>
            <a:pPr lvl="1"/>
            <a:r>
              <a:rPr lang="pt-BR" dirty="0"/>
              <a:t>reivindicações, desenhos (se necessários) e resumo. </a:t>
            </a:r>
          </a:p>
          <a:p>
            <a:endParaRPr lang="pt-BR" dirty="0"/>
          </a:p>
        </p:txBody>
      </p:sp>
    </p:spTree>
    <p:extLst>
      <p:ext uri="{BB962C8B-B14F-4D97-AF65-F5344CB8AC3E}">
        <p14:creationId xmlns:p14="http://schemas.microsoft.com/office/powerpoint/2010/main" val="968545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691680" y="2621888"/>
            <a:ext cx="7620000" cy="64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4" tIns="45717" rIns="91434" bIns="45717">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pt-BR" dirty="0">
              <a:latin typeface="Arial Black" pitchFamily="34" charset="0"/>
            </a:endParaRPr>
          </a:p>
          <a:p>
            <a:r>
              <a:rPr lang="pt-BR" sz="1200" dirty="0">
                <a:solidFill>
                  <a:schemeClr val="bg1"/>
                </a:solidFill>
                <a:latin typeface="Arial Black" pitchFamily="34" charset="0"/>
              </a:rPr>
              <a:t>Fonte: Hilda Maria Salomé Pereira - USP</a:t>
            </a:r>
          </a:p>
        </p:txBody>
      </p:sp>
      <p:sp>
        <p:nvSpPr>
          <p:cNvPr id="13" name="Título 12"/>
          <p:cNvSpPr>
            <a:spLocks noGrp="1"/>
          </p:cNvSpPr>
          <p:nvPr>
            <p:ph type="title"/>
          </p:nvPr>
        </p:nvSpPr>
        <p:spPr/>
        <p:txBody>
          <a:bodyPr>
            <a:normAutofit fontScale="90000"/>
          </a:bodyPr>
          <a:lstStyle/>
          <a:p>
            <a:r>
              <a:rPr lang="pt-BR" dirty="0"/>
              <a:t>FUNÇÕES BÁSICAS DAS PATENTES</a:t>
            </a:r>
            <a:br>
              <a:rPr lang="pt-BR" dirty="0"/>
            </a:br>
            <a:endParaRPr lang="pt-BR" dirty="0"/>
          </a:p>
        </p:txBody>
      </p:sp>
      <p:sp>
        <p:nvSpPr>
          <p:cNvPr id="9" name="Espaço Reservado para Conteúdo 8"/>
          <p:cNvSpPr>
            <a:spLocks noGrp="1"/>
          </p:cNvSpPr>
          <p:nvPr>
            <p:ph idx="1"/>
          </p:nvPr>
        </p:nvSpPr>
        <p:spPr/>
        <p:txBody>
          <a:bodyPr/>
          <a:lstStyle/>
          <a:p>
            <a:r>
              <a:rPr lang="pt-BR" dirty="0" smtClean="0"/>
              <a:t>GARANTIR A POSSIBILIDADE DO JUSTO</a:t>
            </a:r>
          </a:p>
          <a:p>
            <a:endParaRPr lang="pt-BR" dirty="0" smtClean="0"/>
          </a:p>
          <a:p>
            <a:r>
              <a:rPr lang="pt-BR" dirty="0" smtClean="0"/>
              <a:t>RETORNO DE INVESTIMENTO EM PESQUI-SA, DESENVOLVIMENTO E PRODUÇÃO, ATRAVÉS DA CONCESSÀO DE POSIÇÃO EXCLUSIVA, LEGALMENTE RECONHECIDA E POR TEMPO LIMITADO;</a:t>
            </a:r>
          </a:p>
          <a:p>
            <a:endParaRPr lang="pt-BR" dirty="0" smtClean="0"/>
          </a:p>
          <a:p>
            <a:r>
              <a:rPr lang="pt-BR" dirty="0" smtClean="0"/>
              <a:t>ENCORAJAR O PRONTO E ADEQUADO CONHECIMENTO PÚBLICO DE NOVAS TECNOLOGIAS.</a:t>
            </a:r>
          </a:p>
          <a:p>
            <a:endParaRPr lang="pt-BR" dirty="0"/>
          </a:p>
        </p:txBody>
      </p:sp>
    </p:spTree>
    <p:extLst>
      <p:ext uri="{BB962C8B-B14F-4D97-AF65-F5344CB8AC3E}">
        <p14:creationId xmlns:p14="http://schemas.microsoft.com/office/powerpoint/2010/main" val="6168187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ox(out)">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Patentes</a:t>
            </a:r>
            <a:endParaRPr lang="pt-BR" dirty="0"/>
          </a:p>
        </p:txBody>
      </p:sp>
      <p:sp>
        <p:nvSpPr>
          <p:cNvPr id="3" name="Espaço Reservado para Conteúdo 2"/>
          <p:cNvSpPr>
            <a:spLocks noGrp="1"/>
          </p:cNvSpPr>
          <p:nvPr>
            <p:ph idx="1"/>
          </p:nvPr>
        </p:nvSpPr>
        <p:spPr/>
        <p:txBody>
          <a:bodyPr>
            <a:normAutofit fontScale="70000" lnSpcReduction="20000"/>
          </a:bodyPr>
          <a:lstStyle/>
          <a:p>
            <a:r>
              <a:rPr lang="pt-BR" dirty="0" smtClean="0"/>
              <a:t>O sistema de patentes difere segundo os países:</a:t>
            </a:r>
          </a:p>
          <a:p>
            <a:pPr lvl="1"/>
            <a:r>
              <a:rPr lang="pt-BR" dirty="0"/>
              <a:t> </a:t>
            </a:r>
            <a:r>
              <a:rPr lang="pt-BR" dirty="0" smtClean="0"/>
              <a:t>Uma primeira diferença está na existência ou não de pedidos de exame:</a:t>
            </a:r>
          </a:p>
          <a:p>
            <a:pPr lvl="2"/>
            <a:r>
              <a:rPr lang="pt-BR" dirty="0" smtClean="0"/>
              <a:t>“</a:t>
            </a:r>
            <a:r>
              <a:rPr lang="en-US" i="1" dirty="0" smtClean="0"/>
              <a:t>After </a:t>
            </a:r>
            <a:r>
              <a:rPr lang="en-US" i="1" dirty="0"/>
              <a:t>submitting the standard patent application you must request examination within 5 years of the filing date. </a:t>
            </a:r>
            <a:r>
              <a:rPr lang="en-US" b="1" i="1" dirty="0"/>
              <a:t>Typically, after 4 years from filing your application we will direct you to request examination if you have not done so already</a:t>
            </a:r>
            <a:r>
              <a:rPr lang="en-US" i="1" dirty="0" smtClean="0"/>
              <a:t>.”  </a:t>
            </a:r>
            <a:endParaRPr lang="en-US" i="1" dirty="0"/>
          </a:p>
          <a:p>
            <a:pPr marL="201168" lvl="1" indent="0">
              <a:buNone/>
            </a:pPr>
            <a:r>
              <a:rPr lang="en-US" sz="2000" dirty="0">
                <a:hlinkClick r:id="rId3"/>
              </a:rPr>
              <a:t>http://www.ipaustralia.gov.au/get-the-right-ip/patents/patent-application-process/request-for-examination/</a:t>
            </a:r>
            <a:endParaRPr lang="en-US" sz="2000" dirty="0"/>
          </a:p>
          <a:p>
            <a:pPr lvl="2"/>
            <a:r>
              <a:rPr lang="pt-BR" dirty="0"/>
              <a:t>No Japão e na Europa isso é adotado, </a:t>
            </a:r>
            <a:r>
              <a:rPr lang="pt-BR" dirty="0" smtClean="0"/>
              <a:t>nos </a:t>
            </a:r>
            <a:r>
              <a:rPr lang="pt-BR" dirty="0"/>
              <a:t>EUA não</a:t>
            </a:r>
          </a:p>
          <a:p>
            <a:pPr lvl="2"/>
            <a:r>
              <a:rPr lang="pt-BR" dirty="0"/>
              <a:t>A consequência disso é que encoraja a uma firma a aplicar para um grande número de patente, levando a um excesso de patentes e longo período de exame </a:t>
            </a:r>
            <a:r>
              <a:rPr lang="pt-BR" dirty="0" smtClean="0"/>
              <a:t>– nem todas patentes depositadas são examinadas (66% para o Japão 95 % EPO) </a:t>
            </a:r>
          </a:p>
          <a:p>
            <a:pPr lvl="2"/>
            <a:r>
              <a:rPr lang="pt-BR" dirty="0" smtClean="0"/>
              <a:t>e nem todas examinadas são concedidas (49% JP e 51% EPO) </a:t>
            </a:r>
            <a:endParaRPr lang="pt-BR" dirty="0"/>
          </a:p>
          <a:p>
            <a:pPr lvl="2"/>
            <a:r>
              <a:rPr lang="pt-BR" dirty="0"/>
              <a:t>Pode haver um longo período entre o depósito e a concessão da patente</a:t>
            </a:r>
          </a:p>
          <a:p>
            <a:pPr lvl="2"/>
            <a:r>
              <a:rPr lang="pt-BR" dirty="0"/>
              <a:t>Como resultado o indicador de concessão de patente pode ser um indicador pobre.</a:t>
            </a:r>
          </a:p>
          <a:p>
            <a:pPr lvl="1"/>
            <a:endParaRPr lang="pt-BR" dirty="0" smtClean="0"/>
          </a:p>
          <a:p>
            <a:pPr lvl="1"/>
            <a:r>
              <a:rPr lang="pt-BR" dirty="0" smtClean="0"/>
              <a:t>A outra é divulgação das informações: Nos EUA a divulgação é parcial, na Europa e no Japão são totais</a:t>
            </a:r>
          </a:p>
          <a:p>
            <a:pPr lvl="2"/>
            <a:r>
              <a:rPr lang="pt-BR" dirty="0" smtClean="0"/>
              <a:t>Isto faz com que a informação de depósito nos EUA seja menos informativa</a:t>
            </a:r>
          </a:p>
          <a:p>
            <a:pPr lvl="1"/>
            <a:r>
              <a:rPr lang="pt-BR" dirty="0" smtClean="0"/>
              <a:t>A terceira diferença é quanto a apresentação de informação quanto ao prévio estado da arte</a:t>
            </a:r>
          </a:p>
          <a:p>
            <a:pPr lvl="2"/>
            <a:r>
              <a:rPr lang="pt-BR" dirty="0" smtClean="0"/>
              <a:t>Nos EUA  e Japão são obrigados todo o estado prévio da arte – implica em um grande número de referências</a:t>
            </a:r>
          </a:p>
          <a:p>
            <a:pPr lvl="2"/>
            <a:r>
              <a:rPr lang="pt-BR" dirty="0" smtClean="0"/>
              <a:t>No caso da EPO não necessariamente.  </a:t>
            </a:r>
          </a:p>
          <a:p>
            <a:pPr marL="201168" lvl="1" indent="0">
              <a:buNone/>
            </a:pPr>
            <a:endParaRPr lang="pt-BR" dirty="0"/>
          </a:p>
        </p:txBody>
      </p:sp>
    </p:spTree>
    <p:extLst>
      <p:ext uri="{BB962C8B-B14F-4D97-AF65-F5344CB8AC3E}">
        <p14:creationId xmlns:p14="http://schemas.microsoft.com/office/powerpoint/2010/main" val="799488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Rectangle 8"/>
          <p:cNvSpPr>
            <a:spLocks noChangeArrowheads="1"/>
          </p:cNvSpPr>
          <p:nvPr/>
        </p:nvSpPr>
        <p:spPr bwMode="auto">
          <a:xfrm>
            <a:off x="1417638" y="409575"/>
            <a:ext cx="7227887" cy="1033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algn="ctr" defTabSz="469900">
              <a:buClr>
                <a:srgbClr val="FFFF00"/>
              </a:buClr>
              <a:buSzPct val="90000"/>
              <a:buFont typeface="Monotype Sorts" pitchFamily="2" charset="2"/>
              <a:buNone/>
            </a:pPr>
            <a:endParaRPr lang="pt-BR" sz="2800" dirty="0">
              <a:solidFill>
                <a:srgbClr val="FF0000"/>
              </a:solidFill>
            </a:endParaRPr>
          </a:p>
        </p:txBody>
      </p:sp>
      <p:sp>
        <p:nvSpPr>
          <p:cNvPr id="16393" name="Text Box 9"/>
          <p:cNvSpPr txBox="1">
            <a:spLocks noChangeArrowheads="1"/>
          </p:cNvSpPr>
          <p:nvPr/>
        </p:nvSpPr>
        <p:spPr bwMode="auto">
          <a:xfrm>
            <a:off x="1233488" y="1412776"/>
            <a:ext cx="6074816" cy="885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182563" indent="-182563" defTabSz="403225" eaLnBrk="0" hangingPunct="0">
              <a:defRPr sz="2400">
                <a:solidFill>
                  <a:schemeClr val="tx1"/>
                </a:solidFill>
                <a:latin typeface="Times New Roman" pitchFamily="18" charset="0"/>
              </a:defRPr>
            </a:lvl1pPr>
            <a:lvl2pPr marL="742950" indent="-285750"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a:buClr>
                <a:srgbClr val="FFFF00"/>
              </a:buClr>
              <a:buSzPct val="46000"/>
              <a:buFont typeface="Monotype Sorts" pitchFamily="2" charset="2"/>
              <a:buChar char="n"/>
            </a:pPr>
            <a:r>
              <a:rPr lang="pt-BR" sz="2800" b="1" dirty="0">
                <a:solidFill>
                  <a:srgbClr val="056F28"/>
                </a:solidFill>
                <a:latin typeface="Perpetua" pitchFamily="18" charset="0"/>
              </a:rPr>
              <a:t>Instrumento de Informação</a:t>
            </a:r>
            <a:endParaRPr lang="pt-BR" sz="2600" b="1" dirty="0">
              <a:solidFill>
                <a:srgbClr val="056F28"/>
              </a:solidFill>
              <a:latin typeface="Perpetua" pitchFamily="18" charset="0"/>
            </a:endParaRPr>
          </a:p>
          <a:p>
            <a:pPr>
              <a:buClr>
                <a:srgbClr val="FFFF00"/>
              </a:buClr>
              <a:buSzPct val="90000"/>
              <a:buFont typeface="Monotype Sorts" pitchFamily="2" charset="2"/>
              <a:buNone/>
            </a:pPr>
            <a:endParaRPr lang="pt-BR" sz="2600" b="1" dirty="0">
              <a:solidFill>
                <a:srgbClr val="056F28"/>
              </a:solidFill>
              <a:latin typeface="Perpetua" pitchFamily="18" charset="0"/>
            </a:endParaRPr>
          </a:p>
          <a:p>
            <a:pPr>
              <a:buClr>
                <a:srgbClr val="FFFF00"/>
              </a:buClr>
              <a:buSzPct val="90000"/>
              <a:buFont typeface="Monotype Sorts" pitchFamily="2" charset="2"/>
              <a:buNone/>
            </a:pPr>
            <a:endParaRPr lang="pt-BR" sz="2100" dirty="0">
              <a:solidFill>
                <a:srgbClr val="056F28"/>
              </a:solidFill>
            </a:endParaRPr>
          </a:p>
        </p:txBody>
      </p:sp>
      <p:sp>
        <p:nvSpPr>
          <p:cNvPr id="16394" name="Text Box 10"/>
          <p:cNvSpPr txBox="1">
            <a:spLocks noChangeArrowheads="1"/>
          </p:cNvSpPr>
          <p:nvPr/>
        </p:nvSpPr>
        <p:spPr bwMode="auto">
          <a:xfrm>
            <a:off x="3707904" y="2108547"/>
            <a:ext cx="4958259" cy="3768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342900" indent="-342900" defTabSz="403225" eaLnBrk="0" hangingPunct="0">
              <a:defRPr sz="2400">
                <a:solidFill>
                  <a:schemeClr val="tx1"/>
                </a:solidFill>
                <a:latin typeface="Times New Roman" pitchFamily="18" charset="0"/>
              </a:defRPr>
            </a:lvl1pPr>
            <a:lvl2pPr marL="530225" indent="-139700"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lvl="1">
              <a:buClr>
                <a:srgbClr val="FFFF00"/>
              </a:buClr>
              <a:buSzPct val="70000"/>
              <a:buFont typeface="Monotype Sorts" pitchFamily="2" charset="2"/>
              <a:buChar char="ê"/>
            </a:pPr>
            <a:r>
              <a:rPr lang="pt-BR" sz="2800" b="1" dirty="0">
                <a:solidFill>
                  <a:srgbClr val="056F28"/>
                </a:solidFill>
                <a:latin typeface="Perpetua" pitchFamily="18" charset="0"/>
              </a:rPr>
              <a:t>Disseminação do conhecimento pela descrição detalhada da invenção;</a:t>
            </a:r>
            <a:br>
              <a:rPr lang="pt-BR" sz="2800" b="1" dirty="0">
                <a:solidFill>
                  <a:srgbClr val="056F28"/>
                </a:solidFill>
                <a:latin typeface="Perpetua" pitchFamily="18" charset="0"/>
              </a:rPr>
            </a:br>
            <a:endParaRPr lang="pt-BR" sz="2800" b="1" dirty="0">
              <a:solidFill>
                <a:srgbClr val="056F28"/>
              </a:solidFill>
              <a:latin typeface="Perpetua" pitchFamily="18" charset="0"/>
            </a:endParaRPr>
          </a:p>
          <a:p>
            <a:pPr lvl="1">
              <a:buClr>
                <a:srgbClr val="FFFF00"/>
              </a:buClr>
              <a:buSzPct val="70000"/>
              <a:buFont typeface="Monotype Sorts" pitchFamily="2" charset="2"/>
              <a:buChar char="ê"/>
            </a:pPr>
            <a:r>
              <a:rPr lang="pt-BR" sz="2800" b="1" dirty="0">
                <a:solidFill>
                  <a:srgbClr val="056F28"/>
                </a:solidFill>
                <a:latin typeface="Perpetua" pitchFamily="18" charset="0"/>
              </a:rPr>
              <a:t>Após a expiração do prazo de vigência, a patente cai em domínio público e está livre para ser utilizada.</a:t>
            </a:r>
            <a:endParaRPr lang="pt-BR" sz="2100" dirty="0">
              <a:solidFill>
                <a:srgbClr val="056F28"/>
              </a:solidFill>
            </a:endParaRPr>
          </a:p>
        </p:txBody>
      </p:sp>
      <p:pic>
        <p:nvPicPr>
          <p:cNvPr id="16395" name="Picture 11" descr="Pate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3013720" cy="4579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ítulo 9"/>
          <p:cNvSpPr>
            <a:spLocks noGrp="1"/>
          </p:cNvSpPr>
          <p:nvPr>
            <p:ph type="title"/>
          </p:nvPr>
        </p:nvSpPr>
        <p:spPr/>
        <p:txBody>
          <a:bodyPr/>
          <a:lstStyle/>
          <a:p>
            <a:r>
              <a:rPr lang="pt-BR" smtClean="0"/>
              <a:t>Elementos do Sistema de Patentes</a:t>
            </a:r>
            <a:br>
              <a:rPr lang="pt-BR" smtClean="0"/>
            </a:br>
            <a:endParaRPr lang="pt-BR" dirty="0"/>
          </a:p>
        </p:txBody>
      </p:sp>
      <p:sp>
        <p:nvSpPr>
          <p:cNvPr id="23" name="CaixaDeTexto 22"/>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20728107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6392">
                                            <p:txEl>
                                              <p:pRg st="0" end="0"/>
                                            </p:txEl>
                                          </p:spTgt>
                                        </p:tgtEl>
                                        <p:attrNameLst>
                                          <p:attrName>style.visibility</p:attrName>
                                        </p:attrNameLst>
                                      </p:cBhvr>
                                      <p:to>
                                        <p:strVal val="visible"/>
                                      </p:to>
                                    </p:set>
                                    <p:animEffect transition="in" filter="dissolve">
                                      <p:cBhvr>
                                        <p:cTn id="7" dur="500"/>
                                        <p:tgtEl>
                                          <p:spTgt spid="16392">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393"/>
                                        </p:tgtEl>
                                        <p:attrNameLst>
                                          <p:attrName>style.visibility</p:attrName>
                                        </p:attrNameLst>
                                      </p:cBhvr>
                                      <p:to>
                                        <p:strVal val="visible"/>
                                      </p:to>
                                    </p:set>
                                    <p:animEffect transition="in" filter="dissolve">
                                      <p:cBhvr>
                                        <p:cTn id="11" dur="500"/>
                                        <p:tgtEl>
                                          <p:spTgt spid="16393"/>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394"/>
                                        </p:tgtEl>
                                        <p:attrNameLst>
                                          <p:attrName>style.visibility</p:attrName>
                                        </p:attrNameLst>
                                      </p:cBhvr>
                                      <p:to>
                                        <p:strVal val="visible"/>
                                      </p:to>
                                    </p:set>
                                    <p:animEffect transition="in" filter="wipe(left)">
                                      <p:cBhvr>
                                        <p:cTn id="15" dur="500"/>
                                        <p:tgtEl>
                                          <p:spTgt spid="16394"/>
                                        </p:tgtEl>
                                      </p:cBhvr>
                                    </p:animEffect>
                                  </p:childTnLst>
                                </p:cTn>
                              </p:par>
                            </p:childTnLst>
                          </p:cTn>
                        </p:par>
                        <p:par>
                          <p:cTn id="16" fill="hold" nodeType="afterGroup">
                            <p:stCondLst>
                              <p:cond delay="1500"/>
                            </p:stCondLst>
                            <p:childTnLst>
                              <p:par>
                                <p:cTn id="17" presetID="15" presetClass="entr" presetSubtype="0" fill="hold" nodeType="afterEffect">
                                  <p:stCondLst>
                                    <p:cond delay="0"/>
                                  </p:stCondLst>
                                  <p:childTnLst>
                                    <p:set>
                                      <p:cBhvr>
                                        <p:cTn id="18" dur="1" fill="hold">
                                          <p:stCondLst>
                                            <p:cond delay="0"/>
                                          </p:stCondLst>
                                        </p:cTn>
                                        <p:tgtEl>
                                          <p:spTgt spid="16395"/>
                                        </p:tgtEl>
                                        <p:attrNameLst>
                                          <p:attrName>style.visibility</p:attrName>
                                        </p:attrNameLst>
                                      </p:cBhvr>
                                      <p:to>
                                        <p:strVal val="visible"/>
                                      </p:to>
                                    </p:set>
                                    <p:anim calcmode="lin" valueType="num">
                                      <p:cBhvr>
                                        <p:cTn id="19" dur="1000" fill="hold"/>
                                        <p:tgtEl>
                                          <p:spTgt spid="16395"/>
                                        </p:tgtEl>
                                        <p:attrNameLst>
                                          <p:attrName>ppt_w</p:attrName>
                                        </p:attrNameLst>
                                      </p:cBhvr>
                                      <p:tavLst>
                                        <p:tav tm="0">
                                          <p:val>
                                            <p:fltVal val="0"/>
                                          </p:val>
                                        </p:tav>
                                        <p:tav tm="100000">
                                          <p:val>
                                            <p:strVal val="#ppt_w"/>
                                          </p:val>
                                        </p:tav>
                                      </p:tavLst>
                                    </p:anim>
                                    <p:anim calcmode="lin" valueType="num">
                                      <p:cBhvr>
                                        <p:cTn id="20" dur="1000" fill="hold"/>
                                        <p:tgtEl>
                                          <p:spTgt spid="16395"/>
                                        </p:tgtEl>
                                        <p:attrNameLst>
                                          <p:attrName>ppt_h</p:attrName>
                                        </p:attrNameLst>
                                      </p:cBhvr>
                                      <p:tavLst>
                                        <p:tav tm="0">
                                          <p:val>
                                            <p:fltVal val="0"/>
                                          </p:val>
                                        </p:tav>
                                        <p:tav tm="100000">
                                          <p:val>
                                            <p:strVal val="#ppt_h"/>
                                          </p:val>
                                        </p:tav>
                                      </p:tavLst>
                                    </p:anim>
                                    <p:anim calcmode="lin" valueType="num">
                                      <p:cBhvr>
                                        <p:cTn id="21"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build="p" autoUpdateAnimBg="0" advAuto="0"/>
      <p:bldP spid="16393" grpId="0" autoUpdateAnimBg="0"/>
      <p:bldP spid="1639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Tipos de Patente</a:t>
            </a:r>
            <a:endParaRPr lang="pt-BR" dirty="0"/>
          </a:p>
        </p:txBody>
      </p:sp>
      <p:sp>
        <p:nvSpPr>
          <p:cNvPr id="3" name="Espaço Reservado para Conteúdo 2"/>
          <p:cNvSpPr>
            <a:spLocks noGrp="1"/>
          </p:cNvSpPr>
          <p:nvPr>
            <p:ph idx="1"/>
          </p:nvPr>
        </p:nvSpPr>
        <p:spPr>
          <a:xfrm>
            <a:off x="323528" y="1412776"/>
            <a:ext cx="8496944" cy="4680520"/>
          </a:xfrm>
        </p:spPr>
        <p:txBody>
          <a:bodyPr>
            <a:normAutofit fontScale="85000" lnSpcReduction="20000"/>
          </a:bodyPr>
          <a:lstStyle/>
          <a:p>
            <a:r>
              <a:rPr lang="pt-BR" b="1" dirty="0" smtClean="0"/>
              <a:t>Tipos de patentes quanto ao objeto</a:t>
            </a:r>
          </a:p>
          <a:p>
            <a:pPr lvl="1"/>
            <a:r>
              <a:rPr lang="pt-BR" b="1" u="sng" dirty="0" smtClean="0"/>
              <a:t>Patente de processo: </a:t>
            </a:r>
            <a:r>
              <a:rPr lang="pt-BR" dirty="0" smtClean="0"/>
              <a:t>Quando a tecnologia consiste na utilização de certos meios para alcançar um resultado técnico através da ação sobre a natureza, tem-se no caso uma patente de</a:t>
            </a:r>
            <a:r>
              <a:rPr lang="pt-BR" i="1" dirty="0" smtClean="0"/>
              <a:t> processo</a:t>
            </a:r>
            <a:r>
              <a:rPr lang="pt-BR" dirty="0" smtClean="0"/>
              <a:t> </a:t>
            </a:r>
          </a:p>
          <a:p>
            <a:pPr lvl="2"/>
            <a:r>
              <a:rPr lang="pt-BR" dirty="0" smtClean="0"/>
              <a:t>A patente de processo dá a exclusividade do uso dos meios protegidos na produção do resultado assinalado - mas não dá, necessariamente, a exclusividade sobre o resultado, desde que ele possa ser gerado por outro processo</a:t>
            </a:r>
          </a:p>
          <a:p>
            <a:pPr lvl="2"/>
            <a:endParaRPr lang="pt-BR" b="1" u="dbl" dirty="0" smtClean="0"/>
          </a:p>
          <a:p>
            <a:pPr lvl="1"/>
            <a:r>
              <a:rPr lang="pt-BR" b="1" u="sng" dirty="0" smtClean="0"/>
              <a:t>Patente de produto: </a:t>
            </a:r>
            <a:r>
              <a:rPr lang="pt-BR" dirty="0" smtClean="0"/>
              <a:t>relativa a um objeto físico determinado</a:t>
            </a:r>
          </a:p>
          <a:p>
            <a:pPr lvl="2"/>
            <a:r>
              <a:rPr lang="pt-BR" dirty="0" smtClean="0"/>
              <a:t>A proteção do produto (a chamada </a:t>
            </a:r>
            <a:r>
              <a:rPr lang="pt-BR" dirty="0" err="1" smtClean="0"/>
              <a:t>reinvidicação</a:t>
            </a:r>
            <a:r>
              <a:rPr lang="pt-BR" dirty="0" smtClean="0"/>
              <a:t> </a:t>
            </a:r>
            <a:r>
              <a:rPr lang="pt-BR" i="1" dirty="0" smtClean="0"/>
              <a:t>per se</a:t>
            </a:r>
            <a:r>
              <a:rPr lang="pt-BR" dirty="0" smtClean="0"/>
              <a:t>) garante ao titular a exclusividade do mesmo, quer como seja ele produzido</a:t>
            </a:r>
          </a:p>
          <a:p>
            <a:pPr lvl="2"/>
            <a:endParaRPr lang="pt-BR" b="1" u="dbl" dirty="0" smtClean="0"/>
          </a:p>
          <a:p>
            <a:pPr lvl="1"/>
            <a:r>
              <a:rPr lang="pt-BR" dirty="0" smtClean="0"/>
              <a:t>  </a:t>
            </a:r>
            <a:r>
              <a:rPr lang="pt-BR" b="1" u="sng" dirty="0" smtClean="0"/>
              <a:t>Patente de nova aplicação: t</a:t>
            </a:r>
            <a:r>
              <a:rPr lang="pt-BR" dirty="0" smtClean="0"/>
              <a:t>rata-se pois de uma tecnologia cuja novidade consiste na “relação entre o meio e o resultado”, ou seja, na função . Assim, por exemplo, o uso (hipotético) de </a:t>
            </a:r>
            <a:r>
              <a:rPr lang="pt-BR" i="1" dirty="0" err="1" smtClean="0"/>
              <a:t>Sacaromice</a:t>
            </a:r>
            <a:r>
              <a:rPr lang="pt-BR" i="1" dirty="0" smtClean="0"/>
              <a:t> </a:t>
            </a:r>
            <a:r>
              <a:rPr lang="pt-BR" i="1" dirty="0" err="1" smtClean="0"/>
              <a:t>Cereviciae</a:t>
            </a:r>
            <a:r>
              <a:rPr lang="pt-BR" i="1" dirty="0" smtClean="0"/>
              <a:t> </a:t>
            </a:r>
            <a:r>
              <a:rPr lang="pt-BR" dirty="0" smtClean="0"/>
              <a:t>para a lixiviação de rochas. </a:t>
            </a:r>
          </a:p>
          <a:p>
            <a:pPr lvl="2"/>
            <a:r>
              <a:rPr lang="pt-BR" dirty="0" smtClean="0"/>
              <a:t>A reivindicação de uso só garante exclusividade para o novo emprego dos meios ou produtos, e não para estes. </a:t>
            </a:r>
            <a:endParaRPr lang="pt-BR" dirty="0"/>
          </a:p>
        </p:txBody>
      </p:sp>
    </p:spTree>
    <p:extLst>
      <p:ext uri="{BB962C8B-B14F-4D97-AF65-F5344CB8AC3E}">
        <p14:creationId xmlns:p14="http://schemas.microsoft.com/office/powerpoint/2010/main" val="1522865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Tipos de Patente</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b="1" dirty="0"/>
              <a:t>Tipos de patentes quanto à finalidade</a:t>
            </a:r>
          </a:p>
          <a:p>
            <a:pPr lvl="0" hangingPunct="0"/>
            <a:r>
              <a:rPr lang="pt-BR" dirty="0"/>
              <a:t>Para proteger níveis diferentes de atividade inventiva, podem ser </a:t>
            </a:r>
            <a:r>
              <a:rPr lang="pt-BR" u="sng" dirty="0"/>
              <a:t>patentes de invenção</a:t>
            </a:r>
            <a:r>
              <a:rPr lang="pt-BR" dirty="0"/>
              <a:t>, </a:t>
            </a:r>
            <a:r>
              <a:rPr lang="pt-BR" u="sng" dirty="0"/>
              <a:t>modelos de utilidade</a:t>
            </a:r>
            <a:r>
              <a:rPr lang="pt-BR" dirty="0"/>
              <a:t>, ou outras formas de reconhecimento de inovações maiores e menores</a:t>
            </a:r>
            <a:r>
              <a:rPr lang="pt-BR" dirty="0" smtClean="0"/>
              <a:t>.</a:t>
            </a:r>
          </a:p>
          <a:p>
            <a:r>
              <a:rPr lang="pt-BR" dirty="0"/>
              <a:t>INVENÇÃO INDUSTRIAL</a:t>
            </a:r>
          </a:p>
          <a:p>
            <a:pPr lvl="1"/>
            <a:r>
              <a:rPr lang="pt-BR" dirty="0" smtClean="0"/>
              <a:t>nova relação de causalidade não encontrável na natureza + utilidade da invenção</a:t>
            </a:r>
          </a:p>
          <a:p>
            <a:pPr lvl="1"/>
            <a:r>
              <a:rPr lang="pt-BR" dirty="0" smtClean="0"/>
              <a:t>proteção ao efeito técnico por 20 anos</a:t>
            </a:r>
            <a:r>
              <a:rPr lang="pt-BR" dirty="0"/>
              <a:t/>
            </a:r>
            <a:br>
              <a:rPr lang="pt-BR" dirty="0"/>
            </a:br>
            <a:endParaRPr lang="pt-BR" dirty="0"/>
          </a:p>
          <a:p>
            <a:r>
              <a:rPr lang="pt-BR" dirty="0"/>
              <a:t>MODELO DE UTILIDADE</a:t>
            </a:r>
          </a:p>
          <a:p>
            <a:pPr lvl="1"/>
            <a:r>
              <a:rPr lang="pt-BR" dirty="0" smtClean="0"/>
              <a:t>nova </a:t>
            </a:r>
            <a:r>
              <a:rPr lang="pt-BR" dirty="0"/>
              <a:t>forma ou disposição envolvendo ato inventivo que resulte em melhoria funcional do </a:t>
            </a:r>
            <a:r>
              <a:rPr lang="pt-BR" dirty="0" smtClean="0"/>
              <a:t>objeto</a:t>
            </a:r>
            <a:r>
              <a:rPr lang="pt-BR" dirty="0"/>
              <a:t> </a:t>
            </a:r>
            <a:r>
              <a:rPr lang="pt-BR" dirty="0" smtClean="0"/>
              <a:t>( forma + função técnica)</a:t>
            </a:r>
          </a:p>
          <a:p>
            <a:pPr lvl="1"/>
            <a:r>
              <a:rPr lang="pt-BR" dirty="0"/>
              <a:t>P</a:t>
            </a:r>
            <a:r>
              <a:rPr lang="pt-BR" dirty="0" smtClean="0"/>
              <a:t>roteção à forma por 15 anos</a:t>
            </a:r>
          </a:p>
          <a:p>
            <a:pPr lvl="1"/>
            <a:r>
              <a:rPr lang="pt-BR" dirty="0" smtClean="0"/>
              <a:t>Ex.: Tesoura para canhoto</a:t>
            </a:r>
            <a:endParaRPr lang="pt-BR" dirty="0"/>
          </a:p>
        </p:txBody>
      </p:sp>
    </p:spTree>
    <p:extLst>
      <p:ext uri="{BB962C8B-B14F-4D97-AF65-F5344CB8AC3E}">
        <p14:creationId xmlns:p14="http://schemas.microsoft.com/office/powerpoint/2010/main" val="1346468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63688" y="-27384"/>
            <a:ext cx="7272808" cy="864096"/>
          </a:xfrm>
        </p:spPr>
        <p:txBody>
          <a:bodyPr>
            <a:normAutofit fontScale="90000"/>
          </a:bodyPr>
          <a:lstStyle/>
          <a:p>
            <a:r>
              <a:rPr lang="pt-BR" dirty="0" smtClean="0"/>
              <a:t/>
            </a:r>
            <a:br>
              <a:rPr lang="pt-BR" dirty="0" smtClean="0"/>
            </a:br>
            <a:r>
              <a:rPr lang="pt-BR" dirty="0"/>
              <a:t>Tipos de Patente</a:t>
            </a:r>
            <a:endParaRPr lang="pt-BR" dirty="0" smtClean="0"/>
          </a:p>
        </p:txBody>
      </p:sp>
      <p:sp>
        <p:nvSpPr>
          <p:cNvPr id="5" name="Espaço Reservado para Conteúdo 4"/>
          <p:cNvSpPr>
            <a:spLocks noGrp="1"/>
          </p:cNvSpPr>
          <p:nvPr>
            <p:ph idx="1"/>
          </p:nvPr>
        </p:nvSpPr>
        <p:spPr/>
        <p:txBody>
          <a:bodyPr>
            <a:normAutofit fontScale="92500" lnSpcReduction="10000"/>
          </a:bodyPr>
          <a:lstStyle/>
          <a:p>
            <a:pPr lvl="0" hangingPunct="0"/>
            <a:r>
              <a:rPr lang="pt-BR" dirty="0"/>
              <a:t>Para propiciar o fluxo contínuo de pesquisa, sem prejudicar a iniciativa de depositar imediatamente o pedido de patente, pode ser </a:t>
            </a:r>
            <a:r>
              <a:rPr lang="pt-BR" u="sng" dirty="0"/>
              <a:t>uma patente de aperfeiçoamento ou certificado de adição</a:t>
            </a:r>
            <a:r>
              <a:rPr lang="pt-BR" dirty="0"/>
              <a:t>.</a:t>
            </a:r>
          </a:p>
          <a:p>
            <a:pPr lvl="1" hangingPunct="0"/>
            <a:r>
              <a:rPr lang="pt-BR" dirty="0"/>
              <a:t>o Certificado de Adição de invenção visa garantir a proteção de desenvolvimentos de uma mesma solução técnica, obtidos após o depósito do pedido, mas que não se constituam em invenção nova, por carência de atividade inventiva </a:t>
            </a:r>
            <a:r>
              <a:rPr lang="pt-BR" i="1" dirty="0"/>
              <a:t>em face da patente aditivada </a:t>
            </a:r>
            <a:endParaRPr lang="pt-BR" dirty="0"/>
          </a:p>
          <a:p>
            <a:endParaRPr lang="pt-BR" dirty="0" smtClean="0"/>
          </a:p>
          <a:p>
            <a:r>
              <a:rPr lang="pt-BR" dirty="0" smtClean="0"/>
              <a:t>DESENHO INDUSTRIAL</a:t>
            </a:r>
            <a:endParaRPr lang="pt-BR" dirty="0"/>
          </a:p>
          <a:p>
            <a:pPr lvl="1"/>
            <a:r>
              <a:rPr lang="pt-BR" dirty="0" smtClean="0"/>
              <a:t>nova forma a objetos de caráter meramente ornamental ( efeito visual)</a:t>
            </a:r>
          </a:p>
          <a:p>
            <a:pPr lvl="1"/>
            <a:r>
              <a:rPr lang="pt-BR" dirty="0" smtClean="0"/>
              <a:t>proteção à forma por 10 anos</a:t>
            </a:r>
            <a:br>
              <a:rPr lang="pt-BR" dirty="0" smtClean="0"/>
            </a:br>
            <a:endParaRPr lang="pt-BR" dirty="0"/>
          </a:p>
        </p:txBody>
      </p:sp>
    </p:spTree>
    <p:extLst>
      <p:ext uri="{BB962C8B-B14F-4D97-AF65-F5344CB8AC3E}">
        <p14:creationId xmlns:p14="http://schemas.microsoft.com/office/powerpoint/2010/main" val="1704382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pt-BR" dirty="0" smtClean="0"/>
              <a:t>PATENTE</a:t>
            </a:r>
          </a:p>
        </p:txBody>
      </p:sp>
      <p:sp>
        <p:nvSpPr>
          <p:cNvPr id="13315" name="Rectangle 3"/>
          <p:cNvSpPr>
            <a:spLocks noGrp="1" noChangeArrowheads="1"/>
          </p:cNvSpPr>
          <p:nvPr>
            <p:ph idx="1"/>
          </p:nvPr>
        </p:nvSpPr>
        <p:spPr>
          <a:xfrm>
            <a:off x="899592" y="1340768"/>
            <a:ext cx="7992888" cy="5400600"/>
          </a:xfrm>
        </p:spPr>
        <p:txBody>
          <a:bodyPr>
            <a:normAutofit fontScale="77500" lnSpcReduction="20000"/>
          </a:bodyPr>
          <a:lstStyle/>
          <a:p>
            <a:r>
              <a:rPr lang="pt-BR" dirty="0" smtClean="0"/>
              <a:t>REQUISITOS</a:t>
            </a:r>
          </a:p>
          <a:p>
            <a:pPr lvl="1"/>
            <a:r>
              <a:rPr lang="pt-BR" dirty="0" smtClean="0"/>
              <a:t>NOVIDADE</a:t>
            </a:r>
          </a:p>
          <a:p>
            <a:pPr lvl="1"/>
            <a:r>
              <a:rPr lang="pt-BR" dirty="0" smtClean="0"/>
              <a:t>ATIVIDADE INVENTIVA</a:t>
            </a:r>
          </a:p>
          <a:p>
            <a:pPr lvl="1"/>
            <a:r>
              <a:rPr lang="pt-BR" dirty="0" smtClean="0"/>
              <a:t>APLICAÇÃO INDUSTRIAL</a:t>
            </a:r>
          </a:p>
          <a:p>
            <a:pPr lvl="1"/>
            <a:endParaRPr lang="pt-BR" dirty="0"/>
          </a:p>
          <a:p>
            <a:r>
              <a:rPr lang="pt-BR" dirty="0"/>
              <a:t>O que não é patenteável</a:t>
            </a:r>
            <a:r>
              <a:rPr lang="pt-BR" dirty="0" smtClean="0"/>
              <a:t>:</a:t>
            </a:r>
          </a:p>
          <a:p>
            <a:pPr lvl="1"/>
            <a:r>
              <a:rPr lang="pt-BR" dirty="0" smtClean="0"/>
              <a:t>Ideias</a:t>
            </a:r>
          </a:p>
          <a:p>
            <a:pPr lvl="1"/>
            <a:r>
              <a:rPr lang="pt-BR" dirty="0" smtClean="0"/>
              <a:t>Lei </a:t>
            </a:r>
            <a:r>
              <a:rPr lang="pt-BR" dirty="0"/>
              <a:t>da </a:t>
            </a:r>
            <a:r>
              <a:rPr lang="pt-BR" dirty="0" smtClean="0"/>
              <a:t>natureza</a:t>
            </a:r>
          </a:p>
          <a:p>
            <a:pPr lvl="1"/>
            <a:r>
              <a:rPr lang="pt-BR" dirty="0" smtClean="0"/>
              <a:t> </a:t>
            </a:r>
            <a:r>
              <a:rPr lang="pt-BR" dirty="0"/>
              <a:t>Princípios </a:t>
            </a:r>
            <a:r>
              <a:rPr lang="pt-BR" dirty="0" smtClean="0"/>
              <a:t>científicos</a:t>
            </a:r>
          </a:p>
          <a:p>
            <a:pPr lvl="1"/>
            <a:endParaRPr lang="pt-BR" dirty="0"/>
          </a:p>
          <a:p>
            <a:r>
              <a:rPr lang="pt-BR" dirty="0" smtClean="0"/>
              <a:t>PROCEDIMENTOS PARA OBTENÇÃO</a:t>
            </a:r>
          </a:p>
          <a:p>
            <a:pPr lvl="1"/>
            <a:r>
              <a:rPr lang="pt-BR" dirty="0" smtClean="0"/>
              <a:t>Prioridade : apresentação do pedido ( 30 dias para correção)</a:t>
            </a:r>
          </a:p>
          <a:p>
            <a:pPr lvl="1"/>
            <a:r>
              <a:rPr lang="pt-BR" dirty="0"/>
              <a:t>D</a:t>
            </a:r>
            <a:r>
              <a:rPr lang="pt-BR" dirty="0" smtClean="0"/>
              <a:t>epósito do pedido (18 meses de sigilo)</a:t>
            </a:r>
          </a:p>
          <a:p>
            <a:pPr lvl="1"/>
            <a:r>
              <a:rPr lang="pt-BR" dirty="0"/>
              <a:t>P</a:t>
            </a:r>
            <a:r>
              <a:rPr lang="pt-BR" dirty="0" smtClean="0"/>
              <a:t>ublicação do pedido (60 dias para manifestação de </a:t>
            </a:r>
            <a:r>
              <a:rPr lang="pt-BR" dirty="0" err="1" smtClean="0"/>
              <a:t>teceiros</a:t>
            </a:r>
            <a:r>
              <a:rPr lang="pt-BR" dirty="0" smtClean="0"/>
              <a:t>)</a:t>
            </a:r>
          </a:p>
          <a:p>
            <a:pPr lvl="1"/>
            <a:r>
              <a:rPr lang="pt-BR" dirty="0" smtClean="0"/>
              <a:t>Exame do pedido:</a:t>
            </a:r>
          </a:p>
          <a:p>
            <a:pPr lvl="2"/>
            <a:r>
              <a:rPr lang="pt-BR" dirty="0" smtClean="0"/>
              <a:t>oposição ou não de terceiros</a:t>
            </a:r>
          </a:p>
          <a:p>
            <a:pPr lvl="2"/>
            <a:r>
              <a:rPr lang="pt-BR" dirty="0" smtClean="0"/>
              <a:t>deferimento ou não do pedido pelo INPI</a:t>
            </a:r>
            <a:br>
              <a:rPr lang="pt-BR" dirty="0" smtClean="0"/>
            </a:br>
            <a:endParaRPr lang="pt-BR" dirty="0" smtClean="0"/>
          </a:p>
        </p:txBody>
      </p:sp>
    </p:spTree>
    <p:extLst>
      <p:ext uri="{BB962C8B-B14F-4D97-AF65-F5344CB8AC3E}">
        <p14:creationId xmlns:p14="http://schemas.microsoft.com/office/powerpoint/2010/main" val="267284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endParaRPr lang="pt-BR" dirty="0"/>
          </a:p>
        </p:txBody>
      </p:sp>
      <p:sp>
        <p:nvSpPr>
          <p:cNvPr id="7" name="Espaço Reservado para Conteúdo 6"/>
          <p:cNvSpPr>
            <a:spLocks noGrp="1"/>
          </p:cNvSpPr>
          <p:nvPr>
            <p:ph idx="1"/>
          </p:nvPr>
        </p:nvSpPr>
        <p:spPr>
          <a:xfrm>
            <a:off x="323528" y="1988840"/>
            <a:ext cx="8568952" cy="4536504"/>
          </a:xfrm>
        </p:spPr>
        <p:txBody>
          <a:bodyPr>
            <a:normAutofit/>
          </a:bodyPr>
          <a:lstStyle/>
          <a:p>
            <a:pPr algn="ctr"/>
            <a:r>
              <a:rPr lang="pt-BR" sz="4000" dirty="0" smtClean="0"/>
              <a:t>FLUXOGRAMA DE DEPOSITO DE UMA PATENTE NO INPI</a:t>
            </a:r>
          </a:p>
          <a:p>
            <a:pPr marL="0" indent="0" algn="ctr">
              <a:buNone/>
            </a:pPr>
            <a:r>
              <a:rPr lang="pt-BR" sz="4000" dirty="0" smtClean="0">
                <a:hlinkClick r:id="rId2"/>
              </a:rPr>
              <a:t>www.inpi.gov.br</a:t>
            </a:r>
            <a:endParaRPr lang="pt-BR" sz="4000" smtClean="0"/>
          </a:p>
          <a:p>
            <a:pPr marL="0" indent="0" algn="ctr">
              <a:buNone/>
            </a:pPr>
            <a:endParaRPr lang="pt-BR" sz="4000" dirty="0"/>
          </a:p>
        </p:txBody>
      </p:sp>
    </p:spTree>
    <p:extLst>
      <p:ext uri="{BB962C8B-B14F-4D97-AF65-F5344CB8AC3E}">
        <p14:creationId xmlns:p14="http://schemas.microsoft.com/office/powerpoint/2010/main" val="271213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ChangeArrowheads="1"/>
          </p:cNvSpPr>
          <p:nvPr/>
        </p:nvSpPr>
        <p:spPr bwMode="auto">
          <a:xfrm>
            <a:off x="1417638" y="895350"/>
            <a:ext cx="7227887" cy="54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algn="ctr" defTabSz="469900">
              <a:buClr>
                <a:srgbClr val="FFFF00"/>
              </a:buClr>
              <a:buSzPct val="90000"/>
              <a:buFont typeface="Monotype Sorts" pitchFamily="2" charset="2"/>
              <a:buNone/>
            </a:pPr>
            <a:endParaRPr lang="pt-BR" sz="2800" dirty="0"/>
          </a:p>
        </p:txBody>
      </p:sp>
      <p:sp>
        <p:nvSpPr>
          <p:cNvPr id="4105" name="Text Box 9"/>
          <p:cNvSpPr txBox="1">
            <a:spLocks noChangeArrowheads="1"/>
          </p:cNvSpPr>
          <p:nvPr/>
        </p:nvSpPr>
        <p:spPr bwMode="auto">
          <a:xfrm>
            <a:off x="1355725" y="1878013"/>
            <a:ext cx="7223125" cy="4008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182563" indent="-182563" defTabSz="403225" eaLnBrk="0" hangingPunct="0">
              <a:defRPr sz="2400">
                <a:solidFill>
                  <a:schemeClr val="tx1"/>
                </a:solidFill>
                <a:latin typeface="Times New Roman" pitchFamily="18" charset="0"/>
              </a:defRPr>
            </a:lvl1pPr>
            <a:lvl2pPr marL="742950" indent="-285750"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a:buClr>
                <a:srgbClr val="FFFF00"/>
              </a:buClr>
              <a:buSzPct val="46000"/>
              <a:buFont typeface="Monotype Sorts" pitchFamily="2" charset="2"/>
              <a:buChar char="n"/>
            </a:pPr>
            <a:endParaRPr lang="pt-BR" sz="2100" dirty="0"/>
          </a:p>
        </p:txBody>
      </p:sp>
      <p:sp>
        <p:nvSpPr>
          <p:cNvPr id="10" name="Título 9"/>
          <p:cNvSpPr>
            <a:spLocks noGrp="1"/>
          </p:cNvSpPr>
          <p:nvPr>
            <p:ph type="title"/>
          </p:nvPr>
        </p:nvSpPr>
        <p:spPr/>
        <p:txBody>
          <a:bodyPr>
            <a:normAutofit fontScale="90000"/>
          </a:bodyPr>
          <a:lstStyle/>
          <a:p>
            <a:r>
              <a:rPr lang="pt-BR" smtClean="0"/>
              <a:t>Propriedade Intelectual</a:t>
            </a:r>
            <a:br>
              <a:rPr lang="pt-BR" smtClean="0"/>
            </a:br>
            <a:endParaRPr lang="pt-BR" dirty="0"/>
          </a:p>
        </p:txBody>
      </p:sp>
      <p:sp>
        <p:nvSpPr>
          <p:cNvPr id="13" name="Espaço Reservado para Conteúdo 12"/>
          <p:cNvSpPr>
            <a:spLocks noGrp="1"/>
          </p:cNvSpPr>
          <p:nvPr>
            <p:ph idx="1"/>
          </p:nvPr>
        </p:nvSpPr>
        <p:spPr/>
        <p:txBody>
          <a:bodyPr>
            <a:normAutofit/>
          </a:bodyPr>
          <a:lstStyle/>
          <a:p>
            <a:endParaRPr lang="pt-BR" dirty="0" smtClean="0"/>
          </a:p>
          <a:p>
            <a:r>
              <a:rPr lang="pt-BR" dirty="0" smtClean="0"/>
              <a:t>Sistema criado para garantir a propriedade ou exclusividade resultante da atividade intelectual nos campos industrial, científico, literário e artístico. </a:t>
            </a:r>
          </a:p>
          <a:p>
            <a:endParaRPr lang="pt-BR" dirty="0"/>
          </a:p>
          <a:p>
            <a:r>
              <a:rPr lang="pt-BR" dirty="0" smtClean="0"/>
              <a:t>Possui diversas formas de proteção: patentes, marcas, direitos de autor e segredos industriais.</a:t>
            </a:r>
          </a:p>
          <a:p>
            <a:endParaRPr lang="pt-BR" dirty="0"/>
          </a:p>
        </p:txBody>
      </p:sp>
    </p:spTree>
    <p:extLst>
      <p:ext uri="{BB962C8B-B14F-4D97-AF65-F5344CB8AC3E}">
        <p14:creationId xmlns:p14="http://schemas.microsoft.com/office/powerpoint/2010/main" val="283465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104">
                                            <p:txEl>
                                              <p:pRg st="0" end="0"/>
                                            </p:txEl>
                                          </p:spTgt>
                                        </p:tgtEl>
                                        <p:attrNameLst>
                                          <p:attrName>style.visibility</p:attrName>
                                        </p:attrNameLst>
                                      </p:cBhvr>
                                      <p:to>
                                        <p:strVal val="visible"/>
                                      </p:to>
                                    </p:set>
                                    <p:animEffect transition="in" filter="dissolve">
                                      <p:cBhvr>
                                        <p:cTn id="7" dur="500"/>
                                        <p:tgtEl>
                                          <p:spTgt spid="410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4105"/>
                                        </p:tgtEl>
                                        <p:attrNameLst>
                                          <p:attrName>style.visibility</p:attrName>
                                        </p:attrNameLst>
                                      </p:cBhvr>
                                      <p:to>
                                        <p:strVal val="visible"/>
                                      </p:to>
                                    </p:set>
                                    <p:animEffect transition="in" filter="wipe(left)">
                                      <p:cBhvr>
                                        <p:cTn id="11"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build="p" autoUpdateAnimBg="0" advAuto="0"/>
      <p:bldP spid="410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Inventores e Detentores das Patentes</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Depositante usualmente tem o direito legal sobre a patente</a:t>
            </a:r>
          </a:p>
          <a:p>
            <a:pPr lvl="1"/>
            <a:r>
              <a:rPr lang="pt-BR" dirty="0" smtClean="0"/>
              <a:t>Um ponto importante é o endereço do depositante. Ex. Firmas multinacionais (matriz versus filial), Universidades (inventor ?), Petrobrás;</a:t>
            </a:r>
          </a:p>
          <a:p>
            <a:pPr lvl="1"/>
            <a:r>
              <a:rPr lang="pt-BR" dirty="0" smtClean="0"/>
              <a:t>A informação sobre os inventores pode dar a ideia da localização geográfica, extensão do grupo de pesquisa, e</a:t>
            </a:r>
            <a:r>
              <a:rPr lang="pt-BR" dirty="0"/>
              <a:t> como o processo de invenção é </a:t>
            </a:r>
            <a:r>
              <a:rPr lang="pt-BR" dirty="0" smtClean="0"/>
              <a:t>internacionalizado.</a:t>
            </a:r>
          </a:p>
          <a:p>
            <a:pPr lvl="2"/>
            <a:r>
              <a:rPr lang="pt-BR" dirty="0" smtClean="0"/>
              <a:t>Jones (2009),  nos dos EUA tem havido um aumento no tamanho do time de pesquisadores (1,7 em 1957 para 2,2 em 1999), juntamente com o aumento da idade ao qual a primeira invenção é feita e um declínio na probabilidade de uma mudança na especialização ao longo das carreiras dos pesquisadores. </a:t>
            </a:r>
          </a:p>
          <a:p>
            <a:pPr lvl="2"/>
            <a:r>
              <a:rPr lang="pt-BR" dirty="0" smtClean="0"/>
              <a:t>Times diferem em tamanho entre setores (4 a 5 inventores no caso de fármacos, por exemplo)</a:t>
            </a:r>
          </a:p>
          <a:p>
            <a:pPr lvl="2"/>
            <a:r>
              <a:rPr lang="pt-BR" dirty="0" smtClean="0"/>
              <a:t>Inventor único, no entanto, é predominante.</a:t>
            </a:r>
            <a:endParaRPr lang="pt-BR" dirty="0"/>
          </a:p>
        </p:txBody>
      </p:sp>
    </p:spTree>
    <p:extLst>
      <p:ext uri="{BB962C8B-B14F-4D97-AF65-F5344CB8AC3E}">
        <p14:creationId xmlns:p14="http://schemas.microsoft.com/office/powerpoint/2010/main" val="15488565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Quem patenteia?</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a:t>T</a:t>
            </a:r>
            <a:r>
              <a:rPr lang="pt-BR" dirty="0" smtClean="0"/>
              <a:t>radicionalmente </a:t>
            </a:r>
            <a:r>
              <a:rPr lang="pt-BR" dirty="0"/>
              <a:t>empresas patenteiam mais do que publicam, enquanto que pesquisadores universitários publicam muito mais que </a:t>
            </a:r>
            <a:r>
              <a:rPr lang="pt-BR" dirty="0"/>
              <a:t>patenteiam - Meyer (2000) </a:t>
            </a:r>
            <a:endParaRPr lang="pt-BR" dirty="0" smtClean="0"/>
          </a:p>
          <a:p>
            <a:r>
              <a:rPr lang="pt-BR" dirty="0" smtClean="0"/>
              <a:t>-80</a:t>
            </a:r>
            <a:r>
              <a:rPr lang="pt-BR" dirty="0"/>
              <a:t>% das patentes são concedidas às grandes empresas, enquanto os demais 20% são concedidos a pequenas firmas e a </a:t>
            </a:r>
            <a:r>
              <a:rPr lang="pt-BR" dirty="0" smtClean="0"/>
              <a:t>indivíduos</a:t>
            </a:r>
            <a:r>
              <a:rPr lang="pt-BR" dirty="0"/>
              <a:t> </a:t>
            </a:r>
            <a:r>
              <a:rPr lang="pt-BR" dirty="0" smtClean="0"/>
              <a:t>- </a:t>
            </a:r>
            <a:r>
              <a:rPr lang="pt-BR" dirty="0" err="1"/>
              <a:t>Pavitt</a:t>
            </a:r>
            <a:r>
              <a:rPr lang="pt-BR" dirty="0"/>
              <a:t> (1998) </a:t>
            </a:r>
            <a:endParaRPr lang="pt-BR" dirty="0" smtClean="0"/>
          </a:p>
          <a:p>
            <a:r>
              <a:rPr lang="pt-BR" dirty="0"/>
              <a:t>C</a:t>
            </a:r>
            <a:r>
              <a:rPr lang="pt-BR" dirty="0" smtClean="0"/>
              <a:t>rescente </a:t>
            </a:r>
            <a:r>
              <a:rPr lang="pt-BR" dirty="0"/>
              <a:t>participação das universidades </a:t>
            </a:r>
            <a:r>
              <a:rPr lang="pt-BR" dirty="0" smtClean="0"/>
              <a:t>americanas na </a:t>
            </a:r>
            <a:r>
              <a:rPr lang="pt-BR" dirty="0"/>
              <a:t>concessão de </a:t>
            </a:r>
            <a:r>
              <a:rPr lang="pt-BR" dirty="0"/>
              <a:t>patentes - </a:t>
            </a:r>
            <a:r>
              <a:rPr lang="pt-BR" dirty="0" err="1"/>
              <a:t>Stephan</a:t>
            </a:r>
            <a:r>
              <a:rPr lang="pt-BR" dirty="0"/>
              <a:t> (2010) . </a:t>
            </a:r>
            <a:endParaRPr lang="pt-BR" dirty="0" smtClean="0"/>
          </a:p>
          <a:p>
            <a:pPr algn="ctr"/>
            <a:r>
              <a:rPr lang="pt-BR" dirty="0" smtClean="0"/>
              <a:t>O </a:t>
            </a:r>
            <a:r>
              <a:rPr lang="pt-BR" dirty="0"/>
              <a:t>caso brasileiro possui diferenças com relação à evidência internacional por se tratar de um país em desenvolvimento em que a estrutura de C&amp;T é bastante dependente do setor público, tendendo haver uma maior importância das universidades na concessão de patentes</a:t>
            </a:r>
            <a:r>
              <a:rPr lang="pt-BR" dirty="0" smtClean="0"/>
              <a:t>.</a:t>
            </a:r>
          </a:p>
          <a:p>
            <a:endParaRPr lang="pt-BR" dirty="0"/>
          </a:p>
          <a:p>
            <a:endParaRPr lang="pt-BR" dirty="0"/>
          </a:p>
        </p:txBody>
      </p:sp>
    </p:spTree>
    <p:extLst>
      <p:ext uri="{BB962C8B-B14F-4D97-AF65-F5344CB8AC3E}">
        <p14:creationId xmlns:p14="http://schemas.microsoft.com/office/powerpoint/2010/main" val="1982212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6" name="Rectangle 8"/>
          <p:cNvSpPr>
            <a:spLocks noChangeArrowheads="1"/>
          </p:cNvSpPr>
          <p:nvPr/>
        </p:nvSpPr>
        <p:spPr bwMode="auto">
          <a:xfrm>
            <a:off x="1417638" y="898525"/>
            <a:ext cx="7227887" cy="54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defTabSz="469900">
              <a:buClr>
                <a:srgbClr val="FFFF00"/>
              </a:buClr>
              <a:buSzPct val="90000"/>
              <a:buFont typeface="Monotype Sorts" pitchFamily="2" charset="2"/>
              <a:buNone/>
            </a:pPr>
            <a:endParaRPr lang="pt-BR" sz="2800" dirty="0"/>
          </a:p>
        </p:txBody>
      </p:sp>
      <p:sp>
        <p:nvSpPr>
          <p:cNvPr id="17417" name="Text Box 9"/>
          <p:cNvSpPr txBox="1">
            <a:spLocks noChangeArrowheads="1"/>
          </p:cNvSpPr>
          <p:nvPr/>
        </p:nvSpPr>
        <p:spPr bwMode="auto">
          <a:xfrm>
            <a:off x="1325563" y="1789113"/>
            <a:ext cx="7453312" cy="441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182563" indent="-182563" defTabSz="403225" eaLnBrk="0" hangingPunct="0">
              <a:defRPr sz="2400">
                <a:solidFill>
                  <a:schemeClr val="tx1"/>
                </a:solidFill>
                <a:latin typeface="Times New Roman" pitchFamily="18" charset="0"/>
              </a:defRPr>
            </a:lvl1pPr>
            <a:lvl2pPr marL="715963" indent="-325438"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a:buClr>
                <a:srgbClr val="FFFF00"/>
              </a:buClr>
              <a:buSzPct val="46000"/>
              <a:buFont typeface="Monotype Sorts" pitchFamily="2" charset="2"/>
              <a:buChar char="n"/>
            </a:pPr>
            <a:endParaRPr lang="pt-BR" sz="2100" dirty="0"/>
          </a:p>
        </p:txBody>
      </p:sp>
      <p:sp>
        <p:nvSpPr>
          <p:cNvPr id="17418" name="Line 10"/>
          <p:cNvSpPr>
            <a:spLocks noChangeShapeType="1"/>
          </p:cNvSpPr>
          <p:nvPr/>
        </p:nvSpPr>
        <p:spPr bwMode="auto">
          <a:xfrm>
            <a:off x="5767388" y="4730750"/>
            <a:ext cx="0" cy="0"/>
          </a:xfrm>
          <a:prstGeom prst="line">
            <a:avLst/>
          </a:prstGeom>
          <a:noFill/>
          <a:ln w="1893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17419" name="Line 11"/>
          <p:cNvSpPr>
            <a:spLocks noChangeShapeType="1"/>
          </p:cNvSpPr>
          <p:nvPr/>
        </p:nvSpPr>
        <p:spPr bwMode="auto">
          <a:xfrm>
            <a:off x="7258050" y="4076700"/>
            <a:ext cx="0" cy="0"/>
          </a:xfrm>
          <a:prstGeom prst="line">
            <a:avLst/>
          </a:prstGeom>
          <a:noFill/>
          <a:ln w="18930">
            <a:solidFill>
              <a:srgbClr val="FFFF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6" name="Título 5"/>
          <p:cNvSpPr>
            <a:spLocks noGrp="1"/>
          </p:cNvSpPr>
          <p:nvPr>
            <p:ph type="title"/>
          </p:nvPr>
        </p:nvSpPr>
        <p:spPr/>
        <p:txBody>
          <a:bodyPr>
            <a:normAutofit fontScale="90000"/>
          </a:bodyPr>
          <a:lstStyle/>
          <a:p>
            <a:r>
              <a:rPr lang="pt-BR" dirty="0" smtClean="0"/>
              <a:t>Patentes  </a:t>
            </a:r>
            <a:r>
              <a:rPr lang="pt-BR" dirty="0" err="1" smtClean="0"/>
              <a:t>X</a:t>
            </a:r>
            <a:r>
              <a:rPr lang="pt-BR" dirty="0" smtClean="0"/>
              <a:t>  Segredo Industrial</a:t>
            </a:r>
            <a:br>
              <a:rPr lang="pt-BR" dirty="0" smtClean="0"/>
            </a:br>
            <a:endParaRPr lang="pt-BR" dirty="0"/>
          </a:p>
        </p:txBody>
      </p:sp>
      <p:sp>
        <p:nvSpPr>
          <p:cNvPr id="7" name="Espaço Reservado para Conteúdo 6"/>
          <p:cNvSpPr>
            <a:spLocks noGrp="1"/>
          </p:cNvSpPr>
          <p:nvPr>
            <p:ph idx="1"/>
          </p:nvPr>
        </p:nvSpPr>
        <p:spPr/>
        <p:txBody>
          <a:bodyPr/>
          <a:lstStyle/>
          <a:p>
            <a:r>
              <a:rPr lang="pt-BR" dirty="0" smtClean="0"/>
              <a:t>Patentes:</a:t>
            </a:r>
          </a:p>
          <a:p>
            <a:pPr lvl="1"/>
            <a:r>
              <a:rPr lang="pt-BR" dirty="0" smtClean="0"/>
              <a:t>Exclusividade de Exploração;</a:t>
            </a:r>
          </a:p>
          <a:p>
            <a:pPr lvl="1"/>
            <a:r>
              <a:rPr lang="pt-BR" dirty="0" smtClean="0"/>
              <a:t>Suporte para Ações Judiciais;</a:t>
            </a:r>
          </a:p>
          <a:p>
            <a:pPr lvl="1"/>
            <a:r>
              <a:rPr lang="pt-BR" dirty="0" smtClean="0"/>
              <a:t>Venda, Cessão ou Aluguel.</a:t>
            </a:r>
            <a:br>
              <a:rPr lang="pt-BR" dirty="0" smtClean="0"/>
            </a:br>
            <a:r>
              <a:rPr lang="pt-BR" dirty="0" smtClean="0"/>
              <a:t/>
            </a:r>
            <a:br>
              <a:rPr lang="pt-BR" dirty="0" smtClean="0"/>
            </a:br>
            <a:endParaRPr lang="pt-BR" dirty="0" smtClean="0"/>
          </a:p>
          <a:p>
            <a:r>
              <a:rPr lang="pt-BR" dirty="0" smtClean="0"/>
              <a:t>Segredo Industrial:</a:t>
            </a:r>
          </a:p>
          <a:p>
            <a:pPr lvl="1"/>
            <a:r>
              <a:rPr lang="pt-BR" dirty="0" smtClean="0"/>
              <a:t>Tempo de permanência em sigilo;</a:t>
            </a:r>
          </a:p>
          <a:p>
            <a:pPr lvl="1"/>
            <a:r>
              <a:rPr lang="pt-BR" dirty="0" smtClean="0"/>
              <a:t>Risco de terceiros chegarem à </a:t>
            </a:r>
            <a:r>
              <a:rPr lang="pt-BR" dirty="0" err="1" smtClean="0"/>
              <a:t>idéia</a:t>
            </a:r>
            <a:r>
              <a:rPr lang="pt-BR" dirty="0" smtClean="0"/>
              <a:t>;</a:t>
            </a:r>
          </a:p>
          <a:p>
            <a:pPr lvl="1"/>
            <a:r>
              <a:rPr lang="pt-BR" dirty="0" smtClean="0"/>
              <a:t>Pessoas envolvidas e contratos de trabalho.</a:t>
            </a:r>
            <a:br>
              <a:rPr lang="pt-BR" dirty="0" smtClean="0"/>
            </a:br>
            <a:r>
              <a:rPr lang="pt-BR" dirty="0" smtClean="0"/>
              <a:t>			</a:t>
            </a:r>
          </a:p>
          <a:p>
            <a:endParaRPr lang="pt-BR" dirty="0"/>
          </a:p>
        </p:txBody>
      </p:sp>
      <p:sp>
        <p:nvSpPr>
          <p:cNvPr id="31" name="CaixaDeTexto 30"/>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120628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7416">
                                            <p:txEl>
                                              <p:pRg st="0" end="0"/>
                                            </p:txEl>
                                          </p:spTgt>
                                        </p:tgtEl>
                                        <p:attrNameLst>
                                          <p:attrName>style.visibility</p:attrName>
                                        </p:attrNameLst>
                                      </p:cBhvr>
                                      <p:to>
                                        <p:strVal val="visible"/>
                                      </p:to>
                                    </p:set>
                                    <p:animEffect transition="in" filter="dissolve">
                                      <p:cBhvr>
                                        <p:cTn id="7" dur="500"/>
                                        <p:tgtEl>
                                          <p:spTgt spid="17416">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17417"/>
                                        </p:tgtEl>
                                        <p:attrNameLst>
                                          <p:attrName>style.visibility</p:attrName>
                                        </p:attrNameLst>
                                      </p:cBhvr>
                                      <p:to>
                                        <p:strVal val="visible"/>
                                      </p:to>
                                    </p:set>
                                    <p:animEffect transition="in" filter="wipe(left)">
                                      <p:cBhvr>
                                        <p:cTn id="11" dur="500"/>
                                        <p:tgtEl>
                                          <p:spTgt spid="17417"/>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7418"/>
                                        </p:tgtEl>
                                        <p:attrNameLst>
                                          <p:attrName>style.visibility</p:attrName>
                                        </p:attrNameLst>
                                      </p:cBhvr>
                                      <p:to>
                                        <p:strVal val="visible"/>
                                      </p:to>
                                    </p:set>
                                    <p:anim calcmode="lin" valueType="num">
                                      <p:cBhvr additive="base">
                                        <p:cTn id="15" dur="500" fill="hold"/>
                                        <p:tgtEl>
                                          <p:spTgt spid="17418"/>
                                        </p:tgtEl>
                                        <p:attrNameLst>
                                          <p:attrName>ppt_x</p:attrName>
                                        </p:attrNameLst>
                                      </p:cBhvr>
                                      <p:tavLst>
                                        <p:tav tm="0">
                                          <p:val>
                                            <p:strVal val="0-#ppt_w/2"/>
                                          </p:val>
                                        </p:tav>
                                        <p:tav tm="100000">
                                          <p:val>
                                            <p:strVal val="#ppt_x"/>
                                          </p:val>
                                        </p:tav>
                                      </p:tavLst>
                                    </p:anim>
                                    <p:anim calcmode="lin" valueType="num">
                                      <p:cBhvr additive="base">
                                        <p:cTn id="16" dur="500" fill="hold"/>
                                        <p:tgtEl>
                                          <p:spTgt spid="1741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17419"/>
                                        </p:tgtEl>
                                        <p:attrNameLst>
                                          <p:attrName>style.visibility</p:attrName>
                                        </p:attrNameLst>
                                      </p:cBhvr>
                                      <p:to>
                                        <p:strVal val="visible"/>
                                      </p:to>
                                    </p:set>
                                    <p:anim calcmode="lin" valueType="num">
                                      <p:cBhvr additive="base">
                                        <p:cTn id="20" dur="500" fill="hold"/>
                                        <p:tgtEl>
                                          <p:spTgt spid="17419"/>
                                        </p:tgtEl>
                                        <p:attrNameLst>
                                          <p:attrName>ppt_x</p:attrName>
                                        </p:attrNameLst>
                                      </p:cBhvr>
                                      <p:tavLst>
                                        <p:tav tm="0">
                                          <p:val>
                                            <p:strVal val="0-#ppt_w/2"/>
                                          </p:val>
                                        </p:tav>
                                        <p:tav tm="100000">
                                          <p:val>
                                            <p:strVal val="#ppt_x"/>
                                          </p:val>
                                        </p:tav>
                                      </p:tavLst>
                                    </p:anim>
                                    <p:anim calcmode="lin" valueType="num">
                                      <p:cBhvr additive="base">
                                        <p:cTn id="21" dur="500" fill="hold"/>
                                        <p:tgtEl>
                                          <p:spTgt spid="174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autoUpdateAnimBg="0" advAuto="0"/>
      <p:bldP spid="17417" grpId="0" autoUpdateAnimBg="0"/>
      <p:bldP spid="17418" grpId="0" animBg="1"/>
      <p:bldP spid="174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ChangeArrowheads="1"/>
          </p:cNvSpPr>
          <p:nvPr/>
        </p:nvSpPr>
        <p:spPr bwMode="auto">
          <a:xfrm>
            <a:off x="1417638" y="504825"/>
            <a:ext cx="7227887" cy="1035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algn="ctr" defTabSz="469900">
              <a:buClr>
                <a:srgbClr val="FFFF00"/>
              </a:buClr>
              <a:buSzPct val="90000"/>
              <a:buFont typeface="Monotype Sorts" pitchFamily="2" charset="2"/>
              <a:buNone/>
            </a:pPr>
            <a:endParaRPr lang="pt-BR" sz="2800" dirty="0"/>
          </a:p>
        </p:txBody>
      </p:sp>
      <p:sp>
        <p:nvSpPr>
          <p:cNvPr id="19462" name="Comment 11"/>
          <p:cNvSpPr>
            <a:spLocks noChangeArrowheads="1"/>
          </p:cNvSpPr>
          <p:nvPr/>
        </p:nvSpPr>
        <p:spPr bwMode="auto">
          <a:xfrm>
            <a:off x="-2127250" y="4500563"/>
            <a:ext cx="1595437" cy="1196975"/>
          </a:xfrm>
          <a:prstGeom prst="rect">
            <a:avLst/>
          </a:prstGeom>
          <a:solidFill>
            <a:srgbClr val="FCFDC6"/>
          </a:solidFill>
          <a:ln w="9525">
            <a:solidFill>
              <a:schemeClr val="tx1"/>
            </a:solidFill>
            <a:miter lim="800000"/>
            <a:headEnd/>
            <a:tailEnd/>
          </a:ln>
          <a:effectLst>
            <a:outerShdw dist="107763" dir="2700000" algn="ctr" rotWithShape="0">
              <a:schemeClr val="bg2"/>
            </a:outerShdw>
          </a:effectLst>
          <a:extLst>
            <a:ext uri="{53640926-AAD7-44d8-BBD7-CCE9431645EC}">
              <a14:shadowObscured xmlns:a14="http://schemas.microsoft.com/office/drawing/2010/main" xmlns="" val="1"/>
            </a:ext>
          </a:extLst>
        </p:spPr>
        <p:txBody>
          <a:bodyPr lIns="78324" tIns="39162" rIns="78324" bIns="39162">
            <a:spAutoFit/>
          </a:bodyPr>
          <a:lstStyle/>
          <a:p>
            <a:pPr defTabSz="782638" eaLnBrk="0" hangingPunct="0">
              <a:spcBef>
                <a:spcPct val="50000"/>
              </a:spcBef>
            </a:pPr>
            <a:r>
              <a:rPr lang="pt-BR" sz="1300" b="1">
                <a:solidFill>
                  <a:srgbClr val="000000"/>
                </a:solidFill>
                <a:latin typeface="Arial" charset="0"/>
              </a:rPr>
              <a:t>INPI-RJ:</a:t>
            </a:r>
            <a:endParaRPr lang="pt-BR" sz="1300">
              <a:solidFill>
                <a:srgbClr val="000000"/>
              </a:solidFill>
              <a:latin typeface="Arial" charset="0"/>
            </a:endParaRPr>
          </a:p>
          <a:p>
            <a:pPr defTabSz="782638" eaLnBrk="0" hangingPunct="0">
              <a:spcBef>
                <a:spcPct val="50000"/>
              </a:spcBef>
            </a:pPr>
            <a:r>
              <a:rPr lang="pt-BR" sz="1300">
                <a:solidFill>
                  <a:srgbClr val="000000"/>
                </a:solidFill>
                <a:latin typeface="Arial" charset="0"/>
              </a:rPr>
              <a:t>A estrutura uniforme permite buscas mais eficientes.</a:t>
            </a:r>
          </a:p>
        </p:txBody>
      </p:sp>
      <p:sp>
        <p:nvSpPr>
          <p:cNvPr id="13" name="Título 12"/>
          <p:cNvSpPr>
            <a:spLocks noGrp="1"/>
          </p:cNvSpPr>
          <p:nvPr>
            <p:ph type="title"/>
          </p:nvPr>
        </p:nvSpPr>
        <p:spPr>
          <a:xfrm>
            <a:off x="1763688" y="-27384"/>
            <a:ext cx="7272808" cy="936104"/>
          </a:xfrm>
        </p:spPr>
        <p:txBody>
          <a:bodyPr>
            <a:normAutofit fontScale="90000"/>
          </a:bodyPr>
          <a:lstStyle/>
          <a:p>
            <a:r>
              <a:rPr lang="pt-BR" dirty="0" smtClean="0"/>
              <a:t>Vantagens de Utilização do Sistema de Patentes</a:t>
            </a:r>
            <a:endParaRPr lang="pt-BR" dirty="0"/>
          </a:p>
        </p:txBody>
      </p:sp>
      <p:sp>
        <p:nvSpPr>
          <p:cNvPr id="19" name="Espaço Reservado para Conteúdo 18"/>
          <p:cNvSpPr>
            <a:spLocks noGrp="1"/>
          </p:cNvSpPr>
          <p:nvPr>
            <p:ph idx="1"/>
          </p:nvPr>
        </p:nvSpPr>
        <p:spPr/>
        <p:txBody>
          <a:bodyPr>
            <a:normAutofit fontScale="85000" lnSpcReduction="10000"/>
          </a:bodyPr>
          <a:lstStyle/>
          <a:p>
            <a:r>
              <a:rPr lang="pt-BR" dirty="0" smtClean="0"/>
              <a:t>Crescimento anual aproximado de 500 mil documentos de patentes no mundo;</a:t>
            </a:r>
          </a:p>
          <a:p>
            <a:endParaRPr lang="pt-BR" sz="800" dirty="0" smtClean="0"/>
          </a:p>
          <a:p>
            <a:pPr lvl="1"/>
            <a:r>
              <a:rPr lang="pt-BR" dirty="0" smtClean="0"/>
              <a:t>70% da tecnologia tem divulgação exclusiva por patentes; o restante tem publicação em outros meios, como periódicos e seminários;</a:t>
            </a:r>
          </a:p>
          <a:p>
            <a:endParaRPr lang="pt-BR" sz="800" dirty="0"/>
          </a:p>
          <a:p>
            <a:r>
              <a:rPr lang="pt-BR" dirty="0" smtClean="0"/>
              <a:t>Abrange todos os campos tecnológicos com estrutura uniforme;</a:t>
            </a:r>
          </a:p>
          <a:p>
            <a:endParaRPr lang="pt-BR" sz="800" dirty="0"/>
          </a:p>
          <a:p>
            <a:r>
              <a:rPr lang="pt-BR" dirty="0" smtClean="0"/>
              <a:t>Contém a informação mais recente em relação ao estado da técnica</a:t>
            </a:r>
          </a:p>
          <a:p>
            <a:r>
              <a:rPr lang="pt-BR" dirty="0"/>
              <a:t>Solução de problemas técnicos</a:t>
            </a:r>
            <a:r>
              <a:rPr lang="pt-BR" dirty="0" smtClean="0"/>
              <a:t>;</a:t>
            </a:r>
            <a:endParaRPr lang="pt-BR" dirty="0"/>
          </a:p>
          <a:p>
            <a:r>
              <a:rPr lang="pt-BR" dirty="0"/>
              <a:t>Utilização em P&amp;D, sem duplicação de esforços</a:t>
            </a:r>
            <a:r>
              <a:rPr lang="pt-BR" dirty="0" smtClean="0"/>
              <a:t>;</a:t>
            </a:r>
            <a:endParaRPr lang="pt-BR" dirty="0"/>
          </a:p>
          <a:p>
            <a:r>
              <a:rPr lang="pt-BR" dirty="0"/>
              <a:t>Direcionamento da pesquisa, identifica novas soluções, pessoas e empresas atuantes na área</a:t>
            </a:r>
            <a:r>
              <a:rPr lang="pt-BR" dirty="0" smtClean="0"/>
              <a:t>;</a:t>
            </a:r>
            <a:endParaRPr lang="pt-BR" dirty="0"/>
          </a:p>
          <a:p>
            <a:r>
              <a:rPr lang="pt-BR" dirty="0"/>
              <a:t>Avaliação das oportunidades de mercado com mapeamento de tecnologias passíveis de aquisição ou licenciamento</a:t>
            </a:r>
          </a:p>
          <a:p>
            <a:endParaRPr lang="pt-BR" dirty="0" smtClean="0"/>
          </a:p>
          <a:p>
            <a:endParaRPr lang="pt-BR" dirty="0"/>
          </a:p>
        </p:txBody>
      </p:sp>
      <p:sp>
        <p:nvSpPr>
          <p:cNvPr id="32" name="CaixaDeTexto 31"/>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17910228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1512">
                                            <p:txEl>
                                              <p:pRg st="0" end="0"/>
                                            </p:txEl>
                                          </p:spTgt>
                                        </p:tgtEl>
                                        <p:attrNameLst>
                                          <p:attrName>style.visibility</p:attrName>
                                        </p:attrNameLst>
                                      </p:cBhvr>
                                      <p:to>
                                        <p:strVal val="visible"/>
                                      </p:to>
                                    </p:set>
                                    <p:animEffect transition="in" filter="dissolve">
                                      <p:cBhvr>
                                        <p:cTn id="7" dur="500"/>
                                        <p:tgtEl>
                                          <p:spTgt spid="215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autoUpdateAnimBg="0"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Rectangle 8"/>
          <p:cNvSpPr>
            <a:spLocks noChangeArrowheads="1"/>
          </p:cNvSpPr>
          <p:nvPr/>
        </p:nvSpPr>
        <p:spPr bwMode="auto">
          <a:xfrm>
            <a:off x="1417638" y="898525"/>
            <a:ext cx="7227887" cy="54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algn="ctr" defTabSz="469900">
              <a:buClr>
                <a:srgbClr val="FFFF00"/>
              </a:buClr>
              <a:buSzPct val="90000"/>
              <a:buFont typeface="Monotype Sorts" pitchFamily="2" charset="2"/>
              <a:buNone/>
            </a:pPr>
            <a:endParaRPr lang="pt-BR" sz="2800" dirty="0"/>
          </a:p>
        </p:txBody>
      </p:sp>
      <p:sp>
        <p:nvSpPr>
          <p:cNvPr id="19465" name="Text Box 9"/>
          <p:cNvSpPr txBox="1">
            <a:spLocks noChangeArrowheads="1"/>
          </p:cNvSpPr>
          <p:nvPr/>
        </p:nvSpPr>
        <p:spPr bwMode="auto">
          <a:xfrm>
            <a:off x="1354138" y="1811338"/>
            <a:ext cx="7424737" cy="4686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182563" indent="-182563" defTabSz="403225" eaLnBrk="0" hangingPunct="0">
              <a:defRPr sz="2400">
                <a:solidFill>
                  <a:schemeClr val="tx1"/>
                </a:solidFill>
                <a:latin typeface="Times New Roman" pitchFamily="18" charset="0"/>
              </a:defRPr>
            </a:lvl1pPr>
            <a:lvl2pPr marL="742950" indent="-285750"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a:buClr>
                <a:srgbClr val="FFFF00"/>
              </a:buClr>
              <a:buSzPct val="46000"/>
              <a:buFont typeface="Monotype Sorts" pitchFamily="2" charset="2"/>
              <a:buChar char="n"/>
            </a:pPr>
            <a:r>
              <a:rPr lang="pt-BR" sz="2600" b="1" dirty="0" err="1" smtClean="0">
                <a:solidFill>
                  <a:srgbClr val="FFFFFF"/>
                </a:solidFill>
                <a:latin typeface="Perpetua" pitchFamily="18" charset="0"/>
              </a:rPr>
              <a:t>usca</a:t>
            </a:r>
            <a:r>
              <a:rPr lang="pt-BR" sz="2600" b="1" dirty="0" smtClean="0">
                <a:solidFill>
                  <a:srgbClr val="FFFFFF"/>
                </a:solidFill>
                <a:latin typeface="Perpetua" pitchFamily="18" charset="0"/>
              </a:rPr>
              <a:t> </a:t>
            </a:r>
            <a:r>
              <a:rPr lang="pt-BR" sz="2600" b="1" dirty="0">
                <a:solidFill>
                  <a:srgbClr val="FFFFFF"/>
                </a:solidFill>
                <a:latin typeface="Perpetua" pitchFamily="18" charset="0"/>
              </a:rPr>
              <a:t>proteção para uma mesma invenção.</a:t>
            </a:r>
            <a:endParaRPr lang="pt-BR" sz="2100" dirty="0"/>
          </a:p>
        </p:txBody>
      </p:sp>
      <p:sp>
        <p:nvSpPr>
          <p:cNvPr id="6" name="Título 5"/>
          <p:cNvSpPr>
            <a:spLocks noGrp="1"/>
          </p:cNvSpPr>
          <p:nvPr>
            <p:ph type="title"/>
          </p:nvPr>
        </p:nvSpPr>
        <p:spPr/>
        <p:txBody>
          <a:bodyPr>
            <a:normAutofit fontScale="90000"/>
          </a:bodyPr>
          <a:lstStyle/>
          <a:p>
            <a:r>
              <a:rPr lang="pt-BR" dirty="0" smtClean="0"/>
              <a:t>Informações Extraídas de Patentes</a:t>
            </a:r>
            <a:br>
              <a:rPr lang="pt-BR" dirty="0" smtClean="0"/>
            </a:br>
            <a:endParaRPr lang="pt-BR" dirty="0"/>
          </a:p>
        </p:txBody>
      </p:sp>
      <p:sp>
        <p:nvSpPr>
          <p:cNvPr id="9" name="Espaço Reservado para Conteúdo 8"/>
          <p:cNvSpPr>
            <a:spLocks noGrp="1"/>
          </p:cNvSpPr>
          <p:nvPr>
            <p:ph idx="1"/>
          </p:nvPr>
        </p:nvSpPr>
        <p:spPr/>
        <p:txBody>
          <a:bodyPr/>
          <a:lstStyle/>
          <a:p>
            <a:r>
              <a:rPr lang="pt-BR" dirty="0" smtClean="0"/>
              <a:t>Levantamento de capacitação tecnológica com identificação de técnicas específicas;</a:t>
            </a:r>
            <a:br>
              <a:rPr lang="pt-BR" dirty="0" smtClean="0"/>
            </a:br>
            <a:endParaRPr lang="pt-BR" dirty="0" smtClean="0"/>
          </a:p>
          <a:p>
            <a:r>
              <a:rPr lang="pt-BR" dirty="0" smtClean="0"/>
              <a:t>Levantamento das tecnologias em nível mundial por empresa, inventor, assunto;</a:t>
            </a:r>
            <a:br>
              <a:rPr lang="pt-BR" dirty="0" smtClean="0"/>
            </a:br>
            <a:endParaRPr lang="pt-BR" dirty="0" smtClean="0"/>
          </a:p>
          <a:p>
            <a:r>
              <a:rPr lang="pt-BR" dirty="0" smtClean="0"/>
              <a:t>Mapeamento de citações em patentes, o que permite o rastreamento de tecnologias;</a:t>
            </a:r>
            <a:br>
              <a:rPr lang="pt-BR" dirty="0" smtClean="0"/>
            </a:br>
            <a:endParaRPr lang="pt-BR" dirty="0" smtClean="0"/>
          </a:p>
          <a:p>
            <a:r>
              <a:rPr lang="pt-BR" dirty="0" smtClean="0"/>
              <a:t>Análise de famílias de patentes: Verifica os países onde ocorreram depósitos das tecnologias</a:t>
            </a:r>
            <a:endParaRPr lang="pt-BR" dirty="0"/>
          </a:p>
        </p:txBody>
      </p:sp>
      <p:sp>
        <p:nvSpPr>
          <p:cNvPr id="23" name="CaixaDeTexto 22"/>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442911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19464">
                                            <p:txEl>
                                              <p:pRg st="0" end="0"/>
                                            </p:txEl>
                                          </p:spTgt>
                                        </p:tgtEl>
                                        <p:attrNameLst>
                                          <p:attrName>style.visibility</p:attrName>
                                        </p:attrNameLst>
                                      </p:cBhvr>
                                      <p:to>
                                        <p:strVal val="visible"/>
                                      </p:to>
                                    </p:set>
                                    <p:animEffect transition="in" filter="dissolve">
                                      <p:cBhvr>
                                        <p:cTn id="7" dur="500"/>
                                        <p:tgtEl>
                                          <p:spTgt spid="19464">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465"/>
                                        </p:tgtEl>
                                        <p:attrNameLst>
                                          <p:attrName>style.visibility</p:attrName>
                                        </p:attrNameLst>
                                      </p:cBhvr>
                                      <p:to>
                                        <p:strVal val="visible"/>
                                      </p:to>
                                    </p:set>
                                    <p:animEffect transition="in" filter="wipe(left)">
                                      <p:cBhvr>
                                        <p:cTn id="11" dur="500"/>
                                        <p:tgtEl>
                                          <p:spTgt spid="19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build="p" autoUpdateAnimBg="0" advAuto="0"/>
      <p:bldP spid="1946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Rectangle 8"/>
          <p:cNvSpPr>
            <a:spLocks noChangeArrowheads="1"/>
          </p:cNvSpPr>
          <p:nvPr/>
        </p:nvSpPr>
        <p:spPr bwMode="auto">
          <a:xfrm>
            <a:off x="1417638" y="409575"/>
            <a:ext cx="7227887" cy="1033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lstStyle/>
          <a:p>
            <a:pPr algn="ctr" defTabSz="469900">
              <a:buClr>
                <a:srgbClr val="FFFF00"/>
              </a:buClr>
              <a:buSzPct val="90000"/>
              <a:buFont typeface="Monotype Sorts" pitchFamily="2" charset="2"/>
              <a:buNone/>
            </a:pPr>
            <a:endParaRPr lang="pt-BR" sz="2800" dirty="0"/>
          </a:p>
        </p:txBody>
      </p:sp>
      <p:sp>
        <p:nvSpPr>
          <p:cNvPr id="20489" name="Text Box 9"/>
          <p:cNvSpPr txBox="1">
            <a:spLocks noChangeArrowheads="1"/>
          </p:cNvSpPr>
          <p:nvPr/>
        </p:nvSpPr>
        <p:spPr bwMode="auto">
          <a:xfrm>
            <a:off x="1316038" y="1804988"/>
            <a:ext cx="7186612" cy="4714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lvl1pPr marL="182563" indent="-182563" defTabSz="403225" eaLnBrk="0" hangingPunct="0">
              <a:defRPr sz="2400">
                <a:solidFill>
                  <a:schemeClr val="tx1"/>
                </a:solidFill>
                <a:latin typeface="Times New Roman" pitchFamily="18" charset="0"/>
              </a:defRPr>
            </a:lvl1pPr>
            <a:lvl2pPr marL="742950" indent="-285750" defTabSz="403225" eaLnBrk="0" hangingPunct="0">
              <a:defRPr sz="2400">
                <a:solidFill>
                  <a:schemeClr val="tx1"/>
                </a:solidFill>
                <a:latin typeface="Times New Roman" pitchFamily="18" charset="0"/>
              </a:defRPr>
            </a:lvl2pPr>
            <a:lvl3pPr marL="1143000" indent="-228600" defTabSz="403225" eaLnBrk="0" hangingPunct="0">
              <a:defRPr sz="2400">
                <a:solidFill>
                  <a:schemeClr val="tx1"/>
                </a:solidFill>
                <a:latin typeface="Times New Roman" pitchFamily="18" charset="0"/>
              </a:defRPr>
            </a:lvl3pPr>
            <a:lvl4pPr marL="1600200" indent="-228600" defTabSz="403225" eaLnBrk="0" hangingPunct="0">
              <a:defRPr sz="2400">
                <a:solidFill>
                  <a:schemeClr val="tx1"/>
                </a:solidFill>
                <a:latin typeface="Times New Roman" pitchFamily="18" charset="0"/>
              </a:defRPr>
            </a:lvl4pPr>
            <a:lvl5pPr marL="2057400" indent="-228600" defTabSz="403225" eaLnBrk="0" hangingPunct="0">
              <a:defRPr sz="2400">
                <a:solidFill>
                  <a:schemeClr val="tx1"/>
                </a:solidFill>
                <a:latin typeface="Times New Roman" pitchFamily="18" charset="0"/>
              </a:defRPr>
            </a:lvl5pPr>
            <a:lvl6pPr marL="2514600" indent="-228600" defTabSz="403225" eaLnBrk="0" fontAlgn="base" hangingPunct="0">
              <a:spcBef>
                <a:spcPct val="0"/>
              </a:spcBef>
              <a:spcAft>
                <a:spcPct val="0"/>
              </a:spcAft>
              <a:defRPr sz="2400">
                <a:solidFill>
                  <a:schemeClr val="tx1"/>
                </a:solidFill>
                <a:latin typeface="Times New Roman" pitchFamily="18" charset="0"/>
              </a:defRPr>
            </a:lvl6pPr>
            <a:lvl7pPr marL="2971800" indent="-228600" defTabSz="403225" eaLnBrk="0" fontAlgn="base" hangingPunct="0">
              <a:spcBef>
                <a:spcPct val="0"/>
              </a:spcBef>
              <a:spcAft>
                <a:spcPct val="0"/>
              </a:spcAft>
              <a:defRPr sz="2400">
                <a:solidFill>
                  <a:schemeClr val="tx1"/>
                </a:solidFill>
                <a:latin typeface="Times New Roman" pitchFamily="18" charset="0"/>
              </a:defRPr>
            </a:lvl7pPr>
            <a:lvl8pPr marL="3429000" indent="-228600" defTabSz="403225" eaLnBrk="0" fontAlgn="base" hangingPunct="0">
              <a:spcBef>
                <a:spcPct val="0"/>
              </a:spcBef>
              <a:spcAft>
                <a:spcPct val="0"/>
              </a:spcAft>
              <a:defRPr sz="2400">
                <a:solidFill>
                  <a:schemeClr val="tx1"/>
                </a:solidFill>
                <a:latin typeface="Times New Roman" pitchFamily="18" charset="0"/>
              </a:defRPr>
            </a:lvl8pPr>
            <a:lvl9pPr marL="3886200" indent="-228600" defTabSz="403225" eaLnBrk="0" fontAlgn="base" hangingPunct="0">
              <a:spcBef>
                <a:spcPct val="0"/>
              </a:spcBef>
              <a:spcAft>
                <a:spcPct val="0"/>
              </a:spcAft>
              <a:defRPr sz="2400">
                <a:solidFill>
                  <a:schemeClr val="tx1"/>
                </a:solidFill>
                <a:latin typeface="Times New Roman" pitchFamily="18" charset="0"/>
              </a:defRPr>
            </a:lvl9pPr>
          </a:lstStyle>
          <a:p>
            <a:pPr>
              <a:buClr>
                <a:srgbClr val="FFFF00"/>
              </a:buClr>
              <a:buSzPct val="46000"/>
              <a:buFont typeface="Monotype Sorts" pitchFamily="2" charset="2"/>
              <a:buChar char="n"/>
            </a:pPr>
            <a:endParaRPr lang="pt-BR" sz="2800" b="1" dirty="0">
              <a:solidFill>
                <a:srgbClr val="FFFFFF"/>
              </a:solidFill>
              <a:latin typeface="Perpetua" pitchFamily="18" charset="0"/>
            </a:endParaRPr>
          </a:p>
        </p:txBody>
      </p:sp>
      <p:sp>
        <p:nvSpPr>
          <p:cNvPr id="6" name="Título 5"/>
          <p:cNvSpPr>
            <a:spLocks noGrp="1"/>
          </p:cNvSpPr>
          <p:nvPr>
            <p:ph type="title"/>
          </p:nvPr>
        </p:nvSpPr>
        <p:spPr/>
        <p:txBody>
          <a:bodyPr>
            <a:normAutofit fontScale="90000"/>
          </a:bodyPr>
          <a:lstStyle/>
          <a:p>
            <a:r>
              <a:rPr lang="pt-BR" smtClean="0"/>
              <a:t>Informação: Aspecto Técnico-Econômico</a:t>
            </a:r>
            <a:br>
              <a:rPr lang="pt-BR" smtClean="0"/>
            </a:br>
            <a:endParaRPr lang="pt-BR" dirty="0"/>
          </a:p>
        </p:txBody>
      </p:sp>
      <p:sp>
        <p:nvSpPr>
          <p:cNvPr id="9" name="Espaço Reservado para Conteúdo 8"/>
          <p:cNvSpPr>
            <a:spLocks noGrp="1"/>
          </p:cNvSpPr>
          <p:nvPr>
            <p:ph idx="1"/>
          </p:nvPr>
        </p:nvSpPr>
        <p:spPr/>
        <p:txBody>
          <a:bodyPr/>
          <a:lstStyle/>
          <a:p>
            <a:r>
              <a:rPr lang="pt-BR" dirty="0" smtClean="0"/>
              <a:t>Identificação de tecnologias alternativas: Visão do mercado internacional de tecnologia.</a:t>
            </a:r>
            <a:br>
              <a:rPr lang="pt-BR" dirty="0" smtClean="0"/>
            </a:br>
            <a:endParaRPr lang="pt-BR" dirty="0" smtClean="0"/>
          </a:p>
          <a:p>
            <a:r>
              <a:rPr lang="pt-BR" dirty="0" smtClean="0"/>
              <a:t>Identificação de tecnologias emergentes: Tendências de mercado, previsão de novos produtos.</a:t>
            </a:r>
            <a:br>
              <a:rPr lang="pt-BR" dirty="0" smtClean="0"/>
            </a:br>
            <a:endParaRPr lang="pt-BR" dirty="0" smtClean="0"/>
          </a:p>
          <a:p>
            <a:r>
              <a:rPr lang="pt-BR" dirty="0" smtClean="0"/>
              <a:t>Fundamento para investimento: Melhores condições de compra de tecnologia.</a:t>
            </a:r>
            <a:br>
              <a:rPr lang="pt-BR" dirty="0" smtClean="0"/>
            </a:br>
            <a:endParaRPr lang="pt-BR" dirty="0" smtClean="0"/>
          </a:p>
          <a:p>
            <a:r>
              <a:rPr lang="pt-BR" dirty="0" smtClean="0"/>
              <a:t>Análise de Validade: Verifica se a tecnologia está disponível nos diversos escritórios de PI</a:t>
            </a:r>
            <a:endParaRPr lang="pt-BR" dirty="0"/>
          </a:p>
        </p:txBody>
      </p:sp>
      <p:sp>
        <p:nvSpPr>
          <p:cNvPr id="21" name="CaixaDeTexto 20"/>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830453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20488">
                                            <p:txEl>
                                              <p:pRg st="0" end="0"/>
                                            </p:txEl>
                                          </p:spTgt>
                                        </p:tgtEl>
                                        <p:attrNameLst>
                                          <p:attrName>style.visibility</p:attrName>
                                        </p:attrNameLst>
                                      </p:cBhvr>
                                      <p:to>
                                        <p:strVal val="visible"/>
                                      </p:to>
                                    </p:set>
                                    <p:animEffect transition="in" filter="dissolve">
                                      <p:cBhvr>
                                        <p:cTn id="7" dur="500"/>
                                        <p:tgtEl>
                                          <p:spTgt spid="2048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nodePh="1">
                                  <p:stCondLst>
                                    <p:cond delay="0"/>
                                  </p:stCondLst>
                                  <p:endCondLst>
                                    <p:cond evt="begin" delay="0">
                                      <p:tn val="9"/>
                                    </p:cond>
                                  </p:endCondLst>
                                  <p:childTnLst>
                                    <p:set>
                                      <p:cBhvr>
                                        <p:cTn id="10" dur="1" fill="hold">
                                          <p:stCondLst>
                                            <p:cond delay="0"/>
                                          </p:stCondLst>
                                        </p:cTn>
                                        <p:tgtEl>
                                          <p:spTgt spid="20489"/>
                                        </p:tgtEl>
                                        <p:attrNameLst>
                                          <p:attrName>style.visibility</p:attrName>
                                        </p:attrNameLst>
                                      </p:cBhvr>
                                      <p:to>
                                        <p:strVal val="visible"/>
                                      </p:to>
                                    </p:set>
                                    <p:animEffect transition="in" filter="wipe(left)">
                                      <p:cBhvr>
                                        <p:cTn id="11"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build="p" autoUpdateAnimBg="0" advAuto="0"/>
      <p:bldP spid="20489"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1582748"/>
            <a:ext cx="2952328" cy="2926372"/>
          </a:xfrm>
        </p:spPr>
        <p:txBody>
          <a:bodyPr>
            <a:normAutofit/>
          </a:bodyPr>
          <a:lstStyle/>
          <a:p>
            <a:r>
              <a:rPr lang="pt-BR" dirty="0" smtClean="0"/>
              <a:t>Principais </a:t>
            </a:r>
            <a:r>
              <a:rPr lang="pt-BR" dirty="0" err="1" smtClean="0"/>
              <a:t>patenteadores</a:t>
            </a:r>
            <a:r>
              <a:rPr lang="pt-BR" dirty="0" smtClean="0"/>
              <a:t> nacionais no Brasil</a:t>
            </a:r>
            <a:endParaRPr lang="pt-BR" dirty="0"/>
          </a:p>
        </p:txBody>
      </p:sp>
      <p:pic>
        <p:nvPicPr>
          <p:cNvPr id="4" name="Espaço Reservado para Conteúdo 3"/>
          <p:cNvPicPr>
            <a:picLocks noGrp="1" noChangeAspect="1"/>
          </p:cNvPicPr>
          <p:nvPr>
            <p:ph idx="1"/>
          </p:nvPr>
        </p:nvPicPr>
        <p:blipFill>
          <a:blip r:embed="rId3"/>
          <a:stretch>
            <a:fillRect/>
          </a:stretch>
        </p:blipFill>
        <p:spPr>
          <a:xfrm>
            <a:off x="3563888" y="-27384"/>
            <a:ext cx="3816424" cy="6791742"/>
          </a:xfrm>
          <a:prstGeom prst="rect">
            <a:avLst/>
          </a:prstGeom>
        </p:spPr>
      </p:pic>
    </p:spTree>
    <p:extLst>
      <p:ext uri="{BB962C8B-B14F-4D97-AF65-F5344CB8AC3E}">
        <p14:creationId xmlns:p14="http://schemas.microsoft.com/office/powerpoint/2010/main" val="6813262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03648" y="53752"/>
            <a:ext cx="7776864" cy="1287016"/>
          </a:xfrm>
        </p:spPr>
        <p:txBody>
          <a:bodyPr>
            <a:noAutofit/>
          </a:bodyPr>
          <a:lstStyle/>
          <a:p>
            <a:r>
              <a:rPr lang="pt-BR" sz="3600" dirty="0" smtClean="0"/>
              <a:t>Patentes das Empresas </a:t>
            </a:r>
            <a:br>
              <a:rPr lang="pt-BR" sz="3600" dirty="0" smtClean="0"/>
            </a:br>
            <a:r>
              <a:rPr lang="pt-BR" sz="3600" dirty="0">
                <a:solidFill>
                  <a:srgbClr val="37A0AB"/>
                </a:solidFill>
              </a:rPr>
              <a:t>M</a:t>
            </a:r>
            <a:r>
              <a:rPr lang="pt-BR" sz="3600" dirty="0" smtClean="0">
                <a:solidFill>
                  <a:srgbClr val="37A0AB"/>
                </a:solidFill>
              </a:rPr>
              <a:t>ais Inovadoras instaladas </a:t>
            </a:r>
            <a:r>
              <a:rPr lang="pt-BR" dirty="0" smtClean="0">
                <a:solidFill>
                  <a:srgbClr val="37A0AB"/>
                </a:solidFill>
              </a:rPr>
              <a:t>no Brasil</a:t>
            </a:r>
            <a:endParaRPr lang="pt-BR" sz="3600" dirty="0">
              <a:solidFill>
                <a:srgbClr val="37A0AB"/>
              </a:solidFill>
            </a:endParaRPr>
          </a:p>
        </p:txBody>
      </p:sp>
      <p:graphicFrame>
        <p:nvGraphicFramePr>
          <p:cNvPr id="3" name="Gráfico 2"/>
          <p:cNvGraphicFramePr>
            <a:graphicFrameLocks/>
          </p:cNvGraphicFramePr>
          <p:nvPr>
            <p:extLst/>
          </p:nvPr>
        </p:nvGraphicFramePr>
        <p:xfrm>
          <a:off x="0" y="1196752"/>
          <a:ext cx="9144000" cy="55446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01035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520" y="3356992"/>
            <a:ext cx="8568952" cy="1152128"/>
          </a:xfrm>
        </p:spPr>
        <p:txBody>
          <a:bodyPr/>
          <a:lstStyle/>
          <a:p>
            <a:r>
              <a:rPr lang="en-US" dirty="0" smtClean="0"/>
              <a:t>Antes de </a:t>
            </a:r>
            <a:r>
              <a:rPr lang="en-US" dirty="0" err="1" smtClean="0"/>
              <a:t>finalizar</a:t>
            </a:r>
            <a:r>
              <a:rPr lang="en-US" dirty="0" smtClean="0"/>
              <a:t> o </a:t>
            </a:r>
            <a:r>
              <a:rPr lang="en-US" dirty="0" err="1" smtClean="0"/>
              <a:t>tema</a:t>
            </a:r>
            <a:r>
              <a:rPr lang="en-US" dirty="0" smtClean="0"/>
              <a:t> de </a:t>
            </a:r>
            <a:r>
              <a:rPr lang="en-US" dirty="0" err="1" smtClean="0"/>
              <a:t>uma</a:t>
            </a:r>
            <a:r>
              <a:rPr lang="en-US" dirty="0" smtClean="0"/>
              <a:t> </a:t>
            </a:r>
            <a:r>
              <a:rPr lang="en-US" dirty="0" err="1" smtClean="0"/>
              <a:t>pesquisa</a:t>
            </a:r>
            <a:r>
              <a:rPr lang="en-US" dirty="0" smtClean="0"/>
              <a:t>  realize </a:t>
            </a:r>
            <a:r>
              <a:rPr lang="en-US" dirty="0" err="1" smtClean="0"/>
              <a:t>uma</a:t>
            </a:r>
            <a:r>
              <a:rPr lang="en-US" dirty="0" smtClean="0"/>
              <a:t> </a:t>
            </a:r>
            <a:r>
              <a:rPr lang="en-US" dirty="0" err="1" smtClean="0"/>
              <a:t>busca</a:t>
            </a:r>
            <a:r>
              <a:rPr lang="en-US" dirty="0" smtClean="0"/>
              <a:t> </a:t>
            </a:r>
            <a:r>
              <a:rPr lang="en-US" dirty="0" err="1" smtClean="0"/>
              <a:t>em</a:t>
            </a:r>
            <a:r>
              <a:rPr lang="en-US" dirty="0" smtClean="0"/>
              <a:t> bases de </a:t>
            </a:r>
            <a:r>
              <a:rPr lang="en-US" dirty="0" err="1" smtClean="0"/>
              <a:t>patentes</a:t>
            </a:r>
            <a:r>
              <a:rPr lang="en-US" dirty="0" smtClean="0"/>
              <a:t> </a:t>
            </a:r>
            <a:endParaRPr lang="en-US" dirty="0"/>
          </a:p>
        </p:txBody>
      </p:sp>
    </p:spTree>
    <p:extLst>
      <p:ext uri="{BB962C8B-B14F-4D97-AF65-F5344CB8AC3E}">
        <p14:creationId xmlns:p14="http://schemas.microsoft.com/office/powerpoint/2010/main" val="930643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err="1" smtClean="0"/>
              <a:t>Analise</a:t>
            </a:r>
            <a:r>
              <a:rPr lang="en-US" sz="2400" dirty="0" smtClean="0"/>
              <a:t> </a:t>
            </a:r>
            <a:r>
              <a:rPr lang="en-US" sz="2400" dirty="0" err="1" smtClean="0"/>
              <a:t>preliminar</a:t>
            </a:r>
            <a:r>
              <a:rPr lang="en-US" sz="2400" dirty="0" smtClean="0"/>
              <a:t> da </a:t>
            </a:r>
            <a:r>
              <a:rPr lang="en-US" sz="2400" dirty="0" err="1" smtClean="0"/>
              <a:t>Patenteabilidade</a:t>
            </a:r>
            <a:r>
              <a:rPr lang="en-US" sz="2400" dirty="0" smtClean="0"/>
              <a:t> das </a:t>
            </a:r>
            <a:r>
              <a:rPr lang="en-US" sz="2400" dirty="0" err="1" smtClean="0"/>
              <a:t>teses</a:t>
            </a:r>
            <a:r>
              <a:rPr lang="en-US" sz="2400" dirty="0" smtClean="0"/>
              <a:t> da</a:t>
            </a:r>
            <a:br>
              <a:rPr lang="en-US" sz="2400" dirty="0" smtClean="0"/>
            </a:br>
            <a:r>
              <a:rPr lang="en-US" sz="2400" dirty="0" smtClean="0"/>
              <a:t> </a:t>
            </a:r>
            <a:r>
              <a:rPr lang="en-US" sz="2400" dirty="0" err="1" smtClean="0"/>
              <a:t>pós-graduação</a:t>
            </a:r>
            <a:r>
              <a:rPr lang="en-US" sz="2400" dirty="0" smtClean="0"/>
              <a:t> </a:t>
            </a:r>
            <a:r>
              <a:rPr lang="en-US" sz="2400" dirty="0" err="1" smtClean="0"/>
              <a:t>em</a:t>
            </a:r>
            <a:r>
              <a:rPr lang="en-US" sz="2400" dirty="0" smtClean="0"/>
              <a:t> </a:t>
            </a:r>
            <a:r>
              <a:rPr lang="en-US" sz="2400" dirty="0" err="1" smtClean="0"/>
              <a:t>imunologia</a:t>
            </a:r>
            <a:r>
              <a:rPr lang="en-US" sz="2400" dirty="0" smtClean="0"/>
              <a:t> (FMRP) 2010-2-11</a:t>
            </a:r>
            <a:endParaRPr lang="en-US" sz="2400" dirty="0"/>
          </a:p>
        </p:txBody>
      </p:sp>
      <p:pic>
        <p:nvPicPr>
          <p:cNvPr id="3" name="Imagem 1" descr="esquemas figura 1 FLAT"/>
          <p:cNvPicPr/>
          <p:nvPr/>
        </p:nvPicPr>
        <p:blipFill>
          <a:blip r:embed="rId2" cstate="print"/>
          <a:srcRect/>
          <a:stretch>
            <a:fillRect/>
          </a:stretch>
        </p:blipFill>
        <p:spPr bwMode="auto">
          <a:xfrm>
            <a:off x="251520" y="1124744"/>
            <a:ext cx="8496944" cy="3672408"/>
          </a:xfrm>
          <a:prstGeom prst="rect">
            <a:avLst/>
          </a:prstGeom>
          <a:noFill/>
          <a:ln w="9525">
            <a:noFill/>
            <a:miter lim="800000"/>
            <a:headEnd/>
            <a:tailEnd/>
          </a:ln>
        </p:spPr>
      </p:pic>
      <p:sp>
        <p:nvSpPr>
          <p:cNvPr id="5" name="Rectangle 4"/>
          <p:cNvSpPr/>
          <p:nvPr/>
        </p:nvSpPr>
        <p:spPr>
          <a:xfrm>
            <a:off x="1691680" y="5059049"/>
            <a:ext cx="6480720" cy="1200329"/>
          </a:xfrm>
          <a:prstGeom prst="rect">
            <a:avLst/>
          </a:prstGeom>
        </p:spPr>
        <p:txBody>
          <a:bodyPr wrap="square">
            <a:spAutoFit/>
          </a:bodyPr>
          <a:lstStyle/>
          <a:p>
            <a:pPr marL="342900" indent="-342900">
              <a:buAutoNum type="alphaUcParenBoth"/>
            </a:pPr>
            <a:r>
              <a:rPr lang="pt-BR" dirty="0" smtClean="0"/>
              <a:t>Estrutura da busca </a:t>
            </a:r>
            <a:r>
              <a:rPr lang="pt-BR" dirty="0"/>
              <a:t>de depósitos de patentes pelos autores da tese ou do tema das teses por outros grupos não relacionados</a:t>
            </a:r>
            <a:r>
              <a:rPr lang="pt-BR" dirty="0" smtClean="0"/>
              <a:t>.  </a:t>
            </a:r>
          </a:p>
          <a:p>
            <a:pPr marL="342900" indent="-342900">
              <a:buAutoNum type="alphaUcParenBoth"/>
            </a:pPr>
            <a:r>
              <a:rPr lang="pt-BR" dirty="0" smtClean="0"/>
              <a:t>Estrutura da busca  </a:t>
            </a:r>
            <a:r>
              <a:rPr lang="pt-BR" dirty="0"/>
              <a:t>de titularidade de patentes dos alunos e supervisores relacionados ou não com o tema da tese.</a:t>
            </a:r>
          </a:p>
        </p:txBody>
      </p:sp>
    </p:spTree>
    <p:extLst>
      <p:ext uri="{BB962C8B-B14F-4D97-AF65-F5344CB8AC3E}">
        <p14:creationId xmlns:p14="http://schemas.microsoft.com/office/powerpoint/2010/main" val="119886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Line 4"/>
          <p:cNvSpPr>
            <a:spLocks noChangeShapeType="1"/>
          </p:cNvSpPr>
          <p:nvPr/>
        </p:nvSpPr>
        <p:spPr bwMode="auto">
          <a:xfrm>
            <a:off x="533400" y="1600200"/>
            <a:ext cx="8077200" cy="0"/>
          </a:xfrm>
          <a:prstGeom prst="line">
            <a:avLst/>
          </a:prstGeom>
          <a:noFill/>
          <a:ln w="19050">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pt-BR"/>
          </a:p>
        </p:txBody>
      </p:sp>
      <p:sp>
        <p:nvSpPr>
          <p:cNvPr id="8" name="Título 7"/>
          <p:cNvSpPr>
            <a:spLocks noGrp="1"/>
          </p:cNvSpPr>
          <p:nvPr>
            <p:ph type="title"/>
          </p:nvPr>
        </p:nvSpPr>
        <p:spPr/>
        <p:txBody>
          <a:bodyPr>
            <a:normAutofit fontScale="90000"/>
          </a:bodyPr>
          <a:lstStyle/>
          <a:p>
            <a:r>
              <a:rPr lang="pt-BR" smtClean="0"/>
              <a:t>INSTITUTO NACIONAL DA </a:t>
            </a:r>
            <a:br>
              <a:rPr lang="pt-BR" smtClean="0"/>
            </a:br>
            <a:r>
              <a:rPr lang="pt-BR" smtClean="0"/>
              <a:t>PROPRIEDADE INDUSTRIAL -  INPI</a:t>
            </a:r>
            <a:br>
              <a:rPr lang="pt-BR" smtClean="0"/>
            </a:br>
            <a:endParaRPr lang="pt-BR" dirty="0"/>
          </a:p>
        </p:txBody>
      </p:sp>
      <p:sp>
        <p:nvSpPr>
          <p:cNvPr id="9" name="Espaço Reservado para Conteúdo 8"/>
          <p:cNvSpPr>
            <a:spLocks noGrp="1"/>
          </p:cNvSpPr>
          <p:nvPr>
            <p:ph idx="1"/>
          </p:nvPr>
        </p:nvSpPr>
        <p:spPr/>
        <p:txBody>
          <a:bodyPr>
            <a:normAutofit lnSpcReduction="10000"/>
          </a:bodyPr>
          <a:lstStyle/>
          <a:p>
            <a:r>
              <a:rPr lang="pt-BR" dirty="0"/>
              <a:t>G</a:t>
            </a:r>
            <a:r>
              <a:rPr lang="pt-BR" dirty="0" smtClean="0"/>
              <a:t>ere o sistema de propriedade industrial no pais</a:t>
            </a:r>
          </a:p>
          <a:p>
            <a:endParaRPr lang="pt-BR" sz="1000" dirty="0" smtClean="0"/>
          </a:p>
          <a:p>
            <a:r>
              <a:rPr lang="pt-BR" dirty="0"/>
              <a:t>C</a:t>
            </a:r>
            <a:r>
              <a:rPr lang="pt-BR" dirty="0" smtClean="0"/>
              <a:t>oncede patentes de invenção e de modelo de  utilidade</a:t>
            </a:r>
          </a:p>
          <a:p>
            <a:endParaRPr lang="pt-BR" sz="900" dirty="0" smtClean="0"/>
          </a:p>
          <a:p>
            <a:r>
              <a:rPr lang="pt-BR" dirty="0"/>
              <a:t>C</a:t>
            </a:r>
            <a:r>
              <a:rPr lang="pt-BR" dirty="0" smtClean="0"/>
              <a:t>oncede o registro de marcas e desenho industrial</a:t>
            </a:r>
          </a:p>
          <a:p>
            <a:endParaRPr lang="pt-BR" sz="900" dirty="0" smtClean="0"/>
          </a:p>
          <a:p>
            <a:r>
              <a:rPr lang="pt-BR" dirty="0"/>
              <a:t>R</a:t>
            </a:r>
            <a:r>
              <a:rPr lang="pt-BR" dirty="0" smtClean="0"/>
              <a:t>eprime as falsas indicações geográficas e a  concorrência desleal</a:t>
            </a:r>
          </a:p>
          <a:p>
            <a:endParaRPr lang="pt-BR" sz="900" dirty="0" smtClean="0"/>
          </a:p>
          <a:p>
            <a:r>
              <a:rPr lang="pt-BR" dirty="0"/>
              <a:t>D</a:t>
            </a:r>
            <a:r>
              <a:rPr lang="pt-BR" dirty="0" smtClean="0"/>
              <a:t>epositário do acervo de documentação </a:t>
            </a:r>
            <a:r>
              <a:rPr lang="pt-BR" dirty="0" err="1" smtClean="0"/>
              <a:t>patentária</a:t>
            </a:r>
            <a:r>
              <a:rPr lang="pt-BR" dirty="0" smtClean="0"/>
              <a:t>  em vários países desenvolvidos</a:t>
            </a:r>
          </a:p>
          <a:p>
            <a:endParaRPr lang="pt-BR" sz="900" dirty="0" smtClean="0"/>
          </a:p>
          <a:p>
            <a:r>
              <a:rPr lang="pt-BR" dirty="0"/>
              <a:t>A</a:t>
            </a:r>
            <a:r>
              <a:rPr lang="pt-BR" dirty="0" smtClean="0"/>
              <a:t>cervo: mais de 20 milhões de documentos no banco  de  patentes</a:t>
            </a:r>
          </a:p>
          <a:p>
            <a:endParaRPr lang="pt-BR" dirty="0"/>
          </a:p>
        </p:txBody>
      </p:sp>
      <p:sp>
        <p:nvSpPr>
          <p:cNvPr id="14" name="CaixaDeTexto 13"/>
          <p:cNvSpPr txBox="1"/>
          <p:nvPr/>
        </p:nvSpPr>
        <p:spPr>
          <a:xfrm>
            <a:off x="35496" y="6453336"/>
            <a:ext cx="1608646" cy="307777"/>
          </a:xfrm>
          <a:prstGeom prst="rect">
            <a:avLst/>
          </a:prstGeom>
          <a:noFill/>
        </p:spPr>
        <p:txBody>
          <a:bodyPr wrap="none" rtlCol="0">
            <a:spAutoFit/>
          </a:bodyPr>
          <a:lstStyle/>
          <a:p>
            <a:r>
              <a:rPr lang="pt-BR" sz="1400" dirty="0" smtClean="0">
                <a:solidFill>
                  <a:srgbClr val="056F28"/>
                </a:solidFill>
              </a:rPr>
              <a:t>Fonte: Palestra INPI</a:t>
            </a:r>
            <a:endParaRPr lang="pt-BR" sz="1400" dirty="0">
              <a:solidFill>
                <a:srgbClr val="056F28"/>
              </a:solidFill>
            </a:endParaRPr>
          </a:p>
        </p:txBody>
      </p:sp>
    </p:spTree>
    <p:extLst>
      <p:ext uri="{BB962C8B-B14F-4D97-AF65-F5344CB8AC3E}">
        <p14:creationId xmlns:p14="http://schemas.microsoft.com/office/powerpoint/2010/main" val="1078652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1+#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Object 2"/>
          <p:cNvGraphicFramePr>
            <a:graphicFrameLocks noChangeAspect="1"/>
          </p:cNvGraphicFramePr>
          <p:nvPr>
            <p:extLst/>
          </p:nvPr>
        </p:nvGraphicFramePr>
        <p:xfrm>
          <a:off x="-1" y="1643890"/>
          <a:ext cx="9108505" cy="3647570"/>
        </p:xfrm>
        <a:graphic>
          <a:graphicData uri="http://schemas.openxmlformats.org/presentationml/2006/ole">
            <mc:AlternateContent xmlns:mc="http://schemas.openxmlformats.org/markup-compatibility/2006">
              <mc:Choice xmlns:v="urn:schemas-microsoft-com:vml" Requires="v">
                <p:oleObj spid="_x0000_s5135" name="Document" r:id="rId3" imgW="5549900" imgH="2222500" progId="Word.Document.12">
                  <p:embed/>
                </p:oleObj>
              </mc:Choice>
              <mc:Fallback>
                <p:oleObj name="Document" r:id="rId3" imgW="5549900" imgH="2222500" progId="Word.Document.12">
                  <p:embed/>
                  <p:pic>
                    <p:nvPicPr>
                      <p:cNvPr id="0" name=""/>
                      <p:cNvPicPr/>
                      <p:nvPr/>
                    </p:nvPicPr>
                    <p:blipFill>
                      <a:blip r:embed="rId4"/>
                      <a:stretch>
                        <a:fillRect/>
                      </a:stretch>
                    </p:blipFill>
                    <p:spPr>
                      <a:xfrm>
                        <a:off x="-1" y="1643890"/>
                        <a:ext cx="9108505" cy="3647570"/>
                      </a:xfrm>
                      <a:prstGeom prst="rect">
                        <a:avLst/>
                      </a:prstGeom>
                    </p:spPr>
                  </p:pic>
                </p:oleObj>
              </mc:Fallback>
            </mc:AlternateContent>
          </a:graphicData>
        </a:graphic>
      </p:graphicFrame>
    </p:spTree>
    <p:extLst>
      <p:ext uri="{BB962C8B-B14F-4D97-AF65-F5344CB8AC3E}">
        <p14:creationId xmlns:p14="http://schemas.microsoft.com/office/powerpoint/2010/main" val="1570830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Analise</a:t>
            </a:r>
            <a:r>
              <a:rPr lang="en-US" sz="2800" dirty="0" smtClean="0"/>
              <a:t> dos </a:t>
            </a:r>
            <a:r>
              <a:rPr lang="en-US" sz="2800" dirty="0" err="1" smtClean="0"/>
              <a:t>temas</a:t>
            </a:r>
            <a:r>
              <a:rPr lang="en-US" sz="2800" dirty="0" smtClean="0"/>
              <a:t> das </a:t>
            </a:r>
            <a:r>
              <a:rPr lang="en-US" sz="2800" dirty="0" err="1" smtClean="0"/>
              <a:t>teses</a:t>
            </a:r>
            <a:r>
              <a:rPr lang="en-US" sz="2800" dirty="0" smtClean="0"/>
              <a:t> </a:t>
            </a:r>
            <a:r>
              <a:rPr lang="en-US" sz="2800" dirty="0" err="1" smtClean="0"/>
              <a:t>defendidas</a:t>
            </a:r>
            <a:r>
              <a:rPr lang="en-US" sz="2800" dirty="0" smtClean="0"/>
              <a:t> X </a:t>
            </a:r>
            <a:r>
              <a:rPr lang="en-US" sz="2800" dirty="0" err="1" smtClean="0"/>
              <a:t>patenteamento</a:t>
            </a:r>
            <a:endParaRPr lang="en-US" sz="2800" dirty="0"/>
          </a:p>
        </p:txBody>
      </p:sp>
      <p:pic>
        <p:nvPicPr>
          <p:cNvPr id="3" name="Imagem 2" descr="Teses Patenteadas Ultima versao FLAT"/>
          <p:cNvPicPr/>
          <p:nvPr/>
        </p:nvPicPr>
        <p:blipFill>
          <a:blip r:embed="rId2" cstate="print"/>
          <a:srcRect/>
          <a:stretch>
            <a:fillRect/>
          </a:stretch>
        </p:blipFill>
        <p:spPr bwMode="auto">
          <a:xfrm>
            <a:off x="1043608" y="2276872"/>
            <a:ext cx="6552728" cy="3600400"/>
          </a:xfrm>
          <a:prstGeom prst="rect">
            <a:avLst/>
          </a:prstGeom>
          <a:noFill/>
          <a:ln w="9525">
            <a:noFill/>
            <a:miter lim="800000"/>
            <a:headEnd/>
            <a:tailEnd/>
          </a:ln>
        </p:spPr>
      </p:pic>
      <p:sp>
        <p:nvSpPr>
          <p:cNvPr id="4" name="TextBox 3"/>
          <p:cNvSpPr txBox="1"/>
          <p:nvPr/>
        </p:nvSpPr>
        <p:spPr>
          <a:xfrm>
            <a:off x="1475656" y="908720"/>
            <a:ext cx="6264696" cy="1323439"/>
          </a:xfrm>
          <a:prstGeom prst="rect">
            <a:avLst/>
          </a:prstGeom>
          <a:noFill/>
        </p:spPr>
        <p:txBody>
          <a:bodyPr wrap="square" rtlCol="0">
            <a:spAutoFit/>
          </a:bodyPr>
          <a:lstStyle/>
          <a:p>
            <a:r>
              <a:rPr lang="en-US" sz="2000" dirty="0" smtClean="0"/>
              <a:t>23 </a:t>
            </a:r>
            <a:r>
              <a:rPr lang="en-US" sz="2000" dirty="0" err="1" smtClean="0"/>
              <a:t>teses</a:t>
            </a:r>
            <a:r>
              <a:rPr lang="en-US" sz="2000" dirty="0" smtClean="0"/>
              <a:t> </a:t>
            </a:r>
            <a:r>
              <a:rPr lang="en-US" sz="2000" dirty="0" err="1" smtClean="0"/>
              <a:t>Defendidas</a:t>
            </a:r>
            <a:endParaRPr lang="en-US" sz="2000" dirty="0" smtClean="0"/>
          </a:p>
          <a:p>
            <a:r>
              <a:rPr lang="en-US" sz="2000" dirty="0" smtClean="0"/>
              <a:t>06 </a:t>
            </a:r>
            <a:r>
              <a:rPr lang="en-US" sz="2000" dirty="0" err="1" smtClean="0"/>
              <a:t>teses</a:t>
            </a:r>
            <a:r>
              <a:rPr lang="en-US" sz="2000" dirty="0" smtClean="0"/>
              <a:t> de </a:t>
            </a:r>
            <a:r>
              <a:rPr lang="en-US" sz="2000" dirty="0" err="1" smtClean="0"/>
              <a:t>pesquisa</a:t>
            </a:r>
            <a:r>
              <a:rPr lang="en-US" sz="2000" dirty="0" smtClean="0"/>
              <a:t> </a:t>
            </a:r>
            <a:r>
              <a:rPr lang="en-US" sz="2000" dirty="0" err="1" smtClean="0"/>
              <a:t>basica</a:t>
            </a:r>
            <a:r>
              <a:rPr lang="en-US" sz="2000" dirty="0" smtClean="0"/>
              <a:t> (</a:t>
            </a:r>
            <a:r>
              <a:rPr lang="en-US" sz="2000" dirty="0" err="1" smtClean="0"/>
              <a:t>não</a:t>
            </a:r>
            <a:r>
              <a:rPr lang="en-US" sz="2000" dirty="0" smtClean="0"/>
              <a:t> </a:t>
            </a:r>
            <a:r>
              <a:rPr lang="en-US" sz="2000" dirty="0" err="1" smtClean="0"/>
              <a:t>patenteaveis</a:t>
            </a:r>
            <a:r>
              <a:rPr lang="en-US" sz="2000" dirty="0" smtClean="0"/>
              <a:t> )</a:t>
            </a:r>
          </a:p>
          <a:p>
            <a:r>
              <a:rPr lang="en-US" sz="2000" dirty="0" smtClean="0"/>
              <a:t>17 </a:t>
            </a:r>
            <a:r>
              <a:rPr lang="en-US" sz="2000" dirty="0" err="1" smtClean="0"/>
              <a:t>teses</a:t>
            </a:r>
            <a:r>
              <a:rPr lang="en-US" sz="2000" dirty="0" smtClean="0"/>
              <a:t> </a:t>
            </a:r>
            <a:r>
              <a:rPr lang="en-US" sz="2000" dirty="0" err="1" smtClean="0"/>
              <a:t>sobre</a:t>
            </a:r>
            <a:r>
              <a:rPr lang="en-US" sz="2000" dirty="0" smtClean="0"/>
              <a:t> </a:t>
            </a:r>
            <a:r>
              <a:rPr lang="en-US" sz="2000" dirty="0" err="1" smtClean="0"/>
              <a:t>temas</a:t>
            </a:r>
            <a:r>
              <a:rPr lang="en-US" sz="2000" dirty="0" smtClean="0"/>
              <a:t> </a:t>
            </a:r>
            <a:r>
              <a:rPr lang="en-US" sz="2000" dirty="0" err="1" smtClean="0"/>
              <a:t>patenteaveis</a:t>
            </a:r>
            <a:endParaRPr lang="en-US" sz="2000" dirty="0" smtClean="0"/>
          </a:p>
          <a:p>
            <a:r>
              <a:rPr lang="en-US" sz="2000" dirty="0" smtClean="0"/>
              <a:t>01 </a:t>
            </a:r>
            <a:r>
              <a:rPr lang="en-US" sz="2000" dirty="0" err="1" smtClean="0"/>
              <a:t>tese</a:t>
            </a:r>
            <a:r>
              <a:rPr lang="en-US" sz="2000" dirty="0" smtClean="0"/>
              <a:t> </a:t>
            </a:r>
            <a:r>
              <a:rPr lang="en-US" sz="2000" dirty="0" err="1" smtClean="0"/>
              <a:t>foi</a:t>
            </a:r>
            <a:r>
              <a:rPr lang="en-US" sz="2000" dirty="0" smtClean="0"/>
              <a:t> </a:t>
            </a:r>
            <a:r>
              <a:rPr lang="en-US" sz="2000" dirty="0" err="1" smtClean="0"/>
              <a:t>patenteada</a:t>
            </a:r>
            <a:endParaRPr lang="en-US" sz="2000" dirty="0"/>
          </a:p>
        </p:txBody>
      </p:sp>
    </p:spTree>
    <p:extLst>
      <p:ext uri="{BB962C8B-B14F-4D97-AF65-F5344CB8AC3E}">
        <p14:creationId xmlns:p14="http://schemas.microsoft.com/office/powerpoint/2010/main" val="1936278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0" y="0"/>
            <a:ext cx="9144000" cy="6400800"/>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1434" tIns="45717" rIns="91434" bIns="45717" anchor="ctr"/>
          <a:lstStyle/>
          <a:p>
            <a:pPr algn="ctr" eaLnBrk="0" hangingPunct="0"/>
            <a:r>
              <a:rPr lang="pt-BR" sz="2300" b="1" dirty="0">
                <a:solidFill>
                  <a:srgbClr val="FFFF00"/>
                </a:solidFill>
              </a:rPr>
              <a:t/>
            </a:r>
            <a:br>
              <a:rPr lang="pt-BR" sz="2300" b="1" dirty="0">
                <a:solidFill>
                  <a:srgbClr val="FFFF00"/>
                </a:solidFill>
              </a:rPr>
            </a:br>
            <a:r>
              <a:rPr lang="pt-BR" sz="2300" b="1" dirty="0">
                <a:solidFill>
                  <a:srgbClr val="FFFF00"/>
                </a:solidFill>
              </a:rPr>
              <a:t/>
            </a:r>
            <a:br>
              <a:rPr lang="pt-BR" sz="2300" b="1" dirty="0">
                <a:solidFill>
                  <a:srgbClr val="FFFF00"/>
                </a:solidFill>
              </a:rPr>
            </a:br>
            <a:endParaRPr lang="pt-BR" sz="2300" dirty="0">
              <a:solidFill>
                <a:srgbClr val="FFFF00"/>
              </a:solidFill>
            </a:endParaRPr>
          </a:p>
        </p:txBody>
      </p:sp>
      <p:sp>
        <p:nvSpPr>
          <p:cNvPr id="21507" name="Text Box 3"/>
          <p:cNvSpPr txBox="1">
            <a:spLocks noChangeArrowheads="1"/>
          </p:cNvSpPr>
          <p:nvPr/>
        </p:nvSpPr>
        <p:spPr bwMode="auto">
          <a:xfrm>
            <a:off x="6660232" y="594928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a:solidFill>
                  <a:srgbClr val="056F28"/>
                </a:solidFill>
                <a:latin typeface="Arial" charset="0"/>
              </a:rPr>
              <a:t>Fonte: Asa Fujino</a:t>
            </a:r>
          </a:p>
        </p:txBody>
      </p:sp>
      <p:sp>
        <p:nvSpPr>
          <p:cNvPr id="13" name="Título 12"/>
          <p:cNvSpPr>
            <a:spLocks noGrp="1"/>
          </p:cNvSpPr>
          <p:nvPr>
            <p:ph type="title"/>
          </p:nvPr>
        </p:nvSpPr>
        <p:spPr>
          <a:xfrm>
            <a:off x="1800200" y="116632"/>
            <a:ext cx="7380312" cy="720080"/>
          </a:xfrm>
        </p:spPr>
        <p:txBody>
          <a:bodyPr>
            <a:normAutofit fontScale="90000"/>
          </a:bodyPr>
          <a:lstStyle/>
          <a:p>
            <a:r>
              <a:rPr lang="pt-BR" sz="4000" dirty="0" smtClean="0"/>
              <a:t>LICENCIAMENTO </a:t>
            </a:r>
            <a:br>
              <a:rPr lang="pt-BR" sz="4000" dirty="0" smtClean="0"/>
            </a:br>
            <a:endParaRPr lang="pt-BR" sz="4000" dirty="0"/>
          </a:p>
        </p:txBody>
      </p:sp>
      <p:sp>
        <p:nvSpPr>
          <p:cNvPr id="9" name="Espaço Reservado para Conteúdo 8"/>
          <p:cNvSpPr>
            <a:spLocks noGrp="1"/>
          </p:cNvSpPr>
          <p:nvPr>
            <p:ph idx="1"/>
          </p:nvPr>
        </p:nvSpPr>
        <p:spPr/>
        <p:txBody>
          <a:bodyPr/>
          <a:lstStyle/>
          <a:p>
            <a:r>
              <a:rPr lang="pt-BR" dirty="0" smtClean="0"/>
              <a:t>O TITULAR DA PATENTE PODERÁ CELEBRAR CONTRATO DE LICENÇA PARA </a:t>
            </a:r>
            <a:r>
              <a:rPr lang="pt-BR" sz="2400" dirty="0" smtClean="0"/>
              <a:t>EXPLORAÇÃO</a:t>
            </a:r>
            <a:r>
              <a:rPr lang="pt-BR" dirty="0" smtClean="0"/>
              <a:t> COMERCIAL POR TERCEIROS</a:t>
            </a:r>
            <a:br>
              <a:rPr lang="pt-BR" dirty="0" smtClean="0"/>
            </a:br>
            <a:endParaRPr lang="pt-BR" dirty="0" smtClean="0"/>
          </a:p>
          <a:p>
            <a:r>
              <a:rPr lang="pt-BR" dirty="0" smtClean="0"/>
              <a:t>CONDIÇÕES DE LICENCIAMENTO</a:t>
            </a:r>
          </a:p>
          <a:p>
            <a:pPr lvl="1"/>
            <a:r>
              <a:rPr lang="pt-BR" dirty="0" smtClean="0"/>
              <a:t>LICENÇA EXCLUSIVA OU NÃO EXCLUSIVA</a:t>
            </a:r>
            <a:endParaRPr lang="pt-BR" dirty="0"/>
          </a:p>
          <a:p>
            <a:pPr lvl="1"/>
            <a:r>
              <a:rPr lang="pt-BR" dirty="0" smtClean="0"/>
              <a:t>LICENÇA GERAL OU POR CAMPO DE UTILIZAÇÃO</a:t>
            </a:r>
            <a:endParaRPr lang="pt-BR" dirty="0"/>
          </a:p>
          <a:p>
            <a:pPr lvl="1"/>
            <a:r>
              <a:rPr lang="pt-BR" dirty="0" smtClean="0"/>
              <a:t>PREÇO FIXO E/OU VARIADO (PAGAMENTO DE ROYALTIES)</a:t>
            </a:r>
          </a:p>
          <a:p>
            <a:pPr lvl="1"/>
            <a:endParaRPr lang="pt-BR" dirty="0"/>
          </a:p>
          <a:p>
            <a:pPr marL="457200" lvl="1" indent="0">
              <a:buNone/>
            </a:pPr>
            <a:r>
              <a:rPr lang="pt-BR" sz="1800" dirty="0" smtClean="0">
                <a:solidFill>
                  <a:srgbClr val="FF0000"/>
                </a:solidFill>
              </a:rPr>
              <a:t>*** retomaremos em Pesquisa Contratada  </a:t>
            </a:r>
            <a:r>
              <a:rPr lang="pt-BR" sz="1800" dirty="0" err="1" smtClean="0">
                <a:solidFill>
                  <a:srgbClr val="FF0000"/>
                </a:solidFill>
              </a:rPr>
              <a:t>X</a:t>
            </a:r>
            <a:r>
              <a:rPr lang="pt-BR" sz="1800" dirty="0" smtClean="0">
                <a:solidFill>
                  <a:srgbClr val="FF0000"/>
                </a:solidFill>
              </a:rPr>
              <a:t>  Licenciamento</a:t>
            </a:r>
            <a:endParaRPr lang="pt-BR" sz="1800" dirty="0">
              <a:solidFill>
                <a:srgbClr val="FF0000"/>
              </a:solidFill>
            </a:endParaRPr>
          </a:p>
        </p:txBody>
      </p:sp>
    </p:spTree>
    <p:extLst>
      <p:ext uri="{BB962C8B-B14F-4D97-AF65-F5344CB8AC3E}">
        <p14:creationId xmlns:p14="http://schemas.microsoft.com/office/powerpoint/2010/main" val="70924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pt-BR" dirty="0"/>
              <a:t>PROPRIEDADE INTELECTUAL E AS POLÍTICAS DE PATENTES DAS UNIVERSIDADES</a:t>
            </a:r>
            <a:endParaRPr lang="pt-BR" dirty="0" smtClean="0"/>
          </a:p>
        </p:txBody>
      </p:sp>
      <p:sp>
        <p:nvSpPr>
          <p:cNvPr id="5" name="Espaço Reservado para Conteúdo 4"/>
          <p:cNvSpPr>
            <a:spLocks noGrp="1"/>
          </p:cNvSpPr>
          <p:nvPr>
            <p:ph idx="1"/>
          </p:nvPr>
        </p:nvSpPr>
        <p:spPr>
          <a:xfrm>
            <a:off x="323528" y="1628800"/>
            <a:ext cx="8568952" cy="4896544"/>
          </a:xfrm>
        </p:spPr>
        <p:txBody>
          <a:bodyPr/>
          <a:lstStyle/>
          <a:p>
            <a:r>
              <a:rPr lang="pt-BR" dirty="0" smtClean="0"/>
              <a:t>O </a:t>
            </a:r>
            <a:r>
              <a:rPr lang="pt-BR" dirty="0"/>
              <a:t>PRINCIPAL CONFLITO NAS RELAÇÕES </a:t>
            </a:r>
            <a:r>
              <a:rPr lang="pt-BR" dirty="0" smtClean="0"/>
              <a:t>Universidade </a:t>
            </a:r>
            <a:r>
              <a:rPr lang="mr-IN" dirty="0" smtClean="0"/>
              <a:t>–</a:t>
            </a:r>
            <a:r>
              <a:rPr lang="pt-BR" dirty="0" smtClean="0"/>
              <a:t> Empresa envolve:</a:t>
            </a:r>
          </a:p>
          <a:p>
            <a:pPr lvl="1"/>
            <a:r>
              <a:rPr lang="pt-BR" dirty="0" smtClean="0"/>
              <a:t>OS </a:t>
            </a:r>
            <a:r>
              <a:rPr lang="pt-BR" dirty="0"/>
              <a:t>DIREITOS DE PROPRIEDADE INTELECTUAL </a:t>
            </a:r>
            <a:r>
              <a:rPr lang="pt-BR" dirty="0" smtClean="0"/>
              <a:t>E,</a:t>
            </a:r>
          </a:p>
          <a:p>
            <a:pPr lvl="1"/>
            <a:r>
              <a:rPr lang="pt-BR" dirty="0" smtClean="0"/>
              <a:t>OS </a:t>
            </a:r>
            <a:r>
              <a:rPr lang="pt-BR" dirty="0"/>
              <a:t>ASPECTOS DE SIGILO E DE DIREITOS SOBRE A PUBLICAÇÃO DE RESULTADOS DE </a:t>
            </a:r>
            <a:r>
              <a:rPr lang="pt-BR" dirty="0" smtClean="0"/>
              <a:t>PESQUISA</a:t>
            </a:r>
          </a:p>
          <a:p>
            <a:endParaRPr lang="pt-BR" dirty="0" smtClean="0"/>
          </a:p>
          <a:p>
            <a:pPr algn="ctr"/>
            <a:r>
              <a:rPr lang="pt-BR" dirty="0" smtClean="0"/>
              <a:t>DISSEMINAÇÃO </a:t>
            </a:r>
          </a:p>
          <a:p>
            <a:pPr algn="ctr"/>
            <a:r>
              <a:rPr lang="pt-BR" dirty="0" err="1" smtClean="0"/>
              <a:t>X</a:t>
            </a:r>
            <a:endParaRPr lang="pt-BR" dirty="0" smtClean="0"/>
          </a:p>
          <a:p>
            <a:pPr algn="ctr"/>
            <a:r>
              <a:rPr lang="pt-BR" dirty="0" smtClean="0"/>
              <a:t> </a:t>
            </a:r>
            <a:r>
              <a:rPr lang="pt-BR" dirty="0"/>
              <a:t>PROTEÇÃO DO CONHECIMENTO*</a:t>
            </a:r>
          </a:p>
        </p:txBody>
      </p:sp>
      <p:sp>
        <p:nvSpPr>
          <p:cNvPr id="22531" name="Text Box 3"/>
          <p:cNvSpPr txBox="1">
            <a:spLocks noChangeArrowheads="1"/>
          </p:cNvSpPr>
          <p:nvPr/>
        </p:nvSpPr>
        <p:spPr bwMode="auto">
          <a:xfrm>
            <a:off x="6732240" y="594928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1712019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07704" y="125760"/>
            <a:ext cx="7128792" cy="1431032"/>
          </a:xfrm>
        </p:spPr>
        <p:txBody>
          <a:bodyPr>
            <a:normAutofit fontScale="90000"/>
          </a:bodyPr>
          <a:lstStyle/>
          <a:p>
            <a:r>
              <a:rPr lang="pt-BR" dirty="0"/>
              <a:t>DIREITOS DA PROPRIEDADE INTELECTUAL </a:t>
            </a:r>
            <a:r>
              <a:rPr lang="pt-BR" dirty="0" smtClean="0"/>
              <a:t/>
            </a:r>
            <a:br>
              <a:rPr lang="pt-BR" dirty="0" smtClean="0"/>
            </a:br>
            <a:endParaRPr lang="pt-BR" dirty="0" smtClean="0"/>
          </a:p>
        </p:txBody>
      </p:sp>
      <p:sp>
        <p:nvSpPr>
          <p:cNvPr id="5" name="Espaço Reservado para Conteúdo 4"/>
          <p:cNvSpPr>
            <a:spLocks noGrp="1"/>
          </p:cNvSpPr>
          <p:nvPr>
            <p:ph idx="1"/>
          </p:nvPr>
        </p:nvSpPr>
        <p:spPr>
          <a:xfrm>
            <a:off x="395536" y="2204864"/>
            <a:ext cx="8496944" cy="4320480"/>
          </a:xfrm>
        </p:spPr>
        <p:txBody>
          <a:bodyPr/>
          <a:lstStyle/>
          <a:p>
            <a:pPr algn="ctr"/>
            <a:r>
              <a:rPr lang="pt-BR" dirty="0" smtClean="0"/>
              <a:t>DA EMPRESA</a:t>
            </a:r>
            <a:br>
              <a:rPr lang="pt-BR" dirty="0" smtClean="0"/>
            </a:br>
            <a:endParaRPr lang="pt-BR" dirty="0" smtClean="0"/>
          </a:p>
          <a:p>
            <a:pPr algn="ctr"/>
            <a:r>
              <a:rPr lang="pt-BR" dirty="0" smtClean="0"/>
              <a:t>CONJUNTA</a:t>
            </a:r>
          </a:p>
          <a:p>
            <a:pPr algn="ctr"/>
            <a:endParaRPr lang="pt-BR" dirty="0"/>
          </a:p>
          <a:p>
            <a:pPr algn="ctr"/>
            <a:r>
              <a:rPr lang="pt-BR" dirty="0" smtClean="0"/>
              <a:t>DA UNIVERSIDADE</a:t>
            </a:r>
            <a:endParaRPr lang="pt-BR" dirty="0"/>
          </a:p>
        </p:txBody>
      </p:sp>
      <p:sp>
        <p:nvSpPr>
          <p:cNvPr id="23555" name="Text Box 3"/>
          <p:cNvSpPr txBox="1">
            <a:spLocks noChangeArrowheads="1"/>
          </p:cNvSpPr>
          <p:nvPr/>
        </p:nvSpPr>
        <p:spPr bwMode="auto">
          <a:xfrm>
            <a:off x="6660232" y="5877272"/>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1911074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07704" y="125760"/>
            <a:ext cx="7128792" cy="1503040"/>
          </a:xfrm>
        </p:spPr>
        <p:txBody>
          <a:bodyPr>
            <a:normAutofit fontScale="90000"/>
          </a:bodyPr>
          <a:lstStyle/>
          <a:p>
            <a:r>
              <a:rPr lang="pt-BR" dirty="0" smtClean="0"/>
              <a:t>DIREITOS </a:t>
            </a:r>
            <a:r>
              <a:rPr lang="pt-BR" dirty="0"/>
              <a:t>DA PROPRIEDADE </a:t>
            </a:r>
            <a:r>
              <a:rPr lang="pt-BR" dirty="0" smtClean="0"/>
              <a:t>INTELECTUAL</a:t>
            </a:r>
            <a:br>
              <a:rPr lang="pt-BR" dirty="0" smtClean="0"/>
            </a:br>
            <a:r>
              <a:rPr lang="pt-BR" dirty="0" smtClean="0"/>
              <a:t> - </a:t>
            </a:r>
            <a:r>
              <a:rPr lang="pt-BR" dirty="0"/>
              <a:t> DA UNIVERSIDADE</a:t>
            </a:r>
            <a:r>
              <a:rPr lang="pt-BR" dirty="0" smtClean="0"/>
              <a:t/>
            </a:r>
            <a:br>
              <a:rPr lang="pt-BR" dirty="0" smtClean="0"/>
            </a:br>
            <a:endParaRPr lang="pt-BR" dirty="0" smtClean="0"/>
          </a:p>
        </p:txBody>
      </p:sp>
      <p:sp>
        <p:nvSpPr>
          <p:cNvPr id="5" name="Espaço Reservado para Conteúdo 4"/>
          <p:cNvSpPr>
            <a:spLocks noGrp="1"/>
          </p:cNvSpPr>
          <p:nvPr>
            <p:ph idx="1"/>
          </p:nvPr>
        </p:nvSpPr>
        <p:spPr/>
        <p:txBody>
          <a:bodyPr/>
          <a:lstStyle/>
          <a:p>
            <a:pPr marL="457200" indent="-457200">
              <a:buFont typeface="Arial"/>
              <a:buChar char="•"/>
            </a:pPr>
            <a:endParaRPr lang="pt-BR" dirty="0" smtClean="0"/>
          </a:p>
          <a:p>
            <a:pPr marL="457200" indent="-457200">
              <a:buFont typeface="Arial"/>
              <a:buChar char="•"/>
            </a:pPr>
            <a:r>
              <a:rPr lang="pt-BR" dirty="0" smtClean="0"/>
              <a:t>CONCESSÃO DE OPÇÃO PARA UMA LICENÇA EXCLUSIVA E NÃO EXCLUSIVA</a:t>
            </a:r>
            <a:endParaRPr lang="pt-BR" dirty="0"/>
          </a:p>
          <a:p>
            <a:endParaRPr lang="pt-BR" dirty="0" smtClean="0"/>
          </a:p>
          <a:p>
            <a:pPr marL="457200" indent="-457200">
              <a:buFont typeface="Arial"/>
              <a:buChar char="•"/>
            </a:pPr>
            <a:r>
              <a:rPr lang="pt-BR" dirty="0" smtClean="0"/>
              <a:t>CONCESSÃO DE UMA LICENÇA</a:t>
            </a:r>
            <a:endParaRPr lang="pt-BR" dirty="0"/>
          </a:p>
          <a:p>
            <a:pPr marL="457200" indent="-457200">
              <a:buFont typeface="Arial"/>
              <a:buChar char="•"/>
            </a:pPr>
            <a:endParaRPr lang="pt-BR" dirty="0" smtClean="0"/>
          </a:p>
          <a:p>
            <a:pPr marL="457200" indent="-457200">
              <a:buFont typeface="Arial"/>
              <a:buChar char="•"/>
            </a:pPr>
            <a:r>
              <a:rPr lang="pt-BR" dirty="0" smtClean="0"/>
              <a:t>DIREITO DE PRIMEIRA RECUSA</a:t>
            </a:r>
            <a:endParaRPr lang="pt-BR" dirty="0"/>
          </a:p>
        </p:txBody>
      </p:sp>
      <p:sp>
        <p:nvSpPr>
          <p:cNvPr id="24579" name="Text Box 3"/>
          <p:cNvSpPr txBox="1">
            <a:spLocks noChangeArrowheads="1"/>
          </p:cNvSpPr>
          <p:nvPr/>
        </p:nvSpPr>
        <p:spPr bwMode="auto">
          <a:xfrm>
            <a:off x="251520" y="6529213"/>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1664150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pt-BR" dirty="0" smtClean="0"/>
              <a:t>LEI DE INOVAÇÃO - ESTÍMULO </a:t>
            </a:r>
            <a:r>
              <a:rPr lang="pt-BR" dirty="0"/>
              <a:t>À PARTICIPAÇÃO “ICT” NA INOVAÇÃO</a:t>
            </a:r>
          </a:p>
        </p:txBody>
      </p:sp>
      <p:sp>
        <p:nvSpPr>
          <p:cNvPr id="3" name="Espaço Reservado para Conteúdo 2"/>
          <p:cNvSpPr>
            <a:spLocks noGrp="1"/>
          </p:cNvSpPr>
          <p:nvPr>
            <p:ph idx="1"/>
          </p:nvPr>
        </p:nvSpPr>
        <p:spPr/>
        <p:txBody>
          <a:bodyPr>
            <a:normAutofit/>
          </a:bodyPr>
          <a:lstStyle/>
          <a:p>
            <a:r>
              <a:rPr lang="pt-BR" dirty="0" smtClean="0"/>
              <a:t>ART. 7º: ICT pode obter direito de uso ou exploração de criação protegida</a:t>
            </a:r>
          </a:p>
          <a:p>
            <a:r>
              <a:rPr lang="pt-BR" dirty="0" smtClean="0"/>
              <a:t>ART. 11: ICT pode ceder direitos sobre criação ao criador sem pagamento financeiro</a:t>
            </a:r>
          </a:p>
          <a:p>
            <a:r>
              <a:rPr lang="pt-BR" dirty="0" smtClean="0"/>
              <a:t>ART. 12: servidor de ICT tem que manter sigilo</a:t>
            </a:r>
          </a:p>
          <a:p>
            <a:r>
              <a:rPr lang="pt-BR" dirty="0" smtClean="0"/>
              <a:t>ART. 13: criador(es) devem receber 5% - 33% do ganho econômico da ICT com TT e licenciamento</a:t>
            </a:r>
          </a:p>
          <a:p>
            <a:pPr lvl="1"/>
            <a:r>
              <a:rPr lang="pt-BR" dirty="0" smtClean="0"/>
              <a:t>Federais adotaram 1/3 para inventores</a:t>
            </a:r>
          </a:p>
          <a:p>
            <a:r>
              <a:rPr lang="pt-BR" dirty="0" smtClean="0"/>
              <a:t>ART</a:t>
            </a:r>
            <a:r>
              <a:rPr lang="pt-BR" dirty="0"/>
              <a:t>. 18: ICT </a:t>
            </a:r>
            <a:r>
              <a:rPr lang="pt-BR" dirty="0" smtClean="0"/>
              <a:t>deve prever gestão $ PI em seu orçamento</a:t>
            </a:r>
          </a:p>
          <a:p>
            <a:endParaRPr lang="pt-BR" dirty="0" smtClean="0"/>
          </a:p>
          <a:p>
            <a:endParaRPr lang="pt-BR" dirty="0"/>
          </a:p>
        </p:txBody>
      </p:sp>
    </p:spTree>
    <p:extLst>
      <p:ext uri="{BB962C8B-B14F-4D97-AF65-F5344CB8AC3E}">
        <p14:creationId xmlns:p14="http://schemas.microsoft.com/office/powerpoint/2010/main" val="554754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pt-BR"/>
          </a:p>
        </p:txBody>
      </p:sp>
      <p:sp>
        <p:nvSpPr>
          <p:cNvPr id="4" name="Espaço Reservado para Conteúdo 3"/>
          <p:cNvSpPr>
            <a:spLocks noGrp="1"/>
          </p:cNvSpPr>
          <p:nvPr>
            <p:ph idx="1"/>
          </p:nvPr>
        </p:nvSpPr>
        <p:spPr/>
        <p:txBody>
          <a:bodyPr/>
          <a:lstStyle/>
          <a:p>
            <a:pPr marL="0" indent="0" algn="ctr">
              <a:buNone/>
            </a:pPr>
            <a:r>
              <a:rPr lang="pt-BR" sz="2400" dirty="0" smtClean="0"/>
              <a:t>Material a seguir foi desenvolvido pela Dra. Ana Lopes, </a:t>
            </a:r>
          </a:p>
          <a:p>
            <a:pPr marL="0" indent="0" algn="ctr">
              <a:buNone/>
            </a:pPr>
            <a:r>
              <a:rPr lang="pt-BR" sz="2400" dirty="0" smtClean="0"/>
              <a:t>a quem agradecemos pela disponibilização do presente material (2017)</a:t>
            </a:r>
          </a:p>
          <a:p>
            <a:pPr marL="0" indent="0" algn="ctr">
              <a:buNone/>
            </a:pPr>
            <a:r>
              <a:rPr lang="pt-BR" sz="2400" dirty="0"/>
              <a:t/>
            </a:r>
            <a:br>
              <a:rPr lang="pt-BR" sz="2400" dirty="0"/>
            </a:br>
            <a:r>
              <a:rPr lang="pt-BR" sz="2400" dirty="0" err="1"/>
              <a:t>Director</a:t>
            </a:r>
            <a:r>
              <a:rPr lang="pt-BR" sz="2400" dirty="0"/>
              <a:t>, Business </a:t>
            </a:r>
            <a:r>
              <a:rPr lang="pt-BR" sz="2400" dirty="0" err="1"/>
              <a:t>Development</a:t>
            </a:r>
            <a:r>
              <a:rPr lang="pt-BR" sz="2400" dirty="0"/>
              <a:t> Office </a:t>
            </a:r>
            <a:r>
              <a:rPr lang="pt-BR" sz="2400" dirty="0" err="1"/>
              <a:t>of</a:t>
            </a:r>
            <a:r>
              <a:rPr lang="pt-BR" sz="2400" dirty="0"/>
              <a:t> Technology </a:t>
            </a:r>
            <a:r>
              <a:rPr lang="pt-BR" sz="2400" dirty="0" err="1"/>
              <a:t>Development</a:t>
            </a:r>
            <a:r>
              <a:rPr lang="pt-BR" sz="2400" dirty="0"/>
              <a:t> </a:t>
            </a:r>
            <a:endParaRPr lang="pt-BR" sz="2400" dirty="0" smtClean="0"/>
          </a:p>
          <a:p>
            <a:pPr marL="0" indent="0" algn="ctr">
              <a:buNone/>
            </a:pPr>
            <a:r>
              <a:rPr lang="mr-IN" sz="2400" dirty="0" err="1"/>
              <a:t>alopes@bu.edu</a:t>
            </a:r>
            <a:r>
              <a:rPr lang="mr-IN" sz="2400" dirty="0"/>
              <a:t> </a:t>
            </a:r>
            <a:endParaRPr lang="en-US" sz="2400" dirty="0" smtClean="0"/>
          </a:p>
          <a:p>
            <a:pPr marL="0" indent="0" algn="ctr">
              <a:buNone/>
            </a:pPr>
            <a:r>
              <a:rPr lang="mr-IN" sz="2400" dirty="0" smtClean="0"/>
              <a:t>(</a:t>
            </a:r>
            <a:r>
              <a:rPr lang="mr-IN" sz="2400" dirty="0"/>
              <a:t>617)358-3795 </a:t>
            </a:r>
          </a:p>
          <a:p>
            <a:pPr marL="0" indent="0">
              <a:buNone/>
            </a:pPr>
            <a:endParaRPr lang="pt-BR" dirty="0"/>
          </a:p>
          <a:p>
            <a:endParaRPr lang="pt-BR" dirty="0"/>
          </a:p>
        </p:txBody>
      </p:sp>
    </p:spTree>
    <p:extLst>
      <p:ext uri="{BB962C8B-B14F-4D97-AF65-F5344CB8AC3E}">
        <p14:creationId xmlns:p14="http://schemas.microsoft.com/office/powerpoint/2010/main" val="21126482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How</a:t>
            </a:r>
            <a:r>
              <a:rPr lang="pt-BR" dirty="0"/>
              <a:t> are </a:t>
            </a:r>
            <a:r>
              <a:rPr lang="pt-BR" dirty="0" err="1"/>
              <a:t>Ideas</a:t>
            </a:r>
            <a:r>
              <a:rPr lang="pt-BR" dirty="0"/>
              <a:t> </a:t>
            </a:r>
            <a:r>
              <a:rPr lang="pt-BR" dirty="0" err="1"/>
              <a:t>Evaluated</a:t>
            </a:r>
            <a:r>
              <a:rPr lang="pt-BR" dirty="0"/>
              <a:t>? </a:t>
            </a:r>
            <a:endParaRPr lang="pt-BR" dirty="0">
              <a:effectLst/>
            </a:endParaRPr>
          </a:p>
        </p:txBody>
      </p:sp>
      <p:pic>
        <p:nvPicPr>
          <p:cNvPr id="10" name="Imagem 9"/>
          <p:cNvPicPr>
            <a:picLocks noChangeAspect="1"/>
          </p:cNvPicPr>
          <p:nvPr/>
        </p:nvPicPr>
        <p:blipFill>
          <a:blip r:embed="rId2"/>
          <a:stretch>
            <a:fillRect/>
          </a:stretch>
        </p:blipFill>
        <p:spPr>
          <a:xfrm>
            <a:off x="3492500" y="2139950"/>
            <a:ext cx="2159000" cy="2578100"/>
          </a:xfrm>
          <a:prstGeom prst="rect">
            <a:avLst/>
          </a:prstGeom>
        </p:spPr>
      </p:pic>
      <p:sp>
        <p:nvSpPr>
          <p:cNvPr id="11" name="Retângulo 10"/>
          <p:cNvSpPr/>
          <p:nvPr/>
        </p:nvSpPr>
        <p:spPr>
          <a:xfrm>
            <a:off x="539552" y="3068960"/>
            <a:ext cx="8208912" cy="954107"/>
          </a:xfrm>
          <a:prstGeom prst="rect">
            <a:avLst/>
          </a:prstGeom>
        </p:spPr>
        <p:txBody>
          <a:bodyPr wrap="square">
            <a:spAutoFit/>
          </a:bodyPr>
          <a:lstStyle/>
          <a:p>
            <a:r>
              <a:rPr lang="pt-BR" sz="2800" dirty="0" err="1">
                <a:latin typeface="Calibri" charset="0"/>
              </a:rPr>
              <a:t>Is</a:t>
            </a:r>
            <a:r>
              <a:rPr lang="pt-BR" sz="2800" dirty="0">
                <a:latin typeface="Calibri" charset="0"/>
              </a:rPr>
              <a:t> it </a:t>
            </a:r>
            <a:r>
              <a:rPr lang="pt-BR" sz="2800" b="1" dirty="0" err="1">
                <a:latin typeface="Calibri" charset="0"/>
              </a:rPr>
              <a:t>protectable</a:t>
            </a:r>
            <a:r>
              <a:rPr lang="pt-BR" sz="2800" dirty="0" smtClean="0">
                <a:latin typeface="Calibri" charset="0"/>
              </a:rPr>
              <a:t>?                                    </a:t>
            </a:r>
            <a:r>
              <a:rPr lang="pt-BR" sz="2800" dirty="0" err="1" smtClean="0"/>
              <a:t>Is</a:t>
            </a:r>
            <a:r>
              <a:rPr lang="pt-BR" sz="2800" dirty="0" smtClean="0"/>
              <a:t> </a:t>
            </a:r>
            <a:r>
              <a:rPr lang="pt-BR" sz="2800" dirty="0"/>
              <a:t>it </a:t>
            </a:r>
            <a:r>
              <a:rPr lang="pt-BR" sz="2800" b="1" dirty="0" err="1"/>
              <a:t>marketable</a:t>
            </a:r>
            <a:r>
              <a:rPr lang="pt-BR" sz="2800" dirty="0"/>
              <a:t>? </a:t>
            </a:r>
          </a:p>
          <a:p>
            <a:r>
              <a:rPr lang="pt-BR" sz="2800" dirty="0" smtClean="0">
                <a:latin typeface="Calibri" charset="0"/>
              </a:rPr>
              <a:t> </a:t>
            </a:r>
            <a:endParaRPr lang="pt-BR" sz="2800" dirty="0">
              <a:effectLst/>
            </a:endParaRPr>
          </a:p>
        </p:txBody>
      </p:sp>
      <p:sp>
        <p:nvSpPr>
          <p:cNvPr id="12" name="CaixaDeTexto 11"/>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783829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latin typeface="Arial" charset="0"/>
              </a:rPr>
              <a:t>Is</a:t>
            </a:r>
            <a:r>
              <a:rPr lang="pt-BR" dirty="0">
                <a:latin typeface="Arial" charset="0"/>
              </a:rPr>
              <a:t> It </a:t>
            </a:r>
            <a:r>
              <a:rPr lang="pt-BR" dirty="0" err="1">
                <a:latin typeface="Arial" charset="0"/>
              </a:rPr>
              <a:t>Protectable</a:t>
            </a:r>
            <a:r>
              <a:rPr lang="pt-BR" dirty="0">
                <a:latin typeface="Arial" charset="0"/>
              </a:rPr>
              <a:t>? </a:t>
            </a:r>
            <a:endParaRPr lang="pt-BR" dirty="0"/>
          </a:p>
        </p:txBody>
      </p:sp>
      <p:pic>
        <p:nvPicPr>
          <p:cNvPr id="9" name="Imagem 8"/>
          <p:cNvPicPr>
            <a:picLocks noChangeAspect="1"/>
          </p:cNvPicPr>
          <p:nvPr/>
        </p:nvPicPr>
        <p:blipFill>
          <a:blip r:embed="rId2"/>
          <a:stretch>
            <a:fillRect/>
          </a:stretch>
        </p:blipFill>
        <p:spPr>
          <a:xfrm>
            <a:off x="991102" y="896442"/>
            <a:ext cx="7397322" cy="4908822"/>
          </a:xfrm>
          <a:prstGeom prst="rect">
            <a:avLst/>
          </a:prstGeom>
        </p:spPr>
      </p:pic>
      <p:sp>
        <p:nvSpPr>
          <p:cNvPr id="10" name="CaixaDeTexto 9"/>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15208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07704" y="125760"/>
            <a:ext cx="7236296" cy="1070992"/>
          </a:xfrm>
        </p:spPr>
        <p:txBody>
          <a:bodyPr>
            <a:normAutofit fontScale="90000"/>
          </a:bodyPr>
          <a:lstStyle/>
          <a:p>
            <a:r>
              <a:rPr lang="pt-BR" dirty="0" smtClean="0"/>
              <a:t>Instituições Internacionais </a:t>
            </a:r>
            <a:r>
              <a:rPr lang="pt-BR" smtClean="0"/>
              <a:t>e Brasileira</a:t>
            </a:r>
            <a:endParaRPr lang="pt-BR" dirty="0"/>
          </a:p>
        </p:txBody>
      </p:sp>
      <p:sp>
        <p:nvSpPr>
          <p:cNvPr id="3" name="Espaço Reservado para Conteúdo 2"/>
          <p:cNvSpPr>
            <a:spLocks noGrp="1"/>
          </p:cNvSpPr>
          <p:nvPr>
            <p:ph idx="1"/>
          </p:nvPr>
        </p:nvSpPr>
        <p:spPr/>
        <p:txBody>
          <a:bodyPr>
            <a:normAutofit fontScale="85000" lnSpcReduction="10000"/>
          </a:bodyPr>
          <a:lstStyle/>
          <a:p>
            <a:r>
              <a:rPr lang="pt-BR" dirty="0"/>
              <a:t>WIPO – World Intelectual </a:t>
            </a:r>
            <a:r>
              <a:rPr lang="pt-BR" dirty="0" err="1"/>
              <a:t>Property</a:t>
            </a:r>
            <a:r>
              <a:rPr lang="pt-BR" dirty="0"/>
              <a:t> </a:t>
            </a:r>
            <a:r>
              <a:rPr lang="pt-BR" dirty="0" err="1" smtClean="0"/>
              <a:t>Organization</a:t>
            </a:r>
            <a:r>
              <a:rPr lang="pt-BR" dirty="0" smtClean="0"/>
              <a:t>:</a:t>
            </a:r>
          </a:p>
          <a:p>
            <a:pPr lvl="1"/>
            <a:r>
              <a:rPr lang="pt-BR" dirty="0" smtClean="0"/>
              <a:t>Os depósitos de patentes de todo mundo são reportados pelo WIPO</a:t>
            </a:r>
          </a:p>
          <a:p>
            <a:pPr lvl="1"/>
            <a:r>
              <a:rPr lang="en-US" b="1" dirty="0"/>
              <a:t>PCT </a:t>
            </a:r>
            <a:r>
              <a:rPr lang="en-US" b="1" dirty="0" smtClean="0"/>
              <a:t>(</a:t>
            </a:r>
            <a:r>
              <a:rPr lang="pt-BR" b="1" dirty="0" err="1"/>
              <a:t>Patent</a:t>
            </a:r>
            <a:r>
              <a:rPr lang="pt-BR" b="1" dirty="0"/>
              <a:t> </a:t>
            </a:r>
            <a:r>
              <a:rPr lang="pt-BR" b="1" dirty="0" err="1"/>
              <a:t>Cooperation</a:t>
            </a:r>
            <a:r>
              <a:rPr lang="pt-BR" b="1" dirty="0"/>
              <a:t> </a:t>
            </a:r>
            <a:r>
              <a:rPr lang="pt-BR" b="1" dirty="0" err="1" smtClean="0"/>
              <a:t>Treaty</a:t>
            </a:r>
            <a:r>
              <a:rPr lang="en-US" b="1" dirty="0" smtClean="0"/>
              <a:t>) – </a:t>
            </a:r>
            <a:r>
              <a:rPr lang="en-US" b="1" dirty="0"/>
              <a:t>The International Patent </a:t>
            </a:r>
            <a:r>
              <a:rPr lang="en-US" b="1" dirty="0" smtClean="0"/>
              <a:t>System</a:t>
            </a:r>
          </a:p>
          <a:p>
            <a:pPr lvl="1"/>
            <a:r>
              <a:rPr lang="en-US" b="1" dirty="0" smtClean="0">
                <a:hlinkClick r:id="rId3"/>
              </a:rPr>
              <a:t>http://www.wipo.int/pct/en/faqs/faqs.html</a:t>
            </a:r>
            <a:endParaRPr lang="en-US" b="1" dirty="0" smtClean="0"/>
          </a:p>
          <a:p>
            <a:pPr lvl="1"/>
            <a:r>
              <a:rPr lang="en-US" b="1" dirty="0" smtClean="0">
                <a:hlinkClick r:id="rId4"/>
              </a:rPr>
              <a:t>http://www.wipo.int/pct/en/treaty/about.htm</a:t>
            </a:r>
            <a:endParaRPr lang="en-US" b="1" dirty="0" smtClean="0"/>
          </a:p>
          <a:p>
            <a:r>
              <a:rPr lang="pt-BR" dirty="0" smtClean="0"/>
              <a:t>USPTO – </a:t>
            </a:r>
            <a:r>
              <a:rPr lang="en-US" b="1" dirty="0"/>
              <a:t>United States Patent and Trademark </a:t>
            </a:r>
            <a:r>
              <a:rPr lang="en-US" b="1" dirty="0" smtClean="0"/>
              <a:t>Office</a:t>
            </a:r>
          </a:p>
          <a:p>
            <a:pPr lvl="1"/>
            <a:r>
              <a:rPr lang="pt-BR" dirty="0" smtClean="0">
                <a:hlinkClick r:id="rId5"/>
              </a:rPr>
              <a:t>http</a:t>
            </a:r>
            <a:r>
              <a:rPr lang="pt-BR" dirty="0">
                <a:hlinkClick r:id="rId5"/>
              </a:rPr>
              <a:t>://www.uspto.gov/</a:t>
            </a:r>
            <a:endParaRPr lang="pt-BR" dirty="0"/>
          </a:p>
          <a:p>
            <a:r>
              <a:rPr lang="en-US" dirty="0" smtClean="0"/>
              <a:t>JPO  - </a:t>
            </a:r>
            <a:r>
              <a:rPr lang="en-US" b="1" dirty="0" smtClean="0"/>
              <a:t>Japan Patent Office</a:t>
            </a:r>
          </a:p>
          <a:p>
            <a:pPr lvl="1"/>
            <a:r>
              <a:rPr lang="en-US" b="1" dirty="0" smtClean="0">
                <a:hlinkClick r:id="rId6"/>
              </a:rPr>
              <a:t>https://www.jpo.go.jp/</a:t>
            </a:r>
            <a:endParaRPr lang="en-US" b="1" dirty="0"/>
          </a:p>
          <a:p>
            <a:r>
              <a:rPr lang="pt-BR" dirty="0" smtClean="0"/>
              <a:t>EPO - </a:t>
            </a:r>
            <a:r>
              <a:rPr lang="pt-BR" i="1" dirty="0" err="1"/>
              <a:t>European</a:t>
            </a:r>
            <a:r>
              <a:rPr lang="pt-BR" i="1" dirty="0"/>
              <a:t> </a:t>
            </a:r>
            <a:r>
              <a:rPr lang="pt-BR" i="1" dirty="0" err="1"/>
              <a:t>Patent</a:t>
            </a:r>
            <a:r>
              <a:rPr lang="pt-BR" i="1" dirty="0"/>
              <a:t> </a:t>
            </a:r>
            <a:r>
              <a:rPr lang="pt-BR" i="1" dirty="0" smtClean="0"/>
              <a:t>Office</a:t>
            </a:r>
          </a:p>
          <a:p>
            <a:pPr lvl="1"/>
            <a:r>
              <a:rPr lang="pt-BR" i="1" dirty="0" smtClean="0">
                <a:hlinkClick r:id="rId7"/>
              </a:rPr>
              <a:t>https://www.epo.org/index.html</a:t>
            </a:r>
            <a:endParaRPr lang="pt-BR" i="1" dirty="0"/>
          </a:p>
          <a:p>
            <a:r>
              <a:rPr lang="pt-BR" dirty="0" smtClean="0"/>
              <a:t>INPI </a:t>
            </a:r>
            <a:r>
              <a:rPr lang="pt-BR" dirty="0"/>
              <a:t>– Instituto Nacional de Propriedade Industrial</a:t>
            </a:r>
            <a:endParaRPr lang="pt-BR" dirty="0" smtClean="0"/>
          </a:p>
          <a:p>
            <a:pPr lvl="1"/>
            <a:r>
              <a:rPr lang="pt-BR" dirty="0" smtClean="0">
                <a:hlinkClick r:id="rId8"/>
              </a:rPr>
              <a:t>http://www.inpi.gov.br/</a:t>
            </a:r>
            <a:endParaRPr lang="pt-BR" dirty="0" smtClean="0"/>
          </a:p>
          <a:p>
            <a:endParaRPr lang="pt-BR" dirty="0"/>
          </a:p>
        </p:txBody>
      </p:sp>
    </p:spTree>
    <p:extLst>
      <p:ext uri="{BB962C8B-B14F-4D97-AF65-F5344CB8AC3E}">
        <p14:creationId xmlns:p14="http://schemas.microsoft.com/office/powerpoint/2010/main" val="269381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é uma “Anterioridade”</a:t>
            </a:r>
            <a:endParaRPr lang="pt-BR" dirty="0"/>
          </a:p>
        </p:txBody>
      </p:sp>
      <p:sp>
        <p:nvSpPr>
          <p:cNvPr id="3" name="Espaço Reservado para Conteúdo 2"/>
          <p:cNvSpPr>
            <a:spLocks noGrp="1"/>
          </p:cNvSpPr>
          <p:nvPr>
            <p:ph idx="1"/>
          </p:nvPr>
        </p:nvSpPr>
        <p:spPr/>
        <p:txBody>
          <a:bodyPr>
            <a:normAutofit/>
          </a:bodyPr>
          <a:lstStyle/>
          <a:p>
            <a:r>
              <a:rPr lang="pt-BR" dirty="0"/>
              <a:t>Não </a:t>
            </a:r>
            <a:r>
              <a:rPr lang="pt-BR" dirty="0" smtClean="0"/>
              <a:t>são apenas patentes</a:t>
            </a:r>
          </a:p>
          <a:p>
            <a:r>
              <a:rPr lang="pt-BR" dirty="0" smtClean="0"/>
              <a:t>Qualquer </a:t>
            </a:r>
            <a:r>
              <a:rPr lang="pt-BR" dirty="0"/>
              <a:t>descrição </a:t>
            </a:r>
            <a:r>
              <a:rPr lang="pt-BR" dirty="0" smtClean="0"/>
              <a:t>que possibilite o entendimento de </a:t>
            </a:r>
            <a:r>
              <a:rPr lang="pt-BR" dirty="0"/>
              <a:t>uma </a:t>
            </a:r>
            <a:r>
              <a:rPr lang="pt-BR" dirty="0" smtClean="0"/>
              <a:t>ideia,  </a:t>
            </a:r>
            <a:r>
              <a:rPr lang="pt-BR" dirty="0"/>
              <a:t>que </a:t>
            </a:r>
            <a:r>
              <a:rPr lang="pt-BR" dirty="0" smtClean="0"/>
              <a:t>a torne de domínio público, a qualquer </a:t>
            </a:r>
            <a:r>
              <a:rPr lang="pt-BR" dirty="0"/>
              <a:t>momento antes </a:t>
            </a:r>
            <a:r>
              <a:rPr lang="pt-BR" dirty="0" smtClean="0"/>
              <a:t>do deposito da pedido</a:t>
            </a:r>
          </a:p>
          <a:p>
            <a:r>
              <a:rPr lang="pt-BR" dirty="0" smtClean="0"/>
              <a:t>Inclui:</a:t>
            </a:r>
          </a:p>
          <a:p>
            <a:pPr lvl="1"/>
            <a:r>
              <a:rPr lang="pt-BR" dirty="0" smtClean="0"/>
              <a:t>Documentos enviados e/ou disponíveis na biblioteca</a:t>
            </a:r>
          </a:p>
          <a:p>
            <a:pPr lvl="1"/>
            <a:r>
              <a:rPr lang="pt-BR" dirty="0" smtClean="0"/>
              <a:t> Teses &amp; Dissertações</a:t>
            </a:r>
          </a:p>
          <a:p>
            <a:pPr lvl="1"/>
            <a:r>
              <a:rPr lang="pt-BR" dirty="0" smtClean="0"/>
              <a:t>Venda </a:t>
            </a:r>
            <a:r>
              <a:rPr lang="pt-BR" dirty="0"/>
              <a:t>de </a:t>
            </a:r>
            <a:r>
              <a:rPr lang="pt-BR" dirty="0" smtClean="0"/>
              <a:t>bens</a:t>
            </a:r>
          </a:p>
          <a:p>
            <a:pPr lvl="1"/>
            <a:r>
              <a:rPr lang="pt-BR" dirty="0" smtClean="0"/>
              <a:t>Solicitações </a:t>
            </a:r>
            <a:r>
              <a:rPr lang="pt-BR" dirty="0"/>
              <a:t>de subvenção (divulgação pública) </a:t>
            </a:r>
            <a:endParaRPr lang="pt-BR" dirty="0" smtClean="0"/>
          </a:p>
          <a:p>
            <a:pPr lvl="1"/>
            <a:r>
              <a:rPr lang="pt-BR" dirty="0" smtClean="0"/>
              <a:t> Apresentações</a:t>
            </a:r>
          </a:p>
          <a:p>
            <a:pPr lvl="1"/>
            <a:r>
              <a:rPr lang="pt-BR" dirty="0" smtClean="0"/>
              <a:t>Reuniões (sem termos de confidencialidade)</a:t>
            </a:r>
            <a:endParaRPr lang="pt-BR" dirty="0"/>
          </a:p>
        </p:txBody>
      </p:sp>
      <p:sp>
        <p:nvSpPr>
          <p:cNvPr id="4" name="CaixaDeTexto 3"/>
          <p:cNvSpPr txBox="1"/>
          <p:nvPr/>
        </p:nvSpPr>
        <p:spPr>
          <a:xfrm>
            <a:off x="683568" y="6300028"/>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387714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pt-BR" dirty="0" smtClean="0"/>
              <a:t>Busca de Anterioridade </a:t>
            </a:r>
            <a:endParaRPr lang="pt-BR" dirty="0"/>
          </a:p>
        </p:txBody>
      </p:sp>
      <p:sp>
        <p:nvSpPr>
          <p:cNvPr id="4" name="Espaço Reservado para Conteúdo 3"/>
          <p:cNvSpPr>
            <a:spLocks noGrp="1"/>
          </p:cNvSpPr>
          <p:nvPr>
            <p:ph idx="1"/>
          </p:nvPr>
        </p:nvSpPr>
        <p:spPr/>
        <p:txBody>
          <a:bodyPr>
            <a:normAutofit fontScale="92500" lnSpcReduction="10000"/>
          </a:bodyPr>
          <a:lstStyle/>
          <a:p>
            <a:r>
              <a:rPr lang="pt-BR" dirty="0" smtClean="0"/>
              <a:t>Patentes </a:t>
            </a:r>
            <a:r>
              <a:rPr lang="pt-BR" dirty="0"/>
              <a:t>do Google </a:t>
            </a:r>
            <a:r>
              <a:rPr lang="pt-BR" dirty="0">
                <a:hlinkClick r:id="rId3"/>
              </a:rPr>
              <a:t>https://patents.google.com</a:t>
            </a:r>
            <a:r>
              <a:rPr lang="pt-BR" dirty="0" smtClean="0">
                <a:hlinkClick r:id="rId3"/>
              </a:rPr>
              <a:t>/</a:t>
            </a:r>
            <a:endParaRPr lang="pt-BR" dirty="0" smtClean="0"/>
          </a:p>
          <a:p>
            <a:r>
              <a:rPr lang="pt-BR" dirty="0" smtClean="0"/>
              <a:t>Escritório </a:t>
            </a:r>
            <a:r>
              <a:rPr lang="pt-BR" dirty="0"/>
              <a:t>de Patentes dos Estados Unidos </a:t>
            </a:r>
            <a:r>
              <a:rPr lang="pt-BR" dirty="0" smtClean="0">
                <a:hlinkClick r:id="rId4"/>
              </a:rPr>
              <a:t>www.uspto.gov</a:t>
            </a:r>
            <a:endParaRPr lang="pt-BR" dirty="0" smtClean="0"/>
          </a:p>
          <a:p>
            <a:pPr lvl="1"/>
            <a:r>
              <a:rPr lang="pt-BR" dirty="0" smtClean="0"/>
              <a:t> </a:t>
            </a:r>
            <a:r>
              <a:rPr lang="pt-BR" dirty="0"/>
              <a:t>Todas as </a:t>
            </a:r>
            <a:r>
              <a:rPr lang="pt-BR" dirty="0" smtClean="0"/>
              <a:t>patentes dos EUA emitidas</a:t>
            </a:r>
          </a:p>
          <a:p>
            <a:pPr lvl="1"/>
            <a:r>
              <a:rPr lang="pt-BR" dirty="0" smtClean="0"/>
              <a:t>Todos </a:t>
            </a:r>
            <a:r>
              <a:rPr lang="pt-BR" dirty="0"/>
              <a:t>os pedidos de patente (18 meses após a divulgação</a:t>
            </a:r>
            <a:r>
              <a:rPr lang="pt-BR" dirty="0" smtClean="0"/>
              <a:t>)</a:t>
            </a:r>
          </a:p>
          <a:p>
            <a:r>
              <a:rPr lang="pt-BR" dirty="0" smtClean="0"/>
              <a:t>Organização </a:t>
            </a:r>
            <a:r>
              <a:rPr lang="pt-BR" dirty="0"/>
              <a:t>Mundial da Propriedade Intelectual </a:t>
            </a:r>
            <a:r>
              <a:rPr lang="pt-BR" dirty="0" smtClean="0">
                <a:hlinkClick r:id="rId5"/>
              </a:rPr>
              <a:t>www.wipo.org</a:t>
            </a:r>
            <a:endParaRPr lang="pt-BR" dirty="0" smtClean="0"/>
          </a:p>
          <a:p>
            <a:pPr lvl="1"/>
            <a:r>
              <a:rPr lang="pt-BR" dirty="0" smtClean="0"/>
              <a:t>Emissão </a:t>
            </a:r>
            <a:r>
              <a:rPr lang="pt-BR" dirty="0"/>
              <a:t>de </a:t>
            </a:r>
            <a:r>
              <a:rPr lang="pt-BR" dirty="0" smtClean="0"/>
              <a:t>patentes por meio de PCT </a:t>
            </a:r>
          </a:p>
          <a:p>
            <a:pPr lvl="1"/>
            <a:r>
              <a:rPr lang="pt-BR" dirty="0" smtClean="0"/>
              <a:t>Todos </a:t>
            </a:r>
            <a:r>
              <a:rPr lang="pt-BR" dirty="0"/>
              <a:t>os pedidos de patentes (18 meses depois do depósito</a:t>
            </a:r>
            <a:r>
              <a:rPr lang="pt-BR" dirty="0" smtClean="0"/>
              <a:t>)</a:t>
            </a:r>
          </a:p>
          <a:p>
            <a:r>
              <a:rPr lang="pt-BR" dirty="0" smtClean="0"/>
              <a:t>Pesquisa </a:t>
            </a:r>
            <a:r>
              <a:rPr lang="pt-BR" dirty="0"/>
              <a:t>por: palavra-chave, inventor, cessionário, classificação etc</a:t>
            </a:r>
            <a:r>
              <a:rPr lang="pt-BR" dirty="0" smtClean="0"/>
              <a:t>.</a:t>
            </a:r>
          </a:p>
          <a:p>
            <a:r>
              <a:rPr lang="pt-BR" dirty="0" smtClean="0"/>
              <a:t>Terceirizar </a:t>
            </a:r>
            <a:r>
              <a:rPr lang="pt-BR" dirty="0"/>
              <a:t>pesquisa para escritório de advocacia ou empresa de </a:t>
            </a:r>
            <a:r>
              <a:rPr lang="pt-BR" dirty="0" smtClean="0"/>
              <a:t>busca</a:t>
            </a:r>
          </a:p>
          <a:p>
            <a:r>
              <a:rPr lang="pt-BR" dirty="0" smtClean="0"/>
              <a:t>Interpretar </a:t>
            </a:r>
            <a:r>
              <a:rPr lang="pt-BR" dirty="0"/>
              <a:t>os resultados</a:t>
            </a:r>
          </a:p>
        </p:txBody>
      </p:sp>
      <p:sp>
        <p:nvSpPr>
          <p:cNvPr id="5" name="CaixaDeTexto 4"/>
          <p:cNvSpPr txBox="1"/>
          <p:nvPr/>
        </p:nvSpPr>
        <p:spPr>
          <a:xfrm>
            <a:off x="5208558"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644304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Is</a:t>
            </a:r>
            <a:r>
              <a:rPr lang="pt-BR" dirty="0"/>
              <a:t> It </a:t>
            </a:r>
            <a:r>
              <a:rPr lang="pt-BR" dirty="0" err="1"/>
              <a:t>Marketable</a:t>
            </a:r>
            <a:r>
              <a:rPr lang="pt-BR" dirty="0"/>
              <a:t>? </a:t>
            </a:r>
            <a:endParaRPr lang="pt-BR" dirty="0">
              <a:effectLst/>
            </a:endParaRPr>
          </a:p>
        </p:txBody>
      </p:sp>
      <p:pic>
        <p:nvPicPr>
          <p:cNvPr id="4" name="Espaço Reservado para Conteúdo 3"/>
          <p:cNvPicPr>
            <a:picLocks noGrp="1" noChangeAspect="1"/>
          </p:cNvPicPr>
          <p:nvPr>
            <p:ph idx="1"/>
          </p:nvPr>
        </p:nvPicPr>
        <p:blipFill>
          <a:blip r:embed="rId2"/>
          <a:stretch>
            <a:fillRect/>
          </a:stretch>
        </p:blipFill>
        <p:spPr>
          <a:xfrm>
            <a:off x="1907704" y="1485920"/>
            <a:ext cx="5904656" cy="4509998"/>
          </a:xfrm>
          <a:prstGeom prst="rect">
            <a:avLst/>
          </a:prstGeom>
        </p:spPr>
      </p:pic>
      <p:sp>
        <p:nvSpPr>
          <p:cNvPr id="5" name="CaixaDeTexto 4"/>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2002951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Objetivos da avaliação</a:t>
            </a:r>
          </a:p>
        </p:txBody>
      </p:sp>
      <p:sp>
        <p:nvSpPr>
          <p:cNvPr id="3" name="Espaço Reservado para Conteúdo 2"/>
          <p:cNvSpPr>
            <a:spLocks noGrp="1"/>
          </p:cNvSpPr>
          <p:nvPr>
            <p:ph idx="1"/>
          </p:nvPr>
        </p:nvSpPr>
        <p:spPr/>
        <p:txBody>
          <a:bodyPr>
            <a:normAutofit/>
          </a:bodyPr>
          <a:lstStyle/>
          <a:p>
            <a:r>
              <a:rPr lang="pt-BR" dirty="0" smtClean="0"/>
              <a:t>Triagem</a:t>
            </a:r>
            <a:endParaRPr lang="pt-BR" dirty="0" smtClean="0"/>
          </a:p>
          <a:p>
            <a:pPr lvl="1"/>
            <a:r>
              <a:rPr lang="pt-BR" dirty="0" smtClean="0"/>
              <a:t>- </a:t>
            </a:r>
            <a:r>
              <a:rPr lang="pt-BR" dirty="0"/>
              <a:t>Deveria ser apresentada uma patente</a:t>
            </a:r>
            <a:r>
              <a:rPr lang="pt-BR" dirty="0" smtClean="0"/>
              <a:t>?</a:t>
            </a:r>
          </a:p>
          <a:p>
            <a:r>
              <a:rPr lang="pt-BR" dirty="0" smtClean="0"/>
              <a:t>Valor</a:t>
            </a:r>
            <a:endParaRPr lang="pt-BR" dirty="0" smtClean="0"/>
          </a:p>
          <a:p>
            <a:pPr lvl="1"/>
            <a:r>
              <a:rPr lang="pt-BR" dirty="0" smtClean="0"/>
              <a:t>- </a:t>
            </a:r>
            <a:r>
              <a:rPr lang="pt-BR" dirty="0"/>
              <a:t>O que oferecemos aos potenciais licenciados?- Qual é o valor desse bem</a:t>
            </a:r>
            <a:r>
              <a:rPr lang="pt-BR" dirty="0" smtClean="0"/>
              <a:t>?</a:t>
            </a:r>
          </a:p>
          <a:p>
            <a:r>
              <a:rPr lang="pt-BR" dirty="0" smtClean="0"/>
              <a:t>Estratégia</a:t>
            </a:r>
            <a:endParaRPr lang="pt-BR" dirty="0" smtClean="0"/>
          </a:p>
          <a:p>
            <a:pPr lvl="1"/>
            <a:r>
              <a:rPr lang="pt-BR" dirty="0" smtClean="0"/>
              <a:t>- </a:t>
            </a:r>
            <a:r>
              <a:rPr lang="pt-BR" dirty="0"/>
              <a:t>Qual é a melhor maneira de comercializar</a:t>
            </a:r>
            <a:r>
              <a:rPr lang="pt-BR" dirty="0" smtClean="0"/>
              <a:t>?</a:t>
            </a:r>
          </a:p>
          <a:p>
            <a:pPr lvl="1"/>
            <a:r>
              <a:rPr lang="pt-BR" dirty="0" smtClean="0"/>
              <a:t>- </a:t>
            </a:r>
            <a:r>
              <a:rPr lang="pt-BR" dirty="0"/>
              <a:t>O que deve ser protegido</a:t>
            </a:r>
            <a:r>
              <a:rPr lang="pt-BR" dirty="0" smtClean="0"/>
              <a:t>?</a:t>
            </a:r>
          </a:p>
          <a:p>
            <a:pPr lvl="1"/>
            <a:r>
              <a:rPr lang="pt-BR" dirty="0" smtClean="0"/>
              <a:t>- </a:t>
            </a:r>
            <a:r>
              <a:rPr lang="pt-BR" dirty="0"/>
              <a:t>Como reduzir o risco e torná-lo mais atraente </a:t>
            </a:r>
            <a:r>
              <a:rPr lang="pt-BR" dirty="0" smtClean="0"/>
              <a:t>para Investidores?</a:t>
            </a:r>
          </a:p>
          <a:p>
            <a:r>
              <a:rPr lang="pt-BR" dirty="0" smtClean="0"/>
              <a:t> </a:t>
            </a:r>
            <a:r>
              <a:rPr lang="pt-BR" dirty="0"/>
              <a:t>Quem irá licenciar isso? Por quê?</a:t>
            </a:r>
          </a:p>
        </p:txBody>
      </p:sp>
      <p:sp>
        <p:nvSpPr>
          <p:cNvPr id="4" name="CaixaDeTexto 3"/>
          <p:cNvSpPr txBox="1"/>
          <p:nvPr/>
        </p:nvSpPr>
        <p:spPr>
          <a:xfrm>
            <a:off x="395536" y="6300028"/>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804181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Overview </a:t>
            </a:r>
            <a:r>
              <a:rPr lang="pt-BR" dirty="0" err="1"/>
              <a:t>of</a:t>
            </a:r>
            <a:r>
              <a:rPr lang="pt-BR" dirty="0"/>
              <a:t> </a:t>
            </a:r>
            <a:r>
              <a:rPr lang="pt-BR" dirty="0" err="1"/>
              <a:t>the</a:t>
            </a:r>
            <a:r>
              <a:rPr lang="pt-BR" dirty="0"/>
              <a:t> </a:t>
            </a:r>
            <a:r>
              <a:rPr lang="pt-BR" dirty="0" err="1"/>
              <a:t>Process</a:t>
            </a:r>
            <a:r>
              <a:rPr lang="pt-BR" dirty="0"/>
              <a:t> </a:t>
            </a:r>
            <a:endParaRPr lang="pt-BR" dirty="0">
              <a:effectLst/>
            </a:endParaRPr>
          </a:p>
        </p:txBody>
      </p:sp>
      <p:pic>
        <p:nvPicPr>
          <p:cNvPr id="4" name="Imagem 3"/>
          <p:cNvPicPr>
            <a:picLocks noChangeAspect="1"/>
          </p:cNvPicPr>
          <p:nvPr/>
        </p:nvPicPr>
        <p:blipFill>
          <a:blip r:embed="rId2"/>
          <a:stretch>
            <a:fillRect/>
          </a:stretch>
        </p:blipFill>
        <p:spPr>
          <a:xfrm>
            <a:off x="1927237" y="1860550"/>
            <a:ext cx="4244963" cy="4160738"/>
          </a:xfrm>
          <a:prstGeom prst="rect">
            <a:avLst/>
          </a:prstGeom>
        </p:spPr>
      </p:pic>
      <p:sp>
        <p:nvSpPr>
          <p:cNvPr id="5" name="CaixaDeTexto 4"/>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4050722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Imagem 3"/>
          <p:cNvPicPr>
            <a:picLocks noChangeAspect="1"/>
          </p:cNvPicPr>
          <p:nvPr/>
        </p:nvPicPr>
        <p:blipFill>
          <a:blip r:embed="rId2"/>
          <a:stretch>
            <a:fillRect/>
          </a:stretch>
        </p:blipFill>
        <p:spPr>
          <a:xfrm>
            <a:off x="899591" y="404664"/>
            <a:ext cx="8190947" cy="5873298"/>
          </a:xfrm>
          <a:prstGeom prst="rect">
            <a:avLst/>
          </a:prstGeom>
        </p:spPr>
      </p:pic>
      <p:sp>
        <p:nvSpPr>
          <p:cNvPr id="5" name="CaixaDeTexto 4"/>
          <p:cNvSpPr txBox="1"/>
          <p:nvPr/>
        </p:nvSpPr>
        <p:spPr>
          <a:xfrm>
            <a:off x="3696390"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5264472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1 </a:t>
            </a:r>
            <a:endParaRPr lang="en-US" dirty="0">
              <a:effectLst/>
            </a:endParaRPr>
          </a:p>
        </p:txBody>
      </p:sp>
      <p:sp>
        <p:nvSpPr>
          <p:cNvPr id="3" name="Espaço Reservado para Conteúdo 2"/>
          <p:cNvSpPr>
            <a:spLocks noGrp="1"/>
          </p:cNvSpPr>
          <p:nvPr>
            <p:ph idx="1"/>
          </p:nvPr>
        </p:nvSpPr>
        <p:spPr/>
        <p:txBody>
          <a:bodyPr>
            <a:normAutofit/>
          </a:bodyPr>
          <a:lstStyle/>
          <a:p>
            <a:r>
              <a:rPr lang="pt-BR" dirty="0" err="1"/>
              <a:t>What</a:t>
            </a:r>
            <a:r>
              <a:rPr lang="pt-BR" dirty="0"/>
              <a:t> </a:t>
            </a:r>
            <a:r>
              <a:rPr lang="pt-BR" dirty="0" err="1"/>
              <a:t>is</a:t>
            </a:r>
            <a:r>
              <a:rPr lang="pt-BR" dirty="0"/>
              <a:t> </a:t>
            </a:r>
            <a:r>
              <a:rPr lang="pt-BR" dirty="0" err="1"/>
              <a:t>the</a:t>
            </a:r>
            <a:r>
              <a:rPr lang="pt-BR" dirty="0"/>
              <a:t> </a:t>
            </a:r>
            <a:r>
              <a:rPr lang="pt-BR" dirty="0" err="1"/>
              <a:t>product</a:t>
            </a:r>
            <a:r>
              <a:rPr lang="pt-BR" dirty="0"/>
              <a:t>? </a:t>
            </a:r>
          </a:p>
          <a:p>
            <a:r>
              <a:rPr lang="pt-BR" dirty="0" err="1"/>
              <a:t>What</a:t>
            </a:r>
            <a:r>
              <a:rPr lang="pt-BR" dirty="0"/>
              <a:t> </a:t>
            </a:r>
            <a:r>
              <a:rPr lang="pt-BR" dirty="0" err="1"/>
              <a:t>will</a:t>
            </a:r>
            <a:r>
              <a:rPr lang="pt-BR" dirty="0"/>
              <a:t> </a:t>
            </a:r>
            <a:r>
              <a:rPr lang="pt-BR" dirty="0" err="1"/>
              <a:t>be</a:t>
            </a:r>
            <a:r>
              <a:rPr lang="pt-BR" dirty="0"/>
              <a:t> </a:t>
            </a:r>
            <a:r>
              <a:rPr lang="pt-BR" dirty="0" err="1"/>
              <a:t>delivered</a:t>
            </a:r>
            <a:r>
              <a:rPr lang="pt-BR" dirty="0"/>
              <a:t> </a:t>
            </a:r>
            <a:r>
              <a:rPr lang="pt-BR" dirty="0" err="1"/>
              <a:t>to</a:t>
            </a:r>
            <a:r>
              <a:rPr lang="pt-BR" dirty="0"/>
              <a:t> a </a:t>
            </a:r>
            <a:r>
              <a:rPr lang="pt-BR" dirty="0" err="1"/>
              <a:t>customer</a:t>
            </a:r>
            <a:r>
              <a:rPr lang="pt-BR" dirty="0"/>
              <a:t>? </a:t>
            </a:r>
          </a:p>
          <a:p>
            <a:pPr lvl="1"/>
            <a:r>
              <a:rPr lang="pt-BR" sz="2800" dirty="0" err="1" smtClean="0"/>
              <a:t>Form</a:t>
            </a:r>
            <a:r>
              <a:rPr lang="pt-BR" sz="2800" dirty="0" smtClean="0"/>
              <a:t> </a:t>
            </a:r>
            <a:r>
              <a:rPr lang="pt-BR" sz="2800" dirty="0" err="1" smtClean="0"/>
              <a:t>factor</a:t>
            </a:r>
            <a:r>
              <a:rPr lang="pt-BR" sz="2800" dirty="0" smtClean="0"/>
              <a:t>?</a:t>
            </a:r>
            <a:endParaRPr lang="pt-BR" sz="2800" dirty="0"/>
          </a:p>
          <a:p>
            <a:pPr lvl="2"/>
            <a:r>
              <a:rPr lang="pt-BR" sz="2800" dirty="0" smtClean="0"/>
              <a:t>Service </a:t>
            </a:r>
            <a:r>
              <a:rPr lang="pt-BR" sz="2800" dirty="0" err="1" smtClean="0"/>
              <a:t>or</a:t>
            </a:r>
            <a:r>
              <a:rPr lang="pt-BR" sz="2800" dirty="0" smtClean="0"/>
              <a:t> </a:t>
            </a:r>
            <a:r>
              <a:rPr lang="pt-BR" sz="2800" dirty="0" err="1" smtClean="0"/>
              <a:t>product</a:t>
            </a:r>
            <a:r>
              <a:rPr lang="pt-BR" sz="2800" dirty="0" smtClean="0"/>
              <a:t>?</a:t>
            </a:r>
            <a:endParaRPr lang="pt-BR" sz="2800" dirty="0"/>
          </a:p>
          <a:p>
            <a:pPr lvl="2"/>
            <a:r>
              <a:rPr lang="pt-BR" sz="2800" dirty="0" err="1" smtClean="0"/>
              <a:t>Therapy</a:t>
            </a:r>
            <a:r>
              <a:rPr lang="pt-BR" sz="2800" dirty="0" smtClean="0"/>
              <a:t> </a:t>
            </a:r>
            <a:r>
              <a:rPr lang="pt-BR" sz="2800" dirty="0" err="1" smtClean="0"/>
              <a:t>or</a:t>
            </a:r>
            <a:r>
              <a:rPr lang="pt-BR" sz="2800" dirty="0" smtClean="0"/>
              <a:t> </a:t>
            </a:r>
            <a:r>
              <a:rPr lang="pt-BR" sz="2800" dirty="0" err="1" smtClean="0"/>
              <a:t>diagnostic</a:t>
            </a:r>
            <a:r>
              <a:rPr lang="pt-BR" sz="2800" dirty="0" smtClean="0"/>
              <a:t>?</a:t>
            </a:r>
            <a:endParaRPr lang="pt-BR" sz="2800" dirty="0"/>
          </a:p>
          <a:p>
            <a:pPr lvl="2"/>
            <a:r>
              <a:rPr lang="pt-BR" sz="2800" dirty="0" smtClean="0"/>
              <a:t>Stand </a:t>
            </a:r>
            <a:r>
              <a:rPr lang="pt-BR" sz="2800" dirty="0" err="1" smtClean="0"/>
              <a:t>alone</a:t>
            </a:r>
            <a:r>
              <a:rPr lang="pt-BR" sz="2800" dirty="0" smtClean="0"/>
              <a:t> </a:t>
            </a:r>
            <a:r>
              <a:rPr lang="pt-BR" sz="2800" dirty="0" err="1" smtClean="0"/>
              <a:t>or</a:t>
            </a:r>
            <a:r>
              <a:rPr lang="pt-BR" sz="2800" dirty="0" smtClean="0"/>
              <a:t> </a:t>
            </a:r>
            <a:r>
              <a:rPr lang="pt-BR" sz="2800" dirty="0" err="1" smtClean="0"/>
              <a:t>adjuvant</a:t>
            </a:r>
            <a:r>
              <a:rPr lang="pt-BR" sz="2800" dirty="0"/>
              <a:t>? </a:t>
            </a:r>
            <a:endParaRPr lang="pt-BR" sz="2800" dirty="0" smtClean="0"/>
          </a:p>
          <a:p>
            <a:pPr lvl="2"/>
            <a:r>
              <a:rPr lang="pt-BR" sz="2800" dirty="0" smtClean="0"/>
              <a:t>Delivery</a:t>
            </a:r>
            <a:r>
              <a:rPr lang="pt-BR" sz="2800" dirty="0"/>
              <a:t>? </a:t>
            </a:r>
          </a:p>
        </p:txBody>
      </p:sp>
      <p:sp>
        <p:nvSpPr>
          <p:cNvPr id="4" name="CaixaDeTexto 3"/>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3669101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2</a:t>
            </a:r>
            <a:endParaRPr lang="pt-BR" dirty="0"/>
          </a:p>
        </p:txBody>
      </p:sp>
      <p:sp>
        <p:nvSpPr>
          <p:cNvPr id="3" name="Espaço Reservado para Conteúdo 2"/>
          <p:cNvSpPr>
            <a:spLocks noGrp="1"/>
          </p:cNvSpPr>
          <p:nvPr>
            <p:ph idx="1"/>
          </p:nvPr>
        </p:nvSpPr>
        <p:spPr/>
        <p:txBody>
          <a:bodyPr/>
          <a:lstStyle/>
          <a:p>
            <a:r>
              <a:rPr lang="pt-BR" dirty="0" err="1" smtClean="0"/>
              <a:t>Identify</a:t>
            </a:r>
            <a:r>
              <a:rPr lang="pt-BR" dirty="0" smtClean="0"/>
              <a:t> </a:t>
            </a:r>
            <a:r>
              <a:rPr lang="pt-BR" dirty="0"/>
              <a:t>&amp; </a:t>
            </a:r>
            <a:r>
              <a:rPr lang="pt-BR" dirty="0" err="1"/>
              <a:t>Characterize</a:t>
            </a:r>
            <a:r>
              <a:rPr lang="pt-BR" dirty="0"/>
              <a:t> </a:t>
            </a:r>
            <a:r>
              <a:rPr lang="pt-BR" dirty="0" err="1"/>
              <a:t>the</a:t>
            </a:r>
            <a:r>
              <a:rPr lang="pt-BR" dirty="0"/>
              <a:t> </a:t>
            </a:r>
            <a:r>
              <a:rPr lang="pt-BR" dirty="0" err="1"/>
              <a:t>addressable</a:t>
            </a:r>
            <a:r>
              <a:rPr lang="pt-BR" dirty="0"/>
              <a:t> </a:t>
            </a:r>
            <a:r>
              <a:rPr lang="pt-BR" dirty="0" err="1"/>
              <a:t>market</a:t>
            </a:r>
            <a:r>
              <a:rPr lang="pt-BR" dirty="0"/>
              <a:t>(</a:t>
            </a:r>
            <a:r>
              <a:rPr lang="pt-BR" dirty="0" err="1"/>
              <a:t>s</a:t>
            </a:r>
            <a:r>
              <a:rPr lang="pt-BR" dirty="0" smtClean="0"/>
              <a:t>)</a:t>
            </a:r>
          </a:p>
          <a:p>
            <a:pPr lvl="1"/>
            <a:r>
              <a:rPr lang="pt-BR" dirty="0" err="1" smtClean="0"/>
              <a:t>Large</a:t>
            </a:r>
            <a:r>
              <a:rPr lang="pt-BR" dirty="0" smtClean="0"/>
              <a:t> </a:t>
            </a:r>
            <a:r>
              <a:rPr lang="pt-BR" dirty="0"/>
              <a:t>&amp; </a:t>
            </a:r>
            <a:r>
              <a:rPr lang="pt-BR" dirty="0" err="1"/>
              <a:t>growing</a:t>
            </a:r>
            <a:r>
              <a:rPr lang="pt-BR" dirty="0" smtClean="0"/>
              <a:t>?</a:t>
            </a:r>
          </a:p>
          <a:p>
            <a:pPr lvl="1"/>
            <a:r>
              <a:rPr lang="pt-BR" dirty="0" smtClean="0"/>
              <a:t>New </a:t>
            </a:r>
            <a:r>
              <a:rPr lang="pt-BR" dirty="0" err="1" smtClean="0"/>
              <a:t>market</a:t>
            </a:r>
            <a:r>
              <a:rPr lang="pt-BR" dirty="0" smtClean="0"/>
              <a:t>?</a:t>
            </a:r>
            <a:endParaRPr lang="pt-BR" dirty="0"/>
          </a:p>
          <a:p>
            <a:pPr lvl="1"/>
            <a:r>
              <a:rPr lang="pt-BR" dirty="0" err="1" smtClean="0"/>
              <a:t>Highly</a:t>
            </a:r>
            <a:r>
              <a:rPr lang="pt-BR" dirty="0" smtClean="0"/>
              <a:t> </a:t>
            </a:r>
            <a:r>
              <a:rPr lang="pt-BR" dirty="0" err="1" smtClean="0"/>
              <a:t>competitive</a:t>
            </a:r>
            <a:r>
              <a:rPr lang="pt-BR" dirty="0" smtClean="0"/>
              <a:t>?</a:t>
            </a:r>
          </a:p>
          <a:p>
            <a:pPr lvl="1"/>
            <a:r>
              <a:rPr lang="pt-BR" dirty="0" err="1" smtClean="0"/>
              <a:t>Litigious</a:t>
            </a:r>
            <a:r>
              <a:rPr lang="pt-BR" dirty="0" smtClean="0"/>
              <a:t>?</a:t>
            </a:r>
            <a:endParaRPr lang="pt-BR" dirty="0"/>
          </a:p>
          <a:p>
            <a:pPr lvl="1"/>
            <a:r>
              <a:rPr lang="pt-BR" dirty="0" smtClean="0"/>
              <a:t> </a:t>
            </a:r>
            <a:r>
              <a:rPr lang="pt-BR" dirty="0" err="1"/>
              <a:t>Receptive</a:t>
            </a:r>
            <a:r>
              <a:rPr lang="pt-BR" dirty="0"/>
              <a:t> </a:t>
            </a:r>
            <a:r>
              <a:rPr lang="pt-BR" dirty="0" err="1"/>
              <a:t>to</a:t>
            </a:r>
            <a:r>
              <a:rPr lang="pt-BR" dirty="0"/>
              <a:t> new </a:t>
            </a:r>
            <a:r>
              <a:rPr lang="pt-BR" dirty="0" err="1"/>
              <a:t>technologies</a:t>
            </a:r>
            <a:r>
              <a:rPr lang="pt-BR" dirty="0" smtClean="0"/>
              <a:t>?</a:t>
            </a:r>
          </a:p>
          <a:p>
            <a:pPr lvl="1"/>
            <a:r>
              <a:rPr lang="pt-BR" dirty="0" smtClean="0"/>
              <a:t> Active </a:t>
            </a:r>
            <a:r>
              <a:rPr lang="pt-BR" dirty="0" err="1"/>
              <a:t>investments</a:t>
            </a:r>
            <a:r>
              <a:rPr lang="pt-BR" dirty="0"/>
              <a:t>? </a:t>
            </a:r>
          </a:p>
          <a:p>
            <a:endParaRPr lang="pt-BR" dirty="0"/>
          </a:p>
        </p:txBody>
      </p:sp>
      <p:sp>
        <p:nvSpPr>
          <p:cNvPr id="4" name="CaixaDeTexto 3"/>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2335421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3 </a:t>
            </a:r>
            <a:endParaRPr lang="en-US" dirty="0">
              <a:effectLst/>
            </a:endParaRPr>
          </a:p>
        </p:txBody>
      </p:sp>
      <p:sp>
        <p:nvSpPr>
          <p:cNvPr id="3" name="Espaço Reservado para Conteúdo 2"/>
          <p:cNvSpPr>
            <a:spLocks noGrp="1"/>
          </p:cNvSpPr>
          <p:nvPr>
            <p:ph idx="1"/>
          </p:nvPr>
        </p:nvSpPr>
        <p:spPr/>
        <p:txBody>
          <a:bodyPr>
            <a:normAutofit lnSpcReduction="10000"/>
          </a:bodyPr>
          <a:lstStyle/>
          <a:p>
            <a:r>
              <a:rPr lang="pt-BR" dirty="0"/>
              <a:t>• </a:t>
            </a:r>
            <a:r>
              <a:rPr lang="pt-BR" dirty="0" err="1"/>
              <a:t>Establish</a:t>
            </a:r>
            <a:r>
              <a:rPr lang="pt-BR" dirty="0"/>
              <a:t> </a:t>
            </a:r>
            <a:r>
              <a:rPr lang="pt-BR" dirty="0" err="1"/>
              <a:t>your</a:t>
            </a:r>
            <a:r>
              <a:rPr lang="pt-BR" dirty="0"/>
              <a:t> </a:t>
            </a:r>
            <a:r>
              <a:rPr lang="pt-BR" dirty="0" err="1" smtClean="0"/>
              <a:t>logic</a:t>
            </a:r>
            <a:endParaRPr lang="pt-BR" dirty="0"/>
          </a:p>
          <a:p>
            <a:pPr lvl="1"/>
            <a:r>
              <a:rPr lang="pt-BR" dirty="0" err="1" smtClean="0"/>
              <a:t>Map</a:t>
            </a:r>
            <a:r>
              <a:rPr lang="pt-BR" dirty="0" smtClean="0"/>
              <a:t> </a:t>
            </a:r>
            <a:r>
              <a:rPr lang="pt-BR" dirty="0" err="1"/>
              <a:t>technology</a:t>
            </a:r>
            <a:r>
              <a:rPr lang="pt-BR" dirty="0"/>
              <a:t> </a:t>
            </a:r>
            <a:r>
              <a:rPr lang="pt-BR" dirty="0" err="1"/>
              <a:t>elements</a:t>
            </a:r>
            <a:r>
              <a:rPr lang="pt-BR" dirty="0"/>
              <a:t> </a:t>
            </a:r>
            <a:r>
              <a:rPr lang="pt-BR" dirty="0" err="1"/>
              <a:t>to</a:t>
            </a:r>
            <a:r>
              <a:rPr lang="pt-BR" dirty="0"/>
              <a:t> </a:t>
            </a:r>
            <a:r>
              <a:rPr lang="pt-BR" dirty="0" err="1"/>
              <a:t>product</a:t>
            </a:r>
            <a:r>
              <a:rPr lang="pt-BR" dirty="0"/>
              <a:t> </a:t>
            </a:r>
            <a:r>
              <a:rPr lang="pt-BR" dirty="0" err="1"/>
              <a:t>features</a:t>
            </a:r>
            <a:r>
              <a:rPr lang="pt-BR" dirty="0"/>
              <a:t> </a:t>
            </a:r>
            <a:r>
              <a:rPr lang="pt-BR" dirty="0" err="1"/>
              <a:t>to</a:t>
            </a:r>
            <a:r>
              <a:rPr lang="pt-BR" dirty="0"/>
              <a:t> </a:t>
            </a:r>
            <a:r>
              <a:rPr lang="pt-BR" dirty="0" err="1"/>
              <a:t>market</a:t>
            </a:r>
            <a:r>
              <a:rPr lang="pt-BR" dirty="0"/>
              <a:t> </a:t>
            </a:r>
            <a:r>
              <a:rPr lang="pt-BR" dirty="0" err="1"/>
              <a:t>needs</a:t>
            </a:r>
            <a:r>
              <a:rPr lang="pt-BR" dirty="0"/>
              <a:t> </a:t>
            </a:r>
            <a:endParaRPr lang="pt-BR" dirty="0" smtClean="0"/>
          </a:p>
          <a:p>
            <a:pPr lvl="2"/>
            <a:r>
              <a:rPr lang="pt-BR" dirty="0" smtClean="0"/>
              <a:t>“</a:t>
            </a:r>
            <a:r>
              <a:rPr lang="pt-BR" dirty="0" err="1"/>
              <a:t>Feature-benefit</a:t>
            </a:r>
            <a:r>
              <a:rPr lang="pt-BR" dirty="0"/>
              <a:t> </a:t>
            </a:r>
            <a:r>
              <a:rPr lang="pt-BR" dirty="0" err="1"/>
              <a:t>analysis</a:t>
            </a:r>
            <a:r>
              <a:rPr lang="pt-BR" dirty="0"/>
              <a:t>” </a:t>
            </a:r>
          </a:p>
          <a:p>
            <a:pPr lvl="2"/>
            <a:r>
              <a:rPr lang="pt-BR" dirty="0"/>
              <a:t>Technology </a:t>
            </a:r>
          </a:p>
          <a:p>
            <a:pPr lvl="3"/>
            <a:r>
              <a:rPr lang="pt-BR" dirty="0" err="1" smtClean="0"/>
              <a:t>Faster</a:t>
            </a:r>
            <a:r>
              <a:rPr lang="pt-BR" dirty="0"/>
              <a:t>, </a:t>
            </a:r>
            <a:r>
              <a:rPr lang="pt-BR" dirty="0" err="1"/>
              <a:t>better</a:t>
            </a:r>
            <a:r>
              <a:rPr lang="pt-BR" dirty="0"/>
              <a:t>, </a:t>
            </a:r>
            <a:r>
              <a:rPr lang="pt-BR" dirty="0" err="1"/>
              <a:t>cheaper</a:t>
            </a:r>
            <a:r>
              <a:rPr lang="pt-BR" dirty="0" smtClean="0"/>
              <a:t>... •</a:t>
            </a:r>
          </a:p>
          <a:p>
            <a:pPr lvl="2"/>
            <a:r>
              <a:rPr lang="pt-BR" dirty="0" smtClean="0"/>
              <a:t>Market</a:t>
            </a:r>
          </a:p>
          <a:p>
            <a:pPr lvl="3"/>
            <a:r>
              <a:rPr lang="pt-BR" dirty="0" smtClean="0"/>
              <a:t>– </a:t>
            </a:r>
            <a:r>
              <a:rPr lang="pt-BR" dirty="0" err="1" smtClean="0"/>
              <a:t>Growing</a:t>
            </a:r>
            <a:r>
              <a:rPr lang="pt-BR" dirty="0" smtClean="0"/>
              <a:t>, </a:t>
            </a:r>
            <a:r>
              <a:rPr lang="pt-BR" dirty="0" err="1" smtClean="0"/>
              <a:t>competitive</a:t>
            </a:r>
            <a:r>
              <a:rPr lang="pt-BR" dirty="0" smtClean="0"/>
              <a:t>, </a:t>
            </a:r>
            <a:r>
              <a:rPr lang="pt-BR" dirty="0" err="1" smtClean="0"/>
              <a:t>but</a:t>
            </a:r>
            <a:r>
              <a:rPr lang="pt-BR" dirty="0" smtClean="0"/>
              <a:t> </a:t>
            </a:r>
            <a:r>
              <a:rPr lang="pt-BR" dirty="0" err="1" smtClean="0"/>
              <a:t>lacks</a:t>
            </a:r>
            <a:r>
              <a:rPr lang="pt-BR" dirty="0" smtClean="0"/>
              <a:t>... – </a:t>
            </a:r>
          </a:p>
          <a:p>
            <a:pPr lvl="1"/>
            <a:r>
              <a:rPr lang="pt-BR" dirty="0" err="1"/>
              <a:t>Development</a:t>
            </a:r>
            <a:r>
              <a:rPr lang="pt-BR" dirty="0"/>
              <a:t> </a:t>
            </a:r>
            <a:r>
              <a:rPr lang="pt-BR" dirty="0" err="1"/>
              <a:t>Milestones</a:t>
            </a:r>
            <a:r>
              <a:rPr lang="pt-BR" dirty="0"/>
              <a:t> </a:t>
            </a:r>
            <a:endParaRPr lang="pt-BR" dirty="0" smtClean="0"/>
          </a:p>
          <a:p>
            <a:pPr lvl="2"/>
            <a:r>
              <a:rPr lang="pt-BR" dirty="0" smtClean="0"/>
              <a:t>Technology </a:t>
            </a:r>
            <a:r>
              <a:rPr lang="pt-BR" dirty="0" err="1"/>
              <a:t>development</a:t>
            </a:r>
            <a:r>
              <a:rPr lang="pt-BR" dirty="0"/>
              <a:t> </a:t>
            </a:r>
          </a:p>
          <a:p>
            <a:pPr lvl="2"/>
            <a:r>
              <a:rPr lang="pt-BR" dirty="0" err="1"/>
              <a:t>Regulatory</a:t>
            </a:r>
            <a:r>
              <a:rPr lang="pt-BR" dirty="0"/>
              <a:t> </a:t>
            </a:r>
            <a:r>
              <a:rPr lang="pt-BR" dirty="0" err="1"/>
              <a:t>pathway</a:t>
            </a:r>
            <a:r>
              <a:rPr lang="pt-BR" dirty="0"/>
              <a:t> </a:t>
            </a:r>
          </a:p>
          <a:p>
            <a:pPr lvl="2"/>
            <a:r>
              <a:rPr lang="pt-BR" dirty="0" err="1"/>
              <a:t>Reimbursement</a:t>
            </a:r>
            <a:r>
              <a:rPr lang="pt-BR" dirty="0"/>
              <a:t> </a:t>
            </a:r>
          </a:p>
          <a:p>
            <a:pPr lvl="1"/>
            <a:r>
              <a:rPr lang="pt-BR" dirty="0" err="1" smtClean="0"/>
              <a:t>Impact</a:t>
            </a:r>
            <a:r>
              <a:rPr lang="pt-BR" dirty="0" smtClean="0"/>
              <a:t> </a:t>
            </a:r>
          </a:p>
          <a:p>
            <a:pPr lvl="2"/>
            <a:r>
              <a:rPr lang="pt-BR" dirty="0" smtClean="0"/>
              <a:t> </a:t>
            </a:r>
            <a:r>
              <a:rPr lang="pt-BR" dirty="0" err="1"/>
              <a:t>Patient</a:t>
            </a:r>
            <a:r>
              <a:rPr lang="pt-BR" dirty="0"/>
              <a:t>, </a:t>
            </a:r>
            <a:r>
              <a:rPr lang="pt-BR" dirty="0" err="1"/>
              <a:t>payer</a:t>
            </a:r>
            <a:r>
              <a:rPr lang="pt-BR" dirty="0"/>
              <a:t>, </a:t>
            </a:r>
            <a:r>
              <a:rPr lang="pt-BR" dirty="0" err="1"/>
              <a:t>clinician</a:t>
            </a:r>
            <a:r>
              <a:rPr lang="pt-BR" dirty="0"/>
              <a:t>, hospital </a:t>
            </a:r>
          </a:p>
          <a:p>
            <a:endParaRPr lang="pt-BR" dirty="0"/>
          </a:p>
        </p:txBody>
      </p:sp>
      <p:sp>
        <p:nvSpPr>
          <p:cNvPr id="4" name="CaixaDeTexto 3"/>
          <p:cNvSpPr txBox="1"/>
          <p:nvPr/>
        </p:nvSpPr>
        <p:spPr>
          <a:xfrm>
            <a:off x="5928638"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336576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4 </a:t>
            </a:r>
            <a:endParaRPr lang="en-US" dirty="0">
              <a:effectLst/>
            </a:endParaRPr>
          </a:p>
        </p:txBody>
      </p:sp>
      <p:sp>
        <p:nvSpPr>
          <p:cNvPr id="3" name="Espaço Reservado para Conteúdo 2"/>
          <p:cNvSpPr>
            <a:spLocks noGrp="1"/>
          </p:cNvSpPr>
          <p:nvPr>
            <p:ph idx="1"/>
          </p:nvPr>
        </p:nvSpPr>
        <p:spPr/>
        <p:txBody>
          <a:bodyPr/>
          <a:lstStyle/>
          <a:p>
            <a:r>
              <a:rPr lang="pt-BR" dirty="0" err="1"/>
              <a:t>Quantify</a:t>
            </a:r>
            <a:r>
              <a:rPr lang="pt-BR" dirty="0"/>
              <a:t> </a:t>
            </a:r>
            <a:r>
              <a:rPr lang="pt-BR" dirty="0" err="1"/>
              <a:t>your</a:t>
            </a:r>
            <a:r>
              <a:rPr lang="pt-BR" dirty="0"/>
              <a:t> </a:t>
            </a:r>
            <a:r>
              <a:rPr lang="pt-BR" dirty="0" err="1"/>
              <a:t>adjectives</a:t>
            </a:r>
            <a:r>
              <a:rPr lang="pt-BR" dirty="0"/>
              <a:t> </a:t>
            </a:r>
          </a:p>
          <a:p>
            <a:pPr lvl="1"/>
            <a:r>
              <a:rPr lang="pt-BR" dirty="0"/>
              <a:t> </a:t>
            </a:r>
            <a:r>
              <a:rPr lang="pt-BR" dirty="0" err="1"/>
              <a:t>How</a:t>
            </a:r>
            <a:r>
              <a:rPr lang="pt-BR" dirty="0"/>
              <a:t> big </a:t>
            </a:r>
            <a:r>
              <a:rPr lang="pt-BR" dirty="0" err="1"/>
              <a:t>is</a:t>
            </a:r>
            <a:r>
              <a:rPr lang="pt-BR" dirty="0"/>
              <a:t> </a:t>
            </a:r>
            <a:r>
              <a:rPr lang="pt-BR" dirty="0" err="1"/>
              <a:t>the</a:t>
            </a:r>
            <a:r>
              <a:rPr lang="pt-BR" dirty="0"/>
              <a:t> </a:t>
            </a:r>
            <a:r>
              <a:rPr lang="pt-BR" dirty="0" err="1"/>
              <a:t>addressable</a:t>
            </a:r>
            <a:r>
              <a:rPr lang="pt-BR" dirty="0"/>
              <a:t> </a:t>
            </a:r>
            <a:r>
              <a:rPr lang="pt-BR" dirty="0" err="1"/>
              <a:t>market</a:t>
            </a:r>
            <a:r>
              <a:rPr lang="pt-BR" dirty="0"/>
              <a:t>? </a:t>
            </a:r>
          </a:p>
          <a:p>
            <a:pPr lvl="1"/>
            <a:r>
              <a:rPr lang="pt-BR" dirty="0"/>
              <a:t> </a:t>
            </a:r>
            <a:r>
              <a:rPr lang="pt-BR" dirty="0" err="1"/>
              <a:t>How</a:t>
            </a:r>
            <a:r>
              <a:rPr lang="pt-BR" dirty="0"/>
              <a:t> </a:t>
            </a:r>
            <a:r>
              <a:rPr lang="pt-BR" dirty="0" err="1"/>
              <a:t>many</a:t>
            </a:r>
            <a:r>
              <a:rPr lang="pt-BR" dirty="0"/>
              <a:t> </a:t>
            </a:r>
            <a:r>
              <a:rPr lang="pt-BR" dirty="0" err="1"/>
              <a:t>competitors</a:t>
            </a:r>
            <a:r>
              <a:rPr lang="pt-BR" dirty="0"/>
              <a:t>? </a:t>
            </a:r>
          </a:p>
          <a:p>
            <a:pPr lvl="1"/>
            <a:r>
              <a:rPr lang="pt-BR" dirty="0"/>
              <a:t> </a:t>
            </a:r>
            <a:r>
              <a:rPr lang="pt-BR" dirty="0" err="1"/>
              <a:t>How</a:t>
            </a:r>
            <a:r>
              <a:rPr lang="pt-BR" dirty="0"/>
              <a:t> </a:t>
            </a:r>
            <a:r>
              <a:rPr lang="pt-BR" dirty="0" err="1"/>
              <a:t>much</a:t>
            </a:r>
            <a:r>
              <a:rPr lang="pt-BR" dirty="0"/>
              <a:t> </a:t>
            </a:r>
            <a:r>
              <a:rPr lang="pt-BR" dirty="0" err="1"/>
              <a:t>money</a:t>
            </a:r>
            <a:r>
              <a:rPr lang="pt-BR" dirty="0"/>
              <a:t> </a:t>
            </a:r>
            <a:r>
              <a:rPr lang="pt-BR" dirty="0" err="1"/>
              <a:t>will</a:t>
            </a:r>
            <a:r>
              <a:rPr lang="pt-BR" dirty="0"/>
              <a:t> </a:t>
            </a:r>
            <a:r>
              <a:rPr lang="pt-BR" dirty="0" err="1"/>
              <a:t>be</a:t>
            </a:r>
            <a:r>
              <a:rPr lang="pt-BR" dirty="0"/>
              <a:t> </a:t>
            </a:r>
            <a:r>
              <a:rPr lang="pt-BR" dirty="0" err="1"/>
              <a:t>saved</a:t>
            </a:r>
            <a:r>
              <a:rPr lang="pt-BR" dirty="0"/>
              <a:t>? </a:t>
            </a:r>
          </a:p>
          <a:p>
            <a:pPr lvl="1"/>
            <a:r>
              <a:rPr lang="pt-BR" dirty="0"/>
              <a:t> </a:t>
            </a:r>
            <a:r>
              <a:rPr lang="pt-BR" dirty="0" err="1"/>
              <a:t>How</a:t>
            </a:r>
            <a:r>
              <a:rPr lang="pt-BR" dirty="0"/>
              <a:t> </a:t>
            </a:r>
            <a:r>
              <a:rPr lang="pt-BR" dirty="0" err="1"/>
              <a:t>much</a:t>
            </a:r>
            <a:r>
              <a:rPr lang="pt-BR" dirty="0"/>
              <a:t> </a:t>
            </a:r>
            <a:r>
              <a:rPr lang="pt-BR" dirty="0" err="1"/>
              <a:t>will</a:t>
            </a:r>
            <a:r>
              <a:rPr lang="pt-BR" dirty="0"/>
              <a:t> </a:t>
            </a:r>
            <a:r>
              <a:rPr lang="pt-BR" dirty="0" err="1"/>
              <a:t>customers</a:t>
            </a:r>
            <a:r>
              <a:rPr lang="pt-BR" dirty="0"/>
              <a:t> </a:t>
            </a:r>
            <a:r>
              <a:rPr lang="pt-BR" dirty="0" err="1"/>
              <a:t>benefit</a:t>
            </a:r>
            <a:r>
              <a:rPr lang="pt-BR" dirty="0"/>
              <a:t> </a:t>
            </a:r>
            <a:r>
              <a:rPr lang="pt-BR" dirty="0" err="1"/>
              <a:t>from</a:t>
            </a:r>
            <a:r>
              <a:rPr lang="pt-BR" dirty="0"/>
              <a:t> </a:t>
            </a:r>
            <a:r>
              <a:rPr lang="pt-BR" dirty="0" err="1"/>
              <a:t>the</a:t>
            </a:r>
            <a:r>
              <a:rPr lang="pt-BR" dirty="0"/>
              <a:t> new </a:t>
            </a:r>
            <a:r>
              <a:rPr lang="pt-BR" dirty="0" err="1"/>
              <a:t>product</a:t>
            </a:r>
            <a:r>
              <a:rPr lang="pt-BR" dirty="0"/>
              <a:t>? </a:t>
            </a:r>
          </a:p>
          <a:p>
            <a:pPr lvl="1"/>
            <a:r>
              <a:rPr lang="pt-BR" dirty="0"/>
              <a:t> </a:t>
            </a:r>
            <a:r>
              <a:rPr lang="pt-BR" dirty="0" err="1"/>
              <a:t>How</a:t>
            </a:r>
            <a:r>
              <a:rPr lang="pt-BR" dirty="0"/>
              <a:t> </a:t>
            </a:r>
            <a:r>
              <a:rPr lang="pt-BR" dirty="0" err="1"/>
              <a:t>much</a:t>
            </a:r>
            <a:r>
              <a:rPr lang="pt-BR" dirty="0"/>
              <a:t> </a:t>
            </a:r>
            <a:r>
              <a:rPr lang="pt-BR" dirty="0" err="1"/>
              <a:t>will</a:t>
            </a:r>
            <a:r>
              <a:rPr lang="pt-BR" dirty="0"/>
              <a:t> </a:t>
            </a:r>
            <a:r>
              <a:rPr lang="pt-BR" dirty="0" err="1"/>
              <a:t>the</a:t>
            </a:r>
            <a:r>
              <a:rPr lang="pt-BR" dirty="0"/>
              <a:t> </a:t>
            </a:r>
            <a:r>
              <a:rPr lang="pt-BR" dirty="0" err="1"/>
              <a:t>product</a:t>
            </a:r>
            <a:r>
              <a:rPr lang="pt-BR" dirty="0"/>
              <a:t> </a:t>
            </a:r>
            <a:r>
              <a:rPr lang="pt-BR" dirty="0" err="1"/>
              <a:t>effort</a:t>
            </a:r>
            <a:r>
              <a:rPr lang="pt-BR" dirty="0"/>
              <a:t> </a:t>
            </a:r>
            <a:r>
              <a:rPr lang="pt-BR" dirty="0" err="1"/>
              <a:t>patients</a:t>
            </a:r>
            <a:r>
              <a:rPr lang="pt-BR" dirty="0"/>
              <a:t>, </a:t>
            </a:r>
            <a:r>
              <a:rPr lang="pt-BR" dirty="0" err="1"/>
              <a:t>clinicians</a:t>
            </a:r>
            <a:r>
              <a:rPr lang="pt-BR" dirty="0"/>
              <a:t>, </a:t>
            </a:r>
            <a:r>
              <a:rPr lang="pt-BR" dirty="0" err="1"/>
              <a:t>hospitals</a:t>
            </a:r>
            <a:r>
              <a:rPr lang="pt-BR" dirty="0"/>
              <a:t>, &amp; </a:t>
            </a:r>
            <a:r>
              <a:rPr lang="pt-BR" dirty="0" err="1"/>
              <a:t>payers</a:t>
            </a:r>
            <a:r>
              <a:rPr lang="pt-BR" dirty="0"/>
              <a:t>? </a:t>
            </a:r>
          </a:p>
          <a:p>
            <a:endParaRPr lang="pt-BR" dirty="0"/>
          </a:p>
        </p:txBody>
      </p:sp>
    </p:spTree>
    <p:extLst>
      <p:ext uri="{BB962C8B-B14F-4D97-AF65-F5344CB8AC3E}">
        <p14:creationId xmlns:p14="http://schemas.microsoft.com/office/powerpoint/2010/main" val="37504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pt-BR" dirty="0"/>
              <a:t>PROPRIEDADE INTELECTUAL COMPREENDE</a:t>
            </a:r>
            <a:r>
              <a:rPr lang="pt-BR" dirty="0" smtClean="0"/>
              <a:t> </a:t>
            </a:r>
          </a:p>
        </p:txBody>
      </p:sp>
      <p:sp>
        <p:nvSpPr>
          <p:cNvPr id="5" name="Espaço Reservado para Conteúdo 4"/>
          <p:cNvSpPr>
            <a:spLocks noGrp="1"/>
          </p:cNvSpPr>
          <p:nvPr>
            <p:ph idx="1"/>
          </p:nvPr>
        </p:nvSpPr>
        <p:spPr/>
        <p:txBody>
          <a:bodyPr>
            <a:normAutofit/>
          </a:bodyPr>
          <a:lstStyle/>
          <a:p>
            <a:r>
              <a:rPr lang="pt-BR" dirty="0" smtClean="0"/>
              <a:t>DIREITOS </a:t>
            </a:r>
            <a:r>
              <a:rPr lang="pt-BR" dirty="0"/>
              <a:t>DE AUTOR (LEI DE </a:t>
            </a:r>
            <a:r>
              <a:rPr lang="pt-BR" dirty="0" smtClean="0"/>
              <a:t>COPYRIGHT)</a:t>
            </a:r>
          </a:p>
          <a:p>
            <a:endParaRPr lang="pt-BR" dirty="0"/>
          </a:p>
          <a:p>
            <a:r>
              <a:rPr lang="pt-BR" dirty="0" smtClean="0"/>
              <a:t>PROPRIEDADE INDUSTRIAL</a:t>
            </a:r>
          </a:p>
          <a:p>
            <a:pPr lvl="1"/>
            <a:r>
              <a:rPr lang="pt-BR" dirty="0" smtClean="0"/>
              <a:t>CARTA </a:t>
            </a:r>
            <a:r>
              <a:rPr lang="pt-BR" dirty="0"/>
              <a:t>- PATENTE</a:t>
            </a:r>
            <a:br>
              <a:rPr lang="pt-BR" dirty="0"/>
            </a:br>
            <a:r>
              <a:rPr lang="pt-BR" dirty="0"/>
              <a:t>- INVENÇÕES</a:t>
            </a:r>
            <a:br>
              <a:rPr lang="pt-BR" dirty="0"/>
            </a:br>
            <a:r>
              <a:rPr lang="pt-BR" dirty="0"/>
              <a:t>- MODELO DE UTILIDADE </a:t>
            </a:r>
            <a:br>
              <a:rPr lang="pt-BR" dirty="0"/>
            </a:br>
            <a:r>
              <a:rPr lang="pt-BR" dirty="0"/>
              <a:t>- DESENHO INDUSTRIAL</a:t>
            </a:r>
            <a:br>
              <a:rPr lang="pt-BR" dirty="0"/>
            </a:br>
            <a:endParaRPr lang="pt-BR" dirty="0"/>
          </a:p>
          <a:p>
            <a:r>
              <a:rPr lang="pt-BR" dirty="0" smtClean="0"/>
              <a:t>CERTIFICADO </a:t>
            </a:r>
            <a:r>
              <a:rPr lang="pt-BR" dirty="0"/>
              <a:t>DE </a:t>
            </a:r>
            <a:r>
              <a:rPr lang="pt-BR" dirty="0" smtClean="0"/>
              <a:t>REGISTRO</a:t>
            </a:r>
          </a:p>
          <a:p>
            <a:pPr lvl="1"/>
            <a:r>
              <a:rPr lang="pt-BR" dirty="0" smtClean="0"/>
              <a:t>MARCAS </a:t>
            </a:r>
            <a:r>
              <a:rPr lang="pt-BR" dirty="0"/>
              <a:t>DE INDÚSTRIA, COMÉRCIO E </a:t>
            </a:r>
            <a:r>
              <a:rPr lang="pt-BR" dirty="0" smtClean="0"/>
              <a:t>SERVIÇOS</a:t>
            </a:r>
          </a:p>
          <a:p>
            <a:pPr lvl="1"/>
            <a:r>
              <a:rPr lang="pt-BR" dirty="0" smtClean="0"/>
              <a:t>SINAIS </a:t>
            </a:r>
            <a:r>
              <a:rPr lang="pt-BR" dirty="0"/>
              <a:t>DE </a:t>
            </a:r>
            <a:r>
              <a:rPr lang="pt-BR" dirty="0" smtClean="0"/>
              <a:t>PROPAGANDA</a:t>
            </a:r>
          </a:p>
          <a:p>
            <a:pPr marL="457200" lvl="1" indent="0">
              <a:buNone/>
            </a:pPr>
            <a:endParaRPr lang="pt-BR" dirty="0"/>
          </a:p>
        </p:txBody>
      </p:sp>
      <p:sp>
        <p:nvSpPr>
          <p:cNvPr id="6147" name="Text Box 3"/>
          <p:cNvSpPr txBox="1">
            <a:spLocks noChangeArrowheads="1"/>
          </p:cNvSpPr>
          <p:nvPr/>
        </p:nvSpPr>
        <p:spPr bwMode="auto">
          <a:xfrm>
            <a:off x="6732240" y="594928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19950862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Step</a:t>
            </a:r>
            <a:r>
              <a:rPr lang="pt-BR" dirty="0" smtClean="0"/>
              <a:t> 4:  </a:t>
            </a:r>
            <a:r>
              <a:rPr lang="pt-BR" dirty="0" err="1" smtClean="0"/>
              <a:t>Considerations</a:t>
            </a:r>
            <a:r>
              <a:rPr lang="pt-BR" dirty="0" smtClean="0"/>
              <a:t> </a:t>
            </a:r>
            <a:endParaRPr lang="pt-BR" dirty="0"/>
          </a:p>
        </p:txBody>
      </p:sp>
      <p:sp>
        <p:nvSpPr>
          <p:cNvPr id="3" name="Espaço Reservado para Conteúdo 2"/>
          <p:cNvSpPr>
            <a:spLocks noGrp="1"/>
          </p:cNvSpPr>
          <p:nvPr>
            <p:ph idx="1"/>
          </p:nvPr>
        </p:nvSpPr>
        <p:spPr/>
        <p:txBody>
          <a:bodyPr/>
          <a:lstStyle/>
          <a:p>
            <a:r>
              <a:rPr lang="pt-BR" dirty="0" smtClean="0"/>
              <a:t>Do </a:t>
            </a:r>
            <a:r>
              <a:rPr lang="pt-BR" dirty="0" err="1" smtClean="0"/>
              <a:t>the</a:t>
            </a:r>
            <a:r>
              <a:rPr lang="pt-BR" dirty="0" smtClean="0"/>
              <a:t> </a:t>
            </a:r>
            <a:r>
              <a:rPr lang="pt-BR" dirty="0" err="1" smtClean="0"/>
              <a:t>costs</a:t>
            </a:r>
            <a:r>
              <a:rPr lang="pt-BR" dirty="0" smtClean="0"/>
              <a:t> </a:t>
            </a:r>
            <a:r>
              <a:rPr lang="pt-BR" dirty="0" err="1" smtClean="0"/>
              <a:t>of</a:t>
            </a:r>
            <a:r>
              <a:rPr lang="pt-BR" dirty="0" smtClean="0"/>
              <a:t> </a:t>
            </a:r>
            <a:r>
              <a:rPr lang="pt-BR" dirty="0" err="1" smtClean="0"/>
              <a:t>development</a:t>
            </a:r>
            <a:r>
              <a:rPr lang="pt-BR" dirty="0" smtClean="0"/>
              <a:t> </a:t>
            </a:r>
            <a:r>
              <a:rPr lang="pt-BR" dirty="0" err="1" smtClean="0"/>
              <a:t>outweigh</a:t>
            </a:r>
            <a:r>
              <a:rPr lang="pt-BR" dirty="0" smtClean="0"/>
              <a:t> </a:t>
            </a:r>
            <a:r>
              <a:rPr lang="pt-BR" dirty="0" err="1" smtClean="0"/>
              <a:t>the</a:t>
            </a:r>
            <a:r>
              <a:rPr lang="pt-BR" dirty="0" smtClean="0"/>
              <a:t> </a:t>
            </a:r>
            <a:r>
              <a:rPr lang="pt-BR" dirty="0" err="1" smtClean="0"/>
              <a:t>potential</a:t>
            </a:r>
            <a:r>
              <a:rPr lang="pt-BR" dirty="0" smtClean="0"/>
              <a:t> </a:t>
            </a:r>
            <a:r>
              <a:rPr lang="pt-BR" dirty="0" err="1" smtClean="0"/>
              <a:t>benefits</a:t>
            </a:r>
            <a:r>
              <a:rPr lang="pt-BR" dirty="0" smtClean="0"/>
              <a:t>? </a:t>
            </a:r>
          </a:p>
          <a:p>
            <a:r>
              <a:rPr lang="pt-BR" dirty="0" err="1" smtClean="0"/>
              <a:t>Is</a:t>
            </a:r>
            <a:r>
              <a:rPr lang="pt-BR" dirty="0" smtClean="0"/>
              <a:t> </a:t>
            </a:r>
            <a:r>
              <a:rPr lang="pt-BR" dirty="0" err="1" smtClean="0"/>
              <a:t>the</a:t>
            </a:r>
            <a:r>
              <a:rPr lang="pt-BR" dirty="0" smtClean="0"/>
              <a:t> </a:t>
            </a:r>
            <a:r>
              <a:rPr lang="pt-BR" dirty="0" err="1" smtClean="0"/>
              <a:t>required</a:t>
            </a:r>
            <a:r>
              <a:rPr lang="pt-BR" dirty="0" smtClean="0"/>
              <a:t> </a:t>
            </a:r>
            <a:r>
              <a:rPr lang="pt-BR" dirty="0" err="1" smtClean="0"/>
              <a:t>development</a:t>
            </a:r>
            <a:r>
              <a:rPr lang="pt-BR" dirty="0" smtClean="0"/>
              <a:t> time </a:t>
            </a:r>
            <a:r>
              <a:rPr lang="pt-BR" dirty="0" err="1" smtClean="0"/>
              <a:t>beyond</a:t>
            </a:r>
            <a:r>
              <a:rPr lang="pt-BR" dirty="0" smtClean="0"/>
              <a:t> </a:t>
            </a:r>
            <a:r>
              <a:rPr lang="pt-BR" dirty="0" err="1" smtClean="0"/>
              <a:t>the</a:t>
            </a:r>
            <a:r>
              <a:rPr lang="pt-BR" dirty="0" smtClean="0"/>
              <a:t> </a:t>
            </a:r>
            <a:r>
              <a:rPr lang="pt-BR" dirty="0" err="1" smtClean="0"/>
              <a:t>window</a:t>
            </a:r>
            <a:r>
              <a:rPr lang="pt-BR" dirty="0" smtClean="0"/>
              <a:t> </a:t>
            </a:r>
            <a:r>
              <a:rPr lang="pt-BR" dirty="0" err="1" smtClean="0"/>
              <a:t>of</a:t>
            </a:r>
            <a:r>
              <a:rPr lang="pt-BR" dirty="0" smtClean="0"/>
              <a:t> </a:t>
            </a:r>
            <a:r>
              <a:rPr lang="pt-BR" dirty="0" err="1" smtClean="0"/>
              <a:t>opportunity</a:t>
            </a:r>
            <a:r>
              <a:rPr lang="pt-BR" dirty="0" smtClean="0"/>
              <a:t> (</a:t>
            </a:r>
            <a:r>
              <a:rPr lang="pt-BR" dirty="0" err="1" smtClean="0"/>
              <a:t>market</a:t>
            </a:r>
            <a:r>
              <a:rPr lang="pt-BR" dirty="0" smtClean="0"/>
              <a:t> timing)? </a:t>
            </a:r>
          </a:p>
          <a:p>
            <a:r>
              <a:rPr lang="pt-BR" dirty="0" err="1" smtClean="0"/>
              <a:t>Is</a:t>
            </a:r>
            <a:r>
              <a:rPr lang="pt-BR" dirty="0" smtClean="0"/>
              <a:t> </a:t>
            </a:r>
            <a:r>
              <a:rPr lang="pt-BR" dirty="0" err="1" smtClean="0"/>
              <a:t>this</a:t>
            </a:r>
            <a:r>
              <a:rPr lang="pt-BR" dirty="0" smtClean="0"/>
              <a:t> </a:t>
            </a:r>
            <a:r>
              <a:rPr lang="pt-BR" dirty="0" err="1" smtClean="0"/>
              <a:t>the</a:t>
            </a:r>
            <a:r>
              <a:rPr lang="pt-BR" dirty="0" smtClean="0"/>
              <a:t> “</a:t>
            </a:r>
            <a:r>
              <a:rPr lang="pt-BR" dirty="0" err="1" smtClean="0"/>
              <a:t>right</a:t>
            </a:r>
            <a:r>
              <a:rPr lang="pt-BR" dirty="0" smtClean="0"/>
              <a:t>” </a:t>
            </a:r>
            <a:r>
              <a:rPr lang="pt-BR" dirty="0" err="1" smtClean="0"/>
              <a:t>solution</a:t>
            </a:r>
            <a:r>
              <a:rPr lang="pt-BR" dirty="0" smtClean="0"/>
              <a:t>? </a:t>
            </a:r>
            <a:r>
              <a:rPr lang="pt-BR" dirty="0" err="1" smtClean="0"/>
              <a:t>Why</a:t>
            </a:r>
            <a:r>
              <a:rPr lang="pt-BR" dirty="0" smtClean="0"/>
              <a:t>? </a:t>
            </a:r>
          </a:p>
          <a:p>
            <a:r>
              <a:rPr lang="pt-BR" dirty="0" err="1" smtClean="0"/>
              <a:t>Is</a:t>
            </a:r>
            <a:r>
              <a:rPr lang="pt-BR" dirty="0" smtClean="0"/>
              <a:t> </a:t>
            </a:r>
            <a:r>
              <a:rPr lang="pt-BR" dirty="0" err="1" smtClean="0"/>
              <a:t>there</a:t>
            </a:r>
            <a:r>
              <a:rPr lang="pt-BR" dirty="0" smtClean="0"/>
              <a:t> are “</a:t>
            </a:r>
            <a:r>
              <a:rPr lang="pt-BR" dirty="0" err="1" smtClean="0"/>
              <a:t>burning</a:t>
            </a:r>
            <a:r>
              <a:rPr lang="pt-BR" dirty="0" smtClean="0"/>
              <a:t> </a:t>
            </a:r>
            <a:r>
              <a:rPr lang="pt-BR" dirty="0" err="1" smtClean="0"/>
              <a:t>need</a:t>
            </a:r>
            <a:r>
              <a:rPr lang="pt-BR" dirty="0" smtClean="0"/>
              <a:t>” for </a:t>
            </a:r>
            <a:r>
              <a:rPr lang="pt-BR" dirty="0" err="1" smtClean="0"/>
              <a:t>this</a:t>
            </a:r>
            <a:r>
              <a:rPr lang="pt-BR" dirty="0" smtClean="0"/>
              <a:t> </a:t>
            </a:r>
            <a:r>
              <a:rPr lang="pt-BR" dirty="0" err="1" smtClean="0"/>
              <a:t>solution</a:t>
            </a:r>
            <a:r>
              <a:rPr lang="pt-BR" dirty="0" smtClean="0"/>
              <a:t>? </a:t>
            </a:r>
          </a:p>
          <a:p>
            <a:pPr lvl="1"/>
            <a:r>
              <a:rPr lang="pt-BR" dirty="0" err="1" smtClean="0"/>
              <a:t>Understand</a:t>
            </a:r>
            <a:r>
              <a:rPr lang="pt-BR" dirty="0" smtClean="0"/>
              <a:t> </a:t>
            </a:r>
            <a:r>
              <a:rPr lang="pt-BR" dirty="0" err="1" smtClean="0"/>
              <a:t>degree</a:t>
            </a:r>
            <a:r>
              <a:rPr lang="pt-BR" dirty="0" smtClean="0"/>
              <a:t> </a:t>
            </a:r>
            <a:r>
              <a:rPr lang="pt-BR" dirty="0" err="1" smtClean="0"/>
              <a:t>of</a:t>
            </a:r>
            <a:r>
              <a:rPr lang="pt-BR" dirty="0" smtClean="0"/>
              <a:t> </a:t>
            </a:r>
            <a:r>
              <a:rPr lang="pt-BR" dirty="0" err="1" smtClean="0"/>
              <a:t>interest</a:t>
            </a:r>
            <a:r>
              <a:rPr lang="pt-BR" dirty="0" smtClean="0"/>
              <a:t> </a:t>
            </a:r>
            <a:endParaRPr lang="pt-BR" dirty="0"/>
          </a:p>
        </p:txBody>
      </p:sp>
      <p:sp>
        <p:nvSpPr>
          <p:cNvPr id="4" name="CaixaDeTexto 3"/>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440994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5</a:t>
            </a:r>
            <a:endParaRPr lang="pt-BR" dirty="0"/>
          </a:p>
        </p:txBody>
      </p:sp>
      <p:sp>
        <p:nvSpPr>
          <p:cNvPr id="3" name="Espaço Reservado para Conteúdo 2"/>
          <p:cNvSpPr>
            <a:spLocks noGrp="1"/>
          </p:cNvSpPr>
          <p:nvPr>
            <p:ph idx="1"/>
          </p:nvPr>
        </p:nvSpPr>
        <p:spPr/>
        <p:txBody>
          <a:bodyPr/>
          <a:lstStyle/>
          <a:p>
            <a:r>
              <a:rPr lang="pt-BR" dirty="0" err="1"/>
              <a:t>Create</a:t>
            </a:r>
            <a:r>
              <a:rPr lang="pt-BR" dirty="0"/>
              <a:t> </a:t>
            </a:r>
            <a:r>
              <a:rPr lang="pt-BR" dirty="0" err="1"/>
              <a:t>value</a:t>
            </a:r>
            <a:r>
              <a:rPr lang="pt-BR" dirty="0"/>
              <a:t> </a:t>
            </a:r>
            <a:r>
              <a:rPr lang="pt-BR" dirty="0" err="1" smtClean="0"/>
              <a:t>proposition</a:t>
            </a:r>
            <a:endParaRPr lang="pt-BR" dirty="0" smtClean="0"/>
          </a:p>
          <a:p>
            <a:pPr lvl="1"/>
            <a:r>
              <a:rPr lang="pt-BR" dirty="0" err="1" smtClean="0"/>
              <a:t>State</a:t>
            </a:r>
            <a:r>
              <a:rPr lang="pt-BR" dirty="0" smtClean="0"/>
              <a:t> </a:t>
            </a:r>
            <a:endParaRPr lang="pt-BR" dirty="0"/>
          </a:p>
          <a:p>
            <a:pPr lvl="2"/>
            <a:r>
              <a:rPr lang="pt-BR" dirty="0" err="1" smtClean="0"/>
              <a:t>Unmet</a:t>
            </a:r>
            <a:r>
              <a:rPr lang="pt-BR" dirty="0"/>
              <a:t>, </a:t>
            </a:r>
            <a:r>
              <a:rPr lang="pt-BR" dirty="0" err="1"/>
              <a:t>burning</a:t>
            </a:r>
            <a:r>
              <a:rPr lang="pt-BR" dirty="0"/>
              <a:t> </a:t>
            </a:r>
            <a:r>
              <a:rPr lang="pt-BR" dirty="0" err="1"/>
              <a:t>need</a:t>
            </a:r>
            <a:r>
              <a:rPr lang="pt-BR" dirty="0"/>
              <a:t> </a:t>
            </a:r>
            <a:endParaRPr lang="pt-BR" dirty="0" smtClean="0"/>
          </a:p>
          <a:p>
            <a:pPr lvl="2"/>
            <a:r>
              <a:rPr lang="pt-BR" dirty="0" smtClean="0"/>
              <a:t>Who </a:t>
            </a:r>
            <a:r>
              <a:rPr lang="pt-BR" dirty="0" err="1"/>
              <a:t>needs</a:t>
            </a:r>
            <a:r>
              <a:rPr lang="pt-BR" dirty="0"/>
              <a:t> </a:t>
            </a:r>
            <a:r>
              <a:rPr lang="pt-BR" dirty="0" err="1"/>
              <a:t>this</a:t>
            </a:r>
            <a:r>
              <a:rPr lang="pt-BR" dirty="0"/>
              <a:t>? </a:t>
            </a:r>
          </a:p>
          <a:p>
            <a:pPr lvl="3"/>
            <a:r>
              <a:rPr lang="pt-BR" dirty="0" err="1" smtClean="0"/>
              <a:t>Want</a:t>
            </a:r>
            <a:r>
              <a:rPr lang="pt-BR" dirty="0" smtClean="0"/>
              <a:t> </a:t>
            </a:r>
            <a:r>
              <a:rPr lang="pt-BR" dirty="0"/>
              <a:t>vs. </a:t>
            </a:r>
            <a:r>
              <a:rPr lang="pt-BR" dirty="0" err="1"/>
              <a:t>need</a:t>
            </a:r>
            <a:r>
              <a:rPr lang="pt-BR" dirty="0"/>
              <a:t> vs. </a:t>
            </a:r>
            <a:r>
              <a:rPr lang="pt-BR" dirty="0" err="1"/>
              <a:t>interest</a:t>
            </a:r>
            <a:r>
              <a:rPr lang="pt-BR" dirty="0"/>
              <a:t> </a:t>
            </a:r>
            <a:endParaRPr lang="pt-BR" dirty="0" smtClean="0"/>
          </a:p>
          <a:p>
            <a:pPr lvl="2"/>
            <a:r>
              <a:rPr lang="pt-BR" dirty="0" smtClean="0"/>
              <a:t> </a:t>
            </a:r>
            <a:r>
              <a:rPr lang="pt-BR" dirty="0" err="1" smtClean="0"/>
              <a:t>What</a:t>
            </a:r>
            <a:r>
              <a:rPr lang="pt-BR" dirty="0" smtClean="0"/>
              <a:t> </a:t>
            </a:r>
            <a:r>
              <a:rPr lang="pt-BR" dirty="0" err="1" smtClean="0"/>
              <a:t>is</a:t>
            </a:r>
            <a:r>
              <a:rPr lang="pt-BR" dirty="0" smtClean="0"/>
              <a:t> </a:t>
            </a:r>
            <a:r>
              <a:rPr lang="pt-BR" dirty="0" err="1" smtClean="0"/>
              <a:t>the</a:t>
            </a:r>
            <a:r>
              <a:rPr lang="pt-BR" dirty="0" smtClean="0"/>
              <a:t> </a:t>
            </a:r>
            <a:r>
              <a:rPr lang="pt-BR" dirty="0" err="1" smtClean="0"/>
              <a:t>product</a:t>
            </a:r>
            <a:r>
              <a:rPr lang="pt-BR" dirty="0" smtClean="0"/>
              <a:t>?</a:t>
            </a:r>
          </a:p>
          <a:p>
            <a:pPr lvl="2"/>
            <a:r>
              <a:rPr lang="pt-BR" dirty="0" err="1" smtClean="0"/>
              <a:t>Why</a:t>
            </a:r>
            <a:r>
              <a:rPr lang="pt-BR" dirty="0" smtClean="0"/>
              <a:t> </a:t>
            </a:r>
            <a:r>
              <a:rPr lang="pt-BR" dirty="0" err="1"/>
              <a:t>is</a:t>
            </a:r>
            <a:r>
              <a:rPr lang="pt-BR" dirty="0"/>
              <a:t> </a:t>
            </a:r>
            <a:r>
              <a:rPr lang="pt-BR" dirty="0" err="1"/>
              <a:t>this</a:t>
            </a:r>
            <a:r>
              <a:rPr lang="pt-BR" dirty="0"/>
              <a:t> </a:t>
            </a:r>
            <a:r>
              <a:rPr lang="pt-BR" dirty="0" err="1"/>
              <a:t>the</a:t>
            </a:r>
            <a:r>
              <a:rPr lang="pt-BR" dirty="0"/>
              <a:t> </a:t>
            </a:r>
            <a:r>
              <a:rPr lang="pt-BR" dirty="0" err="1"/>
              <a:t>best</a:t>
            </a:r>
            <a:r>
              <a:rPr lang="pt-BR" dirty="0"/>
              <a:t> </a:t>
            </a:r>
            <a:r>
              <a:rPr lang="pt-BR" dirty="0" err="1"/>
              <a:t>solution</a:t>
            </a:r>
            <a:r>
              <a:rPr lang="pt-BR" dirty="0"/>
              <a:t>? </a:t>
            </a:r>
          </a:p>
          <a:p>
            <a:endParaRPr lang="pt-BR" dirty="0"/>
          </a:p>
        </p:txBody>
      </p:sp>
      <p:sp>
        <p:nvSpPr>
          <p:cNvPr id="4" name="CaixaDeTexto 3"/>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8314873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Step 6 </a:t>
            </a:r>
            <a:endParaRPr lang="en-US" dirty="0">
              <a:effectLst/>
            </a:endParaRPr>
          </a:p>
        </p:txBody>
      </p:sp>
      <p:sp>
        <p:nvSpPr>
          <p:cNvPr id="3" name="Espaço Reservado para Conteúdo 2"/>
          <p:cNvSpPr>
            <a:spLocks noGrp="1"/>
          </p:cNvSpPr>
          <p:nvPr>
            <p:ph idx="1"/>
          </p:nvPr>
        </p:nvSpPr>
        <p:spPr/>
        <p:txBody>
          <a:bodyPr>
            <a:normAutofit/>
          </a:bodyPr>
          <a:lstStyle/>
          <a:p>
            <a:r>
              <a:rPr lang="pt-BR" dirty="0" err="1"/>
              <a:t>Validate</a:t>
            </a:r>
            <a:r>
              <a:rPr lang="pt-BR" dirty="0"/>
              <a:t> </a:t>
            </a:r>
            <a:r>
              <a:rPr lang="pt-BR" dirty="0" err="1"/>
              <a:t>your</a:t>
            </a:r>
            <a:r>
              <a:rPr lang="pt-BR" dirty="0"/>
              <a:t> </a:t>
            </a:r>
            <a:r>
              <a:rPr lang="pt-BR" dirty="0" err="1" smtClean="0"/>
              <a:t>assumptions</a:t>
            </a:r>
            <a:endParaRPr lang="pt-BR" dirty="0"/>
          </a:p>
          <a:p>
            <a:pPr lvl="1"/>
            <a:r>
              <a:rPr lang="pt-BR" dirty="0" smtClean="0"/>
              <a:t> </a:t>
            </a:r>
            <a:r>
              <a:rPr lang="pt-BR" dirty="0" err="1"/>
              <a:t>Pick</a:t>
            </a:r>
            <a:r>
              <a:rPr lang="pt-BR" dirty="0"/>
              <a:t> </a:t>
            </a:r>
            <a:r>
              <a:rPr lang="pt-BR" dirty="0" err="1"/>
              <a:t>up</a:t>
            </a:r>
            <a:r>
              <a:rPr lang="pt-BR" dirty="0"/>
              <a:t> </a:t>
            </a:r>
            <a:r>
              <a:rPr lang="pt-BR" dirty="0" err="1"/>
              <a:t>the</a:t>
            </a:r>
            <a:r>
              <a:rPr lang="pt-BR" dirty="0"/>
              <a:t> </a:t>
            </a:r>
            <a:r>
              <a:rPr lang="pt-BR" dirty="0" err="1"/>
              <a:t>phone</a:t>
            </a:r>
            <a:r>
              <a:rPr lang="pt-BR" dirty="0" smtClean="0"/>
              <a:t>...</a:t>
            </a:r>
            <a:endParaRPr lang="pt-BR" dirty="0"/>
          </a:p>
          <a:p>
            <a:pPr lvl="1"/>
            <a:r>
              <a:rPr lang="pt-BR" dirty="0" smtClean="0"/>
              <a:t> </a:t>
            </a:r>
            <a:r>
              <a:rPr lang="pt-BR" dirty="0"/>
              <a:t>Open </a:t>
            </a:r>
            <a:r>
              <a:rPr lang="pt-BR" dirty="0" err="1"/>
              <a:t>ended</a:t>
            </a:r>
            <a:r>
              <a:rPr lang="pt-BR" dirty="0"/>
              <a:t> </a:t>
            </a:r>
            <a:r>
              <a:rPr lang="pt-BR" dirty="0" err="1"/>
              <a:t>questions</a:t>
            </a:r>
            <a:r>
              <a:rPr lang="pt-BR" dirty="0"/>
              <a:t>... </a:t>
            </a:r>
          </a:p>
          <a:p>
            <a:pPr lvl="2"/>
            <a:r>
              <a:rPr lang="pt-BR" dirty="0" err="1"/>
              <a:t>What</a:t>
            </a:r>
            <a:r>
              <a:rPr lang="pt-BR" dirty="0"/>
              <a:t> </a:t>
            </a:r>
            <a:r>
              <a:rPr lang="pt-BR" dirty="0" err="1"/>
              <a:t>is</a:t>
            </a:r>
            <a:r>
              <a:rPr lang="pt-BR" dirty="0"/>
              <a:t> </a:t>
            </a:r>
            <a:r>
              <a:rPr lang="pt-BR" dirty="0" err="1"/>
              <a:t>driving</a:t>
            </a:r>
            <a:r>
              <a:rPr lang="pt-BR" dirty="0"/>
              <a:t> </a:t>
            </a:r>
            <a:r>
              <a:rPr lang="pt-BR" dirty="0" err="1"/>
              <a:t>the</a:t>
            </a:r>
            <a:r>
              <a:rPr lang="pt-BR" dirty="0"/>
              <a:t> move </a:t>
            </a:r>
            <a:r>
              <a:rPr lang="pt-BR" dirty="0" err="1"/>
              <a:t>towards</a:t>
            </a:r>
            <a:r>
              <a:rPr lang="pt-BR" dirty="0"/>
              <a:t> molecular </a:t>
            </a:r>
            <a:r>
              <a:rPr lang="pt-BR" dirty="0" err="1"/>
              <a:t>diagnostics</a:t>
            </a:r>
            <a:r>
              <a:rPr lang="pt-BR" dirty="0"/>
              <a:t>? </a:t>
            </a:r>
          </a:p>
          <a:p>
            <a:pPr lvl="2"/>
            <a:r>
              <a:rPr lang="pt-BR" dirty="0" err="1"/>
              <a:t>What</a:t>
            </a:r>
            <a:r>
              <a:rPr lang="pt-BR" dirty="0"/>
              <a:t> are </a:t>
            </a:r>
            <a:r>
              <a:rPr lang="pt-BR" dirty="0" err="1"/>
              <a:t>the</a:t>
            </a:r>
            <a:r>
              <a:rPr lang="pt-BR" dirty="0"/>
              <a:t> top </a:t>
            </a:r>
            <a:r>
              <a:rPr lang="pt-BR" dirty="0" err="1"/>
              <a:t>three</a:t>
            </a:r>
            <a:r>
              <a:rPr lang="pt-BR" dirty="0"/>
              <a:t> </a:t>
            </a:r>
            <a:r>
              <a:rPr lang="pt-BR" dirty="0" err="1"/>
              <a:t>challenges</a:t>
            </a:r>
            <a:r>
              <a:rPr lang="pt-BR" dirty="0"/>
              <a:t> </a:t>
            </a:r>
            <a:r>
              <a:rPr lang="pt-BR" dirty="0" err="1"/>
              <a:t>your</a:t>
            </a:r>
            <a:r>
              <a:rPr lang="pt-BR" dirty="0"/>
              <a:t> are </a:t>
            </a:r>
            <a:r>
              <a:rPr lang="pt-BR" dirty="0" err="1"/>
              <a:t>facing</a:t>
            </a:r>
            <a:r>
              <a:rPr lang="pt-BR" dirty="0"/>
              <a:t>? </a:t>
            </a:r>
          </a:p>
          <a:p>
            <a:pPr lvl="2"/>
            <a:r>
              <a:rPr lang="pt-BR" dirty="0" err="1"/>
              <a:t>What</a:t>
            </a:r>
            <a:r>
              <a:rPr lang="pt-BR" dirty="0"/>
              <a:t> </a:t>
            </a:r>
            <a:r>
              <a:rPr lang="pt-BR" dirty="0" err="1"/>
              <a:t>reimbursement</a:t>
            </a:r>
            <a:r>
              <a:rPr lang="pt-BR" dirty="0"/>
              <a:t> </a:t>
            </a:r>
            <a:r>
              <a:rPr lang="pt-BR" dirty="0" err="1"/>
              <a:t>codes</a:t>
            </a:r>
            <a:r>
              <a:rPr lang="pt-BR" dirty="0"/>
              <a:t> do </a:t>
            </a:r>
            <a:r>
              <a:rPr lang="pt-BR" dirty="0" err="1"/>
              <a:t>you</a:t>
            </a:r>
            <a:r>
              <a:rPr lang="pt-BR" dirty="0"/>
              <a:t> use for </a:t>
            </a:r>
            <a:r>
              <a:rPr lang="pt-BR" dirty="0" err="1"/>
              <a:t>xx</a:t>
            </a:r>
            <a:r>
              <a:rPr lang="pt-BR" dirty="0"/>
              <a:t> procedure? </a:t>
            </a:r>
          </a:p>
          <a:p>
            <a:pPr lvl="2"/>
            <a:r>
              <a:rPr lang="pt-BR" dirty="0" err="1"/>
              <a:t>What</a:t>
            </a:r>
            <a:r>
              <a:rPr lang="pt-BR" dirty="0"/>
              <a:t> are </a:t>
            </a:r>
            <a:r>
              <a:rPr lang="pt-BR" dirty="0" err="1"/>
              <a:t>the</a:t>
            </a:r>
            <a:r>
              <a:rPr lang="pt-BR" dirty="0"/>
              <a:t> </a:t>
            </a:r>
            <a:r>
              <a:rPr lang="pt-BR" dirty="0" err="1"/>
              <a:t>biggest</a:t>
            </a:r>
            <a:r>
              <a:rPr lang="pt-BR" dirty="0"/>
              <a:t> time </a:t>
            </a:r>
            <a:r>
              <a:rPr lang="pt-BR" dirty="0" err="1"/>
              <a:t>constraints</a:t>
            </a:r>
            <a:r>
              <a:rPr lang="pt-BR" dirty="0"/>
              <a:t> in </a:t>
            </a:r>
            <a:r>
              <a:rPr lang="pt-BR" dirty="0" err="1"/>
              <a:t>xx</a:t>
            </a:r>
            <a:r>
              <a:rPr lang="pt-BR" dirty="0"/>
              <a:t> </a:t>
            </a:r>
            <a:r>
              <a:rPr lang="pt-BR" dirty="0" err="1"/>
              <a:t>protocol</a:t>
            </a:r>
            <a:r>
              <a:rPr lang="pt-BR" dirty="0"/>
              <a:t>? </a:t>
            </a:r>
          </a:p>
          <a:p>
            <a:pPr lvl="1"/>
            <a:r>
              <a:rPr lang="pt-BR" dirty="0" err="1" smtClean="0"/>
              <a:t>Followed</a:t>
            </a:r>
            <a:r>
              <a:rPr lang="pt-BR" dirty="0" smtClean="0"/>
              <a:t> </a:t>
            </a:r>
            <a:r>
              <a:rPr lang="pt-BR" dirty="0" err="1"/>
              <a:t>by</a:t>
            </a:r>
            <a:r>
              <a:rPr lang="pt-BR" dirty="0"/>
              <a:t> </a:t>
            </a:r>
            <a:r>
              <a:rPr lang="pt-BR" dirty="0" err="1"/>
              <a:t>direct</a:t>
            </a:r>
            <a:r>
              <a:rPr lang="pt-BR" dirty="0"/>
              <a:t> </a:t>
            </a:r>
            <a:r>
              <a:rPr lang="pt-BR" dirty="0" err="1"/>
              <a:t>questions</a:t>
            </a:r>
            <a:r>
              <a:rPr lang="pt-BR" dirty="0"/>
              <a:t>... </a:t>
            </a:r>
          </a:p>
          <a:p>
            <a:pPr lvl="2"/>
            <a:r>
              <a:rPr lang="pt-BR" dirty="0" err="1"/>
              <a:t>Would</a:t>
            </a:r>
            <a:r>
              <a:rPr lang="pt-BR" dirty="0"/>
              <a:t> a </a:t>
            </a:r>
            <a:r>
              <a:rPr lang="pt-BR" dirty="0" err="1"/>
              <a:t>product</a:t>
            </a:r>
            <a:r>
              <a:rPr lang="pt-BR" dirty="0"/>
              <a:t> </a:t>
            </a:r>
            <a:r>
              <a:rPr lang="pt-BR" dirty="0" err="1"/>
              <a:t>that</a:t>
            </a:r>
            <a:r>
              <a:rPr lang="pt-BR" dirty="0"/>
              <a:t> </a:t>
            </a:r>
            <a:r>
              <a:rPr lang="pt-BR" dirty="0" err="1"/>
              <a:t>is</a:t>
            </a:r>
            <a:r>
              <a:rPr lang="pt-BR" dirty="0"/>
              <a:t> </a:t>
            </a:r>
            <a:r>
              <a:rPr lang="pt-BR" dirty="0" err="1"/>
              <a:t>taken</a:t>
            </a:r>
            <a:r>
              <a:rPr lang="pt-BR" dirty="0"/>
              <a:t> </a:t>
            </a:r>
            <a:r>
              <a:rPr lang="pt-BR" dirty="0" err="1"/>
              <a:t>orally</a:t>
            </a:r>
            <a:r>
              <a:rPr lang="pt-BR" dirty="0"/>
              <a:t> </a:t>
            </a:r>
            <a:r>
              <a:rPr lang="pt-BR" dirty="0" err="1"/>
              <a:t>and</a:t>
            </a:r>
            <a:r>
              <a:rPr lang="pt-BR" dirty="0"/>
              <a:t> </a:t>
            </a:r>
            <a:r>
              <a:rPr lang="pt-BR" dirty="0" err="1"/>
              <a:t>relieves</a:t>
            </a:r>
            <a:r>
              <a:rPr lang="pt-BR" dirty="0"/>
              <a:t> </a:t>
            </a:r>
            <a:r>
              <a:rPr lang="pt-BR" dirty="0" err="1"/>
              <a:t>these</a:t>
            </a:r>
            <a:r>
              <a:rPr lang="pt-BR" dirty="0"/>
              <a:t> </a:t>
            </a:r>
            <a:r>
              <a:rPr lang="pt-BR" dirty="0" err="1" smtClean="0"/>
              <a:t>symptoms</a:t>
            </a:r>
            <a:r>
              <a:rPr lang="pt-BR" dirty="0"/>
              <a:t> </a:t>
            </a:r>
            <a:r>
              <a:rPr lang="pt-BR" dirty="0" smtClean="0"/>
              <a:t>improve </a:t>
            </a:r>
            <a:r>
              <a:rPr lang="pt-BR" dirty="0" err="1"/>
              <a:t>the</a:t>
            </a:r>
            <a:r>
              <a:rPr lang="pt-BR" dirty="0"/>
              <a:t> </a:t>
            </a:r>
            <a:r>
              <a:rPr lang="pt-BR" dirty="0" err="1"/>
              <a:t>lives</a:t>
            </a:r>
            <a:r>
              <a:rPr lang="pt-BR" dirty="0"/>
              <a:t> </a:t>
            </a:r>
            <a:r>
              <a:rPr lang="pt-BR" dirty="0" err="1"/>
              <a:t>of</a:t>
            </a:r>
            <a:r>
              <a:rPr lang="pt-BR" dirty="0"/>
              <a:t> </a:t>
            </a:r>
            <a:r>
              <a:rPr lang="pt-BR" dirty="0" err="1"/>
              <a:t>your</a:t>
            </a:r>
            <a:r>
              <a:rPr lang="pt-BR" dirty="0"/>
              <a:t> </a:t>
            </a:r>
            <a:r>
              <a:rPr lang="pt-BR" dirty="0" err="1"/>
              <a:t>patients</a:t>
            </a:r>
            <a:r>
              <a:rPr lang="pt-BR" dirty="0"/>
              <a:t>? </a:t>
            </a:r>
          </a:p>
          <a:p>
            <a:pPr lvl="2"/>
            <a:r>
              <a:rPr lang="pt-BR" dirty="0" err="1"/>
              <a:t>Would</a:t>
            </a:r>
            <a:r>
              <a:rPr lang="pt-BR" dirty="0"/>
              <a:t> a </a:t>
            </a:r>
            <a:r>
              <a:rPr lang="pt-BR" dirty="0" err="1"/>
              <a:t>diagnostic</a:t>
            </a:r>
            <a:r>
              <a:rPr lang="pt-BR" dirty="0"/>
              <a:t> </a:t>
            </a:r>
            <a:r>
              <a:rPr lang="pt-BR" dirty="0" err="1"/>
              <a:t>that</a:t>
            </a:r>
            <a:r>
              <a:rPr lang="pt-BR" dirty="0"/>
              <a:t> </a:t>
            </a:r>
            <a:r>
              <a:rPr lang="pt-BR" dirty="0" err="1"/>
              <a:t>provides</a:t>
            </a:r>
            <a:r>
              <a:rPr lang="pt-BR" dirty="0"/>
              <a:t> </a:t>
            </a:r>
            <a:r>
              <a:rPr lang="pt-BR" dirty="0" err="1"/>
              <a:t>instant</a:t>
            </a:r>
            <a:r>
              <a:rPr lang="pt-BR" dirty="0"/>
              <a:t> </a:t>
            </a:r>
            <a:r>
              <a:rPr lang="pt-BR" dirty="0" err="1"/>
              <a:t>readout</a:t>
            </a:r>
            <a:r>
              <a:rPr lang="pt-BR" dirty="0"/>
              <a:t> </a:t>
            </a:r>
            <a:r>
              <a:rPr lang="pt-BR" dirty="0" err="1"/>
              <a:t>from</a:t>
            </a:r>
            <a:r>
              <a:rPr lang="pt-BR" dirty="0"/>
              <a:t> a </a:t>
            </a:r>
            <a:r>
              <a:rPr lang="pt-BR" dirty="0" err="1"/>
              <a:t>clinical</a:t>
            </a:r>
            <a:r>
              <a:rPr lang="pt-BR" dirty="0"/>
              <a:t> </a:t>
            </a:r>
            <a:r>
              <a:rPr lang="pt-BR" dirty="0" err="1"/>
              <a:t>sample</a:t>
            </a:r>
            <a:r>
              <a:rPr lang="pt-BR" dirty="0"/>
              <a:t> </a:t>
            </a:r>
            <a:r>
              <a:rPr lang="pt-BR" dirty="0" err="1"/>
              <a:t>change</a:t>
            </a:r>
            <a:r>
              <a:rPr lang="pt-BR" dirty="0"/>
              <a:t> </a:t>
            </a:r>
            <a:r>
              <a:rPr lang="pt-BR" dirty="0" err="1"/>
              <a:t>your</a:t>
            </a:r>
            <a:r>
              <a:rPr lang="pt-BR" dirty="0"/>
              <a:t> </a:t>
            </a:r>
            <a:r>
              <a:rPr lang="pt-BR" dirty="0" err="1"/>
              <a:t>clinical</a:t>
            </a:r>
            <a:r>
              <a:rPr lang="pt-BR" dirty="0"/>
              <a:t> </a:t>
            </a:r>
            <a:r>
              <a:rPr lang="pt-BR" dirty="0" err="1"/>
              <a:t>practice</a:t>
            </a:r>
            <a:r>
              <a:rPr lang="pt-BR" dirty="0"/>
              <a:t>? </a:t>
            </a:r>
          </a:p>
        </p:txBody>
      </p:sp>
    </p:spTree>
    <p:extLst>
      <p:ext uri="{BB962C8B-B14F-4D97-AF65-F5344CB8AC3E}">
        <p14:creationId xmlns:p14="http://schemas.microsoft.com/office/powerpoint/2010/main" val="1131783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a:t>Summary</a:t>
            </a:r>
            <a:r>
              <a:rPr lang="pt-BR" dirty="0"/>
              <a:t> </a:t>
            </a:r>
          </a:p>
        </p:txBody>
      </p:sp>
      <p:sp>
        <p:nvSpPr>
          <p:cNvPr id="3" name="Espaço Reservado para Conteúdo 2"/>
          <p:cNvSpPr>
            <a:spLocks noGrp="1"/>
          </p:cNvSpPr>
          <p:nvPr>
            <p:ph idx="1"/>
          </p:nvPr>
        </p:nvSpPr>
        <p:spPr/>
        <p:txBody>
          <a:bodyPr/>
          <a:lstStyle/>
          <a:p>
            <a:pPr marL="514350" indent="-514350">
              <a:buFont typeface="+mj-lt"/>
              <a:buAutoNum type="arabicPeriod"/>
            </a:pPr>
            <a:r>
              <a:rPr lang="pt-BR" dirty="0" err="1"/>
              <a:t>What</a:t>
            </a:r>
            <a:r>
              <a:rPr lang="pt-BR" dirty="0"/>
              <a:t> </a:t>
            </a:r>
            <a:r>
              <a:rPr lang="pt-BR" dirty="0" err="1"/>
              <a:t>is</a:t>
            </a:r>
            <a:r>
              <a:rPr lang="pt-BR" dirty="0"/>
              <a:t> </a:t>
            </a:r>
            <a:r>
              <a:rPr lang="pt-BR" dirty="0" err="1"/>
              <a:t>the</a:t>
            </a:r>
            <a:r>
              <a:rPr lang="pt-BR" dirty="0"/>
              <a:t> </a:t>
            </a:r>
            <a:r>
              <a:rPr lang="pt-BR" dirty="0" err="1"/>
              <a:t>product</a:t>
            </a:r>
            <a:r>
              <a:rPr lang="pt-BR" dirty="0"/>
              <a:t>? </a:t>
            </a:r>
          </a:p>
          <a:p>
            <a:pPr marL="514350" indent="-514350">
              <a:buFont typeface="+mj-lt"/>
              <a:buAutoNum type="arabicPeriod"/>
            </a:pPr>
            <a:r>
              <a:rPr lang="pt-BR" dirty="0" err="1"/>
              <a:t>Identify</a:t>
            </a:r>
            <a:r>
              <a:rPr lang="pt-BR" dirty="0"/>
              <a:t> &amp; </a:t>
            </a:r>
            <a:r>
              <a:rPr lang="pt-BR" dirty="0" err="1"/>
              <a:t>characterize</a:t>
            </a:r>
            <a:r>
              <a:rPr lang="pt-BR" dirty="0"/>
              <a:t> </a:t>
            </a:r>
            <a:r>
              <a:rPr lang="pt-BR" dirty="0" err="1"/>
              <a:t>the</a:t>
            </a:r>
            <a:r>
              <a:rPr lang="pt-BR" dirty="0"/>
              <a:t> </a:t>
            </a:r>
            <a:r>
              <a:rPr lang="pt-BR" dirty="0" err="1"/>
              <a:t>addressable</a:t>
            </a:r>
            <a:r>
              <a:rPr lang="pt-BR" dirty="0"/>
              <a:t> </a:t>
            </a:r>
            <a:r>
              <a:rPr lang="pt-BR" dirty="0" err="1"/>
              <a:t>market</a:t>
            </a:r>
            <a:r>
              <a:rPr lang="pt-BR" dirty="0"/>
              <a:t> </a:t>
            </a:r>
          </a:p>
          <a:p>
            <a:pPr marL="514350" indent="-514350">
              <a:buFont typeface="+mj-lt"/>
              <a:buAutoNum type="arabicPeriod"/>
            </a:pPr>
            <a:r>
              <a:rPr lang="pt-BR" dirty="0" err="1"/>
              <a:t>Establish</a:t>
            </a:r>
            <a:r>
              <a:rPr lang="pt-BR" dirty="0"/>
              <a:t> </a:t>
            </a:r>
            <a:r>
              <a:rPr lang="pt-BR" dirty="0" err="1"/>
              <a:t>your</a:t>
            </a:r>
            <a:r>
              <a:rPr lang="pt-BR" dirty="0"/>
              <a:t> </a:t>
            </a:r>
            <a:r>
              <a:rPr lang="pt-BR" dirty="0" err="1"/>
              <a:t>logic</a:t>
            </a:r>
            <a:r>
              <a:rPr lang="pt-BR" dirty="0"/>
              <a:t> </a:t>
            </a:r>
          </a:p>
          <a:p>
            <a:pPr marL="514350" indent="-514350">
              <a:buFont typeface="+mj-lt"/>
              <a:buAutoNum type="arabicPeriod"/>
            </a:pPr>
            <a:r>
              <a:rPr lang="pt-BR" dirty="0" err="1"/>
              <a:t>Quantify</a:t>
            </a:r>
            <a:r>
              <a:rPr lang="pt-BR" dirty="0"/>
              <a:t> </a:t>
            </a:r>
            <a:r>
              <a:rPr lang="pt-BR" dirty="0" err="1"/>
              <a:t>your</a:t>
            </a:r>
            <a:r>
              <a:rPr lang="pt-BR" dirty="0"/>
              <a:t> </a:t>
            </a:r>
            <a:r>
              <a:rPr lang="pt-BR" dirty="0" err="1"/>
              <a:t>adjectives</a:t>
            </a:r>
            <a:r>
              <a:rPr lang="pt-BR" dirty="0"/>
              <a:t> (e.g., </a:t>
            </a:r>
            <a:r>
              <a:rPr lang="pt-BR" dirty="0" err="1"/>
              <a:t>how</a:t>
            </a:r>
            <a:r>
              <a:rPr lang="pt-BR" dirty="0"/>
              <a:t> big) </a:t>
            </a:r>
          </a:p>
          <a:p>
            <a:pPr marL="514350" indent="-514350">
              <a:buFont typeface="+mj-lt"/>
              <a:buAutoNum type="arabicPeriod"/>
            </a:pPr>
            <a:r>
              <a:rPr lang="pt-BR" dirty="0" err="1"/>
              <a:t>Create</a:t>
            </a:r>
            <a:r>
              <a:rPr lang="pt-BR" dirty="0"/>
              <a:t> a </a:t>
            </a:r>
            <a:r>
              <a:rPr lang="pt-BR" dirty="0" err="1"/>
              <a:t>value</a:t>
            </a:r>
            <a:r>
              <a:rPr lang="pt-BR" dirty="0"/>
              <a:t> </a:t>
            </a:r>
            <a:r>
              <a:rPr lang="pt-BR" dirty="0" err="1"/>
              <a:t>proposition</a:t>
            </a:r>
            <a:r>
              <a:rPr lang="pt-BR" dirty="0"/>
              <a:t> </a:t>
            </a:r>
          </a:p>
          <a:p>
            <a:pPr marL="514350" indent="-514350">
              <a:buFont typeface="+mj-lt"/>
              <a:buAutoNum type="arabicPeriod"/>
            </a:pPr>
            <a:r>
              <a:rPr lang="pt-BR" dirty="0" err="1"/>
              <a:t>Validate</a:t>
            </a:r>
            <a:r>
              <a:rPr lang="pt-BR" dirty="0"/>
              <a:t> </a:t>
            </a:r>
            <a:r>
              <a:rPr lang="pt-BR" dirty="0" err="1"/>
              <a:t>your</a:t>
            </a:r>
            <a:r>
              <a:rPr lang="pt-BR" dirty="0"/>
              <a:t> </a:t>
            </a:r>
            <a:r>
              <a:rPr lang="pt-BR" dirty="0" err="1"/>
              <a:t>assumptions</a:t>
            </a:r>
            <a:r>
              <a:rPr lang="pt-BR" dirty="0"/>
              <a:t> (</a:t>
            </a:r>
            <a:r>
              <a:rPr lang="pt-BR" dirty="0" err="1"/>
              <a:t>pick</a:t>
            </a:r>
            <a:r>
              <a:rPr lang="pt-BR" dirty="0"/>
              <a:t> </a:t>
            </a:r>
            <a:r>
              <a:rPr lang="pt-BR" dirty="0" err="1"/>
              <a:t>up</a:t>
            </a:r>
            <a:r>
              <a:rPr lang="pt-BR" dirty="0"/>
              <a:t> </a:t>
            </a:r>
            <a:r>
              <a:rPr lang="pt-BR" dirty="0" err="1"/>
              <a:t>the</a:t>
            </a:r>
            <a:r>
              <a:rPr lang="pt-BR" dirty="0"/>
              <a:t> </a:t>
            </a:r>
            <a:r>
              <a:rPr lang="pt-BR" dirty="0" err="1"/>
              <a:t>phone</a:t>
            </a:r>
            <a:r>
              <a:rPr lang="pt-BR" dirty="0"/>
              <a:t>) </a:t>
            </a:r>
          </a:p>
        </p:txBody>
      </p:sp>
      <p:sp>
        <p:nvSpPr>
          <p:cNvPr id="4" name="CaixaDeTexto 3"/>
          <p:cNvSpPr txBox="1"/>
          <p:nvPr/>
        </p:nvSpPr>
        <p:spPr>
          <a:xfrm>
            <a:off x="1259632" y="6093296"/>
            <a:ext cx="1811714" cy="369332"/>
          </a:xfrm>
          <a:prstGeom prst="rect">
            <a:avLst/>
          </a:prstGeom>
          <a:noFill/>
        </p:spPr>
        <p:txBody>
          <a:bodyPr wrap="none" rtlCol="0">
            <a:spAutoFit/>
          </a:bodyPr>
          <a:lstStyle/>
          <a:p>
            <a:r>
              <a:rPr lang="pt-BR" smtClean="0"/>
              <a:t>Ana Lopes (2017)</a:t>
            </a:r>
            <a:endParaRPr lang="pt-BR"/>
          </a:p>
        </p:txBody>
      </p:sp>
    </p:spTree>
    <p:extLst>
      <p:ext uri="{BB962C8B-B14F-4D97-AF65-F5344CB8AC3E}">
        <p14:creationId xmlns:p14="http://schemas.microsoft.com/office/powerpoint/2010/main" val="16245390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DESAFIO DAS </a:t>
            </a:r>
            <a:r>
              <a:rPr lang="en-US" dirty="0" smtClean="0"/>
              <a:t>ICT’S BRASILEIRAS: </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solidFill>
                  <a:srgbClr val="FF0000"/>
                </a:solidFill>
              </a:rPr>
              <a:t>COMO INCORPORAR NO DIA A DIA DA PESQUISA AS  ATIVIDADES DE PROSPECÇÃO E PROTEÇÃO DOSAS DESENVOLVIMENTOS REALIZADOS </a:t>
            </a:r>
            <a:r>
              <a:rPr lang="en-US" dirty="0">
                <a:solidFill>
                  <a:srgbClr val="FF0000"/>
                </a:solidFill>
              </a:rPr>
              <a:t> </a:t>
            </a:r>
            <a:r>
              <a:rPr lang="en-US" dirty="0" smtClean="0">
                <a:solidFill>
                  <a:srgbClr val="FF0000"/>
                </a:solidFill>
              </a:rPr>
              <a:t>NOS CEPID’s:</a:t>
            </a:r>
          </a:p>
          <a:p>
            <a:pPr marL="1200150" lvl="1" indent="-457200">
              <a:buFont typeface="Arial"/>
              <a:buChar char="•"/>
            </a:pPr>
            <a:r>
              <a:rPr lang="en-US" dirty="0" err="1" smtClean="0"/>
              <a:t>Realizar</a:t>
            </a:r>
            <a:r>
              <a:rPr lang="en-US" dirty="0" smtClean="0"/>
              <a:t> a </a:t>
            </a:r>
            <a:r>
              <a:rPr lang="en-US" dirty="0" err="1" smtClean="0"/>
              <a:t>busca</a:t>
            </a:r>
            <a:r>
              <a:rPr lang="en-US" dirty="0" smtClean="0"/>
              <a:t> </a:t>
            </a:r>
            <a:r>
              <a:rPr lang="en-US" dirty="0" err="1" smtClean="0"/>
              <a:t>previa</a:t>
            </a:r>
            <a:r>
              <a:rPr lang="en-US" dirty="0" smtClean="0"/>
              <a:t> de </a:t>
            </a:r>
            <a:r>
              <a:rPr lang="en-US" dirty="0" err="1" smtClean="0"/>
              <a:t>patentes</a:t>
            </a:r>
            <a:r>
              <a:rPr lang="en-US" dirty="0" smtClean="0"/>
              <a:t> </a:t>
            </a:r>
            <a:r>
              <a:rPr lang="en-US" dirty="0" err="1" smtClean="0"/>
              <a:t>sobre</a:t>
            </a:r>
            <a:r>
              <a:rPr lang="en-US" dirty="0" smtClean="0"/>
              <a:t> </a:t>
            </a:r>
            <a:r>
              <a:rPr lang="en-US" dirty="0" err="1" smtClean="0"/>
              <a:t>os</a:t>
            </a:r>
            <a:r>
              <a:rPr lang="en-US" dirty="0" smtClean="0"/>
              <a:t> </a:t>
            </a:r>
            <a:r>
              <a:rPr lang="en-US" dirty="0" err="1" smtClean="0"/>
              <a:t>temas</a:t>
            </a:r>
            <a:r>
              <a:rPr lang="en-US" dirty="0" smtClean="0"/>
              <a:t> das </a:t>
            </a:r>
            <a:r>
              <a:rPr lang="en-US" dirty="0" err="1" smtClean="0"/>
              <a:t>pesquisas</a:t>
            </a:r>
            <a:endParaRPr lang="en-US" dirty="0" smtClean="0"/>
          </a:p>
          <a:p>
            <a:pPr marL="1200150" lvl="1" indent="-457200">
              <a:buFont typeface="Arial"/>
              <a:buChar char="•"/>
            </a:pPr>
            <a:r>
              <a:rPr lang="en-US" dirty="0" err="1" smtClean="0"/>
              <a:t>Utilizar</a:t>
            </a:r>
            <a:r>
              <a:rPr lang="en-US" dirty="0" smtClean="0"/>
              <a:t> </a:t>
            </a:r>
            <a:r>
              <a:rPr lang="en-US" dirty="0" err="1" smtClean="0"/>
              <a:t>patentes</a:t>
            </a:r>
            <a:r>
              <a:rPr lang="en-US" dirty="0" smtClean="0"/>
              <a:t> </a:t>
            </a:r>
            <a:r>
              <a:rPr lang="en-US" dirty="0" err="1" smtClean="0"/>
              <a:t>como</a:t>
            </a:r>
            <a:r>
              <a:rPr lang="en-US" dirty="0" smtClean="0"/>
              <a:t> </a:t>
            </a:r>
            <a:r>
              <a:rPr lang="en-US" dirty="0" err="1" smtClean="0"/>
              <a:t>fontes</a:t>
            </a:r>
            <a:r>
              <a:rPr lang="en-US" dirty="0" smtClean="0"/>
              <a:t> de </a:t>
            </a:r>
            <a:r>
              <a:rPr lang="en-US" dirty="0" err="1" smtClean="0"/>
              <a:t>informação</a:t>
            </a:r>
            <a:endParaRPr lang="en-US" dirty="0" smtClean="0"/>
          </a:p>
          <a:p>
            <a:pPr marL="1200150" lvl="1" indent="-457200">
              <a:buFont typeface="Arial"/>
              <a:buChar char="•"/>
            </a:pPr>
            <a:r>
              <a:rPr lang="en-US" dirty="0" err="1" smtClean="0"/>
              <a:t>Realizar</a:t>
            </a:r>
            <a:r>
              <a:rPr lang="en-US" dirty="0" smtClean="0"/>
              <a:t> </a:t>
            </a:r>
            <a:r>
              <a:rPr lang="en-US" dirty="0" err="1" smtClean="0"/>
              <a:t>depositos</a:t>
            </a:r>
            <a:r>
              <a:rPr lang="en-US" dirty="0" smtClean="0"/>
              <a:t> das </a:t>
            </a:r>
            <a:r>
              <a:rPr lang="en-US" dirty="0" err="1" smtClean="0"/>
              <a:t>patentes</a:t>
            </a:r>
            <a:r>
              <a:rPr lang="en-US" dirty="0" smtClean="0"/>
              <a:t> antes da </a:t>
            </a:r>
            <a:r>
              <a:rPr lang="en-US" dirty="0" err="1" smtClean="0"/>
              <a:t>Defesa</a:t>
            </a:r>
            <a:r>
              <a:rPr lang="en-US" dirty="0" smtClean="0"/>
              <a:t> da </a:t>
            </a:r>
            <a:r>
              <a:rPr lang="en-US" dirty="0" err="1" smtClean="0"/>
              <a:t>Tese</a:t>
            </a:r>
            <a:r>
              <a:rPr lang="en-US" dirty="0" smtClean="0"/>
              <a:t> e/</a:t>
            </a:r>
            <a:r>
              <a:rPr lang="en-US" dirty="0" err="1" smtClean="0"/>
              <a:t>ou</a:t>
            </a:r>
            <a:r>
              <a:rPr lang="en-US" dirty="0" smtClean="0"/>
              <a:t> </a:t>
            </a:r>
            <a:r>
              <a:rPr lang="en-US" dirty="0" err="1" smtClean="0"/>
              <a:t>publicação</a:t>
            </a:r>
            <a:r>
              <a:rPr lang="en-US" dirty="0" smtClean="0"/>
              <a:t> de </a:t>
            </a:r>
            <a:r>
              <a:rPr lang="en-US" dirty="0" err="1" smtClean="0"/>
              <a:t>Artigos</a:t>
            </a:r>
            <a:r>
              <a:rPr lang="en-US" dirty="0" smtClean="0"/>
              <a:t> </a:t>
            </a:r>
            <a:r>
              <a:rPr lang="en-US" dirty="0" err="1"/>
              <a:t>C</a:t>
            </a:r>
            <a:r>
              <a:rPr lang="en-US" dirty="0" err="1" smtClean="0"/>
              <a:t>ientificos</a:t>
            </a:r>
            <a:endParaRPr lang="en-US" dirty="0" smtClean="0"/>
          </a:p>
          <a:p>
            <a:pPr marL="1200150" lvl="1"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endParaRPr lang="en-US" dirty="0"/>
          </a:p>
        </p:txBody>
      </p:sp>
    </p:spTree>
    <p:extLst>
      <p:ext uri="{BB962C8B-B14F-4D97-AF65-F5344CB8AC3E}">
        <p14:creationId xmlns:p14="http://schemas.microsoft.com/office/powerpoint/2010/main" val="1530201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DESAFIO DAS ICT’S BRASILEIRAS: </a:t>
            </a:r>
            <a:endParaRPr lang="en-US" dirty="0"/>
          </a:p>
        </p:txBody>
      </p:sp>
      <p:sp>
        <p:nvSpPr>
          <p:cNvPr id="5" name="Content Placeholder 4"/>
          <p:cNvSpPr>
            <a:spLocks noGrp="1"/>
          </p:cNvSpPr>
          <p:nvPr>
            <p:ph idx="1"/>
          </p:nvPr>
        </p:nvSpPr>
        <p:spPr>
          <a:xfrm>
            <a:off x="395536" y="980728"/>
            <a:ext cx="8568952" cy="5544616"/>
          </a:xfrm>
        </p:spPr>
        <p:txBody>
          <a:bodyPr/>
          <a:lstStyle/>
          <a:p>
            <a:r>
              <a:rPr lang="en-US" sz="2000" dirty="0" smtClean="0">
                <a:solidFill>
                  <a:srgbClr val="FF0000"/>
                </a:solidFill>
              </a:rPr>
              <a:t>COMO FOMENTAR A INOVAÇÃO E O EMPREENDEDORISMO ENTRE SEUS DOCENTES, PESQUISADORES E ALUNOS DE PÓS-GRADUAÇÃO E CUMPRIR O ESTATUTO DOS FUNCIONARIOS PUBLICOS????</a:t>
            </a:r>
          </a:p>
          <a:p>
            <a:endParaRPr lang="en-US" sz="2000" dirty="0"/>
          </a:p>
          <a:p>
            <a:r>
              <a:rPr lang="en-US" sz="2000" dirty="0" smtClean="0">
                <a:solidFill>
                  <a:srgbClr val="3366FF"/>
                </a:solidFill>
              </a:rPr>
              <a:t>ELIMINAR O CONFLITO DE INTERESSES ENTRE PESQUISADOR EMPREENDEDOR E PESQUISADOR COORDENADOR DE PESQUISAS INSTITUCIONAIS</a:t>
            </a:r>
          </a:p>
          <a:p>
            <a:pPr marL="342900" indent="-342900">
              <a:buFontTx/>
              <a:buChar char="-"/>
            </a:pPr>
            <a:r>
              <a:rPr lang="en-US" sz="2000" dirty="0" err="1" smtClean="0">
                <a:solidFill>
                  <a:srgbClr val="3366FF"/>
                </a:solidFill>
              </a:rPr>
              <a:t>Modelo</a:t>
            </a:r>
            <a:r>
              <a:rPr lang="en-US" sz="2000" dirty="0" smtClean="0">
                <a:solidFill>
                  <a:srgbClr val="3366FF"/>
                </a:solidFill>
              </a:rPr>
              <a:t> Ingles  o </a:t>
            </a:r>
            <a:r>
              <a:rPr lang="en-US" sz="2000" dirty="0" err="1" smtClean="0">
                <a:solidFill>
                  <a:srgbClr val="3366FF"/>
                </a:solidFill>
              </a:rPr>
              <a:t>Docente</a:t>
            </a:r>
            <a:r>
              <a:rPr lang="en-US" sz="2000" dirty="0" smtClean="0">
                <a:solidFill>
                  <a:srgbClr val="3366FF"/>
                </a:solidFill>
              </a:rPr>
              <a:t> </a:t>
            </a:r>
            <a:r>
              <a:rPr lang="en-US" sz="2000" dirty="0" err="1" smtClean="0">
                <a:solidFill>
                  <a:srgbClr val="3366FF"/>
                </a:solidFill>
              </a:rPr>
              <a:t>pode</a:t>
            </a:r>
            <a:r>
              <a:rPr lang="en-US" sz="2000" dirty="0" smtClean="0">
                <a:solidFill>
                  <a:srgbClr val="3366FF"/>
                </a:solidFill>
              </a:rPr>
              <a:t> </a:t>
            </a:r>
            <a:r>
              <a:rPr lang="en-US" sz="2000" dirty="0" err="1" smtClean="0">
                <a:solidFill>
                  <a:srgbClr val="3366FF"/>
                </a:solidFill>
              </a:rPr>
              <a:t>abrir</a:t>
            </a:r>
            <a:r>
              <a:rPr lang="en-US" sz="2000" dirty="0" smtClean="0">
                <a:solidFill>
                  <a:srgbClr val="3366FF"/>
                </a:solidFill>
              </a:rPr>
              <a:t> </a:t>
            </a:r>
            <a:r>
              <a:rPr lang="en-US" sz="2000" dirty="0" err="1" smtClean="0">
                <a:solidFill>
                  <a:srgbClr val="3366FF"/>
                </a:solidFill>
              </a:rPr>
              <a:t>empresa</a:t>
            </a:r>
            <a:r>
              <a:rPr lang="en-US" sz="2000" dirty="0" smtClean="0">
                <a:solidFill>
                  <a:srgbClr val="3366FF"/>
                </a:solidFill>
              </a:rPr>
              <a:t> </a:t>
            </a:r>
            <a:r>
              <a:rPr lang="en-US" sz="2000" dirty="0" err="1" smtClean="0">
                <a:solidFill>
                  <a:srgbClr val="3366FF"/>
                </a:solidFill>
              </a:rPr>
              <a:t>licenciando</a:t>
            </a:r>
            <a:r>
              <a:rPr lang="en-US" sz="2000" dirty="0" smtClean="0">
                <a:solidFill>
                  <a:srgbClr val="3366FF"/>
                </a:solidFill>
              </a:rPr>
              <a:t> </a:t>
            </a:r>
            <a:r>
              <a:rPr lang="en-US" sz="2000" dirty="0" err="1" smtClean="0">
                <a:solidFill>
                  <a:srgbClr val="3366FF"/>
                </a:solidFill>
              </a:rPr>
              <a:t>diretamente</a:t>
            </a:r>
            <a:r>
              <a:rPr lang="en-US" sz="2000" dirty="0" smtClean="0">
                <a:solidFill>
                  <a:srgbClr val="3366FF"/>
                </a:solidFill>
              </a:rPr>
              <a:t> da </a:t>
            </a:r>
            <a:r>
              <a:rPr lang="en-US" sz="2000" dirty="0" err="1" smtClean="0">
                <a:solidFill>
                  <a:srgbClr val="3366FF"/>
                </a:solidFill>
              </a:rPr>
              <a:t>universidade</a:t>
            </a:r>
            <a:r>
              <a:rPr lang="en-US" sz="2000" dirty="0" smtClean="0">
                <a:solidFill>
                  <a:srgbClr val="3366FF"/>
                </a:solidFill>
              </a:rPr>
              <a:t> </a:t>
            </a:r>
            <a:r>
              <a:rPr lang="en-US" sz="2000" dirty="0" err="1" smtClean="0">
                <a:solidFill>
                  <a:srgbClr val="3366FF"/>
                </a:solidFill>
              </a:rPr>
              <a:t>suas</a:t>
            </a:r>
            <a:r>
              <a:rPr lang="en-US" sz="2000" dirty="0" smtClean="0">
                <a:solidFill>
                  <a:srgbClr val="3366FF"/>
                </a:solidFill>
              </a:rPr>
              <a:t> </a:t>
            </a:r>
            <a:r>
              <a:rPr lang="en-US" sz="2000" dirty="0" err="1" smtClean="0">
                <a:solidFill>
                  <a:srgbClr val="3366FF"/>
                </a:solidFill>
              </a:rPr>
              <a:t>invenções</a:t>
            </a:r>
            <a:r>
              <a:rPr lang="en-US" sz="2000" dirty="0" smtClean="0">
                <a:solidFill>
                  <a:srgbClr val="3366FF"/>
                </a:solidFill>
              </a:rPr>
              <a:t> e </a:t>
            </a:r>
            <a:r>
              <a:rPr lang="en-US" sz="2000" dirty="0" err="1" smtClean="0">
                <a:solidFill>
                  <a:srgbClr val="3366FF"/>
                </a:solidFill>
              </a:rPr>
              <a:t>mantem</a:t>
            </a:r>
            <a:r>
              <a:rPr lang="en-US" sz="2000" dirty="0" smtClean="0">
                <a:solidFill>
                  <a:srgbClr val="3366FF"/>
                </a:solidFill>
              </a:rPr>
              <a:t> </a:t>
            </a:r>
            <a:r>
              <a:rPr lang="en-US" sz="2000" dirty="0" err="1" smtClean="0">
                <a:solidFill>
                  <a:srgbClr val="3366FF"/>
                </a:solidFill>
              </a:rPr>
              <a:t>seu</a:t>
            </a:r>
            <a:r>
              <a:rPr lang="en-US" sz="2000" dirty="0" smtClean="0">
                <a:solidFill>
                  <a:srgbClr val="3366FF"/>
                </a:solidFill>
              </a:rPr>
              <a:t> </a:t>
            </a:r>
            <a:r>
              <a:rPr lang="en-US" sz="2000" dirty="0" err="1" smtClean="0">
                <a:solidFill>
                  <a:srgbClr val="3366FF"/>
                </a:solidFill>
              </a:rPr>
              <a:t>vinculo</a:t>
            </a:r>
            <a:r>
              <a:rPr lang="en-US" sz="2000" dirty="0" smtClean="0">
                <a:solidFill>
                  <a:srgbClr val="3366FF"/>
                </a:solidFill>
              </a:rPr>
              <a:t> de </a:t>
            </a:r>
            <a:r>
              <a:rPr lang="en-US" sz="2000" dirty="0" err="1" smtClean="0">
                <a:solidFill>
                  <a:srgbClr val="3366FF"/>
                </a:solidFill>
              </a:rPr>
              <a:t>trabalho</a:t>
            </a:r>
            <a:r>
              <a:rPr lang="en-US" sz="2000" dirty="0" smtClean="0">
                <a:solidFill>
                  <a:srgbClr val="3366FF"/>
                </a:solidFill>
              </a:rPr>
              <a:t> com </a:t>
            </a:r>
            <a:r>
              <a:rPr lang="en-US" sz="2000" dirty="0" err="1" smtClean="0">
                <a:solidFill>
                  <a:srgbClr val="3366FF"/>
                </a:solidFill>
              </a:rPr>
              <a:t>universidade</a:t>
            </a:r>
            <a:r>
              <a:rPr lang="en-US" sz="2000" dirty="0" smtClean="0">
                <a:solidFill>
                  <a:srgbClr val="3366FF"/>
                </a:solidFill>
              </a:rPr>
              <a:t> </a:t>
            </a:r>
            <a:r>
              <a:rPr lang="en-US" sz="2000" dirty="0" err="1" smtClean="0">
                <a:solidFill>
                  <a:srgbClr val="3366FF"/>
                </a:solidFill>
              </a:rPr>
              <a:t>porem</a:t>
            </a:r>
            <a:r>
              <a:rPr lang="en-US" sz="2000" dirty="0" smtClean="0">
                <a:solidFill>
                  <a:srgbClr val="3366FF"/>
                </a:solidFill>
              </a:rPr>
              <a:t> </a:t>
            </a:r>
            <a:r>
              <a:rPr lang="en-US" sz="2000" dirty="0" err="1" smtClean="0">
                <a:solidFill>
                  <a:srgbClr val="3366FF"/>
                </a:solidFill>
              </a:rPr>
              <a:t>em</a:t>
            </a:r>
            <a:r>
              <a:rPr lang="en-US" sz="2000" dirty="0">
                <a:solidFill>
                  <a:srgbClr val="3366FF"/>
                </a:solidFill>
              </a:rPr>
              <a:t>  </a:t>
            </a:r>
            <a:r>
              <a:rPr lang="en-US" sz="2000" dirty="0" smtClean="0">
                <a:solidFill>
                  <a:srgbClr val="3366FF"/>
                </a:solidFill>
              </a:rPr>
              <a:t>“</a:t>
            </a:r>
            <a:r>
              <a:rPr lang="en-US" sz="2000" dirty="0" err="1" smtClean="0">
                <a:solidFill>
                  <a:srgbClr val="3366FF"/>
                </a:solidFill>
              </a:rPr>
              <a:t>outra</a:t>
            </a:r>
            <a:r>
              <a:rPr lang="en-US" sz="2000" dirty="0" smtClean="0">
                <a:solidFill>
                  <a:srgbClr val="3366FF"/>
                </a:solidFill>
              </a:rPr>
              <a:t> </a:t>
            </a:r>
            <a:r>
              <a:rPr lang="en-US" sz="2000" dirty="0" err="1" smtClean="0">
                <a:solidFill>
                  <a:srgbClr val="3366FF"/>
                </a:solidFill>
              </a:rPr>
              <a:t>linha</a:t>
            </a:r>
            <a:r>
              <a:rPr lang="en-US" sz="2000" dirty="0" smtClean="0">
                <a:solidFill>
                  <a:srgbClr val="3366FF"/>
                </a:solidFill>
              </a:rPr>
              <a:t> de </a:t>
            </a:r>
            <a:r>
              <a:rPr lang="en-US" sz="2000" dirty="0" err="1" smtClean="0">
                <a:solidFill>
                  <a:srgbClr val="3366FF"/>
                </a:solidFill>
              </a:rPr>
              <a:t>pesquisa</a:t>
            </a:r>
            <a:r>
              <a:rPr lang="en-US" sz="2000" dirty="0" smtClean="0">
                <a:solidFill>
                  <a:srgbClr val="3366FF"/>
                </a:solidFill>
              </a:rPr>
              <a:t>”.  </a:t>
            </a:r>
          </a:p>
          <a:p>
            <a:pPr marL="342900" indent="-342900">
              <a:buFontTx/>
              <a:buChar char="-"/>
            </a:pPr>
            <a:r>
              <a:rPr lang="en-US" sz="2000" dirty="0" err="1" smtClean="0">
                <a:solidFill>
                  <a:srgbClr val="3366FF"/>
                </a:solidFill>
              </a:rPr>
              <a:t>Condição</a:t>
            </a:r>
            <a:r>
              <a:rPr lang="en-US" sz="2000" dirty="0" smtClean="0">
                <a:solidFill>
                  <a:srgbClr val="3366FF"/>
                </a:solidFill>
              </a:rPr>
              <a:t> </a:t>
            </a:r>
            <a:r>
              <a:rPr lang="en-US" sz="2000" dirty="0" err="1" smtClean="0">
                <a:solidFill>
                  <a:srgbClr val="3366FF"/>
                </a:solidFill>
              </a:rPr>
              <a:t>para</a:t>
            </a:r>
            <a:r>
              <a:rPr lang="en-US" sz="2000" dirty="0" smtClean="0">
                <a:solidFill>
                  <a:srgbClr val="3366FF"/>
                </a:solidFill>
              </a:rPr>
              <a:t> </a:t>
            </a:r>
            <a:r>
              <a:rPr lang="en-US" sz="2000" dirty="0" err="1" smtClean="0">
                <a:solidFill>
                  <a:srgbClr val="3366FF"/>
                </a:solidFill>
              </a:rPr>
              <a:t>manter</a:t>
            </a:r>
            <a:r>
              <a:rPr lang="en-US" sz="2000" dirty="0" smtClean="0">
                <a:solidFill>
                  <a:srgbClr val="3366FF"/>
                </a:solidFill>
              </a:rPr>
              <a:t> o </a:t>
            </a:r>
            <a:r>
              <a:rPr lang="en-US" sz="2000" dirty="0" err="1" smtClean="0">
                <a:solidFill>
                  <a:srgbClr val="3366FF"/>
                </a:solidFill>
              </a:rPr>
              <a:t>vinculo</a:t>
            </a:r>
            <a:r>
              <a:rPr lang="en-US" sz="2000" dirty="0" smtClean="0">
                <a:solidFill>
                  <a:srgbClr val="3366FF"/>
                </a:solidFill>
              </a:rPr>
              <a:t> de </a:t>
            </a:r>
            <a:r>
              <a:rPr lang="en-US" sz="2000" dirty="0" err="1" smtClean="0">
                <a:solidFill>
                  <a:srgbClr val="3366FF"/>
                </a:solidFill>
              </a:rPr>
              <a:t>trabalho</a:t>
            </a:r>
            <a:r>
              <a:rPr lang="en-US" sz="2000" dirty="0" smtClean="0">
                <a:solidFill>
                  <a:srgbClr val="3366FF"/>
                </a:solidFill>
              </a:rPr>
              <a:t> com a </a:t>
            </a:r>
            <a:r>
              <a:rPr lang="en-US" sz="2000" dirty="0" err="1" smtClean="0">
                <a:solidFill>
                  <a:srgbClr val="3366FF"/>
                </a:solidFill>
              </a:rPr>
              <a:t>universidade</a:t>
            </a:r>
            <a:r>
              <a:rPr lang="en-US" sz="2000" dirty="0" smtClean="0">
                <a:solidFill>
                  <a:srgbClr val="3366FF"/>
                </a:solidFill>
              </a:rPr>
              <a:t> </a:t>
            </a:r>
            <a:r>
              <a:rPr lang="en-US" sz="2000" dirty="0" err="1" smtClean="0">
                <a:solidFill>
                  <a:srgbClr val="3366FF"/>
                </a:solidFill>
              </a:rPr>
              <a:t>é</a:t>
            </a:r>
            <a:r>
              <a:rPr lang="en-US" sz="2000" dirty="0" smtClean="0">
                <a:solidFill>
                  <a:srgbClr val="3366FF"/>
                </a:solidFill>
              </a:rPr>
              <a:t> </a:t>
            </a:r>
            <a:r>
              <a:rPr lang="en-US" sz="2000" dirty="0" err="1" smtClean="0">
                <a:solidFill>
                  <a:srgbClr val="3366FF"/>
                </a:solidFill>
              </a:rPr>
              <a:t>que</a:t>
            </a:r>
            <a:r>
              <a:rPr lang="en-US" sz="2000" dirty="0" smtClean="0">
                <a:solidFill>
                  <a:srgbClr val="3366FF"/>
                </a:solidFill>
              </a:rPr>
              <a:t> o  </a:t>
            </a:r>
            <a:r>
              <a:rPr lang="en-US" sz="2000" dirty="0" err="1" smtClean="0">
                <a:solidFill>
                  <a:srgbClr val="3366FF"/>
                </a:solidFill>
              </a:rPr>
              <a:t>seu</a:t>
            </a:r>
            <a:r>
              <a:rPr lang="en-US" sz="2000" dirty="0" smtClean="0">
                <a:solidFill>
                  <a:srgbClr val="3366FF"/>
                </a:solidFill>
              </a:rPr>
              <a:t> </a:t>
            </a:r>
            <a:r>
              <a:rPr lang="en-US" sz="2000" dirty="0" err="1" smtClean="0">
                <a:solidFill>
                  <a:srgbClr val="3366FF"/>
                </a:solidFill>
              </a:rPr>
              <a:t>antigo</a:t>
            </a:r>
            <a:r>
              <a:rPr lang="en-US" sz="2000" dirty="0" smtClean="0">
                <a:solidFill>
                  <a:srgbClr val="3366FF"/>
                </a:solidFill>
              </a:rPr>
              <a:t> </a:t>
            </a:r>
            <a:r>
              <a:rPr lang="en-US" sz="2000" dirty="0" err="1" smtClean="0">
                <a:solidFill>
                  <a:srgbClr val="3366FF"/>
                </a:solidFill>
              </a:rPr>
              <a:t>laboratorio</a:t>
            </a:r>
            <a:r>
              <a:rPr lang="en-US" sz="2000" dirty="0" smtClean="0">
                <a:solidFill>
                  <a:srgbClr val="3366FF"/>
                </a:solidFill>
              </a:rPr>
              <a:t> (</a:t>
            </a:r>
            <a:r>
              <a:rPr lang="en-US" sz="2000" dirty="0" err="1" smtClean="0">
                <a:solidFill>
                  <a:srgbClr val="3366FF"/>
                </a:solidFill>
              </a:rPr>
              <a:t>unidade</a:t>
            </a:r>
            <a:r>
              <a:rPr lang="en-US" sz="2000" dirty="0" smtClean="0">
                <a:solidFill>
                  <a:srgbClr val="3366FF"/>
                </a:solidFill>
              </a:rPr>
              <a:t> com a </a:t>
            </a:r>
            <a:r>
              <a:rPr lang="en-US" sz="2000" dirty="0" err="1" smtClean="0">
                <a:solidFill>
                  <a:srgbClr val="3366FF"/>
                </a:solidFill>
              </a:rPr>
              <a:t>qual</a:t>
            </a:r>
            <a:r>
              <a:rPr lang="en-US" sz="2000" dirty="0" smtClean="0">
                <a:solidFill>
                  <a:srgbClr val="3366FF"/>
                </a:solidFill>
              </a:rPr>
              <a:t> </a:t>
            </a:r>
            <a:r>
              <a:rPr lang="en-US" sz="2000" dirty="0" err="1" smtClean="0">
                <a:solidFill>
                  <a:srgbClr val="3366FF"/>
                </a:solidFill>
              </a:rPr>
              <a:t>passara</a:t>
            </a:r>
            <a:r>
              <a:rPr lang="en-US" sz="2000" dirty="0" smtClean="0">
                <a:solidFill>
                  <a:srgbClr val="3366FF"/>
                </a:solidFill>
              </a:rPr>
              <a:t> a </a:t>
            </a:r>
            <a:r>
              <a:rPr lang="en-US" sz="2000" dirty="0" err="1" smtClean="0">
                <a:solidFill>
                  <a:srgbClr val="3366FF"/>
                </a:solidFill>
              </a:rPr>
              <a:t>ser</a:t>
            </a:r>
            <a:r>
              <a:rPr lang="en-US" sz="2000" dirty="0" smtClean="0">
                <a:solidFill>
                  <a:srgbClr val="3366FF"/>
                </a:solidFill>
              </a:rPr>
              <a:t> </a:t>
            </a:r>
            <a:r>
              <a:rPr lang="en-US" sz="2000" dirty="0" err="1" smtClean="0">
                <a:solidFill>
                  <a:srgbClr val="3366FF"/>
                </a:solidFill>
              </a:rPr>
              <a:t>conveniado</a:t>
            </a:r>
            <a:r>
              <a:rPr lang="en-US" sz="2000" dirty="0" smtClean="0">
                <a:solidFill>
                  <a:srgbClr val="3366FF"/>
                </a:solidFill>
              </a:rPr>
              <a:t> </a:t>
            </a:r>
            <a:r>
              <a:rPr lang="en-US" sz="2000" dirty="0" err="1" smtClean="0">
                <a:solidFill>
                  <a:srgbClr val="3366FF"/>
                </a:solidFill>
              </a:rPr>
              <a:t>enquanto</a:t>
            </a:r>
            <a:r>
              <a:rPr lang="en-US" sz="2000" dirty="0" smtClean="0">
                <a:solidFill>
                  <a:srgbClr val="3366FF"/>
                </a:solidFill>
              </a:rPr>
              <a:t> </a:t>
            </a:r>
            <a:r>
              <a:rPr lang="en-US" sz="2000" dirty="0" err="1" smtClean="0">
                <a:solidFill>
                  <a:srgbClr val="3366FF"/>
                </a:solidFill>
              </a:rPr>
              <a:t>empresario</a:t>
            </a:r>
            <a:r>
              <a:rPr lang="en-US" sz="2000" dirty="0" smtClean="0">
                <a:solidFill>
                  <a:srgbClr val="3366FF"/>
                </a:solidFill>
              </a:rPr>
              <a:t>) </a:t>
            </a:r>
            <a:r>
              <a:rPr lang="en-US" sz="2000" dirty="0" err="1" smtClean="0">
                <a:solidFill>
                  <a:srgbClr val="3366FF"/>
                </a:solidFill>
              </a:rPr>
              <a:t>passa</a:t>
            </a:r>
            <a:r>
              <a:rPr lang="en-US" sz="2000" dirty="0" smtClean="0">
                <a:solidFill>
                  <a:srgbClr val="3366FF"/>
                </a:solidFill>
              </a:rPr>
              <a:t> a </a:t>
            </a:r>
            <a:r>
              <a:rPr lang="en-US" sz="2000" dirty="0" err="1" smtClean="0">
                <a:solidFill>
                  <a:srgbClr val="3366FF"/>
                </a:solidFill>
              </a:rPr>
              <a:t>ser</a:t>
            </a:r>
            <a:r>
              <a:rPr lang="en-US" sz="2000" dirty="0" smtClean="0">
                <a:solidFill>
                  <a:srgbClr val="3366FF"/>
                </a:solidFill>
              </a:rPr>
              <a:t> de </a:t>
            </a:r>
            <a:r>
              <a:rPr lang="en-US" sz="2000" dirty="0" err="1" smtClean="0">
                <a:solidFill>
                  <a:srgbClr val="3366FF"/>
                </a:solidFill>
              </a:rPr>
              <a:t>responsabilidade</a:t>
            </a:r>
            <a:r>
              <a:rPr lang="en-US" sz="2000" dirty="0" smtClean="0">
                <a:solidFill>
                  <a:srgbClr val="3366FF"/>
                </a:solidFill>
              </a:rPr>
              <a:t> de outro </a:t>
            </a:r>
            <a:r>
              <a:rPr lang="en-US" sz="2000" dirty="0" err="1" smtClean="0">
                <a:solidFill>
                  <a:srgbClr val="3366FF"/>
                </a:solidFill>
              </a:rPr>
              <a:t>pesquisador</a:t>
            </a:r>
            <a:r>
              <a:rPr lang="en-US" sz="2000" dirty="0" smtClean="0">
                <a:solidFill>
                  <a:srgbClr val="3366FF"/>
                </a:solidFill>
              </a:rPr>
              <a:t> .</a:t>
            </a:r>
          </a:p>
          <a:p>
            <a:pPr marL="342900" indent="-342900">
              <a:buFontTx/>
              <a:buChar char="-"/>
            </a:pPr>
            <a:r>
              <a:rPr lang="en-US" sz="2000" dirty="0" smtClean="0">
                <a:solidFill>
                  <a:srgbClr val="3366FF"/>
                </a:solidFill>
              </a:rPr>
              <a:t>Podera </a:t>
            </a:r>
            <a:r>
              <a:rPr lang="en-US" sz="2000" dirty="0" err="1" smtClean="0">
                <a:solidFill>
                  <a:srgbClr val="3366FF"/>
                </a:solidFill>
              </a:rPr>
              <a:t>transformar</a:t>
            </a:r>
            <a:r>
              <a:rPr lang="en-US" sz="2000" dirty="0" smtClean="0">
                <a:solidFill>
                  <a:srgbClr val="3366FF"/>
                </a:solidFill>
              </a:rPr>
              <a:t> a </a:t>
            </a:r>
            <a:r>
              <a:rPr lang="en-US" sz="2000" dirty="0" err="1" smtClean="0">
                <a:solidFill>
                  <a:srgbClr val="3366FF"/>
                </a:solidFill>
              </a:rPr>
              <a:t>sua</a:t>
            </a:r>
            <a:r>
              <a:rPr lang="en-US" sz="2000" dirty="0" smtClean="0">
                <a:solidFill>
                  <a:srgbClr val="3366FF"/>
                </a:solidFill>
              </a:rPr>
              <a:t> </a:t>
            </a:r>
            <a:r>
              <a:rPr lang="en-US" sz="2000" dirty="0" err="1" smtClean="0">
                <a:solidFill>
                  <a:srgbClr val="3366FF"/>
                </a:solidFill>
              </a:rPr>
              <a:t>invenção</a:t>
            </a:r>
            <a:r>
              <a:rPr lang="en-US" sz="2000" dirty="0" smtClean="0">
                <a:solidFill>
                  <a:srgbClr val="3366FF"/>
                </a:solidFill>
              </a:rPr>
              <a:t> </a:t>
            </a:r>
            <a:r>
              <a:rPr lang="en-US" sz="2000" dirty="0" err="1" smtClean="0">
                <a:solidFill>
                  <a:srgbClr val="3366FF"/>
                </a:solidFill>
              </a:rPr>
              <a:t>em</a:t>
            </a:r>
            <a:r>
              <a:rPr lang="en-US" sz="2000" dirty="0" smtClean="0">
                <a:solidFill>
                  <a:srgbClr val="3366FF"/>
                </a:solidFill>
              </a:rPr>
              <a:t> um PRODUTO (socio-</a:t>
            </a:r>
            <a:r>
              <a:rPr lang="en-US" sz="2000" dirty="0" err="1" smtClean="0">
                <a:solidFill>
                  <a:srgbClr val="3366FF"/>
                </a:solidFill>
              </a:rPr>
              <a:t>diretor</a:t>
            </a:r>
            <a:r>
              <a:rPr lang="en-US" sz="2000" dirty="0" smtClean="0">
                <a:solidFill>
                  <a:srgbClr val="3366FF"/>
                </a:solidFill>
              </a:rPr>
              <a:t> spin-off) e </a:t>
            </a:r>
            <a:r>
              <a:rPr lang="en-US" sz="2000" dirty="0" err="1" smtClean="0">
                <a:solidFill>
                  <a:srgbClr val="3366FF"/>
                </a:solidFill>
              </a:rPr>
              <a:t>continuar</a:t>
            </a:r>
            <a:r>
              <a:rPr lang="en-US" sz="2000" dirty="0" smtClean="0">
                <a:solidFill>
                  <a:srgbClr val="3366FF"/>
                </a:solidFill>
              </a:rPr>
              <a:t> a </a:t>
            </a:r>
            <a:r>
              <a:rPr lang="en-US" sz="2000" dirty="0" err="1" smtClean="0">
                <a:solidFill>
                  <a:srgbClr val="3366FF"/>
                </a:solidFill>
              </a:rPr>
              <a:t>ser</a:t>
            </a:r>
            <a:r>
              <a:rPr lang="en-US" sz="2000" dirty="0" smtClean="0">
                <a:solidFill>
                  <a:srgbClr val="3366FF"/>
                </a:solidFill>
              </a:rPr>
              <a:t> </a:t>
            </a:r>
            <a:r>
              <a:rPr lang="en-US" sz="2000" dirty="0" err="1" smtClean="0">
                <a:solidFill>
                  <a:srgbClr val="3366FF"/>
                </a:solidFill>
              </a:rPr>
              <a:t>pesquisador</a:t>
            </a:r>
            <a:r>
              <a:rPr lang="en-US" sz="2000" dirty="0" smtClean="0">
                <a:solidFill>
                  <a:srgbClr val="3366FF"/>
                </a:solidFill>
              </a:rPr>
              <a:t> </a:t>
            </a:r>
            <a:r>
              <a:rPr lang="en-US" sz="2000" dirty="0" err="1" smtClean="0">
                <a:solidFill>
                  <a:srgbClr val="3366FF"/>
                </a:solidFill>
              </a:rPr>
              <a:t>sem</a:t>
            </a:r>
            <a:r>
              <a:rPr lang="en-US" sz="2000" dirty="0" smtClean="0">
                <a:solidFill>
                  <a:srgbClr val="3366FF"/>
                </a:solidFill>
              </a:rPr>
              <a:t> CONFLITO DE INTERESSES</a:t>
            </a:r>
          </a:p>
          <a:p>
            <a:pPr marL="342900" indent="-342900">
              <a:buFontTx/>
              <a:buChar char="-"/>
            </a:pPr>
            <a:r>
              <a:rPr lang="en-US" sz="2000" dirty="0" smtClean="0">
                <a:solidFill>
                  <a:srgbClr val="3366FF"/>
                </a:solidFill>
              </a:rPr>
              <a:t>SERIA UMA BOA OPÇÃO PARA OS CEPID’s???????</a:t>
            </a:r>
          </a:p>
          <a:p>
            <a:pPr marL="342900" indent="-342900">
              <a:buFontTx/>
              <a:buChar char="-"/>
            </a:pPr>
            <a:endParaRPr lang="en-US" sz="2000" dirty="0">
              <a:solidFill>
                <a:srgbClr val="3366FF"/>
              </a:solidFill>
            </a:endParaRPr>
          </a:p>
        </p:txBody>
      </p:sp>
    </p:spTree>
    <p:extLst>
      <p:ext uri="{BB962C8B-B14F-4D97-AF65-F5344CB8AC3E}">
        <p14:creationId xmlns:p14="http://schemas.microsoft.com/office/powerpoint/2010/main" val="1984475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Dados de Patentes</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hlinkClick r:id="rId3"/>
              </a:rPr>
              <a:t>http://www.uspto.gov/web/offices/ac/ido/oeip/taf/naics/naics_own_wg5/02naics_own_wg.htm</a:t>
            </a:r>
            <a:endParaRPr lang="pt-BR" dirty="0" smtClean="0"/>
          </a:p>
          <a:p>
            <a:endParaRPr lang="pt-BR" dirty="0"/>
          </a:p>
          <a:p>
            <a:r>
              <a:rPr lang="pt-BR" dirty="0" smtClean="0">
                <a:hlinkClick r:id="rId4"/>
              </a:rPr>
              <a:t>http://www.uspto.gov/web/offices/ac/ido/oeip/taf/naics/naics_stc_fg5/naics_stc_fg.htm</a:t>
            </a:r>
            <a:endParaRPr lang="pt-BR" dirty="0" smtClean="0"/>
          </a:p>
          <a:p>
            <a:endParaRPr lang="pt-BR" dirty="0"/>
          </a:p>
          <a:p>
            <a:r>
              <a:rPr lang="pt-BR" dirty="0" smtClean="0">
                <a:hlinkClick r:id="rId5"/>
              </a:rPr>
              <a:t>http://www.uspto.gov/web/offices/ac/ido/oeip/taf/ec_dps_is_efh.htm#PartB</a:t>
            </a:r>
            <a:endParaRPr lang="pt-BR" dirty="0" smtClean="0"/>
          </a:p>
          <a:p>
            <a:endParaRPr lang="pt-BR" dirty="0" smtClean="0"/>
          </a:p>
          <a:p>
            <a:r>
              <a:rPr lang="pt-BR" dirty="0" smtClean="0">
                <a:hlinkClick r:id="rId6"/>
              </a:rPr>
              <a:t>http://www.oecd.org/sti/inno/oecdpatentdatabases.htm#indicators</a:t>
            </a:r>
            <a:endParaRPr lang="pt-BR" dirty="0" smtClean="0"/>
          </a:p>
          <a:p>
            <a:endParaRPr lang="pt-BR" dirty="0"/>
          </a:p>
          <a:p>
            <a:r>
              <a:rPr lang="pt-BR" dirty="0" smtClean="0">
                <a:hlinkClick r:id="rId7"/>
              </a:rPr>
              <a:t>http://www.mct.gov.br/index.php/content/view/350928.html</a:t>
            </a:r>
            <a:endParaRPr lang="pt-BR" dirty="0"/>
          </a:p>
          <a:p>
            <a:endParaRPr lang="pt-BR" dirty="0"/>
          </a:p>
        </p:txBody>
      </p:sp>
    </p:spTree>
    <p:extLst>
      <p:ext uri="{BB962C8B-B14F-4D97-AF65-F5344CB8AC3E}">
        <p14:creationId xmlns:p14="http://schemas.microsoft.com/office/powerpoint/2010/main" val="18652624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272300" y="5445224"/>
            <a:ext cx="1944216" cy="1477328"/>
          </a:xfrm>
          <a:prstGeom prst="rect">
            <a:avLst/>
          </a:prstGeom>
          <a:solidFill>
            <a:schemeClr val="bg1"/>
          </a:solidFill>
        </p:spPr>
        <p:txBody>
          <a:bodyPr wrap="square" rtlCol="0">
            <a:spAutoFit/>
          </a:bodyPr>
          <a:lstStyle/>
          <a:p>
            <a:endParaRPr lang="pt-BR" dirty="0" smtClean="0"/>
          </a:p>
          <a:p>
            <a:endParaRPr lang="pt-BR" dirty="0"/>
          </a:p>
          <a:p>
            <a:endParaRPr lang="pt-BR" dirty="0" smtClean="0"/>
          </a:p>
          <a:p>
            <a:endParaRPr lang="pt-BR" dirty="0"/>
          </a:p>
          <a:p>
            <a:endParaRPr lang="pt-BR" dirty="0"/>
          </a:p>
        </p:txBody>
      </p:sp>
      <p:sp>
        <p:nvSpPr>
          <p:cNvPr id="4" name="Retângulo 3"/>
          <p:cNvSpPr/>
          <p:nvPr/>
        </p:nvSpPr>
        <p:spPr>
          <a:xfrm>
            <a:off x="107504" y="2204864"/>
            <a:ext cx="8136904" cy="3528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5" name="Rectangle 2"/>
          <p:cNvSpPr>
            <a:spLocks noChangeArrowheads="1"/>
          </p:cNvSpPr>
          <p:nvPr/>
        </p:nvSpPr>
        <p:spPr bwMode="auto">
          <a:xfrm>
            <a:off x="1986483" y="116632"/>
            <a:ext cx="218619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pt-BR" sz="2600" b="1" dirty="0" smtClean="0">
                <a:solidFill>
                  <a:srgbClr val="BDF6FD"/>
                </a:solidFill>
                <a:latin typeface="Arial" pitchFamily="34" charset="0"/>
              </a:rPr>
              <a:t>Referências:</a:t>
            </a:r>
            <a:endParaRPr lang="en-GB" sz="2600" b="1" dirty="0">
              <a:solidFill>
                <a:srgbClr val="BDF6FD"/>
              </a:solidFill>
              <a:latin typeface="Arial" pitchFamily="34" charset="0"/>
            </a:endParaRPr>
          </a:p>
        </p:txBody>
      </p:sp>
      <p:sp>
        <p:nvSpPr>
          <p:cNvPr id="6" name="Text Box 6"/>
          <p:cNvSpPr txBox="1">
            <a:spLocks noChangeArrowheads="1"/>
          </p:cNvSpPr>
          <p:nvPr/>
        </p:nvSpPr>
        <p:spPr bwMode="auto">
          <a:xfrm>
            <a:off x="179513" y="3789040"/>
            <a:ext cx="8964488"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 dirty="0"/>
              <a:t>KUMAR, U; KUMAR, V.; DUTTA, S.; FANTAZY, K. State sponsored large scale technology transfer projects in a developing country context. The Journal of Technology Transfer, Indianapolis, v. 32, p. 629-644, 2007.</a:t>
            </a:r>
            <a:endParaRPr lang="pt-BR" sz="800" dirty="0" smtClean="0"/>
          </a:p>
          <a:p>
            <a:pPr eaLnBrk="1" hangingPunct="1"/>
            <a:r>
              <a:rPr lang="pt-BR" sz="800" dirty="0" smtClean="0"/>
              <a:t>MARKMAN</a:t>
            </a:r>
            <a:r>
              <a:rPr lang="pt-BR" sz="800" dirty="0"/>
              <a:t>, G.D. et al. Innovation </a:t>
            </a:r>
            <a:r>
              <a:rPr lang="pt-BR" sz="800" dirty="0" err="1"/>
              <a:t>speed</a:t>
            </a:r>
            <a:r>
              <a:rPr lang="pt-BR" sz="800" dirty="0"/>
              <a:t>: </a:t>
            </a:r>
            <a:r>
              <a:rPr lang="pt-BR" sz="800" dirty="0" err="1"/>
              <a:t>Transferring</a:t>
            </a:r>
            <a:r>
              <a:rPr lang="pt-BR" sz="800" dirty="0"/>
              <a:t> </a:t>
            </a:r>
            <a:r>
              <a:rPr lang="pt-BR" sz="800" dirty="0" err="1"/>
              <a:t>university</a:t>
            </a:r>
            <a:r>
              <a:rPr lang="pt-BR" sz="800" dirty="0"/>
              <a:t> </a:t>
            </a:r>
            <a:r>
              <a:rPr lang="pt-BR" sz="800" dirty="0" err="1"/>
              <a:t>technology</a:t>
            </a:r>
            <a:r>
              <a:rPr lang="pt-BR" sz="800" dirty="0"/>
              <a:t> </a:t>
            </a:r>
            <a:r>
              <a:rPr lang="pt-BR" sz="800" dirty="0" err="1"/>
              <a:t>to</a:t>
            </a:r>
            <a:r>
              <a:rPr lang="pt-BR" sz="800" dirty="0"/>
              <a:t> </a:t>
            </a:r>
            <a:r>
              <a:rPr lang="pt-BR" sz="800" dirty="0" err="1"/>
              <a:t>market</a:t>
            </a:r>
            <a:r>
              <a:rPr lang="pt-BR" sz="800" dirty="0"/>
              <a:t>. </a:t>
            </a:r>
            <a:r>
              <a:rPr lang="pt-BR" sz="800" dirty="0" err="1"/>
              <a:t>Research</a:t>
            </a:r>
            <a:r>
              <a:rPr lang="pt-BR" sz="800" dirty="0"/>
              <a:t> </a:t>
            </a:r>
            <a:r>
              <a:rPr lang="pt-BR" sz="800" dirty="0" err="1"/>
              <a:t>Policy</a:t>
            </a:r>
            <a:r>
              <a:rPr lang="pt-BR" sz="800" dirty="0"/>
              <a:t>, v.34, jul. 2005. </a:t>
            </a:r>
            <a:r>
              <a:rPr lang="pt-BR" sz="800" dirty="0" err="1"/>
              <a:t>Article</a:t>
            </a:r>
            <a:r>
              <a:rPr lang="pt-BR" sz="800" dirty="0"/>
              <a:t> in </a:t>
            </a:r>
            <a:r>
              <a:rPr lang="pt-BR" sz="800" dirty="0" err="1"/>
              <a:t>press</a:t>
            </a:r>
            <a:r>
              <a:rPr lang="pt-BR" sz="800" dirty="0"/>
              <a:t>.</a:t>
            </a:r>
          </a:p>
          <a:p>
            <a:pPr eaLnBrk="1" hangingPunct="1"/>
            <a:r>
              <a:rPr lang="pt-BR" sz="800" dirty="0"/>
              <a:t>MASSAMBANI, O. Apresentação em Conferência Internacional de Direito. UFSC. Florianópolis, 2006.</a:t>
            </a:r>
          </a:p>
          <a:p>
            <a:pPr eaLnBrk="1" hangingPunct="1"/>
            <a:r>
              <a:rPr lang="pt-BR" sz="800" dirty="0"/>
              <a:t>NUCHERA, A. H.; SERRANO, G. L.; MOROTE, J. P. La </a:t>
            </a:r>
            <a:r>
              <a:rPr lang="pt-BR" sz="800" dirty="0" err="1"/>
              <a:t>gestión</a:t>
            </a:r>
            <a:r>
              <a:rPr lang="pt-BR" sz="800" dirty="0"/>
              <a:t> de </a:t>
            </a:r>
            <a:r>
              <a:rPr lang="pt-BR" sz="800" dirty="0" err="1"/>
              <a:t>la</a:t>
            </a:r>
            <a:r>
              <a:rPr lang="pt-BR" sz="800" dirty="0"/>
              <a:t> </a:t>
            </a:r>
            <a:r>
              <a:rPr lang="pt-BR" sz="800" dirty="0" err="1"/>
              <a:t>innovación</a:t>
            </a:r>
            <a:r>
              <a:rPr lang="pt-BR" sz="800" dirty="0"/>
              <a:t> y </a:t>
            </a:r>
            <a:r>
              <a:rPr lang="pt-BR" sz="800" dirty="0" err="1"/>
              <a:t>la</a:t>
            </a:r>
            <a:r>
              <a:rPr lang="pt-BR" sz="800" dirty="0"/>
              <a:t> </a:t>
            </a:r>
            <a:r>
              <a:rPr lang="pt-BR" sz="800" dirty="0" err="1"/>
              <a:t>tecnología</a:t>
            </a:r>
            <a:r>
              <a:rPr lang="pt-BR" sz="800" dirty="0"/>
              <a:t> </a:t>
            </a:r>
            <a:r>
              <a:rPr lang="pt-BR" sz="800" dirty="0" err="1"/>
              <a:t>en</a:t>
            </a:r>
            <a:r>
              <a:rPr lang="pt-BR" sz="800" dirty="0"/>
              <a:t> </a:t>
            </a:r>
            <a:r>
              <a:rPr lang="pt-BR" sz="800" dirty="0" err="1"/>
              <a:t>las</a:t>
            </a:r>
            <a:r>
              <a:rPr lang="pt-BR" sz="800" dirty="0"/>
              <a:t> </a:t>
            </a:r>
            <a:r>
              <a:rPr lang="pt-BR" sz="800" dirty="0" err="1"/>
              <a:t>organizaciones</a:t>
            </a:r>
            <a:r>
              <a:rPr lang="pt-BR" sz="800" dirty="0"/>
              <a:t>. Madrid: </a:t>
            </a:r>
            <a:r>
              <a:rPr lang="pt-BR" sz="800" dirty="0" err="1"/>
              <a:t>Ediciones</a:t>
            </a:r>
            <a:r>
              <a:rPr lang="pt-BR" sz="800" dirty="0"/>
              <a:t> </a:t>
            </a:r>
            <a:r>
              <a:rPr lang="pt-BR" sz="800" dirty="0" err="1"/>
              <a:t>Pirámide</a:t>
            </a:r>
            <a:r>
              <a:rPr lang="pt-BR" sz="800" dirty="0"/>
              <a:t>, 2002. </a:t>
            </a:r>
            <a:endParaRPr lang="pt-BR" sz="800" dirty="0" smtClean="0"/>
          </a:p>
          <a:p>
            <a:pPr eaLnBrk="1" hangingPunct="1"/>
            <a:r>
              <a:rPr lang="pt-BR" sz="800" dirty="0" smtClean="0"/>
              <a:t>PORTO, G.S. (Coord.) Inovação e Empreendedorismo, </a:t>
            </a:r>
            <a:r>
              <a:rPr lang="pt-BR" sz="800" dirty="0" err="1" smtClean="0"/>
              <a:t>Elsevier</a:t>
            </a:r>
            <a:r>
              <a:rPr lang="pt-BR" sz="800" dirty="0" smtClean="0"/>
              <a:t>, 2013.</a:t>
            </a:r>
            <a:endParaRPr lang="pt-BR" sz="800" dirty="0"/>
          </a:p>
          <a:p>
            <a:pPr eaLnBrk="1" hangingPunct="1"/>
            <a:r>
              <a:rPr lang="pt-BR" sz="800" dirty="0"/>
              <a:t>Prado F, Garnica L, Entorno D, </a:t>
            </a:r>
            <a:r>
              <a:rPr lang="pt-BR" sz="800" dirty="0" err="1"/>
              <a:t>Massambani</a:t>
            </a:r>
            <a:r>
              <a:rPr lang="pt-BR" sz="800" dirty="0"/>
              <a:t> O. Technology </a:t>
            </a:r>
            <a:r>
              <a:rPr lang="pt-BR" sz="800" dirty="0" err="1"/>
              <a:t>transfer</a:t>
            </a:r>
            <a:r>
              <a:rPr lang="pt-BR" sz="800" dirty="0"/>
              <a:t> in a </a:t>
            </a:r>
            <a:r>
              <a:rPr lang="pt-BR" sz="800" dirty="0" err="1"/>
              <a:t>public</a:t>
            </a:r>
            <a:r>
              <a:rPr lang="pt-BR" sz="800" dirty="0"/>
              <a:t> </a:t>
            </a:r>
            <a:r>
              <a:rPr lang="pt-BR" sz="800" dirty="0" err="1"/>
              <a:t>brazilian</a:t>
            </a:r>
            <a:r>
              <a:rPr lang="pt-BR" sz="800" dirty="0"/>
              <a:t> </a:t>
            </a:r>
            <a:r>
              <a:rPr lang="pt-BR" sz="800" dirty="0" err="1"/>
              <a:t>university</a:t>
            </a:r>
            <a:r>
              <a:rPr lang="pt-BR" sz="800" dirty="0"/>
              <a:t>. </a:t>
            </a:r>
            <a:r>
              <a:rPr lang="en-US" sz="800" dirty="0"/>
              <a:t>Triple Helix VIII International Conference on University, Industry and Government Linkages; 2010; </a:t>
            </a:r>
            <a:r>
              <a:rPr lang="en-US" sz="800" dirty="0" err="1"/>
              <a:t>Madri</a:t>
            </a:r>
            <a:r>
              <a:rPr lang="en-US" sz="800" dirty="0"/>
              <a:t>.</a:t>
            </a:r>
            <a:endParaRPr lang="pt-BR" sz="800" dirty="0"/>
          </a:p>
          <a:p>
            <a:pPr eaLnBrk="1" hangingPunct="1"/>
            <a:r>
              <a:rPr lang="pt-BR" sz="800" dirty="0" smtClean="0"/>
              <a:t>REISMAN</a:t>
            </a:r>
            <a:r>
              <a:rPr lang="pt-BR" sz="800" dirty="0"/>
              <a:t>, A.  Transferência de Tecnologia: Uma Taxonomia Multidisciplinar. The </a:t>
            </a:r>
            <a:r>
              <a:rPr lang="pt-BR" sz="800" dirty="0" err="1"/>
              <a:t>International</a:t>
            </a:r>
            <a:r>
              <a:rPr lang="pt-BR" sz="800" dirty="0"/>
              <a:t> </a:t>
            </a:r>
            <a:r>
              <a:rPr lang="pt-BR" sz="800" dirty="0" err="1"/>
              <a:t>Journal</a:t>
            </a:r>
            <a:r>
              <a:rPr lang="pt-BR" sz="800" dirty="0"/>
              <a:t> </a:t>
            </a:r>
            <a:r>
              <a:rPr lang="pt-BR" sz="800" dirty="0" err="1"/>
              <a:t>of</a:t>
            </a:r>
            <a:r>
              <a:rPr lang="pt-BR" sz="800" dirty="0"/>
              <a:t> Management Science, 2004.</a:t>
            </a:r>
          </a:p>
          <a:p>
            <a:pPr eaLnBrk="1" hangingPunct="1"/>
            <a:r>
              <a:rPr lang="en-US" sz="800" dirty="0" err="1"/>
              <a:t>Rohrbeck</a:t>
            </a:r>
            <a:r>
              <a:rPr lang="en-US" sz="800" dirty="0"/>
              <a:t>, R .Technology Scouting - a case study on the Deutsche Telekom Laboratories. ISPIM-Asia Conference, New Delhi, India, </a:t>
            </a:r>
            <a:r>
              <a:rPr lang="en-US" sz="800" dirty="0" smtClean="0"/>
              <a:t>2007</a:t>
            </a:r>
            <a:endParaRPr lang="pt-BR" sz="800" dirty="0" smtClean="0"/>
          </a:p>
          <a:p>
            <a:pPr eaLnBrk="1" hangingPunct="1"/>
            <a:r>
              <a:rPr lang="pt-BR" sz="800" dirty="0" err="1" smtClean="0"/>
              <a:t>Rothwell</a:t>
            </a:r>
            <a:r>
              <a:rPr lang="pt-BR" sz="800" dirty="0"/>
              <a:t>, R. (1994); </a:t>
            </a:r>
            <a:r>
              <a:rPr lang="pt-BR" sz="800" dirty="0" err="1"/>
              <a:t>Towards</a:t>
            </a:r>
            <a:r>
              <a:rPr lang="pt-BR" sz="800" dirty="0"/>
              <a:t> </a:t>
            </a:r>
            <a:r>
              <a:rPr lang="pt-BR" sz="800" dirty="0" err="1"/>
              <a:t>the</a:t>
            </a:r>
            <a:r>
              <a:rPr lang="pt-BR" sz="800" dirty="0"/>
              <a:t> </a:t>
            </a:r>
            <a:r>
              <a:rPr lang="pt-BR" sz="800" dirty="0" err="1"/>
              <a:t>fifth-generation</a:t>
            </a:r>
            <a:r>
              <a:rPr lang="pt-BR" sz="800" dirty="0"/>
              <a:t> </a:t>
            </a:r>
            <a:r>
              <a:rPr lang="pt-BR" sz="800" dirty="0" err="1"/>
              <a:t>innovation</a:t>
            </a:r>
            <a:r>
              <a:rPr lang="pt-BR" sz="800" dirty="0"/>
              <a:t> </a:t>
            </a:r>
            <a:r>
              <a:rPr lang="pt-BR" sz="800" dirty="0" err="1"/>
              <a:t>process</a:t>
            </a:r>
            <a:r>
              <a:rPr lang="pt-BR" sz="800" dirty="0"/>
              <a:t>. </a:t>
            </a:r>
            <a:r>
              <a:rPr lang="pt-BR" sz="800" dirty="0" err="1"/>
              <a:t>International</a:t>
            </a:r>
            <a:r>
              <a:rPr lang="pt-BR" sz="800" dirty="0"/>
              <a:t> Marketing </a:t>
            </a:r>
            <a:r>
              <a:rPr lang="pt-BR" sz="800" dirty="0" err="1"/>
              <a:t>Review</a:t>
            </a:r>
            <a:r>
              <a:rPr lang="pt-BR" sz="800" dirty="0"/>
              <a:t>, v. 11, n. 1, p. 7-31. </a:t>
            </a:r>
          </a:p>
          <a:p>
            <a:pPr eaLnBrk="1" hangingPunct="1"/>
            <a:r>
              <a:rPr lang="pt-BR" sz="800" dirty="0"/>
              <a:t>SIEGEL, D. S.; WALDMAN, D. ; LINK, A. </a:t>
            </a:r>
            <a:r>
              <a:rPr lang="pt-BR" sz="800" dirty="0" err="1"/>
              <a:t>Assessing</a:t>
            </a:r>
            <a:r>
              <a:rPr lang="pt-BR" sz="800" dirty="0"/>
              <a:t> </a:t>
            </a:r>
            <a:r>
              <a:rPr lang="pt-BR" sz="800" dirty="0" err="1"/>
              <a:t>the</a:t>
            </a:r>
            <a:r>
              <a:rPr lang="pt-BR" sz="800" dirty="0"/>
              <a:t> </a:t>
            </a:r>
            <a:r>
              <a:rPr lang="pt-BR" sz="800" dirty="0" err="1"/>
              <a:t>impact</a:t>
            </a:r>
            <a:r>
              <a:rPr lang="pt-BR" sz="800" dirty="0"/>
              <a:t> </a:t>
            </a:r>
            <a:r>
              <a:rPr lang="pt-BR" sz="800" dirty="0" err="1"/>
              <a:t>of</a:t>
            </a:r>
            <a:r>
              <a:rPr lang="pt-BR" sz="800" dirty="0"/>
              <a:t> </a:t>
            </a:r>
            <a:r>
              <a:rPr lang="pt-BR" sz="800" dirty="0" err="1"/>
              <a:t>organizational</a:t>
            </a:r>
            <a:r>
              <a:rPr lang="pt-BR" sz="800" dirty="0"/>
              <a:t> </a:t>
            </a:r>
            <a:r>
              <a:rPr lang="pt-BR" sz="800" dirty="0" err="1"/>
              <a:t>pratices</a:t>
            </a:r>
            <a:r>
              <a:rPr lang="pt-BR" sz="800" dirty="0"/>
              <a:t> </a:t>
            </a:r>
            <a:r>
              <a:rPr lang="pt-BR" sz="800" dirty="0" err="1"/>
              <a:t>on</a:t>
            </a:r>
            <a:r>
              <a:rPr lang="pt-BR" sz="800" dirty="0"/>
              <a:t> </a:t>
            </a:r>
            <a:r>
              <a:rPr lang="pt-BR" sz="800" dirty="0" err="1"/>
              <a:t>the</a:t>
            </a:r>
            <a:r>
              <a:rPr lang="pt-BR" sz="800" dirty="0"/>
              <a:t> </a:t>
            </a:r>
            <a:r>
              <a:rPr lang="pt-BR" sz="800" dirty="0" err="1"/>
              <a:t>relative</a:t>
            </a:r>
            <a:r>
              <a:rPr lang="pt-BR" sz="800" dirty="0"/>
              <a:t> </a:t>
            </a:r>
            <a:r>
              <a:rPr lang="pt-BR" sz="800" dirty="0" err="1"/>
              <a:t>productivity</a:t>
            </a:r>
            <a:r>
              <a:rPr lang="pt-BR" sz="800" dirty="0"/>
              <a:t> </a:t>
            </a:r>
            <a:r>
              <a:rPr lang="pt-BR" sz="800" dirty="0" err="1"/>
              <a:t>of</a:t>
            </a:r>
            <a:r>
              <a:rPr lang="pt-BR" sz="800" dirty="0"/>
              <a:t> </a:t>
            </a:r>
            <a:r>
              <a:rPr lang="pt-BR" sz="800" dirty="0" err="1"/>
              <a:t>university</a:t>
            </a:r>
            <a:r>
              <a:rPr lang="pt-BR" sz="800" dirty="0"/>
              <a:t> </a:t>
            </a:r>
            <a:r>
              <a:rPr lang="pt-BR" sz="800" dirty="0" err="1"/>
              <a:t>technology</a:t>
            </a:r>
            <a:r>
              <a:rPr lang="pt-BR" sz="800" dirty="0"/>
              <a:t> </a:t>
            </a:r>
            <a:r>
              <a:rPr lang="pt-BR" sz="800" dirty="0" err="1"/>
              <a:t>transfer</a:t>
            </a:r>
            <a:r>
              <a:rPr lang="pt-BR" sz="800" dirty="0"/>
              <a:t> offices: </a:t>
            </a:r>
            <a:r>
              <a:rPr lang="pt-BR" sz="800" dirty="0" err="1"/>
              <a:t>an</a:t>
            </a:r>
            <a:r>
              <a:rPr lang="pt-BR" sz="800" dirty="0"/>
              <a:t> </a:t>
            </a:r>
            <a:r>
              <a:rPr lang="pt-BR" sz="800" dirty="0" err="1"/>
              <a:t>exploratory</a:t>
            </a:r>
            <a:r>
              <a:rPr lang="pt-BR" sz="800" dirty="0"/>
              <a:t> </a:t>
            </a:r>
            <a:r>
              <a:rPr lang="pt-BR" sz="800" dirty="0" err="1"/>
              <a:t>study</a:t>
            </a:r>
            <a:r>
              <a:rPr lang="pt-BR" sz="800" dirty="0"/>
              <a:t>. </a:t>
            </a:r>
            <a:r>
              <a:rPr lang="pt-BR" sz="800" dirty="0" err="1"/>
              <a:t>Research</a:t>
            </a:r>
            <a:r>
              <a:rPr lang="pt-BR" sz="800" dirty="0"/>
              <a:t> </a:t>
            </a:r>
            <a:r>
              <a:rPr lang="pt-BR" sz="800" dirty="0" err="1"/>
              <a:t>Policy</a:t>
            </a:r>
            <a:r>
              <a:rPr lang="pt-BR" sz="800" dirty="0"/>
              <a:t>, v.32, n.1, p.27-48, 2003. </a:t>
            </a:r>
            <a:endParaRPr lang="pt-BR" sz="800" dirty="0" smtClean="0"/>
          </a:p>
          <a:p>
            <a:pPr eaLnBrk="1" hangingPunct="1"/>
            <a:r>
              <a:rPr lang="en-US" sz="800" dirty="0"/>
              <a:t>SIEGEL, D.; WALDMAN, D.; LINK, A. Assessing the impact of organizational practices on the relative productivity of university technology transfer offices: an exploratory study. </a:t>
            </a:r>
            <a:r>
              <a:rPr lang="en-US" sz="800" b="1" dirty="0"/>
              <a:t>Research Policy</a:t>
            </a:r>
            <a:r>
              <a:rPr lang="en-US" sz="800" dirty="0"/>
              <a:t>, Amsterdam, v. 32, p. 27-48, 2003. </a:t>
            </a:r>
            <a:endParaRPr lang="pt-BR" sz="800" dirty="0" smtClean="0"/>
          </a:p>
          <a:p>
            <a:pPr eaLnBrk="1" hangingPunct="1"/>
            <a:r>
              <a:rPr lang="pt-BR" sz="800" dirty="0" smtClean="0"/>
              <a:t>SOUZA</a:t>
            </a:r>
            <a:r>
              <a:rPr lang="pt-BR" sz="800" dirty="0"/>
              <a:t>, A.S. O PROCESSO DE TRANSFERÊNCIA DE TECNOLOGIA </a:t>
            </a:r>
            <a:r>
              <a:rPr lang="pt-BR" sz="800" dirty="0" smtClean="0"/>
              <a:t>MATRIZFILIAL, MECANISMOS </a:t>
            </a:r>
            <a:r>
              <a:rPr lang="pt-BR" sz="800" dirty="0"/>
              <a:t>DE APRENDIZAGEM E A ACUMULAÇÃO </a:t>
            </a:r>
            <a:r>
              <a:rPr lang="pt-BR" sz="800" dirty="0" smtClean="0"/>
              <a:t>DE COMPETÊNCIAS </a:t>
            </a:r>
            <a:r>
              <a:rPr lang="pt-BR" sz="800" dirty="0"/>
              <a:t>TECNONOLÓGICAS: O CASO </a:t>
            </a:r>
            <a:r>
              <a:rPr lang="pt-BR" sz="800" dirty="0" smtClean="0"/>
              <a:t>KNAPP SUDAMÉRICA </a:t>
            </a:r>
            <a:r>
              <a:rPr lang="pt-BR" sz="800" dirty="0"/>
              <a:t>LOGÍSTICA E AUTOMAÇÃO </a:t>
            </a:r>
            <a:r>
              <a:rPr lang="pt-BR" sz="800" dirty="0" smtClean="0"/>
              <a:t>LTDA. Dissertação de Mestrado. UFPR. 2006.</a:t>
            </a:r>
          </a:p>
          <a:p>
            <a:r>
              <a:rPr lang="pt-BR" sz="800" dirty="0"/>
              <a:t>TORKOMIAN, A. L. V. Panorama dos núcleos de </a:t>
            </a:r>
            <a:r>
              <a:rPr lang="pt-BR" sz="800" dirty="0" smtClean="0"/>
              <a:t>inovação tecnológica </a:t>
            </a:r>
            <a:r>
              <a:rPr lang="pt-BR" sz="800" dirty="0"/>
              <a:t>no Brasil. In: SANTOS, M. E. R.; TOLEDO, P. T. M</a:t>
            </a:r>
            <a:r>
              <a:rPr lang="pt-BR" sz="800" dirty="0" smtClean="0"/>
              <a:t>.; LOTUFO</a:t>
            </a:r>
            <a:r>
              <a:rPr lang="pt-BR" sz="800" dirty="0"/>
              <a:t>, R. A. (Org.). </a:t>
            </a:r>
            <a:r>
              <a:rPr lang="pt-BR" sz="800" i="1" dirty="0"/>
              <a:t>Transferência de tecnologia</a:t>
            </a:r>
            <a:r>
              <a:rPr lang="pt-BR" sz="800" dirty="0"/>
              <a:t>. Campinas: </a:t>
            </a:r>
            <a:r>
              <a:rPr lang="pt-BR" sz="800" dirty="0" err="1" smtClean="0"/>
              <a:t>Komedi</a:t>
            </a:r>
            <a:r>
              <a:rPr lang="pt-BR" sz="800" dirty="0" smtClean="0"/>
              <a:t>, 2009</a:t>
            </a:r>
            <a:r>
              <a:rPr lang="pt-BR" sz="800" dirty="0"/>
              <a:t>. p. 21-37.</a:t>
            </a:r>
          </a:p>
          <a:p>
            <a:pPr eaLnBrk="1" hangingPunct="1">
              <a:spcBef>
                <a:spcPct val="50000"/>
              </a:spcBef>
            </a:pPr>
            <a:endParaRPr lang="pt-BR" sz="800" dirty="0"/>
          </a:p>
        </p:txBody>
      </p:sp>
      <p:sp>
        <p:nvSpPr>
          <p:cNvPr id="7" name="Text Box 4"/>
          <p:cNvSpPr txBox="1">
            <a:spLocks noChangeArrowheads="1"/>
          </p:cNvSpPr>
          <p:nvPr/>
        </p:nvSpPr>
        <p:spPr bwMode="auto">
          <a:xfrm>
            <a:off x="179512" y="983049"/>
            <a:ext cx="8906770" cy="298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pt-BR" sz="800" dirty="0" smtClean="0">
              <a:solidFill>
                <a:srgbClr val="000000"/>
              </a:solidFill>
            </a:endParaRPr>
          </a:p>
          <a:p>
            <a:pPr eaLnBrk="1" hangingPunct="1"/>
            <a:r>
              <a:rPr lang="pt-BR" sz="800" dirty="0" smtClean="0">
                <a:solidFill>
                  <a:srgbClr val="000000"/>
                </a:solidFill>
              </a:rPr>
              <a:t>AZEVEDO</a:t>
            </a:r>
            <a:r>
              <a:rPr lang="pt-BR" sz="800" dirty="0">
                <a:solidFill>
                  <a:srgbClr val="000000"/>
                </a:solidFill>
              </a:rPr>
              <a:t>, G. C. I. Spin-</a:t>
            </a:r>
            <a:r>
              <a:rPr lang="pt-BR" sz="800" dirty="0" err="1">
                <a:solidFill>
                  <a:srgbClr val="000000"/>
                </a:solidFill>
              </a:rPr>
              <a:t>offs</a:t>
            </a:r>
            <a:r>
              <a:rPr lang="pt-BR" sz="800" dirty="0">
                <a:solidFill>
                  <a:srgbClr val="000000"/>
                </a:solidFill>
              </a:rPr>
              <a:t> acadêmicas e a inovação: estudos de caso da USP e UFSCar. In:</a:t>
            </a:r>
            <a:r>
              <a:rPr lang="pt-PT" sz="800" dirty="0">
                <a:solidFill>
                  <a:srgbClr val="000000"/>
                </a:solidFill>
              </a:rPr>
              <a:t> SIMPÓSIO DE GESTÃO DA INOVAÇÃO TECNOLÓGICA. 23. </a:t>
            </a:r>
            <a:r>
              <a:rPr lang="pt-BR" sz="800" dirty="0">
                <a:solidFill>
                  <a:srgbClr val="000000"/>
                </a:solidFill>
              </a:rPr>
              <a:t>2004, Curitiba. Anais...Curitiba. USP/PGT, 2004, p.844-857.</a:t>
            </a:r>
          </a:p>
          <a:p>
            <a:pPr eaLnBrk="1" hangingPunct="1"/>
            <a:r>
              <a:rPr lang="pt-BR" sz="800" dirty="0"/>
              <a:t>Barbosa, Denis Borges. </a:t>
            </a:r>
            <a:r>
              <a:rPr lang="pt-BR" sz="800" b="1" dirty="0"/>
              <a:t>Tipos de Contratos de propriedade industrial e transferência de tecnologia. </a:t>
            </a:r>
            <a:r>
              <a:rPr lang="pt-BR" sz="800" dirty="0"/>
              <a:t>(2002) </a:t>
            </a:r>
            <a:r>
              <a:rPr lang="pt-BR" sz="800" b="1" dirty="0"/>
              <a:t>Disponível em </a:t>
            </a:r>
            <a:r>
              <a:rPr lang="pt-BR" sz="800" b="1" dirty="0">
                <a:hlinkClick r:id="rId2"/>
              </a:rPr>
              <a:t>http://denisbarbosa.addr.com/130.doc#_Toc14276055</a:t>
            </a:r>
            <a:endParaRPr lang="pt-BR" sz="800" b="1" dirty="0"/>
          </a:p>
          <a:p>
            <a:pPr eaLnBrk="1" hangingPunct="1"/>
            <a:r>
              <a:rPr lang="en-US" sz="800" dirty="0"/>
              <a:t>BOZEMAN, B. Technology transfer and public policy: a review of research and theory. </a:t>
            </a:r>
            <a:r>
              <a:rPr lang="en-US" sz="800" b="1" dirty="0"/>
              <a:t>Research Policy</a:t>
            </a:r>
            <a:r>
              <a:rPr lang="en-US" sz="800" dirty="0"/>
              <a:t>, Amsterdam, v. 29, p. 627-655, 2000. </a:t>
            </a:r>
            <a:r>
              <a:rPr lang="en-US" sz="800" dirty="0" smtClean="0"/>
              <a:t>CAPART</a:t>
            </a:r>
            <a:r>
              <a:rPr lang="en-US" sz="800" dirty="0"/>
              <a:t>, G.; SANDELIN, J. </a:t>
            </a:r>
            <a:r>
              <a:rPr lang="en-US" sz="800" b="1" dirty="0"/>
              <a:t>Models of, and missions for, transfer offices from public research organizations. </a:t>
            </a:r>
            <a:r>
              <a:rPr lang="en-US" sz="800" dirty="0" err="1"/>
              <a:t>Disponível</a:t>
            </a:r>
            <a:r>
              <a:rPr lang="en-US" sz="800" dirty="0"/>
              <a:t> em: &lt;http://otl.stanford.edu/documents/JSMissionsModelsPaper-1.pdf/&gt;. </a:t>
            </a:r>
            <a:r>
              <a:rPr lang="en-US" sz="800" dirty="0" err="1"/>
              <a:t>Acesso</a:t>
            </a:r>
            <a:r>
              <a:rPr lang="en-US" sz="800" dirty="0"/>
              <a:t> em: 01 abr. 2011. </a:t>
            </a:r>
            <a:endParaRPr lang="pt-BR" sz="800" dirty="0" smtClean="0"/>
          </a:p>
          <a:p>
            <a:pPr eaLnBrk="1" hangingPunct="1"/>
            <a:r>
              <a:rPr lang="en-US" sz="800" dirty="0"/>
              <a:t>CHESBROUGH, H. The era of open innovation. </a:t>
            </a:r>
            <a:r>
              <a:rPr lang="en-US" sz="800" b="1" dirty="0"/>
              <a:t>MIT Sloan Management Review</a:t>
            </a:r>
            <a:r>
              <a:rPr lang="en-US" sz="800" dirty="0"/>
              <a:t>, Cambridge, v. 44, p. 35-41, 2003. </a:t>
            </a:r>
            <a:endParaRPr lang="pt-BR" sz="800" dirty="0" smtClean="0"/>
          </a:p>
          <a:p>
            <a:pPr eaLnBrk="1" hangingPunct="1"/>
            <a:r>
              <a:rPr lang="pt-BR" sz="800" dirty="0" smtClean="0"/>
              <a:t>CYSNE</a:t>
            </a:r>
            <a:r>
              <a:rPr lang="pt-BR" sz="800" dirty="0"/>
              <a:t>, F. P. Transferência de tecnologia entre universidade e indústria. Encontros </a:t>
            </a:r>
            <a:r>
              <a:rPr lang="pt-BR" sz="800" dirty="0" err="1"/>
              <a:t>Bibli</a:t>
            </a:r>
            <a:r>
              <a:rPr lang="pt-BR" sz="800" dirty="0"/>
              <a:t>, Universidade Federal de Santa Catarina. n. 20, 2.sem. 2005</a:t>
            </a:r>
            <a:r>
              <a:rPr lang="pt-BR" sz="800" dirty="0" smtClean="0"/>
              <a:t>.</a:t>
            </a:r>
            <a:endParaRPr lang="pt-BR" sz="800" dirty="0"/>
          </a:p>
          <a:p>
            <a:pPr eaLnBrk="1" hangingPunct="1">
              <a:spcBef>
                <a:spcPct val="50000"/>
              </a:spcBef>
            </a:pPr>
            <a:r>
              <a:rPr lang="pt-BR" sz="800" dirty="0" smtClean="0"/>
              <a:t>DIAS</a:t>
            </a:r>
            <a:r>
              <a:rPr lang="pt-BR" sz="800" dirty="0"/>
              <a:t>, D.E. Apresentação Agência USP Inovação. 2008</a:t>
            </a:r>
            <a:r>
              <a:rPr lang="pt-BR" sz="800" dirty="0" smtClean="0"/>
              <a:t>.</a:t>
            </a:r>
            <a:endParaRPr lang="en-US" sz="800" dirty="0" smtClean="0"/>
          </a:p>
          <a:p>
            <a:pPr eaLnBrk="1" hangingPunct="1"/>
            <a:r>
              <a:rPr lang="pt-BR" sz="800" dirty="0"/>
              <a:t>Dias A. Modelo de gestão de transferência tecnológica na USP e na Unicamp. </a:t>
            </a:r>
            <a:r>
              <a:rPr lang="en-US" sz="800" dirty="0" err="1"/>
              <a:t>Ribeirão</a:t>
            </a:r>
            <a:r>
              <a:rPr lang="en-US" sz="800" dirty="0"/>
              <a:t> </a:t>
            </a:r>
            <a:r>
              <a:rPr lang="en-US" sz="800" dirty="0" err="1"/>
              <a:t>Preto</a:t>
            </a:r>
            <a:r>
              <a:rPr lang="en-US" sz="800" dirty="0"/>
              <a:t>: </a:t>
            </a:r>
            <a:r>
              <a:rPr lang="en-US" sz="800" dirty="0" err="1"/>
              <a:t>Universidade</a:t>
            </a:r>
            <a:r>
              <a:rPr lang="en-US" sz="800" dirty="0"/>
              <a:t> de São Paulo; 2011.</a:t>
            </a:r>
            <a:endParaRPr lang="en-US" sz="800" dirty="0" smtClean="0"/>
          </a:p>
          <a:p>
            <a:pPr eaLnBrk="1" hangingPunct="1"/>
            <a:r>
              <a:rPr lang="en-US" sz="800" dirty="0" smtClean="0"/>
              <a:t>FRIEDMAN</a:t>
            </a:r>
            <a:r>
              <a:rPr lang="en-US" sz="800" dirty="0"/>
              <a:t>, J.; SILBERMAN, J. University technology transfer: do incentives, management and location matter?. </a:t>
            </a:r>
            <a:r>
              <a:rPr lang="pt-BR" sz="800" b="1" dirty="0" err="1"/>
              <a:t>Journal</a:t>
            </a:r>
            <a:r>
              <a:rPr lang="pt-BR" sz="800" b="1" dirty="0"/>
              <a:t> </a:t>
            </a:r>
            <a:r>
              <a:rPr lang="pt-BR" sz="800" b="1" dirty="0" err="1"/>
              <a:t>of</a:t>
            </a:r>
            <a:r>
              <a:rPr lang="pt-BR" sz="800" b="1" dirty="0"/>
              <a:t> Technology </a:t>
            </a:r>
            <a:r>
              <a:rPr lang="pt-BR" sz="800" b="1" dirty="0" err="1"/>
              <a:t>Transfer</a:t>
            </a:r>
            <a:r>
              <a:rPr lang="pt-BR" sz="800" dirty="0"/>
              <a:t>, n. 28, p.17-30, 2003.</a:t>
            </a:r>
          </a:p>
          <a:p>
            <a:pPr eaLnBrk="1" hangingPunct="1"/>
            <a:r>
              <a:rPr lang="en-US" sz="800" dirty="0"/>
              <a:t>ETZKOWITZ, H.; LEYDESDORFF, L. The dynamics of innovation: from national systems and “mode 2” to a triple helix of university-industry-government relations. Research Policy, v.29, p.109-123, 2000. </a:t>
            </a:r>
          </a:p>
          <a:p>
            <a:pPr eaLnBrk="1" hangingPunct="1"/>
            <a:r>
              <a:rPr lang="en-US" sz="800" dirty="0"/>
              <a:t>ETZKOWITZ, H. The evolution of the entrepreneurial university. International Journal Technology and Globalization, v.1, n.1, p. 64-77, 2004. </a:t>
            </a:r>
          </a:p>
          <a:p>
            <a:pPr eaLnBrk="1" hangingPunct="1"/>
            <a:r>
              <a:rPr lang="en-US" sz="800" dirty="0"/>
              <a:t>JASINSKI, A.H. Barriers for technology transfer in transition economies: results of empirical studies</a:t>
            </a:r>
            <a:r>
              <a:rPr lang="en-US" sz="800" b="1" dirty="0"/>
              <a:t>. </a:t>
            </a:r>
            <a:r>
              <a:rPr lang="en-US" sz="800" dirty="0"/>
              <a:t>In</a:t>
            </a:r>
            <a:r>
              <a:rPr lang="en-US" sz="800" b="1" dirty="0"/>
              <a:t>: </a:t>
            </a:r>
            <a:r>
              <a:rPr lang="en-US" sz="800" dirty="0"/>
              <a:t>TRIPLE HELIX.</a:t>
            </a:r>
            <a:r>
              <a:rPr lang="en-US" sz="800" b="1" dirty="0"/>
              <a:t> </a:t>
            </a:r>
            <a:r>
              <a:rPr lang="en-US" sz="800" dirty="0"/>
              <a:t>5. 2005, Turin. </a:t>
            </a:r>
            <a:r>
              <a:rPr lang="en-US" sz="800" b="1" dirty="0" err="1"/>
              <a:t>Anais</a:t>
            </a:r>
            <a:r>
              <a:rPr lang="en-US" sz="800" dirty="0"/>
              <a:t>..... Turin, </a:t>
            </a:r>
            <a:r>
              <a:rPr lang="en-US" sz="800" dirty="0" err="1"/>
              <a:t>Fundação</a:t>
            </a:r>
            <a:r>
              <a:rPr lang="en-US" sz="800" dirty="0"/>
              <a:t> </a:t>
            </a:r>
            <a:r>
              <a:rPr lang="en-US" sz="800" dirty="0" err="1"/>
              <a:t>Rosselli</a:t>
            </a:r>
            <a:r>
              <a:rPr lang="en-US" sz="800" dirty="0"/>
              <a:t>: 2005</a:t>
            </a:r>
            <a:r>
              <a:rPr lang="en-US" sz="800" dirty="0" smtClean="0"/>
              <a:t>.</a:t>
            </a:r>
          </a:p>
          <a:p>
            <a:r>
              <a:rPr lang="pt-BR" sz="800" dirty="0"/>
              <a:t>GARNICA, L. A. G. </a:t>
            </a:r>
            <a:r>
              <a:rPr lang="pt-BR" sz="800" i="1" dirty="0"/>
              <a:t>Transferência de tecnologia e gestão da </a:t>
            </a:r>
            <a:r>
              <a:rPr lang="pt-BR" sz="800" i="1" dirty="0" smtClean="0"/>
              <a:t>propriedade intelectual </a:t>
            </a:r>
            <a:r>
              <a:rPr lang="pt-BR" sz="800" i="1" dirty="0"/>
              <a:t>em universidades públicas no estado de São Paulo</a:t>
            </a:r>
            <a:r>
              <a:rPr lang="pt-BR" sz="800" dirty="0"/>
              <a:t>. 2007. 203 </a:t>
            </a:r>
            <a:r>
              <a:rPr lang="pt-BR" sz="800" dirty="0" smtClean="0"/>
              <a:t>f. Dissertação </a:t>
            </a:r>
            <a:r>
              <a:rPr lang="pt-BR" sz="800" dirty="0"/>
              <a:t>(Mestrado </a:t>
            </a:r>
            <a:r>
              <a:rPr lang="pt-BR" sz="800" dirty="0" smtClean="0"/>
              <a:t>em Engenharia </a:t>
            </a:r>
            <a:r>
              <a:rPr lang="pt-BR" sz="800" dirty="0"/>
              <a:t>de Produção)-</a:t>
            </a:r>
            <a:r>
              <a:rPr lang="pt-BR" sz="800" dirty="0" smtClean="0"/>
              <a:t>Universidade Federal </a:t>
            </a:r>
            <a:r>
              <a:rPr lang="pt-BR" sz="800" dirty="0"/>
              <a:t>de São Carlos, São Carlos, 2007.</a:t>
            </a:r>
            <a:endParaRPr lang="pt-BR" sz="800" dirty="0" smtClean="0"/>
          </a:p>
          <a:p>
            <a:pPr eaLnBrk="1" hangingPunct="1"/>
            <a:r>
              <a:rPr lang="pt-BR" sz="800" dirty="0" smtClean="0"/>
              <a:t>GARNICA</a:t>
            </a:r>
            <a:r>
              <a:rPr lang="pt-BR" sz="800" dirty="0"/>
              <a:t>, L. A. ; PRADO, F. O. ; ENTORNO, D.D. ; MASSAMBANI, O. . Incorporando Boas Práticas Internacionais à Gestão da Inovação da Universidade de São Paulo - USP. In: XXV Simpósio de Gestão da Inovação Tecnológica - ANPAD, 2008, Brasília. Anais do XXV Simpósio de Gestão da Inovação Tecnológica - ANPAD, 2008. </a:t>
            </a:r>
            <a:endParaRPr lang="en-US" sz="800" dirty="0"/>
          </a:p>
          <a:p>
            <a:pPr eaLnBrk="1" hangingPunct="1"/>
            <a:r>
              <a:rPr lang="pt-BR" sz="800" dirty="0"/>
              <a:t>Garnica L. Transferência de tecnologia e gestão da propriedade intelectual em universidades públicas no estado de São Paulo. </a:t>
            </a:r>
            <a:r>
              <a:rPr lang="en-US" sz="800" dirty="0"/>
              <a:t>São Carlos: </a:t>
            </a:r>
            <a:r>
              <a:rPr lang="en-US" sz="800" dirty="0" err="1"/>
              <a:t>Universidade</a:t>
            </a:r>
            <a:r>
              <a:rPr lang="en-US" sz="800" dirty="0"/>
              <a:t> Federal de São Carlos; 2007</a:t>
            </a:r>
          </a:p>
          <a:p>
            <a:pPr eaLnBrk="1" hangingPunct="1"/>
            <a:r>
              <a:rPr lang="pt-BR" sz="800" dirty="0" smtClean="0"/>
              <a:t>Garnica </a:t>
            </a:r>
            <a:r>
              <a:rPr lang="pt-BR" sz="800" dirty="0"/>
              <a:t>L, Torkomian A. Gestão de tecnologia em universidades: uma análise do patenteamento e dos fatores de dificuldades e de apoio à transferência de tecnologia no Estado de São Paulo. </a:t>
            </a:r>
            <a:r>
              <a:rPr lang="en-US" sz="800" dirty="0"/>
              <a:t>Gestão &amp; </a:t>
            </a:r>
            <a:r>
              <a:rPr lang="en-US" sz="800" dirty="0" err="1"/>
              <a:t>Produção</a:t>
            </a:r>
            <a:r>
              <a:rPr lang="en-US" sz="800" dirty="0"/>
              <a:t>. 2009;16(4):624-38</a:t>
            </a:r>
            <a:r>
              <a:rPr lang="en-US" sz="800" dirty="0" smtClean="0"/>
              <a:t>.</a:t>
            </a:r>
            <a:endParaRPr lang="pt-BR" sz="800" dirty="0">
              <a:solidFill>
                <a:srgbClr val="000000"/>
              </a:solidFill>
            </a:endParaRPr>
          </a:p>
          <a:p>
            <a:pPr eaLnBrk="1" hangingPunct="1"/>
            <a:endParaRPr lang="pt-BR" sz="800" dirty="0"/>
          </a:p>
        </p:txBody>
      </p:sp>
    </p:spTree>
    <p:extLst>
      <p:ext uri="{BB962C8B-B14F-4D97-AF65-F5344CB8AC3E}">
        <p14:creationId xmlns:p14="http://schemas.microsoft.com/office/powerpoint/2010/main" val="1473413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r>
              <a:rPr lang="pt-BR" smtClean="0"/>
              <a:t>LEI DE DIREITO AUTORAL </a:t>
            </a:r>
            <a:br>
              <a:rPr lang="pt-BR" smtClean="0"/>
            </a:br>
            <a:r>
              <a:rPr lang="pt-BR" smtClean="0"/>
              <a:t>(No. 9610 - 19/02/98)</a:t>
            </a:r>
            <a:br>
              <a:rPr lang="pt-BR" smtClean="0"/>
            </a:br>
            <a:endParaRPr lang="pt-BR" dirty="0" smtClean="0"/>
          </a:p>
        </p:txBody>
      </p:sp>
      <p:sp>
        <p:nvSpPr>
          <p:cNvPr id="5" name="Espaço Reservado para Conteúdo 4"/>
          <p:cNvSpPr>
            <a:spLocks noGrp="1"/>
          </p:cNvSpPr>
          <p:nvPr>
            <p:ph idx="1"/>
          </p:nvPr>
        </p:nvSpPr>
        <p:spPr/>
        <p:txBody>
          <a:bodyPr>
            <a:normAutofit fontScale="92500" lnSpcReduction="10000"/>
          </a:bodyPr>
          <a:lstStyle/>
          <a:p>
            <a:r>
              <a:rPr lang="pt-BR" dirty="0" smtClean="0"/>
              <a:t>REGULA OS DIREITOS DE AUTOR E OS QUE LHE SÃO CONEXOS</a:t>
            </a:r>
            <a:br>
              <a:rPr lang="pt-BR" dirty="0" smtClean="0"/>
            </a:br>
            <a:r>
              <a:rPr lang="pt-BR" dirty="0" smtClean="0"/>
              <a:t>- AUTORES</a:t>
            </a:r>
            <a:br>
              <a:rPr lang="pt-BR" dirty="0" smtClean="0"/>
            </a:br>
            <a:r>
              <a:rPr lang="pt-BR" dirty="0" smtClean="0"/>
              <a:t>- INTÉRPRETES E EXECUTORES</a:t>
            </a:r>
            <a:br>
              <a:rPr lang="pt-BR" dirty="0" smtClean="0"/>
            </a:br>
            <a:r>
              <a:rPr lang="pt-BR" dirty="0" smtClean="0"/>
              <a:t>- EDITORES E PRODUTORES</a:t>
            </a:r>
            <a:br>
              <a:rPr lang="pt-BR" dirty="0" smtClean="0"/>
            </a:br>
            <a:r>
              <a:rPr lang="pt-BR" dirty="0" smtClean="0"/>
              <a:t/>
            </a:r>
            <a:br>
              <a:rPr lang="pt-BR" dirty="0" smtClean="0"/>
            </a:br>
            <a:r>
              <a:rPr lang="pt-BR" dirty="0" smtClean="0"/>
              <a:t>* A PROTEÇÃO AOS DIREITOS INDEPENDE DE REGISTRO</a:t>
            </a:r>
            <a:br>
              <a:rPr lang="pt-BR" dirty="0" smtClean="0"/>
            </a:br>
            <a:r>
              <a:rPr lang="pt-BR" dirty="0" smtClean="0"/>
              <a:t/>
            </a:r>
            <a:br>
              <a:rPr lang="pt-BR" dirty="0" smtClean="0"/>
            </a:br>
            <a:r>
              <a:rPr lang="pt-BR" dirty="0" smtClean="0"/>
              <a:t>* PROTEÇÃO GERAL POR 70 ANOS, CONTADOS DE 1 DE JANEIRO DO ANO SUBSEQUENTE AO FALECIMENTO DO AUTOR </a:t>
            </a:r>
            <a:br>
              <a:rPr lang="pt-BR" dirty="0" smtClean="0"/>
            </a:br>
            <a:r>
              <a:rPr lang="pt-BR" dirty="0" smtClean="0"/>
              <a:t/>
            </a:r>
            <a:br>
              <a:rPr lang="pt-BR" dirty="0" smtClean="0"/>
            </a:br>
            <a:r>
              <a:rPr lang="pt-BR" dirty="0" smtClean="0"/>
              <a:t> </a:t>
            </a:r>
            <a:br>
              <a:rPr lang="pt-BR" dirty="0" smtClean="0"/>
            </a:br>
            <a:endParaRPr lang="pt-BR" dirty="0"/>
          </a:p>
        </p:txBody>
      </p:sp>
      <p:sp>
        <p:nvSpPr>
          <p:cNvPr id="7171" name="Text Box 3"/>
          <p:cNvSpPr txBox="1">
            <a:spLocks noChangeArrowheads="1"/>
          </p:cNvSpPr>
          <p:nvPr/>
        </p:nvSpPr>
        <p:spPr bwMode="auto">
          <a:xfrm>
            <a:off x="6660232" y="594928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60467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r>
              <a:rPr lang="pt-BR" smtClean="0"/>
              <a:t>LEI DE SOFTWARE (No. 9609 - 19/02/98)</a:t>
            </a:r>
            <a:br>
              <a:rPr lang="pt-BR" smtClean="0"/>
            </a:br>
            <a:endParaRPr lang="pt-BR" dirty="0" smtClean="0"/>
          </a:p>
        </p:txBody>
      </p:sp>
      <p:sp>
        <p:nvSpPr>
          <p:cNvPr id="5" name="Espaço Reservado para Conteúdo 4"/>
          <p:cNvSpPr>
            <a:spLocks noGrp="1"/>
          </p:cNvSpPr>
          <p:nvPr>
            <p:ph idx="1"/>
          </p:nvPr>
        </p:nvSpPr>
        <p:spPr/>
        <p:txBody>
          <a:bodyPr>
            <a:normAutofit fontScale="92500" lnSpcReduction="20000"/>
          </a:bodyPr>
          <a:lstStyle/>
          <a:p>
            <a:r>
              <a:rPr lang="pt-BR" dirty="0" smtClean="0"/>
              <a:t>ART. 2o. O REGIME DE PROTEÇÃO `A PROPRIEDADE INTELECTUAL DE PROGRAMA DE COMPUTADOR É O CONFERIDO ÀS OBRAS LITERÁRIAS PELA LEGISLAÇÃO DE DIREITOS AUTORAIS </a:t>
            </a:r>
          </a:p>
          <a:p>
            <a:endParaRPr lang="pt-BR" dirty="0" smtClean="0"/>
          </a:p>
          <a:p>
            <a:r>
              <a:rPr lang="pt-BR" dirty="0" smtClean="0"/>
              <a:t>ART. 3o. A PROTEÇÃO AOS DIREITOS INDEPENDE DE REGISTRO</a:t>
            </a:r>
          </a:p>
          <a:p>
            <a:endParaRPr lang="pt-BR" dirty="0" smtClean="0"/>
          </a:p>
          <a:p>
            <a:r>
              <a:rPr lang="pt-BR" dirty="0" smtClean="0"/>
              <a:t>ART. 4o. SALVO ESTIPULAÇÃO EM CONTRÁRIO, PERTENCERÃO EXCLUSIVAMENTE AO EMPREGADOR, CONTRATANTE DE SERVIÇOS OU ÓRGÃO PÚBLICO, OS DIREITOS RELATIVOS  AO PROGRAMA DE COMPUTADOR, DESENVOLVIDO E ELABORADO DURANTE A VIGÊNCIA DE CONTRATO OU DE VÍNCULO ESTATUTÁRIO..”</a:t>
            </a:r>
            <a:endParaRPr lang="pt-BR" dirty="0"/>
          </a:p>
        </p:txBody>
      </p:sp>
      <p:sp>
        <p:nvSpPr>
          <p:cNvPr id="8195" name="Text Box 3"/>
          <p:cNvSpPr txBox="1">
            <a:spLocks noChangeArrowheads="1"/>
          </p:cNvSpPr>
          <p:nvPr/>
        </p:nvSpPr>
        <p:spPr bwMode="auto">
          <a:xfrm>
            <a:off x="5866761" y="636270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80582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800200" y="-27384"/>
            <a:ext cx="7380312" cy="1296144"/>
          </a:xfrm>
        </p:spPr>
        <p:txBody>
          <a:bodyPr>
            <a:normAutofit/>
          </a:bodyPr>
          <a:lstStyle/>
          <a:p>
            <a:r>
              <a:rPr lang="pt-BR" dirty="0"/>
              <a:t>LEI DE CULTIVARES </a:t>
            </a:r>
            <a:r>
              <a:rPr lang="pt-BR" dirty="0" smtClean="0"/>
              <a:t/>
            </a:r>
            <a:br>
              <a:rPr lang="pt-BR" dirty="0" smtClean="0"/>
            </a:br>
            <a:r>
              <a:rPr lang="pt-BR" dirty="0" smtClean="0"/>
              <a:t>(</a:t>
            </a:r>
            <a:r>
              <a:rPr lang="pt-BR" dirty="0"/>
              <a:t>No. 9.456, DE 25/04/97</a:t>
            </a:r>
            <a:r>
              <a:rPr lang="pt-BR" dirty="0" smtClean="0"/>
              <a:t>)</a:t>
            </a:r>
          </a:p>
        </p:txBody>
      </p:sp>
      <p:sp>
        <p:nvSpPr>
          <p:cNvPr id="5" name="Espaço Reservado para Conteúdo 4"/>
          <p:cNvSpPr>
            <a:spLocks noGrp="1"/>
          </p:cNvSpPr>
          <p:nvPr>
            <p:ph idx="1"/>
          </p:nvPr>
        </p:nvSpPr>
        <p:spPr/>
        <p:txBody>
          <a:bodyPr>
            <a:normAutofit/>
          </a:bodyPr>
          <a:lstStyle/>
          <a:p>
            <a:r>
              <a:rPr lang="pt-BR" dirty="0"/>
              <a:t>P</a:t>
            </a:r>
            <a:r>
              <a:rPr lang="pt-BR" dirty="0" smtClean="0"/>
              <a:t>rotege uma cultivar: variedade de qualquer gênero e espécie vegetal superior; uma nova cultivar ou uma cultivar essencialmente derivada</a:t>
            </a:r>
            <a:br>
              <a:rPr lang="pt-BR" dirty="0" smtClean="0"/>
            </a:br>
            <a:endParaRPr lang="pt-BR" dirty="0" smtClean="0"/>
          </a:p>
          <a:p>
            <a:r>
              <a:rPr lang="pt-BR" dirty="0"/>
              <a:t>P</a:t>
            </a:r>
            <a:r>
              <a:rPr lang="pt-BR" dirty="0" smtClean="0"/>
              <a:t>roteção limitada ao material de reprodução ou de multiplicação vegetativa da planta inteira</a:t>
            </a:r>
            <a:br>
              <a:rPr lang="pt-BR" dirty="0" smtClean="0"/>
            </a:br>
            <a:endParaRPr lang="pt-BR" dirty="0" smtClean="0"/>
          </a:p>
          <a:p>
            <a:r>
              <a:rPr lang="pt-BR" dirty="0" smtClean="0"/>
              <a:t>Registrada no SNPC - serviço nacional de proteção de cultivares</a:t>
            </a:r>
          </a:p>
          <a:p>
            <a:endParaRPr lang="pt-BR" sz="900" dirty="0" smtClean="0"/>
          </a:p>
          <a:p>
            <a:r>
              <a:rPr lang="pt-BR" dirty="0" smtClean="0"/>
              <a:t> Proteção por 15 anos, em casos especiais por 18 anos </a:t>
            </a:r>
            <a:endParaRPr lang="pt-BR" dirty="0"/>
          </a:p>
        </p:txBody>
      </p:sp>
      <p:sp>
        <p:nvSpPr>
          <p:cNvPr id="10243" name="Text Box 3"/>
          <p:cNvSpPr txBox="1">
            <a:spLocks noChangeArrowheads="1"/>
          </p:cNvSpPr>
          <p:nvPr/>
        </p:nvSpPr>
        <p:spPr bwMode="auto">
          <a:xfrm>
            <a:off x="7386638" y="6362700"/>
            <a:ext cx="1576387" cy="284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a:solidFill>
                  <a:srgbClr val="FFFF00"/>
                </a:solidFill>
                <a:latin typeface="Arial" charset="0"/>
              </a:rPr>
              <a:t>Fonte: Asa Fujino</a:t>
            </a:r>
          </a:p>
        </p:txBody>
      </p:sp>
    </p:spTree>
    <p:extLst>
      <p:ext uri="{BB962C8B-B14F-4D97-AF65-F5344CB8AC3E}">
        <p14:creationId xmlns:p14="http://schemas.microsoft.com/office/powerpoint/2010/main" val="1392526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pt-BR" dirty="0"/>
              <a:t>CERTIFICADO DE REGISTRO</a:t>
            </a:r>
            <a:endParaRPr lang="pt-BR" dirty="0" smtClean="0"/>
          </a:p>
        </p:txBody>
      </p:sp>
      <p:sp>
        <p:nvSpPr>
          <p:cNvPr id="7" name="Espaço Reservado para Conteúdo 6"/>
          <p:cNvSpPr>
            <a:spLocks noGrp="1"/>
          </p:cNvSpPr>
          <p:nvPr>
            <p:ph idx="1"/>
          </p:nvPr>
        </p:nvSpPr>
        <p:spPr/>
        <p:txBody>
          <a:bodyPr>
            <a:normAutofit lnSpcReduction="10000"/>
          </a:bodyPr>
          <a:lstStyle/>
          <a:p>
            <a:r>
              <a:rPr lang="pt-BR" dirty="0" smtClean="0"/>
              <a:t>MARCA REGISTRADA</a:t>
            </a:r>
          </a:p>
          <a:p>
            <a:pPr lvl="1"/>
            <a:r>
              <a:rPr lang="pt-BR" dirty="0" smtClean="0"/>
              <a:t>SINAL </a:t>
            </a:r>
            <a:r>
              <a:rPr lang="pt-BR" dirty="0"/>
              <a:t>OU SÍMBOLO QUE SE ACRESCE AO PRODUTO PARA IDENTIFICÁ-LO E QUE DEVE SER SUFICIENTEMENTE CARACTERÍSTICO PARA ESTABELECER UMA IDENTIFICAÇÃO ENTRE O USUÁRIO/CONSUMIDOR E A </a:t>
            </a:r>
            <a:r>
              <a:rPr lang="pt-BR" dirty="0" smtClean="0"/>
              <a:t>MERCADORIA/SERVIÇO/PRODUTO</a:t>
            </a:r>
          </a:p>
          <a:p>
            <a:r>
              <a:rPr lang="pt-BR" dirty="0" smtClean="0"/>
              <a:t> </a:t>
            </a:r>
            <a:r>
              <a:rPr lang="pt-BR" dirty="0"/>
              <a:t>PROTEÇÃO EM TODO TERRITÓRIO NACIONAL, POR TEMPO INDEFINIDO, SE RENOVADA A CADA 10 </a:t>
            </a:r>
            <a:r>
              <a:rPr lang="pt-BR" dirty="0" smtClean="0"/>
              <a:t>ANOS</a:t>
            </a:r>
          </a:p>
          <a:p>
            <a:pPr lvl="1"/>
            <a:r>
              <a:rPr lang="pt-BR" dirty="0" smtClean="0"/>
              <a:t>OBS:</a:t>
            </a:r>
          </a:p>
          <a:p>
            <a:pPr marL="457200" lvl="1" indent="0" algn="ctr">
              <a:buNone/>
            </a:pPr>
            <a:r>
              <a:rPr lang="pt-BR" dirty="0" smtClean="0"/>
              <a:t> </a:t>
            </a:r>
            <a:r>
              <a:rPr lang="pt-BR" dirty="0"/>
              <a:t>MARCA DE FATO ( DIREITO DECORRENTE DA NOTORIEDADE) </a:t>
            </a:r>
            <a:endParaRPr lang="pt-BR" dirty="0" smtClean="0"/>
          </a:p>
          <a:p>
            <a:pPr marL="457200" lvl="1" indent="0" algn="ctr">
              <a:buNone/>
            </a:pPr>
            <a:r>
              <a:rPr lang="pt-BR" dirty="0" smtClean="0"/>
              <a:t>  X </a:t>
            </a:r>
          </a:p>
          <a:p>
            <a:pPr marL="457200" lvl="1" indent="0" algn="ctr">
              <a:buNone/>
            </a:pPr>
            <a:r>
              <a:rPr lang="pt-BR" dirty="0" smtClean="0"/>
              <a:t> </a:t>
            </a:r>
            <a:r>
              <a:rPr lang="pt-BR" dirty="0"/>
              <a:t>NOME COMERCIAL(NOME CONSTANTE NO CONTRATO OU ESTATUTO DAS SOCIEDADES COMERCIAIS</a:t>
            </a:r>
          </a:p>
        </p:txBody>
      </p:sp>
      <p:sp>
        <p:nvSpPr>
          <p:cNvPr id="9219" name="Text Box 3"/>
          <p:cNvSpPr txBox="1">
            <a:spLocks noChangeArrowheads="1"/>
          </p:cNvSpPr>
          <p:nvPr/>
        </p:nvSpPr>
        <p:spPr bwMode="auto">
          <a:xfrm>
            <a:off x="5796136" y="6362700"/>
            <a:ext cx="1585559" cy="288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7279" tIns="43640" rIns="87279" bIns="43640">
            <a:spAutoFit/>
          </a:bodyPr>
          <a:lstStyle>
            <a:lvl1pPr defTabSz="873125" eaLnBrk="0" hangingPunct="0">
              <a:defRPr sz="2400">
                <a:solidFill>
                  <a:schemeClr val="tx1"/>
                </a:solidFill>
                <a:latin typeface="Times New Roman" pitchFamily="18" charset="0"/>
              </a:defRPr>
            </a:lvl1pPr>
            <a:lvl2pPr marL="742950" indent="-285750" defTabSz="873125" eaLnBrk="0" hangingPunct="0">
              <a:defRPr sz="2400">
                <a:solidFill>
                  <a:schemeClr val="tx1"/>
                </a:solidFill>
                <a:latin typeface="Times New Roman" pitchFamily="18" charset="0"/>
              </a:defRPr>
            </a:lvl2pPr>
            <a:lvl3pPr marL="1143000" indent="-228600" defTabSz="873125" eaLnBrk="0" hangingPunct="0">
              <a:defRPr sz="2400">
                <a:solidFill>
                  <a:schemeClr val="tx1"/>
                </a:solidFill>
                <a:latin typeface="Times New Roman" pitchFamily="18" charset="0"/>
              </a:defRPr>
            </a:lvl3pPr>
            <a:lvl4pPr marL="1600200" indent="-228600" defTabSz="873125" eaLnBrk="0" hangingPunct="0">
              <a:defRPr sz="2400">
                <a:solidFill>
                  <a:schemeClr val="tx1"/>
                </a:solidFill>
                <a:latin typeface="Times New Roman" pitchFamily="18" charset="0"/>
              </a:defRPr>
            </a:lvl4pPr>
            <a:lvl5pPr marL="2057400" indent="-228600" defTabSz="873125" eaLnBrk="0" hangingPunct="0">
              <a:defRPr sz="2400">
                <a:solidFill>
                  <a:schemeClr val="tx1"/>
                </a:solidFill>
                <a:latin typeface="Times New Roman" pitchFamily="18" charset="0"/>
              </a:defRPr>
            </a:lvl5pPr>
            <a:lvl6pPr marL="2514600" indent="-228600" defTabSz="873125" eaLnBrk="0" fontAlgn="base" hangingPunct="0">
              <a:spcBef>
                <a:spcPct val="0"/>
              </a:spcBef>
              <a:spcAft>
                <a:spcPct val="0"/>
              </a:spcAft>
              <a:defRPr sz="2400">
                <a:solidFill>
                  <a:schemeClr val="tx1"/>
                </a:solidFill>
                <a:latin typeface="Times New Roman" pitchFamily="18" charset="0"/>
              </a:defRPr>
            </a:lvl6pPr>
            <a:lvl7pPr marL="2971800" indent="-228600" defTabSz="873125" eaLnBrk="0" fontAlgn="base" hangingPunct="0">
              <a:spcBef>
                <a:spcPct val="0"/>
              </a:spcBef>
              <a:spcAft>
                <a:spcPct val="0"/>
              </a:spcAft>
              <a:defRPr sz="2400">
                <a:solidFill>
                  <a:schemeClr val="tx1"/>
                </a:solidFill>
                <a:latin typeface="Times New Roman" pitchFamily="18" charset="0"/>
              </a:defRPr>
            </a:lvl7pPr>
            <a:lvl8pPr marL="3429000" indent="-228600" defTabSz="873125" eaLnBrk="0" fontAlgn="base" hangingPunct="0">
              <a:spcBef>
                <a:spcPct val="0"/>
              </a:spcBef>
              <a:spcAft>
                <a:spcPct val="0"/>
              </a:spcAft>
              <a:defRPr sz="2400">
                <a:solidFill>
                  <a:schemeClr val="tx1"/>
                </a:solidFill>
                <a:latin typeface="Times New Roman" pitchFamily="18" charset="0"/>
              </a:defRPr>
            </a:lvl8pPr>
            <a:lvl9pPr marL="3886200" indent="-228600" defTabSz="873125" eaLnBrk="0" fontAlgn="base" hangingPunct="0">
              <a:spcBef>
                <a:spcPct val="0"/>
              </a:spcBef>
              <a:spcAft>
                <a:spcPct val="0"/>
              </a:spcAft>
              <a:defRPr sz="2400">
                <a:solidFill>
                  <a:schemeClr val="tx1"/>
                </a:solidFill>
                <a:latin typeface="Times New Roman" pitchFamily="18" charset="0"/>
              </a:defRPr>
            </a:lvl9pPr>
          </a:lstStyle>
          <a:p>
            <a:r>
              <a:rPr lang="pt-BR" sz="1300" b="1" dirty="0">
                <a:solidFill>
                  <a:srgbClr val="056F28"/>
                </a:solidFill>
                <a:latin typeface="Arial" charset="0"/>
              </a:rPr>
              <a:t>Fonte: Asa </a:t>
            </a:r>
            <a:r>
              <a:rPr lang="pt-BR" sz="1300" b="1" dirty="0" err="1">
                <a:solidFill>
                  <a:srgbClr val="056F28"/>
                </a:solidFill>
                <a:latin typeface="Arial" charset="0"/>
              </a:rPr>
              <a:t>Fujino</a:t>
            </a:r>
            <a:endParaRPr lang="pt-BR" sz="1300" b="1" dirty="0">
              <a:solidFill>
                <a:srgbClr val="056F28"/>
              </a:solidFill>
              <a:latin typeface="Arial" charset="0"/>
            </a:endParaRPr>
          </a:p>
        </p:txBody>
      </p:sp>
    </p:spTree>
    <p:extLst>
      <p:ext uri="{BB962C8B-B14F-4D97-AF65-F5344CB8AC3E}">
        <p14:creationId xmlns:p14="http://schemas.microsoft.com/office/powerpoint/2010/main" val="458340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4858</TotalTime>
  <Words>4743</Words>
  <Application>Microsoft Macintosh PowerPoint</Application>
  <PresentationFormat>Apresentação na tela (4:3)</PresentationFormat>
  <Paragraphs>464</Paragraphs>
  <Slides>57</Slides>
  <Notes>9</Notes>
  <HiddenSlides>0</HiddenSlides>
  <MMClips>0</MMClips>
  <ScaleCrop>false</ScaleCrop>
  <HeadingPairs>
    <vt:vector size="8" baseType="variant">
      <vt:variant>
        <vt:lpstr>Fontes Usadas</vt:lpstr>
      </vt:variant>
      <vt:variant>
        <vt:i4>7</vt:i4>
      </vt:variant>
      <vt:variant>
        <vt:lpstr>Tema</vt:lpstr>
      </vt:variant>
      <vt:variant>
        <vt:i4>1</vt:i4>
      </vt:variant>
      <vt:variant>
        <vt:lpstr>Servidores OLE Inseridos</vt:lpstr>
      </vt:variant>
      <vt:variant>
        <vt:i4>1</vt:i4>
      </vt:variant>
      <vt:variant>
        <vt:lpstr>Títulos de Slides</vt:lpstr>
      </vt:variant>
      <vt:variant>
        <vt:i4>57</vt:i4>
      </vt:variant>
    </vt:vector>
  </HeadingPairs>
  <TitlesOfParts>
    <vt:vector size="66" baseType="lpstr">
      <vt:lpstr>Arial</vt:lpstr>
      <vt:lpstr>Arial Black</vt:lpstr>
      <vt:lpstr>Calibri</vt:lpstr>
      <vt:lpstr>Mangal</vt:lpstr>
      <vt:lpstr>Monotype Sorts</vt:lpstr>
      <vt:lpstr>Perpetua</vt:lpstr>
      <vt:lpstr>Times New Roman</vt:lpstr>
      <vt:lpstr>Tema do Office</vt:lpstr>
      <vt:lpstr>Document</vt:lpstr>
      <vt:lpstr>PROPRIEDADE INTELECTUAL</vt:lpstr>
      <vt:lpstr>Propriedade Intelectual </vt:lpstr>
      <vt:lpstr>INSTITUTO NACIONAL DA  PROPRIEDADE INDUSTRIAL -  INPI </vt:lpstr>
      <vt:lpstr>Instituições Internacionais e Brasileira</vt:lpstr>
      <vt:lpstr>PROPRIEDADE INTELECTUAL COMPREENDE </vt:lpstr>
      <vt:lpstr>LEI DE DIREITO AUTORAL  (No. 9610 - 19/02/98) </vt:lpstr>
      <vt:lpstr>LEI DE SOFTWARE (No. 9609 - 19/02/98) </vt:lpstr>
      <vt:lpstr>LEI DE CULTIVARES  (No. 9.456, DE 25/04/97)</vt:lpstr>
      <vt:lpstr>CERTIFICADO DE REGISTRO</vt:lpstr>
      <vt:lpstr>PATENTE </vt:lpstr>
      <vt:lpstr>Patentes</vt:lpstr>
      <vt:lpstr>FUNÇÕES BÁSICAS DAS PATENTES </vt:lpstr>
      <vt:lpstr>Patentes</vt:lpstr>
      <vt:lpstr>Elementos do Sistema de Patentes </vt:lpstr>
      <vt:lpstr>Tipos de Patente</vt:lpstr>
      <vt:lpstr>Tipos de Patente</vt:lpstr>
      <vt:lpstr> Tipos de Patente</vt:lpstr>
      <vt:lpstr>PATENTE</vt:lpstr>
      <vt:lpstr>Apresentação do PowerPoint</vt:lpstr>
      <vt:lpstr>Inventores e Detentores das Patentes</vt:lpstr>
      <vt:lpstr>Quem patenteia?</vt:lpstr>
      <vt:lpstr>Patentes  X  Segredo Industrial </vt:lpstr>
      <vt:lpstr>Vantagens de Utilização do Sistema de Patentes</vt:lpstr>
      <vt:lpstr>Informações Extraídas de Patentes </vt:lpstr>
      <vt:lpstr>Informação: Aspecto Técnico-Econômico </vt:lpstr>
      <vt:lpstr>Principais patenteadores nacionais no Brasil</vt:lpstr>
      <vt:lpstr>Patentes das Empresas  Mais Inovadoras instaladas no Brasil</vt:lpstr>
      <vt:lpstr>Antes de finalizar o tema de uma pesquisa  realize uma busca em bases de patentes </vt:lpstr>
      <vt:lpstr>Analise preliminar da Patenteabilidade das teses da  pós-graduação em imunologia (FMRP) 2010-2-11</vt:lpstr>
      <vt:lpstr>Apresentação do PowerPoint</vt:lpstr>
      <vt:lpstr>Analise dos temas das teses defendidas X patenteamento</vt:lpstr>
      <vt:lpstr>LICENCIAMENTO  </vt:lpstr>
      <vt:lpstr>PROPRIEDADE INTELECTUAL E AS POLÍTICAS DE PATENTES DAS UNIVERSIDADES</vt:lpstr>
      <vt:lpstr>DIREITOS DA PROPRIEDADE INTELECTUAL  </vt:lpstr>
      <vt:lpstr>DIREITOS DA PROPRIEDADE INTELECTUAL  -  DA UNIVERSIDADE </vt:lpstr>
      <vt:lpstr>LEI DE INOVAÇÃO - ESTÍMULO À PARTICIPAÇÃO “ICT” NA INOVAÇÃO</vt:lpstr>
      <vt:lpstr>Apresentação do PowerPoint</vt:lpstr>
      <vt:lpstr>How are Ideas Evaluated? </vt:lpstr>
      <vt:lpstr>Is It Protectable? </vt:lpstr>
      <vt:lpstr>O que é uma “Anterioridade”</vt:lpstr>
      <vt:lpstr>Busca de Anterioridade </vt:lpstr>
      <vt:lpstr>Is It Marketable? </vt:lpstr>
      <vt:lpstr>Objetivos da avaliação</vt:lpstr>
      <vt:lpstr>Overview of the Process </vt:lpstr>
      <vt:lpstr>Apresentação do PowerPoint</vt:lpstr>
      <vt:lpstr>Step 1 </vt:lpstr>
      <vt:lpstr>Step 2</vt:lpstr>
      <vt:lpstr>Step 3 </vt:lpstr>
      <vt:lpstr>Step 4 </vt:lpstr>
      <vt:lpstr>Step 4:  Considerations </vt:lpstr>
      <vt:lpstr>Step 5</vt:lpstr>
      <vt:lpstr>Step 6 </vt:lpstr>
      <vt:lpstr>Summary </vt:lpstr>
      <vt:lpstr>DESAFIO DAS ICT’S BRASILEIRAS: </vt:lpstr>
      <vt:lpstr>DESAFIO DAS ICT’S BRASILEIRAS: </vt:lpstr>
      <vt:lpstr>Dados de Patentes</vt:lpstr>
      <vt:lpstr>Apresentação do PowerPoint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Geciane</cp:lastModifiedBy>
  <cp:revision>305</cp:revision>
  <dcterms:created xsi:type="dcterms:W3CDTF">2011-02-15T13:13:19Z</dcterms:created>
  <dcterms:modified xsi:type="dcterms:W3CDTF">2017-06-27T23:22:48Z</dcterms:modified>
</cp:coreProperties>
</file>