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8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9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61" r:id="rId4"/>
    <p:sldId id="262" r:id="rId5"/>
    <p:sldId id="265" r:id="rId6"/>
    <p:sldId id="264" r:id="rId7"/>
    <p:sldId id="258" r:id="rId8"/>
    <p:sldId id="266" r:id="rId9"/>
    <p:sldId id="267" r:id="rId10"/>
    <p:sldId id="268" r:id="rId11"/>
    <p:sldId id="269" r:id="rId12"/>
    <p:sldId id="259" r:id="rId13"/>
    <p:sldId id="270" r:id="rId14"/>
    <p:sldId id="271" r:id="rId15"/>
    <p:sldId id="272" r:id="rId16"/>
    <p:sldId id="273" r:id="rId17"/>
    <p:sldId id="274" r:id="rId18"/>
    <p:sldId id="260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custDataLst>
    <p:tags r:id="rId30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96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6F426-700B-439B-ADA3-24ED0F480E87}" type="datetimeFigureOut">
              <a:rPr lang="pt-BR" smtClean="0"/>
              <a:t>01/06/2015</a:t>
            </a:fld>
            <a:endParaRPr lang="pt-B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 smtClean="0"/>
              <a:t>Click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edit</a:t>
            </a:r>
            <a:r>
              <a:rPr lang="pt-BR" dirty="0" smtClean="0"/>
              <a:t> Master </a:t>
            </a:r>
            <a:r>
              <a:rPr lang="pt-BR" dirty="0" err="1" smtClean="0"/>
              <a:t>text</a:t>
            </a:r>
            <a:r>
              <a:rPr lang="pt-BR" dirty="0" smtClean="0"/>
              <a:t> </a:t>
            </a:r>
            <a:r>
              <a:rPr lang="pt-BR" dirty="0" err="1" smtClean="0"/>
              <a:t>styles</a:t>
            </a:r>
            <a:endParaRPr lang="pt-BR" dirty="0" smtClean="0"/>
          </a:p>
          <a:p>
            <a:pPr lvl="1"/>
            <a:r>
              <a:rPr lang="pt-BR" dirty="0" err="1" smtClean="0"/>
              <a:t>Second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2"/>
            <a:r>
              <a:rPr lang="pt-BR" dirty="0" err="1" smtClean="0"/>
              <a:t>Third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3"/>
            <a:r>
              <a:rPr lang="pt-BR" dirty="0" err="1" smtClean="0"/>
              <a:t>Fourth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4"/>
            <a:r>
              <a:rPr lang="pt-BR" dirty="0" err="1" smtClean="0"/>
              <a:t>Fifth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9F005-56DB-4C67-9A68-8C8A40EFBB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7735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F005-56DB-4C67-9A68-8C8A40EFBBF2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5583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F005-56DB-4C67-9A68-8C8A40EFBBF2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9888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Ser privado de trabalho é não ter mais a possibilidade de aportar uma contribuição à construção da sociedade. Por </a:t>
            </a:r>
            <a:r>
              <a:rPr lang="pt-BR" sz="1200" dirty="0" err="1" smtClean="0"/>
              <a:t>consequencia</a:t>
            </a:r>
            <a:r>
              <a:rPr lang="pt-BR" sz="1200" dirty="0" smtClean="0"/>
              <a:t>, é ser privado de todo reconhecimento social.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F005-56DB-4C67-9A68-8C8A40EFBBF2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80786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F005-56DB-4C67-9A68-8C8A40EFBBF2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21512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Ser privado de trabalho é não ter mais a possibilidade de aportar uma contribuição à construção da sociedade. Por </a:t>
            </a:r>
            <a:r>
              <a:rPr lang="pt-BR" sz="1200" dirty="0" err="1" smtClean="0"/>
              <a:t>consequencia</a:t>
            </a:r>
            <a:r>
              <a:rPr lang="pt-BR" sz="1200" dirty="0" smtClean="0"/>
              <a:t>, é ser privado de todo reconhecimento social.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F005-56DB-4C67-9A68-8C8A40EFBBF2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8078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Ser privado de trabalho é não ter mais a possibilidade de aportar uma contribuição à construção da sociedade. Por </a:t>
            </a:r>
            <a:r>
              <a:rPr lang="pt-BR" sz="1200" dirty="0" err="1" smtClean="0"/>
              <a:t>consequencia</a:t>
            </a:r>
            <a:r>
              <a:rPr lang="pt-BR" sz="1200" dirty="0" smtClean="0"/>
              <a:t>, é ser privado de todo reconhecimento social.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F005-56DB-4C67-9A68-8C8A40EFBBF2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80786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Ser privado de trabalho é não ter mais a possibilidade de aportar uma contribuição à construção da sociedade. Por </a:t>
            </a:r>
            <a:r>
              <a:rPr lang="pt-BR" sz="1200" dirty="0" err="1" smtClean="0"/>
              <a:t>consequencia</a:t>
            </a:r>
            <a:r>
              <a:rPr lang="pt-BR" sz="1200" dirty="0" smtClean="0"/>
              <a:t>, é ser privado de todo reconhecimento social.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F005-56DB-4C67-9A68-8C8A40EFBBF2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8078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Ser privado de trabalho é não ter mais a possibilidade de aportar uma contribuição à construção da sociedade. Por </a:t>
            </a:r>
            <a:r>
              <a:rPr lang="pt-BR" sz="1200" dirty="0" err="1" smtClean="0"/>
              <a:t>consequencia</a:t>
            </a:r>
            <a:r>
              <a:rPr lang="pt-BR" sz="1200" dirty="0" smtClean="0"/>
              <a:t>, é ser privado de todo reconhecimento social.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F005-56DB-4C67-9A68-8C8A40EFBBF2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80786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Ser privado de trabalho é não ter mais a possibilidade de aportar uma contribuição à construção da sociedade. Por </a:t>
            </a:r>
            <a:r>
              <a:rPr lang="pt-BR" sz="1200" dirty="0" err="1" smtClean="0"/>
              <a:t>consequencia</a:t>
            </a:r>
            <a:r>
              <a:rPr lang="pt-BR" sz="1200" dirty="0" smtClean="0"/>
              <a:t>, é ser privado de todo reconhecimento social.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F005-56DB-4C67-9A68-8C8A40EFBBF2}" type="slidenum">
              <a:rPr lang="pt-BR" smtClean="0"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80786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F005-56DB-4C67-9A68-8C8A40EFBBF2}" type="slidenum">
              <a:rPr lang="pt-BR" smtClean="0"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2609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F005-56DB-4C67-9A68-8C8A40EFBBF2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3854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F005-56DB-4C67-9A68-8C8A40EFBBF2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406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F005-56DB-4C67-9A68-8C8A40EFBBF2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406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F005-56DB-4C67-9A68-8C8A40EFBBF2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406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F005-56DB-4C67-9A68-8C8A40EFBBF2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3467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F005-56DB-4C67-9A68-8C8A40EFBBF2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802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F005-56DB-4C67-9A68-8C8A40EFBBF2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3462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9F005-56DB-4C67-9A68-8C8A40EFBBF2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8078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dirty="0" smtClean="0"/>
              <a:t>Click </a:t>
            </a:r>
            <a:r>
              <a:rPr kumimoji="0" lang="pt-BR" dirty="0" err="1" smtClean="0"/>
              <a:t>to</a:t>
            </a:r>
            <a:r>
              <a:rPr kumimoji="0" lang="pt-BR" dirty="0" smtClean="0"/>
              <a:t> </a:t>
            </a:r>
            <a:r>
              <a:rPr kumimoji="0" lang="pt-BR" dirty="0" err="1" smtClean="0"/>
              <a:t>edit</a:t>
            </a:r>
            <a:r>
              <a:rPr kumimoji="0" lang="pt-BR" dirty="0" smtClean="0"/>
              <a:t> Master </a:t>
            </a:r>
            <a:r>
              <a:rPr kumimoji="0" lang="pt-BR" dirty="0" err="1" smtClean="0"/>
              <a:t>title</a:t>
            </a:r>
            <a:r>
              <a:rPr kumimoji="0" lang="pt-BR" dirty="0" smtClean="0"/>
              <a:t> </a:t>
            </a:r>
            <a:r>
              <a:rPr kumimoji="0" lang="pt-BR" dirty="0" err="1" smtClean="0"/>
              <a:t>style</a:t>
            </a:r>
            <a:endParaRPr kumimoji="0" lang="pt-BR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dirty="0" smtClean="0"/>
              <a:t>Click </a:t>
            </a:r>
            <a:r>
              <a:rPr kumimoji="0" lang="pt-BR" dirty="0" err="1" smtClean="0"/>
              <a:t>to</a:t>
            </a:r>
            <a:r>
              <a:rPr kumimoji="0" lang="pt-BR" dirty="0" smtClean="0"/>
              <a:t> </a:t>
            </a:r>
            <a:r>
              <a:rPr kumimoji="0" lang="pt-BR" dirty="0" err="1" smtClean="0"/>
              <a:t>edit</a:t>
            </a:r>
            <a:r>
              <a:rPr kumimoji="0" lang="pt-BR" dirty="0" smtClean="0"/>
              <a:t> Master </a:t>
            </a:r>
            <a:r>
              <a:rPr kumimoji="0" lang="pt-BR" dirty="0" err="1" smtClean="0"/>
              <a:t>subtitle</a:t>
            </a:r>
            <a:r>
              <a:rPr kumimoji="0" lang="pt-BR" dirty="0" smtClean="0"/>
              <a:t> </a:t>
            </a:r>
            <a:r>
              <a:rPr kumimoji="0" lang="pt-BR" dirty="0" err="1" smtClean="0"/>
              <a:t>style</a:t>
            </a:r>
            <a:endParaRPr kumimoji="0" lang="pt-B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551B0-F3AE-455C-B742-B84DE3123C2E}" type="datetimeFigureOut">
              <a:rPr lang="pt-BR" smtClean="0"/>
              <a:t>01/06/2015</a:t>
            </a:fld>
            <a:endParaRPr lang="pt-BR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87866-C8E5-48E8-A09F-851FF1B054EF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dirty="0" smtClean="0"/>
              <a:t>Click </a:t>
            </a:r>
            <a:r>
              <a:rPr kumimoji="0" lang="pt-BR" dirty="0" err="1" smtClean="0"/>
              <a:t>to</a:t>
            </a:r>
            <a:r>
              <a:rPr kumimoji="0" lang="pt-BR" dirty="0" smtClean="0"/>
              <a:t> </a:t>
            </a:r>
            <a:r>
              <a:rPr kumimoji="0" lang="pt-BR" dirty="0" err="1" smtClean="0"/>
              <a:t>edit</a:t>
            </a:r>
            <a:r>
              <a:rPr kumimoji="0" lang="pt-BR" dirty="0" smtClean="0"/>
              <a:t> Master </a:t>
            </a:r>
            <a:r>
              <a:rPr kumimoji="0" lang="pt-BR" dirty="0" err="1" smtClean="0"/>
              <a:t>title</a:t>
            </a:r>
            <a:r>
              <a:rPr kumimoji="0" lang="pt-BR" dirty="0" smtClean="0"/>
              <a:t> </a:t>
            </a:r>
            <a:r>
              <a:rPr kumimoji="0" lang="pt-BR" dirty="0" err="1" smtClean="0"/>
              <a:t>style</a:t>
            </a:r>
            <a:endParaRPr kumimoji="0" lang="pt-B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dirty="0" smtClean="0"/>
              <a:t>Click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edit</a:t>
            </a:r>
            <a:r>
              <a:rPr lang="pt-BR" dirty="0" smtClean="0"/>
              <a:t> Master </a:t>
            </a:r>
            <a:r>
              <a:rPr lang="pt-BR" dirty="0" err="1" smtClean="0"/>
              <a:t>text</a:t>
            </a:r>
            <a:r>
              <a:rPr lang="pt-BR" dirty="0" smtClean="0"/>
              <a:t> </a:t>
            </a:r>
            <a:r>
              <a:rPr lang="pt-BR" dirty="0" err="1" smtClean="0"/>
              <a:t>styles</a:t>
            </a:r>
            <a:endParaRPr lang="pt-BR" dirty="0" smtClean="0"/>
          </a:p>
          <a:p>
            <a:pPr lvl="1" eaLnBrk="1" latinLnBrk="0" hangingPunct="1"/>
            <a:r>
              <a:rPr lang="pt-BR" dirty="0" err="1" smtClean="0"/>
              <a:t>Second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2" eaLnBrk="1" latinLnBrk="0" hangingPunct="1"/>
            <a:r>
              <a:rPr lang="pt-BR" dirty="0" err="1" smtClean="0"/>
              <a:t>Third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3" eaLnBrk="1" latinLnBrk="0" hangingPunct="1"/>
            <a:r>
              <a:rPr lang="pt-BR" dirty="0" err="1" smtClean="0"/>
              <a:t>Fourth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4" eaLnBrk="1" latinLnBrk="0" hangingPunct="1"/>
            <a:r>
              <a:rPr lang="pt-BR" dirty="0" err="1" smtClean="0"/>
              <a:t>Fifth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kumimoji="0"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551B0-F3AE-455C-B742-B84DE3123C2E}" type="datetimeFigureOut">
              <a:rPr lang="pt-BR" smtClean="0"/>
              <a:t>01/06/2015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87866-C8E5-48E8-A09F-851FF1B054EF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dirty="0" smtClean="0"/>
              <a:t>Click </a:t>
            </a:r>
            <a:r>
              <a:rPr kumimoji="0" lang="pt-BR" dirty="0" err="1" smtClean="0"/>
              <a:t>to</a:t>
            </a:r>
            <a:r>
              <a:rPr kumimoji="0" lang="pt-BR" dirty="0" smtClean="0"/>
              <a:t> </a:t>
            </a:r>
            <a:r>
              <a:rPr kumimoji="0" lang="pt-BR" dirty="0" err="1" smtClean="0"/>
              <a:t>edit</a:t>
            </a:r>
            <a:r>
              <a:rPr kumimoji="0" lang="pt-BR" dirty="0" smtClean="0"/>
              <a:t> Master </a:t>
            </a:r>
            <a:r>
              <a:rPr kumimoji="0" lang="pt-BR" dirty="0" err="1" smtClean="0"/>
              <a:t>title</a:t>
            </a:r>
            <a:r>
              <a:rPr kumimoji="0" lang="pt-BR" dirty="0" smtClean="0"/>
              <a:t> </a:t>
            </a:r>
            <a:r>
              <a:rPr kumimoji="0" lang="pt-BR" dirty="0" err="1" smtClean="0"/>
              <a:t>style</a:t>
            </a:r>
            <a:endParaRPr kumimoji="0" lang="pt-B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dirty="0" smtClean="0"/>
              <a:t>Click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edit</a:t>
            </a:r>
            <a:r>
              <a:rPr lang="pt-BR" dirty="0" smtClean="0"/>
              <a:t> Master </a:t>
            </a:r>
            <a:r>
              <a:rPr lang="pt-BR" dirty="0" err="1" smtClean="0"/>
              <a:t>text</a:t>
            </a:r>
            <a:r>
              <a:rPr lang="pt-BR" dirty="0" smtClean="0"/>
              <a:t> </a:t>
            </a:r>
            <a:r>
              <a:rPr lang="pt-BR" dirty="0" err="1" smtClean="0"/>
              <a:t>styles</a:t>
            </a:r>
            <a:endParaRPr lang="pt-BR" dirty="0" smtClean="0"/>
          </a:p>
          <a:p>
            <a:pPr lvl="1" eaLnBrk="1" latinLnBrk="0" hangingPunct="1"/>
            <a:r>
              <a:rPr lang="pt-BR" dirty="0" err="1" smtClean="0"/>
              <a:t>Second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2" eaLnBrk="1" latinLnBrk="0" hangingPunct="1"/>
            <a:r>
              <a:rPr lang="pt-BR" dirty="0" err="1" smtClean="0"/>
              <a:t>Third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3" eaLnBrk="1" latinLnBrk="0" hangingPunct="1"/>
            <a:r>
              <a:rPr lang="pt-BR" dirty="0" err="1" smtClean="0"/>
              <a:t>Fourth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4" eaLnBrk="1" latinLnBrk="0" hangingPunct="1"/>
            <a:r>
              <a:rPr lang="pt-BR" dirty="0" err="1" smtClean="0"/>
              <a:t>Fifth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kumimoji="0"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551B0-F3AE-455C-B742-B84DE3123C2E}" type="datetimeFigureOut">
              <a:rPr lang="pt-BR" smtClean="0"/>
              <a:t>01/06/2015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87866-C8E5-48E8-A09F-851FF1B054EF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dirty="0" smtClean="0"/>
              <a:t>Click </a:t>
            </a:r>
            <a:r>
              <a:rPr kumimoji="0" lang="pt-BR" dirty="0" err="1" smtClean="0"/>
              <a:t>to</a:t>
            </a:r>
            <a:r>
              <a:rPr kumimoji="0" lang="pt-BR" dirty="0" smtClean="0"/>
              <a:t> </a:t>
            </a:r>
            <a:r>
              <a:rPr kumimoji="0" lang="pt-BR" dirty="0" err="1" smtClean="0"/>
              <a:t>edit</a:t>
            </a:r>
            <a:r>
              <a:rPr kumimoji="0" lang="pt-BR" dirty="0" smtClean="0"/>
              <a:t> Master </a:t>
            </a:r>
            <a:r>
              <a:rPr kumimoji="0" lang="pt-BR" dirty="0" err="1" smtClean="0"/>
              <a:t>title</a:t>
            </a:r>
            <a:r>
              <a:rPr kumimoji="0" lang="pt-BR" dirty="0" smtClean="0"/>
              <a:t> </a:t>
            </a:r>
            <a:r>
              <a:rPr kumimoji="0" lang="pt-BR" dirty="0" err="1" smtClean="0"/>
              <a:t>style</a:t>
            </a:r>
            <a:endParaRPr kumimoji="0"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dirty="0" smtClean="0"/>
              <a:t>Click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edit</a:t>
            </a:r>
            <a:r>
              <a:rPr lang="pt-BR" dirty="0" smtClean="0"/>
              <a:t> Master </a:t>
            </a:r>
            <a:r>
              <a:rPr lang="pt-BR" dirty="0" err="1" smtClean="0"/>
              <a:t>text</a:t>
            </a:r>
            <a:r>
              <a:rPr lang="pt-BR" dirty="0" smtClean="0"/>
              <a:t> </a:t>
            </a:r>
            <a:r>
              <a:rPr lang="pt-BR" dirty="0" err="1" smtClean="0"/>
              <a:t>styles</a:t>
            </a:r>
            <a:endParaRPr lang="pt-BR" dirty="0" smtClean="0"/>
          </a:p>
          <a:p>
            <a:pPr lvl="1" eaLnBrk="1" latinLnBrk="0" hangingPunct="1"/>
            <a:r>
              <a:rPr lang="pt-BR" dirty="0" err="1" smtClean="0"/>
              <a:t>Second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2" eaLnBrk="1" latinLnBrk="0" hangingPunct="1"/>
            <a:r>
              <a:rPr lang="pt-BR" dirty="0" err="1" smtClean="0"/>
              <a:t>Third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3" eaLnBrk="1" latinLnBrk="0" hangingPunct="1"/>
            <a:r>
              <a:rPr lang="pt-BR" dirty="0" err="1" smtClean="0"/>
              <a:t>Fourth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4" eaLnBrk="1" latinLnBrk="0" hangingPunct="1"/>
            <a:r>
              <a:rPr lang="pt-BR" dirty="0" err="1" smtClean="0"/>
              <a:t>Fifth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kumimoji="0"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551B0-F3AE-455C-B742-B84DE3123C2E}" type="datetimeFigureOut">
              <a:rPr lang="pt-BR" smtClean="0"/>
              <a:t>01/06/2015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87866-C8E5-48E8-A09F-851FF1B054EF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dirty="0" smtClean="0"/>
              <a:t>Click </a:t>
            </a:r>
            <a:r>
              <a:rPr kumimoji="0" lang="pt-BR" dirty="0" err="1" smtClean="0"/>
              <a:t>to</a:t>
            </a:r>
            <a:r>
              <a:rPr kumimoji="0" lang="pt-BR" dirty="0" smtClean="0"/>
              <a:t> </a:t>
            </a:r>
            <a:r>
              <a:rPr kumimoji="0" lang="pt-BR" dirty="0" err="1" smtClean="0"/>
              <a:t>edit</a:t>
            </a:r>
            <a:r>
              <a:rPr kumimoji="0" lang="pt-BR" dirty="0" smtClean="0"/>
              <a:t> Master </a:t>
            </a:r>
            <a:r>
              <a:rPr kumimoji="0" lang="pt-BR" dirty="0" err="1" smtClean="0"/>
              <a:t>title</a:t>
            </a:r>
            <a:r>
              <a:rPr kumimoji="0" lang="pt-BR" dirty="0" smtClean="0"/>
              <a:t> </a:t>
            </a:r>
            <a:r>
              <a:rPr kumimoji="0" lang="pt-BR" dirty="0" err="1" smtClean="0"/>
              <a:t>style</a:t>
            </a:r>
            <a:endParaRPr kumimoji="0"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dirty="0" smtClean="0"/>
              <a:t>Click </a:t>
            </a:r>
            <a:r>
              <a:rPr kumimoji="0" lang="pt-BR" dirty="0" err="1" smtClean="0"/>
              <a:t>to</a:t>
            </a:r>
            <a:r>
              <a:rPr kumimoji="0" lang="pt-BR" dirty="0" smtClean="0"/>
              <a:t> </a:t>
            </a:r>
            <a:r>
              <a:rPr kumimoji="0" lang="pt-BR" dirty="0" err="1" smtClean="0"/>
              <a:t>edit</a:t>
            </a:r>
            <a:r>
              <a:rPr kumimoji="0" lang="pt-BR" dirty="0" smtClean="0"/>
              <a:t> Master </a:t>
            </a:r>
            <a:r>
              <a:rPr kumimoji="0" lang="pt-BR" dirty="0" err="1" smtClean="0"/>
              <a:t>text</a:t>
            </a:r>
            <a:r>
              <a:rPr kumimoji="0" lang="pt-BR" dirty="0" smtClean="0"/>
              <a:t> </a:t>
            </a:r>
            <a:r>
              <a:rPr kumimoji="0" lang="pt-BR" dirty="0" err="1" smtClean="0"/>
              <a:t>styles</a:t>
            </a:r>
            <a:endParaRPr kumimoji="0" lang="pt-B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551B0-F3AE-455C-B742-B84DE3123C2E}" type="datetimeFigureOut">
              <a:rPr lang="pt-BR" smtClean="0"/>
              <a:t>01/06/2015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87866-C8E5-48E8-A09F-851FF1B054EF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dirty="0" smtClean="0"/>
              <a:t>Click </a:t>
            </a:r>
            <a:r>
              <a:rPr kumimoji="0" lang="pt-BR" dirty="0" err="1" smtClean="0"/>
              <a:t>to</a:t>
            </a:r>
            <a:r>
              <a:rPr kumimoji="0" lang="pt-BR" dirty="0" smtClean="0"/>
              <a:t> </a:t>
            </a:r>
            <a:r>
              <a:rPr kumimoji="0" lang="pt-BR" dirty="0" err="1" smtClean="0"/>
              <a:t>edit</a:t>
            </a:r>
            <a:r>
              <a:rPr kumimoji="0" lang="pt-BR" dirty="0" smtClean="0"/>
              <a:t> Master </a:t>
            </a:r>
            <a:r>
              <a:rPr kumimoji="0" lang="pt-BR" dirty="0" err="1" smtClean="0"/>
              <a:t>title</a:t>
            </a:r>
            <a:r>
              <a:rPr kumimoji="0" lang="pt-BR" dirty="0" smtClean="0"/>
              <a:t> </a:t>
            </a:r>
            <a:r>
              <a:rPr kumimoji="0" lang="pt-BR" dirty="0" err="1" smtClean="0"/>
              <a:t>style</a:t>
            </a:r>
            <a:endParaRPr kumimoji="0"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dirty="0" smtClean="0"/>
              <a:t>Click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edit</a:t>
            </a:r>
            <a:r>
              <a:rPr lang="pt-BR" dirty="0" smtClean="0"/>
              <a:t> Master </a:t>
            </a:r>
            <a:r>
              <a:rPr lang="pt-BR" dirty="0" err="1" smtClean="0"/>
              <a:t>text</a:t>
            </a:r>
            <a:r>
              <a:rPr lang="pt-BR" dirty="0" smtClean="0"/>
              <a:t> </a:t>
            </a:r>
            <a:r>
              <a:rPr lang="pt-BR" dirty="0" err="1" smtClean="0"/>
              <a:t>styles</a:t>
            </a:r>
            <a:endParaRPr lang="pt-BR" dirty="0" smtClean="0"/>
          </a:p>
          <a:p>
            <a:pPr lvl="1" eaLnBrk="1" latinLnBrk="0" hangingPunct="1"/>
            <a:r>
              <a:rPr lang="pt-BR" dirty="0" err="1" smtClean="0"/>
              <a:t>Second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2" eaLnBrk="1" latinLnBrk="0" hangingPunct="1"/>
            <a:r>
              <a:rPr lang="pt-BR" dirty="0" err="1" smtClean="0"/>
              <a:t>Third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3" eaLnBrk="1" latinLnBrk="0" hangingPunct="1"/>
            <a:r>
              <a:rPr lang="pt-BR" dirty="0" err="1" smtClean="0"/>
              <a:t>Fourth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4" eaLnBrk="1" latinLnBrk="0" hangingPunct="1"/>
            <a:r>
              <a:rPr lang="pt-BR" dirty="0" err="1" smtClean="0"/>
              <a:t>Fifth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kumimoji="0" lang="pt-B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dirty="0" smtClean="0"/>
              <a:t>Click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edit</a:t>
            </a:r>
            <a:r>
              <a:rPr lang="pt-BR" dirty="0" smtClean="0"/>
              <a:t> Master </a:t>
            </a:r>
            <a:r>
              <a:rPr lang="pt-BR" dirty="0" err="1" smtClean="0"/>
              <a:t>text</a:t>
            </a:r>
            <a:r>
              <a:rPr lang="pt-BR" dirty="0" smtClean="0"/>
              <a:t> </a:t>
            </a:r>
            <a:r>
              <a:rPr lang="pt-BR" dirty="0" err="1" smtClean="0"/>
              <a:t>styles</a:t>
            </a:r>
            <a:endParaRPr lang="pt-BR" dirty="0" smtClean="0"/>
          </a:p>
          <a:p>
            <a:pPr lvl="1" eaLnBrk="1" latinLnBrk="0" hangingPunct="1"/>
            <a:r>
              <a:rPr lang="pt-BR" dirty="0" err="1" smtClean="0"/>
              <a:t>Second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2" eaLnBrk="1" latinLnBrk="0" hangingPunct="1"/>
            <a:r>
              <a:rPr lang="pt-BR" dirty="0" err="1" smtClean="0"/>
              <a:t>Third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3" eaLnBrk="1" latinLnBrk="0" hangingPunct="1"/>
            <a:r>
              <a:rPr lang="pt-BR" dirty="0" err="1" smtClean="0"/>
              <a:t>Fourth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4" eaLnBrk="1" latinLnBrk="0" hangingPunct="1"/>
            <a:r>
              <a:rPr lang="pt-BR" dirty="0" err="1" smtClean="0"/>
              <a:t>Fifth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kumimoji="0" lang="pt-B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551B0-F3AE-455C-B742-B84DE3123C2E}" type="datetimeFigureOut">
              <a:rPr lang="pt-BR" smtClean="0"/>
              <a:t>01/06/2015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87866-C8E5-48E8-A09F-851FF1B054EF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dirty="0" smtClean="0"/>
              <a:t>Click </a:t>
            </a:r>
            <a:r>
              <a:rPr kumimoji="0" lang="pt-BR" dirty="0" err="1" smtClean="0"/>
              <a:t>to</a:t>
            </a:r>
            <a:r>
              <a:rPr kumimoji="0" lang="pt-BR" dirty="0" smtClean="0"/>
              <a:t> </a:t>
            </a:r>
            <a:r>
              <a:rPr kumimoji="0" lang="pt-BR" dirty="0" err="1" smtClean="0"/>
              <a:t>edit</a:t>
            </a:r>
            <a:r>
              <a:rPr kumimoji="0" lang="pt-BR" dirty="0" smtClean="0"/>
              <a:t> Master </a:t>
            </a:r>
            <a:r>
              <a:rPr kumimoji="0" lang="pt-BR" dirty="0" err="1" smtClean="0"/>
              <a:t>title</a:t>
            </a:r>
            <a:r>
              <a:rPr kumimoji="0" lang="pt-BR" dirty="0" smtClean="0"/>
              <a:t> </a:t>
            </a:r>
            <a:r>
              <a:rPr kumimoji="0" lang="pt-BR" dirty="0" err="1" smtClean="0"/>
              <a:t>style</a:t>
            </a:r>
            <a:endParaRPr kumimoji="0"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dirty="0" smtClean="0"/>
              <a:t>Click </a:t>
            </a:r>
            <a:r>
              <a:rPr kumimoji="0" lang="pt-BR" dirty="0" err="1" smtClean="0"/>
              <a:t>to</a:t>
            </a:r>
            <a:r>
              <a:rPr kumimoji="0" lang="pt-BR" dirty="0" smtClean="0"/>
              <a:t> </a:t>
            </a:r>
            <a:r>
              <a:rPr kumimoji="0" lang="pt-BR" dirty="0" err="1" smtClean="0"/>
              <a:t>edit</a:t>
            </a:r>
            <a:r>
              <a:rPr kumimoji="0" lang="pt-BR" dirty="0" smtClean="0"/>
              <a:t> Master </a:t>
            </a:r>
            <a:r>
              <a:rPr kumimoji="0" lang="pt-BR" dirty="0" err="1" smtClean="0"/>
              <a:t>text</a:t>
            </a:r>
            <a:r>
              <a:rPr kumimoji="0" lang="pt-BR" dirty="0" smtClean="0"/>
              <a:t> </a:t>
            </a:r>
            <a:r>
              <a:rPr kumimoji="0" lang="pt-BR" dirty="0" err="1" smtClean="0"/>
              <a:t>styles</a:t>
            </a:r>
            <a:endParaRPr kumimoji="0" lang="pt-BR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dirty="0" smtClean="0"/>
              <a:t>Click </a:t>
            </a:r>
            <a:r>
              <a:rPr kumimoji="0" lang="pt-BR" dirty="0" err="1" smtClean="0"/>
              <a:t>to</a:t>
            </a:r>
            <a:r>
              <a:rPr kumimoji="0" lang="pt-BR" dirty="0" smtClean="0"/>
              <a:t> </a:t>
            </a:r>
            <a:r>
              <a:rPr kumimoji="0" lang="pt-BR" dirty="0" err="1" smtClean="0"/>
              <a:t>edit</a:t>
            </a:r>
            <a:r>
              <a:rPr kumimoji="0" lang="pt-BR" dirty="0" smtClean="0"/>
              <a:t> Master </a:t>
            </a:r>
            <a:r>
              <a:rPr kumimoji="0" lang="pt-BR" dirty="0" err="1" smtClean="0"/>
              <a:t>text</a:t>
            </a:r>
            <a:r>
              <a:rPr kumimoji="0" lang="pt-BR" dirty="0" smtClean="0"/>
              <a:t> </a:t>
            </a:r>
            <a:r>
              <a:rPr kumimoji="0" lang="pt-BR" dirty="0" err="1" smtClean="0"/>
              <a:t>styles</a:t>
            </a:r>
            <a:endParaRPr kumimoji="0" lang="pt-BR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dirty="0" smtClean="0"/>
              <a:t>Click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edit</a:t>
            </a:r>
            <a:r>
              <a:rPr lang="pt-BR" dirty="0" smtClean="0"/>
              <a:t> Master </a:t>
            </a:r>
            <a:r>
              <a:rPr lang="pt-BR" dirty="0" err="1" smtClean="0"/>
              <a:t>text</a:t>
            </a:r>
            <a:r>
              <a:rPr lang="pt-BR" dirty="0" smtClean="0"/>
              <a:t> </a:t>
            </a:r>
            <a:r>
              <a:rPr lang="pt-BR" dirty="0" err="1" smtClean="0"/>
              <a:t>styles</a:t>
            </a:r>
            <a:endParaRPr lang="pt-BR" dirty="0" smtClean="0"/>
          </a:p>
          <a:p>
            <a:pPr lvl="1" eaLnBrk="1" latinLnBrk="0" hangingPunct="1"/>
            <a:r>
              <a:rPr lang="pt-BR" dirty="0" err="1" smtClean="0"/>
              <a:t>Second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2" eaLnBrk="1" latinLnBrk="0" hangingPunct="1"/>
            <a:r>
              <a:rPr lang="pt-BR" dirty="0" err="1" smtClean="0"/>
              <a:t>Third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3" eaLnBrk="1" latinLnBrk="0" hangingPunct="1"/>
            <a:r>
              <a:rPr lang="pt-BR" dirty="0" err="1" smtClean="0"/>
              <a:t>Fourth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4" eaLnBrk="1" latinLnBrk="0" hangingPunct="1"/>
            <a:r>
              <a:rPr lang="pt-BR" dirty="0" err="1" smtClean="0"/>
              <a:t>Fifth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kumimoji="0" lang="pt-B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dirty="0" smtClean="0"/>
              <a:t>Click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edit</a:t>
            </a:r>
            <a:r>
              <a:rPr lang="pt-BR" dirty="0" smtClean="0"/>
              <a:t> Master </a:t>
            </a:r>
            <a:r>
              <a:rPr lang="pt-BR" dirty="0" err="1" smtClean="0"/>
              <a:t>text</a:t>
            </a:r>
            <a:r>
              <a:rPr lang="pt-BR" dirty="0" smtClean="0"/>
              <a:t> </a:t>
            </a:r>
            <a:r>
              <a:rPr lang="pt-BR" dirty="0" err="1" smtClean="0"/>
              <a:t>styles</a:t>
            </a:r>
            <a:endParaRPr lang="pt-BR" dirty="0" smtClean="0"/>
          </a:p>
          <a:p>
            <a:pPr lvl="1" eaLnBrk="1" latinLnBrk="0" hangingPunct="1"/>
            <a:r>
              <a:rPr lang="pt-BR" dirty="0" err="1" smtClean="0"/>
              <a:t>Second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2" eaLnBrk="1" latinLnBrk="0" hangingPunct="1"/>
            <a:r>
              <a:rPr lang="pt-BR" dirty="0" err="1" smtClean="0"/>
              <a:t>Third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3" eaLnBrk="1" latinLnBrk="0" hangingPunct="1"/>
            <a:r>
              <a:rPr lang="pt-BR" dirty="0" err="1" smtClean="0"/>
              <a:t>Fourth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4" eaLnBrk="1" latinLnBrk="0" hangingPunct="1"/>
            <a:r>
              <a:rPr lang="pt-BR" dirty="0" err="1" smtClean="0"/>
              <a:t>Fifth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kumimoji="0" lang="pt-B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551B0-F3AE-455C-B742-B84DE3123C2E}" type="datetimeFigureOut">
              <a:rPr lang="pt-BR" smtClean="0"/>
              <a:t>01/06/2015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87866-C8E5-48E8-A09F-851FF1B054EF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dirty="0" smtClean="0"/>
              <a:t>Click </a:t>
            </a:r>
            <a:r>
              <a:rPr kumimoji="0" lang="pt-BR" dirty="0" err="1" smtClean="0"/>
              <a:t>to</a:t>
            </a:r>
            <a:r>
              <a:rPr kumimoji="0" lang="pt-BR" dirty="0" smtClean="0"/>
              <a:t> </a:t>
            </a:r>
            <a:r>
              <a:rPr kumimoji="0" lang="pt-BR" dirty="0" err="1" smtClean="0"/>
              <a:t>edit</a:t>
            </a:r>
            <a:r>
              <a:rPr kumimoji="0" lang="pt-BR" dirty="0" smtClean="0"/>
              <a:t> Master </a:t>
            </a:r>
            <a:r>
              <a:rPr kumimoji="0" lang="pt-BR" dirty="0" err="1" smtClean="0"/>
              <a:t>title</a:t>
            </a:r>
            <a:r>
              <a:rPr kumimoji="0" lang="pt-BR" dirty="0" smtClean="0"/>
              <a:t> </a:t>
            </a:r>
            <a:r>
              <a:rPr kumimoji="0" lang="pt-BR" dirty="0" err="1" smtClean="0"/>
              <a:t>style</a:t>
            </a:r>
            <a:endParaRPr kumimoji="0"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551B0-F3AE-455C-B742-B84DE3123C2E}" type="datetimeFigureOut">
              <a:rPr lang="pt-BR" smtClean="0"/>
              <a:t>01/06/2015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87866-C8E5-48E8-A09F-851FF1B054EF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551B0-F3AE-455C-B742-B84DE3123C2E}" type="datetimeFigureOut">
              <a:rPr lang="pt-BR" smtClean="0"/>
              <a:t>01/06/2015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87866-C8E5-48E8-A09F-851FF1B054EF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dirty="0" smtClean="0"/>
              <a:t>Click </a:t>
            </a:r>
            <a:r>
              <a:rPr kumimoji="0" lang="pt-BR" dirty="0" err="1" smtClean="0"/>
              <a:t>to</a:t>
            </a:r>
            <a:r>
              <a:rPr kumimoji="0" lang="pt-BR" dirty="0" smtClean="0"/>
              <a:t> </a:t>
            </a:r>
            <a:r>
              <a:rPr kumimoji="0" lang="pt-BR" dirty="0" err="1" smtClean="0"/>
              <a:t>edit</a:t>
            </a:r>
            <a:r>
              <a:rPr kumimoji="0" lang="pt-BR" dirty="0" smtClean="0"/>
              <a:t> Master </a:t>
            </a:r>
            <a:r>
              <a:rPr kumimoji="0" lang="pt-BR" dirty="0" err="1" smtClean="0"/>
              <a:t>title</a:t>
            </a:r>
            <a:r>
              <a:rPr kumimoji="0" lang="pt-BR" dirty="0" smtClean="0"/>
              <a:t> </a:t>
            </a:r>
            <a:r>
              <a:rPr kumimoji="0" lang="pt-BR" dirty="0" err="1" smtClean="0"/>
              <a:t>style</a:t>
            </a:r>
            <a:endParaRPr kumimoji="0"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dirty="0" smtClean="0"/>
              <a:t>Click </a:t>
            </a:r>
            <a:r>
              <a:rPr kumimoji="0" lang="pt-BR" dirty="0" err="1" smtClean="0"/>
              <a:t>to</a:t>
            </a:r>
            <a:r>
              <a:rPr kumimoji="0" lang="pt-BR" dirty="0" smtClean="0"/>
              <a:t> </a:t>
            </a:r>
            <a:r>
              <a:rPr kumimoji="0" lang="pt-BR" dirty="0" err="1" smtClean="0"/>
              <a:t>edit</a:t>
            </a:r>
            <a:r>
              <a:rPr kumimoji="0" lang="pt-BR" dirty="0" smtClean="0"/>
              <a:t> Master </a:t>
            </a:r>
            <a:r>
              <a:rPr kumimoji="0" lang="pt-BR" dirty="0" err="1" smtClean="0"/>
              <a:t>text</a:t>
            </a:r>
            <a:r>
              <a:rPr kumimoji="0" lang="pt-BR" dirty="0" smtClean="0"/>
              <a:t> </a:t>
            </a:r>
            <a:r>
              <a:rPr kumimoji="0" lang="pt-BR" dirty="0" err="1" smtClean="0"/>
              <a:t>styles</a:t>
            </a:r>
            <a:endParaRPr kumimoji="0" lang="pt-BR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dirty="0" smtClean="0"/>
              <a:t>Click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edit</a:t>
            </a:r>
            <a:r>
              <a:rPr lang="pt-BR" dirty="0" smtClean="0"/>
              <a:t> Master </a:t>
            </a:r>
            <a:r>
              <a:rPr lang="pt-BR" dirty="0" err="1" smtClean="0"/>
              <a:t>text</a:t>
            </a:r>
            <a:r>
              <a:rPr lang="pt-BR" dirty="0" smtClean="0"/>
              <a:t> </a:t>
            </a:r>
            <a:r>
              <a:rPr lang="pt-BR" dirty="0" err="1" smtClean="0"/>
              <a:t>styles</a:t>
            </a:r>
            <a:endParaRPr lang="pt-BR" dirty="0" smtClean="0"/>
          </a:p>
          <a:p>
            <a:pPr lvl="1" eaLnBrk="1" latinLnBrk="0" hangingPunct="1"/>
            <a:r>
              <a:rPr lang="pt-BR" dirty="0" err="1" smtClean="0"/>
              <a:t>Second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2" eaLnBrk="1" latinLnBrk="0" hangingPunct="1"/>
            <a:r>
              <a:rPr lang="pt-BR" dirty="0" err="1" smtClean="0"/>
              <a:t>Third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3" eaLnBrk="1" latinLnBrk="0" hangingPunct="1"/>
            <a:r>
              <a:rPr lang="pt-BR" dirty="0" err="1" smtClean="0"/>
              <a:t>Fourth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pPr lvl="4" eaLnBrk="1" latinLnBrk="0" hangingPunct="1"/>
            <a:r>
              <a:rPr lang="pt-BR" dirty="0" err="1" smtClean="0"/>
              <a:t>Fifth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kumimoji="0" lang="pt-B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551B0-F3AE-455C-B742-B84DE3123C2E}" type="datetimeFigureOut">
              <a:rPr lang="pt-BR" smtClean="0"/>
              <a:t>01/06/2015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87866-C8E5-48E8-A09F-851FF1B054EF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dirty="0" smtClean="0"/>
              <a:t>Click </a:t>
            </a:r>
            <a:r>
              <a:rPr kumimoji="0" lang="pt-BR" dirty="0" err="1" smtClean="0"/>
              <a:t>to</a:t>
            </a:r>
            <a:r>
              <a:rPr kumimoji="0" lang="pt-BR" dirty="0" smtClean="0"/>
              <a:t> </a:t>
            </a:r>
            <a:r>
              <a:rPr kumimoji="0" lang="pt-BR" dirty="0" err="1" smtClean="0"/>
              <a:t>edit</a:t>
            </a:r>
            <a:r>
              <a:rPr kumimoji="0" lang="pt-BR" dirty="0" smtClean="0"/>
              <a:t> Master </a:t>
            </a:r>
            <a:r>
              <a:rPr kumimoji="0" lang="pt-BR" dirty="0" err="1" smtClean="0"/>
              <a:t>title</a:t>
            </a:r>
            <a:r>
              <a:rPr kumimoji="0" lang="pt-BR" dirty="0" smtClean="0"/>
              <a:t> </a:t>
            </a:r>
            <a:r>
              <a:rPr kumimoji="0" lang="pt-BR" dirty="0" err="1" smtClean="0"/>
              <a:t>style</a:t>
            </a:r>
            <a:endParaRPr kumimoji="0" lang="pt-B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C551B0-F3AE-455C-B742-B84DE3123C2E}" type="datetimeFigureOut">
              <a:rPr lang="pt-BR" smtClean="0"/>
              <a:t>01/06/2015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E87866-C8E5-48E8-A09F-851FF1B054EF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dirty="0" smtClean="0"/>
              <a:t>Click </a:t>
            </a:r>
            <a:r>
              <a:rPr kumimoji="0" lang="pt-BR" dirty="0" err="1" smtClean="0"/>
              <a:t>to</a:t>
            </a:r>
            <a:r>
              <a:rPr kumimoji="0" lang="pt-BR" dirty="0" smtClean="0"/>
              <a:t> </a:t>
            </a:r>
            <a:r>
              <a:rPr kumimoji="0" lang="pt-BR" dirty="0" err="1" smtClean="0"/>
              <a:t>edit</a:t>
            </a:r>
            <a:r>
              <a:rPr kumimoji="0" lang="pt-BR" dirty="0" smtClean="0"/>
              <a:t> Master </a:t>
            </a:r>
            <a:r>
              <a:rPr kumimoji="0" lang="pt-BR" dirty="0" err="1" smtClean="0"/>
              <a:t>text</a:t>
            </a:r>
            <a:r>
              <a:rPr kumimoji="0" lang="pt-BR" dirty="0" smtClean="0"/>
              <a:t> </a:t>
            </a:r>
            <a:r>
              <a:rPr kumimoji="0" lang="pt-BR" dirty="0" err="1" smtClean="0"/>
              <a:t>styles</a:t>
            </a:r>
            <a:endParaRPr kumimoji="0" lang="pt-BR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80104682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dirty="0" smtClean="0"/>
              <a:t>Click </a:t>
            </a:r>
            <a:r>
              <a:rPr kumimoji="0" lang="pt-BR" dirty="0" err="1" smtClean="0"/>
              <a:t>to</a:t>
            </a:r>
            <a:r>
              <a:rPr kumimoji="0" lang="pt-BR" dirty="0" smtClean="0"/>
              <a:t> </a:t>
            </a:r>
            <a:r>
              <a:rPr kumimoji="0" lang="pt-BR" dirty="0" err="1" smtClean="0"/>
              <a:t>edit</a:t>
            </a:r>
            <a:r>
              <a:rPr kumimoji="0" lang="pt-BR" dirty="0" smtClean="0"/>
              <a:t> Master </a:t>
            </a:r>
            <a:r>
              <a:rPr kumimoji="0" lang="pt-BR" dirty="0" err="1" smtClean="0"/>
              <a:t>title</a:t>
            </a:r>
            <a:r>
              <a:rPr kumimoji="0" lang="pt-BR" dirty="0" smtClean="0"/>
              <a:t> </a:t>
            </a:r>
            <a:r>
              <a:rPr kumimoji="0" lang="pt-BR" dirty="0" err="1" smtClean="0"/>
              <a:t>style</a:t>
            </a:r>
            <a:endParaRPr kumimoji="0" lang="pt-BR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dirty="0" smtClean="0"/>
              <a:t>Click </a:t>
            </a:r>
            <a:r>
              <a:rPr kumimoji="0" lang="pt-BR" dirty="0" err="1" smtClean="0"/>
              <a:t>to</a:t>
            </a:r>
            <a:r>
              <a:rPr kumimoji="0" lang="pt-BR" dirty="0" smtClean="0"/>
              <a:t> </a:t>
            </a:r>
            <a:r>
              <a:rPr kumimoji="0" lang="pt-BR" dirty="0" err="1" smtClean="0"/>
              <a:t>edit</a:t>
            </a:r>
            <a:r>
              <a:rPr kumimoji="0" lang="pt-BR" dirty="0" smtClean="0"/>
              <a:t> Master </a:t>
            </a:r>
            <a:r>
              <a:rPr kumimoji="0" lang="pt-BR" dirty="0" err="1" smtClean="0"/>
              <a:t>text</a:t>
            </a:r>
            <a:r>
              <a:rPr kumimoji="0" lang="pt-BR" dirty="0" smtClean="0"/>
              <a:t> </a:t>
            </a:r>
            <a:r>
              <a:rPr kumimoji="0" lang="pt-BR" dirty="0" err="1" smtClean="0"/>
              <a:t>styles</a:t>
            </a:r>
            <a:endParaRPr kumimoji="0" lang="pt-BR" dirty="0" smtClean="0"/>
          </a:p>
          <a:p>
            <a:pPr lvl="1" eaLnBrk="1" latinLnBrk="0" hangingPunct="1"/>
            <a:r>
              <a:rPr kumimoji="0" lang="pt-BR" dirty="0" err="1" smtClean="0"/>
              <a:t>Second</a:t>
            </a:r>
            <a:r>
              <a:rPr kumimoji="0" lang="pt-BR" dirty="0" smtClean="0"/>
              <a:t> </a:t>
            </a:r>
            <a:r>
              <a:rPr kumimoji="0" lang="pt-BR" dirty="0" err="1" smtClean="0"/>
              <a:t>level</a:t>
            </a:r>
            <a:endParaRPr kumimoji="0" lang="pt-BR" dirty="0" smtClean="0"/>
          </a:p>
          <a:p>
            <a:pPr lvl="2" eaLnBrk="1" latinLnBrk="0" hangingPunct="1"/>
            <a:r>
              <a:rPr kumimoji="0" lang="pt-BR" dirty="0" err="1" smtClean="0"/>
              <a:t>Third</a:t>
            </a:r>
            <a:r>
              <a:rPr kumimoji="0" lang="pt-BR" dirty="0" smtClean="0"/>
              <a:t> </a:t>
            </a:r>
            <a:r>
              <a:rPr kumimoji="0" lang="pt-BR" dirty="0" err="1" smtClean="0"/>
              <a:t>level</a:t>
            </a:r>
            <a:endParaRPr kumimoji="0" lang="pt-BR" dirty="0" smtClean="0"/>
          </a:p>
          <a:p>
            <a:pPr lvl="3" eaLnBrk="1" latinLnBrk="0" hangingPunct="1"/>
            <a:r>
              <a:rPr kumimoji="0" lang="pt-BR" dirty="0" err="1" smtClean="0"/>
              <a:t>Fourth</a:t>
            </a:r>
            <a:r>
              <a:rPr kumimoji="0" lang="pt-BR" dirty="0" smtClean="0"/>
              <a:t> </a:t>
            </a:r>
            <a:r>
              <a:rPr kumimoji="0" lang="pt-BR" dirty="0" err="1" smtClean="0"/>
              <a:t>level</a:t>
            </a:r>
            <a:endParaRPr kumimoji="0" lang="pt-BR" dirty="0" smtClean="0"/>
          </a:p>
          <a:p>
            <a:pPr lvl="4" eaLnBrk="1" latinLnBrk="0" hangingPunct="1"/>
            <a:r>
              <a:rPr kumimoji="0" lang="pt-BR" dirty="0" err="1" smtClean="0"/>
              <a:t>Fifth</a:t>
            </a:r>
            <a:r>
              <a:rPr kumimoji="0" lang="pt-BR" dirty="0" smtClean="0"/>
              <a:t> </a:t>
            </a:r>
            <a:r>
              <a:rPr kumimoji="0" lang="pt-BR" dirty="0" err="1" smtClean="0"/>
              <a:t>level</a:t>
            </a:r>
            <a:endParaRPr kumimoji="0" lang="pt-BR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EC551B0-F3AE-455C-B742-B84DE3123C2E}" type="datetimeFigureOut">
              <a:rPr lang="pt-BR" smtClean="0"/>
              <a:t>01/06/2015</a:t>
            </a:fld>
            <a:endParaRPr lang="pt-B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E87866-C8E5-48E8-A09F-851FF1B054EF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jpe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jpe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Direito Humano e Fundamental ao Trabalho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pt-BR" i="1" dirty="0" smtClean="0"/>
              <a:t>Livro de Leonardo V.  </a:t>
            </a:r>
            <a:r>
              <a:rPr lang="pt-BR" i="1" dirty="0" err="1" smtClean="0"/>
              <a:t>Wandelli</a:t>
            </a:r>
            <a:endParaRPr lang="pt-BR" i="1" dirty="0" smtClean="0"/>
          </a:p>
          <a:p>
            <a:r>
              <a:rPr lang="pt-BR" i="1" dirty="0" smtClean="0"/>
              <a:t>Prefácio de Cristophe </a:t>
            </a:r>
            <a:r>
              <a:rPr lang="pt-BR" i="1" dirty="0" err="1" smtClean="0"/>
              <a:t>Dejours</a:t>
            </a:r>
            <a:endParaRPr lang="pt-BR" i="1" dirty="0" smtClean="0"/>
          </a:p>
          <a:p>
            <a:r>
              <a:rPr lang="pt-BR" i="1" dirty="0" smtClean="0"/>
              <a:t>Apresentação de David. S </a:t>
            </a:r>
            <a:r>
              <a:rPr lang="pt-BR" i="1" dirty="0" err="1" smtClean="0"/>
              <a:t>Rubio</a:t>
            </a:r>
            <a:endParaRPr lang="pt-BR" i="1" dirty="0" smtClean="0"/>
          </a:p>
          <a:p>
            <a:endParaRPr lang="pt-BR" i="1" dirty="0" smtClean="0"/>
          </a:p>
          <a:p>
            <a:pPr algn="ctr"/>
            <a:r>
              <a:rPr lang="pt-BR" b="1" dirty="0" smtClean="0"/>
              <a:t>Grupo B</a:t>
            </a:r>
          </a:p>
          <a:p>
            <a:r>
              <a:rPr lang="pt-BR" dirty="0" smtClean="0"/>
              <a:t>Artur Mendonça</a:t>
            </a:r>
          </a:p>
          <a:p>
            <a:r>
              <a:rPr lang="pt-BR" dirty="0" smtClean="0"/>
              <a:t>Bruna Tavares</a:t>
            </a:r>
          </a:p>
          <a:p>
            <a:r>
              <a:rPr lang="pt-BR" dirty="0" smtClean="0"/>
              <a:t>Gabriela </a:t>
            </a:r>
            <a:r>
              <a:rPr lang="pt-BR" dirty="0" err="1" smtClean="0"/>
              <a:t>Oeda</a:t>
            </a:r>
            <a:endParaRPr lang="pt-BR" dirty="0" smtClean="0"/>
          </a:p>
          <a:p>
            <a:r>
              <a:rPr lang="pt-BR" dirty="0" smtClean="0"/>
              <a:t>Rafael Hesse</a:t>
            </a:r>
          </a:p>
          <a:p>
            <a:r>
              <a:rPr lang="pt-BR" dirty="0" smtClean="0"/>
              <a:t>Rafael </a:t>
            </a:r>
            <a:r>
              <a:rPr lang="pt-BR" dirty="0" err="1" smtClean="0"/>
              <a:t>Peduto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358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6976842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Saúde do Corpo e Mental</a:t>
            </a:r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gray">
          <a:xfrm>
            <a:off x="6067152" y="1412776"/>
            <a:ext cx="2492178" cy="1633414"/>
          </a:xfrm>
          <a:prstGeom prst="rect">
            <a:avLst/>
          </a:prstGeom>
          <a:solidFill>
            <a:srgbClr val="968C6D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7200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chemeClr val="bg1"/>
                </a:solidFill>
              </a:rPr>
              <a:t>Saúde do Corpo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gray">
          <a:xfrm>
            <a:off x="6067152" y="3235746"/>
            <a:ext cx="2492178" cy="1633414"/>
          </a:xfrm>
          <a:prstGeom prst="rect">
            <a:avLst/>
          </a:prstGeom>
          <a:solidFill>
            <a:srgbClr val="968C6D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7200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chemeClr val="bg1"/>
                </a:solidFill>
              </a:rPr>
              <a:t>Saúde Mental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 rot="5400000">
            <a:off x="4439893" y="2071791"/>
            <a:ext cx="1227208" cy="315384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  <a:extLst/>
        </p:spPr>
        <p:txBody>
          <a:bodyPr wrap="none" lIns="45720" rIns="4572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 rot="5400000">
            <a:off x="4439893" y="3894761"/>
            <a:ext cx="1227208" cy="315384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  <a:extLst/>
        </p:spPr>
        <p:txBody>
          <a:bodyPr wrap="none" lIns="45720" rIns="4572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gray">
          <a:xfrm>
            <a:off x="1547664" y="1412776"/>
            <a:ext cx="2492178" cy="1633414"/>
          </a:xfrm>
          <a:prstGeom prst="rect">
            <a:avLst/>
          </a:prstGeom>
          <a:solidFill>
            <a:srgbClr val="82141E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7200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chemeClr val="bg1"/>
                </a:solidFill>
              </a:rPr>
              <a:t>Condições de Trabalho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chemeClr val="bg1"/>
                </a:solidFill>
              </a:rPr>
              <a:t>Condições físicas, químicas e biológicas</a:t>
            </a:r>
            <a:endParaRPr lang="pt-BR" sz="1050" dirty="0">
              <a:solidFill>
                <a:schemeClr val="bg1"/>
              </a:solidFill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gray">
          <a:xfrm>
            <a:off x="1547664" y="3235746"/>
            <a:ext cx="2492178" cy="1633414"/>
          </a:xfrm>
          <a:prstGeom prst="rect">
            <a:avLst/>
          </a:prstGeom>
          <a:solidFill>
            <a:srgbClr val="82141E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7200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chemeClr val="bg1"/>
                </a:solidFill>
              </a:rPr>
              <a:t>Organização do Trabalho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1547664" y="5229200"/>
            <a:ext cx="7011666" cy="1368152"/>
          </a:xfrm>
          <a:prstGeom prst="rect">
            <a:avLst/>
          </a:prstGeom>
          <a:solidFill>
            <a:srgbClr val="EAE8E2"/>
          </a:solidFill>
        </p:spPr>
        <p:txBody>
          <a:bodyPr vert="horz" wrap="square" lIns="72000" tIns="72000" rIns="72000" bIns="72000" rtlCol="0" anchor="ctr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 smtClean="0"/>
              <a:t>“Alargar as competências do direito do trabalho para além das condições de trabalho e dar-lhe possibilidade de intervir também sobre as primeiras aplicações em vários julgamentos recentes pronunciados pelos tribunais franceses.”</a:t>
            </a:r>
          </a:p>
          <a:p>
            <a:pPr marL="0" indent="0" algn="r">
              <a:buNone/>
            </a:pPr>
            <a:r>
              <a:rPr lang="pt-BR" dirty="0" smtClean="0"/>
              <a:t>- Cristophe </a:t>
            </a:r>
            <a:r>
              <a:rPr lang="pt-BR" dirty="0" err="1" smtClean="0"/>
              <a:t>Dejours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275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 smtClean="0"/>
              <a:t>Direito do trabalho como um direito fundamental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Ninguém pode escapar do impacto do trabalho sobre a saúde mental, nem mesmo os desempregados.</a:t>
            </a:r>
          </a:p>
          <a:p>
            <a:r>
              <a:rPr lang="pt-BR" sz="2800" dirty="0" smtClean="0"/>
              <a:t>Existe uma “centralidade do trabalho”, que confere ao trabalho uma dimensão antropológica.</a:t>
            </a:r>
          </a:p>
          <a:p>
            <a:r>
              <a:rPr lang="pt-BR" sz="2800" dirty="0" smtClean="0"/>
              <a:t>Por isso o direito do trabalho não pode mais ser considerado com um direito especializado, mas sim um direito fundamental</a:t>
            </a:r>
          </a:p>
        </p:txBody>
      </p:sp>
    </p:spTree>
    <p:extLst>
      <p:ext uri="{BB962C8B-B14F-4D97-AF65-F5344CB8AC3E}">
        <p14:creationId xmlns:p14="http://schemas.microsoft.com/office/powerpoint/2010/main" val="184770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9098763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1435608" y="1028700"/>
            <a:ext cx="7498080" cy="4800600"/>
          </a:xfrm>
        </p:spPr>
        <p:txBody>
          <a:bodyPr anchor="ctr"/>
          <a:lstStyle/>
          <a:p>
            <a:pPr marL="82296" indent="0">
              <a:buNone/>
            </a:pPr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Biografia dos autores</a:t>
            </a:r>
          </a:p>
          <a:p>
            <a:pPr marL="82296" indent="0">
              <a:buNone/>
            </a:pPr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Prefácio – Cristophe </a:t>
            </a:r>
            <a:r>
              <a:rPr lang="pt-BR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Dejours</a:t>
            </a:r>
            <a:endParaRPr lang="pt-BR" sz="2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</a:endParaRPr>
          </a:p>
          <a:p>
            <a:pPr marL="82296" indent="0">
              <a:buNone/>
            </a:pPr>
            <a:r>
              <a:rPr lang="pt-BR" sz="2800" b="1" dirty="0" smtClean="0">
                <a:latin typeface="Cambria" panose="02040503050406030204" pitchFamily="18" charset="0"/>
              </a:rPr>
              <a:t>Apresentação – David </a:t>
            </a:r>
            <a:r>
              <a:rPr lang="pt-BR" sz="2800" b="1" dirty="0" err="1" smtClean="0">
                <a:latin typeface="Cambria" panose="02040503050406030204" pitchFamily="18" charset="0"/>
              </a:rPr>
              <a:t>Rubio</a:t>
            </a:r>
            <a:endParaRPr lang="pt-BR" sz="2800" b="1" dirty="0" smtClean="0">
              <a:latin typeface="Cambria" panose="02040503050406030204" pitchFamily="18" charset="0"/>
            </a:endParaRPr>
          </a:p>
          <a:p>
            <a:pPr marL="82296" indent="0">
              <a:buNone/>
            </a:pPr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Introdução – Leonardo </a:t>
            </a:r>
            <a:r>
              <a:rPr lang="pt-BR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Wandelli</a:t>
            </a:r>
            <a:endParaRPr lang="pt-BR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3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 smtClean="0"/>
              <a:t>Visão geral da “Apresentação”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/>
              <a:t>O autor David </a:t>
            </a:r>
            <a:r>
              <a:rPr lang="pt-BR" sz="2800" dirty="0" err="1" smtClean="0"/>
              <a:t>Rubio</a:t>
            </a:r>
            <a:r>
              <a:rPr lang="pt-BR" sz="2800" dirty="0" smtClean="0"/>
              <a:t> discorre sobre a questão do trabalho e o impacto dele na vida das pessoas </a:t>
            </a:r>
          </a:p>
          <a:p>
            <a:r>
              <a:rPr lang="pt-BR" sz="2800" dirty="0" smtClean="0"/>
              <a:t>Apresenta ponto de vista de “lutas de classes”, onde a criação de normas e padrões permitiriam a perpetuação do poder das classes dominantes</a:t>
            </a:r>
          </a:p>
          <a:p>
            <a:r>
              <a:rPr lang="pt-BR" sz="2800" dirty="0" smtClean="0"/>
              <a:t>Cita dois outros autores: </a:t>
            </a:r>
          </a:p>
          <a:p>
            <a:pPr lvl="1"/>
            <a:r>
              <a:rPr lang="pt-BR" sz="2400" dirty="0" smtClean="0"/>
              <a:t>Oscar </a:t>
            </a:r>
            <a:r>
              <a:rPr lang="pt-BR" sz="2400" dirty="0" err="1" smtClean="0"/>
              <a:t>Correas</a:t>
            </a:r>
            <a:r>
              <a:rPr lang="pt-BR" sz="2400" dirty="0" smtClean="0"/>
              <a:t> – jus-filósofo e sociólogo do direito mexicano-argentino</a:t>
            </a:r>
          </a:p>
          <a:p>
            <a:pPr lvl="1"/>
            <a:r>
              <a:rPr lang="pt-BR" sz="2400" dirty="0" err="1" smtClean="0"/>
              <a:t>Zygmun</a:t>
            </a:r>
            <a:r>
              <a:rPr lang="pt-BR" sz="2400" dirty="0" smtClean="0"/>
              <a:t> </a:t>
            </a:r>
            <a:r>
              <a:rPr lang="pt-BR" sz="2400" dirty="0" err="1" smtClean="0"/>
              <a:t>Bauman</a:t>
            </a:r>
            <a:r>
              <a:rPr lang="pt-BR" sz="2400" dirty="0" smtClean="0"/>
              <a:t> </a:t>
            </a:r>
            <a:r>
              <a:rPr lang="pt-BR" sz="2400" dirty="0"/>
              <a:t>–</a:t>
            </a:r>
            <a:r>
              <a:rPr lang="pt-BR" sz="2400" dirty="0" smtClean="0"/>
              <a:t> filósofo polonês</a:t>
            </a:r>
          </a:p>
        </p:txBody>
      </p:sp>
    </p:spTree>
    <p:extLst>
      <p:ext uri="{BB962C8B-B14F-4D97-AF65-F5344CB8AC3E}">
        <p14:creationId xmlns:p14="http://schemas.microsoft.com/office/powerpoint/2010/main" val="146961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 smtClean="0"/>
              <a:t>A dinâmica de dominação nas relações humanas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err="1" smtClean="0"/>
              <a:t>Rubio</a:t>
            </a:r>
            <a:r>
              <a:rPr lang="pt-BR" sz="2800" dirty="0" smtClean="0"/>
              <a:t> afirma que o estado moderno é herdeiro o esquema estabelecido durante o feudalismo onde as relações de vassalagem e suserania determinam os papeis dos indivíduos.</a:t>
            </a:r>
          </a:p>
          <a:p>
            <a:r>
              <a:rPr lang="pt-BR" sz="2800" dirty="0" smtClean="0"/>
              <a:t>Da forma de constituição do estado moderno derivaria a possibilidade de criar normas e o fato dos ordenamentos jurídicos serem entendidos como expressão estatal.</a:t>
            </a:r>
          </a:p>
          <a:p>
            <a:r>
              <a:rPr lang="pt-BR" sz="2800" dirty="0" smtClean="0"/>
              <a:t>As relações humanas se desenvolveriam sob dinâmicas tanto de dominação e império quanto de emancipação e libertação.</a:t>
            </a:r>
          </a:p>
          <a:p>
            <a:endParaRPr lang="pt-BR" sz="2800" dirty="0" smtClean="0"/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76646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 smtClean="0"/>
              <a:t>Normas, padrões e seus papéis na manutenção do poder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err="1" smtClean="0"/>
              <a:t>Rubio</a:t>
            </a:r>
            <a:r>
              <a:rPr lang="pt-BR" sz="2800" dirty="0" smtClean="0"/>
              <a:t> afirma que para manter o domínio social não basta a consolidação de força direta. Seriam necessários mecanismos indiretos para manutenção das condições de suserania.</a:t>
            </a:r>
          </a:p>
          <a:p>
            <a:r>
              <a:rPr lang="pt-BR" sz="2800" dirty="0" err="1" smtClean="0"/>
              <a:t>Bauman</a:t>
            </a:r>
            <a:r>
              <a:rPr lang="pt-BR" sz="2800" dirty="0" smtClean="0"/>
              <a:t> considera que o que caracteriza o ser humano é sua complexidade e pluralidade.</a:t>
            </a:r>
          </a:p>
          <a:p>
            <a:r>
              <a:rPr lang="pt-BR" sz="2800" dirty="0" smtClean="0"/>
              <a:t>Nas palavras de </a:t>
            </a:r>
            <a:r>
              <a:rPr lang="pt-BR" sz="2800" dirty="0" err="1" smtClean="0"/>
              <a:t>Bauman</a:t>
            </a:r>
            <a:r>
              <a:rPr lang="pt-BR" sz="2800" dirty="0" smtClean="0"/>
              <a:t>:  “Os conceitos de ordem e norma são punhais afiados que ameaçam a sociedade tal qual ela é; indicam ante mudo, a intenção de separar, amputar, cortar, expurgar e excluir.</a:t>
            </a:r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89689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 smtClean="0"/>
              <a:t>Diferenças entre teoria e prática no que tange o direito do trabalho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err="1" smtClean="0"/>
              <a:t>Rubio</a:t>
            </a:r>
            <a:r>
              <a:rPr lang="pt-BR" sz="2800" dirty="0" smtClean="0"/>
              <a:t> afirma que no Leonardo </a:t>
            </a:r>
            <a:r>
              <a:rPr lang="pt-BR" sz="2800" dirty="0" err="1" smtClean="0"/>
              <a:t>Wantelli</a:t>
            </a:r>
            <a:r>
              <a:rPr lang="pt-BR" sz="2800" dirty="0" smtClean="0"/>
              <a:t> põe luz no paradigma simplificador que o capitalismo exerce sobre o conceito de trabalho.</a:t>
            </a:r>
          </a:p>
          <a:p>
            <a:r>
              <a:rPr lang="pt-BR" sz="2800" dirty="0" smtClean="0"/>
              <a:t>No livro o autor buscaria as razões do porque um direito tão importante para o ser humano não possuir mecanismos de garantias para se tornar efetivo, ressaltando ainda a diferença entre a teoria e a prática.</a:t>
            </a:r>
          </a:p>
          <a:p>
            <a:r>
              <a:rPr lang="pt-BR" sz="2800" dirty="0" err="1" smtClean="0"/>
              <a:t>Rubio</a:t>
            </a:r>
            <a:r>
              <a:rPr lang="pt-BR" sz="2800" dirty="0" smtClean="0"/>
              <a:t> afirma que o direito ao trabalho não seria levado a sério e seria esterilizado pela cultura jurídica particular.</a:t>
            </a:r>
          </a:p>
        </p:txBody>
      </p:sp>
    </p:spTree>
    <p:extLst>
      <p:ext uri="{BB962C8B-B14F-4D97-AF65-F5344CB8AC3E}">
        <p14:creationId xmlns:p14="http://schemas.microsoft.com/office/powerpoint/2010/main" val="334382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 smtClean="0"/>
              <a:t>Conclusão e importância do livro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err="1" smtClean="0"/>
              <a:t>Rubio</a:t>
            </a:r>
            <a:r>
              <a:rPr lang="pt-BR" sz="2800" dirty="0" smtClean="0"/>
              <a:t> termina a apresentação afirmando que o trabalho é o principal meio para que o ser humano possa viver.</a:t>
            </a:r>
          </a:p>
          <a:p>
            <a:r>
              <a:rPr lang="pt-BR" sz="2800" dirty="0" smtClean="0"/>
              <a:t>E que o livro do Leonardo </a:t>
            </a:r>
            <a:r>
              <a:rPr lang="pt-BR" sz="2800" dirty="0" err="1" smtClean="0"/>
              <a:t>Wandelli</a:t>
            </a:r>
            <a:r>
              <a:rPr lang="pt-BR" sz="2800" dirty="0" smtClean="0"/>
              <a:t> tem um papel muito importante em um mundo no qual se </a:t>
            </a:r>
            <a:r>
              <a:rPr lang="pt-BR" sz="2800" dirty="0" err="1" smtClean="0"/>
              <a:t>precarizam</a:t>
            </a:r>
            <a:r>
              <a:rPr lang="pt-BR" sz="2800" dirty="0" smtClean="0"/>
              <a:t> as condições de trabalho e se explora/exclui grande parte da humanidade.</a:t>
            </a:r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30157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6921019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1435608" y="1028700"/>
            <a:ext cx="7498080" cy="4800600"/>
          </a:xfrm>
        </p:spPr>
        <p:txBody>
          <a:bodyPr anchor="ctr"/>
          <a:lstStyle/>
          <a:p>
            <a:pPr marL="82296" indent="0">
              <a:buNone/>
            </a:pPr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Biografia dos autores</a:t>
            </a:r>
          </a:p>
          <a:p>
            <a:pPr marL="82296" indent="0">
              <a:buNone/>
            </a:pPr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Prefácio – Cristophe </a:t>
            </a:r>
            <a:r>
              <a:rPr lang="pt-BR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Dejours</a:t>
            </a:r>
            <a:endParaRPr lang="pt-BR" sz="2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</a:endParaRPr>
          </a:p>
          <a:p>
            <a:pPr marL="82296" indent="0">
              <a:buNone/>
            </a:pPr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Apresentação – David </a:t>
            </a:r>
            <a:r>
              <a:rPr lang="pt-BR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Rubio</a:t>
            </a:r>
            <a:endParaRPr lang="pt-BR" sz="2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</a:endParaRPr>
          </a:p>
          <a:p>
            <a:pPr marL="82296" indent="0">
              <a:buNone/>
            </a:pPr>
            <a:r>
              <a:rPr lang="pt-BR" sz="2800" b="1" dirty="0" smtClean="0">
                <a:latin typeface="Cambria" panose="02040503050406030204" pitchFamily="18" charset="0"/>
              </a:rPr>
              <a:t>Introdução – Leonardo </a:t>
            </a:r>
            <a:r>
              <a:rPr lang="pt-BR" sz="2800" b="1" dirty="0" err="1" smtClean="0">
                <a:latin typeface="Cambria" panose="02040503050406030204" pitchFamily="18" charset="0"/>
              </a:rPr>
              <a:t>Wandelli</a:t>
            </a:r>
            <a:endParaRPr lang="pt-BR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70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dilema do trabalho na sociedade moderna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Segundo Sigmund Freud, em </a:t>
            </a:r>
            <a:r>
              <a:rPr lang="pt-BR" i="1" dirty="0" smtClean="0"/>
              <a:t>O mal-estar da civilização</a:t>
            </a:r>
            <a:r>
              <a:rPr lang="pt-BR" dirty="0" smtClean="0"/>
              <a:t>, o trabalho tem um potencial inigualável de realização corporal libidinal e de justificação da existência social para um indivíduo</a:t>
            </a:r>
          </a:p>
          <a:p>
            <a:r>
              <a:rPr lang="pt-BR" dirty="0" smtClean="0"/>
              <a:t>Contudo, a via do trabalho como caminho para a felicidade é menosprezada pela humanidade:  “A imensa maioria dos só trabalha sob o império da necessidade, e desta natural aversão humana ao trabalho se derivam os mais dificultosos problemas sociais”.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858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8563760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1435608" y="1028700"/>
            <a:ext cx="7498080" cy="4800600"/>
          </a:xfrm>
        </p:spPr>
        <p:txBody>
          <a:bodyPr anchor="ctr"/>
          <a:lstStyle/>
          <a:p>
            <a:pPr marL="82296" indent="0">
              <a:buNone/>
            </a:pPr>
            <a:r>
              <a:rPr lang="pt-BR" sz="2800" b="1" dirty="0" smtClean="0">
                <a:latin typeface="Cambria" panose="02040503050406030204" pitchFamily="18" charset="0"/>
              </a:rPr>
              <a:t>Biografia dos autores</a:t>
            </a:r>
          </a:p>
          <a:p>
            <a:pPr marL="82296" indent="0">
              <a:buNone/>
            </a:pPr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Prefácio – Cristophe </a:t>
            </a:r>
            <a:r>
              <a:rPr lang="pt-BR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Dejours</a:t>
            </a:r>
            <a:endParaRPr lang="pt-BR" sz="2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</a:endParaRPr>
          </a:p>
          <a:p>
            <a:pPr marL="82296" indent="0">
              <a:buNone/>
            </a:pPr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Apresentação – David </a:t>
            </a:r>
            <a:r>
              <a:rPr lang="pt-BR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Rubio</a:t>
            </a:r>
            <a:endParaRPr lang="pt-BR" sz="2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</a:endParaRPr>
          </a:p>
          <a:p>
            <a:pPr marL="82296" indent="0">
              <a:buNone/>
            </a:pPr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Introdução – Leonardo </a:t>
            </a:r>
            <a:r>
              <a:rPr lang="pt-BR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Wandelli</a:t>
            </a:r>
            <a:endParaRPr lang="pt-BR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1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Relação com o direito ao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direito ao trabalho surgiu da reinvindicação dos trabalhadores que tomam consciência de sua condição de sujeitos produtores que tem as condições de vida obstruídas pelo capital.</a:t>
            </a:r>
          </a:p>
          <a:p>
            <a:r>
              <a:rPr lang="pt-BR" dirty="0" smtClean="0"/>
              <a:t>Chega a ser considerado um “direito masoquista”, ainda que seja constantemente reafirmado como um direito sem o qual é impossível ter uma vida digna.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149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crítica ao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Denunciou o caráter </a:t>
            </a:r>
            <a:r>
              <a:rPr lang="pt-BR" dirty="0" err="1" smtClean="0"/>
              <a:t>desrealizador</a:t>
            </a:r>
            <a:r>
              <a:rPr lang="pt-BR" dirty="0" smtClean="0"/>
              <a:t> do humano que o trabalho havia assumido no século XX.</a:t>
            </a:r>
          </a:p>
          <a:p>
            <a:r>
              <a:rPr lang="pt-BR" dirty="0" smtClean="0"/>
              <a:t>Houve o abandono das reivindicações envolvendo os próprios métodos de trabalhar e a organização do trabalho.</a:t>
            </a:r>
          </a:p>
          <a:p>
            <a:r>
              <a:rPr lang="pt-BR" dirty="0" smtClean="0"/>
              <a:t>A crítica ao trabalho perdeu força, oscilando entre 2 extremos: situando as lutas sociais em uma superação do trabalho, menosprezando sua relevância para o indivíduo social ou fazendo uma reivindicação conformista de uma mera garantia de subsistência a todos, independente de qualquer realização autônoma do ser humano como ser produtivo.</a:t>
            </a:r>
          </a:p>
        </p:txBody>
      </p:sp>
    </p:spTree>
    <p:extLst>
      <p:ext uri="{BB962C8B-B14F-4D97-AF65-F5344CB8AC3E}">
        <p14:creationId xmlns:p14="http://schemas.microsoft.com/office/powerpoint/2010/main" val="310414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Dúvida acerca da legitimidade da empreitada do livro</a:t>
            </a:r>
            <a:endParaRPr lang="pt-BR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 bwMode="gray">
          <a:xfrm>
            <a:off x="1907704" y="2060848"/>
            <a:ext cx="6768752" cy="3395464"/>
          </a:xfrm>
          <a:prstGeom prst="rect">
            <a:avLst/>
          </a:prstGeom>
          <a:solidFill>
            <a:srgbClr val="82141E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72000" tIns="0" rIns="0" bIns="0" anchor="ctr">
            <a:normAutofit lnSpcReduction="10000"/>
          </a:bodyPr>
          <a:lstStyle/>
          <a:p>
            <a:pPr marL="82296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4000" dirty="0" smtClean="0">
                <a:solidFill>
                  <a:schemeClr val="bg1"/>
                </a:solidFill>
              </a:rPr>
              <a:t>Faz sentido insistir, diante disso, em uma plataforma tão fragilizada, colocada em xeque em inúmeros aspectos, tal como é a promessa moderna do direito ao trabalho?</a:t>
            </a:r>
            <a:endParaRPr lang="pt-B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70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necessidade de estudar o direito ao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Embora não pareça uma boa estratégia iniciar um estudo sobre o direito ao trabalho colocando em dúvida sua relevância, precisamos resgatar sua importância antes de começarmos nossa análise.</a:t>
            </a:r>
          </a:p>
          <a:p>
            <a:r>
              <a:rPr lang="pt-BR" dirty="0" smtClean="0"/>
              <a:t>Daí, será procurado identificar a realidade presente e encontrar respostas adequadas aos problemas e necessidades humanos concretos, apesar da complexidade do real.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18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Contradições no mundo moderno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Embora nunca houve tantas pessoas empregas no mundo, 50,1% dos trabalhadores ocupam empregos considerados vulneráveis. </a:t>
            </a:r>
          </a:p>
          <a:p>
            <a:r>
              <a:rPr lang="pt-BR" dirty="0" smtClean="0"/>
              <a:t>39% dos 3 bilhões de empregados vivem abaixo da linha da pobreza de US$2,00 diários. </a:t>
            </a:r>
          </a:p>
          <a:p>
            <a:r>
              <a:rPr lang="pt-BR" dirty="0" smtClean="0"/>
              <a:t>20,7% estão abaixo da linha da miséria de US$1,25 diário.</a:t>
            </a:r>
          </a:p>
          <a:p>
            <a:r>
              <a:rPr lang="pt-BR" dirty="0" smtClean="0"/>
              <a:t>Ainda assim, 200 milhões de pessoas seguem buscando emprego e não achando.</a:t>
            </a:r>
          </a:p>
          <a:p>
            <a:r>
              <a:rPr lang="pt-BR" dirty="0" smtClean="0"/>
              <a:t>1 bilhão de pessoas passam fome, marca histórica atingida justamente quando a humanidade atinge os maiores índices de produtividade de alimentos.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69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Reconstrução do direito ao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O livro é um estudo que destina-se a reconstruir o direito ao trabalho como uma forma de direito fundamental, em especial no contexto do direito estatal brasileiro.</a:t>
            </a:r>
          </a:p>
          <a:p>
            <a:r>
              <a:rPr lang="pt-BR" dirty="0" smtClean="0"/>
              <a:t>Para isso, precisamos dar privilégio a reconstrução dos fundamentos do direito ao trabalho, mesmo que saiamos do âmbito jurídico. Enfrentar o esvaziamento do sentido do trabalho, já criticado por Freud, faz parte disso.</a:t>
            </a:r>
          </a:p>
        </p:txBody>
      </p:sp>
    </p:spTree>
    <p:extLst>
      <p:ext uri="{BB962C8B-B14F-4D97-AF65-F5344CB8AC3E}">
        <p14:creationId xmlns:p14="http://schemas.microsoft.com/office/powerpoint/2010/main" val="165529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importância do trabalho para o indivíduo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A modernidade tem o trabalho como um mero produtor de valor para o capital, que não resulta em valor de </a:t>
            </a:r>
            <a:r>
              <a:rPr lang="pt-BR" dirty="0" smtClean="0"/>
              <a:t>uso para o sujeito.</a:t>
            </a:r>
          </a:p>
          <a:p>
            <a:r>
              <a:rPr lang="pt-BR" dirty="0" smtClean="0"/>
              <a:t>Promoveu-se uma separação radical entre tempo de trabalho e tempo de vida, excluindo a possiblidade de relação entre ambos.</a:t>
            </a:r>
          </a:p>
          <a:p>
            <a:r>
              <a:rPr lang="pt-BR" dirty="0" smtClean="0"/>
              <a:t>Quem não tem um trabalho não tem reconhecimento social nem enxerga uma via de alcançar bens, tanto de sobrevivência quanto os simbólicos essenciais ao sujeito.</a:t>
            </a:r>
          </a:p>
          <a:p>
            <a:r>
              <a:rPr lang="pt-BR" dirty="0" smtClean="0"/>
              <a:t>Quem tem um trabalho se exaure cada vez mais com medo da desestabilização que sua perda pode produzir.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47589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Estratégia do livro para a reconstrução do direito ao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Capítulo 1 – traçar o diagnóstico da </a:t>
            </a:r>
            <a:r>
              <a:rPr lang="pt-BR" dirty="0" err="1" smtClean="0"/>
              <a:t>inefetividade</a:t>
            </a:r>
            <a:r>
              <a:rPr lang="pt-BR" dirty="0" smtClean="0"/>
              <a:t> do direito ao trabalho, devido a desrealização do trabalhador;</a:t>
            </a:r>
          </a:p>
          <a:p>
            <a:r>
              <a:rPr lang="pt-BR" dirty="0" smtClean="0"/>
              <a:t>Capítulo 2 – fundamentar o direito ao trabalho em 2 tempos, primeiro reconstruindo a cadeia de relações entre direitos fundamentais, valores, tramas sociais, bens, trabalho, necessidade de </a:t>
            </a:r>
            <a:r>
              <a:rPr lang="pt-BR" dirty="0" err="1" smtClean="0"/>
              <a:t>corporalidade</a:t>
            </a:r>
            <a:r>
              <a:rPr lang="pt-BR" dirty="0" smtClean="0"/>
              <a:t>;</a:t>
            </a:r>
          </a:p>
          <a:p>
            <a:r>
              <a:rPr lang="pt-BR" dirty="0" smtClean="0"/>
              <a:t>Capítulo 3 – desenhar a relação da necessidade com o reconhecimento;</a:t>
            </a:r>
          </a:p>
          <a:p>
            <a:r>
              <a:rPr lang="pt-BR" dirty="0" smtClean="0"/>
              <a:t>Capítulo 4 – utilizar os elementos conceituais conquistados na fundamentação para voltar ao âmbito jurídico do direito ao trabalho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6313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Cristophe </a:t>
            </a:r>
            <a:r>
              <a:rPr lang="pt-BR" sz="4000" dirty="0" err="1" smtClean="0"/>
              <a:t>Dejours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5789466" cy="480060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Psiquiatra e psicanalista francês</a:t>
            </a:r>
          </a:p>
          <a:p>
            <a:pPr algn="just"/>
            <a:r>
              <a:rPr lang="pt-BR" sz="2400" dirty="0" smtClean="0"/>
              <a:t>Professor titular da cadeira de psicanálise e saúde do trabalho no CNAM</a:t>
            </a:r>
          </a:p>
          <a:p>
            <a:pPr algn="just"/>
            <a:r>
              <a:rPr lang="pt-BR" sz="2400" dirty="0" smtClean="0"/>
              <a:t>Precursor do estudo da  psicodinâmica do trabalho e responsável pela evolução da psicopatologia do trabalho</a:t>
            </a:r>
          </a:p>
        </p:txBody>
      </p:sp>
      <p:pic>
        <p:nvPicPr>
          <p:cNvPr id="6146" name="Picture 2" descr="http://www.jornal.uem.br/2011/images/stories/2012/jornal-105/christophe-dejour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71" r="32962" b="4336"/>
          <a:stretch/>
        </p:blipFill>
        <p:spPr bwMode="auto">
          <a:xfrm>
            <a:off x="6833074" y="260648"/>
            <a:ext cx="2059406" cy="2492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27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571550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0" name="Picture 2" descr="http://www.gnmp.com.br/arquivos/ico/glr/173/ico3c76883e56a1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45" r="3290"/>
          <a:stretch/>
        </p:blipFill>
        <p:spPr bwMode="auto">
          <a:xfrm>
            <a:off x="6839151" y="277900"/>
            <a:ext cx="2053329" cy="247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David S. </a:t>
            </a:r>
            <a:r>
              <a:rPr lang="pt-BR" sz="4000" dirty="0" err="1" smtClean="0"/>
              <a:t>Rubio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5789466" cy="480060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Professor </a:t>
            </a:r>
            <a:r>
              <a:rPr lang="pt-BR" sz="2400" dirty="0"/>
              <a:t>titular de Filosofia de Direito da Universidade de </a:t>
            </a:r>
            <a:r>
              <a:rPr lang="pt-BR" sz="2400" dirty="0" smtClean="0"/>
              <a:t>Sevilha</a:t>
            </a:r>
          </a:p>
          <a:p>
            <a:pPr algn="just"/>
            <a:r>
              <a:rPr lang="pt-BR" sz="2400" dirty="0" smtClean="0"/>
              <a:t>Pesquisador </a:t>
            </a:r>
            <a:r>
              <a:rPr lang="pt-BR" sz="2400" dirty="0"/>
              <a:t>da área de teorias da justiça e direitos </a:t>
            </a:r>
            <a:r>
              <a:rPr lang="pt-BR" sz="2400" dirty="0" smtClean="0"/>
              <a:t>humanos</a:t>
            </a:r>
          </a:p>
          <a:p>
            <a:pPr algn="just"/>
            <a:r>
              <a:rPr lang="pt-BR" sz="2400" dirty="0" smtClean="0"/>
              <a:t>Autor </a:t>
            </a:r>
            <a:r>
              <a:rPr lang="pt-BR" sz="2400" dirty="0"/>
              <a:t>de diversas publicações e congressista de renome </a:t>
            </a:r>
            <a:r>
              <a:rPr lang="pt-BR" sz="2400" dirty="0" smtClean="0"/>
              <a:t>internacional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3668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7635854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2" name="Picture 2" descr="http://www.lopescoutinho.com/blog/fotosblog/20120423_dejour_IMG_0301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72" t="11172" r="30753" b="60447"/>
          <a:stretch/>
        </p:blipFill>
        <p:spPr bwMode="auto">
          <a:xfrm>
            <a:off x="6839152" y="277900"/>
            <a:ext cx="2053328" cy="248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Leonardo V. </a:t>
            </a:r>
            <a:r>
              <a:rPr lang="pt-BR" sz="4000" dirty="0" err="1" smtClean="0"/>
              <a:t>Wandelli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5789466" cy="4800600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Juiz titular </a:t>
            </a:r>
            <a:r>
              <a:rPr lang="pt-BR" sz="2400" dirty="0"/>
              <a:t>da 3ª Vara do Trabalho de São José dos </a:t>
            </a:r>
            <a:r>
              <a:rPr lang="pt-BR" sz="2400" dirty="0" smtClean="0"/>
              <a:t>Pinhais</a:t>
            </a:r>
          </a:p>
          <a:p>
            <a:pPr algn="just"/>
            <a:r>
              <a:rPr lang="pt-BR" sz="2400" dirty="0" smtClean="0"/>
              <a:t>Doutor em Direitos </a:t>
            </a:r>
            <a:r>
              <a:rPr lang="pt-BR" sz="2400" dirty="0"/>
              <a:t>Humanos e Cidadania pela </a:t>
            </a:r>
            <a:r>
              <a:rPr lang="pt-BR" sz="2400" dirty="0" smtClean="0"/>
              <a:t>UFPR, D.E.A. </a:t>
            </a:r>
            <a:r>
              <a:rPr lang="pt-BR" sz="2400" dirty="0" err="1"/>
              <a:t>en</a:t>
            </a:r>
            <a:r>
              <a:rPr lang="pt-BR" sz="2400" dirty="0"/>
              <a:t> </a:t>
            </a:r>
            <a:r>
              <a:rPr lang="pt-BR" sz="2400" dirty="0" err="1"/>
              <a:t>Derechos</a:t>
            </a:r>
            <a:r>
              <a:rPr lang="pt-BR" sz="2400" dirty="0"/>
              <a:t> Humanos y </a:t>
            </a:r>
            <a:r>
              <a:rPr lang="pt-BR" sz="2400" dirty="0" err="1"/>
              <a:t>Desarrollo</a:t>
            </a:r>
            <a:r>
              <a:rPr lang="pt-BR" sz="2400" dirty="0"/>
              <a:t> pela </a:t>
            </a:r>
            <a:r>
              <a:rPr lang="pt-BR" sz="2400" dirty="0" err="1"/>
              <a:t>Universidad</a:t>
            </a:r>
            <a:r>
              <a:rPr lang="pt-BR" sz="2400" dirty="0"/>
              <a:t> Pablo de </a:t>
            </a:r>
            <a:r>
              <a:rPr lang="pt-BR" sz="2400" dirty="0" err="1"/>
              <a:t>Olavide</a:t>
            </a:r>
            <a:r>
              <a:rPr lang="pt-BR" sz="2400" dirty="0"/>
              <a:t> de </a:t>
            </a:r>
            <a:r>
              <a:rPr lang="pt-BR" sz="2400" dirty="0" smtClean="0"/>
              <a:t>Sevilla, mestre em </a:t>
            </a:r>
            <a:r>
              <a:rPr lang="pt-BR" sz="2400" dirty="0"/>
              <a:t>Direito </a:t>
            </a:r>
            <a:r>
              <a:rPr lang="pt-BR" sz="2400" dirty="0" smtClean="0"/>
              <a:t>pela UFPR , </a:t>
            </a:r>
            <a:r>
              <a:rPr lang="pt-BR" sz="2400" dirty="0"/>
              <a:t>graduação em Direito pela </a:t>
            </a:r>
            <a:r>
              <a:rPr lang="pt-BR" sz="2400" dirty="0" smtClean="0"/>
              <a:t>UFSC</a:t>
            </a:r>
          </a:p>
          <a:p>
            <a:pPr algn="just"/>
            <a:r>
              <a:rPr lang="pt-BR" sz="2400" dirty="0"/>
              <a:t>P</a:t>
            </a:r>
            <a:r>
              <a:rPr lang="pt-BR" sz="2400" dirty="0" smtClean="0"/>
              <a:t>rofessor </a:t>
            </a:r>
            <a:r>
              <a:rPr lang="pt-BR" sz="2400" dirty="0"/>
              <a:t>pesquisador III e coordenador de curso de especialização nas Faculdades Integradas do Brasil - UNIBRASIL</a:t>
            </a:r>
          </a:p>
        </p:txBody>
      </p:sp>
    </p:spTree>
    <p:extLst>
      <p:ext uri="{BB962C8B-B14F-4D97-AF65-F5344CB8AC3E}">
        <p14:creationId xmlns:p14="http://schemas.microsoft.com/office/powerpoint/2010/main" val="226467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5085184"/>
            <a:ext cx="7498080" cy="1143000"/>
          </a:xfrm>
        </p:spPr>
        <p:txBody>
          <a:bodyPr>
            <a:noAutofit/>
          </a:bodyPr>
          <a:lstStyle/>
          <a:p>
            <a:r>
              <a:rPr lang="pt-BR" sz="1800" dirty="0" smtClean="0"/>
              <a:t>Da esquerda para direita Laerte </a:t>
            </a:r>
            <a:r>
              <a:rPr lang="pt-BR" sz="1800" dirty="0" err="1" smtClean="0"/>
              <a:t>Sznelwar</a:t>
            </a:r>
            <a:r>
              <a:rPr lang="pt-BR" sz="1800" dirty="0" smtClean="0"/>
              <a:t>, Cristophe </a:t>
            </a:r>
            <a:r>
              <a:rPr lang="pt-BR" sz="1800" dirty="0" err="1" smtClean="0"/>
              <a:t>Dejours</a:t>
            </a:r>
            <a:r>
              <a:rPr lang="pt-BR" sz="1800" dirty="0" smtClean="0"/>
              <a:t> , Leonardo </a:t>
            </a:r>
            <a:r>
              <a:rPr lang="pt-BR" sz="1800" dirty="0" err="1" smtClean="0"/>
              <a:t>Wandelli</a:t>
            </a:r>
            <a:r>
              <a:rPr lang="pt-BR" sz="1800" dirty="0" smtClean="0"/>
              <a:t> e Gabriel Lopes Coutinho em palestra no TRT da 2a Região, promovida pelo CNJ. </a:t>
            </a:r>
            <a:br>
              <a:rPr lang="pt-BR" sz="1800" dirty="0" smtClean="0"/>
            </a:br>
            <a:r>
              <a:rPr lang="pt-BR" sz="1800" i="1" dirty="0" smtClean="0">
                <a:effectLst/>
              </a:rPr>
              <a:t>São Paulo, em 23/04/2012.</a:t>
            </a:r>
            <a:endParaRPr lang="pt-BR" sz="1800" dirty="0"/>
          </a:p>
        </p:txBody>
      </p:sp>
      <p:pic>
        <p:nvPicPr>
          <p:cNvPr id="8194" name="Picture 2" descr="http://www.lopescoutinho.com/blog/fotosblog/20120423_dejour_IMG_03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45393"/>
            <a:ext cx="5734050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34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388202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1435608" y="1028700"/>
            <a:ext cx="7498080" cy="4800600"/>
          </a:xfrm>
        </p:spPr>
        <p:txBody>
          <a:bodyPr anchor="ctr"/>
          <a:lstStyle/>
          <a:p>
            <a:pPr marL="82296" indent="0">
              <a:buNone/>
            </a:pPr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Biografia dos autores</a:t>
            </a:r>
            <a:endParaRPr lang="pt-BR" sz="2800" b="1" dirty="0" smtClean="0">
              <a:latin typeface="Cambria" panose="02040503050406030204" pitchFamily="18" charset="0"/>
            </a:endParaRPr>
          </a:p>
          <a:p>
            <a:pPr marL="82296" indent="0">
              <a:buNone/>
            </a:pPr>
            <a:r>
              <a:rPr lang="pt-BR" sz="2800" b="1" dirty="0" smtClean="0">
                <a:latin typeface="Cambria" panose="02040503050406030204" pitchFamily="18" charset="0"/>
              </a:rPr>
              <a:t>Prefácio – Cristophe </a:t>
            </a:r>
            <a:r>
              <a:rPr lang="pt-BR" sz="2800" b="1" dirty="0" err="1" smtClean="0">
                <a:latin typeface="Cambria" panose="02040503050406030204" pitchFamily="18" charset="0"/>
              </a:rPr>
              <a:t>Dejours</a:t>
            </a:r>
            <a:endParaRPr lang="pt-BR" sz="2800" b="1" dirty="0" smtClean="0">
              <a:latin typeface="Cambria" panose="02040503050406030204" pitchFamily="18" charset="0"/>
            </a:endParaRPr>
          </a:p>
          <a:p>
            <a:pPr marL="82296" indent="0">
              <a:buNone/>
            </a:pPr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Apresentação – David </a:t>
            </a:r>
            <a:r>
              <a:rPr lang="pt-BR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Rubio</a:t>
            </a:r>
            <a:endParaRPr lang="pt-BR" sz="2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ambria" panose="02040503050406030204" pitchFamily="18" charset="0"/>
            </a:endParaRPr>
          </a:p>
          <a:p>
            <a:pPr marL="82296" indent="0">
              <a:buNone/>
            </a:pPr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Introdução – Leonardo </a:t>
            </a:r>
            <a:r>
              <a:rPr lang="pt-BR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Wandelli</a:t>
            </a:r>
            <a:endParaRPr lang="pt-BR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 smtClean="0"/>
              <a:t>Evolução da preocupação com os impactos do trabalho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 direito do trabalho desenvolveu-se para contrabalançar o desequilibro de forças entre empregador e assalariados</a:t>
            </a:r>
          </a:p>
          <a:p>
            <a:r>
              <a:rPr lang="pt-BR" sz="2800" dirty="0" smtClean="0"/>
              <a:t>Até o período recente se preocupava apenas com os riscos para a saúde do corpo</a:t>
            </a:r>
          </a:p>
          <a:p>
            <a:r>
              <a:rPr lang="pt-BR" sz="2800" dirty="0" smtClean="0"/>
              <a:t>O aparecimento das doenças mentais em relação com o trabalho modifica </a:t>
            </a:r>
            <a:r>
              <a:rPr lang="pt-BR" sz="2800" dirty="0" smtClean="0"/>
              <a:t>profundamente </a:t>
            </a:r>
            <a:r>
              <a:rPr lang="pt-BR" sz="2800" dirty="0" smtClean="0"/>
              <a:t>a problemática da relação saúde-trabalho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189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Psicopatologia x Psicodinâmica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Psicopatologia do Trabalho</a:t>
            </a:r>
          </a:p>
          <a:p>
            <a:pPr lvl="1"/>
            <a:r>
              <a:rPr lang="pt-BR" sz="2400" dirty="0" smtClean="0"/>
              <a:t>Estuda exclusivamente as doenças mentais geradas pelo trabalho</a:t>
            </a:r>
          </a:p>
          <a:p>
            <a:r>
              <a:rPr lang="pt-BR" sz="2800" dirty="0" smtClean="0"/>
              <a:t>Psicodinâmica </a:t>
            </a:r>
            <a:r>
              <a:rPr lang="pt-BR" sz="2800" dirty="0"/>
              <a:t>do Trabalho</a:t>
            </a:r>
          </a:p>
          <a:p>
            <a:pPr lvl="1"/>
            <a:r>
              <a:rPr lang="pt-BR" sz="2400" dirty="0"/>
              <a:t>Estuda as condições que permitem aos trabalhadores manterem-se na normalidade</a:t>
            </a:r>
          </a:p>
          <a:p>
            <a:pPr lvl="1"/>
            <a:r>
              <a:rPr lang="pt-BR" sz="2400" dirty="0"/>
              <a:t>Estuda as condições que permitem aos trabalhadores se servirem de sua relação com o trabalho para construir ou melhorar sua </a:t>
            </a:r>
            <a:r>
              <a:rPr lang="pt-BR" sz="2400" dirty="0" smtClean="0"/>
              <a:t>saúde </a:t>
            </a:r>
            <a:r>
              <a:rPr lang="pt-BR" sz="2400" dirty="0"/>
              <a:t>mental</a:t>
            </a:r>
          </a:p>
        </p:txBody>
      </p:sp>
    </p:spTree>
    <p:extLst>
      <p:ext uri="{BB962C8B-B14F-4D97-AF65-F5344CB8AC3E}">
        <p14:creationId xmlns:p14="http://schemas.microsoft.com/office/powerpoint/2010/main" val="185822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261</TotalTime>
  <Words>1751</Words>
  <Application>Microsoft Office PowerPoint</Application>
  <PresentationFormat>Apresentação na tela (4:3)</PresentationFormat>
  <Paragraphs>141</Paragraphs>
  <Slides>27</Slides>
  <Notes>18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Cambria</vt:lpstr>
      <vt:lpstr>Gill Sans MT</vt:lpstr>
      <vt:lpstr>Verdana</vt:lpstr>
      <vt:lpstr>Wingdings 2</vt:lpstr>
      <vt:lpstr>Solstice</vt:lpstr>
      <vt:lpstr>think-cell Slide</vt:lpstr>
      <vt:lpstr>O Direito Humano e Fundamental ao Trabalho</vt:lpstr>
      <vt:lpstr>Apresentação do PowerPoint</vt:lpstr>
      <vt:lpstr>Cristophe Dejours</vt:lpstr>
      <vt:lpstr>David S. Rubio</vt:lpstr>
      <vt:lpstr>Leonardo V. Wandelli</vt:lpstr>
      <vt:lpstr>Da esquerda para direita Laerte Sznelwar, Cristophe Dejours , Leonardo Wandelli e Gabriel Lopes Coutinho em palestra no TRT da 2a Região, promovida pelo CNJ.  São Paulo, em 23/04/2012.</vt:lpstr>
      <vt:lpstr>Apresentação do PowerPoint</vt:lpstr>
      <vt:lpstr>Evolução da preocupação com os impactos do trabalho</vt:lpstr>
      <vt:lpstr>Psicopatologia x Psicodinâmica</vt:lpstr>
      <vt:lpstr>Saúde do Corpo e Mental</vt:lpstr>
      <vt:lpstr>Direito do trabalho como um direito fundamental</vt:lpstr>
      <vt:lpstr>Apresentação do PowerPoint</vt:lpstr>
      <vt:lpstr>Visão geral da “Apresentação”</vt:lpstr>
      <vt:lpstr>A dinâmica de dominação nas relações humanas</vt:lpstr>
      <vt:lpstr>Normas, padrões e seus papéis na manutenção do poder</vt:lpstr>
      <vt:lpstr>Diferenças entre teoria e prática no que tange o direito do trabalho</vt:lpstr>
      <vt:lpstr>Conclusão e importância do livro</vt:lpstr>
      <vt:lpstr>Apresentação do PowerPoint</vt:lpstr>
      <vt:lpstr>O dilema do trabalho na sociedade moderna</vt:lpstr>
      <vt:lpstr>Relação com o direito ao trabalho</vt:lpstr>
      <vt:lpstr>A crítica ao trabalho</vt:lpstr>
      <vt:lpstr>Dúvida acerca da legitimidade da empreitada do livro</vt:lpstr>
      <vt:lpstr>A necessidade de estudar o direito ao trabalho</vt:lpstr>
      <vt:lpstr>Contradições no mundo moderno</vt:lpstr>
      <vt:lpstr>Reconstrução do direito ao trabalho</vt:lpstr>
      <vt:lpstr>A importância do trabalho para o indivíduo</vt:lpstr>
      <vt:lpstr>Estratégia do livro para a reconstrução do direito ao trabalho</vt:lpstr>
    </vt:vector>
  </TitlesOfParts>
  <Company>Booz &amp;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Direito Humano e Fundamental ao Trabalho</dc:title>
  <dc:creator>Strategy&amp; - AFM</dc:creator>
  <cp:lastModifiedBy>Rafael Osaku Peduto</cp:lastModifiedBy>
  <cp:revision>36</cp:revision>
  <dcterms:created xsi:type="dcterms:W3CDTF">2015-05-30T18:32:29Z</dcterms:created>
  <dcterms:modified xsi:type="dcterms:W3CDTF">2015-06-02T03:53:58Z</dcterms:modified>
</cp:coreProperties>
</file>