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257" r:id="rId2"/>
    <p:sldId id="258" r:id="rId3"/>
    <p:sldId id="259" r:id="rId4"/>
    <p:sldId id="260" r:id="rId5"/>
    <p:sldId id="261" r:id="rId6"/>
    <p:sldId id="288" r:id="rId7"/>
    <p:sldId id="287" r:id="rId8"/>
    <p:sldId id="263" r:id="rId9"/>
    <p:sldId id="266" r:id="rId10"/>
    <p:sldId id="289" r:id="rId11"/>
    <p:sldId id="305" r:id="rId12"/>
    <p:sldId id="290" r:id="rId13"/>
    <p:sldId id="264" r:id="rId14"/>
    <p:sldId id="265" r:id="rId15"/>
    <p:sldId id="268" r:id="rId16"/>
    <p:sldId id="269" r:id="rId17"/>
    <p:sldId id="270" r:id="rId18"/>
    <p:sldId id="271" r:id="rId19"/>
    <p:sldId id="291" r:id="rId20"/>
    <p:sldId id="272" r:id="rId21"/>
    <p:sldId id="273" r:id="rId22"/>
    <p:sldId id="274" r:id="rId23"/>
    <p:sldId id="275" r:id="rId24"/>
    <p:sldId id="292" r:id="rId25"/>
    <p:sldId id="277" r:id="rId26"/>
    <p:sldId id="278" r:id="rId27"/>
    <p:sldId id="279" r:id="rId28"/>
    <p:sldId id="280" r:id="rId29"/>
    <p:sldId id="281" r:id="rId30"/>
    <p:sldId id="282" r:id="rId31"/>
    <p:sldId id="344" r:id="rId32"/>
    <p:sldId id="345" r:id="rId33"/>
    <p:sldId id="311" r:id="rId34"/>
    <p:sldId id="312" r:id="rId35"/>
    <p:sldId id="313" r:id="rId36"/>
    <p:sldId id="314" r:id="rId37"/>
    <p:sldId id="357" r:id="rId38"/>
    <p:sldId id="315" r:id="rId39"/>
    <p:sldId id="316" r:id="rId40"/>
    <p:sldId id="340" r:id="rId41"/>
    <p:sldId id="317" r:id="rId42"/>
    <p:sldId id="318" r:id="rId43"/>
    <p:sldId id="321" r:id="rId44"/>
    <p:sldId id="322" r:id="rId45"/>
    <p:sldId id="323" r:id="rId46"/>
    <p:sldId id="324" r:id="rId47"/>
    <p:sldId id="327" r:id="rId48"/>
    <p:sldId id="334" r:id="rId49"/>
    <p:sldId id="335" r:id="rId50"/>
    <p:sldId id="336" r:id="rId51"/>
    <p:sldId id="283" r:id="rId52"/>
    <p:sldId id="295" r:id="rId53"/>
    <p:sldId id="297" r:id="rId54"/>
    <p:sldId id="298" r:id="rId55"/>
    <p:sldId id="299" r:id="rId56"/>
    <p:sldId id="358" r:id="rId57"/>
    <p:sldId id="286" r:id="rId58"/>
    <p:sldId id="300" r:id="rId59"/>
    <p:sldId id="301" r:id="rId60"/>
    <p:sldId id="302" r:id="rId61"/>
    <p:sldId id="303" r:id="rId62"/>
    <p:sldId id="304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52" autoAdjust="0"/>
  </p:normalViewPr>
  <p:slideViewPr>
    <p:cSldViewPr>
      <p:cViewPr varScale="1">
        <p:scale>
          <a:sx n="44" d="100"/>
          <a:sy n="44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1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F14E7BC7-09B6-4D56-8BE0-26D53FB7D78D}" type="datetimeFigureOut">
              <a:rPr lang="en-US" altLang="en-US"/>
              <a:pPr/>
              <a:t>8/14/2015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827565A1-8118-4DAE-B8FC-6057E3E1C907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9109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5B5B18-B289-43D3-87C3-948739FE0EE7}" type="slidenum">
              <a:rPr lang="en-US" altLang="en-US">
                <a:latin typeface="Calibri" pitchFamily="-109" charset="0"/>
              </a:rPr>
              <a:pPr eaLnBrk="1" hangingPunct="1"/>
              <a:t>1</a:t>
            </a:fld>
            <a:endParaRPr lang="en-US" altLang="en-US" dirty="0">
              <a:latin typeface="Calibri" pitchFamily="-109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92DF9-6CA1-4F0E-AF9F-07CF2D6B61F7}" type="slidenum">
              <a:rPr lang="pt-BR"/>
              <a:pPr/>
              <a:t>40</a:t>
            </a:fld>
            <a:endParaRPr lang="pt-B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7223-9BAD-4E2A-9A36-E9E36A37BF09}" type="slidenum">
              <a:rPr lang="pt-BR"/>
              <a:pPr/>
              <a:t>41</a:t>
            </a:fld>
            <a:endParaRPr lang="pt-B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135C6-32C5-4CCB-92DC-16D645F7975C}" type="slidenum">
              <a:rPr lang="pt-BR"/>
              <a:pPr/>
              <a:t>42</a:t>
            </a:fld>
            <a:endParaRPr lang="pt-BR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FD98C-9DA8-4FA2-9618-ACCF0D34C069}" type="slidenum">
              <a:rPr lang="pt-BR"/>
              <a:pPr/>
              <a:t>43</a:t>
            </a:fld>
            <a:endParaRPr lang="pt-BR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8C541-4A35-4D4F-B99A-E2E91B496127}" type="slidenum">
              <a:rPr lang="pt-BR"/>
              <a:pPr/>
              <a:t>44</a:t>
            </a:fld>
            <a:endParaRPr lang="pt-BR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651D2-2298-4A57-B2AC-8CEE2278197F}" type="slidenum">
              <a:rPr lang="pt-BR"/>
              <a:pPr/>
              <a:t>45</a:t>
            </a:fld>
            <a:endParaRPr lang="pt-B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F8B77-01C5-42A0-A3ED-8497618345A3}" type="slidenum">
              <a:rPr lang="pt-BR"/>
              <a:pPr/>
              <a:t>46</a:t>
            </a:fld>
            <a:endParaRPr lang="pt-BR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7CF57-012F-4C71-A62F-75ADCFEB55A6}" type="slidenum">
              <a:rPr lang="pt-BR"/>
              <a:pPr/>
              <a:t>47</a:t>
            </a:fld>
            <a:endParaRPr lang="pt-BR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741E5-C289-42B4-8BD6-2ACE6254B9C9}" type="slidenum">
              <a:rPr lang="pt-BR"/>
              <a:pPr/>
              <a:t>48</a:t>
            </a:fld>
            <a:endParaRPr lang="pt-B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107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65A1-8118-4DAE-B8FC-6057E3E1C907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65A1-8118-4DAE-B8FC-6057E3E1C90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9615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65A1-8118-4DAE-B8FC-6057E3E1C907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F2BA-29DC-436E-884F-25F11F2DEB1D}" type="slidenum">
              <a:rPr lang="pt-BR"/>
              <a:pPr/>
              <a:t>33</a:t>
            </a:fld>
            <a:endParaRPr lang="pt-BR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C369D-25D2-4775-A659-73696DDB4468}" type="slidenum">
              <a:rPr lang="pt-BR"/>
              <a:pPr/>
              <a:t>34</a:t>
            </a:fld>
            <a:endParaRPr lang="pt-B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92DF9-6CA1-4F0E-AF9F-07CF2D6B61F7}" type="slidenum">
              <a:rPr lang="pt-BR"/>
              <a:pPr/>
              <a:t>35</a:t>
            </a:fld>
            <a:endParaRPr lang="pt-B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1AABD-98F0-4994-AF56-D44C7457C54C}" type="slidenum">
              <a:rPr lang="pt-BR"/>
              <a:pPr/>
              <a:t>36</a:t>
            </a:fld>
            <a:endParaRPr lang="pt-B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92DF9-6CA1-4F0E-AF9F-07CF2D6B61F7}" type="slidenum">
              <a:rPr lang="pt-BR"/>
              <a:pPr/>
              <a:t>37</a:t>
            </a:fld>
            <a:endParaRPr lang="pt-B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0B324-EAE4-48E4-8557-73430578B24A}" type="slidenum">
              <a:rPr lang="pt-BR"/>
              <a:pPr/>
              <a:t>38</a:t>
            </a:fld>
            <a:endParaRPr lang="pt-BR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719EE-596E-483A-BE26-6E4AA5D00E1D}" type="slidenum">
              <a:rPr lang="pt-BR"/>
              <a:pPr/>
              <a:t>39</a:t>
            </a:fld>
            <a:endParaRPr lang="pt-B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pt-BR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60850" cy="31956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4F9414-F40C-4BDC-BE18-74CB35C0BCD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DA60-7259-45EA-86E2-A96986E2D8F2}" type="datetime1">
              <a:rPr lang="en-US" altLang="en-US" smtClean="0"/>
              <a:pPr/>
              <a:t>8/14/2015</a:t>
            </a:fld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267B-327D-4D8C-8D43-BC4A57964162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6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7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w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8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wmf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9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w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10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3.pn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Documento_do_Microsoft_Office_Word_97_-_200311.doc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8.png"/><Relationship Id="rId10" Type="http://schemas.openxmlformats.org/officeDocument/2006/relationships/slide" Target="slide3.xml"/><Relationship Id="rId4" Type="http://schemas.openxmlformats.org/officeDocument/2006/relationships/image" Target="../media/image47.png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12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2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3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wmf"/><Relationship Id="rId5" Type="http://schemas.openxmlformats.org/officeDocument/2006/relationships/image" Target="../media/image56.e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4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wmf"/><Relationship Id="rId5" Type="http://schemas.openxmlformats.org/officeDocument/2006/relationships/image" Target="../media/image59.e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5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wmf"/><Relationship Id="rId5" Type="http://schemas.openxmlformats.org/officeDocument/2006/relationships/image" Target="../media/image62.e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16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65.jpeg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7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wmf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Documento_do_Microsoft_Office_Word_97_-_200318.doc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73.png"/><Relationship Id="rId10" Type="http://schemas.openxmlformats.org/officeDocument/2006/relationships/slide" Target="slide3.xml"/><Relationship Id="rId4" Type="http://schemas.openxmlformats.org/officeDocument/2006/relationships/image" Target="../media/image72.png"/><Relationship Id="rId9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9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wmf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0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wmf"/><Relationship Id="rId5" Type="http://schemas.openxmlformats.org/officeDocument/2006/relationships/image" Target="../media/image80.e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1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wmf"/><Relationship Id="rId5" Type="http://schemas.openxmlformats.org/officeDocument/2006/relationships/image" Target="../media/image86.emf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2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wmf"/><Relationship Id="rId5" Type="http://schemas.openxmlformats.org/officeDocument/2006/relationships/image" Target="../media/image89.emf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3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wmf"/><Relationship Id="rId5" Type="http://schemas.openxmlformats.org/officeDocument/2006/relationships/image" Target="../media/image92.e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4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wmf"/><Relationship Id="rId5" Type="http://schemas.openxmlformats.org/officeDocument/2006/relationships/image" Target="../media/image95.e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5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wmf"/><Relationship Id="rId5" Type="http://schemas.openxmlformats.org/officeDocument/2006/relationships/image" Target="../media/image98.e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1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6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wmf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7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wmf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8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.wmf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29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wmf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30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wmf"/><Relationship Id="rId5" Type="http://schemas.openxmlformats.org/officeDocument/2006/relationships/image" Target="../media/image114.e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31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.wmf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32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21.png"/><Relationship Id="rId9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33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125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2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0.png"/><Relationship Id="rId9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oleObject" Target="../embeddings/Documento_do_Microsoft_Office_Word_97_-_200334.doc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0.jpeg"/><Relationship Id="rId11" Type="http://schemas.openxmlformats.org/officeDocument/2006/relationships/slide" Target="slide3.xml"/><Relationship Id="rId5" Type="http://schemas.openxmlformats.org/officeDocument/2006/relationships/hyperlink" Target="http://images.google.com/imgres?imgurl=http://www.lenntech.com/images/Boiler%20FE%20images/boiler-schema.jpg&amp;imgrefurl=http://www.lenntech.com/boiler/boiler-feed-water.htm&amp;h=520&amp;w=454&amp;sz=71&amp;hl=en&amp;start=1&amp;tbnid=bsCBqBU0ralW9M:&amp;tbnh=131&amp;tbnw=114&amp;prev=/images?q=boiler&amp;gbv=2&amp;svnum=10&amp;hl=en" TargetMode="External"/><Relationship Id="rId10" Type="http://schemas.openxmlformats.org/officeDocument/2006/relationships/image" Target="../media/image7.wmf"/><Relationship Id="rId4" Type="http://schemas.openxmlformats.org/officeDocument/2006/relationships/image" Target="../media/image129.png"/><Relationship Id="rId9" Type="http://schemas.openxmlformats.org/officeDocument/2006/relationships/image" Target="../media/image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35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5.e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134.png"/><Relationship Id="rId9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7.bin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3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Documento_do_Microsoft_Office_Word_97_-_20034.doc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7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Documento_do_Microsoft_Office_Word_97_-_20035.doc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wmf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4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581400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Capítulo</a:t>
            </a:r>
            <a:r>
              <a:rPr lang="en-US" altLang="en-US" b="1" dirty="0" smtClean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B65718-1F6C-4FE5-90EB-D3EDF1920B27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40965" name="Rectangle 2" descr="Recycled paper"/>
          <p:cNvSpPr>
            <a:spLocks noChangeArrowheads="1"/>
          </p:cNvSpPr>
          <p:nvPr/>
        </p:nvSpPr>
        <p:spPr bwMode="auto">
          <a:xfrm>
            <a:off x="5638800" y="2227943"/>
            <a:ext cx="30241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en-US" sz="4400" b="1" dirty="0" smtClean="0">
                <a:latin typeface="Calibri" pitchFamily="-109" charset="0"/>
              </a:rPr>
              <a:t>Análise da Demanda e Oferta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6" y="51707"/>
            <a:ext cx="5254307" cy="673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9265" name="Document" r:id="rId3" imgW="7658100" imgH="1981200" progId="Word.Document.8">
              <p:embed/>
            </p:oleObj>
          </a:graphicData>
        </a:graphic>
      </p:graphicFrame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028575-C222-4BEE-A9CC-D525915ADF22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10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1891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Regra da Curva de Demanda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905000" y="2362200"/>
            <a:ext cx="6248400" cy="397031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800" dirty="0" smtClean="0">
                <a:latin typeface="Calibri" pitchFamily="-109" charset="0"/>
              </a:rPr>
              <a:t>Um movimento ao longo da curva de </a:t>
            </a:r>
            <a:r>
              <a:rPr lang="pt-BR" altLang="en-US" sz="2800" dirty="0" smtClean="0">
                <a:solidFill>
                  <a:srgbClr val="FF0000"/>
                </a:solidFill>
                <a:latin typeface="Calibri" pitchFamily="-109" charset="0"/>
              </a:rPr>
              <a:t>demanda</a:t>
            </a:r>
            <a:r>
              <a:rPr lang="pt-BR" altLang="en-US" sz="2800" dirty="0" smtClean="0">
                <a:latin typeface="Calibri" pitchFamily="-109" charset="0"/>
              </a:rPr>
              <a:t> de um bem só pode ocorrer  por uma variação do preço do bem. 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/>
            <a:r>
              <a:rPr lang="pt-BR" altLang="en-US" sz="2800" dirty="0" smtClean="0">
                <a:latin typeface="Calibri" pitchFamily="-109" charset="0"/>
              </a:rPr>
              <a:t> Qualquer mudança em outros fatores que  afetam a </a:t>
            </a:r>
            <a:r>
              <a:rPr lang="pt-BR" altLang="en-US" sz="2800" b="1" i="1" dirty="0" smtClean="0">
                <a:latin typeface="Calibri" pitchFamily="-109" charset="0"/>
              </a:rPr>
              <a:t>disposição a pagar</a:t>
            </a:r>
            <a:r>
              <a:rPr lang="pt-BR" altLang="en-US" sz="2800" dirty="0" smtClean="0">
                <a:latin typeface="Calibri" pitchFamily="-109" charset="0"/>
              </a:rPr>
              <a:t> dos consumidores pelo bem resultará num </a:t>
            </a:r>
            <a:r>
              <a:rPr lang="pt-BR" altLang="en-US" sz="2800" b="1" dirty="0" smtClean="0">
                <a:latin typeface="Calibri" pitchFamily="-109" charset="0"/>
              </a:rPr>
              <a:t>deslocamento</a:t>
            </a: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800" b="1" dirty="0" smtClean="0">
                <a:latin typeface="Calibri" pitchFamily="-109" charset="0"/>
              </a:rPr>
              <a:t>da</a:t>
            </a:r>
            <a:r>
              <a:rPr lang="pt-BR" altLang="en-US" sz="2800" dirty="0" smtClean="0">
                <a:latin typeface="Calibri" pitchFamily="-109" charset="0"/>
              </a:rPr>
              <a:t> curva demanda pelo bem.</a:t>
            </a:r>
            <a:endParaRPr lang="pt-BR" altLang="en-US" sz="2800" dirty="0">
              <a:latin typeface="Calibri" pitchFamily="-109" charset="0"/>
            </a:endParaRPr>
          </a:p>
        </p:txBody>
      </p:sp>
      <p:sp>
        <p:nvSpPr>
          <p:cNvPr id="1061901" name="AutoShape 13"/>
          <p:cNvSpPr>
            <a:spLocks noChangeArrowheads="1"/>
          </p:cNvSpPr>
          <p:nvPr/>
        </p:nvSpPr>
        <p:spPr bwMode="auto">
          <a:xfrm>
            <a:off x="485775" y="163353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381000" y="2057400"/>
            <a:ext cx="1727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 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61903" name="AutoShape 15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9219" name="Object 16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9266" name="Clip" r:id="rId4" imgW="2413440" imgH="2413440" progId="">
              <p:embed/>
            </p:oleObj>
          </a:graphicData>
        </a:graphic>
      </p:graphicFrame>
      <p:pic>
        <p:nvPicPr>
          <p:cNvPr id="9227" name="Picture 17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8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Object 20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9267" name="Clip" r:id="rId9" imgW="2413440" imgH="2413440" progId="">
              <p:embed/>
            </p:oleObj>
          </a:graphicData>
        </a:graphic>
      </p:graphicFrame>
      <p:sp>
        <p:nvSpPr>
          <p:cNvPr id="9230" name="Text Box 21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9231" name="Picture 22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59400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CFF6B-083E-46AA-B911-1DA4CF50A2B9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11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8820" name="AutoShap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por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Carros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8829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1267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59401" name="Clip" r:id="rId4" imgW="2413440" imgH="2413440" progId="">
              <p:embed/>
            </p:oleObj>
          </a:graphicData>
        </a:graphic>
      </p:graphicFrame>
      <p:pic>
        <p:nvPicPr>
          <p:cNvPr id="11273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18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59402" name="Clip" r:id="rId9" imgW="2413440" imgH="2413440" progId="">
              <p:embed/>
            </p:oleObj>
          </a:graphicData>
        </a:graphic>
      </p:graphicFrame>
      <p:sp>
        <p:nvSpPr>
          <p:cNvPr id="11276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1277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25146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47800" y="160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p (preço)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Q (quantidade)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68498" y="2198649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D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590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D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5146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943600" y="5562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Q (quantidade)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958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Q</a:t>
            </a:r>
            <a:r>
              <a:rPr lang="pt-BR" baseline="30000" dirty="0" err="1">
                <a:latin typeface="Arial" charset="0"/>
              </a:rPr>
              <a:t>o</a:t>
            </a:r>
            <a:endParaRPr lang="pt-BR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4864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rgbClr val="FF3300"/>
                </a:solidFill>
                <a:latin typeface="Arial" charset="0"/>
              </a:rPr>
              <a:t>Q</a:t>
            </a:r>
            <a:r>
              <a:rPr lang="pt-BR" baseline="30000" dirty="0">
                <a:solidFill>
                  <a:srgbClr val="FF3300"/>
                </a:solidFill>
                <a:latin typeface="Arial" charset="0"/>
              </a:rPr>
              <a:t>1</a:t>
            </a:r>
            <a:endParaRPr lang="pt-BR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4724400" y="3581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2514600" y="3581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0574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</a:t>
            </a:r>
            <a:r>
              <a:rPr lang="pt-BR" baseline="30000">
                <a:latin typeface="Arial" charset="0"/>
              </a:rPr>
              <a:t>o</a:t>
            </a: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H="1">
            <a:off x="2514600" y="4267200"/>
            <a:ext cx="33528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5867400" y="4267200"/>
            <a:ext cx="0" cy="12954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0574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latin typeface="Arial" charset="0"/>
              </a:rPr>
              <a:t>p</a:t>
            </a:r>
            <a:r>
              <a:rPr lang="pt-BR" baseline="300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0291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1C881-82FF-4FCF-A6E6-9F668E173AD1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12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086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Deslocamentos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Curva</a:t>
            </a:r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 de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60878" name="Rectangle 14"/>
          <p:cNvSpPr>
            <a:spLocks noChangeArrowheads="1"/>
          </p:cNvSpPr>
          <p:nvPr/>
        </p:nvSpPr>
        <p:spPr bwMode="auto">
          <a:xfrm>
            <a:off x="1048421" y="1600200"/>
            <a:ext cx="7058278" cy="95410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/>
              <a:t>Curva de </a:t>
            </a:r>
            <a:r>
              <a:rPr lang="pt-BR" sz="2800" b="1" dirty="0" smtClean="0">
                <a:latin typeface="+mn-lt"/>
              </a:rPr>
              <a:t>Demanda </a:t>
            </a:r>
            <a:r>
              <a:rPr lang="pt-BR" sz="2800" i="1" dirty="0" smtClean="0">
                <a:latin typeface="+mn-lt"/>
              </a:rPr>
              <a:t>se desloca</a:t>
            </a:r>
            <a:r>
              <a:rPr lang="pt-BR" sz="2800" dirty="0" smtClean="0">
                <a:latin typeface="+mn-lt"/>
              </a:rPr>
              <a:t> quando outros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latin typeface="+mn-lt"/>
              </a:rPr>
              <a:t> fatores que não o próprio preço mudam</a:t>
            </a:r>
            <a:endParaRPr lang="pt-BR" sz="2800" dirty="0">
              <a:latin typeface="+mn-lt"/>
            </a:endParaRP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381000" y="3352800"/>
            <a:ext cx="8077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-109" charset="2"/>
              <a:buChar char="ü"/>
            </a:pPr>
            <a:r>
              <a:rPr lang="en-US" altLang="en-US" sz="2600" dirty="0">
                <a:latin typeface="Calibri" pitchFamily="-109" charset="0"/>
              </a:rPr>
              <a:t> </a:t>
            </a:r>
            <a:r>
              <a:rPr lang="pt-BR" altLang="en-US" sz="2600" dirty="0" smtClean="0">
                <a:latin typeface="Calibri" pitchFamily="-109" charset="0"/>
              </a:rPr>
              <a:t>Se aumenta a disposição de adquirir o bem, a curva de demanda se desloca para </a:t>
            </a:r>
            <a:r>
              <a:rPr lang="pt-BR" altLang="en-US" sz="2600" b="1" dirty="0" smtClean="0">
                <a:latin typeface="Calibri" pitchFamily="-109" charset="0"/>
              </a:rPr>
              <a:t>direita</a:t>
            </a:r>
          </a:p>
          <a:p>
            <a:pPr algn="just" eaLnBrk="1" hangingPunct="1">
              <a:buFont typeface="Wingdings" pitchFamily="-109" charset="2"/>
              <a:buChar char="ü"/>
            </a:pPr>
            <a:endParaRPr lang="pt-BR" altLang="en-US" sz="2600" b="1" dirty="0" smtClean="0">
              <a:latin typeface="Calibri" pitchFamily="-109" charset="0"/>
            </a:endParaRPr>
          </a:p>
          <a:p>
            <a:pPr algn="just">
              <a:buFont typeface="Wingdings" pitchFamily="-109" charset="2"/>
              <a:buChar char="ü"/>
            </a:pPr>
            <a:r>
              <a:rPr lang="pt-BR" altLang="en-US" sz="2600" dirty="0" smtClean="0">
                <a:latin typeface="Calibri" pitchFamily="-109" charset="0"/>
              </a:rPr>
              <a:t> Se diminui a disposição de adquirir o bem, a curva de demanda se desloca para </a:t>
            </a:r>
            <a:r>
              <a:rPr lang="pt-BR" altLang="en-US" sz="2600" b="1" dirty="0" smtClean="0">
                <a:latin typeface="Calibri" pitchFamily="-109" charset="0"/>
              </a:rPr>
              <a:t>esquerda</a:t>
            </a:r>
            <a:endParaRPr lang="pt-BR" altLang="en-US" sz="2600" b="1" dirty="0">
              <a:latin typeface="Calibri" pitchFamily="-109" charset="0"/>
            </a:endParaRPr>
          </a:p>
        </p:txBody>
      </p:sp>
      <p:sp>
        <p:nvSpPr>
          <p:cNvPr id="1060881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0243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0292" name="Clip" r:id="rId4" imgW="2413440" imgH="2413440" progId="">
              <p:embed/>
            </p:oleObj>
          </a:graphicData>
        </a:graphic>
      </p:graphicFrame>
      <p:pic>
        <p:nvPicPr>
          <p:cNvPr id="10250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0293" name="Clip" r:id="rId9" imgW="2413440" imgH="2413440" progId="">
              <p:embed/>
            </p:oleObj>
          </a:graphicData>
        </a:graphic>
      </p:graphicFrame>
      <p:sp>
        <p:nvSpPr>
          <p:cNvPr id="10253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0254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130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CFF6B-083E-46AA-B911-1DA4CF50A2B9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13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8820" name="AutoShap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por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Carros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8829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1267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1309" name="Clip" r:id="rId4" imgW="2413440" imgH="2413440" progId="">
              <p:embed/>
            </p:oleObj>
          </a:graphicData>
        </a:graphic>
      </p:graphicFrame>
      <p:pic>
        <p:nvPicPr>
          <p:cNvPr id="11273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18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1310" name="Clip" r:id="rId9" imgW="2413440" imgH="2413440" progId="">
              <p:embed/>
            </p:oleObj>
          </a:graphicData>
        </a:graphic>
      </p:graphicFrame>
      <p:sp>
        <p:nvSpPr>
          <p:cNvPr id="11276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1277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25146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47800" y="160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p (preço)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90800" y="2209800"/>
            <a:ext cx="426720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8580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D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590800" y="182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D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514600" y="5562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010400" y="55626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Q (quantidade)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95800" y="556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err="1">
                <a:latin typeface="Arial" charset="0"/>
              </a:rPr>
              <a:t>Q</a:t>
            </a:r>
            <a:r>
              <a:rPr lang="pt-BR" baseline="30000" dirty="0" err="1">
                <a:latin typeface="Arial" charset="0"/>
              </a:rPr>
              <a:t>o</a:t>
            </a:r>
            <a:endParaRPr lang="pt-BR" dirty="0">
              <a:latin typeface="Arial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4724400" y="3581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2514600" y="3581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057400" y="3352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</a:t>
            </a:r>
            <a:r>
              <a:rPr lang="pt-BR" baseline="30000">
                <a:latin typeface="Arial" charset="0"/>
              </a:rPr>
              <a:t>o</a:t>
            </a: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H="1">
            <a:off x="4724400" y="3581400"/>
            <a:ext cx="11430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401109" y="2016519"/>
            <a:ext cx="426720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620000" y="44196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pt-BR" baseline="30000" dirty="0" smtClean="0">
                <a:solidFill>
                  <a:srgbClr val="FF3300"/>
                </a:solidFill>
                <a:latin typeface="Arial" charset="0"/>
              </a:rPr>
              <a:t>1</a:t>
            </a:r>
            <a:endParaRPr lang="pt-BR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29000" y="1688068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pt-BR" baseline="30000" dirty="0" smtClean="0">
                <a:solidFill>
                  <a:srgbClr val="FF3300"/>
                </a:solidFill>
                <a:latin typeface="Arial" charset="0"/>
              </a:rPr>
              <a:t>1</a:t>
            </a:r>
            <a:endParaRPr lang="pt-BR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867400" y="3581400"/>
            <a:ext cx="0" cy="1981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562600" y="55626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pt-BR" baseline="30000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pt-BR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2339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C23D9A-A855-4D23-A9AB-F09CA87FAA3D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14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984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 </a:t>
            </a:r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Demanda por Carros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381000" y="26416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en-US" sz="2400" dirty="0" smtClean="0">
                <a:latin typeface="Calibri" pitchFamily="-109" charset="0"/>
              </a:rPr>
              <a:t>Sempre usamos P no eixo vertical e Q no eixo horizontal, mas escrevemos a demanda como Q em função de P… Se P é escrito em função de Q, chamamos de demanda inversa.</a:t>
            </a:r>
            <a:endParaRPr lang="pt-BR" altLang="en-US" sz="2400" dirty="0">
              <a:latin typeface="Calibri" pitchFamily="-109" charset="0"/>
            </a:endParaRPr>
          </a:p>
        </p:txBody>
      </p:sp>
      <p:sp>
        <p:nvSpPr>
          <p:cNvPr id="12296" name="WordArt 13"/>
          <p:cNvSpPr>
            <a:spLocks noChangeArrowheads="1" noChangeShapeType="1" noTextEdit="1"/>
          </p:cNvSpPr>
          <p:nvPr/>
        </p:nvSpPr>
        <p:spPr bwMode="auto">
          <a:xfrm>
            <a:off x="3811588" y="1549400"/>
            <a:ext cx="1343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Note que: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3733800" y="2438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9855" name="Rectangle 15"/>
          <p:cNvSpPr>
            <a:spLocks noChangeArrowheads="1"/>
          </p:cNvSpPr>
          <p:nvPr/>
        </p:nvSpPr>
        <p:spPr bwMode="auto">
          <a:xfrm>
            <a:off x="1752600" y="5638800"/>
            <a:ext cx="7168501" cy="4308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+mn-lt"/>
              </a:rPr>
              <a:t> </a:t>
            </a:r>
            <a:r>
              <a:rPr lang="pt-BR" sz="2200" i="1" dirty="0" smtClean="0">
                <a:latin typeface="+mn-lt"/>
              </a:rPr>
              <a:t>Mercados são definidos pela mercadoria, geografia e tempo</a:t>
            </a:r>
            <a:r>
              <a:rPr lang="en-US" sz="2200" i="1" dirty="0" smtClean="0">
                <a:latin typeface="+mn-lt"/>
              </a:rPr>
              <a:t>.</a:t>
            </a:r>
            <a:endParaRPr lang="en-US" sz="2200" i="1" dirty="0">
              <a:latin typeface="+mn-lt"/>
            </a:endParaRPr>
          </a:p>
        </p:txBody>
      </p:sp>
      <p:pic>
        <p:nvPicPr>
          <p:cNvPr id="1229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5486400" cy="11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857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2291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2340" name="Clip" r:id="rId5" imgW="2413440" imgH="2413440" progId="">
              <p:embed/>
            </p:oleObj>
          </a:graphicData>
        </a:graphic>
      </p:graphicFrame>
      <p:pic>
        <p:nvPicPr>
          <p:cNvPr id="12301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Object 22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2341" name="Clip" r:id="rId10" imgW="2413440" imgH="2413440" progId="">
              <p:embed/>
            </p:oleObj>
          </a:graphicData>
        </a:graphic>
      </p:graphicFrame>
      <p:sp>
        <p:nvSpPr>
          <p:cNvPr id="12304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2305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3365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CAAC8-4E84-4B0D-914F-89228F3C5E74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15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2915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Oferta de Mercado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3319" name="WordArt 12"/>
          <p:cNvSpPr>
            <a:spLocks noChangeArrowheads="1" noChangeShapeType="1" noTextEdit="1"/>
          </p:cNvSpPr>
          <p:nvPr/>
        </p:nvSpPr>
        <p:spPr bwMode="auto">
          <a:xfrm>
            <a:off x="1981200" y="1371600"/>
            <a:ext cx="510540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smtClean="0">
                <a:solidFill>
                  <a:srgbClr val="3333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Função de Oferta de Mercado:</a:t>
            </a:r>
            <a:endParaRPr lang="pt-BR" sz="3600" kern="10">
              <a:solidFill>
                <a:srgbClr val="3333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0" name="WordArt 13"/>
          <p:cNvSpPr>
            <a:spLocks noChangeArrowheads="1" noChangeShapeType="1" noTextEdit="1"/>
          </p:cNvSpPr>
          <p:nvPr/>
        </p:nvSpPr>
        <p:spPr bwMode="auto">
          <a:xfrm>
            <a:off x="2146300" y="4114800"/>
            <a:ext cx="51689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Curva Oferta de Mercado</a:t>
            </a:r>
            <a:r>
              <a:rPr lang="pt-BR" sz="3600" kern="10" smtClean="0">
                <a:solidFill>
                  <a:srgbClr val="3333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:</a:t>
            </a:r>
            <a:endParaRPr lang="pt-BR" sz="3600" kern="10">
              <a:solidFill>
                <a:srgbClr val="3333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2006600" y="1905000"/>
            <a:ext cx="530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en-US" sz="2400" i="1" dirty="0" smtClean="0">
                <a:latin typeface="Calibri" pitchFamily="-109" charset="0"/>
              </a:rPr>
              <a:t>Nos diz que a quantidade ofertada de um bem por todos os produtores no marcado depende de vários fatores</a:t>
            </a:r>
            <a:endParaRPr lang="pt-BR" altLang="en-US" sz="2400" i="1" dirty="0">
              <a:latin typeface="Calibri" pitchFamily="-109" charset="0"/>
            </a:endParaRP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2019300" y="4613275"/>
            <a:ext cx="575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2400" i="1" dirty="0" smtClean="0">
                <a:latin typeface="Calibri" pitchFamily="-109" charset="0"/>
              </a:rPr>
              <a:t>Representa a quantidade agregada de um bem que os produtores estão dispostos a vender a diferentes preços</a:t>
            </a:r>
            <a:endParaRPr lang="pt-BR" altLang="en-US" sz="2400" i="1" dirty="0">
              <a:latin typeface="Calibri" pitchFamily="-109" charset="0"/>
            </a:endParaRPr>
          </a:p>
        </p:txBody>
      </p:sp>
      <p:pic>
        <p:nvPicPr>
          <p:cNvPr id="1332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073400"/>
            <a:ext cx="3276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00"/>
            <a:ext cx="1609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990600" y="38227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2931" name="AutoShape 19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3315" name="Object 20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3366" name="Clip" r:id="rId6" imgW="2413440" imgH="2413440" progId="">
              <p:embed/>
            </p:oleObj>
          </a:graphicData>
        </a:graphic>
      </p:graphicFrame>
      <p:pic>
        <p:nvPicPr>
          <p:cNvPr id="13327" name="Picture 21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2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3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6" name="Object 24">
            <a:hlinkClick r:id="rId10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3367" name="Clip" r:id="rId11" imgW="2413440" imgH="2413440" progId="">
              <p:embed/>
            </p:oleObj>
          </a:graphicData>
        </a:graphic>
      </p:graphicFrame>
      <p:sp>
        <p:nvSpPr>
          <p:cNvPr id="13330" name="Text Box 25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3331" name="Picture 26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4377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7EF83-6CFC-4EE7-924D-6246E1BA97D5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16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33525"/>
            <a:ext cx="74739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3940" name="AutoShap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Curva de Oferta de Trigo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63949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4339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4378" name="Clip" r:id="rId5" imgW="2413440" imgH="2413440" progId="">
              <p:embed/>
            </p:oleObj>
          </a:graphicData>
        </a:graphic>
      </p:graphicFrame>
      <p:pic>
        <p:nvPicPr>
          <p:cNvPr id="14345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Object 18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4379" name="Clip" r:id="rId10" imgW="2413440" imgH="2413440" progId="">
              <p:embed/>
            </p:oleObj>
          </a:graphicData>
        </a:graphic>
      </p:graphicFrame>
      <p:sp>
        <p:nvSpPr>
          <p:cNvPr id="14348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4349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5406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98F691-5DDD-4D4E-BD5A-B86129DB5B70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17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496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A Lei da Oferta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64972" name="AutoShape 12"/>
          <p:cNvSpPr>
            <a:spLocks noChangeArrowheads="1"/>
          </p:cNvSpPr>
          <p:nvPr/>
        </p:nvSpPr>
        <p:spPr bwMode="auto">
          <a:xfrm>
            <a:off x="485775" y="163353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057400" y="2355850"/>
            <a:ext cx="5702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en-US" sz="2800" dirty="0" smtClean="0">
                <a:latin typeface="Calibri" pitchFamily="-109" charset="0"/>
              </a:rPr>
              <a:t>A  </a:t>
            </a:r>
            <a:r>
              <a:rPr lang="pt-BR" altLang="en-US" sz="2800" b="1" i="1" dirty="0" smtClean="0">
                <a:latin typeface="Calibri" pitchFamily="-109" charset="0"/>
              </a:rPr>
              <a:t>Lei da Oferta </a:t>
            </a:r>
            <a:r>
              <a:rPr lang="pt-BR" altLang="en-US" sz="2800" dirty="0" smtClean="0">
                <a:latin typeface="Calibri" pitchFamily="-109" charset="0"/>
              </a:rPr>
              <a:t>estabelece que a quantidade ofertada de um bem aumenta quando o preço desse bem aumenta.</a:t>
            </a:r>
            <a:endParaRPr lang="pt-BR" altLang="en-US" sz="2800" dirty="0">
              <a:latin typeface="Calibri" pitchFamily="-109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77838" y="2071688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64977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5363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5407" name="Clip" r:id="rId4" imgW="2413440" imgH="2413440" progId="">
              <p:embed/>
            </p:oleObj>
          </a:graphicData>
        </a:graphic>
      </p:graphicFrame>
      <p:pic>
        <p:nvPicPr>
          <p:cNvPr id="15371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4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5408" name="Clip" r:id="rId9" imgW="2413440" imgH="2413440" progId="">
              <p:embed/>
            </p:oleObj>
          </a:graphicData>
        </a:graphic>
      </p:graphicFrame>
      <p:sp>
        <p:nvSpPr>
          <p:cNvPr id="15374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5375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6433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7F2EF-D330-4B67-AF1B-3079FC7FFFB2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18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598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Regra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Curva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de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Oferta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1905000" y="2438400"/>
            <a:ext cx="6248400" cy="353943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800" dirty="0" smtClean="0">
                <a:latin typeface="Calibri" pitchFamily="-109" charset="0"/>
              </a:rPr>
              <a:t>Uma movimentação </a:t>
            </a:r>
            <a:r>
              <a:rPr lang="pt-BR" altLang="en-US" sz="2800" b="1" dirty="0" smtClean="0">
                <a:solidFill>
                  <a:schemeClr val="tx2"/>
                </a:solidFill>
                <a:latin typeface="Calibri" pitchFamily="-109" charset="0"/>
              </a:rPr>
              <a:t>ao longo da </a:t>
            </a:r>
            <a:r>
              <a:rPr lang="pt-BR" altLang="en-US" sz="2800" dirty="0" smtClean="0">
                <a:latin typeface="Calibri" pitchFamily="-109" charset="0"/>
              </a:rPr>
              <a:t>curva de </a:t>
            </a:r>
            <a:r>
              <a:rPr lang="pt-BR" altLang="en-US" sz="2800" b="1" dirty="0" smtClean="0">
                <a:latin typeface="Calibri" pitchFamily="-109" charset="0"/>
              </a:rPr>
              <a:t>oferta</a:t>
            </a:r>
            <a:r>
              <a:rPr lang="pt-BR" altLang="en-US" sz="2800" dirty="0" smtClean="0">
                <a:latin typeface="Calibri" pitchFamily="-109" charset="0"/>
              </a:rPr>
              <a:t> de um bem só poderá se dar por uma variação no preço desse bem.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/>
            <a:r>
              <a:rPr lang="pt-BR" altLang="en-US" sz="2800" dirty="0" smtClean="0">
                <a:latin typeface="Calibri" pitchFamily="-109" charset="0"/>
              </a:rPr>
              <a:t>Qualquer mudança em outro fator que afete a disposição a ofertar dos produtores levará a um </a:t>
            </a:r>
            <a:r>
              <a:rPr lang="pt-BR" altLang="en-US" sz="2800" b="1" dirty="0" err="1" smtClean="0">
                <a:solidFill>
                  <a:schemeClr val="tx2"/>
                </a:solidFill>
                <a:latin typeface="Calibri" pitchFamily="-109" charset="0"/>
              </a:rPr>
              <a:t>desclocamento</a:t>
            </a:r>
            <a:r>
              <a:rPr lang="pt-BR" altLang="en-US" sz="2800" b="1" dirty="0" smtClean="0">
                <a:solidFill>
                  <a:schemeClr val="tx2"/>
                </a:solidFill>
                <a:latin typeface="Calibri" pitchFamily="-109" charset="0"/>
              </a:rPr>
              <a:t> da</a:t>
            </a:r>
            <a:r>
              <a:rPr lang="pt-BR" altLang="en-US" sz="2800" dirty="0" smtClean="0">
                <a:latin typeface="Calibri" pitchFamily="-109" charset="0"/>
              </a:rPr>
              <a:t> curva de </a:t>
            </a:r>
            <a:r>
              <a:rPr lang="pt-BR" altLang="en-US" sz="2800" b="1" dirty="0" smtClean="0">
                <a:latin typeface="Calibri" pitchFamily="-109" charset="0"/>
              </a:rPr>
              <a:t>oferta</a:t>
            </a:r>
            <a:r>
              <a:rPr lang="pt-BR" altLang="en-US" sz="2800" dirty="0" smtClean="0">
                <a:latin typeface="Calibri" pitchFamily="-109" charset="0"/>
              </a:rPr>
              <a:t> do bem.</a:t>
            </a:r>
            <a:endParaRPr lang="pt-BR" altLang="en-US" sz="2800" dirty="0">
              <a:latin typeface="Calibri" pitchFamily="-109" charset="0"/>
            </a:endParaRPr>
          </a:p>
        </p:txBody>
      </p:sp>
      <p:sp>
        <p:nvSpPr>
          <p:cNvPr id="1065997" name="AutoShape 13"/>
          <p:cNvSpPr>
            <a:spLocks noChangeArrowheads="1"/>
          </p:cNvSpPr>
          <p:nvPr/>
        </p:nvSpPr>
        <p:spPr bwMode="auto">
          <a:xfrm>
            <a:off x="485775" y="163353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81000" y="20574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65999" name="AutoShape 15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6387" name="Object 16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6434" name="Clip" r:id="rId4" imgW="2413440" imgH="2413440" progId="">
              <p:embed/>
            </p:oleObj>
          </a:graphicData>
        </a:graphic>
      </p:graphicFrame>
      <p:pic>
        <p:nvPicPr>
          <p:cNvPr id="16395" name="Picture 17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8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9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Object 20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6435" name="Clip" r:id="rId9" imgW="2413440" imgH="2413440" progId="">
              <p:embed/>
            </p:oleObj>
          </a:graphicData>
        </a:graphic>
      </p:graphicFrame>
      <p:sp>
        <p:nvSpPr>
          <p:cNvPr id="16398" name="Text Box 21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6399" name="Picture 22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7456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067CF-D184-44C8-A12E-F78AE7B946A1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19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496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Lei da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Oferta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64974" name="Rectangle 14"/>
          <p:cNvSpPr>
            <a:spLocks noChangeArrowheads="1"/>
          </p:cNvSpPr>
          <p:nvPr/>
        </p:nvSpPr>
        <p:spPr bwMode="auto">
          <a:xfrm>
            <a:off x="381000" y="1447800"/>
            <a:ext cx="7795660" cy="10156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A </a:t>
            </a:r>
            <a:r>
              <a:rPr lang="pt-BR" sz="2400" b="1" i="1" dirty="0" smtClean="0">
                <a:latin typeface="+mn-lt"/>
              </a:rPr>
              <a:t>Curva de Oferta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i="1" dirty="0" smtClean="0">
                <a:latin typeface="+mn-lt"/>
              </a:rPr>
              <a:t>se desloca </a:t>
            </a:r>
            <a:r>
              <a:rPr lang="pt-BR" sz="2400" dirty="0" smtClean="0">
                <a:latin typeface="+mn-lt"/>
              </a:rPr>
              <a:t>quando outros fatores que não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o próprio preço mudam</a:t>
            </a:r>
            <a:endParaRPr lang="pt-BR" sz="2400" dirty="0">
              <a:latin typeface="+mn-lt"/>
            </a:endParaRP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429638" y="2895600"/>
            <a:ext cx="8382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-109" charset="2"/>
              <a:buChar char="ü"/>
            </a:pPr>
            <a:r>
              <a:rPr lang="en-US" altLang="en-US" sz="2600" dirty="0">
                <a:latin typeface="Calibri" pitchFamily="-109" charset="0"/>
              </a:rPr>
              <a:t> </a:t>
            </a:r>
            <a:r>
              <a:rPr lang="pt-BR" altLang="en-US" sz="2600" dirty="0" smtClean="0">
                <a:latin typeface="Calibri" pitchFamily="-109" charset="0"/>
              </a:rPr>
              <a:t>Se uma mudança aumenta a disposição a ofertar dos  produtores ao mesmo preço, a curva de oferta se desloca para a </a:t>
            </a:r>
            <a:r>
              <a:rPr lang="pt-BR" altLang="en-US" sz="2600" b="1" dirty="0" smtClean="0">
                <a:latin typeface="Calibri" pitchFamily="-109" charset="0"/>
              </a:rPr>
              <a:t>direita</a:t>
            </a:r>
          </a:p>
          <a:p>
            <a:pPr algn="just" eaLnBrk="1" hangingPunct="1">
              <a:buFont typeface="Wingdings" pitchFamily="-109" charset="2"/>
              <a:buChar char="ü"/>
            </a:pPr>
            <a:endParaRPr lang="pt-BR" altLang="en-US" sz="2600" b="1" dirty="0" smtClean="0">
              <a:latin typeface="Calibri" pitchFamily="-109" charset="0"/>
            </a:endParaRPr>
          </a:p>
          <a:p>
            <a:pPr algn="just" eaLnBrk="1" hangingPunct="1">
              <a:buFont typeface="Wingdings" pitchFamily="-109" charset="2"/>
              <a:buChar char="ü"/>
            </a:pPr>
            <a:r>
              <a:rPr lang="pt-BR" altLang="en-US" sz="2600" dirty="0" smtClean="0">
                <a:latin typeface="Calibri" pitchFamily="-109" charset="0"/>
              </a:rPr>
              <a:t>Se uma mudança reduz a disposição a ofertar dos  produtores ao mesmo preço, a curva de oferta se desloca para a </a:t>
            </a:r>
            <a:r>
              <a:rPr lang="pt-BR" altLang="en-US" sz="2600" b="1" dirty="0" smtClean="0">
                <a:latin typeface="Calibri" pitchFamily="-109" charset="0"/>
              </a:rPr>
              <a:t>esquerda</a:t>
            </a:r>
          </a:p>
          <a:p>
            <a:pPr algn="just" eaLnBrk="1" hangingPunct="1"/>
            <a:endParaRPr lang="en-US" altLang="en-US" sz="2600" b="1" dirty="0">
              <a:latin typeface="Calibri" pitchFamily="-109" charset="0"/>
            </a:endParaRPr>
          </a:p>
        </p:txBody>
      </p:sp>
      <p:sp>
        <p:nvSpPr>
          <p:cNvPr id="1064977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7411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7457" name="Clip" r:id="rId4" imgW="2413440" imgH="2413440" progId="">
              <p:embed/>
            </p:oleObj>
          </a:graphicData>
        </a:graphic>
      </p:graphicFrame>
      <p:pic>
        <p:nvPicPr>
          <p:cNvPr id="17418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7458" name="Clip" r:id="rId9" imgW="2413440" imgH="2413440" progId="">
              <p:embed/>
            </p:oleObj>
          </a:graphicData>
        </a:graphic>
      </p:graphicFrame>
      <p:sp>
        <p:nvSpPr>
          <p:cNvPr id="17421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7422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1F414-1083-444D-979F-96DC0168341D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2683" name="AutoShape 11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Capítulo 2  - Visão Geral</a:t>
            </a:r>
            <a:endParaRPr lang="pt-BR" alt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2684" name="Text Box 12" descr="Newsprint"/>
          <p:cNvSpPr txBox="1">
            <a:spLocks noChangeArrowheads="1"/>
          </p:cNvSpPr>
          <p:nvPr/>
        </p:nvSpPr>
        <p:spPr bwMode="auto">
          <a:xfrm>
            <a:off x="1905000" y="1752600"/>
            <a:ext cx="5791200" cy="409342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altLang="en-US" sz="2000" dirty="0" smtClean="0">
                <a:latin typeface="Calibri" pitchFamily="-109" charset="0"/>
              </a:rPr>
              <a:t>Motivação – Mercado de Milho nos </a:t>
            </a:r>
            <a:r>
              <a:rPr lang="pt-BR" altLang="en-US" sz="2000" i="1" dirty="0" smtClean="0">
                <a:latin typeface="Calibri" pitchFamily="-109" charset="0"/>
              </a:rPr>
              <a:t>EUA</a:t>
            </a:r>
          </a:p>
          <a:p>
            <a:pPr eaLnBrk="1" hangingPunct="1">
              <a:buFontTx/>
              <a:buAutoNum type="arabicPeriod"/>
            </a:pPr>
            <a:endParaRPr lang="pt-BR" altLang="en-US" sz="2000" i="1" dirty="0" smtClean="0">
              <a:latin typeface="Calibri" pitchFamily="-109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pt-BR" altLang="en-US" sz="2000" dirty="0" smtClean="0">
                <a:latin typeface="Calibri" pitchFamily="-109" charset="0"/>
              </a:rPr>
              <a:t>Definição de Mercados Competitivos</a:t>
            </a:r>
          </a:p>
          <a:p>
            <a:pPr eaLnBrk="1" hangingPunct="1">
              <a:buFontTx/>
              <a:buAutoNum type="arabicPeriod" startAt="2"/>
            </a:pPr>
            <a:endParaRPr lang="pt-BR" altLang="en-US" sz="2000" dirty="0" smtClean="0">
              <a:latin typeface="Calibri" pitchFamily="-109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pt-BR" altLang="en-US" sz="2000" dirty="0" smtClean="0">
                <a:latin typeface="Calibri" pitchFamily="-109" charset="0"/>
              </a:rPr>
              <a:t>A Curva de Demanda de Mercado</a:t>
            </a:r>
          </a:p>
          <a:p>
            <a:pPr eaLnBrk="1" hangingPunct="1">
              <a:buFontTx/>
              <a:buAutoNum type="arabicPeriod" startAt="3"/>
            </a:pPr>
            <a:endParaRPr lang="pt-BR" altLang="en-US" sz="2000" dirty="0" smtClean="0">
              <a:latin typeface="Calibri" pitchFamily="-109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pt-BR" altLang="en-US" sz="2000" dirty="0" smtClean="0">
                <a:latin typeface="Calibri" pitchFamily="-109" charset="0"/>
              </a:rPr>
              <a:t>A Curva de Oferta de Mercado</a:t>
            </a:r>
          </a:p>
          <a:p>
            <a:pPr eaLnBrk="1" hangingPunct="1">
              <a:buFontTx/>
              <a:buAutoNum type="arabicPeriod" startAt="4"/>
            </a:pPr>
            <a:endParaRPr lang="pt-BR" altLang="en-US" sz="2000" dirty="0" smtClean="0">
              <a:latin typeface="Calibri" pitchFamily="-109" charset="0"/>
            </a:endParaRPr>
          </a:p>
          <a:p>
            <a:pPr eaLnBrk="1" hangingPunct="1">
              <a:buFontTx/>
              <a:buAutoNum type="arabicPeriod" startAt="5"/>
            </a:pPr>
            <a:r>
              <a:rPr lang="pt-BR" altLang="en-US" sz="2000" dirty="0" smtClean="0">
                <a:latin typeface="Calibri" pitchFamily="-109" charset="0"/>
              </a:rPr>
              <a:t>Equilíbrio</a:t>
            </a:r>
          </a:p>
          <a:p>
            <a:pPr marL="0" indent="0" eaLnBrk="1" hangingPunct="1"/>
            <a:endParaRPr lang="pt-BR" altLang="en-US" sz="20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6. 	Característica da Demanda e Oferta – Elasticidade</a:t>
            </a:r>
          </a:p>
          <a:p>
            <a:pPr eaLnBrk="1" hangingPunct="1"/>
            <a:endParaRPr lang="pt-BR" altLang="en-US" sz="20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7. 	Técnicas Expeditas 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1052685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026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055" name="Clip" r:id="rId5" imgW="2413440" imgH="2413440" progId="">
              <p:embed/>
            </p:oleObj>
          </a:graphicData>
        </a:graphic>
      </p:graphicFrame>
      <p:pic>
        <p:nvPicPr>
          <p:cNvPr id="1032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8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056" name="Clip" r:id="rId10" imgW="2413440" imgH="2413440" progId="">
              <p:embed/>
            </p:oleObj>
          </a:graphicData>
        </a:graphic>
      </p:graphicFrame>
      <p:pic>
        <p:nvPicPr>
          <p:cNvPr id="1036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8484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2333B4-A49C-454F-8776-F63746200AE7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20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110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Equilíbrio de Mercado 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381000" y="13716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pt-BR" altLang="en-US" sz="2400" b="1" i="1" dirty="0" smtClean="0">
                <a:latin typeface="Calibri" pitchFamily="-109" charset="0"/>
              </a:rPr>
              <a:t> Equilíbrio Mercado</a:t>
            </a:r>
            <a:endParaRPr lang="pt-BR" altLang="en-US" sz="2400" dirty="0" smtClean="0">
              <a:latin typeface="Calibri" pitchFamily="-109" charset="0"/>
            </a:endParaRPr>
          </a:p>
          <a:p>
            <a:pPr lvl="1" algn="just"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é o ponto em que, ao preço dado, as quantidades demandadas e ofertadas são as  mesmas.</a:t>
            </a:r>
          </a:p>
          <a:p>
            <a:pPr lvl="1" algn="just"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é o ponto em que não há tendência de mudança no preço de mercado desde que variáveis exógenas permaneçam as mesmas.</a:t>
            </a:r>
            <a:endParaRPr lang="pt-BR" altLang="en-US" sz="2400" dirty="0">
              <a:latin typeface="Calibri" pitchFamily="-109" charset="0"/>
            </a:endParaRPr>
          </a:p>
        </p:txBody>
      </p:sp>
      <p:sp>
        <p:nvSpPr>
          <p:cNvPr id="1071118" name="Rectangle 14"/>
          <p:cNvSpPr>
            <a:spLocks noChangeArrowheads="1"/>
          </p:cNvSpPr>
          <p:nvPr/>
        </p:nvSpPr>
        <p:spPr bwMode="auto">
          <a:xfrm>
            <a:off x="1752600" y="3886200"/>
            <a:ext cx="6324600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en-US" i="1" dirty="0" smtClean="0"/>
              <a:t>Curvas de Demanda e Oferta se intersectam em equilíbrio</a:t>
            </a:r>
            <a:endParaRPr lang="pt-BR" altLang="en-US" dirty="0">
              <a:latin typeface="Calibri" pitchFamily="-109" charset="0"/>
            </a:endParaRPr>
          </a:p>
        </p:txBody>
      </p:sp>
      <p:grpSp>
        <p:nvGrpSpPr>
          <p:cNvPr id="18441" name="Group 15"/>
          <p:cNvGrpSpPr>
            <a:grpSpLocks/>
          </p:cNvGrpSpPr>
          <p:nvPr/>
        </p:nvGrpSpPr>
        <p:grpSpPr bwMode="auto">
          <a:xfrm>
            <a:off x="2743200" y="5105400"/>
            <a:ext cx="3733800" cy="508000"/>
            <a:chOff x="1920" y="3248"/>
            <a:chExt cx="2352" cy="320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 rot="-1249068">
              <a:off x="1920" y="3368"/>
              <a:ext cx="2304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dirty="0" err="1" smtClean="0">
                  <a:latin typeface="Calibri" pitchFamily="-109" charset="0"/>
                </a:rPr>
                <a:t>Demanda</a:t>
              </a:r>
              <a:endParaRPr lang="en-US" altLang="en-US" dirty="0">
                <a:latin typeface="Calibri" pitchFamily="-109" charset="0"/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 rot="1332918">
              <a:off x="1968" y="3360"/>
              <a:ext cx="2304" cy="1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 err="1" smtClean="0">
                  <a:latin typeface="Calibri" pitchFamily="-109" charset="0"/>
                </a:rPr>
                <a:t>Oferta</a:t>
              </a:r>
              <a:endParaRPr lang="en-US" altLang="en-US" dirty="0">
                <a:latin typeface="Calibri" pitchFamily="-109" charset="0"/>
              </a:endParaRPr>
            </a:p>
          </p:txBody>
        </p:sp>
        <p:pic>
          <p:nvPicPr>
            <p:cNvPr id="18450" name="Picture 18" descr="justice-sca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" y="3248"/>
              <a:ext cx="48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1124" name="AutoShape 20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8435" name="Object 21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8485" name="Clip" r:id="rId5" imgW="2413440" imgH="2413440" progId="">
              <p:embed/>
            </p:oleObj>
          </a:graphicData>
        </a:graphic>
      </p:graphicFrame>
      <p:pic>
        <p:nvPicPr>
          <p:cNvPr id="18443" name="Picture 22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3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4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25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8486" name="Clip" r:id="rId10" imgW="2413440" imgH="2413440" progId="">
              <p:embed/>
            </p:oleObj>
          </a:graphicData>
        </a:graphic>
      </p:graphicFrame>
      <p:sp>
        <p:nvSpPr>
          <p:cNvPr id="18446" name="Text Box 26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8447" name="Picture 27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19500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D25955-BCEF-4903-BB38-C12C67711620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21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2131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3600" b="1" smtClean="0">
                <a:solidFill>
                  <a:srgbClr val="000066"/>
                </a:solidFill>
                <a:latin typeface="Calibri" pitchFamily="-109" charset="0"/>
              </a:rPr>
              <a:t>Exemplo: Equilíbrio de Mercado de Oxicoco</a:t>
            </a:r>
            <a:endParaRPr lang="pt-BR" altLang="en-US" sz="36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685800" y="1295400"/>
            <a:ext cx="7162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200" smtClean="0">
                <a:latin typeface="Calibri" pitchFamily="-109" charset="0"/>
              </a:rPr>
              <a:t>   Q</a:t>
            </a:r>
            <a:r>
              <a:rPr lang="pt-BR" altLang="en-US" sz="2200" baseline="-25000" smtClean="0">
                <a:latin typeface="Calibri" pitchFamily="-109" charset="0"/>
              </a:rPr>
              <a:t>d</a:t>
            </a:r>
            <a:r>
              <a:rPr lang="pt-BR" altLang="en-US" sz="2200" smtClean="0">
                <a:latin typeface="Calibri" pitchFamily="-109" charset="0"/>
              </a:rPr>
              <a:t> = 500 – 4p</a:t>
            </a:r>
          </a:p>
          <a:p>
            <a:pPr eaLnBrk="1" hangingPunct="1"/>
            <a:r>
              <a:rPr lang="pt-BR" altLang="en-US" sz="2200" smtClean="0">
                <a:latin typeface="Calibri" pitchFamily="-109" charset="0"/>
              </a:rPr>
              <a:t>   Q</a:t>
            </a:r>
            <a:r>
              <a:rPr lang="pt-BR" altLang="en-US" sz="2200" baseline="-25000" smtClean="0">
                <a:latin typeface="Calibri" pitchFamily="-109" charset="0"/>
              </a:rPr>
              <a:t>s</a:t>
            </a:r>
            <a:r>
              <a:rPr lang="pt-BR" altLang="en-US" sz="2200" smtClean="0">
                <a:latin typeface="Calibri" pitchFamily="-109" charset="0"/>
              </a:rPr>
              <a:t> = -100 + 2p</a:t>
            </a:r>
          </a:p>
          <a:p>
            <a:pPr eaLnBrk="1" hangingPunct="1"/>
            <a:endParaRPr lang="pt-BR" altLang="en-US" sz="2200" smtClean="0">
              <a:latin typeface="Calibri" pitchFamily="-109" charset="0"/>
            </a:endParaRPr>
          </a:p>
          <a:p>
            <a:pPr eaLnBrk="1" hangingPunct="1"/>
            <a:r>
              <a:rPr lang="pt-BR" altLang="en-US" sz="2200" smtClean="0">
                <a:latin typeface="Calibri" pitchFamily="-109" charset="0"/>
              </a:rPr>
              <a:t>    p  = preço de oxicoco  </a:t>
            </a:r>
            <a:r>
              <a:rPr lang="pt-BR" altLang="en-US" sz="2200" i="1" smtClean="0">
                <a:latin typeface="Calibri" pitchFamily="-109" charset="0"/>
              </a:rPr>
              <a:t>(dólares por barril)</a:t>
            </a:r>
          </a:p>
          <a:p>
            <a:pPr eaLnBrk="1" hangingPunct="1"/>
            <a:r>
              <a:rPr lang="pt-BR" altLang="en-US" sz="2200" smtClean="0">
                <a:latin typeface="Calibri" pitchFamily="-109" charset="0"/>
              </a:rPr>
              <a:t>    Q  = demanda e oferta em milhões de barrís por ano</a:t>
            </a:r>
            <a:endParaRPr lang="pt-BR" altLang="en-US" sz="2200">
              <a:latin typeface="Calibri" pitchFamily="-109" charset="0"/>
            </a:endParaRP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662596" y="3200400"/>
            <a:ext cx="6805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i="1" smtClean="0">
                <a:latin typeface="Calibri" pitchFamily="-109" charset="0"/>
              </a:rPr>
              <a:t>O preço de equilíbrio é calculado igualando demanda e oferta:</a:t>
            </a:r>
            <a:endParaRPr lang="pt-BR" altLang="en-US" sz="2000" i="1">
              <a:latin typeface="Calibri" pitchFamily="-109" charset="0"/>
            </a:endParaRP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2667000" y="3657600"/>
            <a:ext cx="3124200" cy="19383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smtClean="0">
                <a:latin typeface="Calibri" pitchFamily="-109" charset="0"/>
              </a:rPr>
              <a:t>Q</a:t>
            </a:r>
            <a:r>
              <a:rPr lang="pt-BR" altLang="en-US" sz="2000" baseline="-25000" smtClean="0">
                <a:latin typeface="Calibri" pitchFamily="-109" charset="0"/>
              </a:rPr>
              <a:t>d</a:t>
            </a:r>
            <a:r>
              <a:rPr lang="pt-BR" altLang="en-US" sz="2000" smtClean="0">
                <a:latin typeface="Calibri" pitchFamily="-109" charset="0"/>
              </a:rPr>
              <a:t> = Q</a:t>
            </a:r>
            <a:r>
              <a:rPr lang="pt-BR" altLang="en-US" sz="2000" baseline="-25000" smtClean="0">
                <a:latin typeface="Calibri" pitchFamily="-109" charset="0"/>
              </a:rPr>
              <a:t>s</a:t>
            </a:r>
            <a:r>
              <a:rPr lang="pt-BR" altLang="en-US" sz="2000" smtClean="0">
                <a:latin typeface="Calibri" pitchFamily="-109" charset="0"/>
              </a:rPr>
              <a:t> … ou…</a:t>
            </a:r>
          </a:p>
          <a:p>
            <a:pPr eaLnBrk="1" hangingPunct="1"/>
            <a:endParaRPr lang="pt-BR" altLang="en-US" sz="200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smtClean="0">
                <a:latin typeface="Calibri" pitchFamily="-109" charset="0"/>
              </a:rPr>
              <a:t>500 – 4p = -100 + 2p …resolvendo</a:t>
            </a:r>
          </a:p>
          <a:p>
            <a:pPr eaLnBrk="1" hangingPunct="1"/>
            <a:endParaRPr lang="pt-BR" altLang="en-US" sz="200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smtClean="0">
                <a:latin typeface="Calibri" pitchFamily="-109" charset="0"/>
              </a:rPr>
              <a:t>p* = $100</a:t>
            </a:r>
            <a:endParaRPr lang="pt-BR" altLang="en-US" sz="2000">
              <a:latin typeface="Calibri" pitchFamily="-109" charset="0"/>
            </a:endParaRP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609600" y="5562600"/>
            <a:ext cx="790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i="1" dirty="0" smtClean="0">
                <a:latin typeface="Calibri" pitchFamily="-109" charset="0"/>
              </a:rPr>
              <a:t>Substituindo o preço de equilíbrio tanto na demanda ou na oferta tem-se a</a:t>
            </a:r>
            <a:endParaRPr lang="pt-BR" altLang="en-US" sz="20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i="1" dirty="0" smtClean="0">
                <a:latin typeface="Calibri" pitchFamily="-109" charset="0"/>
              </a:rPr>
              <a:t>Quantidade de equilíbrio    </a:t>
            </a:r>
            <a:r>
              <a:rPr lang="pt-BR" altLang="en-US" sz="2000" dirty="0" smtClean="0">
                <a:latin typeface="Calibri" pitchFamily="-109" charset="0"/>
              </a:rPr>
              <a:t>Q* = 500 – 4(100) = 100 unidades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1072146" name="AutoShape 18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19459" name="Object 19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19501" name="Clip" r:id="rId4" imgW="2413440" imgH="2413440" progId="">
              <p:embed/>
            </p:oleObj>
          </a:graphicData>
        </a:graphic>
      </p:graphicFrame>
      <p:pic>
        <p:nvPicPr>
          <p:cNvPr id="19468" name="Picture 20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1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2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0" name="Object 23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19502" name="Clip" r:id="rId9" imgW="2413440" imgH="2413440" progId="">
              <p:embed/>
            </p:oleObj>
          </a:graphicData>
        </a:graphic>
      </p:graphicFrame>
      <p:sp>
        <p:nvSpPr>
          <p:cNvPr id="19471" name="Text Box 24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19472" name="Picture 25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052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EEB7A-F8F7-4743-B335-1290D1D476D6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22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3155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 err="1" smtClean="0">
                <a:solidFill>
                  <a:srgbClr val="000066"/>
                </a:solidFill>
                <a:latin typeface="Calibri" pitchFamily="-109" charset="0"/>
              </a:rPr>
              <a:t>Equilíbrio</a:t>
            </a:r>
            <a:r>
              <a:rPr lang="en-US" altLang="en-US" sz="3600" b="1" dirty="0" smtClean="0">
                <a:solidFill>
                  <a:srgbClr val="000066"/>
                </a:solidFill>
                <a:latin typeface="Calibri" pitchFamily="-109" charset="0"/>
              </a:rPr>
              <a:t> de Mercado</a:t>
            </a:r>
            <a:endParaRPr lang="en-US" alt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4963"/>
            <a:ext cx="65532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7" y="2600325"/>
            <a:ext cx="77771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4"/>
          <p:cNvSpPr>
            <a:spLocks noChangeAspect="1" noChangeShapeType="1"/>
          </p:cNvSpPr>
          <p:nvPr/>
        </p:nvSpPr>
        <p:spPr bwMode="auto">
          <a:xfrm>
            <a:off x="2698750" y="3887788"/>
            <a:ext cx="0" cy="18811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5"/>
          <p:cNvSpPr txBox="1">
            <a:spLocks noChangeAspect="1" noChangeArrowheads="1"/>
          </p:cNvSpPr>
          <p:nvPr/>
        </p:nvSpPr>
        <p:spPr bwMode="auto">
          <a:xfrm>
            <a:off x="2432050" y="5764213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000" b="1" dirty="0">
                <a:latin typeface="Calibri" pitchFamily="-109" charset="0"/>
              </a:rPr>
              <a:t>Q* = 100</a:t>
            </a:r>
          </a:p>
        </p:txBody>
      </p:sp>
      <p:sp>
        <p:nvSpPr>
          <p:cNvPr id="20491" name="Oval 16"/>
          <p:cNvSpPr>
            <a:spLocks noChangeArrowheads="1"/>
          </p:cNvSpPr>
          <p:nvPr/>
        </p:nvSpPr>
        <p:spPr bwMode="auto">
          <a:xfrm>
            <a:off x="2603500" y="3784600"/>
            <a:ext cx="152400" cy="177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-109" charset="0"/>
            </a:endParaRPr>
          </a:p>
        </p:txBody>
      </p:sp>
      <p:sp>
        <p:nvSpPr>
          <p:cNvPr id="1073169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0483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0529" name="Clip" r:id="rId6" imgW="2413440" imgH="2413440" progId="">
              <p:embed/>
            </p:oleObj>
          </a:graphicData>
        </a:graphic>
      </p:graphicFrame>
      <p:pic>
        <p:nvPicPr>
          <p:cNvPr id="20493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Object 22">
            <a:hlinkClick r:id="rId10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0530" name="Clip" r:id="rId11" imgW="2413440" imgH="2413440" progId="">
              <p:embed/>
            </p:oleObj>
          </a:graphicData>
        </a:graphic>
      </p:graphicFrame>
      <p:sp>
        <p:nvSpPr>
          <p:cNvPr id="20496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0497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0" grpId="0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1553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162C3-F8BA-407D-BB63-4A7DA37A82C3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23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4179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Excesso Demanda/Oferta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533400" y="1371600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400" b="1" i="1" smtClean="0">
                <a:latin typeface="Calibri" pitchFamily="-109" charset="0"/>
              </a:rPr>
              <a:t>Excesso Demanda:</a:t>
            </a:r>
            <a:r>
              <a:rPr lang="pt-BR" altLang="en-US" sz="2400" smtClean="0">
                <a:latin typeface="Calibri" pitchFamily="-109" charset="0"/>
              </a:rPr>
              <a:t> A situação em que a quantidade demandada a dado preço excede a quantidade ofertada</a:t>
            </a:r>
          </a:p>
          <a:p>
            <a:pPr algn="just"/>
            <a:endParaRPr lang="pt-BR" altLang="en-US" sz="2400" smtClean="0">
              <a:latin typeface="Calibri" pitchFamily="-109" charset="0"/>
            </a:endParaRPr>
          </a:p>
          <a:p>
            <a:pPr algn="just"/>
            <a:r>
              <a:rPr lang="pt-BR" altLang="en-US" sz="2400" b="1" i="1" smtClean="0">
                <a:latin typeface="Calibri" pitchFamily="-109" charset="0"/>
              </a:rPr>
              <a:t>Excesso Oferta:</a:t>
            </a:r>
            <a:r>
              <a:rPr lang="pt-BR" altLang="en-US" sz="2400" smtClean="0">
                <a:latin typeface="Calibri" pitchFamily="-109" charset="0"/>
              </a:rPr>
              <a:t> A situação em que a quantidade ofertada a dade preço excede a quantidade demandada</a:t>
            </a:r>
            <a:endParaRPr lang="pt-BR" altLang="en-US" sz="2400">
              <a:latin typeface="Calibri" pitchFamily="-109" charset="0"/>
            </a:endParaRP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>
            <a:off x="1181100" y="35941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2286000" y="3886200"/>
            <a:ext cx="4876800" cy="25545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2000" dirty="0" smtClean="0">
                <a:latin typeface="Calibri" pitchFamily="-109" charset="0"/>
              </a:rPr>
              <a:t>Se não há excesso de oferta ou excesso demanda, não há pressão para mudança de preços e haverá equilíbrio</a:t>
            </a:r>
          </a:p>
          <a:p>
            <a:pPr algn="just" eaLnBrk="1" hangingPunct="1"/>
            <a:endParaRPr lang="pt-BR" altLang="en-US" sz="2000" dirty="0" smtClean="0">
              <a:latin typeface="Calibri" pitchFamily="-109" charset="0"/>
            </a:endParaRPr>
          </a:p>
          <a:p>
            <a:pPr algn="just" eaLnBrk="1" hangingPunct="1"/>
            <a:r>
              <a:rPr lang="pt-BR" altLang="en-US" sz="2000" dirty="0" smtClean="0">
                <a:latin typeface="Calibri" pitchFamily="-109" charset="0"/>
              </a:rPr>
              <a:t>Quando há uma mudança numa variável  exógena, causando deslocamento da curva de demanda ou da oferta, haverá mudança de equilíbrio.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1074193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1507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1554" name="Clip" r:id="rId4" imgW="2413440" imgH="2413440" progId="">
              <p:embed/>
            </p:oleObj>
          </a:graphicData>
        </a:graphic>
      </p:graphicFrame>
      <p:pic>
        <p:nvPicPr>
          <p:cNvPr id="21515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8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1555" name="Clip" r:id="rId9" imgW="2413440" imgH="2413440" progId="">
              <p:embed/>
            </p:oleObj>
          </a:graphicData>
        </a:graphic>
      </p:graphicFrame>
      <p:sp>
        <p:nvSpPr>
          <p:cNvPr id="21518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1519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2600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55ED5-8568-4F28-953E-8F5BA5DF4FC7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24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520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Excesso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de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/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Oferta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75213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2531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2601" name="Clip" r:id="rId4" imgW="2413440" imgH="2413440" progId="">
              <p:embed/>
            </p:oleObj>
          </a:graphicData>
        </a:graphic>
      </p:graphicFrame>
      <p:pic>
        <p:nvPicPr>
          <p:cNvPr id="22536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2" name="Object 18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2602" name="Clip" r:id="rId9" imgW="2413440" imgH="2413440" progId="">
              <p:embed/>
            </p:oleObj>
          </a:graphicData>
        </a:graphic>
      </p:graphicFrame>
      <p:sp>
        <p:nvSpPr>
          <p:cNvPr id="22539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2540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-113506" y="3466306"/>
            <a:ext cx="419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81200" y="5486400"/>
            <a:ext cx="5181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42"/>
          <p:cNvSpPr txBox="1">
            <a:spLocks noChangeArrowheads="1"/>
          </p:cNvSpPr>
          <p:nvPr/>
        </p:nvSpPr>
        <p:spPr bwMode="auto">
          <a:xfrm>
            <a:off x="2667000" y="6019800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Quantidade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bilhões</a:t>
            </a:r>
            <a:r>
              <a:rPr lang="en-US" altLang="en-US" dirty="0" smtClean="0"/>
              <a:t> de </a:t>
            </a:r>
            <a:r>
              <a:rPr lang="en-US" altLang="en-US" dirty="0"/>
              <a:t>bushels </a:t>
            </a:r>
            <a:r>
              <a:rPr lang="en-US" altLang="en-US" dirty="0" err="1" smtClean="0"/>
              <a:t>por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ano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2544" name="TextBox 43"/>
          <p:cNvSpPr txBox="1">
            <a:spLocks noChangeArrowheads="1"/>
          </p:cNvSpPr>
          <p:nvPr/>
        </p:nvSpPr>
        <p:spPr bwMode="auto">
          <a:xfrm>
            <a:off x="152400" y="144780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Preço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sz="1400" dirty="0" smtClean="0"/>
              <a:t>(</a:t>
            </a:r>
            <a:r>
              <a:rPr lang="en-US" altLang="en-US" sz="1400" dirty="0" err="1" smtClean="0"/>
              <a:t>dólar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por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bushel)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873298" y="1905000"/>
            <a:ext cx="3200400" cy="281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2819400" y="1981200"/>
            <a:ext cx="3124200" cy="2667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981200" y="327660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9600" y="3276600"/>
            <a:ext cx="0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3021051" y="4784802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4556202" y="4762500"/>
            <a:ext cx="1447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05000" y="4038600"/>
            <a:ext cx="419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2062046" y="4043247"/>
            <a:ext cx="29718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3574896" y="4000500"/>
            <a:ext cx="297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981200" y="2514600"/>
            <a:ext cx="419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TextBox 88"/>
          <p:cNvSpPr txBox="1">
            <a:spLocks noChangeArrowheads="1"/>
          </p:cNvSpPr>
          <p:nvPr/>
        </p:nvSpPr>
        <p:spPr bwMode="auto">
          <a:xfrm>
            <a:off x="4343400" y="2667000"/>
            <a:ext cx="15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22556" name="TextBox 89"/>
          <p:cNvSpPr txBox="1">
            <a:spLocks noChangeArrowheads="1"/>
          </p:cNvSpPr>
          <p:nvPr/>
        </p:nvSpPr>
        <p:spPr bwMode="auto">
          <a:xfrm>
            <a:off x="1143000" y="3886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3.00</a:t>
            </a:r>
          </a:p>
        </p:txBody>
      </p:sp>
      <p:sp>
        <p:nvSpPr>
          <p:cNvPr id="22557" name="TextBox 90"/>
          <p:cNvSpPr txBox="1">
            <a:spLocks noChangeArrowheads="1"/>
          </p:cNvSpPr>
          <p:nvPr/>
        </p:nvSpPr>
        <p:spPr bwMode="auto">
          <a:xfrm>
            <a:off x="1143000" y="3048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4.00</a:t>
            </a:r>
          </a:p>
        </p:txBody>
      </p:sp>
      <p:sp>
        <p:nvSpPr>
          <p:cNvPr id="22558" name="TextBox 91"/>
          <p:cNvSpPr txBox="1">
            <a:spLocks noChangeArrowheads="1"/>
          </p:cNvSpPr>
          <p:nvPr/>
        </p:nvSpPr>
        <p:spPr bwMode="auto">
          <a:xfrm>
            <a:off x="11430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5.00</a:t>
            </a:r>
          </a:p>
        </p:txBody>
      </p:sp>
      <p:sp>
        <p:nvSpPr>
          <p:cNvPr id="22559" name="TextBox 92"/>
          <p:cNvSpPr txBox="1">
            <a:spLocks noChangeArrowheads="1"/>
          </p:cNvSpPr>
          <p:nvPr/>
        </p:nvSpPr>
        <p:spPr bwMode="auto">
          <a:xfrm>
            <a:off x="3200400" y="5562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8</a:t>
            </a:r>
          </a:p>
        </p:txBody>
      </p:sp>
      <p:sp>
        <p:nvSpPr>
          <p:cNvPr id="22560" name="TextBox 94"/>
          <p:cNvSpPr txBox="1">
            <a:spLocks noChangeArrowheads="1"/>
          </p:cNvSpPr>
          <p:nvPr/>
        </p:nvSpPr>
        <p:spPr bwMode="auto">
          <a:xfrm>
            <a:off x="3581400" y="5562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9</a:t>
            </a:r>
          </a:p>
        </p:txBody>
      </p:sp>
      <p:sp>
        <p:nvSpPr>
          <p:cNvPr id="22561" name="TextBox 95"/>
          <p:cNvSpPr txBox="1">
            <a:spLocks noChangeArrowheads="1"/>
          </p:cNvSpPr>
          <p:nvPr/>
        </p:nvSpPr>
        <p:spPr bwMode="auto">
          <a:xfrm>
            <a:off x="4231890" y="5562600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11</a:t>
            </a:r>
          </a:p>
        </p:txBody>
      </p:sp>
      <p:sp>
        <p:nvSpPr>
          <p:cNvPr id="22562" name="TextBox 96"/>
          <p:cNvSpPr txBox="1">
            <a:spLocks noChangeArrowheads="1"/>
          </p:cNvSpPr>
          <p:nvPr/>
        </p:nvSpPr>
        <p:spPr bwMode="auto">
          <a:xfrm>
            <a:off x="4800600" y="5562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13</a:t>
            </a:r>
          </a:p>
        </p:txBody>
      </p:sp>
      <p:sp>
        <p:nvSpPr>
          <p:cNvPr id="22563" name="TextBox 97"/>
          <p:cNvSpPr txBox="1">
            <a:spLocks noChangeArrowheads="1"/>
          </p:cNvSpPr>
          <p:nvPr/>
        </p:nvSpPr>
        <p:spPr bwMode="auto">
          <a:xfrm>
            <a:off x="5181600" y="5562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14</a:t>
            </a:r>
          </a:p>
        </p:txBody>
      </p:sp>
      <p:sp>
        <p:nvSpPr>
          <p:cNvPr id="22564" name="TextBox 98"/>
          <p:cNvSpPr txBox="1">
            <a:spLocks noChangeArrowheads="1"/>
          </p:cNvSpPr>
          <p:nvPr/>
        </p:nvSpPr>
        <p:spPr bwMode="auto">
          <a:xfrm>
            <a:off x="62484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22565" name="TextBox 99"/>
          <p:cNvSpPr txBox="1">
            <a:spLocks noChangeArrowheads="1"/>
          </p:cNvSpPr>
          <p:nvPr/>
        </p:nvSpPr>
        <p:spPr bwMode="auto">
          <a:xfrm>
            <a:off x="5867400" y="1524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</a:t>
            </a:r>
          </a:p>
        </p:txBody>
      </p:sp>
      <p:sp>
        <p:nvSpPr>
          <p:cNvPr id="105" name="Left Brace 104"/>
          <p:cNvSpPr/>
          <p:nvPr/>
        </p:nvSpPr>
        <p:spPr>
          <a:xfrm rot="16200000" flipH="1">
            <a:off x="4108296" y="1443153"/>
            <a:ext cx="381000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Calibri" pitchFamily="-109" charset="0"/>
            </a:endParaRPr>
          </a:p>
        </p:txBody>
      </p:sp>
      <p:sp>
        <p:nvSpPr>
          <p:cNvPr id="22567" name="TextBox 105"/>
          <p:cNvSpPr txBox="1">
            <a:spLocks noChangeArrowheads="1"/>
          </p:cNvSpPr>
          <p:nvPr/>
        </p:nvSpPr>
        <p:spPr bwMode="auto">
          <a:xfrm>
            <a:off x="3352800" y="1295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Excesso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Oferta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preço</a:t>
            </a:r>
            <a:r>
              <a:rPr lang="en-US" altLang="en-US" dirty="0" smtClean="0"/>
              <a:t> é </a:t>
            </a:r>
            <a:r>
              <a:rPr lang="en-US" altLang="en-US" dirty="0"/>
              <a:t>$5</a:t>
            </a:r>
          </a:p>
        </p:txBody>
      </p:sp>
      <p:sp>
        <p:nvSpPr>
          <p:cNvPr id="108" name="Left Brace 107"/>
          <p:cNvSpPr/>
          <p:nvPr/>
        </p:nvSpPr>
        <p:spPr>
          <a:xfrm rot="5400000" flipH="1">
            <a:off x="4343400" y="3429000"/>
            <a:ext cx="304800" cy="152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Calibri" pitchFamily="-109" charset="0"/>
            </a:endParaRPr>
          </a:p>
        </p:txBody>
      </p:sp>
      <p:sp>
        <p:nvSpPr>
          <p:cNvPr id="22569" name="TextBox 108"/>
          <p:cNvSpPr txBox="1">
            <a:spLocks noChangeArrowheads="1"/>
          </p:cNvSpPr>
          <p:nvPr/>
        </p:nvSpPr>
        <p:spPr bwMode="auto">
          <a:xfrm>
            <a:off x="3733800" y="4343400"/>
            <a:ext cx="1905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Excesso</a:t>
            </a:r>
            <a:r>
              <a:rPr lang="en-US" altLang="en-US" dirty="0" smtClean="0"/>
              <a:t> de  </a:t>
            </a:r>
            <a:r>
              <a:rPr lang="en-US" altLang="en-US" dirty="0" err="1" smtClean="0"/>
              <a:t>demanda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se </a:t>
            </a:r>
            <a:r>
              <a:rPr lang="en-US" altLang="en-US" dirty="0" err="1" smtClean="0"/>
              <a:t>preço</a:t>
            </a:r>
            <a:r>
              <a:rPr lang="en-US" altLang="en-US" dirty="0" smtClean="0"/>
              <a:t>  é </a:t>
            </a:r>
            <a:r>
              <a:rPr lang="en-US" altLang="en-US" dirty="0"/>
              <a:t>$3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1981200" y="24384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2567" grpId="0"/>
      <p:bldP spid="108" grpId="0" animBg="1"/>
      <p:bldP spid="225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</a:ln>
        </p:spPr>
        <p:txBody>
          <a:bodyPr wrap="none" lIns="457200" rIns="457200">
            <a:normAutofit fontScale="90000"/>
          </a:bodyPr>
          <a:lstStyle/>
          <a:p>
            <a:pPr eaLnBrk="1" hangingPunct="1"/>
            <a:r>
              <a:rPr lang="pt-BR" altLang="en-US" sz="4000" b="1" smtClean="0">
                <a:solidFill>
                  <a:srgbClr val="000066"/>
                </a:solidFill>
              </a:rPr>
              <a:t>Deslocamento da Demanda </a:t>
            </a:r>
            <a:br>
              <a:rPr lang="pt-BR" altLang="en-US" sz="4000" b="1" smtClean="0">
                <a:solidFill>
                  <a:srgbClr val="000066"/>
                </a:solidFill>
              </a:rPr>
            </a:br>
            <a:r>
              <a:rPr lang="pt-BR" altLang="en-US" sz="4000" b="1" smtClean="0">
                <a:solidFill>
                  <a:srgbClr val="000066"/>
                </a:solidFill>
              </a:rPr>
              <a:t>Oferta Inalterada</a:t>
            </a:r>
            <a:endParaRPr lang="pt-BR" altLang="en-US" sz="2000" i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C783A9-CE1B-4F0D-A6ED-6E86E3D8138A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pic>
        <p:nvPicPr>
          <p:cNvPr id="41988" name="Picture 2" descr="Chapter 2. Demand and Supply Anal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5867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5562600" y="1828800"/>
            <a:ext cx="320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2400" dirty="0" err="1" smtClean="0">
                <a:latin typeface="Calibri" pitchFamily="-109" charset="0"/>
              </a:rPr>
              <a:t>Demanda</a:t>
            </a:r>
            <a:r>
              <a:rPr lang="en-US" altLang="en-US" sz="2400" dirty="0" smtClean="0">
                <a:latin typeface="Calibri" pitchFamily="-109" charset="0"/>
              </a:rPr>
              <a:t> </a:t>
            </a:r>
            <a:r>
              <a:rPr lang="en-US" altLang="en-US" sz="2400" dirty="0" err="1" smtClean="0">
                <a:latin typeface="Calibri" pitchFamily="-109" charset="0"/>
              </a:rPr>
              <a:t>Aumenta</a:t>
            </a:r>
            <a:r>
              <a:rPr lang="en-US" altLang="en-US" sz="2400" dirty="0" smtClean="0">
                <a:latin typeface="Calibri" pitchFamily="-109" charset="0"/>
              </a:rPr>
              <a:t>:</a:t>
            </a:r>
            <a:endParaRPr lang="en-US" altLang="en-US" sz="2400" dirty="0">
              <a:latin typeface="Calibri" pitchFamily="-109" charset="0"/>
            </a:endParaRPr>
          </a:p>
          <a:p>
            <a:pPr algn="just"/>
            <a:r>
              <a:rPr lang="en-US" altLang="en-US" sz="2400" dirty="0">
                <a:latin typeface="Calibri" pitchFamily="-109" charset="0"/>
              </a:rPr>
              <a:t>	P</a:t>
            </a:r>
            <a:r>
              <a:rPr lang="en-US" altLang="en-US" sz="2400" dirty="0">
                <a:latin typeface="Calibri" pitchFamily="-109" charset="0"/>
                <a:sym typeface="Symbol" pitchFamily="18" charset="2"/>
              </a:rPr>
              <a:t> Q</a:t>
            </a:r>
          </a:p>
          <a:p>
            <a:pPr algn="just"/>
            <a:endParaRPr lang="en-US" altLang="en-US" sz="2400" dirty="0">
              <a:latin typeface="Calibri" pitchFamily="-109" charset="0"/>
            </a:endParaRPr>
          </a:p>
          <a:p>
            <a:pPr algn="just"/>
            <a:r>
              <a:rPr lang="en-US" altLang="en-US" sz="2400" dirty="0" err="1" smtClean="0">
                <a:latin typeface="Calibri" pitchFamily="-109" charset="0"/>
              </a:rPr>
              <a:t>Demanda</a:t>
            </a:r>
            <a:r>
              <a:rPr lang="en-US" altLang="en-US" sz="2400" dirty="0" smtClean="0">
                <a:latin typeface="Calibri" pitchFamily="-109" charset="0"/>
              </a:rPr>
              <a:t> </a:t>
            </a:r>
            <a:r>
              <a:rPr lang="en-US" altLang="en-US" sz="2400" dirty="0" err="1" smtClean="0">
                <a:latin typeface="Calibri" pitchFamily="-109" charset="0"/>
              </a:rPr>
              <a:t>Decresce</a:t>
            </a:r>
            <a:r>
              <a:rPr lang="en-US" altLang="en-US" sz="2400" dirty="0" smtClean="0">
                <a:latin typeface="Calibri" pitchFamily="-109" charset="0"/>
              </a:rPr>
              <a:t>:</a:t>
            </a:r>
            <a:endParaRPr lang="en-US" altLang="en-US" sz="2400" dirty="0">
              <a:latin typeface="Calibri" pitchFamily="-109" charset="0"/>
            </a:endParaRPr>
          </a:p>
          <a:p>
            <a:pPr algn="just"/>
            <a:r>
              <a:rPr lang="en-US" altLang="en-US" sz="2400" dirty="0">
                <a:latin typeface="Calibri" pitchFamily="-109" charset="0"/>
              </a:rPr>
              <a:t>	P</a:t>
            </a:r>
            <a:r>
              <a:rPr lang="en-US" altLang="en-US" sz="2400" dirty="0">
                <a:latin typeface="Calibri" pitchFamily="-109" charset="0"/>
                <a:sym typeface="Symbol" pitchFamily="18" charset="2"/>
              </a:rPr>
              <a:t> Q </a:t>
            </a:r>
            <a:endParaRPr lang="en-US" altLang="en-US" sz="2400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</a:ln>
        </p:spPr>
        <p:txBody>
          <a:bodyPr wrap="none" lIns="457200" rIns="457200">
            <a:normAutofit fontScale="90000"/>
          </a:bodyPr>
          <a:lstStyle/>
          <a:p>
            <a:pPr eaLnBrk="1" hangingPunct="1"/>
            <a:r>
              <a:rPr lang="pt-BR" altLang="en-US" sz="4000" b="1" smtClean="0">
                <a:solidFill>
                  <a:srgbClr val="000066"/>
                </a:solidFill>
              </a:rPr>
              <a:t>Deslocamento da Oferta, </a:t>
            </a:r>
            <a:br>
              <a:rPr lang="pt-BR" altLang="en-US" sz="4000" b="1" smtClean="0">
                <a:solidFill>
                  <a:srgbClr val="000066"/>
                </a:solidFill>
              </a:rPr>
            </a:br>
            <a:r>
              <a:rPr lang="pt-BR" altLang="en-US" sz="4000" b="1" smtClean="0">
                <a:solidFill>
                  <a:srgbClr val="000066"/>
                </a:solidFill>
              </a:rPr>
              <a:t>Demanda Inalterada</a:t>
            </a:r>
            <a:endParaRPr lang="pt-BR" altLang="en-US" sz="2000" i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1535D-8F00-4E52-ABB7-6218B49C93A9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pic>
        <p:nvPicPr>
          <p:cNvPr id="43012" name="Picture 2" descr="Chapter 2. Demand and Supply Anal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26268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3"/>
          <p:cNvSpPr>
            <a:spLocks noChangeArrowheads="1"/>
          </p:cNvSpPr>
          <p:nvPr/>
        </p:nvSpPr>
        <p:spPr bwMode="auto">
          <a:xfrm>
            <a:off x="5562600" y="1828800"/>
            <a:ext cx="320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400" smtClean="0">
                <a:latin typeface="Calibri" pitchFamily="-109" charset="0"/>
              </a:rPr>
              <a:t>Ofera Aumenta:</a:t>
            </a:r>
          </a:p>
          <a:p>
            <a:pPr algn="just"/>
            <a:r>
              <a:rPr lang="pt-BR" altLang="en-US" sz="2400" smtClean="0">
                <a:latin typeface="Calibri" pitchFamily="-109" charset="0"/>
              </a:rPr>
              <a:t>	P</a:t>
            </a:r>
            <a:r>
              <a:rPr lang="pt-BR" altLang="en-US" sz="2400" smtClean="0">
                <a:latin typeface="Calibri" pitchFamily="-109" charset="0"/>
                <a:sym typeface="Symbol" pitchFamily="18" charset="2"/>
              </a:rPr>
              <a:t>  Q</a:t>
            </a:r>
          </a:p>
          <a:p>
            <a:pPr algn="just"/>
            <a:endParaRPr lang="pt-BR" altLang="en-US" sz="2400" smtClean="0">
              <a:latin typeface="Calibri" pitchFamily="-109" charset="0"/>
            </a:endParaRPr>
          </a:p>
          <a:p>
            <a:pPr algn="just"/>
            <a:r>
              <a:rPr lang="pt-BR" altLang="en-US" sz="2400" smtClean="0">
                <a:latin typeface="Calibri" pitchFamily="-109" charset="0"/>
              </a:rPr>
              <a:t>Oferta Decresce:</a:t>
            </a:r>
          </a:p>
          <a:p>
            <a:pPr algn="just"/>
            <a:r>
              <a:rPr lang="pt-BR" altLang="en-US" sz="2400" smtClean="0">
                <a:latin typeface="Calibri" pitchFamily="-109" charset="0"/>
              </a:rPr>
              <a:t>	P</a:t>
            </a:r>
            <a:r>
              <a:rPr lang="pt-BR" altLang="en-US" sz="2400" smtClean="0">
                <a:latin typeface="Calibri" pitchFamily="-109" charset="0"/>
                <a:sym typeface="Symbol" pitchFamily="18" charset="2"/>
              </a:rPr>
              <a:t>  Q </a:t>
            </a:r>
            <a:endParaRPr lang="pt-BR" altLang="en-US" sz="240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</a:ln>
        </p:spPr>
        <p:txBody>
          <a:bodyPr wrap="none" lIns="457200" rIns="457200">
            <a:normAutofit fontScale="90000"/>
          </a:bodyPr>
          <a:lstStyle/>
          <a:p>
            <a:pPr eaLnBrk="1" hangingPunct="1"/>
            <a:r>
              <a:rPr lang="pt-BR" altLang="en-US" sz="4000" b="1" smtClean="0">
                <a:solidFill>
                  <a:srgbClr val="000066"/>
                </a:solidFill>
              </a:rPr>
              <a:t>Deslocamentos </a:t>
            </a:r>
            <a:br>
              <a:rPr lang="pt-BR" altLang="en-US" sz="4000" b="1" smtClean="0">
                <a:solidFill>
                  <a:srgbClr val="000066"/>
                </a:solidFill>
              </a:rPr>
            </a:br>
            <a:r>
              <a:rPr lang="pt-BR" altLang="en-US" sz="4000" b="1" smtClean="0">
                <a:solidFill>
                  <a:srgbClr val="000066"/>
                </a:solidFill>
              </a:rPr>
              <a:t> da Demanda e da Oferta</a:t>
            </a:r>
            <a:endParaRPr lang="pt-BR" altLang="en-US" sz="2000" i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0DB8B-DD95-44DC-A63F-F61BCC0381CB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27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3229"/>
            <a:ext cx="6858000" cy="48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3602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B7FCB-C00B-4E61-91A9-FC6ADBC2D36B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622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76236" name="AutoShape 12"/>
          <p:cNvSpPr>
            <a:spLocks noChangeArrowheads="1"/>
          </p:cNvSpPr>
          <p:nvPr/>
        </p:nvSpPr>
        <p:spPr bwMode="auto">
          <a:xfrm>
            <a:off x="485775" y="163353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1981200" y="231775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dirty="0" smtClean="0"/>
              <a:t>A </a:t>
            </a:r>
            <a:r>
              <a:rPr lang="pt-BR" altLang="en-US" sz="2400" b="1" i="1" dirty="0" smtClean="0">
                <a:latin typeface="Calibri" pitchFamily="-109" charset="0"/>
              </a:rPr>
              <a:t>Elasticidade Preço da Demanda</a:t>
            </a:r>
            <a:r>
              <a:rPr lang="pt-BR" altLang="en-US" sz="2400" dirty="0" smtClean="0">
                <a:latin typeface="Calibri" pitchFamily="-109" charset="0"/>
              </a:rPr>
              <a:t> é a variação percentual na quantidade demandada decorrente da variação de um por cento no preço do bem.</a:t>
            </a:r>
            <a:endParaRPr lang="pt-BR" altLang="en-US" sz="2400" dirty="0">
              <a:latin typeface="Calibri" pitchFamily="-109" charset="0"/>
            </a:endParaRPr>
          </a:p>
        </p:txBody>
      </p:sp>
      <p:sp>
        <p:nvSpPr>
          <p:cNvPr id="1076238" name="Rectangle 14"/>
          <p:cNvSpPr>
            <a:spLocks noChangeArrowheads="1"/>
          </p:cNvSpPr>
          <p:nvPr/>
        </p:nvSpPr>
        <p:spPr bwMode="auto">
          <a:xfrm>
            <a:off x="2971800" y="4191000"/>
            <a:ext cx="4652963" cy="8223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en-US" sz="2400">
                <a:latin typeface="Tahoma" pitchFamily="34" charset="0"/>
                <a:sym typeface="Symbol" pitchFamily="18" charset="2"/>
              </a:rPr>
              <a:t></a:t>
            </a:r>
            <a:r>
              <a:rPr lang="en-US" altLang="en-US" sz="2400" baseline="-25000">
                <a:latin typeface="Tahoma" pitchFamily="34" charset="0"/>
                <a:cs typeface="Tahoma" pitchFamily="34" charset="0"/>
              </a:rPr>
              <a:t>Q,P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= </a:t>
            </a:r>
            <a:r>
              <a:rPr lang="en-US" altLang="en-US" sz="2400" u="sng">
                <a:latin typeface="Tahoma" pitchFamily="34" charset="0"/>
                <a:cs typeface="Tahoma" pitchFamily="34" charset="0"/>
              </a:rPr>
              <a:t>(</a:t>
            </a:r>
            <a:r>
              <a:rPr lang="en-US" altLang="en-US" sz="2400" u="sng">
                <a:latin typeface="Tahoma" pitchFamily="34" charset="0"/>
                <a:sym typeface="Symbol" pitchFamily="18" charset="2"/>
              </a:rPr>
              <a:t></a:t>
            </a:r>
            <a:r>
              <a:rPr lang="en-US" altLang="en-US" sz="2400" u="sng">
                <a:latin typeface="Tahoma" pitchFamily="34" charset="0"/>
                <a:cs typeface="Tahoma" pitchFamily="34" charset="0"/>
              </a:rPr>
              <a:t>Q/Q)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 = (</a:t>
            </a:r>
            <a:r>
              <a:rPr lang="en-US" altLang="en-US" sz="2400">
                <a:latin typeface="Tahoma" pitchFamily="34" charset="0"/>
                <a:sym typeface="Symbol" pitchFamily="18" charset="2"/>
              </a:rPr>
              <a:t>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Q/</a:t>
            </a:r>
            <a:r>
              <a:rPr lang="en-US" altLang="en-US" sz="2400">
                <a:latin typeface="Tahoma" pitchFamily="34" charset="0"/>
                <a:sym typeface="Symbol" pitchFamily="18" charset="2"/>
              </a:rPr>
              <a:t>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p)(p/Q)</a:t>
            </a:r>
          </a:p>
          <a:p>
            <a:r>
              <a:rPr lang="en-US" altLang="en-US" sz="2400">
                <a:latin typeface="Tahoma" pitchFamily="34" charset="0"/>
                <a:cs typeface="Tahoma" pitchFamily="34" charset="0"/>
              </a:rPr>
              <a:t>             (</a:t>
            </a:r>
            <a:r>
              <a:rPr lang="en-US" altLang="en-US" sz="2400">
                <a:latin typeface="Tahoma" pitchFamily="34" charset="0"/>
                <a:sym typeface="Symbol" pitchFamily="18" charset="2"/>
              </a:rPr>
              <a:t></a:t>
            </a:r>
            <a:r>
              <a:rPr lang="en-US" altLang="en-US" sz="2400">
                <a:latin typeface="Tahoma" pitchFamily="34" charset="0"/>
                <a:cs typeface="Tahoma" pitchFamily="34" charset="0"/>
              </a:rPr>
              <a:t>p/p)</a:t>
            </a:r>
            <a:endParaRPr lang="en-US" altLang="en-US" sz="2400">
              <a:latin typeface="Tahoma" pitchFamily="34" charset="0"/>
              <a:sym typeface="Symbol" pitchFamily="18" charset="2"/>
            </a:endParaRP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477838" y="2071688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 i="1" smtClean="0">
                <a:solidFill>
                  <a:srgbClr val="000066"/>
                </a:solidFill>
                <a:latin typeface="Calibri" pitchFamily="-109" charset="0"/>
              </a:rPr>
              <a:t>Definição:</a:t>
            </a:r>
            <a:endParaRPr lang="pt-BR" altLang="en-US" sz="2800" i="1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76240" name="AutoShape 16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3555" name="Object 17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3603" name="Clip" r:id="rId4" imgW="2413440" imgH="2413440" progId="">
              <p:embed/>
            </p:oleObj>
          </a:graphicData>
        </a:graphic>
      </p:graphicFrame>
      <p:pic>
        <p:nvPicPr>
          <p:cNvPr id="23564" name="Picture 18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9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0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Object 21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3604" name="Clip" r:id="rId9" imgW="2413440" imgH="2413440" progId="">
              <p:embed/>
            </p:oleObj>
          </a:graphicData>
        </a:graphic>
      </p:graphicFrame>
      <p:sp>
        <p:nvSpPr>
          <p:cNvPr id="23567" name="Text Box 22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3568" name="Picture 23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4625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9B4510-83C9-4C5F-B378-7EF707B482B5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7250" name="Rectangle 2"/>
          <p:cNvSpPr>
            <a:spLocks noChangeArrowheads="1"/>
          </p:cNvSpPr>
          <p:nvPr/>
        </p:nvSpPr>
        <p:spPr bwMode="auto">
          <a:xfrm>
            <a:off x="1536700" y="3136900"/>
            <a:ext cx="6362700" cy="230832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Declividade é a razão absoluta das variações na quantidade e preço.  (= </a:t>
            </a:r>
            <a:r>
              <a:rPr lang="pt-BR" altLang="en-US" sz="2400" dirty="0" smtClean="0">
                <a:latin typeface="Calibri" pitchFamily="-109" charset="0"/>
                <a:sym typeface="Symbol" pitchFamily="18" charset="2"/>
              </a:rPr>
              <a:t></a:t>
            </a:r>
            <a:r>
              <a:rPr lang="pt-BR" altLang="en-US" sz="2400" dirty="0" smtClean="0">
                <a:latin typeface="Calibri" pitchFamily="-109" charset="0"/>
              </a:rPr>
              <a:t>Q/</a:t>
            </a:r>
            <a:r>
              <a:rPr lang="pt-BR" altLang="en-US" sz="2400" dirty="0" smtClean="0">
                <a:latin typeface="Calibri" pitchFamily="-109" charset="0"/>
                <a:sym typeface="Symbol" pitchFamily="18" charset="2"/>
              </a:rPr>
              <a:t></a:t>
            </a:r>
            <a:r>
              <a:rPr lang="pt-BR" altLang="en-US" sz="2400" dirty="0" smtClean="0">
                <a:latin typeface="Calibri" pitchFamily="-109" charset="0"/>
              </a:rPr>
              <a:t>P).</a:t>
            </a:r>
          </a:p>
          <a:p>
            <a:pPr algn="just" eaLnBrk="1" hangingPunct="1">
              <a:buFontTx/>
              <a:buChar char="•"/>
            </a:pPr>
            <a:endParaRPr lang="pt-BR" altLang="en-US" sz="2400" dirty="0" smtClean="0">
              <a:latin typeface="Calibri" pitchFamily="-109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Elasticidade é a razão das variações relativas </a:t>
            </a:r>
            <a:r>
              <a:rPr lang="pt-BR" altLang="en-US" sz="2400" i="1" dirty="0" smtClean="0">
                <a:latin typeface="Calibri" pitchFamily="-109" charset="0"/>
              </a:rPr>
              <a:t>(ou   porcentagem)</a:t>
            </a:r>
            <a:r>
              <a:rPr lang="pt-BR" altLang="en-US" sz="2400" dirty="0" smtClean="0">
                <a:latin typeface="Calibri" pitchFamily="-109" charset="0"/>
              </a:rPr>
              <a:t> das mudanças na quantidade e preços.</a:t>
            </a:r>
            <a:endParaRPr lang="pt-BR" altLang="en-US" sz="2400" dirty="0">
              <a:latin typeface="Calibri" pitchFamily="-109" charset="0"/>
            </a:endParaRPr>
          </a:p>
        </p:txBody>
      </p:sp>
      <p:sp>
        <p:nvSpPr>
          <p:cNvPr id="1077252" name="AutoShap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Elasticidade Preço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24584" name="WordArt 13"/>
          <p:cNvSpPr>
            <a:spLocks noChangeArrowheads="1" noChangeShapeType="1" noTextEdit="1"/>
          </p:cNvSpPr>
          <p:nvPr/>
        </p:nvSpPr>
        <p:spPr bwMode="auto">
          <a:xfrm>
            <a:off x="2754313" y="1946275"/>
            <a:ext cx="3748087" cy="49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Elasticidade não é declividade</a:t>
            </a:r>
            <a:endParaRPr lang="pt-BR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2019300" y="26543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7263" name="AutoShape 15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4579" name="Object 16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4626" name="Clip" r:id="rId4" imgW="2413440" imgH="2413440" progId="">
              <p:embed/>
            </p:oleObj>
          </a:graphicData>
        </a:graphic>
      </p:graphicFrame>
      <p:pic>
        <p:nvPicPr>
          <p:cNvPr id="24587" name="Picture 17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0" name="Object 20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4627" name="Clip" r:id="rId9" imgW="2413440" imgH="2413440" progId="">
              <p:embed/>
            </p:oleObj>
          </a:graphicData>
        </a:graphic>
      </p:graphicFrame>
      <p:sp>
        <p:nvSpPr>
          <p:cNvPr id="24590" name="Text Box 21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4591" name="Picture 22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16675"/>
            <a:ext cx="3048000" cy="365125"/>
          </a:xfrm>
        </p:spPr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97495-2EF1-4C64-88A6-E42122D4C68E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3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561975" y="5413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>
              <a:latin typeface="Calibri" pitchFamily="-109" charset="0"/>
            </a:endParaRPr>
          </a:p>
        </p:txBody>
      </p:sp>
      <p:sp>
        <p:nvSpPr>
          <p:cNvPr id="1053707" name="AutoShape 11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Motivação</a:t>
            </a:r>
          </a:p>
          <a:p>
            <a:r>
              <a:rPr lang="pt-BR" altLang="en-US" sz="2000" i="1" dirty="0" smtClean="0">
                <a:solidFill>
                  <a:srgbClr val="000066"/>
                </a:solidFill>
                <a:latin typeface="Calibri" pitchFamily="-109" charset="0"/>
              </a:rPr>
              <a:t>Exemplo: Mercado de Milho dos EUA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3708" name="Rectangle 12"/>
          <p:cNvSpPr>
            <a:spLocks noChangeArrowheads="1"/>
          </p:cNvSpPr>
          <p:nvPr/>
        </p:nvSpPr>
        <p:spPr bwMode="auto">
          <a:xfrm>
            <a:off x="3886200" y="1334477"/>
            <a:ext cx="4572000" cy="46166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Preço Histórico : $2.00 por </a:t>
            </a:r>
            <a:r>
              <a:rPr lang="en-US" sz="2400" dirty="0" smtClean="0">
                <a:latin typeface="+mn-lt"/>
              </a:rPr>
              <a:t>bushel</a:t>
            </a:r>
            <a:endParaRPr lang="en-US" sz="2400" dirty="0">
              <a:latin typeface="+mn-lt"/>
            </a:endParaRPr>
          </a:p>
        </p:txBody>
      </p:sp>
      <p:sp>
        <p:nvSpPr>
          <p:cNvPr id="1053709" name="Rectangle 13"/>
          <p:cNvSpPr>
            <a:spLocks noChangeArrowheads="1"/>
          </p:cNvSpPr>
          <p:nvPr/>
        </p:nvSpPr>
        <p:spPr bwMode="auto">
          <a:xfrm>
            <a:off x="1600200" y="5257800"/>
            <a:ext cx="5791200" cy="40011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000066"/>
                </a:solidFill>
                <a:latin typeface="+mn-lt"/>
              </a:rPr>
              <a:t>Por que os preço variaram tanto?</a:t>
            </a:r>
            <a:r>
              <a:rPr lang="pt-BR" sz="2000" dirty="0" smtClean="0">
                <a:latin typeface="+mn-lt"/>
              </a:rPr>
              <a:t>  </a:t>
            </a:r>
            <a:endParaRPr lang="pt-BR" sz="2000" dirty="0">
              <a:latin typeface="+mn-lt"/>
            </a:endParaRP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3276600" y="304800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Preço cai abaixo de $2.00 por </a:t>
            </a:r>
            <a:r>
              <a:rPr lang="pt-BR" altLang="en-US" sz="2000" dirty="0" err="1" smtClean="0">
                <a:latin typeface="Calibri" pitchFamily="-109" charset="0"/>
              </a:rPr>
              <a:t>bushel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1053711" name="AutoShape 15"/>
          <p:cNvSpPr>
            <a:spLocks noChangeArrowheads="1"/>
          </p:cNvSpPr>
          <p:nvPr/>
        </p:nvSpPr>
        <p:spPr bwMode="auto">
          <a:xfrm>
            <a:off x="1981200" y="1371600"/>
            <a:ext cx="1905000" cy="3810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-109" charset="0"/>
            </a:endParaRPr>
          </a:p>
        </p:txBody>
      </p:sp>
      <p:sp>
        <p:nvSpPr>
          <p:cNvPr id="2059" name="WordArt 16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1371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2003-2004:</a:t>
            </a:r>
          </a:p>
        </p:txBody>
      </p:sp>
      <p:sp>
        <p:nvSpPr>
          <p:cNvPr id="2060" name="WordArt 17"/>
          <p:cNvSpPr>
            <a:spLocks noChangeArrowheads="1" noChangeShapeType="1" noTextEdit="1"/>
          </p:cNvSpPr>
          <p:nvPr/>
        </p:nvSpPr>
        <p:spPr bwMode="auto">
          <a:xfrm>
            <a:off x="1524000" y="2971800"/>
            <a:ext cx="134778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2004-2005:</a:t>
            </a:r>
          </a:p>
        </p:txBody>
      </p:sp>
      <p:sp>
        <p:nvSpPr>
          <p:cNvPr id="2061" name="Rectangle 18"/>
          <p:cNvSpPr>
            <a:spLocks noChangeArrowheads="1"/>
          </p:cNvSpPr>
          <p:nvPr/>
        </p:nvSpPr>
        <p:spPr bwMode="auto">
          <a:xfrm>
            <a:off x="3276600" y="2286000"/>
            <a:ext cx="503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smtClean="0">
                <a:latin typeface="Calibri" pitchFamily="-109" charset="0"/>
              </a:rPr>
              <a:t>Preço cresce para $3.00 por bushel </a:t>
            </a:r>
            <a:endParaRPr lang="pt-BR" altLang="en-US" sz="2000">
              <a:latin typeface="Calibri" pitchFamily="-109" charset="0"/>
            </a:endParaRPr>
          </a:p>
        </p:txBody>
      </p:sp>
      <p:sp>
        <p:nvSpPr>
          <p:cNvPr id="1053718" name="AutoShape 22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050" name="Object 2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092" name="Clip" r:id="rId3" imgW="2413440" imgH="2413440" progId="">
              <p:embed/>
            </p:oleObj>
          </a:graphicData>
        </a:graphic>
      </p:graphicFrame>
      <p:pic>
        <p:nvPicPr>
          <p:cNvPr id="2063" name="Picture 24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5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6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27">
            <a:hlinkClick r:id="rId7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093" name="Clip" r:id="rId8" imgW="2413440" imgH="2413440" progId="">
              <p:embed/>
            </p:oleObj>
          </a:graphicData>
        </a:graphic>
      </p:graphicFrame>
      <p:sp>
        <p:nvSpPr>
          <p:cNvPr id="2066" name="Text Box 28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067" name="Picture 29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WordArt 17"/>
          <p:cNvSpPr>
            <a:spLocks noChangeArrowheads="1" noChangeShapeType="1" noTextEdit="1"/>
          </p:cNvSpPr>
          <p:nvPr/>
        </p:nvSpPr>
        <p:spPr bwMode="auto">
          <a:xfrm>
            <a:off x="1524000" y="3733800"/>
            <a:ext cx="142398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2006-2008:</a:t>
            </a:r>
          </a:p>
        </p:txBody>
      </p:sp>
      <p:sp>
        <p:nvSpPr>
          <p:cNvPr id="2069" name="Rectangle 14"/>
          <p:cNvSpPr>
            <a:spLocks noChangeArrowheads="1"/>
          </p:cNvSpPr>
          <p:nvPr/>
        </p:nvSpPr>
        <p:spPr bwMode="auto">
          <a:xfrm>
            <a:off x="3276600" y="38100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Preço cresce acima de $5.00 per </a:t>
            </a:r>
            <a:r>
              <a:rPr lang="pt-BR" altLang="en-US" sz="2000" dirty="0" err="1" smtClean="0">
                <a:latin typeface="Calibri" pitchFamily="-109" charset="0"/>
              </a:rPr>
              <a:t>bushel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2070" name="WordArt 17"/>
          <p:cNvSpPr>
            <a:spLocks noChangeArrowheads="1" noChangeShapeType="1" noTextEdit="1"/>
          </p:cNvSpPr>
          <p:nvPr/>
        </p:nvSpPr>
        <p:spPr bwMode="auto">
          <a:xfrm>
            <a:off x="1524000" y="4495800"/>
            <a:ext cx="1423988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2008-2009:</a:t>
            </a:r>
          </a:p>
        </p:txBody>
      </p:sp>
      <p:sp>
        <p:nvSpPr>
          <p:cNvPr id="2071" name="Rectangle 14"/>
          <p:cNvSpPr>
            <a:spLocks noChangeArrowheads="1"/>
          </p:cNvSpPr>
          <p:nvPr/>
        </p:nvSpPr>
        <p:spPr bwMode="auto">
          <a:xfrm>
            <a:off x="3276600" y="4572000"/>
            <a:ext cx="392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smtClean="0">
                <a:latin typeface="Calibri" pitchFamily="-109" charset="0"/>
              </a:rPr>
              <a:t>Preço cai para $3.90 por bushel</a:t>
            </a:r>
            <a:endParaRPr lang="pt-BR" altLang="en-US" sz="2000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564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A76DA-72FB-42DA-9C83-3A086F735EE9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79299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685800" y="1981200"/>
            <a:ext cx="7772400" cy="4154984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en-US" sz="2400" smtClean="0">
                <a:latin typeface="Calibri" pitchFamily="-109" charset="0"/>
              </a:rPr>
              <a:t> Quando uma mudança de 1% no preço leva a uma mudança MAIOR que 1% na quantidade demandada, a curva de demanda é </a:t>
            </a:r>
            <a:r>
              <a:rPr lang="pt-BR" altLang="en-US" sz="2400" b="1" i="1" smtClean="0">
                <a:latin typeface="Calibri" pitchFamily="-109" charset="0"/>
              </a:rPr>
              <a:t>elástica</a:t>
            </a:r>
            <a:r>
              <a:rPr lang="pt-BR" altLang="en-US" sz="2400" i="1" smtClean="0">
                <a:latin typeface="Calibri" pitchFamily="-109" charset="0"/>
              </a:rPr>
              <a:t>.</a:t>
            </a:r>
            <a:r>
              <a:rPr lang="pt-BR" altLang="en-US" sz="2400" smtClean="0">
                <a:latin typeface="Calibri" pitchFamily="-109" charset="0"/>
              </a:rPr>
              <a:t> (</a:t>
            </a:r>
            <a:r>
              <a:rPr lang="pt-BR" altLang="en-US" sz="2400" smtClean="0">
                <a:latin typeface="Calibri" pitchFamily="-109" charset="0"/>
                <a:sym typeface="Symbol" pitchFamily="18" charset="2"/>
              </a:rPr>
              <a:t></a:t>
            </a:r>
            <a:r>
              <a:rPr lang="pt-BR" altLang="en-US" sz="2400" smtClean="0">
                <a:latin typeface="Calibri" pitchFamily="-109" charset="0"/>
              </a:rPr>
              <a:t>Q,P &lt; -1)</a:t>
            </a:r>
          </a:p>
          <a:p>
            <a:pPr eaLnBrk="1" hangingPunct="1">
              <a:buFontTx/>
              <a:buChar char="•"/>
            </a:pPr>
            <a:endParaRPr lang="pt-BR" altLang="en-US" sz="2400" smtClean="0">
              <a:latin typeface="Calibri" pitchFamily="-109" charset="0"/>
            </a:endParaRPr>
          </a:p>
          <a:p>
            <a:pPr eaLnBrk="1" hangingPunct="1">
              <a:buFontTx/>
              <a:buChar char="•"/>
            </a:pPr>
            <a:r>
              <a:rPr lang="pt-BR" altLang="en-US" sz="2400" smtClean="0">
                <a:latin typeface="Calibri" pitchFamily="-109" charset="0"/>
              </a:rPr>
              <a:t> Quando uma mudança de 1% no preço leva a uma mudança MENOR que um 1%  na quantidade demandada, a curva de demanda é </a:t>
            </a:r>
            <a:r>
              <a:rPr lang="pt-BR" altLang="en-US" sz="2400" b="1" i="1" smtClean="0">
                <a:latin typeface="Calibri" pitchFamily="-109" charset="0"/>
              </a:rPr>
              <a:t>inelástica</a:t>
            </a:r>
            <a:r>
              <a:rPr lang="pt-BR" altLang="en-US" sz="2400" i="1" smtClean="0">
                <a:latin typeface="Calibri" pitchFamily="-109" charset="0"/>
              </a:rPr>
              <a:t>.</a:t>
            </a:r>
            <a:r>
              <a:rPr lang="pt-BR" altLang="en-US" sz="2400" smtClean="0">
                <a:latin typeface="Calibri" pitchFamily="-109" charset="0"/>
              </a:rPr>
              <a:t> (0 </a:t>
            </a:r>
            <a:r>
              <a:rPr lang="pt-BR" altLang="en-US" sz="2400" u="sng" smtClean="0">
                <a:latin typeface="Calibri" pitchFamily="-109" charset="0"/>
              </a:rPr>
              <a:t>&gt;</a:t>
            </a:r>
            <a:r>
              <a:rPr lang="pt-BR" altLang="en-US" sz="2400" smtClean="0">
                <a:latin typeface="Calibri" pitchFamily="-109" charset="0"/>
              </a:rPr>
              <a:t> </a:t>
            </a:r>
            <a:r>
              <a:rPr lang="pt-BR" altLang="en-US" sz="2400" smtClean="0">
                <a:latin typeface="Calibri" pitchFamily="-109" charset="0"/>
                <a:sym typeface="Symbol" pitchFamily="18" charset="2"/>
              </a:rPr>
              <a:t></a:t>
            </a:r>
            <a:r>
              <a:rPr lang="pt-BR" altLang="en-US" sz="2400" smtClean="0">
                <a:latin typeface="Calibri" pitchFamily="-109" charset="0"/>
              </a:rPr>
              <a:t>Q,P &gt; -1)</a:t>
            </a:r>
          </a:p>
          <a:p>
            <a:pPr lvl="2" eaLnBrk="1" hangingPunct="1">
              <a:buFontTx/>
              <a:buChar char="•"/>
            </a:pPr>
            <a:endParaRPr lang="pt-BR" altLang="en-US" sz="2400" smtClean="0">
              <a:latin typeface="Calibri" pitchFamily="-109" charset="0"/>
            </a:endParaRPr>
          </a:p>
          <a:p>
            <a:pPr eaLnBrk="1" hangingPunct="1">
              <a:buFontTx/>
              <a:buChar char="•"/>
            </a:pPr>
            <a:r>
              <a:rPr lang="pt-BR" altLang="en-US" sz="2400" smtClean="0">
                <a:latin typeface="Calibri" pitchFamily="-109" charset="0"/>
              </a:rPr>
              <a:t> Quando uma mudança de 1% no preço leva a uma mudança EXATAMENTE de 1%  na quantidade demandada, a curva de demanda tem elasticidade </a:t>
            </a:r>
            <a:r>
              <a:rPr lang="pt-BR" altLang="en-US" sz="2400" b="1" i="1" smtClean="0">
                <a:latin typeface="Calibri" pitchFamily="-109" charset="0"/>
              </a:rPr>
              <a:t>unitária</a:t>
            </a:r>
            <a:r>
              <a:rPr lang="pt-BR" altLang="en-US" sz="2400" i="1" smtClean="0">
                <a:latin typeface="Calibri" pitchFamily="-109" charset="0"/>
              </a:rPr>
              <a:t>.</a:t>
            </a:r>
            <a:r>
              <a:rPr lang="pt-BR" altLang="en-US" sz="2400" smtClean="0">
                <a:latin typeface="Calibri" pitchFamily="-109" charset="0"/>
              </a:rPr>
              <a:t> (</a:t>
            </a:r>
            <a:r>
              <a:rPr lang="pt-BR" altLang="en-US" sz="2400" smtClean="0">
                <a:latin typeface="Calibri" pitchFamily="-109" charset="0"/>
                <a:sym typeface="Symbol" pitchFamily="18" charset="2"/>
              </a:rPr>
              <a:t></a:t>
            </a:r>
            <a:r>
              <a:rPr lang="pt-BR" altLang="en-US" sz="2400" smtClean="0">
                <a:latin typeface="Calibri" pitchFamily="-109" charset="0"/>
              </a:rPr>
              <a:t>Q,P = -1)</a:t>
            </a:r>
            <a:endParaRPr lang="pt-BR" altLang="en-US" sz="2400">
              <a:latin typeface="Calibri" pitchFamily="-109" charset="0"/>
            </a:endParaRPr>
          </a:p>
        </p:txBody>
      </p:sp>
      <p:sp>
        <p:nvSpPr>
          <p:cNvPr id="25608" name="WordArt 13"/>
          <p:cNvSpPr>
            <a:spLocks noChangeArrowheads="1" noChangeShapeType="1" noTextEdit="1"/>
          </p:cNvSpPr>
          <p:nvPr/>
        </p:nvSpPr>
        <p:spPr bwMode="auto">
          <a:xfrm>
            <a:off x="2438400" y="1295400"/>
            <a:ext cx="42418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Características Chave:</a:t>
            </a:r>
            <a:endParaRPr lang="pt-BR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79310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5603" name="Object 15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5649" name="Clip" r:id="rId4" imgW="2413440" imgH="2413440" progId="">
              <p:embed/>
            </p:oleObj>
          </a:graphicData>
        </a:graphic>
      </p:graphicFrame>
      <p:pic>
        <p:nvPicPr>
          <p:cNvPr id="25610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Object 19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5650" name="Clip" r:id="rId9" imgW="2413440" imgH="2413440" progId="">
              <p:embed/>
            </p:oleObj>
          </a:graphicData>
        </a:graphic>
      </p:graphicFrame>
      <p:sp>
        <p:nvSpPr>
          <p:cNvPr id="25613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5614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6144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3BC5F-3FF2-42A9-9FFD-632C3637FCD2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31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8134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3600" b="1" smtClean="0">
                <a:solidFill>
                  <a:srgbClr val="000066"/>
                </a:solidFill>
                <a:latin typeface="Calibri" pitchFamily="-109" charset="0"/>
              </a:rPr>
              <a:t>Elasticidade – Curva de Demanda Linear</a:t>
            </a:r>
            <a:endParaRPr lang="pt-BR" altLang="en-US" sz="36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71600" y="1219200"/>
            <a:ext cx="5922963" cy="5080000"/>
            <a:chOff x="960" y="518"/>
            <a:chExt cx="3731" cy="3200"/>
          </a:xfrm>
        </p:grpSpPr>
        <p:sp>
          <p:nvSpPr>
            <p:cNvPr id="27662" name="Line 13"/>
            <p:cNvSpPr>
              <a:spLocks noChangeAspect="1" noChangeShapeType="1"/>
            </p:cNvSpPr>
            <p:nvPr/>
          </p:nvSpPr>
          <p:spPr bwMode="auto">
            <a:xfrm>
              <a:off x="1376" y="3474"/>
              <a:ext cx="31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3" name="Line 14"/>
            <p:cNvSpPr>
              <a:spLocks noChangeAspect="1" noChangeShapeType="1"/>
            </p:cNvSpPr>
            <p:nvPr/>
          </p:nvSpPr>
          <p:spPr bwMode="auto">
            <a:xfrm flipV="1">
              <a:off x="1376" y="748"/>
              <a:ext cx="0" cy="2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4" name="Text Box 15"/>
            <p:cNvSpPr txBox="1">
              <a:spLocks noChangeAspect="1" noChangeArrowheads="1"/>
            </p:cNvSpPr>
            <p:nvPr/>
          </p:nvSpPr>
          <p:spPr bwMode="auto">
            <a:xfrm>
              <a:off x="1215" y="3448"/>
              <a:ext cx="1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0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65" name="Text Box 16"/>
            <p:cNvSpPr txBox="1">
              <a:spLocks noChangeAspect="1" noChangeArrowheads="1"/>
            </p:cNvSpPr>
            <p:nvPr/>
          </p:nvSpPr>
          <p:spPr bwMode="auto">
            <a:xfrm>
              <a:off x="1274" y="518"/>
              <a:ext cx="2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P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66" name="Text Box 17"/>
            <p:cNvSpPr txBox="1">
              <a:spLocks noChangeAspect="1" noChangeArrowheads="1"/>
            </p:cNvSpPr>
            <p:nvPr/>
          </p:nvSpPr>
          <p:spPr bwMode="auto">
            <a:xfrm>
              <a:off x="4464" y="3360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Q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67" name="Line 18"/>
            <p:cNvSpPr>
              <a:spLocks noChangeAspect="1" noChangeShapeType="1"/>
            </p:cNvSpPr>
            <p:nvPr/>
          </p:nvSpPr>
          <p:spPr bwMode="auto">
            <a:xfrm>
              <a:off x="1376" y="1209"/>
              <a:ext cx="2265" cy="2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8" name="Line 19"/>
            <p:cNvSpPr>
              <a:spLocks noChangeAspect="1" noChangeShapeType="1"/>
            </p:cNvSpPr>
            <p:nvPr/>
          </p:nvSpPr>
          <p:spPr bwMode="auto">
            <a:xfrm>
              <a:off x="1376" y="2245"/>
              <a:ext cx="10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9" name="Line 20"/>
            <p:cNvSpPr>
              <a:spLocks noChangeAspect="1" noChangeShapeType="1"/>
            </p:cNvSpPr>
            <p:nvPr/>
          </p:nvSpPr>
          <p:spPr bwMode="auto">
            <a:xfrm>
              <a:off x="2413" y="2245"/>
              <a:ext cx="0" cy="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0" name="Text Box 21"/>
            <p:cNvSpPr txBox="1">
              <a:spLocks noChangeAspect="1" noChangeArrowheads="1"/>
            </p:cNvSpPr>
            <p:nvPr/>
          </p:nvSpPr>
          <p:spPr bwMode="auto">
            <a:xfrm>
              <a:off x="2298" y="3466"/>
              <a:ext cx="3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a/2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1" name="Text Box 22"/>
            <p:cNvSpPr txBox="1">
              <a:spLocks noChangeAspect="1" noChangeArrowheads="1"/>
            </p:cNvSpPr>
            <p:nvPr/>
          </p:nvSpPr>
          <p:spPr bwMode="auto">
            <a:xfrm>
              <a:off x="3552" y="344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a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2" name="Text Box 23"/>
            <p:cNvSpPr txBox="1">
              <a:spLocks noChangeAspect="1" noChangeArrowheads="1"/>
            </p:cNvSpPr>
            <p:nvPr/>
          </p:nvSpPr>
          <p:spPr bwMode="auto">
            <a:xfrm>
              <a:off x="960" y="2144"/>
              <a:ext cx="4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a/2b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3" name="Text Box 24"/>
            <p:cNvSpPr txBox="1">
              <a:spLocks noChangeAspect="1" noChangeArrowheads="1"/>
            </p:cNvSpPr>
            <p:nvPr/>
          </p:nvSpPr>
          <p:spPr bwMode="auto">
            <a:xfrm>
              <a:off x="1037" y="1107"/>
              <a:ext cx="3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a/b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4" name="Text Box 25"/>
            <p:cNvSpPr txBox="1">
              <a:spLocks noChangeAspect="1" noChangeArrowheads="1"/>
            </p:cNvSpPr>
            <p:nvPr/>
          </p:nvSpPr>
          <p:spPr bwMode="auto">
            <a:xfrm>
              <a:off x="2304" y="2016"/>
              <a:ext cx="29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4400" b="1" smtClean="0">
                  <a:latin typeface="Calibri" pitchFamily="-109" charset="0"/>
                </a:rPr>
                <a:t>•</a:t>
              </a:r>
              <a:endParaRPr lang="pt-BR" altLang="en-US" sz="4400" b="1">
                <a:latin typeface="Calibri" pitchFamily="-109" charset="0"/>
              </a:endParaRPr>
            </a:p>
          </p:txBody>
        </p:sp>
        <p:sp>
          <p:nvSpPr>
            <p:cNvPr id="27675" name="Text Box 26"/>
            <p:cNvSpPr txBox="1">
              <a:spLocks noChangeAspect="1" noChangeArrowheads="1"/>
            </p:cNvSpPr>
            <p:nvPr/>
          </p:nvSpPr>
          <p:spPr bwMode="auto">
            <a:xfrm>
              <a:off x="2482" y="2102"/>
              <a:ext cx="6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  <a:sym typeface="Symbol" pitchFamily="18" charset="2"/>
                </a:rPr>
                <a:t></a:t>
              </a:r>
              <a:r>
                <a:rPr lang="pt-BR" altLang="en-US" sz="2000" b="1" baseline="-25000" smtClean="0">
                  <a:latin typeface="Calibri" pitchFamily="-109" charset="0"/>
                  <a:sym typeface="Symbol" pitchFamily="18" charset="2"/>
                </a:rPr>
                <a:t>Q,P</a:t>
              </a:r>
              <a:r>
                <a:rPr lang="pt-BR" altLang="en-US" sz="2000" b="1" smtClean="0">
                  <a:latin typeface="Calibri" pitchFamily="-109" charset="0"/>
                  <a:sym typeface="Symbol" pitchFamily="18" charset="2"/>
                </a:rPr>
                <a:t> = -1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6" name="Text Box 27"/>
            <p:cNvSpPr txBox="1">
              <a:spLocks noChangeAspect="1" noChangeArrowheads="1"/>
            </p:cNvSpPr>
            <p:nvPr/>
          </p:nvSpPr>
          <p:spPr bwMode="auto">
            <a:xfrm>
              <a:off x="3288" y="2643"/>
              <a:ext cx="12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Região Inelástica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7" name="Line 28"/>
            <p:cNvSpPr>
              <a:spLocks noChangeAspect="1" noChangeShapeType="1"/>
            </p:cNvSpPr>
            <p:nvPr/>
          </p:nvSpPr>
          <p:spPr bwMode="auto">
            <a:xfrm flipH="1">
              <a:off x="2950" y="2744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78" name="Text Box 29"/>
            <p:cNvSpPr txBox="1">
              <a:spLocks noChangeAspect="1" noChangeArrowheads="1"/>
            </p:cNvSpPr>
            <p:nvPr/>
          </p:nvSpPr>
          <p:spPr bwMode="auto">
            <a:xfrm>
              <a:off x="2020" y="1334"/>
              <a:ext cx="11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</a:rPr>
                <a:t>Região Elástica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79" name="Text Box 30"/>
            <p:cNvSpPr txBox="1">
              <a:spLocks noChangeAspect="1" noChangeArrowheads="1"/>
            </p:cNvSpPr>
            <p:nvPr/>
          </p:nvSpPr>
          <p:spPr bwMode="auto">
            <a:xfrm>
              <a:off x="1368" y="1008"/>
              <a:ext cx="6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dirty="0" smtClean="0">
                  <a:latin typeface="Calibri" pitchFamily="-109" charset="0"/>
                  <a:sym typeface="Symbol" pitchFamily="18" charset="2"/>
                </a:rPr>
                <a:t></a:t>
              </a:r>
              <a:r>
                <a:rPr lang="pt-BR" altLang="en-US" sz="2000" b="1" baseline="-25000" dirty="0" smtClean="0">
                  <a:latin typeface="Calibri" pitchFamily="-109" charset="0"/>
                  <a:sym typeface="Symbol" pitchFamily="18" charset="2"/>
                </a:rPr>
                <a:t>Q,P</a:t>
              </a:r>
              <a:r>
                <a:rPr lang="pt-BR" altLang="en-US" sz="2000" b="1" dirty="0" smtClean="0">
                  <a:latin typeface="Calibri" pitchFamily="-109" charset="0"/>
                  <a:sym typeface="Symbol" pitchFamily="18" charset="2"/>
                </a:rPr>
                <a:t> = -</a:t>
              </a:r>
              <a:endParaRPr lang="pt-BR" altLang="en-US" sz="2000" b="1" dirty="0">
                <a:latin typeface="Calibri" pitchFamily="-109" charset="0"/>
              </a:endParaRPr>
            </a:p>
          </p:txBody>
        </p:sp>
        <p:sp>
          <p:nvSpPr>
            <p:cNvPr id="27680" name="Text Box 31"/>
            <p:cNvSpPr txBox="1">
              <a:spLocks noChangeAspect="1" noChangeArrowheads="1"/>
            </p:cNvSpPr>
            <p:nvPr/>
          </p:nvSpPr>
          <p:spPr bwMode="auto">
            <a:xfrm>
              <a:off x="3568" y="3168"/>
              <a:ext cx="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en-US" sz="2000" b="1" smtClean="0">
                  <a:latin typeface="Calibri" pitchFamily="-109" charset="0"/>
                  <a:sym typeface="Symbol" pitchFamily="18" charset="2"/>
                </a:rPr>
                <a:t></a:t>
              </a:r>
              <a:r>
                <a:rPr lang="pt-BR" altLang="en-US" sz="2000" b="1" baseline="-25000" smtClean="0">
                  <a:latin typeface="Calibri" pitchFamily="-109" charset="0"/>
                  <a:sym typeface="Symbol" pitchFamily="18" charset="2"/>
                </a:rPr>
                <a:t>Q,P</a:t>
              </a:r>
              <a:r>
                <a:rPr lang="pt-BR" altLang="en-US" sz="2000" b="1" smtClean="0">
                  <a:latin typeface="Calibri" pitchFamily="-109" charset="0"/>
                  <a:sym typeface="Symbol" pitchFamily="18" charset="2"/>
                </a:rPr>
                <a:t> = 0</a:t>
              </a:r>
              <a:endParaRPr lang="pt-BR" altLang="en-US" sz="2000" b="1">
                <a:latin typeface="Calibri" pitchFamily="-109" charset="0"/>
              </a:endParaRPr>
            </a:p>
          </p:txBody>
        </p:sp>
        <p:sp>
          <p:nvSpPr>
            <p:cNvPr id="27681" name="Line 32"/>
            <p:cNvSpPr>
              <a:spLocks noChangeAspect="1" noChangeShapeType="1"/>
            </p:cNvSpPr>
            <p:nvPr/>
          </p:nvSpPr>
          <p:spPr bwMode="auto">
            <a:xfrm flipH="1">
              <a:off x="1680" y="1440"/>
              <a:ext cx="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81377" name="AutoShape 3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7651" name="Object 3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61449" name="Clip" r:id="rId4" imgW="2413440" imgH="2413440" progId="">
              <p:embed/>
            </p:oleObj>
          </a:graphicData>
        </a:graphic>
      </p:graphicFrame>
      <p:pic>
        <p:nvPicPr>
          <p:cNvPr id="27657" name="Picture 3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38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61450" name="Clip" r:id="rId9" imgW="2413440" imgH="2413440" progId="">
              <p:embed/>
            </p:oleObj>
          </a:graphicData>
        </a:graphic>
      </p:graphicFrame>
      <p:sp>
        <p:nvSpPr>
          <p:cNvPr id="27660" name="Text Box 3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7661" name="Picture 4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62472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773BF1-70F2-4AA6-9B47-89F2976353DB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28678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dirty="0" err="1" smtClean="0">
                <a:solidFill>
                  <a:srgbClr val="000066"/>
                </a:solidFill>
                <a:latin typeface="Calibri" pitchFamily="-109" charset="0"/>
              </a:rPr>
              <a:t>Elasticidade</a:t>
            </a:r>
            <a:r>
              <a:rPr lang="en-US" altLang="en-US" sz="32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3200" b="1" dirty="0" err="1" smtClean="0">
                <a:solidFill>
                  <a:srgbClr val="000066"/>
                </a:solidFill>
                <a:latin typeface="Calibri" pitchFamily="-109" charset="0"/>
              </a:rPr>
              <a:t>Constante</a:t>
            </a:r>
            <a:r>
              <a:rPr lang="en-US" altLang="en-US" sz="32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3200" b="1" dirty="0">
                <a:solidFill>
                  <a:srgbClr val="000066"/>
                </a:solidFill>
                <a:latin typeface="Calibri" pitchFamily="-109" charset="0"/>
              </a:rPr>
              <a:t>vs. </a:t>
            </a:r>
            <a:r>
              <a:rPr lang="en-US" altLang="en-US" sz="3200" b="1" dirty="0" err="1">
                <a:solidFill>
                  <a:srgbClr val="000066"/>
                </a:solidFill>
                <a:latin typeface="Calibri" pitchFamily="-109" charset="0"/>
              </a:rPr>
              <a:t>Curva</a:t>
            </a:r>
            <a:r>
              <a:rPr lang="en-US" altLang="en-US" sz="3200" b="1" dirty="0">
                <a:solidFill>
                  <a:srgbClr val="000066"/>
                </a:solidFill>
                <a:latin typeface="Calibri" pitchFamily="-109" charset="0"/>
              </a:rPr>
              <a:t> de </a:t>
            </a:r>
            <a:r>
              <a:rPr lang="en-US" altLang="en-US" sz="3200" b="1" dirty="0" err="1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3200" b="1" dirty="0">
                <a:solidFill>
                  <a:srgbClr val="000066"/>
                </a:solidFill>
                <a:latin typeface="Calibri" pitchFamily="-109" charset="0"/>
              </a:rPr>
              <a:t> Linear</a:t>
            </a:r>
            <a:endParaRPr lang="en-US" altLang="en-US" sz="32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1600200"/>
            <a:ext cx="7227888" cy="4603750"/>
            <a:chOff x="720" y="806"/>
            <a:chExt cx="4553" cy="2900"/>
          </a:xfrm>
        </p:grpSpPr>
        <p:sp>
          <p:nvSpPr>
            <p:cNvPr id="28688" name="Line 13"/>
            <p:cNvSpPr>
              <a:spLocks noChangeAspect="1" noChangeShapeType="1"/>
            </p:cNvSpPr>
            <p:nvPr/>
          </p:nvSpPr>
          <p:spPr bwMode="auto">
            <a:xfrm>
              <a:off x="928" y="3404"/>
              <a:ext cx="28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Aspect="1" noChangeShapeType="1"/>
            </p:cNvSpPr>
            <p:nvPr/>
          </p:nvSpPr>
          <p:spPr bwMode="auto">
            <a:xfrm flipV="1">
              <a:off x="928" y="1055"/>
              <a:ext cx="0" cy="23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Text Box 15"/>
            <p:cNvSpPr txBox="1">
              <a:spLocks noChangeAspect="1" noChangeArrowheads="1"/>
            </p:cNvSpPr>
            <p:nvPr/>
          </p:nvSpPr>
          <p:spPr bwMode="auto">
            <a:xfrm>
              <a:off x="3592" y="3456"/>
              <a:ext cx="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>
                  <a:latin typeface="Calibri" pitchFamily="-109" charset="0"/>
                </a:rPr>
                <a:t>Quantity</a:t>
              </a:r>
            </a:p>
          </p:txBody>
        </p:sp>
        <p:sp>
          <p:nvSpPr>
            <p:cNvPr id="28691" name="Text Box 16"/>
            <p:cNvSpPr txBox="1">
              <a:spLocks noChangeAspect="1" noChangeArrowheads="1"/>
            </p:cNvSpPr>
            <p:nvPr/>
          </p:nvSpPr>
          <p:spPr bwMode="auto">
            <a:xfrm>
              <a:off x="821" y="806"/>
              <a:ext cx="4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>
                  <a:latin typeface="Calibri" pitchFamily="-109" charset="0"/>
                </a:rPr>
                <a:t>Price</a:t>
              </a:r>
            </a:p>
          </p:txBody>
        </p:sp>
        <p:sp>
          <p:nvSpPr>
            <p:cNvPr id="28692" name="Text Box 17"/>
            <p:cNvSpPr txBox="1">
              <a:spLocks noChangeAspect="1" noChangeArrowheads="1"/>
            </p:cNvSpPr>
            <p:nvPr/>
          </p:nvSpPr>
          <p:spPr bwMode="auto">
            <a:xfrm>
              <a:off x="821" y="338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>
                  <a:latin typeface="Calibri" pitchFamily="-109" charset="0"/>
                </a:rPr>
                <a:t>0</a:t>
              </a:r>
            </a:p>
          </p:txBody>
        </p:sp>
        <p:sp>
          <p:nvSpPr>
            <p:cNvPr id="28693" name="Line 18"/>
            <p:cNvSpPr>
              <a:spLocks noChangeAspect="1" noChangeShapeType="1"/>
            </p:cNvSpPr>
            <p:nvPr/>
          </p:nvSpPr>
          <p:spPr bwMode="auto">
            <a:xfrm>
              <a:off x="928" y="1860"/>
              <a:ext cx="1410" cy="1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19"/>
            <p:cNvSpPr>
              <a:spLocks noChangeAspect="1" noChangeShapeType="1"/>
            </p:cNvSpPr>
            <p:nvPr/>
          </p:nvSpPr>
          <p:spPr bwMode="auto">
            <a:xfrm flipV="1">
              <a:off x="1600" y="2599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20"/>
            <p:cNvSpPr txBox="1">
              <a:spLocks noChangeAspect="1" noChangeArrowheads="1"/>
            </p:cNvSpPr>
            <p:nvPr/>
          </p:nvSpPr>
          <p:spPr bwMode="auto">
            <a:xfrm>
              <a:off x="1526" y="342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>
                  <a:latin typeface="Calibri" pitchFamily="-109" charset="0"/>
                </a:rPr>
                <a:t>Q</a:t>
              </a:r>
            </a:p>
          </p:txBody>
        </p:sp>
        <p:sp>
          <p:nvSpPr>
            <p:cNvPr id="28696" name="Line 21"/>
            <p:cNvSpPr>
              <a:spLocks noChangeAspect="1" noChangeShapeType="1"/>
            </p:cNvSpPr>
            <p:nvPr/>
          </p:nvSpPr>
          <p:spPr bwMode="auto">
            <a:xfrm flipH="1">
              <a:off x="928" y="2599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Text Box 22"/>
            <p:cNvSpPr txBox="1">
              <a:spLocks noChangeAspect="1" noChangeArrowheads="1"/>
            </p:cNvSpPr>
            <p:nvPr/>
          </p:nvSpPr>
          <p:spPr bwMode="auto">
            <a:xfrm>
              <a:off x="720" y="254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>
                  <a:latin typeface="Calibri" pitchFamily="-109" charset="0"/>
                </a:rPr>
                <a:t>P</a:t>
              </a:r>
            </a:p>
          </p:txBody>
        </p:sp>
        <p:sp>
          <p:nvSpPr>
            <p:cNvPr id="28698" name="Arc 23"/>
            <p:cNvSpPr>
              <a:spLocks noChangeAspect="1"/>
            </p:cNvSpPr>
            <p:nvPr/>
          </p:nvSpPr>
          <p:spPr bwMode="auto">
            <a:xfrm>
              <a:off x="1230" y="1659"/>
              <a:ext cx="2215" cy="1376"/>
            </a:xfrm>
            <a:custGeom>
              <a:avLst/>
              <a:gdLst>
                <a:gd name="T0" fmla="*/ 10 w 21498"/>
                <a:gd name="T1" fmla="*/ 8 h 17785"/>
                <a:gd name="T2" fmla="*/ 0 w 21498"/>
                <a:gd name="T3" fmla="*/ 1 h 17785"/>
                <a:gd name="T4" fmla="*/ 23 w 21498"/>
                <a:gd name="T5" fmla="*/ 0 h 17785"/>
                <a:gd name="T6" fmla="*/ 0 60000 65536"/>
                <a:gd name="T7" fmla="*/ 0 60000 65536"/>
                <a:gd name="T8" fmla="*/ 0 60000 65536"/>
                <a:gd name="T9" fmla="*/ 0 w 21498"/>
                <a:gd name="T10" fmla="*/ 0 h 17785"/>
                <a:gd name="T11" fmla="*/ 21498 w 21498"/>
                <a:gd name="T12" fmla="*/ 17785 h 17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8" h="17785" fill="none" extrusionOk="0">
                  <a:moveTo>
                    <a:pt x="9240" y="17784"/>
                  </a:moveTo>
                  <a:cubicBezTo>
                    <a:pt x="4000" y="14173"/>
                    <a:pt x="619" y="8434"/>
                    <a:pt x="0" y="2100"/>
                  </a:cubicBezTo>
                </a:path>
                <a:path w="21498" h="17785" stroke="0" extrusionOk="0">
                  <a:moveTo>
                    <a:pt x="9240" y="17784"/>
                  </a:moveTo>
                  <a:cubicBezTo>
                    <a:pt x="4000" y="14173"/>
                    <a:pt x="619" y="8434"/>
                    <a:pt x="0" y="2100"/>
                  </a:cubicBezTo>
                  <a:lnTo>
                    <a:pt x="21498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24"/>
            <p:cNvSpPr txBox="1">
              <a:spLocks noChangeAspect="1" noChangeArrowheads="1"/>
            </p:cNvSpPr>
            <p:nvPr/>
          </p:nvSpPr>
          <p:spPr bwMode="auto">
            <a:xfrm>
              <a:off x="1488" y="2352"/>
              <a:ext cx="23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4400" b="1">
                  <a:latin typeface="Calibri" pitchFamily="-109" charset="0"/>
                </a:rPr>
                <a:t>•</a:t>
              </a:r>
            </a:p>
          </p:txBody>
        </p:sp>
        <p:sp>
          <p:nvSpPr>
            <p:cNvPr id="28700" name="Text Box 25"/>
            <p:cNvSpPr txBox="1">
              <a:spLocks noChangeAspect="1" noChangeArrowheads="1"/>
            </p:cNvSpPr>
            <p:nvPr/>
          </p:nvSpPr>
          <p:spPr bwMode="auto">
            <a:xfrm>
              <a:off x="1670" y="2400"/>
              <a:ext cx="23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2000" b="1" dirty="0" err="1" smtClean="0">
                  <a:latin typeface="Calibri" pitchFamily="-109" charset="0"/>
                </a:rPr>
                <a:t>Preço</a:t>
              </a:r>
              <a:r>
                <a:rPr lang="en-GB" altLang="en-US" sz="2000" b="1" dirty="0" smtClean="0">
                  <a:latin typeface="Calibri" pitchFamily="-109" charset="0"/>
                </a:rPr>
                <a:t> e </a:t>
              </a:r>
              <a:r>
                <a:rPr lang="en-GB" altLang="en-US" sz="2000" b="1" dirty="0" err="1" smtClean="0">
                  <a:latin typeface="Calibri" pitchFamily="-109" charset="0"/>
                </a:rPr>
                <a:t>Quantidade</a:t>
              </a:r>
              <a:r>
                <a:rPr lang="en-GB" altLang="en-US" sz="2000" b="1" dirty="0" smtClean="0">
                  <a:latin typeface="Calibri" pitchFamily="-109" charset="0"/>
                </a:rPr>
                <a:t> </a:t>
              </a:r>
              <a:r>
                <a:rPr lang="en-GB" altLang="en-US" sz="2000" b="1" dirty="0" err="1" smtClean="0">
                  <a:latin typeface="Calibri" pitchFamily="-109" charset="0"/>
                </a:rPr>
                <a:t>Observados</a:t>
              </a:r>
              <a:r>
                <a:rPr lang="en-GB" altLang="en-US" sz="2000" b="1" dirty="0" smtClean="0">
                  <a:latin typeface="Calibri" pitchFamily="-109" charset="0"/>
                </a:rPr>
                <a:t> </a:t>
              </a:r>
              <a:endParaRPr lang="en-GB" altLang="en-US" sz="2000" b="1" dirty="0">
                <a:latin typeface="Calibri" pitchFamily="-109" charset="0"/>
              </a:endParaRPr>
            </a:p>
          </p:txBody>
        </p:sp>
        <p:sp>
          <p:nvSpPr>
            <p:cNvPr id="28701" name="Text Box 26"/>
            <p:cNvSpPr txBox="1">
              <a:spLocks noChangeAspect="1" noChangeArrowheads="1"/>
            </p:cNvSpPr>
            <p:nvPr/>
          </p:nvSpPr>
          <p:spPr bwMode="auto">
            <a:xfrm>
              <a:off x="2215" y="2736"/>
              <a:ext cx="30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i="1" dirty="0" smtClean="0">
                  <a:latin typeface="Calibri" pitchFamily="-109" charset="0"/>
                </a:rPr>
                <a:t> </a:t>
              </a:r>
              <a:r>
                <a:rPr lang="en-US" altLang="en-US" sz="2000" b="1" i="1" dirty="0" err="1">
                  <a:latin typeface="Calibri" pitchFamily="-109" charset="0"/>
                </a:rPr>
                <a:t>Curva</a:t>
              </a:r>
              <a:r>
                <a:rPr lang="en-US" altLang="en-US" sz="2000" b="1" i="1" dirty="0">
                  <a:latin typeface="Calibri" pitchFamily="-109" charset="0"/>
                </a:rPr>
                <a:t> de </a:t>
              </a:r>
              <a:r>
                <a:rPr lang="en-US" altLang="en-US" sz="2000" b="1" i="1" dirty="0" err="1">
                  <a:latin typeface="Calibri" pitchFamily="-109" charset="0"/>
                </a:rPr>
                <a:t>Demanda</a:t>
              </a:r>
              <a:r>
                <a:rPr lang="en-US" altLang="en-US" sz="2000" b="1" i="1" dirty="0">
                  <a:latin typeface="Calibri" pitchFamily="-109" charset="0"/>
                </a:rPr>
                <a:t> </a:t>
              </a:r>
              <a:r>
                <a:rPr lang="en-US" altLang="en-US" sz="2000" b="1" i="1" dirty="0" err="1">
                  <a:latin typeface="Calibri" pitchFamily="-109" charset="0"/>
                </a:rPr>
                <a:t>Elasticidade</a:t>
              </a:r>
              <a:r>
                <a:rPr lang="en-US" altLang="en-US" sz="2000" b="1" i="1" dirty="0">
                  <a:latin typeface="Calibri" pitchFamily="-109" charset="0"/>
                </a:rPr>
                <a:t> </a:t>
              </a:r>
              <a:r>
                <a:rPr lang="en-US" altLang="en-US" sz="2000" b="1" i="1" dirty="0" err="1">
                  <a:latin typeface="Calibri" pitchFamily="-109" charset="0"/>
                </a:rPr>
                <a:t>Constante</a:t>
              </a:r>
              <a:endParaRPr lang="en-GB" altLang="en-US" sz="2000" b="1" dirty="0">
                <a:latin typeface="Calibri" pitchFamily="-109" charset="0"/>
              </a:endParaRPr>
            </a:p>
          </p:txBody>
        </p:sp>
        <p:sp>
          <p:nvSpPr>
            <p:cNvPr id="28702" name="Text Box 27"/>
            <p:cNvSpPr txBox="1">
              <a:spLocks noChangeAspect="1" noChangeArrowheads="1"/>
            </p:cNvSpPr>
            <p:nvPr/>
          </p:nvSpPr>
          <p:spPr bwMode="auto">
            <a:xfrm>
              <a:off x="2441" y="3110"/>
              <a:ext cx="18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 i="1" dirty="0" err="1">
                  <a:latin typeface="Calibri" pitchFamily="-109" charset="0"/>
                </a:rPr>
                <a:t>Curva</a:t>
              </a:r>
              <a:r>
                <a:rPr lang="en-US" altLang="en-US" sz="2000" b="1" i="1" dirty="0">
                  <a:latin typeface="Calibri" pitchFamily="-109" charset="0"/>
                </a:rPr>
                <a:t> de </a:t>
              </a:r>
              <a:r>
                <a:rPr lang="en-US" altLang="en-US" sz="2000" b="1" i="1" dirty="0" err="1">
                  <a:latin typeface="Calibri" pitchFamily="-109" charset="0"/>
                </a:rPr>
                <a:t>Demanda</a:t>
              </a:r>
              <a:r>
                <a:rPr lang="en-US" altLang="en-US" sz="2000" b="1" i="1" dirty="0">
                  <a:latin typeface="Calibri" pitchFamily="-109" charset="0"/>
                </a:rPr>
                <a:t> Linear</a:t>
              </a:r>
              <a:endParaRPr lang="en-GB" altLang="en-US" sz="2000" b="1" dirty="0">
                <a:latin typeface="Calibri" pitchFamily="-109" charset="0"/>
              </a:endParaRPr>
            </a:p>
          </p:txBody>
        </p:sp>
        <p:sp>
          <p:nvSpPr>
            <p:cNvPr id="28703" name="Line 28"/>
            <p:cNvSpPr>
              <a:spLocks noChangeAspect="1" noChangeShapeType="1"/>
            </p:cNvSpPr>
            <p:nvPr/>
          </p:nvSpPr>
          <p:spPr bwMode="auto">
            <a:xfrm flipH="1">
              <a:off x="2315" y="3303"/>
              <a:ext cx="135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Line 29"/>
            <p:cNvSpPr>
              <a:spLocks noChangeAspect="1" noChangeShapeType="1"/>
            </p:cNvSpPr>
            <p:nvPr/>
          </p:nvSpPr>
          <p:spPr bwMode="auto">
            <a:xfrm flipH="1">
              <a:off x="2112" y="2928"/>
              <a:ext cx="134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3426" name="AutoShape 3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8675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62473" name="Clip" r:id="rId4" imgW="2413440" imgH="2413440" progId="">
              <p:embed/>
            </p:oleObj>
          </a:graphicData>
        </a:graphic>
      </p:graphicFrame>
      <p:pic>
        <p:nvPicPr>
          <p:cNvPr id="28681" name="Picture 3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6" name="Object 4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62474" name="Clip" r:id="rId9" imgW="2413440" imgH="2413440" progId="">
              <p:embed/>
            </p:oleObj>
          </a:graphicData>
        </a:graphic>
      </p:graphicFrame>
      <p:sp>
        <p:nvSpPr>
          <p:cNvPr id="28684" name="Text Box 4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8685" name="Picture 4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4953000" y="11430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err="1" smtClean="0">
                <a:latin typeface="Calibri" pitchFamily="-109" charset="0"/>
              </a:rPr>
              <a:t>Curva</a:t>
            </a:r>
            <a:r>
              <a:rPr lang="en-US" altLang="en-US" sz="2000" b="1" i="1" dirty="0" smtClean="0">
                <a:latin typeface="Calibri" pitchFamily="-109" charset="0"/>
              </a:rPr>
              <a:t> de </a:t>
            </a:r>
            <a:r>
              <a:rPr lang="en-US" altLang="en-US" sz="2000" b="1" i="1" dirty="0" err="1" smtClean="0">
                <a:latin typeface="Calibri" pitchFamily="-109" charset="0"/>
              </a:rPr>
              <a:t>Demanda</a:t>
            </a:r>
            <a:r>
              <a:rPr lang="en-US" altLang="en-US" sz="2000" b="1" i="1" dirty="0" smtClean="0">
                <a:latin typeface="Calibri" pitchFamily="-109" charset="0"/>
              </a:rPr>
              <a:t> Linear :</a:t>
            </a:r>
            <a:endParaRPr lang="en-US" altLang="en-US" sz="2000" b="1" i="1" dirty="0">
              <a:latin typeface="Calibri" pitchFamily="-109" charset="0"/>
            </a:endParaRPr>
          </a:p>
          <a:p>
            <a:pPr eaLnBrk="1" hangingPunct="1"/>
            <a:r>
              <a:rPr lang="en-US" altLang="en-US" sz="2000" dirty="0" err="1">
                <a:latin typeface="Calibri" pitchFamily="-109" charset="0"/>
              </a:rPr>
              <a:t>Q</a:t>
            </a:r>
            <a:r>
              <a:rPr lang="en-US" altLang="en-US" sz="2000" baseline="-25000" dirty="0" err="1">
                <a:latin typeface="Calibri" pitchFamily="-109" charset="0"/>
              </a:rPr>
              <a:t>d</a:t>
            </a:r>
            <a:r>
              <a:rPr lang="en-US" altLang="en-US" sz="2000" dirty="0">
                <a:latin typeface="Calibri" pitchFamily="-109" charset="0"/>
              </a:rPr>
              <a:t> = a -</a:t>
            </a:r>
            <a:r>
              <a:rPr lang="en-US" altLang="en-US" sz="2000" dirty="0" err="1">
                <a:latin typeface="Calibri" pitchFamily="-109" charset="0"/>
              </a:rPr>
              <a:t>bP</a:t>
            </a:r>
            <a:endParaRPr lang="en-US" altLang="en-US" sz="2000" dirty="0">
              <a:latin typeface="Calibri" pitchFamily="-109" charset="0"/>
            </a:endParaRPr>
          </a:p>
          <a:p>
            <a:pPr eaLnBrk="1" hangingPunct="1"/>
            <a:r>
              <a:rPr lang="el-GR" altLang="en-US" sz="2000" dirty="0">
                <a:latin typeface="Calibri" pitchFamily="-109" charset="0"/>
              </a:rPr>
              <a:t>ε</a:t>
            </a:r>
            <a:r>
              <a:rPr lang="en-US" altLang="en-US" sz="2000" baseline="-25000" dirty="0">
                <a:latin typeface="Calibri" pitchFamily="-109" charset="0"/>
              </a:rPr>
              <a:t>Q,P</a:t>
            </a:r>
            <a:r>
              <a:rPr lang="en-US" altLang="en-US" sz="2000" dirty="0">
                <a:latin typeface="Calibri" pitchFamily="-109" charset="0"/>
              </a:rPr>
              <a:t> = (</a:t>
            </a:r>
            <a:r>
              <a:rPr lang="el-GR" altLang="en-US" sz="2000" dirty="0">
                <a:latin typeface="Calibri" pitchFamily="-109" charset="0"/>
              </a:rPr>
              <a:t>Δ</a:t>
            </a:r>
            <a:r>
              <a:rPr lang="en-US" altLang="en-US" sz="2000" dirty="0">
                <a:latin typeface="Calibri" pitchFamily="-109" charset="0"/>
              </a:rPr>
              <a:t>Q/</a:t>
            </a:r>
            <a:r>
              <a:rPr lang="el-GR" altLang="en-US" sz="2000" dirty="0">
                <a:latin typeface="Calibri" pitchFamily="-109" charset="0"/>
              </a:rPr>
              <a:t> Δ</a:t>
            </a:r>
            <a:r>
              <a:rPr lang="en-US" altLang="en-US" sz="2000" dirty="0">
                <a:latin typeface="Calibri" pitchFamily="-109" charset="0"/>
              </a:rPr>
              <a:t>P)(P/Q) = -b(P/Q) </a:t>
            </a:r>
          </a:p>
          <a:p>
            <a:pPr eaLnBrk="1" hangingPunct="1"/>
            <a:endParaRPr lang="en-US" altLang="en-US" sz="2000" dirty="0">
              <a:latin typeface="Calibri" pitchFamily="-109" charset="0"/>
            </a:endParaRPr>
          </a:p>
        </p:txBody>
      </p:sp>
      <p:sp>
        <p:nvSpPr>
          <p:cNvPr id="28687" name="TextBox 16"/>
          <p:cNvSpPr txBox="1">
            <a:spLocks noChangeArrowheads="1"/>
          </p:cNvSpPr>
          <p:nvPr/>
        </p:nvSpPr>
        <p:spPr bwMode="auto">
          <a:xfrm>
            <a:off x="4953000" y="2362200"/>
            <a:ext cx="3429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i="1" dirty="0" err="1">
                <a:latin typeface="Calibri" pitchFamily="-109" charset="0"/>
              </a:rPr>
              <a:t>Curva</a:t>
            </a:r>
            <a:r>
              <a:rPr lang="en-US" altLang="en-US" sz="2000" b="1" i="1" dirty="0">
                <a:latin typeface="Calibri" pitchFamily="-109" charset="0"/>
              </a:rPr>
              <a:t> de </a:t>
            </a:r>
            <a:r>
              <a:rPr lang="en-US" altLang="en-US" sz="2000" b="1" i="1" dirty="0" err="1" smtClean="0">
                <a:latin typeface="Calibri" pitchFamily="-109" charset="0"/>
              </a:rPr>
              <a:t>Demanda</a:t>
            </a:r>
            <a:r>
              <a:rPr lang="en-US" altLang="en-US" sz="2000" b="1" i="1" dirty="0" smtClean="0">
                <a:latin typeface="Calibri" pitchFamily="-109" charset="0"/>
              </a:rPr>
              <a:t> </a:t>
            </a:r>
            <a:r>
              <a:rPr lang="en-US" altLang="en-US" sz="2000" b="1" i="1" dirty="0" err="1">
                <a:latin typeface="Calibri" pitchFamily="-109" charset="0"/>
              </a:rPr>
              <a:t>Elasticidade</a:t>
            </a:r>
            <a:r>
              <a:rPr lang="en-US" altLang="en-US" sz="2000" b="1" i="1" dirty="0">
                <a:latin typeface="Calibri" pitchFamily="-109" charset="0"/>
              </a:rPr>
              <a:t> </a:t>
            </a:r>
            <a:r>
              <a:rPr lang="en-US" altLang="en-US" sz="2000" b="1" i="1" dirty="0" err="1" smtClean="0">
                <a:latin typeface="Calibri" pitchFamily="-109" charset="0"/>
              </a:rPr>
              <a:t>Constante</a:t>
            </a:r>
            <a:r>
              <a:rPr lang="en-US" altLang="en-US" sz="2000" b="1" i="1" dirty="0" smtClean="0">
                <a:latin typeface="Calibri" pitchFamily="-109" charset="0"/>
              </a:rPr>
              <a:t> </a:t>
            </a:r>
            <a:r>
              <a:rPr lang="en-US" altLang="en-US" sz="2000" b="1" i="1" dirty="0">
                <a:latin typeface="Calibri" pitchFamily="-109" charset="0"/>
              </a:rPr>
              <a:t>:</a:t>
            </a:r>
          </a:p>
          <a:p>
            <a:pPr eaLnBrk="1" hangingPunct="1"/>
            <a:r>
              <a:rPr lang="en-US" altLang="en-US" sz="2000" dirty="0" err="1">
                <a:latin typeface="Calibri" pitchFamily="-109" charset="0"/>
              </a:rPr>
              <a:t>Q</a:t>
            </a:r>
            <a:r>
              <a:rPr lang="en-US" altLang="en-US" sz="2000" baseline="-25000" dirty="0" err="1">
                <a:latin typeface="Calibri" pitchFamily="-109" charset="0"/>
              </a:rPr>
              <a:t>d</a:t>
            </a:r>
            <a:r>
              <a:rPr lang="en-US" altLang="en-US" sz="2000" dirty="0">
                <a:latin typeface="Calibri" pitchFamily="-109" charset="0"/>
              </a:rPr>
              <a:t> = </a:t>
            </a:r>
            <a:r>
              <a:rPr lang="en-US" altLang="en-US" sz="2000" dirty="0" err="1">
                <a:latin typeface="Calibri" pitchFamily="-109" charset="0"/>
              </a:rPr>
              <a:t>aP</a:t>
            </a:r>
            <a:r>
              <a:rPr lang="en-US" altLang="en-US" sz="2000" baseline="30000" dirty="0">
                <a:latin typeface="Calibri" pitchFamily="-109" charset="0"/>
              </a:rPr>
              <a:t>-b</a:t>
            </a:r>
          </a:p>
          <a:p>
            <a:pPr eaLnBrk="1" hangingPunct="1"/>
            <a:r>
              <a:rPr lang="el-GR" altLang="en-US" sz="2000" dirty="0">
                <a:latin typeface="Calibri" pitchFamily="-109" charset="0"/>
              </a:rPr>
              <a:t>ε</a:t>
            </a:r>
            <a:r>
              <a:rPr lang="en-US" altLang="en-US" sz="2000" baseline="-25000" dirty="0">
                <a:latin typeface="Calibri" pitchFamily="-109" charset="0"/>
              </a:rPr>
              <a:t>Q,P</a:t>
            </a:r>
            <a:r>
              <a:rPr lang="en-US" altLang="en-US" sz="2000" dirty="0">
                <a:latin typeface="Calibri" pitchFamily="-109" charset="0"/>
              </a:rPr>
              <a:t> = -b</a:t>
            </a:r>
          </a:p>
          <a:p>
            <a:pPr eaLnBrk="1" hangingPunct="1"/>
            <a:endParaRPr lang="en-US" altLang="en-US" sz="2000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88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645400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8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4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6026150" y="1003300"/>
            <a:ext cx="256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52400" y="0"/>
            <a:ext cx="8991600" cy="6858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 Linear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solidFill>
                  <a:schemeClr val="tx2"/>
                </a:solidFill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solidFill>
                  <a:schemeClr val="tx2"/>
                </a:solidFill>
                <a:latin typeface="Arial" charset="0"/>
              </a:rPr>
              <a:t>Quantidade</a:t>
            </a: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12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solidFill>
                  <a:schemeClr val="tx2"/>
                </a:solidFill>
                <a:latin typeface="Arial" charset="0"/>
              </a:rPr>
              <a:t>  </a:t>
            </a:r>
            <a:r>
              <a:rPr lang="pt-PT" sz="2000" b="1">
                <a:solidFill>
                  <a:schemeClr val="bg2"/>
                </a:solidFill>
                <a:latin typeface="Arial" charset="0"/>
              </a:rPr>
              <a:t>8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  6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  4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  2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0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solidFill>
                  <a:schemeClr val="bg2"/>
                </a:solidFill>
                <a:latin typeface="Arial" charset="0"/>
              </a:rPr>
              <a:t>20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30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40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50</a:t>
            </a: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60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solidFill>
                  <a:schemeClr val="tx2"/>
                </a:solidFill>
                <a:latin typeface="Arial" charset="0"/>
              </a:rPr>
              <a:t>70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solidFill>
                  <a:schemeClr val="tx2"/>
                </a:solidFill>
                <a:latin typeface="Arial" charset="0"/>
              </a:rPr>
              <a:t>Preço    Quantidade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6276975" y="1616075"/>
            <a:ext cx="1468351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dirty="0">
                <a:solidFill>
                  <a:schemeClr val="tx2"/>
                </a:solidFill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 dirty="0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 dirty="0">
                <a:solidFill>
                  <a:schemeClr val="tx2"/>
                </a:solidFill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pt-PT" b="1" dirty="0">
                <a:solidFill>
                  <a:schemeClr val="tx2"/>
                </a:solidFill>
                <a:latin typeface="Arial" charset="0"/>
              </a:rPr>
              <a:t>6            30</a:t>
            </a:r>
          </a:p>
          <a:p>
            <a:pPr defTabSz="762000" eaLnBrk="0" hangingPunct="0"/>
            <a:r>
              <a:rPr lang="pt-PT" b="1" dirty="0">
                <a:solidFill>
                  <a:schemeClr val="tx2"/>
                </a:solidFill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 dirty="0">
                <a:solidFill>
                  <a:schemeClr val="tx2"/>
                </a:solidFill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 dirty="0">
                <a:solidFill>
                  <a:schemeClr val="tx2"/>
                </a:solidFill>
                <a:latin typeface="Arial" charset="0"/>
              </a:rPr>
              <a:t>  0            60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solidFill>
                  <a:schemeClr val="bg2"/>
                </a:solidFill>
                <a:latin typeface="Arial" charset="0"/>
              </a:rPr>
              <a:t>b</a:t>
            </a: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 Linear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8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4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1652588" y="108108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 </a:t>
            </a:r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9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15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4686300" y="82391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5062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38138" y="27733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  8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4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1652588" y="1081088"/>
            <a:ext cx="158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9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15</a:t>
            </a: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908550" y="114141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7102475" y="130333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6105525" y="98425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837238" y="151606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 </a:t>
            </a:r>
            <a:r>
              <a:rPr lang="pt-PT" sz="1800" b="1" i="1">
                <a:latin typeface="Arial" charset="0"/>
              </a:rPr>
              <a:t>média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7697788" y="9842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>
            <a:off x="5935663" y="1476375"/>
            <a:ext cx="109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7383463" y="1531938"/>
            <a:ext cx="114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800" b="1" i="1">
                <a:latin typeface="Arial" charset="0"/>
              </a:rPr>
              <a:t>médio</a:t>
            </a:r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7564438" y="1497013"/>
            <a:ext cx="998537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4922838" y="218440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6718300" y="233045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6032500" y="2027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10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6032500" y="2574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15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134225" y="20113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-2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 flipV="1">
            <a:off x="5943600" y="2514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164388" y="25733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 9</a:t>
            </a:r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7196138" y="250507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4938713" y="3135313"/>
            <a:ext cx="3563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 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3            </a:t>
            </a:r>
            <a:r>
              <a:rPr lang="pt-PT" sz="2000" b="1">
                <a:latin typeface="Arial" charset="0"/>
              </a:rPr>
              <a:t>(elástica)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8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4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1652588" y="108108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 </a:t>
            </a:r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9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15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75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 dirty="0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 dirty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1800">
                <a:latin typeface="Arial" charset="0"/>
              </a:rPr>
              <a:t>8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4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57188" y="509746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2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40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62103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50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838200" y="1371600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5202238" y="40290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6338888" y="48133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497205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45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3848100" y="54578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5308600" y="4519613"/>
            <a:ext cx="0" cy="15208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808038" y="5303838"/>
            <a:ext cx="56530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V="1">
            <a:off x="6477000" y="5270500"/>
            <a:ext cx="0" cy="70643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5294313" y="5303838"/>
            <a:ext cx="1182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V="1">
            <a:off x="5310188" y="4535488"/>
            <a:ext cx="0" cy="768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V="1">
            <a:off x="5262563" y="5441950"/>
            <a:ext cx="476250" cy="246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3449638" y="4659313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664075" y="4887913"/>
            <a:ext cx="522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 flipV="1">
            <a:off x="5832475" y="6056313"/>
            <a:ext cx="60325" cy="352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41" name="Rectangle 37"/>
          <p:cNvSpPr>
            <a:spLocks noChangeArrowheads="1"/>
          </p:cNvSpPr>
          <p:nvPr/>
        </p:nvSpPr>
        <p:spPr bwMode="auto">
          <a:xfrm>
            <a:off x="1222375" y="3830638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3</a:t>
            </a:r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H="1">
            <a:off x="808038" y="4259263"/>
            <a:ext cx="1152525" cy="6905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7143" name="AutoShape 39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44" name="Rectangle 40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4686300" y="82391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1800">
                <a:latin typeface="Arial" charset="0"/>
              </a:rPr>
              <a:t>8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49250" y="43291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4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57188" y="509746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2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40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62103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50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5202238" y="40290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6338888" y="481330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97205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45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848100" y="54578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4908550" y="114141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7102475" y="130333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6105525" y="98425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837238" y="151606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 </a:t>
            </a:r>
            <a:r>
              <a:rPr lang="pt-PT" sz="1800" b="1" i="1">
                <a:latin typeface="Arial" charset="0"/>
              </a:rPr>
              <a:t>média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7697788" y="98425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5935663" y="1476375"/>
            <a:ext cx="10953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7339013" y="1531938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 </a:t>
            </a:r>
            <a:r>
              <a:rPr lang="pt-PT" b="1" i="1">
                <a:latin typeface="Arial" charset="0"/>
              </a:rPr>
              <a:t>P </a:t>
            </a:r>
            <a:r>
              <a:rPr lang="pt-PT" sz="1800" b="1" i="1">
                <a:latin typeface="Arial" charset="0"/>
              </a:rPr>
              <a:t>médio</a:t>
            </a:r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flipV="1">
            <a:off x="7564438" y="1476375"/>
            <a:ext cx="941387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4922838" y="218440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6718300" y="233045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032500" y="2027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10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032500" y="2574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45</a:t>
            </a: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7134225" y="20113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-2</a:t>
            </a:r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 flipV="1">
            <a:off x="5934075" y="2514600"/>
            <a:ext cx="695325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7164388" y="25733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 3</a:t>
            </a:r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7196138" y="250507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4938713" y="3135313"/>
            <a:ext cx="400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 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1/3         (inelástica)</a:t>
            </a:r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V="1">
            <a:off x="5308600" y="4519613"/>
            <a:ext cx="0" cy="15208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808038" y="5303838"/>
            <a:ext cx="5653087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 flipV="1">
            <a:off x="6477000" y="5270500"/>
            <a:ext cx="0" cy="70643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1" name="Line 49"/>
          <p:cNvSpPr>
            <a:spLocks noChangeShapeType="1"/>
          </p:cNvSpPr>
          <p:nvPr/>
        </p:nvSpPr>
        <p:spPr bwMode="auto">
          <a:xfrm>
            <a:off x="5294313" y="5303838"/>
            <a:ext cx="1182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2" name="Line 50"/>
          <p:cNvSpPr>
            <a:spLocks noChangeShapeType="1"/>
          </p:cNvSpPr>
          <p:nvPr/>
        </p:nvSpPr>
        <p:spPr bwMode="auto">
          <a:xfrm flipV="1">
            <a:off x="5310188" y="4535488"/>
            <a:ext cx="0" cy="768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 flipV="1">
            <a:off x="5262563" y="5441950"/>
            <a:ext cx="476250" cy="2460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3449638" y="4659313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4664075" y="4887913"/>
            <a:ext cx="522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6" name="Line 54"/>
          <p:cNvSpPr>
            <a:spLocks noChangeShapeType="1"/>
          </p:cNvSpPr>
          <p:nvPr/>
        </p:nvSpPr>
        <p:spPr bwMode="auto">
          <a:xfrm flipV="1">
            <a:off x="5832475" y="6056313"/>
            <a:ext cx="60325" cy="352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1222375" y="3830638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3</a:t>
            </a:r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 flipH="1">
            <a:off x="808038" y="4259263"/>
            <a:ext cx="1152525" cy="6905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98478D-F371-4F23-B1ED-DF6C56036C81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4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4730" name="AutoShape 10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Motivação </a:t>
            </a:r>
          </a:p>
          <a:p>
            <a:r>
              <a:rPr lang="pt-BR" altLang="en-US" sz="2000" i="1" dirty="0" smtClean="0">
                <a:solidFill>
                  <a:srgbClr val="000066"/>
                </a:solidFill>
                <a:latin typeface="Calibri" pitchFamily="-109" charset="0"/>
              </a:rPr>
              <a:t>Exemplo: . Mercado de Milho nos EUA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4739" name="AutoShape 19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074" name="Object 20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107" name="Clip" r:id="rId3" imgW="2413440" imgH="2413440" progId="">
              <p:embed/>
            </p:oleObj>
          </a:graphicData>
        </a:graphic>
      </p:graphicFrame>
      <p:pic>
        <p:nvPicPr>
          <p:cNvPr id="3079" name="Picture 21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2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24">
            <a:hlinkClick r:id="rId7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108" name="Clip" r:id="rId8" imgW="2413440" imgH="2413440" progId="">
              <p:embed/>
            </p:oleObj>
          </a:graphicData>
        </a:graphic>
      </p:graphicFrame>
      <p:sp>
        <p:nvSpPr>
          <p:cNvPr id="3082" name="Text Box 25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083" name="Picture 26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381000" y="1317625"/>
            <a:ext cx="84582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altLang="en-US" sz="2800" dirty="0">
                <a:latin typeface="Calibri" pitchFamily="-109" charset="0"/>
              </a:rPr>
              <a:t> </a:t>
            </a:r>
            <a:r>
              <a:rPr lang="pt-BR" altLang="en-US" sz="2800" i="1" dirty="0" smtClean="0">
                <a:latin typeface="Calibri" pitchFamily="-109" charset="0"/>
              </a:rPr>
              <a:t>2002-2003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Queda da oferta devido a seca nos estados plantadores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800" i="1" dirty="0" smtClean="0">
                <a:latin typeface="Calibri" pitchFamily="-109" charset="0"/>
              </a:rPr>
              <a:t>2004-2005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Colheitas inesperadamente grandes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800" i="1" dirty="0" smtClean="0">
                <a:latin typeface="Calibri" pitchFamily="-109" charset="0"/>
              </a:rPr>
              <a:t>2006-2008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600" dirty="0" smtClean="0"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Mudanças na política governamental 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Os anos da bolha nos mercados de ativos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Aumento nos custos de produção devido a preço do petróleo e chuvas que inundaram os campos 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800" i="1" dirty="0" smtClean="0">
                <a:latin typeface="Calibri" pitchFamily="-109" charset="0"/>
              </a:rPr>
              <a:t>2008-2009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Normalidade nas condições climáticas</a:t>
            </a:r>
          </a:p>
          <a:p>
            <a:pPr lvl="1" algn="just" eaLnBrk="1" hangingPunct="1"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Eclosão do Crise Econômica</a:t>
            </a:r>
          </a:p>
          <a:p>
            <a:pPr algn="just" eaLnBrk="1" hangingPunct="1"/>
            <a:endParaRPr lang="en-US" altLang="en-US" sz="2800" dirty="0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38138" y="20050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8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6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4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7033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10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08038" y="2168525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V="1">
            <a:off x="1914525" y="2168525"/>
            <a:ext cx="0" cy="38560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808038" y="2936875"/>
            <a:ext cx="222726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3067050" y="2936875"/>
            <a:ext cx="0" cy="30876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1868488" y="17256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2959100" y="24780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2482850" y="5518150"/>
            <a:ext cx="1458913" cy="460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808038" y="1401763"/>
            <a:ext cx="860425" cy="11826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1652588" y="1081088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 </a:t>
            </a:r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9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1914525" y="2200275"/>
            <a:ext cx="0" cy="736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1898650" y="2936875"/>
            <a:ext cx="1168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1960563" y="2200275"/>
            <a:ext cx="798512" cy="4302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390775" y="3014663"/>
            <a:ext cx="920750" cy="828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2759075" y="1925638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2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3897313" y="5181600"/>
            <a:ext cx="197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15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3021013" y="37988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10</a:t>
            </a: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Elasticidade Preço da Demanda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8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46075" y="3538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6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4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952875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30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40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3113088" y="2586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5170488" y="40449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325120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30</a:t>
            </a: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463925" y="451961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20</a:t>
            </a: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498600" y="310832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4</a:t>
            </a:r>
          </a:p>
        </p:txBody>
      </p:sp>
      <p:sp>
        <p:nvSpPr>
          <p:cNvPr id="51228" name="AutoShape 28"/>
          <p:cNvSpPr>
            <a:spLocks noChangeArrowheads="1"/>
          </p:cNvSpPr>
          <p:nvPr/>
        </p:nvSpPr>
        <p:spPr bwMode="auto">
          <a:xfrm>
            <a:off x="5899150" y="884238"/>
            <a:ext cx="2830513" cy="34290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6024563" y="1003300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 u="sng">
                <a:latin typeface="Arial" charset="0"/>
              </a:rPr>
              <a:t>Preço    Quantidade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6276975" y="1616075"/>
            <a:ext cx="187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Arial" charset="0"/>
              </a:rPr>
              <a:t>12              0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10            10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8            20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6            30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4            40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2            50</a:t>
            </a:r>
          </a:p>
          <a:p>
            <a:pPr defTabSz="762000" eaLnBrk="0" hangingPunct="0"/>
            <a:r>
              <a:rPr lang="pt-PT" b="1">
                <a:latin typeface="Arial" charset="0"/>
              </a:rPr>
              <a:t>  0            60</a:t>
            </a: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101725" y="39243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6</a:t>
            </a: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808038" y="29527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V="1">
            <a:off x="3051175" y="2952750"/>
            <a:ext cx="0" cy="30718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V="1">
            <a:off x="5310188" y="4519613"/>
            <a:ext cx="0" cy="1490662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4205288" y="3214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c</a:t>
            </a: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3051175" y="2968625"/>
            <a:ext cx="0" cy="1550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3051175" y="4519613"/>
            <a:ext cx="225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1914525" y="3490913"/>
            <a:ext cx="1044575" cy="230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H="1" flipV="1">
            <a:off x="808038" y="3767138"/>
            <a:ext cx="292100" cy="400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42" name="Oval 42"/>
          <p:cNvSpPr>
            <a:spLocks noChangeArrowheads="1"/>
          </p:cNvSpPr>
          <p:nvPr/>
        </p:nvSpPr>
        <p:spPr bwMode="auto">
          <a:xfrm>
            <a:off x="4090988" y="3606800"/>
            <a:ext cx="139700" cy="13970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615950"/>
            <a:ext cx="1393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  <a:p>
            <a:pPr algn="ctr" defTabSz="762000" eaLnBrk="0" hangingPunct="0"/>
            <a:endParaRPr lang="pt-PT" sz="1900" b="1">
              <a:latin typeface="Arial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53253" name="Freeform 5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12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46075" y="27733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 b="1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8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46075" y="3538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6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57188" y="43291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</a:t>
            </a:r>
            <a:r>
              <a:rPr lang="pt-PT" sz="2000" b="1">
                <a:latin typeface="Arial" charset="0"/>
              </a:rPr>
              <a:t>4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  2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833688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20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3952875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30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080000" y="608488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000" b="1">
                <a:latin typeface="Arial" charset="0"/>
              </a:rPr>
              <a:t>40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808038" y="1385888"/>
            <a:ext cx="6759575" cy="463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7265988" y="54832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3113088" y="25860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a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5170488" y="4044950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b</a:t>
            </a: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3251200" y="63881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sz="1600" b="1" i="1">
                <a:latin typeface="Arial" charset="0"/>
              </a:rPr>
              <a:t> </a:t>
            </a:r>
            <a:r>
              <a:rPr lang="pt-PT" sz="1800" b="1" i="1">
                <a:latin typeface="Arial" charset="0"/>
              </a:rPr>
              <a:t>média</a:t>
            </a:r>
            <a:r>
              <a:rPr lang="pt-PT" b="1">
                <a:latin typeface="Arial" charset="0"/>
              </a:rPr>
              <a:t> = 30</a:t>
            </a: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3463925" y="451961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  <a:r>
              <a:rPr lang="pt-PT" b="1">
                <a:latin typeface="Arial" charset="0"/>
              </a:rPr>
              <a:t> = 20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1498600" y="310832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  <a:r>
              <a:rPr lang="pt-PT" b="1">
                <a:latin typeface="Arial" charset="0"/>
              </a:rPr>
              <a:t> =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4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1101725" y="39243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P </a:t>
            </a:r>
            <a:r>
              <a:rPr lang="pt-PT" sz="1600" b="1" i="1">
                <a:latin typeface="Arial" charset="0"/>
              </a:rPr>
              <a:t>médio</a:t>
            </a:r>
            <a:r>
              <a:rPr lang="pt-PT" b="1">
                <a:latin typeface="Arial" charset="0"/>
              </a:rPr>
              <a:t> = 6</a:t>
            </a:r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808038" y="2952750"/>
            <a:ext cx="22590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V="1">
            <a:off x="3051175" y="2952750"/>
            <a:ext cx="0" cy="30718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808038" y="4519613"/>
            <a:ext cx="453231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5310188" y="4519613"/>
            <a:ext cx="0" cy="1490662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4205288" y="32146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800" b="1">
                <a:latin typeface="Arial" charset="0"/>
              </a:rPr>
              <a:t>c</a:t>
            </a:r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3051175" y="2968625"/>
            <a:ext cx="0" cy="1550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3051175" y="4519613"/>
            <a:ext cx="225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1914525" y="3490913"/>
            <a:ext cx="1044575" cy="230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 flipH="1" flipV="1">
            <a:off x="808038" y="3767138"/>
            <a:ext cx="292100" cy="400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86" name="AutoShape 38"/>
          <p:cNvSpPr>
            <a:spLocks noChangeArrowheads="1"/>
          </p:cNvSpPr>
          <p:nvPr/>
        </p:nvSpPr>
        <p:spPr bwMode="auto">
          <a:xfrm>
            <a:off x="4886325" y="715963"/>
            <a:ext cx="4165600" cy="307498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5108575" y="1033463"/>
            <a:ext cx="893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7302500" y="1195388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6305550" y="87630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</a:t>
            </a:r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6037263" y="1408113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 i="1">
                <a:latin typeface="Arial" charset="0"/>
              </a:rPr>
              <a:t>Q</a:t>
            </a:r>
            <a:r>
              <a:rPr lang="pt-PT" b="1" i="1" baseline="-25000">
                <a:latin typeface="Arial" charset="0"/>
              </a:rPr>
              <a:t>D </a:t>
            </a:r>
            <a:r>
              <a:rPr lang="pt-PT" sz="1800" b="1" i="1">
                <a:latin typeface="Arial" charset="0"/>
              </a:rPr>
              <a:t>média</a:t>
            </a: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7897813" y="8763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D</a:t>
            </a:r>
            <a:r>
              <a:rPr lang="pt-PT" b="1" i="1">
                <a:latin typeface="Arial" charset="0"/>
              </a:rPr>
              <a:t>P</a:t>
            </a: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6135688" y="1368425"/>
            <a:ext cx="1095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7539038" y="1423988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 </a:t>
            </a:r>
            <a:r>
              <a:rPr lang="pt-PT" b="1" i="1">
                <a:latin typeface="Arial" charset="0"/>
              </a:rPr>
              <a:t>P </a:t>
            </a:r>
            <a:r>
              <a:rPr lang="pt-PT" sz="1800" b="1" i="1">
                <a:latin typeface="Arial" charset="0"/>
              </a:rPr>
              <a:t>médio</a:t>
            </a:r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 flipV="1">
            <a:off x="7764463" y="1368425"/>
            <a:ext cx="9413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5122863" y="2076450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</a:t>
            </a:r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6918325" y="2222500"/>
            <a:ext cx="44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PT" b="1" i="1">
                <a:latin typeface="Arial" charset="0"/>
              </a:rPr>
              <a:t>÷</a:t>
            </a: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6232525" y="19192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20</a:t>
            </a:r>
          </a:p>
        </p:txBody>
      </p:sp>
      <p:sp>
        <p:nvSpPr>
          <p:cNvPr id="53298" name="Rectangle 50"/>
          <p:cNvSpPr>
            <a:spLocks noChangeArrowheads="1"/>
          </p:cNvSpPr>
          <p:nvPr/>
        </p:nvSpPr>
        <p:spPr bwMode="auto">
          <a:xfrm>
            <a:off x="6232525" y="246697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30</a:t>
            </a:r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7334250" y="190341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Symbol" pitchFamily="18" charset="2"/>
              </a:rPr>
              <a:t>-4</a:t>
            </a:r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 flipV="1">
            <a:off x="6134100" y="2406650"/>
            <a:ext cx="695325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301" name="Rectangle 53"/>
          <p:cNvSpPr>
            <a:spLocks noChangeArrowheads="1"/>
          </p:cNvSpPr>
          <p:nvPr/>
        </p:nvSpPr>
        <p:spPr bwMode="auto">
          <a:xfrm>
            <a:off x="7364413" y="24653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b="1">
                <a:latin typeface="Arial" charset="0"/>
              </a:rPr>
              <a:t> 6</a:t>
            </a:r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>
            <a:off x="7396163" y="2397125"/>
            <a:ext cx="463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303" name="Rectangle 55"/>
          <p:cNvSpPr>
            <a:spLocks noChangeArrowheads="1"/>
          </p:cNvSpPr>
          <p:nvPr/>
        </p:nvSpPr>
        <p:spPr bwMode="auto">
          <a:xfrm>
            <a:off x="5138738" y="3027363"/>
            <a:ext cx="400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3600" b="1">
                <a:latin typeface="Symbol" pitchFamily="18" charset="2"/>
              </a:rPr>
              <a:t>e</a:t>
            </a:r>
            <a:r>
              <a:rPr lang="pt-PT" sz="2800" b="1" baseline="-25000">
                <a:latin typeface="Arial" charset="0"/>
              </a:rPr>
              <a:t>d</a:t>
            </a:r>
            <a:r>
              <a:rPr lang="pt-PT" sz="2800" b="1">
                <a:latin typeface="Arial" charset="0"/>
              </a:rPr>
              <a:t> </a:t>
            </a:r>
            <a:r>
              <a:rPr lang="pt-PT" b="1">
                <a:latin typeface="Arial" charset="0"/>
              </a:rPr>
              <a:t>=   </a:t>
            </a:r>
            <a:r>
              <a:rPr lang="pt-PT" b="1">
                <a:latin typeface="Symbol" pitchFamily="18" charset="2"/>
              </a:rPr>
              <a:t>-</a:t>
            </a:r>
            <a:r>
              <a:rPr lang="pt-PT" b="1">
                <a:latin typeface="Arial" charset="0"/>
              </a:rPr>
              <a:t>1   </a:t>
            </a:r>
            <a:r>
              <a:rPr lang="pt-PT" sz="1800" b="1">
                <a:latin typeface="Arial" charset="0"/>
              </a:rPr>
              <a:t>(elasticidade unitária)</a:t>
            </a:r>
          </a:p>
        </p:txBody>
      </p:sp>
      <p:sp>
        <p:nvSpPr>
          <p:cNvPr id="53304" name="Rectangle 56"/>
          <p:cNvSpPr>
            <a:spLocks noChangeArrowheads="1"/>
          </p:cNvSpPr>
          <p:nvPr/>
        </p:nvSpPr>
        <p:spPr bwMode="auto">
          <a:xfrm>
            <a:off x="1897063" y="9525"/>
            <a:ext cx="5507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2800" b="1">
                <a:latin typeface="Arial" charset="0"/>
              </a:rPr>
              <a:t>Elasticidade preço da demanda</a:t>
            </a:r>
          </a:p>
          <a:p>
            <a:pPr algn="ctr" defTabSz="762000" eaLnBrk="0" hangingPunct="0"/>
            <a:endParaRPr lang="pt-PT" sz="2800" b="1">
              <a:latin typeface="Arial" charset="0"/>
            </a:endParaRPr>
          </a:p>
        </p:txBody>
      </p:sp>
      <p:sp>
        <p:nvSpPr>
          <p:cNvPr id="53305" name="Oval 57"/>
          <p:cNvSpPr>
            <a:spLocks noChangeArrowheads="1"/>
          </p:cNvSpPr>
          <p:nvPr/>
        </p:nvSpPr>
        <p:spPr bwMode="auto">
          <a:xfrm>
            <a:off x="4090988" y="3606800"/>
            <a:ext cx="139700" cy="13970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9396" name="Freeform 4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9" y="794"/>
              </a:cxn>
            </a:cxnLst>
            <a:rect l="0" t="0" r="r" b="b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006725" y="3341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a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59414" name="Freeform 22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0" y="0"/>
              </a:cxn>
              <a:cxn ang="0">
                <a:pos x="1410" y="1452"/>
              </a:cxn>
            </a:cxnLst>
            <a:rect l="0" t="0" r="r" b="b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825500" y="3733800"/>
            <a:ext cx="2193925" cy="22637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R$30 x 20</a:t>
            </a:r>
          </a:p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= R$600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1</a:t>
            </a:r>
          </a:p>
        </p:txBody>
      </p:sp>
      <p:sp>
        <p:nvSpPr>
          <p:cNvPr id="59420" name="Oval 28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Demanda e Gastos do Consumidor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9" y="794"/>
              </a:cxn>
            </a:cxnLst>
            <a:rect l="0" t="0" r="r" b="b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804863" y="4498975"/>
            <a:ext cx="6748462" cy="1527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50" y="0"/>
              </a:cxn>
              <a:cxn ang="0">
                <a:pos x="4250" y="961"/>
              </a:cxn>
            </a:cxnLst>
            <a:rect l="0" t="0" r="r" b="b"/>
            <a:pathLst>
              <a:path w="4251" h="962">
                <a:moveTo>
                  <a:pt x="0" y="0"/>
                </a:moveTo>
                <a:lnTo>
                  <a:pt x="4250" y="0"/>
                </a:lnTo>
                <a:lnTo>
                  <a:pt x="4250" y="96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464425" y="40147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a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825500" y="4532313"/>
            <a:ext cx="6700838" cy="14557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R$20 x 60 = R$1.200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1</a:t>
            </a:r>
          </a:p>
        </p:txBody>
      </p:sp>
      <p:sp>
        <p:nvSpPr>
          <p:cNvPr id="61468" name="Freeform 28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0" y="0"/>
              </a:cxn>
              <a:cxn ang="0">
                <a:pos x="1410" y="1452"/>
              </a:cxn>
            </a:cxnLst>
            <a:rect l="0" t="0" r="r" b="b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469" name="Freeform 29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1470" name="Oval 30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1471" name="Oval 31"/>
          <p:cNvSpPr>
            <a:spLocks noChangeArrowheads="1"/>
          </p:cNvSpPr>
          <p:nvPr/>
        </p:nvSpPr>
        <p:spPr bwMode="auto">
          <a:xfrm>
            <a:off x="7502525" y="4437063"/>
            <a:ext cx="122238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Demanda e Gastos do Consumidor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1935163" y="2206625"/>
            <a:ext cx="2820987" cy="381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6" y="2405"/>
              </a:cxn>
            </a:cxnLst>
            <a:rect l="0" t="0" r="r" b="b"/>
            <a:pathLst>
              <a:path w="1777" h="2406">
                <a:moveTo>
                  <a:pt x="0" y="0"/>
                </a:moveTo>
                <a:lnTo>
                  <a:pt x="1776" y="2405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9" y="794"/>
              </a:cxn>
            </a:cxnLst>
            <a:rect l="0" t="0" r="r" b="b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0" y="0"/>
              </a:cxn>
              <a:cxn ang="0">
                <a:pos x="1410" y="1452"/>
              </a:cxn>
            </a:cxnLst>
            <a:rect l="0" t="0" r="r" b="b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825500" y="3733800"/>
            <a:ext cx="2193925" cy="22637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R$30 x 20</a:t>
            </a:r>
          </a:p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= R$600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4632325" y="55467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2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1</a:t>
            </a:r>
          </a:p>
        </p:txBody>
      </p:sp>
      <p:sp>
        <p:nvSpPr>
          <p:cNvPr id="63517" name="Oval 29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a</a:t>
            </a: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Demanda e Gastos do Consumidor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1935163" y="2206625"/>
            <a:ext cx="2820987" cy="381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6" y="2405"/>
              </a:cxn>
            </a:cxnLst>
            <a:rect l="0" t="0" r="r" b="b"/>
            <a:pathLst>
              <a:path w="1777" h="2406">
                <a:moveTo>
                  <a:pt x="0" y="0"/>
                </a:moveTo>
                <a:lnTo>
                  <a:pt x="1776" y="2405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804863" y="3336925"/>
            <a:ext cx="7318375" cy="1262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09" y="794"/>
              </a:cxn>
            </a:cxnLst>
            <a:rect l="0" t="0" r="r" b="b"/>
            <a:pathLst>
              <a:path w="4610" h="795">
                <a:moveTo>
                  <a:pt x="0" y="0"/>
                </a:moveTo>
                <a:lnTo>
                  <a:pt x="4609" y="79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186238" y="48736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c</a:t>
            </a:r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804863" y="5267325"/>
            <a:ext cx="3381375" cy="758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29" y="0"/>
              </a:cxn>
              <a:cxn ang="0">
                <a:pos x="2129" y="477"/>
              </a:cxn>
            </a:cxnLst>
            <a:rect l="0" t="0" r="r" b="b"/>
            <a:pathLst>
              <a:path w="2130" h="478">
                <a:moveTo>
                  <a:pt x="0" y="0"/>
                </a:moveTo>
                <a:lnTo>
                  <a:pt x="2129" y="0"/>
                </a:lnTo>
                <a:lnTo>
                  <a:pt x="2129" y="47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615950"/>
            <a:ext cx="1393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Preço (R$)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643813" y="6396038"/>
            <a:ext cx="151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900" b="1">
                <a:latin typeface="Arial" charset="0"/>
              </a:rPr>
              <a:t>Quantidade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52425" y="1225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52425" y="20050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52425" y="2773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52425" y="35385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63538" y="43291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63538" y="5097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517525" y="5843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650875" y="6084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0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17176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10</a:t>
            </a: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825500" y="5291138"/>
            <a:ext cx="3340100" cy="6969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pt-PT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R$10 x 30 = R$300</a:t>
            </a: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2847975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20</a:t>
            </a: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39671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30</a:t>
            </a: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50942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40</a:t>
            </a: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6224588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50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73326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60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8462963" y="60848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PT" sz="1800">
                <a:latin typeface="Arial" charset="0"/>
              </a:rPr>
              <a:t>70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4632325" y="554672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2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8207375" y="4375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i="1">
                <a:latin typeface="Arial" charset="0"/>
              </a:rPr>
              <a:t>D</a:t>
            </a:r>
            <a:r>
              <a:rPr lang="pt-PT" i="1" baseline="-25000">
                <a:latin typeface="Arial" charset="0"/>
              </a:rPr>
              <a:t>1</a:t>
            </a:r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804863" y="3719513"/>
            <a:ext cx="2239962" cy="230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0" y="0"/>
              </a:cxn>
              <a:cxn ang="0">
                <a:pos x="1410" y="1452"/>
              </a:cxn>
            </a:cxnLst>
            <a:rect l="0" t="0" r="r" b="b"/>
            <a:pathLst>
              <a:path w="1411" h="1453">
                <a:moveTo>
                  <a:pt x="0" y="0"/>
                </a:moveTo>
                <a:lnTo>
                  <a:pt x="1410" y="0"/>
                </a:lnTo>
                <a:lnTo>
                  <a:pt x="1410" y="145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804863" y="1054100"/>
            <a:ext cx="7967662" cy="497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31"/>
              </a:cxn>
              <a:cxn ang="0">
                <a:pos x="5018" y="3131"/>
              </a:cxn>
            </a:cxnLst>
            <a:rect l="0" t="0" r="r" b="b"/>
            <a:pathLst>
              <a:path w="5019" h="3132">
                <a:moveTo>
                  <a:pt x="0" y="0"/>
                </a:moveTo>
                <a:lnTo>
                  <a:pt x="0" y="3131"/>
                </a:lnTo>
                <a:lnTo>
                  <a:pt x="5018" y="3131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2992438" y="3643313"/>
            <a:ext cx="122237" cy="122237"/>
          </a:xfrm>
          <a:prstGeom prst="ellipse">
            <a:avLst/>
          </a:prstGeom>
          <a:solidFill>
            <a:srgbClr val="B2B2B2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3006725" y="3249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PT" b="1" i="1">
                <a:latin typeface="Arial" charset="0"/>
              </a:rPr>
              <a:t>a</a:t>
            </a: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4133850" y="5205413"/>
            <a:ext cx="122238" cy="122237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Demanda e Gastos do Consumidor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66" name="Arc 6"/>
          <p:cNvSpPr>
            <a:spLocks/>
          </p:cNvSpPr>
          <p:nvPr/>
        </p:nvSpPr>
        <p:spPr bwMode="auto">
          <a:xfrm>
            <a:off x="2190750" y="180975"/>
            <a:ext cx="6581775" cy="4064000"/>
          </a:xfrm>
          <a:custGeom>
            <a:avLst/>
            <a:gdLst>
              <a:gd name="G0" fmla="+- 21251 0 0"/>
              <a:gd name="G1" fmla="+- 0 0 0"/>
              <a:gd name="G2" fmla="+- 21600 0 0"/>
              <a:gd name="T0" fmla="*/ 17800 w 21251"/>
              <a:gd name="T1" fmla="*/ 21323 h 21323"/>
              <a:gd name="T2" fmla="*/ 0 w 21251"/>
              <a:gd name="T3" fmla="*/ 3865 h 21323"/>
              <a:gd name="T4" fmla="*/ 21251 w 21251"/>
              <a:gd name="T5" fmla="*/ 0 h 2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51" h="21323" fill="none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</a:path>
              <a:path w="21251" h="21323" stroke="0" extrusionOk="0">
                <a:moveTo>
                  <a:pt x="17800" y="21322"/>
                </a:moveTo>
                <a:cubicBezTo>
                  <a:pt x="8768" y="19860"/>
                  <a:pt x="1636" y="12866"/>
                  <a:pt x="-1" y="3865"/>
                </a:cubicBezTo>
                <a:lnTo>
                  <a:pt x="21251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30257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 i="1">
                <a:latin typeface="Arial" charset="0"/>
              </a:rPr>
              <a:t>P 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4181475" y="645953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 i="1">
                <a:latin typeface="Arial" charset="0"/>
              </a:rPr>
              <a:t>Q 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541338" y="7191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>
                <a:latin typeface="Arial" charset="0"/>
              </a:rPr>
              <a:t>50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41338" y="27035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>
                <a:latin typeface="Arial" charset="0"/>
              </a:rPr>
              <a:t>30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773113" y="59991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>
                <a:latin typeface="Arial" charset="0"/>
              </a:rPr>
              <a:t>0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3527425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>
                <a:latin typeface="Arial" charset="0"/>
              </a:rPr>
              <a:t>40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7413625" y="6011863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>
                <a:latin typeface="Arial" charset="0"/>
              </a:rPr>
              <a:t>100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7731125" y="39909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i="1">
                <a:latin typeface="Arial" charset="0"/>
              </a:rPr>
              <a:t>D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708400" y="23352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r</a:t>
            </a: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1066800" y="914400"/>
            <a:ext cx="6781800" cy="502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 flipH="1">
            <a:off x="1068388" y="2901950"/>
            <a:ext cx="2636837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3721100" y="2935288"/>
            <a:ext cx="0" cy="2976562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3665538" y="2809875"/>
            <a:ext cx="127000" cy="1270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2183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0400"/>
          </a:xfrm>
          <a:noFill/>
          <a:ln/>
        </p:spPr>
        <p:txBody>
          <a:bodyPr lIns="92075" tIns="46038" rIns="92075" bIns="46038"/>
          <a:lstStyle/>
          <a:p>
            <a:r>
              <a:rPr lang="pt-PT" sz="3600">
                <a:solidFill>
                  <a:schemeClr val="tx1"/>
                </a:solidFill>
              </a:rPr>
              <a:t>Medindo a elasticidade em um ponto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257800" y="1181101"/>
            <a:ext cx="320040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lang="pt-PT" sz="2000" dirty="0">
                <a:latin typeface="Symbol" pitchFamily="18" charset="2"/>
              </a:rPr>
              <a:t>e</a:t>
            </a:r>
            <a:r>
              <a:rPr lang="pt-PT" sz="2000" baseline="-25000" dirty="0">
                <a:latin typeface="Arial" charset="0"/>
              </a:rPr>
              <a:t>d</a:t>
            </a:r>
            <a:r>
              <a:rPr lang="pt-PT" sz="2000" dirty="0">
                <a:latin typeface="Arial" charset="0"/>
              </a:rPr>
              <a:t> =  (1 / inclinação) x </a:t>
            </a:r>
            <a:r>
              <a:rPr lang="pt-PT" sz="2000" i="1" dirty="0">
                <a:latin typeface="Arial" charset="0"/>
              </a:rPr>
              <a:t>P/Q</a:t>
            </a:r>
          </a:p>
          <a:p>
            <a:pPr defTabSz="762000" eaLnBrk="0" hangingPunct="0"/>
            <a:endParaRPr lang="pt-PT" sz="2000" i="1" dirty="0">
              <a:latin typeface="Arial" charset="0"/>
            </a:endParaRPr>
          </a:p>
          <a:p>
            <a:pPr defTabSz="762000" eaLnBrk="0" hangingPunct="0"/>
            <a:r>
              <a:rPr lang="pt-PT" sz="2000" i="1" dirty="0">
                <a:latin typeface="Arial" charset="0"/>
              </a:rPr>
              <a:t>       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410200" y="1828800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000" eaLnBrk="0" hangingPunct="0"/>
            <a:r>
              <a:rPr lang="pt-PT" sz="2000" i="1" dirty="0" smtClean="0"/>
              <a:t>=  </a:t>
            </a:r>
            <a:r>
              <a:rPr lang="pt-PT" sz="2000" dirty="0" smtClean="0">
                <a:latin typeface="Symbol" pitchFamily="18" charset="2"/>
              </a:rPr>
              <a:t>-</a:t>
            </a:r>
            <a:r>
              <a:rPr lang="pt-PT" sz="2000" dirty="0" smtClean="0"/>
              <a:t>100/50 x 30/40</a:t>
            </a:r>
          </a:p>
          <a:p>
            <a:pPr defTabSz="762000" eaLnBrk="0" hangingPunct="0"/>
            <a:r>
              <a:rPr lang="pt-PT" dirty="0" smtClean="0"/>
              <a:t>     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486400" y="232546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eaLnBrk="0" hangingPunct="0"/>
            <a:r>
              <a:rPr lang="pt-PT" sz="2000" dirty="0" smtClean="0"/>
              <a:t> =  </a:t>
            </a:r>
            <a:r>
              <a:rPr lang="pt-PT" sz="2000" dirty="0" smtClean="0">
                <a:latin typeface="Symbol" pitchFamily="18" charset="2"/>
              </a:rPr>
              <a:t>-</a:t>
            </a:r>
            <a:r>
              <a:rPr lang="pt-PT" sz="2000" dirty="0" smtClean="0"/>
              <a:t>60/40</a:t>
            </a:r>
          </a:p>
          <a:p>
            <a:pPr defTabSz="762000" eaLnBrk="0" hangingPunct="0"/>
            <a:r>
              <a:rPr lang="pt-PT" sz="2000" dirty="0" smtClean="0"/>
              <a:t> =  </a:t>
            </a:r>
            <a:r>
              <a:rPr lang="pt-PT" sz="2000" b="1" dirty="0" smtClean="0">
                <a:latin typeface="Symbol" pitchFamily="18" charset="2"/>
              </a:rPr>
              <a:t>-</a:t>
            </a:r>
            <a:r>
              <a:rPr lang="pt-PT" sz="2000" b="1" dirty="0" smtClean="0"/>
              <a:t>1.5</a:t>
            </a:r>
            <a:endParaRPr lang="pt-BR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04825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pt-PT" sz="2800">
                <a:solidFill>
                  <a:schemeClr val="tx1"/>
                </a:solidFill>
              </a:rPr>
              <a:t>Diferentes tipos de elasticidade em uma curva da demanda reta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2700" y="3063875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 i="1">
                <a:latin typeface="Arial" charset="0"/>
              </a:rPr>
              <a:t>P 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376738" y="6489700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 sz="2000" i="1">
                <a:latin typeface="Arial" charset="0"/>
              </a:rPr>
              <a:t>Q 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076325" y="1697038"/>
            <a:ext cx="1390650" cy="42497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076325" y="2778125"/>
            <a:ext cx="2806700" cy="316865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1076325" y="3833813"/>
            <a:ext cx="4222750" cy="212566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1082675" y="4899025"/>
            <a:ext cx="5643563" cy="104933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5876925" y="389255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Demanda</a:t>
            </a: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1071563" y="625475"/>
            <a:ext cx="1587" cy="53276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1012825" y="595312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1012825" y="4887913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1012825" y="3822700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1012825" y="27574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1012825" y="1690688"/>
            <a:ext cx="58738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1012825" y="625475"/>
            <a:ext cx="5873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1071563" y="5953125"/>
            <a:ext cx="7050087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 flipV="1">
            <a:off x="1071563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247967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388778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V="1">
            <a:off x="5305425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V="1">
            <a:off x="6713538" y="5953125"/>
            <a:ext cx="1587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 flipV="1">
            <a:off x="8121650" y="5953125"/>
            <a:ext cx="1588" cy="6985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23" name="Freeform 27"/>
          <p:cNvSpPr>
            <a:spLocks/>
          </p:cNvSpPr>
          <p:nvPr/>
        </p:nvSpPr>
        <p:spPr bwMode="auto">
          <a:xfrm>
            <a:off x="1071563" y="625475"/>
            <a:ext cx="7050087" cy="532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93"/>
              </a:cxn>
              <a:cxn ang="0">
                <a:pos x="286" y="186"/>
              </a:cxn>
              <a:cxn ang="0">
                <a:pos x="430" y="279"/>
              </a:cxn>
              <a:cxn ang="0">
                <a:pos x="573" y="372"/>
              </a:cxn>
              <a:cxn ang="0">
                <a:pos x="716" y="465"/>
              </a:cxn>
            </a:cxnLst>
            <a:rect l="0" t="0" r="r" b="b"/>
            <a:pathLst>
              <a:path w="716" h="465">
                <a:moveTo>
                  <a:pt x="0" y="0"/>
                </a:moveTo>
                <a:lnTo>
                  <a:pt x="143" y="93"/>
                </a:lnTo>
                <a:lnTo>
                  <a:pt x="286" y="186"/>
                </a:lnTo>
                <a:lnTo>
                  <a:pt x="430" y="279"/>
                </a:lnTo>
                <a:lnTo>
                  <a:pt x="573" y="372"/>
                </a:lnTo>
                <a:lnTo>
                  <a:pt x="716" y="465"/>
                </a:lnTo>
              </a:path>
            </a:pathLst>
          </a:custGeom>
          <a:noFill/>
          <a:ln w="3016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841375" y="58166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0</a:t>
            </a:r>
            <a:endParaRPr lang="pt-PT" sz="2800">
              <a:latin typeface="Arial" charset="0"/>
            </a:endParaRP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841375" y="47513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2</a:t>
            </a:r>
            <a:endParaRPr lang="pt-PT" sz="2800">
              <a:latin typeface="Arial" charset="0"/>
            </a:endParaRPr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841375" y="3684588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4</a:t>
            </a:r>
            <a:endParaRPr lang="pt-PT" sz="2800">
              <a:latin typeface="Arial" charset="0"/>
            </a:endParaRP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841375" y="2619375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6</a:t>
            </a:r>
            <a:endParaRPr lang="pt-PT" sz="2800">
              <a:latin typeface="Arial" charset="0"/>
            </a:endParaRPr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841375" y="1554163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8</a:t>
            </a:r>
            <a:endParaRPr lang="pt-PT" sz="2800">
              <a:latin typeface="Arial" charset="0"/>
            </a:endParaRPr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715963" y="487363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10</a:t>
            </a:r>
            <a:endParaRPr lang="pt-PT" sz="2800">
              <a:latin typeface="Arial" charset="0"/>
            </a:endParaRPr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1047750" y="615950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0</a:t>
            </a:r>
            <a:endParaRPr lang="pt-PT" sz="2800">
              <a:latin typeface="Arial" charset="0"/>
            </a:endParaRPr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238918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10</a:t>
            </a:r>
            <a:endParaRPr lang="pt-PT" sz="2800">
              <a:latin typeface="Arial" charset="0"/>
            </a:endParaRPr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>
            <a:off x="379730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20</a:t>
            </a:r>
            <a:endParaRPr lang="pt-PT" sz="2800">
              <a:latin typeface="Arial" charset="0"/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5214938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30</a:t>
            </a:r>
            <a:endParaRPr lang="pt-PT" sz="2800">
              <a:latin typeface="Arial" charset="0"/>
            </a:endParaRP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6623050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40</a:t>
            </a:r>
            <a:endParaRPr lang="pt-PT" sz="2800">
              <a:latin typeface="Arial" charset="0"/>
            </a:endParaRP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8031163" y="61595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pt-PT" sz="1900">
                <a:latin typeface="Arial" charset="0"/>
              </a:rPr>
              <a:t>50</a:t>
            </a:r>
            <a:endParaRPr lang="pt-PT" sz="2800">
              <a:latin typeface="Arial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408238" y="1620838"/>
            <a:ext cx="4397375" cy="3362325"/>
            <a:chOff x="1517" y="1021"/>
            <a:chExt cx="2770" cy="2118"/>
          </a:xfrm>
        </p:grpSpPr>
        <p:sp>
          <p:nvSpPr>
            <p:cNvPr id="106537" name="Oval 41"/>
            <p:cNvSpPr>
              <a:spLocks noChangeArrowheads="1"/>
            </p:cNvSpPr>
            <p:nvPr/>
          </p:nvSpPr>
          <p:spPr bwMode="auto">
            <a:xfrm>
              <a:off x="2411" y="1696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38" name="Oval 42"/>
            <p:cNvSpPr>
              <a:spLocks noChangeArrowheads="1"/>
            </p:cNvSpPr>
            <p:nvPr/>
          </p:nvSpPr>
          <p:spPr bwMode="auto">
            <a:xfrm>
              <a:off x="1517" y="102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39" name="Oval 43"/>
            <p:cNvSpPr>
              <a:spLocks noChangeArrowheads="1"/>
            </p:cNvSpPr>
            <p:nvPr/>
          </p:nvSpPr>
          <p:spPr bwMode="auto">
            <a:xfrm>
              <a:off x="3294" y="237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40" name="Oval 44"/>
            <p:cNvSpPr>
              <a:spLocks noChangeArrowheads="1"/>
            </p:cNvSpPr>
            <p:nvPr/>
          </p:nvSpPr>
          <p:spPr bwMode="auto">
            <a:xfrm>
              <a:off x="4199" y="3051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6541" name="Rectangle 45"/>
          <p:cNvSpPr>
            <a:spLocks noChangeArrowheads="1"/>
          </p:cNvSpPr>
          <p:nvPr/>
        </p:nvSpPr>
        <p:spPr bwMode="auto">
          <a:xfrm>
            <a:off x="2465388" y="1127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n</a:t>
            </a:r>
          </a:p>
        </p:txBody>
      </p: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3876675" y="220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m</a:t>
            </a:r>
          </a:p>
        </p:txBody>
      </p:sp>
      <p:sp>
        <p:nvSpPr>
          <p:cNvPr id="106543" name="Rectangle 47"/>
          <p:cNvSpPr>
            <a:spLocks noChangeArrowheads="1"/>
          </p:cNvSpPr>
          <p:nvPr/>
        </p:nvSpPr>
        <p:spPr bwMode="auto">
          <a:xfrm>
            <a:off x="5295900" y="3275013"/>
            <a:ext cx="25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l</a:t>
            </a: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6750050" y="44084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PT">
                <a:latin typeface="Arial" charset="0"/>
              </a:rPr>
              <a:t>k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767388" y="982663"/>
            <a:ext cx="2963862" cy="2979738"/>
            <a:chOff x="3173" y="440"/>
            <a:chExt cx="1867" cy="1877"/>
          </a:xfrm>
        </p:grpSpPr>
        <p:sp>
          <p:nvSpPr>
            <p:cNvPr id="106545" name="AutoShape 49"/>
            <p:cNvSpPr>
              <a:spLocks noChangeArrowheads="1"/>
            </p:cNvSpPr>
            <p:nvPr/>
          </p:nvSpPr>
          <p:spPr bwMode="auto">
            <a:xfrm>
              <a:off x="3173" y="440"/>
              <a:ext cx="1867" cy="1877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46" name="Rectangle 50"/>
            <p:cNvSpPr>
              <a:spLocks noChangeArrowheads="1"/>
            </p:cNvSpPr>
            <p:nvPr/>
          </p:nvSpPr>
          <p:spPr bwMode="auto">
            <a:xfrm>
              <a:off x="3236" y="493"/>
              <a:ext cx="178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pt-PT" sz="1800" dirty="0">
                  <a:latin typeface="Symbol" pitchFamily="18" charset="2"/>
                </a:rPr>
                <a:t>e</a:t>
              </a:r>
              <a:r>
                <a:rPr lang="pt-PT" sz="1800" baseline="-25000" dirty="0">
                  <a:latin typeface="Arial" charset="0"/>
                </a:rPr>
                <a:t>d</a:t>
              </a:r>
              <a:r>
                <a:rPr lang="pt-PT" sz="1800" dirty="0">
                  <a:latin typeface="Arial" charset="0"/>
                </a:rPr>
                <a:t> =  (1 / inclinação) x </a:t>
              </a:r>
              <a:r>
                <a:rPr lang="pt-PT" sz="1800" i="1" dirty="0">
                  <a:latin typeface="Arial" charset="0"/>
                </a:rPr>
                <a:t>P/Q</a:t>
              </a:r>
            </a:p>
            <a:p>
              <a:pPr defTabSz="762000" eaLnBrk="0" hangingPunct="0"/>
              <a:endParaRPr lang="pt-PT" sz="2000" i="1" dirty="0">
                <a:latin typeface="Arial" charset="0"/>
              </a:endParaRPr>
            </a:p>
          </p:txBody>
        </p:sp>
      </p:grpSp>
      <p:sp>
        <p:nvSpPr>
          <p:cNvPr id="106548" name="Line 52"/>
          <p:cNvSpPr>
            <a:spLocks noChangeShapeType="1"/>
          </p:cNvSpPr>
          <p:nvPr/>
        </p:nvSpPr>
        <p:spPr bwMode="auto">
          <a:xfrm>
            <a:off x="1066800" y="5334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6549" name="Line 53"/>
          <p:cNvSpPr>
            <a:spLocks noChangeShapeType="1"/>
          </p:cNvSpPr>
          <p:nvPr/>
        </p:nvSpPr>
        <p:spPr bwMode="auto">
          <a:xfrm>
            <a:off x="1066800" y="60198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5943600" y="1524000"/>
            <a:ext cx="2637260" cy="69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000" eaLnBrk="0" hangingPunct="0"/>
            <a:r>
              <a:rPr lang="pt-PT" sz="1600" dirty="0" smtClean="0"/>
              <a:t>(1 / inclinação) é constante</a:t>
            </a:r>
          </a:p>
          <a:p>
            <a:pPr defTabSz="762000" eaLnBrk="0" hangingPunct="0"/>
            <a:r>
              <a:rPr lang="pt-PT" dirty="0" smtClean="0"/>
              <a:t>       = </a:t>
            </a:r>
            <a:r>
              <a:rPr lang="pt-PT" dirty="0" smtClean="0">
                <a:latin typeface="Symbol" pitchFamily="18" charset="2"/>
              </a:rPr>
              <a:t>-</a:t>
            </a:r>
            <a:r>
              <a:rPr lang="pt-PT" dirty="0" smtClean="0"/>
              <a:t>50/10 = </a:t>
            </a:r>
            <a:r>
              <a:rPr lang="pt-PT" dirty="0" smtClean="0">
                <a:latin typeface="Symbol" pitchFamily="18" charset="2"/>
              </a:rPr>
              <a:t>-</a:t>
            </a:r>
            <a:r>
              <a:rPr lang="pt-PT" dirty="0" smtClean="0"/>
              <a:t>5</a:t>
            </a:r>
          </a:p>
          <a:p>
            <a:pPr defTabSz="762000" eaLnBrk="0" hangingPunct="0">
              <a:lnSpc>
                <a:spcPct val="30000"/>
              </a:lnSpc>
            </a:pPr>
            <a:endParaRPr lang="pt-PT" dirty="0" smtClean="0"/>
          </a:p>
        </p:txBody>
      </p:sp>
      <p:sp>
        <p:nvSpPr>
          <p:cNvPr id="55" name="CaixaDeTexto 54"/>
          <p:cNvSpPr txBox="1"/>
          <p:nvPr/>
        </p:nvSpPr>
        <p:spPr>
          <a:xfrm>
            <a:off x="6172200" y="2286000"/>
            <a:ext cx="1999265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2000" eaLnBrk="0" hangingPunct="0"/>
            <a:r>
              <a:rPr lang="pt-PT" dirty="0" smtClean="0"/>
              <a:t>Mas </a:t>
            </a:r>
            <a:r>
              <a:rPr lang="pt-PT" i="1" dirty="0" smtClean="0"/>
              <a:t>P/Q</a:t>
            </a:r>
            <a:r>
              <a:rPr lang="pt-PT" dirty="0" smtClean="0"/>
              <a:t>  varia:</a:t>
            </a:r>
          </a:p>
          <a:p>
            <a:pPr defTabSz="762000" eaLnBrk="0" hangingPunct="0">
              <a:lnSpc>
                <a:spcPct val="40000"/>
              </a:lnSpc>
            </a:pPr>
            <a:endParaRPr lang="pt-PT" dirty="0" smtClean="0"/>
          </a:p>
          <a:p>
            <a:pPr defTabSz="762000" eaLnBrk="0" hangingPunct="0"/>
            <a:r>
              <a:rPr lang="pt-PT" dirty="0" smtClean="0"/>
              <a:t>em n, </a:t>
            </a:r>
            <a:r>
              <a:rPr lang="pt-PT" i="1" dirty="0" smtClean="0"/>
              <a:t>P/Q</a:t>
            </a:r>
            <a:r>
              <a:rPr lang="pt-PT" dirty="0" smtClean="0"/>
              <a:t> = 8/10</a:t>
            </a:r>
          </a:p>
          <a:p>
            <a:pPr defTabSz="762000" eaLnBrk="0" hangingPunct="0"/>
            <a:r>
              <a:rPr lang="pt-PT" dirty="0" smtClean="0"/>
              <a:t>em m, </a:t>
            </a:r>
            <a:r>
              <a:rPr lang="pt-PT" i="1" dirty="0" smtClean="0"/>
              <a:t>P/Q</a:t>
            </a:r>
            <a:r>
              <a:rPr lang="pt-PT" dirty="0" smtClean="0"/>
              <a:t> = 6/20</a:t>
            </a:r>
          </a:p>
          <a:p>
            <a:pPr defTabSz="762000" eaLnBrk="0" hangingPunct="0"/>
            <a:r>
              <a:rPr lang="pt-PT" dirty="0" smtClean="0"/>
              <a:t>em l, </a:t>
            </a:r>
            <a:r>
              <a:rPr lang="pt-PT" i="1" dirty="0" smtClean="0"/>
              <a:t>P/Q </a:t>
            </a:r>
            <a:r>
              <a:rPr lang="pt-PT" dirty="0" smtClean="0"/>
              <a:t>= 4/30</a:t>
            </a:r>
          </a:p>
          <a:p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>
                <a:latin typeface="Arial" charset="0"/>
              </a:rPr>
              <a:t>O consumidor da Região Metropolitana de São Paulo</a:t>
            </a:r>
          </a:p>
        </p:txBody>
      </p:sp>
      <p:pic>
        <p:nvPicPr>
          <p:cNvPr id="139431" name="Picture 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600199"/>
            <a:ext cx="9060050" cy="509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4145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A6833-D24A-4742-822A-3DF27CEBF14A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Definição:</a:t>
            </a:r>
            <a:endParaRPr lang="pt-BR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55748" name="AutoShape 4"/>
          <p:cNvSpPr>
            <a:spLocks noChangeArrowheads="1"/>
          </p:cNvSpPr>
          <p:nvPr/>
        </p:nvSpPr>
        <p:spPr bwMode="auto">
          <a:xfrm>
            <a:off x="485775" y="216058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55749" name="AutoShape 5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Mercados Competitivos</a:t>
            </a:r>
            <a:endParaRPr lang="pt-BR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2133600" y="2957513"/>
            <a:ext cx="5867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3200" b="1" i="1" dirty="0" smtClean="0">
                <a:latin typeface="Calibri" pitchFamily="-109" charset="0"/>
              </a:rPr>
              <a:t>Mercado Competitivos </a:t>
            </a:r>
            <a:r>
              <a:rPr lang="pt-BR" altLang="en-US" sz="2800" dirty="0" smtClean="0"/>
              <a:t>são aqueles  em que vendedores e compradores são pequenos e numerosos o suficiente para que os preços de mercado sejam tomados como dados quando se decide quanto comprar e vender </a:t>
            </a:r>
          </a:p>
        </p:txBody>
      </p:sp>
      <p:sp>
        <p:nvSpPr>
          <p:cNvPr id="1055759" name="AutoShape 15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4099" name="Object 16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4146" name="Clip" r:id="rId4" imgW="2413440" imgH="2413440" progId="">
              <p:embed/>
            </p:oleObj>
          </a:graphicData>
        </a:graphic>
      </p:graphicFrame>
      <p:pic>
        <p:nvPicPr>
          <p:cNvPr id="4107" name="Picture 17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9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0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4147" name="Clip" r:id="rId9" imgW="2413440" imgH="2413440" progId="">
              <p:embed/>
            </p:oleObj>
          </a:graphicData>
        </a:graphic>
      </p:graphicFrame>
      <p:sp>
        <p:nvSpPr>
          <p:cNvPr id="4110" name="Text Box 21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4111" name="Picture 22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sz="4000">
                <a:latin typeface="Arial" charset="0"/>
              </a:rPr>
              <a:t>Elasticidades da demanda por alimentos - RMSP</a:t>
            </a:r>
          </a:p>
        </p:txBody>
      </p:sp>
      <p:graphicFrame>
        <p:nvGraphicFramePr>
          <p:cNvPr id="140365" name="Group 77"/>
          <p:cNvGraphicFramePr>
            <a:graphicFrameLocks noGrp="1"/>
          </p:cNvGraphicFramePr>
          <p:nvPr>
            <p:ph type="tbl" idx="1"/>
          </p:nvPr>
        </p:nvGraphicFramePr>
        <p:xfrm>
          <a:off x="457200" y="1593850"/>
          <a:ext cx="8305800" cy="4811015"/>
        </p:xfrm>
        <a:graphic>
          <a:graphicData uri="http://schemas.openxmlformats.org/drawingml/2006/table">
            <a:tbl>
              <a:tblPr/>
              <a:tblGrid>
                <a:gridCol w="1660525"/>
                <a:gridCol w="1616075"/>
                <a:gridCol w="1708150"/>
                <a:gridCol w="1660525"/>
                <a:gridCol w="16605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Alimento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Estrato 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Estrato II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EstratoIII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Elast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média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FEIJÃO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FARINHA DE MANDIOCA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  <a:sym typeface="Symbol" pitchFamily="18" charset="2"/>
                        </a:rPr>
                        <a:t>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LEITE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0,704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QUEIJO PRATO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1,368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0,689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6674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5B4349-D7EA-4AF8-970C-093853A36CFD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51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8032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3600" b="1" smtClean="0">
                <a:solidFill>
                  <a:srgbClr val="000066"/>
                </a:solidFill>
                <a:latin typeface="Calibri" pitchFamily="-109" charset="0"/>
              </a:rPr>
              <a:t>Elasticidade –Curva de Demanda Linear</a:t>
            </a:r>
            <a:endParaRPr lang="pt-BR" altLang="en-US" sz="36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1143000" y="1371600"/>
            <a:ext cx="2743200" cy="178510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200" dirty="0" err="1" smtClean="0">
                <a:latin typeface="Calibri" pitchFamily="-109" charset="0"/>
              </a:rPr>
              <a:t>Q</a:t>
            </a:r>
            <a:r>
              <a:rPr lang="pt-BR" altLang="en-US" sz="2200" baseline="-25000" dirty="0" err="1" smtClean="0">
                <a:latin typeface="Calibri" pitchFamily="-109" charset="0"/>
              </a:rPr>
              <a:t>d</a:t>
            </a:r>
            <a:r>
              <a:rPr lang="pt-BR" altLang="en-US" sz="2200" dirty="0" smtClean="0">
                <a:latin typeface="Calibri" pitchFamily="-109" charset="0"/>
              </a:rPr>
              <a:t> = a – bP</a:t>
            </a:r>
          </a:p>
          <a:p>
            <a:pPr eaLnBrk="1" hangingPunct="1"/>
            <a:endParaRPr lang="pt-BR" altLang="en-US" sz="22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200" dirty="0" smtClean="0">
                <a:latin typeface="Calibri" pitchFamily="-109" charset="0"/>
              </a:rPr>
              <a:t>Reescrevendo:</a:t>
            </a:r>
          </a:p>
          <a:p>
            <a:pPr eaLnBrk="1" hangingPunct="1"/>
            <a:endParaRPr lang="pt-BR" altLang="en-US" sz="22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200" dirty="0" smtClean="0">
                <a:latin typeface="Calibri" pitchFamily="-109" charset="0"/>
              </a:rPr>
              <a:t>P = a/b – (</a:t>
            </a:r>
            <a:r>
              <a:rPr lang="pt-BR" altLang="en-US" sz="2200" dirty="0" smtClean="0">
                <a:latin typeface="Calibri" pitchFamily="-109" charset="0"/>
              </a:rPr>
              <a:t>1/b) </a:t>
            </a:r>
            <a:r>
              <a:rPr lang="pt-BR" altLang="en-US" sz="2200" dirty="0" err="1" smtClean="0">
                <a:latin typeface="Calibri" pitchFamily="-109" charset="0"/>
              </a:rPr>
              <a:t>Q</a:t>
            </a:r>
            <a:r>
              <a:rPr lang="pt-BR" altLang="en-US" sz="2200" baseline="-25000" dirty="0" err="1" smtClean="0">
                <a:latin typeface="Calibri" pitchFamily="-109" charset="0"/>
              </a:rPr>
              <a:t>d</a:t>
            </a:r>
            <a:endParaRPr lang="pt-BR" altLang="en-US" sz="2200" dirty="0">
              <a:latin typeface="Calibri" pitchFamily="-109" charset="0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3581400" y="3429000"/>
            <a:ext cx="2016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400" b="1" smtClean="0">
                <a:solidFill>
                  <a:srgbClr val="000066"/>
                </a:solidFill>
                <a:latin typeface="Calibri" pitchFamily="-109" charset="0"/>
              </a:rPr>
              <a:t>Elasticidade é:</a:t>
            </a:r>
            <a:endParaRPr lang="pt-BR" altLang="en-US" sz="2400" b="1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80335" name="AutoShape 15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6627" name="Object 16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6675" name="Clip" r:id="rId4" imgW="2413440" imgH="2413440" progId="">
              <p:embed/>
            </p:oleObj>
          </a:graphicData>
        </a:graphic>
      </p:graphicFrame>
      <p:pic>
        <p:nvPicPr>
          <p:cNvPr id="26634" name="Picture 17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8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9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8" name="Object 20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6676" name="Clip" r:id="rId9" imgW="2413440" imgH="2413440" progId="">
              <p:embed/>
            </p:oleObj>
          </a:graphicData>
        </a:graphic>
      </p:graphicFrame>
      <p:sp>
        <p:nvSpPr>
          <p:cNvPr id="26637" name="Text Box 21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6638" name="Picture 22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1066800" y="4038600"/>
            <a:ext cx="716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000" dirty="0" err="1" smtClean="0">
                <a:latin typeface="Calibri" pitchFamily="-109" charset="0"/>
              </a:rPr>
              <a:t>ε</a:t>
            </a:r>
            <a:r>
              <a:rPr lang="pt-BR" altLang="en-US" sz="2000" baseline="-25000" dirty="0" err="1" smtClean="0">
                <a:latin typeface="Calibri" pitchFamily="-109" charset="0"/>
              </a:rPr>
              <a:t>Q</a:t>
            </a:r>
            <a:r>
              <a:rPr lang="pt-BR" altLang="en-US" sz="2000" baseline="-25000" dirty="0" smtClean="0">
                <a:latin typeface="Calibri" pitchFamily="-109" charset="0"/>
              </a:rPr>
              <a:t>,P</a:t>
            </a:r>
            <a:r>
              <a:rPr lang="pt-BR" altLang="en-US" sz="2000" dirty="0" smtClean="0">
                <a:latin typeface="Calibri" pitchFamily="-109" charset="0"/>
              </a:rPr>
              <a:t> = (ΔQ/ ΔP)(P/Q) = -b(P/Q)</a:t>
            </a:r>
          </a:p>
          <a:p>
            <a:pPr eaLnBrk="1" hangingPunct="1"/>
            <a:endParaRPr lang="pt-BR" altLang="en-US" sz="20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Elasticidade declina de 0 to -</a:t>
            </a:r>
            <a:r>
              <a:rPr lang="pt-BR" altLang="en-US" sz="2000" dirty="0" smtClean="0">
                <a:latin typeface="Calibri" pitchFamily="-109" charset="0"/>
                <a:sym typeface="Symbol" pitchFamily="18" charset="2"/>
              </a:rPr>
              <a:t></a:t>
            </a:r>
            <a:r>
              <a:rPr lang="pt-BR" altLang="en-US" sz="2000" dirty="0" smtClean="0">
                <a:latin typeface="Calibri" pitchFamily="-109" charset="0"/>
              </a:rPr>
              <a:t> ao longo curva de demanda </a:t>
            </a:r>
            <a:r>
              <a:rPr lang="pt-BR" altLang="en-US" sz="2000" dirty="0" err="1" smtClean="0">
                <a:latin typeface="Calibri" pitchFamily="-109" charset="0"/>
              </a:rPr>
              <a:t>the</a:t>
            </a:r>
            <a:r>
              <a:rPr lang="pt-BR" altLang="en-US" sz="2000" dirty="0" smtClean="0">
                <a:latin typeface="Calibri" pitchFamily="-109" charset="0"/>
              </a:rPr>
              <a:t> linear, mas a declividade é constante.</a:t>
            </a:r>
          </a:p>
          <a:p>
            <a:pPr eaLnBrk="1" hangingPunct="1"/>
            <a:endParaRPr lang="pt-BR" altLang="en-US" sz="2000" dirty="0" smtClean="0">
              <a:latin typeface="Calibri" pitchFamily="-109" charset="0"/>
            </a:endParaRPr>
          </a:p>
          <a:p>
            <a:pPr eaLnBrk="1" hangingPunct="1"/>
            <a:r>
              <a:rPr lang="pt-BR" altLang="en-US" sz="2000" b="1" dirty="0" smtClean="0">
                <a:latin typeface="Calibri" pitchFamily="-109" charset="0"/>
              </a:rPr>
              <a:t>Exemplo:</a:t>
            </a:r>
            <a:r>
              <a:rPr lang="pt-BR" altLang="en-US" sz="2000" dirty="0" smtClean="0">
                <a:latin typeface="Calibri" pitchFamily="-109" charset="0"/>
              </a:rPr>
              <a:t> Calcule  a elasticidade para  P = 30 e </a:t>
            </a:r>
            <a:r>
              <a:rPr lang="pt-BR" altLang="en-US" sz="2000" dirty="0" err="1" smtClean="0">
                <a:latin typeface="Calibri" pitchFamily="-109" charset="0"/>
              </a:rPr>
              <a:t>Q</a:t>
            </a:r>
            <a:r>
              <a:rPr lang="pt-BR" altLang="en-US" sz="2000" baseline="-25000" dirty="0" err="1" smtClean="0">
                <a:latin typeface="Calibri" pitchFamily="-109" charset="0"/>
              </a:rPr>
              <a:t>d</a:t>
            </a:r>
            <a:r>
              <a:rPr lang="pt-BR" altLang="en-US" sz="2000" dirty="0" smtClean="0">
                <a:latin typeface="Calibri" pitchFamily="-109" charset="0"/>
              </a:rPr>
              <a:t> = 400 – 10P</a:t>
            </a:r>
          </a:p>
          <a:p>
            <a:pPr eaLnBrk="1" hangingPunct="1"/>
            <a:r>
              <a:rPr lang="pt-BR" altLang="en-US" sz="2000" dirty="0" smtClean="0">
                <a:latin typeface="Calibri" pitchFamily="-109" charset="0"/>
              </a:rPr>
              <a:t>Resposta: </a:t>
            </a:r>
            <a:r>
              <a:rPr lang="pt-BR" altLang="en-US" sz="2000" dirty="0" err="1" smtClean="0">
                <a:latin typeface="Calibri" pitchFamily="-109" charset="0"/>
              </a:rPr>
              <a:t>ε</a:t>
            </a:r>
            <a:r>
              <a:rPr lang="pt-BR" altLang="en-US" sz="2000" baseline="-25000" dirty="0" err="1" smtClean="0">
                <a:latin typeface="Calibri" pitchFamily="-109" charset="0"/>
              </a:rPr>
              <a:t>Q</a:t>
            </a:r>
            <a:r>
              <a:rPr lang="pt-BR" altLang="en-US" sz="2000" baseline="-25000" dirty="0" smtClean="0">
                <a:latin typeface="Calibri" pitchFamily="-109" charset="0"/>
              </a:rPr>
              <a:t>,P</a:t>
            </a:r>
            <a:r>
              <a:rPr lang="pt-BR" altLang="en-US" sz="2000" dirty="0" smtClean="0">
                <a:latin typeface="Calibri" pitchFamily="-109" charset="0"/>
              </a:rPr>
              <a:t> = -3 “elástica”</a:t>
            </a:r>
            <a:endParaRPr lang="pt-BR" altLang="en-US" sz="2000" dirty="0">
              <a:latin typeface="Calibri" pitchFamily="-109" charset="0"/>
            </a:endParaRPr>
          </a:p>
        </p:txBody>
      </p:sp>
      <p:sp>
        <p:nvSpPr>
          <p:cNvPr id="26640" name="Text Box 12"/>
          <p:cNvSpPr txBox="1">
            <a:spLocks noChangeArrowheads="1"/>
          </p:cNvSpPr>
          <p:nvPr/>
        </p:nvSpPr>
        <p:spPr bwMode="auto">
          <a:xfrm>
            <a:off x="4876800" y="1371600"/>
            <a:ext cx="3962400" cy="178510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200" dirty="0" smtClean="0">
                <a:latin typeface="Calibri" pitchFamily="-109" charset="0"/>
              </a:rPr>
              <a:t>Em que:</a:t>
            </a:r>
          </a:p>
          <a:p>
            <a:pPr eaLnBrk="1" hangingPunct="1">
              <a:buFontTx/>
              <a:buChar char="•"/>
            </a:pPr>
            <a:r>
              <a:rPr lang="pt-BR" altLang="en-US" sz="2200" dirty="0" smtClean="0">
                <a:latin typeface="Calibri" pitchFamily="-109" charset="0"/>
              </a:rPr>
              <a:t> </a:t>
            </a:r>
            <a:r>
              <a:rPr lang="pt-BR" altLang="en-US" sz="2200" b="1" dirty="0" smtClean="0">
                <a:latin typeface="Calibri" pitchFamily="-109" charset="0"/>
              </a:rPr>
              <a:t>a</a:t>
            </a:r>
            <a:r>
              <a:rPr lang="pt-BR" altLang="en-US" sz="2200" dirty="0" smtClean="0">
                <a:latin typeface="Calibri" pitchFamily="-109" charset="0"/>
              </a:rPr>
              <a:t> e </a:t>
            </a:r>
            <a:r>
              <a:rPr lang="pt-BR" altLang="en-US" sz="2200" b="1" dirty="0" smtClean="0">
                <a:latin typeface="Calibri" pitchFamily="-109" charset="0"/>
              </a:rPr>
              <a:t>b</a:t>
            </a:r>
            <a:r>
              <a:rPr lang="pt-BR" altLang="en-US" sz="2200" dirty="0" smtClean="0">
                <a:latin typeface="Calibri" pitchFamily="-109" charset="0"/>
              </a:rPr>
              <a:t> são constantes positivas</a:t>
            </a:r>
          </a:p>
          <a:p>
            <a:pPr eaLnBrk="1" hangingPunct="1">
              <a:buFontTx/>
              <a:buChar char="•"/>
            </a:pPr>
            <a:r>
              <a:rPr lang="pt-BR" altLang="en-US" sz="2200" dirty="0" smtClean="0">
                <a:latin typeface="Calibri" pitchFamily="-109" charset="0"/>
              </a:rPr>
              <a:t> p é preço</a:t>
            </a:r>
          </a:p>
          <a:p>
            <a:pPr eaLnBrk="1" hangingPunct="1">
              <a:buFontTx/>
              <a:buChar char="•"/>
            </a:pPr>
            <a:r>
              <a:rPr lang="pt-BR" altLang="en-US" sz="2200" dirty="0" smtClean="0">
                <a:latin typeface="Calibri" pitchFamily="-109" charset="0"/>
              </a:rPr>
              <a:t> b é a </a:t>
            </a:r>
            <a:r>
              <a:rPr lang="pt-BR" altLang="en-US" sz="2200" b="1" dirty="0" smtClean="0">
                <a:latin typeface="Calibri" pitchFamily="-109" charset="0"/>
              </a:rPr>
              <a:t>declividade</a:t>
            </a:r>
          </a:p>
          <a:p>
            <a:pPr eaLnBrk="1" hangingPunct="1">
              <a:buFontTx/>
              <a:buChar char="•"/>
            </a:pPr>
            <a:r>
              <a:rPr lang="pt-BR" altLang="en-US" sz="2200" b="1" dirty="0" smtClean="0">
                <a:latin typeface="Calibri" pitchFamily="-109" charset="0"/>
              </a:rPr>
              <a:t> </a:t>
            </a:r>
            <a:r>
              <a:rPr lang="pt-BR" altLang="en-US" sz="2200" dirty="0" smtClean="0">
                <a:latin typeface="Calibri" pitchFamily="-109" charset="0"/>
              </a:rPr>
              <a:t>a/b é  </a:t>
            </a:r>
            <a:r>
              <a:rPr lang="pt-BR" altLang="en-US" sz="2200" dirty="0" smtClean="0">
                <a:latin typeface="Calibri" pitchFamily="-109" charset="0"/>
              </a:rPr>
              <a:t>Preço torna a demanda 0</a:t>
            </a:r>
            <a:endParaRPr lang="pt-BR" altLang="en-US" sz="2200" dirty="0">
              <a:latin typeface="Calibri" pitchFamily="-109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66800" y="5943600"/>
            <a:ext cx="3048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29745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349E50-32A5-48BB-B418-7305DDB1791E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52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29702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3600" b="1" smtClean="0">
                <a:solidFill>
                  <a:srgbClr val="000066"/>
                </a:solidFill>
                <a:latin typeface="Calibri" pitchFamily="-109" charset="0"/>
              </a:rPr>
              <a:t>Elasticidade Preço e Receita Total</a:t>
            </a:r>
            <a:endParaRPr lang="pt-BR" altLang="en-US" sz="3600" b="1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84430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29699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29746" name="Clip" r:id="rId4" imgW="2413440" imgH="2413440" progId="">
              <p:embed/>
            </p:oleObj>
          </a:graphicData>
        </a:graphic>
      </p:graphicFrame>
      <p:pic>
        <p:nvPicPr>
          <p:cNvPr id="29704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Object 4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29747" name="Clip" r:id="rId9" imgW="2413440" imgH="2413440" progId="">
              <p:embed/>
            </p:oleObj>
          </a:graphicData>
        </a:graphic>
      </p:graphicFrame>
      <p:sp>
        <p:nvSpPr>
          <p:cNvPr id="29707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29708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3200" dirty="0" smtClean="0">
                <a:latin typeface="Calibri" pitchFamily="-109" charset="0"/>
              </a:rPr>
              <a:t>Receita Total (RT) = P*Q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3200" dirty="0" smtClean="0">
                <a:latin typeface="Calibri" pitchFamily="-109" charset="0"/>
              </a:rPr>
              <a:t>Quando P</a:t>
            </a: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 Q e q</a:t>
            </a:r>
            <a:r>
              <a:rPr lang="pt-BR" altLang="en-US" sz="3200" dirty="0" smtClean="0">
                <a:latin typeface="Calibri" pitchFamily="-109" charset="0"/>
              </a:rPr>
              <a:t>uando</a:t>
            </a: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 P Q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pt-BR" altLang="en-US" sz="3200" dirty="0" smtClean="0">
              <a:latin typeface="Calibri" pitchFamily="-109" charset="0"/>
              <a:sym typeface="Symbol" pitchFamily="18" charset="2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Demanda é elástica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Queda </a:t>
            </a: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em </a:t>
            </a: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Q &gt; Alta em P               RT  cai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3200" dirty="0" smtClean="0">
                <a:latin typeface="Calibri" pitchFamily="-109" charset="0"/>
                <a:sym typeface="Symbol" pitchFamily="18" charset="2"/>
              </a:rPr>
              <a:t>Demanda é elástica 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800" dirty="0" smtClean="0">
                <a:sym typeface="Symbol" pitchFamily="18" charset="2"/>
              </a:rPr>
              <a:t>Queda em Q &lt; Alta em P               RT cai</a:t>
            </a:r>
            <a:endParaRPr lang="pt-BR" altLang="en-US" sz="2800" dirty="0">
              <a:sym typeface="Symbol" pitchFamily="18" charset="2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27700" y="4038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-109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727700" y="51054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</a:ln>
        </p:spPr>
        <p:txBody>
          <a:bodyPr wrap="none" lIns="457200" rIns="457200">
            <a:normAutofit fontScale="90000"/>
          </a:bodyPr>
          <a:lstStyle/>
          <a:p>
            <a:r>
              <a:rPr lang="pt-BR" altLang="en-US" sz="3200" b="1" smtClean="0">
                <a:solidFill>
                  <a:srgbClr val="000066"/>
                </a:solidFill>
              </a:rPr>
              <a:t>Determinantes da </a:t>
            </a:r>
            <a:br>
              <a:rPr lang="pt-BR" altLang="en-US" sz="3200" b="1" smtClean="0">
                <a:solidFill>
                  <a:srgbClr val="000066"/>
                </a:solidFill>
              </a:rPr>
            </a:br>
            <a:r>
              <a:rPr lang="pt-BR" altLang="en-US" sz="3200" b="1" smtClean="0">
                <a:solidFill>
                  <a:srgbClr val="000066"/>
                </a:solidFill>
              </a:rPr>
              <a:t>Elasticidade Preço da Demanda</a:t>
            </a:r>
            <a:endParaRPr lang="pt-BR" altLang="en-US" sz="3000" i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0767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FE62BF-8C12-4B4C-A253-D1CE7D6976D6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53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84430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0723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0768" name="Clip" r:id="rId4" imgW="2413440" imgH="2413440" progId="">
              <p:embed/>
            </p:oleObj>
          </a:graphicData>
        </a:graphic>
      </p:graphicFrame>
      <p:pic>
        <p:nvPicPr>
          <p:cNvPr id="30727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4" name="Object 4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0769" name="Clip" r:id="rId9" imgW="2413440" imgH="2413440" progId="">
              <p:embed/>
            </p:oleObj>
          </a:graphicData>
        </a:graphic>
      </p:graphicFrame>
      <p:sp>
        <p:nvSpPr>
          <p:cNvPr id="30730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0731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Disponibilidade de Substitutos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pt-BR" altLang="en-US" sz="2400" dirty="0" smtClean="0">
                <a:latin typeface="Calibri" pitchFamily="-109" charset="0"/>
              </a:rPr>
              <a:t>Mais substitutos → </a:t>
            </a:r>
            <a:r>
              <a:rPr lang="pt-BR" altLang="en-US" sz="2400" i="1" dirty="0" smtClean="0">
                <a:latin typeface="Calibri" pitchFamily="-109" charset="0"/>
              </a:rPr>
              <a:t>maior elasticidade de preço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pt-BR" altLang="en-US" sz="2400" dirty="0" smtClean="0">
                <a:latin typeface="Calibri" pitchFamily="-109" charset="0"/>
              </a:rPr>
              <a:t>Bens que tem preço inelástico ao nível de mercado, cigarros, podem ter alta elasticidade de preço ao nível de marcas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Necessidades Básicas versus </a:t>
            </a:r>
            <a:r>
              <a:rPr lang="pt-BR" altLang="en-US" sz="2400" dirty="0" smtClean="0">
                <a:latin typeface="Calibri" pitchFamily="-109" charset="0"/>
              </a:rPr>
              <a:t>Supérfluos </a:t>
            </a:r>
            <a:endParaRPr lang="pt-BR" altLang="en-US" sz="2400" dirty="0" smtClean="0">
              <a:latin typeface="Calibri" pitchFamily="-109" charset="0"/>
            </a:endParaRP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pt-BR" altLang="en-US" sz="2000" dirty="0" smtClean="0">
                <a:latin typeface="Calibri" pitchFamily="-109" charset="0"/>
              </a:rPr>
              <a:t>Necessidade Básicas → </a:t>
            </a:r>
            <a:r>
              <a:rPr lang="pt-BR" altLang="en-US" sz="2000" i="1" dirty="0" smtClean="0">
                <a:latin typeface="Calibri" pitchFamily="-109" charset="0"/>
              </a:rPr>
              <a:t>menor elasticidade de preços </a:t>
            </a:r>
            <a:endParaRPr lang="pt-BR" altLang="en-US" sz="2000" dirty="0" smtClean="0">
              <a:latin typeface="Calibri" pitchFamily="-109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Importância no Orçamento dos Compradores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pt-BR" altLang="en-US" sz="2000" dirty="0" smtClean="0">
                <a:latin typeface="Calibri" pitchFamily="-109" charset="0"/>
              </a:rPr>
              <a:t>Mais importantes →  </a:t>
            </a:r>
            <a:r>
              <a:rPr lang="pt-BR" altLang="en-US" sz="2000" i="1" dirty="0" smtClean="0">
                <a:latin typeface="Calibri" pitchFamily="-109" charset="0"/>
              </a:rPr>
              <a:t>maior a elasticidade de preço</a:t>
            </a:r>
            <a:endParaRPr lang="pt-BR" altLang="en-US" sz="2000" dirty="0" smtClean="0">
              <a:latin typeface="Calibri" pitchFamily="-109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Horizonte Temporal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pt-BR" altLang="en-US" sz="2000" dirty="0" smtClean="0">
                <a:latin typeface="Calibri" pitchFamily="-109" charset="0"/>
              </a:rPr>
              <a:t>Longo prazo  → </a:t>
            </a:r>
            <a:r>
              <a:rPr lang="pt-BR" altLang="en-US" sz="2000" i="1" dirty="0" smtClean="0">
                <a:latin typeface="Calibri" pitchFamily="-109" charset="0"/>
              </a:rPr>
              <a:t>maior elasticidade de preço</a:t>
            </a:r>
            <a:endParaRPr lang="pt-BR" altLang="en-US" sz="2000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</a:ln>
        </p:spPr>
        <p:txBody>
          <a:bodyPr wrap="none" lIns="457200" rIns="457200">
            <a:normAutofit fontScale="90000"/>
          </a:bodyPr>
          <a:lstStyle/>
          <a:p>
            <a:r>
              <a:rPr lang="pt-BR" altLang="en-US" sz="3000" b="1" dirty="0" smtClean="0">
                <a:solidFill>
                  <a:srgbClr val="000066"/>
                </a:solidFill>
              </a:rPr>
              <a:t>Elasticidade no Longo Prazo </a:t>
            </a:r>
            <a:br>
              <a:rPr lang="pt-BR" altLang="en-US" sz="3000" b="1" dirty="0" smtClean="0">
                <a:solidFill>
                  <a:srgbClr val="000066"/>
                </a:solidFill>
              </a:rPr>
            </a:br>
            <a:r>
              <a:rPr lang="pt-BR" altLang="en-US" sz="3000" b="1" i="1" dirty="0" smtClean="0">
                <a:solidFill>
                  <a:srgbClr val="000066"/>
                </a:solidFill>
              </a:rPr>
              <a:t>versus</a:t>
            </a:r>
            <a:r>
              <a:rPr lang="pt-BR" altLang="en-US" sz="3000" b="1" dirty="0" smtClean="0">
                <a:solidFill>
                  <a:srgbClr val="000066"/>
                </a:solidFill>
              </a:rPr>
              <a:t> Curto Prazo</a:t>
            </a:r>
            <a:endParaRPr lang="pt-BR" altLang="en-US" sz="3000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746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1791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19148-4B53-406A-BED0-1C035D99F26B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54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84430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1747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1792" name="Clip" r:id="rId4" imgW="2413440" imgH="2413440" progId="">
              <p:embed/>
            </p:oleObj>
          </a:graphicData>
        </a:graphic>
      </p:graphicFrame>
      <p:pic>
        <p:nvPicPr>
          <p:cNvPr id="31751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8" name="Object 4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1793" name="Clip" r:id="rId9" imgW="2413440" imgH="2413440" progId="">
              <p:embed/>
            </p:oleObj>
          </a:graphicData>
        </a:graphic>
      </p:graphicFrame>
      <p:sp>
        <p:nvSpPr>
          <p:cNvPr id="31754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1755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500" dirty="0" smtClean="0">
                <a:latin typeface="Calibri" pitchFamily="-109" charset="0"/>
              </a:rPr>
              <a:t>Curva de demanda no Longo Prazo – curva de demanda quando os consumidores podem ajustar  suas decisões de compra às mudanças de  preço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500" dirty="0" smtClean="0">
                <a:latin typeface="Calibri" pitchFamily="-109" charset="0"/>
              </a:rPr>
              <a:t>Curva de demanda no Curto Prazo – curva de demanda quando consumidores podem ajustar  suas decisões de compra às mudanças de  preço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500" dirty="0" smtClean="0">
                <a:latin typeface="Calibri" pitchFamily="-109" charset="0"/>
              </a:rPr>
              <a:t>Curva de Oferta de Longo Prazo – curva de oferta quando vendedores podem ajustar  suas decisões de oferta às mudanças de  preço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t-BR" altLang="en-US" sz="2500" dirty="0" smtClean="0">
                <a:latin typeface="Calibri" pitchFamily="-109" charset="0"/>
              </a:rPr>
              <a:t>Curva de Oferta de Curto Prazo – curva de oferta quando vendedores podem ajustar  suas decisões de oferta às mudanças de  preço</a:t>
            </a:r>
            <a:endParaRPr lang="pt-BR" altLang="en-US" sz="2500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2815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EA7753-9311-4E95-B24E-7F490D3BC793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55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8646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Bens Duráveis</a:t>
            </a:r>
            <a:endParaRPr lang="pt-BR" altLang="en-US" sz="2000" i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86476" name="AutoShape 12"/>
          <p:cNvSpPr>
            <a:spLocks noChangeArrowheads="1"/>
          </p:cNvSpPr>
          <p:nvPr/>
        </p:nvSpPr>
        <p:spPr bwMode="auto">
          <a:xfrm>
            <a:off x="485775" y="163353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2895600" y="23622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400" dirty="0" smtClean="0">
                <a:latin typeface="Calibri" pitchFamily="-109" charset="0"/>
              </a:rPr>
              <a:t>Os </a:t>
            </a:r>
            <a:r>
              <a:rPr lang="pt-BR" altLang="en-US" sz="2400" b="1" i="1" dirty="0" smtClean="0">
                <a:latin typeface="Calibri" pitchFamily="-109" charset="0"/>
              </a:rPr>
              <a:t>Bens Duráveis</a:t>
            </a:r>
            <a:r>
              <a:rPr lang="pt-BR" altLang="en-US" sz="2400" dirty="0" smtClean="0">
                <a:latin typeface="Calibri" pitchFamily="-109" charset="0"/>
              </a:rPr>
              <a:t> são bens que provêm serviços valiosos ao longo de vários períodos </a:t>
            </a:r>
            <a:r>
              <a:rPr lang="pt-BR" altLang="en-US" sz="2400" i="1" dirty="0" smtClean="0">
                <a:latin typeface="Calibri" pitchFamily="-109" charset="0"/>
              </a:rPr>
              <a:t>(muitos anos).</a:t>
            </a:r>
            <a:endParaRPr lang="pt-BR" altLang="en-US" sz="2400" i="1" dirty="0">
              <a:latin typeface="Calibri" pitchFamily="-109" charset="0"/>
            </a:endParaRPr>
          </a:p>
        </p:txBody>
      </p:sp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1981200" y="3733800"/>
            <a:ext cx="5791200" cy="26776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2400" dirty="0" smtClean="0">
                <a:latin typeface="Calibri" pitchFamily="-109" charset="0"/>
              </a:rPr>
              <a:t>A demanda de </a:t>
            </a:r>
            <a:r>
              <a:rPr lang="pt-BR" altLang="en-US" sz="2400" b="1" dirty="0" smtClean="0">
                <a:latin typeface="Calibri" pitchFamily="-109" charset="0"/>
              </a:rPr>
              <a:t>não duráveis </a:t>
            </a:r>
            <a:r>
              <a:rPr lang="pt-BR" altLang="en-US" sz="2400" dirty="0" smtClean="0">
                <a:latin typeface="Calibri" pitchFamily="-109" charset="0"/>
              </a:rPr>
              <a:t>é menos elástica no curto prazo quando consumidor pode adaptar parcialmente seu comportamento.  </a:t>
            </a:r>
          </a:p>
          <a:p>
            <a:pPr algn="just" eaLnBrk="1" hangingPunct="1"/>
            <a:endParaRPr lang="pt-BR" altLang="en-US" sz="2400" dirty="0" smtClean="0">
              <a:latin typeface="Calibri" pitchFamily="-109" charset="0"/>
            </a:endParaRPr>
          </a:p>
          <a:p>
            <a:pPr algn="just" eaLnBrk="1" hangingPunct="1"/>
            <a:r>
              <a:rPr lang="pt-BR" altLang="en-US" sz="2400" dirty="0" smtClean="0">
                <a:latin typeface="Calibri" pitchFamily="-109" charset="0"/>
              </a:rPr>
              <a:t>A demanda por duráveis é mais elástica </a:t>
            </a:r>
            <a:r>
              <a:rPr lang="pt-BR" altLang="en-US" sz="2400" b="1" dirty="0" smtClean="0">
                <a:latin typeface="Calibri" pitchFamily="-109" charset="0"/>
              </a:rPr>
              <a:t>no  curto prazo</a:t>
            </a:r>
            <a:r>
              <a:rPr lang="pt-BR" altLang="en-US" sz="2400" dirty="0" smtClean="0">
                <a:latin typeface="Calibri" pitchFamily="-109" charset="0"/>
              </a:rPr>
              <a:t> pois os consumidores podem postergar a compra.</a:t>
            </a:r>
            <a:endParaRPr lang="pt-BR" altLang="en-US" sz="2400" dirty="0">
              <a:latin typeface="Calibri" pitchFamily="-109" charset="0"/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457200" y="20574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en-US" sz="2800" i="1" smtClean="0">
                <a:solidFill>
                  <a:srgbClr val="000066"/>
                </a:solidFill>
                <a:latin typeface="Calibri" pitchFamily="-109" charset="0"/>
              </a:rPr>
              <a:t>Definição:</a:t>
            </a:r>
            <a:endParaRPr lang="pt-BR" altLang="en-US" sz="2800" i="1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86480" name="AutoShape 16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2771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2816" name="Clip" r:id="rId4" imgW="2413440" imgH="2413440" progId="">
              <p:embed/>
            </p:oleObj>
          </a:graphicData>
        </a:graphic>
      </p:graphicFrame>
      <p:pic>
        <p:nvPicPr>
          <p:cNvPr id="32780" name="Picture 18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9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0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2" name="Object 4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2817" name="Clip" r:id="rId9" imgW="2413440" imgH="2413440" progId="">
              <p:embed/>
            </p:oleObj>
          </a:graphicData>
        </a:graphic>
      </p:graphicFrame>
      <p:sp>
        <p:nvSpPr>
          <p:cNvPr id="32783" name="Text Box 22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2784" name="Picture 23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267B-327D-4D8C-8D43-BC4A57964162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57483" y="-1228514"/>
            <a:ext cx="6858001" cy="931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3836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25A651-2028-4282-BE9C-C260D395164F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57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33798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Outras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Elasticidades</a:t>
            </a:r>
            <a:endParaRPr lang="en-US" altLang="en-US" sz="4000" b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88525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3795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3837" name="Clip" r:id="rId4" imgW="2413440" imgH="2413440" progId="">
              <p:embed/>
            </p:oleObj>
          </a:graphicData>
        </a:graphic>
      </p:graphicFrame>
      <p:pic>
        <p:nvPicPr>
          <p:cNvPr id="33801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Object 18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3838" name="Clip" r:id="rId9" imgW="2413440" imgH="2413440" progId="">
              <p:embed/>
            </p:oleObj>
          </a:graphicData>
        </a:graphic>
      </p:graphicFrame>
      <p:sp>
        <p:nvSpPr>
          <p:cNvPr id="33804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3805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1905000"/>
            <a:ext cx="5791200" cy="26776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en-US" sz="2400" dirty="0" smtClean="0">
                <a:latin typeface="Calibri" pitchFamily="-109" charset="0"/>
              </a:rPr>
              <a:t>Elasticidade Preço da Oferta:  </a:t>
            </a:r>
          </a:p>
          <a:p>
            <a:pPr algn="just" eaLnBrk="1" hangingPunct="1"/>
            <a:endParaRPr lang="pt-BR" altLang="en-US" sz="2400" dirty="0" smtClean="0">
              <a:latin typeface="Calibri" pitchFamily="-109" charset="0"/>
            </a:endParaRPr>
          </a:p>
          <a:p>
            <a:pPr algn="just" eaLnBrk="1" hangingPunct="1"/>
            <a:r>
              <a:rPr lang="pt-BR" altLang="en-US" sz="2400" dirty="0" smtClean="0">
                <a:latin typeface="Calibri" pitchFamily="-109" charset="0"/>
              </a:rPr>
              <a:t>Elasticidade Renda da Demanda:   </a:t>
            </a:r>
          </a:p>
          <a:p>
            <a:pPr algn="just" eaLnBrk="1" hangingPunct="1"/>
            <a:endParaRPr lang="pt-BR" altLang="en-US" sz="2400" dirty="0" smtClean="0">
              <a:latin typeface="Calibri" pitchFamily="-109" charset="0"/>
            </a:endParaRPr>
          </a:p>
          <a:p>
            <a:pPr algn="just" eaLnBrk="1" hangingPunct="1"/>
            <a:r>
              <a:rPr lang="pt-BR" altLang="en-US" sz="2400" dirty="0" smtClean="0">
                <a:latin typeface="Calibri" pitchFamily="-109" charset="0"/>
              </a:rPr>
              <a:t>Elasticidade preço cruzada da demanda:</a:t>
            </a:r>
          </a:p>
          <a:p>
            <a:pPr algn="just" eaLnBrk="1" hangingPunct="1"/>
            <a:endParaRPr lang="pt-BR" altLang="en-US" sz="2400" dirty="0" smtClean="0">
              <a:latin typeface="Calibri" pitchFamily="-109" charset="0"/>
            </a:endParaRPr>
          </a:p>
          <a:p>
            <a:pPr algn="just" eaLnBrk="1" hangingPunct="1"/>
            <a:endParaRPr lang="pt-BR" altLang="en-US" sz="2400" dirty="0" smtClean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4861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2D1CD-B41F-42D7-AF48-F6FFF5E1096C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58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34822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Elasticidades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&amp; 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a Guerra das Colas</a:t>
            </a:r>
            <a:endParaRPr lang="en-US" altLang="en-US" sz="4000" b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1752600" y="5257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1200" i="1" dirty="0">
                <a:latin typeface="Calibri" pitchFamily="-109" charset="0"/>
              </a:rPr>
              <a:t>Source:  </a:t>
            </a:r>
            <a:r>
              <a:rPr lang="en-US" altLang="en-US" sz="1200" i="1" dirty="0" err="1">
                <a:latin typeface="Calibri" pitchFamily="-109" charset="0"/>
              </a:rPr>
              <a:t>Gasmi</a:t>
            </a:r>
            <a:r>
              <a:rPr lang="en-US" altLang="en-US" sz="1200" i="1" dirty="0">
                <a:latin typeface="Calibri" pitchFamily="-109" charset="0"/>
              </a:rPr>
              <a:t>, </a:t>
            </a:r>
            <a:r>
              <a:rPr lang="en-US" altLang="en-US" sz="1200" i="1" dirty="0" err="1">
                <a:latin typeface="Calibri" pitchFamily="-109" charset="0"/>
              </a:rPr>
              <a:t>Laffont</a:t>
            </a:r>
            <a:r>
              <a:rPr lang="en-US" altLang="en-US" sz="1200" i="1" dirty="0">
                <a:latin typeface="Calibri" pitchFamily="-109" charset="0"/>
              </a:rPr>
              <a:t> and </a:t>
            </a:r>
            <a:r>
              <a:rPr lang="en-US" altLang="en-US" sz="1200" i="1" dirty="0" err="1">
                <a:latin typeface="Calibri" pitchFamily="-109" charset="0"/>
              </a:rPr>
              <a:t>Vuong</a:t>
            </a:r>
            <a:r>
              <a:rPr lang="en-US" altLang="en-US" sz="1200" i="1" dirty="0">
                <a:latin typeface="Calibri" pitchFamily="-109" charset="0"/>
              </a:rPr>
              <a:t>, "Econometric Analysis of Collusive Behavior in a Soft Drink Market," Journal of Economics and Management Strategy 1  (Summer, 1992)  278-311.</a:t>
            </a:r>
          </a:p>
        </p:txBody>
      </p:sp>
      <p:pic>
        <p:nvPicPr>
          <p:cNvPr id="3482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0" r="6683" b="-46"/>
          <a:stretch>
            <a:fillRect/>
          </a:stretch>
        </p:blipFill>
        <p:spPr bwMode="auto">
          <a:xfrm>
            <a:off x="2133600" y="1600200"/>
            <a:ext cx="49530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9550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4819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4862" name="Clip" r:id="rId5" imgW="2413440" imgH="2413440" progId="">
              <p:embed/>
            </p:oleObj>
          </a:graphicData>
        </a:graphic>
      </p:graphicFrame>
      <p:pic>
        <p:nvPicPr>
          <p:cNvPr id="34826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Object 4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4863" name="Clip" r:id="rId10" imgW="2413440" imgH="2413440" progId="">
              <p:embed/>
            </p:oleObj>
          </a:graphicData>
        </a:graphic>
      </p:graphicFrame>
      <p:sp>
        <p:nvSpPr>
          <p:cNvPr id="34829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4830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5891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DE060F-7255-4D10-8C96-0F6B92C79F54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59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Estimando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e 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Oferta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endParaRPr lang="en-US" altLang="en-US" sz="4000" b="1" dirty="0">
              <a:solidFill>
                <a:srgbClr val="000066"/>
              </a:solidFill>
              <a:latin typeface="Calibri" pitchFamily="-109" charset="0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990600" y="1752600"/>
            <a:ext cx="7620000" cy="4295775"/>
            <a:chOff x="624" y="1104"/>
            <a:chExt cx="4800" cy="2706"/>
          </a:xfrm>
        </p:grpSpPr>
        <p:pic>
          <p:nvPicPr>
            <p:cNvPr id="3585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104"/>
              <a:ext cx="4716" cy="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5" name="Group 14"/>
            <p:cNvGrpSpPr>
              <a:grpSpLocks/>
            </p:cNvGrpSpPr>
            <p:nvPr/>
          </p:nvGrpSpPr>
          <p:grpSpPr bwMode="auto">
            <a:xfrm>
              <a:off x="4080" y="2304"/>
              <a:ext cx="1344" cy="984"/>
              <a:chOff x="4080" y="2304"/>
              <a:chExt cx="1344" cy="984"/>
            </a:xfrm>
          </p:grpSpPr>
          <p:sp>
            <p:nvSpPr>
              <p:cNvPr id="35856" name="Rectangle 15"/>
              <p:cNvSpPr>
                <a:spLocks noChangeArrowheads="1"/>
              </p:cNvSpPr>
              <p:nvPr/>
            </p:nvSpPr>
            <p:spPr bwMode="auto">
              <a:xfrm>
                <a:off x="4080" y="2304"/>
                <a:ext cx="1344" cy="98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-109" charset="0"/>
                </a:endParaRPr>
              </a:p>
            </p:txBody>
          </p:sp>
          <p:sp>
            <p:nvSpPr>
              <p:cNvPr id="35857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35" y="2470"/>
                <a:ext cx="1218" cy="6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pt-BR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Estimando</a:t>
                </a:r>
                <a:r>
                  <a:rPr lang="en-US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 </a:t>
                </a:r>
                <a:r>
                  <a:rPr lang="en-US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a</a:t>
                </a:r>
                <a:endPara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endParaRPr>
              </a:p>
              <a:p>
                <a:r>
                  <a:rPr lang="pt-BR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Elasticidade</a:t>
                </a:r>
                <a:endParaRPr lang="pt-BR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1090577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5843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5892" name="Clip" r:id="rId5" imgW="2413440" imgH="2413440" progId="">
              <p:embed/>
            </p:oleObj>
          </a:graphicData>
        </a:graphic>
      </p:graphicFrame>
      <p:pic>
        <p:nvPicPr>
          <p:cNvPr id="35849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4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5893" name="Clip" r:id="rId10" imgW="2413440" imgH="2413440" progId="">
              <p:embed/>
            </p:oleObj>
          </a:graphicData>
        </a:graphic>
      </p:graphicFrame>
      <p:sp>
        <p:nvSpPr>
          <p:cNvPr id="35852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5853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516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10804-0DC1-4700-9C81-66CADA528281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5126" name="AutoShape 2"/>
          <p:cNvSpPr>
            <a:spLocks noChangeArrowheads="1"/>
          </p:cNvSpPr>
          <p:nvPr/>
        </p:nvSpPr>
        <p:spPr bwMode="auto">
          <a:xfrm rot="1625116">
            <a:off x="7712075" y="4278313"/>
            <a:ext cx="495300" cy="1860550"/>
          </a:xfrm>
          <a:prstGeom prst="curvedLeftArrow">
            <a:avLst>
              <a:gd name="adj1" fmla="val 73928"/>
              <a:gd name="adj2" fmla="val 147874"/>
              <a:gd name="adj3" fmla="val 33333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-109" charset="0"/>
            </a:endParaRPr>
          </a:p>
        </p:txBody>
      </p:sp>
      <p:sp>
        <p:nvSpPr>
          <p:cNvPr id="1056772" name="AutoShape 4"/>
          <p:cNvSpPr>
            <a:spLocks noChangeArrowheads="1"/>
          </p:cNvSpPr>
          <p:nvPr/>
        </p:nvSpPr>
        <p:spPr bwMode="auto">
          <a:xfrm>
            <a:off x="485775" y="216058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56773" name="AutoShape 5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Função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do Mercado 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2057400" y="2895600"/>
            <a:ext cx="58435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pt-BR" altLang="en-US" sz="2800" i="1" dirty="0" smtClean="0">
                <a:latin typeface="Calibri" pitchFamily="-109" charset="0"/>
              </a:rPr>
              <a:t>A </a:t>
            </a:r>
            <a:r>
              <a:rPr lang="pt-BR" altLang="en-US" sz="2800" b="1" i="1" dirty="0" smtClean="0">
                <a:latin typeface="Calibri" pitchFamily="-109" charset="0"/>
              </a:rPr>
              <a:t>Função Demanda de Mercado </a:t>
            </a:r>
            <a:r>
              <a:rPr lang="pt-BR" altLang="en-US" sz="2800" dirty="0" smtClean="0">
                <a:latin typeface="Calibri" pitchFamily="-109" charset="0"/>
              </a:rPr>
              <a:t>informa que quantidade de um bem que todos os consumidores no mercado estão dispostos a comprar em função de vários fatores.</a:t>
            </a:r>
            <a:endParaRPr lang="pt-BR" altLang="en-US" sz="2800" dirty="0">
              <a:latin typeface="Calibri" pitchFamily="-109" charset="0"/>
            </a:endParaRPr>
          </a:p>
        </p:txBody>
      </p:sp>
      <p:pic>
        <p:nvPicPr>
          <p:cNvPr id="5130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18" b="-8333"/>
          <a:stretch>
            <a:fillRect/>
          </a:stretch>
        </p:blipFill>
        <p:spPr bwMode="auto">
          <a:xfrm>
            <a:off x="4648200" y="5323070"/>
            <a:ext cx="2590800" cy="5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381000" y="25908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56785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5123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5169" name="Clip" r:id="rId5" imgW="2413440" imgH="2413440" progId="">
              <p:embed/>
            </p:oleObj>
          </a:graphicData>
        </a:graphic>
      </p:graphicFrame>
      <p:pic>
        <p:nvPicPr>
          <p:cNvPr id="5133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22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5170" name="Clip" r:id="rId10" imgW="2413440" imgH="2413440" progId="">
              <p:embed/>
            </p:oleObj>
          </a:graphicData>
        </a:graphic>
      </p:graphicFrame>
      <p:sp>
        <p:nvSpPr>
          <p:cNvPr id="5136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5137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6911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D05861-5F4B-463E-97A6-F5B1BE345615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60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36870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Estimando a Demanda e Oferta </a:t>
            </a:r>
            <a:endParaRPr lang="pt-BR" altLang="en-US" sz="4000" b="1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36871" name="WordArt 12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Exemplo:</a:t>
            </a:r>
            <a:endParaRPr lang="pt-BR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914400" y="2362200"/>
            <a:ext cx="7391400" cy="3810000"/>
            <a:chOff x="912" y="1680"/>
            <a:chExt cx="3768" cy="2010"/>
          </a:xfrm>
        </p:grpSpPr>
        <p:pic>
          <p:nvPicPr>
            <p:cNvPr id="36879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80"/>
              <a:ext cx="3768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80" name="Group 15"/>
            <p:cNvGrpSpPr>
              <a:grpSpLocks/>
            </p:cNvGrpSpPr>
            <p:nvPr/>
          </p:nvGrpSpPr>
          <p:grpSpPr bwMode="auto">
            <a:xfrm>
              <a:off x="3312" y="2304"/>
              <a:ext cx="1248" cy="1248"/>
              <a:chOff x="3312" y="2304"/>
              <a:chExt cx="1248" cy="1248"/>
            </a:xfrm>
          </p:grpSpPr>
          <p:pic>
            <p:nvPicPr>
              <p:cNvPr id="36881" name="Picture 16" descr="boiler-sche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400"/>
                <a:ext cx="919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2" name="Rectangle 17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248" cy="12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en-US">
                  <a:latin typeface="Calibri" pitchFamily="-109" charset="0"/>
                </a:endParaRPr>
              </a:p>
            </p:txBody>
          </p:sp>
          <p:sp>
            <p:nvSpPr>
              <p:cNvPr id="36883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0" y="2608"/>
                <a:ext cx="1104" cy="6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pt-BR" sz="3600" kern="10" dirty="0" err="1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U.S.</a:t>
                </a:r>
                <a:r>
                  <a:rPr lang="pt-BR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 Boilers</a:t>
                </a:r>
              </a:p>
              <a:p>
                <a:r>
                  <a:rPr lang="pt-BR" sz="3600" kern="10" dirty="0" smtClean="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Times New Roman"/>
                    <a:cs typeface="Times New Roman"/>
                  </a:rPr>
                  <a:t>1990</a:t>
                </a:r>
                <a:endParaRPr lang="pt-BR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1091603" name="AutoShape 19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6867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6912" name="Clip" r:id="rId7" imgW="2413440" imgH="2413440" progId="">
              <p:embed/>
            </p:oleObj>
          </a:graphicData>
        </a:graphic>
      </p:graphicFrame>
      <p:pic>
        <p:nvPicPr>
          <p:cNvPr id="36874" name="Picture 21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2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3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ct 4">
            <a:hlinkClick r:id="rId11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6913" name="Clip" r:id="rId12" imgW="2413440" imgH="2413440" progId="">
              <p:embed/>
            </p:oleObj>
          </a:graphicData>
        </a:graphic>
      </p:graphicFrame>
      <p:sp>
        <p:nvSpPr>
          <p:cNvPr id="36877" name="Text Box 25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6878" name="Picture 26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37936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(c)2014 John Wiley &amp; Sons, Inc.</a:t>
            </a:r>
            <a:endParaRPr lang="en-US" altLang="en-US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F05C9F-72FA-42D5-B4CA-34F980DF6239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61</a:t>
            </a:fld>
            <a:endParaRPr lang="en-US" altLang="en-US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37894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195"/>
            </a:scheme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Estimando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&amp;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Oferta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endParaRPr lang="en-US" altLang="en-US" sz="4000" b="1" dirty="0">
              <a:solidFill>
                <a:srgbClr val="000066"/>
              </a:solidFill>
              <a:latin typeface="Calibri" pitchFamily="-109" charset="0"/>
            </a:endParaRPr>
          </a:p>
          <a:p>
            <a:r>
              <a:rPr lang="en-US" altLang="en-US" sz="2000" b="1" i="1" dirty="0">
                <a:solidFill>
                  <a:srgbClr val="000066"/>
                </a:solidFill>
                <a:latin typeface="Calibri" pitchFamily="-109" charset="0"/>
              </a:rPr>
              <a:t>From Past Shifts</a:t>
            </a:r>
          </a:p>
        </p:txBody>
      </p:sp>
      <p:pic>
        <p:nvPicPr>
          <p:cNvPr id="3789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114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3646" name="AutoShape 14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7891" name="Object 3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7937" name="Clip" r:id="rId5" imgW="2413440" imgH="2413440" progId="">
              <p:embed/>
            </p:oleObj>
          </a:graphicData>
        </a:graphic>
      </p:graphicFrame>
      <p:pic>
        <p:nvPicPr>
          <p:cNvPr id="37897" name="Picture 16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7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8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ct 4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7938" name="Clip" r:id="rId10" imgW="2413440" imgH="2413440" progId="">
              <p:embed/>
            </p:oleObj>
          </a:graphicData>
        </a:graphic>
      </p:graphicFrame>
      <p:sp>
        <p:nvSpPr>
          <p:cNvPr id="37900" name="Text Box 20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7901" name="Picture 21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914400" y="4953000"/>
            <a:ext cx="792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sz="2200" dirty="0">
                <a:latin typeface="Calibri" pitchFamily="-109" charset="0"/>
              </a:rPr>
              <a:t>We can “identify” the slope of supply by a shift in demand</a:t>
            </a:r>
          </a:p>
          <a:p>
            <a:pPr algn="just"/>
            <a:r>
              <a:rPr lang="en-US" altLang="en-US" sz="2200" dirty="0">
                <a:latin typeface="Calibri" pitchFamily="-109" charset="0"/>
              </a:rPr>
              <a:t>We can “identify” the slope of demand by a shift in supply</a:t>
            </a:r>
          </a:p>
          <a:p>
            <a:pPr algn="just"/>
            <a:r>
              <a:rPr lang="en-US" altLang="en-US" sz="2200" dirty="0">
                <a:latin typeface="Calibri" pitchFamily="-109" charset="0"/>
              </a:rPr>
              <a:t>This technique only works if </a:t>
            </a:r>
            <a:r>
              <a:rPr lang="en-US" altLang="en-US" sz="2200" i="1" dirty="0">
                <a:latin typeface="Calibri" pitchFamily="-109" charset="0"/>
              </a:rPr>
              <a:t>one or the other</a:t>
            </a:r>
            <a:r>
              <a:rPr lang="en-US" altLang="en-US" sz="2200" dirty="0">
                <a:latin typeface="Calibri" pitchFamily="-109" charset="0"/>
              </a:rPr>
              <a:t> of the curves stays constant</a:t>
            </a:r>
          </a:p>
          <a:p>
            <a:pPr algn="just"/>
            <a:endParaRPr lang="en-US" altLang="en-US" sz="2200" i="1" dirty="0">
              <a:latin typeface="Calibri" pitchFamily="-109" charset="0"/>
            </a:endParaRPr>
          </a:p>
          <a:p>
            <a:pPr algn="just"/>
            <a:endParaRPr lang="en-US" altLang="en-US" sz="2200" i="1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71657-5026-4306-BE31-8556B2AC6817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62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2683" name="AutoShape 11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en-US" sz="4000" b="1" smtClean="0">
                <a:solidFill>
                  <a:srgbClr val="000066"/>
                </a:solidFill>
                <a:latin typeface="Calibri" pitchFamily="-109" charset="0"/>
              </a:rPr>
              <a:t>Capítulo 2 – Pontos Principais</a:t>
            </a:r>
            <a:endParaRPr lang="pt-BR" altLang="en-US" sz="24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52685" name="AutoShape 13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38914" name="Object 14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38945" name="Clip" r:id="rId3" imgW="2413440" imgH="2413440" progId="">
              <p:embed/>
            </p:oleObj>
          </a:graphicData>
        </a:graphic>
      </p:graphicFrame>
      <p:pic>
        <p:nvPicPr>
          <p:cNvPr id="38919" name="Picture 15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6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7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5" name="Object 18">
            <a:hlinkClick r:id="rId7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38946" name="Clip" r:id="rId8" imgW="2413440" imgH="2413440" progId="">
              <p:embed/>
            </p:oleObj>
          </a:graphicData>
        </a:graphic>
      </p:graphicFrame>
      <p:sp>
        <p:nvSpPr>
          <p:cNvPr id="38922" name="Text Box 19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38923" name="Picture 20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457200" y="1752600"/>
            <a:ext cx="7924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Função e Curva de Demanda de Mercado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Função e Curva de Oferta de Mercado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Equilíbrio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Medidas de Elasticidade</a:t>
            </a:r>
          </a:p>
          <a:p>
            <a:pPr algn="just"/>
            <a:endParaRPr lang="pt-BR" altLang="en-US" sz="2800" dirty="0" smtClean="0">
              <a:latin typeface="Calibri" pitchFamily="-109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Cálculos Expeditos </a:t>
            </a:r>
          </a:p>
          <a:p>
            <a:pPr algn="just"/>
            <a:endParaRPr lang="pt-BR" altLang="en-US" sz="2800" i="1" dirty="0">
              <a:latin typeface="Calibri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618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10E0E6-BB7D-4BAC-A91D-6AC1873AA8A1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7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57797" name="AutoShape 5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 do Mercado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85800" y="1752600"/>
            <a:ext cx="72644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</a:t>
            </a:r>
            <a:r>
              <a:rPr lang="pt-BR" altLang="en-US" sz="2800" dirty="0" smtClean="0">
                <a:latin typeface="Calibri" pitchFamily="-109" charset="0"/>
              </a:rPr>
              <a:t>Demanda Derivada</a:t>
            </a:r>
          </a:p>
          <a:p>
            <a:pPr lvl="1" algn="just">
              <a:spcBef>
                <a:spcPct val="50000"/>
              </a:spcBef>
              <a:buFont typeface="Arial" charset="0"/>
              <a:buChar char="•"/>
            </a:pPr>
            <a:r>
              <a:rPr lang="pt-BR" altLang="en-US" sz="2800" dirty="0" smtClean="0">
                <a:latin typeface="Calibri" pitchFamily="-109" charset="0"/>
              </a:rPr>
              <a:t> </a:t>
            </a:r>
            <a:r>
              <a:rPr lang="pt-BR" altLang="en-US" sz="2600" dirty="0" smtClean="0">
                <a:latin typeface="Calibri" pitchFamily="-109" charset="0"/>
              </a:rPr>
              <a:t>É a parte da demanda por um bem que é derivada da produção e venda de outros bens.</a:t>
            </a:r>
          </a:p>
          <a:p>
            <a:pPr lvl="1" algn="just">
              <a:spcBef>
                <a:spcPct val="50000"/>
              </a:spcBef>
            </a:pPr>
            <a:endParaRPr lang="pt-BR" altLang="en-US" sz="2600" dirty="0" smtClean="0">
              <a:latin typeface="Calibri" pitchFamily="-109" charset="0"/>
            </a:endParaRPr>
          </a:p>
          <a:p>
            <a:pPr algn="just">
              <a:spcBef>
                <a:spcPct val="50000"/>
              </a:spcBef>
              <a:buFont typeface="Arial" charset="0"/>
              <a:buChar char="•"/>
            </a:pPr>
            <a:r>
              <a:rPr lang="pt-BR" altLang="en-US" sz="2400" dirty="0" smtClean="0">
                <a:latin typeface="Calibri" pitchFamily="-109" charset="0"/>
              </a:rPr>
              <a:t> </a:t>
            </a:r>
            <a:r>
              <a:rPr lang="pt-BR" altLang="en-US" sz="2800" dirty="0" smtClean="0">
                <a:latin typeface="Calibri" pitchFamily="-109" charset="0"/>
              </a:rPr>
              <a:t>Demanda Direta </a:t>
            </a:r>
          </a:p>
          <a:p>
            <a:pPr lvl="1" algn="just">
              <a:spcBef>
                <a:spcPct val="50000"/>
              </a:spcBef>
              <a:buFont typeface="Arial" charset="0"/>
              <a:buChar char="•"/>
            </a:pPr>
            <a:r>
              <a:rPr lang="pt-BR" altLang="en-US" sz="2600" dirty="0" smtClean="0">
                <a:latin typeface="Calibri" pitchFamily="-109" charset="0"/>
              </a:rPr>
              <a:t> É a parte da demanda por um bem que se origina diretamente do desejo de compradores de consumir o bem em questão.</a:t>
            </a:r>
            <a:endParaRPr lang="pt-BR" altLang="en-US" sz="2600" dirty="0">
              <a:latin typeface="Calibri" pitchFamily="-109" charset="0"/>
            </a:endParaRPr>
          </a:p>
        </p:txBody>
      </p:sp>
      <p:sp>
        <p:nvSpPr>
          <p:cNvPr id="1057809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6147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6189" name="Clip" r:id="rId4" imgW="2413440" imgH="2413440" progId="">
              <p:embed/>
            </p:oleObj>
          </a:graphicData>
        </a:graphic>
      </p:graphicFrame>
      <p:pic>
        <p:nvPicPr>
          <p:cNvPr id="6153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8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6190" name="Clip" r:id="rId9" imgW="2413440" imgH="2413440" progId="">
              <p:embed/>
            </p:oleObj>
          </a:graphicData>
        </a:graphic>
      </p:graphicFrame>
      <p:sp>
        <p:nvSpPr>
          <p:cNvPr id="6156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6157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7213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E50BBB-AE0E-4753-B08F-4329FDBD0D13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8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7174" name="AutoShape 2"/>
          <p:cNvSpPr>
            <a:spLocks noChangeArrowheads="1"/>
          </p:cNvSpPr>
          <p:nvPr/>
        </p:nvSpPr>
        <p:spPr bwMode="auto">
          <a:xfrm rot="1625116">
            <a:off x="7710488" y="4432300"/>
            <a:ext cx="503237" cy="1860550"/>
          </a:xfrm>
          <a:prstGeom prst="curvedLeftArrow">
            <a:avLst>
              <a:gd name="adj1" fmla="val 73943"/>
              <a:gd name="adj2" fmla="val 147887"/>
              <a:gd name="adj3" fmla="val 33333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Calibri" pitchFamily="-109" charset="0"/>
            </a:endParaRPr>
          </a:p>
        </p:txBody>
      </p:sp>
      <p:sp>
        <p:nvSpPr>
          <p:cNvPr id="1057796" name="AutoShape 4"/>
          <p:cNvSpPr>
            <a:spLocks noChangeArrowheads="1"/>
          </p:cNvSpPr>
          <p:nvPr/>
        </p:nvSpPr>
        <p:spPr bwMode="auto">
          <a:xfrm>
            <a:off x="485775" y="2160588"/>
            <a:ext cx="5103813" cy="919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57797" name="AutoShape 5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Curva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de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de Mercado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2286000" y="2895600"/>
            <a:ext cx="5664200" cy="27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en-US" sz="2400" dirty="0" smtClean="0">
                <a:latin typeface="Calibri" pitchFamily="-109" charset="0"/>
              </a:rPr>
              <a:t>A  </a:t>
            </a:r>
            <a:r>
              <a:rPr lang="pt-BR" altLang="en-US" sz="2400" b="1" dirty="0" smtClean="0">
                <a:latin typeface="Calibri" pitchFamily="-109" charset="0"/>
              </a:rPr>
              <a:t>Curva de Demanda de Mercado</a:t>
            </a:r>
            <a:r>
              <a:rPr lang="pt-BR" altLang="en-US" sz="12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projeta a quantidade agregada de um bem que os consumidores estão dispostos a comprar a diferentes preços, </a:t>
            </a:r>
            <a:r>
              <a:rPr lang="pt-BR" altLang="en-US" sz="2400" i="1" dirty="0" smtClean="0">
                <a:latin typeface="Calibri" pitchFamily="-109" charset="0"/>
              </a:rPr>
              <a:t>mantendo-se constantes outros fatores </a:t>
            </a:r>
            <a:r>
              <a:rPr lang="pt-BR" altLang="en-US" sz="2400" dirty="0" smtClean="0">
                <a:latin typeface="Calibri" pitchFamily="-109" charset="0"/>
              </a:rPr>
              <a:t>da demanda como preços de outros bens,</a:t>
            </a:r>
            <a:r>
              <a:rPr lang="pt-BR" altLang="en-US" sz="2400" i="1" dirty="0" smtClean="0">
                <a:latin typeface="Calibri" pitchFamily="-109" charset="0"/>
              </a:rPr>
              <a:t> </a:t>
            </a:r>
            <a:r>
              <a:rPr lang="pt-BR" altLang="en-US" sz="2400" dirty="0" smtClean="0">
                <a:latin typeface="Calibri" pitchFamily="-109" charset="0"/>
              </a:rPr>
              <a:t>renda do consumidor e  qualidade.</a:t>
            </a:r>
            <a:endParaRPr lang="pt-BR" altLang="en-US" sz="2400" dirty="0">
              <a:latin typeface="Calibri" pitchFamily="-109" charset="0"/>
            </a:endParaRPr>
          </a:p>
        </p:txBody>
      </p:sp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594" b="-7292"/>
          <a:stretch>
            <a:fillRect/>
          </a:stretch>
        </p:blipFill>
        <p:spPr bwMode="auto">
          <a:xfrm>
            <a:off x="5715000" y="5605462"/>
            <a:ext cx="14478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381000" y="25908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57809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7171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7214" name="Clip" r:id="rId5" imgW="2413440" imgH="2413440" progId="">
              <p:embed/>
            </p:oleObj>
          </a:graphicData>
        </a:graphic>
      </p:graphicFrame>
      <p:pic>
        <p:nvPicPr>
          <p:cNvPr id="7181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2" name="Object 22">
            <a:hlinkClick r:id="rId9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7215" name="Clip" r:id="rId10" imgW="2413440" imgH="2413440" progId="">
              <p:embed/>
            </p:oleObj>
          </a:graphicData>
        </a:graphic>
      </p:graphicFrame>
      <p:sp>
        <p:nvSpPr>
          <p:cNvPr id="7184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7185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p:oleObj spid="_x0000_s8238" name="Document" r:id="rId3" imgW="7658100" imgH="1981200" progId="Word.Document.8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(c)2014 John Wiley &amp; Sons, Inc.</a:t>
            </a:r>
            <a:endParaRPr lang="en-US" altLang="en-US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1B3FC7-338D-40EE-950F-0A6215F9FDC0}" type="slidenum">
              <a:rPr lang="en-US" altLang="en-US">
                <a:solidFill>
                  <a:srgbClr val="898989"/>
                </a:solidFill>
                <a:latin typeface="Calibri" pitchFamily="-109" charset="0"/>
              </a:rPr>
              <a:pPr eaLnBrk="1" hangingPunct="1"/>
              <a:t>9</a:t>
            </a:fld>
            <a:endParaRPr lang="en-US" altLang="en-US" dirty="0">
              <a:solidFill>
                <a:srgbClr val="898989"/>
              </a:solidFill>
              <a:latin typeface="Calibri" pitchFamily="-109" charset="0"/>
            </a:endParaRPr>
          </a:p>
        </p:txBody>
      </p:sp>
      <p:sp>
        <p:nvSpPr>
          <p:cNvPr id="1060867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50000"/>
            </a:scheme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>
                <a:solidFill>
                  <a:srgbClr val="000066"/>
                </a:solidFill>
                <a:latin typeface="Calibri" pitchFamily="-109" charset="0"/>
              </a:rPr>
              <a:t>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Lei da </a:t>
            </a:r>
            <a:r>
              <a:rPr lang="en-US" altLang="en-US" sz="4000" b="1" dirty="0" err="1" smtClean="0">
                <a:solidFill>
                  <a:srgbClr val="000066"/>
                </a:solidFill>
                <a:latin typeface="Calibri" pitchFamily="-109" charset="0"/>
              </a:rPr>
              <a:t>Demanda</a:t>
            </a:r>
            <a:r>
              <a:rPr lang="en-US" altLang="en-US" sz="4000" b="1" dirty="0" smtClean="0">
                <a:solidFill>
                  <a:srgbClr val="000066"/>
                </a:solidFill>
                <a:latin typeface="Calibri" pitchFamily="-109" charset="0"/>
              </a:rPr>
              <a:t> </a:t>
            </a:r>
            <a:endParaRPr lang="en-US" altLang="en-US" sz="20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sp>
        <p:nvSpPr>
          <p:cNvPr id="1060876" name="AutoShape 12"/>
          <p:cNvSpPr>
            <a:spLocks noChangeArrowheads="1"/>
          </p:cNvSpPr>
          <p:nvPr/>
        </p:nvSpPr>
        <p:spPr bwMode="auto">
          <a:xfrm>
            <a:off x="533400" y="1633538"/>
            <a:ext cx="5334000" cy="11096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981200" y="2743200"/>
            <a:ext cx="5778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en-US" sz="2800" dirty="0" smtClean="0">
                <a:latin typeface="Calibri" pitchFamily="-109" charset="0"/>
              </a:rPr>
              <a:t>A </a:t>
            </a:r>
            <a:r>
              <a:rPr lang="pt-BR" altLang="en-US" sz="2800" b="1" i="1" dirty="0" smtClean="0">
                <a:latin typeface="Calibri" pitchFamily="-109" charset="0"/>
              </a:rPr>
              <a:t>Lei da Demanda</a:t>
            </a:r>
            <a:r>
              <a:rPr lang="pt-BR" altLang="en-US" sz="2800" dirty="0" smtClean="0">
                <a:latin typeface="Calibri" pitchFamily="-109" charset="0"/>
              </a:rPr>
              <a:t> estabelece que a quantidade demandada de um bem </a:t>
            </a:r>
            <a:r>
              <a:rPr lang="pt-BR" altLang="en-US" sz="2800" b="1" i="1" dirty="0" smtClean="0">
                <a:latin typeface="Calibri" pitchFamily="-109" charset="0"/>
              </a:rPr>
              <a:t>decresce</a:t>
            </a:r>
            <a:r>
              <a:rPr lang="pt-BR" altLang="en-US" sz="2800" dirty="0" smtClean="0">
                <a:latin typeface="Calibri" pitchFamily="-109" charset="0"/>
              </a:rPr>
              <a:t> quando o preço do bem aumenta.</a:t>
            </a:r>
            <a:endParaRPr lang="pt-BR" altLang="en-US" sz="2800" dirty="0">
              <a:latin typeface="Calibri" pitchFamily="-109" charset="0"/>
            </a:endParaRP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381000" y="2057400"/>
            <a:ext cx="164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 err="1" smtClean="0">
                <a:solidFill>
                  <a:srgbClr val="000066"/>
                </a:solidFill>
                <a:latin typeface="Calibri" pitchFamily="-109" charset="0"/>
              </a:rPr>
              <a:t>Definição</a:t>
            </a:r>
            <a:r>
              <a:rPr lang="en-US" altLang="en-US" sz="2800" i="1" dirty="0" smtClean="0">
                <a:solidFill>
                  <a:srgbClr val="000066"/>
                </a:solidFill>
                <a:latin typeface="Calibri" pitchFamily="-109" charset="0"/>
              </a:rPr>
              <a:t>:</a:t>
            </a:r>
            <a:endParaRPr lang="en-US" altLang="en-US" sz="2800" i="1" dirty="0">
              <a:solidFill>
                <a:srgbClr val="000066"/>
              </a:solidFill>
              <a:latin typeface="Calibri" pitchFamily="-109" charset="0"/>
            </a:endParaRPr>
          </a:p>
        </p:txBody>
      </p:sp>
      <p:sp>
        <p:nvSpPr>
          <p:cNvPr id="1060881" name="AutoShape 17"/>
          <p:cNvSpPr>
            <a:spLocks noChangeArrowheads="1"/>
          </p:cNvSpPr>
          <p:nvPr/>
        </p:nvSpPr>
        <p:spPr bwMode="auto">
          <a:xfrm>
            <a:off x="2273300" y="6477000"/>
            <a:ext cx="4610100" cy="279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noFill/>
            <a:round/>
            <a:headEnd/>
            <a:tailEnd/>
          </a:ln>
          <a:effectLst/>
        </p:spPr>
        <p:txBody>
          <a:bodyPr wrap="none" lIns="457200" rIns="4572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09" charset="0"/>
            </a:endParaRPr>
          </a:p>
        </p:txBody>
      </p:sp>
      <p:graphicFrame>
        <p:nvGraphicFramePr>
          <p:cNvPr id="8195" name="Object 18">
            <a:hlinkClick r:id="" action="ppaction://hlinkshowjump?jump=firstslide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397500" y="6523038"/>
          <a:ext cx="198438" cy="196850"/>
        </p:xfrm>
        <a:graphic>
          <a:graphicData uri="http://schemas.openxmlformats.org/presentationml/2006/ole">
            <p:oleObj spid="_x0000_s8239" name="Clip" r:id="rId4" imgW="2413440" imgH="2413440" progId="">
              <p:embed/>
            </p:oleObj>
          </a:graphicData>
        </a:graphic>
      </p:graphicFrame>
      <p:pic>
        <p:nvPicPr>
          <p:cNvPr id="8203" name="Picture 19" descr="Recycled paper">
            <a:hlinkClick r:id="" action="ppaction://hlinkshowjump?jump=las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438" y="6519863"/>
            <a:ext cx="17938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0" descr="Recycled paper">
            <a:hlinkClick r:id="" action="ppaction://hlinkshowjump?jump=next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542088"/>
            <a:ext cx="1349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1" descr="Recycled paper">
            <a:hlinkClick r:id="" action="ppaction://hlinkshowjump?jump=lastslideviewed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3150" y="6548438"/>
            <a:ext cx="150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6" name="Object 22">
            <a:hlinkClick r:id="rId8" action="ppaction://hlinksldjump" highlightClick="1"/>
            <a:hlinkHover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5902325" y="6518275"/>
          <a:ext cx="196850" cy="201613"/>
        </p:xfrm>
        <a:graphic>
          <a:graphicData uri="http://schemas.openxmlformats.org/presentationml/2006/ole">
            <p:oleObj spid="_x0000_s8240" name="Clip" r:id="rId9" imgW="2413440" imgH="2413440" progId="">
              <p:embed/>
            </p:oleObj>
          </a:graphicData>
        </a:graphic>
      </p:graphicFrame>
      <p:sp>
        <p:nvSpPr>
          <p:cNvPr id="8206" name="Text Box 23" descr="Recycled paper"/>
          <p:cNvSpPr txBox="1">
            <a:spLocks noChangeArrowheads="1"/>
          </p:cNvSpPr>
          <p:nvPr/>
        </p:nvSpPr>
        <p:spPr bwMode="auto">
          <a:xfrm>
            <a:off x="4146550" y="6477000"/>
            <a:ext cx="1050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000099"/>
                </a:solidFill>
                <a:latin typeface="Calibri" pitchFamily="-109" charset="0"/>
              </a:rPr>
              <a:t>Chapter Two</a:t>
            </a:r>
          </a:p>
        </p:txBody>
      </p:sp>
      <p:pic>
        <p:nvPicPr>
          <p:cNvPr id="8207" name="Picture 24" descr="Recycled paper">
            <a:hlinkClick r:id="" action="ppaction://hlinkshowjump?jump=previousslide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2013" y="6537325"/>
            <a:ext cx="1349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3438</Words>
  <Application>Microsoft Office PowerPoint</Application>
  <PresentationFormat>Apresentação na tela (4:3)</PresentationFormat>
  <Paragraphs>940</Paragraphs>
  <Slides>62</Slides>
  <Notes>20</Notes>
  <HiddenSlides>5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62</vt:i4>
      </vt:variant>
    </vt:vector>
  </HeadingPairs>
  <TitlesOfParts>
    <vt:vector size="65" baseType="lpstr">
      <vt:lpstr>Tema do Office</vt:lpstr>
      <vt:lpstr>Clip</vt:lpstr>
      <vt:lpstr>Document</vt:lpstr>
      <vt:lpstr>Capítulo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Deslocamento da Demanda  Oferta Inalterada</vt:lpstr>
      <vt:lpstr>Deslocamento da Oferta,  Demanda Inalterada</vt:lpstr>
      <vt:lpstr>Deslocamentos   da Demanda e da Oferta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Medindo a elasticidade em um ponto</vt:lpstr>
      <vt:lpstr>Diferentes tipos de elasticidade em uma curva da demanda reta</vt:lpstr>
      <vt:lpstr>O consumidor da Região Metropolitana de São Paulo</vt:lpstr>
      <vt:lpstr>Elasticidades da demanda por alimentos - RMSP</vt:lpstr>
      <vt:lpstr>Slide 51</vt:lpstr>
      <vt:lpstr>Slide 52</vt:lpstr>
      <vt:lpstr>Determinantes da  Elasticidade Preço da Demanda</vt:lpstr>
      <vt:lpstr>Elasticidade no Longo Prazo  versus Curto Prazo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UC Riverside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Economics</dc:creator>
  <cp:lastModifiedBy>anuatti</cp:lastModifiedBy>
  <cp:revision>96</cp:revision>
  <dcterms:created xsi:type="dcterms:W3CDTF">2010-03-17T21:17:04Z</dcterms:created>
  <dcterms:modified xsi:type="dcterms:W3CDTF">2015-08-14T21:48:08Z</dcterms:modified>
</cp:coreProperties>
</file>