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57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D7E8F1-D73F-433C-B561-503816F76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3520D7-88CB-463E-8EA3-3C425CAB8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4CF9FD-31EE-49FA-B526-D4982805C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6345-C207-40E4-9AAD-29C682F96CCA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8A2CF5-0CA1-453B-89EB-3332EAAE6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FAD82E-3652-4271-894C-1A6572166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102-3E88-41A7-98C1-5E2CFE705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89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84E0E5-B25D-4133-81C6-AB7FC10EE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C562DA-E6C6-4C55-9995-133FC0067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31D9ED-DA27-4175-9384-DE33BA3A2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6345-C207-40E4-9AAD-29C682F96CCA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AD1206-F29D-425F-A57A-8376236FD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4DF1C5-0C02-4963-A679-6C82BC4B6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102-3E88-41A7-98C1-5E2CFE705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61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3B68FB2-9902-4A5F-A1BC-301E04481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10D49CF-49D2-4B32-8721-4B0B59546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95D6F2-28D2-4BAB-A87D-54627307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6345-C207-40E4-9AAD-29C682F96CCA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2889CF-E9F4-4023-85B4-0E28AB04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9990BB-9844-4935-ACCE-E107F1C3D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102-3E88-41A7-98C1-5E2CFE705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77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1E0BA-747A-465B-8BE9-A3E15765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93E796-B176-4093-BAC4-204BCAEA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735CBA-B5E6-4391-9672-C531747DD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6345-C207-40E4-9AAD-29C682F96CCA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F314E9-9F09-4D5A-AD8C-095F0BDE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40F3DD-137D-4665-BA31-71BD62D1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102-3E88-41A7-98C1-5E2CFE705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41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3FB0C-FAB0-4C3D-93D5-CABD9E2F0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695D60-9625-436D-B365-A0F203B52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D4A514-CAA9-4714-9061-3E4A3B5D4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6345-C207-40E4-9AAD-29C682F96CCA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222C05-706D-4FFD-9342-2F045B248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256B54-A240-430E-9397-CF6595DE8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102-3E88-41A7-98C1-5E2CFE705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580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67F317-D6A4-414D-9309-B4FF2658C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DC1E3F-C202-43A5-8993-5482FFECE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FA4554B-C394-4BD1-BF3C-D4D4585E3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5ED9B41-8EC2-4C1B-AB0E-2BFC1E0B3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6345-C207-40E4-9AAD-29C682F96CCA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4EB7F3E-B578-4FB8-9C00-9B7F7CD0C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726808-6FBA-43E2-A79B-C4ED03E17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102-3E88-41A7-98C1-5E2CFE705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19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BBCB47-71FF-4AD4-9648-0F93424F6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3AE7F7-7F42-45D7-A021-90382444A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CB3928C-C157-41E2-A5D7-F2E0EB9AB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D61C7DD-F56C-4940-990B-D91BAE3D6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E496676-BE9E-4B63-9F93-F38AF2A97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9E97028-8E5E-4BA4-B772-93556389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6345-C207-40E4-9AAD-29C682F96CCA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BB6FEB5-57ED-44AD-8E95-98BA4BEAD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D62ACFB-DC2B-4646-8D72-35852F821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102-3E88-41A7-98C1-5E2CFE705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23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6E35F7-5A43-45C6-A0D7-687AECB55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8FB1D1-C43E-4119-BB55-DA81A99BB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6345-C207-40E4-9AAD-29C682F96CCA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0DB289D-C39D-4FFE-A8BD-3A597DF28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02CB22A-11AA-457D-9F51-D105EFA37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102-3E88-41A7-98C1-5E2CFE705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437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F0464FA-3F2B-4BCB-AF00-B03C74B36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6345-C207-40E4-9AAD-29C682F96CCA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A57FEB8-51FC-4F16-A774-4F06C17E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102-3E88-41A7-98C1-5E2CFE7052C2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365752-EB02-4155-BEF1-608A6348E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77996"/>
            <a:ext cx="4114800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Vinicius Alves Sarralheiro</a:t>
            </a:r>
          </a:p>
        </p:txBody>
      </p:sp>
    </p:spTree>
    <p:extLst>
      <p:ext uri="{BB962C8B-B14F-4D97-AF65-F5344CB8AC3E}">
        <p14:creationId xmlns:p14="http://schemas.microsoft.com/office/powerpoint/2010/main" val="262247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95EC9E-B726-4F67-838E-BAC1FD718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A243D0-3C02-4DDF-BB05-C09919F2B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27A3735-F3B0-4073-96CA-18A65EC8D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7DB2FE-5D9D-4ABC-ABE2-F8D313736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6345-C207-40E4-9AAD-29C682F96CCA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6B5412E-2BF8-4622-89D1-A6CA5648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A2A718-ED3C-4ABD-ADDD-DA73621A6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102-3E88-41A7-98C1-5E2CFE705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88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D0CA5-9CA1-4686-810B-AE8985F12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A0C0F59-2957-46CA-ACB2-3D21C8B0F3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9346F93-3FB1-4C7A-B405-20EBB81B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F29A42-87C2-4CF3-8DEE-6590D0223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6345-C207-40E4-9AAD-29C682F96CCA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763832-026C-43AD-9270-DF9D67635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B384C0-89D2-41CB-819D-7DCC2EB58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102-3E88-41A7-98C1-5E2CFE705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21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91EB1B2-65BB-42D7-B547-069CE7887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25D7C10-A5EA-4EA9-9427-E56BDFA0B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983149-F973-4C4C-9B94-8882A90B0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6345-C207-40E4-9AAD-29C682F96CCA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24DA35-7C8D-44FB-A4A1-09D050A65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77996"/>
            <a:ext cx="4114800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Vinicius Alves Sarralheiro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7C7AE0-1103-4468-843F-DF2304406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7102-3E88-41A7-98C1-5E2CFE705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0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F26BF-3A05-41BA-BEB1-1D1BA86808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Estudo do Comportamento </a:t>
            </a:r>
            <a:br>
              <a:rPr lang="pt-BR" sz="5400" dirty="0"/>
            </a:br>
            <a:r>
              <a:rPr lang="pt-BR" sz="5400" dirty="0"/>
              <a:t>do Consumidor II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D7E5A2-1A28-485C-9215-3B8490178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4690"/>
            <a:ext cx="9144000" cy="1323109"/>
          </a:xfrm>
        </p:spPr>
        <p:txBody>
          <a:bodyPr/>
          <a:lstStyle/>
          <a:p>
            <a:r>
              <a:rPr lang="pt-BR" dirty="0"/>
              <a:t>Estatística – ANOVA</a:t>
            </a:r>
          </a:p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Vinicius Alves Sarralheiro </a:t>
            </a:r>
          </a:p>
        </p:txBody>
      </p:sp>
    </p:spTree>
    <p:extLst>
      <p:ext uri="{BB962C8B-B14F-4D97-AF65-F5344CB8AC3E}">
        <p14:creationId xmlns:p14="http://schemas.microsoft.com/office/powerpoint/2010/main" val="274790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6540A3A6-34B6-474C-888A-7E5A82A810DD}"/>
              </a:ext>
            </a:extLst>
          </p:cNvPr>
          <p:cNvSpPr txBox="1"/>
          <p:nvPr/>
        </p:nvSpPr>
        <p:spPr>
          <a:xfrm>
            <a:off x="4925680" y="235520"/>
            <a:ext cx="23406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C00000"/>
                </a:solidFill>
              </a:rPr>
              <a:t>PARA RELEMBRAR...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D34671F0-DA7B-4878-A737-B099D7E58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674873"/>
              </p:ext>
            </p:extLst>
          </p:nvPr>
        </p:nvGraphicFramePr>
        <p:xfrm>
          <a:off x="6854761" y="2961439"/>
          <a:ext cx="2276200" cy="2067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604">
                  <a:extLst>
                    <a:ext uri="{9D8B030D-6E8A-4147-A177-3AD203B41FA5}">
                      <a16:colId xmlns:a16="http://schemas.microsoft.com/office/drawing/2014/main" val="1765276153"/>
                    </a:ext>
                  </a:extLst>
                </a:gridCol>
                <a:gridCol w="1365596">
                  <a:extLst>
                    <a:ext uri="{9D8B030D-6E8A-4147-A177-3AD203B41FA5}">
                      <a16:colId xmlns:a16="http://schemas.microsoft.com/office/drawing/2014/main" val="559707390"/>
                    </a:ext>
                  </a:extLst>
                </a:gridCol>
              </a:tblGrid>
              <a:tr h="41705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Sexo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Nota</a:t>
                      </a:r>
                    </a:p>
                    <a:p>
                      <a:pPr algn="ctr"/>
                      <a:r>
                        <a:rPr lang="pt-BR" dirty="0"/>
                        <a:t>Propag. c/ Mulheres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617454"/>
                  </a:ext>
                </a:extLst>
              </a:tr>
              <a:tr h="576553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Masc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 a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197688"/>
                  </a:ext>
                </a:extLst>
              </a:tr>
              <a:tr h="576553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Fem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 a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7843313"/>
                  </a:ext>
                </a:extLst>
              </a:tr>
            </a:tbl>
          </a:graphicData>
        </a:graphic>
      </p:graphicFrame>
      <p:graphicFrame>
        <p:nvGraphicFramePr>
          <p:cNvPr id="6" name="Tabela 4">
            <a:extLst>
              <a:ext uri="{FF2B5EF4-FFF2-40B4-BE49-F238E27FC236}">
                <a16:creationId xmlns:a16="http://schemas.microsoft.com/office/drawing/2014/main" id="{18845371-DBEE-4745-9A3C-02E6A615B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396270"/>
              </p:ext>
            </p:extLst>
          </p:nvPr>
        </p:nvGraphicFramePr>
        <p:xfrm>
          <a:off x="1323677" y="3068376"/>
          <a:ext cx="3330212" cy="19914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0532">
                  <a:extLst>
                    <a:ext uri="{9D8B030D-6E8A-4147-A177-3AD203B41FA5}">
                      <a16:colId xmlns:a16="http://schemas.microsoft.com/office/drawing/2014/main" val="517294113"/>
                    </a:ext>
                  </a:extLst>
                </a:gridCol>
                <a:gridCol w="650336">
                  <a:extLst>
                    <a:ext uri="{9D8B030D-6E8A-4147-A177-3AD203B41FA5}">
                      <a16:colId xmlns:a16="http://schemas.microsoft.com/office/drawing/2014/main" val="1765276153"/>
                    </a:ext>
                  </a:extLst>
                </a:gridCol>
                <a:gridCol w="1164816">
                  <a:extLst>
                    <a:ext uri="{9D8B030D-6E8A-4147-A177-3AD203B41FA5}">
                      <a16:colId xmlns:a16="http://schemas.microsoft.com/office/drawing/2014/main" val="559707390"/>
                    </a:ext>
                  </a:extLst>
                </a:gridCol>
                <a:gridCol w="1064528">
                  <a:extLst>
                    <a:ext uri="{9D8B030D-6E8A-4147-A177-3AD203B41FA5}">
                      <a16:colId xmlns:a16="http://schemas.microsoft.com/office/drawing/2014/main" val="1491190173"/>
                    </a:ext>
                  </a:extLst>
                </a:gridCol>
              </a:tblGrid>
              <a:tr h="422056"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Tipo de propaganda preferida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726102"/>
                  </a:ext>
                </a:extLst>
              </a:tr>
              <a:tr h="422056"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c/ Mulheres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c/ Homens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617454"/>
                  </a:ext>
                </a:extLst>
              </a:tr>
              <a:tr h="525594"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Sexo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err="1"/>
                        <a:t>Masc</a:t>
                      </a:r>
                      <a:endParaRPr lang="pt-BR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197688"/>
                  </a:ext>
                </a:extLst>
              </a:tr>
              <a:tr h="525594">
                <a:tc v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err="1"/>
                        <a:t>Fem</a:t>
                      </a:r>
                      <a:endParaRPr lang="pt-BR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843313"/>
                  </a:ext>
                </a:extLst>
              </a:tr>
            </a:tbl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id="{133C0150-CB9D-4563-B7F5-9D194113BCB9}"/>
              </a:ext>
            </a:extLst>
          </p:cNvPr>
          <p:cNvSpPr/>
          <p:nvPr/>
        </p:nvSpPr>
        <p:spPr>
          <a:xfrm>
            <a:off x="468554" y="1719023"/>
            <a:ext cx="5175153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PERGUNTANDO QUAL A PROPAGANDA PREFERIDA:</a:t>
            </a:r>
          </a:p>
          <a:p>
            <a:pPr algn="ctr"/>
            <a:endParaRPr lang="pt-BR" sz="500" b="1" dirty="0">
              <a:solidFill>
                <a:srgbClr val="0070C0"/>
              </a:solidFill>
            </a:endParaRPr>
          </a:p>
          <a:p>
            <a:pPr algn="ctr"/>
            <a:r>
              <a:rPr lang="pt-BR" b="1" dirty="0">
                <a:solidFill>
                  <a:srgbClr val="0070C0"/>
                </a:solidFill>
              </a:rPr>
              <a:t>PERGUNTA:</a:t>
            </a:r>
            <a:r>
              <a:rPr lang="pt-BR" dirty="0">
                <a:solidFill>
                  <a:srgbClr val="0070C0"/>
                </a:solidFill>
              </a:rPr>
              <a:t> Existe associação entre 2 variáveis categóricas?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21ACB45-8A8D-42A4-86A6-CFABABBF3809}"/>
              </a:ext>
            </a:extLst>
          </p:cNvPr>
          <p:cNvSpPr/>
          <p:nvPr/>
        </p:nvSpPr>
        <p:spPr>
          <a:xfrm>
            <a:off x="6548295" y="1719023"/>
            <a:ext cx="5175153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PERGUNTANDO A NOTA DE CADA PROPAGANDA</a:t>
            </a:r>
          </a:p>
          <a:p>
            <a:pPr algn="ctr"/>
            <a:endParaRPr lang="pt-BR" sz="500" b="1" dirty="0"/>
          </a:p>
          <a:p>
            <a:pPr algn="ctr"/>
            <a:r>
              <a:rPr lang="pt-BR" b="1" dirty="0">
                <a:solidFill>
                  <a:srgbClr val="0070C0"/>
                </a:solidFill>
              </a:rPr>
              <a:t>PERGUNTA:</a:t>
            </a:r>
            <a:r>
              <a:rPr lang="pt-BR" dirty="0">
                <a:solidFill>
                  <a:srgbClr val="0070C0"/>
                </a:solidFill>
              </a:rPr>
              <a:t> Existe efeito de uma variável categórica com dois grupos sobre uma variável contínua?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CBAAAF5-6EAD-4D21-BD91-410368269454}"/>
              </a:ext>
            </a:extLst>
          </p:cNvPr>
          <p:cNvSpPr txBox="1"/>
          <p:nvPr/>
        </p:nvSpPr>
        <p:spPr>
          <a:xfrm>
            <a:off x="2005411" y="5825334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X² =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D90BED0-C239-434F-8441-233777CE7297}"/>
              </a:ext>
            </a:extLst>
          </p:cNvPr>
          <p:cNvSpPr txBox="1"/>
          <p:nvPr/>
        </p:nvSpPr>
        <p:spPr>
          <a:xfrm>
            <a:off x="2555562" y="5640668"/>
            <a:ext cx="1243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(RESÍDUO)²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31F8C5D7-618F-4FC9-B716-DFEE12821DBE}"/>
              </a:ext>
            </a:extLst>
          </p:cNvPr>
          <p:cNvCxnSpPr/>
          <p:nvPr/>
        </p:nvCxnSpPr>
        <p:spPr>
          <a:xfrm>
            <a:off x="2549112" y="5988951"/>
            <a:ext cx="126775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40E3F99-4036-4633-9DA8-478AA392B429}"/>
              </a:ext>
            </a:extLst>
          </p:cNvPr>
          <p:cNvSpPr txBox="1"/>
          <p:nvPr/>
        </p:nvSpPr>
        <p:spPr>
          <a:xfrm>
            <a:off x="2585217" y="6014373"/>
            <a:ext cx="1184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ESPERADO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C8ED9F64-215C-435E-9CB0-806252CC4C05}"/>
              </a:ext>
            </a:extLst>
          </p:cNvPr>
          <p:cNvSpPr/>
          <p:nvPr/>
        </p:nvSpPr>
        <p:spPr>
          <a:xfrm>
            <a:off x="1792233" y="5416810"/>
            <a:ext cx="2527796" cy="10912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99A2E51-698D-4810-B0CE-CB827569BF01}"/>
              </a:ext>
            </a:extLst>
          </p:cNvPr>
          <p:cNvSpPr txBox="1"/>
          <p:nvPr/>
        </p:nvSpPr>
        <p:spPr>
          <a:xfrm>
            <a:off x="8124364" y="5564449"/>
            <a:ext cx="2605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Média </a:t>
            </a:r>
            <a:r>
              <a:rPr lang="pt-BR" dirty="0" err="1"/>
              <a:t>Masc</a:t>
            </a:r>
            <a:r>
              <a:rPr lang="pt-BR" dirty="0"/>
              <a:t> – Média </a:t>
            </a:r>
            <a:r>
              <a:rPr lang="pt-BR" dirty="0" err="1"/>
              <a:t>Fem</a:t>
            </a:r>
            <a:endParaRPr lang="pt-BR" dirty="0"/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A114FFB6-79FD-47E2-879A-B41D985C28BF}"/>
              </a:ext>
            </a:extLst>
          </p:cNvPr>
          <p:cNvCxnSpPr>
            <a:cxnSpLocks/>
          </p:cNvCxnSpPr>
          <p:nvPr/>
        </p:nvCxnSpPr>
        <p:spPr>
          <a:xfrm>
            <a:off x="8197257" y="5933781"/>
            <a:ext cx="253211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1C3EECA-B449-429C-B4A9-76FE5CC62C65}"/>
              </a:ext>
            </a:extLst>
          </p:cNvPr>
          <p:cNvSpPr txBox="1"/>
          <p:nvPr/>
        </p:nvSpPr>
        <p:spPr>
          <a:xfrm>
            <a:off x="8491365" y="5960889"/>
            <a:ext cx="176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err="1"/>
              <a:t>Dp</a:t>
            </a:r>
            <a:r>
              <a:rPr lang="pt-BR" dirty="0"/>
              <a:t> (</a:t>
            </a:r>
            <a:r>
              <a:rPr lang="pt-BR" dirty="0" err="1"/>
              <a:t>Masc</a:t>
            </a:r>
            <a:r>
              <a:rPr lang="pt-BR" dirty="0"/>
              <a:t> – </a:t>
            </a:r>
            <a:r>
              <a:rPr lang="pt-BR" dirty="0" err="1"/>
              <a:t>Fem</a:t>
            </a:r>
            <a:r>
              <a:rPr lang="pt-BR" dirty="0"/>
              <a:t>)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A9D9F66-86F0-45BE-AD37-FA0BAF2D289C}"/>
              </a:ext>
            </a:extLst>
          </p:cNvPr>
          <p:cNvSpPr txBox="1"/>
          <p:nvPr/>
        </p:nvSpPr>
        <p:spPr>
          <a:xfrm>
            <a:off x="7777898" y="573436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 =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668F6422-5C59-4146-A9EE-B0FEE9D560B7}"/>
              </a:ext>
            </a:extLst>
          </p:cNvPr>
          <p:cNvSpPr/>
          <p:nvPr/>
        </p:nvSpPr>
        <p:spPr>
          <a:xfrm>
            <a:off x="7642746" y="5413291"/>
            <a:ext cx="3398293" cy="10912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2DD7A520-F983-4495-95F8-B00C783C9075}"/>
              </a:ext>
            </a:extLst>
          </p:cNvPr>
          <p:cNvSpPr/>
          <p:nvPr/>
        </p:nvSpPr>
        <p:spPr>
          <a:xfrm>
            <a:off x="116181" y="643639"/>
            <a:ext cx="1195963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700" b="1" dirty="0"/>
              <a:t>Pergunta de pesquisa: </a:t>
            </a:r>
            <a:r>
              <a:rPr lang="pt-BR" sz="1700" dirty="0"/>
              <a:t>Propagandas de produtos de limpeza protagonizadas por mulheres </a:t>
            </a:r>
            <a:r>
              <a:rPr lang="pt-BR" sz="1700" u="sng" dirty="0"/>
              <a:t>são mais bem recebidas pelo público</a:t>
            </a:r>
            <a:r>
              <a:rPr lang="pt-BR" sz="1700" dirty="0"/>
              <a:t>?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FB134CBB-4F99-4CDD-96FB-D4C3AB7227DC}"/>
              </a:ext>
            </a:extLst>
          </p:cNvPr>
          <p:cNvSpPr txBox="1"/>
          <p:nvPr/>
        </p:nvSpPr>
        <p:spPr>
          <a:xfrm>
            <a:off x="2280486" y="1267883"/>
            <a:ext cx="1784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QUI-QUADRADO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94ECFBE3-0AFE-4A94-8E24-12DD59A6C778}"/>
              </a:ext>
            </a:extLst>
          </p:cNvPr>
          <p:cNvSpPr txBox="1"/>
          <p:nvPr/>
        </p:nvSpPr>
        <p:spPr>
          <a:xfrm>
            <a:off x="8736172" y="1212385"/>
            <a:ext cx="87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TESTE t</a:t>
            </a:r>
          </a:p>
        </p:txBody>
      </p:sp>
      <p:graphicFrame>
        <p:nvGraphicFramePr>
          <p:cNvPr id="24" name="Tabela 23">
            <a:extLst>
              <a:ext uri="{FF2B5EF4-FFF2-40B4-BE49-F238E27FC236}">
                <a16:creationId xmlns:a16="http://schemas.microsoft.com/office/drawing/2014/main" id="{BABAE911-BA84-4A07-9C06-AE78F2768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868728"/>
              </p:ext>
            </p:extLst>
          </p:nvPr>
        </p:nvGraphicFramePr>
        <p:xfrm>
          <a:off x="9511212" y="2961439"/>
          <a:ext cx="2276200" cy="2067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604">
                  <a:extLst>
                    <a:ext uri="{9D8B030D-6E8A-4147-A177-3AD203B41FA5}">
                      <a16:colId xmlns:a16="http://schemas.microsoft.com/office/drawing/2014/main" val="1765276153"/>
                    </a:ext>
                  </a:extLst>
                </a:gridCol>
                <a:gridCol w="1365596">
                  <a:extLst>
                    <a:ext uri="{9D8B030D-6E8A-4147-A177-3AD203B41FA5}">
                      <a16:colId xmlns:a16="http://schemas.microsoft.com/office/drawing/2014/main" val="559707390"/>
                    </a:ext>
                  </a:extLst>
                </a:gridCol>
              </a:tblGrid>
              <a:tr h="41705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Sexo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Nota</a:t>
                      </a:r>
                    </a:p>
                    <a:p>
                      <a:pPr algn="ctr"/>
                      <a:r>
                        <a:rPr lang="pt-BR" dirty="0"/>
                        <a:t>Propag. c/ Homens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617454"/>
                  </a:ext>
                </a:extLst>
              </a:tr>
              <a:tr h="576553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Masc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 a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197688"/>
                  </a:ext>
                </a:extLst>
              </a:tr>
              <a:tr h="576553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Fem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 a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7843313"/>
                  </a:ext>
                </a:extLst>
              </a:tr>
            </a:tbl>
          </a:graphicData>
        </a:graphic>
      </p:graphicFrame>
      <p:sp>
        <p:nvSpPr>
          <p:cNvPr id="25" name="Espaço Reservado para Rodapé 4">
            <a:extLst>
              <a:ext uri="{FF2B5EF4-FFF2-40B4-BE49-F238E27FC236}">
                <a16:creationId xmlns:a16="http://schemas.microsoft.com/office/drawing/2014/main" id="{5F313D95-7FF8-49B0-B164-DE7769171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77996"/>
            <a:ext cx="4114800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Vinicius Alves Sarralheiro</a:t>
            </a:r>
          </a:p>
        </p:txBody>
      </p:sp>
    </p:spTree>
    <p:extLst>
      <p:ext uri="{BB962C8B-B14F-4D97-AF65-F5344CB8AC3E}">
        <p14:creationId xmlns:p14="http://schemas.microsoft.com/office/powerpoint/2010/main" val="211303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 animBg="1"/>
      <p:bldP spid="14" grpId="0"/>
      <p:bldP spid="16" grpId="0"/>
      <p:bldP spid="17" grpId="0"/>
      <p:bldP spid="18" grpId="0" animBg="1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5644A39-8F47-4156-A010-95FC73AADA43}"/>
              </a:ext>
            </a:extLst>
          </p:cNvPr>
          <p:cNvSpPr txBox="1"/>
          <p:nvPr/>
        </p:nvSpPr>
        <p:spPr>
          <a:xfrm>
            <a:off x="5650333" y="235520"/>
            <a:ext cx="891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ANOVA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33CD37C-518E-42BD-9EC6-7B61663FFA87}"/>
              </a:ext>
            </a:extLst>
          </p:cNvPr>
          <p:cNvSpPr txBox="1"/>
          <p:nvPr/>
        </p:nvSpPr>
        <p:spPr>
          <a:xfrm>
            <a:off x="425089" y="3309935"/>
            <a:ext cx="11341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/>
              <a:t>LÓGICA DA ANOVA:</a:t>
            </a:r>
          </a:p>
          <a:p>
            <a:pPr algn="ctr"/>
            <a:r>
              <a:rPr lang="pt-BR" dirty="0"/>
              <a:t>Dois (ou mais) grupos são diferentes quando a variabilidade ENTRE os grupos é grande e DENTRO dos grupos é pequena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9951F18-05A2-4B82-9631-99FCFDD84B32}"/>
              </a:ext>
            </a:extLst>
          </p:cNvPr>
          <p:cNvSpPr txBox="1"/>
          <p:nvPr/>
        </p:nvSpPr>
        <p:spPr>
          <a:xfrm>
            <a:off x="1996641" y="723886"/>
            <a:ext cx="8198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/>
              <a:t>PERGUNTA: </a:t>
            </a:r>
            <a:r>
              <a:rPr lang="pt-BR" dirty="0"/>
              <a:t>Existe efeito de uma VI com dois ou mais grupos sobre uma VD contínua?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A91C21B5-0BCE-413C-B2AF-EE79E255CB41}"/>
              </a:ext>
            </a:extLst>
          </p:cNvPr>
          <p:cNvSpPr/>
          <p:nvPr/>
        </p:nvSpPr>
        <p:spPr>
          <a:xfrm>
            <a:off x="793855" y="4301935"/>
            <a:ext cx="1217066" cy="1217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D9B60CD5-D5DD-4A7D-A2F3-1001E91202C5}"/>
              </a:ext>
            </a:extLst>
          </p:cNvPr>
          <p:cNvSpPr/>
          <p:nvPr/>
        </p:nvSpPr>
        <p:spPr>
          <a:xfrm>
            <a:off x="2675043" y="4255817"/>
            <a:ext cx="1217066" cy="1217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4C731FEB-110E-4A2F-ADBC-D9967E213418}"/>
              </a:ext>
            </a:extLst>
          </p:cNvPr>
          <p:cNvCxnSpPr>
            <a:stCxn id="11" idx="2"/>
            <a:endCxn id="11" idx="6"/>
          </p:cNvCxnSpPr>
          <p:nvPr/>
        </p:nvCxnSpPr>
        <p:spPr>
          <a:xfrm>
            <a:off x="793855" y="4910468"/>
            <a:ext cx="1217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8BF288BF-9962-4B87-89B8-FF23664757D6}"/>
              </a:ext>
            </a:extLst>
          </p:cNvPr>
          <p:cNvCxnSpPr>
            <a:stCxn id="12" idx="2"/>
            <a:endCxn id="12" idx="6"/>
          </p:cNvCxnSpPr>
          <p:nvPr/>
        </p:nvCxnSpPr>
        <p:spPr>
          <a:xfrm>
            <a:off x="2675043" y="4864350"/>
            <a:ext cx="1217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2DF1998C-3314-4F83-B699-51E6AD114711}"/>
              </a:ext>
            </a:extLst>
          </p:cNvPr>
          <p:cNvCxnSpPr>
            <a:cxnSpLocks/>
          </p:cNvCxnSpPr>
          <p:nvPr/>
        </p:nvCxnSpPr>
        <p:spPr>
          <a:xfrm>
            <a:off x="3269291" y="4766503"/>
            <a:ext cx="14285" cy="1077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743DB267-A74A-4C9A-BC40-159615EBC219}"/>
              </a:ext>
            </a:extLst>
          </p:cNvPr>
          <p:cNvCxnSpPr>
            <a:cxnSpLocks/>
          </p:cNvCxnSpPr>
          <p:nvPr/>
        </p:nvCxnSpPr>
        <p:spPr>
          <a:xfrm>
            <a:off x="1402388" y="4788069"/>
            <a:ext cx="0" cy="1055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5D052833-DC5A-4F9C-8864-4A406A909F38}"/>
              </a:ext>
            </a:extLst>
          </p:cNvPr>
          <p:cNvCxnSpPr/>
          <p:nvPr/>
        </p:nvCxnSpPr>
        <p:spPr>
          <a:xfrm>
            <a:off x="1402388" y="5843600"/>
            <a:ext cx="18669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632E7BC2-9DE9-4116-8DF4-1EDD44A07A04}"/>
              </a:ext>
            </a:extLst>
          </p:cNvPr>
          <p:cNvSpPr txBox="1"/>
          <p:nvPr/>
        </p:nvSpPr>
        <p:spPr>
          <a:xfrm>
            <a:off x="2012682" y="5527412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ENTRE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CD4D3F14-5407-456A-A25F-FF23655BE15D}"/>
              </a:ext>
            </a:extLst>
          </p:cNvPr>
          <p:cNvSpPr txBox="1"/>
          <p:nvPr/>
        </p:nvSpPr>
        <p:spPr>
          <a:xfrm>
            <a:off x="2868444" y="4482619"/>
            <a:ext cx="801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DENTRO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F0243765-BE4E-460B-AABD-C51654043EB9}"/>
              </a:ext>
            </a:extLst>
          </p:cNvPr>
          <p:cNvSpPr txBox="1"/>
          <p:nvPr/>
        </p:nvSpPr>
        <p:spPr>
          <a:xfrm>
            <a:off x="1024235" y="4480292"/>
            <a:ext cx="801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DENTRO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786D9334-0EB4-4B3F-8350-16C60F445E66}"/>
              </a:ext>
            </a:extLst>
          </p:cNvPr>
          <p:cNvSpPr txBox="1"/>
          <p:nvPr/>
        </p:nvSpPr>
        <p:spPr>
          <a:xfrm>
            <a:off x="730206" y="1315788"/>
            <a:ext cx="5721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Pré-requisitos:</a:t>
            </a:r>
          </a:p>
          <a:p>
            <a:pPr marL="342900" indent="-342900">
              <a:buAutoNum type="arabicParenR"/>
            </a:pPr>
            <a:r>
              <a:rPr lang="pt-BR" dirty="0"/>
              <a:t>Normalidade da VD contínua</a:t>
            </a:r>
          </a:p>
          <a:p>
            <a:pPr marL="342900" indent="-342900">
              <a:buAutoNum type="arabicParenR"/>
            </a:pPr>
            <a:r>
              <a:rPr lang="pt-BR" dirty="0"/>
              <a:t>Homogeneidade dos grupos (variabilidade semelhante)</a:t>
            </a:r>
          </a:p>
        </p:txBody>
      </p:sp>
      <p:pic>
        <p:nvPicPr>
          <p:cNvPr id="1026" name="Picture 2" descr="Desvio Padrão">
            <a:extLst>
              <a:ext uri="{FF2B5EF4-FFF2-40B4-BE49-F238E27FC236}">
                <a16:creationId xmlns:a16="http://schemas.microsoft.com/office/drawing/2014/main" id="{ADF57F69-1193-44D1-9799-30A00FE72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828" y="1273050"/>
            <a:ext cx="2797494" cy="198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Conector: Angulado 40">
            <a:extLst>
              <a:ext uri="{FF2B5EF4-FFF2-40B4-BE49-F238E27FC236}">
                <a16:creationId xmlns:a16="http://schemas.microsoft.com/office/drawing/2014/main" id="{B25A3CC9-04BB-4170-837B-50CD39FD07C7}"/>
              </a:ext>
            </a:extLst>
          </p:cNvPr>
          <p:cNvCxnSpPr/>
          <p:nvPr/>
        </p:nvCxnSpPr>
        <p:spPr>
          <a:xfrm>
            <a:off x="4081148" y="1777453"/>
            <a:ext cx="4580372" cy="485721"/>
          </a:xfrm>
          <a:prstGeom prst="bentConnector3">
            <a:avLst>
              <a:gd name="adj1" fmla="val 687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ipse 43">
            <a:extLst>
              <a:ext uri="{FF2B5EF4-FFF2-40B4-BE49-F238E27FC236}">
                <a16:creationId xmlns:a16="http://schemas.microsoft.com/office/drawing/2014/main" id="{2DF2213D-7E5E-4175-AF14-BBAEE5239B0E}"/>
              </a:ext>
            </a:extLst>
          </p:cNvPr>
          <p:cNvSpPr/>
          <p:nvPr/>
        </p:nvSpPr>
        <p:spPr>
          <a:xfrm>
            <a:off x="4489539" y="4310346"/>
            <a:ext cx="1338773" cy="13387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5BEEB138-B93D-42F4-ACBD-17D7042792CD}"/>
              </a:ext>
            </a:extLst>
          </p:cNvPr>
          <p:cNvSpPr/>
          <p:nvPr/>
        </p:nvSpPr>
        <p:spPr>
          <a:xfrm>
            <a:off x="6225450" y="4603104"/>
            <a:ext cx="831273" cy="8312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8361DE19-CBC2-429D-AEF7-6399F84736F0}"/>
              </a:ext>
            </a:extLst>
          </p:cNvPr>
          <p:cNvSpPr/>
          <p:nvPr/>
        </p:nvSpPr>
        <p:spPr>
          <a:xfrm>
            <a:off x="9941313" y="4310346"/>
            <a:ext cx="1217066" cy="1217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2DAC6F60-A587-427B-958F-357FFEADD583}"/>
              </a:ext>
            </a:extLst>
          </p:cNvPr>
          <p:cNvSpPr/>
          <p:nvPr/>
        </p:nvSpPr>
        <p:spPr>
          <a:xfrm>
            <a:off x="10317830" y="4300059"/>
            <a:ext cx="1217066" cy="1217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11511FD9-32F2-4BDD-8DD3-105DE7337ABA}"/>
              </a:ext>
            </a:extLst>
          </p:cNvPr>
          <p:cNvSpPr/>
          <p:nvPr/>
        </p:nvSpPr>
        <p:spPr>
          <a:xfrm>
            <a:off x="7522381" y="4414697"/>
            <a:ext cx="1217066" cy="1217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4B947BFE-8DA7-45AB-9774-D198A8B6739E}"/>
              </a:ext>
            </a:extLst>
          </p:cNvPr>
          <p:cNvSpPr/>
          <p:nvPr/>
        </p:nvSpPr>
        <p:spPr>
          <a:xfrm>
            <a:off x="8933965" y="4416237"/>
            <a:ext cx="624548" cy="1217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37061B1C-030F-4D71-BA79-6D425C42158C}"/>
              </a:ext>
            </a:extLst>
          </p:cNvPr>
          <p:cNvCxnSpPr/>
          <p:nvPr/>
        </p:nvCxnSpPr>
        <p:spPr>
          <a:xfrm flipH="1">
            <a:off x="7686675" y="4114800"/>
            <a:ext cx="1866900" cy="1728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spaço Reservado para Rodapé 4">
            <a:extLst>
              <a:ext uri="{FF2B5EF4-FFF2-40B4-BE49-F238E27FC236}">
                <a16:creationId xmlns:a16="http://schemas.microsoft.com/office/drawing/2014/main" id="{30BE0618-2291-4709-9E98-3189933D35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77996"/>
            <a:ext cx="4114800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Vinicius Alves Sarralheiro</a:t>
            </a:r>
          </a:p>
        </p:txBody>
      </p:sp>
    </p:spTree>
    <p:extLst>
      <p:ext uri="{BB962C8B-B14F-4D97-AF65-F5344CB8AC3E}">
        <p14:creationId xmlns:p14="http://schemas.microsoft.com/office/powerpoint/2010/main" val="100480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2" grpId="0" animBg="1"/>
      <p:bldP spid="36" grpId="0"/>
      <p:bldP spid="37" grpId="0"/>
      <p:bldP spid="38" grpId="0"/>
      <p:bldP spid="39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5644A39-8F47-4156-A010-95FC73AADA43}"/>
              </a:ext>
            </a:extLst>
          </p:cNvPr>
          <p:cNvSpPr txBox="1"/>
          <p:nvPr/>
        </p:nvSpPr>
        <p:spPr>
          <a:xfrm>
            <a:off x="5650333" y="235520"/>
            <a:ext cx="891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ANOVA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33CD37C-518E-42BD-9EC6-7B61663FFA87}"/>
              </a:ext>
            </a:extLst>
          </p:cNvPr>
          <p:cNvSpPr txBox="1"/>
          <p:nvPr/>
        </p:nvSpPr>
        <p:spPr>
          <a:xfrm>
            <a:off x="414669" y="6142310"/>
            <a:ext cx="1136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Dois (ou mais) grupos são diferentes quando a variabilidade ENTRE os grupos é grande e DENTRO dos grupos é pequena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9951F18-05A2-4B82-9631-99FCFDD84B32}"/>
              </a:ext>
            </a:extLst>
          </p:cNvPr>
          <p:cNvSpPr txBox="1"/>
          <p:nvPr/>
        </p:nvSpPr>
        <p:spPr>
          <a:xfrm>
            <a:off x="1996641" y="723886"/>
            <a:ext cx="8198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/>
              <a:t>PERGUNTA: </a:t>
            </a:r>
            <a:r>
              <a:rPr lang="pt-BR" dirty="0"/>
              <a:t>Existe efeito de uma VI com dois ou mais grupos sobre uma VD contínua?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3069F12-4D09-4468-A41C-CB5051021B7A}"/>
              </a:ext>
            </a:extLst>
          </p:cNvPr>
          <p:cNvSpPr txBox="1"/>
          <p:nvPr/>
        </p:nvSpPr>
        <p:spPr>
          <a:xfrm>
            <a:off x="3220753" y="4340658"/>
            <a:ext cx="205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variabilidade ENTRE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FB4DC79E-5531-4834-B388-77E38186B1BE}"/>
              </a:ext>
            </a:extLst>
          </p:cNvPr>
          <p:cNvCxnSpPr/>
          <p:nvPr/>
        </p:nvCxnSpPr>
        <p:spPr>
          <a:xfrm>
            <a:off x="3236293" y="4709990"/>
            <a:ext cx="204174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B351AC9A-85D1-4540-A85C-110BE82F88DC}"/>
              </a:ext>
            </a:extLst>
          </p:cNvPr>
          <p:cNvSpPr txBox="1"/>
          <p:nvPr/>
        </p:nvSpPr>
        <p:spPr>
          <a:xfrm>
            <a:off x="3121592" y="4737098"/>
            <a:ext cx="225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variabilidade DENTRO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2A7AAB5-6C4B-4614-B0D9-A2CE25B54003}"/>
              </a:ext>
            </a:extLst>
          </p:cNvPr>
          <p:cNvSpPr txBox="1"/>
          <p:nvPr/>
        </p:nvSpPr>
        <p:spPr>
          <a:xfrm>
            <a:off x="2636820" y="4510576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 =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F33871D-4236-433A-BEB2-B45CFCAB9830}"/>
              </a:ext>
            </a:extLst>
          </p:cNvPr>
          <p:cNvSpPr/>
          <p:nvPr/>
        </p:nvSpPr>
        <p:spPr>
          <a:xfrm>
            <a:off x="2355679" y="3671876"/>
            <a:ext cx="7741632" cy="21264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AA66441D-8144-4171-8058-3DCD5F2056E3}"/>
              </a:ext>
            </a:extLst>
          </p:cNvPr>
          <p:cNvSpPr/>
          <p:nvPr/>
        </p:nvSpPr>
        <p:spPr>
          <a:xfrm>
            <a:off x="793855" y="1644458"/>
            <a:ext cx="1217066" cy="1217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04E03BFC-F317-410A-BD37-B3CEFE65155C}"/>
              </a:ext>
            </a:extLst>
          </p:cNvPr>
          <p:cNvSpPr/>
          <p:nvPr/>
        </p:nvSpPr>
        <p:spPr>
          <a:xfrm>
            <a:off x="2675043" y="1598340"/>
            <a:ext cx="1217066" cy="1217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72D8FB51-0100-4B9C-9293-6DB2973447FD}"/>
              </a:ext>
            </a:extLst>
          </p:cNvPr>
          <p:cNvCxnSpPr>
            <a:stCxn id="10" idx="2"/>
            <a:endCxn id="10" idx="6"/>
          </p:cNvCxnSpPr>
          <p:nvPr/>
        </p:nvCxnSpPr>
        <p:spPr>
          <a:xfrm>
            <a:off x="793855" y="2252991"/>
            <a:ext cx="1217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D20C1843-105E-4FA9-8A21-19C1ACFF3823}"/>
              </a:ext>
            </a:extLst>
          </p:cNvPr>
          <p:cNvCxnSpPr>
            <a:stCxn id="11" idx="2"/>
            <a:endCxn id="11" idx="6"/>
          </p:cNvCxnSpPr>
          <p:nvPr/>
        </p:nvCxnSpPr>
        <p:spPr>
          <a:xfrm>
            <a:off x="2675043" y="2206873"/>
            <a:ext cx="1217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65A0D146-2BEE-4E42-8751-D1BB66C4532B}"/>
              </a:ext>
            </a:extLst>
          </p:cNvPr>
          <p:cNvCxnSpPr/>
          <p:nvPr/>
        </p:nvCxnSpPr>
        <p:spPr>
          <a:xfrm>
            <a:off x="1402388" y="2170942"/>
            <a:ext cx="0" cy="175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EA7AA05E-D71E-4378-BC8A-3138C727549F}"/>
              </a:ext>
            </a:extLst>
          </p:cNvPr>
          <p:cNvCxnSpPr>
            <a:cxnSpLocks/>
          </p:cNvCxnSpPr>
          <p:nvPr/>
        </p:nvCxnSpPr>
        <p:spPr>
          <a:xfrm>
            <a:off x="3269291" y="2109026"/>
            <a:ext cx="14285" cy="1077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F14E7DA7-BBA2-421D-BCBC-891B8EA7D85B}"/>
              </a:ext>
            </a:extLst>
          </p:cNvPr>
          <p:cNvCxnSpPr/>
          <p:nvPr/>
        </p:nvCxnSpPr>
        <p:spPr>
          <a:xfrm>
            <a:off x="1402388" y="2346074"/>
            <a:ext cx="0" cy="840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60FC697D-16F4-4C67-BB71-801575C16FA0}"/>
              </a:ext>
            </a:extLst>
          </p:cNvPr>
          <p:cNvCxnSpPr/>
          <p:nvPr/>
        </p:nvCxnSpPr>
        <p:spPr>
          <a:xfrm>
            <a:off x="1402388" y="3186123"/>
            <a:ext cx="18669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0CAE2B9-EB66-4270-B963-2A350E8879C9}"/>
              </a:ext>
            </a:extLst>
          </p:cNvPr>
          <p:cNvSpPr txBox="1"/>
          <p:nvPr/>
        </p:nvSpPr>
        <p:spPr>
          <a:xfrm>
            <a:off x="2012682" y="2869935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ENTRE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D529DC27-0C3C-453A-90F0-D47D40A903B2}"/>
              </a:ext>
            </a:extLst>
          </p:cNvPr>
          <p:cNvSpPr txBox="1"/>
          <p:nvPr/>
        </p:nvSpPr>
        <p:spPr>
          <a:xfrm>
            <a:off x="2868444" y="1825142"/>
            <a:ext cx="801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DENTRO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8DAE71C-1E41-44D3-B791-D7026F2ADAFB}"/>
              </a:ext>
            </a:extLst>
          </p:cNvPr>
          <p:cNvSpPr txBox="1"/>
          <p:nvPr/>
        </p:nvSpPr>
        <p:spPr>
          <a:xfrm>
            <a:off x="1024235" y="1822815"/>
            <a:ext cx="801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DENTRO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E8468F75-8E5B-436D-972C-06C589454DD5}"/>
              </a:ext>
            </a:extLst>
          </p:cNvPr>
          <p:cNvSpPr txBox="1"/>
          <p:nvPr/>
        </p:nvSpPr>
        <p:spPr>
          <a:xfrm>
            <a:off x="5413362" y="452009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=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F3B9446E-CB62-4B85-A400-189F9BE5AD00}"/>
              </a:ext>
            </a:extLst>
          </p:cNvPr>
          <p:cNvSpPr txBox="1"/>
          <p:nvPr/>
        </p:nvSpPr>
        <p:spPr>
          <a:xfrm>
            <a:off x="5669563" y="3847079"/>
            <a:ext cx="435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N do grupo * (Média grupo – Média geral)² 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472CFA41-F5F7-487D-9316-851AF72AB93B}"/>
              </a:ext>
            </a:extLst>
          </p:cNvPr>
          <p:cNvCxnSpPr/>
          <p:nvPr/>
        </p:nvCxnSpPr>
        <p:spPr>
          <a:xfrm>
            <a:off x="5869106" y="4705225"/>
            <a:ext cx="397877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736EA658-8B5D-4A8A-AF4D-0F2E72127C61}"/>
              </a:ext>
            </a:extLst>
          </p:cNvPr>
          <p:cNvSpPr txBox="1"/>
          <p:nvPr/>
        </p:nvSpPr>
        <p:spPr>
          <a:xfrm>
            <a:off x="6701060" y="4815463"/>
            <a:ext cx="2295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(valor – Média grupo)²</a:t>
            </a:r>
          </a:p>
        </p:txBody>
      </p: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8D82A3E0-1E8D-418B-9BDB-A7703FF341E9}"/>
              </a:ext>
            </a:extLst>
          </p:cNvPr>
          <p:cNvCxnSpPr/>
          <p:nvPr/>
        </p:nvCxnSpPr>
        <p:spPr>
          <a:xfrm>
            <a:off x="6223892" y="4283091"/>
            <a:ext cx="328824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53F8B570-FA06-46B4-B5AF-AEC54FF18915}"/>
              </a:ext>
            </a:extLst>
          </p:cNvPr>
          <p:cNvSpPr txBox="1"/>
          <p:nvPr/>
        </p:nvSpPr>
        <p:spPr>
          <a:xfrm>
            <a:off x="7006335" y="4312783"/>
            <a:ext cx="1685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nº de grupos - 1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9AC47372-ACC6-40EB-892B-38E8D60AF0EF}"/>
              </a:ext>
            </a:extLst>
          </p:cNvPr>
          <p:cNvCxnSpPr/>
          <p:nvPr/>
        </p:nvCxnSpPr>
        <p:spPr>
          <a:xfrm>
            <a:off x="6233412" y="5178877"/>
            <a:ext cx="328824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86CCFB3-A3BB-4977-8381-1B9595955A93}"/>
              </a:ext>
            </a:extLst>
          </p:cNvPr>
          <p:cNvSpPr txBox="1"/>
          <p:nvPr/>
        </p:nvSpPr>
        <p:spPr>
          <a:xfrm>
            <a:off x="6541013" y="5208569"/>
            <a:ext cx="2634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N amostral – nº de grupos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A6F6BE1F-ECF2-437A-9966-1476B42E6DB1}"/>
              </a:ext>
            </a:extLst>
          </p:cNvPr>
          <p:cNvSpPr txBox="1"/>
          <p:nvPr/>
        </p:nvSpPr>
        <p:spPr>
          <a:xfrm>
            <a:off x="4144305" y="2059847"/>
            <a:ext cx="430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N do grupo *(Média grupo – Média geral)² </a:t>
            </a:r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CBB6A5AB-11CB-4D22-8284-37105305F4CD}"/>
              </a:ext>
            </a:extLst>
          </p:cNvPr>
          <p:cNvCxnSpPr/>
          <p:nvPr/>
        </p:nvCxnSpPr>
        <p:spPr>
          <a:xfrm>
            <a:off x="4672187" y="2495859"/>
            <a:ext cx="328824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E291B884-CFC1-4C65-9DA7-9B530318EE75}"/>
              </a:ext>
            </a:extLst>
          </p:cNvPr>
          <p:cNvSpPr txBox="1"/>
          <p:nvPr/>
        </p:nvSpPr>
        <p:spPr>
          <a:xfrm>
            <a:off x="5454630" y="2525551"/>
            <a:ext cx="1685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nº de grupos - 1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B459D91B-7D39-47C0-9693-82266D13CFC3}"/>
              </a:ext>
            </a:extLst>
          </p:cNvPr>
          <p:cNvSpPr txBox="1"/>
          <p:nvPr/>
        </p:nvSpPr>
        <p:spPr>
          <a:xfrm>
            <a:off x="5249600" y="1486625"/>
            <a:ext cx="2096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/>
              <a:t>variabilidade ENTRE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19D1ED8C-7FDE-42EC-A71D-F98C75710466}"/>
              </a:ext>
            </a:extLst>
          </p:cNvPr>
          <p:cNvSpPr txBox="1"/>
          <p:nvPr/>
        </p:nvSpPr>
        <p:spPr>
          <a:xfrm>
            <a:off x="9070178" y="2059847"/>
            <a:ext cx="2295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(valor – Média grupo)²</a:t>
            </a:r>
          </a:p>
        </p:txBody>
      </p: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48955F3D-BF0E-404D-B17B-8EE8A1EF9F4E}"/>
              </a:ext>
            </a:extLst>
          </p:cNvPr>
          <p:cNvCxnSpPr/>
          <p:nvPr/>
        </p:nvCxnSpPr>
        <p:spPr>
          <a:xfrm>
            <a:off x="8602530" y="2491098"/>
            <a:ext cx="328824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24188D39-84A2-4CEA-9C33-BF8F3822A029}"/>
              </a:ext>
            </a:extLst>
          </p:cNvPr>
          <p:cNvSpPr txBox="1"/>
          <p:nvPr/>
        </p:nvSpPr>
        <p:spPr>
          <a:xfrm>
            <a:off x="8910131" y="2520790"/>
            <a:ext cx="2634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N amostral – nº de grupos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D5009A62-4A08-4D35-8876-0A1AB63721C0}"/>
              </a:ext>
            </a:extLst>
          </p:cNvPr>
          <p:cNvSpPr txBox="1"/>
          <p:nvPr/>
        </p:nvSpPr>
        <p:spPr>
          <a:xfrm>
            <a:off x="9085627" y="1462550"/>
            <a:ext cx="228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/>
              <a:t>variabilidade DENTRO</a:t>
            </a:r>
          </a:p>
        </p:txBody>
      </p:sp>
      <p:sp>
        <p:nvSpPr>
          <p:cNvPr id="41" name="Espaço Reservado para Rodapé 4">
            <a:extLst>
              <a:ext uri="{FF2B5EF4-FFF2-40B4-BE49-F238E27FC236}">
                <a16:creationId xmlns:a16="http://schemas.microsoft.com/office/drawing/2014/main" id="{167D8DEC-BCE4-4989-A785-7907E6DFF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77996"/>
            <a:ext cx="4114800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Vinicius Alves Sarralheiro</a:t>
            </a:r>
          </a:p>
        </p:txBody>
      </p:sp>
    </p:spTree>
    <p:extLst>
      <p:ext uri="{BB962C8B-B14F-4D97-AF65-F5344CB8AC3E}">
        <p14:creationId xmlns:p14="http://schemas.microsoft.com/office/powerpoint/2010/main" val="189618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21" grpId="0"/>
      <p:bldP spid="22" grpId="0"/>
      <p:bldP spid="24" grpId="0"/>
      <p:bldP spid="26" grpId="0"/>
      <p:bldP spid="28" grpId="0"/>
      <p:bldP spid="29" grpId="0"/>
      <p:bldP spid="31" grpId="0"/>
      <p:bldP spid="35" grpId="0"/>
      <p:bldP spid="37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3">
            <a:extLst>
              <a:ext uri="{FF2B5EF4-FFF2-40B4-BE49-F238E27FC236}">
                <a16:creationId xmlns:a16="http://schemas.microsoft.com/office/drawing/2014/main" id="{65BDEBE0-4696-45A0-923C-05EFA0E41F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54" t="13566" r="59324" b="59398"/>
          <a:stretch/>
        </p:blipFill>
        <p:spPr>
          <a:xfrm>
            <a:off x="8826638" y="5104453"/>
            <a:ext cx="3072641" cy="1706145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7662DF-9AB1-4CCA-9FF4-8C590FF0621D}"/>
              </a:ext>
            </a:extLst>
          </p:cNvPr>
          <p:cNvSpPr txBox="1"/>
          <p:nvPr/>
        </p:nvSpPr>
        <p:spPr>
          <a:xfrm>
            <a:off x="5650333" y="235520"/>
            <a:ext cx="891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ANOVA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5FA75DF-267D-4D72-9100-E088C382E84D}"/>
              </a:ext>
            </a:extLst>
          </p:cNvPr>
          <p:cNvSpPr txBox="1"/>
          <p:nvPr/>
        </p:nvSpPr>
        <p:spPr>
          <a:xfrm>
            <a:off x="475510" y="1462550"/>
            <a:ext cx="1959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A: 3 / 5 / 3 / 5</a:t>
            </a:r>
          </a:p>
          <a:p>
            <a:r>
              <a:rPr lang="pt-BR" sz="2400" dirty="0"/>
              <a:t>B: 2 / 2 / 4 / 4</a:t>
            </a:r>
          </a:p>
          <a:p>
            <a:r>
              <a:rPr lang="pt-BR" sz="2400" dirty="0"/>
              <a:t>C: 2 / 1 / 3 / 2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D80CA9-1203-4B7D-A404-2EDDA0F24E03}"/>
              </a:ext>
            </a:extLst>
          </p:cNvPr>
          <p:cNvSpPr txBox="1"/>
          <p:nvPr/>
        </p:nvSpPr>
        <p:spPr>
          <a:xfrm>
            <a:off x="8830744" y="711779"/>
            <a:ext cx="228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/>
              <a:t>variabilidade DENTRO</a:t>
            </a:r>
          </a:p>
        </p:txBody>
      </p:sp>
      <p:grpSp>
        <p:nvGrpSpPr>
          <p:cNvPr id="38" name="Agrupar 37">
            <a:extLst>
              <a:ext uri="{FF2B5EF4-FFF2-40B4-BE49-F238E27FC236}">
                <a16:creationId xmlns:a16="http://schemas.microsoft.com/office/drawing/2014/main" id="{EFF964A1-FC60-4D0F-B049-0915982AA484}"/>
              </a:ext>
            </a:extLst>
          </p:cNvPr>
          <p:cNvGrpSpPr/>
          <p:nvPr/>
        </p:nvGrpSpPr>
        <p:grpSpPr>
          <a:xfrm>
            <a:off x="226123" y="3473012"/>
            <a:ext cx="7391373" cy="1730822"/>
            <a:chOff x="2636820" y="3847079"/>
            <a:chExt cx="7391373" cy="1730822"/>
          </a:xfrm>
        </p:grpSpPr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2F5358D9-2D83-467F-A276-9BDCEB9048F7}"/>
                </a:ext>
              </a:extLst>
            </p:cNvPr>
            <p:cNvSpPr txBox="1"/>
            <p:nvPr/>
          </p:nvSpPr>
          <p:spPr>
            <a:xfrm>
              <a:off x="3220753" y="4340658"/>
              <a:ext cx="20535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dirty="0"/>
                <a:t>variabilidade ENTRE</a:t>
              </a:r>
            </a:p>
          </p:txBody>
        </p:sp>
        <p:cxnSp>
          <p:nvCxnSpPr>
            <p:cNvPr id="27" name="Conector reto 26">
              <a:extLst>
                <a:ext uri="{FF2B5EF4-FFF2-40B4-BE49-F238E27FC236}">
                  <a16:creationId xmlns:a16="http://schemas.microsoft.com/office/drawing/2014/main" id="{31E6639E-A3AB-4A08-8A7A-B0EDCA0ED832}"/>
                </a:ext>
              </a:extLst>
            </p:cNvPr>
            <p:cNvCxnSpPr/>
            <p:nvPr/>
          </p:nvCxnSpPr>
          <p:spPr>
            <a:xfrm>
              <a:off x="3236293" y="4709990"/>
              <a:ext cx="204174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10F717CB-9EE3-4012-8BA9-0248D0A311C5}"/>
                </a:ext>
              </a:extLst>
            </p:cNvPr>
            <p:cNvSpPr txBox="1"/>
            <p:nvPr/>
          </p:nvSpPr>
          <p:spPr>
            <a:xfrm>
              <a:off x="3121592" y="4737098"/>
              <a:ext cx="22518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dirty="0"/>
                <a:t>variabilidade DENTRO</a:t>
              </a:r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0C6F73AC-28DB-48CA-91BC-563B38CBF071}"/>
                </a:ext>
              </a:extLst>
            </p:cNvPr>
            <p:cNvSpPr txBox="1"/>
            <p:nvPr/>
          </p:nvSpPr>
          <p:spPr>
            <a:xfrm>
              <a:off x="2636820" y="4510576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F =</a:t>
              </a:r>
            </a:p>
          </p:txBody>
        </p: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id="{AD354DCF-2488-4B31-9936-94CE7A70926D}"/>
                </a:ext>
              </a:extLst>
            </p:cNvPr>
            <p:cNvSpPr txBox="1"/>
            <p:nvPr/>
          </p:nvSpPr>
          <p:spPr>
            <a:xfrm>
              <a:off x="5413362" y="452009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=</a:t>
              </a:r>
            </a:p>
          </p:txBody>
        </p:sp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id="{0F7AFC20-4B6A-4BFF-8617-C5E5B9C0F118}"/>
                </a:ext>
              </a:extLst>
            </p:cNvPr>
            <p:cNvSpPr txBox="1"/>
            <p:nvPr/>
          </p:nvSpPr>
          <p:spPr>
            <a:xfrm>
              <a:off x="5669563" y="3847079"/>
              <a:ext cx="4358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dirty="0"/>
                <a:t>N do grupo * (Média grupo – Média geral)² </a:t>
              </a:r>
            </a:p>
          </p:txBody>
        </p:sp>
        <p:cxnSp>
          <p:nvCxnSpPr>
            <p:cNvPr id="32" name="Conector reto 31">
              <a:extLst>
                <a:ext uri="{FF2B5EF4-FFF2-40B4-BE49-F238E27FC236}">
                  <a16:creationId xmlns:a16="http://schemas.microsoft.com/office/drawing/2014/main" id="{0FFCCD6D-E4F9-4890-AA72-7E2638C8EB6B}"/>
                </a:ext>
              </a:extLst>
            </p:cNvPr>
            <p:cNvCxnSpPr/>
            <p:nvPr/>
          </p:nvCxnSpPr>
          <p:spPr>
            <a:xfrm>
              <a:off x="5869106" y="4705225"/>
              <a:ext cx="3978774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820F1E19-AB1A-4296-BA25-12F4D812FA52}"/>
                </a:ext>
              </a:extLst>
            </p:cNvPr>
            <p:cNvSpPr txBox="1"/>
            <p:nvPr/>
          </p:nvSpPr>
          <p:spPr>
            <a:xfrm>
              <a:off x="6701060" y="4815463"/>
              <a:ext cx="22956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dirty="0"/>
                <a:t>(valor – Média grupo)²</a:t>
              </a:r>
            </a:p>
          </p:txBody>
        </p:sp>
        <p:cxnSp>
          <p:nvCxnSpPr>
            <p:cNvPr id="34" name="Conector reto 33">
              <a:extLst>
                <a:ext uri="{FF2B5EF4-FFF2-40B4-BE49-F238E27FC236}">
                  <a16:creationId xmlns:a16="http://schemas.microsoft.com/office/drawing/2014/main" id="{51D31BCA-8289-4E75-AE4F-F1A9D6A4B1C3}"/>
                </a:ext>
              </a:extLst>
            </p:cNvPr>
            <p:cNvCxnSpPr/>
            <p:nvPr/>
          </p:nvCxnSpPr>
          <p:spPr>
            <a:xfrm>
              <a:off x="6223892" y="4283091"/>
              <a:ext cx="3288243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8B4FBD21-551B-457B-9EDC-C6FC8061DDB0}"/>
                </a:ext>
              </a:extLst>
            </p:cNvPr>
            <p:cNvSpPr txBox="1"/>
            <p:nvPr/>
          </p:nvSpPr>
          <p:spPr>
            <a:xfrm>
              <a:off x="7006335" y="4312783"/>
              <a:ext cx="16850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dirty="0"/>
                <a:t>nº de grupos - 1</a:t>
              </a:r>
            </a:p>
          </p:txBody>
        </p:sp>
        <p:cxnSp>
          <p:nvCxnSpPr>
            <p:cNvPr id="36" name="Conector reto 35">
              <a:extLst>
                <a:ext uri="{FF2B5EF4-FFF2-40B4-BE49-F238E27FC236}">
                  <a16:creationId xmlns:a16="http://schemas.microsoft.com/office/drawing/2014/main" id="{A5CADE34-E9F8-41DD-A4EE-7C1A9FE3A184}"/>
                </a:ext>
              </a:extLst>
            </p:cNvPr>
            <p:cNvCxnSpPr/>
            <p:nvPr/>
          </p:nvCxnSpPr>
          <p:spPr>
            <a:xfrm>
              <a:off x="6233412" y="5178877"/>
              <a:ext cx="3288243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EAB543B9-DEB7-410A-9057-B5D47AABAF80}"/>
                </a:ext>
              </a:extLst>
            </p:cNvPr>
            <p:cNvSpPr txBox="1"/>
            <p:nvPr/>
          </p:nvSpPr>
          <p:spPr>
            <a:xfrm>
              <a:off x="6541013" y="5208569"/>
              <a:ext cx="2634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dirty="0"/>
                <a:t>N amostral – nº de grupos</a:t>
              </a:r>
            </a:p>
          </p:txBody>
        </p:sp>
      </p:grp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B168FC26-D05F-46F5-9CB7-3FDCF490811E}"/>
              </a:ext>
            </a:extLst>
          </p:cNvPr>
          <p:cNvCxnSpPr/>
          <p:nvPr/>
        </p:nvCxnSpPr>
        <p:spPr>
          <a:xfrm>
            <a:off x="2511917" y="1686596"/>
            <a:ext cx="33786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6AD558CE-AE5B-4F23-ADE1-363627687929}"/>
              </a:ext>
            </a:extLst>
          </p:cNvPr>
          <p:cNvSpPr txBox="1"/>
          <p:nvPr/>
        </p:nvSpPr>
        <p:spPr>
          <a:xfrm>
            <a:off x="2922168" y="15019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4</a:t>
            </a:r>
          </a:p>
        </p:txBody>
      </p: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6EEBBBED-E118-4FC1-8777-CACB534ED6C4}"/>
              </a:ext>
            </a:extLst>
          </p:cNvPr>
          <p:cNvCxnSpPr/>
          <p:nvPr/>
        </p:nvCxnSpPr>
        <p:spPr>
          <a:xfrm>
            <a:off x="2511914" y="2046815"/>
            <a:ext cx="33786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9A4DA603-1483-43C5-B781-4458D802BC24}"/>
              </a:ext>
            </a:extLst>
          </p:cNvPr>
          <p:cNvSpPr txBox="1"/>
          <p:nvPr/>
        </p:nvSpPr>
        <p:spPr>
          <a:xfrm>
            <a:off x="2922165" y="18621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3</a:t>
            </a:r>
          </a:p>
        </p:txBody>
      </p:sp>
      <p:cxnSp>
        <p:nvCxnSpPr>
          <p:cNvPr id="44" name="Conector de Seta Reta 43">
            <a:extLst>
              <a:ext uri="{FF2B5EF4-FFF2-40B4-BE49-F238E27FC236}">
                <a16:creationId xmlns:a16="http://schemas.microsoft.com/office/drawing/2014/main" id="{9E60C6D8-B9DA-4F23-A613-FFE4BB25D59E}"/>
              </a:ext>
            </a:extLst>
          </p:cNvPr>
          <p:cNvCxnSpPr/>
          <p:nvPr/>
        </p:nvCxnSpPr>
        <p:spPr>
          <a:xfrm>
            <a:off x="2511910" y="2407037"/>
            <a:ext cx="33786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061EFD1A-B039-45C7-8B9F-C7D25E851186}"/>
              </a:ext>
            </a:extLst>
          </p:cNvPr>
          <p:cNvSpPr txBox="1"/>
          <p:nvPr/>
        </p:nvSpPr>
        <p:spPr>
          <a:xfrm>
            <a:off x="2910495" y="22799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</a:t>
            </a:r>
          </a:p>
        </p:txBody>
      </p:sp>
      <p:cxnSp>
        <p:nvCxnSpPr>
          <p:cNvPr id="47" name="Conector: Angulado 46">
            <a:extLst>
              <a:ext uri="{FF2B5EF4-FFF2-40B4-BE49-F238E27FC236}">
                <a16:creationId xmlns:a16="http://schemas.microsoft.com/office/drawing/2014/main" id="{90377C74-2DF1-4D50-A40A-B6E9F0602235}"/>
              </a:ext>
            </a:extLst>
          </p:cNvPr>
          <p:cNvCxnSpPr>
            <a:cxnSpLocks/>
          </p:cNvCxnSpPr>
          <p:nvPr/>
        </p:nvCxnSpPr>
        <p:spPr>
          <a:xfrm rot="16200000" flipH="1">
            <a:off x="662512" y="2679240"/>
            <a:ext cx="288143" cy="255418"/>
          </a:xfrm>
          <a:prstGeom prst="bentConnector3">
            <a:avLst>
              <a:gd name="adj1" fmla="val 1028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B56F1610-21C6-4C86-BE48-9A44A0EBB85C}"/>
              </a:ext>
            </a:extLst>
          </p:cNvPr>
          <p:cNvSpPr txBox="1"/>
          <p:nvPr/>
        </p:nvSpPr>
        <p:spPr>
          <a:xfrm>
            <a:off x="974238" y="2766355"/>
            <a:ext cx="2374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36/12 = 3 (média geral)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7D593E37-1327-470F-B7B8-602647E0A841}"/>
              </a:ext>
            </a:extLst>
          </p:cNvPr>
          <p:cNvSpPr txBox="1"/>
          <p:nvPr/>
        </p:nvSpPr>
        <p:spPr>
          <a:xfrm>
            <a:off x="8834657" y="1060877"/>
            <a:ext cx="2295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(valor – Média grupo)²</a:t>
            </a: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942264EF-11C7-4520-A89B-639752133581}"/>
              </a:ext>
            </a:extLst>
          </p:cNvPr>
          <p:cNvSpPr txBox="1"/>
          <p:nvPr/>
        </p:nvSpPr>
        <p:spPr>
          <a:xfrm>
            <a:off x="8490917" y="1476355"/>
            <a:ext cx="3336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/>
              <a:t>(3-4)² + (5-4)² + (3-4)² + (5-4)²    A </a:t>
            </a:r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33E4CA52-F89F-45DF-A9D5-361EBA562AA6}"/>
              </a:ext>
            </a:extLst>
          </p:cNvPr>
          <p:cNvSpPr/>
          <p:nvPr/>
        </p:nvSpPr>
        <p:spPr>
          <a:xfrm>
            <a:off x="8111519" y="1871599"/>
            <a:ext cx="3667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pt-BR" dirty="0">
                <a:solidFill>
                  <a:prstClr val="black"/>
                </a:solidFill>
              </a:rPr>
              <a:t>+ (2-3)² + (2-3)² + (4-3)² + (4-3)²    B</a:t>
            </a:r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id="{CB44FB53-7840-4621-A116-FAD5EE8C6FDD}"/>
              </a:ext>
            </a:extLst>
          </p:cNvPr>
          <p:cNvSpPr/>
          <p:nvPr/>
        </p:nvSpPr>
        <p:spPr>
          <a:xfrm>
            <a:off x="8324960" y="2263524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pt-BR" dirty="0">
                <a:solidFill>
                  <a:prstClr val="black"/>
                </a:solidFill>
              </a:rPr>
              <a:t>+ (2-2)² + (1-2)² + (3-2)² + (2-2)²    C</a:t>
            </a: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3C9D1F10-E7BF-43DC-B993-794386A20974}"/>
              </a:ext>
            </a:extLst>
          </p:cNvPr>
          <p:cNvSpPr txBox="1"/>
          <p:nvPr/>
        </p:nvSpPr>
        <p:spPr>
          <a:xfrm>
            <a:off x="8332194" y="2729345"/>
            <a:ext cx="3313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1+1+1+1+1+1+1+1+0+1+1+0 = </a:t>
            </a:r>
            <a:r>
              <a:rPr lang="pt-BR" b="1" dirty="0"/>
              <a:t>10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F9BD5161-50B2-40C1-A960-AD8CAD8A3900}"/>
              </a:ext>
            </a:extLst>
          </p:cNvPr>
          <p:cNvSpPr txBox="1"/>
          <p:nvPr/>
        </p:nvSpPr>
        <p:spPr>
          <a:xfrm>
            <a:off x="4626135" y="683053"/>
            <a:ext cx="2096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/>
              <a:t>variabilidade ENTRE</a:t>
            </a: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8D917120-3697-4058-BAEA-016DF7324F30}"/>
              </a:ext>
            </a:extLst>
          </p:cNvPr>
          <p:cNvSpPr txBox="1"/>
          <p:nvPr/>
        </p:nvSpPr>
        <p:spPr>
          <a:xfrm>
            <a:off x="3495248" y="1022546"/>
            <a:ext cx="435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N do grupo * (Média grupo – Média geral)² </a:t>
            </a: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B85FBF29-4B58-4826-805B-1540BCE42348}"/>
              </a:ext>
            </a:extLst>
          </p:cNvPr>
          <p:cNvSpPr txBox="1"/>
          <p:nvPr/>
        </p:nvSpPr>
        <p:spPr>
          <a:xfrm>
            <a:off x="4173992" y="1856123"/>
            <a:ext cx="3001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4 * [ (4-3)² + (3-3)² + (2-3)² ] = </a:t>
            </a:r>
          </a:p>
        </p:txBody>
      </p:sp>
      <p:sp>
        <p:nvSpPr>
          <p:cNvPr id="63" name="Retângulo 62">
            <a:extLst>
              <a:ext uri="{FF2B5EF4-FFF2-40B4-BE49-F238E27FC236}">
                <a16:creationId xmlns:a16="http://schemas.microsoft.com/office/drawing/2014/main" id="{E5DF01AE-5187-427A-87BB-CBAE93674552}"/>
              </a:ext>
            </a:extLst>
          </p:cNvPr>
          <p:cNvSpPr/>
          <p:nvPr/>
        </p:nvSpPr>
        <p:spPr>
          <a:xfrm>
            <a:off x="4619705" y="2261188"/>
            <a:ext cx="2154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/>
              <a:t>4 * [1+0+1] = 4*2 = </a:t>
            </a:r>
            <a:r>
              <a:rPr lang="pt-BR" b="1" dirty="0"/>
              <a:t>8</a:t>
            </a: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7422C8A0-BE8F-4E2D-ACB1-AC44D9BA3B44}"/>
              </a:ext>
            </a:extLst>
          </p:cNvPr>
          <p:cNvSpPr txBox="1"/>
          <p:nvPr/>
        </p:nvSpPr>
        <p:spPr>
          <a:xfrm>
            <a:off x="7533097" y="41460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=</a:t>
            </a:r>
          </a:p>
        </p:txBody>
      </p:sp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id="{9A542E43-4BC0-4FC5-A85F-DCAEDC4AFAAD}"/>
              </a:ext>
            </a:extLst>
          </p:cNvPr>
          <p:cNvCxnSpPr/>
          <p:nvPr/>
        </p:nvCxnSpPr>
        <p:spPr>
          <a:xfrm>
            <a:off x="7922757" y="4331156"/>
            <a:ext cx="153398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C474506B-EB89-4295-9656-3E8EC94AB968}"/>
              </a:ext>
            </a:extLst>
          </p:cNvPr>
          <p:cNvCxnSpPr/>
          <p:nvPr/>
        </p:nvCxnSpPr>
        <p:spPr>
          <a:xfrm>
            <a:off x="8113494" y="3873952"/>
            <a:ext cx="115250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B2DD4BDA-CBC0-4D2E-B661-668FC48D272B}"/>
              </a:ext>
            </a:extLst>
          </p:cNvPr>
          <p:cNvSpPr txBox="1"/>
          <p:nvPr/>
        </p:nvSpPr>
        <p:spPr>
          <a:xfrm>
            <a:off x="8581357" y="34914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8</a:t>
            </a: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70EC69EF-B0AC-49FD-B430-C3BC3A3E3B5E}"/>
              </a:ext>
            </a:extLst>
          </p:cNvPr>
          <p:cNvSpPr txBox="1"/>
          <p:nvPr/>
        </p:nvSpPr>
        <p:spPr>
          <a:xfrm>
            <a:off x="8234985" y="3893201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3 – 1 = 2</a:t>
            </a:r>
          </a:p>
        </p:txBody>
      </p: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0A5AAC7A-9C74-40EE-92CE-EDA842590432}"/>
              </a:ext>
            </a:extLst>
          </p:cNvPr>
          <p:cNvCxnSpPr/>
          <p:nvPr/>
        </p:nvCxnSpPr>
        <p:spPr>
          <a:xfrm>
            <a:off x="8113492" y="4774504"/>
            <a:ext cx="115250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C1C1A11B-A28C-45D1-B55A-15F00D4C05DC}"/>
              </a:ext>
            </a:extLst>
          </p:cNvPr>
          <p:cNvSpPr txBox="1"/>
          <p:nvPr/>
        </p:nvSpPr>
        <p:spPr>
          <a:xfrm>
            <a:off x="8512080" y="440582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10</a:t>
            </a:r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499CA301-A3D2-403C-ADAB-4A5F320B3874}"/>
              </a:ext>
            </a:extLst>
          </p:cNvPr>
          <p:cNvSpPr txBox="1"/>
          <p:nvPr/>
        </p:nvSpPr>
        <p:spPr>
          <a:xfrm>
            <a:off x="8179567" y="482146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12 – 3 = 9</a:t>
            </a:r>
          </a:p>
        </p:txBody>
      </p:sp>
      <p:sp>
        <p:nvSpPr>
          <p:cNvPr id="75" name="CaixaDeTexto 74">
            <a:extLst>
              <a:ext uri="{FF2B5EF4-FFF2-40B4-BE49-F238E27FC236}">
                <a16:creationId xmlns:a16="http://schemas.microsoft.com/office/drawing/2014/main" id="{8AE9C113-DE6C-426D-9D34-06291AF6D36A}"/>
              </a:ext>
            </a:extLst>
          </p:cNvPr>
          <p:cNvSpPr txBox="1"/>
          <p:nvPr/>
        </p:nvSpPr>
        <p:spPr>
          <a:xfrm>
            <a:off x="9625134" y="41460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=</a:t>
            </a:r>
          </a:p>
        </p:txBody>
      </p: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001669A7-4F40-4ED9-9079-21850A8B0734}"/>
              </a:ext>
            </a:extLst>
          </p:cNvPr>
          <p:cNvCxnSpPr/>
          <p:nvPr/>
        </p:nvCxnSpPr>
        <p:spPr>
          <a:xfrm>
            <a:off x="9972562" y="4317300"/>
            <a:ext cx="78717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CaixaDeTexto 77">
            <a:extLst>
              <a:ext uri="{FF2B5EF4-FFF2-40B4-BE49-F238E27FC236}">
                <a16:creationId xmlns:a16="http://schemas.microsoft.com/office/drawing/2014/main" id="{1884EE87-D5FB-4AC4-9073-22EB095D5A2A}"/>
              </a:ext>
            </a:extLst>
          </p:cNvPr>
          <p:cNvSpPr txBox="1"/>
          <p:nvPr/>
        </p:nvSpPr>
        <p:spPr>
          <a:xfrm>
            <a:off x="10202340" y="39347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4</a:t>
            </a:r>
          </a:p>
        </p:txBody>
      </p:sp>
      <p:sp>
        <p:nvSpPr>
          <p:cNvPr id="79" name="CaixaDeTexto 78">
            <a:extLst>
              <a:ext uri="{FF2B5EF4-FFF2-40B4-BE49-F238E27FC236}">
                <a16:creationId xmlns:a16="http://schemas.microsoft.com/office/drawing/2014/main" id="{5BFEE908-145D-4537-B615-A250D417AF95}"/>
              </a:ext>
            </a:extLst>
          </p:cNvPr>
          <p:cNvSpPr txBox="1"/>
          <p:nvPr/>
        </p:nvSpPr>
        <p:spPr>
          <a:xfrm>
            <a:off x="10133064" y="433654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1,1</a:t>
            </a:r>
          </a:p>
        </p:txBody>
      </p:sp>
      <p:sp>
        <p:nvSpPr>
          <p:cNvPr id="80" name="CaixaDeTexto 79">
            <a:extLst>
              <a:ext uri="{FF2B5EF4-FFF2-40B4-BE49-F238E27FC236}">
                <a16:creationId xmlns:a16="http://schemas.microsoft.com/office/drawing/2014/main" id="{8F8ACB45-EB37-4C65-B3C0-42E2BD8F263E}"/>
              </a:ext>
            </a:extLst>
          </p:cNvPr>
          <p:cNvSpPr txBox="1"/>
          <p:nvPr/>
        </p:nvSpPr>
        <p:spPr>
          <a:xfrm>
            <a:off x="10941310" y="4146029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= </a:t>
            </a:r>
            <a:r>
              <a:rPr lang="pt-BR" b="1" dirty="0"/>
              <a:t>3,6</a:t>
            </a:r>
          </a:p>
        </p:txBody>
      </p:sp>
      <p:sp>
        <p:nvSpPr>
          <p:cNvPr id="82" name="CaixaDeTexto 81">
            <a:extLst>
              <a:ext uri="{FF2B5EF4-FFF2-40B4-BE49-F238E27FC236}">
                <a16:creationId xmlns:a16="http://schemas.microsoft.com/office/drawing/2014/main" id="{3307B2FD-0A89-4B80-9E1F-6A5254169137}"/>
              </a:ext>
            </a:extLst>
          </p:cNvPr>
          <p:cNvSpPr txBox="1"/>
          <p:nvPr/>
        </p:nvSpPr>
        <p:spPr>
          <a:xfrm>
            <a:off x="10458626" y="6448229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3,6</a:t>
            </a:r>
          </a:p>
        </p:txBody>
      </p:sp>
      <p:sp>
        <p:nvSpPr>
          <p:cNvPr id="84" name="CaixaDeTexto 83">
            <a:extLst>
              <a:ext uri="{FF2B5EF4-FFF2-40B4-BE49-F238E27FC236}">
                <a16:creationId xmlns:a16="http://schemas.microsoft.com/office/drawing/2014/main" id="{DEA4A7F5-FC61-4820-9553-E5EDBEB36AE1}"/>
              </a:ext>
            </a:extLst>
          </p:cNvPr>
          <p:cNvSpPr txBox="1"/>
          <p:nvPr/>
        </p:nvSpPr>
        <p:spPr>
          <a:xfrm>
            <a:off x="11185091" y="5649748"/>
            <a:ext cx="92166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1400" dirty="0"/>
              <a:t>Valor de p</a:t>
            </a:r>
          </a:p>
        </p:txBody>
      </p:sp>
      <p:cxnSp>
        <p:nvCxnSpPr>
          <p:cNvPr id="86" name="Conector de Seta Reta 85">
            <a:extLst>
              <a:ext uri="{FF2B5EF4-FFF2-40B4-BE49-F238E27FC236}">
                <a16:creationId xmlns:a16="http://schemas.microsoft.com/office/drawing/2014/main" id="{96F81257-6522-49ED-B914-54D09EDB5F8F}"/>
              </a:ext>
            </a:extLst>
          </p:cNvPr>
          <p:cNvCxnSpPr/>
          <p:nvPr/>
        </p:nvCxnSpPr>
        <p:spPr>
          <a:xfrm>
            <a:off x="2512072" y="1686933"/>
            <a:ext cx="33786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CaixaDeTexto 86">
            <a:extLst>
              <a:ext uri="{FF2B5EF4-FFF2-40B4-BE49-F238E27FC236}">
                <a16:creationId xmlns:a16="http://schemas.microsoft.com/office/drawing/2014/main" id="{5321D88B-3910-4A00-8FAE-2E09D3A1BB65}"/>
              </a:ext>
            </a:extLst>
          </p:cNvPr>
          <p:cNvSpPr txBox="1"/>
          <p:nvPr/>
        </p:nvSpPr>
        <p:spPr>
          <a:xfrm>
            <a:off x="2922323" y="15022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4</a:t>
            </a:r>
          </a:p>
        </p:txBody>
      </p:sp>
      <p:sp>
        <p:nvSpPr>
          <p:cNvPr id="55" name="Espaço Reservado para Rodapé 4">
            <a:extLst>
              <a:ext uri="{FF2B5EF4-FFF2-40B4-BE49-F238E27FC236}">
                <a16:creationId xmlns:a16="http://schemas.microsoft.com/office/drawing/2014/main" id="{631F552C-0F8A-4E4F-B463-7BDE6809D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77996"/>
            <a:ext cx="4114800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Vinicius Alves Sarralheiro</a:t>
            </a:r>
          </a:p>
        </p:txBody>
      </p:sp>
    </p:spTree>
    <p:extLst>
      <p:ext uri="{BB962C8B-B14F-4D97-AF65-F5344CB8AC3E}">
        <p14:creationId xmlns:p14="http://schemas.microsoft.com/office/powerpoint/2010/main" val="227494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40" grpId="0"/>
      <p:bldP spid="43" grpId="0"/>
      <p:bldP spid="45" grpId="0"/>
      <p:bldP spid="52" grpId="0"/>
      <p:bldP spid="53" grpId="0"/>
      <p:bldP spid="54" grpId="0"/>
      <p:bldP spid="56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7" grpId="0"/>
      <p:bldP spid="68" grpId="0"/>
      <p:bldP spid="70" grpId="0"/>
      <p:bldP spid="71" grpId="0"/>
      <p:bldP spid="75" grpId="0"/>
      <p:bldP spid="78" grpId="0"/>
      <p:bldP spid="79" grpId="0"/>
      <p:bldP spid="80" grpId="0"/>
      <p:bldP spid="82" grpId="0"/>
      <p:bldP spid="84" grpId="0" animBg="1"/>
      <p:bldP spid="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E1D96BF-FE5A-457B-8F00-1699EE13AFE4}"/>
              </a:ext>
            </a:extLst>
          </p:cNvPr>
          <p:cNvSpPr txBox="1"/>
          <p:nvPr/>
        </p:nvSpPr>
        <p:spPr>
          <a:xfrm>
            <a:off x="425088" y="211893"/>
            <a:ext cx="11341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/>
              <a:t>LÓGICA DA ANOVA:</a:t>
            </a:r>
          </a:p>
          <a:p>
            <a:pPr algn="ctr"/>
            <a:r>
              <a:rPr lang="pt-BR" dirty="0"/>
              <a:t>Dois (ou mais) grupos são diferentes quando a variabilidade ENTRE os grupos é grande e DENTRO dos grupos é pequena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4AB939C2-1A96-4BB6-806C-B447FCDAB71A}"/>
              </a:ext>
            </a:extLst>
          </p:cNvPr>
          <p:cNvSpPr/>
          <p:nvPr/>
        </p:nvSpPr>
        <p:spPr>
          <a:xfrm>
            <a:off x="4533351" y="1231184"/>
            <a:ext cx="1217066" cy="1217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619186E4-6191-4319-899F-E9FA075B8D4B}"/>
              </a:ext>
            </a:extLst>
          </p:cNvPr>
          <p:cNvSpPr/>
          <p:nvPr/>
        </p:nvSpPr>
        <p:spPr>
          <a:xfrm>
            <a:off x="6414539" y="1185066"/>
            <a:ext cx="1217066" cy="1217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4BBB1CA0-9D34-4F6C-9B71-ADAD6BC21BBD}"/>
              </a:ext>
            </a:extLst>
          </p:cNvPr>
          <p:cNvCxnSpPr>
            <a:stCxn id="5" idx="2"/>
            <a:endCxn id="5" idx="6"/>
          </p:cNvCxnSpPr>
          <p:nvPr/>
        </p:nvCxnSpPr>
        <p:spPr>
          <a:xfrm>
            <a:off x="4533351" y="1839717"/>
            <a:ext cx="1217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14DC67CE-C473-4E0F-8902-FDD7D975B32C}"/>
              </a:ext>
            </a:extLst>
          </p:cNvPr>
          <p:cNvCxnSpPr>
            <a:stCxn id="6" idx="2"/>
            <a:endCxn id="6" idx="6"/>
          </p:cNvCxnSpPr>
          <p:nvPr/>
        </p:nvCxnSpPr>
        <p:spPr>
          <a:xfrm>
            <a:off x="6414539" y="1793599"/>
            <a:ext cx="1217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797F1DCE-1622-48EE-9AE2-64298B4652DF}"/>
              </a:ext>
            </a:extLst>
          </p:cNvPr>
          <p:cNvCxnSpPr/>
          <p:nvPr/>
        </p:nvCxnSpPr>
        <p:spPr>
          <a:xfrm>
            <a:off x="5141884" y="1757668"/>
            <a:ext cx="0" cy="175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E1F970D-C428-4E11-B5B2-DB2C1B1EF2D5}"/>
              </a:ext>
            </a:extLst>
          </p:cNvPr>
          <p:cNvCxnSpPr>
            <a:cxnSpLocks/>
          </p:cNvCxnSpPr>
          <p:nvPr/>
        </p:nvCxnSpPr>
        <p:spPr>
          <a:xfrm>
            <a:off x="7008787" y="1695752"/>
            <a:ext cx="14285" cy="1077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64A2FE67-DE6D-47FB-88BD-E95FAB34B8D7}"/>
              </a:ext>
            </a:extLst>
          </p:cNvPr>
          <p:cNvCxnSpPr/>
          <p:nvPr/>
        </p:nvCxnSpPr>
        <p:spPr>
          <a:xfrm>
            <a:off x="5141884" y="1932800"/>
            <a:ext cx="0" cy="840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3EA7E046-4519-4D67-9370-1B5D35178FE8}"/>
              </a:ext>
            </a:extLst>
          </p:cNvPr>
          <p:cNvCxnSpPr/>
          <p:nvPr/>
        </p:nvCxnSpPr>
        <p:spPr>
          <a:xfrm>
            <a:off x="5141884" y="2772849"/>
            <a:ext cx="18669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58970E3-B29C-4F0A-843F-9EDA38AA64D7}"/>
              </a:ext>
            </a:extLst>
          </p:cNvPr>
          <p:cNvSpPr txBox="1"/>
          <p:nvPr/>
        </p:nvSpPr>
        <p:spPr>
          <a:xfrm>
            <a:off x="5752178" y="2456661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ENTRE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41E79E4-1D2E-423B-9881-A97F9DCD6293}"/>
              </a:ext>
            </a:extLst>
          </p:cNvPr>
          <p:cNvSpPr txBox="1"/>
          <p:nvPr/>
        </p:nvSpPr>
        <p:spPr>
          <a:xfrm>
            <a:off x="6607940" y="1411868"/>
            <a:ext cx="801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DENTRO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28D2EC5-6BE6-4BC5-BB5B-F4610EFB929C}"/>
              </a:ext>
            </a:extLst>
          </p:cNvPr>
          <p:cNvSpPr txBox="1"/>
          <p:nvPr/>
        </p:nvSpPr>
        <p:spPr>
          <a:xfrm>
            <a:off x="4763731" y="1409541"/>
            <a:ext cx="801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DENTRO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4D7060C-629A-4D85-96A6-A360DC672CAD}"/>
              </a:ext>
            </a:extLst>
          </p:cNvPr>
          <p:cNvSpPr txBox="1"/>
          <p:nvPr/>
        </p:nvSpPr>
        <p:spPr>
          <a:xfrm>
            <a:off x="3234402" y="3543350"/>
            <a:ext cx="205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variabilidade ENTRE</a:t>
            </a: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AFD2D22D-0269-43AC-9A2D-5ACB4BF21A22}"/>
              </a:ext>
            </a:extLst>
          </p:cNvPr>
          <p:cNvCxnSpPr/>
          <p:nvPr/>
        </p:nvCxnSpPr>
        <p:spPr>
          <a:xfrm>
            <a:off x="3249942" y="3912682"/>
            <a:ext cx="204174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4181385-1871-47D2-9A48-151356442D4C}"/>
              </a:ext>
            </a:extLst>
          </p:cNvPr>
          <p:cNvSpPr txBox="1"/>
          <p:nvPr/>
        </p:nvSpPr>
        <p:spPr>
          <a:xfrm>
            <a:off x="3135241" y="3939790"/>
            <a:ext cx="225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variabilidade DENTRO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B99BB82A-DD53-4C97-8021-49A9EDB10AB1}"/>
              </a:ext>
            </a:extLst>
          </p:cNvPr>
          <p:cNvSpPr txBox="1"/>
          <p:nvPr/>
        </p:nvSpPr>
        <p:spPr>
          <a:xfrm>
            <a:off x="2650469" y="371326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 =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748C1A-C3C1-40E5-AE10-A0743894244E}"/>
              </a:ext>
            </a:extLst>
          </p:cNvPr>
          <p:cNvSpPr txBox="1"/>
          <p:nvPr/>
        </p:nvSpPr>
        <p:spPr>
          <a:xfrm>
            <a:off x="6414539" y="3355063"/>
            <a:ext cx="36279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 = 1  </a:t>
            </a:r>
            <a:r>
              <a:rPr lang="pt-BR" dirty="0">
                <a:sym typeface="Wingdings" panose="05000000000000000000" pitchFamily="2" charset="2"/>
              </a:rPr>
              <a:t> os grupos são sobrepostos</a:t>
            </a:r>
          </a:p>
          <a:p>
            <a:endParaRPr lang="pt-BR" sz="500" dirty="0">
              <a:sym typeface="Wingdings" panose="05000000000000000000" pitchFamily="2" charset="2"/>
            </a:endParaRPr>
          </a:p>
          <a:p>
            <a:r>
              <a:rPr lang="pt-BR" dirty="0">
                <a:sym typeface="Wingdings" panose="05000000000000000000" pitchFamily="2" charset="2"/>
              </a:rPr>
              <a:t>F [0,1]   um grupo dentro do outro</a:t>
            </a:r>
          </a:p>
          <a:p>
            <a:endParaRPr lang="pt-BR" sz="500" dirty="0">
              <a:sym typeface="Wingdings" panose="05000000000000000000" pitchFamily="2" charset="2"/>
            </a:endParaRPr>
          </a:p>
          <a:p>
            <a:r>
              <a:rPr lang="pt-BR" dirty="0">
                <a:sym typeface="Wingdings" panose="05000000000000000000" pitchFamily="2" charset="2"/>
              </a:rPr>
              <a:t>F &gt; 1   grupos estão separados</a:t>
            </a:r>
            <a:endParaRPr lang="pt-BR" dirty="0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9E30D6AE-268A-4C76-95EC-624EF26C779A}"/>
              </a:ext>
            </a:extLst>
          </p:cNvPr>
          <p:cNvSpPr/>
          <p:nvPr/>
        </p:nvSpPr>
        <p:spPr>
          <a:xfrm>
            <a:off x="7510833" y="5158509"/>
            <a:ext cx="1217066" cy="1217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EABEB8B6-2D32-4D32-85DA-8941EB23357C}"/>
              </a:ext>
            </a:extLst>
          </p:cNvPr>
          <p:cNvSpPr/>
          <p:nvPr/>
        </p:nvSpPr>
        <p:spPr>
          <a:xfrm>
            <a:off x="9392021" y="5158509"/>
            <a:ext cx="1217066" cy="121706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8D25ABC2-4395-4071-A011-21CB86E84376}"/>
              </a:ext>
            </a:extLst>
          </p:cNvPr>
          <p:cNvGrpSpPr/>
          <p:nvPr/>
        </p:nvGrpSpPr>
        <p:grpSpPr>
          <a:xfrm>
            <a:off x="2941112" y="5154272"/>
            <a:ext cx="1269452" cy="1225540"/>
            <a:chOff x="1098664" y="5112250"/>
            <a:chExt cx="1269452" cy="1225540"/>
          </a:xfrm>
        </p:grpSpPr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7F7F98EB-B90A-4F9B-9EE3-49E510C526A4}"/>
                </a:ext>
              </a:extLst>
            </p:cNvPr>
            <p:cNvSpPr/>
            <p:nvPr/>
          </p:nvSpPr>
          <p:spPr>
            <a:xfrm>
              <a:off x="1098664" y="5112250"/>
              <a:ext cx="1217066" cy="1217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381F1B0A-41FC-4E6A-8248-4DAE1A9A4699}"/>
                </a:ext>
              </a:extLst>
            </p:cNvPr>
            <p:cNvSpPr/>
            <p:nvPr/>
          </p:nvSpPr>
          <p:spPr>
            <a:xfrm>
              <a:off x="1151050" y="5120724"/>
              <a:ext cx="1217066" cy="1217066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BC0AA85B-DFE7-4ECF-8B4D-B40659272D1C}"/>
              </a:ext>
            </a:extLst>
          </p:cNvPr>
          <p:cNvGrpSpPr/>
          <p:nvPr/>
        </p:nvGrpSpPr>
        <p:grpSpPr>
          <a:xfrm>
            <a:off x="5308321" y="5097656"/>
            <a:ext cx="1338773" cy="1338773"/>
            <a:chOff x="4066371" y="5018769"/>
            <a:chExt cx="1338773" cy="1338773"/>
          </a:xfrm>
        </p:grpSpPr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D692B82B-3C5C-4232-9FAD-00567A2374C5}"/>
                </a:ext>
              </a:extLst>
            </p:cNvPr>
            <p:cNvSpPr/>
            <p:nvPr/>
          </p:nvSpPr>
          <p:spPr>
            <a:xfrm>
              <a:off x="4066371" y="5018769"/>
              <a:ext cx="1338773" cy="133877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36BE0DF8-2871-4E27-94DC-1FF835066EB8}"/>
                </a:ext>
              </a:extLst>
            </p:cNvPr>
            <p:cNvSpPr/>
            <p:nvPr/>
          </p:nvSpPr>
          <p:spPr>
            <a:xfrm>
              <a:off x="4475686" y="5298249"/>
              <a:ext cx="755703" cy="755703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Espaço Reservado para Rodapé 4">
            <a:extLst>
              <a:ext uri="{FF2B5EF4-FFF2-40B4-BE49-F238E27FC236}">
                <a16:creationId xmlns:a16="http://schemas.microsoft.com/office/drawing/2014/main" id="{15E89444-0E9C-412F-BF78-4407A4C6A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77996"/>
            <a:ext cx="4114800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Vinicius Alves Sarralheiro</a:t>
            </a:r>
          </a:p>
        </p:txBody>
      </p:sp>
    </p:spTree>
    <p:extLst>
      <p:ext uri="{BB962C8B-B14F-4D97-AF65-F5344CB8AC3E}">
        <p14:creationId xmlns:p14="http://schemas.microsoft.com/office/powerpoint/2010/main" val="204436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A6B09-9476-4FAE-91BB-6F83856C3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220817"/>
          </a:xfrm>
        </p:spPr>
        <p:txBody>
          <a:bodyPr/>
          <a:lstStyle/>
          <a:p>
            <a:pPr algn="ctr"/>
            <a:r>
              <a:rPr lang="pt-BR" b="1" dirty="0"/>
              <a:t>DÚVIDAS?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F9E49FA-E60A-4474-92DA-D7706249C5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C9149D6A-6199-4A11-BB37-BBE11489F2B0}"/>
              </a:ext>
            </a:extLst>
          </p:cNvPr>
          <p:cNvSpPr txBox="1">
            <a:spLocks/>
          </p:cNvSpPr>
          <p:nvPr/>
        </p:nvSpPr>
        <p:spPr>
          <a:xfrm>
            <a:off x="4038600" y="6577996"/>
            <a:ext cx="4114800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Vinicius Alves Sarralheiro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5455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D0FF7FA-1102-4280-82FE-242BCD3CA1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82" t="24068" r="46269" b="23369"/>
          <a:stretch/>
        </p:blipFill>
        <p:spPr>
          <a:xfrm>
            <a:off x="353926" y="527658"/>
            <a:ext cx="7255164" cy="5802683"/>
          </a:xfrm>
          <a:prstGeom prst="rect">
            <a:avLst/>
          </a:prstGeom>
        </p:spPr>
      </p:pic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FEE5DDC9-60F3-405B-B24F-C51AD21C99DE}"/>
              </a:ext>
            </a:extLst>
          </p:cNvPr>
          <p:cNvSpPr/>
          <p:nvPr/>
        </p:nvSpPr>
        <p:spPr>
          <a:xfrm>
            <a:off x="6496330" y="2336659"/>
            <a:ext cx="3780430" cy="59471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O que eu observei e quero estudar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FCAEB1ED-0D4E-4315-AC71-4ABD07D715AC}"/>
              </a:ext>
            </a:extLst>
          </p:cNvPr>
          <p:cNvSpPr/>
          <p:nvPr/>
        </p:nvSpPr>
        <p:spPr>
          <a:xfrm>
            <a:off x="6963998" y="3055546"/>
            <a:ext cx="3780430" cy="71961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Variáveis dependentes (VD) e independentes (VI) da pesquisa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34597F2F-D620-441F-9682-2BB7933B578D}"/>
              </a:ext>
            </a:extLst>
          </p:cNvPr>
          <p:cNvSpPr/>
          <p:nvPr/>
        </p:nvSpPr>
        <p:spPr>
          <a:xfrm>
            <a:off x="7320662" y="3911611"/>
            <a:ext cx="3780430" cy="59471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Variáveis categóricas e contínuas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BE957526-E618-4AEA-B9DB-3B40C54B609E}"/>
              </a:ext>
            </a:extLst>
          </p:cNvPr>
          <p:cNvSpPr/>
          <p:nvPr/>
        </p:nvSpPr>
        <p:spPr>
          <a:xfrm>
            <a:off x="7609090" y="4642785"/>
            <a:ext cx="3780430" cy="59471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Teste t, </a:t>
            </a:r>
            <a:r>
              <a:rPr lang="pt-BR" dirty="0" err="1"/>
              <a:t>qui</a:t>
            </a:r>
            <a:r>
              <a:rPr lang="pt-BR" dirty="0"/>
              <a:t>-quadrado, anova...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D0646BD7-FE0F-47F5-A475-CBB912A8BFEE}"/>
              </a:ext>
            </a:extLst>
          </p:cNvPr>
          <p:cNvSpPr/>
          <p:nvPr/>
        </p:nvSpPr>
        <p:spPr>
          <a:xfrm>
            <a:off x="7895693" y="5343427"/>
            <a:ext cx="3780430" cy="59471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Tentar explicar o fenômeno</a:t>
            </a:r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BD7854EE-2BA0-452D-97F2-E2041C70C7D1}"/>
              </a:ext>
            </a:extLst>
          </p:cNvPr>
          <p:cNvCxnSpPr/>
          <p:nvPr/>
        </p:nvCxnSpPr>
        <p:spPr>
          <a:xfrm>
            <a:off x="5281682" y="2634018"/>
            <a:ext cx="1023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4E52373F-4A34-432C-A43E-C2C25BF5789C}"/>
              </a:ext>
            </a:extLst>
          </p:cNvPr>
          <p:cNvCxnSpPr/>
          <p:nvPr/>
        </p:nvCxnSpPr>
        <p:spPr>
          <a:xfrm>
            <a:off x="5611505" y="3455161"/>
            <a:ext cx="1023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D4F4BC3B-24C5-494C-B1EA-7FFC078DE17D}"/>
              </a:ext>
            </a:extLst>
          </p:cNvPr>
          <p:cNvCxnSpPr/>
          <p:nvPr/>
        </p:nvCxnSpPr>
        <p:spPr>
          <a:xfrm>
            <a:off x="5966345" y="4178490"/>
            <a:ext cx="1023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FDD39E0D-682D-4F72-8C8C-5E146A7A36EB}"/>
              </a:ext>
            </a:extLst>
          </p:cNvPr>
          <p:cNvCxnSpPr/>
          <p:nvPr/>
        </p:nvCxnSpPr>
        <p:spPr>
          <a:xfrm>
            <a:off x="6307541" y="4915475"/>
            <a:ext cx="1023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F1CAC67E-786D-488F-9BFC-F15D8686E51F}"/>
              </a:ext>
            </a:extLst>
          </p:cNvPr>
          <p:cNvCxnSpPr/>
          <p:nvPr/>
        </p:nvCxnSpPr>
        <p:spPr>
          <a:xfrm>
            <a:off x="6621442" y="5638806"/>
            <a:ext cx="1023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ço Reservado para Rodapé 4">
            <a:extLst>
              <a:ext uri="{FF2B5EF4-FFF2-40B4-BE49-F238E27FC236}">
                <a16:creationId xmlns:a16="http://schemas.microsoft.com/office/drawing/2014/main" id="{FE127080-7517-479F-80F9-6A89C58DC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77996"/>
            <a:ext cx="4114800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Vinicius Alves Sarralheiro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8282DB9-AA64-4058-A720-B61E9F99F363}"/>
              </a:ext>
            </a:extLst>
          </p:cNvPr>
          <p:cNvSpPr txBox="1"/>
          <p:nvPr/>
        </p:nvSpPr>
        <p:spPr>
          <a:xfrm>
            <a:off x="6643764" y="1397470"/>
            <a:ext cx="2567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(Vídeo do Ramon </a:t>
            </a:r>
            <a:r>
              <a:rPr lang="pt-BR" dirty="0" err="1"/>
              <a:t>Marlet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86158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622</Words>
  <Application>Microsoft Office PowerPoint</Application>
  <PresentationFormat>Widescreen</PresentationFormat>
  <Paragraphs>138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Estudo do Comportamento  do Consumidor II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DÚVIDAS?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do Comportamento  do Consumidor II</dc:title>
  <dc:creator>Vinicius Alves</dc:creator>
  <cp:lastModifiedBy>Vinicius Alves</cp:lastModifiedBy>
  <cp:revision>21</cp:revision>
  <dcterms:created xsi:type="dcterms:W3CDTF">2020-04-27T13:41:45Z</dcterms:created>
  <dcterms:modified xsi:type="dcterms:W3CDTF">2020-04-27T19:33:16Z</dcterms:modified>
</cp:coreProperties>
</file>