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8" r:id="rId3"/>
    <p:sldId id="261" r:id="rId4"/>
    <p:sldId id="258" r:id="rId5"/>
    <p:sldId id="267" r:id="rId6"/>
    <p:sldId id="257" r:id="rId7"/>
    <p:sldId id="262" r:id="rId8"/>
    <p:sldId id="274" r:id="rId9"/>
    <p:sldId id="260" r:id="rId10"/>
    <p:sldId id="269" r:id="rId11"/>
    <p:sldId id="273" r:id="rId12"/>
    <p:sldId id="271" r:id="rId13"/>
    <p:sldId id="263" r:id="rId14"/>
    <p:sldId id="266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2" autoAdjust="0"/>
    <p:restoredTop sz="88457" autoAdjust="0"/>
  </p:normalViewPr>
  <p:slideViewPr>
    <p:cSldViewPr snapToGrid="0">
      <p:cViewPr varScale="1">
        <p:scale>
          <a:sx n="68" d="100"/>
          <a:sy n="68" d="100"/>
        </p:scale>
        <p:origin x="35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09E3B5-457D-490B-95B3-BB8489D529A1}" type="doc">
      <dgm:prSet loTypeId="urn:microsoft.com/office/officeart/2005/8/layout/radial4" loCatId="relationship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pt-BR"/>
        </a:p>
      </dgm:t>
    </dgm:pt>
    <dgm:pt modelId="{B3588E8B-BBC4-4475-A39F-2270324BF0A1}">
      <dgm:prSet phldrT="[Texto]" custT="1"/>
      <dgm:spPr/>
      <dgm:t>
        <a:bodyPr/>
        <a:lstStyle/>
        <a:p>
          <a:r>
            <a:rPr lang="pt-BR" sz="2400" b="0" dirty="0" smtClean="0"/>
            <a:t>Capacidade competitiva</a:t>
          </a:r>
          <a:endParaRPr lang="pt-BR" sz="2400" b="0" dirty="0"/>
        </a:p>
      </dgm:t>
    </dgm:pt>
    <dgm:pt modelId="{6437CCB0-AC90-4CA6-BBC6-AA16BB54C4DE}" type="parTrans" cxnId="{F9071961-9ABC-40DD-8D99-807E2E603E1A}">
      <dgm:prSet/>
      <dgm:spPr/>
      <dgm:t>
        <a:bodyPr/>
        <a:lstStyle/>
        <a:p>
          <a:endParaRPr lang="pt-BR"/>
        </a:p>
      </dgm:t>
    </dgm:pt>
    <dgm:pt modelId="{7FD11408-4A16-4658-BDAD-80F316B8EA81}" type="sibTrans" cxnId="{F9071961-9ABC-40DD-8D99-807E2E603E1A}">
      <dgm:prSet/>
      <dgm:spPr/>
      <dgm:t>
        <a:bodyPr/>
        <a:lstStyle/>
        <a:p>
          <a:endParaRPr lang="pt-BR"/>
        </a:p>
      </dgm:t>
    </dgm:pt>
    <dgm:pt modelId="{8A914DF3-36D4-460E-9E78-64FCBABDC68B}">
      <dgm:prSet phldrT="[Texto]" custT="1"/>
      <dgm:spPr/>
      <dgm:t>
        <a:bodyPr/>
        <a:lstStyle/>
        <a:p>
          <a:r>
            <a:rPr lang="pt-BR" sz="2400" dirty="0" smtClean="0"/>
            <a:t>Tecnologia</a:t>
          </a:r>
          <a:endParaRPr lang="pt-BR" sz="2400" dirty="0"/>
        </a:p>
      </dgm:t>
    </dgm:pt>
    <dgm:pt modelId="{8EC3D905-0844-48BF-9672-EF2D372F0704}" type="parTrans" cxnId="{88BF9E3E-165C-46DC-8585-54C1AE6287AB}">
      <dgm:prSet/>
      <dgm:spPr/>
      <dgm:t>
        <a:bodyPr/>
        <a:lstStyle/>
        <a:p>
          <a:endParaRPr lang="pt-BR"/>
        </a:p>
      </dgm:t>
    </dgm:pt>
    <dgm:pt modelId="{65C1FA0F-8855-4D91-B92A-998C8B8A82DC}" type="sibTrans" cxnId="{88BF9E3E-165C-46DC-8585-54C1AE6287AB}">
      <dgm:prSet/>
      <dgm:spPr/>
      <dgm:t>
        <a:bodyPr/>
        <a:lstStyle/>
        <a:p>
          <a:endParaRPr lang="pt-BR"/>
        </a:p>
      </dgm:t>
    </dgm:pt>
    <dgm:pt modelId="{2A6E1B8F-5726-47D5-BB45-D83ECC41D467}">
      <dgm:prSet phldrT="[Texto]" custT="1"/>
      <dgm:spPr/>
      <dgm:t>
        <a:bodyPr/>
        <a:lstStyle/>
        <a:p>
          <a:r>
            <a:rPr lang="pt-BR" sz="2400" dirty="0" smtClean="0"/>
            <a:t>Sustentabilidade</a:t>
          </a:r>
          <a:endParaRPr lang="pt-BR" sz="2000" dirty="0"/>
        </a:p>
      </dgm:t>
    </dgm:pt>
    <dgm:pt modelId="{B216135C-7B87-414C-B362-42134607B469}" type="parTrans" cxnId="{29EA4354-0EB4-4515-9576-B123252A158F}">
      <dgm:prSet/>
      <dgm:spPr/>
      <dgm:t>
        <a:bodyPr/>
        <a:lstStyle/>
        <a:p>
          <a:endParaRPr lang="pt-BR"/>
        </a:p>
      </dgm:t>
    </dgm:pt>
    <dgm:pt modelId="{5885ECB6-1EDB-4D20-AC72-93B3E8504866}" type="sibTrans" cxnId="{29EA4354-0EB4-4515-9576-B123252A158F}">
      <dgm:prSet/>
      <dgm:spPr/>
      <dgm:t>
        <a:bodyPr/>
        <a:lstStyle/>
        <a:p>
          <a:endParaRPr lang="pt-BR"/>
        </a:p>
      </dgm:t>
    </dgm:pt>
    <dgm:pt modelId="{1B4BC5A9-77DD-42AE-96FF-E807FFE69B41}">
      <dgm:prSet phldrT="[Texto]" custT="1"/>
      <dgm:spPr/>
      <dgm:t>
        <a:bodyPr/>
        <a:lstStyle/>
        <a:p>
          <a:r>
            <a:rPr lang="pt-BR" sz="2400" dirty="0" smtClean="0"/>
            <a:t>Inovação</a:t>
          </a:r>
          <a:endParaRPr lang="pt-BR" sz="2900" dirty="0"/>
        </a:p>
      </dgm:t>
    </dgm:pt>
    <dgm:pt modelId="{F1F18F71-22EF-444D-9884-D951AAA7ED15}" type="parTrans" cxnId="{8CA201AD-B6C2-4BBB-81DA-0F6CE4173C28}">
      <dgm:prSet/>
      <dgm:spPr/>
      <dgm:t>
        <a:bodyPr/>
        <a:lstStyle/>
        <a:p>
          <a:endParaRPr lang="pt-BR"/>
        </a:p>
      </dgm:t>
    </dgm:pt>
    <dgm:pt modelId="{A02E2C1D-BBD5-470B-A465-762F436914DD}" type="sibTrans" cxnId="{8CA201AD-B6C2-4BBB-81DA-0F6CE4173C28}">
      <dgm:prSet/>
      <dgm:spPr/>
      <dgm:t>
        <a:bodyPr/>
        <a:lstStyle/>
        <a:p>
          <a:endParaRPr lang="pt-BR"/>
        </a:p>
      </dgm:t>
    </dgm:pt>
    <dgm:pt modelId="{B2CDA8A1-0F7B-4331-9846-B519159E3F92}" type="pres">
      <dgm:prSet presAssocID="{EF09E3B5-457D-490B-95B3-BB8489D529A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7D0CB70-4EE0-4C56-B1AC-9EB916420924}" type="pres">
      <dgm:prSet presAssocID="{B3588E8B-BBC4-4475-A39F-2270324BF0A1}" presName="centerShape" presStyleLbl="node0" presStyleIdx="0" presStyleCnt="1" custScaleX="127723" custScaleY="121520"/>
      <dgm:spPr/>
      <dgm:t>
        <a:bodyPr/>
        <a:lstStyle/>
        <a:p>
          <a:endParaRPr lang="pt-BR"/>
        </a:p>
      </dgm:t>
    </dgm:pt>
    <dgm:pt modelId="{3B5696E2-0837-464B-B0A8-DC6FFA4E55EC}" type="pres">
      <dgm:prSet presAssocID="{8EC3D905-0844-48BF-9672-EF2D372F0704}" presName="parTrans" presStyleLbl="bgSibTrans2D1" presStyleIdx="0" presStyleCnt="3"/>
      <dgm:spPr/>
      <dgm:t>
        <a:bodyPr/>
        <a:lstStyle/>
        <a:p>
          <a:endParaRPr lang="pt-BR"/>
        </a:p>
      </dgm:t>
    </dgm:pt>
    <dgm:pt modelId="{7B612026-7E21-4CE4-86E3-2BDE2FF88DDB}" type="pres">
      <dgm:prSet presAssocID="{8A914DF3-36D4-460E-9E78-64FCBABDC68B}" presName="node" presStyleLbl="node1" presStyleIdx="0" presStyleCnt="3" custScaleX="128278" custRadScaleRad="105770" custRadScaleInc="-984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7EA666B-E8EA-4245-87CE-00CF2E190889}" type="pres">
      <dgm:prSet presAssocID="{B216135C-7B87-414C-B362-42134607B469}" presName="parTrans" presStyleLbl="bgSibTrans2D1" presStyleIdx="1" presStyleCnt="3"/>
      <dgm:spPr/>
      <dgm:t>
        <a:bodyPr/>
        <a:lstStyle/>
        <a:p>
          <a:endParaRPr lang="pt-BR"/>
        </a:p>
      </dgm:t>
    </dgm:pt>
    <dgm:pt modelId="{0B8F2384-3B40-4396-A9FE-22483C2C171F}" type="pres">
      <dgm:prSet presAssocID="{2A6E1B8F-5726-47D5-BB45-D83ECC41D467}" presName="node" presStyleLbl="node1" presStyleIdx="1" presStyleCnt="3" custScaleX="151663" custRadScaleRad="103829" custRadScaleInc="57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68BD4C6-6610-4CB1-B8AA-B9789283F788}" type="pres">
      <dgm:prSet presAssocID="{F1F18F71-22EF-444D-9884-D951AAA7ED15}" presName="parTrans" presStyleLbl="bgSibTrans2D1" presStyleIdx="2" presStyleCnt="3"/>
      <dgm:spPr/>
      <dgm:t>
        <a:bodyPr/>
        <a:lstStyle/>
        <a:p>
          <a:endParaRPr lang="pt-BR"/>
        </a:p>
      </dgm:t>
    </dgm:pt>
    <dgm:pt modelId="{A50B59D9-53DC-4C26-B862-F6D45DDD2C99}" type="pres">
      <dgm:prSet presAssocID="{1B4BC5A9-77DD-42AE-96FF-E807FFE69B41}" presName="node" presStyleLbl="node1" presStyleIdx="2" presStyleCnt="3" custScaleX="100760" custRadScaleRad="106857" custRadScaleInc="1038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CA201AD-B6C2-4BBB-81DA-0F6CE4173C28}" srcId="{B3588E8B-BBC4-4475-A39F-2270324BF0A1}" destId="{1B4BC5A9-77DD-42AE-96FF-E807FFE69B41}" srcOrd="2" destOrd="0" parTransId="{F1F18F71-22EF-444D-9884-D951AAA7ED15}" sibTransId="{A02E2C1D-BBD5-470B-A465-762F436914DD}"/>
    <dgm:cxn modelId="{6CBAE196-400A-44C6-A6E2-4544D69185D1}" type="presOf" srcId="{1B4BC5A9-77DD-42AE-96FF-E807FFE69B41}" destId="{A50B59D9-53DC-4C26-B862-F6D45DDD2C99}" srcOrd="0" destOrd="0" presId="urn:microsoft.com/office/officeart/2005/8/layout/radial4"/>
    <dgm:cxn modelId="{C4D797A1-BF42-4617-95B1-8E1DF5F3F1E9}" type="presOf" srcId="{2A6E1B8F-5726-47D5-BB45-D83ECC41D467}" destId="{0B8F2384-3B40-4396-A9FE-22483C2C171F}" srcOrd="0" destOrd="0" presId="urn:microsoft.com/office/officeart/2005/8/layout/radial4"/>
    <dgm:cxn modelId="{9C1D63E4-455F-4414-95FB-DDF258852D8A}" type="presOf" srcId="{B3588E8B-BBC4-4475-A39F-2270324BF0A1}" destId="{C7D0CB70-4EE0-4C56-B1AC-9EB916420924}" srcOrd="0" destOrd="0" presId="urn:microsoft.com/office/officeart/2005/8/layout/radial4"/>
    <dgm:cxn modelId="{F9071961-9ABC-40DD-8D99-807E2E603E1A}" srcId="{EF09E3B5-457D-490B-95B3-BB8489D529A1}" destId="{B3588E8B-BBC4-4475-A39F-2270324BF0A1}" srcOrd="0" destOrd="0" parTransId="{6437CCB0-AC90-4CA6-BBC6-AA16BB54C4DE}" sibTransId="{7FD11408-4A16-4658-BDAD-80F316B8EA81}"/>
    <dgm:cxn modelId="{88BF9E3E-165C-46DC-8585-54C1AE6287AB}" srcId="{B3588E8B-BBC4-4475-A39F-2270324BF0A1}" destId="{8A914DF3-36D4-460E-9E78-64FCBABDC68B}" srcOrd="0" destOrd="0" parTransId="{8EC3D905-0844-48BF-9672-EF2D372F0704}" sibTransId="{65C1FA0F-8855-4D91-B92A-998C8B8A82DC}"/>
    <dgm:cxn modelId="{BC9DD882-1313-4205-BAD7-8B41B34CBBFD}" type="presOf" srcId="{8A914DF3-36D4-460E-9E78-64FCBABDC68B}" destId="{7B612026-7E21-4CE4-86E3-2BDE2FF88DDB}" srcOrd="0" destOrd="0" presId="urn:microsoft.com/office/officeart/2005/8/layout/radial4"/>
    <dgm:cxn modelId="{141C9A2F-B788-4EEA-80FA-0A612E462094}" type="presOf" srcId="{F1F18F71-22EF-444D-9884-D951AAA7ED15}" destId="{768BD4C6-6610-4CB1-B8AA-B9789283F788}" srcOrd="0" destOrd="0" presId="urn:microsoft.com/office/officeart/2005/8/layout/radial4"/>
    <dgm:cxn modelId="{91D01B20-B371-4BE5-9F84-DBD6592383C9}" type="presOf" srcId="{B216135C-7B87-414C-B362-42134607B469}" destId="{E7EA666B-E8EA-4245-87CE-00CF2E190889}" srcOrd="0" destOrd="0" presId="urn:microsoft.com/office/officeart/2005/8/layout/radial4"/>
    <dgm:cxn modelId="{2F3BF1BC-A8AD-4BC9-BC5F-21292B2088C9}" type="presOf" srcId="{EF09E3B5-457D-490B-95B3-BB8489D529A1}" destId="{B2CDA8A1-0F7B-4331-9846-B519159E3F92}" srcOrd="0" destOrd="0" presId="urn:microsoft.com/office/officeart/2005/8/layout/radial4"/>
    <dgm:cxn modelId="{2B8CB463-6BB7-4852-8505-98BB064E7449}" type="presOf" srcId="{8EC3D905-0844-48BF-9672-EF2D372F0704}" destId="{3B5696E2-0837-464B-B0A8-DC6FFA4E55EC}" srcOrd="0" destOrd="0" presId="urn:microsoft.com/office/officeart/2005/8/layout/radial4"/>
    <dgm:cxn modelId="{29EA4354-0EB4-4515-9576-B123252A158F}" srcId="{B3588E8B-BBC4-4475-A39F-2270324BF0A1}" destId="{2A6E1B8F-5726-47D5-BB45-D83ECC41D467}" srcOrd="1" destOrd="0" parTransId="{B216135C-7B87-414C-B362-42134607B469}" sibTransId="{5885ECB6-1EDB-4D20-AC72-93B3E8504866}"/>
    <dgm:cxn modelId="{89C30DE6-F9E0-4A69-8C7F-F0DE718A790E}" type="presParOf" srcId="{B2CDA8A1-0F7B-4331-9846-B519159E3F92}" destId="{C7D0CB70-4EE0-4C56-B1AC-9EB916420924}" srcOrd="0" destOrd="0" presId="urn:microsoft.com/office/officeart/2005/8/layout/radial4"/>
    <dgm:cxn modelId="{E40160CD-A2F4-42CF-8F7B-79A4D0ABE322}" type="presParOf" srcId="{B2CDA8A1-0F7B-4331-9846-B519159E3F92}" destId="{3B5696E2-0837-464B-B0A8-DC6FFA4E55EC}" srcOrd="1" destOrd="0" presId="urn:microsoft.com/office/officeart/2005/8/layout/radial4"/>
    <dgm:cxn modelId="{06344C63-F0B6-4B1C-8F2F-EB955E02E05F}" type="presParOf" srcId="{B2CDA8A1-0F7B-4331-9846-B519159E3F92}" destId="{7B612026-7E21-4CE4-86E3-2BDE2FF88DDB}" srcOrd="2" destOrd="0" presId="urn:microsoft.com/office/officeart/2005/8/layout/radial4"/>
    <dgm:cxn modelId="{99268919-BBDE-402E-894A-C39F06E5ACF6}" type="presParOf" srcId="{B2CDA8A1-0F7B-4331-9846-B519159E3F92}" destId="{E7EA666B-E8EA-4245-87CE-00CF2E190889}" srcOrd="3" destOrd="0" presId="urn:microsoft.com/office/officeart/2005/8/layout/radial4"/>
    <dgm:cxn modelId="{34682E84-6E53-411F-897A-B83E936FD72C}" type="presParOf" srcId="{B2CDA8A1-0F7B-4331-9846-B519159E3F92}" destId="{0B8F2384-3B40-4396-A9FE-22483C2C171F}" srcOrd="4" destOrd="0" presId="urn:microsoft.com/office/officeart/2005/8/layout/radial4"/>
    <dgm:cxn modelId="{8D13163C-73CA-4610-9DE0-FBFD3518949F}" type="presParOf" srcId="{B2CDA8A1-0F7B-4331-9846-B519159E3F92}" destId="{768BD4C6-6610-4CB1-B8AA-B9789283F788}" srcOrd="5" destOrd="0" presId="urn:microsoft.com/office/officeart/2005/8/layout/radial4"/>
    <dgm:cxn modelId="{01100881-4FBF-49FF-8C58-B63AE39B9681}" type="presParOf" srcId="{B2CDA8A1-0F7B-4331-9846-B519159E3F92}" destId="{A50B59D9-53DC-4C26-B862-F6D45DDD2C9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0CB70-4EE0-4C56-B1AC-9EB916420924}">
      <dsp:nvSpPr>
        <dsp:cNvPr id="0" name=""/>
        <dsp:cNvSpPr/>
      </dsp:nvSpPr>
      <dsp:spPr>
        <a:xfrm>
          <a:off x="1937226" y="2032218"/>
          <a:ext cx="2181297" cy="2075360"/>
        </a:xfrm>
        <a:prstGeom prst="ellipse">
          <a:avLst/>
        </a:prstGeom>
        <a:solidFill>
          <a:schemeClr val="accent4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0" kern="1200" dirty="0" smtClean="0"/>
            <a:t>Capacidade competitiva</a:t>
          </a:r>
          <a:endParaRPr lang="pt-BR" sz="2400" b="0" kern="1200" dirty="0"/>
        </a:p>
      </dsp:txBody>
      <dsp:txXfrm>
        <a:off x="2256670" y="2336147"/>
        <a:ext cx="1542409" cy="1467502"/>
      </dsp:txXfrm>
    </dsp:sp>
    <dsp:sp modelId="{3B5696E2-0837-464B-B0A8-DC6FFA4E55EC}">
      <dsp:nvSpPr>
        <dsp:cNvPr id="0" name=""/>
        <dsp:cNvSpPr/>
      </dsp:nvSpPr>
      <dsp:spPr>
        <a:xfrm rot="12727297">
          <a:off x="873346" y="1875378"/>
          <a:ext cx="1279060" cy="486732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612026-7E21-4CE4-86E3-2BDE2FF88DDB}">
      <dsp:nvSpPr>
        <dsp:cNvPr id="0" name=""/>
        <dsp:cNvSpPr/>
      </dsp:nvSpPr>
      <dsp:spPr>
        <a:xfrm>
          <a:off x="-69373" y="1129718"/>
          <a:ext cx="2081236" cy="1297953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Tecnologia</a:t>
          </a:r>
          <a:endParaRPr lang="pt-BR" sz="2400" kern="1200" dirty="0"/>
        </a:p>
      </dsp:txBody>
      <dsp:txXfrm>
        <a:off x="-31357" y="1167734"/>
        <a:ext cx="2005204" cy="1221921"/>
      </dsp:txXfrm>
    </dsp:sp>
    <dsp:sp modelId="{E7EA666B-E8EA-4245-87CE-00CF2E190889}">
      <dsp:nvSpPr>
        <dsp:cNvPr id="0" name=""/>
        <dsp:cNvSpPr/>
      </dsp:nvSpPr>
      <dsp:spPr>
        <a:xfrm rot="16221343">
          <a:off x="2343126" y="1011852"/>
          <a:ext cx="1392030" cy="486732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422779"/>
            <a:satOff val="0"/>
            <a:lumOff val="260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8F2384-3B40-4396-A9FE-22483C2C171F}">
      <dsp:nvSpPr>
        <dsp:cNvPr id="0" name=""/>
        <dsp:cNvSpPr/>
      </dsp:nvSpPr>
      <dsp:spPr>
        <a:xfrm>
          <a:off x="1813139" y="-89759"/>
          <a:ext cx="2460644" cy="1297953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Sustentabilidade</a:t>
          </a:r>
          <a:endParaRPr lang="pt-BR" sz="2000" kern="1200" dirty="0"/>
        </a:p>
      </dsp:txBody>
      <dsp:txXfrm>
        <a:off x="1851155" y="-51743"/>
        <a:ext cx="2384612" cy="1221921"/>
      </dsp:txXfrm>
    </dsp:sp>
    <dsp:sp modelId="{768BD4C6-6610-4CB1-B8AA-B9789283F788}">
      <dsp:nvSpPr>
        <dsp:cNvPr id="0" name=""/>
        <dsp:cNvSpPr/>
      </dsp:nvSpPr>
      <dsp:spPr>
        <a:xfrm rot="19672712">
          <a:off x="3903345" y="1875384"/>
          <a:ext cx="1279056" cy="486732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422779"/>
            <a:satOff val="0"/>
            <a:lumOff val="260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B59D9-53DC-4C26-B862-F6D45DDD2C99}">
      <dsp:nvSpPr>
        <dsp:cNvPr id="0" name=""/>
        <dsp:cNvSpPr/>
      </dsp:nvSpPr>
      <dsp:spPr>
        <a:xfrm>
          <a:off x="4267118" y="1129726"/>
          <a:ext cx="1634773" cy="1297953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Inovação</a:t>
          </a:r>
          <a:endParaRPr lang="pt-BR" sz="2900" kern="1200" dirty="0"/>
        </a:p>
      </dsp:txBody>
      <dsp:txXfrm>
        <a:off x="4305134" y="1167742"/>
        <a:ext cx="1558741" cy="1221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357EC676-82F7-4911-A630-2F7EBA55D886}" type="datetimeFigureOut">
              <a:rPr lang="pt-BR" smtClean="0"/>
              <a:pPr/>
              <a:t>20/12/2020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557D4903-A46E-4E4B-B85C-5457C86F103F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2459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D4903-A46E-4E4B-B85C-5457C86F103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466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D4903-A46E-4E4B-B85C-5457C86F103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89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D4903-A46E-4E4B-B85C-5457C86F103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897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D4903-A46E-4E4B-B85C-5457C86F103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897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D4903-A46E-4E4B-B85C-5457C86F103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0774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3B261-C2A9-441E-B708-FEAC1F119CA6}" type="datetime1">
              <a:rPr lang="pt-BR" smtClean="0"/>
              <a:t>20/12/2020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/>
          <p:cNvSpPr>
            <a:spLocks noChangeAspect="1"/>
          </p:cNvSpPr>
          <p:nvPr userDrawn="1"/>
        </p:nvSpPr>
        <p:spPr>
          <a:xfrm>
            <a:off x="7704527" y="0"/>
            <a:ext cx="4487474" cy="78530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8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CF07-5C95-43E8-8023-117442D33379}" type="datetime1">
              <a:rPr lang="pt-BR" smtClean="0"/>
              <a:t>20/12/2020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/>
          <p:cNvSpPr>
            <a:spLocks noChangeAspect="1"/>
          </p:cNvSpPr>
          <p:nvPr userDrawn="1"/>
        </p:nvSpPr>
        <p:spPr>
          <a:xfrm>
            <a:off x="7704527" y="0"/>
            <a:ext cx="4487474" cy="78530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08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9249-1BDD-4280-A8B8-68BB910F4C42}" type="datetime1">
              <a:rPr lang="pt-BR" smtClean="0"/>
              <a:t>20/12/2020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/>
          <p:cNvSpPr>
            <a:spLocks noChangeAspect="1"/>
          </p:cNvSpPr>
          <p:nvPr userDrawn="1"/>
        </p:nvSpPr>
        <p:spPr>
          <a:xfrm>
            <a:off x="7704527" y="0"/>
            <a:ext cx="4487474" cy="78530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E18B6-CA56-4B6C-829C-DDC2B547F3C1}" type="datetime1">
              <a:rPr lang="pt-BR" smtClean="0"/>
              <a:t>20/12/2020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7" name="Retângulo 6"/>
          <p:cNvSpPr>
            <a:spLocks noChangeAspect="1"/>
          </p:cNvSpPr>
          <p:nvPr userDrawn="1"/>
        </p:nvSpPr>
        <p:spPr>
          <a:xfrm>
            <a:off x="7704527" y="0"/>
            <a:ext cx="4487474" cy="78530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729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20221-294F-4706-826D-B5F1739C3660}" type="datetime1">
              <a:rPr lang="pt-BR" smtClean="0"/>
              <a:t>20/12/2020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/>
          <p:cNvSpPr>
            <a:spLocks noChangeAspect="1"/>
          </p:cNvSpPr>
          <p:nvPr userDrawn="1"/>
        </p:nvSpPr>
        <p:spPr>
          <a:xfrm>
            <a:off x="7704527" y="0"/>
            <a:ext cx="4487474" cy="78530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6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7219-8237-4D04-BCF0-E3BC8C240AB9}" type="datetime1">
              <a:rPr lang="pt-BR" smtClean="0"/>
              <a:t>20/12/2020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Retângulo 7"/>
          <p:cNvSpPr>
            <a:spLocks noChangeAspect="1"/>
          </p:cNvSpPr>
          <p:nvPr userDrawn="1"/>
        </p:nvSpPr>
        <p:spPr>
          <a:xfrm>
            <a:off x="7704527" y="0"/>
            <a:ext cx="4487474" cy="78530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7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8EF5-6D43-45B7-BC9F-21C4C05F6379}" type="datetime1">
              <a:rPr lang="pt-BR" smtClean="0"/>
              <a:t>20/12/2020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Retângulo 9"/>
          <p:cNvSpPr>
            <a:spLocks noChangeAspect="1"/>
          </p:cNvSpPr>
          <p:nvPr userDrawn="1"/>
        </p:nvSpPr>
        <p:spPr>
          <a:xfrm>
            <a:off x="7704527" y="0"/>
            <a:ext cx="4487474" cy="78530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7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9CEF-F2C3-496F-8906-40852C425265}" type="datetime1">
              <a:rPr lang="pt-BR" smtClean="0"/>
              <a:t>20/12/2020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Retângulo 5"/>
          <p:cNvSpPr>
            <a:spLocks noChangeAspect="1"/>
          </p:cNvSpPr>
          <p:nvPr userDrawn="1"/>
        </p:nvSpPr>
        <p:spPr>
          <a:xfrm>
            <a:off x="7704527" y="0"/>
            <a:ext cx="4487474" cy="78530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07D55-25B8-49D8-A4A8-2C41BD82DD8A}" type="datetime1">
              <a:rPr lang="pt-BR" smtClean="0"/>
              <a:t>20/12/2020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Retângulo 4"/>
          <p:cNvSpPr>
            <a:spLocks noChangeAspect="1"/>
          </p:cNvSpPr>
          <p:nvPr userDrawn="1"/>
        </p:nvSpPr>
        <p:spPr>
          <a:xfrm>
            <a:off x="7704527" y="0"/>
            <a:ext cx="4487474" cy="78530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3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E273-B321-4665-90D2-74154A632DEF}" type="datetime1">
              <a:rPr lang="pt-BR" smtClean="0"/>
              <a:t>20/12/2020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Retângulo 7"/>
          <p:cNvSpPr>
            <a:spLocks noChangeAspect="1"/>
          </p:cNvSpPr>
          <p:nvPr userDrawn="1"/>
        </p:nvSpPr>
        <p:spPr>
          <a:xfrm>
            <a:off x="7704527" y="0"/>
            <a:ext cx="4487474" cy="78530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7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63A5-2403-4E3B-9E2E-051E8220DA67}" type="datetime1">
              <a:rPr lang="pt-BR" smtClean="0"/>
              <a:t>20/12/2020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Retângulo 7"/>
          <p:cNvSpPr>
            <a:spLocks noChangeAspect="1"/>
          </p:cNvSpPr>
          <p:nvPr userDrawn="1"/>
        </p:nvSpPr>
        <p:spPr>
          <a:xfrm>
            <a:off x="7704527" y="0"/>
            <a:ext cx="4487474" cy="78530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9B935C42-F6C2-4515-938C-1CF35E3DCFAA}" type="datetime1">
              <a:rPr lang="pt-BR" smtClean="0"/>
              <a:t>20/12/2020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pt-BR" smtClean="0"/>
              <a:t>PCC-5963 - Cadeia Produtiva da Construção: Tecnologia, Sustentabilidade e Inovação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C1D9D98-C0DF-40FD-AF30-32B927B5CBA0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Retângulo 6"/>
          <p:cNvSpPr>
            <a:spLocks noChangeAspect="1"/>
          </p:cNvSpPr>
          <p:nvPr userDrawn="1"/>
        </p:nvSpPr>
        <p:spPr>
          <a:xfrm>
            <a:off x="7704527" y="0"/>
            <a:ext cx="4487474" cy="78530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17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31"/>
          <a:stretch/>
        </p:blipFill>
        <p:spPr bwMode="auto">
          <a:xfrm>
            <a:off x="0" y="818706"/>
            <a:ext cx="12192000" cy="485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" y="1760561"/>
            <a:ext cx="12192000" cy="2811439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26888" y="2178714"/>
            <a:ext cx="9338226" cy="1729471"/>
          </a:xfrm>
        </p:spPr>
        <p:txBody>
          <a:bodyPr>
            <a:noAutofit/>
          </a:bodyPr>
          <a:lstStyle/>
          <a:p>
            <a:r>
              <a:rPr lang="pt-BR" sz="3200" b="1" dirty="0"/>
              <a:t>Conforto ambiental, tendências e oportunidades para concepção de edificações com</a:t>
            </a:r>
            <a:br>
              <a:rPr lang="pt-BR" sz="3200" b="1" dirty="0"/>
            </a:br>
            <a:r>
              <a:rPr lang="pt-BR" sz="3200" b="1" dirty="0"/>
              <a:t>eficiência energética e influência na cadeia produtiva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01381" y="4745535"/>
            <a:ext cx="9144000" cy="1556399"/>
          </a:xfrm>
        </p:spPr>
        <p:txBody>
          <a:bodyPr>
            <a:noAutofit/>
          </a:bodyPr>
          <a:lstStyle/>
          <a:p>
            <a:endParaRPr lang="pt-BR" sz="1800" dirty="0"/>
          </a:p>
          <a:p>
            <a:r>
              <a:rPr lang="pt-BR" sz="2000" b="1" dirty="0" smtClean="0"/>
              <a:t>PCC-5963</a:t>
            </a:r>
            <a:r>
              <a:rPr lang="pt-BR" sz="2000" dirty="0" smtClean="0"/>
              <a:t> - Cadeia Produtiva da Construção: Tecnologia, Sustentabilidade e Inovação</a:t>
            </a:r>
          </a:p>
          <a:p>
            <a:endParaRPr lang="pt-BR" sz="2000" b="1" dirty="0" smtClean="0"/>
          </a:p>
          <a:p>
            <a:r>
              <a:rPr lang="pt-BR" sz="2000" b="1" dirty="0" smtClean="0"/>
              <a:t>Docente: </a:t>
            </a:r>
            <a:r>
              <a:rPr lang="pt-BR" sz="2000" dirty="0" smtClean="0"/>
              <a:t>Francisco Ferreira Cardoso </a:t>
            </a:r>
          </a:p>
          <a:p>
            <a:r>
              <a:rPr lang="pt-BR" sz="2000" b="1" dirty="0" smtClean="0"/>
              <a:t>Aluna: </a:t>
            </a:r>
            <a:r>
              <a:rPr lang="pt-BR" sz="2000" dirty="0" smtClean="0"/>
              <a:t>Thaís Ferreira da Silva</a:t>
            </a:r>
            <a:endParaRPr lang="pt-BR" sz="200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1</a:t>
            </a:fld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87CE-6F6E-4A15-A1CA-D64121C5D9DB}" type="datetime1">
              <a:rPr lang="pt-BR" smtClean="0"/>
              <a:t>20/12/2020</a:t>
            </a:fld>
            <a:endParaRPr lang="pt-BR" dirty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7751" y="58513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2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10</a:t>
            </a:fld>
            <a:endParaRPr lang="pt-BR" dirty="0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A913-1CB6-4012-AC6E-4E6A7C0E79A5}" type="datetime1">
              <a:rPr lang="pt-BR" smtClean="0"/>
              <a:t>20/12/2020</a:t>
            </a:fld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7792872" cy="79799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04716" y="140999"/>
            <a:ext cx="468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Desenvolvimento</a:t>
            </a:r>
            <a:endParaRPr lang="pt-BR" sz="28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6298059" y="934519"/>
            <a:ext cx="2504768" cy="4651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Fachadas ventiladas</a:t>
            </a: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7994"/>
            <a:ext cx="5931800" cy="459008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298059" y="1306695"/>
            <a:ext cx="539003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Inovação e eficiência.</a:t>
            </a:r>
          </a:p>
          <a:p>
            <a:pPr algn="just"/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  <a:p>
            <a:pPr algn="just"/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Sistema construtivo que cria uma segunda pele para a edificação, protegendo dos fenômenos externos. </a:t>
            </a:r>
            <a:endParaRPr lang="pt-B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  <a:p>
            <a:pPr algn="just"/>
            <a:endParaRPr lang="pt-B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  <a:p>
            <a:pPr algn="just"/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O revestimento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de porcelanato da fachada é fixado a um esqueleto de alumínio que se ancora na estrutura da edificação, mantendo a fachada afastada da alvenaria de vedação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.</a:t>
            </a:r>
          </a:p>
          <a:p>
            <a:pPr algn="just"/>
            <a:endParaRPr lang="pt-B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  <a:p>
            <a:pPr algn="just"/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Este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espaço vazio cria um “</a:t>
            </a:r>
            <a:r>
              <a:rPr lang="pt-B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shaft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 de ventilação” que devido à diferença de temperatura com o exterior produz o “efeito chaminé” gerando uma ventilação contínua da fachada</a:t>
            </a:r>
            <a:r>
              <a:rPr lang="pt-BR" sz="2000" dirty="0">
                <a:latin typeface="Calibri Light" panose="020F0302020204030204" pitchFamily="34" charset="0"/>
              </a:rPr>
              <a:t>. </a:t>
            </a:r>
            <a:endParaRPr lang="en-US" sz="2000" dirty="0">
              <a:latin typeface="Calibri Light" panose="020F0302020204030204" pitchFamily="34" charset="0"/>
            </a:endParaRPr>
          </a:p>
        </p:txBody>
      </p:sp>
      <p:pic>
        <p:nvPicPr>
          <p:cNvPr id="1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3036" y="56986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0" y="747120"/>
            <a:ext cx="12192000" cy="805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11</a:t>
            </a:fld>
            <a:endParaRPr lang="pt-BR" dirty="0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D92E-DEF3-422F-AC88-9DEAF465C039}" type="datetime1">
              <a:rPr lang="pt-BR" smtClean="0"/>
              <a:t>20/12/2020</a:t>
            </a:fld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7792872" cy="7471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04716" y="140999"/>
            <a:ext cx="468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Desenvolvimento</a:t>
            </a:r>
            <a:endParaRPr lang="pt-BR" sz="28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346587" y="946217"/>
            <a:ext cx="5951472" cy="4651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Fachadas ventiladas - benefícios</a:t>
            </a: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87624"/>
            <a:ext cx="4941948" cy="380433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058" y="1638981"/>
            <a:ext cx="5055741" cy="3778660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4837" y="54130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2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747120"/>
            <a:ext cx="12192000" cy="805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0" y="0"/>
            <a:ext cx="7792872" cy="7471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12</a:t>
            </a:fld>
            <a:endParaRPr lang="pt-BR" dirty="0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F19D-890A-44E0-B1D1-B1FFED0881C9}" type="datetime1">
              <a:rPr lang="pt-BR" smtClean="0"/>
              <a:t>20/12/2020</a:t>
            </a:fld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04716" y="140999"/>
            <a:ext cx="468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Desenvolvimento</a:t>
            </a:r>
            <a:endParaRPr lang="pt-BR" sz="28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346587" y="946217"/>
            <a:ext cx="5951472" cy="4651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Fachadas ventiladas - benefícios</a:t>
            </a: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059" y="2014254"/>
            <a:ext cx="4588508" cy="287125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808" y="1879428"/>
            <a:ext cx="5082783" cy="3612618"/>
          </a:xfrm>
          <a:prstGeom prst="rect">
            <a:avLst/>
          </a:prstGeom>
        </p:spPr>
      </p:pic>
      <p:pic>
        <p:nvPicPr>
          <p:cNvPr id="1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9718" y="48855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5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1204818"/>
            <a:ext cx="7521677" cy="4312692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13</a:t>
            </a:fld>
            <a:endParaRPr lang="pt-BR" dirty="0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2D2A-D807-4A65-B4D3-FA829F568256}" type="datetime1">
              <a:rPr lang="pt-BR" smtClean="0"/>
              <a:t>20/12/2020</a:t>
            </a:fld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7792872" cy="8052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04716" y="140999"/>
            <a:ext cx="570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Resultados e impactos esperados</a:t>
            </a:r>
            <a:endParaRPr lang="pt-BR" sz="28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059975" y="1468338"/>
            <a:ext cx="6186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dirty="0" smtClean="0">
                <a:latin typeface="Calibri Light" panose="020F0302020204030204" pitchFamily="34" charset="0"/>
              </a:rPr>
              <a:t>- Levantamento de informações de sistemas que contribuem para a melhoria do desempenho das edificações.</a:t>
            </a:r>
          </a:p>
          <a:p>
            <a:endParaRPr lang="pt-BR" sz="2200" dirty="0">
              <a:latin typeface="Calibri Light" panose="020F0302020204030204" pitchFamily="34" charset="0"/>
            </a:endParaRPr>
          </a:p>
          <a:p>
            <a:r>
              <a:rPr lang="pt-BR" sz="2200" dirty="0" smtClean="0">
                <a:latin typeface="Calibri Light" panose="020F0302020204030204" pitchFamily="34" charset="0"/>
              </a:rPr>
              <a:t>- Análise </a:t>
            </a:r>
            <a:r>
              <a:rPr lang="pt-BR" sz="2200" dirty="0">
                <a:latin typeface="Calibri Light" panose="020F0302020204030204" pitchFamily="34" charset="0"/>
              </a:rPr>
              <a:t>de impacto sociais e ambientais causados na adoção de novos materiais </a:t>
            </a:r>
            <a:r>
              <a:rPr lang="pt-BR" sz="2200" dirty="0" smtClean="0">
                <a:latin typeface="Calibri Light" panose="020F0302020204030204" pitchFamily="34" charset="0"/>
              </a:rPr>
              <a:t>e tecnologias.</a:t>
            </a:r>
          </a:p>
          <a:p>
            <a:endParaRPr lang="pt-BR" sz="2200" dirty="0">
              <a:latin typeface="Calibri Light" panose="020F0302020204030204" pitchFamily="34" charset="0"/>
            </a:endParaRPr>
          </a:p>
          <a:p>
            <a:r>
              <a:rPr lang="pt-BR" sz="2200" dirty="0" smtClean="0">
                <a:latin typeface="Calibri Light" panose="020F0302020204030204" pitchFamily="34" charset="0"/>
              </a:rPr>
              <a:t>- Análise </a:t>
            </a:r>
            <a:r>
              <a:rPr lang="pt-BR" sz="2200" dirty="0">
                <a:latin typeface="Calibri Light" panose="020F0302020204030204" pitchFamily="34" charset="0"/>
              </a:rPr>
              <a:t>de impacto financeiro das edificações</a:t>
            </a:r>
            <a:r>
              <a:rPr lang="pt-BR" sz="2200" dirty="0" smtClean="0">
                <a:latin typeface="Calibri Light" panose="020F0302020204030204" pitchFamily="34" charset="0"/>
              </a:rPr>
              <a:t>.</a:t>
            </a:r>
          </a:p>
          <a:p>
            <a:endParaRPr lang="pt-BR" sz="2200" dirty="0">
              <a:latin typeface="Calibri Light" panose="020F0302020204030204" pitchFamily="34" charset="0"/>
            </a:endParaRPr>
          </a:p>
          <a:p>
            <a:r>
              <a:rPr lang="pt-BR" sz="2200" dirty="0" smtClean="0">
                <a:latin typeface="Calibri Light" panose="020F0302020204030204" pitchFamily="34" charset="0"/>
              </a:rPr>
              <a:t>- Análise </a:t>
            </a:r>
            <a:r>
              <a:rPr lang="pt-BR" sz="2200" dirty="0">
                <a:latin typeface="Calibri Light" panose="020F0302020204030204" pitchFamily="34" charset="0"/>
              </a:rPr>
              <a:t>de competitividade do setor.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7718" y="5273828"/>
            <a:ext cx="487363" cy="487363"/>
          </a:xfrm>
          <a:prstGeom prst="rect">
            <a:avLst/>
          </a:prstGeom>
        </p:spPr>
      </p:pic>
      <p:pic>
        <p:nvPicPr>
          <p:cNvPr id="2056" name="Picture 8" descr="Resultados - ícones de marketing grát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499" y="2097463"/>
            <a:ext cx="2332959" cy="233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9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1219" y="1402099"/>
            <a:ext cx="915137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400" dirty="0" err="1"/>
              <a:t>Curtamais</a:t>
            </a:r>
            <a:r>
              <a:rPr lang="pt-BR" sz="1400" dirty="0"/>
              <a:t>. </a:t>
            </a:r>
            <a:r>
              <a:rPr lang="pt-BR" sz="1400" b="1" dirty="0"/>
              <a:t>Telhados Verdes já são lei em várias partes do mundo, inclusive no Brasil. </a:t>
            </a:r>
            <a:r>
              <a:rPr lang="pt-BR" sz="1400" dirty="0"/>
              <a:t>Disponível em: https://www.curtamais.com.br/goiania/telhados-verdes-ja-sao-lei-em-varias-partes-do-mundo-inclusive-no-brasilAcessado em: 22 nov. 2020</a:t>
            </a:r>
            <a:r>
              <a:rPr lang="pt-BR" sz="1400" dirty="0" smtClean="0"/>
              <a:t>.</a:t>
            </a:r>
          </a:p>
          <a:p>
            <a:pPr marL="0" indent="0">
              <a:buNone/>
            </a:pPr>
            <a:r>
              <a:rPr lang="pt-BR" sz="1400" dirty="0"/>
              <a:t>Equipe ONB. </a:t>
            </a:r>
            <a:r>
              <a:rPr lang="pt-BR" sz="1400" b="1" dirty="0"/>
              <a:t>Lei regulariza “Teto Verde” em Recife</a:t>
            </a:r>
            <a:r>
              <a:rPr lang="pt-BR" sz="1400" dirty="0"/>
              <a:t>. Disponível em: https://organicsnewsbrasil.com.br/vida-urbana/telhado-verde-no-brasil/. Acessado em: 22 nov. 2020.</a:t>
            </a:r>
          </a:p>
          <a:p>
            <a:pPr marL="0" indent="0">
              <a:buNone/>
            </a:pPr>
            <a:r>
              <a:rPr lang="pt-BR" sz="1400" dirty="0" smtClean="0"/>
              <a:t>Espaço lar </a:t>
            </a:r>
            <a:r>
              <a:rPr lang="pt-BR" sz="1400" dirty="0"/>
              <a:t>verde </a:t>
            </a:r>
            <a:r>
              <a:rPr lang="pt-BR" sz="1400" dirty="0" smtClean="0"/>
              <a:t>lar. </a:t>
            </a:r>
            <a:r>
              <a:rPr lang="pt-BR" sz="1400" b="1" dirty="0" smtClean="0"/>
              <a:t>Arquitetura </a:t>
            </a:r>
            <a:r>
              <a:rPr lang="pt-BR" sz="1400" b="1" dirty="0" err="1" smtClean="0"/>
              <a:t>Bioclimática</a:t>
            </a:r>
            <a:r>
              <a:rPr lang="pt-BR" sz="1400" dirty="0" smtClean="0"/>
              <a:t>. Disponível em: http</a:t>
            </a:r>
            <a:r>
              <a:rPr lang="pt-BR" sz="1400" dirty="0"/>
              <a:t>://</a:t>
            </a:r>
            <a:r>
              <a:rPr lang="pt-BR" sz="1400" dirty="0" smtClean="0"/>
              <a:t>espaco.larverdelar.com.br/portfolio-items/arquitetura-bioclimatica-leed-v4/. Acessado </a:t>
            </a:r>
            <a:r>
              <a:rPr lang="pt-BR" sz="1400" dirty="0"/>
              <a:t>em: 22 nov. 2020</a:t>
            </a:r>
            <a:r>
              <a:rPr lang="pt-BR" sz="1400" dirty="0" smtClean="0"/>
              <a:t>.</a:t>
            </a:r>
          </a:p>
          <a:p>
            <a:pPr marL="0" indent="0">
              <a:buNone/>
            </a:pPr>
            <a:r>
              <a:rPr lang="pt-BR" sz="1400" dirty="0"/>
              <a:t>FIEB. </a:t>
            </a:r>
            <a:r>
              <a:rPr lang="pt-BR" sz="1400" b="1" dirty="0"/>
              <a:t>Comitê FIEB da Cadeia Produtiva de Construção Do Estado da Bahia – CCPCEB Promove Discussão da Norma de Desempenho de Edificações (NBR 15.757). </a:t>
            </a:r>
            <a:r>
              <a:rPr lang="pt-BR" sz="1400" dirty="0"/>
              <a:t>Disponível em: http://www.fieb.org.br/Noticia/6564/Comite-FIEB-da-Cadeia-Produtiva-de-Construcao-Do-Estado-da-Bahia-%E2%80%93-CCPCEB-Promove-Discussao-da-Norma-de-Desempenho-de-Edificacoes-NBR-15757-.aspx. Acessado em: 11 nov. 2020.</a:t>
            </a:r>
          </a:p>
          <a:p>
            <a:pPr marL="0" indent="0">
              <a:buNone/>
            </a:pPr>
            <a:r>
              <a:rPr lang="pt-BR" sz="1400" dirty="0" smtClean="0"/>
              <a:t>MACHADO</a:t>
            </a:r>
            <a:r>
              <a:rPr lang="pt-BR" sz="1400" dirty="0"/>
              <a:t>, F. Fernando Elias. </a:t>
            </a:r>
            <a:r>
              <a:rPr lang="pt-BR" sz="1400" b="1" dirty="0"/>
              <a:t>A eficiência de técnicas sustentáveis na construção civil </a:t>
            </a:r>
            <a:r>
              <a:rPr lang="pt-BR" sz="1400" b="1" dirty="0" smtClean="0"/>
              <a:t>medida através </a:t>
            </a:r>
            <a:r>
              <a:rPr lang="pt-BR" sz="1400" b="1" dirty="0"/>
              <a:t>do conforto térmico: Estudo em Escola no Município de Feliz</a:t>
            </a:r>
            <a:r>
              <a:rPr lang="pt-BR" sz="1400" dirty="0"/>
              <a:t>. Porto Alegre, </a:t>
            </a:r>
            <a:r>
              <a:rPr lang="pt-BR" sz="1400" dirty="0" smtClean="0"/>
              <a:t>2010. Trabalho </a:t>
            </a:r>
            <a:r>
              <a:rPr lang="pt-BR" sz="1400" dirty="0"/>
              <a:t>final de graduação (Engenharia civil) – Universidade Federal do Rio Grande do Sul.</a:t>
            </a:r>
          </a:p>
          <a:p>
            <a:pPr marL="0" indent="0">
              <a:buNone/>
            </a:pPr>
            <a:r>
              <a:rPr lang="pt-BR" sz="1400" dirty="0" err="1" smtClean="0"/>
              <a:t>Zuge</a:t>
            </a:r>
            <a:r>
              <a:rPr lang="pt-BR" sz="1400" dirty="0"/>
              <a:t>, </a:t>
            </a:r>
            <a:r>
              <a:rPr lang="pt-BR" sz="1400" dirty="0" smtClean="0"/>
              <a:t>Mônica. </a:t>
            </a:r>
            <a:r>
              <a:rPr lang="en-US" sz="1400" b="1" dirty="0" smtClean="0"/>
              <a:t>SISTEMAS FACHADAS VENTILADAS</a:t>
            </a:r>
            <a:r>
              <a:rPr lang="en-US" sz="1400" dirty="0" smtClean="0"/>
              <a:t>. </a:t>
            </a:r>
            <a:r>
              <a:rPr lang="en-US" sz="1400" dirty="0"/>
              <a:t>Disponível </a:t>
            </a:r>
            <a:r>
              <a:rPr lang="en-US" sz="1400" dirty="0" err="1"/>
              <a:t>em</a:t>
            </a:r>
            <a:r>
              <a:rPr lang="en-US" sz="1400" dirty="0"/>
              <a:t>: </a:t>
            </a:r>
            <a:r>
              <a:rPr lang="en-US" sz="1400" dirty="0" smtClean="0"/>
              <a:t>h</a:t>
            </a:r>
            <a:r>
              <a:rPr lang="pt-BR" sz="1400" dirty="0" smtClean="0"/>
              <a:t>ttps</a:t>
            </a:r>
            <a:r>
              <a:rPr lang="pt-BR" sz="1400" dirty="0"/>
              <a:t>://</a:t>
            </a:r>
            <a:r>
              <a:rPr lang="pt-BR" sz="1400" dirty="0" smtClean="0"/>
              <a:t>www.academia.edu/11297679/</a:t>
            </a:r>
            <a:r>
              <a:rPr lang="pt-BR" sz="1400" dirty="0" err="1" smtClean="0"/>
              <a:t>SISTEMAS_FACHADAS_VENTILADAS?email_work_card</a:t>
            </a:r>
            <a:r>
              <a:rPr lang="pt-BR" sz="1400" dirty="0" smtClean="0"/>
              <a:t>=</a:t>
            </a:r>
            <a:r>
              <a:rPr lang="pt-BR" sz="1400" dirty="0" err="1" smtClean="0"/>
              <a:t>view-paper</a:t>
            </a:r>
            <a:r>
              <a:rPr lang="pt-BR" sz="1400" dirty="0" smtClean="0"/>
              <a:t>. </a:t>
            </a:r>
            <a:r>
              <a:rPr lang="pt-BR" sz="1400" dirty="0"/>
              <a:t>Acessado em: 22 nov. 2020.</a:t>
            </a:r>
          </a:p>
          <a:p>
            <a:pPr marL="0" indent="0">
              <a:buNone/>
            </a:pPr>
            <a:endParaRPr lang="pt-BR" sz="1400" dirty="0"/>
          </a:p>
          <a:p>
            <a:pPr marL="0" indent="0">
              <a:buNone/>
            </a:pPr>
            <a:endParaRPr lang="pt-BR" sz="1400" dirty="0"/>
          </a:p>
          <a:p>
            <a:pPr marL="0" indent="0">
              <a:buNone/>
            </a:pPr>
            <a:endParaRPr lang="pt-BR" sz="1400" dirty="0" smtClean="0"/>
          </a:p>
          <a:p>
            <a:pPr marL="0" indent="0">
              <a:buNone/>
            </a:pPr>
            <a:endParaRPr lang="pt-BR" sz="14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A8553-B2C8-487C-A4EA-28DE2BFAC8FC}" type="datetime1">
              <a:rPr lang="pt-BR" smtClean="0"/>
              <a:t>20/12/2020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14</a:t>
            </a:fld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0" y="0"/>
            <a:ext cx="7792872" cy="8052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04716" y="140999"/>
            <a:ext cx="468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Referências</a:t>
            </a:r>
            <a:endParaRPr lang="pt-BR" sz="28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7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2519" y="51311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1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374" y="1032387"/>
            <a:ext cx="12192000" cy="2300748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34261" y="1234817"/>
            <a:ext cx="9338226" cy="1729471"/>
          </a:xfrm>
        </p:spPr>
        <p:txBody>
          <a:bodyPr>
            <a:noAutofit/>
          </a:bodyPr>
          <a:lstStyle/>
          <a:p>
            <a:r>
              <a:rPr lang="pt-BR" sz="3200" b="1" dirty="0"/>
              <a:t>Conforto ambiental, tendências e oportunidades para concepção de edificações com</a:t>
            </a:r>
            <a:br>
              <a:rPr lang="pt-BR" sz="3200" b="1" dirty="0"/>
            </a:br>
            <a:r>
              <a:rPr lang="pt-BR" sz="3200" b="1" dirty="0"/>
              <a:t>eficiência energética e influência na cadeia produtiva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2</a:t>
            </a:fld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2B10-1B17-4054-A3D2-C98031F56DE7}" type="datetime1">
              <a:rPr lang="pt-BR" smtClean="0"/>
              <a:t>20/12/2020</a:t>
            </a:fld>
            <a:endParaRPr lang="pt-BR" dirty="0"/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2008238" y="3554692"/>
            <a:ext cx="8190271" cy="258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Se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trata de um estudo de caso no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HU da USP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, mais especificamente no Centro Obstétrico. Serão analisados e simulados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através de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programa de simulação computacional dados de conforto térmico, qualidade do ar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e possivelmente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conforto luminoso. No final da pesquisa serão propostas e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simuladas intervenções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para melhoria no desempenho da edificação, mitigando os problemas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que causam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desconforto térmico e luminoso e proporcionado a qualidade do ar ideal para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o ambiente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em estudo. Nessas propostas de intervenção podem ser utilizados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novos materiais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e novas tecnologias ou até mesmo melhoria no sistema de cobertura verde </a:t>
            </a:r>
            <a:r>
              <a:rPr lang="pt-B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pré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- existente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na edificação.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0"/>
            <a:ext cx="7792872" cy="8052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04716" y="140999"/>
            <a:ext cx="6516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Relações com a pesquisa</a:t>
            </a:r>
            <a:endParaRPr lang="pt-BR" sz="28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9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2487" y="4844742"/>
            <a:ext cx="487363" cy="487363"/>
          </a:xfrm>
          <a:prstGeom prst="rect">
            <a:avLst/>
          </a:prstGeom>
        </p:spPr>
      </p:pic>
      <p:sp>
        <p:nvSpPr>
          <p:cNvPr id="13" name="Espaço Reservado para Rodapé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434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3</a:t>
            </a:fld>
            <a:endParaRPr lang="pt-BR" dirty="0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22F1-D9EF-4A76-9A21-257D9C8CF525}" type="datetime1">
              <a:rPr lang="pt-BR" smtClean="0"/>
              <a:t>20/12/2020</a:t>
            </a:fld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7792872" cy="8052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04716" y="140999"/>
            <a:ext cx="468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Objetivos</a:t>
            </a:r>
            <a:endParaRPr lang="pt-BR" sz="28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504493" y="1648796"/>
            <a:ext cx="6422407" cy="38639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Realizar um levantamento </a:t>
            </a: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bibliográfico 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uso de </a:t>
            </a:r>
            <a:r>
              <a:rPr lang="pt-BR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novos materiais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</a:t>
            </a:r>
            <a:r>
              <a:rPr lang="pt-BR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sistemas construtivos</a:t>
            </a: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para contribuição no </a:t>
            </a:r>
            <a:r>
              <a:rPr lang="pt-BR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desempenho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das </a:t>
            </a:r>
            <a:r>
              <a:rPr lang="pt-BR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edificações</a:t>
            </a: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endParaRPr lang="pt-BR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just">
              <a:buNone/>
            </a:pP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Identificar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barreiras </a:t>
            </a:r>
            <a:r>
              <a:rPr lang="pt-BR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 oportunidades</a:t>
            </a: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 sua implementação que i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nfluenciam a cadeia produtiva </a:t>
            </a:r>
            <a:r>
              <a:rPr lang="pt-BR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 construção civil</a:t>
            </a: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endParaRPr lang="pt-BR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just">
              <a:buNone/>
            </a:pP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Identificar também o </a:t>
            </a:r>
            <a:r>
              <a:rPr lang="pt-BR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fornecedor</a:t>
            </a: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cada material e sistema.</a:t>
            </a: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8855" y="5150976"/>
            <a:ext cx="487363" cy="48736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361" y="1797435"/>
            <a:ext cx="4564840" cy="299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06130"/>
            <a:ext cx="5951472" cy="35493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Adotar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novos materiais construtivos 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uso de </a:t>
            </a:r>
            <a:r>
              <a:rPr lang="pt-BR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tecnologias construtivas</a:t>
            </a: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não é apenas um item </a:t>
            </a: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sofisticação 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 acabamento, são elementos que viabilizam construções </a:t>
            </a: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energeticamente eficientes 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sustentáveis. Com o surgimento da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norma de desempenho 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NBR15575) alguns 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padrões mínimos de conforto térmico, ventilação e luminosidade </a:t>
            </a: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foram estabelecidos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Com isso surge a busca por “edificações verdes” e padrões de </a:t>
            </a: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desempenho no 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segmento da construção civil.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4</a:t>
            </a:fld>
            <a:endParaRPr lang="pt-BR" dirty="0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250A5-B5B9-4285-BA8D-CC0ABA8ED5DC}" type="datetime1">
              <a:rPr lang="pt-BR" smtClean="0"/>
              <a:t>20/12/2020</a:t>
            </a:fld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7792872" cy="8052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04716" y="140999"/>
            <a:ext cx="6516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Apresentação do tema/ introdução</a:t>
            </a:r>
            <a:endParaRPr lang="pt-BR" sz="28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29" name="Picture 5" descr="C:\Users\Thais\Desktop\Sust_corte-fluxo-ventilaca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"/>
          <a:stretch/>
        </p:blipFill>
        <p:spPr bwMode="auto">
          <a:xfrm>
            <a:off x="7184559" y="1676889"/>
            <a:ext cx="4169241" cy="296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8420392" y="4716432"/>
            <a:ext cx="270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Calibri Light" panose="020F0302020204030204" pitchFamily="34" charset="0"/>
              </a:rPr>
              <a:t>Figura 1: Estratégias </a:t>
            </a:r>
            <a:r>
              <a:rPr lang="pt-BR" sz="1400" dirty="0" err="1" smtClean="0">
                <a:latin typeface="Calibri Light" panose="020F0302020204030204" pitchFamily="34" charset="0"/>
              </a:rPr>
              <a:t>bioclimáticas</a:t>
            </a:r>
            <a:endParaRPr lang="pt-BR" sz="1400" dirty="0" smtClean="0">
              <a:latin typeface="Calibri Light" panose="020F0302020204030204" pitchFamily="34" charset="0"/>
            </a:endParaRPr>
          </a:p>
          <a:p>
            <a:pPr algn="ctr"/>
            <a:r>
              <a:rPr lang="pt-BR" sz="1400" dirty="0">
                <a:latin typeface="Calibri Light" panose="020F0302020204030204" pitchFamily="34" charset="0"/>
              </a:rPr>
              <a:t>Fonte: </a:t>
            </a:r>
            <a:r>
              <a:rPr lang="pt-BR" sz="1400" dirty="0" smtClean="0">
                <a:latin typeface="Calibri Light" panose="020F0302020204030204" pitchFamily="34" charset="0"/>
              </a:rPr>
              <a:t>Espaço lar verde lar</a:t>
            </a:r>
            <a:endParaRPr lang="pt-BR" sz="1400" dirty="0">
              <a:latin typeface="Calibri Light" panose="020F0302020204030204" pitchFamily="34" charset="0"/>
            </a:endParaRPr>
          </a:p>
        </p:txBody>
      </p:sp>
      <p:pic>
        <p:nvPicPr>
          <p:cNvPr id="10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2978" y="52396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4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5</a:t>
            </a:fld>
            <a:endParaRPr lang="pt-BR" dirty="0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017B-1242-44D4-9B54-B6ECD6114159}" type="datetime1">
              <a:rPr lang="pt-BR" smtClean="0"/>
              <a:t>20/12/2020</a:t>
            </a:fld>
            <a:endParaRPr lang="pt-BR" dirty="0"/>
          </a:p>
        </p:txBody>
      </p:sp>
      <p:sp>
        <p:nvSpPr>
          <p:cNvPr id="7" name="AutoShape 2" descr="Conforto Bioclimático e Eficiência Energét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0"/>
            <a:ext cx="7792872" cy="8052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04716" y="140999"/>
            <a:ext cx="468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Justificativa</a:t>
            </a:r>
            <a:endParaRPr lang="pt-BR" sz="28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229032" y="1072405"/>
            <a:ext cx="903584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A busca por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sistemas construtivos sustentáveis e socioambientais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está cada vez maior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por parte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de </a:t>
            </a:r>
            <a:r>
              <a:rPr lang="pt-BR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stakeholders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, órgãos reguladores e consumidores. Construções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sustentáveis são as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que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atendem a questões econômicas, sociais e ambientais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diminuindo o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impacto gerado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ao meio ambiente através de otimização e utilização de recursos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naturais disponíveis.</a:t>
            </a:r>
          </a:p>
          <a:p>
            <a:pPr algn="just"/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  <a:p>
            <a:pPr algn="just"/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Segundo Machado (2010, p.12) a utilização de técnicas que busquem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sustentabilidade proporcionam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benefícios diretos e indiretos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. Uma vantagem é a utilização racional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da energia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elétrica é o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conforto térmico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, que como consequência,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melhora a qualidade </a:t>
            </a: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na saúde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dos usuários da edificação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.</a:t>
            </a:r>
          </a:p>
          <a:p>
            <a:pPr algn="just"/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  <a:p>
            <a:pPr algn="just"/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A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Indústria da Construção brasileira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está mudando seus parâmetros de qualidade e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o entendimento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do segmento é de que a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NBR 15575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(Norma de Desempenho) também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vai funcionar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como um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impulso à indústria da construção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, na medida em que promove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a </a:t>
            </a: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inovação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no setor,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podendo abrir uma nova oportunidade de negócios (FIEB,2018).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3190" y="53104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568283" y="805218"/>
            <a:ext cx="6514905" cy="60527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275521282"/>
              </p:ext>
            </p:extLst>
          </p:nvPr>
        </p:nvGraphicFramePr>
        <p:xfrm>
          <a:off x="909476" y="962364"/>
          <a:ext cx="5832518" cy="4017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Retângulo 14"/>
          <p:cNvSpPr/>
          <p:nvPr/>
        </p:nvSpPr>
        <p:spPr>
          <a:xfrm>
            <a:off x="5554638" y="4326340"/>
            <a:ext cx="6373505" cy="16104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6946710" y="6383645"/>
            <a:ext cx="4114800" cy="365125"/>
          </a:xfrm>
        </p:spPr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6</a:t>
            </a:fld>
            <a:endParaRPr lang="pt-BR" dirty="0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13A7-054F-41EF-A069-C68994E28876}" type="datetime1">
              <a:rPr lang="pt-BR" smtClean="0"/>
              <a:t>20/12/2020</a:t>
            </a:fld>
            <a:endParaRPr lang="pt-BR" dirty="0"/>
          </a:p>
        </p:txBody>
      </p:sp>
      <p:sp>
        <p:nvSpPr>
          <p:cNvPr id="7" name="AutoShape 2" descr="Conforto Bioclimático e Eficiência Energét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0"/>
            <a:ext cx="7792872" cy="8052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04716" y="140999"/>
            <a:ext cx="468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Pergunta</a:t>
            </a:r>
            <a:endParaRPr lang="pt-BR" sz="28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533484" y="1620465"/>
            <a:ext cx="41265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i="1" dirty="0" smtClean="0">
                <a:latin typeface="Calibri Light" panose="020F0302020204030204" pitchFamily="34" charset="0"/>
              </a:rPr>
              <a:t>“</a:t>
            </a:r>
            <a:r>
              <a:rPr lang="pt-BR" sz="2000" b="1" i="1" dirty="0" smtClean="0">
                <a:latin typeface="Calibri Light" panose="020F0302020204030204" pitchFamily="34" charset="0"/>
              </a:rPr>
              <a:t>Tecnologia </a:t>
            </a:r>
            <a:r>
              <a:rPr lang="pt-BR" sz="2000" b="1" i="1" dirty="0">
                <a:latin typeface="Calibri Light" panose="020F0302020204030204" pitchFamily="34" charset="0"/>
              </a:rPr>
              <a:t>e sustentabilidade </a:t>
            </a:r>
            <a:r>
              <a:rPr lang="pt-BR" sz="2000" i="1" dirty="0">
                <a:latin typeface="Calibri Light" panose="020F0302020204030204" pitchFamily="34" charset="0"/>
              </a:rPr>
              <a:t>possuem forte relação com a </a:t>
            </a:r>
            <a:r>
              <a:rPr lang="pt-BR" sz="2000" b="1" i="1" dirty="0">
                <a:latin typeface="Calibri Light" panose="020F0302020204030204" pitchFamily="34" charset="0"/>
              </a:rPr>
              <a:t>inovação</a:t>
            </a:r>
            <a:r>
              <a:rPr lang="pt-BR" sz="2000" i="1" dirty="0">
                <a:latin typeface="Calibri Light" panose="020F0302020204030204" pitchFamily="34" charset="0"/>
              </a:rPr>
              <a:t>, sendo componentes indispensáveis para a </a:t>
            </a:r>
            <a:r>
              <a:rPr lang="pt-BR" sz="2000" b="1" i="1" dirty="0">
                <a:latin typeface="Calibri Light" panose="020F0302020204030204" pitchFamily="34" charset="0"/>
              </a:rPr>
              <a:t>capacidade competitiva </a:t>
            </a:r>
            <a:r>
              <a:rPr lang="pt-BR" sz="2000" i="1" dirty="0">
                <a:latin typeface="Calibri Light" panose="020F0302020204030204" pitchFamily="34" charset="0"/>
              </a:rPr>
              <a:t>das empresas do setor da Construção Civil</a:t>
            </a:r>
            <a:r>
              <a:rPr lang="pt-BR" sz="2000" i="1" dirty="0" smtClean="0">
                <a:latin typeface="Calibri Light" panose="020F0302020204030204" pitchFamily="34" charset="0"/>
              </a:rPr>
              <a:t>.“</a:t>
            </a:r>
            <a:endParaRPr lang="pt-BR" sz="2000" i="1" dirty="0">
              <a:latin typeface="Calibri Light" panose="020F030202020403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5734333" y="4542600"/>
            <a:ext cx="60141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>
                <a:latin typeface="Calibri Light" panose="020F0302020204030204" pitchFamily="34" charset="0"/>
              </a:rPr>
              <a:t>O uso de novos materiais e </a:t>
            </a:r>
            <a:r>
              <a:rPr lang="pt-BR" sz="2200" b="1" dirty="0" smtClean="0">
                <a:latin typeface="Calibri Light" panose="020F0302020204030204" pitchFamily="34" charset="0"/>
              </a:rPr>
              <a:t>sistemas na concepção de edificações </a:t>
            </a:r>
            <a:r>
              <a:rPr lang="pt-BR" sz="2200" b="1" dirty="0">
                <a:latin typeface="Calibri Light" panose="020F0302020204030204" pitchFamily="34" charset="0"/>
              </a:rPr>
              <a:t>contribuem para a competividade e qualidade </a:t>
            </a:r>
            <a:r>
              <a:rPr lang="pt-BR" sz="2200" b="1" dirty="0" smtClean="0">
                <a:latin typeface="Calibri Light" panose="020F0302020204030204" pitchFamily="34" charset="0"/>
              </a:rPr>
              <a:t>do setor </a:t>
            </a:r>
            <a:r>
              <a:rPr lang="pt-BR" sz="2200" b="1" dirty="0">
                <a:latin typeface="Calibri Light" panose="020F0302020204030204" pitchFamily="34" charset="0"/>
              </a:rPr>
              <a:t>da construção civil?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09800" y="5541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8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4060723" y="1789470"/>
            <a:ext cx="6514905" cy="341179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7</a:t>
            </a:fld>
            <a:endParaRPr lang="pt-BR" dirty="0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A773-B1D7-4A1C-B498-3AC0DD9284A1}" type="datetime1">
              <a:rPr lang="pt-BR" smtClean="0"/>
              <a:t>20/12/2020</a:t>
            </a:fld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7792872" cy="7865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04716" y="140999"/>
            <a:ext cx="468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Método(s) de trabalho</a:t>
            </a:r>
            <a:endParaRPr lang="pt-BR" sz="28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50658" y="2276174"/>
            <a:ext cx="54488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O</a:t>
            </a:r>
            <a:r>
              <a:rPr lang="pt-BR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método de pesquisa consiste em levantamento bibliográfico, na busca por dados nacionais e internacionais sobre o tema e um aprofundamento do uso no Brasil. Serão realizadas análises comparativas para identificar forças, fraquezas, oportunidades e ameaças relacionadas a competitividade </a:t>
            </a:r>
            <a:r>
              <a:rPr lang="pt-BR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no </a:t>
            </a: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setor da construção civil.</a:t>
            </a: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6" name="Picture 2" descr="Símbolo de interface de pesquisa de documento - ícones de interface grát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18" y="2525332"/>
            <a:ext cx="1748451" cy="174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9643" y="49575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5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7792872" cy="7471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747120"/>
            <a:ext cx="12192000" cy="805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8</a:t>
            </a:fld>
            <a:endParaRPr lang="pt-BR" dirty="0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52EC-B039-48B1-AB76-C70316527D1D}" type="datetime1">
              <a:rPr lang="pt-BR" smtClean="0"/>
              <a:t>20/12/2020</a:t>
            </a:fld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04716" y="140999"/>
            <a:ext cx="468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Desenvolvimento</a:t>
            </a:r>
            <a:endParaRPr lang="pt-BR" sz="28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346587" y="946217"/>
            <a:ext cx="5951472" cy="465122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Cobertura verde – Utilização em países internacionais</a:t>
            </a: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19253" y="1751435"/>
            <a:ext cx="63221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4F4F4F"/>
                </a:solidFill>
                <a:latin typeface="+mj-lt"/>
              </a:rPr>
              <a:t>A </a:t>
            </a:r>
            <a:r>
              <a:rPr lang="pt-BR" b="1" dirty="0">
                <a:solidFill>
                  <a:srgbClr val="4F4F4F"/>
                </a:solidFill>
                <a:latin typeface="+mj-lt"/>
              </a:rPr>
              <a:t>França</a:t>
            </a:r>
            <a:r>
              <a:rPr lang="pt-BR" dirty="0">
                <a:solidFill>
                  <a:srgbClr val="4F4F4F"/>
                </a:solidFill>
                <a:latin typeface="+mj-lt"/>
              </a:rPr>
              <a:t> saiu na frente o quesito sustentabilidade e o Parlamento Francês, em Paris, aprovou em março de 2015, uma </a:t>
            </a:r>
            <a:r>
              <a:rPr lang="pt-BR" b="1" dirty="0">
                <a:solidFill>
                  <a:srgbClr val="4F4F4F"/>
                </a:solidFill>
                <a:latin typeface="+mj-lt"/>
              </a:rPr>
              <a:t>lei que obriga os prédios comerciais a terem tetos verdes ou placas solares</a:t>
            </a:r>
            <a:r>
              <a:rPr lang="pt-BR" dirty="0">
                <a:solidFill>
                  <a:srgbClr val="4F4F4F"/>
                </a:solidFill>
                <a:latin typeface="+mj-lt"/>
              </a:rPr>
              <a:t>. A medida é parte da estratégia energética de reduzir a dependência das usinas nucleares que </a:t>
            </a:r>
            <a:r>
              <a:rPr lang="pt-BR" b="1" dirty="0">
                <a:solidFill>
                  <a:srgbClr val="4F4F4F"/>
                </a:solidFill>
                <a:latin typeface="+mj-lt"/>
              </a:rPr>
              <a:t>supriam cerca de 75% da demanda de energia do país</a:t>
            </a:r>
            <a:r>
              <a:rPr lang="pt-BR" dirty="0">
                <a:solidFill>
                  <a:srgbClr val="4F4F4F"/>
                </a:solidFill>
                <a:latin typeface="+mj-lt"/>
              </a:rPr>
              <a:t>, segundo dados da World Nuclear </a:t>
            </a:r>
            <a:r>
              <a:rPr lang="pt-BR" dirty="0" err="1">
                <a:solidFill>
                  <a:srgbClr val="4F4F4F"/>
                </a:solidFill>
                <a:latin typeface="+mj-lt"/>
              </a:rPr>
              <a:t>Association</a:t>
            </a:r>
            <a:r>
              <a:rPr lang="pt-BR" dirty="0" smtClean="0">
                <a:solidFill>
                  <a:srgbClr val="4F4F4F"/>
                </a:solidFill>
                <a:latin typeface="+mj-lt"/>
              </a:rPr>
              <a:t>.</a:t>
            </a:r>
          </a:p>
          <a:p>
            <a:pPr algn="ctr"/>
            <a:endParaRPr lang="pt-BR" dirty="0" smtClean="0">
              <a:solidFill>
                <a:srgbClr val="4F4F4F"/>
              </a:solidFill>
              <a:latin typeface="+mj-lt"/>
            </a:endParaRPr>
          </a:p>
          <a:p>
            <a:pPr algn="ctr"/>
            <a:r>
              <a:rPr lang="pt-BR" dirty="0">
                <a:solidFill>
                  <a:srgbClr val="4F4F4F"/>
                </a:solidFill>
                <a:latin typeface="+mj-lt"/>
              </a:rPr>
              <a:t>Em cidades da </a:t>
            </a:r>
            <a:r>
              <a:rPr lang="pt-BR" b="1" dirty="0">
                <a:solidFill>
                  <a:srgbClr val="4F4F4F"/>
                </a:solidFill>
                <a:latin typeface="+mj-lt"/>
              </a:rPr>
              <a:t>Suíça os telhados verdes são obrigatórios em todos os edifícios novos</a:t>
            </a:r>
            <a:r>
              <a:rPr lang="pt-BR" dirty="0">
                <a:solidFill>
                  <a:srgbClr val="4F4F4F"/>
                </a:solidFill>
                <a:latin typeface="+mj-lt"/>
              </a:rPr>
              <a:t>, e na Cidade do </a:t>
            </a:r>
            <a:r>
              <a:rPr lang="pt-BR" b="1" dirty="0">
                <a:solidFill>
                  <a:srgbClr val="4F4F4F"/>
                </a:solidFill>
                <a:latin typeface="+mj-lt"/>
              </a:rPr>
              <a:t>México</a:t>
            </a:r>
            <a:r>
              <a:rPr lang="pt-BR" dirty="0">
                <a:solidFill>
                  <a:srgbClr val="4F4F4F"/>
                </a:solidFill>
                <a:latin typeface="+mj-lt"/>
              </a:rPr>
              <a:t> as pessoas que adotam esta iniciativa recebem </a:t>
            </a:r>
            <a:r>
              <a:rPr lang="pt-BR" b="1" dirty="0">
                <a:solidFill>
                  <a:srgbClr val="4F4F4F"/>
                </a:solidFill>
                <a:latin typeface="+mj-lt"/>
              </a:rPr>
              <a:t>10% de desconto no imposto. Chicago, Tóquio e Toronto</a:t>
            </a:r>
            <a:r>
              <a:rPr lang="pt-BR" dirty="0">
                <a:solidFill>
                  <a:srgbClr val="4F4F4F"/>
                </a:solidFill>
                <a:latin typeface="+mj-lt"/>
              </a:rPr>
              <a:t> são cidades que </a:t>
            </a:r>
            <a:r>
              <a:rPr lang="pt-BR" b="1" dirty="0">
                <a:solidFill>
                  <a:srgbClr val="4F4F4F"/>
                </a:solidFill>
                <a:latin typeface="+mj-lt"/>
              </a:rPr>
              <a:t>já incentivam </a:t>
            </a:r>
            <a:r>
              <a:rPr lang="pt-BR" dirty="0">
                <a:solidFill>
                  <a:srgbClr val="4F4F4F"/>
                </a:solidFill>
                <a:latin typeface="+mj-lt"/>
              </a:rPr>
              <a:t>coberturas verdes, </a:t>
            </a:r>
            <a:r>
              <a:rPr lang="pt-BR" b="1" dirty="0">
                <a:solidFill>
                  <a:srgbClr val="4F4F4F"/>
                </a:solidFill>
                <a:latin typeface="+mj-lt"/>
              </a:rPr>
              <a:t>com leis específicas</a:t>
            </a:r>
            <a:r>
              <a:rPr lang="pt-BR" dirty="0">
                <a:solidFill>
                  <a:srgbClr val="4F4F4F"/>
                </a:solidFill>
                <a:latin typeface="+mj-lt"/>
              </a:rPr>
              <a:t>. Na </a:t>
            </a:r>
            <a:r>
              <a:rPr lang="pt-BR" b="1" dirty="0">
                <a:solidFill>
                  <a:srgbClr val="4F4F4F"/>
                </a:solidFill>
                <a:latin typeface="+mj-lt"/>
              </a:rPr>
              <a:t>Alemanha, líder no setor, essa indústria cresce cerca de 10% ao ano</a:t>
            </a:r>
            <a:r>
              <a:rPr lang="pt-BR" dirty="0">
                <a:solidFill>
                  <a:srgbClr val="4F4F4F"/>
                </a:solidFill>
                <a:latin typeface="+mj-lt"/>
              </a:rPr>
              <a:t>, e estima-se que </a:t>
            </a:r>
            <a:r>
              <a:rPr lang="pt-BR" b="1" dirty="0">
                <a:solidFill>
                  <a:srgbClr val="4F4F4F"/>
                </a:solidFill>
                <a:latin typeface="+mj-lt"/>
              </a:rPr>
              <a:t>12% dos prédios </a:t>
            </a:r>
            <a:r>
              <a:rPr lang="pt-BR" dirty="0">
                <a:solidFill>
                  <a:srgbClr val="4F4F4F"/>
                </a:solidFill>
                <a:latin typeface="+mj-lt"/>
              </a:rPr>
              <a:t>do país já </a:t>
            </a:r>
            <a:r>
              <a:rPr lang="pt-BR" b="1" dirty="0">
                <a:solidFill>
                  <a:srgbClr val="4F4F4F"/>
                </a:solidFill>
                <a:latin typeface="+mj-lt"/>
              </a:rPr>
              <a:t>possuam algum tipo de vegetação no topo</a:t>
            </a:r>
            <a:r>
              <a:rPr lang="pt-BR" dirty="0">
                <a:solidFill>
                  <a:srgbClr val="4F4F4F"/>
                </a:solidFill>
                <a:latin typeface="+mj-lt"/>
              </a:rPr>
              <a:t>.</a:t>
            </a:r>
            <a:endParaRPr lang="en-US" dirty="0">
              <a:solidFill>
                <a:srgbClr val="4F4F4F"/>
              </a:solidFill>
              <a:latin typeface="+mj-lt"/>
            </a:endParaRPr>
          </a:p>
        </p:txBody>
      </p:sp>
      <p:pic>
        <p:nvPicPr>
          <p:cNvPr id="4098" name="Picture 2" descr="Nova lei na França obriga prédios comerciais a terem telhado verde ou placa  solar | Hypeness – Inovação e criatividade para todo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51435"/>
            <a:ext cx="5280877" cy="371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2825" y="57217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1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7792872" cy="7471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747120"/>
            <a:ext cx="12192000" cy="805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PCC-5963 - Cadeia Produtiva da Construção: Tecnologia, Sustentabilidade e Inovação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9D98-C0DF-40FD-AF30-32B927B5CBA0}" type="slidenum">
              <a:rPr lang="pt-BR" smtClean="0"/>
              <a:t>9</a:t>
            </a:fld>
            <a:endParaRPr lang="pt-BR" dirty="0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30968-82DD-4D4D-8AF4-B8652E15C39D}" type="datetime1">
              <a:rPr lang="pt-BR" smtClean="0"/>
              <a:t>20/12/2020</a:t>
            </a:fld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04716" y="140999"/>
            <a:ext cx="468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Desenvolvimento</a:t>
            </a:r>
            <a:endParaRPr lang="pt-BR" sz="28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346587" y="946217"/>
            <a:ext cx="5951472" cy="4651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Cobertura verde – Utilização no Brasil</a:t>
            </a: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938682" y="1751435"/>
            <a:ext cx="576170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Em nosso país, A </a:t>
            </a:r>
            <a:r>
              <a:rPr lang="pt-BR" b="1" dirty="0">
                <a:latin typeface="+mj-lt"/>
              </a:rPr>
              <a:t>Lei Nº 18.112/2015</a:t>
            </a:r>
            <a:r>
              <a:rPr lang="pt-BR" dirty="0">
                <a:latin typeface="+mj-lt"/>
              </a:rPr>
              <a:t> torna o telhado verde obrigatório em prédios residenciais com mais de 4 pavimentos em </a:t>
            </a:r>
            <a:r>
              <a:rPr lang="pt-BR" b="1" dirty="0">
                <a:latin typeface="+mj-lt"/>
              </a:rPr>
              <a:t>Recife</a:t>
            </a:r>
            <a:r>
              <a:rPr lang="pt-BR" dirty="0">
                <a:latin typeface="+mj-lt"/>
              </a:rPr>
              <a:t> </a:t>
            </a:r>
            <a:r>
              <a:rPr lang="pt-BR" dirty="0" smtClean="0">
                <a:latin typeface="+mj-lt"/>
              </a:rPr>
              <a:t>.</a:t>
            </a:r>
          </a:p>
          <a:p>
            <a:pPr algn="ctr"/>
            <a:endParaRPr lang="pt-BR" dirty="0" smtClean="0">
              <a:latin typeface="+mj-lt"/>
            </a:endParaRPr>
          </a:p>
          <a:p>
            <a:pPr algn="ctr"/>
            <a:r>
              <a:rPr lang="pt-BR" dirty="0">
                <a:latin typeface="+mj-lt"/>
              </a:rPr>
              <a:t>Já em </a:t>
            </a:r>
            <a:r>
              <a:rPr lang="pt-BR" b="1" dirty="0">
                <a:latin typeface="+mj-lt"/>
              </a:rPr>
              <a:t>Porto Alegre</a:t>
            </a:r>
            <a:r>
              <a:rPr lang="pt-BR" dirty="0">
                <a:latin typeface="+mj-lt"/>
              </a:rPr>
              <a:t>, capital do Rio Grande do Sul, a Instrução </a:t>
            </a:r>
            <a:r>
              <a:rPr lang="pt-BR" b="1" dirty="0">
                <a:latin typeface="+mj-lt"/>
              </a:rPr>
              <a:t>n. 22/2007 </a:t>
            </a:r>
            <a:r>
              <a:rPr lang="pt-BR" dirty="0">
                <a:latin typeface="+mj-lt"/>
              </a:rPr>
              <a:t>decreta que propriedades com mais de 150 </a:t>
            </a:r>
            <a:r>
              <a:rPr lang="pt-BR" dirty="0" smtClean="0">
                <a:latin typeface="+mj-lt"/>
              </a:rPr>
              <a:t>m² </a:t>
            </a:r>
            <a:r>
              <a:rPr lang="pt-BR" dirty="0">
                <a:latin typeface="+mj-lt"/>
              </a:rPr>
              <a:t>devem atender percentuais específicos de área livre, independente de sua taxa de ocupação</a:t>
            </a:r>
            <a:r>
              <a:rPr lang="pt-BR" dirty="0" smtClean="0">
                <a:latin typeface="+mj-lt"/>
              </a:rPr>
              <a:t>.</a:t>
            </a:r>
          </a:p>
          <a:p>
            <a:pPr algn="ctr"/>
            <a:endParaRPr lang="pt-BR" dirty="0">
              <a:latin typeface="+mj-lt"/>
            </a:endParaRPr>
          </a:p>
          <a:p>
            <a:pPr algn="ctr"/>
            <a:r>
              <a:rPr lang="pt-BR" dirty="0">
                <a:latin typeface="+mj-lt"/>
              </a:rPr>
              <a:t>A Instrução n. 22/2007 abre espaço para conscientizar a população da importância e eficiência da instalação dos telhados verdes para a manutenção de Área Livre em terrenos.</a:t>
            </a:r>
            <a:endParaRPr lang="en-US" dirty="0">
              <a:latin typeface="+mj-lt"/>
            </a:endParaRPr>
          </a:p>
        </p:txBody>
      </p:sp>
      <p:pic>
        <p:nvPicPr>
          <p:cNvPr id="3076" name="Picture 4" descr="https://cdn.shortpixel.ai/client/q_glossy,ret_img,w_696,h_522/https:/organicsnewsbrasil.com.br/wp-content/uploads/2015/04/bancodobrasil-bh-696x5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1435"/>
            <a:ext cx="5319252" cy="398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2701" y="54447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2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1374</Words>
  <Application>Microsoft Office PowerPoint</Application>
  <PresentationFormat>Widescreen</PresentationFormat>
  <Paragraphs>122</Paragraphs>
  <Slides>14</Slides>
  <Notes>5</Notes>
  <HiddenSlides>0</HiddenSlides>
  <MMClips>14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7" baseType="lpstr">
      <vt:lpstr>Arial</vt:lpstr>
      <vt:lpstr>Calibri Light</vt:lpstr>
      <vt:lpstr>Tema do Office</vt:lpstr>
      <vt:lpstr>Conforto ambiental, tendências e oportunidades para concepção de edificações com eficiência energética e influência na cadeia produtiva</vt:lpstr>
      <vt:lpstr>Conforto ambiental, tendências e oportunidades para concepção de edificações com eficiência energética e influência na cadeia produtiva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Fabiano Corrêa</dc:creator>
  <cp:lastModifiedBy>Francisco Ferreira Cardoso</cp:lastModifiedBy>
  <cp:revision>40</cp:revision>
  <dcterms:created xsi:type="dcterms:W3CDTF">2018-07-05T18:18:24Z</dcterms:created>
  <dcterms:modified xsi:type="dcterms:W3CDTF">2020-12-20T15:03:39Z</dcterms:modified>
</cp:coreProperties>
</file>