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70" r:id="rId14"/>
    <p:sldId id="272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544F0B7-5175-E231-DC17-2970526629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4AD580AE-C686-3386-7AA2-A940849A5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DDBC29C-2F5C-C011-CF58-710BCF029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10BC44AB-8586-4D82-903A-39E8A6ED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0316C67-9C68-D86A-1122-85ED52CA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54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F4A36D-BD7A-1D22-094F-3BBF5B6D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BC5FB98A-F2FF-D065-43F8-15A6E9DEE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691BAB8-A251-FD0D-910F-EE088FF82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15BDB1F-94C3-79FC-88A9-1888805F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7DAC12A-8DD5-9D0F-FE4B-009B162DE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51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5D8C9E33-E4D7-668D-40EB-5116489A9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90ED9C1C-E4E7-E508-FD70-7B62CE545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2987B591-3666-B7D4-5346-862DA8F2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7F5022D-CB30-D6EF-C58E-FA5BA2EF2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996AA13-D436-549A-BECE-DC7C1128B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08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EC3458-16B2-18E0-6BC2-658276A15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5236118-3A8E-1205-6651-6395AE505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D0B4AF7-D52C-F227-16EB-2DE29A73F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2D7F7B9-787B-4EEB-676A-47840B1E1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53F7501-8948-7C52-740A-48F5A8AE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44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4968974-8C41-2AEB-853F-CB510DB6E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4FD93CD2-B7A5-2C5D-02C5-BF420FC63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2CEC86F-C2B7-B82D-6B3B-393067AB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91B799C-656D-052E-1170-DA6B72454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DE995D4-0A38-D123-8239-BA6842553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20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00D1ACE-BE06-9C4A-2B80-BB8A7C79F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7BFD22E-9E2D-EBD1-8D7E-29A25CF4D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0E380C98-A42F-33B0-D50C-19D3E8133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B3674F3-7BC5-9EAB-0111-B2E3132D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56318DD2-C136-852E-713D-FE2734C4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76D56E26-97ED-C760-C64B-87E91146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980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6B612EF-6D76-C2A6-5B67-AEA95B363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4D4FBC37-E481-503B-0AF7-9D2BC6166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324D3C9C-7A44-990F-F24B-0D81E9D69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64B44282-9314-E60A-4B88-4649D3C42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0888654C-8BEC-027F-3AA2-CA68390C0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5DA22181-AF3A-57F3-6714-7D45600E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2CFB5365-29F1-5477-CBD2-5B6195283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38C1F4E2-6E93-44E0-4FD8-6137C6658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10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7BCC4D5-1F36-9609-A0FE-361DB340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1349F855-98F8-34B1-C357-20288441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6790DC65-1775-EBD9-1DAE-8D489AB3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8F82D8A8-9A40-BA04-16EA-9BFEBCBC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88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C2BB86D5-63CF-2DA3-46FB-E30DE39AA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BCB2B4ED-7AAF-C300-D31C-02D3D56AA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524B642F-C744-095D-FA67-7EA8C79D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95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0F673C8-B84C-C4A4-B930-75D2E75D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FEEE288-2242-8BD0-94CB-9F1C0F1A6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26CA7170-EA9B-B79D-70FD-BBA42685A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B5E9B71F-B0D7-7019-A153-7601590C0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F6B0FB1-680D-A422-9A0F-4F666BDE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D9DA4516-82D1-D79D-944C-6627FED38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95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9945D05-53B0-6DA6-A575-33AE3AF29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F8BD5F4A-85B9-4EEA-B94F-43D94CD61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FB2F4840-E3DD-8D33-93F3-6603A888D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90E52177-AC4A-EA7B-A36D-D7A9522F2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D580006C-AB5D-9783-19B4-6A50D0D3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FC7D369-CCDA-31D8-A69B-E34378BD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3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140C5446-5E85-EF49-11C0-2CD3CF523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723230C-0731-82BB-86AA-C98A2F3BE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0E9BAAA-895D-40C8-94D1-EA2E09DB4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D1A5B-78E2-4745-B992-C20E3D34C803}" type="datetimeFigureOut">
              <a:rPr lang="pt-BR" smtClean="0"/>
              <a:t>25/05/2023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D2AA28D-BD6A-5907-6D8B-55255A8B8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7B62683-59E3-FDF4-00AF-0CC9051C0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B8C3E-79C9-C447-9F4B-7E2B80496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77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89F96C2-749E-583B-F9D6-214D73096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Sistema jurídico híbrido: África do Sul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62A64FB6-0B4C-46F3-6E3E-A9081E122C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16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1E8A48B-BB74-E8AD-DEED-B86D1A2A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45E2128-6344-CC80-A8C4-47D3677ED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Institucionalização</a:t>
            </a:r>
            <a:r>
              <a:rPr lang="pt-BR" dirty="0"/>
              <a:t>: </a:t>
            </a:r>
          </a:p>
          <a:p>
            <a:pPr lvl="0"/>
            <a:r>
              <a:rPr lang="pt-BR" u="sng" dirty="0"/>
              <a:t>1910</a:t>
            </a:r>
            <a:r>
              <a:rPr lang="pt-BR" dirty="0"/>
              <a:t>: introdução de normas que permitiam que negros realizassem somente trabalho manual (carregar pedra em minas, p.ex.)</a:t>
            </a:r>
          </a:p>
          <a:p>
            <a:pPr lvl="0"/>
            <a:r>
              <a:rPr lang="pt-BR" u="sng" dirty="0"/>
              <a:t>1913</a:t>
            </a:r>
            <a:r>
              <a:rPr lang="pt-BR" dirty="0"/>
              <a:t>: norma reserva 7.3% do território sul-africano para os negros, que, contudo, ficam proibidos de comprar terras fora desses limites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4411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90ACE81-5B36-77C0-BECE-6A91E8B3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4D5B4C1-0B86-272C-1BAE-7DAC0121C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u="sng" dirty="0"/>
              <a:t>a partir de 1948</a:t>
            </a:r>
            <a:r>
              <a:rPr lang="pt-BR" dirty="0"/>
              <a:t>: surge o conceito de apartheid e sucessivas normas passaram a ser editadas como resposta à crescente </a:t>
            </a:r>
            <a:r>
              <a:rPr lang="pt-BR" dirty="0" smtClean="0"/>
              <a:t>reação promovida </a:t>
            </a:r>
            <a:r>
              <a:rPr lang="pt-BR" dirty="0"/>
              <a:t>pelos negros que, além das restrições no plano econômico, não tinham direito de votar ou ser votado: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996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69C248E-44AA-1314-97A2-0C32AAD79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D14BD2A-2F9C-6CEE-4E59-97CC70728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proibição de casamento ou de qualquer relação amorosa entre membros de diferentes grupos raciais;</a:t>
            </a:r>
          </a:p>
          <a:p>
            <a:r>
              <a:rPr lang="pt-BR" dirty="0"/>
              <a:t>segregação racial no espaço público: prédios públicos, transporte público, banheiro público etc.</a:t>
            </a:r>
          </a:p>
          <a:p>
            <a:r>
              <a:rPr lang="pt-BR" dirty="0"/>
              <a:t>sistema educacional mantinha a educação em níveis baixos. Continha disciplinas em que se ensinava lavar louças, semear vasos etc.</a:t>
            </a:r>
          </a:p>
          <a:p>
            <a:r>
              <a:rPr lang="pt-BR" dirty="0"/>
              <a:t>territórios habitados por </a:t>
            </a:r>
            <a:r>
              <a:rPr lang="pt-BR"/>
              <a:t>negros </a:t>
            </a:r>
            <a:r>
              <a:rPr lang="pt-BR" smtClean="0"/>
              <a:t>eram </a:t>
            </a:r>
            <a:r>
              <a:rPr lang="pt-BR" dirty="0"/>
              <a:t>unidades </a:t>
            </a:r>
            <a:r>
              <a:rPr lang="pt-BR" dirty="0" err="1"/>
              <a:t>semi-autônomas</a:t>
            </a:r>
            <a:r>
              <a:rPr lang="pt-BR" dirty="0"/>
              <a:t>. Tinham autonomia suficiente para permitir que o governo sul-africano se livrasse da responsabilidade pelos problemas sociais e econômicos dessas unidades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1815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D7D8F14-2AA3-8386-0571-4D80E97A3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Transição do </a:t>
            </a:r>
            <a:r>
              <a:rPr lang="pt-BR" b="1" i="1" dirty="0"/>
              <a:t>apartheid</a:t>
            </a:r>
            <a:r>
              <a:rPr lang="pt-BR" b="1" dirty="0"/>
              <a:t> para a democracia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398FC46-3FEB-0B67-AC08-C69ACC2FB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u="sng" dirty="0"/>
              <a:t>Primeiro momento</a:t>
            </a:r>
            <a:r>
              <a:rPr lang="pt-BR" dirty="0"/>
              <a:t>: </a:t>
            </a:r>
          </a:p>
          <a:p>
            <a:pPr lvl="0"/>
            <a:r>
              <a:rPr lang="pt-BR" u="sng" dirty="0"/>
              <a:t>negros</a:t>
            </a:r>
            <a:r>
              <a:rPr lang="pt-BR" dirty="0"/>
              <a:t>: reivindicavam que autoridades brancas fossem a julgamento do estilo Tribunal de Nuremberg</a:t>
            </a:r>
          </a:p>
          <a:p>
            <a:pPr lvl="0"/>
            <a:r>
              <a:rPr lang="pt-BR" u="sng" dirty="0"/>
              <a:t>brancos</a:t>
            </a:r>
            <a:r>
              <a:rPr lang="pt-BR" dirty="0"/>
              <a:t>: anistia geral, antes de deixar o poder</a:t>
            </a:r>
          </a:p>
          <a:p>
            <a:pPr marL="0" lvl="0" indent="0">
              <a:buNone/>
            </a:pPr>
            <a:endParaRPr lang="pt-BR" b="1" u="sng" dirty="0"/>
          </a:p>
          <a:p>
            <a:pPr marL="0" lvl="0" indent="0">
              <a:buNone/>
            </a:pPr>
            <a:r>
              <a:rPr lang="pt-BR" b="1" u="sng" dirty="0"/>
              <a:t>Segundo momento (1995</a:t>
            </a:r>
            <a:r>
              <a:rPr lang="pt-BR" b="1" dirty="0"/>
              <a:t>)</a:t>
            </a:r>
            <a:r>
              <a:rPr lang="pt-BR" dirty="0"/>
              <a:t>: criação da Comissão da Verdade e da Reconciliação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4945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C1ED1B-4BFA-B745-B332-41DF9DB65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3798916-ABFA-5749-BD9E-608696C66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/>
              <a:t>Objetivos da comissão da verdade sul-africana</a:t>
            </a:r>
            <a:endParaRPr lang="pt-BR" dirty="0"/>
          </a:p>
          <a:p>
            <a:pPr lvl="0"/>
            <a:r>
              <a:rPr lang="pt-BR" dirty="0"/>
              <a:t>produzir material detalhado acerca das graves violações de direitos humanos no período de 1960-1994</a:t>
            </a:r>
          </a:p>
          <a:p>
            <a:pPr lvl="0"/>
            <a:r>
              <a:rPr lang="pt-BR" dirty="0"/>
              <a:t>dar os nomes das pessoas, instituições, organizações, partidos políticos responsáveis pelas graves violações de direitos humanos</a:t>
            </a:r>
          </a:p>
          <a:p>
            <a:pPr lvl="0"/>
            <a:r>
              <a:rPr lang="pt-BR" dirty="0"/>
              <a:t>assegurar às vítimas das graves violações de direitos humanos uma plataforma pública, para que possam expressar-se publicamente</a:t>
            </a:r>
          </a:p>
          <a:p>
            <a:pPr lvl="0"/>
            <a:r>
              <a:rPr lang="pt-BR" dirty="0"/>
              <a:t>uma anistia individual pode ser concedida, a pedido, por um comitê de anistia, desde que realizado um processo que exponha o solicitante a um escrutínio público. O solicitante deveria revelar todos os fatos cometidos e que esses feitos poderiam ser considerados delitos políticos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798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D77D9D4-59E7-984B-1393-E49EA7B30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8945EE0-609E-2D88-28AE-07401398B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Híbrido</a:t>
            </a:r>
            <a:r>
              <a:rPr lang="pt-BR" dirty="0"/>
              <a:t>: mistura de espécies diferentes</a:t>
            </a:r>
          </a:p>
          <a:p>
            <a:pPr lvl="1"/>
            <a:r>
              <a:rPr lang="pt-BR" dirty="0"/>
              <a:t>p.ex.: asno e égua: mula</a:t>
            </a:r>
          </a:p>
          <a:p>
            <a:pPr lvl="1"/>
            <a:r>
              <a:rPr lang="pt-BR" dirty="0"/>
              <a:t>ordenamento do regime militar no Brasil: atos institucionais e Constituição de 1946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849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0200586-DA53-7AB3-D07F-C1649931D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9F970B9-6C62-7750-3468-BEF800A21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Tipos de sistema híbrido</a:t>
            </a:r>
            <a:endParaRPr lang="pt-BR" dirty="0"/>
          </a:p>
          <a:p>
            <a:pPr lvl="1"/>
            <a:r>
              <a:rPr lang="pt-BR" dirty="0"/>
              <a:t>Forma de um sistema e conteúdo de outro (normas da common </a:t>
            </a:r>
            <a:r>
              <a:rPr lang="pt-BR" dirty="0" err="1"/>
              <a:t>law</a:t>
            </a:r>
            <a:r>
              <a:rPr lang="pt-BR" dirty="0"/>
              <a:t> sob a forma de código)</a:t>
            </a:r>
          </a:p>
          <a:p>
            <a:pPr lvl="1"/>
            <a:r>
              <a:rPr lang="pt-BR" dirty="0"/>
              <a:t>Normas dos dois sistemas convivem lado a lado: regime militar brasileiro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880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A86087B-0A30-63E8-454C-BB6BFE61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8A7835F-BB22-6D03-11C5-9982A54C2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u="sng" dirty="0"/>
              <a:t>África do Sul</a:t>
            </a:r>
            <a:r>
              <a:rPr lang="pt-BR" b="1" dirty="0"/>
              <a:t>: </a:t>
            </a:r>
            <a:endParaRPr lang="pt-BR" dirty="0"/>
          </a:p>
          <a:p>
            <a:pPr lvl="1"/>
            <a:r>
              <a:rPr lang="pt-BR" dirty="0"/>
              <a:t>séc. XVII: criada a Colônia do Cabo pela Holanda. Inicialmente ponto de apoio na rota das Índias</a:t>
            </a:r>
          </a:p>
          <a:p>
            <a:pPr lvl="1"/>
            <a:r>
              <a:rPr lang="pt-BR" dirty="0"/>
              <a:t>séc. XIX: Inglaterra toma a Colônia, mas ingleses e os colonos holandeses (</a:t>
            </a:r>
            <a:r>
              <a:rPr lang="pt-BR" dirty="0" err="1"/>
              <a:t>afrikaners</a:t>
            </a:r>
            <a:r>
              <a:rPr lang="pt-BR" dirty="0"/>
              <a:t>) governaram juntos a União da África do Sul. Inglaterra adota o princípio da não assimilação, isto é, ela não exigia que os </a:t>
            </a:r>
            <a:r>
              <a:rPr lang="pt-BR" dirty="0" err="1"/>
              <a:t>afrikaners</a:t>
            </a:r>
            <a:r>
              <a:rPr lang="pt-BR" dirty="0"/>
              <a:t> assimilassem as instituições e valores britânicos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704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D5D61F-4F46-D098-4D94-6ECD429A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565B23D-A8C1-C942-959A-6CC7CB063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Direito sul-africano</a:t>
            </a:r>
            <a:endParaRPr lang="pt-BR" dirty="0"/>
          </a:p>
          <a:p>
            <a:pPr lvl="1"/>
            <a:r>
              <a:rPr lang="pt-BR" dirty="0"/>
              <a:t>durante a colonização holandesa: direito romano-holandês: direito romano adaptado às necessidades locais, na Holanda;</a:t>
            </a:r>
          </a:p>
          <a:p>
            <a:pPr lvl="1"/>
            <a:r>
              <a:rPr lang="pt-BR" dirty="0"/>
              <a:t>durante a colonização inglesa: </a:t>
            </a:r>
          </a:p>
          <a:p>
            <a:pPr lvl="2"/>
            <a:r>
              <a:rPr lang="pt-BR" i="1" u="sng" dirty="0"/>
              <a:t>common </a:t>
            </a:r>
            <a:r>
              <a:rPr lang="pt-BR" i="1" u="sng" dirty="0" err="1"/>
              <a:t>law</a:t>
            </a:r>
            <a:r>
              <a:rPr lang="pt-BR" dirty="0"/>
              <a:t>: </a:t>
            </a:r>
          </a:p>
          <a:p>
            <a:pPr lvl="3"/>
            <a:r>
              <a:rPr lang="pt-BR" dirty="0"/>
              <a:t>novo soberano constitui novos tribunais. Desenvolvimento do direito processual de extração </a:t>
            </a:r>
            <a:r>
              <a:rPr lang="pt-BR" i="1" dirty="0"/>
              <a:t>common </a:t>
            </a:r>
            <a:r>
              <a:rPr lang="pt-BR" i="1" dirty="0" err="1"/>
              <a:t>law</a:t>
            </a:r>
            <a:endParaRPr lang="pt-BR" dirty="0"/>
          </a:p>
          <a:p>
            <a:pPr lvl="3"/>
            <a:r>
              <a:rPr lang="pt-BR" dirty="0"/>
              <a:t>última instância Londres</a:t>
            </a:r>
          </a:p>
          <a:p>
            <a:pPr lvl="2"/>
            <a:r>
              <a:rPr lang="pt-BR" u="sng" dirty="0"/>
              <a:t>direito romano-holandês</a:t>
            </a:r>
            <a:r>
              <a:rPr lang="pt-BR" dirty="0"/>
              <a:t>: rege as questões de direito privado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884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43BCCBA-FE22-0E26-70A2-9984E61A6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Tipos de hibridismo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E014BD32-A76E-5145-B38C-47B39E296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Forma e conteúdo</a:t>
            </a:r>
            <a:r>
              <a:rPr lang="pt-BR" dirty="0"/>
              <a:t>: forma de um sistema, conteúdo do outro</a:t>
            </a:r>
          </a:p>
          <a:p>
            <a:pPr lvl="2"/>
            <a:r>
              <a:rPr lang="pt-BR" sz="2400" u="sng" dirty="0"/>
              <a:t>processo civil:</a:t>
            </a:r>
            <a:r>
              <a:rPr lang="pt-BR" sz="2400" dirty="0"/>
              <a:t> common </a:t>
            </a:r>
            <a:r>
              <a:rPr lang="pt-BR" sz="2400" dirty="0" err="1"/>
              <a:t>law</a:t>
            </a:r>
            <a:r>
              <a:rPr lang="pt-BR" sz="2400" dirty="0"/>
              <a:t> codificada.</a:t>
            </a:r>
            <a:r>
              <a:rPr lang="pt-BR" sz="2400" b="1" dirty="0"/>
              <a:t> </a:t>
            </a:r>
            <a:endParaRPr lang="pt-BR" sz="2400" dirty="0"/>
          </a:p>
          <a:p>
            <a:pPr lvl="3"/>
            <a:r>
              <a:rPr lang="pt-BR" sz="2400" dirty="0"/>
              <a:t>forma: romanista</a:t>
            </a:r>
          </a:p>
          <a:p>
            <a:pPr lvl="3"/>
            <a:r>
              <a:rPr lang="pt-BR" sz="2400" dirty="0"/>
              <a:t>conteúdo: </a:t>
            </a:r>
            <a:r>
              <a:rPr lang="pt-BR" sz="2400" i="1" dirty="0"/>
              <a:t>common </a:t>
            </a:r>
            <a:r>
              <a:rPr lang="pt-BR" sz="2400" i="1" dirty="0" err="1"/>
              <a:t>law</a:t>
            </a:r>
            <a:endParaRPr lang="pt-BR" sz="2400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765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6E48DB1-316E-1355-92EE-4D3F403ED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E8C32C2-32B7-257E-9759-FCCCF359E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Existência paralela de institutos dos dois sistemas</a:t>
            </a:r>
            <a:endParaRPr lang="pt-BR" dirty="0"/>
          </a:p>
          <a:p>
            <a:pPr lvl="2"/>
            <a:r>
              <a:rPr lang="pt-BR" sz="2800" b="1" u="sng" dirty="0"/>
              <a:t>sucessões</a:t>
            </a:r>
            <a:r>
              <a:rPr lang="pt-BR" sz="2800" dirty="0"/>
              <a:t>: regida pelo direito romano-holandês, mas admite a liberdade testamentária e sua sobreposição sobre a legítima. Nesse caso, a sucessão legítima não se impõe como o faz nos ordenamentos da família </a:t>
            </a:r>
            <a:r>
              <a:rPr lang="pt-BR" sz="2800" dirty="0" smtClean="0"/>
              <a:t>romano-germânica.</a:t>
            </a:r>
            <a:endParaRPr lang="pt-BR" sz="2800" dirty="0"/>
          </a:p>
          <a:p>
            <a:pPr lvl="2"/>
            <a:r>
              <a:rPr lang="pt-BR" sz="2800" b="1" u="sng" dirty="0"/>
              <a:t>gestão de negócios</a:t>
            </a:r>
            <a:r>
              <a:rPr lang="pt-BR" sz="2800" b="1" dirty="0"/>
              <a:t> </a:t>
            </a:r>
            <a:r>
              <a:rPr lang="pt-BR" sz="2800" dirty="0"/>
              <a:t>(romano-holandês): é a atuação de uma pessoa que, espontaneamente e sem mandato (= procuração), administra negócio alheio em situações emergenciais, presumindo o interesse do próximo. </a:t>
            </a:r>
          </a:p>
          <a:p>
            <a:pPr lvl="2"/>
            <a:r>
              <a:rPr lang="pt-BR" sz="2800" b="1" u="sng" dirty="0"/>
              <a:t>enriquecimento sem causa</a:t>
            </a:r>
            <a:r>
              <a:rPr lang="pt-BR" sz="2800" dirty="0"/>
              <a:t> (romano-holandês): o acréscimo de bens que se verifica no patrimônio de um sujeito, em detrimento de outrem, sem que para isso tenha um fundamento jurídico. Impede indenizações milionárias.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20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FE351C-E20A-D996-1B1B-D85E18280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A75F3B8-7EEC-248E-06C7-6092B3CED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Oscilações da influência dos dois sistemas</a:t>
            </a:r>
            <a:endParaRPr lang="pt-BR" dirty="0"/>
          </a:p>
          <a:p>
            <a:pPr lvl="1"/>
            <a:r>
              <a:rPr lang="pt-BR" dirty="0"/>
              <a:t>Common </a:t>
            </a:r>
            <a:r>
              <a:rPr lang="pt-BR" dirty="0" err="1"/>
              <a:t>law</a:t>
            </a:r>
            <a:r>
              <a:rPr lang="pt-BR" dirty="0"/>
              <a:t>: anos 1850-1950</a:t>
            </a:r>
          </a:p>
          <a:p>
            <a:pPr lvl="1"/>
            <a:r>
              <a:rPr lang="pt-BR" dirty="0"/>
              <a:t>Direito romano-holandês: 1950-1980. Período governado pelo </a:t>
            </a:r>
            <a:r>
              <a:rPr lang="pt-BR" dirty="0" err="1"/>
              <a:t>National</a:t>
            </a:r>
            <a:r>
              <a:rPr lang="pt-BR" dirty="0"/>
              <a:t> </a:t>
            </a:r>
            <a:r>
              <a:rPr lang="pt-BR" dirty="0" err="1"/>
              <a:t>Party</a:t>
            </a:r>
            <a:r>
              <a:rPr lang="pt-BR" dirty="0"/>
              <a:t>. Dominado por </a:t>
            </a:r>
            <a:r>
              <a:rPr lang="pt-BR" dirty="0" err="1"/>
              <a:t>afrikanders</a:t>
            </a:r>
            <a:r>
              <a:rPr lang="pt-BR" dirty="0"/>
              <a:t>, instituiu o apartheid em 1948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7559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CCC7B4B-70A9-8387-BB07-ABFFA989F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Apartheid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33C090A-61F5-36A2-3AF2-AC7E87B7C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Crescimento (</a:t>
            </a:r>
            <a:r>
              <a:rPr lang="pt-BR" dirty="0" err="1"/>
              <a:t>heid</a:t>
            </a:r>
            <a:r>
              <a:rPr lang="pt-BR" dirty="0"/>
              <a:t>)</a:t>
            </a:r>
          </a:p>
          <a:p>
            <a:r>
              <a:rPr lang="pt-BR" dirty="0"/>
              <a:t>Separado (apart)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2883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702</Words>
  <Application>Microsoft Office PowerPoint</Application>
  <PresentationFormat>Personalizar</PresentationFormat>
  <Paragraphs>51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Sistema jurídico híbrido: África do Sul</vt:lpstr>
      <vt:lpstr>Apresentação do PowerPoint</vt:lpstr>
      <vt:lpstr>Apresentação do PowerPoint</vt:lpstr>
      <vt:lpstr>Apresentação do PowerPoint</vt:lpstr>
      <vt:lpstr>Apresentação do PowerPoint</vt:lpstr>
      <vt:lpstr>Tipos de hibridismo</vt:lpstr>
      <vt:lpstr>Apresentação do PowerPoint</vt:lpstr>
      <vt:lpstr>Apresentação do PowerPoint</vt:lpstr>
      <vt:lpstr>Apartheid</vt:lpstr>
      <vt:lpstr>Apresentação do PowerPoint</vt:lpstr>
      <vt:lpstr>Apresentação do PowerPoint</vt:lpstr>
      <vt:lpstr>Apresentação do PowerPoint</vt:lpstr>
      <vt:lpstr>Transição do apartheid para a democracia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jurídico híbrido: África do Sul</dc:title>
  <dc:creator>Geraldo Miniuci</dc:creator>
  <cp:lastModifiedBy>Professores</cp:lastModifiedBy>
  <cp:revision>10</cp:revision>
  <dcterms:created xsi:type="dcterms:W3CDTF">2022-04-20T16:40:37Z</dcterms:created>
  <dcterms:modified xsi:type="dcterms:W3CDTF">2023-05-25T13:07:17Z</dcterms:modified>
</cp:coreProperties>
</file>