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4"/>
  </p:notesMasterIdLst>
  <p:sldIdLst>
    <p:sldId id="256" r:id="rId2"/>
    <p:sldId id="352" r:id="rId3"/>
    <p:sldId id="353" r:id="rId4"/>
    <p:sldId id="347" r:id="rId5"/>
    <p:sldId id="354" r:id="rId6"/>
    <p:sldId id="345" r:id="rId7"/>
    <p:sldId id="341" r:id="rId8"/>
    <p:sldId id="338" r:id="rId9"/>
    <p:sldId id="355" r:id="rId10"/>
    <p:sldId id="357" r:id="rId11"/>
    <p:sldId id="342" r:id="rId12"/>
    <p:sldId id="343" r:id="rId13"/>
    <p:sldId id="263" r:id="rId14"/>
    <p:sldId id="296" r:id="rId15"/>
    <p:sldId id="318" r:id="rId16"/>
    <p:sldId id="319" r:id="rId17"/>
    <p:sldId id="297" r:id="rId18"/>
    <p:sldId id="317" r:id="rId19"/>
    <p:sldId id="348" r:id="rId20"/>
    <p:sldId id="349" r:id="rId21"/>
    <p:sldId id="350" r:id="rId22"/>
    <p:sldId id="351" r:id="rId2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67" autoAdjust="0"/>
  </p:normalViewPr>
  <p:slideViewPr>
    <p:cSldViewPr>
      <p:cViewPr varScale="1">
        <p:scale>
          <a:sx n="76" d="100"/>
          <a:sy n="76" d="100"/>
        </p:scale>
        <p:origin x="928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MX" altLang="es-MX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pt-BR" sz="4000"/>
              <a:t>Aula 1</a:t>
            </a:r>
            <a:br>
              <a:rPr lang="pt-BR" sz="4000" dirty="0"/>
            </a:br>
            <a:br>
              <a:rPr lang="pt-BR" sz="4000" dirty="0"/>
            </a:br>
            <a:r>
              <a:rPr lang="pt-BR" sz="4000" dirty="0"/>
              <a:t>Segurança e Defesa</a:t>
            </a:r>
            <a:br>
              <a:rPr lang="pt-BR" sz="4000" dirty="0"/>
            </a:br>
            <a:br>
              <a:rPr lang="pt-BR" sz="4000"/>
            </a:br>
            <a:r>
              <a:rPr lang="pt-BR" sz="1600"/>
              <a:t>2023.2</a:t>
            </a:r>
            <a:endParaRPr lang="pt-BR" sz="1600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dirty="0"/>
              <a:t>Instituto de Rela</a:t>
            </a:r>
            <a:r>
              <a:rPr lang="pt-BR" sz="1800" dirty="0" err="1"/>
              <a:t>ções</a:t>
            </a:r>
            <a:r>
              <a:rPr lang="pt-BR" sz="1800" dirty="0"/>
              <a:t> Internacionais</a:t>
            </a:r>
            <a:endParaRPr lang="en" sz="1800" dirty="0"/>
          </a:p>
          <a:p>
            <a:pPr algn="ctr">
              <a:buNone/>
            </a:pPr>
            <a:r>
              <a:rPr lang="en" sz="1800" dirty="0"/>
              <a:t>Universidade de São Paulo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Diplomacia da Violência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57200" y="1094392"/>
            <a:ext cx="8229600" cy="3725699"/>
          </a:xfrm>
        </p:spPr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A distinção usual entre </a:t>
            </a:r>
            <a:r>
              <a:rPr lang="pt-BR" sz="1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diplomacia </a:t>
            </a: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e </a:t>
            </a:r>
            <a:r>
              <a:rPr lang="pt-BR" sz="1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força </a:t>
            </a: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reside não apenas nos instrumentos que diplomatas e militares utilizam, palavras e balas, mas na forma como interagem com seus adversários. A diplomacia tem por base o entrelaçamento de motivações, a comunicação, a compreensão e o compromisso mútuo que resulta na  contenção do adversário. A diplomacia é negociação, deve haver algum interesse comum, nem que seja evitar danos mútuos em uma disputa. A </a:t>
            </a:r>
            <a:r>
              <a:rPr lang="pt-BR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força</a:t>
            </a: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é violência, enfraquecendo um inimigo militarmente e causando dor e sofrimento. A ideias de dissuasão é baseada exatamente nesse conceito da ameaça de produzir sofrimento. (Thomas Schelling, “Arms </a:t>
            </a:r>
            <a:r>
              <a:rPr lang="pt-BR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Influence</a:t>
            </a: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” , 1966)</a:t>
            </a:r>
            <a:endParaRPr lang="en-US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163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Soberania é absoluta e perpétua... 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725699"/>
          </a:xfrm>
        </p:spPr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a formação dos grandes Estados territoriais, fundamentados na unificação e na concentração do poder, cabe exclusivamente ao soberano, único centro de poder, a tarefa de </a:t>
            </a:r>
            <a:r>
              <a:rPr lang="pt-BR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 a paz entre os súditos 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seu reino e a de </a:t>
            </a:r>
            <a:r>
              <a:rPr lang="pt-BR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uni-los para a defesa e o ataque contra o inimigo estrangeiro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Um Estado Soberano pode decidir sobre a guerra e a paz, nomear os chefes militares e os magistrados, emitir moeda, suspender impostos, conceder indultos e anistias e julgar em última instância. 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esaparecendo estas prerrogativas, o soberano legal, apesar do monopólio da lei, estará reduzido à impotência. O poder precisa ter efetividade. </a:t>
            </a:r>
            <a:endParaRPr 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05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Grande Mudança: O Direito criado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725699"/>
          </a:xfrm>
        </p:spPr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</a:rPr>
              <a:t>O direito, que era dado (pela tradição, a fé, a revelação mística, </a:t>
            </a:r>
            <a:r>
              <a:rPr lang="pt-BR" sz="1800" dirty="0" err="1">
                <a:latin typeface="Times New Roman" panose="02020603050405020304" pitchFamily="18" charset="0"/>
              </a:rPr>
              <a:t>etc</a:t>
            </a:r>
            <a:r>
              <a:rPr lang="pt-BR" sz="1800" dirty="0">
                <a:latin typeface="Times New Roman" panose="02020603050405020304" pitchFamily="18" charset="0"/>
              </a:rPr>
              <a:t>) agora é criado; 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</a:rPr>
              <a:t>O Direito é fabricado com base na racionalidade técnica, na sua adequação aos objetivos; 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</a:rPr>
              <a:t>Esta estatização do direito ou esta redução de todo o direito a uma simples ordem do soberano, corresponde a uma profunda revolução espiritual e cultural que atingiu o Ocidente a partir da Reforma;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</a:rPr>
              <a:t>A lei se tornou cada vez mais, o principal instrumento de organização da sociedade: caminho para </a:t>
            </a:r>
            <a:r>
              <a:rPr lang="pt-BR" sz="1800" b="1" dirty="0">
                <a:latin typeface="Times New Roman" panose="02020603050405020304" pitchFamily="18" charset="0"/>
              </a:rPr>
              <a:t>a revolução democrática.</a:t>
            </a:r>
            <a:endParaRPr lang="en-US" sz="18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848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Revolução</a:t>
            </a:r>
            <a:r>
              <a:rPr lang="en-US" sz="3600" dirty="0"/>
              <a:t> </a:t>
            </a:r>
            <a:r>
              <a:rPr lang="en-US" sz="3600" dirty="0" err="1"/>
              <a:t>Democrática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888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Uma lenta transição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latin typeface="Calibri" panose="020F0502020204030204" pitchFamily="34" charset="0"/>
              </a:rPr>
              <a:t>O aparecimento do Estado-Nação com grandes unidades territoriais contribuiu para o desenvolvimento de um conjunto de instituições políticas muito diferente das democracias antigas (por isso Dahl prefere a denominação </a:t>
            </a:r>
            <a:r>
              <a:rPr lang="pt-BR" dirty="0" err="1">
                <a:latin typeface="Calibri" panose="020F0502020204030204" pitchFamily="34" charset="0"/>
              </a:rPr>
              <a:t>poliarquia</a:t>
            </a:r>
            <a:r>
              <a:rPr lang="pt-BR" dirty="0">
                <a:latin typeface="Calibri" panose="020F0502020204030204" pitchFamily="34" charset="0"/>
              </a:rPr>
              <a:t>):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Presença de pluralismo social e organizacional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Expansão dos direitos (mais direitos em face da menor participação)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87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Duas Dimensões Fundamentais</a:t>
            </a:r>
            <a:endParaRPr lang="es-MX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Contestação - concorrência livre e justa entre os candidatos </a:t>
            </a:r>
          </a:p>
          <a:p>
            <a:endParaRPr lang="pt-BR" dirty="0"/>
          </a:p>
          <a:p>
            <a:r>
              <a:rPr lang="pt-BR" dirty="0"/>
              <a:t>Participação - todos os cidadãos adultos têm o direito de votar</a:t>
            </a:r>
          </a:p>
        </p:txBody>
      </p:sp>
    </p:spTree>
    <p:extLst>
      <p:ext uri="{BB962C8B-B14F-4D97-AF65-F5344CB8AC3E}">
        <p14:creationId xmlns:p14="http://schemas.microsoft.com/office/powerpoint/2010/main" val="1003580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29600" cy="857400"/>
          </a:xfrm>
        </p:spPr>
        <p:txBody>
          <a:bodyPr/>
          <a:lstStyle/>
          <a:p>
            <a:r>
              <a:rPr lang="pt-BR" dirty="0"/>
              <a:t>A utilização deste método requer a liberdade de: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3638"/>
            <a:ext cx="8229600" cy="3362211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Expressão</a:t>
            </a:r>
            <a:r>
              <a:rPr lang="pt-BR" dirty="0"/>
              <a:t>: a falar publicamente, publicar e divulgar os próprios pontos de vista;</a:t>
            </a:r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Assembleia</a:t>
            </a:r>
            <a:r>
              <a:rPr lang="pt-BR" dirty="0"/>
              <a:t>: de se reunir para fins políticos;</a:t>
            </a:r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Associação</a:t>
            </a:r>
            <a:r>
              <a:rPr lang="pt-BR" dirty="0"/>
              <a:t>: formar organizações políticas.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6184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Instituições da </a:t>
            </a:r>
            <a:r>
              <a:rPr lang="pt-BR" dirty="0" err="1"/>
              <a:t>Poliarquia</a:t>
            </a:r>
            <a:r>
              <a:rPr lang="pt-BR" dirty="0"/>
              <a:t> 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Funcionários Eleitos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Eleições livres e justas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Sufrágio inclusivo (todos têm o direito de votar)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Direito de concorrer a cargos políticos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Liberdade de Expressão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Informação alternativa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Autonomia associativa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76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es-MX" dirty="0"/>
              <a:t>O Sistema Político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67848"/>
            <a:ext cx="7162800" cy="30861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pt-BR" altLang="es-MX" sz="1400" b="0" dirty="0">
                <a:latin typeface="Times New Roman" charset="0"/>
              </a:rPr>
              <a:t>Interesses</a:t>
            </a:r>
            <a:endParaRPr lang="pt-BR" altLang="es-MX" b="0" dirty="0"/>
          </a:p>
          <a:p>
            <a:pPr>
              <a:buFontTx/>
              <a:buNone/>
            </a:pPr>
            <a:r>
              <a:rPr lang="pt-BR" altLang="es-MX" sz="1400" b="0" dirty="0">
                <a:latin typeface="Times New Roman" charset="0"/>
              </a:rPr>
              <a:t>Demandas</a:t>
            </a:r>
          </a:p>
          <a:p>
            <a:pPr>
              <a:buFontTx/>
              <a:buNone/>
            </a:pPr>
            <a:r>
              <a:rPr lang="pt-BR" altLang="es-MX" sz="1400" b="0" dirty="0">
                <a:latin typeface="Times New Roman" charset="0"/>
              </a:rPr>
              <a:t>Cultura Política</a:t>
            </a:r>
          </a:p>
          <a:p>
            <a:pPr>
              <a:buFontTx/>
              <a:buNone/>
            </a:pPr>
            <a:r>
              <a:rPr lang="pt-BR" altLang="es-MX" sz="1400" b="0" dirty="0">
                <a:latin typeface="Times New Roman" charset="0"/>
              </a:rPr>
              <a:t>Ideologias</a:t>
            </a:r>
          </a:p>
          <a:p>
            <a:pPr>
              <a:buFontTx/>
              <a:buNone/>
            </a:pPr>
            <a:endParaRPr lang="pt-BR" altLang="es-MX" sz="1400" b="0" dirty="0">
              <a:latin typeface="Times New Roman" charset="0"/>
            </a:endParaRPr>
          </a:p>
          <a:p>
            <a:pPr>
              <a:buFontTx/>
              <a:buNone/>
            </a:pPr>
            <a:endParaRPr lang="pt-BR" altLang="es-MX" sz="1400" b="0" dirty="0">
              <a:latin typeface="Times New Roman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447800" y="2486624"/>
            <a:ext cx="0" cy="54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2286000" y="2400300"/>
            <a:ext cx="91440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092280" y="1845940"/>
            <a:ext cx="0" cy="1085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0" y="177165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648200" y="2457450"/>
            <a:ext cx="30480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096000" y="3200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95536" y="440055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46126" y="3075806"/>
            <a:ext cx="144430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charset="0"/>
              </a:rPr>
              <a:t>Partidos Políticos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260725" y="2245519"/>
            <a:ext cx="141385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>
                <a:latin typeface="Times New Roman" charset="0"/>
              </a:rPr>
              <a:t>Sistema Eleitoral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5027910" y="2895787"/>
            <a:ext cx="990657" cy="95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>
                <a:latin typeface="Times New Roman" charset="0"/>
              </a:rPr>
              <a:t>Executivo</a:t>
            </a:r>
          </a:p>
          <a:p>
            <a:r>
              <a:rPr lang="pt-BR" altLang="es-MX">
                <a:latin typeface="Times New Roman" charset="0"/>
              </a:rPr>
              <a:t>Legislativo</a:t>
            </a:r>
          </a:p>
          <a:p>
            <a:r>
              <a:rPr lang="pt-BR" altLang="es-MX">
                <a:latin typeface="Times New Roman" charset="0"/>
              </a:rPr>
              <a:t>Judiciário</a:t>
            </a:r>
          </a:p>
          <a:p>
            <a:r>
              <a:rPr lang="pt-BR" altLang="es-MX">
                <a:latin typeface="Times New Roman" charset="0"/>
              </a:rPr>
              <a:t>Burocracia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381000" y="1828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381000" y="1828800"/>
            <a:ext cx="0" cy="257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1355725" y="4302919"/>
            <a:ext cx="1611019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charset="0"/>
              </a:rPr>
              <a:t>Associações</a:t>
            </a:r>
          </a:p>
          <a:p>
            <a:r>
              <a:rPr lang="pt-BR" altLang="es-MX" dirty="0">
                <a:latin typeface="Times New Roman" charset="0"/>
              </a:rPr>
              <a:t>Grupos de Interesse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732240" y="3075806"/>
            <a:ext cx="1038051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pt-BR" altLang="es-MX" dirty="0">
                <a:latin typeface="Times New Roman" charset="0"/>
              </a:rPr>
              <a:t>Processo Decisório</a:t>
            </a:r>
          </a:p>
          <a:p>
            <a:r>
              <a:rPr lang="pt-BR" altLang="es-MX" dirty="0">
                <a:latin typeface="Times New Roman" charset="0"/>
              </a:rPr>
              <a:t>Doméstico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3108325" y="1674019"/>
            <a:ext cx="223458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Instituições Governamentais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3108325" y="1845469"/>
            <a:ext cx="1466749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Estruturas e Funções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4572000" y="1851670"/>
            <a:ext cx="138499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Constituição)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5724128" y="1828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746125" y="3368724"/>
            <a:ext cx="1877118" cy="85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SzPct val="100000"/>
              <a:buFontTx/>
              <a:buChar char="•"/>
            </a:pPr>
            <a:r>
              <a:rPr lang="pt-BR" altLang="es-MX" dirty="0"/>
              <a:t> </a:t>
            </a:r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Articulação  de interesses</a:t>
            </a:r>
          </a:p>
          <a:p>
            <a:pPr>
              <a:buSzPct val="100000"/>
              <a:buFontTx/>
              <a:buChar char="•"/>
            </a:pPr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Agregação de Interesses</a:t>
            </a:r>
          </a:p>
          <a:p>
            <a:pPr>
              <a:buSzPct val="100000"/>
              <a:buFontTx/>
              <a:buChar char="•"/>
            </a:pPr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Mobilização</a:t>
            </a:r>
          </a:p>
          <a:p>
            <a:pPr>
              <a:buSzPct val="100000"/>
              <a:buFontTx/>
              <a:buChar char="•"/>
            </a:pPr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Escolha de Políticas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1660525" y="4760119"/>
            <a:ext cx="257923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(funções análogas a dos partidos)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3275297" y="2486625"/>
            <a:ext cx="1224695" cy="181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conversão 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voto/cadeira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regras de 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participação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 coligações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 representação</a:t>
            </a:r>
          </a:p>
          <a:p>
            <a:r>
              <a:rPr lang="pt-BR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local</a:t>
            </a:r>
          </a:p>
          <a:p>
            <a:endParaRPr lang="pt-BR" altLang="es-MX" dirty="0"/>
          </a:p>
          <a:p>
            <a:pPr eaLnBrk="1" hangingPunct="1"/>
            <a:endParaRPr lang="pt-BR" altLang="es-MX" dirty="0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V="1">
            <a:off x="3124200" y="3314700"/>
            <a:ext cx="1905000" cy="1200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6738474" y="4210754"/>
            <a:ext cx="100187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Ratificação</a:t>
            </a: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7674578" y="1275605"/>
            <a:ext cx="114589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pt-BR" altLang="es-MX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Negociação Internacional</a:t>
            </a:r>
          </a:p>
        </p:txBody>
      </p:sp>
      <p:cxnSp>
        <p:nvCxnSpPr>
          <p:cNvPr id="3" name="Conector angulado 2"/>
          <p:cNvCxnSpPr>
            <a:endCxn id="30" idx="2"/>
          </p:cNvCxnSpPr>
          <p:nvPr/>
        </p:nvCxnSpPr>
        <p:spPr>
          <a:xfrm rot="5400000" flipH="1" flipV="1">
            <a:off x="7062129" y="2258460"/>
            <a:ext cx="1647595" cy="723197"/>
          </a:xfrm>
          <a:prstGeom prst="bentConnector3">
            <a:avLst>
              <a:gd name="adj1" fmla="val -11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rma livre 7"/>
          <p:cNvSpPr/>
          <p:nvPr/>
        </p:nvSpPr>
        <p:spPr>
          <a:xfrm>
            <a:off x="7718961" y="1840675"/>
            <a:ext cx="881447" cy="2625225"/>
          </a:xfrm>
          <a:custGeom>
            <a:avLst/>
            <a:gdLst>
              <a:gd name="connsiteX0" fmla="*/ 795647 w 881447"/>
              <a:gd name="connsiteY0" fmla="*/ 0 h 2625225"/>
              <a:gd name="connsiteX1" fmla="*/ 807522 w 881447"/>
              <a:gd name="connsiteY1" fmla="*/ 2315689 h 2625225"/>
              <a:gd name="connsiteX2" fmla="*/ 0 w 881447"/>
              <a:gd name="connsiteY2" fmla="*/ 2600696 h 2625225"/>
              <a:gd name="connsiteX3" fmla="*/ 0 w 881447"/>
              <a:gd name="connsiteY3" fmla="*/ 2600696 h 262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1447" h="2625225">
                <a:moveTo>
                  <a:pt x="795647" y="0"/>
                </a:moveTo>
                <a:cubicBezTo>
                  <a:pt x="867888" y="941120"/>
                  <a:pt x="940130" y="1882240"/>
                  <a:pt x="807522" y="2315689"/>
                </a:cubicBezTo>
                <a:cubicBezTo>
                  <a:pt x="674914" y="2749138"/>
                  <a:pt x="0" y="2600696"/>
                  <a:pt x="0" y="2600696"/>
                </a:cubicBezTo>
                <a:lnTo>
                  <a:pt x="0" y="2600696"/>
                </a:ln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" name="Conector de seta reta 9"/>
          <p:cNvCxnSpPr>
            <a:stCxn id="4124" idx="0"/>
            <a:endCxn id="4113" idx="2"/>
          </p:cNvCxnSpPr>
          <p:nvPr/>
        </p:nvCxnSpPr>
        <p:spPr>
          <a:xfrm flipV="1">
            <a:off x="7239413" y="3811905"/>
            <a:ext cx="11853" cy="3988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808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/>
      <p:bldP spid="30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Pensar a Política Internacional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Atores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Objetivos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Instrumentos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3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Ordem Mundial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</a:rPr>
              <a:t>A “ordem” que conhecemos hoje é o produto direto da Acordo de </a:t>
            </a:r>
            <a:r>
              <a:rPr lang="pt-BR" sz="2000" dirty="0" err="1">
                <a:latin typeface="Times New Roman" panose="02020603050405020304" pitchFamily="18" charset="0"/>
              </a:rPr>
              <a:t>Vestifália</a:t>
            </a:r>
            <a:r>
              <a:rPr lang="pt-BR" sz="2000" dirty="0">
                <a:latin typeface="Times New Roman" panose="02020603050405020304" pitchFamily="18" charset="0"/>
              </a:rPr>
              <a:t> que pôs fim à Guerra dos Trinta Anos (1618-1648).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</a:rPr>
              <a:t>Multiplicidade de unidades políticas soberanas, sendo que nenhuma delas é poderosa o bastante para derrotar as demais, coexistência de sistemas políticos diferentes que aderem a regras comuns e “neutras” que permitem mitigar conflitos.   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</a:rPr>
              <a:t>Renuncia à interferência nos assuntos internos uns dos outros (a começar pela religião).</a:t>
            </a:r>
          </a:p>
        </p:txBody>
      </p:sp>
    </p:spTree>
    <p:extLst>
      <p:ext uri="{BB962C8B-B14F-4D97-AF65-F5344CB8AC3E}">
        <p14:creationId xmlns:p14="http://schemas.microsoft.com/office/powerpoint/2010/main" val="2571109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Atores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Estados Nacionais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Atores Não Estatais</a:t>
            </a:r>
          </a:p>
          <a:p>
            <a:pPr marL="400050" lvl="1" indent="0"/>
            <a:r>
              <a:rPr lang="pt-BR" dirty="0">
                <a:latin typeface="Calibri" panose="020F0502020204030204" pitchFamily="34" charset="0"/>
              </a:rPr>
              <a:t>2.1. Empresas Transnacionais</a:t>
            </a:r>
          </a:p>
          <a:p>
            <a:pPr marL="400050" lvl="1" indent="0"/>
            <a:r>
              <a:rPr lang="pt-BR" dirty="0">
                <a:latin typeface="Calibri" panose="020F0502020204030204" pitchFamily="34" charset="0"/>
              </a:rPr>
              <a:t>2.2. ONGs</a:t>
            </a:r>
          </a:p>
          <a:p>
            <a:pPr marL="400050" lvl="1" indent="0"/>
            <a:r>
              <a:rPr lang="pt-BR" dirty="0">
                <a:latin typeface="Calibri" panose="020F0502020204030204" pitchFamily="34" charset="0"/>
              </a:rPr>
              <a:t>2.2. Organizações criminosas e terroristas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Organismos Multilaterais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02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Segurança Militar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Comércio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Cooperação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Preservação ambiental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Saúde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......</a:t>
            </a:r>
          </a:p>
          <a:p>
            <a:pPr marL="514350" indent="-514350">
              <a:buFont typeface="+mj-lt"/>
              <a:buAutoNum type="arabicPeriod"/>
            </a:pPr>
            <a:endParaRPr lang="pt-BR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5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Instrumentos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Poder Militar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Regras que fomentem a Cooperação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Regras que fomentem o Comércio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6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O problema da Rússia e da China no </a:t>
            </a:r>
            <a:r>
              <a:rPr lang="pt-BR" dirty="0" err="1"/>
              <a:t>Secl</a:t>
            </a:r>
            <a:r>
              <a:rPr lang="pt-BR" dirty="0"/>
              <a:t> XVII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</a:rPr>
              <a:t>O acordo de </a:t>
            </a:r>
            <a:r>
              <a:rPr lang="pt-BR" sz="2000" dirty="0" err="1">
                <a:latin typeface="Times New Roman" panose="02020603050405020304" pitchFamily="18" charset="0"/>
              </a:rPr>
              <a:t>Vestifália</a:t>
            </a:r>
            <a:r>
              <a:rPr lang="pt-BR" sz="2000" dirty="0">
                <a:latin typeface="Times New Roman" panose="02020603050405020304" pitchFamily="18" charset="0"/>
              </a:rPr>
              <a:t> não fez nenhum esforço para incluir a Rússia que passava por um período de forte expansão territorial (chegaram à California na América) e que se organizava como uma ortodoxia religiosa unificada com um governo absolutista. 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</a:rPr>
              <a:t>A China do </a:t>
            </a:r>
            <a:r>
              <a:rPr lang="pt-BR" sz="2000" dirty="0" err="1">
                <a:latin typeface="Times New Roman" panose="02020603050405020304" pitchFamily="18" charset="0"/>
              </a:rPr>
              <a:t>secl</a:t>
            </a:r>
            <a:r>
              <a:rPr lang="pt-BR" sz="2000" dirty="0">
                <a:latin typeface="Times New Roman" panose="02020603050405020304" pitchFamily="18" charset="0"/>
              </a:rPr>
              <a:t> XVI ocupava o centro de sua própria ordem hierárquica (“O Império do Centro”) baseado no alcance supostamente ilimitado do poder do imperador. Diferentes “bárbaros” ocupavam as fronteiras do império.   </a:t>
            </a:r>
          </a:p>
        </p:txBody>
      </p:sp>
    </p:spTree>
    <p:extLst>
      <p:ext uri="{BB962C8B-B14F-4D97-AF65-F5344CB8AC3E}">
        <p14:creationId xmlns:p14="http://schemas.microsoft.com/office/powerpoint/2010/main" val="290795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 rot="16200000">
            <a:off x="6048850" y="2104384"/>
            <a:ext cx="473199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/>
              <a:t>Europa Início </a:t>
            </a:r>
            <a:r>
              <a:rPr lang="pt-BR" sz="2800" dirty="0" err="1"/>
              <a:t>Sec</a:t>
            </a:r>
            <a:r>
              <a:rPr lang="pt-BR" sz="2800" dirty="0"/>
              <a:t> XVI</a:t>
            </a:r>
            <a:endParaRPr lang="es-MX" sz="2800" dirty="0"/>
          </a:p>
        </p:txBody>
      </p:sp>
      <p:pic>
        <p:nvPicPr>
          <p:cNvPr id="2" name="Picture 2" descr="http://www.argentoratum.com/pict/1500b.jpg">
            <a:extLst>
              <a:ext uri="{FF2B5EF4-FFF2-40B4-BE49-F238E27FC236}">
                <a16:creationId xmlns:a16="http://schemas.microsoft.com/office/drawing/2014/main" id="{0002964D-8F81-66B6-24D2-9764D2EAD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" y="-20538"/>
            <a:ext cx="8075358" cy="574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05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Fontes da Legitimidade Política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Nos sistemas feudais, a autoridade era pessoal e o  modo de governar refletia a vontade do governante, porém essa autoridade era limitada pela tradição. Os recursos necessários para a administração nacional e as ações internacionais eram muito limitados.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 revolução de Richelieu: centralizou a autoridade em Paris, nomeou intendentes e administradores profissionais, tornou mais eficiente a arrecadação de impostos e desafiou a autoridade tradicional da antiga nobreza local.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Dois caminhos da ideia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</a:rPr>
              <a:t>Hobbes </a:t>
            </a:r>
            <a:r>
              <a:rPr lang="en-US" sz="2000" dirty="0" err="1">
                <a:latin typeface="Times New Roman" panose="02020603050405020304" pitchFamily="18" charset="0"/>
              </a:rPr>
              <a:t>atribui</a:t>
            </a:r>
            <a:r>
              <a:rPr lang="en-US" sz="2000" dirty="0">
                <a:latin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</a:rPr>
              <a:t>legalização</a:t>
            </a:r>
            <a:r>
              <a:rPr lang="en-US" sz="2000" dirty="0">
                <a:latin typeface="Times New Roman" panose="02020603050405020304" pitchFamily="18" charset="0"/>
              </a:rPr>
              <a:t> do </a:t>
            </a:r>
            <a:r>
              <a:rPr lang="en-US" sz="2000" dirty="0" err="1">
                <a:latin typeface="Times New Roman" panose="02020603050405020304" pitchFamily="18" charset="0"/>
              </a:rPr>
              <a:t>monopólio</a:t>
            </a:r>
            <a:r>
              <a:rPr lang="en-US" sz="2000" dirty="0">
                <a:latin typeface="Times New Roman" panose="02020603050405020304" pitchFamily="18" charset="0"/>
              </a:rPr>
              <a:t> da </a:t>
            </a:r>
            <a:r>
              <a:rPr lang="en-US" sz="2000" dirty="0" err="1">
                <a:latin typeface="Times New Roman" panose="02020603050405020304" pitchFamily="18" charset="0"/>
              </a:rPr>
              <a:t>coerção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física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ao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contrato</a:t>
            </a:r>
            <a:r>
              <a:rPr lang="en-US" sz="2000" dirty="0">
                <a:latin typeface="Times New Roman" panose="02020603050405020304" pitchFamily="18" charset="0"/>
              </a:rPr>
              <a:t> social. Para escaper do </a:t>
            </a:r>
            <a:r>
              <a:rPr lang="en-US" sz="2000" dirty="0" err="1">
                <a:latin typeface="Times New Roman" panose="02020603050405020304" pitchFamily="18" charset="0"/>
              </a:rPr>
              <a:t>estado</a:t>
            </a:r>
            <a:r>
              <a:rPr lang="en-US" sz="2000" dirty="0">
                <a:latin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</a:rPr>
              <a:t>natureza</a:t>
            </a:r>
            <a:r>
              <a:rPr lang="en-US" sz="2000" dirty="0">
                <a:latin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</a:rPr>
              <a:t>violência</a:t>
            </a:r>
            <a:r>
              <a:rPr lang="en-US" sz="2000" dirty="0">
                <a:latin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</a:rPr>
              <a:t>predação</a:t>
            </a:r>
            <a:r>
              <a:rPr lang="en-US" sz="2000" dirty="0">
                <a:latin typeface="Times New Roman" panose="02020603050405020304" pitchFamily="18" charset="0"/>
              </a:rPr>
              <a:t>), </a:t>
            </a:r>
            <a:r>
              <a:rPr lang="en-US" sz="2000" dirty="0" err="1">
                <a:latin typeface="Times New Roman" panose="02020603050405020304" pitchFamily="18" charset="0"/>
              </a:rPr>
              <a:t>há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uma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renúncia</a:t>
            </a:r>
            <a:r>
              <a:rPr lang="en-US" sz="2000" dirty="0">
                <a:latin typeface="Times New Roman" panose="02020603050405020304" pitchFamily="18" charset="0"/>
              </a:rPr>
              <a:t> da propria Liberdade.  Base do </a:t>
            </a:r>
            <a:r>
              <a:rPr lang="en-US" sz="2000" dirty="0" err="1">
                <a:latin typeface="Times New Roman" panose="02020603050405020304" pitchFamily="18" charset="0"/>
              </a:rPr>
              <a:t>realismo</a:t>
            </a:r>
            <a:r>
              <a:rPr lang="en-US" sz="2000" dirty="0">
                <a:latin typeface="Times New Roman" panose="02020603050405020304" pitchFamily="18" charset="0"/>
              </a:rPr>
              <a:t>.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</a:rPr>
              <a:t>Para Locke, a </a:t>
            </a:r>
            <a:r>
              <a:rPr lang="en-US" sz="2000" dirty="0" err="1">
                <a:latin typeface="Times New Roman" panose="02020603050405020304" pitchFamily="18" charset="0"/>
              </a:rPr>
              <a:t>vida</a:t>
            </a:r>
            <a:r>
              <a:rPr lang="en-US" sz="2000" dirty="0">
                <a:latin typeface="Times New Roman" panose="02020603050405020304" pitchFamily="18" charset="0"/>
              </a:rPr>
              <a:t> social </a:t>
            </a:r>
            <a:r>
              <a:rPr lang="en-US" sz="2000" dirty="0" err="1">
                <a:latin typeface="Times New Roman" panose="02020603050405020304" pitchFamily="18" charset="0"/>
              </a:rPr>
              <a:t>pré-contrato</a:t>
            </a:r>
            <a:r>
              <a:rPr lang="en-US" sz="2000" dirty="0">
                <a:latin typeface="Times New Roman" panose="02020603050405020304" pitchFamily="18" charset="0"/>
              </a:rPr>
              <a:t> é </a:t>
            </a:r>
            <a:r>
              <a:rPr lang="en-US" sz="2000" dirty="0" err="1">
                <a:latin typeface="Times New Roman" panose="02020603050405020304" pitchFamily="18" charset="0"/>
              </a:rPr>
              <a:t>capaz</a:t>
            </a:r>
            <a:r>
              <a:rPr lang="en-US" sz="2000" dirty="0">
                <a:latin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</a:rPr>
              <a:t>produzir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algum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grau</a:t>
            </a:r>
            <a:r>
              <a:rPr lang="en-US" sz="2000" dirty="0">
                <a:latin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</a:rPr>
              <a:t>cooperação</a:t>
            </a:r>
            <a:r>
              <a:rPr lang="en-US" sz="2000" dirty="0">
                <a:latin typeface="Times New Roman" panose="02020603050405020304" pitchFamily="18" charset="0"/>
              </a:rPr>
              <a:t>. A </a:t>
            </a:r>
            <a:r>
              <a:rPr lang="en-US" sz="2000" dirty="0" err="1">
                <a:latin typeface="Times New Roman" panose="02020603050405020304" pitchFamily="18" charset="0"/>
              </a:rPr>
              <a:t>Soberania</a:t>
            </a:r>
            <a:r>
              <a:rPr lang="en-US" sz="2000" dirty="0">
                <a:latin typeface="Times New Roman" panose="02020603050405020304" pitchFamily="18" charset="0"/>
              </a:rPr>
              <a:t> é </a:t>
            </a:r>
            <a:r>
              <a:rPr lang="en-US" sz="2000" dirty="0" err="1">
                <a:latin typeface="Times New Roman" panose="02020603050405020304" pitchFamily="18" charset="0"/>
              </a:rPr>
              <a:t>limitada</a:t>
            </a:r>
            <a:r>
              <a:rPr lang="en-US" sz="2000" dirty="0">
                <a:latin typeface="Times New Roman" panose="02020603050405020304" pitchFamily="18" charset="0"/>
              </a:rPr>
              <a:t> pela </a:t>
            </a:r>
            <a:r>
              <a:rPr lang="en-US" sz="2000" dirty="0" err="1">
                <a:latin typeface="Times New Roman" panose="02020603050405020304" pitchFamily="18" charset="0"/>
              </a:rPr>
              <a:t>Constituição</a:t>
            </a:r>
            <a:r>
              <a:rPr lang="en-US" sz="2000" dirty="0">
                <a:latin typeface="Times New Roman" panose="02020603050405020304" pitchFamily="18" charset="0"/>
              </a:rPr>
              <a:t> e </a:t>
            </a:r>
            <a:r>
              <a:rPr lang="en-US" sz="2000" dirty="0" err="1">
                <a:latin typeface="Times New Roman" panose="02020603050405020304" pitchFamily="18" charset="0"/>
              </a:rPr>
              <a:t>pelo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Parlamento</a:t>
            </a:r>
            <a:r>
              <a:rPr lang="en-US" sz="2000" dirty="0">
                <a:latin typeface="Times New Roman" panose="02020603050405020304" pitchFamily="18" charset="0"/>
              </a:rPr>
              <a:t>. Base do </a:t>
            </a:r>
            <a:r>
              <a:rPr lang="en-US" sz="2000" dirty="0" err="1">
                <a:latin typeface="Times New Roman" panose="02020603050405020304" pitchFamily="18" charset="0"/>
              </a:rPr>
              <a:t>liberalismo</a:t>
            </a:r>
            <a:endParaRPr lang="en-US" sz="2000" dirty="0">
              <a:latin typeface="Times New Roman" panose="02020603050405020304" pitchFamily="18" charset="0"/>
            </a:endParaRPr>
          </a:p>
          <a:p>
            <a:pPr marL="190500" indent="0"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6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Soberania: </a:t>
            </a:r>
            <a:r>
              <a:rPr lang="pt-BR" sz="2400" dirty="0"/>
              <a:t>nosso ponto de referência necessário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57200" y="1094392"/>
            <a:ext cx="8229600" cy="3725699"/>
          </a:xfrm>
        </p:spPr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O Estado, não o Império, a dinastia ou a confissão religiosa, foi consagrado como o único agente legítimo da nova ordem Europeia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conceito político-jurídico de Soberania indica o poder de mando de última instância em uma sociedade política; 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Soberania pretende ser a racionalização jurídica do poder, no sentido da </a:t>
            </a:r>
            <a:r>
              <a:rPr lang="pt-BR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transformação da força em poder legítimo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do poder de fato em poder de direito;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</a:rPr>
              <a:t>A </a:t>
            </a:r>
            <a:r>
              <a:rPr lang="en-US" sz="1800" dirty="0" err="1">
                <a:latin typeface="Times New Roman" panose="02020603050405020304" pitchFamily="18" charset="0"/>
              </a:rPr>
              <a:t>ideia</a:t>
            </a:r>
            <a:r>
              <a:rPr lang="en-US" sz="1800" dirty="0">
                <a:latin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</a:rPr>
              <a:t>Soberania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possibilitou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ao</a:t>
            </a:r>
            <a:r>
              <a:rPr lang="en-US" sz="1800" dirty="0">
                <a:latin typeface="Times New Roman" panose="02020603050405020304" pitchFamily="18" charset="0"/>
              </a:rPr>
              <a:t> Estado </a:t>
            </a:r>
            <a:r>
              <a:rPr lang="en-US" sz="1800" dirty="0" err="1">
                <a:latin typeface="Times New Roman" panose="02020603050405020304" pitchFamily="18" charset="0"/>
              </a:rPr>
              <a:t>Moderno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impor</a:t>
            </a:r>
            <a:r>
              <a:rPr lang="en-US" sz="1800" dirty="0">
                <a:latin typeface="Times New Roman" panose="02020603050405020304" pitchFamily="18" charset="0"/>
              </a:rPr>
              <a:t>-se à </a:t>
            </a:r>
            <a:r>
              <a:rPr lang="en-US" sz="1800" dirty="0" err="1">
                <a:latin typeface="Times New Roman" panose="02020603050405020304" pitchFamily="18" charset="0"/>
              </a:rPr>
              <a:t>organização</a:t>
            </a:r>
            <a:r>
              <a:rPr lang="en-US" sz="1800" dirty="0">
                <a:latin typeface="Times New Roman" panose="02020603050405020304" pitchFamily="18" charset="0"/>
              </a:rPr>
              <a:t> medieval do </a:t>
            </a:r>
            <a:r>
              <a:rPr lang="en-US" sz="1800" dirty="0" err="1">
                <a:latin typeface="Times New Roman" panose="02020603050405020304" pitchFamily="18" charset="0"/>
              </a:rPr>
              <a:t>poder</a:t>
            </a:r>
            <a:r>
              <a:rPr lang="en-US" sz="1800" dirty="0">
                <a:latin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11101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 rot="16200000">
            <a:off x="6120858" y="2104384"/>
            <a:ext cx="473199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/>
              <a:t>Europa Início </a:t>
            </a:r>
            <a:r>
              <a:rPr lang="pt-BR" sz="2800" dirty="0" err="1"/>
              <a:t>Sec</a:t>
            </a:r>
            <a:r>
              <a:rPr lang="pt-BR" sz="2800" dirty="0"/>
              <a:t> XXI</a:t>
            </a:r>
            <a:endParaRPr lang="es-MX" sz="2800" dirty="0"/>
          </a:p>
        </p:txBody>
      </p:sp>
      <p:pic>
        <p:nvPicPr>
          <p:cNvPr id="2" name="Picture 2" descr="http://www.globalsecurity.org/military/world/europe/images/map-europe-2000.jpg">
            <a:extLst>
              <a:ext uri="{FF2B5EF4-FFF2-40B4-BE49-F238E27FC236}">
                <a16:creationId xmlns:a16="http://schemas.microsoft.com/office/drawing/2014/main" id="{6C4BF12A-2CEB-03D6-D902-5A6EC1367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0" y="0"/>
            <a:ext cx="7884368" cy="629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76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Duas ideias importantes 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57200" y="1094392"/>
            <a:ext cx="8229600" cy="3725699"/>
          </a:xfrm>
        </p:spPr>
        <p:txBody>
          <a:bodyPr/>
          <a:lstStyle/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 principal característica da ordem pós-</a:t>
            </a:r>
            <a:r>
              <a:rPr lang="pt-BR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Vestfaliana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reside no fato de que suas disposições envolvem procedimentos e  não normas finalísticas. </a:t>
            </a:r>
            <a:r>
              <a:rPr lang="pt-BR" sz="2000" dirty="0">
                <a:latin typeface="Times New Roman" panose="02020603050405020304" pitchFamily="18" charset="0"/>
              </a:rPr>
              <a:t>Basta aceitar as regras de respeito à soberania contra intervenções para usufruir de seu sistema de proteção.</a:t>
            </a:r>
          </a:p>
          <a:p>
            <a:pPr marL="5334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</a:rPr>
              <a:t>O conceito de balança do poder como fato e sistema: autocontenção e alianças contra impérios (Napoleão, Alemanha na WWI e WWII). Lógica de oposição é inerente ao sistema </a:t>
            </a:r>
            <a:r>
              <a:rPr lang="pt-BR" sz="2000" dirty="0" err="1">
                <a:latin typeface="Times New Roman" panose="02020603050405020304" pitchFamily="18" charset="0"/>
              </a:rPr>
              <a:t>vestfaliano</a:t>
            </a:r>
            <a:r>
              <a:rPr lang="pt-BR" sz="2000" dirty="0">
                <a:latin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9883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13947</TotalTime>
  <Words>1146</Words>
  <Application>Microsoft Office PowerPoint</Application>
  <PresentationFormat>Apresentação na tela (16:9)</PresentationFormat>
  <Paragraphs>115</Paragraphs>
  <Slides>22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swiss</vt:lpstr>
      <vt:lpstr>Aula 1  Segurança e Defesa  2023.2</vt:lpstr>
      <vt:lpstr>Tipos de Ordem Mundial</vt:lpstr>
      <vt:lpstr>O problema da Rússia e da China no Secl XVII</vt:lpstr>
      <vt:lpstr>Apresentação do PowerPoint</vt:lpstr>
      <vt:lpstr>Fontes da Legitimidade Política</vt:lpstr>
      <vt:lpstr>Dois caminhos da ideia</vt:lpstr>
      <vt:lpstr>Soberania: nosso ponto de referência necessário</vt:lpstr>
      <vt:lpstr>Apresentação do PowerPoint</vt:lpstr>
      <vt:lpstr>Duas ideias importantes </vt:lpstr>
      <vt:lpstr>A Diplomacia da Violência</vt:lpstr>
      <vt:lpstr>Soberania é absoluta e perpétua... </vt:lpstr>
      <vt:lpstr>A Grande Mudança: O Direito criado</vt:lpstr>
      <vt:lpstr>  A Revolução Democrática</vt:lpstr>
      <vt:lpstr>Uma lenta transição</vt:lpstr>
      <vt:lpstr>Duas Dimensões Fundamentais</vt:lpstr>
      <vt:lpstr>A utilização deste método requer a liberdade de:</vt:lpstr>
      <vt:lpstr>As Instituições da Poliarquia </vt:lpstr>
      <vt:lpstr>O Sistema Político</vt:lpstr>
      <vt:lpstr>Para Pensar a Política Internacional</vt:lpstr>
      <vt:lpstr>Atores</vt:lpstr>
      <vt:lpstr>Objetivos</vt:lpstr>
      <vt:lpstr>Instrumentos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LEANDRO PIQUET</cp:lastModifiedBy>
  <cp:revision>95</cp:revision>
  <dcterms:modified xsi:type="dcterms:W3CDTF">2023-08-30T14:11:41Z</dcterms:modified>
</cp:coreProperties>
</file>