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7" r:id="rId3"/>
    <p:sldId id="262" r:id="rId4"/>
    <p:sldId id="317" r:id="rId5"/>
    <p:sldId id="258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8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04B9-213B-4142-BAC3-3B4A036641F7}" type="datetimeFigureOut">
              <a:rPr lang="pt-BR" smtClean="0"/>
              <a:t>26/10/2016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5ABB1-7AF5-4739-9DFC-CEC6DB62C6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3822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04B9-213B-4142-BAC3-3B4A036641F7}" type="datetimeFigureOut">
              <a:rPr lang="pt-BR" smtClean="0"/>
              <a:t>26/10/2016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5ABB1-7AF5-4739-9DFC-CEC6DB62C6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5467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04B9-213B-4142-BAC3-3B4A036641F7}" type="datetimeFigureOut">
              <a:rPr lang="pt-BR" smtClean="0"/>
              <a:t>26/10/2016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5ABB1-7AF5-4739-9DFC-CEC6DB62C6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4090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04B9-213B-4142-BAC3-3B4A036641F7}" type="datetimeFigureOut">
              <a:rPr lang="pt-BR" smtClean="0"/>
              <a:t>26/10/2016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5ABB1-7AF5-4739-9DFC-CEC6DB62C6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8343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04B9-213B-4142-BAC3-3B4A036641F7}" type="datetimeFigureOut">
              <a:rPr lang="pt-BR" smtClean="0"/>
              <a:t>26/10/2016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5ABB1-7AF5-4739-9DFC-CEC6DB62C6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3153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04B9-213B-4142-BAC3-3B4A036641F7}" type="datetimeFigureOut">
              <a:rPr lang="pt-BR" smtClean="0"/>
              <a:t>26/10/2016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5ABB1-7AF5-4739-9DFC-CEC6DB62C6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3203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04B9-213B-4142-BAC3-3B4A036641F7}" type="datetimeFigureOut">
              <a:rPr lang="pt-BR" smtClean="0"/>
              <a:t>26/10/2016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5ABB1-7AF5-4739-9DFC-CEC6DB62C6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9249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04B9-213B-4142-BAC3-3B4A036641F7}" type="datetimeFigureOut">
              <a:rPr lang="pt-BR" smtClean="0"/>
              <a:t>26/10/2016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5ABB1-7AF5-4739-9DFC-CEC6DB62C6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7569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04B9-213B-4142-BAC3-3B4A036641F7}" type="datetimeFigureOut">
              <a:rPr lang="pt-BR" smtClean="0"/>
              <a:t>26/10/2016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5ABB1-7AF5-4739-9DFC-CEC6DB62C6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1999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04B9-213B-4142-BAC3-3B4A036641F7}" type="datetimeFigureOut">
              <a:rPr lang="pt-BR" smtClean="0"/>
              <a:t>26/10/2016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5ABB1-7AF5-4739-9DFC-CEC6DB62C6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3759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04B9-213B-4142-BAC3-3B4A036641F7}" type="datetimeFigureOut">
              <a:rPr lang="pt-BR" smtClean="0"/>
              <a:t>26/10/2016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5ABB1-7AF5-4739-9DFC-CEC6DB62C6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9159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A04B9-213B-4142-BAC3-3B4A036641F7}" type="datetimeFigureOut">
              <a:rPr lang="pt-BR" smtClean="0"/>
              <a:t>26/10/2016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5ABB1-7AF5-4739-9DFC-CEC6DB62C6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86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04034"/>
          </a:xfrm>
        </p:spPr>
        <p:txBody>
          <a:bodyPr/>
          <a:lstStyle/>
          <a:p>
            <a:pPr algn="ctr"/>
            <a:r>
              <a:rPr lang="pt-BR" dirty="0" smtClean="0"/>
              <a:t>Custeio Variável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78824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919288" y="1341438"/>
            <a:ext cx="8305800" cy="502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pt-BR" altLang="pt-BR">
                <a:latin typeface="Verdana" panose="020B0604030504040204" pitchFamily="34" charset="0"/>
              </a:rPr>
              <a:t>Caso a empresa utilizasse o </a:t>
            </a:r>
            <a:r>
              <a:rPr lang="pt-BR" altLang="pt-BR" b="1" u="sng">
                <a:latin typeface="Verdana" panose="020B0604030504040204" pitchFamily="34" charset="0"/>
              </a:rPr>
              <a:t>Custeio por Absorção</a:t>
            </a:r>
            <a:r>
              <a:rPr lang="pt-BR" altLang="pt-BR">
                <a:latin typeface="Verdana" panose="020B0604030504040204" pitchFamily="34" charset="0"/>
              </a:rPr>
              <a:t>, a demonstração de resultado seria da forma descrita a seguir:</a:t>
            </a:r>
            <a:endParaRPr lang="pt-BR" altLang="pt-BR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endParaRPr lang="pt-BR" altLang="pt-BR">
              <a:latin typeface="Verdana" panose="020B0604030504040204" pitchFamily="34" charset="0"/>
            </a:endParaRPr>
          </a:p>
          <a:p>
            <a:pPr algn="l"/>
            <a:endParaRPr lang="pt-BR" altLang="pt-BR">
              <a:latin typeface="Verdana" panose="020B0604030504040204" pitchFamily="34" charset="0"/>
            </a:endParaRPr>
          </a:p>
          <a:p>
            <a:pPr algn="l"/>
            <a:r>
              <a:rPr lang="pt-BR" altLang="pt-BR" b="1" u="sng">
                <a:latin typeface="Verdana" panose="020B0604030504040204" pitchFamily="34" charset="0"/>
              </a:rPr>
              <a:t>Custo de Produção do Período ( CPP)</a:t>
            </a:r>
          </a:p>
          <a:p>
            <a:pPr algn="l"/>
            <a:endParaRPr lang="pt-BR" altLang="pt-BR" b="1" u="sng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pt-BR" altLang="pt-BR">
                <a:latin typeface="Verdana" panose="020B0604030504040204" pitchFamily="34" charset="0"/>
              </a:rPr>
              <a:t>      Custos fixos       		  R$ 12.000,00</a:t>
            </a:r>
          </a:p>
          <a:p>
            <a:pPr algn="l"/>
            <a:r>
              <a:rPr lang="pt-BR" altLang="pt-BR">
                <a:latin typeface="Verdana" panose="020B0604030504040204" pitchFamily="34" charset="0"/>
              </a:rPr>
              <a:t>(+) Custos variáveis  		  </a:t>
            </a:r>
            <a:r>
              <a:rPr lang="pt-BR" altLang="pt-BR" u="sng">
                <a:latin typeface="Verdana" panose="020B0604030504040204" pitchFamily="34" charset="0"/>
              </a:rPr>
              <a:t>R$ 20.000,00</a:t>
            </a:r>
          </a:p>
          <a:p>
            <a:pPr algn="l"/>
            <a:r>
              <a:rPr lang="pt-BR" altLang="pt-BR">
                <a:latin typeface="Verdana" panose="020B0604030504040204" pitchFamily="34" charset="0"/>
              </a:rPr>
              <a:t>(=) CPP                   		  R$ 32.000,00</a:t>
            </a:r>
          </a:p>
        </p:txBody>
      </p:sp>
    </p:spTree>
    <p:extLst>
      <p:ext uri="{BB962C8B-B14F-4D97-AF65-F5344CB8AC3E}">
        <p14:creationId xmlns:p14="http://schemas.microsoft.com/office/powerpoint/2010/main" val="295468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133600" y="2286000"/>
            <a:ext cx="8153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pt-BR" altLang="pt-BR" b="1" u="sng">
                <a:latin typeface="Verdana" panose="020B0604030504040204" pitchFamily="34" charset="0"/>
              </a:rPr>
              <a:t>Custo da Produção Acabada no Período (CPA)</a:t>
            </a:r>
          </a:p>
          <a:p>
            <a:pPr algn="l"/>
            <a:endParaRPr lang="pt-BR" altLang="pt-BR" b="1" u="sng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pt-BR" altLang="pt-BR">
                <a:latin typeface="Verdana" panose="020B0604030504040204" pitchFamily="34" charset="0"/>
              </a:rPr>
              <a:t>Como não há estoques iniciais e finais de produtos em elaboração:</a:t>
            </a:r>
          </a:p>
          <a:p>
            <a:pPr algn="l"/>
            <a:endParaRPr lang="pt-BR" altLang="pt-BR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pt-BR" altLang="pt-BR">
                <a:latin typeface="Verdana" panose="020B0604030504040204" pitchFamily="34" charset="0"/>
              </a:rPr>
              <a:t>CPA=CPP= R$ 32.000,00</a:t>
            </a:r>
            <a:endParaRPr lang="pt-BR" altLang="pt-BR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endParaRPr lang="pt-BR" altLang="pt-BR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89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981200" y="2286000"/>
            <a:ext cx="8305800" cy="426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pt-BR" altLang="pt-BR" b="1" u="sng">
                <a:latin typeface="Verdana" panose="020B0604030504040204" pitchFamily="34" charset="0"/>
              </a:rPr>
              <a:t>Custos de Produtos Vendidos (CPV)</a:t>
            </a:r>
          </a:p>
          <a:p>
            <a:pPr algn="l"/>
            <a:endParaRPr lang="pt-BR" altLang="pt-BR" b="1" u="sng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pt-BR" altLang="pt-BR">
                <a:latin typeface="Verdana" panose="020B0604030504040204" pitchFamily="34" charset="0"/>
              </a:rPr>
              <a:t>Custo unitário de produto: R$ 32.000,00/ 1.000 = R$ 32,00</a:t>
            </a:r>
          </a:p>
          <a:p>
            <a:pPr algn="l"/>
            <a:endParaRPr lang="pt-BR" altLang="pt-BR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pt-BR" altLang="pt-BR">
                <a:latin typeface="Verdana" panose="020B0604030504040204" pitchFamily="34" charset="0"/>
              </a:rPr>
              <a:t>CPV= 800 x R$ 32,00 = 25.600,00</a:t>
            </a:r>
            <a:endParaRPr lang="pt-BR" altLang="pt-BR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endParaRPr lang="pt-BR" altLang="pt-BR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9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981200" y="2286000"/>
            <a:ext cx="8305800" cy="419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pt-BR" altLang="pt-BR" b="1" u="sng">
                <a:latin typeface="Verdana" panose="020B0604030504040204" pitchFamily="34" charset="0"/>
              </a:rPr>
              <a:t>Estoque Final de Produtos Acabados</a:t>
            </a:r>
          </a:p>
          <a:p>
            <a:pPr algn="l"/>
            <a:endParaRPr lang="pt-BR" altLang="pt-BR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pt-BR" altLang="pt-BR">
                <a:latin typeface="Verdana" panose="020B0604030504040204" pitchFamily="34" charset="0"/>
              </a:rPr>
              <a:t>200 unidades x R$ 32,00 = R$ 6.400,00</a:t>
            </a:r>
            <a:endParaRPr lang="pt-BR" altLang="pt-BR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endParaRPr lang="pt-BR" altLang="pt-BR" sz="2000">
              <a:latin typeface="Verdana" panose="020B0604030504040204" pitchFamily="34" charset="0"/>
            </a:endParaRPr>
          </a:p>
          <a:p>
            <a:pPr algn="l"/>
            <a:endParaRPr lang="pt-BR" altLang="pt-BR" sz="2000">
              <a:latin typeface="Verdana" panose="020B0604030504040204" pitchFamily="34" charset="0"/>
            </a:endParaRPr>
          </a:p>
          <a:p>
            <a:pPr algn="l"/>
            <a:endParaRPr lang="pt-BR" altLang="pt-BR" sz="2000">
              <a:latin typeface="Verdana" panose="020B0604030504040204" pitchFamily="34" charset="0"/>
            </a:endParaRPr>
          </a:p>
          <a:p>
            <a:pPr algn="l"/>
            <a:endParaRPr lang="pt-BR" altLang="pt-BR" sz="20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94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981200" y="1285875"/>
            <a:ext cx="83058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pt-BR" altLang="pt-BR" b="1" u="sng">
                <a:latin typeface="Verdana" panose="020B0604030504040204" pitchFamily="34" charset="0"/>
              </a:rPr>
              <a:t>Demonstração do Resultado</a:t>
            </a:r>
            <a:r>
              <a:rPr lang="pt-BR" altLang="pt-BR">
                <a:latin typeface="Verdana" panose="020B0604030504040204" pitchFamily="34" charset="0"/>
              </a:rPr>
              <a:t> </a:t>
            </a:r>
          </a:p>
          <a:p>
            <a:pPr algn="l"/>
            <a:endParaRPr lang="pt-BR" altLang="pt-BR">
              <a:latin typeface="Verdana" panose="020B0604030504040204" pitchFamily="34" charset="0"/>
            </a:endParaRPr>
          </a:p>
          <a:p>
            <a:pPr algn="l"/>
            <a:endParaRPr lang="pt-BR" altLang="pt-BR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pt-BR" altLang="pt-BR">
                <a:latin typeface="Verdana" panose="020B0604030504040204" pitchFamily="34" charset="0"/>
              </a:rPr>
              <a:t>     Vendas líquidas                    R$   48.000,00</a:t>
            </a:r>
            <a:endParaRPr lang="pt-BR" altLang="pt-BR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pt-BR" altLang="pt-BR">
                <a:latin typeface="Verdana" panose="020B0604030504040204" pitchFamily="34" charset="0"/>
              </a:rPr>
              <a:t>(-) CPV                                     R$ </a:t>
            </a:r>
            <a:r>
              <a:rPr lang="pt-BR" altLang="pt-BR" u="sng">
                <a:latin typeface="Verdana" panose="020B0604030504040204" pitchFamily="34" charset="0"/>
              </a:rPr>
              <a:t>( 25.600,00)</a:t>
            </a:r>
            <a:endParaRPr lang="pt-BR" altLang="pt-BR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pt-BR" altLang="pt-BR">
                <a:latin typeface="Verdana" panose="020B0604030504040204" pitchFamily="34" charset="0"/>
              </a:rPr>
              <a:t>(=) Resultado Industrial             R$   22.400,00</a:t>
            </a:r>
          </a:p>
          <a:p>
            <a:pPr algn="l"/>
            <a:endParaRPr lang="pt-BR" altLang="pt-BR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pt-BR" altLang="pt-BR">
                <a:latin typeface="Verdana" panose="020B0604030504040204" pitchFamily="34" charset="0"/>
              </a:rPr>
              <a:t>(-) Despesas Fixas e Variáveis    R$ </a:t>
            </a:r>
            <a:r>
              <a:rPr lang="pt-BR" altLang="pt-BR" u="sng">
                <a:latin typeface="Verdana" panose="020B0604030504040204" pitchFamily="34" charset="0"/>
              </a:rPr>
              <a:t>( 10.000,00)</a:t>
            </a:r>
            <a:endParaRPr lang="pt-BR" altLang="pt-BR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pt-BR" altLang="pt-BR">
                <a:latin typeface="Verdana" panose="020B0604030504040204" pitchFamily="34" charset="0"/>
              </a:rPr>
              <a:t>(=) Lucro Líquido                       R$   12.400,00</a:t>
            </a:r>
            <a:endParaRPr lang="pt-BR" altLang="pt-BR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endParaRPr lang="pt-BR" altLang="pt-BR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39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981200" y="785814"/>
            <a:ext cx="8305800" cy="5068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/>
          <a:p>
            <a:pPr algn="l"/>
            <a:r>
              <a:rPr lang="pt-BR" altLang="pt-BR">
                <a:latin typeface="Verdana" panose="020B0604030504040204" pitchFamily="34" charset="0"/>
              </a:rPr>
              <a:t>Caso a empresa utilizasse o </a:t>
            </a:r>
            <a:r>
              <a:rPr lang="pt-BR" altLang="pt-BR" b="1" u="sng">
                <a:latin typeface="Verdana" panose="020B0604030504040204" pitchFamily="34" charset="0"/>
              </a:rPr>
              <a:t>Custeio Variável</a:t>
            </a:r>
            <a:r>
              <a:rPr lang="pt-BR" altLang="pt-BR">
                <a:latin typeface="Verdana" panose="020B0604030504040204" pitchFamily="34" charset="0"/>
              </a:rPr>
              <a:t>, a demonstração de resultado seria da forma descrita a seguir:</a:t>
            </a:r>
            <a:endParaRPr lang="pt-BR" altLang="pt-BR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endParaRPr lang="pt-BR" altLang="pt-BR" b="1" u="sng">
              <a:latin typeface="Verdana" panose="020B0604030504040204" pitchFamily="34" charset="0"/>
            </a:endParaRPr>
          </a:p>
          <a:p>
            <a:pPr algn="l"/>
            <a:r>
              <a:rPr lang="pt-BR" altLang="pt-BR" b="1" u="sng">
                <a:latin typeface="Verdana" panose="020B0604030504040204" pitchFamily="34" charset="0"/>
              </a:rPr>
              <a:t>Custo de Produção do Período ( CPP)</a:t>
            </a:r>
          </a:p>
          <a:p>
            <a:pPr algn="l"/>
            <a:endParaRPr lang="pt-BR" altLang="pt-BR">
              <a:latin typeface="Verdana" panose="020B0604030504040204" pitchFamily="34" charset="0"/>
            </a:endParaRPr>
          </a:p>
          <a:p>
            <a:pPr algn="just"/>
            <a:r>
              <a:rPr lang="pt-BR" altLang="pt-BR">
                <a:latin typeface="Verdana" panose="020B0604030504040204" pitchFamily="34" charset="0"/>
              </a:rPr>
              <a:t>Como somente os custos variáveis são computados como custos de produção, o CPP seria igual o valor dos custos variáveis.</a:t>
            </a:r>
          </a:p>
          <a:p>
            <a:pPr algn="l"/>
            <a:endParaRPr lang="pt-BR" altLang="pt-BR">
              <a:latin typeface="Verdana" panose="020B0604030504040204" pitchFamily="34" charset="0"/>
            </a:endParaRPr>
          </a:p>
          <a:p>
            <a:pPr algn="l"/>
            <a:r>
              <a:rPr lang="pt-BR" altLang="pt-BR">
                <a:latin typeface="Verdana" panose="020B0604030504040204" pitchFamily="34" charset="0"/>
              </a:rPr>
              <a:t>Custos variáveis = R$ 20.000,00</a:t>
            </a:r>
          </a:p>
          <a:p>
            <a:pPr algn="l"/>
            <a:endParaRPr lang="pt-BR" altLang="pt-BR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pt-BR" altLang="pt-BR">
                <a:latin typeface="Verdana" panose="020B0604030504040204" pitchFamily="34" charset="0"/>
              </a:rPr>
              <a:t>CPP = R$ 20.000,00</a:t>
            </a:r>
            <a:endParaRPr lang="pt-BR" altLang="pt-BR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endParaRPr lang="pt-BR" altLang="pt-BR" sz="20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11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981200" y="1412875"/>
            <a:ext cx="8305800" cy="457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pt-BR" altLang="pt-BR" b="1" u="sng">
                <a:latin typeface="Verdana" panose="020B0604030504040204" pitchFamily="34" charset="0"/>
              </a:rPr>
              <a:t>Custo da Produção Acabada na Período (CPA)</a:t>
            </a:r>
          </a:p>
          <a:p>
            <a:pPr algn="l"/>
            <a:endParaRPr lang="pt-BR" altLang="pt-BR"/>
          </a:p>
          <a:p>
            <a:pPr algn="l"/>
            <a:r>
              <a:rPr lang="pt-BR" altLang="pt-BR">
                <a:latin typeface="Verdana" panose="020B0604030504040204" pitchFamily="34" charset="0"/>
              </a:rPr>
              <a:t>Como não há estoques iniciais e finais de produtos em elaboração:</a:t>
            </a:r>
          </a:p>
          <a:p>
            <a:pPr algn="l"/>
            <a:endParaRPr lang="pt-BR" altLang="pt-BR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pt-BR" altLang="pt-BR">
                <a:latin typeface="Verdana" panose="020B0604030504040204" pitchFamily="34" charset="0"/>
              </a:rPr>
              <a:t>CPA=CPP= R$ 20.000,00</a:t>
            </a:r>
            <a:endParaRPr lang="pt-BR" altLang="pt-BR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endParaRPr lang="pt-BR" altLang="pt-BR" sz="20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48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981200" y="2286000"/>
            <a:ext cx="83058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pt-BR" altLang="pt-BR" sz="2000" b="1" u="sng">
                <a:latin typeface="Verdana" panose="020B0604030504040204" pitchFamily="34" charset="0"/>
              </a:rPr>
              <a:t>Custos de Produtos Vendidos (CPV)</a:t>
            </a:r>
          </a:p>
          <a:p>
            <a:pPr algn="l"/>
            <a:endParaRPr lang="pt-BR" altLang="pt-BR" sz="2000" b="1" u="sng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pt-BR" altLang="pt-BR" sz="2000">
                <a:latin typeface="Verdana" panose="020B0604030504040204" pitchFamily="34" charset="0"/>
              </a:rPr>
              <a:t>Custo unitário de Produção: R$ 20.000,00/ 1.000 = R$ 20,00</a:t>
            </a:r>
          </a:p>
          <a:p>
            <a:pPr algn="l"/>
            <a:endParaRPr lang="pt-BR" altLang="pt-BR" sz="200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pt-BR" altLang="pt-BR" sz="2000">
                <a:latin typeface="Verdana" panose="020B0604030504040204" pitchFamily="34" charset="0"/>
              </a:rPr>
              <a:t>CPV= 800 unidades vendidas x R$ 20,00 = 16.000,00</a:t>
            </a:r>
            <a:endParaRPr lang="pt-BR" altLang="pt-BR" sz="200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endParaRPr lang="pt-BR" altLang="pt-BR" sz="2000"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37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981200" y="2286000"/>
            <a:ext cx="8305800" cy="426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pt-BR" altLang="pt-BR" b="1" u="sng">
                <a:latin typeface="Verdana" panose="020B0604030504040204" pitchFamily="34" charset="0"/>
              </a:rPr>
              <a:t>Estoque Final de Produtos Acabados</a:t>
            </a:r>
          </a:p>
          <a:p>
            <a:pPr algn="l"/>
            <a:endParaRPr lang="pt-BR" altLang="pt-BR" b="1" u="sng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pt-BR" altLang="pt-BR">
                <a:latin typeface="Verdana" panose="020B0604030504040204" pitchFamily="34" charset="0"/>
                <a:cs typeface="Times New Roman" panose="02020603050405020304" pitchFamily="18" charset="0"/>
              </a:rPr>
              <a:t>200 unidades x R$ 20,00 = R$ 4.000,00</a:t>
            </a:r>
            <a:r>
              <a:rPr lang="pt-BR" altLang="pt-BR" sz="2000">
                <a:latin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822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992313" y="1071563"/>
            <a:ext cx="8229600" cy="426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algn="l"/>
            <a:r>
              <a:rPr lang="pt-BR" altLang="pt-BR" b="1" u="sng">
                <a:latin typeface="Verdana" panose="020B0604030504040204" pitchFamily="34" charset="0"/>
              </a:rPr>
              <a:t>Demonstração do Resultado</a:t>
            </a:r>
          </a:p>
          <a:p>
            <a:pPr algn="l"/>
            <a:endParaRPr lang="pt-BR" altLang="pt-BR" b="1" u="sng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endParaRPr lang="pt-BR" altLang="pt-BR" b="1" u="sng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pt-BR" altLang="pt-BR">
                <a:latin typeface="Verdana" panose="020B0604030504040204" pitchFamily="34" charset="0"/>
              </a:rPr>
              <a:t>Vendas Líquidas                        R$    48.000,00</a:t>
            </a:r>
            <a:endParaRPr lang="pt-BR" altLang="pt-BR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pt-BR" altLang="pt-BR">
                <a:latin typeface="Verdana" panose="020B0604030504040204" pitchFamily="34" charset="0"/>
              </a:rPr>
              <a:t>(-) CPV                                     R$ ( 16.000,00)</a:t>
            </a:r>
            <a:endParaRPr lang="pt-BR" altLang="pt-BR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pt-BR" altLang="pt-BR">
                <a:latin typeface="Verdana" panose="020B0604030504040204" pitchFamily="34" charset="0"/>
              </a:rPr>
              <a:t>(-) Despesas variáveis               </a:t>
            </a:r>
            <a:r>
              <a:rPr lang="pt-BR" altLang="pt-BR" u="sng">
                <a:latin typeface="Verdana" panose="020B0604030504040204" pitchFamily="34" charset="0"/>
              </a:rPr>
              <a:t>R$  (  4.000,00)</a:t>
            </a:r>
            <a:endParaRPr lang="pt-BR" altLang="pt-BR" u="sng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pt-BR" altLang="pt-BR">
                <a:latin typeface="Verdana" panose="020B0604030504040204" pitchFamily="34" charset="0"/>
              </a:rPr>
              <a:t>(=) Margem de Contribuição      R$    28.000,00</a:t>
            </a:r>
          </a:p>
          <a:p>
            <a:pPr algn="l"/>
            <a:endParaRPr lang="pt-BR" altLang="pt-BR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pt-BR" altLang="pt-BR">
                <a:latin typeface="Verdana" panose="020B0604030504040204" pitchFamily="34" charset="0"/>
              </a:rPr>
              <a:t>(-) Custos fixos                         R$ ( 12.000,00)</a:t>
            </a:r>
            <a:endParaRPr lang="pt-BR" altLang="pt-BR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pt-BR" altLang="pt-BR">
                <a:latin typeface="Verdana" panose="020B0604030504040204" pitchFamily="34" charset="0"/>
              </a:rPr>
              <a:t>(-) Despesas Fixas                    </a:t>
            </a:r>
            <a:r>
              <a:rPr lang="pt-BR" altLang="pt-BR" u="sng">
                <a:latin typeface="Verdana" panose="020B0604030504040204" pitchFamily="34" charset="0"/>
              </a:rPr>
              <a:t>R$  (  6.000,00)</a:t>
            </a:r>
            <a:endParaRPr lang="pt-BR" altLang="pt-BR" u="sng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pt-BR" altLang="pt-BR">
                <a:latin typeface="Verdana" panose="020B0604030504040204" pitchFamily="34" charset="0"/>
              </a:rPr>
              <a:t>(=) Lucro Líquido                      R$    10.000,00</a:t>
            </a:r>
          </a:p>
        </p:txBody>
      </p:sp>
    </p:spTree>
    <p:extLst>
      <p:ext uri="{BB962C8B-B14F-4D97-AF65-F5344CB8AC3E}">
        <p14:creationId xmlns:p14="http://schemas.microsoft.com/office/powerpoint/2010/main" val="363681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dirty="0" smtClean="0"/>
              <a:t>Decisão de custos</a:t>
            </a:r>
            <a:endParaRPr lang="pt-BR" altLang="pt-BR" dirty="0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pt-BR" altLang="pt-BR" sz="2600" dirty="0"/>
              <a:t>A Pousada Brisa do Mar possui 90 quartos para alugar, praticando um preço médio de $ 56,00 por diária. Sabe-se que a empresa exibe os dados financei­ros seguintes. Recentemente, na baixa temporada, com apenas 30% dos quartos ocupados, a empresa foi contatada por uma grande operadora de turismo que propôs alugar 56 quartos por $ 30,00 a diária. Como gerente de operações </a:t>
            </a:r>
            <a:r>
              <a:rPr lang="pt-BR" altLang="pt-BR" sz="2600" i="1" dirty="0"/>
              <a:t>de </a:t>
            </a:r>
            <a:r>
              <a:rPr lang="pt-BR" altLang="pt-BR" sz="2600" dirty="0"/>
              <a:t>pousada, você deveria aceitar a proposta? O custo fixo diário do empreendimen­to é igual a $ 400,00 e o custo variável por quarto alugado alcança $ 22,00 por dia alugado.</a:t>
            </a:r>
          </a:p>
        </p:txBody>
      </p:sp>
    </p:spTree>
    <p:extLst>
      <p:ext uri="{BB962C8B-B14F-4D97-AF65-F5344CB8AC3E}">
        <p14:creationId xmlns:p14="http://schemas.microsoft.com/office/powerpoint/2010/main" val="3093769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981200" y="1071563"/>
            <a:ext cx="8305800" cy="426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pt-BR" altLang="pt-BR">
                <a:latin typeface="Verdana" panose="020B0604030504040204" pitchFamily="34" charset="0"/>
              </a:rPr>
              <a:t>O quadro a seguir resume as diferenças entre os dois tipos de custeamento</a:t>
            </a:r>
            <a:endParaRPr lang="pt-BR" altLang="pt-BR"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5603" name="Group 74"/>
          <p:cNvGrpSpPr>
            <a:grpSpLocks/>
          </p:cNvGrpSpPr>
          <p:nvPr/>
        </p:nvGrpSpPr>
        <p:grpSpPr bwMode="auto">
          <a:xfrm>
            <a:off x="1905000" y="2286000"/>
            <a:ext cx="8458200" cy="2933700"/>
            <a:chOff x="-3" y="-3"/>
            <a:chExt cx="3222" cy="1848"/>
          </a:xfrm>
        </p:grpSpPr>
        <p:grpSp>
          <p:nvGrpSpPr>
            <p:cNvPr id="25604" name="Group 72"/>
            <p:cNvGrpSpPr>
              <a:grpSpLocks/>
            </p:cNvGrpSpPr>
            <p:nvPr/>
          </p:nvGrpSpPr>
          <p:grpSpPr bwMode="auto">
            <a:xfrm>
              <a:off x="0" y="0"/>
              <a:ext cx="3216" cy="1842"/>
              <a:chOff x="0" y="0"/>
              <a:chExt cx="3216" cy="1842"/>
            </a:xfrm>
          </p:grpSpPr>
          <p:grpSp>
            <p:nvGrpSpPr>
              <p:cNvPr id="25606" name="Group 27"/>
              <p:cNvGrpSpPr>
                <a:grpSpLocks/>
              </p:cNvGrpSpPr>
              <p:nvPr/>
            </p:nvGrpSpPr>
            <p:grpSpPr bwMode="auto">
              <a:xfrm>
                <a:off x="0" y="0"/>
                <a:ext cx="804" cy="422"/>
                <a:chOff x="0" y="0"/>
                <a:chExt cx="804" cy="422"/>
              </a:xfrm>
            </p:grpSpPr>
            <p:sp>
              <p:nvSpPr>
                <p:cNvPr id="25670" name="Rectangle 26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804" cy="422"/>
                </a:xfrm>
                <a:prstGeom prst="rect">
                  <a:avLst/>
                </a:pr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2075" tIns="46038" rIns="92075" bIns="46038" anchor="ctr"/>
                <a:lstStyle>
                  <a:lvl1pPr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grpSp>
              <p:nvGrpSpPr>
                <p:cNvPr id="25671" name="Group 25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804" cy="422"/>
                  <a:chOff x="0" y="0"/>
                  <a:chExt cx="804" cy="422"/>
                </a:xfrm>
              </p:grpSpPr>
              <p:sp>
                <p:nvSpPr>
                  <p:cNvPr id="25672" name="Rectangle 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804" cy="422"/>
                  </a:xfrm>
                  <a:prstGeom prst="rect">
                    <a:avLst/>
                  </a:prstGeom>
                  <a:solidFill>
                    <a:srgbClr val="CCCC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2075" tIns="46038" rIns="92075" bIns="46038"/>
                  <a:lstStyle>
                    <a:lvl1pPr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altLang="pt-BR" sz="1500" b="1">
                        <a:solidFill>
                          <a:schemeClr val="accent2"/>
                        </a:solidFill>
                      </a:rPr>
                      <a:t>ITEM</a:t>
                    </a:r>
                    <a:endParaRPr lang="en-US" altLang="pt-BR" sz="1500">
                      <a:solidFill>
                        <a:schemeClr val="accent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endParaRPr lang="en-US" altLang="pt-BR" sz="1500">
                      <a:solidFill>
                        <a:schemeClr val="accent2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673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804" cy="422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92075" tIns="46038" rIns="92075" bIns="46038" anchor="ctr"/>
                  <a:lstStyle>
                    <a:lvl1pPr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</p:grpSp>
          </p:grpSp>
          <p:grpSp>
            <p:nvGrpSpPr>
              <p:cNvPr id="25607" name="Group 31"/>
              <p:cNvGrpSpPr>
                <a:grpSpLocks/>
              </p:cNvGrpSpPr>
              <p:nvPr/>
            </p:nvGrpSpPr>
            <p:grpSpPr bwMode="auto">
              <a:xfrm>
                <a:off x="804" y="0"/>
                <a:ext cx="804" cy="422"/>
                <a:chOff x="804" y="0"/>
                <a:chExt cx="804" cy="422"/>
              </a:xfrm>
            </p:grpSpPr>
            <p:sp>
              <p:nvSpPr>
                <p:cNvPr id="25666" name="Rectangle 30"/>
                <p:cNvSpPr>
                  <a:spLocks noChangeArrowheads="1"/>
                </p:cNvSpPr>
                <p:nvPr/>
              </p:nvSpPr>
              <p:spPr bwMode="auto">
                <a:xfrm>
                  <a:off x="804" y="0"/>
                  <a:ext cx="804" cy="422"/>
                </a:xfrm>
                <a:prstGeom prst="rect">
                  <a:avLst/>
                </a:pr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2075" tIns="46038" rIns="92075" bIns="46038" anchor="ctr"/>
                <a:lstStyle>
                  <a:lvl1pPr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grpSp>
              <p:nvGrpSpPr>
                <p:cNvPr id="25667" name="Group 29"/>
                <p:cNvGrpSpPr>
                  <a:grpSpLocks/>
                </p:cNvGrpSpPr>
                <p:nvPr/>
              </p:nvGrpSpPr>
              <p:grpSpPr bwMode="auto">
                <a:xfrm>
                  <a:off x="804" y="0"/>
                  <a:ext cx="804" cy="422"/>
                  <a:chOff x="804" y="0"/>
                  <a:chExt cx="804" cy="422"/>
                </a:xfrm>
              </p:grpSpPr>
              <p:sp>
                <p:nvSpPr>
                  <p:cNvPr id="25668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804" y="0"/>
                    <a:ext cx="804" cy="422"/>
                  </a:xfrm>
                  <a:prstGeom prst="rect">
                    <a:avLst/>
                  </a:prstGeom>
                  <a:solidFill>
                    <a:srgbClr val="CCCC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2075" tIns="46038" rIns="92075" bIns="46038"/>
                  <a:lstStyle>
                    <a:lvl1pPr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altLang="pt-BR" sz="1500" b="1">
                        <a:solidFill>
                          <a:schemeClr val="accent2"/>
                        </a:solidFill>
                      </a:rPr>
                      <a:t>CUSTEIO POR ABSORÇÃO (A)</a:t>
                    </a:r>
                    <a:endParaRPr lang="en-US" altLang="pt-BR" sz="1500">
                      <a:solidFill>
                        <a:schemeClr val="accent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endParaRPr lang="en-US" altLang="pt-BR" sz="1500">
                      <a:solidFill>
                        <a:schemeClr val="accent2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669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804" y="0"/>
                    <a:ext cx="804" cy="422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92075" tIns="46038" rIns="92075" bIns="46038" anchor="ctr"/>
                  <a:lstStyle>
                    <a:lvl1pPr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</p:grpSp>
          </p:grpSp>
          <p:grpSp>
            <p:nvGrpSpPr>
              <p:cNvPr id="25608" name="Group 35"/>
              <p:cNvGrpSpPr>
                <a:grpSpLocks/>
              </p:cNvGrpSpPr>
              <p:nvPr/>
            </p:nvGrpSpPr>
            <p:grpSpPr bwMode="auto">
              <a:xfrm>
                <a:off x="1608" y="0"/>
                <a:ext cx="804" cy="422"/>
                <a:chOff x="1608" y="0"/>
                <a:chExt cx="804" cy="422"/>
              </a:xfrm>
            </p:grpSpPr>
            <p:sp>
              <p:nvSpPr>
                <p:cNvPr id="25662" name="Rectangle 34"/>
                <p:cNvSpPr>
                  <a:spLocks noChangeArrowheads="1"/>
                </p:cNvSpPr>
                <p:nvPr/>
              </p:nvSpPr>
              <p:spPr bwMode="auto">
                <a:xfrm>
                  <a:off x="1608" y="0"/>
                  <a:ext cx="804" cy="422"/>
                </a:xfrm>
                <a:prstGeom prst="rect">
                  <a:avLst/>
                </a:pr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2075" tIns="46038" rIns="92075" bIns="46038" anchor="ctr"/>
                <a:lstStyle>
                  <a:lvl1pPr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grpSp>
              <p:nvGrpSpPr>
                <p:cNvPr id="25663" name="Group 33"/>
                <p:cNvGrpSpPr>
                  <a:grpSpLocks/>
                </p:cNvGrpSpPr>
                <p:nvPr/>
              </p:nvGrpSpPr>
              <p:grpSpPr bwMode="auto">
                <a:xfrm>
                  <a:off x="1608" y="0"/>
                  <a:ext cx="804" cy="422"/>
                  <a:chOff x="1608" y="0"/>
                  <a:chExt cx="804" cy="422"/>
                </a:xfrm>
              </p:grpSpPr>
              <p:sp>
                <p:nvSpPr>
                  <p:cNvPr id="25664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1608" y="0"/>
                    <a:ext cx="804" cy="422"/>
                  </a:xfrm>
                  <a:prstGeom prst="rect">
                    <a:avLst/>
                  </a:prstGeom>
                  <a:solidFill>
                    <a:srgbClr val="CCCC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2075" tIns="46038" rIns="92075" bIns="46038"/>
                  <a:lstStyle>
                    <a:lvl1pPr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altLang="pt-BR" sz="1500" b="1">
                        <a:solidFill>
                          <a:schemeClr val="accent2"/>
                        </a:solidFill>
                      </a:rPr>
                      <a:t>CUSTEIO VARIÁVEL ( B)</a:t>
                    </a:r>
                    <a:endParaRPr lang="en-US" altLang="pt-BR" sz="1500">
                      <a:solidFill>
                        <a:schemeClr val="accent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endParaRPr lang="en-US" altLang="pt-BR" sz="1500">
                      <a:solidFill>
                        <a:schemeClr val="accent2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665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1608" y="0"/>
                    <a:ext cx="804" cy="422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92075" tIns="46038" rIns="92075" bIns="46038" anchor="ctr"/>
                  <a:lstStyle>
                    <a:lvl1pPr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</p:grpSp>
          </p:grpSp>
          <p:grpSp>
            <p:nvGrpSpPr>
              <p:cNvPr id="25609" name="Group 39"/>
              <p:cNvGrpSpPr>
                <a:grpSpLocks/>
              </p:cNvGrpSpPr>
              <p:nvPr/>
            </p:nvGrpSpPr>
            <p:grpSpPr bwMode="auto">
              <a:xfrm>
                <a:off x="2412" y="0"/>
                <a:ext cx="804" cy="422"/>
                <a:chOff x="2412" y="0"/>
                <a:chExt cx="804" cy="422"/>
              </a:xfrm>
            </p:grpSpPr>
            <p:sp>
              <p:nvSpPr>
                <p:cNvPr id="25658" name="Rectangle 38"/>
                <p:cNvSpPr>
                  <a:spLocks noChangeArrowheads="1"/>
                </p:cNvSpPr>
                <p:nvPr/>
              </p:nvSpPr>
              <p:spPr bwMode="auto">
                <a:xfrm>
                  <a:off x="2412" y="0"/>
                  <a:ext cx="804" cy="422"/>
                </a:xfrm>
                <a:prstGeom prst="rect">
                  <a:avLst/>
                </a:pr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2075" tIns="46038" rIns="92075" bIns="46038" anchor="ctr"/>
                <a:lstStyle>
                  <a:lvl1pPr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grpSp>
              <p:nvGrpSpPr>
                <p:cNvPr id="25659" name="Group 37"/>
                <p:cNvGrpSpPr>
                  <a:grpSpLocks/>
                </p:cNvGrpSpPr>
                <p:nvPr/>
              </p:nvGrpSpPr>
              <p:grpSpPr bwMode="auto">
                <a:xfrm>
                  <a:off x="2412" y="0"/>
                  <a:ext cx="804" cy="422"/>
                  <a:chOff x="2412" y="0"/>
                  <a:chExt cx="804" cy="422"/>
                </a:xfrm>
              </p:grpSpPr>
              <p:sp>
                <p:nvSpPr>
                  <p:cNvPr id="25660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2412" y="0"/>
                    <a:ext cx="804" cy="422"/>
                  </a:xfrm>
                  <a:prstGeom prst="rect">
                    <a:avLst/>
                  </a:prstGeom>
                  <a:solidFill>
                    <a:srgbClr val="CCCC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2075" tIns="46038" rIns="92075" bIns="46038"/>
                  <a:lstStyle>
                    <a:lvl1pPr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altLang="pt-BR" sz="1500" b="1">
                        <a:solidFill>
                          <a:schemeClr val="accent2"/>
                        </a:solidFill>
                      </a:rPr>
                      <a:t>DIFERENÇA</a:t>
                    </a:r>
                  </a:p>
                  <a:p>
                    <a:pPr eaLnBrk="1" hangingPunct="1"/>
                    <a:r>
                      <a:rPr lang="en-US" altLang="pt-BR" sz="1500" b="1">
                        <a:solidFill>
                          <a:schemeClr val="accent2"/>
                        </a:solidFill>
                      </a:rPr>
                      <a:t>(A) –(B)</a:t>
                    </a:r>
                    <a:endParaRPr lang="en-US" altLang="pt-BR" sz="1500">
                      <a:solidFill>
                        <a:schemeClr val="accent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endParaRPr lang="en-US" altLang="pt-BR" sz="1500">
                      <a:solidFill>
                        <a:schemeClr val="accent2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661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2412" y="0"/>
                    <a:ext cx="804" cy="422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92075" tIns="46038" rIns="92075" bIns="46038" anchor="ctr"/>
                  <a:lstStyle>
                    <a:lvl1pPr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>
                        <a:solidFill>
                          <a:schemeClr val="tx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</p:grpSp>
          </p:grpSp>
          <p:grpSp>
            <p:nvGrpSpPr>
              <p:cNvPr id="25610" name="Group 41"/>
              <p:cNvGrpSpPr>
                <a:grpSpLocks/>
              </p:cNvGrpSpPr>
              <p:nvPr/>
            </p:nvGrpSpPr>
            <p:grpSpPr bwMode="auto">
              <a:xfrm>
                <a:off x="0" y="422"/>
                <a:ext cx="804" cy="355"/>
                <a:chOff x="0" y="422"/>
                <a:chExt cx="804" cy="355"/>
              </a:xfrm>
            </p:grpSpPr>
            <p:sp>
              <p:nvSpPr>
                <p:cNvPr id="25656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2"/>
                  <a:ext cx="804" cy="3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2075" tIns="46038" rIns="92075" bIns="46038"/>
                <a:lstStyle>
                  <a:lvl1pPr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l" eaLnBrk="1" hangingPunct="1"/>
                  <a:r>
                    <a:rPr lang="en-US" altLang="pt-BR" sz="1500">
                      <a:solidFill>
                        <a:schemeClr val="tx1"/>
                      </a:solidFill>
                    </a:rPr>
                    <a:t>CPP = CPA </a:t>
                  </a:r>
                  <a:endParaRPr lang="en-US" altLang="pt-BR" sz="15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l"/>
                  <a:endParaRPr lang="en-US" altLang="pt-BR" sz="1500">
                    <a:solidFill>
                      <a:schemeClr val="tx1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5657" name="Rectangle 40"/>
                <p:cNvSpPr>
                  <a:spLocks noChangeArrowheads="1"/>
                </p:cNvSpPr>
                <p:nvPr/>
              </p:nvSpPr>
              <p:spPr bwMode="auto">
                <a:xfrm>
                  <a:off x="0" y="422"/>
                  <a:ext cx="804" cy="355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2075" tIns="46038" rIns="92075" bIns="46038" anchor="ctr"/>
                <a:lstStyle>
                  <a:lvl1pPr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grpSp>
            <p:nvGrpSpPr>
              <p:cNvPr id="25611" name="Group 43"/>
              <p:cNvGrpSpPr>
                <a:grpSpLocks/>
              </p:cNvGrpSpPr>
              <p:nvPr/>
            </p:nvGrpSpPr>
            <p:grpSpPr bwMode="auto">
              <a:xfrm>
                <a:off x="804" y="422"/>
                <a:ext cx="804" cy="355"/>
                <a:chOff x="804" y="422"/>
                <a:chExt cx="804" cy="355"/>
              </a:xfrm>
            </p:grpSpPr>
            <p:sp>
              <p:nvSpPr>
                <p:cNvPr id="25654" name="Rectangle 9"/>
                <p:cNvSpPr>
                  <a:spLocks noChangeArrowheads="1"/>
                </p:cNvSpPr>
                <p:nvPr/>
              </p:nvSpPr>
              <p:spPr bwMode="auto">
                <a:xfrm>
                  <a:off x="804" y="422"/>
                  <a:ext cx="804" cy="3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2075" tIns="46038" rIns="92075" bIns="46038"/>
                <a:lstStyle>
                  <a:lvl1pPr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pt-BR" sz="1500">
                      <a:solidFill>
                        <a:schemeClr val="tx1"/>
                      </a:solidFill>
                    </a:rPr>
                    <a:t>32.000,00</a:t>
                  </a:r>
                  <a:endParaRPr lang="en-US" altLang="pt-BR" sz="15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endParaRPr lang="en-US" altLang="pt-BR" sz="1500">
                    <a:solidFill>
                      <a:schemeClr val="tx1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5655" name="Rectangle 42"/>
                <p:cNvSpPr>
                  <a:spLocks noChangeArrowheads="1"/>
                </p:cNvSpPr>
                <p:nvPr/>
              </p:nvSpPr>
              <p:spPr bwMode="auto">
                <a:xfrm>
                  <a:off x="804" y="422"/>
                  <a:ext cx="804" cy="355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2075" tIns="46038" rIns="92075" bIns="46038" anchor="ctr"/>
                <a:lstStyle>
                  <a:lvl1pPr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grpSp>
            <p:nvGrpSpPr>
              <p:cNvPr id="25612" name="Group 45"/>
              <p:cNvGrpSpPr>
                <a:grpSpLocks/>
              </p:cNvGrpSpPr>
              <p:nvPr/>
            </p:nvGrpSpPr>
            <p:grpSpPr bwMode="auto">
              <a:xfrm>
                <a:off x="1608" y="422"/>
                <a:ext cx="804" cy="355"/>
                <a:chOff x="1608" y="422"/>
                <a:chExt cx="804" cy="355"/>
              </a:xfrm>
            </p:grpSpPr>
            <p:sp>
              <p:nvSpPr>
                <p:cNvPr id="25652" name="Rectangle 10"/>
                <p:cNvSpPr>
                  <a:spLocks noChangeArrowheads="1"/>
                </p:cNvSpPr>
                <p:nvPr/>
              </p:nvSpPr>
              <p:spPr bwMode="auto">
                <a:xfrm>
                  <a:off x="1608" y="422"/>
                  <a:ext cx="804" cy="3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2075" tIns="46038" rIns="92075" bIns="46038"/>
                <a:lstStyle>
                  <a:lvl1pPr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pt-BR" sz="1500">
                      <a:solidFill>
                        <a:schemeClr val="tx1"/>
                      </a:solidFill>
                    </a:rPr>
                    <a:t>20.000,00</a:t>
                  </a:r>
                  <a:endParaRPr lang="en-US" altLang="pt-BR" sz="15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endParaRPr lang="en-US" altLang="pt-BR" sz="1500">
                    <a:solidFill>
                      <a:schemeClr val="tx1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5653" name="Rectangle 44"/>
                <p:cNvSpPr>
                  <a:spLocks noChangeArrowheads="1"/>
                </p:cNvSpPr>
                <p:nvPr/>
              </p:nvSpPr>
              <p:spPr bwMode="auto">
                <a:xfrm>
                  <a:off x="1608" y="422"/>
                  <a:ext cx="804" cy="355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2075" tIns="46038" rIns="92075" bIns="46038" anchor="ctr"/>
                <a:lstStyle>
                  <a:lvl1pPr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grpSp>
            <p:nvGrpSpPr>
              <p:cNvPr id="25613" name="Group 47"/>
              <p:cNvGrpSpPr>
                <a:grpSpLocks/>
              </p:cNvGrpSpPr>
              <p:nvPr/>
            </p:nvGrpSpPr>
            <p:grpSpPr bwMode="auto">
              <a:xfrm>
                <a:off x="2412" y="422"/>
                <a:ext cx="804" cy="355"/>
                <a:chOff x="2412" y="422"/>
                <a:chExt cx="804" cy="355"/>
              </a:xfrm>
            </p:grpSpPr>
            <p:sp>
              <p:nvSpPr>
                <p:cNvPr id="25650" name="Rectangle 11"/>
                <p:cNvSpPr>
                  <a:spLocks noChangeArrowheads="1"/>
                </p:cNvSpPr>
                <p:nvPr/>
              </p:nvSpPr>
              <p:spPr bwMode="auto">
                <a:xfrm>
                  <a:off x="2412" y="422"/>
                  <a:ext cx="804" cy="3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2075" tIns="46038" rIns="92075" bIns="46038"/>
                <a:lstStyle>
                  <a:lvl1pPr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pt-BR" sz="1500">
                      <a:solidFill>
                        <a:schemeClr val="tx1"/>
                      </a:solidFill>
                    </a:rPr>
                    <a:t>+ 12.000,00</a:t>
                  </a:r>
                  <a:endParaRPr lang="en-US" altLang="pt-BR" sz="15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endParaRPr lang="en-US" altLang="pt-BR" sz="1500">
                    <a:solidFill>
                      <a:schemeClr val="tx1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5651" name="Rectangle 46"/>
                <p:cNvSpPr>
                  <a:spLocks noChangeArrowheads="1"/>
                </p:cNvSpPr>
                <p:nvPr/>
              </p:nvSpPr>
              <p:spPr bwMode="auto">
                <a:xfrm>
                  <a:off x="2412" y="422"/>
                  <a:ext cx="804" cy="355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2075" tIns="46038" rIns="92075" bIns="46038" anchor="ctr"/>
                <a:lstStyle>
                  <a:lvl1pPr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grpSp>
            <p:nvGrpSpPr>
              <p:cNvPr id="25614" name="Group 49"/>
              <p:cNvGrpSpPr>
                <a:grpSpLocks/>
              </p:cNvGrpSpPr>
              <p:nvPr/>
            </p:nvGrpSpPr>
            <p:grpSpPr bwMode="auto">
              <a:xfrm>
                <a:off x="0" y="777"/>
                <a:ext cx="804" cy="355"/>
                <a:chOff x="0" y="777"/>
                <a:chExt cx="804" cy="355"/>
              </a:xfrm>
            </p:grpSpPr>
            <p:sp>
              <p:nvSpPr>
                <p:cNvPr id="25648" name="Rectangle 12"/>
                <p:cNvSpPr>
                  <a:spLocks noChangeArrowheads="1"/>
                </p:cNvSpPr>
                <p:nvPr/>
              </p:nvSpPr>
              <p:spPr bwMode="auto">
                <a:xfrm>
                  <a:off x="0" y="777"/>
                  <a:ext cx="804" cy="3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2075" tIns="46038" rIns="92075" bIns="46038"/>
                <a:lstStyle>
                  <a:lvl1pPr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l" eaLnBrk="1" hangingPunct="1"/>
                  <a:r>
                    <a:rPr lang="en-US" altLang="pt-BR" sz="1500">
                      <a:solidFill>
                        <a:schemeClr val="tx1"/>
                      </a:solidFill>
                    </a:rPr>
                    <a:t>CPV</a:t>
                  </a:r>
                  <a:endParaRPr lang="en-US" altLang="pt-BR" sz="15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l"/>
                  <a:endParaRPr lang="en-US" altLang="pt-BR" sz="1500">
                    <a:solidFill>
                      <a:schemeClr val="tx1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5649" name="Rectangle 48"/>
                <p:cNvSpPr>
                  <a:spLocks noChangeArrowheads="1"/>
                </p:cNvSpPr>
                <p:nvPr/>
              </p:nvSpPr>
              <p:spPr bwMode="auto">
                <a:xfrm>
                  <a:off x="0" y="777"/>
                  <a:ext cx="804" cy="355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2075" tIns="46038" rIns="92075" bIns="46038" anchor="ctr"/>
                <a:lstStyle>
                  <a:lvl1pPr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grpSp>
            <p:nvGrpSpPr>
              <p:cNvPr id="25615" name="Group 51"/>
              <p:cNvGrpSpPr>
                <a:grpSpLocks/>
              </p:cNvGrpSpPr>
              <p:nvPr/>
            </p:nvGrpSpPr>
            <p:grpSpPr bwMode="auto">
              <a:xfrm>
                <a:off x="804" y="777"/>
                <a:ext cx="804" cy="355"/>
                <a:chOff x="804" y="777"/>
                <a:chExt cx="804" cy="355"/>
              </a:xfrm>
            </p:grpSpPr>
            <p:sp>
              <p:nvSpPr>
                <p:cNvPr id="25646" name="Rectangle 13"/>
                <p:cNvSpPr>
                  <a:spLocks noChangeArrowheads="1"/>
                </p:cNvSpPr>
                <p:nvPr/>
              </p:nvSpPr>
              <p:spPr bwMode="auto">
                <a:xfrm>
                  <a:off x="804" y="777"/>
                  <a:ext cx="804" cy="3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2075" tIns="46038" rIns="92075" bIns="46038"/>
                <a:lstStyle>
                  <a:lvl1pPr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pt-BR" sz="1500">
                      <a:solidFill>
                        <a:schemeClr val="tx1"/>
                      </a:solidFill>
                    </a:rPr>
                    <a:t>25.600,00</a:t>
                  </a:r>
                  <a:endParaRPr lang="en-US" altLang="pt-BR" sz="15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endParaRPr lang="en-US" altLang="pt-BR" sz="1500">
                    <a:solidFill>
                      <a:schemeClr val="tx1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5647" name="Rectangle 50"/>
                <p:cNvSpPr>
                  <a:spLocks noChangeArrowheads="1"/>
                </p:cNvSpPr>
                <p:nvPr/>
              </p:nvSpPr>
              <p:spPr bwMode="auto">
                <a:xfrm>
                  <a:off x="804" y="777"/>
                  <a:ext cx="804" cy="355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2075" tIns="46038" rIns="92075" bIns="46038" anchor="ctr"/>
                <a:lstStyle>
                  <a:lvl1pPr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grpSp>
            <p:nvGrpSpPr>
              <p:cNvPr id="25616" name="Group 53"/>
              <p:cNvGrpSpPr>
                <a:grpSpLocks/>
              </p:cNvGrpSpPr>
              <p:nvPr/>
            </p:nvGrpSpPr>
            <p:grpSpPr bwMode="auto">
              <a:xfrm>
                <a:off x="1608" y="777"/>
                <a:ext cx="804" cy="355"/>
                <a:chOff x="1608" y="777"/>
                <a:chExt cx="804" cy="355"/>
              </a:xfrm>
            </p:grpSpPr>
            <p:sp>
              <p:nvSpPr>
                <p:cNvPr id="25644" name="Rectangle 14"/>
                <p:cNvSpPr>
                  <a:spLocks noChangeArrowheads="1"/>
                </p:cNvSpPr>
                <p:nvPr/>
              </p:nvSpPr>
              <p:spPr bwMode="auto">
                <a:xfrm>
                  <a:off x="1608" y="777"/>
                  <a:ext cx="804" cy="3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2075" tIns="46038" rIns="92075" bIns="46038"/>
                <a:lstStyle>
                  <a:lvl1pPr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pt-BR" sz="1500">
                      <a:solidFill>
                        <a:schemeClr val="tx1"/>
                      </a:solidFill>
                    </a:rPr>
                    <a:t>16.000,00</a:t>
                  </a:r>
                  <a:endParaRPr lang="en-US" altLang="pt-BR" sz="15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endParaRPr lang="en-US" altLang="pt-BR" sz="1500">
                    <a:solidFill>
                      <a:schemeClr val="tx1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5645" name="Rectangle 52"/>
                <p:cNvSpPr>
                  <a:spLocks noChangeArrowheads="1"/>
                </p:cNvSpPr>
                <p:nvPr/>
              </p:nvSpPr>
              <p:spPr bwMode="auto">
                <a:xfrm>
                  <a:off x="1608" y="777"/>
                  <a:ext cx="804" cy="355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2075" tIns="46038" rIns="92075" bIns="46038" anchor="ctr"/>
                <a:lstStyle>
                  <a:lvl1pPr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grpSp>
            <p:nvGrpSpPr>
              <p:cNvPr id="25617" name="Group 55"/>
              <p:cNvGrpSpPr>
                <a:grpSpLocks/>
              </p:cNvGrpSpPr>
              <p:nvPr/>
            </p:nvGrpSpPr>
            <p:grpSpPr bwMode="auto">
              <a:xfrm>
                <a:off x="2412" y="777"/>
                <a:ext cx="804" cy="355"/>
                <a:chOff x="2412" y="777"/>
                <a:chExt cx="804" cy="355"/>
              </a:xfrm>
            </p:grpSpPr>
            <p:sp>
              <p:nvSpPr>
                <p:cNvPr id="25642" name="Rectangle 15"/>
                <p:cNvSpPr>
                  <a:spLocks noChangeArrowheads="1"/>
                </p:cNvSpPr>
                <p:nvPr/>
              </p:nvSpPr>
              <p:spPr bwMode="auto">
                <a:xfrm>
                  <a:off x="2412" y="777"/>
                  <a:ext cx="804" cy="3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2075" tIns="46038" rIns="92075" bIns="46038"/>
                <a:lstStyle>
                  <a:lvl1pPr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pt-BR" sz="1500">
                      <a:solidFill>
                        <a:schemeClr val="tx1"/>
                      </a:solidFill>
                    </a:rPr>
                    <a:t>+ 9.600,00</a:t>
                  </a:r>
                  <a:endParaRPr lang="en-US" altLang="pt-BR" sz="15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endParaRPr lang="en-US" altLang="pt-BR" sz="1500">
                    <a:solidFill>
                      <a:schemeClr val="tx1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5643" name="Rectangle 54"/>
                <p:cNvSpPr>
                  <a:spLocks noChangeArrowheads="1"/>
                </p:cNvSpPr>
                <p:nvPr/>
              </p:nvSpPr>
              <p:spPr bwMode="auto">
                <a:xfrm>
                  <a:off x="2412" y="777"/>
                  <a:ext cx="804" cy="355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2075" tIns="46038" rIns="92075" bIns="46038" anchor="ctr"/>
                <a:lstStyle>
                  <a:lvl1pPr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grpSp>
            <p:nvGrpSpPr>
              <p:cNvPr id="25618" name="Group 57"/>
              <p:cNvGrpSpPr>
                <a:grpSpLocks/>
              </p:cNvGrpSpPr>
              <p:nvPr/>
            </p:nvGrpSpPr>
            <p:grpSpPr bwMode="auto">
              <a:xfrm>
                <a:off x="0" y="1132"/>
                <a:ext cx="804" cy="355"/>
                <a:chOff x="0" y="1132"/>
                <a:chExt cx="804" cy="355"/>
              </a:xfrm>
            </p:grpSpPr>
            <p:sp>
              <p:nvSpPr>
                <p:cNvPr id="25640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1132"/>
                  <a:ext cx="804" cy="3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2075" tIns="46038" rIns="92075" bIns="46038"/>
                <a:lstStyle>
                  <a:lvl1pPr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l" eaLnBrk="1" hangingPunct="1"/>
                  <a:r>
                    <a:rPr lang="en-US" altLang="pt-BR" sz="1500">
                      <a:solidFill>
                        <a:schemeClr val="tx1"/>
                      </a:solidFill>
                    </a:rPr>
                    <a:t>Estoque final dos PA</a:t>
                  </a:r>
                  <a:endParaRPr lang="en-US" altLang="pt-BR" sz="15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l"/>
                  <a:endParaRPr lang="en-US" altLang="pt-BR" sz="1500">
                    <a:solidFill>
                      <a:schemeClr val="tx1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5641" name="Rectangle 56"/>
                <p:cNvSpPr>
                  <a:spLocks noChangeArrowheads="1"/>
                </p:cNvSpPr>
                <p:nvPr/>
              </p:nvSpPr>
              <p:spPr bwMode="auto">
                <a:xfrm>
                  <a:off x="0" y="1132"/>
                  <a:ext cx="804" cy="355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2075" tIns="46038" rIns="92075" bIns="46038" anchor="ctr"/>
                <a:lstStyle>
                  <a:lvl1pPr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grpSp>
            <p:nvGrpSpPr>
              <p:cNvPr id="25619" name="Group 59"/>
              <p:cNvGrpSpPr>
                <a:grpSpLocks/>
              </p:cNvGrpSpPr>
              <p:nvPr/>
            </p:nvGrpSpPr>
            <p:grpSpPr bwMode="auto">
              <a:xfrm>
                <a:off x="804" y="1132"/>
                <a:ext cx="804" cy="355"/>
                <a:chOff x="804" y="1132"/>
                <a:chExt cx="804" cy="355"/>
              </a:xfrm>
            </p:grpSpPr>
            <p:sp>
              <p:nvSpPr>
                <p:cNvPr id="25638" name="Rectangle 17"/>
                <p:cNvSpPr>
                  <a:spLocks noChangeArrowheads="1"/>
                </p:cNvSpPr>
                <p:nvPr/>
              </p:nvSpPr>
              <p:spPr bwMode="auto">
                <a:xfrm>
                  <a:off x="804" y="1132"/>
                  <a:ext cx="804" cy="3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2075" tIns="46038" rIns="92075" bIns="46038"/>
                <a:lstStyle>
                  <a:lvl1pPr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pt-BR" sz="1500">
                      <a:solidFill>
                        <a:schemeClr val="tx1"/>
                      </a:solidFill>
                    </a:rPr>
                    <a:t>6.400,00</a:t>
                  </a:r>
                  <a:endParaRPr lang="en-US" altLang="pt-BR" sz="15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endParaRPr lang="en-US" altLang="pt-BR" sz="1500">
                    <a:solidFill>
                      <a:schemeClr val="tx1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5639" name="Rectangle 58"/>
                <p:cNvSpPr>
                  <a:spLocks noChangeArrowheads="1"/>
                </p:cNvSpPr>
                <p:nvPr/>
              </p:nvSpPr>
              <p:spPr bwMode="auto">
                <a:xfrm>
                  <a:off x="804" y="1132"/>
                  <a:ext cx="804" cy="355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2075" tIns="46038" rIns="92075" bIns="46038" anchor="ctr"/>
                <a:lstStyle>
                  <a:lvl1pPr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grpSp>
            <p:nvGrpSpPr>
              <p:cNvPr id="25620" name="Group 61"/>
              <p:cNvGrpSpPr>
                <a:grpSpLocks/>
              </p:cNvGrpSpPr>
              <p:nvPr/>
            </p:nvGrpSpPr>
            <p:grpSpPr bwMode="auto">
              <a:xfrm>
                <a:off x="1608" y="1132"/>
                <a:ext cx="804" cy="355"/>
                <a:chOff x="1608" y="1132"/>
                <a:chExt cx="804" cy="355"/>
              </a:xfrm>
            </p:grpSpPr>
            <p:sp>
              <p:nvSpPr>
                <p:cNvPr id="25636" name="Rectangle 18"/>
                <p:cNvSpPr>
                  <a:spLocks noChangeArrowheads="1"/>
                </p:cNvSpPr>
                <p:nvPr/>
              </p:nvSpPr>
              <p:spPr bwMode="auto">
                <a:xfrm>
                  <a:off x="1608" y="1132"/>
                  <a:ext cx="804" cy="3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2075" tIns="46038" rIns="92075" bIns="46038"/>
                <a:lstStyle>
                  <a:lvl1pPr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pt-BR" sz="1500">
                      <a:solidFill>
                        <a:schemeClr val="tx1"/>
                      </a:solidFill>
                    </a:rPr>
                    <a:t>4.000,00</a:t>
                  </a:r>
                  <a:endParaRPr lang="en-US" altLang="pt-BR" sz="15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endParaRPr lang="en-US" altLang="pt-BR" sz="1500">
                    <a:solidFill>
                      <a:schemeClr val="tx1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5637" name="Rectangle 60"/>
                <p:cNvSpPr>
                  <a:spLocks noChangeArrowheads="1"/>
                </p:cNvSpPr>
                <p:nvPr/>
              </p:nvSpPr>
              <p:spPr bwMode="auto">
                <a:xfrm>
                  <a:off x="1608" y="1132"/>
                  <a:ext cx="804" cy="355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2075" tIns="46038" rIns="92075" bIns="46038" anchor="ctr"/>
                <a:lstStyle>
                  <a:lvl1pPr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grpSp>
            <p:nvGrpSpPr>
              <p:cNvPr id="25621" name="Group 63"/>
              <p:cNvGrpSpPr>
                <a:grpSpLocks/>
              </p:cNvGrpSpPr>
              <p:nvPr/>
            </p:nvGrpSpPr>
            <p:grpSpPr bwMode="auto">
              <a:xfrm>
                <a:off x="2412" y="1132"/>
                <a:ext cx="804" cy="355"/>
                <a:chOff x="2412" y="1132"/>
                <a:chExt cx="804" cy="355"/>
              </a:xfrm>
            </p:grpSpPr>
            <p:sp>
              <p:nvSpPr>
                <p:cNvPr id="25634" name="Rectangle 19"/>
                <p:cNvSpPr>
                  <a:spLocks noChangeArrowheads="1"/>
                </p:cNvSpPr>
                <p:nvPr/>
              </p:nvSpPr>
              <p:spPr bwMode="auto">
                <a:xfrm>
                  <a:off x="2412" y="1132"/>
                  <a:ext cx="804" cy="3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2075" tIns="46038" rIns="92075" bIns="46038"/>
                <a:lstStyle>
                  <a:lvl1pPr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pt-BR" sz="1500">
                      <a:solidFill>
                        <a:schemeClr val="tx1"/>
                      </a:solidFill>
                    </a:rPr>
                    <a:t>+ 2.400,00</a:t>
                  </a:r>
                  <a:endParaRPr lang="en-US" altLang="pt-BR" sz="15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endParaRPr lang="en-US" altLang="pt-BR" sz="1500">
                    <a:solidFill>
                      <a:schemeClr val="tx1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5635" name="Rectangle 62"/>
                <p:cNvSpPr>
                  <a:spLocks noChangeArrowheads="1"/>
                </p:cNvSpPr>
                <p:nvPr/>
              </p:nvSpPr>
              <p:spPr bwMode="auto">
                <a:xfrm>
                  <a:off x="2412" y="1132"/>
                  <a:ext cx="804" cy="355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2075" tIns="46038" rIns="92075" bIns="46038" anchor="ctr"/>
                <a:lstStyle>
                  <a:lvl1pPr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grpSp>
            <p:nvGrpSpPr>
              <p:cNvPr id="25622" name="Group 65"/>
              <p:cNvGrpSpPr>
                <a:grpSpLocks/>
              </p:cNvGrpSpPr>
              <p:nvPr/>
            </p:nvGrpSpPr>
            <p:grpSpPr bwMode="auto">
              <a:xfrm>
                <a:off x="0" y="1487"/>
                <a:ext cx="804" cy="355"/>
                <a:chOff x="0" y="1487"/>
                <a:chExt cx="804" cy="355"/>
              </a:xfrm>
            </p:grpSpPr>
            <p:sp>
              <p:nvSpPr>
                <p:cNvPr id="25632" name="Rectangle 20"/>
                <p:cNvSpPr>
                  <a:spLocks noChangeArrowheads="1"/>
                </p:cNvSpPr>
                <p:nvPr/>
              </p:nvSpPr>
              <p:spPr bwMode="auto">
                <a:xfrm>
                  <a:off x="0" y="1487"/>
                  <a:ext cx="804" cy="3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2075" tIns="46038" rIns="92075" bIns="46038"/>
                <a:lstStyle>
                  <a:lvl1pPr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l" eaLnBrk="1" hangingPunct="1"/>
                  <a:r>
                    <a:rPr lang="en-US" altLang="pt-BR" sz="1500">
                      <a:solidFill>
                        <a:schemeClr val="tx1"/>
                      </a:solidFill>
                    </a:rPr>
                    <a:t>Lucro Líquido</a:t>
                  </a:r>
                  <a:endParaRPr lang="en-US" altLang="pt-BR" sz="15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l"/>
                  <a:endParaRPr lang="en-US" altLang="pt-BR" sz="1500">
                    <a:solidFill>
                      <a:schemeClr val="tx1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5633" name="Rectangle 64"/>
                <p:cNvSpPr>
                  <a:spLocks noChangeArrowheads="1"/>
                </p:cNvSpPr>
                <p:nvPr/>
              </p:nvSpPr>
              <p:spPr bwMode="auto">
                <a:xfrm>
                  <a:off x="0" y="1487"/>
                  <a:ext cx="804" cy="355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2075" tIns="46038" rIns="92075" bIns="46038" anchor="ctr"/>
                <a:lstStyle>
                  <a:lvl1pPr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grpSp>
            <p:nvGrpSpPr>
              <p:cNvPr id="25623" name="Group 67"/>
              <p:cNvGrpSpPr>
                <a:grpSpLocks/>
              </p:cNvGrpSpPr>
              <p:nvPr/>
            </p:nvGrpSpPr>
            <p:grpSpPr bwMode="auto">
              <a:xfrm>
                <a:off x="804" y="1487"/>
                <a:ext cx="804" cy="355"/>
                <a:chOff x="804" y="1487"/>
                <a:chExt cx="804" cy="355"/>
              </a:xfrm>
            </p:grpSpPr>
            <p:sp>
              <p:nvSpPr>
                <p:cNvPr id="25630" name="Rectangle 21"/>
                <p:cNvSpPr>
                  <a:spLocks noChangeArrowheads="1"/>
                </p:cNvSpPr>
                <p:nvPr/>
              </p:nvSpPr>
              <p:spPr bwMode="auto">
                <a:xfrm>
                  <a:off x="804" y="1487"/>
                  <a:ext cx="804" cy="3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2075" tIns="46038" rIns="92075" bIns="46038"/>
                <a:lstStyle>
                  <a:lvl1pPr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pt-BR" sz="1500">
                      <a:solidFill>
                        <a:schemeClr val="tx1"/>
                      </a:solidFill>
                    </a:rPr>
                    <a:t>12.400,00</a:t>
                  </a:r>
                  <a:endParaRPr lang="en-US" altLang="pt-BR" sz="15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endParaRPr lang="en-US" altLang="pt-BR" sz="1500">
                    <a:solidFill>
                      <a:schemeClr val="tx1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5631" name="Rectangle 66"/>
                <p:cNvSpPr>
                  <a:spLocks noChangeArrowheads="1"/>
                </p:cNvSpPr>
                <p:nvPr/>
              </p:nvSpPr>
              <p:spPr bwMode="auto">
                <a:xfrm>
                  <a:off x="804" y="1487"/>
                  <a:ext cx="804" cy="355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2075" tIns="46038" rIns="92075" bIns="46038" anchor="ctr"/>
                <a:lstStyle>
                  <a:lvl1pPr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grpSp>
            <p:nvGrpSpPr>
              <p:cNvPr id="25624" name="Group 69"/>
              <p:cNvGrpSpPr>
                <a:grpSpLocks/>
              </p:cNvGrpSpPr>
              <p:nvPr/>
            </p:nvGrpSpPr>
            <p:grpSpPr bwMode="auto">
              <a:xfrm>
                <a:off x="1608" y="1487"/>
                <a:ext cx="804" cy="355"/>
                <a:chOff x="1608" y="1487"/>
                <a:chExt cx="804" cy="355"/>
              </a:xfrm>
            </p:grpSpPr>
            <p:sp>
              <p:nvSpPr>
                <p:cNvPr id="25628" name="Rectangle 22"/>
                <p:cNvSpPr>
                  <a:spLocks noChangeArrowheads="1"/>
                </p:cNvSpPr>
                <p:nvPr/>
              </p:nvSpPr>
              <p:spPr bwMode="auto">
                <a:xfrm>
                  <a:off x="1608" y="1487"/>
                  <a:ext cx="804" cy="3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2075" tIns="46038" rIns="92075" bIns="46038"/>
                <a:lstStyle>
                  <a:lvl1pPr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pt-BR" sz="1500">
                      <a:solidFill>
                        <a:schemeClr val="tx1"/>
                      </a:solidFill>
                    </a:rPr>
                    <a:t>10.000,00</a:t>
                  </a:r>
                  <a:endParaRPr lang="en-US" altLang="pt-BR" sz="15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endParaRPr lang="en-US" altLang="pt-BR" sz="1500">
                    <a:solidFill>
                      <a:schemeClr val="tx1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5629" name="Rectangle 68"/>
                <p:cNvSpPr>
                  <a:spLocks noChangeArrowheads="1"/>
                </p:cNvSpPr>
                <p:nvPr/>
              </p:nvSpPr>
              <p:spPr bwMode="auto">
                <a:xfrm>
                  <a:off x="1608" y="1487"/>
                  <a:ext cx="804" cy="355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2075" tIns="46038" rIns="92075" bIns="46038" anchor="ctr"/>
                <a:lstStyle>
                  <a:lvl1pPr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grpSp>
            <p:nvGrpSpPr>
              <p:cNvPr id="25625" name="Group 71"/>
              <p:cNvGrpSpPr>
                <a:grpSpLocks/>
              </p:cNvGrpSpPr>
              <p:nvPr/>
            </p:nvGrpSpPr>
            <p:grpSpPr bwMode="auto">
              <a:xfrm>
                <a:off x="2412" y="1487"/>
                <a:ext cx="804" cy="355"/>
                <a:chOff x="2412" y="1487"/>
                <a:chExt cx="804" cy="355"/>
              </a:xfrm>
            </p:grpSpPr>
            <p:sp>
              <p:nvSpPr>
                <p:cNvPr id="25626" name="Rectangle 23"/>
                <p:cNvSpPr>
                  <a:spLocks noChangeArrowheads="1"/>
                </p:cNvSpPr>
                <p:nvPr/>
              </p:nvSpPr>
              <p:spPr bwMode="auto">
                <a:xfrm>
                  <a:off x="2412" y="1487"/>
                  <a:ext cx="804" cy="3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2075" tIns="46038" rIns="92075" bIns="46038"/>
                <a:lstStyle>
                  <a:lvl1pPr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pt-BR" sz="1500">
                      <a:solidFill>
                        <a:schemeClr val="tx1"/>
                      </a:solidFill>
                    </a:rPr>
                    <a:t>+ 2.400,00</a:t>
                  </a:r>
                  <a:endParaRPr lang="en-US" altLang="pt-BR" sz="15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endParaRPr lang="en-US" altLang="pt-BR" sz="1500">
                    <a:solidFill>
                      <a:schemeClr val="tx1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5627" name="Rectangle 70"/>
                <p:cNvSpPr>
                  <a:spLocks noChangeArrowheads="1"/>
                </p:cNvSpPr>
                <p:nvPr/>
              </p:nvSpPr>
              <p:spPr bwMode="auto">
                <a:xfrm>
                  <a:off x="2412" y="1487"/>
                  <a:ext cx="804" cy="355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2075" tIns="46038" rIns="92075" bIns="46038" anchor="ctr"/>
                <a:lstStyle>
                  <a:lvl1pPr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2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</p:grpSp>
        <p:sp>
          <p:nvSpPr>
            <p:cNvPr id="25605" name="Rectangle 73"/>
            <p:cNvSpPr>
              <a:spLocks noChangeArrowheads="1"/>
            </p:cNvSpPr>
            <p:nvPr/>
          </p:nvSpPr>
          <p:spPr bwMode="auto">
            <a:xfrm>
              <a:off x="-3" y="-3"/>
              <a:ext cx="3222" cy="1848"/>
            </a:xfrm>
            <a:prstGeom prst="rect">
              <a:avLst/>
            </a:prstGeom>
            <a:noFill/>
            <a:ln w="11112">
              <a:solidFill>
                <a:srgbClr val="A0A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2075" tIns="46038" rIns="92075" bIns="46038" anchor="ctr"/>
            <a:lstStyle>
              <a:lvl1pPr eaLnBrk="0" hangingPunct="0">
                <a:defRPr sz="1400">
                  <a:solidFill>
                    <a:schemeClr val="tx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</p:spTree>
    <p:extLst>
      <p:ext uri="{BB962C8B-B14F-4D97-AF65-F5344CB8AC3E}">
        <p14:creationId xmlns:p14="http://schemas.microsoft.com/office/powerpoint/2010/main" val="346669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981200" y="2286000"/>
            <a:ext cx="8305800" cy="419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just"/>
            <a:r>
              <a:rPr lang="pt-BR" altLang="pt-BR">
                <a:latin typeface="Verdana" panose="020B0604030504040204" pitchFamily="34" charset="0"/>
              </a:rPr>
              <a:t>O Custo de Produção no Período (CPP), no Custeio por absorção, é maior em R$ 12.000,00.</a:t>
            </a:r>
          </a:p>
          <a:p>
            <a:pPr algn="just"/>
            <a:endParaRPr lang="pt-BR" altLang="pt-BR">
              <a:latin typeface="Verdana" panose="020B0604030504040204" pitchFamily="34" charset="0"/>
            </a:endParaRPr>
          </a:p>
          <a:p>
            <a:pPr algn="just"/>
            <a:r>
              <a:rPr lang="pt-BR" altLang="pt-BR">
                <a:latin typeface="Verdana" panose="020B0604030504040204" pitchFamily="34" charset="0"/>
              </a:rPr>
              <a:t>Esta diferença corresponde exatamente ao valor dos Custos fixos que, no Custeio Variável, não são considerados custos e sim despesas do exercício</a:t>
            </a:r>
            <a:r>
              <a:rPr lang="pt-BR" altLang="pt-BR" sz="2000">
                <a:latin typeface="Verdana" panose="020B0604030504040204" pitchFamily="34" charset="0"/>
              </a:rPr>
              <a:t>.</a:t>
            </a:r>
          </a:p>
          <a:p>
            <a:pPr algn="l"/>
            <a:r>
              <a:rPr lang="pt-BR" altLang="pt-BR" sz="2000">
                <a:latin typeface="Verdana" panose="020B0604030504040204" pitchFamily="34" charset="0"/>
              </a:rPr>
              <a:t> </a:t>
            </a:r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35632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992313" y="1557338"/>
            <a:ext cx="8305800" cy="53006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just"/>
            <a:r>
              <a:rPr lang="pt-BR" altLang="pt-BR" sz="2000">
                <a:latin typeface="Verdana" panose="020B0604030504040204" pitchFamily="34" charset="0"/>
              </a:rPr>
              <a:t>O Custo dos Produtos Vendidos (CPV), no Custeio por Absorção, é maior em R$ 9.600,00.</a:t>
            </a:r>
          </a:p>
          <a:p>
            <a:pPr algn="just"/>
            <a:endParaRPr lang="pt-BR" altLang="pt-BR" sz="2000">
              <a:latin typeface="Verdana" panose="020B0604030504040204" pitchFamily="34" charset="0"/>
            </a:endParaRPr>
          </a:p>
          <a:p>
            <a:pPr algn="just"/>
            <a:r>
              <a:rPr lang="pt-BR" altLang="pt-BR" sz="2000">
                <a:latin typeface="Verdana" panose="020B0604030504040204" pitchFamily="34" charset="0"/>
              </a:rPr>
              <a:t>Esta diferença corresponde ao valor dos Custos fixos descarregados nas unidades. Cada unidade produzida recebeu R$ 12,00 de custos fixos (R$ 12.000,00/1.000). </a:t>
            </a:r>
          </a:p>
          <a:p>
            <a:pPr algn="just"/>
            <a:endParaRPr lang="pt-BR" altLang="pt-BR" sz="2000">
              <a:latin typeface="Verdana" panose="020B0604030504040204" pitchFamily="34" charset="0"/>
            </a:endParaRPr>
          </a:p>
          <a:p>
            <a:pPr algn="just"/>
            <a:r>
              <a:rPr lang="pt-BR" altLang="pt-BR" sz="2000">
                <a:latin typeface="Verdana" panose="020B0604030504040204" pitchFamily="34" charset="0"/>
              </a:rPr>
              <a:t>Como foram vendidas 800 unidades, o total de Custos Fixos correspondente será 800 x R$ 12,00 = R$ 9.600,00. </a:t>
            </a:r>
          </a:p>
          <a:p>
            <a:pPr algn="just"/>
            <a:endParaRPr lang="pt-BR" altLang="pt-BR" sz="2000">
              <a:latin typeface="Verdana" panose="020B0604030504040204" pitchFamily="34" charset="0"/>
            </a:endParaRPr>
          </a:p>
          <a:p>
            <a:pPr algn="just"/>
            <a:r>
              <a:rPr lang="pt-BR" altLang="pt-BR" sz="2000">
                <a:latin typeface="Verdana" panose="020B0604030504040204" pitchFamily="34" charset="0"/>
              </a:rPr>
              <a:t>No Custeio Variável, os Custos Fixos não são considerados custos de produção e, portanto, não integram o CPV.</a:t>
            </a:r>
            <a:endParaRPr lang="pt-BR" altLang="pt-BR" sz="200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endParaRPr lang="pt-BR" altLang="pt-BR" sz="20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32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919288" y="2205038"/>
            <a:ext cx="8305800" cy="426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just"/>
            <a:r>
              <a:rPr lang="pt-BR" altLang="pt-BR">
                <a:latin typeface="Verdana" panose="020B0604030504040204" pitchFamily="34" charset="0"/>
              </a:rPr>
              <a:t>O Estoque Final dos Produtos Acabados, é maior em R$ 2.400,00 no Custeio por Absorção. </a:t>
            </a:r>
          </a:p>
          <a:p>
            <a:pPr algn="just"/>
            <a:endParaRPr lang="pt-BR" altLang="pt-BR">
              <a:latin typeface="Verdana" panose="020B0604030504040204" pitchFamily="34" charset="0"/>
            </a:endParaRPr>
          </a:p>
          <a:p>
            <a:pPr algn="just"/>
            <a:r>
              <a:rPr lang="pt-BR" altLang="pt-BR">
                <a:latin typeface="Verdana" panose="020B0604030504040204" pitchFamily="34" charset="0"/>
              </a:rPr>
              <a:t>Este valor corresponde aos Custos Fixos descarregados nas unidades acabadas e não vendidas, ou seja, 200 unidades x R$12,00 =</a:t>
            </a:r>
          </a:p>
          <a:p>
            <a:pPr algn="just"/>
            <a:r>
              <a:rPr lang="pt-BR" altLang="pt-BR">
                <a:latin typeface="Verdana" panose="020B0604030504040204" pitchFamily="34" charset="0"/>
              </a:rPr>
              <a:t>R$ 2.400,00.</a:t>
            </a:r>
          </a:p>
          <a:p>
            <a:pPr algn="l"/>
            <a:endParaRPr lang="pt-BR" altLang="pt-BR">
              <a:cs typeface="Times New Roman" panose="02020603050405020304" pitchFamily="18" charset="0"/>
            </a:endParaRPr>
          </a:p>
          <a:p>
            <a:pPr algn="l"/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095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992313" y="1700213"/>
            <a:ext cx="8305800" cy="441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algn="l"/>
            <a:r>
              <a:rPr lang="pt-BR" altLang="pt-BR">
                <a:latin typeface="Verdana" panose="020B0604030504040204" pitchFamily="34" charset="0"/>
              </a:rPr>
              <a:t>No Custeio variável, o estoque final contém custos variáveis e pode assim ser calculado:</a:t>
            </a:r>
          </a:p>
          <a:p>
            <a:pPr algn="l"/>
            <a:endParaRPr lang="pt-BR" altLang="pt-BR">
              <a:latin typeface="Verdana" panose="020B0604030504040204" pitchFamily="34" charset="0"/>
            </a:endParaRPr>
          </a:p>
          <a:p>
            <a:pPr algn="l"/>
            <a:endParaRPr lang="pt-BR" altLang="pt-BR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pt-BR" altLang="pt-BR">
                <a:latin typeface="Verdana" panose="020B0604030504040204" pitchFamily="34" charset="0"/>
              </a:rPr>
              <a:t>Custo Variável Unitário: R$ 20.000,00 / 1.000 = </a:t>
            </a:r>
          </a:p>
          <a:p>
            <a:pPr algn="l"/>
            <a:r>
              <a:rPr lang="pt-BR" altLang="pt-BR">
                <a:latin typeface="Verdana" panose="020B0604030504040204" pitchFamily="34" charset="0"/>
              </a:rPr>
              <a:t>R$ 20,00</a:t>
            </a:r>
            <a:endParaRPr lang="pt-BR" altLang="pt-BR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endParaRPr lang="pt-BR" altLang="pt-BR">
              <a:latin typeface="Verdana" panose="020B0604030504040204" pitchFamily="34" charset="0"/>
            </a:endParaRPr>
          </a:p>
          <a:p>
            <a:pPr algn="l"/>
            <a:r>
              <a:rPr lang="pt-BR" altLang="pt-BR">
                <a:latin typeface="Verdana" panose="020B0604030504040204" pitchFamily="34" charset="0"/>
              </a:rPr>
              <a:t>Unidades em estoque no fim do período: 200</a:t>
            </a:r>
            <a:endParaRPr lang="pt-BR" altLang="pt-BR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endParaRPr lang="pt-BR" altLang="pt-BR">
              <a:latin typeface="Verdana" panose="020B0604030504040204" pitchFamily="34" charset="0"/>
            </a:endParaRPr>
          </a:p>
          <a:p>
            <a:pPr algn="l"/>
            <a:r>
              <a:rPr lang="pt-BR" altLang="pt-BR">
                <a:latin typeface="Verdana" panose="020B0604030504040204" pitchFamily="34" charset="0"/>
              </a:rPr>
              <a:t>Valor do Estoque Final: 200 x R$ 20,00 =</a:t>
            </a:r>
          </a:p>
          <a:p>
            <a:pPr algn="l"/>
            <a:r>
              <a:rPr lang="pt-BR" altLang="pt-BR">
                <a:latin typeface="Verdana" panose="020B0604030504040204" pitchFamily="34" charset="0"/>
              </a:rPr>
              <a:t>R$ 4.000,00</a:t>
            </a:r>
            <a:endParaRPr lang="pt-BR" altLang="pt-BR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endParaRPr lang="pt-BR" altLang="pt-BR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97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981200" y="571500"/>
            <a:ext cx="8305800" cy="4897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algn="l"/>
            <a:r>
              <a:rPr lang="pt-BR" altLang="pt-BR" sz="2000">
                <a:latin typeface="Verdana" panose="020B0604030504040204" pitchFamily="34" charset="0"/>
              </a:rPr>
              <a:t>No Custeio por Absorção, o estoque final pode ser assim decomposto:</a:t>
            </a:r>
          </a:p>
          <a:p>
            <a:pPr algn="l"/>
            <a:endParaRPr lang="pt-BR" altLang="pt-BR" sz="2000">
              <a:latin typeface="Verdana" panose="020B0604030504040204" pitchFamily="34" charset="0"/>
            </a:endParaRPr>
          </a:p>
          <a:p>
            <a:pPr algn="l"/>
            <a:r>
              <a:rPr lang="pt-BR" altLang="pt-BR" sz="2000">
                <a:latin typeface="Verdana" panose="020B0604030504040204" pitchFamily="34" charset="0"/>
              </a:rPr>
              <a:t>Custo Variável Unitário: R$ 20.000,00/1.000 =</a:t>
            </a:r>
          </a:p>
          <a:p>
            <a:pPr algn="l"/>
            <a:r>
              <a:rPr lang="pt-BR" altLang="pt-BR" sz="2000">
                <a:latin typeface="Verdana" panose="020B0604030504040204" pitchFamily="34" charset="0"/>
              </a:rPr>
              <a:t>R$ 20,00</a:t>
            </a:r>
            <a:endParaRPr lang="pt-BR" altLang="pt-BR" sz="200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endParaRPr lang="pt-BR" altLang="pt-BR" sz="2000">
              <a:latin typeface="Verdana" panose="020B0604030504040204" pitchFamily="34" charset="0"/>
            </a:endParaRPr>
          </a:p>
          <a:p>
            <a:pPr algn="l"/>
            <a:r>
              <a:rPr lang="pt-BR" altLang="pt-BR" sz="2000">
                <a:latin typeface="Verdana" panose="020B0604030504040204" pitchFamily="34" charset="0"/>
              </a:rPr>
              <a:t>Custo Fixo Unitário: R$ 12.000,00/1.000 = </a:t>
            </a:r>
          </a:p>
          <a:p>
            <a:pPr algn="l"/>
            <a:r>
              <a:rPr lang="pt-BR" altLang="pt-BR" sz="2000">
                <a:latin typeface="Verdana" panose="020B0604030504040204" pitchFamily="34" charset="0"/>
              </a:rPr>
              <a:t>R$ 12,00</a:t>
            </a:r>
            <a:endParaRPr lang="pt-BR" altLang="pt-BR" sz="200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endParaRPr lang="pt-BR" altLang="pt-BR" sz="2000">
              <a:latin typeface="Verdana" panose="020B0604030504040204" pitchFamily="34" charset="0"/>
            </a:endParaRPr>
          </a:p>
          <a:p>
            <a:pPr algn="l"/>
            <a:r>
              <a:rPr lang="pt-BR" altLang="pt-BR" sz="2000">
                <a:latin typeface="Verdana" panose="020B0604030504040204" pitchFamily="34" charset="0"/>
              </a:rPr>
              <a:t>Custo Unitário Total: R$12,00 + R$ 20,00 = </a:t>
            </a:r>
          </a:p>
          <a:p>
            <a:pPr algn="l"/>
            <a:r>
              <a:rPr lang="pt-BR" altLang="pt-BR" sz="2000">
                <a:latin typeface="Verdana" panose="020B0604030504040204" pitchFamily="34" charset="0"/>
              </a:rPr>
              <a:t>R$ 32,00</a:t>
            </a:r>
            <a:endParaRPr lang="pt-BR" altLang="pt-BR" sz="200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endParaRPr lang="pt-BR" altLang="pt-BR" sz="2000">
              <a:latin typeface="Verdana" panose="020B0604030504040204" pitchFamily="34" charset="0"/>
            </a:endParaRPr>
          </a:p>
          <a:p>
            <a:pPr algn="l"/>
            <a:r>
              <a:rPr lang="pt-BR" altLang="pt-BR" sz="2000">
                <a:latin typeface="Verdana" panose="020B0604030504040204" pitchFamily="34" charset="0"/>
              </a:rPr>
              <a:t>Unidades em estoque no fim do período: 200</a:t>
            </a:r>
            <a:endParaRPr lang="pt-BR" altLang="pt-BR" sz="200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endParaRPr lang="pt-BR" altLang="pt-BR">
              <a:latin typeface="Verdana" panose="020B0604030504040204" pitchFamily="34" charset="0"/>
            </a:endParaRPr>
          </a:p>
          <a:p>
            <a:pPr algn="l"/>
            <a:r>
              <a:rPr lang="pt-BR" altLang="pt-BR">
                <a:latin typeface="Verdana" panose="020B0604030504040204" pitchFamily="34" charset="0"/>
              </a:rPr>
              <a:t>Valor do Estoque Final: 200 x 32,00 = R$ 6.400,00</a:t>
            </a:r>
            <a:endParaRPr lang="pt-BR" altLang="pt-BR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endParaRPr lang="pt-BR" altLang="pt-BR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90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PONTO DE EQUILÍBRIO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35558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3016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pt-BR" dirty="0" smtClean="0"/>
              <a:t>Ponto de Equilíbrio</a:t>
            </a:r>
          </a:p>
        </p:txBody>
      </p:sp>
      <p:pic>
        <p:nvPicPr>
          <p:cNvPr id="409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765175"/>
            <a:ext cx="64770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100" name="Group 6"/>
          <p:cNvGrpSpPr>
            <a:grpSpLocks/>
          </p:cNvGrpSpPr>
          <p:nvPr/>
        </p:nvGrpSpPr>
        <p:grpSpPr bwMode="auto">
          <a:xfrm>
            <a:off x="3448050" y="3489325"/>
            <a:ext cx="2438400" cy="2286000"/>
            <a:chOff x="1344" y="2448"/>
            <a:chExt cx="1536" cy="1440"/>
          </a:xfrm>
        </p:grpSpPr>
        <p:sp>
          <p:nvSpPr>
            <p:cNvPr id="4115" name="Line 7"/>
            <p:cNvSpPr>
              <a:spLocks noChangeShapeType="1"/>
            </p:cNvSpPr>
            <p:nvPr/>
          </p:nvSpPr>
          <p:spPr bwMode="auto">
            <a:xfrm flipV="1">
              <a:off x="2832" y="2448"/>
              <a:ext cx="0" cy="144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4116" name="Line 8"/>
            <p:cNvSpPr>
              <a:spLocks noChangeShapeType="1"/>
            </p:cNvSpPr>
            <p:nvPr/>
          </p:nvSpPr>
          <p:spPr bwMode="auto">
            <a:xfrm>
              <a:off x="1344" y="2448"/>
              <a:ext cx="1536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pt-BR"/>
            </a:p>
          </p:txBody>
        </p:sp>
      </p:grpSp>
      <p:sp>
        <p:nvSpPr>
          <p:cNvPr id="4101" name="Line 9"/>
          <p:cNvSpPr>
            <a:spLocks noChangeShapeType="1"/>
          </p:cNvSpPr>
          <p:nvPr/>
        </p:nvSpPr>
        <p:spPr bwMode="auto">
          <a:xfrm flipV="1">
            <a:off x="3448050" y="2041525"/>
            <a:ext cx="4953000" cy="28194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4102" name="Line 10"/>
          <p:cNvSpPr>
            <a:spLocks noChangeShapeType="1"/>
          </p:cNvSpPr>
          <p:nvPr/>
        </p:nvSpPr>
        <p:spPr bwMode="auto">
          <a:xfrm flipV="1">
            <a:off x="3448050" y="1127125"/>
            <a:ext cx="4800600" cy="46482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4103" name="Line 11"/>
          <p:cNvSpPr>
            <a:spLocks noChangeShapeType="1"/>
          </p:cNvSpPr>
          <p:nvPr/>
        </p:nvSpPr>
        <p:spPr bwMode="auto">
          <a:xfrm>
            <a:off x="3409950" y="4899025"/>
            <a:ext cx="4800600" cy="1588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79884" name="AutoShape 12"/>
          <p:cNvSpPr>
            <a:spLocks/>
          </p:cNvSpPr>
          <p:nvPr/>
        </p:nvSpPr>
        <p:spPr bwMode="auto">
          <a:xfrm>
            <a:off x="8477250" y="974726"/>
            <a:ext cx="228600" cy="989013"/>
          </a:xfrm>
          <a:prstGeom prst="rightBrace">
            <a:avLst>
              <a:gd name="adj1" fmla="val 36053"/>
              <a:gd name="adj2" fmla="val 50000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>
                        <a:gamma/>
                        <a:shade val="46275"/>
                        <a:invGamma/>
                      </a:schemeClr>
                    </a:gs>
                    <a:gs pos="5000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pt-BR"/>
          </a:p>
        </p:txBody>
      </p:sp>
      <p:sp>
        <p:nvSpPr>
          <p:cNvPr id="79885" name="AutoShape 13"/>
          <p:cNvSpPr>
            <a:spLocks/>
          </p:cNvSpPr>
          <p:nvPr/>
        </p:nvSpPr>
        <p:spPr bwMode="auto">
          <a:xfrm>
            <a:off x="8477250" y="2041525"/>
            <a:ext cx="228600" cy="2819400"/>
          </a:xfrm>
          <a:prstGeom prst="rightBrace">
            <a:avLst>
              <a:gd name="adj1" fmla="val 102778"/>
              <a:gd name="adj2" fmla="val 50000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>
                        <a:gamma/>
                        <a:shade val="46275"/>
                        <a:invGamma/>
                      </a:schemeClr>
                    </a:gs>
                    <a:gs pos="5000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pt-BR"/>
          </a:p>
        </p:txBody>
      </p:sp>
      <p:sp>
        <p:nvSpPr>
          <p:cNvPr id="79886" name="AutoShape 14"/>
          <p:cNvSpPr>
            <a:spLocks/>
          </p:cNvSpPr>
          <p:nvPr/>
        </p:nvSpPr>
        <p:spPr bwMode="auto">
          <a:xfrm>
            <a:off x="8477250" y="4899025"/>
            <a:ext cx="228600" cy="838200"/>
          </a:xfrm>
          <a:prstGeom prst="rightBrace">
            <a:avLst>
              <a:gd name="adj1" fmla="val 30556"/>
              <a:gd name="adj2" fmla="val 50000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>
                        <a:gamma/>
                        <a:shade val="46275"/>
                        <a:invGamma/>
                      </a:schemeClr>
                    </a:gs>
                    <a:gs pos="5000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pt-BR"/>
          </a:p>
        </p:txBody>
      </p:sp>
      <p:sp>
        <p:nvSpPr>
          <p:cNvPr id="79887" name="Text Box 15"/>
          <p:cNvSpPr txBox="1">
            <a:spLocks noChangeArrowheads="1"/>
          </p:cNvSpPr>
          <p:nvPr/>
        </p:nvSpPr>
        <p:spPr bwMode="auto">
          <a:xfrm>
            <a:off x="8782050" y="1279525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>
                        <a:gamma/>
                        <a:shade val="46275"/>
                        <a:invGamma/>
                      </a:schemeClr>
                    </a:gs>
                    <a:gs pos="5000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altLang="pt-BR" sz="2400" i="1">
                <a:latin typeface="Tahoma" panose="020B0604030504040204" pitchFamily="34" charset="0"/>
              </a:rPr>
              <a:t>Lucro</a:t>
            </a:r>
          </a:p>
        </p:txBody>
      </p:sp>
      <p:sp>
        <p:nvSpPr>
          <p:cNvPr id="79888" name="Text Box 16"/>
          <p:cNvSpPr txBox="1">
            <a:spLocks noChangeArrowheads="1"/>
          </p:cNvSpPr>
          <p:nvPr/>
        </p:nvSpPr>
        <p:spPr bwMode="auto">
          <a:xfrm>
            <a:off x="8629650" y="3108326"/>
            <a:ext cx="1676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>
                        <a:gamma/>
                        <a:shade val="46275"/>
                        <a:invGamma/>
                      </a:schemeClr>
                    </a:gs>
                    <a:gs pos="5000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altLang="pt-BR" sz="2400" i="1">
                <a:latin typeface="Tahoma" panose="020B0604030504040204" pitchFamily="34" charset="0"/>
              </a:rPr>
              <a:t>Custos Variáveis</a:t>
            </a:r>
          </a:p>
        </p:txBody>
      </p:sp>
      <p:sp>
        <p:nvSpPr>
          <p:cNvPr id="79889" name="Text Box 17"/>
          <p:cNvSpPr txBox="1">
            <a:spLocks noChangeArrowheads="1"/>
          </p:cNvSpPr>
          <p:nvPr/>
        </p:nvSpPr>
        <p:spPr bwMode="auto">
          <a:xfrm>
            <a:off x="8629650" y="4953001"/>
            <a:ext cx="1676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>
                        <a:gamma/>
                        <a:shade val="46275"/>
                        <a:invGamma/>
                      </a:schemeClr>
                    </a:gs>
                    <a:gs pos="5000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altLang="pt-BR" sz="2400" i="1">
                <a:latin typeface="Tahoma" panose="020B0604030504040204" pitchFamily="34" charset="0"/>
              </a:rPr>
              <a:t>Custos Fixos</a:t>
            </a:r>
          </a:p>
        </p:txBody>
      </p:sp>
      <p:grpSp>
        <p:nvGrpSpPr>
          <p:cNvPr id="4110" name="Group 18"/>
          <p:cNvGrpSpPr>
            <a:grpSpLocks/>
          </p:cNvGrpSpPr>
          <p:nvPr/>
        </p:nvGrpSpPr>
        <p:grpSpPr bwMode="auto">
          <a:xfrm>
            <a:off x="3557589" y="1946275"/>
            <a:ext cx="2289175" cy="914400"/>
            <a:chOff x="1413" y="1476"/>
            <a:chExt cx="1442" cy="576"/>
          </a:xfrm>
        </p:grpSpPr>
        <p:sp>
          <p:nvSpPr>
            <p:cNvPr id="4113" name="AutoShape 19"/>
            <p:cNvSpPr>
              <a:spLocks noChangeArrowheads="1"/>
            </p:cNvSpPr>
            <p:nvPr/>
          </p:nvSpPr>
          <p:spPr bwMode="auto">
            <a:xfrm rot="21530412" flipH="1">
              <a:off x="1413" y="1476"/>
              <a:ext cx="1442" cy="576"/>
            </a:xfrm>
            <a:prstGeom prst="wedgeEllipseCallout">
              <a:avLst>
                <a:gd name="adj1" fmla="val -42866"/>
                <a:gd name="adj2" fmla="val 113213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rect">
                <a:fillToRect l="50000" t="50000" r="50000" b="50000"/>
              </a:path>
            </a:gradFill>
            <a:ln w="2857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pt-BR" sz="2400">
                <a:latin typeface="Tahoma" panose="020B0604030504040204" pitchFamily="34" charset="0"/>
              </a:endParaRPr>
            </a:p>
          </p:txBody>
        </p:sp>
        <p:sp>
          <p:nvSpPr>
            <p:cNvPr id="79892" name="Text Box 20"/>
            <p:cNvSpPr txBox="1">
              <a:spLocks noChangeArrowheads="1"/>
            </p:cNvSpPr>
            <p:nvPr/>
          </p:nvSpPr>
          <p:spPr bwMode="auto">
            <a:xfrm>
              <a:off x="1488" y="1498"/>
              <a:ext cx="1344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accent2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2"/>
                      </a:gs>
                      <a:gs pos="100000">
                        <a:schemeClr val="accent2">
                          <a:gamma/>
                          <a:shade val="46275"/>
                          <a:invGamma/>
                        </a:schemeClr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pt-BR" altLang="pt-BR" sz="2400" i="1">
                  <a:solidFill>
                    <a:srgbClr val="000099"/>
                  </a:solidFill>
                  <a:latin typeface="Tahoma" panose="020B0604030504040204" pitchFamily="34" charset="0"/>
                </a:rPr>
                <a:t>Ponto de Equilíbrio</a:t>
              </a:r>
            </a:p>
          </p:txBody>
        </p:sp>
      </p:grpSp>
      <p:sp>
        <p:nvSpPr>
          <p:cNvPr id="79893" name="Text Box 21"/>
          <p:cNvSpPr txBox="1">
            <a:spLocks noChangeArrowheads="1"/>
          </p:cNvSpPr>
          <p:nvPr/>
        </p:nvSpPr>
        <p:spPr bwMode="auto">
          <a:xfrm>
            <a:off x="3657600" y="6189663"/>
            <a:ext cx="4724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>
                        <a:gamma/>
                        <a:shade val="46275"/>
                        <a:invGamma/>
                      </a:schemeClr>
                    </a:gs>
                    <a:gs pos="5000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altLang="pt-BR" sz="1600">
                <a:latin typeface="Tahoma" panose="020B0604030504040204" pitchFamily="34" charset="0"/>
              </a:rPr>
              <a:t>Unidades Vendidas</a:t>
            </a:r>
          </a:p>
        </p:txBody>
      </p:sp>
      <p:sp>
        <p:nvSpPr>
          <p:cNvPr id="79894" name="Text Box 22"/>
          <p:cNvSpPr txBox="1">
            <a:spLocks noChangeArrowheads="1"/>
          </p:cNvSpPr>
          <p:nvPr/>
        </p:nvSpPr>
        <p:spPr bwMode="auto">
          <a:xfrm rot="10800000">
            <a:off x="2208670" y="2236788"/>
            <a:ext cx="430887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>
                        <a:gamma/>
                        <a:shade val="46275"/>
                        <a:invGamma/>
                      </a:schemeClr>
                    </a:gs>
                    <a:gs pos="5000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altLang="pt-BR" sz="1600">
                <a:latin typeface="Tahoma" panose="020B0604030504040204" pitchFamily="34" charset="0"/>
              </a:rPr>
              <a:t>R$</a:t>
            </a:r>
          </a:p>
        </p:txBody>
      </p:sp>
    </p:spTree>
    <p:extLst>
      <p:ext uri="{BB962C8B-B14F-4D97-AF65-F5344CB8AC3E}">
        <p14:creationId xmlns:p14="http://schemas.microsoft.com/office/powerpoint/2010/main" val="23974045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Ponto de Equilíbrio</a:t>
            </a:r>
          </a:p>
        </p:txBody>
      </p:sp>
      <p:sp>
        <p:nvSpPr>
          <p:cNvPr id="5123" name="Rectangle 21"/>
          <p:cNvSpPr>
            <a:spLocks noGrp="1" noChangeArrowheads="1"/>
          </p:cNvSpPr>
          <p:nvPr>
            <p:ph type="body" idx="1"/>
          </p:nvPr>
        </p:nvSpPr>
        <p:spPr>
          <a:xfrm>
            <a:off x="1703389" y="1196975"/>
            <a:ext cx="8785225" cy="49339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pt-BR" altLang="pt-BR" sz="2500"/>
              <a:t>Ponto de equilíbrio, ou ponto de ruptura, é o nível de vendas em que o lucro é nulo.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500"/>
              <a:t>A diferença fundamental entre os três pontos de equilíbrio são os custos e despesas fixos a serem considerados em cada caso. No ponto de equilíbrio contábil </a:t>
            </a:r>
            <a:r>
              <a:rPr lang="pt-BR" altLang="pt-BR" sz="2500" b="1"/>
              <a:t>(PEC)</a:t>
            </a:r>
            <a:r>
              <a:rPr lang="pt-BR" altLang="pt-BR" sz="2500"/>
              <a:t> são levados em conta todos os custos e despesas contábeis relacionados com o funcionamento da empresa. Já os pontos de equilíbrio econômicos </a:t>
            </a:r>
            <a:r>
              <a:rPr lang="pt-BR" altLang="pt-BR" sz="2500" b="1"/>
              <a:t>(PEE)</a:t>
            </a:r>
            <a:r>
              <a:rPr lang="pt-BR" altLang="pt-BR" sz="2500"/>
              <a:t>, são também incluídos nos custos e despesas fixos considerados todos os custos de oportunidade referentes ao capital próprio, ao possível aluguel das edificações (caso a empresa seja proprietária) e a outros itens do gênero. No caso do ponto de equilíbrio financeiro </a:t>
            </a:r>
            <a:r>
              <a:rPr lang="pt-BR" altLang="pt-BR" sz="2500" b="1"/>
              <a:t>(PEF)</a:t>
            </a:r>
            <a:r>
              <a:rPr lang="pt-BR" altLang="pt-BR" sz="2500"/>
              <a:t>, os custos considerados são apenas os custos desembolsados que realmente oneram financeiramente a empresa.</a:t>
            </a:r>
          </a:p>
        </p:txBody>
      </p:sp>
    </p:spTree>
    <p:extLst>
      <p:ext uri="{BB962C8B-B14F-4D97-AF65-F5344CB8AC3E}">
        <p14:creationId xmlns:p14="http://schemas.microsoft.com/office/powerpoint/2010/main" val="37151181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Ponto de Equilíbrio</a:t>
            </a:r>
          </a:p>
        </p:txBody>
      </p:sp>
      <p:sp>
        <p:nvSpPr>
          <p:cNvPr id="614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703389" y="1052513"/>
            <a:ext cx="8713787" cy="5078412"/>
          </a:xfrm>
        </p:spPr>
        <p:txBody>
          <a:bodyPr/>
          <a:lstStyle/>
          <a:p>
            <a:pPr eaLnBrk="1" hangingPunct="1"/>
            <a:r>
              <a:rPr lang="pt-BR" altLang="pt-BR" sz="2500"/>
              <a:t>PEC = </a:t>
            </a:r>
            <a:r>
              <a:rPr lang="pt-BR" altLang="pt-BR" sz="2500" u="sng"/>
              <a:t>	Custos e Despesas Fixas	(CDF)			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500"/>
              <a:t>	</a:t>
            </a:r>
            <a:r>
              <a:rPr lang="pt-BR" altLang="pt-BR" sz="2400"/>
              <a:t>Preço de Venda (PV) – Custos e Despesas Variáveis (CDV)</a:t>
            </a:r>
          </a:p>
          <a:p>
            <a:pPr eaLnBrk="1" hangingPunct="1"/>
            <a:r>
              <a:rPr lang="pt-BR" altLang="pt-BR" sz="2500"/>
              <a:t>PEF = </a:t>
            </a:r>
            <a:r>
              <a:rPr lang="pt-BR" altLang="pt-BR" sz="2500" u="sng"/>
              <a:t>	(CDF)	- Gastos não Desembolsáveis)		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500"/>
              <a:t>	</a:t>
            </a:r>
            <a:r>
              <a:rPr lang="pt-BR" altLang="pt-BR" sz="2400"/>
              <a:t>Preço de Venda (PV) – Custos e Despesas Variáveis (CDV)</a:t>
            </a:r>
          </a:p>
          <a:p>
            <a:pPr eaLnBrk="1" hangingPunct="1"/>
            <a:r>
              <a:rPr lang="pt-BR" altLang="pt-BR" sz="2500"/>
              <a:t>PEE = </a:t>
            </a:r>
            <a:r>
              <a:rPr lang="pt-BR" altLang="pt-BR" sz="2500" u="sng"/>
              <a:t>	(CDF)	+ Ganhos Fixos		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500"/>
              <a:t>			</a:t>
            </a:r>
            <a:r>
              <a:rPr lang="pt-BR" altLang="pt-BR" sz="2400"/>
              <a:t> (PV) –(CDV) – Ganhos Variáveis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1500"/>
              <a:t>	</a:t>
            </a:r>
            <a:r>
              <a:rPr lang="pt-BR" altLang="pt-BR" sz="2200"/>
              <a:t>Uma empresa produz um produto com preço de venda de $8 por unidade. Os custos variáveis são $6 por unidade e os custos fixos totalizam $4000 por ano, dos quais $800 são relativos à depreciação. O patrimônio líquido da empresa é de $10000 e sua taxa mínima de atratividade é de 10% ao ano. Calcule o PEC, PEE e PEF.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z="2200"/>
          </a:p>
        </p:txBody>
      </p:sp>
    </p:spTree>
    <p:extLst>
      <p:ext uri="{BB962C8B-B14F-4D97-AF65-F5344CB8AC3E}">
        <p14:creationId xmlns:p14="http://schemas.microsoft.com/office/powerpoint/2010/main" val="2035242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511953"/>
          </a:xfrm>
        </p:spPr>
        <p:txBody>
          <a:bodyPr>
            <a:normAutofit fontScale="90000"/>
          </a:bodyPr>
          <a:lstStyle/>
          <a:p>
            <a:r>
              <a:rPr lang="pt-BR" altLang="pt-BR" dirty="0" smtClean="0"/>
              <a:t>Decisão de custos</a:t>
            </a:r>
            <a:endParaRPr lang="pt-BR" altLang="pt-BR" dirty="0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054359"/>
            <a:ext cx="10515600" cy="5122604"/>
          </a:xfrm>
        </p:spPr>
        <p:txBody>
          <a:bodyPr>
            <a:normAutofit/>
          </a:bodyPr>
          <a:lstStyle/>
          <a:p>
            <a:r>
              <a:rPr lang="pt-BR" altLang="pt-BR" sz="2600" dirty="0" smtClean="0"/>
              <a:t>A movelaria Móveis Rústicos Ltda. recebeu um pedido extra de um importador estrangeiro com a solicitação de 120 mesas ao preço unitário de venda igual a $300,00. Sabe-se que a empresa opera com parte de sua capacidade produtiva ociosa. Com base nos números apresentados a seguir, seria viável aceitar o novo pedido de vendas? Estima-se que os gastos totais mensais da empresa sejam iguais a $ 350.000,00. O volume de vendas mensais chega a 1.000 unidades, com um preço unitário de venda igual a $ 400,00.</a:t>
            </a:r>
          </a:p>
          <a:p>
            <a:endParaRPr lang="pt-BR" altLang="pt-BR" sz="2600" dirty="0" smtClean="0"/>
          </a:p>
        </p:txBody>
      </p:sp>
    </p:spTree>
    <p:extLst>
      <p:ext uri="{BB962C8B-B14F-4D97-AF65-F5344CB8AC3E}">
        <p14:creationId xmlns:p14="http://schemas.microsoft.com/office/powerpoint/2010/main" val="40600311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Ponto de Equilíbrio</a:t>
            </a:r>
          </a:p>
        </p:txBody>
      </p:sp>
      <p:pic>
        <p:nvPicPr>
          <p:cNvPr id="717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981075"/>
            <a:ext cx="8424863" cy="477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3740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Conteúdo 2"/>
          <p:cNvSpPr>
            <a:spLocks noGrp="1"/>
          </p:cNvSpPr>
          <p:nvPr>
            <p:ph idx="1"/>
          </p:nvPr>
        </p:nvSpPr>
        <p:spPr>
          <a:xfrm>
            <a:off x="1774825" y="260350"/>
            <a:ext cx="8642350" cy="6192838"/>
          </a:xfrm>
        </p:spPr>
        <p:txBody>
          <a:bodyPr/>
          <a:lstStyle/>
          <a:p>
            <a:pPr eaLnBrk="1" hangingPunct="1"/>
            <a:r>
              <a:rPr lang="pt-BR" altLang="pt-BR" smtClean="0"/>
              <a:t>A Industria Varjão produz um produto que tem custo variável de R$3,00 e é vendido por R$5,00. Os custos fixos da empresa são de R$200,00 sendo que 20% destes são não financeiros.</a:t>
            </a:r>
          </a:p>
          <a:p>
            <a:pPr eaLnBrk="1" hangingPunct="1"/>
            <a:r>
              <a:rPr lang="pt-BR" altLang="pt-BR" smtClean="0"/>
              <a:t>A) qual o PEC?  B) Qual o PEF</a:t>
            </a:r>
          </a:p>
          <a:p>
            <a:pPr eaLnBrk="1" hangingPunct="1"/>
            <a:r>
              <a:rPr lang="pt-BR" altLang="pt-BR" smtClean="0"/>
              <a:t>C) qual o PEE sabendo que a empresa investiu R$10.000 no negócio e deseja retorno mínimo de 0,70%</a:t>
            </a:r>
          </a:p>
          <a:p>
            <a:pPr eaLnBrk="1" hangingPunct="1"/>
            <a:r>
              <a:rPr lang="pt-BR" altLang="pt-BR" smtClean="0"/>
              <a:t>D) Qual seria o PEE caso a empresa deseja-se um retorno de R$0,50 por unidade?</a:t>
            </a:r>
          </a:p>
        </p:txBody>
      </p:sp>
    </p:spTree>
    <p:extLst>
      <p:ext uri="{BB962C8B-B14F-4D97-AF65-F5344CB8AC3E}">
        <p14:creationId xmlns:p14="http://schemas.microsoft.com/office/powerpoint/2010/main" val="37633219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3688"/>
            <a:ext cx="9144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997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27051"/>
            <a:ext cx="9144000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182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2420939"/>
            <a:ext cx="8694737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ítulo 1"/>
          <p:cNvSpPr txBox="1">
            <a:spLocks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>
                <a:solidFill>
                  <a:schemeClr val="tx2"/>
                </a:solidFill>
              </a:rPr>
              <a:t>Custeio Variável no apoio a tomada de decisão</a:t>
            </a:r>
          </a:p>
        </p:txBody>
      </p:sp>
    </p:spTree>
    <p:extLst>
      <p:ext uri="{BB962C8B-B14F-4D97-AF65-F5344CB8AC3E}">
        <p14:creationId xmlns:p14="http://schemas.microsoft.com/office/powerpoint/2010/main" val="110604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1" y="1484313"/>
            <a:ext cx="8893175" cy="515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ítulo 1"/>
          <p:cNvSpPr txBox="1">
            <a:spLocks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>
                <a:solidFill>
                  <a:schemeClr val="tx2"/>
                </a:solidFill>
              </a:rPr>
              <a:t>Custeio Variável no apoio a tomada de decisão</a:t>
            </a:r>
          </a:p>
        </p:txBody>
      </p:sp>
    </p:spTree>
    <p:extLst>
      <p:ext uri="{BB962C8B-B14F-4D97-AF65-F5344CB8AC3E}">
        <p14:creationId xmlns:p14="http://schemas.microsoft.com/office/powerpoint/2010/main" val="125440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Margem de segurança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78657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7344"/>
            <a:ext cx="11858276" cy="397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875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55" y="450376"/>
            <a:ext cx="11565791" cy="375871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06" y="4289294"/>
            <a:ext cx="11436824" cy="12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535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90" y="168270"/>
            <a:ext cx="10982564" cy="627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3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511953"/>
          </a:xfrm>
        </p:spPr>
        <p:txBody>
          <a:bodyPr>
            <a:normAutofit fontScale="90000"/>
          </a:bodyPr>
          <a:lstStyle/>
          <a:p>
            <a:r>
              <a:rPr lang="pt-BR" altLang="pt-BR" dirty="0" smtClean="0"/>
              <a:t>Decisão de custos</a:t>
            </a:r>
            <a:endParaRPr lang="pt-BR" altLang="pt-BR" dirty="0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054359"/>
            <a:ext cx="10515600" cy="5122604"/>
          </a:xfrm>
        </p:spPr>
        <p:txBody>
          <a:bodyPr>
            <a:normAutofit lnSpcReduction="10000"/>
          </a:bodyPr>
          <a:lstStyle/>
          <a:p>
            <a:r>
              <a:rPr lang="pt-BR" altLang="pt-BR" sz="2600" dirty="0" smtClean="0"/>
              <a:t>A movelaria Móveis Rústicos Ltda. recebeu um pedido extra de um importador estrangeiro com a solicitação de 120 mesas ao preço unitário de venda igual a $300,00. Sabe-se que a empresa opera com parte de sua capacidade produtiva ociosa. Com base nos números apresentados a seguir, seria viável aceitar o novo pedido de vendas? Estima-se que os gastos totais mensais da empresa sejam iguais a $ 350.000,00. O volume de vendas mensais chega a 1.000 unidades, com um preço unitário de venda igual a $ 400,00.</a:t>
            </a:r>
          </a:p>
          <a:p>
            <a:endParaRPr lang="pt-BR" altLang="pt-BR" sz="2600" dirty="0" smtClean="0"/>
          </a:p>
          <a:p>
            <a:r>
              <a:rPr lang="pt-BR" altLang="pt-BR" sz="2600" dirty="0" smtClean="0"/>
              <a:t>Sabendo-se que a estrutura de custos e despesas da empresa Móveis Rústicos Ltda. pode ser discriminada da forma apresentada a seguir, qual deveria ser a decisão mais adequada para o exercício anterior? Os custos e despesas variáveis unitárias são iguais a $ 250,00 e os custos e despesas mensais fixas alcançam $ 100.000,00.</a:t>
            </a:r>
            <a:endParaRPr lang="pt-BR" altLang="pt-BR" sz="2600" dirty="0"/>
          </a:p>
        </p:txBody>
      </p:sp>
    </p:spTree>
    <p:extLst>
      <p:ext uri="{BB962C8B-B14F-4D97-AF65-F5344CB8AC3E}">
        <p14:creationId xmlns:p14="http://schemas.microsoft.com/office/powerpoint/2010/main" val="9615485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105" y="253167"/>
            <a:ext cx="8690021" cy="660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0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495806"/>
            <a:ext cx="10058400" cy="160222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07" y="2098028"/>
            <a:ext cx="11647943" cy="24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0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419100"/>
            <a:ext cx="10515600" cy="5757863"/>
          </a:xfrm>
        </p:spPr>
        <p:txBody>
          <a:bodyPr/>
          <a:lstStyle/>
          <a:p>
            <a:r>
              <a:rPr lang="pt-BR" dirty="0" smtClean="0"/>
              <a:t>Margem de segurança </a:t>
            </a:r>
            <a:r>
              <a:rPr lang="pt-BR" dirty="0" err="1" smtClean="0"/>
              <a:t>MSq</a:t>
            </a:r>
            <a:endParaRPr lang="pt-BR" dirty="0" smtClean="0"/>
          </a:p>
          <a:p>
            <a:r>
              <a:rPr lang="pt-BR" dirty="0" smtClean="0"/>
              <a:t>Volume de vendas – [ gasto fixo / (preço de vendas – gasto variável)]</a:t>
            </a:r>
          </a:p>
          <a:p>
            <a:r>
              <a:rPr lang="pt-BR" sz="3000" dirty="0" smtClean="0"/>
              <a:t>MS q = 4.000 – [1800/(1,2-06)] = 1.000 unidades</a:t>
            </a:r>
          </a:p>
          <a:p>
            <a:r>
              <a:rPr lang="pt-BR" sz="3000" dirty="0" smtClean="0"/>
              <a:t>MS $ = MS q x preço de venda</a:t>
            </a:r>
          </a:p>
          <a:p>
            <a:r>
              <a:rPr lang="pt-BR" sz="3000" dirty="0" smtClean="0"/>
              <a:t>MS $ = 1.000 x R$1,20 = R$1.2000</a:t>
            </a:r>
          </a:p>
          <a:p>
            <a:r>
              <a:rPr lang="pt-BR" sz="3000" dirty="0" smtClean="0"/>
              <a:t>MS % = MS q / volume atua de vendas</a:t>
            </a:r>
          </a:p>
          <a:p>
            <a:r>
              <a:rPr lang="pt-BR" sz="3000" dirty="0" smtClean="0"/>
              <a:t>MS 5 = 1.000/4.000 = 0,25 = 25%</a:t>
            </a: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7771131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23950"/>
            <a:ext cx="11027157" cy="372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16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90500"/>
            <a:ext cx="9126744" cy="30861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13" y="3523364"/>
            <a:ext cx="11732284" cy="297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4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Alavancagem Empresarial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670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237924"/>
            <a:ext cx="8553450" cy="638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8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74" y="593194"/>
            <a:ext cx="11376626" cy="142122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034" y="2014414"/>
            <a:ext cx="8195306" cy="461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9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71" y="338276"/>
            <a:ext cx="11052779" cy="155795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71" y="2415074"/>
            <a:ext cx="11095174" cy="293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65" y="314024"/>
            <a:ext cx="12110035" cy="560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5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533400"/>
            <a:ext cx="8229600" cy="447328"/>
          </a:xfrm>
        </p:spPr>
        <p:txBody>
          <a:bodyPr>
            <a:normAutofit fontScale="90000"/>
          </a:bodyPr>
          <a:lstStyle/>
          <a:p>
            <a:r>
              <a:rPr lang="pt-BR" altLang="pt-BR" sz="3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Custeio Variável: Esquema Básico</a:t>
            </a:r>
          </a:p>
        </p:txBody>
      </p:sp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556793"/>
            <a:ext cx="8064500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3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1181018"/>
            <a:ext cx="11372850" cy="379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1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92" y="381000"/>
            <a:ext cx="11860208" cy="599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4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5785"/>
            <a:ext cx="10782300" cy="678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-1"/>
            <a:ext cx="9448800" cy="661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1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438998"/>
            <a:ext cx="11762359" cy="597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80831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5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419100"/>
            <a:ext cx="11687349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9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38" y="253410"/>
            <a:ext cx="11902662" cy="357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9" y="554112"/>
            <a:ext cx="11205119" cy="380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1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9" y="850322"/>
            <a:ext cx="11959953" cy="330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4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630237"/>
          </a:xfrm>
        </p:spPr>
        <p:txBody>
          <a:bodyPr/>
          <a:lstStyle/>
          <a:p>
            <a:r>
              <a:rPr lang="pt-BR" altLang="pt-BR" sz="3400">
                <a:effectLst>
                  <a:outerShdw blurRad="38100" dist="38100" dir="2700000" algn="tl">
                    <a:srgbClr val="C0C0C0"/>
                  </a:outerShdw>
                </a:effectLst>
              </a:rPr>
              <a:t>Custeio Variável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81200" y="1125539"/>
            <a:ext cx="8229600" cy="5005387"/>
          </a:xfrm>
        </p:spPr>
        <p:txBody>
          <a:bodyPr/>
          <a:lstStyle/>
          <a:p>
            <a:r>
              <a:rPr lang="pt-BR" altLang="pt-BR" sz="2600"/>
              <a:t>No Custeio Direto ou Variável, só são alocados aos produtos os custos variáveis, ficando os fixos separados e considerados como despesas do período, indo diretamente para o resultado; para os estoques só vão, como conseqüência, custos variáveis.</a:t>
            </a:r>
          </a:p>
          <a:p>
            <a:r>
              <a:rPr lang="pt-BR" altLang="pt-BR" sz="2600"/>
              <a:t> No sistema de custeio direto ou variável somente são agregados aos produtos os custos variáveis, ou seja, aqueles que variam de acordo com o volume de atividades. Como os custos fixos não compõem os custos dos produtos, estes são subtraídos diretamente da receita.</a:t>
            </a:r>
          </a:p>
        </p:txBody>
      </p:sp>
    </p:spTree>
    <p:extLst>
      <p:ext uri="{BB962C8B-B14F-4D97-AF65-F5344CB8AC3E}">
        <p14:creationId xmlns:p14="http://schemas.microsoft.com/office/powerpoint/2010/main" val="299419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15" y="392615"/>
            <a:ext cx="11329036" cy="577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9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76" y="757571"/>
            <a:ext cx="11019047" cy="53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1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630237"/>
          </a:xfrm>
        </p:spPr>
        <p:txBody>
          <a:bodyPr/>
          <a:lstStyle/>
          <a:p>
            <a:r>
              <a:rPr lang="pt-BR" altLang="pt-BR" sz="3400">
                <a:effectLst>
                  <a:outerShdw blurRad="38100" dist="38100" dir="2700000" algn="tl">
                    <a:srgbClr val="C0C0C0"/>
                  </a:outerShdw>
                </a:effectLst>
              </a:rPr>
              <a:t>Custeio Variável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389" y="908051"/>
            <a:ext cx="8785225" cy="5184775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pt-BR" altLang="pt-BR" sz="1900" b="1"/>
              <a:t>vantagens:</a:t>
            </a:r>
          </a:p>
          <a:p>
            <a:pPr>
              <a:lnSpc>
                <a:spcPct val="80000"/>
              </a:lnSpc>
            </a:pPr>
            <a:r>
              <a:rPr lang="pt-BR" altLang="pt-BR" sz="1900"/>
              <a:t>Os custos dos produtos são mensuráveis objetivamente, pois não sofrerão os processos arbitrários ou subjetivos de distribuição dos custos comuns;</a:t>
            </a:r>
          </a:p>
          <a:p>
            <a:pPr>
              <a:lnSpc>
                <a:spcPct val="80000"/>
              </a:lnSpc>
            </a:pPr>
            <a:r>
              <a:rPr lang="pt-BR" altLang="pt-BR" sz="1900"/>
              <a:t>O lucro líquido não é afetado por mudanças de incremento ou diminuição de inventários;</a:t>
            </a:r>
          </a:p>
          <a:p>
            <a:pPr>
              <a:lnSpc>
                <a:spcPct val="80000"/>
              </a:lnSpc>
            </a:pPr>
            <a:r>
              <a:rPr lang="pt-BR" altLang="pt-BR" sz="1900"/>
              <a:t>Os dados necessários à análise das relações custo-volume-lucro são rapidamente obtidos no sistema de informação contábil; e</a:t>
            </a:r>
          </a:p>
          <a:p>
            <a:pPr>
              <a:lnSpc>
                <a:spcPct val="80000"/>
              </a:lnSpc>
            </a:pPr>
            <a:r>
              <a:rPr lang="pt-BR" altLang="pt-BR" sz="1900"/>
              <a:t>Possibilita mais clareza no planejamento do lucro e na tomada de decisão.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pt-BR" altLang="pt-BR" sz="1900" b="1"/>
              <a:t>Desvantagens: </a:t>
            </a:r>
          </a:p>
          <a:p>
            <a:pPr>
              <a:lnSpc>
                <a:spcPct val="80000"/>
              </a:lnSpc>
            </a:pPr>
            <a:r>
              <a:rPr lang="pt-BR" altLang="pt-BR" sz="1900"/>
              <a:t>A exclusão dos custos fixos indiretos para valoração dos estoques causa sua subavaliação, fere os princípios contábeis e altera o resultado do período;</a:t>
            </a:r>
          </a:p>
          <a:p>
            <a:pPr>
              <a:lnSpc>
                <a:spcPct val="80000"/>
              </a:lnSpc>
            </a:pPr>
            <a:r>
              <a:rPr lang="pt-BR" altLang="pt-BR" sz="1900"/>
              <a:t>Na prática, a separação de custos fixos e variáveis não é tão clara como parece, pois existem custos semivariáveis e semifixos, podendo o custeamento direto incorrer em problemas semelhantes de identificação dos elementos de custeio; e</a:t>
            </a:r>
          </a:p>
          <a:p>
            <a:pPr>
              <a:lnSpc>
                <a:spcPct val="80000"/>
              </a:lnSpc>
            </a:pPr>
            <a:r>
              <a:rPr lang="pt-BR" altLang="pt-BR" sz="1900"/>
              <a:t>Baseia-se no conceito de custeamento e analise de custos para decisão de curto prazo, mas subestima os custos fixos, que são ligados à capacidade de produção e de planejamento de longo prazo, podendo trazer problemas de continuidade para a empresa.</a:t>
            </a:r>
          </a:p>
          <a:p>
            <a:pPr>
              <a:lnSpc>
                <a:spcPct val="80000"/>
              </a:lnSpc>
            </a:pPr>
            <a:endParaRPr lang="pt-BR" altLang="pt-BR" sz="1900"/>
          </a:p>
        </p:txBody>
      </p:sp>
    </p:spTree>
    <p:extLst>
      <p:ext uri="{BB962C8B-B14F-4D97-AF65-F5344CB8AC3E}">
        <p14:creationId xmlns:p14="http://schemas.microsoft.com/office/powerpoint/2010/main" val="264182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Margem de Contribuição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/>
              <a:t>Corresponde à diferença entre o preço de venda e os custos variáveis.</a:t>
            </a:r>
          </a:p>
          <a:p>
            <a:r>
              <a:rPr lang="pt-BR" altLang="pt-BR"/>
              <a:t>Quanto cada unidade vendida contribui para cobrir os gastos fixos da entidade</a:t>
            </a:r>
          </a:p>
        </p:txBody>
      </p:sp>
    </p:spTree>
    <p:extLst>
      <p:ext uri="{BB962C8B-B14F-4D97-AF65-F5344CB8AC3E}">
        <p14:creationId xmlns:p14="http://schemas.microsoft.com/office/powerpoint/2010/main" val="4107327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209800" y="1524001"/>
            <a:ext cx="7772400" cy="752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pt-BR" altLang="pt-BR" sz="2000" b="1">
                <a:latin typeface="Verdana" panose="020B0604030504040204" pitchFamily="34" charset="0"/>
              </a:rPr>
              <a:t>EXEMPLO DA DISTINÇÃO ENTRE CUSTEIO VARIÁVEL E POR ABSORÇÃO</a:t>
            </a:r>
            <a:r>
              <a:rPr lang="pt-BR" altLang="pt-BR" smtClean="0">
                <a:cs typeface="Times New Roman" panose="02020603050405020304" pitchFamily="18" charset="0"/>
              </a:rPr>
              <a:t/>
            </a:r>
            <a:br>
              <a:rPr lang="pt-BR" altLang="pt-BR" smtClean="0">
                <a:cs typeface="Times New Roman" panose="02020603050405020304" pitchFamily="18" charset="0"/>
              </a:rPr>
            </a:br>
            <a:endParaRPr lang="pt-BR" altLang="pt-BR" smtClean="0">
              <a:cs typeface="Times New Roman" panose="02020603050405020304" pitchFamily="18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057400" y="2276476"/>
            <a:ext cx="8305800" cy="4276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pt-BR" altLang="pt-BR" sz="2000">
                <a:latin typeface="Verdana" panose="020B0604030504040204" pitchFamily="34" charset="0"/>
              </a:rPr>
              <a:t>Uma empresa apresentou os seguintes dados:</a:t>
            </a:r>
          </a:p>
          <a:p>
            <a:pPr algn="l"/>
            <a:endParaRPr lang="pt-BR" altLang="pt-BR" sz="2000">
              <a:latin typeface="Verdana" panose="020B0604030504040204" pitchFamily="34" charset="0"/>
            </a:endParaRPr>
          </a:p>
          <a:p>
            <a:pPr algn="l"/>
            <a:r>
              <a:rPr lang="pt-BR" altLang="pt-BR" sz="2000">
                <a:latin typeface="Verdana" panose="020B0604030504040204" pitchFamily="34" charset="0"/>
              </a:rPr>
              <a:t>Produção: 1.000 unidades totalmente acabadas</a:t>
            </a:r>
          </a:p>
          <a:p>
            <a:pPr algn="l"/>
            <a:r>
              <a:rPr lang="pt-BR" altLang="pt-BR" sz="2000">
                <a:latin typeface="Verdana" panose="020B0604030504040204" pitchFamily="34" charset="0"/>
              </a:rPr>
              <a:t>Custos variáveis: R$ 20.000,00</a:t>
            </a:r>
            <a:endParaRPr lang="pt-BR" altLang="pt-BR" sz="200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pt-BR" altLang="pt-BR" sz="2000">
                <a:latin typeface="Verdana" panose="020B0604030504040204" pitchFamily="34" charset="0"/>
              </a:rPr>
              <a:t>Custos fixos: R$ 12.000,00</a:t>
            </a:r>
            <a:endParaRPr lang="pt-BR" altLang="pt-BR" sz="200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pt-BR" altLang="pt-BR" sz="2000">
                <a:latin typeface="Verdana" panose="020B0604030504040204" pitchFamily="34" charset="0"/>
              </a:rPr>
              <a:t>Despesas Variáveis: R$ 4.000,00</a:t>
            </a:r>
            <a:endParaRPr lang="pt-BR" altLang="pt-BR" sz="200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pt-BR" altLang="pt-BR" sz="2000">
                <a:latin typeface="Verdana" panose="020B0604030504040204" pitchFamily="34" charset="0"/>
              </a:rPr>
              <a:t>Despesas Fixas: R$ 6.000,00</a:t>
            </a:r>
          </a:p>
          <a:p>
            <a:pPr algn="l"/>
            <a:endParaRPr lang="pt-BR" altLang="pt-BR" sz="200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pt-BR" altLang="pt-BR" sz="2000">
                <a:latin typeface="Verdana" panose="020B0604030504040204" pitchFamily="34" charset="0"/>
              </a:rPr>
              <a:t>Não há estoques iniciais e finais de produtos em elaboração.</a:t>
            </a:r>
            <a:endParaRPr lang="pt-BR" altLang="pt-BR" sz="200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pt-BR" altLang="pt-BR" sz="2000">
                <a:latin typeface="Verdana" panose="020B0604030504040204" pitchFamily="34" charset="0"/>
              </a:rPr>
              <a:t>Vendas líquidas: 800 unidades a R$ 60,00 cada uma: R$ 48.000,00</a:t>
            </a:r>
            <a:endParaRPr lang="pt-BR" altLang="pt-BR" sz="200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endParaRPr lang="pt-BR" altLang="pt-BR" sz="20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12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1774</Words>
  <Application>Microsoft Office PowerPoint</Application>
  <PresentationFormat>Widescreen</PresentationFormat>
  <Paragraphs>198</Paragraphs>
  <Slides>61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61</vt:i4>
      </vt:variant>
    </vt:vector>
  </HeadingPairs>
  <TitlesOfParts>
    <vt:vector size="69" baseType="lpstr">
      <vt:lpstr>Arial</vt:lpstr>
      <vt:lpstr>Calibri</vt:lpstr>
      <vt:lpstr>Calibri Light</vt:lpstr>
      <vt:lpstr>Tahoma</vt:lpstr>
      <vt:lpstr>Times New Roman</vt:lpstr>
      <vt:lpstr>Verdana</vt:lpstr>
      <vt:lpstr>Wingdings</vt:lpstr>
      <vt:lpstr>Tema do Office</vt:lpstr>
      <vt:lpstr>Custeio Variável</vt:lpstr>
      <vt:lpstr>Decisão de custos</vt:lpstr>
      <vt:lpstr>Decisão de custos</vt:lpstr>
      <vt:lpstr>Decisão de custos</vt:lpstr>
      <vt:lpstr>Custeio Variável: Esquema Básico</vt:lpstr>
      <vt:lpstr>Custeio Variável</vt:lpstr>
      <vt:lpstr>Custeio Variável</vt:lpstr>
      <vt:lpstr>Margem de Contribuição</vt:lpstr>
      <vt:lpstr>EXEMPLO DA DISTINÇÃO ENTRE CUSTEIO VARIÁVEL E POR ABSORÇÃO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PONTO DE EQUILÍBRIO</vt:lpstr>
      <vt:lpstr>Ponto de Equilíbrio</vt:lpstr>
      <vt:lpstr>Ponto de Equilíbrio</vt:lpstr>
      <vt:lpstr>Ponto de Equilíbrio</vt:lpstr>
      <vt:lpstr>Ponto de Equilíbrio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Margem de segurança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Alavancagem Empresarial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Decisão de custos</dc:title>
  <dc:creator>c</dc:creator>
  <cp:lastModifiedBy>c</cp:lastModifiedBy>
  <cp:revision>5</cp:revision>
  <dcterms:created xsi:type="dcterms:W3CDTF">2014-10-05T19:50:04Z</dcterms:created>
  <dcterms:modified xsi:type="dcterms:W3CDTF">2016-10-26T13:39:40Z</dcterms:modified>
</cp:coreProperties>
</file>