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9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01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3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670A-738C-4112-8C7D-3CE57F931D1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50027-9E4F-43CF-A3AE-329A75A8D1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03080E-D515-4426-B700-212B83320447}" type="slidenum">
              <a:rPr lang="en-US" altLang="pt-BR" smtClean="0"/>
              <a:pPr/>
              <a:t>4</a:t>
            </a:fld>
            <a:endParaRPr lang="en-US" altLang="pt-B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Prenatal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exogenous hormone administration: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pt-BR" smtClean="0"/>
              <a:t>DES (synthetic estrogen) -&gt; female offspring more likely to be lesbian</a:t>
            </a:r>
          </a:p>
          <a:p>
            <a:pPr lvl="2" eaLnBrk="1" hangingPunct="1">
              <a:spcBef>
                <a:spcPct val="0"/>
              </a:spcBef>
            </a:pPr>
            <a:endParaRPr lang="en-US" altLang="pt-BR" smtClean="0"/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maternal stress - 2nd trimester critical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u="sng" smtClean="0"/>
              <a:t>testosterone - high levels ass. Male and female gay</a:t>
            </a:r>
            <a:endParaRPr lang="en-US" altLang="pt-BR" smtClean="0"/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handedness - mixed and left handedness associated with gay - may be related to prenatal testosterone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OAEs - higher in hetero females than heteromales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	-bi and lesbian women intermediate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	-gay males hypermasculinized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	-opposite sex twins intermediate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smtClean="0"/>
              <a:t>	-related to prenatal androgens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pt-BR" sz="1000" smtClean="0"/>
              <a:t>finger lengths, 2d:4d - ratio smaller in males than females, smaller in lesbians and gay men - related to prenatal T</a:t>
            </a:r>
            <a:endParaRPr lang="en-US" altLang="pt-BR" smtClean="0"/>
          </a:p>
          <a:p>
            <a:pPr eaLnBrk="1" hangingPunct="1">
              <a:spcBef>
                <a:spcPct val="0"/>
              </a:spcBef>
            </a:pPr>
            <a:r>
              <a:rPr lang="en-US" altLang="pt-BR" smtClean="0"/>
              <a:t>Testosterone levels in adults</a:t>
            </a:r>
          </a:p>
          <a:p>
            <a:pPr eaLnBrk="1" hangingPunct="1">
              <a:spcBef>
                <a:spcPct val="0"/>
              </a:spcBef>
            </a:pPr>
            <a:r>
              <a:rPr lang="en-US" altLang="pt-BR" smtClean="0"/>
              <a:t>	lower in gay men - related to stress</a:t>
            </a:r>
          </a:p>
          <a:p>
            <a:pPr eaLnBrk="1" hangingPunct="1">
              <a:spcBef>
                <a:spcPct val="0"/>
              </a:spcBef>
            </a:pPr>
            <a:r>
              <a:rPr lang="en-US" altLang="pt-BR" smtClean="0"/>
              <a:t>	higher in butch lesbians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03D71A-1E70-4A96-B832-95D1A0BD900B}" type="slidenum">
              <a:rPr lang="en-US" altLang="pt-BR" smtClean="0"/>
              <a:pPr/>
              <a:t>6</a:t>
            </a:fld>
            <a:endParaRPr lang="en-US" altLang="pt-B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INAH2 and 3 regions larger in men than women</a:t>
            </a:r>
          </a:p>
          <a:p>
            <a:pPr eaLnBrk="1" hangingPunct="1">
              <a:spcBef>
                <a:spcPct val="0"/>
              </a:spcBef>
            </a:pPr>
            <a:endParaRPr lang="en-US" altLang="pt-BR" smtClean="0"/>
          </a:p>
          <a:p>
            <a:pPr eaLnBrk="1" hangingPunct="1">
              <a:spcBef>
                <a:spcPct val="0"/>
              </a:spcBef>
            </a:pPr>
            <a:r>
              <a:rPr lang="en-US" altLang="pt-BR" smtClean="0"/>
              <a:t>Homosexual men died of AIDS</a:t>
            </a:r>
          </a:p>
          <a:p>
            <a:pPr eaLnBrk="1" hangingPunct="1">
              <a:spcBef>
                <a:spcPct val="0"/>
              </a:spcBef>
            </a:pPr>
            <a:r>
              <a:rPr lang="en-US" altLang="pt-BR" smtClean="0"/>
              <a:t>area INAH3 differentiated groups: larger in straight men, similar in size between gay and straight women.</a:t>
            </a:r>
          </a:p>
          <a:p>
            <a:pPr eaLnBrk="1" hangingPunct="1">
              <a:spcBef>
                <a:spcPct val="0"/>
              </a:spcBef>
            </a:pPr>
            <a:r>
              <a:rPr lang="en-US" altLang="pt-BR" smtClean="0"/>
              <a:t>Heterosexual men with and without AIDS did not differ</a:t>
            </a:r>
          </a:p>
          <a:p>
            <a:pPr eaLnBrk="1" hangingPunct="1">
              <a:spcBef>
                <a:spcPct val="0"/>
              </a:spcBef>
            </a:pPr>
            <a:endParaRPr lang="en-US" altLang="pt-BR" smtClean="0"/>
          </a:p>
          <a:p>
            <a:pPr eaLnBrk="1" hangingPunct="1">
              <a:spcBef>
                <a:spcPct val="0"/>
              </a:spcBef>
            </a:pPr>
            <a:r>
              <a:rPr lang="en-US" altLang="pt-BR" smtClean="0"/>
              <a:t>INAH function unknown - but rich in androgen and estrogen receptors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A9EED8-6057-4BE2-ABCB-68596AF7CE56}" type="slidenum">
              <a:rPr lang="en-GB" altLang="pt-BR" smtClean="0"/>
              <a:pPr/>
              <a:t>9</a:t>
            </a:fld>
            <a:endParaRPr lang="en-GB" altLang="pt-B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pt-BR" smtClean="0"/>
              <a:t>Talks about the article’s findings and what other research there is on structural differences between the brains of homosexuals and heterosexuals.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7397DE-6CD0-44C8-BE05-9022B8E62B63}" type="slidenum">
              <a:rPr lang="en-US" altLang="pt-BR" smtClean="0"/>
              <a:pPr/>
              <a:t>29</a:t>
            </a:fld>
            <a:endParaRPr lang="en-US" altLang="pt-B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42F318-55EE-46D6-AB1E-8067B99B0CE6}" type="slidenum">
              <a:rPr lang="en-US" altLang="pt-BR" smtClean="0"/>
              <a:pPr/>
              <a:t>30</a:t>
            </a:fld>
            <a:endParaRPr lang="en-US" altLang="pt-B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note 48% not concordant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3C9576-81A6-448B-90DF-B20E0DFB8F70}" type="slidenum">
              <a:rPr lang="en-US" altLang="pt-BR" smtClean="0"/>
              <a:pPr/>
              <a:t>32</a:t>
            </a:fld>
            <a:endParaRPr lang="en-US" altLang="pt-B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B4D338-3D53-4826-B28F-DECA8EB0DFAF}" type="slidenum">
              <a:rPr lang="en-US" altLang="pt-BR" smtClean="0"/>
              <a:pPr/>
              <a:t>33</a:t>
            </a:fld>
            <a:endParaRPr lang="en-US" altLang="pt-B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5FFAB9-8632-4694-8D46-10CCD9C292DE}" type="slidenum">
              <a:rPr lang="en-US" altLang="pt-BR" smtClean="0"/>
              <a:pPr/>
              <a:t>37</a:t>
            </a:fld>
            <a:endParaRPr lang="en-US" altLang="pt-B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7A9C-E98B-4531-943D-29076989513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A43-231A-4A1C-9BED-CBC3F4C7D0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7A9C-E98B-4531-943D-290769895134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1A43-231A-4A1C-9BED-CBC3F4C7D02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Causas próximas da orientação sexual – hormônios e gênes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solidFill>
                  <a:sysClr val="windowText" lastClr="000000"/>
                </a:solidFill>
                <a:latin typeface="+mj-lt"/>
              </a:rPr>
              <a:t>Núcleo </a:t>
            </a:r>
            <a:r>
              <a:rPr lang="pt-BR" sz="4000" dirty="0">
                <a:solidFill>
                  <a:sysClr val="windowText" lastClr="000000"/>
                </a:solidFill>
                <a:latin typeface="+mj-lt"/>
              </a:rPr>
              <a:t>supraquiasmático do hipotálamo </a:t>
            </a:r>
            <a:r>
              <a:rPr lang="pt-BR" sz="4000" dirty="0" smtClean="0">
                <a:solidFill>
                  <a:sysClr val="windowText" lastClr="000000"/>
                </a:solidFill>
                <a:latin typeface="+mj-lt"/>
              </a:rPr>
              <a:t>anterior</a:t>
            </a:r>
            <a:r>
              <a:rPr lang="cs-CZ" sz="4000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ysClr val="windowText" lastClr="000000"/>
                </a:solidFill>
                <a:latin typeface="+mj-lt"/>
              </a:rPr>
              <a:t>(</a:t>
            </a:r>
            <a:r>
              <a:rPr lang="cs-CZ" sz="4000" dirty="0" smtClean="0">
                <a:solidFill>
                  <a:sysClr val="windowText" lastClr="000000"/>
                </a:solidFill>
                <a:latin typeface="+mj-lt"/>
              </a:rPr>
              <a:t>SCN</a:t>
            </a:r>
            <a:r>
              <a:rPr lang="pt-BR" sz="4000" dirty="0" smtClean="0">
                <a:solidFill>
                  <a:sysClr val="windowText" lastClr="000000"/>
                </a:solidFill>
                <a:latin typeface="+mj-lt"/>
              </a:rPr>
              <a:t>)</a:t>
            </a:r>
            <a:endParaRPr lang="cs-CZ" sz="4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07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99993" y="1571625"/>
            <a:ext cx="4464495" cy="4829175"/>
          </a:xfrm>
        </p:spPr>
        <p:txBody>
          <a:bodyPr/>
          <a:lstStyle/>
          <a:p>
            <a:pPr algn="just" eaLnBrk="1" hangingPunct="1"/>
            <a:r>
              <a:rPr lang="pt-BR" altLang="pt-BR" sz="2000" dirty="0" smtClean="0"/>
              <a:t>Ínfluencia r</a:t>
            </a:r>
            <a:r>
              <a:rPr lang="pt-BR" altLang="pt-BR" sz="2000" dirty="0" smtClean="0"/>
              <a:t>itmo circadiano, sono, </a:t>
            </a:r>
            <a:r>
              <a:rPr lang="pt-BR" altLang="pt-BR" sz="2000" dirty="0" smtClean="0"/>
              <a:t>atividade, </a:t>
            </a:r>
            <a:r>
              <a:rPr lang="pt-BR" altLang="pt-BR" sz="2000" dirty="0" smtClean="0"/>
              <a:t>memórias</a:t>
            </a:r>
            <a:r>
              <a:rPr lang="pt-BR" altLang="pt-BR" sz="2000" dirty="0" smtClean="0"/>
              <a:t>, habilidades comunicativas, agressividade, atividades sociais e </a:t>
            </a:r>
            <a:r>
              <a:rPr lang="pt-BR" altLang="pt-BR" sz="2000" dirty="0" smtClean="0"/>
              <a:t>sexuais</a:t>
            </a:r>
            <a:endParaRPr lang="pt-BR" altLang="pt-BR" sz="2000" dirty="0" smtClean="0"/>
          </a:p>
          <a:p>
            <a:pPr algn="just" eaLnBrk="1" hangingPunct="1"/>
            <a:r>
              <a:rPr lang="pt-BR" altLang="pt-BR" sz="2000" dirty="0" smtClean="0"/>
              <a:t>É sexualmente </a:t>
            </a:r>
            <a:r>
              <a:rPr lang="pt-BR" altLang="pt-BR" sz="2000" dirty="0" smtClean="0"/>
              <a:t>dimórfico: em jovens adultos, SCN é duas vezes maior nos homens do que nas mulheres (essa diferença muda por volta de 30 anos de idade)</a:t>
            </a:r>
          </a:p>
          <a:p>
            <a:pPr algn="just" eaLnBrk="1" hangingPunct="1"/>
            <a:r>
              <a:rPr lang="pt-BR" altLang="pt-BR" sz="2000" dirty="0" smtClean="0"/>
              <a:t>SCN é significantemente maior e com uma maior densidade celular em homens homossexuais do que em homens heterossexuais</a:t>
            </a:r>
          </a:p>
        </p:txBody>
      </p:sp>
      <p:pic>
        <p:nvPicPr>
          <p:cNvPr id="30724" name="Obrázek 3" descr="SC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571625"/>
            <a:ext cx="428625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3" descr="komisur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067944" cy="3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50" cy="1035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/>
              <a:t>Comissuras</a:t>
            </a:r>
            <a:r>
              <a:rPr lang="en-US" sz="4000" dirty="0" smtClean="0"/>
              <a:t> </a:t>
            </a:r>
            <a:r>
              <a:rPr lang="en-US" sz="4000" dirty="0" err="1" smtClean="0"/>
              <a:t>anteriores</a:t>
            </a:r>
            <a:r>
              <a:rPr lang="en-US" sz="4000" dirty="0" smtClean="0"/>
              <a:t>  </a:t>
            </a:r>
            <a:endParaRPr lang="cs-CZ" sz="4000" dirty="0"/>
          </a:p>
        </p:txBody>
      </p:sp>
      <p:sp>
        <p:nvSpPr>
          <p:cNvPr id="3891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3284984"/>
            <a:ext cx="8229600" cy="27146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000" b="1" dirty="0" smtClean="0"/>
              <a:t>Allen and Gorski, 1992</a:t>
            </a:r>
            <a:r>
              <a:rPr lang="pt-BR" sz="2000" dirty="0" smtClean="0"/>
              <a:t>: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34 homens homossexuais, 84 mulheres </a:t>
            </a:r>
            <a:r>
              <a:rPr lang="pt-BR" sz="2000" dirty="0" smtClean="0"/>
              <a:t>e 75 </a:t>
            </a:r>
            <a:r>
              <a:rPr lang="pt-BR" sz="2000" dirty="0" smtClean="0"/>
              <a:t>homens heterossexuais</a:t>
            </a:r>
            <a:endParaRPr lang="pt-BR" sz="2000" dirty="0" smtClean="0"/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Comissuras </a:t>
            </a:r>
            <a:r>
              <a:rPr lang="pt-BR" sz="2000" dirty="0" smtClean="0"/>
              <a:t>anteriores </a:t>
            </a:r>
            <a:r>
              <a:rPr lang="pt-BR" sz="2000" dirty="0" smtClean="0"/>
              <a:t>significantemente maiores em homens homossexuais se comparado a tanto homens como mulheres homossexuais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000" b="1" dirty="0" smtClean="0"/>
              <a:t>Lasco et al. (2002):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000" dirty="0" smtClean="0"/>
              <a:t>- 120 indivíduos (43 mulheres, 57 homens com a orientação sexual desconhecida, 18 homens com um histórico de comportamento homossexual) 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Nenhuma diferença nas comissuras anteriores em termos de idade, sexo, e nem mesmo orientação sexual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000" dirty="0" smtClean="0"/>
          </a:p>
        </p:txBody>
      </p:sp>
      <p:sp>
        <p:nvSpPr>
          <p:cNvPr id="31749" name="TextovéPole 4"/>
          <p:cNvSpPr txBox="1">
            <a:spLocks noChangeArrowheads="1"/>
          </p:cNvSpPr>
          <p:nvPr/>
        </p:nvSpPr>
        <p:spPr bwMode="auto">
          <a:xfrm>
            <a:off x="251520" y="1484784"/>
            <a:ext cx="3857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altLang="pt-BR" sz="2000" dirty="0">
                <a:latin typeface="Gill Sans MT" pitchFamily="34" charset="0"/>
              </a:rPr>
              <a:t>- </a:t>
            </a:r>
            <a:r>
              <a:rPr lang="pt-BR" altLang="pt-BR" sz="2000" dirty="0">
                <a:latin typeface="Gill Sans MT" pitchFamily="34" charset="0"/>
              </a:rPr>
              <a:t>Um </a:t>
            </a:r>
            <a:r>
              <a:rPr lang="pt-BR" altLang="pt-BR" sz="2000" dirty="0" smtClean="0">
                <a:latin typeface="Gill Sans MT" pitchFamily="34" charset="0"/>
              </a:rPr>
              <a:t>conjunto de fibras </a:t>
            </a:r>
            <a:r>
              <a:rPr lang="pt-BR" altLang="pt-BR" sz="2000" dirty="0">
                <a:latin typeface="Gill Sans MT" pitchFamily="34" charset="0"/>
              </a:rPr>
              <a:t>conectando os hemisférios do cérebro que na média apresenta ser maior em mulheres do que em homens</a:t>
            </a:r>
            <a:r>
              <a:rPr lang="en-US" altLang="pt-BR" sz="2000" dirty="0">
                <a:latin typeface="Gill Sans MT" pitchFamily="34" charset="0"/>
              </a:rPr>
              <a:t> (</a:t>
            </a:r>
            <a:r>
              <a:rPr lang="cs-CZ" altLang="pt-BR" sz="2000" b="1" dirty="0" err="1">
                <a:latin typeface="Gill Sans MT" pitchFamily="34" charset="0"/>
              </a:rPr>
              <a:t>Swaab</a:t>
            </a:r>
            <a:r>
              <a:rPr lang="cs-CZ" altLang="pt-BR" sz="2000" b="1" dirty="0">
                <a:latin typeface="Gill Sans MT" pitchFamily="34" charset="0"/>
              </a:rPr>
              <a:t> </a:t>
            </a:r>
            <a:r>
              <a:rPr lang="en-US" altLang="pt-BR" sz="2000" b="1" dirty="0">
                <a:latin typeface="Gill Sans MT" pitchFamily="34" charset="0"/>
              </a:rPr>
              <a:t>et al</a:t>
            </a:r>
            <a:r>
              <a:rPr lang="cs-CZ" altLang="pt-BR" sz="2000" b="1" dirty="0">
                <a:latin typeface="Gill Sans MT" pitchFamily="34" charset="0"/>
              </a:rPr>
              <a:t>., 2001</a:t>
            </a:r>
            <a:r>
              <a:rPr lang="en-US" altLang="pt-BR" sz="2000" b="1" dirty="0">
                <a:latin typeface="Gill Sans MT" pitchFamily="34" charset="0"/>
              </a:rPr>
              <a:t>)</a:t>
            </a:r>
            <a:r>
              <a:rPr lang="cs-CZ" altLang="pt-BR" sz="2000" dirty="0">
                <a:latin typeface="Gill Sans MT" pitchFamily="34" charset="0"/>
              </a:rPr>
              <a:t> </a:t>
            </a:r>
          </a:p>
          <a:p>
            <a:endParaRPr lang="cs-CZ" altLang="pt-BR" sz="20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Hemisferios cerebrais </a:t>
            </a:r>
            <a:endParaRPr lang="cs-CZ" altLang="pt-BR" smtClean="0"/>
          </a:p>
        </p:txBody>
      </p:sp>
      <p:sp>
        <p:nvSpPr>
          <p:cNvPr id="3277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pt-BR" altLang="pt-BR" sz="2000" b="1" dirty="0" smtClean="0"/>
              <a:t>Savic et al</a:t>
            </a:r>
            <a:r>
              <a:rPr lang="pt-BR" altLang="pt-BR" sz="2000" b="1" dirty="0" smtClean="0"/>
              <a:t>. (</a:t>
            </a:r>
            <a:r>
              <a:rPr lang="pt-BR" altLang="pt-BR" sz="2000" b="1" dirty="0" smtClean="0"/>
              <a:t>2008): </a:t>
            </a:r>
            <a:r>
              <a:rPr lang="pt-BR" altLang="pt-BR" sz="2000" dirty="0" smtClean="0"/>
              <a:t>90 homens e mulheres heterossexuais e homossexuais saudáveis</a:t>
            </a:r>
          </a:p>
          <a:p>
            <a:pPr algn="just" eaLnBrk="1" hangingPunct="1"/>
            <a:r>
              <a:rPr lang="pt-BR" altLang="pt-BR" sz="2000" dirty="0" smtClean="0"/>
              <a:t>Tomografia do cerebro (PET), volumetria dos hemisferios </a:t>
            </a:r>
            <a:r>
              <a:rPr lang="pt-BR" altLang="pt-BR" sz="2000" dirty="0" smtClean="0"/>
              <a:t>cerebrais</a:t>
            </a:r>
            <a:endParaRPr lang="pt-BR" altLang="pt-BR" sz="2000" dirty="0" smtClean="0"/>
          </a:p>
          <a:p>
            <a:pPr algn="just" eaLnBrk="1" hangingPunct="1"/>
            <a:r>
              <a:rPr lang="pt-BR" altLang="pt-BR" sz="2000" dirty="0" smtClean="0"/>
              <a:t>Homens heterossexuais </a:t>
            </a:r>
            <a:r>
              <a:rPr lang="pt-BR" altLang="pt-BR" sz="2000" dirty="0" smtClean="0"/>
              <a:t>e </a:t>
            </a:r>
            <a:r>
              <a:rPr lang="pt-BR" altLang="pt-BR" sz="2000" dirty="0" smtClean="0"/>
              <a:t>mulheres homossexuais </a:t>
            </a:r>
            <a:r>
              <a:rPr lang="pt-BR" altLang="pt-BR" sz="2000" dirty="0" smtClean="0"/>
              <a:t>demonstram uma maior assimetria no cérebro: hemisfério direito maior</a:t>
            </a:r>
          </a:p>
          <a:p>
            <a:pPr algn="just" eaLnBrk="1" hangingPunct="1"/>
            <a:r>
              <a:rPr lang="pt-BR" altLang="pt-BR" sz="2000" dirty="0" smtClean="0"/>
              <a:t>Homens homossexuais e mulheres heterossexuais: nenhuma diferença </a:t>
            </a:r>
            <a:r>
              <a:rPr lang="pt-BR" altLang="pt-BR" sz="2000" dirty="0" smtClean="0"/>
              <a:t>nos volumes entre os hemisférios</a:t>
            </a:r>
            <a:endParaRPr lang="pt-BR" altLang="pt-BR" sz="2000" dirty="0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992563"/>
            <a:ext cx="4932362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mtClean="0"/>
              <a:t>Cognição</a:t>
            </a:r>
            <a:endParaRPr lang="cs-CZ" altLang="pt-BR" smtClean="0"/>
          </a:p>
        </p:txBody>
      </p:sp>
      <p:sp>
        <p:nvSpPr>
          <p:cNvPr id="3379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pt-BR" sz="2400" b="1" dirty="0" smtClean="0"/>
              <a:t>Neave, Menaged a Weightman (1999):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400" dirty="0" smtClean="0"/>
              <a:t>Habilidades espaciais (</a:t>
            </a:r>
            <a:r>
              <a:rPr lang="pt-BR" altLang="pt-BR" sz="2400" i="1" dirty="0" smtClean="0"/>
              <a:t>mental rotation tasks, MRt):  </a:t>
            </a:r>
            <a:r>
              <a:rPr lang="pt-BR" altLang="pt-BR" sz="2400" dirty="0" smtClean="0"/>
              <a:t>homens homossexuais são melhores que homens </a:t>
            </a:r>
            <a:r>
              <a:rPr lang="pt-BR" altLang="pt-BR" sz="2400" dirty="0" smtClean="0"/>
              <a:t>heterossexuais </a:t>
            </a:r>
            <a:r>
              <a:rPr lang="pt-BR" altLang="pt-BR" sz="2400" dirty="0" smtClean="0"/>
              <a:t>(semelhante a mulheres heterossexuais)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pt-BR" altLang="pt-BR" sz="2400" dirty="0" smtClean="0"/>
              <a:t>Maiores habilidades verbais em homens homossexuais (nenhuma diferença em mulheres lésbicas)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pt-BR" dirty="0" err="1" smtClean="0"/>
              <a:t>Outras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diferenças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traços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sexualmente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dimorficos</a:t>
            </a:r>
            <a:endParaRPr lang="cs-CZ" altLang="pt-BR" dirty="0" smtClean="0"/>
          </a:p>
        </p:txBody>
      </p:sp>
      <p:sp>
        <p:nvSpPr>
          <p:cNvPr id="450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88219"/>
            <a:ext cx="8229600" cy="493712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2200" b="1" u="sng" dirty="0" smtClean="0"/>
              <a:t>Altura e peso: </a:t>
            </a:r>
            <a:r>
              <a:rPr lang="pt-BR" sz="2200" dirty="0" smtClean="0"/>
              <a:t>homens homossexuais são menores e mais leves que heterossexuais (Bogaert &amp; Blanchard, 1996)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Bogaert &amp; Friesen, 2002: não corrobora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Martin &amp; Nguyen, 2004: menor peso em homossexuais, e ossos mais curtos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Yelland </a:t>
            </a:r>
            <a:r>
              <a:rPr lang="pt-BR" sz="2200" dirty="0" smtClean="0"/>
              <a:t>&amp; Tiggemann, </a:t>
            </a:r>
            <a:r>
              <a:rPr lang="pt-BR" sz="2200" dirty="0" smtClean="0"/>
              <a:t>2003: </a:t>
            </a:r>
            <a:r>
              <a:rPr lang="pt-BR" sz="2200" dirty="0" smtClean="0"/>
              <a:t>homens homossexuais </a:t>
            </a:r>
            <a:r>
              <a:rPr lang="pt-BR" sz="2200" dirty="0" smtClean="0"/>
              <a:t>têm </a:t>
            </a:r>
            <a:r>
              <a:rPr lang="pt-BR" sz="2200" dirty="0" smtClean="0"/>
              <a:t>maiores tendências a transtornos alimentares – desejo de ser </a:t>
            </a:r>
            <a:r>
              <a:rPr lang="pt-BR" sz="2200" dirty="0" smtClean="0"/>
              <a:t>magro e </a:t>
            </a:r>
            <a:r>
              <a:rPr lang="pt-BR" sz="2200" dirty="0" smtClean="0"/>
              <a:t>musculoso, insatisfação com a aparência corporal, ainda mais que em mulheres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pt-BR" sz="2200" b="1" u="sng" dirty="0" smtClean="0"/>
              <a:t>Penis:</a:t>
            </a:r>
            <a:endParaRPr lang="pt-BR" sz="2200" b="1" u="sng" dirty="0" smtClean="0"/>
          </a:p>
          <a:p>
            <a:pPr algn="just" eaLnBrk="1" hangingPunct="1">
              <a:lnSpc>
                <a:spcPct val="80000"/>
              </a:lnSpc>
              <a:buNone/>
            </a:pPr>
            <a:r>
              <a:rPr lang="pt-BR" sz="2200" dirty="0" smtClean="0"/>
              <a:t>Nedoma </a:t>
            </a:r>
            <a:r>
              <a:rPr lang="pt-BR" sz="2200" dirty="0" smtClean="0"/>
              <a:t>&amp; Freund (1961), </a:t>
            </a:r>
            <a:r>
              <a:rPr lang="pt-BR" sz="2200" i="1" dirty="0" smtClean="0"/>
              <a:t>Československá psychiatrie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126 homens homossexuais e 86 homens heterossexuais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Homens homossexuais </a:t>
            </a:r>
            <a:r>
              <a:rPr lang="pt-BR" sz="2200" dirty="0" smtClean="0"/>
              <a:t>têm </a:t>
            </a:r>
            <a:r>
              <a:rPr lang="pt-BR" sz="2200" dirty="0" smtClean="0"/>
              <a:t>um pênis significantemente </a:t>
            </a:r>
            <a:r>
              <a:rPr lang="pt-BR" sz="2200" dirty="0" smtClean="0"/>
              <a:t>maior </a:t>
            </a:r>
            <a:r>
              <a:rPr lang="pt-BR" sz="2200" dirty="0" smtClean="0"/>
              <a:t>(mais </a:t>
            </a:r>
            <a:r>
              <a:rPr lang="pt-BR" sz="2200" dirty="0" smtClean="0"/>
              <a:t>longo </a:t>
            </a:r>
            <a:r>
              <a:rPr lang="pt-BR" sz="2200" dirty="0" smtClean="0"/>
              <a:t>e com maior volume) que o pênis de heterossexuais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Críticas: </a:t>
            </a:r>
            <a:r>
              <a:rPr lang="pt-BR" sz="2200" dirty="0" smtClean="0"/>
              <a:t>influencia do pesquisador</a:t>
            </a:r>
            <a:endParaRPr lang="pt-BR" sz="22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Corroborado por Bogaert &amp; Herrshberger (1999) – </a:t>
            </a:r>
            <a:r>
              <a:rPr lang="pt-BR" sz="2200" dirty="0" smtClean="0"/>
              <a:t>medidas feitas pelos participantes</a:t>
            </a:r>
            <a:endParaRPr 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pt-BR" dirty="0" err="1" smtClean="0">
                <a:solidFill>
                  <a:srgbClr val="FF0000"/>
                </a:solidFill>
              </a:rPr>
              <a:t>Conclusão</a:t>
            </a:r>
            <a:endParaRPr lang="cs-CZ" altLang="pt-BR" dirty="0" smtClean="0">
              <a:solidFill>
                <a:srgbClr val="FF0000"/>
              </a:solidFill>
            </a:endParaRPr>
          </a:p>
        </p:txBody>
      </p:sp>
      <p:sp>
        <p:nvSpPr>
          <p:cNvPr id="368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pt-BR" altLang="pt-BR" sz="2400" dirty="0" smtClean="0">
                <a:solidFill>
                  <a:srgbClr val="FF0000"/>
                </a:solidFill>
              </a:rPr>
              <a:t>A teoria do cérebro homossexual é influencial mas pesquisa sobre hormônios prénatais é rara, indireita e em geral problemática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 smtClean="0"/>
              <a:t>Crítica de pesquisa sobre diferenças entre cérebros de indivíduos homo e heterossexuais: diferenças no </a:t>
            </a:r>
            <a:r>
              <a:rPr lang="pt-BR" sz="2400" dirty="0" smtClean="0"/>
              <a:t>hipotálamo </a:t>
            </a:r>
            <a:r>
              <a:rPr lang="pt-BR" sz="2400" dirty="0" smtClean="0"/>
              <a:t>ou outras parte do cérebro podem </a:t>
            </a:r>
            <a:r>
              <a:rPr lang="pt-BR" sz="2400" dirty="0" smtClean="0"/>
              <a:t>ser uma </a:t>
            </a:r>
            <a:r>
              <a:rPr lang="pt-BR" sz="2400" b="1" u="sng" dirty="0" smtClean="0"/>
              <a:t>consequência</a:t>
            </a:r>
            <a:r>
              <a:rPr lang="pt-BR" sz="2400" dirty="0" smtClean="0"/>
              <a:t> do comportamento sexual do que propriamente a </a:t>
            </a:r>
            <a:r>
              <a:rPr lang="pt-BR" sz="2400" dirty="0" smtClean="0"/>
              <a:t>causa (</a:t>
            </a:r>
            <a:r>
              <a:rPr lang="pt-BR" sz="2400" dirty="0" smtClean="0"/>
              <a:t>Savic et al. (2005</a:t>
            </a:r>
            <a:r>
              <a:rPr lang="pt-BR" sz="2400" dirty="0" smtClean="0"/>
              <a:t>)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 smtClean="0"/>
              <a:t>Há quase experimentos que apoiam a teoria da influência pré natal em formação de orientação sexual – escolha de gênero diferente do sexo depois do nascimento pelos médicos/pais (caso John/Joan/David, e outros) mostram incapacidade de alterar a identidade de gênero e orientação sexual dos indivíduos pela socialização</a:t>
            </a:r>
            <a:endParaRPr lang="pt-BR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400" dirty="0" smtClean="0">
                <a:solidFill>
                  <a:srgbClr val="FF0000"/>
                </a:solidFill>
              </a:rPr>
              <a:t> </a:t>
            </a:r>
            <a:endParaRPr lang="pt-BR" alt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Conteúdo do curso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387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História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pesquisa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voltada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orientação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Definições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medição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orientação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rgbClr val="BFBFBF"/>
                </a:solidFill>
              </a:rPr>
              <a:t>Não-conformidade</a:t>
            </a:r>
            <a:r>
              <a:rPr lang="en-US" dirty="0" smtClean="0">
                <a:solidFill>
                  <a:srgbClr val="BFBFBF"/>
                </a:solidFill>
              </a:rPr>
              <a:t> de </a:t>
            </a:r>
            <a:r>
              <a:rPr lang="en-US" dirty="0" err="1" smtClean="0">
                <a:solidFill>
                  <a:srgbClr val="BFBFBF"/>
                </a:solidFill>
              </a:rPr>
              <a:t>gênero</a:t>
            </a:r>
            <a:r>
              <a:rPr lang="en-US" dirty="0" smtClean="0">
                <a:solidFill>
                  <a:srgbClr val="BFBFBF"/>
                </a:solidFill>
              </a:rPr>
              <a:t> e a </a:t>
            </a:r>
            <a:r>
              <a:rPr lang="en-US" dirty="0" err="1" smtClean="0">
                <a:solidFill>
                  <a:srgbClr val="BFBFBF"/>
                </a:solidFill>
              </a:rPr>
              <a:t>orientação</a:t>
            </a:r>
            <a:r>
              <a:rPr lang="en-US" dirty="0" smtClean="0">
                <a:solidFill>
                  <a:srgbClr val="BFBFBF"/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Radar gay e </a:t>
            </a:r>
            <a:r>
              <a:rPr lang="en-US" dirty="0" err="1" smtClean="0">
                <a:solidFill>
                  <a:srgbClr val="BFBFBF"/>
                </a:solidFill>
              </a:rPr>
              <a:t>subcomunidades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confusas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Pesquisa transcultural e relacionamentos de mesmo sexo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Teoria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do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cérebro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homossexual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/>
              <a:t>Ordem</a:t>
            </a:r>
            <a:r>
              <a:rPr lang="en-US" dirty="0" smtClean="0"/>
              <a:t> de </a:t>
            </a:r>
            <a:r>
              <a:rPr lang="en-US" dirty="0" err="1" smtClean="0"/>
              <a:t>nascimento</a:t>
            </a:r>
            <a:r>
              <a:rPr lang="en-US" dirty="0" smtClean="0"/>
              <a:t> e </a:t>
            </a:r>
            <a:r>
              <a:rPr lang="en-US" dirty="0" err="1" smtClean="0"/>
              <a:t>constelação</a:t>
            </a:r>
            <a:r>
              <a:rPr lang="en-US" dirty="0" smtClean="0"/>
              <a:t> familiar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Genética da orientação sexual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Teorias evolucionistas da homossexualidade</a:t>
            </a:r>
            <a:endParaRPr lang="en-US" dirty="0" smtClean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75" y="1285875"/>
            <a:ext cx="4600575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b="1" dirty="0" err="1" smtClean="0"/>
              <a:t>Excursão</a:t>
            </a:r>
            <a:r>
              <a:rPr lang="en-US" sz="2900" b="1" dirty="0" smtClean="0"/>
              <a:t> </a:t>
            </a:r>
            <a:r>
              <a:rPr lang="en-US" sz="2900" b="1" dirty="0" smtClean="0"/>
              <a:t>II: </a:t>
            </a:r>
            <a:br>
              <a:rPr lang="en-US" sz="2900" b="1" dirty="0" smtClean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 err="1" smtClean="0"/>
              <a:t>Ordem</a:t>
            </a:r>
            <a:r>
              <a:rPr lang="en-US" sz="2900" b="1" dirty="0" smtClean="0"/>
              <a:t> de </a:t>
            </a:r>
            <a:r>
              <a:rPr lang="en-US" sz="2900" b="1" dirty="0" err="1" smtClean="0"/>
              <a:t>nascimento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constelação</a:t>
            </a:r>
            <a:r>
              <a:rPr lang="en-US" sz="2900" b="1" dirty="0" smtClean="0"/>
              <a:t> familiar, e </a:t>
            </a:r>
            <a:r>
              <a:rPr lang="en-US" sz="2900" b="1" dirty="0" err="1" smtClean="0"/>
              <a:t>orientação</a:t>
            </a:r>
            <a:r>
              <a:rPr lang="en-US" sz="2900" b="1" dirty="0" smtClean="0"/>
              <a:t> sexual</a:t>
            </a:r>
            <a:r>
              <a:rPr lang="en-US" sz="2900" dirty="0" smtClean="0"/>
              <a:t/>
            </a:r>
            <a:br>
              <a:rPr lang="en-US" sz="2900" dirty="0" smtClean="0"/>
            </a:br>
            <a:endParaRPr lang="cs-CZ" sz="2900" dirty="0" smtClean="0"/>
          </a:p>
        </p:txBody>
      </p:sp>
      <p:pic>
        <p:nvPicPr>
          <p:cNvPr id="48131" name="Obrázek 3" descr="big_fami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475" y="0"/>
            <a:ext cx="34385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ázek 3" descr="birth order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3900" y="5400675"/>
            <a:ext cx="20701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16913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Diferenças</a:t>
            </a:r>
            <a:r>
              <a:rPr lang="en-US" dirty="0" smtClean="0"/>
              <a:t> </a:t>
            </a:r>
            <a:r>
              <a:rPr lang="en-US" dirty="0" smtClean="0"/>
              <a:t>inter-</a:t>
            </a:r>
            <a:r>
              <a:rPr lang="en-US" dirty="0" err="1" smtClean="0"/>
              <a:t>individuais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dentro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família</a:t>
            </a:r>
            <a:endParaRPr lang="cs-CZ" dirty="0" smtClean="0"/>
          </a:p>
        </p:txBody>
      </p:sp>
      <p:sp>
        <p:nvSpPr>
          <p:cNvPr id="307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288" y="1268413"/>
            <a:ext cx="8229600" cy="49371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200" dirty="0" smtClean="0"/>
              <a:t>Como </a:t>
            </a:r>
            <a:r>
              <a:rPr lang="pt-BR" sz="2200" dirty="0" smtClean="0"/>
              <a:t>pode </a:t>
            </a:r>
            <a:r>
              <a:rPr lang="pt-BR" sz="2200" dirty="0" smtClean="0"/>
              <a:t>que indivíduos que compartilham os mesmos pais, </a:t>
            </a:r>
            <a:r>
              <a:rPr lang="pt-BR" sz="2200" dirty="0" smtClean="0"/>
              <a:t>genes, </a:t>
            </a:r>
            <a:r>
              <a:rPr lang="pt-BR" sz="2200" dirty="0" smtClean="0"/>
              <a:t>ambiente e educação podem ser tão diferentes?</a:t>
            </a:r>
          </a:p>
          <a:p>
            <a:pPr algn="just" eaLnBrk="1" hangingPunct="1"/>
            <a:r>
              <a:rPr lang="pt-BR" sz="2200" dirty="0" smtClean="0"/>
              <a:t>O princípio da diversidade das espécies </a:t>
            </a:r>
            <a:r>
              <a:rPr lang="pt-BR" sz="2200" dirty="0" smtClean="0"/>
              <a:t>através </a:t>
            </a:r>
            <a:r>
              <a:rPr lang="pt-BR" sz="2200" dirty="0" smtClean="0"/>
              <a:t>de radiação adaptativa: a única possibilidade para espécies relacionadas </a:t>
            </a:r>
            <a:r>
              <a:rPr lang="pt-BR" sz="2200" dirty="0" smtClean="0"/>
              <a:t>habitarem </a:t>
            </a:r>
            <a:r>
              <a:rPr lang="pt-BR" sz="2200" dirty="0" smtClean="0"/>
              <a:t>em um mesmo local e ocuparem um nicho diferente, </a:t>
            </a:r>
            <a:r>
              <a:rPr lang="pt-BR" sz="2200" dirty="0" smtClean="0"/>
              <a:t>é desenvolver diferentes ecologias</a:t>
            </a:r>
            <a:endParaRPr lang="pt-BR" sz="2200" dirty="0" smtClean="0"/>
          </a:p>
          <a:p>
            <a:pPr algn="just" eaLnBrk="1" hangingPunct="1"/>
            <a:r>
              <a:rPr lang="pt-BR" sz="2200" dirty="0" smtClean="0"/>
              <a:t>Exclusão competitiva – deslocamento de uma espécie por outra por conta das mesmas demandas ecológicas</a:t>
            </a:r>
          </a:p>
          <a:p>
            <a:pPr algn="just"/>
            <a:r>
              <a:rPr lang="pt-BR" sz="2200" dirty="0" smtClean="0"/>
              <a:t>Cada </a:t>
            </a:r>
            <a:r>
              <a:rPr lang="pt-BR" sz="2200" dirty="0" smtClean="0"/>
              <a:t>irmão da </a:t>
            </a:r>
            <a:r>
              <a:rPr lang="pt-BR" sz="2200" dirty="0" smtClean="0"/>
              <a:t>família procura </a:t>
            </a:r>
            <a:r>
              <a:rPr lang="pt-BR" sz="2200" dirty="0" smtClean="0"/>
              <a:t>um </a:t>
            </a:r>
            <a:r>
              <a:rPr lang="pt-BR" sz="2200" dirty="0" smtClean="0"/>
              <a:t>nicho </a:t>
            </a:r>
            <a:r>
              <a:rPr lang="pt-BR" sz="2200" dirty="0" smtClean="0"/>
              <a:t>livre – assim pode diminuir a </a:t>
            </a:r>
            <a:r>
              <a:rPr lang="pt-BR" sz="2200" dirty="0" smtClean="0"/>
              <a:t>concorrência e </a:t>
            </a:r>
            <a:r>
              <a:rPr lang="pt-BR" sz="2200" dirty="0" smtClean="0"/>
              <a:t>agressividade</a:t>
            </a:r>
            <a:endParaRPr lang="pt-BR" sz="2200" dirty="0" smtClean="0"/>
          </a:p>
          <a:p>
            <a:pPr algn="just" eaLnBrk="1" hangingPunct="1"/>
            <a:r>
              <a:rPr lang="pt-BR" sz="2200" dirty="0" smtClean="0"/>
              <a:t>Os nascidos mais tarde (= os com irmãos mais velhos) são </a:t>
            </a:r>
            <a:r>
              <a:rPr lang="pt-BR" sz="2200" dirty="0" smtClean="0"/>
              <a:t>mais abertos para novas </a:t>
            </a:r>
            <a:r>
              <a:rPr lang="pt-BR" sz="2200" dirty="0" smtClean="0"/>
              <a:t>experiências, abertos </a:t>
            </a:r>
            <a:r>
              <a:rPr lang="pt-BR" sz="2200" dirty="0" smtClean="0"/>
              <a:t>para achar um nicho </a:t>
            </a:r>
            <a:r>
              <a:rPr lang="pt-BR" sz="2200" dirty="0" smtClean="0"/>
              <a:t>ainda não </a:t>
            </a:r>
            <a:r>
              <a:rPr lang="pt-BR" sz="2200" dirty="0" smtClean="0"/>
              <a:t>ocupado na família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Diferenças</a:t>
            </a:r>
            <a:r>
              <a:rPr lang="en-US" dirty="0"/>
              <a:t> inter-</a:t>
            </a:r>
            <a:r>
              <a:rPr lang="en-US" dirty="0" err="1"/>
              <a:t>indivíduais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dentro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família</a:t>
            </a:r>
            <a:endParaRPr lang="cs-CZ" dirty="0"/>
          </a:p>
        </p:txBody>
      </p:sp>
      <p:sp>
        <p:nvSpPr>
          <p:cNvPr id="5017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32235"/>
            <a:ext cx="8229600" cy="49371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altLang="pt-BR" sz="2200" b="1" dirty="0" smtClean="0"/>
              <a:t>Fatores genéticos </a:t>
            </a:r>
            <a:r>
              <a:rPr lang="pt-BR" altLang="pt-BR" sz="2200" b="1" dirty="0" smtClean="0"/>
              <a:t>da variabilidade </a:t>
            </a:r>
            <a:r>
              <a:rPr lang="pt-BR" altLang="pt-BR" sz="2200" b="1" dirty="0" smtClean="0"/>
              <a:t>entre irmãos</a:t>
            </a:r>
            <a:endParaRPr lang="pt-BR" altLang="pt-BR" sz="2200" b="1" dirty="0" smtClean="0"/>
          </a:p>
          <a:p>
            <a:pPr algn="just" eaLnBrk="1" hangingPunct="1"/>
            <a:r>
              <a:rPr lang="pt-BR" altLang="pt-BR" sz="2200" b="1" dirty="0" smtClean="0"/>
              <a:t>Influencias do ambiente </a:t>
            </a:r>
            <a:r>
              <a:rPr lang="pt-BR" altLang="pt-BR" sz="2200" b="1" dirty="0" smtClean="0"/>
              <a:t>familiar </a:t>
            </a:r>
            <a:r>
              <a:rPr lang="pt-BR" altLang="pt-BR" sz="2200" dirty="0" smtClean="0"/>
              <a:t>(ex. diferentes </a:t>
            </a:r>
            <a:r>
              <a:rPr lang="pt-BR" altLang="pt-BR" sz="2200" dirty="0" smtClean="0"/>
              <a:t>abordagens de </a:t>
            </a:r>
            <a:r>
              <a:rPr lang="pt-BR" altLang="pt-BR" sz="2200" dirty="0" smtClean="0"/>
              <a:t>pais) e </a:t>
            </a:r>
            <a:r>
              <a:rPr lang="pt-BR" altLang="pt-BR" sz="2200" b="1" dirty="0" smtClean="0"/>
              <a:t>especialmente fora da família </a:t>
            </a:r>
            <a:r>
              <a:rPr lang="pt-BR" altLang="pt-BR" sz="2200" dirty="0" smtClean="0"/>
              <a:t>(ex. amigos, escola, mídia)</a:t>
            </a:r>
            <a:endParaRPr lang="pt-BR" altLang="pt-BR" sz="2200" dirty="0" smtClean="0"/>
          </a:p>
          <a:p>
            <a:pPr algn="just" eaLnBrk="1" hangingPunct="1"/>
            <a:r>
              <a:rPr lang="pt-BR" altLang="pt-BR" sz="2200" dirty="0" smtClean="0"/>
              <a:t>Schachter:  ser diferente é uma defesa contra a rivalidade de outros irmãos (Complexo de Caim)</a:t>
            </a:r>
          </a:p>
          <a:p>
            <a:pPr algn="just" eaLnBrk="1" hangingPunct="1"/>
            <a:r>
              <a:rPr lang="pt-BR" altLang="pt-BR" sz="2200" dirty="0" smtClean="0"/>
              <a:t>Lógica darwiniana: ser diferente é </a:t>
            </a:r>
            <a:r>
              <a:rPr lang="pt-BR" altLang="pt-BR" sz="2200" dirty="0" smtClean="0"/>
              <a:t>uma tentativa de obter mais investimentos parentais</a:t>
            </a:r>
            <a:endParaRPr lang="pt-BR" altLang="pt-BR" sz="2200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pt-BR" altLang="pt-BR" sz="2200" dirty="0" smtClean="0"/>
              <a:t>Primogênitos:  podem escolher qualquer nicho que quiserem</a:t>
            </a:r>
          </a:p>
          <a:p>
            <a:pPr algn="just" eaLnBrk="1" hangingPunct="1"/>
            <a:r>
              <a:rPr lang="pt-BR" altLang="pt-BR" sz="2200" dirty="0" smtClean="0"/>
              <a:t>Later-borns (não-primogênitos): </a:t>
            </a:r>
            <a:r>
              <a:rPr lang="pt-BR" altLang="pt-BR" sz="2200" dirty="0" smtClean="0"/>
              <a:t>ser diferente acaba </a:t>
            </a:r>
            <a:r>
              <a:rPr lang="pt-BR" altLang="pt-BR" sz="2200" dirty="0" smtClean="0"/>
              <a:t>compensando,  </a:t>
            </a:r>
            <a:r>
              <a:rPr lang="pt-BR" altLang="pt-BR" sz="2200" dirty="0" smtClean="0"/>
              <a:t>quanto maior a diferença, menos chances </a:t>
            </a:r>
            <a:r>
              <a:rPr lang="pt-BR" altLang="pt-BR" sz="2200" dirty="0" smtClean="0"/>
              <a:t>ele/a </a:t>
            </a:r>
            <a:r>
              <a:rPr lang="pt-BR" altLang="pt-BR" sz="2200" dirty="0" smtClean="0"/>
              <a:t>terá de ser comparado aos seus irmãos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Conteúdo do curso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387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História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pesquisa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voltada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orientação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Definições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medição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orientação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rgbClr val="BFBFBF"/>
                </a:solidFill>
              </a:rPr>
              <a:t>Não-conformidade</a:t>
            </a:r>
            <a:r>
              <a:rPr lang="en-US" dirty="0" smtClean="0">
                <a:solidFill>
                  <a:srgbClr val="BFBFBF"/>
                </a:solidFill>
              </a:rPr>
              <a:t> de </a:t>
            </a:r>
            <a:r>
              <a:rPr lang="en-US" dirty="0" err="1" smtClean="0">
                <a:solidFill>
                  <a:srgbClr val="BFBFBF"/>
                </a:solidFill>
              </a:rPr>
              <a:t>gênero</a:t>
            </a:r>
            <a:r>
              <a:rPr lang="en-US" dirty="0" smtClean="0">
                <a:solidFill>
                  <a:srgbClr val="BFBFBF"/>
                </a:solidFill>
              </a:rPr>
              <a:t> e a </a:t>
            </a:r>
            <a:r>
              <a:rPr lang="en-US" dirty="0" err="1" smtClean="0">
                <a:solidFill>
                  <a:srgbClr val="BFBFBF"/>
                </a:solidFill>
              </a:rPr>
              <a:t>orientação</a:t>
            </a:r>
            <a:r>
              <a:rPr lang="en-US" dirty="0" smtClean="0">
                <a:solidFill>
                  <a:srgbClr val="BFBFBF"/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Radar gay e </a:t>
            </a:r>
            <a:r>
              <a:rPr lang="en-US" dirty="0" err="1" smtClean="0">
                <a:solidFill>
                  <a:srgbClr val="BFBFBF"/>
                </a:solidFill>
              </a:rPr>
              <a:t>subcomunidades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confusas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Pesquisa transcultural e relacionamentos de mesmo sexo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/>
              <a:t>Teoria</a:t>
            </a:r>
            <a:r>
              <a:rPr lang="en-US" dirty="0" smtClean="0"/>
              <a:t> do </a:t>
            </a:r>
            <a:r>
              <a:rPr lang="en-US" dirty="0" err="1" smtClean="0"/>
              <a:t>cérebro</a:t>
            </a:r>
            <a:r>
              <a:rPr lang="en-US" dirty="0" smtClean="0"/>
              <a:t> </a:t>
            </a:r>
            <a:r>
              <a:rPr lang="en-US" dirty="0" err="1" smtClean="0"/>
              <a:t>homossexual</a:t>
            </a:r>
            <a:endParaRPr lang="en-US" dirty="0" smtClean="0"/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rgbClr val="BFBFBF"/>
                </a:solidFill>
              </a:rPr>
              <a:t>Ordem</a:t>
            </a:r>
            <a:r>
              <a:rPr lang="en-US" dirty="0" smtClean="0">
                <a:solidFill>
                  <a:srgbClr val="BFBFBF"/>
                </a:solidFill>
              </a:rPr>
              <a:t> de </a:t>
            </a:r>
            <a:r>
              <a:rPr lang="en-US" dirty="0" err="1" smtClean="0">
                <a:solidFill>
                  <a:srgbClr val="BFBFBF"/>
                </a:solidFill>
              </a:rPr>
              <a:t>nascimento</a:t>
            </a:r>
            <a:r>
              <a:rPr lang="en-US" dirty="0" smtClean="0">
                <a:solidFill>
                  <a:srgbClr val="BFBFBF"/>
                </a:solidFill>
              </a:rPr>
              <a:t> e </a:t>
            </a:r>
            <a:r>
              <a:rPr lang="en-US" dirty="0" err="1" smtClean="0">
                <a:solidFill>
                  <a:srgbClr val="BFBFBF"/>
                </a:solidFill>
              </a:rPr>
              <a:t>constelação</a:t>
            </a:r>
            <a:r>
              <a:rPr lang="en-US" dirty="0" smtClean="0">
                <a:solidFill>
                  <a:srgbClr val="BFBFBF"/>
                </a:solidFill>
              </a:rPr>
              <a:t> familiar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Genética da orientação sexual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Teorias evolucionistas da homossexualidade</a:t>
            </a:r>
            <a:endParaRPr lang="en-US" dirty="0" smtClean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Obrázek 3" descr="sullowa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4349750"/>
            <a:ext cx="16192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Diferenças</a:t>
            </a:r>
            <a:r>
              <a:rPr lang="en-US" dirty="0" smtClean="0"/>
              <a:t> inter-</a:t>
            </a:r>
            <a:r>
              <a:rPr lang="en-US" dirty="0" err="1" smtClean="0"/>
              <a:t>indivíduais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dentro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família</a:t>
            </a:r>
            <a:endParaRPr lang="cs-CZ" dirty="0"/>
          </a:p>
        </p:txBody>
      </p:sp>
      <p:sp>
        <p:nvSpPr>
          <p:cNvPr id="5120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0825" y="1372195"/>
            <a:ext cx="8229600" cy="49371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altLang="pt-BR" sz="2000" dirty="0" smtClean="0"/>
              <a:t>Consequências para os irmãos mais novos: tendências a serem diferentes a qualquer custo, tornarem-se radicais, buscarem por novas abordagens, acharem novos nichos, </a:t>
            </a:r>
            <a:r>
              <a:rPr lang="pt-BR" altLang="pt-BR" sz="2000" dirty="0" smtClean="0"/>
              <a:t>abrangem </a:t>
            </a:r>
            <a:r>
              <a:rPr lang="pt-BR" altLang="pt-BR" sz="2000" dirty="0" smtClean="0"/>
              <a:t>seus interesses, </a:t>
            </a:r>
            <a:r>
              <a:rPr lang="pt-BR" altLang="pt-BR" sz="2000" dirty="0" smtClean="0"/>
              <a:t>terem maior abertura a experiência, </a:t>
            </a:r>
            <a:r>
              <a:rPr lang="pt-BR" altLang="pt-BR" sz="2000" dirty="0" smtClean="0"/>
              <a:t>coragem e tomada de riscos</a:t>
            </a:r>
          </a:p>
          <a:p>
            <a:pPr algn="just" eaLnBrk="1" hangingPunct="1"/>
            <a:r>
              <a:rPr lang="pt-BR" altLang="pt-BR" sz="2000" dirty="0" smtClean="0"/>
              <a:t>Quanto maior a família, </a:t>
            </a:r>
            <a:r>
              <a:rPr lang="pt-BR" altLang="pt-BR" sz="2000" dirty="0" smtClean="0"/>
              <a:t>maiores </a:t>
            </a:r>
            <a:r>
              <a:rPr lang="pt-BR" altLang="pt-BR" sz="2000" dirty="0" smtClean="0"/>
              <a:t>as diferenças</a:t>
            </a:r>
          </a:p>
          <a:p>
            <a:pPr algn="just" eaLnBrk="1" hangingPunct="1"/>
            <a:r>
              <a:rPr lang="pt-BR" altLang="pt-BR" sz="2000" dirty="0" smtClean="0"/>
              <a:t>Maior tomada de </a:t>
            </a:r>
            <a:r>
              <a:rPr lang="pt-BR" altLang="pt-BR" sz="2000" dirty="0" smtClean="0"/>
              <a:t>riscos </a:t>
            </a:r>
            <a:r>
              <a:rPr lang="pt-BR" altLang="pt-BR" sz="2000" dirty="0" smtClean="0"/>
              <a:t>acaba valendo a pena especialmente em famílias com poucos recursos</a:t>
            </a:r>
          </a:p>
          <a:p>
            <a:pPr algn="just" eaLnBrk="1" hangingPunct="1"/>
            <a:r>
              <a:rPr lang="pt-BR" altLang="pt-BR" sz="2000" dirty="0" smtClean="0"/>
              <a:t>Consequências para os primogênitos: proteção da tradição, críticas as novas ideias, posição dominante na sociedade, tendência a ser o primeiros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043988" cy="9906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dirty="0" err="1" smtClean="0"/>
              <a:t>Ordem</a:t>
            </a:r>
            <a:r>
              <a:rPr lang="en-US" altLang="pt-BR" dirty="0" smtClean="0"/>
              <a:t> de </a:t>
            </a:r>
            <a:r>
              <a:rPr lang="en-US" altLang="pt-BR" dirty="0" err="1" smtClean="0"/>
              <a:t>nascimento</a:t>
            </a:r>
            <a:r>
              <a:rPr lang="en-US" altLang="pt-BR" dirty="0" smtClean="0"/>
              <a:t> e </a:t>
            </a:r>
            <a:r>
              <a:rPr lang="en-US" altLang="pt-BR" dirty="0" smtClean="0"/>
              <a:t/>
            </a:r>
            <a:br>
              <a:rPr lang="en-US" altLang="pt-BR" dirty="0" smtClean="0"/>
            </a:br>
            <a:r>
              <a:rPr lang="en-US" altLang="pt-BR" dirty="0" smtClean="0"/>
              <a:t>a </a:t>
            </a:r>
            <a:r>
              <a:rPr lang="en-US" altLang="pt-BR" dirty="0" err="1" smtClean="0"/>
              <a:t>orientação</a:t>
            </a:r>
            <a:r>
              <a:rPr lang="en-US" altLang="pt-BR" dirty="0" smtClean="0"/>
              <a:t> sexual</a:t>
            </a:r>
            <a:endParaRPr lang="cs-CZ" altLang="pt-BR" dirty="0" smtClean="0"/>
          </a:p>
        </p:txBody>
      </p:sp>
      <p:sp>
        <p:nvSpPr>
          <p:cNvPr id="5222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607425" cy="4525963"/>
          </a:xfrm>
        </p:spPr>
        <p:txBody>
          <a:bodyPr>
            <a:no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pt-BR" altLang="pt-BR" sz="2000" b="1" dirty="0" smtClean="0"/>
              <a:t>Ray Blanchard: </a:t>
            </a:r>
            <a:r>
              <a:rPr lang="pt-BR" altLang="pt-BR" sz="2000" dirty="0" smtClean="0"/>
              <a:t>Centre </a:t>
            </a:r>
            <a:r>
              <a:rPr lang="pt-BR" altLang="pt-BR" sz="2000" dirty="0" smtClean="0"/>
              <a:t>for Addiction and Mental Health, University of Toronto</a:t>
            </a:r>
          </a:p>
          <a:p>
            <a:pPr algn="just" eaLnBrk="1" hangingPunct="1"/>
            <a:r>
              <a:rPr lang="pt-BR" altLang="pt-BR" sz="2000" dirty="0" smtClean="0"/>
              <a:t>Comparados a média populacional, homens homossexuais </a:t>
            </a:r>
            <a:r>
              <a:rPr lang="pt-BR" altLang="pt-BR" sz="2000" dirty="0" smtClean="0"/>
              <a:t>(</a:t>
            </a:r>
            <a:r>
              <a:rPr lang="pt-BR" altLang="pt-BR" sz="2000" dirty="0" smtClean="0"/>
              <a:t>não </a:t>
            </a:r>
            <a:r>
              <a:rPr lang="pt-BR" altLang="pt-BR" sz="2000" dirty="0" smtClean="0"/>
              <a:t>mulheres lésbicas</a:t>
            </a:r>
            <a:r>
              <a:rPr lang="pt-BR" altLang="pt-BR" sz="2000" dirty="0" smtClean="0"/>
              <a:t>) </a:t>
            </a:r>
            <a:r>
              <a:rPr lang="pt-BR" altLang="pt-BR" sz="2000" dirty="0" smtClean="0"/>
              <a:t>são geralmente later-borns (não primogênitos)</a:t>
            </a:r>
            <a:endParaRPr lang="pt-BR" altLang="pt-BR" sz="2000" dirty="0" smtClean="0"/>
          </a:p>
          <a:p>
            <a:pPr algn="just" eaLnBrk="1" hangingPunct="1"/>
            <a:r>
              <a:rPr lang="pt-BR" altLang="pt-BR" sz="2000" dirty="0" smtClean="0"/>
              <a:t>Os homens homossexuais têm somente maior </a:t>
            </a:r>
            <a:r>
              <a:rPr lang="pt-BR" altLang="pt-BR" sz="2000" dirty="0" smtClean="0"/>
              <a:t>número de irmãos mais velhos, não de irmãs mais velhas, ou de irmãos mais novos</a:t>
            </a:r>
          </a:p>
          <a:p>
            <a:pPr algn="just" eaLnBrk="1" hangingPunct="1">
              <a:buFont typeface="Arial" charset="0"/>
              <a:buNone/>
            </a:pPr>
            <a:r>
              <a:rPr lang="pt-BR" altLang="pt-BR" sz="2000" dirty="0" smtClean="0"/>
              <a:t>Blanchard, 2004: meta-análise de todos os estudos anteriores, N&gt;10.000 homens</a:t>
            </a:r>
          </a:p>
          <a:p>
            <a:pPr algn="just" eaLnBrk="1" hangingPunct="1">
              <a:buFont typeface="Arial" charset="0"/>
              <a:buNone/>
            </a:pPr>
            <a:r>
              <a:rPr lang="pt-BR" altLang="pt-BR" sz="2000" dirty="0" smtClean="0"/>
              <a:t>Blanchard &amp; Lippa, 2007: um estudo gigante usando a BBC, N&gt; 80.000 homens</a:t>
            </a:r>
          </a:p>
          <a:p>
            <a:pPr algn="just" eaLnBrk="1" hangingPunct="1"/>
            <a:r>
              <a:rPr lang="pt-BR" altLang="pt-BR" sz="2000" dirty="0" smtClean="0"/>
              <a:t>Os resultados semelhantes em pesquisas de grupos independentes, em </a:t>
            </a:r>
            <a:r>
              <a:rPr lang="pt-BR" altLang="pt-BR" sz="2000" dirty="0" smtClean="0"/>
              <a:t>outros países, e grupos étnicos (Grã-Bretanha, Canada, Holanda, Polinésia) (Camperio-Ciani a kol., 2004; King a kol., 2005 ; Bogaert, 1998, Bogaert, 1998; VanderLaan a Vasey, 2009; Vasey a VanderLaan, 2007)</a:t>
            </a:r>
          </a:p>
          <a:p>
            <a:pPr algn="just">
              <a:buNone/>
            </a:pPr>
            <a:r>
              <a:rPr lang="pt-BR" altLang="pt-BR" sz="2000" b="1" dirty="0" smtClean="0"/>
              <a:t>= </a:t>
            </a:r>
            <a:r>
              <a:rPr lang="pt-BR" altLang="pt-BR" sz="2000" b="1" dirty="0" smtClean="0"/>
              <a:t>„Efeito </a:t>
            </a:r>
            <a:r>
              <a:rPr lang="pt-BR" altLang="pt-BR" sz="2000" b="1" dirty="0" smtClean="0"/>
              <a:t>do irmão mais velho</a:t>
            </a:r>
            <a:r>
              <a:rPr lang="pt-BR" altLang="pt-BR" sz="2000" b="1" dirty="0" smtClean="0"/>
              <a:t>“ (Ao </a:t>
            </a:r>
            <a:r>
              <a:rPr lang="pt-BR" altLang="pt-BR" sz="2000" b="1" dirty="0" smtClean="0"/>
              <a:t>serem comparados a homens heterossexuais, homens homossexuais tem mais irmãos mais </a:t>
            </a:r>
            <a:r>
              <a:rPr lang="pt-BR" altLang="pt-BR" sz="2000" b="1" dirty="0" smtClean="0"/>
              <a:t>velhos)</a:t>
            </a:r>
            <a:endParaRPr lang="pt-BR" altLang="pt-B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0" y="71438"/>
            <a:ext cx="9472613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dirty="0" err="1" smtClean="0"/>
              <a:t>Ordem</a:t>
            </a:r>
            <a:r>
              <a:rPr lang="en-US" altLang="pt-BR" dirty="0" smtClean="0"/>
              <a:t> de </a:t>
            </a:r>
            <a:r>
              <a:rPr lang="en-US" altLang="pt-BR" dirty="0" err="1" smtClean="0"/>
              <a:t>nascimento</a:t>
            </a:r>
            <a:r>
              <a:rPr lang="en-US" altLang="pt-BR" dirty="0" smtClean="0"/>
              <a:t> e </a:t>
            </a:r>
            <a:r>
              <a:rPr lang="en-US" altLang="pt-BR" dirty="0" smtClean="0"/>
              <a:t/>
            </a:r>
            <a:br>
              <a:rPr lang="en-US" altLang="pt-BR" dirty="0" smtClean="0"/>
            </a:br>
            <a:r>
              <a:rPr lang="en-US" altLang="pt-BR" dirty="0" smtClean="0"/>
              <a:t>a </a:t>
            </a:r>
            <a:r>
              <a:rPr lang="en-US" altLang="pt-BR" dirty="0" err="1" smtClean="0"/>
              <a:t>orientação</a:t>
            </a:r>
            <a:r>
              <a:rPr lang="en-US" altLang="pt-BR" dirty="0" smtClean="0"/>
              <a:t> sexual</a:t>
            </a:r>
            <a:endParaRPr lang="cs-CZ" altLang="pt-BR" dirty="0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0825" y="1341438"/>
            <a:ext cx="8642350" cy="47847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sz="2000" b="1" dirty="0" smtClean="0"/>
              <a:t>Nem todo </a:t>
            </a:r>
            <a:r>
              <a:rPr lang="pt-BR" sz="2000" b="1" dirty="0" smtClean="0"/>
              <a:t>homem </a:t>
            </a:r>
            <a:r>
              <a:rPr lang="pt-BR" sz="2000" b="1" dirty="0" smtClean="0"/>
              <a:t>não </a:t>
            </a:r>
            <a:r>
              <a:rPr lang="pt-BR" sz="2000" b="1" dirty="0" smtClean="0"/>
              <a:t>primogênito é um homem homossexual: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pt-BR" sz="2000" dirty="0" smtClean="0"/>
              <a:t>-   Blanchard &amp; Bogaert, 1996: a cada irmão mais velho aumenta-se a probabilidade de homossexualidade em 33% no irmão mais novo</a:t>
            </a:r>
          </a:p>
          <a:p>
            <a:pPr algn="just">
              <a:lnSpc>
                <a:spcPct val="90000"/>
              </a:lnSpc>
              <a:buNone/>
            </a:pPr>
            <a:r>
              <a:rPr lang="pt-BR" sz="2000" dirty="0" smtClean="0"/>
              <a:t>-   A chance que </a:t>
            </a:r>
            <a:r>
              <a:rPr lang="pt-BR" sz="2000" dirty="0" smtClean="0"/>
              <a:t>um homem </a:t>
            </a:r>
            <a:r>
              <a:rPr lang="pt-BR" sz="2000" dirty="0" smtClean="0"/>
              <a:t>não </a:t>
            </a:r>
            <a:r>
              <a:rPr lang="pt-BR" sz="2000" dirty="0" smtClean="0"/>
              <a:t>primogênito </a:t>
            </a:r>
            <a:r>
              <a:rPr lang="pt-BR" sz="2000" dirty="0" smtClean="0"/>
              <a:t>(selecionado aleatoriamente) </a:t>
            </a:r>
            <a:r>
              <a:rPr lang="pt-BR" sz="2000" dirty="0" smtClean="0"/>
              <a:t>seja homossexual é por volta de 2%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000" b="1" dirty="0" smtClean="0"/>
              <a:t>Nem todo homem homossexual tem irmãos mais velhos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pt-BR" sz="2000" dirty="0" smtClean="0"/>
              <a:t>i.e. o efeito de irmãos mais velhos não se aplica a toda a população homossexual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pt-BR" sz="2000" dirty="0" smtClean="0"/>
              <a:t>Cantor et al., 2002: 15.1% dos homens homossexuais (um a cada sete homens) é um filho não primogênito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000" dirty="0" smtClean="0"/>
              <a:t>Blanchard a kol. 1996: </a:t>
            </a:r>
            <a:r>
              <a:rPr lang="pt-BR" sz="2000" dirty="0" smtClean="0"/>
              <a:t>“o </a:t>
            </a:r>
            <a:r>
              <a:rPr lang="pt-BR" sz="2000" dirty="0" smtClean="0"/>
              <a:t>efeito irmão mais </a:t>
            </a:r>
            <a:r>
              <a:rPr lang="pt-BR" sz="2000" dirty="0" smtClean="0"/>
              <a:t>velho” está relacionado a não-conformidade </a:t>
            </a:r>
            <a:r>
              <a:rPr lang="pt-BR" sz="2000" dirty="0" smtClean="0"/>
              <a:t>de </a:t>
            </a:r>
            <a:r>
              <a:rPr lang="pt-BR" sz="2000" dirty="0" smtClean="0"/>
              <a:t>gênero nos </a:t>
            </a:r>
            <a:r>
              <a:rPr lang="pt-BR" sz="2000" dirty="0" smtClean="0"/>
              <a:t>homens</a:t>
            </a:r>
          </a:p>
          <a:p>
            <a:pPr algn="just">
              <a:lnSpc>
                <a:spcPct val="90000"/>
              </a:lnSpc>
            </a:pPr>
            <a:r>
              <a:rPr lang="pt-BR" sz="2000" dirty="0" smtClean="0"/>
              <a:t>Bailey a Zucker, 1995: </a:t>
            </a:r>
            <a:r>
              <a:rPr lang="pt-BR" sz="2000" dirty="0" smtClean="0"/>
              <a:t>“o </a:t>
            </a:r>
            <a:r>
              <a:rPr lang="pt-BR" sz="2000" dirty="0" smtClean="0"/>
              <a:t>efeito do irmão mais </a:t>
            </a:r>
            <a:r>
              <a:rPr lang="pt-BR" sz="2000" dirty="0" smtClean="0"/>
              <a:t>velho” </a:t>
            </a:r>
            <a:r>
              <a:rPr lang="pt-BR" sz="2000" dirty="0" smtClean="0"/>
              <a:t>aumenta a probabilidade de </a:t>
            </a:r>
            <a:r>
              <a:rPr lang="pt-BR" sz="2000" dirty="0" smtClean="0"/>
              <a:t>não-conformidade de </a:t>
            </a:r>
            <a:r>
              <a:rPr lang="pt-BR" sz="2000" dirty="0" smtClean="0"/>
              <a:t>gênero, </a:t>
            </a:r>
            <a:r>
              <a:rPr lang="pt-BR" sz="2000" dirty="0" smtClean="0"/>
              <a:t>e aumenta a probabilidade de </a:t>
            </a:r>
            <a:r>
              <a:rPr lang="pt-BR" sz="2000" dirty="0" smtClean="0"/>
              <a:t>homossexualidade nos homens</a:t>
            </a: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pt-BR" dirty="0" smtClean="0"/>
              <a:t>I. </a:t>
            </a:r>
            <a:r>
              <a:rPr lang="pt-BR" altLang="pt-BR" dirty="0" smtClean="0"/>
              <a:t>Teorias </a:t>
            </a:r>
            <a:r>
              <a:rPr lang="pt-BR" altLang="pt-BR" dirty="0" smtClean="0"/>
              <a:t>psicossexuais</a:t>
            </a:r>
            <a:endParaRPr lang="cs-CZ" altLang="pt-BR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8229600" cy="482488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b="1" u="sng" dirty="0" smtClean="0"/>
              <a:t>Theory of seduction (Teoria da sedução) </a:t>
            </a:r>
            <a:r>
              <a:rPr lang="pt-BR" sz="1800" dirty="0" smtClean="0"/>
              <a:t>(Archer, 1996; Gallup, 1995):  homossexualidade é causada por experimentações homossexuais cedo na vida – experienciação com o irmão mais velho pode levar a orientação sexual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1800" dirty="0" smtClean="0"/>
              <a:t>Dawood </a:t>
            </a:r>
            <a:r>
              <a:rPr lang="pt-BR" sz="1800" dirty="0" smtClean="0"/>
              <a:t>et al., </a:t>
            </a:r>
            <a:r>
              <a:rPr lang="pt-BR" sz="1800" dirty="0" smtClean="0"/>
              <a:t>2000: comportamento homossexual na adolescência e comportamento homossexual do irmão </a:t>
            </a:r>
            <a:r>
              <a:rPr lang="pt-BR" sz="1800" dirty="0" smtClean="0"/>
              <a:t>não está </a:t>
            </a:r>
            <a:r>
              <a:rPr lang="pt-BR" sz="1800" dirty="0" smtClean="0"/>
              <a:t>conectado a orientação homossexual na vida </a:t>
            </a:r>
            <a:r>
              <a:rPr lang="pt-BR" sz="1800" dirty="0" smtClean="0"/>
              <a:t>adulta</a:t>
            </a:r>
            <a:endParaRPr lang="pt-BR" sz="18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1800" dirty="0" smtClean="0"/>
              <a:t>Kirk </a:t>
            </a:r>
            <a:r>
              <a:rPr lang="pt-BR" sz="1800" dirty="0" smtClean="0"/>
              <a:t>et al., </a:t>
            </a:r>
            <a:r>
              <a:rPr lang="pt-BR" sz="1800" dirty="0" smtClean="0"/>
              <a:t>1999: menos de 50% dos indivíduos sabia da orientação homossexual do irmão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b="1" u="sng" dirty="0" smtClean="0"/>
              <a:t>Falta de um modelo (idolo) do sexo oposto</a:t>
            </a:r>
            <a:r>
              <a:rPr lang="pt-BR" sz="1800" b="1" u="sng" dirty="0" smtClean="0"/>
              <a:t>: </a:t>
            </a:r>
            <a:r>
              <a:rPr lang="pt-BR" sz="1800" dirty="0" smtClean="0"/>
              <a:t>desde </a:t>
            </a:r>
            <a:r>
              <a:rPr lang="pt-BR" sz="1800" dirty="0" smtClean="0"/>
              <a:t>a infância passa tempo demais com outros homens, atração adulta por homens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b="1" u="sng" dirty="0" smtClean="0"/>
              <a:t>Overcaring mother </a:t>
            </a:r>
            <a:r>
              <a:rPr lang="pt-BR" sz="1800" dirty="0" smtClean="0"/>
              <a:t>(</a:t>
            </a:r>
            <a:r>
              <a:rPr lang="pt-BR" sz="1800" dirty="0" smtClean="0"/>
              <a:t>Jonas, 1963): homossexualidade masculina causada por mães super-protetivas, filhos mais novos ganham muita atenção materna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dirty="0" smtClean="0"/>
              <a:t>- Na realidade as filhas mais novas ganham mais atenção do que os filhos (Sulloway a kol., 2003)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b="1" u="sng" dirty="0" smtClean="0"/>
              <a:t>Decepção por não ter tido uma filha: </a:t>
            </a:r>
            <a:r>
              <a:rPr lang="pt-BR" sz="1800" dirty="0" smtClean="0"/>
              <a:t>mães criam seus filhos como </a:t>
            </a:r>
            <a:r>
              <a:rPr lang="pt-BR" sz="1800" dirty="0" smtClean="0"/>
              <a:t>filhas (</a:t>
            </a:r>
            <a:r>
              <a:rPr lang="pt-BR" sz="1800" dirty="0" smtClean="0"/>
              <a:t>Nash a Hayes, 1965)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1800" dirty="0" smtClean="0"/>
              <a:t>       - em tais famílias deveriam haver menos filhas, mas não a diferença entre o número de </a:t>
            </a:r>
            <a:r>
              <a:rPr lang="pt-BR" sz="1800" dirty="0" smtClean="0"/>
              <a:t>filhos </a:t>
            </a:r>
            <a:r>
              <a:rPr lang="pt-BR" sz="1800" dirty="0" smtClean="0"/>
              <a:t>em homossexuais e nos grupos de controle</a:t>
            </a:r>
          </a:p>
          <a:p>
            <a:pPr algn="just">
              <a:lnSpc>
                <a:spcPct val="80000"/>
              </a:lnSpc>
              <a:buNone/>
            </a:pPr>
            <a:r>
              <a:rPr lang="pt-BR" sz="1800" b="1" u="sng" dirty="0" smtClean="0"/>
              <a:t>Abertura para a experimentação dos não primogenitos: (</a:t>
            </a:r>
            <a:r>
              <a:rPr lang="pt-BR" sz="1800" dirty="0" smtClean="0"/>
              <a:t>Sulloway: Born to rebell, 1997): </a:t>
            </a:r>
            <a:r>
              <a:rPr lang="pt-BR" sz="1800" dirty="0" smtClean="0"/>
              <a:t>os </a:t>
            </a:r>
            <a:r>
              <a:rPr lang="pt-BR" sz="1800" dirty="0" smtClean="0"/>
              <a:t>não primogênitos tem maior abertura </a:t>
            </a:r>
            <a:r>
              <a:rPr lang="pt-BR" sz="1800" dirty="0" smtClean="0"/>
              <a:t>para a experimentação incluindo a </a:t>
            </a:r>
            <a:r>
              <a:rPr lang="pt-BR" sz="1800" dirty="0" smtClean="0"/>
              <a:t>sexualidade; mas </a:t>
            </a:r>
            <a:r>
              <a:rPr lang="pt-BR" sz="1800" dirty="0" smtClean="0"/>
              <a:t>experimentar não necessariamente significa uma preferência de parceiros do mesmo sexo durante a vida inteira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dirty="0" err="1" smtClean="0"/>
              <a:t>Críticas</a:t>
            </a:r>
            <a:r>
              <a:rPr lang="en-US" altLang="pt-BR" dirty="0" smtClean="0"/>
              <a:t> </a:t>
            </a:r>
            <a:r>
              <a:rPr lang="en-US" altLang="pt-BR" dirty="0" smtClean="0"/>
              <a:t>das </a:t>
            </a:r>
            <a:r>
              <a:rPr lang="en-US" altLang="pt-BR" dirty="0" err="1" smtClean="0"/>
              <a:t>teorias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psicosociais</a:t>
            </a:r>
            <a:r>
              <a:rPr lang="en-US" altLang="pt-BR" dirty="0" smtClean="0"/>
              <a:t> </a:t>
            </a:r>
            <a:endParaRPr lang="cs-CZ" altLang="pt-BR" dirty="0" smtClean="0"/>
          </a:p>
        </p:txBody>
      </p:sp>
      <p:sp>
        <p:nvSpPr>
          <p:cNvPr id="5529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</a:pPr>
            <a:r>
              <a:rPr lang="pt-BR" altLang="pt-BR" sz="2000" b="1" dirty="0" smtClean="0"/>
              <a:t>Bogaert (2006):</a:t>
            </a:r>
            <a:r>
              <a:rPr lang="pt-BR" altLang="pt-BR" sz="2000" dirty="0" smtClean="0"/>
              <a:t> </a:t>
            </a:r>
            <a:r>
              <a:rPr lang="pt-BR" altLang="pt-BR" sz="2000" dirty="0" smtClean="0"/>
              <a:t>amostra de 944 </a:t>
            </a:r>
            <a:r>
              <a:rPr lang="pt-BR" altLang="pt-BR" sz="2000" dirty="0" smtClean="0"/>
              <a:t>homens homossexuais e heterossexuais </a:t>
            </a:r>
          </a:p>
          <a:p>
            <a:pPr algn="just" eaLnBrk="1" hangingPunct="1">
              <a:buFontTx/>
              <a:buChar char="-"/>
            </a:pPr>
            <a:r>
              <a:rPr lang="pt-BR" altLang="pt-BR" sz="2000" dirty="0" smtClean="0"/>
              <a:t>Homens </a:t>
            </a:r>
            <a:r>
              <a:rPr lang="pt-BR" altLang="pt-BR" sz="2000" dirty="0" smtClean="0"/>
              <a:t>homossexuais tem um número maior de irmãos mais velhos sanguíneos (i.e. irmãos da mesma mãe, independentemente de se eles cresceram juntos ou não)</a:t>
            </a:r>
          </a:p>
          <a:p>
            <a:pPr algn="just" eaLnBrk="1" hangingPunct="1">
              <a:buFontTx/>
              <a:buChar char="-"/>
            </a:pPr>
            <a:r>
              <a:rPr lang="pt-BR" altLang="pt-BR" sz="2000" dirty="0" smtClean="0"/>
              <a:t>Não há efeito </a:t>
            </a:r>
            <a:r>
              <a:rPr lang="pt-BR" altLang="pt-BR" sz="2000" dirty="0" smtClean="0"/>
              <a:t>do irmão mais velho em homossexuais que cresceram juntos com irmãos mais velhos </a:t>
            </a:r>
            <a:r>
              <a:rPr lang="pt-BR" altLang="pt-BR" sz="2000" dirty="0" smtClean="0"/>
              <a:t>da mãe diferente</a:t>
            </a:r>
            <a:endParaRPr lang="pt-BR" altLang="pt-BR" sz="2000" dirty="0" smtClean="0"/>
          </a:p>
          <a:p>
            <a:pPr algn="just" eaLnBrk="1" hangingPunct="1">
              <a:buFont typeface="Arial" charset="0"/>
              <a:buChar char="•"/>
            </a:pPr>
            <a:r>
              <a:rPr lang="pt-BR" altLang="pt-BR" sz="2000" b="1" dirty="0" smtClean="0"/>
              <a:t>Ellis &amp; Blanchard (2001): </a:t>
            </a:r>
            <a:r>
              <a:rPr lang="pt-BR" altLang="pt-BR" sz="2000" dirty="0" smtClean="0"/>
              <a:t>mães de homens homossexuais ficaram grávidas mais vezes com fetos masculinos, incluindo os casos </a:t>
            </a:r>
            <a:r>
              <a:rPr lang="pt-BR" altLang="pt-BR" sz="2000" dirty="0" smtClean="0"/>
              <a:t>que </a:t>
            </a:r>
            <a:r>
              <a:rPr lang="pt-BR" altLang="pt-BR" sz="2000" dirty="0" smtClean="0"/>
              <a:t>foram abortados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pt-BR" smtClean="0"/>
              <a:t>II.</a:t>
            </a:r>
            <a:r>
              <a:rPr lang="pt-BR" altLang="pt-BR" smtClean="0"/>
              <a:t> Teorias biológicas</a:t>
            </a:r>
            <a:endParaRPr lang="cs-CZ" altLang="pt-BR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b="1" dirty="0" smtClean="0"/>
              <a:t>Idade parental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Idade </a:t>
            </a:r>
            <a:r>
              <a:rPr lang="pt-BR" sz="2000" dirty="0" smtClean="0"/>
              <a:t>paterna </a:t>
            </a:r>
            <a:r>
              <a:rPr lang="pt-BR" sz="2000" dirty="0" smtClean="0"/>
              <a:t>– mutações na esparmatogenese em idades mais avançadas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Idade materna – mudanças nos níveis hormonais em idade mais avançada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Contudo, o efeito do irmão mais velho permanece </a:t>
            </a:r>
            <a:r>
              <a:rPr lang="pt-BR" sz="2000" dirty="0" smtClean="0"/>
              <a:t>mesmo </a:t>
            </a:r>
            <a:r>
              <a:rPr lang="pt-BR" sz="2000" dirty="0" smtClean="0"/>
              <a:t>controlando a idade parental; </a:t>
            </a:r>
            <a:r>
              <a:rPr lang="pt-BR" sz="2000" dirty="0" smtClean="0"/>
              <a:t>alguns estudos mostraram que os </a:t>
            </a:r>
            <a:r>
              <a:rPr lang="pt-BR" sz="2000" dirty="0" smtClean="0"/>
              <a:t>homens homossexuais com irmãos mais velhos são </a:t>
            </a:r>
            <a:r>
              <a:rPr lang="pt-BR" sz="2000" dirty="0" smtClean="0"/>
              <a:t>mais </a:t>
            </a:r>
            <a:r>
              <a:rPr lang="pt-BR" sz="2000" dirty="0" smtClean="0"/>
              <a:t>jovens do que os grupos de controle (</a:t>
            </a:r>
            <a:r>
              <a:rPr lang="pt-BR" sz="2000" dirty="0" smtClean="0"/>
              <a:t>Bogaert, </a:t>
            </a:r>
            <a:r>
              <a:rPr lang="pt-BR" sz="2000" dirty="0" smtClean="0"/>
              <a:t>2006</a:t>
            </a:r>
            <a:r>
              <a:rPr lang="pt-BR" sz="2000" dirty="0" smtClean="0"/>
              <a:t>)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pt-BR" sz="20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b="1" dirty="0" smtClean="0"/>
              <a:t>Testosterona</a:t>
            </a:r>
            <a:r>
              <a:rPr lang="pt-BR" sz="2000" dirty="0" smtClean="0"/>
              <a:t>: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pt-BR" sz="2000" dirty="0" smtClean="0">
                <a:solidFill>
                  <a:srgbClr val="FF0000"/>
                </a:solidFill>
              </a:rPr>
              <a:t>hipótese de intervalo entre partos</a:t>
            </a:r>
            <a:r>
              <a:rPr lang="pt-BR" sz="2000" dirty="0" smtClean="0">
                <a:solidFill>
                  <a:srgbClr val="FF0000"/>
                </a:solidFill>
              </a:rPr>
              <a:t>: </a:t>
            </a:r>
            <a:r>
              <a:rPr lang="pt-BR" sz="2000" dirty="0" smtClean="0"/>
              <a:t>Homens </a:t>
            </a:r>
            <a:r>
              <a:rPr lang="pt-BR" sz="2000" dirty="0" smtClean="0"/>
              <a:t>recém-nascidos nascidos </a:t>
            </a:r>
            <a:r>
              <a:rPr lang="pt-BR" sz="2000" b="1" u="sng" dirty="0" smtClean="0"/>
              <a:t>logo</a:t>
            </a:r>
            <a:r>
              <a:rPr lang="pt-BR" sz="2000" dirty="0" smtClean="0"/>
              <a:t> após </a:t>
            </a:r>
            <a:r>
              <a:rPr lang="pt-BR" sz="2000" dirty="0" smtClean="0"/>
              <a:t>um irmão tem um nível menor de testosterona do que os que nasceram antes (Maccoby a kol., 1979)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Blanchard </a:t>
            </a:r>
            <a:r>
              <a:rPr lang="pt-BR" sz="2000" dirty="0" smtClean="0"/>
              <a:t>&amp; Bogaert (1997):  </a:t>
            </a:r>
            <a:r>
              <a:rPr lang="pt-BR" sz="2000" dirty="0" smtClean="0"/>
              <a:t>não há diferença em </a:t>
            </a:r>
            <a:r>
              <a:rPr lang="pt-BR" sz="2000" dirty="0" smtClean="0"/>
              <a:t>intervalo de </a:t>
            </a:r>
            <a:r>
              <a:rPr lang="pt-BR" sz="2000" dirty="0" smtClean="0"/>
              <a:t>partos entre </a:t>
            </a:r>
            <a:r>
              <a:rPr lang="pt-BR" sz="2000" dirty="0" smtClean="0"/>
              <a:t>homens homossexuais e heterossexuais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cs-CZ" sz="2000" dirty="0" smtClean="0"/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Hipóteses imunológicas</a:t>
            </a:r>
            <a:endParaRPr lang="cs-CZ" altLang="pt-BR" dirty="0" smtClean="0"/>
          </a:p>
        </p:txBody>
      </p:sp>
      <p:sp>
        <p:nvSpPr>
          <p:cNvPr id="573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642350" cy="4525962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pt-BR" altLang="pt-BR" sz="2000" b="1" dirty="0" smtClean="0"/>
              <a:t>Blanchard &amp; Bogaert (1996):  </a:t>
            </a:r>
            <a:r>
              <a:rPr lang="pt-BR" altLang="pt-BR" sz="2000" dirty="0" smtClean="0"/>
              <a:t>o efeito do irmão mais velho pode ser causado por uma reação </a:t>
            </a:r>
            <a:r>
              <a:rPr lang="pt-BR" altLang="pt-BR" sz="2000" dirty="0" smtClean="0"/>
              <a:t>imunológica </a:t>
            </a:r>
            <a:r>
              <a:rPr lang="pt-BR" altLang="pt-BR" sz="2000" dirty="0" smtClean="0"/>
              <a:t>materna</a:t>
            </a:r>
          </a:p>
          <a:p>
            <a:pPr algn="just">
              <a:buFontTx/>
              <a:buChar char="-"/>
            </a:pPr>
            <a:r>
              <a:rPr lang="pt-BR" altLang="pt-BR" sz="2000" dirty="0" smtClean="0"/>
              <a:t>Reação </a:t>
            </a:r>
            <a:r>
              <a:rPr lang="pt-BR" altLang="pt-BR" sz="2000" dirty="0" smtClean="0"/>
              <a:t>imunológica </a:t>
            </a:r>
            <a:r>
              <a:rPr lang="pt-BR" altLang="pt-BR" sz="2000" dirty="0" smtClean="0"/>
              <a:t>pode </a:t>
            </a:r>
            <a:r>
              <a:rPr lang="pt-BR" altLang="pt-BR" sz="2000" dirty="0" smtClean="0"/>
              <a:t>ser provocada somente por fetos masculinos, e após cada gravidez com o feto masculino a reação é mais forte</a:t>
            </a:r>
          </a:p>
          <a:p>
            <a:pPr algn="just" eaLnBrk="1" hangingPunct="1"/>
            <a:r>
              <a:rPr lang="pt-BR" altLang="pt-BR" sz="2000" dirty="0" smtClean="0"/>
              <a:t>Antígenos </a:t>
            </a:r>
            <a:r>
              <a:rPr lang="pt-BR" altLang="pt-BR" sz="2000" dirty="0" smtClean="0"/>
              <a:t>histocompativeis conectados ao cromossomo Y (</a:t>
            </a:r>
            <a:r>
              <a:rPr lang="pt-BR" altLang="pt-BR" sz="2000" dirty="0" smtClean="0"/>
              <a:t>antígenos </a:t>
            </a:r>
            <a:r>
              <a:rPr lang="pt-BR" altLang="pt-BR" sz="2000" dirty="0" smtClean="0"/>
              <a:t>H-Y</a:t>
            </a:r>
            <a:r>
              <a:rPr lang="pt-BR" altLang="pt-BR" sz="2000" dirty="0" smtClean="0"/>
              <a:t>), </a:t>
            </a:r>
            <a:r>
              <a:rPr lang="pt-BR" altLang="pt-BR" sz="2000" dirty="0" smtClean="0"/>
              <a:t>e podem talvez provocar uma reação imunitária</a:t>
            </a:r>
          </a:p>
          <a:p>
            <a:pPr algn="just">
              <a:buFontTx/>
              <a:buChar char="-"/>
            </a:pPr>
            <a:r>
              <a:rPr lang="pt-BR" altLang="pt-BR" sz="2000" dirty="0" smtClean="0"/>
              <a:t>Pesquisa </a:t>
            </a:r>
            <a:r>
              <a:rPr lang="pt-BR" altLang="pt-BR" sz="2000" dirty="0" smtClean="0"/>
              <a:t>em ratos: sistema </a:t>
            </a:r>
            <a:r>
              <a:rPr lang="pt-BR" altLang="pt-BR" sz="2000" dirty="0" smtClean="0"/>
              <a:t>imunológico </a:t>
            </a:r>
            <a:r>
              <a:rPr lang="pt-BR" altLang="pt-BR" sz="2000" dirty="0" smtClean="0"/>
              <a:t>materno </a:t>
            </a:r>
            <a:r>
              <a:rPr lang="pt-BR" altLang="pt-BR" sz="2000" dirty="0" smtClean="0"/>
              <a:t>reage com os </a:t>
            </a:r>
            <a:r>
              <a:rPr lang="pt-BR" altLang="pt-BR" sz="2000" dirty="0" smtClean="0"/>
              <a:t>antígenos H-Y</a:t>
            </a:r>
            <a:r>
              <a:rPr lang="pt-BR" altLang="pt-BR" sz="2000" dirty="0" smtClean="0"/>
              <a:t>; </a:t>
            </a:r>
            <a:r>
              <a:rPr lang="pt-BR" altLang="pt-BR" sz="2000" dirty="0" smtClean="0"/>
              <a:t>o sistema cria </a:t>
            </a:r>
            <a:r>
              <a:rPr lang="pt-BR" altLang="pt-BR" sz="2000" dirty="0" smtClean="0"/>
              <a:t>anti-corpos </a:t>
            </a:r>
            <a:r>
              <a:rPr lang="pt-BR" altLang="pt-BR" sz="2000" dirty="0" smtClean="0"/>
              <a:t>contra esses antígenos </a:t>
            </a:r>
            <a:r>
              <a:rPr lang="pt-BR" altLang="pt-BR" sz="2000" dirty="0" smtClean="0"/>
              <a:t>o que pode influenciar desenvolvimento do feto</a:t>
            </a:r>
            <a:endParaRPr lang="pt-BR" altLang="pt-BR" sz="2000" dirty="0" smtClean="0">
              <a:solidFill>
                <a:srgbClr val="FF0000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pt-BR" altLang="pt-BR" sz="2000" dirty="0" smtClean="0"/>
              <a:t>Os antígenos </a:t>
            </a:r>
            <a:r>
              <a:rPr lang="pt-BR" altLang="pt-BR" sz="2000" dirty="0" smtClean="0"/>
              <a:t>H-Y fetais </a:t>
            </a:r>
            <a:r>
              <a:rPr lang="pt-BR" altLang="pt-BR" sz="2000" dirty="0" smtClean="0"/>
              <a:t>podem entrar no </a:t>
            </a:r>
            <a:r>
              <a:rPr lang="pt-BR" altLang="pt-BR" sz="2000" dirty="0" smtClean="0"/>
              <a:t>sistema circulatório sanguíneo da mãe, e </a:t>
            </a:r>
            <a:r>
              <a:rPr lang="pt-BR" altLang="pt-BR" sz="2000" dirty="0" smtClean="0"/>
              <a:t>sobrecarregar </a:t>
            </a:r>
            <a:r>
              <a:rPr lang="pt-BR" altLang="pt-BR" sz="2000" dirty="0" smtClean="0"/>
              <a:t>o seu sistema </a:t>
            </a:r>
            <a:r>
              <a:rPr lang="pt-BR" altLang="pt-BR" sz="2000" dirty="0" smtClean="0"/>
              <a:t>imunológico, </a:t>
            </a:r>
            <a:r>
              <a:rPr lang="pt-BR" altLang="pt-BR" sz="2000" dirty="0" smtClean="0"/>
              <a:t>o </a:t>
            </a:r>
            <a:r>
              <a:rPr lang="pt-BR" altLang="pt-BR" sz="2000" dirty="0" smtClean="0"/>
              <a:t>que </a:t>
            </a:r>
            <a:r>
              <a:rPr lang="pt-BR" altLang="pt-BR" sz="2000" dirty="0" smtClean="0"/>
              <a:t>pode afetar o desenvolvimento de características </a:t>
            </a:r>
            <a:r>
              <a:rPr lang="pt-BR" altLang="pt-BR" sz="2000" dirty="0" smtClean="0"/>
              <a:t>sexualmente dimórficas e </a:t>
            </a:r>
            <a:r>
              <a:rPr lang="pt-BR" altLang="pt-BR" sz="2000" dirty="0" smtClean="0"/>
              <a:t>desenvolvimento do cérebro fetal</a:t>
            </a:r>
          </a:p>
          <a:p>
            <a:pPr algn="just" eaLnBrk="1" hangingPunct="1">
              <a:buFontTx/>
              <a:buChar char="-"/>
            </a:pPr>
            <a:r>
              <a:rPr lang="pt-BR" altLang="pt-BR" sz="2000" dirty="0" smtClean="0"/>
              <a:t>Consequência: o filho será atraído por outros homens e não por mulheres; as diferenças morfológicas </a:t>
            </a:r>
            <a:r>
              <a:rPr lang="pt-BR" altLang="pt-BR" sz="2000" dirty="0" smtClean="0"/>
              <a:t>e neuranatómicas entre </a:t>
            </a:r>
            <a:r>
              <a:rPr lang="pt-BR" altLang="pt-BR" sz="2000" dirty="0" smtClean="0"/>
              <a:t>homens homossexuais e heterossexuais </a:t>
            </a:r>
            <a:r>
              <a:rPr lang="pt-BR" altLang="pt-BR" sz="2000" dirty="0" smtClean="0"/>
              <a:t>seriam também </a:t>
            </a:r>
            <a:r>
              <a:rPr lang="pt-BR" altLang="pt-BR" sz="2000" dirty="0" smtClean="0"/>
              <a:t>explicadas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Conteúdo do curso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387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História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pesquisa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voltada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orientação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Definições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medição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orientação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rgbClr val="BFBFBF"/>
                </a:solidFill>
              </a:rPr>
              <a:t>Não-conformidade</a:t>
            </a:r>
            <a:r>
              <a:rPr lang="en-US" dirty="0" smtClean="0">
                <a:solidFill>
                  <a:srgbClr val="BFBFBF"/>
                </a:solidFill>
              </a:rPr>
              <a:t> de </a:t>
            </a:r>
            <a:r>
              <a:rPr lang="en-US" dirty="0" err="1" smtClean="0">
                <a:solidFill>
                  <a:srgbClr val="BFBFBF"/>
                </a:solidFill>
              </a:rPr>
              <a:t>gênero</a:t>
            </a:r>
            <a:r>
              <a:rPr lang="en-US" dirty="0" smtClean="0">
                <a:solidFill>
                  <a:srgbClr val="BFBFBF"/>
                </a:solidFill>
              </a:rPr>
              <a:t> e a </a:t>
            </a:r>
            <a:r>
              <a:rPr lang="en-US" dirty="0" err="1" smtClean="0">
                <a:solidFill>
                  <a:srgbClr val="BFBFBF"/>
                </a:solidFill>
              </a:rPr>
              <a:t>orientação</a:t>
            </a:r>
            <a:r>
              <a:rPr lang="en-US" dirty="0" smtClean="0">
                <a:solidFill>
                  <a:srgbClr val="BFBFBF"/>
                </a:solidFill>
              </a:rPr>
              <a:t> sexual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Radar gay e </a:t>
            </a:r>
            <a:r>
              <a:rPr lang="en-US" dirty="0" err="1" smtClean="0">
                <a:solidFill>
                  <a:srgbClr val="BFBFBF"/>
                </a:solidFill>
              </a:rPr>
              <a:t>subcomunidades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 err="1" smtClean="0">
                <a:solidFill>
                  <a:srgbClr val="BFBFBF"/>
                </a:solidFill>
              </a:rPr>
              <a:t>confusas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Pesquisa transcultural e relacionamentos de mesmo sexo</a:t>
            </a:r>
            <a:endParaRPr lang="en-US" dirty="0" smtClean="0">
              <a:solidFill>
                <a:srgbClr val="BFBFBF"/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Teoria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do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cérebro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homossexual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Ordem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nascimento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constelação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familiar</a:t>
            </a:r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/>
              <a:t>Genética da orientação sexual</a:t>
            </a:r>
            <a:endParaRPr lang="en-US" dirty="0" smtClean="0"/>
          </a:p>
          <a:p>
            <a:pPr marL="514350" indent="-514350" algn="just">
              <a:lnSpc>
                <a:spcPct val="70000"/>
              </a:lnSpc>
              <a:buFont typeface="Gill Sans MT" pitchFamily="34" charset="0"/>
              <a:buAutoNum type="arabicPeriod"/>
            </a:pPr>
            <a:r>
              <a:rPr lang="pt-BR" dirty="0" smtClean="0">
                <a:solidFill>
                  <a:srgbClr val="BFBFBF"/>
                </a:solidFill>
              </a:rPr>
              <a:t>Teorias evolucionistas da homossexualidade</a:t>
            </a:r>
            <a:endParaRPr lang="en-US" dirty="0" smtClean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ctrTitle"/>
          </p:nvPr>
        </p:nvSpPr>
        <p:spPr>
          <a:xfrm>
            <a:off x="1000125" y="714375"/>
            <a:ext cx="7772400" cy="1470025"/>
          </a:xfrm>
        </p:spPr>
        <p:txBody>
          <a:bodyPr/>
          <a:lstStyle/>
          <a:p>
            <a:pPr eaLnBrk="1" hangingPunct="1"/>
            <a:r>
              <a:rPr lang="pt-BR" smtClean="0"/>
              <a:t>Genética da orientação sexual</a:t>
            </a:r>
            <a:r>
              <a:rPr lang="en-US" smtClean="0"/>
              <a:t/>
            </a:r>
            <a:br>
              <a:rPr lang="en-US" smtClean="0"/>
            </a:br>
            <a:endParaRPr lang="cs-CZ" altLang="pt-BR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mtClean="0"/>
          </a:p>
        </p:txBody>
      </p:sp>
      <p:pic>
        <p:nvPicPr>
          <p:cNvPr id="60420" name="Obrázek 3" descr="genes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Obrázek 4" descr="gene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11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pt-BR" dirty="0" err="1" smtClean="0"/>
              <a:t>Genética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comportamental</a:t>
            </a:r>
            <a:endParaRPr lang="en-US" altLang="pt-BR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340768"/>
            <a:ext cx="8569200" cy="497205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Herdabilidade: até que ponto a </a:t>
            </a:r>
            <a:r>
              <a:rPr lang="pt-BR" sz="2200" dirty="0" smtClean="0"/>
              <a:t>grau de variabilidade </a:t>
            </a:r>
            <a:r>
              <a:rPr lang="pt-BR" sz="2200" dirty="0" smtClean="0"/>
              <a:t>de </a:t>
            </a:r>
            <a:r>
              <a:rPr lang="pt-BR" sz="2200" dirty="0" smtClean="0"/>
              <a:t>uma característica </a:t>
            </a:r>
            <a:r>
              <a:rPr lang="pt-BR" sz="2200" dirty="0" smtClean="0"/>
              <a:t>entre pessoas é </a:t>
            </a:r>
            <a:r>
              <a:rPr lang="pt-BR" sz="2200" dirty="0" smtClean="0"/>
              <a:t>causado por fatores genéticos (de 0 = nenhum efeito genético, variabilidade totalmente dependente em fatores ambientais; até 1 = nenhum fator ambiental, variabilidade totalmente causada por fatores genéticos)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dirty="0" smtClean="0"/>
              <a:t>Genética comportamental: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200" dirty="0" smtClean="0"/>
              <a:t>1. Estudos de gêmeos </a:t>
            </a:r>
            <a:endParaRPr lang="pt-BR" sz="2200" b="1" dirty="0" smtClean="0"/>
          </a:p>
          <a:p>
            <a:pPr lvl="1" algn="just" eaLnBrk="1" hangingPunct="1">
              <a:lnSpc>
                <a:spcPct val="80000"/>
              </a:lnSpc>
              <a:buFont typeface="Arial" charset="0"/>
              <a:buChar char="–"/>
            </a:pPr>
            <a:r>
              <a:rPr lang="pt-BR" sz="1900" dirty="0" smtClean="0">
                <a:solidFill>
                  <a:schemeClr val="tx1"/>
                </a:solidFill>
              </a:rPr>
              <a:t>Gêmeos monozigóticos compartilham 100% do DNA – eles deveriam compartilhar todas as características geneticamente causadas </a:t>
            </a:r>
          </a:p>
          <a:p>
            <a:pPr lvl="1" algn="just" eaLnBrk="1" hangingPunct="1">
              <a:lnSpc>
                <a:spcPct val="80000"/>
              </a:lnSpc>
              <a:buFont typeface="Arial" charset="0"/>
              <a:buChar char="–"/>
            </a:pPr>
            <a:r>
              <a:rPr lang="pt-BR" sz="1900" dirty="0" smtClean="0">
                <a:solidFill>
                  <a:schemeClr val="tx1"/>
                </a:solidFill>
              </a:rPr>
              <a:t>Estudos comparam gêmeos monozigóticos e dizigóticos, e outros tipos de irmãos</a:t>
            </a:r>
          </a:p>
          <a:p>
            <a:pPr lvl="1" algn="just">
              <a:lnSpc>
                <a:spcPct val="80000"/>
              </a:lnSpc>
              <a:buFont typeface="Arial" charset="0"/>
              <a:buChar char="–"/>
            </a:pPr>
            <a:r>
              <a:rPr lang="pt-BR" sz="1900" dirty="0" smtClean="0">
                <a:solidFill>
                  <a:schemeClr val="tx1"/>
                </a:solidFill>
              </a:rPr>
              <a:t>Em </a:t>
            </a:r>
            <a:r>
              <a:rPr lang="pt-BR" sz="1900" dirty="0" smtClean="0">
                <a:solidFill>
                  <a:schemeClr val="tx1"/>
                </a:solidFill>
              </a:rPr>
              <a:t>características </a:t>
            </a:r>
            <a:r>
              <a:rPr lang="pt-BR" sz="1900" dirty="0" smtClean="0"/>
              <a:t>pelo menos parcialmente </a:t>
            </a:r>
            <a:r>
              <a:rPr lang="pt-BR" sz="1900" dirty="0" smtClean="0">
                <a:solidFill>
                  <a:schemeClr val="tx1"/>
                </a:solidFill>
              </a:rPr>
              <a:t>herdáveis, </a:t>
            </a:r>
            <a:r>
              <a:rPr lang="pt-BR" sz="1900" dirty="0" smtClean="0">
                <a:solidFill>
                  <a:schemeClr val="tx1"/>
                </a:solidFill>
              </a:rPr>
              <a:t>gêmeos MZ devem compartilhar </a:t>
            </a:r>
            <a:r>
              <a:rPr lang="pt-BR" sz="1900" dirty="0" smtClean="0">
                <a:solidFill>
                  <a:schemeClr val="tx1"/>
                </a:solidFill>
              </a:rPr>
              <a:t>maior </a:t>
            </a:r>
            <a:r>
              <a:rPr lang="pt-BR" sz="1900" dirty="0" smtClean="0">
                <a:solidFill>
                  <a:schemeClr val="tx1"/>
                </a:solidFill>
              </a:rPr>
              <a:t>proporção </a:t>
            </a:r>
            <a:r>
              <a:rPr lang="pt-BR" sz="1900" dirty="0" smtClean="0">
                <a:solidFill>
                  <a:schemeClr val="tx1"/>
                </a:solidFill>
              </a:rPr>
              <a:t>dessa </a:t>
            </a:r>
            <a:r>
              <a:rPr lang="pt-BR" sz="1900" dirty="0" smtClean="0">
                <a:solidFill>
                  <a:schemeClr val="tx1"/>
                </a:solidFill>
              </a:rPr>
              <a:t>característica do que gêmeos dizigóticos </a:t>
            </a:r>
            <a:r>
              <a:rPr lang="pt-BR" sz="1900" dirty="0" smtClean="0">
                <a:solidFill>
                  <a:schemeClr val="tx1"/>
                </a:solidFill>
              </a:rPr>
              <a:t>ou </a:t>
            </a:r>
            <a:r>
              <a:rPr lang="pt-BR" sz="1900" dirty="0" smtClean="0">
                <a:solidFill>
                  <a:schemeClr val="tx1"/>
                </a:solidFill>
              </a:rPr>
              <a:t>outros </a:t>
            </a:r>
            <a:r>
              <a:rPr lang="pt-BR" sz="1900" dirty="0" smtClean="0">
                <a:solidFill>
                  <a:schemeClr val="tx1"/>
                </a:solidFill>
              </a:rPr>
              <a:t>irmãos</a:t>
            </a:r>
            <a:endParaRPr lang="pt-BR" sz="19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200" dirty="0" smtClean="0"/>
              <a:t>2. Estudos de </a:t>
            </a:r>
            <a:r>
              <a:rPr lang="pt-BR" sz="2200" dirty="0" smtClean="0"/>
              <a:t>árvores </a:t>
            </a:r>
            <a:r>
              <a:rPr lang="pt-BR" sz="2200" dirty="0" smtClean="0"/>
              <a:t>genealógicas e estudos de adoção</a:t>
            </a:r>
            <a:endParaRPr lang="pt-BR" sz="2200" b="1" dirty="0" smtClean="0"/>
          </a:p>
          <a:p>
            <a:pPr lvl="1" algn="just" eaLnBrk="1" hangingPunct="1">
              <a:lnSpc>
                <a:spcPct val="80000"/>
              </a:lnSpc>
              <a:buFont typeface="Arial" charset="0"/>
              <a:buChar char="–"/>
            </a:pPr>
            <a:r>
              <a:rPr lang="pt-BR" sz="1900" dirty="0" smtClean="0">
                <a:solidFill>
                  <a:schemeClr val="tx1"/>
                </a:solidFill>
              </a:rPr>
              <a:t>Comparam </a:t>
            </a:r>
            <a:r>
              <a:rPr lang="pt-BR" sz="1900" dirty="0" smtClean="0">
                <a:solidFill>
                  <a:schemeClr val="tx1"/>
                </a:solidFill>
              </a:rPr>
              <a:t>a concordância de uma característica em parentes sanguíneos e pessoas sem parentesco vivendo juntos, e vivendo separados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dirty="0" err="1" smtClean="0"/>
              <a:t>Teoria</a:t>
            </a:r>
            <a:r>
              <a:rPr lang="en-US" altLang="pt-BR" dirty="0" smtClean="0"/>
              <a:t> do ‘</a:t>
            </a:r>
            <a:r>
              <a:rPr lang="en-US" altLang="pt-BR" dirty="0" err="1" smtClean="0"/>
              <a:t>cérebro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homossexual</a:t>
            </a:r>
            <a:r>
              <a:rPr lang="en-US" altLang="pt-BR" dirty="0" smtClean="0"/>
              <a:t>’</a:t>
            </a:r>
            <a:endParaRPr lang="cs-CZ" altLang="pt-BR" dirty="0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18385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Teoria da </a:t>
            </a:r>
            <a:r>
              <a:rPr lang="pt-BR" sz="2000" dirty="0" smtClean="0"/>
              <a:t>causa</a:t>
            </a:r>
            <a:r>
              <a:rPr lang="pt-BR" sz="2000" dirty="0" smtClean="0"/>
              <a:t> </a:t>
            </a:r>
            <a:r>
              <a:rPr lang="pt-BR" sz="2000" dirty="0" smtClean="0"/>
              <a:t>biológica da orientação homossexual (Ellis &amp; Ames, 1987)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Hormônios sexuais são parcialmente responsáveis pelas diferenças médias entre homens e mulheres (fisiológicas, morfológicas, neuroanatomicas, cognitivas e comportamentais)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Tal teoria assume diferenças entre indivíduos homossexuais e heterossexuais em aspectos influenciados pelos hormônios sexuais, e portanto indivíduos homossexuais supostamente demonstram traços sexuais atípicos (traços masculinos em mulheres e traços femininos em homens)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Independentemente do gênero, influencia pré-natal de andrógenos aumenta posteriormente a atração por mulheres, e a falta de tais hormonios leva ao aumento posterior da atração por </a:t>
            </a:r>
            <a:r>
              <a:rPr lang="pt-BR" sz="2000" dirty="0" smtClean="0"/>
              <a:t>homens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r>
              <a:rPr lang="pt-BR" sz="2000" dirty="0" smtClean="0"/>
              <a:t>(Mustanski </a:t>
            </a:r>
            <a:r>
              <a:rPr lang="pt-BR" sz="2000" dirty="0" smtClean="0"/>
              <a:t>et al., 2002)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endParaRPr lang="pt-BR" sz="20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Nesse sentido a homossexualidade representa um dos traços atípicos para cada sexo (parte de masculinisação em mulheres e feminilidade em homens)</a:t>
            </a: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14313"/>
            <a:ext cx="7186613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sz="4000" dirty="0" err="1" smtClean="0"/>
              <a:t>Fatores</a:t>
            </a:r>
            <a:r>
              <a:rPr lang="en-US" altLang="pt-BR" sz="4000" dirty="0" smtClean="0"/>
              <a:t> </a:t>
            </a:r>
            <a:r>
              <a:rPr lang="en-US" altLang="pt-BR" sz="4000" dirty="0" err="1" smtClean="0"/>
              <a:t>genéticos</a:t>
            </a:r>
            <a:r>
              <a:rPr lang="cs-CZ" altLang="pt-BR" sz="4000" dirty="0" smtClean="0"/>
              <a:t> – </a:t>
            </a:r>
            <a:r>
              <a:rPr lang="pt-BR" altLang="pt-BR" sz="4000" dirty="0" smtClean="0"/>
              <a:t/>
            </a:r>
            <a:br>
              <a:rPr lang="pt-BR" altLang="pt-BR" sz="4000" dirty="0" smtClean="0"/>
            </a:br>
            <a:r>
              <a:rPr lang="pt-BR" altLang="pt-BR" sz="4000" dirty="0" smtClean="0"/>
              <a:t>estudos </a:t>
            </a:r>
            <a:r>
              <a:rPr lang="pt-BR" altLang="pt-BR" sz="4000" dirty="0" smtClean="0"/>
              <a:t>de família</a:t>
            </a:r>
            <a:endParaRPr lang="en-US" altLang="pt-BR" sz="4000" dirty="0" smtClean="0"/>
          </a:p>
        </p:txBody>
      </p:sp>
      <p:sp>
        <p:nvSpPr>
          <p:cNvPr id="6246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F2E964-57F4-4F6C-B1B3-886B05951E71}" type="slidenum">
              <a:rPr lang="en-US" altLang="pt-BR" smtClean="0">
                <a:ea typeface="宋体" pitchFamily="2" charset="-122"/>
              </a:rPr>
              <a:pPr/>
              <a:t>30</a:t>
            </a:fld>
            <a:endParaRPr lang="en-US" altLang="pt-BR" smtClean="0">
              <a:ea typeface="宋体" pitchFamily="2" charset="-122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2195"/>
            <a:ext cx="8229600" cy="4937125"/>
          </a:xfrm>
        </p:spPr>
        <p:txBody>
          <a:bodyPr/>
          <a:lstStyle/>
          <a:p>
            <a:pPr lvl="1" algn="just"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Mulheres lésbicas  tem mais irmãos homossexuais do que mulheres heterossexuais (Bailey &amp; Bell, 1993)</a:t>
            </a:r>
          </a:p>
          <a:p>
            <a:pPr lvl="1" algn="just"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Não-heterossexuais (i.e.  homens e mulheres com orientação homossexual e </a:t>
            </a:r>
            <a:r>
              <a:rPr lang="pt-BR" altLang="pt-BR" sz="2000" dirty="0" smtClean="0">
                <a:solidFill>
                  <a:schemeClr val="tx1"/>
                </a:solidFill>
              </a:rPr>
              <a:t>bissexual) </a:t>
            </a:r>
            <a:r>
              <a:rPr lang="pt-BR" altLang="pt-BR" sz="2000" dirty="0" smtClean="0">
                <a:solidFill>
                  <a:schemeClr val="tx1"/>
                </a:solidFill>
              </a:rPr>
              <a:t>tem 2-5 vezes mais irmãos não-heterossexuais do que heterossexuais</a:t>
            </a:r>
          </a:p>
          <a:p>
            <a:pPr lvl="1" algn="just"/>
            <a:r>
              <a:rPr lang="pt-BR" altLang="pt-BR" sz="2000" dirty="0" smtClean="0">
                <a:solidFill>
                  <a:schemeClr val="tx1"/>
                </a:solidFill>
              </a:rPr>
              <a:t>mais </a:t>
            </a:r>
            <a:r>
              <a:rPr lang="pt-BR" altLang="pt-BR" sz="2000" dirty="0" smtClean="0">
                <a:solidFill>
                  <a:schemeClr val="tx1"/>
                </a:solidFill>
              </a:rPr>
              <a:t>parentes homossexuais na linhagem </a:t>
            </a:r>
            <a:r>
              <a:rPr lang="pt-BR" altLang="pt-BR" sz="2000" dirty="0" smtClean="0">
                <a:solidFill>
                  <a:schemeClr val="tx1"/>
                </a:solidFill>
              </a:rPr>
              <a:t>materna (</a:t>
            </a:r>
            <a:r>
              <a:rPr lang="pt-BR" altLang="pt-BR" sz="2000" dirty="0" smtClean="0"/>
              <a:t>Pillard, 1981</a:t>
            </a:r>
            <a:r>
              <a:rPr lang="pt-BR" altLang="pt-BR" sz="2000" dirty="0" smtClean="0"/>
              <a:t>, 1982</a:t>
            </a:r>
            <a:r>
              <a:rPr lang="pt-BR" altLang="pt-BR" sz="2000" dirty="0" smtClean="0"/>
              <a:t>)</a:t>
            </a:r>
            <a:endParaRPr lang="pt-BR" altLang="pt-BR" sz="2000" dirty="0" smtClean="0">
              <a:solidFill>
                <a:schemeClr val="tx1"/>
              </a:solidFill>
            </a:endParaRPr>
          </a:p>
          <a:p>
            <a:pPr lvl="1" algn="just"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90% dos filhos de homens homossexuais e bissexuais são heterossexuais  (Bailey, 1995)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宋体" pitchFamily="2" charset="-122"/>
              </a:rPr>
              <a:t>www.ThePsychFiles.com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342900" lvl="1" indent="-342900" algn="just" eaLnBrk="1" hangingPunct="1">
              <a:lnSpc>
                <a:spcPct val="80000"/>
              </a:lnSpc>
              <a:buFontTx/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342900" lvl="1" indent="-34290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b="1" u="sng" dirty="0" smtClean="0">
                <a:solidFill>
                  <a:schemeClr val="tx1"/>
                </a:solidFill>
              </a:rPr>
              <a:t>Sanders (1934): </a:t>
            </a:r>
            <a:r>
              <a:rPr lang="pt-BR" sz="2200" dirty="0" smtClean="0">
                <a:solidFill>
                  <a:schemeClr val="tx1"/>
                </a:solidFill>
              </a:rPr>
              <a:t>4 de 5 gêmeos </a:t>
            </a:r>
            <a:r>
              <a:rPr lang="pt-BR" sz="2200" dirty="0" smtClean="0">
                <a:solidFill>
                  <a:schemeClr val="tx1"/>
                </a:solidFill>
              </a:rPr>
              <a:t>monozigóticos </a:t>
            </a:r>
            <a:r>
              <a:rPr lang="pt-BR" sz="2200" dirty="0" smtClean="0">
                <a:solidFill>
                  <a:schemeClr val="tx1"/>
                </a:solidFill>
              </a:rPr>
              <a:t>tinham </a:t>
            </a:r>
            <a:r>
              <a:rPr lang="pt-BR" sz="2200" dirty="0" smtClean="0">
                <a:solidFill>
                  <a:schemeClr val="tx1"/>
                </a:solidFill>
              </a:rPr>
              <a:t>orientação </a:t>
            </a:r>
            <a:r>
              <a:rPr lang="pt-BR" sz="2200" dirty="0" smtClean="0">
                <a:solidFill>
                  <a:schemeClr val="tx1"/>
                </a:solidFill>
              </a:rPr>
              <a:t>sexual concordante 	</a:t>
            </a:r>
          </a:p>
          <a:p>
            <a:pPr marL="342900" lvl="1" indent="-342900"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200" b="1" u="sng" dirty="0" smtClean="0">
                <a:solidFill>
                  <a:schemeClr val="tx1"/>
                </a:solidFill>
              </a:rPr>
              <a:t>Kallman (1953): </a:t>
            </a:r>
          </a:p>
          <a:p>
            <a:pPr marL="342900" lvl="1" indent="-342900" algn="just" eaLnBrk="1" hangingPunct="1">
              <a:lnSpc>
                <a:spcPct val="80000"/>
              </a:lnSpc>
              <a:buFontTx/>
              <a:buChar char="-"/>
            </a:pPr>
            <a:r>
              <a:rPr lang="pt-BR" sz="2200" dirty="0" smtClean="0">
                <a:solidFill>
                  <a:schemeClr val="tx1"/>
                </a:solidFill>
              </a:rPr>
              <a:t>100 % concordância na orientação sexual </a:t>
            </a:r>
            <a:r>
              <a:rPr lang="pt-BR" sz="2200" dirty="0" smtClean="0">
                <a:solidFill>
                  <a:schemeClr val="tx1"/>
                </a:solidFill>
              </a:rPr>
              <a:t>em </a:t>
            </a:r>
            <a:r>
              <a:rPr lang="pt-BR" sz="2200" dirty="0" smtClean="0">
                <a:solidFill>
                  <a:schemeClr val="tx1"/>
                </a:solidFill>
              </a:rPr>
              <a:t>37 </a:t>
            </a:r>
            <a:r>
              <a:rPr lang="pt-BR" sz="2200" dirty="0" smtClean="0">
                <a:solidFill>
                  <a:schemeClr val="tx1"/>
                </a:solidFill>
              </a:rPr>
              <a:t>casais </a:t>
            </a:r>
            <a:r>
              <a:rPr lang="pt-BR" sz="2200" dirty="0" smtClean="0">
                <a:solidFill>
                  <a:schemeClr val="tx1"/>
                </a:solidFill>
              </a:rPr>
              <a:t>de gêmeos </a:t>
            </a:r>
            <a:r>
              <a:rPr lang="pt-BR" sz="2200" dirty="0" smtClean="0">
                <a:solidFill>
                  <a:schemeClr val="tx1"/>
                </a:solidFill>
              </a:rPr>
              <a:t>monozigóticos</a:t>
            </a:r>
            <a:endParaRPr lang="pt-BR" sz="2200" dirty="0" smtClean="0">
              <a:solidFill>
                <a:schemeClr val="tx1"/>
              </a:solidFill>
            </a:endParaRPr>
          </a:p>
          <a:p>
            <a:pPr marL="342900" lvl="1" indent="-342900" algn="just" eaLnBrk="1" hangingPunct="1">
              <a:lnSpc>
                <a:spcPct val="80000"/>
              </a:lnSpc>
              <a:buFontTx/>
              <a:buChar char="-"/>
            </a:pPr>
            <a:r>
              <a:rPr lang="pt-BR" sz="2200" dirty="0" smtClean="0">
                <a:solidFill>
                  <a:schemeClr val="tx1"/>
                </a:solidFill>
              </a:rPr>
              <a:t>12 % concordancia na </a:t>
            </a:r>
            <a:r>
              <a:rPr lang="pt-BR" sz="2200" dirty="0" smtClean="0">
                <a:solidFill>
                  <a:schemeClr val="tx1"/>
                </a:solidFill>
              </a:rPr>
              <a:t>OS </a:t>
            </a:r>
            <a:r>
              <a:rPr lang="pt-BR" sz="2200" dirty="0" smtClean="0">
                <a:solidFill>
                  <a:schemeClr val="tx1"/>
                </a:solidFill>
              </a:rPr>
              <a:t>em 26 casais de gêmeos dizigóticos </a:t>
            </a:r>
            <a:endParaRPr lang="pt-BR" sz="2200" dirty="0" smtClean="0">
              <a:solidFill>
                <a:srgbClr val="FF0000"/>
              </a:solidFill>
            </a:endParaRPr>
          </a:p>
          <a:p>
            <a:pPr marL="342900" lvl="1" indent="-342900" algn="just" eaLnBrk="1" hangingPunct="1">
              <a:lnSpc>
                <a:spcPct val="80000"/>
              </a:lnSpc>
              <a:buFontTx/>
              <a:buChar char="-"/>
            </a:pPr>
            <a:r>
              <a:rPr lang="pt-BR" sz="2200" dirty="0" smtClean="0">
                <a:solidFill>
                  <a:schemeClr val="tx1"/>
                </a:solidFill>
              </a:rPr>
              <a:t>críticas: coleta de dados no festival orgulho gay de Nova York, onde há uma maior probabilidade de irmãos com </a:t>
            </a:r>
            <a:r>
              <a:rPr lang="pt-BR" sz="2200" dirty="0" smtClean="0">
                <a:solidFill>
                  <a:schemeClr val="tx1"/>
                </a:solidFill>
              </a:rPr>
              <a:t>a mesma orientação sexual</a:t>
            </a:r>
            <a:endParaRPr lang="pt-BR" sz="2200" dirty="0" smtClean="0">
              <a:solidFill>
                <a:schemeClr val="tx1"/>
              </a:solidFill>
            </a:endParaRPr>
          </a:p>
          <a:p>
            <a:pPr marL="342900" lvl="1" indent="-34290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pt-BR" sz="2200" b="1" u="sng" dirty="0" smtClean="0">
                <a:solidFill>
                  <a:schemeClr val="tx1"/>
                </a:solidFill>
              </a:rPr>
              <a:t>Eckert (1986):</a:t>
            </a:r>
            <a:r>
              <a:rPr lang="pt-BR" sz="2200" dirty="0" smtClean="0">
                <a:solidFill>
                  <a:schemeClr val="tx1"/>
                </a:solidFill>
              </a:rPr>
              <a:t> </a:t>
            </a:r>
            <a:r>
              <a:rPr lang="pt-BR" sz="2200" dirty="0" smtClean="0">
                <a:solidFill>
                  <a:schemeClr val="tx1"/>
                </a:solidFill>
              </a:rPr>
              <a:t>estudo de gêmeos </a:t>
            </a:r>
            <a:r>
              <a:rPr lang="pt-BR" sz="2200" dirty="0" smtClean="0">
                <a:solidFill>
                  <a:schemeClr val="tx1"/>
                </a:solidFill>
              </a:rPr>
              <a:t>crescendo separadamente </a:t>
            </a:r>
            <a:r>
              <a:rPr lang="pt-BR" sz="2200" dirty="0" smtClean="0">
                <a:solidFill>
                  <a:schemeClr val="tx1"/>
                </a:solidFill>
              </a:rPr>
              <a:t>(compartilham genes</a:t>
            </a:r>
            <a:r>
              <a:rPr lang="pt-BR" sz="2200" dirty="0" smtClean="0">
                <a:solidFill>
                  <a:schemeClr val="tx1"/>
                </a:solidFill>
              </a:rPr>
              <a:t>, </a:t>
            </a:r>
            <a:r>
              <a:rPr lang="pt-BR" sz="2200" dirty="0" smtClean="0">
                <a:solidFill>
                  <a:schemeClr val="tx1"/>
                </a:solidFill>
              </a:rPr>
              <a:t>mas não o ambiente)</a:t>
            </a:r>
            <a:endParaRPr lang="pt-BR" sz="2200" dirty="0" smtClean="0">
              <a:solidFill>
                <a:schemeClr val="tx1"/>
              </a:solidFill>
            </a:endParaRPr>
          </a:p>
          <a:p>
            <a:pPr marL="615950" lvl="2" indent="-34290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pt-BR" sz="1900" dirty="0" smtClean="0"/>
              <a:t>Concordância de orientação sexual </a:t>
            </a:r>
            <a:r>
              <a:rPr lang="pt-BR" sz="1900" dirty="0" smtClean="0"/>
              <a:t>era </a:t>
            </a:r>
            <a:r>
              <a:rPr lang="pt-BR" sz="1900" dirty="0" smtClean="0"/>
              <a:t>maior em gêmeos monozigóticos homens do que em gêmeos dizigóticos, e nenhuma concordância </a:t>
            </a:r>
            <a:r>
              <a:rPr lang="pt-BR" sz="1900" dirty="0" smtClean="0"/>
              <a:t>em gêmeas </a:t>
            </a:r>
            <a:endParaRPr lang="pt-BR" sz="1900" dirty="0" smtClean="0"/>
          </a:p>
          <a:p>
            <a:pPr marL="342900" lvl="1" indent="-342900" algn="just" eaLnBrk="1" hangingPunct="1">
              <a:lnSpc>
                <a:spcPct val="80000"/>
              </a:lnSpc>
              <a:buFontTx/>
              <a:buChar char="-"/>
            </a:pPr>
            <a:endParaRPr lang="cs-CZ" sz="2200" dirty="0" smtClean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57250" y="214313"/>
            <a:ext cx="718661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Fatores</a:t>
            </a:r>
            <a:r>
              <a:rPr kumimoji="0" lang="en-US" alt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pt-B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genéticos</a:t>
            </a:r>
            <a:r>
              <a:rPr kumimoji="0" lang="cs-CZ" alt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pt-BR" alt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alt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estudos de gêmeos</a:t>
            </a:r>
            <a:endParaRPr kumimoji="0" lang="en-US" altLang="pt-B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7188" y="142875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000000"/>
                </a:solidFill>
              </a:rPr>
              <a:t>Fatores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genéticos</a:t>
            </a:r>
            <a:r>
              <a:rPr lang="cs-CZ" dirty="0" smtClean="0">
                <a:solidFill>
                  <a:srgbClr val="000000"/>
                </a:solidFill>
              </a:rPr>
              <a:t> – </a:t>
            </a:r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r>
              <a:rPr lang="pt-BR" dirty="0" smtClean="0">
                <a:solidFill>
                  <a:srgbClr val="000000"/>
                </a:solidFill>
              </a:rPr>
              <a:t>estudos </a:t>
            </a:r>
            <a:r>
              <a:rPr lang="pt-BR" dirty="0" smtClean="0">
                <a:solidFill>
                  <a:srgbClr val="000000"/>
                </a:solidFill>
              </a:rPr>
              <a:t>de gêmeos</a:t>
            </a:r>
            <a:endParaRPr lang="en-US" altLang="pt-BR" dirty="0" smtClean="0"/>
          </a:p>
        </p:txBody>
      </p:sp>
      <p:sp>
        <p:nvSpPr>
          <p:cNvPr id="6451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AFD698-0397-438B-9BB4-7FDB3DAAEE66}" type="slidenum">
              <a:rPr lang="en-US" altLang="pt-BR" smtClean="0">
                <a:ea typeface="宋体" pitchFamily="2" charset="-122"/>
              </a:rPr>
              <a:pPr/>
              <a:t>32</a:t>
            </a:fld>
            <a:endParaRPr lang="en-US" altLang="pt-BR" smtClean="0">
              <a:ea typeface="宋体" pitchFamily="2" charset="-122"/>
            </a:endParaRP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395288" y="1268413"/>
            <a:ext cx="8229600" cy="497205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pt-BR" sz="1700" b="1" u="sng" dirty="0" smtClean="0"/>
              <a:t>Bailey &amp; </a:t>
            </a:r>
            <a:r>
              <a:rPr lang="pt-BR" sz="2000" b="1" u="sng" dirty="0" smtClean="0"/>
              <a:t>Pillard, 1991: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000" b="1" dirty="0" smtClean="0"/>
              <a:t>1. Gêmeos monozigóticos: </a:t>
            </a:r>
          </a:p>
          <a:p>
            <a:pPr marL="457200" lvl="1" indent="-457200" algn="just" eaLnBrk="1" hangingPunct="1">
              <a:lnSpc>
                <a:spcPct val="90000"/>
              </a:lnSpc>
              <a:buFontTx/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-   52% de concordância da orientação sexual em homens homossexuais </a:t>
            </a:r>
          </a:p>
          <a:p>
            <a:pPr marL="457200" lvl="1" indent="-45720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-   48% concordância em lésbicas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000" b="1" dirty="0" smtClean="0"/>
              <a:t>2. Gêmeos dizigóticos:</a:t>
            </a:r>
          </a:p>
          <a:p>
            <a:pPr marL="457200" lvl="1" indent="-457200" algn="just" eaLnBrk="1" hangingPunct="1">
              <a:lnSpc>
                <a:spcPct val="90000"/>
              </a:lnSpc>
              <a:buFontTx/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- 22% de concordância da orientação sexual em homens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</a:p>
          <a:p>
            <a:pPr marL="457200" lvl="2" indent="-45720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pt-BR" sz="2000" dirty="0" smtClean="0"/>
              <a:t>- 16% de concordância da orientação sexual em lésbicas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000" b="1" dirty="0" smtClean="0"/>
              <a:t>3. Indivíduos geneticamente não relacionados: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pt-BR" sz="2000" dirty="0" smtClean="0"/>
              <a:t>11% de concordância da orientação sexual em irmãos não relacionados geneticamente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sz="2000" dirty="0" smtClean="0"/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pt-BR" sz="2000" b="1" u="sng" dirty="0" smtClean="0"/>
              <a:t>Kendler et al.(2000), Kirk at al. (2000):</a:t>
            </a:r>
            <a:endParaRPr lang="pt-BR" sz="2000" dirty="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000" dirty="0" smtClean="0"/>
              <a:t>- Gêmeos MZ = 31,6% de concordância 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pt-BR" sz="2000" dirty="0" smtClean="0"/>
              <a:t>- Gêmeos DZ = 8,3% de concordância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pt-BR" sz="2000" dirty="0" smtClean="0"/>
              <a:t>- Outros irmãos = 15,1% de concordância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pt-BR" sz="2000" b="1" u="sng" dirty="0" smtClean="0"/>
              <a:t>Hershberger (1997):</a:t>
            </a:r>
            <a:r>
              <a:rPr lang="pt-BR" sz="2000" dirty="0" smtClean="0"/>
              <a:t> efeitos genéticos somente em mulheres, não em homens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pt-BR" sz="2000" b="1" u="sng" dirty="0" smtClean="0"/>
              <a:t>Bearman a Brückner (2002):</a:t>
            </a:r>
            <a:r>
              <a:rPr lang="pt-BR" sz="2000" dirty="0" smtClean="0"/>
              <a:t> sem forma alguma de hereditibilidade da orientação (amostra de adolescentes)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Fatores genéticos</a:t>
            </a:r>
            <a:r>
              <a:rPr lang="cs-CZ" smtClean="0">
                <a:solidFill>
                  <a:srgbClr val="000000"/>
                </a:solidFill>
              </a:rPr>
              <a:t> – </a:t>
            </a:r>
            <a:r>
              <a:rPr lang="pt-BR" smtClean="0">
                <a:solidFill>
                  <a:srgbClr val="000000"/>
                </a:solidFill>
              </a:rPr>
              <a:t>estudos de gêmeos</a:t>
            </a:r>
            <a:endParaRPr lang="en-US" altLang="pt-BR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2000" b="1" u="sng" dirty="0" smtClean="0"/>
              <a:t>Bailey </a:t>
            </a:r>
            <a:r>
              <a:rPr lang="pt-BR" altLang="pt-BR" sz="2000" b="1" u="sng" dirty="0" smtClean="0"/>
              <a:t>et al., 2000</a:t>
            </a:r>
            <a:r>
              <a:rPr lang="pt-BR" altLang="pt-BR" sz="2000" b="1" u="sng" dirty="0" smtClean="0"/>
              <a:t>:</a:t>
            </a:r>
          </a:p>
          <a:p>
            <a:pPr eaLnBrk="1" hangingPunct="1"/>
            <a:r>
              <a:rPr lang="pt-BR" altLang="pt-BR" sz="2000" dirty="0" smtClean="0"/>
              <a:t>Analise de uma amostra nacional de 25 000 pares de gêmeos da Austrália</a:t>
            </a:r>
          </a:p>
          <a:p>
            <a:pPr lvl="1" eaLnBrk="1" hangingPunct="1"/>
            <a:r>
              <a:rPr lang="pt-BR" altLang="pt-BR" sz="2000" dirty="0" smtClean="0">
                <a:solidFill>
                  <a:schemeClr val="tx1"/>
                </a:solidFill>
              </a:rPr>
              <a:t>Gêmeos preencheram questionários sobre o comportamento na infância e sobre a orientação sexual na vida adulta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 dirty="0" smtClean="0">
                <a:solidFill>
                  <a:schemeClr val="tx1"/>
                </a:solidFill>
              </a:rPr>
              <a:t>3% dos homens e 1% das mulheres eram exclusivamente homossexuais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 dirty="0" smtClean="0">
                <a:solidFill>
                  <a:schemeClr val="tx1"/>
                </a:solidFill>
              </a:rPr>
              <a:t>20% dos pares de gêmeos e 24% dos pares de gêmeas estavam em concordância em termos de orientação sexual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 dirty="0" smtClean="0">
                <a:solidFill>
                  <a:schemeClr val="tx1"/>
                </a:solidFill>
              </a:rPr>
              <a:t>Maior </a:t>
            </a:r>
            <a:r>
              <a:rPr lang="pt-BR" altLang="pt-BR" sz="2000" dirty="0" smtClean="0">
                <a:solidFill>
                  <a:schemeClr val="tx1"/>
                </a:solidFill>
              </a:rPr>
              <a:t>herdabilidade </a:t>
            </a:r>
            <a:r>
              <a:rPr lang="pt-BR" altLang="pt-BR" sz="2000" dirty="0" smtClean="0">
                <a:solidFill>
                  <a:schemeClr val="tx1"/>
                </a:solidFill>
              </a:rPr>
              <a:t>de não-conformidade de gênero na infância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16216" y="1600200"/>
            <a:ext cx="2448272" cy="4525963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Um terço de variabilidade em orientação sexual é causada por fatores genéticos</a:t>
            </a:r>
          </a:p>
          <a:p>
            <a:pPr algn="just"/>
            <a:r>
              <a:rPr lang="pt-BR" sz="2000" dirty="0" smtClean="0"/>
              <a:t>A orientação sexual tem um componente genético mas a maioria de variação é explicada por fatores não genéticos </a:t>
            </a: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76" t="11601" r="23882"/>
          <a:stretch>
            <a:fillRect/>
          </a:stretch>
        </p:blipFill>
        <p:spPr bwMode="auto">
          <a:xfrm>
            <a:off x="-1" y="116631"/>
            <a:ext cx="6444209" cy="39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933" t="18562" r="24600" b="17314"/>
          <a:stretch>
            <a:fillRect/>
          </a:stretch>
        </p:blipFill>
        <p:spPr bwMode="auto">
          <a:xfrm>
            <a:off x="0" y="4005064"/>
            <a:ext cx="644282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000000"/>
                </a:solidFill>
              </a:rPr>
              <a:t>Fatores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genéticos</a:t>
            </a:r>
            <a:r>
              <a:rPr lang="cs-CZ" dirty="0" smtClean="0">
                <a:solidFill>
                  <a:srgbClr val="000000"/>
                </a:solidFill>
              </a:rPr>
              <a:t> – </a:t>
            </a:r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r>
              <a:rPr lang="pt-BR" dirty="0" smtClean="0">
                <a:solidFill>
                  <a:srgbClr val="000000"/>
                </a:solidFill>
              </a:rPr>
              <a:t>estudos </a:t>
            </a:r>
            <a:r>
              <a:rPr lang="pt-BR" dirty="0" smtClean="0">
                <a:solidFill>
                  <a:srgbClr val="000000"/>
                </a:solidFill>
              </a:rPr>
              <a:t>de gêmeos</a:t>
            </a:r>
            <a:endParaRPr lang="cs-CZ" altLang="pt-BR" dirty="0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44203"/>
            <a:ext cx="8229600" cy="49371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b="1" u="sng" dirty="0" smtClean="0"/>
              <a:t>Santtila, 2008</a:t>
            </a:r>
            <a:r>
              <a:rPr lang="pt-BR" sz="2000" dirty="0" smtClean="0"/>
              <a:t>: Potencial para uma resposta homossexual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‘‘Se um, em sua opinião, homem bonito [para participantes </a:t>
            </a:r>
            <a:r>
              <a:rPr lang="pt-BR" sz="2000" dirty="0" smtClean="0"/>
              <a:t>homens]/</a:t>
            </a:r>
            <a:r>
              <a:rPr lang="pt-BR" sz="2000" dirty="0" smtClean="0"/>
              <a:t>mulher bonita [para participantes mulheres], o</a:t>
            </a:r>
            <a:r>
              <a:rPr lang="en-US" sz="2000" dirty="0" smtClean="0"/>
              <a:t>/a</a:t>
            </a:r>
            <a:r>
              <a:rPr lang="pt-BR" sz="2000" dirty="0" smtClean="0"/>
              <a:t> qual você gosta, sugerisse interação sexual com você, quão provavelmente você seria capaz de aceitar (se você pudesse definir a natureza da interação e ninguém mais saberia sobre isso)</a:t>
            </a:r>
            <a:r>
              <a:rPr lang="en-US" sz="2000" dirty="0" smtClean="0"/>
              <a:t>?”</a:t>
            </a:r>
            <a:endParaRPr lang="pt-BR" sz="20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2000" dirty="0" smtClean="0"/>
              <a:t>    (quase impossível, muito improvável, improvável, um tanto improvável, não improvável, relativamente provavel, muito </a:t>
            </a:r>
            <a:r>
              <a:rPr lang="pt-BR" sz="2000" dirty="0" smtClean="0"/>
              <a:t>provável</a:t>
            </a:r>
            <a:r>
              <a:rPr lang="pt-BR" sz="2000" dirty="0" smtClean="0"/>
              <a:t>)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6 001 mulheres e 3 152 homens gemeas/os e seus irmãos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32.8% dos homens e 65.4% das mulheres tinham um certo </a:t>
            </a:r>
            <a:r>
              <a:rPr lang="pt-BR" sz="2000" dirty="0" smtClean="0"/>
              <a:t>„</a:t>
            </a:r>
            <a:r>
              <a:rPr lang="pt-BR" sz="2000" dirty="0" smtClean="0"/>
              <a:t>Potencial para uma </a:t>
            </a:r>
            <a:r>
              <a:rPr lang="pt-BR" sz="2000" dirty="0" smtClean="0"/>
              <a:t>respota </a:t>
            </a:r>
            <a:r>
              <a:rPr lang="pt-BR" sz="2000" dirty="0" smtClean="0"/>
              <a:t>homossexual“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91.5% destes homens e 98.3% destas mulheres não se comportaram homossexualmente durnate o ano </a:t>
            </a:r>
            <a:r>
              <a:rPr lang="pt-BR" sz="2000" dirty="0" smtClean="0"/>
              <a:t>anterior</a:t>
            </a:r>
            <a:endParaRPr lang="pt-BR" sz="20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37.4% das </a:t>
            </a:r>
            <a:r>
              <a:rPr lang="pt-BR" sz="2000" dirty="0" smtClean="0"/>
              <a:t>gêmeas </a:t>
            </a:r>
            <a:r>
              <a:rPr lang="pt-BR" sz="2000" dirty="0" smtClean="0"/>
              <a:t>46.4% dos </a:t>
            </a:r>
            <a:r>
              <a:rPr lang="pt-BR" sz="2000" dirty="0" smtClean="0"/>
              <a:t>gêmeos </a:t>
            </a:r>
            <a:r>
              <a:rPr lang="pt-BR" sz="2000" dirty="0" smtClean="0"/>
              <a:t>compartilharam essa característica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Conclusão: </a:t>
            </a:r>
            <a:r>
              <a:rPr lang="pt-BR" sz="2000" dirty="0" smtClean="0"/>
              <a:t>o potencial </a:t>
            </a:r>
            <a:r>
              <a:rPr lang="pt-BR" sz="2000" dirty="0" smtClean="0"/>
              <a:t>homossexual pode ser mais </a:t>
            </a:r>
            <a:r>
              <a:rPr lang="pt-BR" sz="2000" dirty="0" smtClean="0"/>
              <a:t>herdável do </a:t>
            </a:r>
            <a:r>
              <a:rPr lang="pt-BR" sz="2000" dirty="0" smtClean="0"/>
              <a:t>que o comportamento,  ou orientação sexual auto-identificada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pt-BR" smtClean="0"/>
              <a:t>Genética comportamental - resumo</a:t>
            </a:r>
            <a:endParaRPr lang="cs-CZ" altLang="pt-BR" smtClean="0"/>
          </a:p>
        </p:txBody>
      </p:sp>
      <p:sp>
        <p:nvSpPr>
          <p:cNvPr id="675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 eaLnBrk="1" hangingPunct="1"/>
            <a:r>
              <a:rPr lang="pt-BR" altLang="pt-BR" sz="2400" dirty="0" smtClean="0"/>
              <a:t>Estudos de gêmeos não revelaram 100% de concordância na orientação sexual – deve haver algo no ambiente que proporciona tal discrepância </a:t>
            </a:r>
          </a:p>
          <a:p>
            <a:pPr algn="just" eaLnBrk="1" hangingPunct="1"/>
            <a:r>
              <a:rPr lang="pt-BR" altLang="pt-BR" sz="2400" dirty="0" smtClean="0"/>
              <a:t>Fatores genéticos estão envolvidos na orientação sexual, mas não é tão simples</a:t>
            </a:r>
          </a:p>
          <a:p>
            <a:pPr algn="just" eaLnBrk="1" hangingPunct="1"/>
            <a:r>
              <a:rPr lang="pt-BR" altLang="pt-BR" sz="2400" dirty="0" smtClean="0"/>
              <a:t>Em homens, tanto os fatores genéticos como o ambiente influenciam na orientação sexual, em mulheres são de maior significância os fatores relacionados ao ambiente</a:t>
            </a:r>
          </a:p>
          <a:p>
            <a:pPr algn="just" eaLnBrk="1" hangingPunct="1"/>
            <a:r>
              <a:rPr lang="pt-BR" altLang="pt-BR" sz="2400" dirty="0" smtClean="0"/>
              <a:t>Potencial homossexual pode ser mais hereditário do que o comportamento, ou orientação sexual auto-identificada, em ambos homens e mulheres</a:t>
            </a:r>
          </a:p>
          <a:p>
            <a:pPr algn="just" eaLnBrk="1" hangingPunct="1"/>
            <a:endParaRPr lang="cs-CZ" alt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mtClean="0"/>
              <a:t>Fatores genéticos </a:t>
            </a:r>
            <a:r>
              <a:rPr lang="cs-CZ" smtClean="0"/>
              <a:t>– </a:t>
            </a:r>
            <a:r>
              <a:rPr lang="pt-BR" smtClean="0"/>
              <a:t>genética molecular</a:t>
            </a:r>
            <a:endParaRPr lang="en-US" smtClean="0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 eaLnBrk="1" hangingPunct="1"/>
            <a:r>
              <a:rPr lang="cs-CZ" altLang="pt-BR" sz="2400" b="1" dirty="0" err="1" smtClean="0"/>
              <a:t>Dean</a:t>
            </a:r>
            <a:r>
              <a:rPr lang="cs-CZ" altLang="pt-BR" sz="2400" b="1" dirty="0" smtClean="0"/>
              <a:t> Hamer: </a:t>
            </a:r>
            <a:r>
              <a:rPr lang="cs-CZ" altLang="pt-BR" sz="2400" dirty="0" smtClean="0"/>
              <a:t>- </a:t>
            </a:r>
            <a:r>
              <a:rPr lang="en-US" altLang="pt-BR" sz="2400" dirty="0" smtClean="0"/>
              <a:t>Laboratory of Biochemistry, National Cancer Institute, National Institutes of Health, Bethesda, MD 20892.</a:t>
            </a:r>
          </a:p>
          <a:p>
            <a:pPr algn="just" eaLnBrk="1" hangingPunct="1"/>
            <a:r>
              <a:rPr lang="pt-BR" altLang="pt-BR" sz="2400" b="1" dirty="0" smtClean="0"/>
              <a:t>A linkage between DNA markers on the X chromossome and male sexual orientation</a:t>
            </a:r>
            <a:r>
              <a:rPr lang="cs-CZ" altLang="pt-BR" sz="2400" b="1" dirty="0" smtClean="0"/>
              <a:t>, </a:t>
            </a:r>
            <a:r>
              <a:rPr lang="en-US" altLang="pt-BR" sz="2400" dirty="0" smtClean="0"/>
              <a:t>DH </a:t>
            </a:r>
            <a:r>
              <a:rPr lang="en-US" altLang="pt-BR" sz="2400" dirty="0" err="1" smtClean="0"/>
              <a:t>Hamer</a:t>
            </a:r>
            <a:r>
              <a:rPr lang="en-US" altLang="pt-BR" sz="2400" dirty="0" smtClean="0"/>
              <a:t>, S </a:t>
            </a:r>
            <a:r>
              <a:rPr lang="en-US" altLang="pt-BR" sz="2400" dirty="0" err="1" smtClean="0"/>
              <a:t>Hu</a:t>
            </a:r>
            <a:r>
              <a:rPr lang="en-US" altLang="pt-BR" sz="2400" dirty="0" smtClean="0"/>
              <a:t>, VL Magnuson, N </a:t>
            </a:r>
            <a:r>
              <a:rPr lang="en-US" altLang="pt-BR" sz="2400" dirty="0" err="1" smtClean="0"/>
              <a:t>Hu</a:t>
            </a:r>
            <a:r>
              <a:rPr lang="en-US" altLang="pt-BR" sz="2400" dirty="0" smtClean="0"/>
              <a:t>, and AM </a:t>
            </a:r>
            <a:r>
              <a:rPr lang="en-US" altLang="pt-BR" sz="2400" dirty="0" err="1" smtClean="0"/>
              <a:t>Pattatucci</a:t>
            </a:r>
            <a:r>
              <a:rPr lang="cs-CZ" altLang="pt-BR" sz="2400" dirty="0" smtClean="0"/>
              <a:t>, </a:t>
            </a:r>
            <a:r>
              <a:rPr lang="en-US" altLang="pt-BR" sz="2400" i="1" dirty="0" smtClean="0"/>
              <a:t>Science</a:t>
            </a:r>
            <a:r>
              <a:rPr lang="en-US" altLang="pt-BR" sz="2400" dirty="0" smtClean="0"/>
              <a:t> 16 July 1993:</a:t>
            </a:r>
            <a:r>
              <a:rPr lang="cs-CZ" altLang="pt-BR" sz="2400" dirty="0" smtClean="0"/>
              <a:t> </a:t>
            </a:r>
            <a:r>
              <a:rPr lang="en-US" altLang="pt-BR" sz="2400" dirty="0" smtClean="0"/>
              <a:t>Vol. 261. no. 5119, pp. 321 - 327 </a:t>
            </a:r>
            <a:endParaRPr lang="cs-CZ" altLang="pt-BR" sz="2400" dirty="0" smtClean="0"/>
          </a:p>
          <a:p>
            <a:pPr algn="just" eaLnBrk="1" hangingPunct="1"/>
            <a:r>
              <a:rPr lang="en-US" altLang="pt-BR" sz="2400" b="1" i="1" dirty="0" smtClean="0"/>
              <a:t>The Science of Desire</a:t>
            </a:r>
            <a:r>
              <a:rPr lang="en-US" altLang="pt-BR" sz="2400" b="1" dirty="0" smtClean="0"/>
              <a:t> </a:t>
            </a:r>
            <a:r>
              <a:rPr lang="en-US" altLang="pt-BR" sz="2400" dirty="0" smtClean="0"/>
              <a:t>(New York, New York: Simon &amp; Schuster, 1994)</a:t>
            </a:r>
          </a:p>
          <a:p>
            <a:pPr eaLnBrk="1" hangingPunct="1"/>
            <a:endParaRPr lang="cs-CZ" alt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mtClean="0"/>
              <a:t>Fatores genéticos </a:t>
            </a:r>
            <a:r>
              <a:rPr lang="cs-CZ" smtClean="0"/>
              <a:t>– </a:t>
            </a:r>
            <a:r>
              <a:rPr lang="pt-BR" smtClean="0"/>
              <a:t>genética molecular</a:t>
            </a:r>
            <a:endParaRPr lang="cs-CZ" smtClean="0"/>
          </a:p>
        </p:txBody>
      </p:sp>
      <p:sp>
        <p:nvSpPr>
          <p:cNvPr id="696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 eaLnBrk="1" hangingPunct="1"/>
            <a:r>
              <a:rPr lang="pt-BR" altLang="pt-BR" sz="2000" dirty="0" smtClean="0"/>
              <a:t>Analise do DNA em 40 famílias com dois irmãos homossexuais</a:t>
            </a:r>
          </a:p>
          <a:p>
            <a:pPr algn="just" eaLnBrk="1" hangingPunct="1"/>
            <a:r>
              <a:rPr lang="pt-BR" altLang="pt-BR" sz="2000" dirty="0" smtClean="0"/>
              <a:t>Região Xq28: </a:t>
            </a:r>
            <a:r>
              <a:rPr lang="pt-BR" altLang="pt-BR" sz="2000" dirty="0" smtClean="0"/>
              <a:t>irmãos </a:t>
            </a:r>
            <a:r>
              <a:rPr lang="pt-BR" altLang="pt-BR" sz="2000" dirty="0" smtClean="0"/>
              <a:t>examinados com concordância na homossexualidade, região Xq28 </a:t>
            </a:r>
            <a:r>
              <a:rPr lang="pt-BR" altLang="pt-BR" sz="2000" dirty="0" smtClean="0"/>
              <a:t>foi compartilhado </a:t>
            </a:r>
            <a:r>
              <a:rPr lang="pt-BR" altLang="pt-BR" sz="2000" dirty="0" smtClean="0"/>
              <a:t>em 33/40 </a:t>
            </a:r>
            <a:r>
              <a:rPr lang="pt-BR" altLang="pt-BR" sz="2000" dirty="0" smtClean="0"/>
              <a:t>pares </a:t>
            </a:r>
            <a:r>
              <a:rPr lang="pt-BR" altLang="pt-BR" sz="2000" dirty="0" smtClean="0"/>
              <a:t>de irmãos, i.e. 83% dos pares de irmãos homossexuais compartilhavam essa região</a:t>
            </a:r>
          </a:p>
          <a:p>
            <a:pPr algn="just" eaLnBrk="1" hangingPunct="1"/>
            <a:r>
              <a:rPr lang="pt-BR" altLang="pt-BR" sz="2000" dirty="0" smtClean="0"/>
              <a:t>Conexão com o cromossomo X – linhagem materna</a:t>
            </a:r>
          </a:p>
          <a:p>
            <a:pPr algn="just" eaLnBrk="1" hangingPunct="1"/>
            <a:r>
              <a:rPr lang="pt-BR" altLang="pt-BR" sz="2000" b="1" i="1" dirty="0" smtClean="0"/>
              <a:t>Hu a kol. (1995): </a:t>
            </a:r>
            <a:r>
              <a:rPr lang="pt-BR" altLang="pt-BR" sz="2000" dirty="0" smtClean="0"/>
              <a:t>replicação </a:t>
            </a:r>
            <a:r>
              <a:rPr lang="pt-BR" altLang="pt-BR" sz="2000" dirty="0" smtClean="0"/>
              <a:t>da pesquisa </a:t>
            </a:r>
            <a:r>
              <a:rPr lang="pt-BR" altLang="pt-BR" sz="2000" dirty="0" smtClean="0"/>
              <a:t>- 67 % dos irmãos homens homossexuais compartilham Xq28</a:t>
            </a:r>
          </a:p>
          <a:p>
            <a:pPr algn="just" eaLnBrk="1" hangingPunct="1"/>
            <a:r>
              <a:rPr lang="pt-BR" altLang="pt-BR" sz="2000" dirty="0" smtClean="0"/>
              <a:t>Irmãos que compartilham o Xq28 apresentam maior tendência para a conformidade de </a:t>
            </a:r>
            <a:r>
              <a:rPr lang="pt-BR" altLang="pt-BR" sz="2000" dirty="0" smtClean="0"/>
              <a:t>gênero (eram mais masculinos)</a:t>
            </a:r>
            <a:endParaRPr lang="pt-BR" altLang="pt-BR" sz="2000" dirty="0" smtClean="0"/>
          </a:p>
          <a:p>
            <a:pPr eaLnBrk="1" hangingPunct="1"/>
            <a:endParaRPr lang="cs-CZ" alt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mtClean="0"/>
              <a:t>Fatores genéticos </a:t>
            </a:r>
            <a:r>
              <a:rPr lang="cs-CZ" smtClean="0"/>
              <a:t>– </a:t>
            </a:r>
            <a:r>
              <a:rPr lang="pt-BR" smtClean="0"/>
              <a:t>genética molecular</a:t>
            </a:r>
            <a:endParaRPr lang="cs-CZ" smtClean="0"/>
          </a:p>
        </p:txBody>
      </p:sp>
      <p:sp>
        <p:nvSpPr>
          <p:cNvPr id="706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n-US" altLang="pt-BR" sz="2000" b="1" u="sng" dirty="0" smtClean="0"/>
              <a:t>Rice</a:t>
            </a:r>
            <a:r>
              <a:rPr lang="en-US" altLang="pt-BR" sz="2000" b="1" u="sng" dirty="0" smtClean="0"/>
              <a:t>, </a:t>
            </a:r>
            <a:r>
              <a:rPr lang="en-US" altLang="pt-BR" sz="2000" b="1" u="sng" dirty="0" err="1" smtClean="0"/>
              <a:t>Risch</a:t>
            </a:r>
            <a:r>
              <a:rPr lang="en-US" altLang="pt-BR" sz="2000" b="1" u="sng" dirty="0" smtClean="0"/>
              <a:t> e </a:t>
            </a:r>
            <a:r>
              <a:rPr lang="en-US" altLang="pt-BR" sz="2000" b="1" u="sng" dirty="0" err="1" smtClean="0"/>
              <a:t>Ebers</a:t>
            </a:r>
            <a:r>
              <a:rPr lang="cs-CZ" altLang="pt-BR" sz="2000" b="1" u="sng" dirty="0" smtClean="0"/>
              <a:t> </a:t>
            </a:r>
            <a:r>
              <a:rPr lang="cs-CZ" altLang="pt-BR" sz="2000" dirty="0" smtClean="0"/>
              <a:t>(</a:t>
            </a:r>
            <a:r>
              <a:rPr lang="en-US" altLang="pt-BR" sz="2000" dirty="0" smtClean="0"/>
              <a:t>1999</a:t>
            </a:r>
            <a:r>
              <a:rPr lang="cs-CZ" altLang="pt-BR" sz="2000" dirty="0" smtClean="0"/>
              <a:t>): </a:t>
            </a:r>
            <a:r>
              <a:rPr lang="en-US" altLang="pt-BR" sz="2000" i="1" dirty="0" smtClean="0"/>
              <a:t>Male Homosexuality: Absence of Linkage to Microsatellite Markers at Xq28</a:t>
            </a:r>
            <a:r>
              <a:rPr lang="en-US" altLang="pt-BR" sz="2000" b="1" dirty="0" smtClean="0"/>
              <a:t> </a:t>
            </a:r>
            <a:r>
              <a:rPr lang="cs-CZ" altLang="pt-BR" sz="2000" b="1" dirty="0" smtClean="0"/>
              <a:t>, </a:t>
            </a:r>
            <a:r>
              <a:rPr lang="en-US" altLang="pt-BR" sz="2000" i="1" dirty="0" smtClean="0"/>
              <a:t>Science</a:t>
            </a:r>
            <a:r>
              <a:rPr lang="en-US" altLang="pt-BR" sz="2000" dirty="0" smtClean="0"/>
              <a:t> 23 April 1999:</a:t>
            </a:r>
            <a:r>
              <a:rPr lang="cs-CZ" altLang="pt-BR" sz="2000" dirty="0" smtClean="0"/>
              <a:t> </a:t>
            </a:r>
            <a:r>
              <a:rPr lang="en-US" altLang="pt-BR" sz="2000" dirty="0" smtClean="0"/>
              <a:t>Vol. 284. no. 5414, pp. 665 - 667</a:t>
            </a:r>
            <a:endParaRPr lang="en-US" altLang="pt-BR" sz="2000" b="1" dirty="0" smtClean="0"/>
          </a:p>
          <a:p>
            <a:pPr algn="just" eaLnBrk="1" hangingPunct="1"/>
            <a:r>
              <a:rPr lang="en-US" altLang="pt-BR" sz="2000" dirty="0" err="1" smtClean="0"/>
              <a:t>Tentativa</a:t>
            </a:r>
            <a:r>
              <a:rPr lang="en-US" altLang="pt-BR" sz="2000" dirty="0" smtClean="0"/>
              <a:t> de </a:t>
            </a:r>
            <a:r>
              <a:rPr lang="en-US" altLang="pt-BR" sz="2000" dirty="0" err="1" smtClean="0"/>
              <a:t>replicar</a:t>
            </a:r>
            <a:r>
              <a:rPr lang="en-US" altLang="pt-BR" sz="2000" dirty="0" smtClean="0"/>
              <a:t> o </a:t>
            </a:r>
            <a:r>
              <a:rPr lang="en-US" altLang="pt-BR" sz="2000" dirty="0" err="1" smtClean="0"/>
              <a:t>estudo</a:t>
            </a:r>
            <a:r>
              <a:rPr lang="en-US" altLang="pt-BR" sz="2000" dirty="0" smtClean="0"/>
              <a:t> de </a:t>
            </a:r>
            <a:r>
              <a:rPr lang="en-US" altLang="pt-BR" sz="2000" dirty="0" err="1" smtClean="0"/>
              <a:t>Hamer</a:t>
            </a:r>
            <a:r>
              <a:rPr lang="en-US" altLang="pt-BR" sz="2000" dirty="0" smtClean="0"/>
              <a:t> com 52 </a:t>
            </a:r>
            <a:r>
              <a:rPr lang="en-US" altLang="pt-BR" sz="2000" dirty="0" err="1" smtClean="0"/>
              <a:t>casais</a:t>
            </a:r>
            <a:r>
              <a:rPr lang="en-US" altLang="pt-BR" sz="2000" dirty="0" smtClean="0"/>
              <a:t> de </a:t>
            </a:r>
            <a:r>
              <a:rPr lang="en-US" altLang="pt-BR" sz="2000" dirty="0" err="1" smtClean="0"/>
              <a:t>irmãos</a:t>
            </a:r>
            <a:r>
              <a:rPr lang="en-US" altLang="pt-BR" sz="2000" dirty="0" smtClean="0"/>
              <a:t> de </a:t>
            </a:r>
            <a:r>
              <a:rPr lang="en-US" altLang="pt-BR" sz="2000" dirty="0" err="1" smtClean="0"/>
              <a:t>homens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homossexuais</a:t>
            </a:r>
            <a:endParaRPr lang="en-US" altLang="pt-BR" sz="2000" dirty="0" smtClean="0"/>
          </a:p>
          <a:p>
            <a:pPr algn="just" eaLnBrk="1" hangingPunct="1"/>
            <a:r>
              <a:rPr lang="en-US" altLang="pt-BR" sz="2000" dirty="0" err="1" smtClean="0"/>
              <a:t>Só</a:t>
            </a:r>
            <a:r>
              <a:rPr lang="cs-CZ" altLang="pt-BR" sz="2000" dirty="0" smtClean="0"/>
              <a:t> 46</a:t>
            </a:r>
            <a:r>
              <a:rPr lang="en-US" altLang="pt-BR" sz="2000" dirty="0" smtClean="0"/>
              <a:t> % dos </a:t>
            </a:r>
            <a:r>
              <a:rPr lang="en-US" altLang="pt-BR" sz="2000" dirty="0" err="1" smtClean="0"/>
              <a:t>casais</a:t>
            </a:r>
            <a:r>
              <a:rPr lang="en-US" altLang="pt-BR" sz="2000" dirty="0" smtClean="0"/>
              <a:t> de </a:t>
            </a:r>
            <a:r>
              <a:rPr lang="en-US" altLang="pt-BR" sz="2000" dirty="0" err="1" smtClean="0"/>
              <a:t>irmãos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compartilhou</a:t>
            </a:r>
            <a:r>
              <a:rPr lang="en-US" altLang="pt-BR" sz="2000" dirty="0" smtClean="0"/>
              <a:t> o Xq28, </a:t>
            </a:r>
            <a:r>
              <a:rPr lang="en-US" altLang="pt-BR" sz="2000" dirty="0" err="1" smtClean="0"/>
              <a:t>sem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corroboração</a:t>
            </a:r>
            <a:r>
              <a:rPr lang="en-US" altLang="pt-BR" sz="2000" dirty="0" smtClean="0"/>
              <a:t> </a:t>
            </a:r>
            <a:r>
              <a:rPr lang="en-US" altLang="pt-BR" sz="2000" dirty="0" smtClean="0"/>
              <a:t>com a </a:t>
            </a:r>
            <a:r>
              <a:rPr lang="en-US" altLang="pt-BR" sz="2000" dirty="0" err="1" smtClean="0"/>
              <a:t>pesquisa</a:t>
            </a:r>
            <a:r>
              <a:rPr lang="en-US" altLang="pt-BR" sz="2000" dirty="0" smtClean="0"/>
              <a:t> anterior</a:t>
            </a:r>
            <a:endParaRPr lang="en-US" altLang="pt-BR" sz="2000" dirty="0" smtClean="0"/>
          </a:p>
          <a:p>
            <a:pPr algn="just" eaLnBrk="1" hangingPunct="1"/>
            <a:r>
              <a:rPr lang="en-US" altLang="pt-BR" sz="2000" dirty="0" err="1" smtClean="0"/>
              <a:t>Outros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dois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estudos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também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não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corroboraram</a:t>
            </a:r>
            <a:r>
              <a:rPr lang="en-US" altLang="pt-BR" sz="2000" dirty="0" smtClean="0"/>
              <a:t> o </a:t>
            </a:r>
            <a:r>
              <a:rPr lang="en-US" altLang="pt-BR" sz="2000" dirty="0" err="1" smtClean="0"/>
              <a:t>estudo</a:t>
            </a:r>
            <a:r>
              <a:rPr lang="en-US" altLang="pt-BR" sz="2000" dirty="0" smtClean="0"/>
              <a:t> do </a:t>
            </a:r>
            <a:r>
              <a:rPr lang="en-US" altLang="pt-BR" sz="2000" dirty="0" err="1" smtClean="0"/>
              <a:t>Hamer</a:t>
            </a:r>
            <a:r>
              <a:rPr lang="en-US" altLang="pt-BR" sz="2000" dirty="0" smtClean="0"/>
              <a:t> </a:t>
            </a:r>
            <a:r>
              <a:rPr lang="cs-CZ" altLang="pt-BR" sz="2000" dirty="0" smtClean="0"/>
              <a:t>(</a:t>
            </a:r>
            <a:r>
              <a:rPr lang="cs-CZ" altLang="pt-BR" sz="2000" dirty="0" err="1" smtClean="0"/>
              <a:t>Bailey</a:t>
            </a:r>
            <a:r>
              <a:rPr lang="cs-CZ" altLang="pt-BR" sz="2000" dirty="0" smtClean="0"/>
              <a:t> a kol, 1999, </a:t>
            </a:r>
            <a:r>
              <a:rPr lang="cs-CZ" altLang="pt-BR" sz="2000" dirty="0" err="1" smtClean="0"/>
              <a:t>Mustanski</a:t>
            </a:r>
            <a:r>
              <a:rPr lang="cs-CZ" altLang="pt-BR" sz="2000" dirty="0" smtClean="0"/>
              <a:t> a kol, 2005)</a:t>
            </a:r>
          </a:p>
          <a:p>
            <a:pPr algn="just" eaLnBrk="1" hangingPunct="1"/>
            <a:r>
              <a:rPr lang="cs-CZ" altLang="pt-BR" sz="2000" b="1" u="sng" dirty="0" err="1" smtClean="0"/>
              <a:t>Mustanski</a:t>
            </a:r>
            <a:r>
              <a:rPr lang="cs-CZ" altLang="pt-BR" sz="2000" b="1" u="sng" dirty="0" smtClean="0"/>
              <a:t> </a:t>
            </a:r>
            <a:r>
              <a:rPr lang="en-US" altLang="pt-BR" sz="2000" b="1" u="sng" dirty="0" smtClean="0"/>
              <a:t>et al. (</a:t>
            </a:r>
            <a:r>
              <a:rPr lang="cs-CZ" altLang="pt-BR" sz="2000" b="1" u="sng" dirty="0" smtClean="0"/>
              <a:t>2005</a:t>
            </a:r>
            <a:r>
              <a:rPr lang="en-US" altLang="pt-BR" sz="2000" b="1" u="sng" dirty="0" smtClean="0"/>
              <a:t>)</a:t>
            </a:r>
            <a:r>
              <a:rPr lang="cs-CZ" altLang="pt-BR" sz="2000" b="1" u="sng" dirty="0" smtClean="0"/>
              <a:t>: </a:t>
            </a:r>
            <a:r>
              <a:rPr lang="cs-CZ" altLang="pt-BR" sz="2000" dirty="0" smtClean="0"/>
              <a:t>f</a:t>
            </a:r>
            <a:r>
              <a:rPr lang="pt-BR" altLang="pt-BR" sz="2000" dirty="0" smtClean="0"/>
              <a:t>ull </a:t>
            </a:r>
            <a:r>
              <a:rPr lang="cs-CZ" altLang="pt-BR" sz="2000" dirty="0" smtClean="0"/>
              <a:t>genome </a:t>
            </a:r>
            <a:r>
              <a:rPr lang="cs-CZ" altLang="pt-BR" sz="2000" dirty="0" err="1" smtClean="0"/>
              <a:t>scan</a:t>
            </a:r>
            <a:r>
              <a:rPr lang="pt-BR" altLang="pt-BR" sz="2000" dirty="0" smtClean="0"/>
              <a:t> (mapeamento completo do genoma)</a:t>
            </a:r>
            <a:r>
              <a:rPr lang="cs-CZ" altLang="pt-BR" sz="2000" dirty="0" smtClean="0"/>
              <a:t>,</a:t>
            </a:r>
            <a:r>
              <a:rPr lang="pt-BR" altLang="pt-BR" sz="2000" dirty="0" smtClean="0"/>
              <a:t> </a:t>
            </a:r>
            <a:r>
              <a:rPr lang="pt-BR" altLang="pt-BR" sz="2000" dirty="0" smtClean="0"/>
              <a:t>acharam </a:t>
            </a:r>
            <a:r>
              <a:rPr lang="pt-BR" altLang="pt-BR" sz="2000" dirty="0" smtClean="0"/>
              <a:t>3 genes que podem estar conectados a orientação </a:t>
            </a:r>
            <a:r>
              <a:rPr lang="pt-BR" altLang="pt-BR" sz="2000" dirty="0" smtClean="0"/>
              <a:t>sexual, um deles (</a:t>
            </a:r>
            <a:r>
              <a:rPr lang="cs-CZ" altLang="pt-BR" sz="2000" dirty="0" smtClean="0"/>
              <a:t>10q26</a:t>
            </a:r>
            <a:r>
              <a:rPr lang="pt-BR" altLang="pt-BR" sz="2000" dirty="0" smtClean="0"/>
              <a:t>) foi</a:t>
            </a:r>
            <a:r>
              <a:rPr lang="cs-CZ" altLang="pt-BR" sz="2000" dirty="0" smtClean="0"/>
              <a:t> </a:t>
            </a:r>
            <a:r>
              <a:rPr lang="en-US" altLang="pt-BR" sz="2000" dirty="0" smtClean="0"/>
              <a:t>no </a:t>
            </a:r>
            <a:r>
              <a:rPr lang="en-US" altLang="pt-BR" sz="2000" dirty="0" err="1" smtClean="0"/>
              <a:t>cromossomo</a:t>
            </a:r>
            <a:r>
              <a:rPr lang="en-US" altLang="pt-BR" sz="2000" dirty="0" smtClean="0"/>
              <a:t> </a:t>
            </a:r>
            <a:r>
              <a:rPr lang="cs-CZ" altLang="pt-BR" sz="2000" dirty="0" smtClean="0"/>
              <a:t>X</a:t>
            </a:r>
            <a:endParaRPr lang="pt-BR" altLang="pt-BR" sz="2000" dirty="0" smtClean="0"/>
          </a:p>
          <a:p>
            <a:pPr algn="just" eaLnBrk="1" hangingPunct="1"/>
            <a:r>
              <a:rPr lang="pt-BR" altLang="pt-BR" sz="2000" dirty="0" smtClean="0"/>
              <a:t>Sanders et al. (2014): 409 pares de irmãos homossexuais, acharam compartilhamento de um locus em cromossomo 8, e replicaram o resultado com Xq28</a:t>
            </a:r>
          </a:p>
          <a:p>
            <a:pPr algn="just" eaLnBrk="1" hangingPunct="1"/>
            <a:r>
              <a:rPr lang="pt-BR" altLang="pt-BR" sz="2000" dirty="0" smtClean="0"/>
              <a:t>Drabant et al. (2012): nenhuma associação significativa com a orientação sexual, mas a tendência foi achada no cromossomo 8</a:t>
            </a:r>
            <a:endParaRPr lang="cs-CZ" alt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9299575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rgbClr val="FF0000"/>
                </a:solidFill>
              </a:rPr>
              <a:t>Níveis atuais e pré-natais 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de hormônios  sexuais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560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E8D60C-0641-4E73-BFEE-781C5C16B490}" type="slidenum">
              <a:rPr lang="en-US" altLang="pt-BR" smtClean="0">
                <a:ea typeface="宋体" pitchFamily="2" charset="-122"/>
              </a:rPr>
              <a:pPr/>
              <a:t>4</a:t>
            </a:fld>
            <a:endParaRPr lang="en-US" altLang="pt-BR" smtClean="0">
              <a:ea typeface="宋体" pitchFamily="2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219200"/>
            <a:ext cx="8640960" cy="493712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000" dirty="0" smtClean="0"/>
              <a:t>- divisão entre ação hormonal organizacional (pré natal, irreversível), e ativacional (atual, reversível)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000" dirty="0" smtClean="0"/>
              <a:t>- Primeiros estudos analisaram diferenças em nível atual de hormônios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000" b="1" u="sng" dirty="0" smtClean="0"/>
              <a:t>Newmark </a:t>
            </a:r>
            <a:r>
              <a:rPr lang="pt-BR" sz="2000" b="1" u="sng" dirty="0" smtClean="0"/>
              <a:t>et al. (1979): 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4 homens homossexuais (pacientes de psicoterapia) e uma amostra </a:t>
            </a:r>
            <a:r>
              <a:rPr lang="pt-BR" sz="2000" dirty="0" smtClean="0"/>
              <a:t>controle </a:t>
            </a:r>
            <a:r>
              <a:rPr lang="pt-BR" sz="2000" dirty="0" smtClean="0"/>
              <a:t>de 4 homens heterossexuais (sem psicoterapia)	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Amostras de sangue e esperma 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Em homens homossexuais havia maiores níveis de estrogênio e progesterona, e níveis menores de estradiol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sz="2000" b="1" u="sng" dirty="0" smtClean="0"/>
              <a:t>Neave, Menaged &amp; Weightman, 1999: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17 homens, níveis não significantemente maiores de testosterona em homens homossexuais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Genética molecular </a:t>
            </a:r>
            <a:r>
              <a:rPr lang="cs-CZ" altLang="pt-BR" smtClean="0"/>
              <a:t>- </a:t>
            </a:r>
            <a:r>
              <a:rPr lang="en-US" altLang="pt-BR" smtClean="0"/>
              <a:t>conclusões</a:t>
            </a:r>
            <a:endParaRPr lang="cs-CZ" altLang="pt-BR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algn="just"/>
            <a:r>
              <a:rPr lang="pt-BR" altLang="pt-BR" sz="2000" b="1" dirty="0" smtClean="0"/>
              <a:t>Orientação sexual tem um componente genético, ao menos em homens</a:t>
            </a:r>
          </a:p>
          <a:p>
            <a:pPr algn="just"/>
            <a:r>
              <a:rPr lang="pt-BR" altLang="pt-BR" sz="2000" b="1" dirty="0" smtClean="0"/>
              <a:t>Os estudos genéticos são limitados, ainda estamos aguardando amostras maiores e técnicas melhores de genética molecular</a:t>
            </a:r>
          </a:p>
          <a:p>
            <a:pPr algn="just"/>
            <a:r>
              <a:rPr lang="pt-BR" sz="2000" dirty="0" smtClean="0"/>
              <a:t>Orientação </a:t>
            </a:r>
            <a:r>
              <a:rPr lang="pt-BR" sz="2000" dirty="0" smtClean="0"/>
              <a:t>sexual não é uma simples característica mendeliana;  portanto ambos os fatores genéticos e ambientais tem </a:t>
            </a:r>
            <a:r>
              <a:rPr lang="pt-BR" sz="2000" dirty="0" smtClean="0"/>
              <a:t>importância</a:t>
            </a:r>
          </a:p>
          <a:p>
            <a:pPr algn="just">
              <a:lnSpc>
                <a:spcPct val="90000"/>
              </a:lnSpc>
            </a:pPr>
            <a:r>
              <a:rPr lang="pt-BR" altLang="pt-BR" sz="2000" b="1" dirty="0" smtClean="0"/>
              <a:t>nem </a:t>
            </a:r>
            <a:r>
              <a:rPr lang="pt-BR" altLang="pt-BR" sz="2000" b="1" dirty="0" smtClean="0"/>
              <a:t>todos os indivíduos homossexuais </a:t>
            </a:r>
            <a:r>
              <a:rPr lang="pt-BR" altLang="pt-BR" sz="2000" b="1" dirty="0" smtClean="0"/>
              <a:t>tem o </a:t>
            </a:r>
            <a:r>
              <a:rPr lang="pt-BR" altLang="pt-BR" sz="2000" b="1" dirty="0" smtClean="0"/>
              <a:t>componente genético da orientação homossexual, e homossexualidade é um resultado de fatores genéticos, </a:t>
            </a:r>
            <a:r>
              <a:rPr lang="pt-BR" altLang="pt-BR" sz="2000" b="1" dirty="0" smtClean="0"/>
              <a:t>hormonais, sociais e outros</a:t>
            </a:r>
            <a:endParaRPr lang="pt-BR" altLang="pt-BR" sz="2000" b="1" dirty="0" smtClean="0"/>
          </a:p>
          <a:p>
            <a:pPr algn="just"/>
            <a:r>
              <a:rPr lang="pt-BR" altLang="pt-BR" sz="2000" dirty="0" smtClean="0"/>
              <a:t>Efeitos ambientais biológicos (hormonais e imunológicos) e genéticos aplicam-se mais ao caso da orientação sexual masculina do que feminina</a:t>
            </a:r>
          </a:p>
          <a:p>
            <a:pPr algn="just"/>
            <a:r>
              <a:rPr lang="pt-BR" sz="2000" b="1" dirty="0" smtClean="0"/>
              <a:t>A orientação sexual de homens e mulheres pode ter diferentes causas proximais e distais</a:t>
            </a:r>
            <a:endParaRPr lang="pt-B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Níveis </a:t>
            </a:r>
            <a:r>
              <a:rPr lang="pt-BR" dirty="0" smtClean="0">
                <a:solidFill>
                  <a:srgbClr val="FF0000"/>
                </a:solidFill>
              </a:rPr>
              <a:t>pré-natais 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de hormônios  sexuais</a:t>
            </a:r>
            <a:endParaRPr lang="pt-B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pt-BR" sz="2000" dirty="0" smtClean="0"/>
              <a:t>- Há mais pesquisa sobre níveis organizacionais (pré natais) de hormônios sexuais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Níveis </a:t>
            </a:r>
            <a:r>
              <a:rPr lang="pt-BR" sz="2000" dirty="0" smtClean="0"/>
              <a:t>pré-natais de </a:t>
            </a:r>
            <a:r>
              <a:rPr lang="pt-BR" sz="2000" dirty="0" smtClean="0"/>
              <a:t>testosterona </a:t>
            </a:r>
            <a:r>
              <a:rPr lang="pt-BR" sz="2000" dirty="0" smtClean="0"/>
              <a:t>medidos indiretamente, alguns traços somáticos estão associoados a ação hormonal </a:t>
            </a:r>
            <a:r>
              <a:rPr lang="pt-BR" sz="2000" dirty="0" smtClean="0"/>
              <a:t>pré-natal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e.g</a:t>
            </a:r>
            <a:r>
              <a:rPr lang="pt-BR" sz="2000" dirty="0" smtClean="0"/>
              <a:t>. razão 2D:4D: estabelecida prenatalmente, e não muda muito durante a vida, uma razão maior em homens do que em mulheres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= quanto maior a razão, maiores serão os níveis de testosterona no útero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Evidência mista em homens homossexuais, em mulheres lésbicas a razão dos dedos é semelhante a homens </a:t>
            </a:r>
            <a:r>
              <a:rPr lang="pt-BR" sz="2000" dirty="0" smtClean="0"/>
              <a:t>heterossexuais (Grimbos et al., 2010)</a:t>
            </a:r>
          </a:p>
          <a:p>
            <a:pPr algn="just">
              <a:lnSpc>
                <a:spcPct val="80000"/>
              </a:lnSpc>
              <a:buFontTx/>
              <a:buChar char="-"/>
            </a:pPr>
            <a:endParaRPr lang="pt-BR" sz="2000" dirty="0" smtClean="0"/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pt-BR" sz="2000" dirty="0" smtClean="0"/>
              <a:t>Os mesmos hormônios que inluenciam desenvolvimento somático dos homens e mulheres influenciam o desenvolvimento do cérebro</a:t>
            </a:r>
          </a:p>
          <a:p>
            <a:pPr algn="just">
              <a:lnSpc>
                <a:spcPct val="80000"/>
              </a:lnSpc>
              <a:buFontTx/>
              <a:buChar char="-"/>
            </a:pPr>
            <a:endParaRPr lang="pt-BR" sz="2000" dirty="0" smtClean="0"/>
          </a:p>
          <a:p>
            <a:pPr algn="just">
              <a:lnSpc>
                <a:spcPct val="80000"/>
              </a:lnSpc>
              <a:buFontTx/>
              <a:buChar char="-"/>
            </a:pPr>
            <a:endParaRPr lang="pt-BR" sz="2000" dirty="0" smtClean="0"/>
          </a:p>
          <a:p>
            <a:pPr algn="just">
              <a:lnSpc>
                <a:spcPct val="80000"/>
              </a:lnSpc>
              <a:buFontTx/>
              <a:buChar char="-"/>
            </a:pPr>
            <a:endParaRPr lang="cs-CZ" sz="2000" dirty="0" smtClean="0"/>
          </a:p>
          <a:p>
            <a:endParaRPr lang="pt-B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Anatomia do cérebro: hipotálamo</a:t>
            </a:r>
            <a:endParaRPr lang="pt-BR" altLang="pt-BR" dirty="0" smtClean="0"/>
          </a:p>
        </p:txBody>
      </p:sp>
      <p:sp>
        <p:nvSpPr>
          <p:cNvPr id="2662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16BED8-2FA6-4F48-A116-D4AD8F8728C0}" type="slidenum">
              <a:rPr lang="en-US" altLang="pt-BR" smtClean="0">
                <a:ea typeface="宋体" pitchFamily="2" charset="-122"/>
              </a:rPr>
              <a:pPr/>
              <a:t>6</a:t>
            </a:fld>
            <a:endParaRPr lang="en-US" altLang="pt-BR" smtClean="0">
              <a:ea typeface="宋体" pitchFamily="2" charset="-122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</a:pPr>
            <a:r>
              <a:rPr lang="pt-BR" altLang="pt-BR" sz="2000" b="1" dirty="0" smtClean="0"/>
              <a:t>Núcleo do hipotálamo anterior é sexualmente dimórfico 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(</a:t>
            </a:r>
            <a:r>
              <a:rPr lang="pt-BR" altLang="pt-BR" sz="2000" dirty="0" smtClean="0">
                <a:solidFill>
                  <a:srgbClr val="FF0000"/>
                </a:solidFill>
              </a:rPr>
              <a:t>SDN – POA)</a:t>
            </a:r>
          </a:p>
          <a:p>
            <a:pPr marL="342900" lvl="1" indent="-342900" algn="just" eaLnBrk="1" hangingPunct="1">
              <a:spcAft>
                <a:spcPts val="500"/>
              </a:spcAft>
              <a:buFont typeface="Arial" charset="0"/>
              <a:buChar char="•"/>
            </a:pPr>
            <a:r>
              <a:rPr lang="pt-BR" altLang="pt-BR" sz="2000" dirty="0" smtClean="0"/>
              <a:t>Região que influencia o comportamento sexual </a:t>
            </a:r>
            <a:r>
              <a:rPr lang="pt-BR" altLang="pt-BR" sz="2000" dirty="0" smtClean="0"/>
              <a:t>em mamíferos</a:t>
            </a:r>
            <a:endParaRPr lang="pt-BR" altLang="pt-BR" sz="2000" dirty="0" smtClean="0"/>
          </a:p>
          <a:p>
            <a:pPr marL="342900" lvl="1" indent="-342900" algn="just" eaLnBrk="1" hangingPunct="1">
              <a:spcAft>
                <a:spcPts val="500"/>
              </a:spcAft>
              <a:buFont typeface="Arial" charset="0"/>
              <a:buChar char="•"/>
            </a:pPr>
            <a:r>
              <a:rPr lang="pt-BR" altLang="pt-BR" sz="2000" dirty="0" smtClean="0"/>
              <a:t>Em humanos </a:t>
            </a:r>
            <a:r>
              <a:rPr lang="pt-BR" altLang="pt-BR" sz="2000" dirty="0" smtClean="0"/>
              <a:t>é </a:t>
            </a:r>
            <a:r>
              <a:rPr lang="pt-BR" altLang="pt-BR" sz="2000" dirty="0" smtClean="0"/>
              <a:t>significantemente maior </a:t>
            </a:r>
            <a:r>
              <a:rPr lang="pt-BR" altLang="pt-BR" sz="2000" dirty="0" smtClean="0"/>
              <a:t>e com uma maior densidade de células em homens do que em mulheres</a:t>
            </a:r>
          </a:p>
          <a:p>
            <a:pPr marL="342900" lvl="1" indent="-342900" algn="just" eaLnBrk="1" hangingPunct="1">
              <a:spcAft>
                <a:spcPts val="500"/>
              </a:spcAft>
              <a:buFont typeface="Arial" charset="0"/>
              <a:buChar char="•"/>
            </a:pPr>
            <a:r>
              <a:rPr lang="pt-BR" altLang="pt-BR" sz="2000" b="1" dirty="0" smtClean="0"/>
              <a:t>Em homens heterosseuxais </a:t>
            </a:r>
            <a:r>
              <a:rPr lang="pt-BR" altLang="pt-BR" sz="2000" b="1" dirty="0" smtClean="0">
                <a:solidFill>
                  <a:srgbClr val="FF0000"/>
                </a:solidFill>
              </a:rPr>
              <a:t>SDN</a:t>
            </a:r>
            <a:r>
              <a:rPr lang="pt-BR" altLang="pt-BR" sz="2000" b="1" dirty="0" smtClean="0"/>
              <a:t> é significantemente maior e com maior densidade de </a:t>
            </a:r>
            <a:r>
              <a:rPr lang="pt-BR" altLang="pt-BR" sz="2000" b="1" dirty="0" smtClean="0"/>
              <a:t>neuronios </a:t>
            </a:r>
            <a:r>
              <a:rPr lang="pt-BR" altLang="pt-BR" sz="2000" b="1" dirty="0" smtClean="0"/>
              <a:t>do que em homens homossexuais </a:t>
            </a:r>
            <a:r>
              <a:rPr lang="pt-BR" altLang="pt-BR" sz="2000" dirty="0" smtClean="0"/>
              <a:t>(Swaab, 1990)</a:t>
            </a:r>
          </a:p>
        </p:txBody>
      </p:sp>
      <p:pic>
        <p:nvPicPr>
          <p:cNvPr id="26629" name="Obrázek 4" descr="220px-Hypothalam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149080"/>
            <a:ext cx="20161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pt-BR" smtClean="0"/>
              <a:t>Anatomia do cerebro: hipotalamo</a:t>
            </a:r>
            <a:endParaRPr lang="cs-CZ" altLang="pt-BR" smtClean="0"/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23988"/>
            <a:ext cx="8229600" cy="452596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70000"/>
              </a:lnSpc>
              <a:buFont typeface="Arial" charset="0"/>
              <a:buNone/>
            </a:pPr>
            <a:r>
              <a:rPr lang="pt-BR" sz="2000" b="1" u="sng" dirty="0" smtClean="0"/>
              <a:t>Simon LeVay </a:t>
            </a:r>
            <a:r>
              <a:rPr lang="pt-BR" sz="2000" b="1" u="sng" dirty="0" smtClean="0"/>
              <a:t>(1991):</a:t>
            </a:r>
            <a:endParaRPr lang="pt-BR" sz="2000" dirty="0" smtClean="0"/>
          </a:p>
          <a:p>
            <a:pPr algn="just" eaLnBrk="1" hangingPunct="1">
              <a:lnSpc>
                <a:spcPct val="70000"/>
              </a:lnSpc>
              <a:buFont typeface="Arial" charset="0"/>
              <a:buChar char="•"/>
            </a:pPr>
            <a:r>
              <a:rPr lang="pt-BR" sz="2000" i="1" dirty="0" smtClean="0"/>
              <a:t>A difference in hypothalamic structure between homosexual and heterosexual men. 1991, Science, 253, 1034-1037.</a:t>
            </a:r>
          </a:p>
          <a:p>
            <a:pPr algn="just" eaLnBrk="1" hangingPunct="1">
              <a:lnSpc>
                <a:spcPct val="70000"/>
              </a:lnSpc>
              <a:buFont typeface="Arial" charset="0"/>
              <a:buChar char="•"/>
            </a:pPr>
            <a:r>
              <a:rPr lang="pt-BR" sz="2000" dirty="0" smtClean="0"/>
              <a:t>41 indivíduos, 19 cérebros de homens homossexuais que morreram de AIDS, 16 cérebros de heterossexuais (6 morreram de AIDS), e 6 cérebros femininos (1 morreu de AIDS)</a:t>
            </a:r>
          </a:p>
          <a:p>
            <a:pPr algn="just" eaLnBrk="1" hangingPunct="1">
              <a:lnSpc>
                <a:spcPct val="70000"/>
              </a:lnSpc>
              <a:buFont typeface="Arial" charset="0"/>
              <a:buChar char="•"/>
            </a:pPr>
            <a:r>
              <a:rPr lang="pt-BR" sz="2000" dirty="0" smtClean="0"/>
              <a:t>O volume de </a:t>
            </a:r>
            <a:r>
              <a:rPr lang="pt-BR" sz="2000" dirty="0" smtClean="0"/>
              <a:t>INAH-3 </a:t>
            </a:r>
            <a:r>
              <a:rPr lang="pt-BR" sz="2000" dirty="0" smtClean="0"/>
              <a:t>era </a:t>
            </a:r>
            <a:r>
              <a:rPr lang="pt-BR" sz="2000" dirty="0" smtClean="0"/>
              <a:t>duas vezes maior em homens heterossexuais do que em homens homossexuais e mulheres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2000" b="1" u="sng" dirty="0" smtClean="0"/>
              <a:t>Byne a kol. (2001):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Volume de INAH-3 </a:t>
            </a:r>
            <a:r>
              <a:rPr lang="pt-BR" sz="2000" dirty="0" smtClean="0"/>
              <a:t>era </a:t>
            </a:r>
            <a:r>
              <a:rPr lang="pt-BR" sz="2000" dirty="0" smtClean="0"/>
              <a:t>menor em homens homossexuais do que em homens heterossexuais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/>
              <a:t>MAS nenhuma </a:t>
            </a:r>
            <a:r>
              <a:rPr lang="pt-BR" sz="2000" dirty="0" smtClean="0"/>
              <a:t>diferença no número de neurônios (densidade de neurônios </a:t>
            </a:r>
            <a:r>
              <a:rPr lang="pt-BR" sz="2000" dirty="0" smtClean="0"/>
              <a:t>era</a:t>
            </a:r>
            <a:r>
              <a:rPr lang="pt-BR" sz="2000" dirty="0" smtClean="0"/>
              <a:t> </a:t>
            </a:r>
            <a:r>
              <a:rPr lang="pt-BR" sz="2000" dirty="0" smtClean="0"/>
              <a:t>sutilmente maior em homens homossexuais)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000" dirty="0" smtClean="0"/>
          </a:p>
          <a:p>
            <a:pPr eaLnBrk="1" hangingPunct="1">
              <a:lnSpc>
                <a:spcPct val="70000"/>
              </a:lnSpc>
              <a:buFontTx/>
              <a:buChar char="-"/>
            </a:pPr>
            <a:endParaRPr lang="cs-CZ" sz="2000" dirty="0" smtClean="0"/>
          </a:p>
          <a:p>
            <a:pPr eaLnBrk="1" hangingPunct="1">
              <a:lnSpc>
                <a:spcPct val="70000"/>
              </a:lnSpc>
              <a:buFont typeface="Arial" charset="0"/>
              <a:buChar char="•"/>
            </a:pPr>
            <a:endParaRPr lang="cs-CZ" sz="2000" dirty="0" smtClean="0"/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pt-BR" smtClean="0"/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n-US" altLang="pt-BR" smtClean="0"/>
          </a:p>
        </p:txBody>
      </p:sp>
      <p:pic>
        <p:nvPicPr>
          <p:cNvPr id="28676" name="Zástupný symbol pro obsah 3" descr="ina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2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6" descr="pinksheep_cropp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288925"/>
            <a:ext cx="4457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844824"/>
            <a:ext cx="8393113" cy="4114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altLang="pt-BR" sz="2000" b="1" u="sng" dirty="0" smtClean="0"/>
              <a:t>Roselli </a:t>
            </a:r>
            <a:r>
              <a:rPr lang="pt-BR" altLang="pt-BR" sz="2000" b="1" i="1" u="sng" dirty="0" smtClean="0"/>
              <a:t>et al</a:t>
            </a:r>
            <a:r>
              <a:rPr lang="pt-BR" altLang="pt-BR" sz="2000" b="1" u="sng" dirty="0" smtClean="0"/>
              <a:t> (2004) </a:t>
            </a:r>
            <a:r>
              <a:rPr lang="pt-BR" altLang="pt-BR" sz="2000" dirty="0" smtClean="0"/>
              <a:t>‘The Volume of a Sexually Dimorphic Nucleus in the Ovine Medial Preoptic Area/Anterior Hypothalamus Varies with Sexual Partner Preference’, </a:t>
            </a:r>
            <a:r>
              <a:rPr lang="pt-BR" altLang="pt-BR" sz="2000" i="1" dirty="0" smtClean="0"/>
              <a:t>Neuroendocrinology</a:t>
            </a:r>
            <a:r>
              <a:rPr lang="pt-BR" altLang="pt-BR" sz="2000" dirty="0" smtClean="0"/>
              <a:t>, 145 (2): 478 </a:t>
            </a:r>
          </a:p>
          <a:p>
            <a:pPr lvl="1" algn="just" eaLnBrk="1" hangingPunct="1"/>
            <a:r>
              <a:rPr lang="pt-BR" altLang="pt-BR" sz="2000" dirty="0" smtClean="0"/>
              <a:t>Núcleo do hipotalamo </a:t>
            </a:r>
            <a:r>
              <a:rPr lang="pt-BR" altLang="pt-BR" sz="2000" dirty="0" smtClean="0"/>
              <a:t>sexualmente dimórfico em ovinos é maior em carneiros do que em ovelhas, </a:t>
            </a:r>
            <a:r>
              <a:rPr lang="pt-BR" altLang="pt-BR" sz="2000" dirty="0" smtClean="0"/>
              <a:t>e é </a:t>
            </a:r>
            <a:r>
              <a:rPr lang="pt-BR" altLang="pt-BR" sz="2000" dirty="0" smtClean="0"/>
              <a:t>duas vezes maior em carneiros ‘heterossexuais</a:t>
            </a:r>
            <a:r>
              <a:rPr lang="pt-BR" altLang="pt-BR" sz="2000" dirty="0" smtClean="0"/>
              <a:t>’ </a:t>
            </a:r>
            <a:r>
              <a:rPr lang="pt-BR" altLang="pt-BR" sz="2000" dirty="0" smtClean="0"/>
              <a:t>do que em carneiros que preferem machos como </a:t>
            </a:r>
            <a:r>
              <a:rPr lang="pt-BR" altLang="pt-BR" sz="2000" dirty="0" smtClean="0"/>
              <a:t>parceiro sexual</a:t>
            </a:r>
            <a:endParaRPr lang="pt-BR" alt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3870</Words>
  <Application>Microsoft Office PowerPoint</Application>
  <PresentationFormat>Předvádění na obrazovce (4:3)</PresentationFormat>
  <Paragraphs>304</Paragraphs>
  <Slides>40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sady Office</vt:lpstr>
      <vt:lpstr>Causas próximas da orientação sexual – hormônios e gênes</vt:lpstr>
      <vt:lpstr>Conteúdo do curso</vt:lpstr>
      <vt:lpstr>Teoria do ‘cérebro homossexual’</vt:lpstr>
      <vt:lpstr>Níveis atuais e pré-natais  de hormônios  sexuais</vt:lpstr>
      <vt:lpstr>Níveis pré-natais  de hormônios  sexuais</vt:lpstr>
      <vt:lpstr>Anatomia do cérebro: hipotálamo</vt:lpstr>
      <vt:lpstr>Anatomia do cerebro: hipotalamo</vt:lpstr>
      <vt:lpstr>Snímek 8</vt:lpstr>
      <vt:lpstr>Snímek 9</vt:lpstr>
      <vt:lpstr>Núcleo supraquiasmático do hipotálamo anterior (SCN)</vt:lpstr>
      <vt:lpstr>Comissuras anteriores  </vt:lpstr>
      <vt:lpstr>Hemisferios cerebrais </vt:lpstr>
      <vt:lpstr>Cognição</vt:lpstr>
      <vt:lpstr>Outras diferenças em traços sexualmente dimorficos</vt:lpstr>
      <vt:lpstr>Conclusão</vt:lpstr>
      <vt:lpstr>Conteúdo do curso</vt:lpstr>
      <vt:lpstr>Excursão II:   Ordem de nascimento, constelação familiar, e orientação sexual </vt:lpstr>
      <vt:lpstr>Diferenças inter-individuais  dentro de família</vt:lpstr>
      <vt:lpstr>Diferenças inter-indivíduais  dentro de família</vt:lpstr>
      <vt:lpstr>Diferenças inter-indivíduais  dentro de família</vt:lpstr>
      <vt:lpstr>Ordem de nascimento e  a orientação sexual</vt:lpstr>
      <vt:lpstr>Ordem de nascimento e  a orientação sexual</vt:lpstr>
      <vt:lpstr>I. Teorias psicossexuais</vt:lpstr>
      <vt:lpstr>Críticas das teorias psicosociais </vt:lpstr>
      <vt:lpstr>II. Teorias biológicas</vt:lpstr>
      <vt:lpstr>Hipóteses imunológicas</vt:lpstr>
      <vt:lpstr>Conteúdo do curso</vt:lpstr>
      <vt:lpstr>Genética da orientação sexual </vt:lpstr>
      <vt:lpstr>Genética comportamental</vt:lpstr>
      <vt:lpstr>Fatores genéticos –  estudos de família</vt:lpstr>
      <vt:lpstr>Snímek 31</vt:lpstr>
      <vt:lpstr>Fatores genéticos –  estudos de gêmeos</vt:lpstr>
      <vt:lpstr>Fatores genéticos – estudos de gêmeos</vt:lpstr>
      <vt:lpstr>Snímek 34</vt:lpstr>
      <vt:lpstr>Fatores genéticos –  estudos de gêmeos</vt:lpstr>
      <vt:lpstr>Genética comportamental - resumo</vt:lpstr>
      <vt:lpstr>Fatores genéticos – genética molecular</vt:lpstr>
      <vt:lpstr>Fatores genéticos – genética molecular</vt:lpstr>
      <vt:lpstr>Fatores genéticos – genética molecular</vt:lpstr>
      <vt:lpstr>Genética molecular - conclusões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Jaroslava Varella Valentova</dc:creator>
  <cp:lastModifiedBy>Jarka</cp:lastModifiedBy>
  <cp:revision>151</cp:revision>
  <dcterms:created xsi:type="dcterms:W3CDTF">2018-10-11T17:32:25Z</dcterms:created>
  <dcterms:modified xsi:type="dcterms:W3CDTF">2018-10-23T16:51:30Z</dcterms:modified>
</cp:coreProperties>
</file>