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5" r:id="rId3"/>
    <p:sldId id="302" r:id="rId4"/>
    <p:sldId id="303" r:id="rId5"/>
    <p:sldId id="304" r:id="rId6"/>
    <p:sldId id="305" r:id="rId7"/>
    <p:sldId id="313" r:id="rId8"/>
    <p:sldId id="306" r:id="rId9"/>
    <p:sldId id="308" r:id="rId10"/>
    <p:sldId id="307" r:id="rId11"/>
    <p:sldId id="309" r:id="rId12"/>
    <p:sldId id="314" r:id="rId13"/>
    <p:sldId id="310" r:id="rId14"/>
    <p:sldId id="311" r:id="rId15"/>
    <p:sldId id="312" r:id="rId16"/>
    <p:sldId id="315" r:id="rId17"/>
  </p:sldIdLst>
  <p:sldSz cx="9144000" cy="6858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D7541CA-CB26-4FC8-88C9-16DD3B038D09}" type="datetimeFigureOut">
              <a:rPr lang="pt-BR" smtClean="0"/>
              <a:pPr/>
              <a:t>01/03/2018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D0E75FE-11C6-405C-B694-6D14E0A359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2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62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5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37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16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59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15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01/03/2018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64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01/03/2018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421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01/03/2018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86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57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7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798CB-3BCD-4F6A-B800-B151D445D34C}" type="datetimeFigureOut">
              <a:rPr lang="pt-BR" smtClean="0"/>
              <a:pPr/>
              <a:t>01/03/2018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31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1604" y="1173157"/>
            <a:ext cx="6715172" cy="1470025"/>
          </a:xfrm>
        </p:spPr>
        <p:txBody>
          <a:bodyPr>
            <a:normAutofit fontScale="90000"/>
          </a:bodyPr>
          <a:lstStyle/>
          <a:p>
            <a:r>
              <a:rPr lang="pt-BR" sz="3100" b="1" i="1" dirty="0" smtClean="0"/>
              <a:t>Escola Superior de Agricultura</a:t>
            </a:r>
            <a:br>
              <a:rPr lang="pt-BR" sz="3100" b="1" i="1" dirty="0" smtClean="0"/>
            </a:br>
            <a:r>
              <a:rPr lang="pt-BR" sz="3100" b="1" i="1" dirty="0" smtClean="0"/>
              <a:t> “Luiz de Queiroz”</a:t>
            </a:r>
            <a:br>
              <a:rPr lang="pt-BR" sz="3100" b="1" i="1" dirty="0" smtClean="0"/>
            </a:br>
            <a:r>
              <a:rPr lang="pt-BR" sz="3100" b="1" i="1" dirty="0" smtClean="0"/>
              <a:t>Universidade de São Paulo</a:t>
            </a:r>
            <a:br>
              <a:rPr lang="pt-BR" sz="3100" b="1" i="1" dirty="0" smtClean="0"/>
            </a:br>
            <a:r>
              <a:rPr lang="pt-BR" sz="3100" b="1" i="1" dirty="0" smtClean="0"/>
              <a:t/>
            </a:r>
            <a:br>
              <a:rPr lang="pt-BR" sz="3100" b="1" i="1" dirty="0" smtClean="0"/>
            </a:br>
            <a:r>
              <a:rPr lang="pt-BR" sz="3100" b="1" i="1" dirty="0" smtClean="0"/>
              <a:t/>
            </a:r>
            <a:br>
              <a:rPr lang="pt-BR" sz="3100" b="1" i="1" dirty="0" smtClean="0"/>
            </a:br>
            <a:r>
              <a:rPr lang="pt-BR" sz="3100" b="1" i="1" dirty="0"/>
              <a:t/>
            </a:r>
            <a:br>
              <a:rPr lang="pt-BR" sz="3100" b="1" i="1" dirty="0"/>
            </a:br>
            <a:r>
              <a:rPr lang="pt-BR" b="1" i="1" dirty="0" smtClean="0"/>
              <a:t>LCE0220 – Cálculo II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39752" y="4581128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pt-BR" dirty="0" smtClean="0">
              <a:solidFill>
                <a:schemeClr val="tx1"/>
              </a:solidFill>
            </a:endParaRPr>
          </a:p>
          <a:p>
            <a:pPr algn="r"/>
            <a:r>
              <a:rPr lang="pt-BR" dirty="0" smtClean="0">
                <a:solidFill>
                  <a:schemeClr val="tx1"/>
                </a:solidFill>
              </a:rPr>
              <a:t>Profa</a:t>
            </a:r>
            <a:r>
              <a:rPr lang="pt-BR" dirty="0">
                <a:solidFill>
                  <a:schemeClr val="tx1"/>
                </a:solidFill>
              </a:rPr>
              <a:t>. Dra. Andreia Adami</a:t>
            </a:r>
          </a:p>
          <a:p>
            <a:pPr algn="r"/>
            <a:r>
              <a:rPr lang="pt-BR" u="sng" dirty="0" smtClean="0">
                <a:solidFill>
                  <a:schemeClr val="tx1"/>
                </a:solidFill>
              </a:rPr>
              <a:t>deiaadami@terra.com.br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27650" name="Picture 2" descr="http://www4.esalq.usp.br/sites/default/files/logo-esalq-simbol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12954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117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all" dirty="0"/>
              <a:t>Integral Indefinida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532859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pt-BR" sz="2800" dirty="0" smtClean="0"/>
              </a:p>
              <a:p>
                <a:pPr marL="0" indent="0">
                  <a:buNone/>
                </a:pPr>
                <a:r>
                  <a:rPr lang="pt-BR" sz="2800" dirty="0" smtClean="0"/>
                  <a:t>Para o exemplo dado:</a:t>
                </a:r>
                <a:endParaRPr lang="pt-BR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𝑥𝑑𝑥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pt-BR" sz="2800" dirty="0"/>
              </a:p>
              <a:p>
                <a:pPr marL="0" indent="0" algn="just">
                  <a:buNone/>
                </a:pPr>
                <a:r>
                  <a:rPr lang="pt-BR" sz="2800" dirty="0" smtClean="0"/>
                  <a:t>O </a:t>
                </a:r>
                <a:r>
                  <a:rPr lang="pt-BR" sz="2800" dirty="0"/>
                  <a:t>procedimento de determinação da integral indefinida é chamado integração</a:t>
                </a:r>
                <a:r>
                  <a:rPr lang="pt-BR" sz="2800" dirty="0" smtClean="0"/>
                  <a:t>. O símbolo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/>
                    </m:nary>
                  </m:oMath>
                </a14:m>
                <a:r>
                  <a:rPr lang="pt-BR" sz="2800" dirty="0" smtClean="0"/>
                  <a:t>é chamado sinal de integração, </a:t>
                </a:r>
                <a:r>
                  <a:rPr lang="pt-BR" sz="2800" i="1" dirty="0"/>
                  <a:t>f(x</a:t>
                </a:r>
                <a:r>
                  <a:rPr lang="pt-BR" sz="2800" i="1" dirty="0" smtClean="0"/>
                  <a:t>) função integrando e f(x)</a:t>
                </a:r>
                <a:r>
                  <a:rPr lang="pt-BR" sz="2800" i="1" dirty="0" err="1" smtClean="0"/>
                  <a:t>dx</a:t>
                </a:r>
                <a:r>
                  <a:rPr lang="pt-BR" sz="2800" i="1" dirty="0" smtClean="0"/>
                  <a:t> </a:t>
                </a:r>
                <a:r>
                  <a:rPr lang="pt-BR" sz="2800" dirty="0" smtClean="0"/>
                  <a:t>integrando. O símbolo </a:t>
                </a:r>
                <a:r>
                  <a:rPr lang="pt-BR" sz="2800" dirty="0" err="1" smtClean="0"/>
                  <a:t>dx</a:t>
                </a:r>
                <a:r>
                  <a:rPr lang="pt-BR" sz="2800" dirty="0" smtClean="0"/>
                  <a:t> serve para indicar a variável de integração.</a:t>
                </a:r>
                <a:endParaRPr lang="pt-BR" sz="2800" dirty="0"/>
              </a:p>
              <a:p>
                <a:pPr marL="514350" indent="-514350">
                  <a:buAutoNum type="alphaLcParenR"/>
                </a:pPr>
                <a:endParaRPr lang="pt-BR" sz="2800" i="1" dirty="0" smtClean="0"/>
              </a:p>
              <a:p>
                <a:pPr marL="0" indent="0">
                  <a:buNone/>
                </a:pPr>
                <a:endParaRPr lang="pt-BR" sz="2800" dirty="0" smtClean="0"/>
              </a:p>
              <a:p>
                <a:pPr marL="0" indent="0">
                  <a:buNone/>
                </a:pPr>
                <a:endParaRPr lang="pt-BR" sz="280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5328592"/>
              </a:xfrm>
              <a:blipFill rotWithShape="0">
                <a:blip r:embed="rId2"/>
                <a:stretch>
                  <a:fillRect l="-1481" r="-148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72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all" dirty="0"/>
              <a:t>Integral Indefinida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532859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pt-BR" sz="2800" i="1" dirty="0" smtClean="0"/>
                  <a:t>Exemplos: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2800" i="1" dirty="0" smtClean="0"/>
              </a:p>
              <a:p>
                <a:pPr marL="0" indent="0">
                  <a:buNone/>
                </a:pPr>
                <a:endParaRPr lang="pt-BR" sz="2800" dirty="0" smtClean="0"/>
              </a:p>
              <a:p>
                <a:pPr marL="0" indent="0">
                  <a:buNone/>
                </a:pPr>
                <a:endParaRPr lang="pt-BR" sz="280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5328592"/>
              </a:xfrm>
              <a:blipFill rotWithShape="0">
                <a:blip r:embed="rId2"/>
                <a:stretch>
                  <a:fillRect l="-1481" t="-114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246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all" dirty="0"/>
              <a:t>Integral Indefinida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452596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pt-BR" sz="2800" i="1" dirty="0" smtClean="0"/>
                  <a:t>Exemplos: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pt-BR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=5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pt-BR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pt-BR" sz="2800" dirty="0"/>
              </a:p>
              <a:p>
                <a:pPr marL="514350" indent="-514350">
                  <a:buAutoNum type="alphaLcParenR"/>
                </a:pPr>
                <a:endParaRPr lang="pt-BR" sz="2800" i="1" dirty="0" smtClean="0"/>
              </a:p>
              <a:p>
                <a:pPr marL="0" indent="0">
                  <a:buNone/>
                </a:pPr>
                <a:endParaRPr lang="pt-BR" sz="2800" dirty="0" smtClean="0"/>
              </a:p>
              <a:p>
                <a:pPr marL="0" indent="0">
                  <a:buNone/>
                </a:pPr>
                <a:endParaRPr lang="pt-BR" sz="280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4525963"/>
              </a:xfrm>
              <a:blipFill rotWithShape="0">
                <a:blip r:embed="rId2"/>
                <a:stretch>
                  <a:fillRect l="-1481" t="-13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2843808" y="5229200"/>
                <a:ext cx="3960440" cy="10695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= </m:t>
                          </m:r>
                          <m:f>
                            <m:f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t-B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nary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pt-BR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5229200"/>
                <a:ext cx="3960440" cy="106958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806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all" dirty="0" smtClean="0"/>
              <a:t>Regras 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5256584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pt-BR" sz="2800" dirty="0"/>
                  <a:t>A partir das regras de derivação da aula anterior podemos obter as integrais indefinidas das principais funções:</a:t>
                </a:r>
              </a:p>
              <a:p>
                <a:pPr marL="0" indent="0">
                  <a:buNone/>
                </a:pPr>
                <a:r>
                  <a:rPr lang="pt-BR" sz="2800" dirty="0"/>
                  <a:t>I)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t-BR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pt-BR" sz="28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p>
                            </m:sSup>
                          </m:num>
                          <m:den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nary>
                  </m:oMath>
                </a14:m>
                <a:r>
                  <a:rPr lang="pt-BR" sz="2800" dirty="0"/>
                  <a:t>, para </a:t>
                </a:r>
                <a:r>
                  <a:rPr lang="pt-BR" sz="2800" i="1" dirty="0"/>
                  <a:t>n ≠ -1</a:t>
                </a:r>
                <a:r>
                  <a:rPr lang="pt-BR" sz="2800" dirty="0"/>
                  <a:t>, pois a derivada 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pt-BR" sz="2800" dirty="0"/>
                  <a:t> é </a:t>
                </a:r>
                <a:r>
                  <a:rPr lang="pt-BR" sz="2800" i="1" dirty="0" err="1"/>
                  <a:t>x</a:t>
                </a:r>
                <a:r>
                  <a:rPr lang="pt-BR" sz="2800" i="1" baseline="30000" dirty="0" err="1"/>
                  <a:t>n</a:t>
                </a:r>
                <a:endParaRPr lang="pt-BR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sz="2800" i="1">
                        <a:latin typeface="Cambria Math" panose="02040503050406030204" pitchFamily="18" charset="0"/>
                      </a:rPr>
                      <m:t>𝐼𝐼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)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𝑙𝑛𝑥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nary>
                  </m:oMath>
                </a14:m>
                <a:r>
                  <a:rPr lang="pt-BR" sz="2800" dirty="0"/>
                  <a:t>, para </a:t>
                </a:r>
                <a:r>
                  <a:rPr lang="pt-BR" sz="2800" i="1" dirty="0"/>
                  <a:t>x&gt;0</a:t>
                </a:r>
                <a:r>
                  <a:rPr lang="pt-BR" sz="2800" dirty="0"/>
                  <a:t>, pois a derivada de </a:t>
                </a:r>
                <a:r>
                  <a:rPr lang="pt-BR" sz="2800" i="1" dirty="0" err="1"/>
                  <a:t>lnx</a:t>
                </a:r>
                <a:r>
                  <a:rPr lang="pt-BR" sz="2800" dirty="0"/>
                  <a:t> é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pt-BR" sz="2800" dirty="0"/>
                  <a:t> </a:t>
                </a:r>
              </a:p>
              <a:p>
                <a:pPr marL="0" indent="0">
                  <a:buNone/>
                </a:pPr>
                <a:r>
                  <a:rPr lang="pt-BR" sz="2800" dirty="0"/>
                  <a:t>III)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nary>
                  </m:oMath>
                </a14:m>
                <a:r>
                  <a:rPr lang="pt-BR" sz="2800" dirty="0"/>
                  <a:t>, pois a derivada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pt-BR" sz="2800" dirty="0"/>
                  <a:t> é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pt-BR" sz="2800" dirty="0"/>
              </a:p>
              <a:p>
                <a:pPr marL="0" indent="0">
                  <a:buNone/>
                </a:pPr>
                <a:endParaRPr lang="pt-BR" sz="2800" dirty="0"/>
              </a:p>
              <a:p>
                <a:pPr marL="514350" indent="-514350">
                  <a:buAutoNum type="alphaLcParenR"/>
                </a:pPr>
                <a:endParaRPr lang="pt-BR" sz="2800" i="1" dirty="0" smtClean="0"/>
              </a:p>
              <a:p>
                <a:pPr marL="0" indent="0">
                  <a:buNone/>
                </a:pPr>
                <a:endParaRPr lang="pt-BR" sz="2800" dirty="0" smtClean="0"/>
              </a:p>
              <a:p>
                <a:pPr marL="0" indent="0">
                  <a:buNone/>
                </a:pPr>
                <a:endParaRPr lang="pt-BR" sz="280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5256584"/>
              </a:xfrm>
              <a:blipFill rotWithShape="0">
                <a:blip r:embed="rId2"/>
                <a:stretch>
                  <a:fillRect l="-1481" t="-1160" r="-148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42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PROPRIEDADES OPERATÓRIAS</a:t>
            </a:r>
            <a:r>
              <a:rPr lang="pt-BR" dirty="0"/>
              <a:t/>
            </a:r>
            <a:br>
              <a:rPr lang="pt-BR" dirty="0"/>
            </a:br>
            <a:r>
              <a:rPr lang="pt-BR" b="1" cap="all" dirty="0" smtClean="0"/>
              <a:t> 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525658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𝑓𝑔</m:t>
                              </m:r>
                              <m:d>
                                <m:d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r>
                        <a:rPr lang="pt-BR" sz="2800" i="1">
                          <a:latin typeface="Cambria Math" panose="02040503050406030204" pitchFamily="18" charset="0"/>
                        </a:rPr>
                        <m:t>∫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28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+∫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28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pt-BR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r>
                        <a:rPr lang="pt-BR" sz="2800" i="1">
                          <a:latin typeface="Cambria Math" panose="02040503050406030204" pitchFamily="18" charset="0"/>
                        </a:rPr>
                        <m:t>∫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28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−∫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28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pt-BR" sz="2800" dirty="0" smtClean="0"/>
              </a:p>
              <a:p>
                <a:pPr marL="0" indent="0">
                  <a:buNone/>
                </a:pPr>
                <a:r>
                  <a:rPr lang="pt-BR" sz="2800" dirty="0"/>
                  <a:t> </a:t>
                </a:r>
                <a:r>
                  <a:rPr lang="pt-BR" sz="2800" dirty="0" smtClean="0"/>
                  <a:t>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  <m:r>
                      <a:rPr lang="pt-BR" sz="28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.∫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pt-BR" sz="2800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pt-BR" sz="2800" dirty="0"/>
              </a:p>
              <a:p>
                <a:pPr marL="0" indent="0">
                  <a:buNone/>
                </a:pPr>
                <a:endParaRPr lang="pt-BR" sz="2800" dirty="0"/>
              </a:p>
              <a:p>
                <a:pPr marL="0" indent="0">
                  <a:buNone/>
                </a:pPr>
                <a:endParaRPr lang="pt-BR" sz="2800" dirty="0"/>
              </a:p>
              <a:p>
                <a:pPr marL="514350" indent="-514350">
                  <a:buAutoNum type="alphaLcParenR"/>
                </a:pPr>
                <a:endParaRPr lang="pt-BR" sz="2800" i="1" dirty="0" smtClean="0"/>
              </a:p>
              <a:p>
                <a:pPr marL="0" indent="0">
                  <a:buNone/>
                </a:pPr>
                <a:endParaRPr lang="pt-BR" sz="2800" dirty="0" smtClean="0"/>
              </a:p>
              <a:p>
                <a:pPr marL="0" indent="0">
                  <a:buNone/>
                </a:pPr>
                <a:endParaRPr lang="pt-BR" sz="280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525658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882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Exemplos</a:t>
            </a:r>
            <a:r>
              <a:rPr lang="pt-BR" dirty="0"/>
              <a:t/>
            </a:r>
            <a:br>
              <a:rPr lang="pt-BR" dirty="0"/>
            </a:br>
            <a:r>
              <a:rPr lang="pt-BR" b="1" cap="all" dirty="0" smtClean="0"/>
              <a:t> 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525658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+5)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2800" dirty="0"/>
              </a:p>
              <a:p>
                <a:endParaRPr lang="pt-BR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pt-BR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pt-BR" sz="28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+8</m:t>
                                  </m:r>
                                </m:num>
                                <m:den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2800" dirty="0" smtClean="0"/>
              </a:p>
              <a:p>
                <a:pPr marL="0" indent="0">
                  <a:buNone/>
                </a:pPr>
                <a:endParaRPr lang="pt-BR" sz="2800" dirty="0" smtClean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525658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369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Exemplos</a:t>
            </a:r>
            <a:r>
              <a:rPr lang="pt-BR" dirty="0"/>
              <a:t/>
            </a:r>
            <a:br>
              <a:rPr lang="pt-BR" dirty="0"/>
            </a:br>
            <a:r>
              <a:rPr lang="pt-BR" b="1" cap="all" dirty="0" smtClean="0"/>
              <a:t> 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525658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+5)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r>
                        <a:rPr lang="pt-BR" sz="2800" i="1">
                          <a:latin typeface="Cambria Math" panose="02040503050406030204" pitchFamily="18" charset="0"/>
                        </a:rPr>
                        <m:t>∫</m:t>
                      </m:r>
                      <m:sSup>
                        <m:sSup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−∫2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𝑥𝑑𝑥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+∫5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sz="28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2800" i="1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pt-BR" sz="2800" dirty="0"/>
              </a:p>
              <a:p>
                <a:endParaRPr lang="pt-BR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pt-BR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pt-BR" sz="28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+8</m:t>
                                  </m:r>
                                </m:num>
                                <m:den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pt-BR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pt-BR" sz="28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8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r>
                        <a:rPr lang="pt-BR" sz="2800" i="1">
                          <a:latin typeface="Cambria Math" panose="02040503050406030204" pitchFamily="18" charset="0"/>
                        </a:rPr>
                        <m:t>∫</m:t>
                      </m:r>
                      <m:sSup>
                        <m:sSup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8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+8∫</m:t>
                      </m:r>
                      <m:f>
                        <m:f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sz="2800" i="1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8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pt-BR" sz="2800" dirty="0"/>
              </a:p>
              <a:p>
                <a:pPr marL="0" indent="0">
                  <a:buNone/>
                </a:pPr>
                <a:endParaRPr lang="pt-BR" sz="2800" dirty="0"/>
              </a:p>
              <a:p>
                <a:pPr marL="0" indent="0">
                  <a:buNone/>
                </a:pPr>
                <a:endParaRPr lang="pt-BR" sz="2800" dirty="0"/>
              </a:p>
              <a:p>
                <a:pPr marL="514350" indent="-514350">
                  <a:buAutoNum type="alphaLcParenR"/>
                </a:pPr>
                <a:endParaRPr lang="pt-BR" sz="2800" i="1" dirty="0" smtClean="0"/>
              </a:p>
              <a:p>
                <a:pPr marL="0" indent="0">
                  <a:buNone/>
                </a:pPr>
                <a:endParaRPr lang="pt-BR" sz="2800" dirty="0" smtClean="0"/>
              </a:p>
              <a:p>
                <a:pPr marL="0" indent="0">
                  <a:buNone/>
                </a:pPr>
                <a:endParaRPr lang="pt-BR" sz="280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525658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63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Diferencial de uma Função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 smtClean="0"/>
              <a:t>Seja </a:t>
            </a:r>
            <a:r>
              <a:rPr lang="pt-BR" sz="2800" i="1" dirty="0" smtClean="0"/>
              <a:t>y</a:t>
            </a:r>
            <a:r>
              <a:rPr lang="pt-BR" sz="2800" dirty="0" smtClean="0"/>
              <a:t>= </a:t>
            </a:r>
            <a:r>
              <a:rPr lang="pt-BR" sz="2800" i="1" dirty="0"/>
              <a:t>f(x</a:t>
            </a:r>
            <a:r>
              <a:rPr lang="pt-BR" sz="2800" i="1" dirty="0" smtClean="0"/>
              <a:t>)</a:t>
            </a:r>
            <a:r>
              <a:rPr lang="pt-BR" sz="2800" dirty="0" smtClean="0"/>
              <a:t>, uma função. Podemos sempre considerar uma variação da variável independente </a:t>
            </a:r>
            <a:r>
              <a:rPr lang="pt-BR" sz="2800" i="1" dirty="0" smtClean="0"/>
              <a:t>x</a:t>
            </a:r>
            <a:r>
              <a:rPr lang="pt-BR" sz="2800" dirty="0" smtClean="0"/>
              <a:t>. Se </a:t>
            </a:r>
            <a:r>
              <a:rPr lang="pt-BR" sz="2800" i="1" dirty="0" smtClean="0"/>
              <a:t>x</a:t>
            </a:r>
            <a:r>
              <a:rPr lang="pt-BR" sz="2800" dirty="0" smtClean="0"/>
              <a:t> varia de </a:t>
            </a:r>
            <a:r>
              <a:rPr lang="pt-BR" sz="2800" i="1" dirty="0"/>
              <a:t>x</a:t>
            </a:r>
            <a:r>
              <a:rPr lang="pt-BR" sz="2400" i="1" dirty="0"/>
              <a:t>1</a:t>
            </a:r>
            <a:r>
              <a:rPr lang="pt-BR" sz="2800" dirty="0" smtClean="0"/>
              <a:t> a </a:t>
            </a:r>
            <a:r>
              <a:rPr lang="pt-BR" sz="2800" i="1" dirty="0" smtClean="0"/>
              <a:t>x</a:t>
            </a:r>
            <a:r>
              <a:rPr lang="pt-BR" sz="2400" i="1" dirty="0" smtClean="0"/>
              <a:t>2, </a:t>
            </a:r>
            <a:r>
              <a:rPr lang="pt-BR" sz="2400" dirty="0" smtClean="0"/>
              <a:t>definimos o acréscimo de </a:t>
            </a:r>
            <a:r>
              <a:rPr lang="pt-BR" sz="2400" i="1" dirty="0" smtClean="0"/>
              <a:t>x</a:t>
            </a:r>
            <a:r>
              <a:rPr lang="pt-BR" sz="2400" dirty="0" smtClean="0"/>
              <a:t>, denotado por </a:t>
            </a:r>
            <a:r>
              <a:rPr lang="pt-BR" sz="2800" dirty="0"/>
              <a:t>△</a:t>
            </a:r>
            <a:r>
              <a:rPr lang="pt-BR" sz="2800" i="1" dirty="0"/>
              <a:t>x </a:t>
            </a:r>
            <a:r>
              <a:rPr lang="pt-BR" sz="2800" i="1" dirty="0" smtClean="0"/>
              <a:t>, </a:t>
            </a:r>
            <a:r>
              <a:rPr lang="pt-BR" sz="2800" dirty="0" smtClean="0"/>
              <a:t>como</a:t>
            </a:r>
            <a:r>
              <a:rPr lang="pt-BR" sz="2800" i="1" dirty="0" smtClean="0"/>
              <a:t>:</a:t>
            </a:r>
            <a:endParaRPr lang="pt-BR" sz="2800" dirty="0" smtClean="0"/>
          </a:p>
          <a:p>
            <a:pPr marL="0" indent="0" algn="ctr">
              <a:buNone/>
            </a:pPr>
            <a:r>
              <a:rPr lang="pt-BR" sz="2800" dirty="0" smtClean="0"/>
              <a:t>△</a:t>
            </a:r>
            <a:r>
              <a:rPr lang="pt-BR" sz="2800" i="1" dirty="0" smtClean="0"/>
              <a:t>x </a:t>
            </a:r>
            <a:r>
              <a:rPr lang="pt-BR" sz="2800" dirty="0" smtClean="0"/>
              <a:t>= </a:t>
            </a:r>
            <a:r>
              <a:rPr lang="pt-BR" sz="2800" i="1" dirty="0" smtClean="0"/>
              <a:t>x</a:t>
            </a:r>
            <a:r>
              <a:rPr lang="pt-BR" sz="2400" i="1" dirty="0" smtClean="0"/>
              <a:t>2 </a:t>
            </a:r>
            <a:r>
              <a:rPr lang="pt-BR" sz="2800" dirty="0" smtClean="0"/>
              <a:t>- </a:t>
            </a:r>
            <a:r>
              <a:rPr lang="pt-BR" sz="2800" i="1" dirty="0" smtClean="0"/>
              <a:t>x</a:t>
            </a:r>
            <a:r>
              <a:rPr lang="pt-BR" sz="2400" i="1" dirty="0" smtClean="0"/>
              <a:t>1</a:t>
            </a:r>
            <a:r>
              <a:rPr lang="pt-BR" sz="2800" dirty="0" smtClean="0"/>
              <a:t> </a:t>
            </a:r>
            <a:endParaRPr lang="pt-BR" sz="2800" dirty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A variação de </a:t>
            </a:r>
            <a:r>
              <a:rPr lang="pt-BR" sz="2800" i="1" dirty="0" smtClean="0"/>
              <a:t>x</a:t>
            </a:r>
            <a:r>
              <a:rPr lang="pt-BR" sz="2800" dirty="0" smtClean="0"/>
              <a:t> origina uma correspondente variação de </a:t>
            </a:r>
            <a:r>
              <a:rPr lang="pt-BR" sz="2800" i="1" dirty="0" smtClean="0"/>
              <a:t>y, </a:t>
            </a:r>
            <a:r>
              <a:rPr lang="pt-BR" sz="2800" dirty="0" smtClean="0"/>
              <a:t>denotada por △</a:t>
            </a:r>
            <a:r>
              <a:rPr lang="pt-BR" sz="2800" i="1" dirty="0" smtClean="0"/>
              <a:t>y, </a:t>
            </a:r>
            <a:r>
              <a:rPr lang="pt-BR" sz="2800" dirty="0" smtClean="0"/>
              <a:t>dada por</a:t>
            </a:r>
            <a:r>
              <a:rPr lang="pt-BR" sz="2800" i="1" dirty="0" smtClean="0"/>
              <a:t>: </a:t>
            </a:r>
          </a:p>
          <a:p>
            <a:pPr marL="0" indent="0">
              <a:buNone/>
            </a:pPr>
            <a:r>
              <a:rPr lang="pt-BR" sz="2800" dirty="0" smtClean="0"/>
              <a:t>△</a:t>
            </a:r>
            <a:r>
              <a:rPr lang="pt-BR" sz="2800" i="1" dirty="0" smtClean="0"/>
              <a:t>y </a:t>
            </a:r>
            <a:r>
              <a:rPr lang="pt-BR" sz="2800" dirty="0"/>
              <a:t>= </a:t>
            </a:r>
            <a:r>
              <a:rPr lang="pt-BR" sz="2800" dirty="0" smtClean="0"/>
              <a:t>f(</a:t>
            </a:r>
            <a:r>
              <a:rPr lang="pt-BR" sz="2800" i="1" dirty="0" smtClean="0"/>
              <a:t>x</a:t>
            </a:r>
            <a:r>
              <a:rPr lang="pt-BR" sz="2400" i="1" dirty="0" smtClean="0"/>
              <a:t>2) </a:t>
            </a:r>
            <a:r>
              <a:rPr lang="pt-BR" sz="2800" dirty="0" smtClean="0"/>
              <a:t>– f(</a:t>
            </a:r>
            <a:r>
              <a:rPr lang="pt-BR" sz="2800" i="1" dirty="0" smtClean="0"/>
              <a:t>x</a:t>
            </a:r>
            <a:r>
              <a:rPr lang="pt-BR" sz="2400" i="1" dirty="0" smtClean="0"/>
              <a:t>1)</a:t>
            </a:r>
            <a:r>
              <a:rPr lang="pt-BR" sz="2800" dirty="0" smtClean="0"/>
              <a:t> ou,</a:t>
            </a:r>
          </a:p>
          <a:p>
            <a:pPr marL="0" indent="0">
              <a:buNone/>
            </a:pPr>
            <a:r>
              <a:rPr lang="pt-BR" sz="2800" dirty="0"/>
              <a:t>△</a:t>
            </a:r>
            <a:r>
              <a:rPr lang="pt-BR" sz="2800" i="1" dirty="0"/>
              <a:t>y </a:t>
            </a:r>
            <a:r>
              <a:rPr lang="pt-BR" sz="2800" dirty="0"/>
              <a:t>= </a:t>
            </a:r>
            <a:r>
              <a:rPr lang="pt-BR" sz="2800" dirty="0" smtClean="0"/>
              <a:t>f(</a:t>
            </a:r>
            <a:r>
              <a:rPr lang="pt-BR" sz="2800" i="1" dirty="0" smtClean="0"/>
              <a:t>x</a:t>
            </a:r>
            <a:r>
              <a:rPr lang="pt-BR" sz="2400" i="1" dirty="0" smtClean="0"/>
              <a:t>1+</a:t>
            </a:r>
            <a:r>
              <a:rPr lang="pt-BR" sz="2800" dirty="0" smtClean="0"/>
              <a:t>△</a:t>
            </a:r>
            <a:r>
              <a:rPr lang="pt-BR" sz="2800" i="1" dirty="0" smtClean="0"/>
              <a:t>x</a:t>
            </a:r>
            <a:r>
              <a:rPr lang="pt-BR" sz="2400" i="1" dirty="0" smtClean="0"/>
              <a:t>) </a:t>
            </a:r>
            <a:r>
              <a:rPr lang="pt-BR" sz="2800" dirty="0"/>
              <a:t>– f(</a:t>
            </a:r>
            <a:r>
              <a:rPr lang="pt-BR" sz="2800" i="1" dirty="0"/>
              <a:t>x</a:t>
            </a:r>
            <a:r>
              <a:rPr lang="pt-BR" sz="2400" i="1" dirty="0"/>
              <a:t>1)</a:t>
            </a:r>
            <a:endParaRPr lang="pt-BR" sz="2800" dirty="0"/>
          </a:p>
          <a:p>
            <a:pPr marL="0" indent="0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75019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Diferencial de uma Função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496855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pt-BR" sz="2800" dirty="0" smtClean="0"/>
                  <a:t>Definição: Seja </a:t>
                </a:r>
                <a:r>
                  <a:rPr lang="pt-BR" sz="2800" i="1" dirty="0" smtClean="0"/>
                  <a:t>y</a:t>
                </a:r>
                <a:r>
                  <a:rPr lang="pt-BR" sz="2800" dirty="0" smtClean="0"/>
                  <a:t>= </a:t>
                </a:r>
                <a:r>
                  <a:rPr lang="pt-BR" sz="2800" i="1" dirty="0"/>
                  <a:t>f(x</a:t>
                </a:r>
                <a:r>
                  <a:rPr lang="pt-BR" sz="2800" i="1" dirty="0" smtClean="0"/>
                  <a:t>)</a:t>
                </a:r>
                <a:r>
                  <a:rPr lang="pt-BR" sz="2800" dirty="0" smtClean="0"/>
                  <a:t>, uma função </a:t>
                </a:r>
                <a:r>
                  <a:rPr lang="pt-BR" sz="2800" dirty="0" err="1" smtClean="0"/>
                  <a:t>diferenciável</a:t>
                </a:r>
                <a:r>
                  <a:rPr lang="pt-BR" sz="2800" dirty="0" smtClean="0"/>
                  <a:t> em </a:t>
                </a:r>
                <a:r>
                  <a:rPr lang="pt-BR" sz="2800" i="1" dirty="0" smtClean="0"/>
                  <a:t>x</a:t>
                </a:r>
                <a:r>
                  <a:rPr lang="pt-BR" sz="2800" dirty="0" smtClean="0"/>
                  <a:t>. Define-se:</a:t>
                </a:r>
              </a:p>
              <a:p>
                <a:pPr marL="514350" indent="-514350">
                  <a:buAutoNum type="alphaLcParenR"/>
                </a:pPr>
                <a:r>
                  <a:rPr lang="pt-BR" sz="2800" dirty="0" smtClean="0"/>
                  <a:t>A diferencial da variável independente </a:t>
                </a:r>
                <a:r>
                  <a:rPr lang="pt-BR" sz="2800" i="1" dirty="0" smtClean="0"/>
                  <a:t>x</a:t>
                </a:r>
                <a:r>
                  <a:rPr lang="pt-BR" sz="2800" dirty="0" smtClean="0"/>
                  <a:t>, denotada por </a:t>
                </a:r>
                <a:r>
                  <a:rPr lang="pt-BR" sz="2800" i="1" dirty="0" err="1" smtClean="0"/>
                  <a:t>dx</a:t>
                </a:r>
                <a:r>
                  <a:rPr lang="pt-BR" sz="2800" dirty="0"/>
                  <a:t>, como </a:t>
                </a:r>
                <a:r>
                  <a:rPr lang="pt-BR" sz="2800" i="1" dirty="0" err="1"/>
                  <a:t>dx</a:t>
                </a:r>
                <a:r>
                  <a:rPr lang="pt-BR" sz="2800" i="1" dirty="0"/>
                  <a:t> </a:t>
                </a:r>
                <a:r>
                  <a:rPr lang="pt-BR" sz="2800" i="1" dirty="0" smtClean="0"/>
                  <a:t>=</a:t>
                </a:r>
                <a:r>
                  <a:rPr lang="pt-BR" sz="2800" dirty="0" smtClean="0"/>
                  <a:t>△</a:t>
                </a:r>
                <a:r>
                  <a:rPr lang="pt-BR" sz="2800" i="1" dirty="0" smtClean="0"/>
                  <a:t>x</a:t>
                </a:r>
              </a:p>
              <a:p>
                <a:pPr marL="514350" indent="-514350">
                  <a:buFont typeface="Arial" pitchFamily="34" charset="0"/>
                  <a:buAutoNum type="alphaLcParenR"/>
                </a:pPr>
                <a:r>
                  <a:rPr lang="pt-BR" sz="2800" dirty="0" smtClean="0"/>
                  <a:t>A </a:t>
                </a:r>
                <a:r>
                  <a:rPr lang="pt-BR" sz="2800" dirty="0"/>
                  <a:t>diferencial da variável </a:t>
                </a:r>
                <a:r>
                  <a:rPr lang="pt-BR" sz="2800" dirty="0" smtClean="0"/>
                  <a:t>dependente </a:t>
                </a:r>
                <a:r>
                  <a:rPr lang="pt-BR" sz="2800" i="1" dirty="0" smtClean="0"/>
                  <a:t>y,</a:t>
                </a:r>
                <a:r>
                  <a:rPr lang="pt-BR" sz="2800" dirty="0" smtClean="0"/>
                  <a:t> </a:t>
                </a:r>
                <a:r>
                  <a:rPr lang="pt-BR" sz="2800" dirty="0"/>
                  <a:t>denotada por </a:t>
                </a:r>
                <a:r>
                  <a:rPr lang="pt-BR" sz="2800" i="1" dirty="0" err="1" smtClean="0"/>
                  <a:t>dy</a:t>
                </a:r>
                <a:r>
                  <a:rPr lang="pt-BR" sz="2800" dirty="0" smtClean="0"/>
                  <a:t>, </a:t>
                </a:r>
                <a:r>
                  <a:rPr lang="pt-BR" sz="2800" dirty="0"/>
                  <a:t>como </a:t>
                </a:r>
                <a:r>
                  <a:rPr lang="pt-BR" sz="2800" i="1" dirty="0" err="1" smtClean="0"/>
                  <a:t>dy</a:t>
                </a:r>
                <a:r>
                  <a:rPr lang="pt-BR" sz="2800" i="1" dirty="0" smtClean="0"/>
                  <a:t> = f’(x)</a:t>
                </a:r>
                <a:r>
                  <a:rPr lang="pt-BR" sz="2800" dirty="0" smtClean="0"/>
                  <a:t>△</a:t>
                </a:r>
                <a:r>
                  <a:rPr lang="pt-BR" sz="2800" i="1" dirty="0" smtClean="0"/>
                  <a:t>x ou </a:t>
                </a:r>
                <a:r>
                  <a:rPr lang="pt-BR" sz="2800" i="1" dirty="0" err="1"/>
                  <a:t>dy</a:t>
                </a:r>
                <a:r>
                  <a:rPr lang="pt-BR" sz="2800" i="1" dirty="0"/>
                  <a:t> = f’(</a:t>
                </a:r>
                <a:r>
                  <a:rPr lang="pt-BR" sz="2800" i="1" dirty="0" smtClean="0"/>
                  <a:t>x)</a:t>
                </a:r>
                <a:r>
                  <a:rPr lang="pt-BR" sz="2800" i="1" dirty="0" err="1" smtClean="0"/>
                  <a:t>dx</a:t>
                </a:r>
                <a:r>
                  <a:rPr lang="pt-BR" sz="2800" i="1" dirty="0" smtClean="0"/>
                  <a:t> </a:t>
                </a:r>
                <a:endParaRPr lang="pt-BR" sz="2800" i="1" dirty="0"/>
              </a:p>
              <a:p>
                <a:pPr marL="0" indent="0">
                  <a:buNone/>
                </a:pPr>
                <a:r>
                  <a:rPr lang="pt-BR" sz="2800" dirty="0"/>
                  <a:t>Assim, podemos escrever: </a:t>
                </a:r>
                <a:r>
                  <a:rPr lang="pt-BR" sz="2800" i="1" dirty="0" err="1"/>
                  <a:t>dy</a:t>
                </a:r>
                <a:r>
                  <a:rPr lang="pt-BR" sz="2800" i="1" dirty="0"/>
                  <a:t> = f’(x) ou</a:t>
                </a:r>
                <a14:m>
                  <m:oMath xmlns:m="http://schemas.openxmlformats.org/officeDocument/2006/math">
                    <m:r>
                      <a:rPr lang="pt-BR" sz="28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pt-BR" sz="2800" i="1" dirty="0"/>
                  <a:t> = f’(x) </a:t>
                </a:r>
              </a:p>
              <a:p>
                <a:pPr marL="0" indent="0">
                  <a:buNone/>
                </a:pPr>
                <a:endParaRPr lang="pt-BR" sz="2800" dirty="0" smtClean="0"/>
              </a:p>
              <a:p>
                <a:pPr marL="0" indent="0">
                  <a:buNone/>
                </a:pPr>
                <a:r>
                  <a:rPr lang="pt-BR" sz="2800" dirty="0"/>
                  <a:t>Podemos concluir que a medida que </a:t>
                </a:r>
                <a:r>
                  <a:rPr lang="pt-BR" sz="2800" i="1" dirty="0"/>
                  <a:t>△x </a:t>
                </a:r>
                <a:r>
                  <a:rPr lang="pt-BR" sz="2800" dirty="0"/>
                  <a:t>se torna muito pequeno, </a:t>
                </a:r>
                <a:r>
                  <a:rPr lang="pt-BR" sz="2800" i="1" dirty="0" err="1"/>
                  <a:t>dy</a:t>
                </a:r>
                <a:r>
                  <a:rPr lang="pt-BR" sz="2800" i="1" dirty="0"/>
                  <a:t>≈</a:t>
                </a:r>
                <a:r>
                  <a:rPr lang="pt-BR" sz="2800" dirty="0"/>
                  <a:t> △</a:t>
                </a:r>
                <a:r>
                  <a:rPr lang="pt-BR" sz="2800" i="1" dirty="0"/>
                  <a:t>y.</a:t>
                </a:r>
              </a:p>
              <a:p>
                <a:pPr marL="0" indent="0">
                  <a:buNone/>
                </a:pPr>
                <a:r>
                  <a:rPr lang="pt-BR" sz="2800" i="1" dirty="0"/>
                  <a:t>Gráfico </a:t>
                </a:r>
                <a:r>
                  <a:rPr lang="pt-BR" sz="2800" i="1" dirty="0" err="1"/>
                  <a:t>pg</a:t>
                </a:r>
                <a:r>
                  <a:rPr lang="pt-BR" sz="2800" i="1" dirty="0"/>
                  <a:t> 174 – Calculo A. </a:t>
                </a:r>
              </a:p>
              <a:p>
                <a:pPr marL="514350" indent="-514350">
                  <a:buAutoNum type="alphaLcParenR"/>
                </a:pPr>
                <a:endParaRPr lang="pt-BR" sz="2800" i="1" dirty="0" smtClean="0"/>
              </a:p>
              <a:p>
                <a:pPr marL="0" indent="0">
                  <a:buNone/>
                </a:pPr>
                <a:endParaRPr lang="pt-BR" sz="2800" dirty="0" smtClean="0"/>
              </a:p>
              <a:p>
                <a:pPr marL="0" indent="0">
                  <a:buNone/>
                </a:pPr>
                <a:endParaRPr lang="pt-BR" sz="280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4968552"/>
              </a:xfrm>
              <a:blipFill rotWithShape="0">
                <a:blip r:embed="rId2"/>
                <a:stretch>
                  <a:fillRect l="-1556" t="-1227" r="-1111" b="-1472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427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Diferencial de uma Função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800" b="1" dirty="0" smtClean="0"/>
              <a:t>Interpretação Geométrica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i="1" dirty="0" smtClean="0"/>
              <a:t>Gráfico </a:t>
            </a:r>
            <a:r>
              <a:rPr lang="pt-BR" sz="2800" i="1" dirty="0" err="1"/>
              <a:t>pg</a:t>
            </a:r>
            <a:r>
              <a:rPr lang="pt-BR" sz="2800" i="1" dirty="0"/>
              <a:t> 174 – Calculo A. </a:t>
            </a:r>
          </a:p>
          <a:p>
            <a:pPr marL="514350" indent="-514350">
              <a:buAutoNum type="alphaLcParenR"/>
            </a:pPr>
            <a:endParaRPr lang="pt-BR" sz="2800" i="1" dirty="0" smtClean="0"/>
          </a:p>
          <a:p>
            <a:pPr marL="514350" indent="-514350">
              <a:buAutoNum type="alphaLcParenR"/>
            </a:pPr>
            <a:endParaRPr lang="pt-BR" sz="2800" i="1" dirty="0" smtClean="0"/>
          </a:p>
          <a:p>
            <a:pPr marL="0" indent="0">
              <a:buNone/>
            </a:pPr>
            <a:r>
              <a:rPr lang="pt-BR" sz="2800" dirty="0"/>
              <a:t>Podemos concluir que a medida que </a:t>
            </a:r>
            <a:r>
              <a:rPr lang="pt-BR" sz="2800" i="1" dirty="0"/>
              <a:t>△x </a:t>
            </a:r>
            <a:r>
              <a:rPr lang="pt-BR" sz="2800" dirty="0"/>
              <a:t>se torna muito pequeno, </a:t>
            </a:r>
            <a:r>
              <a:rPr lang="pt-BR" sz="2800" i="1" dirty="0" err="1"/>
              <a:t>dy</a:t>
            </a:r>
            <a:r>
              <a:rPr lang="pt-BR" sz="2800" i="1" dirty="0"/>
              <a:t>≈</a:t>
            </a:r>
            <a:r>
              <a:rPr lang="pt-BR" sz="2800" dirty="0"/>
              <a:t> △</a:t>
            </a:r>
            <a:r>
              <a:rPr lang="pt-BR" sz="2800" i="1" dirty="0"/>
              <a:t>y.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11833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all" dirty="0"/>
              <a:t>Integral Indefinida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 smtClean="0"/>
              <a:t>Em </a:t>
            </a:r>
            <a:r>
              <a:rPr lang="pt-BR" sz="2800" dirty="0"/>
              <a:t>cálculo, a operação inversa da diferenciação é a integração. A Integração reverte o processo de diferenciação. </a:t>
            </a:r>
            <a:r>
              <a:rPr lang="pt-BR" sz="2800" dirty="0" smtClean="0"/>
              <a:t>Assim</a:t>
            </a:r>
            <a:r>
              <a:rPr lang="pt-BR" sz="2800" dirty="0"/>
              <a:t>, dada uma função </a:t>
            </a:r>
            <a:r>
              <a:rPr lang="pt-BR" sz="2800" i="1" dirty="0"/>
              <a:t>f(x)</a:t>
            </a:r>
            <a:r>
              <a:rPr lang="pt-BR" sz="2800" dirty="0"/>
              <a:t> </a:t>
            </a:r>
            <a:r>
              <a:rPr lang="pt-BR" sz="2800" dirty="0" smtClean="0"/>
              <a:t>chamamos </a:t>
            </a:r>
            <a:r>
              <a:rPr lang="pt-BR" sz="2800" dirty="0"/>
              <a:t>primitiva dessa função qualquer função F(x) cuja derivada será </a:t>
            </a:r>
            <a:r>
              <a:rPr lang="pt-BR" sz="2800" i="1" dirty="0"/>
              <a:t>f(x)</a:t>
            </a:r>
            <a:r>
              <a:rPr lang="pt-BR" sz="2800" dirty="0"/>
              <a:t> ou </a:t>
            </a:r>
            <a:r>
              <a:rPr lang="pt-BR" sz="2800" i="1" dirty="0"/>
              <a:t>f’(x</a:t>
            </a:r>
            <a:r>
              <a:rPr lang="pt-BR" sz="2800" i="1" dirty="0" smtClean="0"/>
              <a:t>).</a:t>
            </a:r>
          </a:p>
          <a:p>
            <a:pPr marL="0" indent="0" algn="just">
              <a:buNone/>
            </a:pPr>
            <a:endParaRPr lang="pt-BR" sz="2800" i="1" dirty="0" smtClean="0"/>
          </a:p>
          <a:p>
            <a:pPr marL="0" indent="0" algn="just">
              <a:buNone/>
            </a:pPr>
            <a:r>
              <a:rPr lang="pt-BR" sz="2800" b="1" i="1" dirty="0" smtClean="0"/>
              <a:t>Definição</a:t>
            </a:r>
            <a:r>
              <a:rPr lang="pt-BR" sz="2800" i="1" dirty="0" smtClean="0"/>
              <a:t>: </a:t>
            </a:r>
            <a:r>
              <a:rPr lang="pt-BR" sz="2800" dirty="0" smtClean="0"/>
              <a:t>Uma função </a:t>
            </a:r>
            <a:r>
              <a:rPr lang="pt-BR" sz="2800" i="1" dirty="0" smtClean="0"/>
              <a:t>F(x</a:t>
            </a:r>
            <a:r>
              <a:rPr lang="pt-BR" sz="2800" i="1" dirty="0"/>
              <a:t>)</a:t>
            </a:r>
            <a:r>
              <a:rPr lang="pt-BR" sz="2800" dirty="0"/>
              <a:t> </a:t>
            </a:r>
            <a:r>
              <a:rPr lang="pt-BR" sz="2800" dirty="0" smtClean="0"/>
              <a:t>é chamada de primitiva ou </a:t>
            </a:r>
            <a:r>
              <a:rPr lang="pt-BR" sz="2800" dirty="0" err="1" smtClean="0"/>
              <a:t>antiderivada</a:t>
            </a:r>
            <a:r>
              <a:rPr lang="pt-BR" sz="2800" dirty="0" smtClean="0"/>
              <a:t> de uma função f(x</a:t>
            </a:r>
            <a:r>
              <a:rPr lang="pt-BR" sz="2800" dirty="0"/>
              <a:t>) </a:t>
            </a:r>
            <a:r>
              <a:rPr lang="pt-BR" sz="2800" dirty="0" smtClean="0"/>
              <a:t>se, para todo </a:t>
            </a:r>
            <a:r>
              <a:rPr lang="pt-BR" sz="2800" i="1" dirty="0" smtClean="0"/>
              <a:t>x</a:t>
            </a:r>
            <a:r>
              <a:rPr lang="pt-BR" sz="2800" dirty="0" smtClean="0"/>
              <a:t> </a:t>
            </a:r>
            <a:r>
              <a:rPr lang="el-GR" sz="2800" i="1" dirty="0" smtClean="0"/>
              <a:t>ϵ</a:t>
            </a:r>
            <a:r>
              <a:rPr lang="pt-BR" sz="2800" i="1" dirty="0" smtClean="0"/>
              <a:t> I, com I = (</a:t>
            </a:r>
            <a:r>
              <a:rPr lang="pt-BR" sz="2800" i="1" dirty="0" err="1" smtClean="0"/>
              <a:t>a,b</a:t>
            </a:r>
            <a:r>
              <a:rPr lang="pt-BR" sz="2800" i="1" dirty="0" smtClean="0"/>
              <a:t>) se</a:t>
            </a:r>
            <a:r>
              <a:rPr lang="pt-BR" sz="2800" dirty="0" smtClean="0"/>
              <a:t> </a:t>
            </a:r>
            <a:r>
              <a:rPr lang="pt-BR" sz="2800" i="1" dirty="0"/>
              <a:t>F’(x) = f(x</a:t>
            </a:r>
            <a:r>
              <a:rPr lang="pt-BR" sz="2800" i="1" dirty="0" smtClean="0"/>
              <a:t>), para </a:t>
            </a:r>
            <a:r>
              <a:rPr lang="pt-BR" sz="2800" i="1" dirty="0"/>
              <a:t>todo x</a:t>
            </a:r>
            <a:r>
              <a:rPr lang="pt-BR" sz="2800" dirty="0"/>
              <a:t> </a:t>
            </a:r>
            <a:r>
              <a:rPr lang="el-GR" sz="2800" i="1" dirty="0" smtClean="0"/>
              <a:t>ϵ</a:t>
            </a:r>
            <a:r>
              <a:rPr lang="pt-BR" sz="2800" i="1" dirty="0" smtClean="0"/>
              <a:t> (</a:t>
            </a:r>
            <a:r>
              <a:rPr lang="pt-BR" sz="2800" i="1" dirty="0" err="1" smtClean="0"/>
              <a:t>a,b</a:t>
            </a:r>
            <a:r>
              <a:rPr lang="pt-BR" sz="2800" i="1" dirty="0" smtClean="0"/>
              <a:t>)</a:t>
            </a:r>
            <a:endParaRPr lang="pt-BR" sz="2800" dirty="0"/>
          </a:p>
          <a:p>
            <a:pPr marL="514350" indent="-514350" algn="just">
              <a:buAutoNum type="alphaLcParenR"/>
            </a:pPr>
            <a:endParaRPr lang="pt-BR" sz="2800" i="1" dirty="0" smtClean="0"/>
          </a:p>
          <a:p>
            <a:pPr marL="514350" indent="-514350">
              <a:buAutoNum type="alphaLcParenR"/>
            </a:pPr>
            <a:endParaRPr lang="pt-BR" sz="2800" i="1" dirty="0" smtClean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57765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all" dirty="0"/>
              <a:t>Integral Indefinida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800" dirty="0"/>
              <a:t>Exemplos</a:t>
            </a:r>
            <a:r>
              <a:rPr lang="pt-BR" sz="2800" dirty="0" smtClean="0"/>
              <a:t>: Encontre a função primitiva (F(x)) de:</a:t>
            </a:r>
            <a:endParaRPr lang="pt-BR" sz="2800" dirty="0"/>
          </a:p>
          <a:p>
            <a:pPr marL="0" indent="0">
              <a:buNone/>
            </a:pPr>
            <a:endParaRPr lang="pt-BR" sz="2800" i="1" dirty="0" smtClean="0"/>
          </a:p>
          <a:p>
            <a:pPr marL="0" indent="0" algn="ctr">
              <a:buNone/>
            </a:pPr>
            <a:r>
              <a:rPr lang="pt-BR" sz="2800" i="1" dirty="0" smtClean="0"/>
              <a:t>f(x</a:t>
            </a:r>
            <a:r>
              <a:rPr lang="pt-BR" sz="2800" i="1" dirty="0"/>
              <a:t>)= </a:t>
            </a:r>
            <a:r>
              <a:rPr lang="pt-BR" sz="2800" i="1" dirty="0" smtClean="0"/>
              <a:t>2x</a:t>
            </a:r>
            <a:r>
              <a:rPr lang="pt-BR" sz="2800" dirty="0" smtClean="0"/>
              <a:t>  </a:t>
            </a:r>
            <a:endParaRPr lang="pt-BR" sz="2800" dirty="0"/>
          </a:p>
          <a:p>
            <a:pPr marL="514350" indent="-514350" algn="just">
              <a:buAutoNum type="alphaLcParenR"/>
            </a:pPr>
            <a:endParaRPr lang="pt-BR" sz="2800" i="1" dirty="0" smtClean="0"/>
          </a:p>
          <a:p>
            <a:pPr marL="0" indent="0">
              <a:buNone/>
            </a:pPr>
            <a:endParaRPr lang="pt-BR" sz="2800" i="1" dirty="0" smtClean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98591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all" dirty="0"/>
              <a:t>Integral Indefinida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4525963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ü"/>
                </a:pPr>
                <a:r>
                  <a:rPr lang="pt-BR" sz="2800" dirty="0" smtClean="0"/>
                  <a:t>Exemplos:</a:t>
                </a:r>
              </a:p>
              <a:p>
                <a:pPr marL="0" indent="0">
                  <a:buNone/>
                </a:pPr>
                <a:endParaRPr lang="pt-BR" sz="28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sz="2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sz="2800" dirty="0"/>
              </a:p>
              <a:p>
                <a:pPr marL="514350" indent="-514350" algn="just">
                  <a:buAutoNum type="alphaLcParenR"/>
                </a:pPr>
                <a:endParaRPr lang="pt-BR" sz="2800" i="1" dirty="0" smtClean="0"/>
              </a:p>
              <a:p>
                <a:pPr marL="514350" indent="-514350">
                  <a:buAutoNum type="alphaLcParenR"/>
                </a:pPr>
                <a:endParaRPr lang="pt-BR" sz="2800" i="1" dirty="0" smtClean="0"/>
              </a:p>
              <a:p>
                <a:pPr marL="0" indent="0">
                  <a:buNone/>
                </a:pPr>
                <a:endParaRPr lang="pt-BR" sz="2800" dirty="0" smtClean="0"/>
              </a:p>
              <a:p>
                <a:pPr marL="0" indent="0">
                  <a:buNone/>
                </a:pPr>
                <a:endParaRPr lang="pt-BR" sz="280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4525963"/>
              </a:xfrm>
              <a:blipFill rotWithShape="0">
                <a:blip r:embed="rId2"/>
                <a:stretch>
                  <a:fillRect l="-1259" t="-13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208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all" dirty="0"/>
              <a:t>Integral Indefinida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452596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pt-BR" sz="2800" dirty="0"/>
                  <a:t>É importante observar que  </a:t>
                </a:r>
                <a14:m>
                  <m:oMath xmlns:m="http://schemas.openxmlformats.org/officeDocument/2006/math">
                    <m:r>
                      <a:rPr lang="pt-BR" sz="2800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pt-BR" sz="2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2800" dirty="0"/>
                  <a:t>  não é a única primitiva de </a:t>
                </a:r>
                <a:r>
                  <a:rPr lang="pt-BR" sz="2800" i="1" dirty="0"/>
                  <a:t>f(x)= 2x</a:t>
                </a:r>
                <a:r>
                  <a:rPr lang="pt-BR" sz="2800" dirty="0"/>
                  <a:t>, pois se tomarmos a função </a:t>
                </a:r>
                <a14:m>
                  <m:oMath xmlns:m="http://schemas.openxmlformats.org/officeDocument/2006/math">
                    <m:r>
                      <a:rPr lang="pt-BR" sz="2800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pt-BR" sz="2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2800" dirty="0"/>
                  <a:t> + 5 , ela também será uma primitiva, pois </a:t>
                </a:r>
                <a:r>
                  <a:rPr lang="pt-BR" sz="2800" i="1" dirty="0"/>
                  <a:t>F’(x</a:t>
                </a:r>
                <a:r>
                  <a:rPr lang="pt-BR" sz="2800" i="1" dirty="0" smtClean="0"/>
                  <a:t>)= f(x)=2x</a:t>
                </a:r>
                <a:r>
                  <a:rPr lang="pt-BR" sz="2800" dirty="0"/>
                  <a:t>. </a:t>
                </a:r>
              </a:p>
              <a:p>
                <a:pPr marL="0" indent="0">
                  <a:buNone/>
                </a:pPr>
                <a:endParaRPr lang="pt-BR" sz="2800" i="1" dirty="0" smtClean="0"/>
              </a:p>
              <a:p>
                <a:pPr marL="0" indent="0">
                  <a:buNone/>
                </a:pPr>
                <a:endParaRPr lang="pt-BR" sz="2800" dirty="0" smtClean="0"/>
              </a:p>
              <a:p>
                <a:pPr marL="0" indent="0">
                  <a:buNone/>
                </a:pPr>
                <a:endParaRPr lang="pt-BR" sz="280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4525963"/>
              </a:xfrm>
              <a:blipFill rotWithShape="0">
                <a:blip r:embed="rId2"/>
                <a:stretch>
                  <a:fillRect l="-1481" t="-1348" r="-148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56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all" dirty="0"/>
              <a:t>Integral Indefinida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452596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pt-BR" sz="2800" dirty="0" smtClean="0"/>
                  <a:t>É </a:t>
                </a:r>
                <a:r>
                  <a:rPr lang="pt-BR" sz="2800" dirty="0"/>
                  <a:t>fácil perceber que toda função  </a:t>
                </a:r>
                <a14:m>
                  <m:oMath xmlns:m="http://schemas.openxmlformats.org/officeDocument/2006/math">
                    <m:r>
                      <a:rPr lang="pt-BR" sz="2800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pt-BR" sz="2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pt-BR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sz="28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pt-BR" sz="2800" dirty="0"/>
                  <a:t> é uma primitiva de </a:t>
                </a:r>
                <a:r>
                  <a:rPr lang="pt-BR" sz="2800" i="1" dirty="0"/>
                  <a:t>f(x)= 2x</a:t>
                </a:r>
                <a:r>
                  <a:rPr lang="pt-BR" sz="2800" i="1" dirty="0" smtClean="0"/>
                  <a:t>.</a:t>
                </a:r>
              </a:p>
              <a:p>
                <a:pPr marL="0" indent="0" algn="just">
                  <a:buNone/>
                </a:pPr>
                <a:r>
                  <a:rPr lang="pt-BR" sz="2800" dirty="0" smtClean="0"/>
                  <a:t>Assim</a:t>
                </a:r>
                <a:r>
                  <a:rPr lang="pt-BR" sz="2800" dirty="0"/>
                  <a:t>, chamamos integral indefinida de </a:t>
                </a:r>
                <a:r>
                  <a:rPr lang="pt-BR" sz="2800" i="1" dirty="0"/>
                  <a:t>f(x)</a:t>
                </a:r>
                <a:r>
                  <a:rPr lang="pt-BR" sz="2800" dirty="0"/>
                  <a:t>, e indicamos pelo símbolo </a:t>
                </a:r>
                <a:r>
                  <a:rPr lang="pt-BR" sz="2800" dirty="0" smtClean="0"/>
                  <a:t>∫</a:t>
                </a:r>
                <a:r>
                  <a:rPr lang="pt-BR" sz="2800" i="1" dirty="0" smtClean="0"/>
                  <a:t>f(x)</a:t>
                </a:r>
                <a:r>
                  <a:rPr lang="pt-BR" sz="2800" i="1" dirty="0" err="1" smtClean="0"/>
                  <a:t>dx</a:t>
                </a:r>
                <a:r>
                  <a:rPr lang="pt-BR" sz="2800" dirty="0" smtClean="0"/>
                  <a:t>, </a:t>
                </a:r>
                <a:r>
                  <a:rPr lang="pt-BR" sz="2800" dirty="0"/>
                  <a:t>uma primitiva qualquer de </a:t>
                </a:r>
                <a:r>
                  <a:rPr lang="pt-BR" sz="2800" i="1" dirty="0"/>
                  <a:t>f(x) </a:t>
                </a:r>
                <a:r>
                  <a:rPr lang="pt-BR" sz="2800" dirty="0"/>
                  <a:t>adicionada de uma constante arbitrária c. </a:t>
                </a:r>
              </a:p>
              <a:p>
                <a:pPr marL="0" indent="0">
                  <a:buNone/>
                </a:pPr>
                <a:endParaRPr lang="pt-BR" sz="2800" i="1" dirty="0" smtClean="0"/>
              </a:p>
              <a:p>
                <a:pPr marL="0" indent="0">
                  <a:buNone/>
                </a:pPr>
                <a:r>
                  <a:rPr lang="pt-BR" sz="2800" b="1" i="1" dirty="0" smtClean="0"/>
                  <a:t>Definição</a:t>
                </a:r>
                <a:r>
                  <a:rPr lang="pt-BR" sz="2800" i="1" dirty="0" smtClean="0"/>
                  <a:t>: Se F(x) é uma primitiva da função f(x), então a família de funções F(x) + c, com c </a:t>
                </a:r>
                <a:r>
                  <a:rPr lang="el-GR" sz="2800" i="1" dirty="0" smtClean="0"/>
                  <a:t>ϵ</a:t>
                </a:r>
                <a:r>
                  <a:rPr lang="pt-BR" sz="2800" i="1" dirty="0" smtClean="0"/>
                  <a:t> R, é chamada integral indefinida da função f(x) e é denotada por:</a:t>
                </a:r>
              </a:p>
              <a:p>
                <a:pPr marL="0" indent="0">
                  <a:buNone/>
                </a:pPr>
                <a:endParaRPr lang="pt-BR" sz="2800" dirty="0" smtClean="0"/>
              </a:p>
              <a:p>
                <a:pPr marL="0" indent="0">
                  <a:buNone/>
                </a:pPr>
                <a:endParaRPr lang="pt-BR" sz="280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4525963"/>
              </a:xfrm>
              <a:blipFill rotWithShape="0">
                <a:blip r:embed="rId2"/>
                <a:stretch>
                  <a:fillRect l="-1481" t="-1348" r="-148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86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369</Words>
  <Application>Microsoft Office PowerPoint</Application>
  <PresentationFormat>Apresentação na tela (4:3)</PresentationFormat>
  <Paragraphs>97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Wingdings</vt:lpstr>
      <vt:lpstr>Tema do Office</vt:lpstr>
      <vt:lpstr>Escola Superior de Agricultura  “Luiz de Queiroz” Universidade de São Paulo    LCE0220 – Cálculo II</vt:lpstr>
      <vt:lpstr>Diferencial de uma Função</vt:lpstr>
      <vt:lpstr>Diferencial de uma Função</vt:lpstr>
      <vt:lpstr>Diferencial de uma Função</vt:lpstr>
      <vt:lpstr>Integral Indefinida</vt:lpstr>
      <vt:lpstr>Integral Indefinida</vt:lpstr>
      <vt:lpstr>Integral Indefinida</vt:lpstr>
      <vt:lpstr>Integral Indefinida</vt:lpstr>
      <vt:lpstr>Integral Indefinida</vt:lpstr>
      <vt:lpstr>Integral Indefinida</vt:lpstr>
      <vt:lpstr>Integral Indefinida</vt:lpstr>
      <vt:lpstr>Integral Indefinida</vt:lpstr>
      <vt:lpstr>Regras </vt:lpstr>
      <vt:lpstr>PROPRIEDADES OPERATÓRIAS  </vt:lpstr>
      <vt:lpstr>Exemplos  </vt:lpstr>
      <vt:lpstr>Exemplos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LCE2112 – Estatística Aplicada às Ciências Sociais e Ambientais</dc:title>
  <dc:creator>***</dc:creator>
  <cp:lastModifiedBy>Cepea</cp:lastModifiedBy>
  <cp:revision>140</cp:revision>
  <dcterms:created xsi:type="dcterms:W3CDTF">2014-08-05T19:39:36Z</dcterms:created>
  <dcterms:modified xsi:type="dcterms:W3CDTF">2018-03-01T17:38:10Z</dcterms:modified>
</cp:coreProperties>
</file>