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81" r:id="rId4"/>
    <p:sldId id="266" r:id="rId5"/>
    <p:sldId id="267" r:id="rId6"/>
    <p:sldId id="268" r:id="rId7"/>
    <p:sldId id="269" r:id="rId8"/>
    <p:sldId id="270" r:id="rId9"/>
    <p:sldId id="271" r:id="rId10"/>
    <p:sldId id="275" r:id="rId11"/>
    <p:sldId id="276" r:id="rId12"/>
    <p:sldId id="277" r:id="rId13"/>
    <p:sldId id="278" r:id="rId14"/>
    <p:sldId id="280" r:id="rId15"/>
    <p:sldId id="27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90"/>
  </p:normalViewPr>
  <p:slideViewPr>
    <p:cSldViewPr snapToGrid="0" snapToObjects="1">
      <p:cViewPr varScale="1">
        <p:scale>
          <a:sx n="83" d="100"/>
          <a:sy n="83" d="100"/>
        </p:scale>
        <p:origin x="58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3/22/2019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5676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3/22/2019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3969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3/22/2019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0946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3/22/2019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9218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3/22/2019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5007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3/22/2019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1935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3/22/2019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3403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3/22/2019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513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3/22/2019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1151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3/22/2019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8151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3/22/2019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449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F26D7-BF34-0745-97FD-1ECCE03FCE5A}" type="datetimeFigureOut">
              <a:rPr lang="en-US" smtClean="0"/>
              <a:pPr/>
              <a:t>3/22/2019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A8800-1DE3-A240-B7ED-7B29236D82D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5191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Introdução à Ciência Política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Cristiane Lucena e Leandro Piquet</a:t>
            </a:r>
          </a:p>
        </p:txBody>
      </p:sp>
    </p:spTree>
    <p:extLst>
      <p:ext uri="{BB962C8B-B14F-4D97-AF65-F5344CB8AC3E}">
        <p14:creationId xmlns:p14="http://schemas.microsoft.com/office/powerpoint/2010/main" val="3682972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i="1" dirty="0"/>
              <a:t>A Teoria do Duplo Balanço</a:t>
            </a:r>
            <a:endParaRPr lang="pt-BR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sz="2800" dirty="0"/>
              <a:t>Um sistema político de acesso limitado não suportaria um sistema econômico de acesso aberto</a:t>
            </a:r>
          </a:p>
          <a:p>
            <a:pPr lvl="1"/>
            <a:r>
              <a:rPr lang="pt-BR" sz="2400" dirty="0"/>
              <a:t>O controle político sobre a “entrada” compromete a competição econômica</a:t>
            </a:r>
          </a:p>
          <a:p>
            <a:r>
              <a:rPr lang="pt-BR" sz="2800" dirty="0"/>
              <a:t>Um sistema econômico de acesso limitado não suportaria um sistema político de acesso aberto</a:t>
            </a:r>
          </a:p>
          <a:p>
            <a:pPr lvl="1"/>
            <a:r>
              <a:rPr lang="pt-BR" sz="2400" dirty="0"/>
              <a:t>A concentração de “rents” possibilita aos grupos da elite comprometerem a competição política</a:t>
            </a:r>
          </a:p>
        </p:txBody>
      </p:sp>
    </p:spTree>
    <p:extLst>
      <p:ext uri="{BB962C8B-B14F-4D97-AF65-F5344CB8AC3E}">
        <p14:creationId xmlns:p14="http://schemas.microsoft.com/office/powerpoint/2010/main" val="1418934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i="1" dirty="0" err="1"/>
              <a:t>Institucionalismo</a:t>
            </a:r>
            <a:r>
              <a:rPr lang="pt-BR" i="1" dirty="0"/>
              <a:t> Econômico e Economia Neoclássica</a:t>
            </a:r>
            <a:r>
              <a:rPr lang="pt-BR" dirty="0"/>
              <a:t/>
            </a:r>
            <a:br>
              <a:rPr lang="pt-BR" dirty="0"/>
            </a:br>
            <a:endParaRPr lang="pt-BR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800" dirty="0"/>
          </a:p>
          <a:p>
            <a:r>
              <a:rPr lang="pt-BR" sz="2800" dirty="0"/>
              <a:t>Pressupostos (problemáticos) na economia neoclássica</a:t>
            </a:r>
          </a:p>
          <a:p>
            <a:pPr marL="914400" lvl="1" indent="-457200">
              <a:buFont typeface="+mj-lt"/>
              <a:buAutoNum type="alphaLcPeriod"/>
            </a:pPr>
            <a:r>
              <a:rPr lang="pt-BR" sz="2400" dirty="0"/>
              <a:t>A competição prevalece</a:t>
            </a:r>
          </a:p>
          <a:p>
            <a:pPr marL="914400" lvl="1" indent="-457200">
              <a:buFont typeface="+mj-lt"/>
              <a:buAutoNum type="alphaLcPeriod"/>
            </a:pPr>
            <a:r>
              <a:rPr lang="pt-BR" sz="2400" dirty="0"/>
              <a:t>A entrada é sempre possível</a:t>
            </a:r>
          </a:p>
          <a:p>
            <a:pPr marL="914400" lvl="1" indent="-457200">
              <a:buFont typeface="+mj-lt"/>
              <a:buAutoNum type="alphaLcPeriod"/>
            </a:pPr>
            <a:r>
              <a:rPr lang="pt-BR" sz="2400" dirty="0"/>
              <a:t>Direitos de propriedade existem e são “enforced”</a:t>
            </a:r>
          </a:p>
          <a:p>
            <a:pPr marL="914400" lvl="1" indent="-457200">
              <a:buFont typeface="+mj-lt"/>
              <a:buAutoNum type="alphaLcPeriod"/>
            </a:pPr>
            <a:r>
              <a:rPr lang="pt-BR" sz="2400" dirty="0"/>
              <a:t>A violência não é utilizada na alocação de recursos</a:t>
            </a:r>
          </a:p>
          <a:p>
            <a:pPr marL="914400" lvl="1" indent="-457200">
              <a:buFont typeface="+mj-lt"/>
              <a:buAutoNum type="alphaLcPeriod"/>
            </a:pPr>
            <a:r>
              <a:rPr lang="pt-BR" sz="2400" dirty="0"/>
              <a:t>Existência de uma sociedade ordenada (custos de transação = zero)</a:t>
            </a:r>
          </a:p>
        </p:txBody>
      </p:sp>
    </p:spTree>
    <p:extLst>
      <p:ext uri="{BB962C8B-B14F-4D97-AF65-F5344CB8AC3E}">
        <p14:creationId xmlns:p14="http://schemas.microsoft.com/office/powerpoint/2010/main" val="852642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i="1" dirty="0"/>
              <a:t>Efeitos Marginais na Economia </a:t>
            </a:r>
            <a:br>
              <a:rPr lang="pt-BR" i="1" dirty="0"/>
            </a:br>
            <a:r>
              <a:rPr lang="pt-BR" i="1" dirty="0"/>
              <a:t>e na Política</a:t>
            </a:r>
            <a:endParaRPr lang="pt-BR" sz="31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876335"/>
          </a:xfrm>
        </p:spPr>
        <p:txBody>
          <a:bodyPr>
            <a:normAutofit/>
          </a:bodyPr>
          <a:lstStyle/>
          <a:p>
            <a:r>
              <a:rPr lang="pt-BR" sz="3200" dirty="0"/>
              <a:t>Economia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BR" sz="2800" dirty="0"/>
          </a:p>
          <a:p>
            <a:r>
              <a:rPr lang="pt-BR" sz="2800" dirty="0"/>
              <a:t>A competição ocorre na margem</a:t>
            </a:r>
          </a:p>
          <a:p>
            <a:r>
              <a:rPr lang="pt-BR" sz="2800" dirty="0"/>
              <a:t>A eliminação de rivais é marginal, não total</a:t>
            </a:r>
          </a:p>
          <a:p>
            <a:endParaRPr lang="pt-BR" sz="2800" dirty="0"/>
          </a:p>
          <a:p>
            <a:endParaRPr lang="pt-BR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876334"/>
          </a:xfrm>
        </p:spPr>
        <p:txBody>
          <a:bodyPr>
            <a:normAutofit/>
          </a:bodyPr>
          <a:lstStyle/>
          <a:p>
            <a:r>
              <a:rPr lang="pt-BR" sz="3200" dirty="0"/>
              <a:t>Política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pt-BR" sz="2800" dirty="0"/>
          </a:p>
          <a:p>
            <a:r>
              <a:rPr lang="pt-BR" sz="2800" dirty="0"/>
              <a:t>O processo político seleciona o único vencedor</a:t>
            </a:r>
          </a:p>
          <a:p>
            <a:r>
              <a:rPr lang="pt-BR" sz="2800" dirty="0"/>
              <a:t>A vida política é não-marginal</a:t>
            </a:r>
          </a:p>
          <a:p>
            <a:r>
              <a:rPr lang="pt-BR" sz="2800" dirty="0"/>
              <a:t>Potencialmente, “winner-take-all”</a:t>
            </a:r>
          </a:p>
        </p:txBody>
      </p:sp>
    </p:spTree>
    <p:extLst>
      <p:ext uri="{BB962C8B-B14F-4D97-AF65-F5344CB8AC3E}">
        <p14:creationId xmlns:p14="http://schemas.microsoft.com/office/powerpoint/2010/main" val="1533191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dirty="0"/>
              <a:t>Transição de Ordens Limitadas para Ordens Abertas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800" dirty="0"/>
          </a:p>
          <a:p>
            <a:r>
              <a:rPr lang="pt-BR" sz="2800" dirty="0"/>
              <a:t>Desenvolvimento de trocas impessoais entre os membros da elite</a:t>
            </a:r>
          </a:p>
          <a:p>
            <a:pPr lvl="1"/>
            <a:r>
              <a:rPr lang="pt-BR" sz="2400" dirty="0"/>
              <a:t>Trocas repetidas constituem um elemento central do “</a:t>
            </a:r>
            <a:r>
              <a:rPr lang="pt-BR" sz="2400" dirty="0" err="1" smtClean="0"/>
              <a:t>enforcement</a:t>
            </a:r>
            <a:r>
              <a:rPr lang="pt-BR" sz="2400" dirty="0" smtClean="0"/>
              <a:t>,” através da noção de reputação</a:t>
            </a:r>
            <a:endParaRPr lang="pt-BR" sz="2400" dirty="0"/>
          </a:p>
          <a:p>
            <a:r>
              <a:rPr lang="pt-BR" sz="2800" dirty="0"/>
              <a:t>“</a:t>
            </a:r>
            <a:r>
              <a:rPr lang="pt-BR" sz="2800" dirty="0" err="1"/>
              <a:t>Doorstep</a:t>
            </a:r>
            <a:r>
              <a:rPr lang="pt-BR" sz="2800" dirty="0"/>
              <a:t> </a:t>
            </a:r>
            <a:r>
              <a:rPr lang="pt-BR" sz="2800" dirty="0" err="1"/>
              <a:t>conditions</a:t>
            </a:r>
            <a:r>
              <a:rPr lang="pt-BR" sz="2800" dirty="0"/>
              <a:t>”</a:t>
            </a:r>
          </a:p>
          <a:p>
            <a:pPr marL="1371600" lvl="2" indent="-457200">
              <a:buFont typeface="+mj-lt"/>
              <a:buAutoNum type="arabicParenR"/>
            </a:pPr>
            <a:r>
              <a:rPr lang="pt-BR" sz="2000" dirty="0"/>
              <a:t>Estado de direito para as elites</a:t>
            </a:r>
          </a:p>
          <a:p>
            <a:pPr marL="1371600" lvl="2" indent="-457200">
              <a:buFont typeface="+mj-lt"/>
              <a:buAutoNum type="arabicParenR"/>
            </a:pPr>
            <a:r>
              <a:rPr lang="pt-BR" sz="2000" dirty="0"/>
              <a:t>Formas perpétuas de organizações para as elites, ou “</a:t>
            </a:r>
            <a:r>
              <a:rPr lang="pt-BR" sz="2000" dirty="0" err="1"/>
              <a:t>perpetually</a:t>
            </a:r>
            <a:r>
              <a:rPr lang="pt-BR" sz="2000" dirty="0"/>
              <a:t> </a:t>
            </a:r>
            <a:r>
              <a:rPr lang="pt-BR" sz="2000" dirty="0" err="1"/>
              <a:t>lived</a:t>
            </a:r>
            <a:r>
              <a:rPr lang="pt-BR" sz="2000" dirty="0"/>
              <a:t> </a:t>
            </a:r>
            <a:r>
              <a:rPr lang="pt-BR" sz="2000" dirty="0" err="1"/>
              <a:t>organizations</a:t>
            </a:r>
            <a:r>
              <a:rPr lang="pt-BR" sz="2000" dirty="0"/>
              <a:t>”</a:t>
            </a:r>
          </a:p>
          <a:p>
            <a:pPr marL="1371600" lvl="2" indent="-457200">
              <a:buFont typeface="+mj-lt"/>
              <a:buAutoNum type="arabicParenR"/>
            </a:pPr>
            <a:r>
              <a:rPr lang="pt-BR" sz="2000" dirty="0"/>
              <a:t>Controle político dos militares</a:t>
            </a:r>
          </a:p>
        </p:txBody>
      </p:sp>
    </p:spTree>
    <p:extLst>
      <p:ext uri="{BB962C8B-B14F-4D97-AF65-F5344CB8AC3E}">
        <p14:creationId xmlns:p14="http://schemas.microsoft.com/office/powerpoint/2010/main" val="406451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dirty="0"/>
              <a:t>Transição de Ordens Limitadas para </a:t>
            </a:r>
            <a:br>
              <a:rPr lang="pt-BR" sz="3600" dirty="0"/>
            </a:br>
            <a:r>
              <a:rPr lang="pt-BR" sz="3600" dirty="0"/>
              <a:t>Ordens Abertas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sz="2800" dirty="0"/>
              <a:t>Mecanismos de transição:</a:t>
            </a:r>
          </a:p>
          <a:p>
            <a:pPr marL="971550" lvl="1" indent="-514350">
              <a:buFont typeface="+mj-lt"/>
              <a:buAutoNum type="arabicParenR"/>
            </a:pPr>
            <a:r>
              <a:rPr lang="pt-BR" sz="2400" dirty="0"/>
              <a:t>Mecanismo fiscal</a:t>
            </a:r>
          </a:p>
          <a:p>
            <a:pPr marL="971550" lvl="1" indent="-514350">
              <a:buFont typeface="+mj-lt"/>
              <a:buAutoNum type="arabicParenR"/>
            </a:pPr>
            <a:r>
              <a:rPr lang="pt-BR" sz="2400" dirty="0"/>
              <a:t>Mecanismo de representação</a:t>
            </a:r>
          </a:p>
          <a:p>
            <a:pPr marL="971550" lvl="1" indent="-514350">
              <a:buFont typeface="+mj-lt"/>
              <a:buAutoNum type="arabicParenR"/>
            </a:pPr>
            <a:r>
              <a:rPr lang="pt-BR" sz="2400" dirty="0"/>
              <a:t>Mecanismo de competição internacional, militar e econômica</a:t>
            </a:r>
          </a:p>
        </p:txBody>
      </p:sp>
    </p:spTree>
    <p:extLst>
      <p:ext uri="{BB962C8B-B14F-4D97-AF65-F5344CB8AC3E}">
        <p14:creationId xmlns:p14="http://schemas.microsoft.com/office/powerpoint/2010/main" val="1101983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Conclusão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800" dirty="0"/>
          </a:p>
          <a:p>
            <a:r>
              <a:rPr lang="pt-BR" sz="2800" dirty="0"/>
              <a:t>Sociedades economicamente e politicamente competitivas não existem sem que tenhamos acesso aberto a formas organizacionais</a:t>
            </a:r>
          </a:p>
          <a:p>
            <a:r>
              <a:rPr lang="pt-BR" sz="2800" dirty="0"/>
              <a:t>Entender como sociedades mantiveram acesso aberto a formas organizacionais é a chave para a compreensão do desenvolvimento moderno</a:t>
            </a:r>
          </a:p>
        </p:txBody>
      </p:sp>
    </p:spTree>
    <p:extLst>
      <p:ext uri="{BB962C8B-B14F-4D97-AF65-F5344CB8AC3E}">
        <p14:creationId xmlns:p14="http://schemas.microsoft.com/office/powerpoint/2010/main" val="3729585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Roteiro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sz="2800" dirty="0"/>
              <a:t>Douglass North, Joseph Wallis, e Barry </a:t>
            </a:r>
            <a:r>
              <a:rPr lang="pt-BR" sz="2800" dirty="0" err="1"/>
              <a:t>Weingast</a:t>
            </a:r>
            <a:r>
              <a:rPr lang="pt-BR" sz="2800" dirty="0"/>
              <a:t> (2006)</a:t>
            </a:r>
          </a:p>
          <a:p>
            <a:pPr marL="742950" lvl="2" indent="-342900">
              <a:buSzPct val="70000"/>
              <a:buFont typeface="Wingdings" charset="2"/>
              <a:buChar char="²"/>
            </a:pPr>
            <a:r>
              <a:rPr lang="pt-BR" i="1" dirty="0"/>
              <a:t>A Conceptual Framework for Interpreting Recorded Human History</a:t>
            </a:r>
            <a:endParaRPr lang="pt-BR" dirty="0"/>
          </a:p>
          <a:p>
            <a:pPr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9320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EB9AFAE-9CC6-194C-896E-A72963052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Content Placeholder 3">
            <a:extLst>
              <a:ext uri="{FF2B5EF4-FFF2-40B4-BE49-F238E27FC236}">
                <a16:creationId xmlns="" xmlns:a16="http://schemas.microsoft.com/office/drawing/2014/main" id="{67F3256B-5339-2B44-9665-761E6445E62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88654" y="1918952"/>
            <a:ext cx="3696236" cy="405684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93861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 defTabSz="457200" rtl="0">
              <a:spcBef>
                <a:spcPct val="0"/>
              </a:spcBef>
            </a:pPr>
            <a:r>
              <a:rPr lang="pt-BR" sz="3600" i="1" dirty="0"/>
              <a:t>Interpreting Recorded Human History</a:t>
            </a:r>
            <a:r>
              <a:rPr lang="pt-BR" dirty="0"/>
              <a:t/>
            </a:r>
            <a:br>
              <a:rPr lang="pt-BR" dirty="0"/>
            </a:br>
            <a:r>
              <a:rPr lang="pt-BR" sz="2800" dirty="0"/>
              <a:t>North, Wallis, e Weingast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Teoria integrada da economia e da política</a:t>
            </a:r>
          </a:p>
          <a:p>
            <a:r>
              <a:rPr lang="pt-BR" dirty="0"/>
              <a:t>Papel principal das ordens sociais de “acesso limitado:”</a:t>
            </a:r>
          </a:p>
          <a:p>
            <a:pPr marL="1371600" lvl="2" indent="-457200">
              <a:buFont typeface="+mj-lt"/>
              <a:buAutoNum type="arabicPeriod"/>
            </a:pPr>
            <a:r>
              <a:rPr lang="pt-BR" dirty="0"/>
              <a:t>Controlar a violência</a:t>
            </a:r>
          </a:p>
          <a:p>
            <a:pPr marL="1371600" lvl="2" indent="-457200">
              <a:buFont typeface="+mj-lt"/>
              <a:buAutoNum type="arabicPeriod"/>
            </a:pPr>
            <a:r>
              <a:rPr lang="pt-BR" dirty="0"/>
              <a:t>Prover ordem</a:t>
            </a:r>
          </a:p>
          <a:p>
            <a:pPr marL="1371600" lvl="2" indent="-457200">
              <a:buFont typeface="+mj-lt"/>
              <a:buAutoNum type="arabicPeriod"/>
            </a:pPr>
            <a:r>
              <a:rPr lang="pt-BR" dirty="0"/>
              <a:t>Fomentar níveis mais altos de produção, através da especialização e da troca</a:t>
            </a:r>
          </a:p>
        </p:txBody>
      </p:sp>
    </p:spTree>
    <p:extLst>
      <p:ext uri="{BB962C8B-B14F-4D97-AF65-F5344CB8AC3E}">
        <p14:creationId xmlns:p14="http://schemas.microsoft.com/office/powerpoint/2010/main" val="54514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i="1" dirty="0"/>
              <a:t>Interpreting Recorded Human History</a:t>
            </a:r>
            <a:r>
              <a:rPr lang="pt-BR" dirty="0"/>
              <a:t/>
            </a:r>
            <a:br>
              <a:rPr lang="pt-BR" dirty="0"/>
            </a:br>
            <a:r>
              <a:rPr lang="pt-BR" sz="3100" dirty="0"/>
              <a:t>North, Wallis, e Weingast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r>
              <a:rPr lang="pt-BR" dirty="0"/>
              <a:t>Ordens sociais de acesso limitado v. ordens sociais de acesso aberto</a:t>
            </a:r>
          </a:p>
          <a:p>
            <a:pPr lvl="1"/>
            <a:r>
              <a:rPr lang="pt-BR" dirty="0"/>
              <a:t>As ordens sociais de acesso aberto constituem um fenômeno histórico recente</a:t>
            </a:r>
          </a:p>
          <a:p>
            <a:pPr lvl="1"/>
            <a:r>
              <a:rPr lang="pt-BR" dirty="0"/>
              <a:t>Elas garantem a ordem social através da competição política e econômica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2858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i="1" dirty="0"/>
              <a:t>Interpreting Recorded Human History</a:t>
            </a:r>
            <a:r>
              <a:rPr lang="pt-BR" dirty="0"/>
              <a:t/>
            </a:r>
            <a:br>
              <a:rPr lang="pt-BR" dirty="0"/>
            </a:br>
            <a:r>
              <a:rPr lang="pt-BR" sz="3100" dirty="0"/>
              <a:t>North, Wallis, e Weingast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/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/>
              <a:t>Ordens sociais primitivas v. ordens sociais de acesso limitado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pt-BR" sz="2400" dirty="0"/>
              <a:t>Nível de apoio a organizações complexas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pt-BR" sz="2400" dirty="0"/>
              <a:t>Grau de restrição a organizações complexas</a:t>
            </a:r>
          </a:p>
          <a:p>
            <a:pPr lvl="1">
              <a:buSzPct val="70000"/>
              <a:buFont typeface="Wingdings" panose="05000000000000000000" pitchFamily="2" charset="2"/>
              <a:buChar char="Ø"/>
            </a:pPr>
            <a:r>
              <a:rPr lang="pt-BR" sz="2400" dirty="0"/>
              <a:t>Forma de criação e distribuição de “</a:t>
            </a:r>
            <a:r>
              <a:rPr lang="pt-BR" sz="2400" dirty="0" err="1"/>
              <a:t>rents</a:t>
            </a:r>
            <a:r>
              <a:rPr lang="pt-BR" sz="2400" dirty="0" smtClean="0"/>
              <a:t>”</a:t>
            </a:r>
          </a:p>
          <a:p>
            <a:pPr lvl="2">
              <a:buSzPct val="70000"/>
              <a:buFont typeface="Wingdings" panose="05000000000000000000" pitchFamily="2" charset="2"/>
              <a:buChar char="v"/>
            </a:pPr>
            <a:r>
              <a:rPr lang="en-US" sz="2000" dirty="0" smtClean="0"/>
              <a:t>“In</a:t>
            </a:r>
            <a:r>
              <a:rPr lang="en-US" sz="2000" dirty="0"/>
              <a:t> </a:t>
            </a:r>
            <a:r>
              <a:rPr lang="en-US" sz="2000" b="1" dirty="0"/>
              <a:t>economics</a:t>
            </a:r>
            <a:r>
              <a:rPr lang="en-US" sz="2000" dirty="0"/>
              <a:t>, </a:t>
            </a:r>
            <a:r>
              <a:rPr lang="en-US" sz="2000" b="1" dirty="0"/>
              <a:t>economic</a:t>
            </a:r>
            <a:r>
              <a:rPr lang="en-US" sz="2000" dirty="0"/>
              <a:t> rent is any payment to an owner or factor of production in excess of the costs needed to bring that factor into production. ... </a:t>
            </a:r>
            <a:r>
              <a:rPr lang="en-US" sz="2000" b="1" dirty="0"/>
              <a:t>Economic</a:t>
            </a:r>
            <a:r>
              <a:rPr lang="en-US" sz="2000" dirty="0"/>
              <a:t> rent is viewed as unearned revenue while </a:t>
            </a:r>
            <a:r>
              <a:rPr lang="en-US" sz="2000" b="1" dirty="0"/>
              <a:t>economic</a:t>
            </a:r>
            <a:r>
              <a:rPr lang="en-US" sz="2000" dirty="0"/>
              <a:t> profit is a narrower term describing surplus income earned by choosing between risk-adjusted alternatives</a:t>
            </a:r>
            <a:r>
              <a:rPr lang="en-US" sz="2000" dirty="0" smtClean="0"/>
              <a:t>.”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006626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i="1" dirty="0"/>
              <a:t>Interpreting Recorded Human History</a:t>
            </a:r>
            <a:r>
              <a:rPr lang="pt-BR" dirty="0"/>
              <a:t/>
            </a:r>
            <a:br>
              <a:rPr lang="pt-BR" dirty="0"/>
            </a:br>
            <a:r>
              <a:rPr lang="pt-BR" sz="3100" dirty="0"/>
              <a:t>North, Wallis, e Weingast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Acesso Limitado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pt-BR" dirty="0"/>
          </a:p>
          <a:p>
            <a:r>
              <a:rPr lang="pt-BR" dirty="0"/>
              <a:t>Privilégios</a:t>
            </a:r>
          </a:p>
          <a:p>
            <a:r>
              <a:rPr lang="pt-BR" dirty="0"/>
              <a:t>Diferenças entre as elites e os demais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Grã-Bretanha, Holanda, França, Estados Unidos</a:t>
            </a:r>
          </a:p>
          <a:p>
            <a:pPr marL="0" indent="0">
              <a:buNone/>
            </a:pPr>
            <a:r>
              <a:rPr lang="pt-BR" dirty="0"/>
              <a:t>			     ➡️</a:t>
            </a:r>
          </a:p>
          <a:p>
            <a:pPr marL="0" indent="0">
              <a:buNone/>
            </a:pPr>
            <a:r>
              <a:rPr lang="pt-BR" dirty="0"/>
              <a:t>Coréia do Sul, Taiwan, Irlanda, Espanha</a:t>
            </a:r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Acesso Livre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Competição sistemática</a:t>
            </a:r>
          </a:p>
          <a:p>
            <a:r>
              <a:rPr lang="pt-BR" dirty="0"/>
              <a:t>Livre acesso e mobilidade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    Sec. XVIII (final) e XIX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    Sec. XX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i="1" dirty="0"/>
              <a:t>Interpreting Recorded Human History</a:t>
            </a:r>
            <a:r>
              <a:rPr lang="pt-BR" sz="4000" dirty="0"/>
              <a:t/>
            </a:r>
            <a:br>
              <a:rPr lang="pt-BR" sz="4000" dirty="0"/>
            </a:br>
            <a:r>
              <a:rPr lang="pt-BR" sz="3100" dirty="0"/>
              <a:t>North, Wallis, e Weingast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r>
              <a:rPr lang="pt-BR" dirty="0"/>
              <a:t>A Teoria do Duplo Balanço</a:t>
            </a:r>
          </a:p>
          <a:p>
            <a:pPr lvl="1"/>
            <a:r>
              <a:rPr lang="pt-BR" dirty="0"/>
              <a:t>Mudanças fundamentais no sistema econômico não podem ocorrer sem alterações fundamentais no sistema político, e vice-versa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i="1" dirty="0"/>
              <a:t>Interpreting Recorded Human History</a:t>
            </a:r>
            <a:r>
              <a:rPr lang="pt-BR" sz="4000" dirty="0"/>
              <a:t/>
            </a:r>
            <a:br>
              <a:rPr lang="pt-BR" sz="4000" dirty="0"/>
            </a:br>
            <a:r>
              <a:rPr lang="pt-BR" sz="3100" dirty="0"/>
              <a:t>North, Wallis, e Weingast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sz="2800" dirty="0"/>
          </a:p>
          <a:p>
            <a:r>
              <a:rPr lang="pt-BR" sz="2800" dirty="0"/>
              <a:t>Ordens sociais primitivas</a:t>
            </a:r>
          </a:p>
          <a:p>
            <a:pPr lvl="1"/>
            <a:r>
              <a:rPr lang="pt-BR" sz="2400" dirty="0"/>
              <a:t>Não comportam organizações complexas</a:t>
            </a:r>
          </a:p>
          <a:p>
            <a:r>
              <a:rPr lang="pt-BR" sz="2800" dirty="0"/>
              <a:t>Ordens sociais de acesso limitado</a:t>
            </a:r>
          </a:p>
          <a:p>
            <a:pPr lvl="1"/>
            <a:r>
              <a:rPr lang="pt-BR" sz="2400" dirty="0"/>
              <a:t>Comportam organizações complexas, mas limitam o seu número</a:t>
            </a:r>
          </a:p>
          <a:p>
            <a:pPr lvl="1"/>
            <a:r>
              <a:rPr lang="pt-BR" sz="2400" dirty="0"/>
              <a:t>Criam e distribuem “rents” quando restringem a possibilidade de criar organizações</a:t>
            </a:r>
          </a:p>
          <a:p>
            <a:r>
              <a:rPr lang="pt-BR" sz="2800" dirty="0"/>
              <a:t>Ordens sociais de acesso livre</a:t>
            </a:r>
          </a:p>
          <a:p>
            <a:pPr lvl="1"/>
            <a:r>
              <a:rPr lang="pt-BR" sz="2400" dirty="0"/>
              <a:t>Apoiam o acesso livre a organizações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11113</TotalTime>
  <Words>524</Words>
  <Application>Microsoft Office PowerPoint</Application>
  <PresentationFormat>Apresentação na tela (4:3)</PresentationFormat>
  <Paragraphs>98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Office Theme</vt:lpstr>
      <vt:lpstr>Introdução à Ciência Política</vt:lpstr>
      <vt:lpstr>Roteiro</vt:lpstr>
      <vt:lpstr>Apresentação do PowerPoint</vt:lpstr>
      <vt:lpstr>Interpreting Recorded Human History North, Wallis, e Weingast</vt:lpstr>
      <vt:lpstr>Interpreting Recorded Human History North, Wallis, e Weingast</vt:lpstr>
      <vt:lpstr>Interpreting Recorded Human History North, Wallis, e Weingast</vt:lpstr>
      <vt:lpstr>Interpreting Recorded Human History North, Wallis, e Weingast</vt:lpstr>
      <vt:lpstr>Interpreting Recorded Human History North, Wallis, e Weingast</vt:lpstr>
      <vt:lpstr>Interpreting Recorded Human History North, Wallis, e Weingast</vt:lpstr>
      <vt:lpstr>A Teoria do Duplo Balanço</vt:lpstr>
      <vt:lpstr>Institucionalismo Econômico e Economia Neoclássica </vt:lpstr>
      <vt:lpstr>Efeitos Marginais na Economia  e na Política</vt:lpstr>
      <vt:lpstr>Transição de Ordens Limitadas para Ordens Abertas</vt:lpstr>
      <vt:lpstr>Transição de Ordens Limitadas para  Ordens Abertas</vt:lpstr>
      <vt:lpstr>Conclusão</vt:lpstr>
    </vt:vector>
  </TitlesOfParts>
  <Company>University of Sao Paulo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de Relacoes Internacionais: Teorias Avancadas</dc:title>
  <dc:creator>Cristiane Lucena</dc:creator>
  <cp:lastModifiedBy>Cristiane</cp:lastModifiedBy>
  <cp:revision>172</cp:revision>
  <dcterms:created xsi:type="dcterms:W3CDTF">2012-08-17T19:15:05Z</dcterms:created>
  <dcterms:modified xsi:type="dcterms:W3CDTF">2019-03-22T15:36:43Z</dcterms:modified>
</cp:coreProperties>
</file>