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pt-BR" smtClean="0"/>
              <a:t>Clique para editar o título mestre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7" name="Date Placeholder 6"/>
          <p:cNvSpPr>
            <a:spLocks noGrp="1"/>
          </p:cNvSpPr>
          <p:nvPr>
            <p:ph type="dt" sz="half" idx="10"/>
          </p:nvPr>
        </p:nvSpPr>
        <p:spPr/>
        <p:txBody>
          <a:bodyPr/>
          <a:lstStyle/>
          <a:p>
            <a:fld id="{C0329AAE-5CEE-4134-8E45-1F492646A2BF}" type="datetimeFigureOut">
              <a:rPr lang="pt-BR" smtClean="0"/>
              <a:t>14/05/2015</a:t>
            </a:fld>
            <a:endParaRPr lang="pt-BR"/>
          </a:p>
        </p:txBody>
      </p:sp>
      <p:sp>
        <p:nvSpPr>
          <p:cNvPr id="8" name="Slide Number Placeholder 7"/>
          <p:cNvSpPr>
            <a:spLocks noGrp="1"/>
          </p:cNvSpPr>
          <p:nvPr>
            <p:ph type="sldNum" sz="quarter" idx="11"/>
          </p:nvPr>
        </p:nvSpPr>
        <p:spPr/>
        <p:txBody>
          <a:bodyPr/>
          <a:lstStyle/>
          <a:p>
            <a:fld id="{F654CBC2-7DAC-4D8D-95E6-4FD070BB87EC}" type="slidenum">
              <a:rPr lang="pt-BR" smtClean="0"/>
              <a:t>‹nº›</a:t>
            </a:fld>
            <a:endParaRPr lang="pt-BR"/>
          </a:p>
        </p:txBody>
      </p:sp>
      <p:sp>
        <p:nvSpPr>
          <p:cNvPr id="9" name="Footer Placeholder 8"/>
          <p:cNvSpPr>
            <a:spLocks noGrp="1"/>
          </p:cNvSpPr>
          <p:nvPr>
            <p:ph type="ftr" sz="quarter" idx="12"/>
          </p:nvPr>
        </p:nvSpPr>
        <p:spPr/>
        <p:txBody>
          <a:bodyPr/>
          <a:lstStyle/>
          <a:p>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C0329AAE-5CEE-4134-8E45-1F492646A2BF}" type="datetimeFigureOut">
              <a:rPr lang="pt-BR" smtClean="0"/>
              <a:t>14/05/2015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654CBC2-7DAC-4D8D-95E6-4FD070BB87EC}" type="slidenum">
              <a:rPr lang="pt-BR" smtClean="0"/>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p>
            <a:fld id="{C0329AAE-5CEE-4134-8E45-1F492646A2BF}" type="datetimeFigureOut">
              <a:rPr lang="pt-BR" smtClean="0"/>
              <a:t>14/05/2015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654CBC2-7DAC-4D8D-95E6-4FD070BB87EC}" type="slidenum">
              <a:rPr lang="pt-BR" smtClean="0"/>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smtClean="0"/>
          </a:p>
        </p:txBody>
      </p:sp>
      <p:sp>
        <p:nvSpPr>
          <p:cNvPr id="4" name="Date Placeholder 3"/>
          <p:cNvSpPr>
            <a:spLocks noGrp="1"/>
          </p:cNvSpPr>
          <p:nvPr>
            <p:ph type="dt" sz="half" idx="10"/>
          </p:nvPr>
        </p:nvSpPr>
        <p:spPr/>
        <p:txBody>
          <a:bodyPr/>
          <a:lstStyle/>
          <a:p>
            <a:fld id="{C0329AAE-5CEE-4134-8E45-1F492646A2BF}" type="datetimeFigureOut">
              <a:rPr lang="pt-BR" smtClean="0"/>
              <a:t>14/05/2015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654CBC2-7DAC-4D8D-95E6-4FD070BB87EC}" type="slidenum">
              <a:rPr lang="pt-BR" smtClean="0"/>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C0329AAE-5CEE-4134-8E45-1F492646A2BF}" type="datetimeFigureOut">
              <a:rPr lang="pt-BR" smtClean="0"/>
              <a:t>14/05/2015</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F654CBC2-7DAC-4D8D-95E6-4FD070BB87EC}" type="slidenum">
              <a:rPr lang="pt-BR" smtClean="0"/>
              <a:t>‹nº›</a:t>
            </a:fld>
            <a:endParaRPr lang="pt-B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smtClean="0"/>
          </a:p>
        </p:txBody>
      </p:sp>
      <p:sp>
        <p:nvSpPr>
          <p:cNvPr id="5" name="Date Placeholder 4"/>
          <p:cNvSpPr>
            <a:spLocks noGrp="1"/>
          </p:cNvSpPr>
          <p:nvPr>
            <p:ph type="dt" sz="half" idx="10"/>
          </p:nvPr>
        </p:nvSpPr>
        <p:spPr/>
        <p:txBody>
          <a:bodyPr/>
          <a:lstStyle/>
          <a:p>
            <a:fld id="{C0329AAE-5CEE-4134-8E45-1F492646A2BF}" type="datetimeFigureOut">
              <a:rPr lang="pt-BR" smtClean="0"/>
              <a:t>14/05/2015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654CBC2-7DAC-4D8D-95E6-4FD070BB87EC}" type="slidenum">
              <a:rPr lang="pt-BR" smtClean="0"/>
              <a:t>‹nº›</a:t>
            </a:fld>
            <a:endParaRPr lang="pt-BR"/>
          </a:p>
        </p:txBody>
      </p:sp>
      <p:sp>
        <p:nvSpPr>
          <p:cNvPr id="9" name="Content Placeholder 8"/>
          <p:cNvSpPr>
            <a:spLocks noGrp="1"/>
          </p:cNvSpPr>
          <p:nvPr>
            <p:ph sz="quarter" idx="13"/>
          </p:nvPr>
        </p:nvSpPr>
        <p:spPr>
          <a:xfrm>
            <a:off x="365760" y="1600200"/>
            <a:ext cx="4041648" cy="4526280"/>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7" name="Date Placeholder 6"/>
          <p:cNvSpPr>
            <a:spLocks noGrp="1"/>
          </p:cNvSpPr>
          <p:nvPr>
            <p:ph type="dt" sz="half" idx="10"/>
          </p:nvPr>
        </p:nvSpPr>
        <p:spPr/>
        <p:txBody>
          <a:bodyPr/>
          <a:lstStyle/>
          <a:p>
            <a:fld id="{C0329AAE-5CEE-4134-8E45-1F492646A2BF}" type="datetimeFigureOut">
              <a:rPr lang="pt-BR" smtClean="0"/>
              <a:t>14/05/2015</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F654CBC2-7DAC-4D8D-95E6-4FD070BB87EC}" type="slidenum">
              <a:rPr lang="pt-BR" smtClean="0"/>
              <a:t>‹nº›</a:t>
            </a:fld>
            <a:endParaRPr lang="pt-BR"/>
          </a:p>
        </p:txBody>
      </p:sp>
      <p:sp>
        <p:nvSpPr>
          <p:cNvPr id="11" name="Content Placeholder 10"/>
          <p:cNvSpPr>
            <a:spLocks noGrp="1"/>
          </p:cNvSpPr>
          <p:nvPr>
            <p:ph sz="quarter" idx="13"/>
          </p:nvPr>
        </p:nvSpPr>
        <p:spPr>
          <a:xfrm>
            <a:off x="457200" y="2212848"/>
            <a:ext cx="4041648" cy="3913632"/>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C0329AAE-5CEE-4134-8E45-1F492646A2BF}" type="datetimeFigureOut">
              <a:rPr lang="pt-BR" smtClean="0"/>
              <a:t>14/05/2015</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F654CBC2-7DAC-4D8D-95E6-4FD070BB87EC}" type="slidenum">
              <a:rPr lang="pt-BR" smtClean="0"/>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329AAE-5CEE-4134-8E45-1F492646A2BF}" type="datetimeFigureOut">
              <a:rPr lang="pt-BR" smtClean="0"/>
              <a:t>14/05/2015</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F654CBC2-7DAC-4D8D-95E6-4FD070BB87EC}" type="slidenum">
              <a:rPr lang="pt-BR" smtClean="0"/>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pt-BR" smtClean="0"/>
              <a:t>Clique para editar o título mestre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C0329AAE-5CEE-4134-8E45-1F492646A2BF}" type="datetimeFigureOut">
              <a:rPr lang="pt-BR" smtClean="0"/>
              <a:t>14/05/2015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654CBC2-7DAC-4D8D-95E6-4FD070BB87EC}" type="slidenum">
              <a:rPr lang="pt-BR" smtClean="0"/>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pt-BR" smtClean="0"/>
              <a:t>Clique para editar o título mestre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C0329AAE-5CEE-4134-8E45-1F492646A2BF}" type="datetimeFigureOut">
              <a:rPr lang="pt-BR" smtClean="0"/>
              <a:t>14/05/2015</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F654CBC2-7DAC-4D8D-95E6-4FD070BB87EC}" type="slidenum">
              <a:rPr lang="pt-BR" smtClean="0"/>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0329AAE-5CEE-4134-8E45-1F492646A2BF}" type="datetimeFigureOut">
              <a:rPr lang="pt-BR" smtClean="0"/>
              <a:t>14/05/2015</a:t>
            </a:fld>
            <a:endParaRPr lang="pt-B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pt-B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654CBC2-7DAC-4D8D-95E6-4FD070BB87EC}" type="slidenum">
              <a:rPr lang="pt-BR" smtClean="0"/>
              <a:t>‹nº›</a:t>
            </a:fld>
            <a:endParaRPr lang="pt-B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99592" y="260648"/>
            <a:ext cx="7488832" cy="6001643"/>
          </a:xfrm>
          <a:prstGeom prst="rect">
            <a:avLst/>
          </a:prstGeom>
        </p:spPr>
        <p:txBody>
          <a:bodyPr wrap="square">
            <a:spAutoFit/>
          </a:bodyPr>
          <a:lstStyle/>
          <a:p>
            <a:r>
              <a:rPr lang="pt-BR" sz="2400" dirty="0" smtClean="0"/>
              <a:t>O DESENVOLVIMENTO DAS NAÇÕES DO TERCEIRO MUNDO NA ERA DO OURO</a:t>
            </a:r>
          </a:p>
          <a:p>
            <a:endParaRPr lang="pt-BR" sz="2400" dirty="0" smtClean="0"/>
          </a:p>
          <a:p>
            <a:pPr marL="342900" indent="-342900">
              <a:buFontTx/>
              <a:buChar char="-"/>
            </a:pPr>
            <a:r>
              <a:rPr lang="pt-BR" sz="2400" dirty="0" smtClean="0"/>
              <a:t>a ERA DO OURO, cuja conotação é de grande prosperidade, não teria beneficiado a todas as nações de modo a suprimir ou pelo menos reduzir a pobreza extrema de ampla parte da população mundial?</a:t>
            </a:r>
          </a:p>
          <a:p>
            <a:pPr marL="342900" indent="-342900">
              <a:buFontTx/>
              <a:buChar char="-"/>
            </a:pPr>
            <a:endParaRPr lang="pt-BR" sz="2400" dirty="0" smtClean="0"/>
          </a:p>
          <a:p>
            <a:r>
              <a:rPr lang="pt-BR" sz="2400" dirty="0" smtClean="0"/>
              <a:t>= no Terceiro Mundo, as disparidades nos ritmos de crescimento foram muito acentuadas.</a:t>
            </a:r>
          </a:p>
          <a:p>
            <a:endParaRPr lang="pt-BR" sz="2400" dirty="0" smtClean="0"/>
          </a:p>
          <a:p>
            <a:r>
              <a:rPr lang="pt-BR" sz="2400" dirty="0" smtClean="0"/>
              <a:t>= </a:t>
            </a:r>
            <a:r>
              <a:rPr lang="pt-BR" sz="2400" dirty="0" err="1" smtClean="0"/>
              <a:t>Hobsbawm</a:t>
            </a:r>
            <a:r>
              <a:rPr lang="pt-BR" sz="2400" dirty="0" smtClean="0"/>
              <a:t>: “Hoje é evidente que a Era de Ouro pertenceu essencialmente aos países capitalistas desenvolvidos, que por todas essas décadas, representaram certa de ¾ da produção do mundo, e mais de 80% de suas exportações manufaturadas.”</a:t>
            </a:r>
            <a:endParaRPr lang="pt-BR" sz="2400" dirty="0"/>
          </a:p>
        </p:txBody>
      </p:sp>
    </p:spTree>
    <p:extLst>
      <p:ext uri="{BB962C8B-B14F-4D97-AF65-F5344CB8AC3E}">
        <p14:creationId xmlns:p14="http://schemas.microsoft.com/office/powerpoint/2010/main" val="312886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67544" y="197346"/>
            <a:ext cx="8352928" cy="6001643"/>
          </a:xfrm>
          <a:prstGeom prst="rect">
            <a:avLst/>
          </a:prstGeom>
        </p:spPr>
        <p:txBody>
          <a:bodyPr wrap="square">
            <a:spAutoFit/>
          </a:bodyPr>
          <a:lstStyle/>
          <a:p>
            <a:r>
              <a:rPr lang="pt-BR" sz="2400" dirty="0" smtClean="0"/>
              <a:t>- Enzo FALETTO e Fernando Henrique CARDOSO, assim definiam sua posição: “Ao apontar a existência de um processo de expansão capitalista na periferia, fazemos uma dupla crítica. Criticamos os que esperam uma estagnação permanente nos países dependentes subdesenvolvidos (...). Mas, criticamos também aqueles que espera um desenvolvimento capitalista das economias periféricas, para solucionar problemas tais como a distribuição das propriedades, pleno emprego, melhor distribuição de renda e melhores condições de vida da população. (...) Seria irrealista acreditar que a existência de um processo efetivo de desenvolvimento capitalista nas economias periféricas eliminaria problemas e conflitos sociais já existentes. (...) Ao fim, o que deve ser discutido como alternativa não é a consolidação do Estado e a realização plena do “capitalismo autônomo”, mas sim a sua superação. A questão relevante, então, é como construir caminhos para o socialismo.”</a:t>
            </a:r>
            <a:endParaRPr lang="pt-BR" sz="2400" dirty="0"/>
          </a:p>
        </p:txBody>
      </p:sp>
    </p:spTree>
    <p:extLst>
      <p:ext uri="{BB962C8B-B14F-4D97-AF65-F5344CB8AC3E}">
        <p14:creationId xmlns:p14="http://schemas.microsoft.com/office/powerpoint/2010/main" val="3590526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55576" y="260648"/>
            <a:ext cx="7992888" cy="6001643"/>
          </a:xfrm>
          <a:prstGeom prst="rect">
            <a:avLst/>
          </a:prstGeom>
        </p:spPr>
        <p:txBody>
          <a:bodyPr wrap="square">
            <a:spAutoFit/>
          </a:bodyPr>
          <a:lstStyle/>
          <a:p>
            <a:pPr marL="342900" indent="-342900">
              <a:buFontTx/>
              <a:buChar char="-"/>
            </a:pPr>
            <a:r>
              <a:rPr lang="pt-BR" sz="2400" dirty="0" smtClean="0"/>
              <a:t>Após a Segunda Guerra Mundial, os esforços desenvolvimentistas da América Latina se concentraram na transformação da estrutura de produção e na redução da dependência externa.</a:t>
            </a:r>
          </a:p>
          <a:p>
            <a:pPr marL="342900" indent="-342900">
              <a:buFontTx/>
              <a:buChar char="-"/>
            </a:pPr>
            <a:endParaRPr lang="pt-BR" sz="2400" dirty="0" smtClean="0"/>
          </a:p>
          <a:p>
            <a:pPr marL="342900" indent="-342900">
              <a:buFontTx/>
              <a:buChar char="-"/>
            </a:pPr>
            <a:r>
              <a:rPr lang="pt-BR" sz="2400" dirty="0" smtClean="0"/>
              <a:t>A industrialização para substituição de importações (ISI) produziu alguns resultados positivos. A economia da América Latina expandiu-se enormemente: de 1950 a 1981, o Produto Interno Bruto (PIB) aumentou a uma taxa média de 5,3 % ao ano.</a:t>
            </a:r>
          </a:p>
          <a:p>
            <a:pPr marL="342900" indent="-342900">
              <a:buFontTx/>
              <a:buChar char="-"/>
            </a:pPr>
            <a:endParaRPr lang="pt-BR" sz="2400" dirty="0" smtClean="0"/>
          </a:p>
          <a:p>
            <a:pPr marL="342900" indent="-342900">
              <a:buFontTx/>
              <a:buChar char="-"/>
            </a:pPr>
            <a:r>
              <a:rPr lang="pt-BR" sz="2400" dirty="0" smtClean="0"/>
              <a:t>Apesar da renda média per capita ter crescido 2,6% ao ano, persistiram, em toda a região, grandes desigualdades na distribuição dos benefícios do crescimento econômico – entre os grupos sociais, entre a área urbana e a rural.</a:t>
            </a:r>
          </a:p>
          <a:p>
            <a:pPr marL="342900" indent="-342900">
              <a:buFontTx/>
              <a:buChar char="-"/>
            </a:pPr>
            <a:endParaRPr lang="pt-BR" sz="2400" dirty="0"/>
          </a:p>
        </p:txBody>
      </p:sp>
    </p:spTree>
    <p:extLst>
      <p:ext uri="{BB962C8B-B14F-4D97-AF65-F5344CB8AC3E}">
        <p14:creationId xmlns:p14="http://schemas.microsoft.com/office/powerpoint/2010/main" val="316372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11560" y="260648"/>
            <a:ext cx="7920880" cy="5632311"/>
          </a:xfrm>
          <a:prstGeom prst="rect">
            <a:avLst/>
          </a:prstGeom>
        </p:spPr>
        <p:txBody>
          <a:bodyPr wrap="square">
            <a:spAutoFit/>
          </a:bodyPr>
          <a:lstStyle/>
          <a:p>
            <a:r>
              <a:rPr lang="pt-BR" sz="2400" dirty="0" smtClean="0"/>
              <a:t>- Ao mesmo tempo, apareceram novas formas de dependência no tocante à economia internacional. A industrialização para substituição de importações (ISI) e a diversificação nos padrões de consumo nas décadas de 50 e 60 deram lugar à adoção de tecnologias importadas, cada vez mais complexas, necessitadas de muito capital e dependente de insumos importados.</a:t>
            </a:r>
          </a:p>
          <a:p>
            <a:r>
              <a:rPr lang="pt-BR" sz="2400" dirty="0" smtClean="0"/>
              <a:t>- Nos anos 60 houve um fluxo expressivo de investimentos externos diretos (que tirando proveito de altos níveis de proteção) se concentraram na produção de sucedâneos dos produtos manufaturados.</a:t>
            </a:r>
          </a:p>
          <a:p>
            <a:r>
              <a:rPr lang="pt-BR" sz="2400" dirty="0" smtClean="0"/>
              <a:t>- Considerando o enorme conteúdo de material importado nessas indústrias e as altas taxas de lucro, as poupanças líquidas de divisas foram algumas vezes mínimas ou mesmo negativas.</a:t>
            </a:r>
            <a:endParaRPr lang="pt-BR" sz="2400" dirty="0"/>
          </a:p>
        </p:txBody>
      </p:sp>
    </p:spTree>
    <p:extLst>
      <p:ext uri="{BB962C8B-B14F-4D97-AF65-F5344CB8AC3E}">
        <p14:creationId xmlns:p14="http://schemas.microsoft.com/office/powerpoint/2010/main" val="9034960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11560" y="1700807"/>
            <a:ext cx="7776864" cy="3416320"/>
          </a:xfrm>
          <a:prstGeom prst="rect">
            <a:avLst/>
          </a:prstGeom>
        </p:spPr>
        <p:txBody>
          <a:bodyPr wrap="square">
            <a:spAutoFit/>
          </a:bodyPr>
          <a:lstStyle/>
          <a:p>
            <a:pPr marL="342900" indent="-342900">
              <a:buFontTx/>
              <a:buChar char="-"/>
            </a:pPr>
            <a:r>
              <a:rPr lang="pt-BR" sz="2400" dirty="0" smtClean="0"/>
              <a:t>O Brasil é um caso exemplar: se nos anos 1930, o crescimento industrial foi uma resposta ao desequilíbrio externo, a partir de 1950 foram implementadas políticas deliberadas de industrialização. </a:t>
            </a:r>
          </a:p>
          <a:p>
            <a:pPr marL="342900" indent="-342900">
              <a:buFontTx/>
              <a:buChar char="-"/>
            </a:pPr>
            <a:endParaRPr lang="pt-BR" sz="2400" dirty="0" smtClean="0"/>
          </a:p>
          <a:p>
            <a:pPr marL="342900" indent="-342900">
              <a:buFontTx/>
              <a:buChar char="-"/>
            </a:pPr>
            <a:r>
              <a:rPr lang="pt-BR" sz="2400" dirty="0" smtClean="0"/>
              <a:t>Se isso já se verifica no segundo governo de Getúlio Vargas, foi com o Plano de Metas do governo Juscelino Kubitschek que se propôs um salto com a instalação de novos ramos industriais.</a:t>
            </a:r>
            <a:endParaRPr lang="pt-BR" sz="2400" dirty="0"/>
          </a:p>
        </p:txBody>
      </p:sp>
    </p:spTree>
    <p:extLst>
      <p:ext uri="{BB962C8B-B14F-4D97-AF65-F5344CB8AC3E}">
        <p14:creationId xmlns:p14="http://schemas.microsoft.com/office/powerpoint/2010/main" val="40833468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403648" y="1412776"/>
            <a:ext cx="6696744" cy="2308324"/>
          </a:xfrm>
          <a:prstGeom prst="rect">
            <a:avLst/>
          </a:prstGeom>
        </p:spPr>
        <p:txBody>
          <a:bodyPr wrap="square">
            <a:spAutoFit/>
          </a:bodyPr>
          <a:lstStyle/>
          <a:p>
            <a:r>
              <a:rPr lang="pt-BR" sz="2400" dirty="0" smtClean="0"/>
              <a:t>- Se por um lado, a industrialização latino-americana foi bem sucedida em promover o rápido crescimento do PIB e da renda per capita, por outro, preservou ou aprofundou as desigualdades e a dependência externa, com graves consequências nos anos 1970 e 1980.</a:t>
            </a:r>
            <a:endParaRPr lang="pt-BR" sz="2400" dirty="0"/>
          </a:p>
        </p:txBody>
      </p:sp>
    </p:spTree>
    <p:extLst>
      <p:ext uri="{BB962C8B-B14F-4D97-AF65-F5344CB8AC3E}">
        <p14:creationId xmlns:p14="http://schemas.microsoft.com/office/powerpoint/2010/main" val="1027085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55576" y="260648"/>
            <a:ext cx="8064896" cy="6001643"/>
          </a:xfrm>
          <a:prstGeom prst="rect">
            <a:avLst/>
          </a:prstGeom>
        </p:spPr>
        <p:txBody>
          <a:bodyPr wrap="square">
            <a:spAutoFit/>
          </a:bodyPr>
          <a:lstStyle/>
          <a:p>
            <a:pPr marL="342900" indent="-342900">
              <a:buFontTx/>
              <a:buChar char="-"/>
            </a:pPr>
            <a:r>
              <a:rPr lang="pt-BR" sz="2400" dirty="0" smtClean="0"/>
              <a:t>Por que, mesmo na periferia, encontramos desempenhos tão díspares? Ou melhor, o que permitiu a alguns países substanciais aumentos da renda per capita nesses anos da Era de Ouro em claro contraste com a maior parte das economias periféricas?</a:t>
            </a:r>
          </a:p>
          <a:p>
            <a:pPr marL="342900" indent="-342900">
              <a:buFontTx/>
              <a:buChar char="-"/>
            </a:pPr>
            <a:endParaRPr lang="pt-BR" sz="2400" dirty="0" smtClean="0"/>
          </a:p>
          <a:p>
            <a:r>
              <a:rPr lang="pt-BR" sz="2400" dirty="0" smtClean="0"/>
              <a:t>- Um fenômeno central do processo de desenvolvimento é o aumento da produtividade, pois somente assim é possível elevar a renda per capita.</a:t>
            </a:r>
          </a:p>
          <a:p>
            <a:r>
              <a:rPr lang="pt-BR" sz="2400" dirty="0" smtClean="0"/>
              <a:t>- Em meados do século XX, o aumento da produtividade nos países desenvolvidos pressupunha transformações estruturais.</a:t>
            </a:r>
          </a:p>
          <a:p>
            <a:r>
              <a:rPr lang="pt-BR" sz="2400" dirty="0" smtClean="0"/>
              <a:t>- Em maior ou menor grau, eram economias predominantemente agrícolas, com frequência fundadas em relações sociais tradicionais.</a:t>
            </a:r>
          </a:p>
          <a:p>
            <a:r>
              <a:rPr lang="pt-BR" sz="2400" dirty="0" smtClean="0"/>
              <a:t>- Baixa produtividade e pobreza do trabalhador rural eram a regra nas áreas rurais dos países subdesenvolvidos.</a:t>
            </a:r>
            <a:endParaRPr lang="pt-BR" sz="2400" dirty="0"/>
          </a:p>
        </p:txBody>
      </p:sp>
    </p:spTree>
    <p:extLst>
      <p:ext uri="{BB962C8B-B14F-4D97-AF65-F5344CB8AC3E}">
        <p14:creationId xmlns:p14="http://schemas.microsoft.com/office/powerpoint/2010/main" val="2618437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755576" y="332657"/>
            <a:ext cx="7776864" cy="4893647"/>
          </a:xfrm>
          <a:prstGeom prst="rect">
            <a:avLst/>
          </a:prstGeom>
        </p:spPr>
        <p:txBody>
          <a:bodyPr wrap="square">
            <a:spAutoFit/>
          </a:bodyPr>
          <a:lstStyle/>
          <a:p>
            <a:pPr marL="342900" indent="-342900">
              <a:buFontTx/>
              <a:buChar char="-"/>
            </a:pPr>
            <a:r>
              <a:rPr lang="pt-BR" sz="2400" dirty="0" smtClean="0"/>
              <a:t>Portanto, o aumento da produtividade, como ponto de partida para o aumento da renda e a redução da pobreza, exigia uma transformação estrutural dessas economias.</a:t>
            </a:r>
          </a:p>
          <a:p>
            <a:pPr marL="342900" indent="-342900">
              <a:buFontTx/>
              <a:buChar char="-"/>
            </a:pPr>
            <a:endParaRPr lang="pt-BR" sz="2400" dirty="0" smtClean="0"/>
          </a:p>
          <a:p>
            <a:pPr marL="342900" indent="-342900">
              <a:buFontTx/>
              <a:buChar char="-"/>
            </a:pPr>
            <a:r>
              <a:rPr lang="pt-BR" sz="2400" dirty="0" smtClean="0"/>
              <a:t>Essa TRANSFORMAÇÃO ESTRUTURAL foi OBJETO DE ANÁLISE de economias dedicadas ao estudo da Teoria do Desenvolvimento Econômico.</a:t>
            </a:r>
          </a:p>
          <a:p>
            <a:pPr marL="342900" indent="-342900">
              <a:buFontTx/>
              <a:buChar char="-"/>
            </a:pPr>
            <a:endParaRPr lang="pt-BR" sz="2400" dirty="0" smtClean="0"/>
          </a:p>
          <a:p>
            <a:pPr marL="342900" indent="-342900">
              <a:buFontTx/>
              <a:buChar char="-"/>
            </a:pPr>
            <a:r>
              <a:rPr lang="pt-BR" sz="2400" dirty="0" smtClean="0"/>
              <a:t>Um dos esquemas mais discutidos era conhecido como o “modelo de dois setores”: o desenvolvimento consistia na progressiva absorção de um setor tradicional (agricultura) por um setor moderno (urbano-industrial).</a:t>
            </a:r>
          </a:p>
          <a:p>
            <a:pPr marL="342900" indent="-342900">
              <a:buFontTx/>
              <a:buChar char="-"/>
            </a:pPr>
            <a:endParaRPr lang="pt-BR" sz="2400" dirty="0"/>
          </a:p>
        </p:txBody>
      </p:sp>
    </p:spTree>
    <p:extLst>
      <p:ext uri="{BB962C8B-B14F-4D97-AF65-F5344CB8AC3E}">
        <p14:creationId xmlns:p14="http://schemas.microsoft.com/office/powerpoint/2010/main" val="586352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83568" y="332657"/>
            <a:ext cx="7992888" cy="4893647"/>
          </a:xfrm>
          <a:prstGeom prst="rect">
            <a:avLst/>
          </a:prstGeom>
        </p:spPr>
        <p:txBody>
          <a:bodyPr wrap="square">
            <a:spAutoFit/>
          </a:bodyPr>
          <a:lstStyle/>
          <a:p>
            <a:pPr marL="342900" indent="-342900">
              <a:buFontTx/>
              <a:buChar char="-"/>
            </a:pPr>
            <a:r>
              <a:rPr lang="pt-BR" sz="2400" dirty="0" smtClean="0"/>
              <a:t>O “modelo de dois setores” tratava-se da progressiva transferência de parcelas da população de um setor de baixa produtividade (o tradicional) para um de alta produtividade (o moderno), o que já resultava (de imediato) no aumento médio da produtividade e da renda per capita da economia.</a:t>
            </a:r>
          </a:p>
          <a:p>
            <a:pPr marL="342900" indent="-342900">
              <a:buFontTx/>
              <a:buChar char="-"/>
            </a:pPr>
            <a:endParaRPr lang="pt-BR" sz="2400" dirty="0" smtClean="0"/>
          </a:p>
          <a:p>
            <a:pPr marL="342900" indent="-342900">
              <a:buFontTx/>
              <a:buChar char="-"/>
            </a:pPr>
            <a:r>
              <a:rPr lang="pt-BR" sz="2400" dirty="0" smtClean="0"/>
              <a:t>Adicionalmente, como o setor tradicional se caracterizava, em geral, por uma população superabundante, a transferência de uma parcela dessa população para o setor moderno permitiria também o aumento da produtividade média no setor tradicional.</a:t>
            </a:r>
          </a:p>
          <a:p>
            <a:pPr marL="342900" indent="-342900">
              <a:buFontTx/>
              <a:buChar char="-"/>
            </a:pPr>
            <a:endParaRPr lang="pt-BR" sz="2400" dirty="0"/>
          </a:p>
        </p:txBody>
      </p:sp>
    </p:spTree>
    <p:extLst>
      <p:ext uri="{BB962C8B-B14F-4D97-AF65-F5344CB8AC3E}">
        <p14:creationId xmlns:p14="http://schemas.microsoft.com/office/powerpoint/2010/main" val="3499047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67544" y="260648"/>
            <a:ext cx="8208912" cy="6001643"/>
          </a:xfrm>
          <a:prstGeom prst="rect">
            <a:avLst/>
          </a:prstGeom>
        </p:spPr>
        <p:txBody>
          <a:bodyPr wrap="square">
            <a:spAutoFit/>
          </a:bodyPr>
          <a:lstStyle/>
          <a:p>
            <a:r>
              <a:rPr lang="pt-BR" sz="2400" dirty="0" smtClean="0"/>
              <a:t>- A ascensão do “resto” (Alice </a:t>
            </a:r>
            <a:r>
              <a:rPr lang="pt-BR" sz="2400" dirty="0" err="1" smtClean="0"/>
              <a:t>Amsden</a:t>
            </a:r>
            <a:r>
              <a:rPr lang="pt-BR" sz="2400" dirty="0" smtClean="0"/>
              <a:t>) à Era de Ouro (?).</a:t>
            </a:r>
          </a:p>
          <a:p>
            <a:pPr marL="342900" indent="-342900">
              <a:buFontTx/>
              <a:buChar char="-"/>
            </a:pPr>
            <a:r>
              <a:rPr lang="pt-BR" sz="2400" dirty="0" smtClean="0"/>
              <a:t>O fato dos governos (dos países periféricos) terem exercido papel central na industrialização do “resto” sugere que não se tratou de uma preferência induzida por motivações ideológicas, e sim de uma imposição das condições em que se processava a industrialização.</a:t>
            </a:r>
          </a:p>
          <a:p>
            <a:pPr marL="342900" indent="-342900">
              <a:buFontTx/>
              <a:buChar char="-"/>
            </a:pPr>
            <a:endParaRPr lang="pt-BR" sz="2400" dirty="0" smtClean="0"/>
          </a:p>
          <a:p>
            <a:pPr marL="342900" indent="-342900">
              <a:buFontTx/>
              <a:buChar char="-"/>
            </a:pPr>
            <a:r>
              <a:rPr lang="pt-BR" sz="2400" dirty="0" smtClean="0"/>
              <a:t>Alguns mecanismos presentes: bancos de desenvolvimento, “exclusão seletiva” (abertura de alguns mercados para transações seletivas enquanto outros se mantinham fechados), formação de empresas nacionais e controle do conteúdo local na produção das empresas (grau de nacionalização da produção).</a:t>
            </a:r>
          </a:p>
          <a:p>
            <a:pPr marL="342900" indent="-342900">
              <a:buFontTx/>
              <a:buChar char="-"/>
            </a:pPr>
            <a:endParaRPr lang="pt-BR" sz="2400" dirty="0" smtClean="0"/>
          </a:p>
          <a:p>
            <a:r>
              <a:rPr lang="pt-BR" sz="2400" dirty="0" smtClean="0"/>
              <a:t>- O “modelo de industrialização do resto” na Era de Ouro pautou-se pela “substituição de importações”.</a:t>
            </a:r>
            <a:endParaRPr lang="pt-BR" sz="2400" dirty="0"/>
          </a:p>
        </p:txBody>
      </p:sp>
    </p:spTree>
    <p:extLst>
      <p:ext uri="{BB962C8B-B14F-4D97-AF65-F5344CB8AC3E}">
        <p14:creationId xmlns:p14="http://schemas.microsoft.com/office/powerpoint/2010/main" val="3513012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260648"/>
            <a:ext cx="8280920" cy="4524315"/>
          </a:xfrm>
          <a:prstGeom prst="rect">
            <a:avLst/>
          </a:prstGeom>
        </p:spPr>
        <p:txBody>
          <a:bodyPr wrap="square">
            <a:spAutoFit/>
          </a:bodyPr>
          <a:lstStyle/>
          <a:p>
            <a:r>
              <a:rPr lang="pt-BR" sz="2400" dirty="0" smtClean="0"/>
              <a:t>ALGUMAS CARACTERÍSTICAS DAS INDUSTRIALIZAÇÕES PERIFÉRICAS – AMÉRICA LATINA</a:t>
            </a:r>
          </a:p>
          <a:p>
            <a:r>
              <a:rPr lang="pt-BR" sz="2400" dirty="0" smtClean="0"/>
              <a:t>- A preocupação com o desenvolvimento latino-americano foi o objetivo das pesquisas realizadas na CEPAL (Comissão Econômica para a América Latina) – organismo da ONU criado em 1948 e que teve como primeiro secretário-geral o economista argentino </a:t>
            </a:r>
            <a:r>
              <a:rPr lang="pt-BR" sz="2400" dirty="0" err="1" smtClean="0"/>
              <a:t>Raúl</a:t>
            </a:r>
            <a:r>
              <a:rPr lang="pt-BR" sz="2400" dirty="0" smtClean="0"/>
              <a:t> </a:t>
            </a:r>
            <a:r>
              <a:rPr lang="pt-BR" sz="2400" dirty="0" err="1" smtClean="0"/>
              <a:t>Prebsch</a:t>
            </a:r>
            <a:r>
              <a:rPr lang="pt-BR" sz="2400" dirty="0" smtClean="0"/>
              <a:t>.</a:t>
            </a:r>
          </a:p>
          <a:p>
            <a:r>
              <a:rPr lang="pt-BR" sz="2400" dirty="0" smtClean="0"/>
              <a:t>- As análises da CEPAL indicavam a industrialização como o rumo necessário para o desenvolvimento latino-americano, pois admitiam que as economias primário-exportadoras eram incapazes de promover o aumento da produtividade e da renda per capital.</a:t>
            </a:r>
            <a:endParaRPr lang="pt-BR" sz="2400" dirty="0"/>
          </a:p>
        </p:txBody>
      </p:sp>
    </p:spTree>
    <p:extLst>
      <p:ext uri="{BB962C8B-B14F-4D97-AF65-F5344CB8AC3E}">
        <p14:creationId xmlns:p14="http://schemas.microsoft.com/office/powerpoint/2010/main" val="3314098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611560" y="260648"/>
            <a:ext cx="8064896" cy="6370975"/>
          </a:xfrm>
          <a:prstGeom prst="rect">
            <a:avLst/>
          </a:prstGeom>
        </p:spPr>
        <p:txBody>
          <a:bodyPr wrap="square">
            <a:spAutoFit/>
          </a:bodyPr>
          <a:lstStyle/>
          <a:p>
            <a:pPr marL="342900" indent="-342900">
              <a:buFontTx/>
              <a:buChar char="-"/>
            </a:pPr>
            <a:r>
              <a:rPr lang="pt-BR" sz="2400" dirty="0" smtClean="0"/>
              <a:t>O principal argumento da CEPAL era de que as economias primário-exportadoras estavam sujeitas à tendência ao declínio de suas relações de troca com os países industrializados.</a:t>
            </a:r>
          </a:p>
          <a:p>
            <a:pPr marL="342900" indent="-342900">
              <a:buFontTx/>
              <a:buChar char="-"/>
            </a:pPr>
            <a:endParaRPr lang="pt-BR" sz="2400" dirty="0" smtClean="0"/>
          </a:p>
          <a:p>
            <a:pPr marL="342900" indent="-342900">
              <a:buFontTx/>
              <a:buChar char="-"/>
            </a:pPr>
            <a:r>
              <a:rPr lang="pt-BR" sz="2400" dirty="0" smtClean="0"/>
              <a:t>Os preços dos produtos primários, no mercado internacional, tenderiam a declinar em relação aos preços dos produtos manufaturados.</a:t>
            </a:r>
          </a:p>
          <a:p>
            <a:pPr marL="342900" indent="-342900">
              <a:buFontTx/>
              <a:buChar char="-"/>
            </a:pPr>
            <a:endParaRPr lang="pt-BR" sz="2400" dirty="0" smtClean="0"/>
          </a:p>
          <a:p>
            <a:pPr marL="342900" indent="-342900">
              <a:buFontTx/>
              <a:buChar char="-"/>
            </a:pPr>
            <a:r>
              <a:rPr lang="pt-BR" sz="2400" dirty="0" smtClean="0"/>
              <a:t>Como as empresas produtoras de manufaturados eram, em geral, monopolistas ou oligopolistas, elas podiam reter, por seus preços, os ganhos de produtividade; já os produtores primários (agrícolas) eram em grande número e, por meio da concorrência entre eles, acabavam transferindo os ganhos de produtividade aos compradores (dos países industrializados) por meio de menores preços.</a:t>
            </a:r>
          </a:p>
          <a:p>
            <a:pPr marL="342900" indent="-342900">
              <a:buFontTx/>
              <a:buChar char="-"/>
            </a:pPr>
            <a:endParaRPr lang="pt-BR" sz="2400" dirty="0"/>
          </a:p>
        </p:txBody>
      </p:sp>
    </p:spTree>
    <p:extLst>
      <p:ext uri="{BB962C8B-B14F-4D97-AF65-F5344CB8AC3E}">
        <p14:creationId xmlns:p14="http://schemas.microsoft.com/office/powerpoint/2010/main" val="2592986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827584" y="1340768"/>
            <a:ext cx="7344816" cy="3046988"/>
          </a:xfrm>
          <a:prstGeom prst="rect">
            <a:avLst/>
          </a:prstGeom>
        </p:spPr>
        <p:txBody>
          <a:bodyPr wrap="square">
            <a:spAutoFit/>
          </a:bodyPr>
          <a:lstStyle/>
          <a:p>
            <a:r>
              <a:rPr lang="pt-BR" dirty="0" smtClean="0"/>
              <a:t>- </a:t>
            </a:r>
            <a:r>
              <a:rPr lang="pt-BR" sz="2400" dirty="0" smtClean="0"/>
              <a:t>Desse modo, os preços dos produtos primários, no mercado internacional, tendiam a se reduzir em relação aos dos produtos manufaturados; e os países primário-exportadores teriam de exportar um volume crescente de produtos primários para obter o mesmo volume de produtos manufaturados. Isso os tornaria mais pobres em relação aos países industrializados e incapazes de superar, por esta via, o subdesenvolvimento</a:t>
            </a:r>
            <a:r>
              <a:rPr lang="pt-BR" dirty="0" smtClean="0"/>
              <a:t>.</a:t>
            </a:r>
            <a:endParaRPr lang="pt-BR" dirty="0"/>
          </a:p>
        </p:txBody>
      </p:sp>
    </p:spTree>
    <p:extLst>
      <p:ext uri="{BB962C8B-B14F-4D97-AF65-F5344CB8AC3E}">
        <p14:creationId xmlns:p14="http://schemas.microsoft.com/office/powerpoint/2010/main" val="643759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1115616" y="332657"/>
            <a:ext cx="7344816" cy="4893647"/>
          </a:xfrm>
          <a:prstGeom prst="rect">
            <a:avLst/>
          </a:prstGeom>
        </p:spPr>
        <p:txBody>
          <a:bodyPr wrap="square">
            <a:spAutoFit/>
          </a:bodyPr>
          <a:lstStyle/>
          <a:p>
            <a:pPr marL="342900" indent="-342900">
              <a:buFontTx/>
              <a:buChar char="-"/>
            </a:pPr>
            <a:r>
              <a:rPr lang="pt-BR" sz="2400" dirty="0" smtClean="0"/>
              <a:t>A dependência foi objeto de estudo de cientistas sociais latino-americanos – ex.: FALETTO &amp; CARDOSO:</a:t>
            </a:r>
          </a:p>
          <a:p>
            <a:pPr marL="342900" indent="-342900">
              <a:buFontTx/>
              <a:buChar char="-"/>
            </a:pPr>
            <a:endParaRPr lang="pt-BR" sz="2400" dirty="0" smtClean="0"/>
          </a:p>
          <a:p>
            <a:pPr marL="342900" indent="-342900">
              <a:buFontTx/>
              <a:buChar char="-"/>
            </a:pPr>
            <a:r>
              <a:rPr lang="pt-BR" sz="2400" dirty="0" smtClean="0"/>
              <a:t>Alguns entendiam que o desenvolvimento do capitalismo na América Latina era inviável, pois a exploração inerente à situação de dependência bloquearia a própria acumulação de capital.</a:t>
            </a:r>
          </a:p>
          <a:p>
            <a:pPr marL="342900" indent="-342900">
              <a:buFontTx/>
              <a:buChar char="-"/>
            </a:pPr>
            <a:endParaRPr lang="pt-BR" sz="2400" dirty="0" smtClean="0"/>
          </a:p>
          <a:p>
            <a:pPr marL="342900" indent="-342900">
              <a:buFontTx/>
              <a:buChar char="-"/>
            </a:pPr>
            <a:r>
              <a:rPr lang="pt-BR" sz="2400" dirty="0" smtClean="0"/>
              <a:t>Para outros, o desenvolvimento do capitalismo (enquanto processo de acumulação de capital) era possível, porém as distorções decorrentes da dependência impediriam que se superasse a pobreza. </a:t>
            </a:r>
          </a:p>
          <a:p>
            <a:pPr marL="342900" indent="-342900">
              <a:buFontTx/>
              <a:buChar char="-"/>
            </a:pPr>
            <a:endParaRPr lang="pt-BR" sz="2400" dirty="0"/>
          </a:p>
        </p:txBody>
      </p:sp>
    </p:spTree>
    <p:extLst>
      <p:ext uri="{BB962C8B-B14F-4D97-AF65-F5344CB8AC3E}">
        <p14:creationId xmlns:p14="http://schemas.microsoft.com/office/powerpoint/2010/main" val="22178012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o">
  <a:themeElements>
    <a:clrScheme name="Ex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71</TotalTime>
  <Words>1390</Words>
  <Application>Microsoft Office PowerPoint</Application>
  <PresentationFormat>Apresentação na tela (4:3)</PresentationFormat>
  <Paragraphs>54</Paragraphs>
  <Slides>14</Slides>
  <Notes>0</Notes>
  <HiddenSlides>0</HiddenSlides>
  <MMClips>0</MMClips>
  <ScaleCrop>false</ScaleCrop>
  <HeadingPairs>
    <vt:vector size="4" baseType="variant">
      <vt:variant>
        <vt:lpstr>Tema</vt:lpstr>
      </vt:variant>
      <vt:variant>
        <vt:i4>1</vt:i4>
      </vt:variant>
      <vt:variant>
        <vt:lpstr>Títulos de slides</vt:lpstr>
      </vt:variant>
      <vt:variant>
        <vt:i4>14</vt:i4>
      </vt:variant>
    </vt:vector>
  </HeadingPairs>
  <TitlesOfParts>
    <vt:vector size="15" baseType="lpstr">
      <vt:lpstr>Executivo</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Lelio Luiz De Oliveira</dc:creator>
  <cp:lastModifiedBy>Lelio Luiz De Oliveira</cp:lastModifiedBy>
  <cp:revision>2</cp:revision>
  <dcterms:created xsi:type="dcterms:W3CDTF">2015-05-14T20:36:50Z</dcterms:created>
  <dcterms:modified xsi:type="dcterms:W3CDTF">2015-05-14T21:47:52Z</dcterms:modified>
</cp:coreProperties>
</file>