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71" r:id="rId3"/>
    <p:sldId id="372" r:id="rId4"/>
    <p:sldId id="373" r:id="rId5"/>
    <p:sldId id="401" r:id="rId6"/>
    <p:sldId id="374" r:id="rId7"/>
    <p:sldId id="375" r:id="rId8"/>
    <p:sldId id="376" r:id="rId9"/>
    <p:sldId id="393" r:id="rId10"/>
    <p:sldId id="396" r:id="rId11"/>
    <p:sldId id="403" r:id="rId12"/>
    <p:sldId id="402" r:id="rId13"/>
    <p:sldId id="394" r:id="rId14"/>
    <p:sldId id="377" r:id="rId15"/>
    <p:sldId id="378" r:id="rId16"/>
    <p:sldId id="392" r:id="rId17"/>
    <p:sldId id="380" r:id="rId18"/>
    <p:sldId id="381" r:id="rId19"/>
    <p:sldId id="379" r:id="rId20"/>
    <p:sldId id="400" r:id="rId21"/>
    <p:sldId id="405" r:id="rId22"/>
    <p:sldId id="404" r:id="rId23"/>
    <p:sldId id="398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7C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8527BED1-114A-49FF-A7D7-13EF926FCECE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D93BED34-BD5D-494E-A32F-71DDB15A1A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6D24-F70B-46F6-A081-0B86BC678CC9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8DB3DE-4ECA-416B-BDB3-7B957BFFBB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0B0E1-E474-4391-8098-48085FC5A2D6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ACF3-1139-49E6-B464-6D11295F9C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C4972-022C-401A-A273-FAA02F5AE38F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5736-E1CE-4137-A575-3143608E3A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24CA-0B68-49B0-B200-7BDE4AD8BD59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F1F1-DFD4-4F8A-A892-46E13101EB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D05F-3214-42DE-8D4C-8CB989AE8D86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3BC4-4278-4791-9323-B3AAB6D380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9CD9-0CB0-49D4-A6A9-C7BCBF09D6B3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4E52B-AA40-4A4D-8E58-C64FDA6108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58E2-C9FD-4CE0-A749-9394B7618190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A446-078B-483A-8A0F-2C1B3F246D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DEEBB-42E2-4749-9F45-1459CD1B0768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9BEE-7833-4A29-A542-420166FE07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4ADE-9CFC-4D8A-B899-7E8BB8EEF810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7F9AF-D789-46AE-BA39-F156B2CCC9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78D417-DE0F-41C8-9479-B7D1F937067B}" type="datetimeFigureOut">
              <a:rPr lang="pt-BR"/>
              <a:pPr>
                <a:defRPr/>
              </a:pPr>
              <a:t>15/03/2017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56DD6C2-3D9E-40CD-BBF7-1D07798A9A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71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bkSRLYSoj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ítulo 2"/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HEG II 1</a:t>
            </a:r>
            <a:r>
              <a:rPr lang="pt-BR" sz="3200" baseline="30000" dirty="0" smtClean="0"/>
              <a:t>º</a:t>
            </a:r>
            <a:r>
              <a:rPr lang="pt-BR" sz="3200" dirty="0" smtClean="0"/>
              <a:t> </a:t>
            </a:r>
            <a:r>
              <a:rPr lang="pt-BR" sz="3200" smtClean="0"/>
              <a:t>semestre </a:t>
            </a:r>
            <a:r>
              <a:rPr lang="pt-BR" sz="3200" smtClean="0"/>
              <a:t>2017</a:t>
            </a:r>
            <a:endParaRPr lang="pt-BR" sz="3200" dirty="0" smtClean="0"/>
          </a:p>
        </p:txBody>
      </p:sp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755650" y="1484313"/>
            <a:ext cx="7993063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</a:rPr>
              <a:t>Aula 02:</a:t>
            </a:r>
          </a:p>
          <a:p>
            <a:pPr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</a:rPr>
              <a:t>Desenvolvimento econômico e seus padrões: uma visão histórica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0542" name="Group 462"/>
          <p:cNvGraphicFramePr>
            <a:graphicFrameLocks noGrp="1"/>
          </p:cNvGraphicFramePr>
          <p:nvPr/>
        </p:nvGraphicFramePr>
        <p:xfrm>
          <a:off x="107950" y="188913"/>
          <a:ext cx="9036050" cy="6441443"/>
        </p:xfrm>
        <a:graphic>
          <a:graphicData uri="http://schemas.openxmlformats.org/drawingml/2006/table">
            <a:tbl>
              <a:tblPr/>
              <a:tblGrid>
                <a:gridCol w="202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565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Taxa de crescimento do PIB per capita mundial: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regiões e total (1820-2008)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/>
                          <a:cs typeface="Arial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1820-1870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1870-1913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1913-1950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1950-1973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1973-1990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1990-2008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 Ocidental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 Oriental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Antiga URSS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Estados Unidos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/>
                          <a:cs typeface="Arial" charset="0"/>
                        </a:rPr>
                        <a:t>é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rica Latina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Brasil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-0,10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Japão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-0,62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7,11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8425" name="AutoShape 121"/>
          <p:cNvSpPr>
            <a:spLocks noChangeArrowheads="1"/>
          </p:cNvSpPr>
          <p:nvPr/>
        </p:nvSpPr>
        <p:spPr bwMode="auto">
          <a:xfrm>
            <a:off x="4283968" y="2276872"/>
            <a:ext cx="3673475" cy="2431994"/>
          </a:xfrm>
          <a:prstGeom prst="wedgeRectCallout">
            <a:avLst>
              <a:gd name="adj1" fmla="val 7440"/>
              <a:gd name="adj2" fmla="val 1058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Últimos 200 anos  PIB per capita mundial multiplicado por 11 (cresce 1,3% a.a.)</a:t>
            </a:r>
          </a:p>
          <a:p>
            <a:pPr algn="ctr"/>
            <a:r>
              <a:rPr lang="pt-BR" b="1" dirty="0">
                <a:solidFill>
                  <a:schemeClr val="bg1"/>
                </a:solidFill>
              </a:rPr>
              <a:t>Renda média dobra +/- a cada meio </a:t>
            </a:r>
            <a:r>
              <a:rPr lang="pt-BR" b="1" dirty="0" smtClean="0">
                <a:solidFill>
                  <a:schemeClr val="bg1"/>
                </a:solidFill>
              </a:rPr>
              <a:t>século</a:t>
            </a:r>
          </a:p>
          <a:p>
            <a:pPr algn="ctr"/>
            <a:endParaRPr lang="pt-BR" b="1" dirty="0">
              <a:solidFill>
                <a:schemeClr val="bg1"/>
              </a:solidFill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Mas com diferenças no tempo e no espaço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98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25" grpId="0" animBg="1"/>
      <p:bldP spid="984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Algumas questões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84213" y="1447800"/>
            <a:ext cx="8002587" cy="4572000"/>
          </a:xfrm>
        </p:spPr>
        <p:txBody>
          <a:bodyPr/>
          <a:lstStyle/>
          <a:p>
            <a:pPr lvl="1" eaLnBrk="1" hangingPunct="1"/>
            <a:r>
              <a:rPr lang="pt-BR" sz="2800" dirty="0" smtClean="0"/>
              <a:t>Crescimento </a:t>
            </a:r>
            <a:r>
              <a:rPr lang="pt-BR" sz="2800" dirty="0" smtClean="0"/>
              <a:t>com taxas maiores nos últimos 200/250 anos mas não homogêneo </a:t>
            </a:r>
          </a:p>
          <a:p>
            <a:pPr lvl="2" eaLnBrk="1" hangingPunct="1"/>
            <a:r>
              <a:rPr lang="pt-BR" sz="2400" dirty="0" smtClean="0"/>
              <a:t>Oscilações no tempo </a:t>
            </a:r>
          </a:p>
          <a:p>
            <a:pPr lvl="2" eaLnBrk="1" hangingPunct="1"/>
            <a:r>
              <a:rPr lang="pt-BR" sz="2400" dirty="0" smtClean="0"/>
              <a:t>Divergências no espaço</a:t>
            </a:r>
          </a:p>
          <a:p>
            <a:pPr lvl="1" eaLnBrk="1" hangingPunct="1"/>
            <a:endParaRPr lang="pt-BR" sz="2800" dirty="0" smtClean="0"/>
          </a:p>
          <a:p>
            <a:pPr lvl="1" eaLnBrk="1" hangingPunct="1"/>
            <a:endParaRPr lang="pt-BR" sz="2800" dirty="0"/>
          </a:p>
          <a:p>
            <a:pPr lvl="1" eaLnBrk="1" hangingPunct="1"/>
            <a:endParaRPr lang="pt-BR" sz="2800" dirty="0" smtClean="0"/>
          </a:p>
        </p:txBody>
      </p:sp>
      <p:pic>
        <p:nvPicPr>
          <p:cNvPr id="2" name="jbkSRLYSojo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07704" y="3356992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Algumas questões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84213" y="1447800"/>
            <a:ext cx="8002587" cy="4572000"/>
          </a:xfrm>
        </p:spPr>
        <p:txBody>
          <a:bodyPr/>
          <a:lstStyle/>
          <a:p>
            <a:pPr lvl="1" eaLnBrk="1" hangingPunct="1"/>
            <a:r>
              <a:rPr lang="pt-BR" sz="2800" dirty="0" smtClean="0"/>
              <a:t>Crescimento </a:t>
            </a:r>
            <a:r>
              <a:rPr lang="pt-BR" sz="2800" dirty="0" smtClean="0"/>
              <a:t>com taxas maiores nos últimos 200/250 anos mas não homogêneo </a:t>
            </a:r>
          </a:p>
          <a:p>
            <a:pPr lvl="2" eaLnBrk="1" hangingPunct="1"/>
            <a:r>
              <a:rPr lang="pt-BR" sz="2400" dirty="0" smtClean="0"/>
              <a:t>Oscilações no tempo </a:t>
            </a:r>
          </a:p>
          <a:p>
            <a:pPr lvl="2" eaLnBrk="1" hangingPunct="1"/>
            <a:r>
              <a:rPr lang="pt-BR" sz="2400" dirty="0" smtClean="0"/>
              <a:t>Divergências no espaço</a:t>
            </a:r>
          </a:p>
          <a:p>
            <a:pPr lvl="1" eaLnBrk="1" hangingPunct="1"/>
            <a:endParaRPr lang="pt-BR" sz="2800" dirty="0" smtClean="0"/>
          </a:p>
          <a:p>
            <a:pPr lvl="1" eaLnBrk="1" hangingPunct="1"/>
            <a:r>
              <a:rPr lang="pt-BR" sz="2800" dirty="0" smtClean="0"/>
              <a:t>Crescimento </a:t>
            </a:r>
            <a:r>
              <a:rPr lang="pt-BR" sz="2800" dirty="0"/>
              <a:t>do PIB per capita , mas não necessariamente com equidade</a:t>
            </a:r>
          </a:p>
          <a:p>
            <a:pPr lvl="2" eaLnBrk="1" hangingPunct="1"/>
            <a:r>
              <a:rPr lang="pt-BR" sz="2400" dirty="0"/>
              <a:t>Ampliam-se as desigualdades entre países e entre pessoas </a:t>
            </a:r>
          </a:p>
          <a:p>
            <a:pPr lvl="1" eaLnBrk="1" hangingPunct="1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220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68538" y="2636838"/>
            <a:ext cx="1676400" cy="10144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FF0000"/>
                </a:solidFill>
                <a:latin typeface="Times New Roman" pitchFamily="18" charset="0"/>
              </a:rPr>
              <a:t>   I. Gini = </a:t>
            </a:r>
          </a:p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FF0000"/>
                </a:solidFill>
                <a:latin typeface="Times New Roman" pitchFamily="18" charset="0"/>
              </a:rPr>
              <a:t>   Z / AÔB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64163" y="3573463"/>
            <a:ext cx="504825" cy="711200"/>
          </a:xfrm>
          <a:prstGeom prst="rect">
            <a:avLst/>
          </a:prstGeom>
          <a:solidFill>
            <a:srgbClr val="F6FC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4000" b="1">
                <a:solidFill>
                  <a:srgbClr val="FF0000"/>
                </a:solidFill>
              </a:rPr>
              <a:t>z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 anchor="ctr"/>
          <a:lstStyle/>
          <a:p>
            <a:r>
              <a:rPr lang="pt-BR" sz="3200" smtClean="0"/>
              <a:t>Curvas de Lorenz e Índice de Gini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092950" y="4437063"/>
            <a:ext cx="1439863" cy="641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solidFill>
                  <a:schemeClr val="accent1"/>
                </a:solidFill>
              </a:rPr>
              <a:t>Curva de Lorenz</a:t>
            </a: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 flipH="1" flipV="1">
            <a:off x="6661150" y="4076700"/>
            <a:ext cx="431800" cy="3603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144000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8037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eaLnBrk="1" hangingPunct="1">
              <a:defRPr/>
            </a:pPr>
            <a:r>
              <a:rPr lang="pt-BR" sz="4100" b="1" smtClean="0">
                <a:solidFill>
                  <a:srgbClr val="FFC800"/>
                </a:solidFill>
              </a:rPr>
              <a:t>Desigualdade (Indice Gini) mundial: países e pessoas (1820-2008)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6084888" y="4149725"/>
            <a:ext cx="2879725" cy="172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Desigualdade entre países</a:t>
            </a:r>
          </a:p>
          <a:p>
            <a:r>
              <a:rPr lang="pt-BR"/>
              <a:t> (não ponderada)</a:t>
            </a:r>
          </a:p>
          <a:p>
            <a:r>
              <a:rPr lang="pt-BR"/>
              <a:t>Desigualdade entre países </a:t>
            </a:r>
          </a:p>
          <a:p>
            <a:r>
              <a:rPr lang="pt-BR"/>
              <a:t>(ponderada)</a:t>
            </a:r>
          </a:p>
          <a:p>
            <a:r>
              <a:rPr lang="pt-BR"/>
              <a:t>Desigualdade entre</a:t>
            </a:r>
          </a:p>
          <a:p>
            <a:r>
              <a:rPr lang="pt-BR"/>
              <a:t> pessoas </a:t>
            </a:r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4716463" y="4149725"/>
            <a:ext cx="1368425" cy="172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2533" name="Line 12"/>
          <p:cNvSpPr>
            <a:spLocks noChangeShapeType="1"/>
          </p:cNvSpPr>
          <p:nvPr/>
        </p:nvSpPr>
        <p:spPr bwMode="auto">
          <a:xfrm>
            <a:off x="4932363" y="436562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4" name="Line 13"/>
          <p:cNvSpPr>
            <a:spLocks noChangeShapeType="1"/>
          </p:cNvSpPr>
          <p:nvPr/>
        </p:nvSpPr>
        <p:spPr bwMode="auto">
          <a:xfrm>
            <a:off x="4932363" y="5445125"/>
            <a:ext cx="10064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35" name="Line 15"/>
          <p:cNvSpPr>
            <a:spLocks noChangeShapeType="1"/>
          </p:cNvSpPr>
          <p:nvPr/>
        </p:nvSpPr>
        <p:spPr bwMode="auto">
          <a:xfrm>
            <a:off x="4932363" y="4868863"/>
            <a:ext cx="1077912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0542" name="Group 462"/>
          <p:cNvGraphicFramePr>
            <a:graphicFrameLocks noGrp="1"/>
          </p:cNvGraphicFramePr>
          <p:nvPr/>
        </p:nvGraphicFramePr>
        <p:xfrm>
          <a:off x="107950" y="188913"/>
          <a:ext cx="9036050" cy="6441443"/>
        </p:xfrm>
        <a:graphic>
          <a:graphicData uri="http://schemas.openxmlformats.org/drawingml/2006/table">
            <a:tbl>
              <a:tblPr/>
              <a:tblGrid>
                <a:gridCol w="202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565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Taxa de crescimento do PIB per capita mundial: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regiões e total (1820-2008)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/>
                          <a:cs typeface="Arial" charset="0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1820-1870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1870-1913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1913-1950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1950-1973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1973-1990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1990-2008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 Ocidental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 Oriental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Antiga URSS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3,35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Estados Unidos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2,45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1,66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/>
                          <a:cs typeface="Arial" charset="0"/>
                        </a:rPr>
                        <a:t>é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rica Latina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-0,03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Brasil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1,97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3,73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-0,10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3,87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3,97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Japão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0,19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8,06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1,08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-0,62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4,73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7,11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0,35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0,57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0,16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1,24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0,54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1,30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2,92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1,38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2,17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2" name="Gráfico" r:id="rId3" imgW="11363277" imgH="6143482" progId="Excel.Chart.8">
                  <p:embed/>
                </p:oleObj>
              </mc:Choice>
              <mc:Fallback>
                <p:oleObj name="Gráfico" r:id="rId3" imgW="11363277" imgH="6143482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100" b="1" smtClean="0">
                <a:solidFill>
                  <a:srgbClr val="FFC800"/>
                </a:solidFill>
              </a:rPr>
              <a:t>O que explica estes diferentes desenvolvimentos ? </a:t>
            </a:r>
          </a:p>
        </p:txBody>
      </p:sp>
      <p:sp>
        <p:nvSpPr>
          <p:cNvPr id="79874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9144000" cy="4625975"/>
          </a:xfrm>
        </p:spPr>
        <p:txBody>
          <a:bodyPr lIns="54864" tIns="91440"/>
          <a:lstStyle/>
          <a:p>
            <a:pPr marL="438150" indent="-319088" eaLnBrk="1" hangingPunct="1"/>
            <a:r>
              <a:rPr lang="pt-BR" smtClean="0"/>
              <a:t>Grandes controvérsias entre analistas </a:t>
            </a:r>
          </a:p>
          <a:p>
            <a:pPr marL="730250" lvl="1" indent="-273050" eaLnBrk="1" hangingPunct="1"/>
            <a:r>
              <a:rPr lang="pt-BR" smtClean="0"/>
              <a:t>Quais estratégias de desenvolvimento que dão certo ?</a:t>
            </a:r>
          </a:p>
          <a:p>
            <a:pPr marL="438150" indent="-319088" eaLnBrk="1" hangingPunct="1"/>
            <a:r>
              <a:rPr lang="pt-BR" smtClean="0"/>
              <a:t>Dois conjuntos de explicações </a:t>
            </a:r>
          </a:p>
          <a:p>
            <a:pPr marL="730250" lvl="1" indent="-273050" eaLnBrk="1" hangingPunct="1">
              <a:buFont typeface="Wingdings 2" pitchFamily="18" charset="2"/>
              <a:buNone/>
            </a:pPr>
            <a:r>
              <a:rPr lang="pt-BR" smtClean="0"/>
              <a:t>1. Geográficas</a:t>
            </a:r>
          </a:p>
          <a:p>
            <a:pPr marL="995363" lvl="2" eaLnBrk="1" hangingPunct="1"/>
            <a:r>
              <a:rPr lang="pt-BR" smtClean="0"/>
              <a:t>Dotação de recursos naturais</a:t>
            </a:r>
          </a:p>
          <a:p>
            <a:pPr marL="1216025" lvl="3" indent="-182563" eaLnBrk="1" hangingPunct="1"/>
            <a:r>
              <a:rPr lang="pt-BR" smtClean="0"/>
              <a:t>Acesso a minérios, energia</a:t>
            </a:r>
          </a:p>
          <a:p>
            <a:pPr marL="1216025" lvl="3" indent="-182563" eaLnBrk="1" hangingPunct="1"/>
            <a:r>
              <a:rPr lang="pt-BR" smtClean="0"/>
              <a:t>Loteria das commodities </a:t>
            </a:r>
          </a:p>
          <a:p>
            <a:pPr marL="995363" lvl="2" eaLnBrk="1" hangingPunct="1"/>
            <a:r>
              <a:rPr lang="pt-BR" smtClean="0"/>
              <a:t>Qualidade do solo, pluviometria</a:t>
            </a:r>
          </a:p>
          <a:p>
            <a:pPr marL="995363" lvl="2" eaLnBrk="1" hangingPunct="1"/>
            <a:r>
              <a:rPr lang="pt-BR" smtClean="0"/>
              <a:t>Epidemiologia</a:t>
            </a:r>
          </a:p>
          <a:p>
            <a:pPr marL="730250" lvl="1" indent="-273050" eaLnBrk="1" hangingPunct="1">
              <a:buFont typeface="Wingdings 2" pitchFamily="18" charset="2"/>
              <a:buNone/>
            </a:pPr>
            <a:endParaRPr lang="pt-BR" smtClean="0"/>
          </a:p>
        </p:txBody>
      </p:sp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4211638" y="2636838"/>
            <a:ext cx="4932362" cy="407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/>
            <a:r>
              <a:rPr lang="pt-BR"/>
              <a:t>Por ex: Revolução industrial na Inglaterra: </a:t>
            </a:r>
          </a:p>
          <a:p>
            <a:pPr lvl="2">
              <a:buFontTx/>
              <a:buChar char="•"/>
            </a:pPr>
            <a:r>
              <a:rPr lang="pt-BR"/>
              <a:t> acesso a grande quantidade de energia que permitiram o grande salto da revolução industrial (nova força motriz – carvão mineral) </a:t>
            </a:r>
          </a:p>
          <a:p>
            <a:pPr lvl="3">
              <a:buFontTx/>
              <a:buChar char="•"/>
            </a:pPr>
            <a:r>
              <a:rPr lang="pt-BR"/>
              <a:t> Ásia, também conhece mudanças na força propulsora das máquinas, porém não tem condições de estabelecer um novo sistema difuso e sustentado de energia (não tem carvão)</a:t>
            </a:r>
          </a:p>
          <a:p>
            <a:pPr algn="ctr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404813"/>
            <a:ext cx="8713787" cy="6264275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3000" smtClean="0"/>
              <a:t>2. Políticas e instituições 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pt-BR" sz="2800" smtClean="0"/>
              <a:t>Controvérsia maior sobre políticas e instituições </a:t>
            </a:r>
          </a:p>
          <a:p>
            <a:pPr marL="1216025" lvl="3" indent="-182563" eaLnBrk="1" hangingPunct="1">
              <a:lnSpc>
                <a:spcPct val="80000"/>
              </a:lnSpc>
            </a:pPr>
            <a:r>
              <a:rPr lang="pt-BR" sz="2400" smtClean="0"/>
              <a:t>Separar políticas e instituições não divisão clara 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pt-BR" sz="2800" smtClean="0"/>
              <a:t>Políticas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Abertura econômica ou autarquização?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Ampliação da ação estatal ?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Políticas fiscais e monetárias expansionistas ?</a:t>
            </a:r>
          </a:p>
          <a:p>
            <a:pPr marL="730250" lvl="1" indent="-273050" eaLnBrk="1" hangingPunct="1">
              <a:lnSpc>
                <a:spcPct val="80000"/>
              </a:lnSpc>
            </a:pPr>
            <a:r>
              <a:rPr lang="pt-BR" sz="2800" smtClean="0"/>
              <a:t>Instituições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Sistema educacional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Leis de propriedade privada  e de propriedade intelectual (patentes)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Arranjo institucional das políticas monetárias e fiscais 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Democracia</a:t>
            </a:r>
          </a:p>
          <a:p>
            <a:pPr marL="995363" lvl="2" eaLnBrk="1" hangingPunct="1">
              <a:lnSpc>
                <a:spcPct val="80000"/>
              </a:lnSpc>
            </a:pPr>
            <a:r>
              <a:rPr lang="pt-BR" sz="2400" smtClean="0"/>
              <a:t>Judiciário – qualidade e independência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Gráfico" r:id="rId3" imgW="11363277" imgH="6143482" progId="Excel.Chart.8">
                  <p:embed/>
                </p:oleObj>
              </mc:Choice>
              <mc:Fallback>
                <p:oleObj name="Gráfico" r:id="rId3" imgW="11363277" imgH="6143482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5148064" y="836613"/>
            <a:ext cx="3745111" cy="5545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6659563" y="1341438"/>
            <a:ext cx="180022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0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pt-BR" sz="2000">
                <a:solidFill>
                  <a:schemeClr val="accent2"/>
                </a:solidFill>
              </a:rPr>
              <a:t>Existe uma “</a:t>
            </a:r>
            <a:r>
              <a:rPr lang="pt-BR" sz="2000" u="sng">
                <a:solidFill>
                  <a:schemeClr val="accent2"/>
                </a:solidFill>
              </a:rPr>
              <a:t>Grande Divergência</a:t>
            </a:r>
            <a:r>
              <a:rPr lang="pt-BR" sz="2000">
                <a:solidFill>
                  <a:schemeClr val="accent2"/>
                </a:solidFill>
              </a:rPr>
              <a:t>” a partir da Revolução Industrial </a:t>
            </a:r>
          </a:p>
          <a:p>
            <a:pPr>
              <a:spcBef>
                <a:spcPct val="50000"/>
              </a:spcBef>
            </a:pPr>
            <a:endParaRPr lang="pt-BR" sz="20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pt-BR">
                <a:solidFill>
                  <a:schemeClr val="accent2"/>
                </a:solidFill>
              </a:rPr>
              <a:t>Predomínio (Vitória) do Ocidente (instituições ocidentais)</a:t>
            </a:r>
          </a:p>
          <a:p>
            <a:pPr>
              <a:spcBef>
                <a:spcPct val="50000"/>
              </a:spcBef>
            </a:pPr>
            <a:endParaRPr lang="pt-BR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500" b="1" smtClean="0">
                <a:solidFill>
                  <a:srgbClr val="FFC800"/>
                </a:solidFill>
              </a:rPr>
              <a:t>Desenvolvimento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/>
        <p:txBody>
          <a:bodyPr lIns="54864" tIns="91440"/>
          <a:lstStyle/>
          <a:p>
            <a:pPr marL="438150" indent="-319088" eaLnBrk="1" hangingPunct="1">
              <a:buFont typeface="Wingdings 2" pitchFamily="18" charset="2"/>
              <a:buNone/>
            </a:pPr>
            <a:r>
              <a:rPr lang="pt-BR" smtClean="0"/>
              <a:t>Como medir o Desenvolvimento ?</a:t>
            </a:r>
          </a:p>
          <a:p>
            <a:pPr marL="438150" indent="-319088" algn="ctr" eaLnBrk="1" hangingPunct="1">
              <a:buFont typeface="Wingdings 2" pitchFamily="18" charset="2"/>
              <a:buNone/>
            </a:pPr>
            <a:r>
              <a:rPr lang="pt-BR" smtClean="0"/>
              <a:t>1)	Crescimento econômico (produção)</a:t>
            </a:r>
          </a:p>
          <a:p>
            <a:pPr marL="438150" indent="-319088" algn="ctr" eaLnBrk="1" hangingPunct="1">
              <a:buFont typeface="Wingdings 2" pitchFamily="18" charset="2"/>
              <a:buNone/>
            </a:pPr>
            <a:r>
              <a:rPr lang="pt-BR" smtClean="0"/>
              <a:t>	x </a:t>
            </a:r>
          </a:p>
          <a:p>
            <a:pPr marL="438150" indent="-319088" algn="ctr" eaLnBrk="1" hangingPunct="1">
              <a:buFont typeface="Wingdings 2" pitchFamily="18" charset="2"/>
              <a:buNone/>
            </a:pPr>
            <a:r>
              <a:rPr lang="pt-BR" smtClean="0"/>
              <a:t>	Crescimento  da população</a:t>
            </a:r>
          </a:p>
          <a:p>
            <a:pPr marL="438150" indent="-319088" eaLnBrk="1" hangingPunct="1">
              <a:buClr>
                <a:schemeClr val="folHlink"/>
              </a:buClr>
              <a:buSzPct val="140000"/>
              <a:buFont typeface="Wingdings" pitchFamily="2" charset="2"/>
              <a:buChar char="è"/>
            </a:pPr>
            <a:r>
              <a:rPr lang="pt-BR" smtClean="0"/>
              <a:t> PIB per capita</a:t>
            </a:r>
          </a:p>
          <a:p>
            <a:pPr marL="438150" indent="-319088" eaLnBrk="1" hangingPunct="1">
              <a:buClr>
                <a:schemeClr val="folHlink"/>
              </a:buClr>
              <a:buSzPct val="140000"/>
              <a:buFont typeface="Wingdings" pitchFamily="2" charset="2"/>
              <a:buNone/>
            </a:pPr>
            <a:r>
              <a:rPr lang="pt-BR" smtClean="0"/>
              <a:t> 2) outras informações sociais: bem estar</a:t>
            </a:r>
          </a:p>
          <a:p>
            <a:pPr marL="438150" indent="-319088" eaLnBrk="1" hangingPunct="1">
              <a:buClr>
                <a:schemeClr val="folHlink"/>
              </a:buClr>
              <a:buSzPct val="140000"/>
              <a:buFont typeface="Wingdings" pitchFamily="2" charset="2"/>
              <a:buNone/>
            </a:pPr>
            <a:r>
              <a:rPr lang="pt-BR" smtClean="0"/>
              <a:t> 3) distribuição (justiça social)</a:t>
            </a:r>
          </a:p>
          <a:p>
            <a:pPr marL="438150" indent="-319088" algn="ctr" eaLnBrk="1" hangingPunct="1">
              <a:buClr>
                <a:schemeClr val="folHlink"/>
              </a:buClr>
              <a:buSzPct val="140000"/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>
          <a:xfrm>
            <a:off x="781050" y="0"/>
            <a:ext cx="8362950" cy="1143000"/>
          </a:xfrm>
        </p:spPr>
        <p:txBody>
          <a:bodyPr/>
          <a:lstStyle/>
          <a:p>
            <a:r>
              <a:rPr lang="pt-BR" sz="3600" smtClean="0"/>
              <a:t>Explicações para Grande Divergência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>
          <a:xfrm>
            <a:off x="755650" y="1412875"/>
            <a:ext cx="8132763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Grande divergência: ocorre a partir da Revolução Industrial</a:t>
            </a:r>
          </a:p>
          <a:p>
            <a:pPr>
              <a:lnSpc>
                <a:spcPct val="90000"/>
              </a:lnSpc>
            </a:pPr>
            <a:r>
              <a:rPr lang="pt-BR" smtClean="0"/>
              <a:t>Europa - Revolução Industrial foi fruto séculos (2)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de desenvolvimento econômico um pouco mais acelerado (ganhos de produtividade smithianos acima das forças malthusianas) 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 gestação de instituições que permitiram o salto da Revolução Industrial (endogenização do progresso técnico  </a:t>
            </a:r>
          </a:p>
          <a:p>
            <a:pPr lvl="2">
              <a:lnSpc>
                <a:spcPct val="90000"/>
              </a:lnSpc>
            </a:pPr>
            <a:r>
              <a:rPr lang="pt-BR" smtClean="0"/>
              <a:t>Autonomização da ciência frente a religião, surgimento do método científico e rotinização do esforço de pesquisa</a:t>
            </a:r>
          </a:p>
          <a:p>
            <a:pPr lvl="2">
              <a:lnSpc>
                <a:spcPct val="90000"/>
              </a:lnSpc>
            </a:pPr>
            <a:r>
              <a:rPr lang="pt-BR" smtClean="0"/>
              <a:t>Cultura da concorrência e da disputa pelos mercados (diferente da centralização e excessiva intervenção)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/>
          </p:cNvSpPr>
          <p:nvPr>
            <p:ph type="body" idx="1"/>
          </p:nvPr>
        </p:nvSpPr>
        <p:spPr>
          <a:xfrm>
            <a:off x="395288" y="692150"/>
            <a:ext cx="8569325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Com recuperação da China e da Índia período mais recente </a:t>
            </a:r>
            <a:r>
              <a:rPr lang="pt-BR" dirty="0" smtClean="0"/>
              <a:t>e ascensão do “resto”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573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4" name="Gráfico" r:id="rId3" imgW="11363277" imgH="6143482" progId="Excel.Chart.8">
                  <p:embed/>
                </p:oleObj>
              </mc:Choice>
              <mc:Fallback>
                <p:oleObj name="Gráfico" r:id="rId3" imgW="11363277" imgH="6143482" progId="Excel.Chart.8">
                  <p:embed/>
                  <p:pic>
                    <p:nvPicPr>
                      <p:cNvPr id="788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1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/>
          </p:cNvSpPr>
          <p:nvPr>
            <p:ph type="body" idx="1"/>
          </p:nvPr>
        </p:nvSpPr>
        <p:spPr>
          <a:xfrm>
            <a:off x="395289" y="692150"/>
            <a:ext cx="8425184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Com recuperação da China e da Índia período mais recente 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questionado razões para a Grande  Divergência – especialmente vitória das Instituições Ocidentais 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Crítica: Existe exagero na ênfase na chamada “superioridade institucional do Ocidente” na explicação da grande divergência; esta se deve fatores contingentes 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Crescimento anterior a </a:t>
            </a:r>
            <a:r>
              <a:rPr lang="pt-BR" dirty="0"/>
              <a:t>R</a:t>
            </a:r>
            <a:r>
              <a:rPr lang="pt-BR" dirty="0" smtClean="0"/>
              <a:t>ev. </a:t>
            </a:r>
            <a:r>
              <a:rPr lang="pt-BR" dirty="0" smtClean="0"/>
              <a:t>Industrial é semelhante na </a:t>
            </a:r>
            <a:r>
              <a:rPr lang="pt-BR" dirty="0" err="1" smtClean="0"/>
              <a:t>Asia</a:t>
            </a:r>
            <a:endParaRPr lang="pt-BR" dirty="0" smtClean="0"/>
          </a:p>
          <a:p>
            <a:pPr lvl="3">
              <a:lnSpc>
                <a:spcPct val="90000"/>
              </a:lnSpc>
            </a:pPr>
            <a:r>
              <a:rPr lang="pt-BR" dirty="0" smtClean="0"/>
              <a:t>Revolução Industrial – decorre tanto da facilidade de acesso a fontes de energia </a:t>
            </a:r>
            <a:r>
              <a:rPr lang="pt-BR" dirty="0" smtClean="0"/>
              <a:t>(carvão </a:t>
            </a:r>
            <a:r>
              <a:rPr lang="pt-BR" dirty="0" smtClean="0"/>
              <a:t>na Grã Bretanha) e acesso a novas  fontes de matérias primas na América (e como se houvesse uma forte ampliação nos fatores de produção e sua possibilidade de exploração com baixo custo – aproxima-se da visão marxista)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Defesa: estas regiões aproximaram políticas e instituições “</a:t>
            </a:r>
            <a:r>
              <a:rPr lang="pt-BR" dirty="0" err="1" smtClean="0"/>
              <a:t>européias</a:t>
            </a:r>
            <a:r>
              <a:rPr lang="pt-BR" dirty="0" smtClean="0"/>
              <a:t>” (pró mercado, pro ciência)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500" b="1" smtClean="0">
                <a:solidFill>
                  <a:srgbClr val="FFC800"/>
                </a:solidFill>
              </a:rPr>
              <a:t>Historicamente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569325" cy="5732462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200" dirty="0" smtClean="0"/>
              <a:t>Fatos estilizados: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/>
              <a:t>PIB per capita (ou algo próximo a isto) – teve uma progressão muito lenta durante séculos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pt-BR" sz="1800" dirty="0" smtClean="0"/>
              <a:t>Durante séculos em média a população vivia em um estado de pobreza se comparado </a:t>
            </a:r>
            <a:r>
              <a:rPr lang="pt-BR" sz="1800" dirty="0" smtClean="0"/>
              <a:t>com a situação </a:t>
            </a:r>
            <a:r>
              <a:rPr lang="pt-BR" sz="1800" dirty="0" smtClean="0"/>
              <a:t>atual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/>
              <a:t>PIB per capita só se acelera nos últimos 200 anos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/>
              <a:t>Revolução industrial (RI) para muitos é o marco desta aceleração (primeira e segunda)</a:t>
            </a:r>
          </a:p>
          <a:p>
            <a:pPr marL="730250" lvl="1" indent="-2730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500" b="1" smtClean="0">
                <a:solidFill>
                  <a:srgbClr val="FFC800"/>
                </a:solidFill>
              </a:rPr>
              <a:t>Historicamente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125538"/>
            <a:ext cx="8569325" cy="5732462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200" dirty="0" smtClean="0">
                <a:solidFill>
                  <a:schemeClr val="bg1">
                    <a:lumMod val="75000"/>
                  </a:schemeClr>
                </a:solidFill>
              </a:rPr>
              <a:t>Fatos estilizados: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>
                <a:solidFill>
                  <a:schemeClr val="bg1">
                    <a:lumMod val="75000"/>
                  </a:schemeClr>
                </a:solidFill>
              </a:rPr>
              <a:t>PIB per capita (ou algo próximo a isto) – teve uma progressão muito lenta durante séculos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Durante séculos em média a população vivia em um estado de pobreza se comparado 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com a situação 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atual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>
                <a:solidFill>
                  <a:schemeClr val="bg1">
                    <a:lumMod val="75000"/>
                  </a:schemeClr>
                </a:solidFill>
              </a:rPr>
              <a:t>PIB per capita só se acelera nos últimos 200 anos </a:t>
            </a:r>
          </a:p>
          <a:p>
            <a:pPr marL="438150" indent="-319088" eaLnBrk="1" hangingPunct="1">
              <a:lnSpc>
                <a:spcPct val="90000"/>
              </a:lnSpc>
            </a:pPr>
            <a:r>
              <a:rPr lang="pt-BR" sz="2200" dirty="0" smtClean="0">
                <a:solidFill>
                  <a:schemeClr val="bg1">
                    <a:lumMod val="75000"/>
                  </a:schemeClr>
                </a:solidFill>
              </a:rPr>
              <a:t>Revolução industrial (RI) para muitos é o marco desta aceleração (primeira e segunda)</a:t>
            </a:r>
          </a:p>
          <a:p>
            <a:pPr marL="730250" lvl="1" indent="-273050" eaLnBrk="1" hangingPunct="1">
              <a:lnSpc>
                <a:spcPct val="90000"/>
              </a:lnSpc>
            </a:pPr>
            <a:r>
              <a:rPr lang="pt-BR" sz="2000" dirty="0" smtClean="0"/>
              <a:t>Desde Revolução Industrial entramos no que Kuznets chamou de </a:t>
            </a:r>
            <a:r>
              <a:rPr lang="pt-BR" sz="2000" dirty="0" smtClean="0">
                <a:solidFill>
                  <a:schemeClr val="accent2"/>
                </a:solidFill>
              </a:rPr>
              <a:t>crescimento econômico moderno</a:t>
            </a:r>
            <a:r>
              <a:rPr lang="pt-BR" sz="2000" dirty="0" smtClean="0"/>
              <a:t>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pt-BR" sz="1800" dirty="0" smtClean="0"/>
              <a:t>Aumento do PIB per capita sustentado e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pt-BR" sz="1800" dirty="0" smtClean="0"/>
              <a:t>Mudança na estrutura produtiva (diminuição da participação da agricultura no PIB e aumento da </a:t>
            </a:r>
            <a:r>
              <a:rPr lang="pt-BR" sz="1800" dirty="0" smtClean="0"/>
              <a:t>indústria </a:t>
            </a:r>
            <a:r>
              <a:rPr lang="pt-BR" sz="1800" dirty="0" smtClean="0"/>
              <a:t>e serviços)</a:t>
            </a:r>
          </a:p>
          <a:p>
            <a:pPr marL="438150" indent="-319088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2200" dirty="0" smtClean="0"/>
              <a:t>Obviamente mensuração é um problema, mas ...</a:t>
            </a:r>
          </a:p>
          <a:p>
            <a:pPr marL="730250" lvl="1" indent="-2730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dirty="0" smtClean="0"/>
              <a:t>Angus </a:t>
            </a:r>
            <a:r>
              <a:rPr lang="pt-BR" sz="2000" dirty="0" err="1" smtClean="0"/>
              <a:t>Maddison</a:t>
            </a:r>
            <a:r>
              <a:rPr lang="pt-BR" sz="2000" dirty="0" smtClean="0"/>
              <a:t>, </a:t>
            </a:r>
            <a:r>
              <a:rPr lang="pt-BR" sz="2000" dirty="0" err="1" smtClean="0"/>
              <a:t>Livi</a:t>
            </a:r>
            <a:r>
              <a:rPr lang="pt-BR" sz="2000" dirty="0" smtClean="0"/>
              <a:t> </a:t>
            </a:r>
            <a:r>
              <a:rPr lang="pt-BR" sz="2000" dirty="0" err="1" smtClean="0"/>
              <a:t>Bacci</a:t>
            </a:r>
            <a:r>
              <a:rPr lang="pt-BR" sz="2000" dirty="0" smtClean="0"/>
              <a:t>, De </a:t>
            </a:r>
            <a:r>
              <a:rPr lang="pt-BR" sz="2000" dirty="0" err="1" smtClean="0"/>
              <a:t>Long</a:t>
            </a:r>
            <a:r>
              <a:rPr lang="pt-BR" sz="2000" dirty="0" smtClean="0"/>
              <a:t>, </a:t>
            </a:r>
            <a:r>
              <a:rPr lang="pt-BR" sz="2000" dirty="0" smtClean="0"/>
              <a:t>R. Cameron, </a:t>
            </a:r>
            <a:r>
              <a:rPr lang="pt-BR" sz="2000" dirty="0" err="1" smtClean="0"/>
              <a:t>Milanovic</a:t>
            </a:r>
            <a:r>
              <a:rPr lang="pt-BR" sz="2000" dirty="0" smtClean="0"/>
              <a:t> etc. – tentativas de aproximação</a:t>
            </a:r>
          </a:p>
          <a:p>
            <a:pPr marL="730250" lvl="1" indent="-27305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dirty="0" smtClean="0"/>
              <a:t>Existem vários debates  entre </a:t>
            </a:r>
            <a:r>
              <a:rPr lang="pt-BR" sz="2000" dirty="0" smtClean="0"/>
              <a:t>“</a:t>
            </a:r>
            <a:r>
              <a:rPr lang="pt-BR" sz="2000" dirty="0" err="1" smtClean="0"/>
              <a:t>cliometristas</a:t>
            </a:r>
            <a:r>
              <a:rPr lang="pt-BR" sz="2000" dirty="0" smtClean="0"/>
              <a:t>”</a:t>
            </a:r>
            <a:endParaRPr lang="pt-BR" sz="2000" dirty="0" smtClean="0"/>
          </a:p>
          <a:p>
            <a:pPr marL="730250" lvl="1" indent="-273050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2597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500" b="1" smtClean="0">
                <a:solidFill>
                  <a:srgbClr val="FFC800"/>
                </a:solidFill>
              </a:rPr>
              <a:t>Até revolução industrial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9144000" cy="5445125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85000"/>
              </a:lnSpc>
            </a:pPr>
            <a:r>
              <a:rPr lang="pt-BR" dirty="0" smtClean="0"/>
              <a:t>Sociedades </a:t>
            </a:r>
            <a:r>
              <a:rPr lang="pt-BR" dirty="0" smtClean="0"/>
              <a:t>agrárias: </a:t>
            </a:r>
            <a:r>
              <a:rPr lang="pt-BR" dirty="0" smtClean="0"/>
              <a:t>base principal do crescimento da produção é a ampliação dos fatores de produção: </a:t>
            </a:r>
            <a:r>
              <a:rPr lang="pt-BR" u="sng" dirty="0" smtClean="0">
                <a:solidFill>
                  <a:srgbClr val="CC0000"/>
                </a:solidFill>
              </a:rPr>
              <a:t>crescimento extensivo</a:t>
            </a:r>
            <a:r>
              <a:rPr lang="pt-BR" dirty="0" smtClean="0"/>
              <a:t> 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dirty="0" smtClean="0"/>
              <a:t>Ampliação das terras agriculturáveis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dirty="0" smtClean="0"/>
              <a:t>Ampliação da própria população </a:t>
            </a:r>
          </a:p>
          <a:p>
            <a:pPr marL="995363" lvl="2" eaLnBrk="1" hangingPunct="1">
              <a:lnSpc>
                <a:spcPct val="85000"/>
              </a:lnSpc>
              <a:buFont typeface="Wingdings 2" pitchFamily="18" charset="2"/>
              <a:buNone/>
            </a:pPr>
            <a:r>
              <a:rPr lang="pt-BR" b="1" dirty="0" smtClean="0">
                <a:solidFill>
                  <a:srgbClr val="7030A0"/>
                </a:solidFill>
              </a:rPr>
              <a:t>“Crescimento da produção não leva ao aumento do bem estar mas ao crescimento da população”</a:t>
            </a:r>
          </a:p>
          <a:p>
            <a:pPr marL="438150" indent="-319088" eaLnBrk="1" hangingPunct="1">
              <a:lnSpc>
                <a:spcPct val="85000"/>
              </a:lnSpc>
            </a:pPr>
            <a:r>
              <a:rPr lang="pt-BR" dirty="0" smtClean="0"/>
              <a:t>Quais os problemas deste estilo de desenvolvimento ? 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u="sng" dirty="0" smtClean="0">
                <a:solidFill>
                  <a:schemeClr val="accent2"/>
                </a:solidFill>
              </a:rPr>
              <a:t>Rendimentos decrescentes de escala</a:t>
            </a:r>
          </a:p>
          <a:p>
            <a:pPr marL="995363" lvl="2" eaLnBrk="1" hangingPunct="1">
              <a:lnSpc>
                <a:spcPct val="85000"/>
              </a:lnSpc>
            </a:pPr>
            <a:r>
              <a:rPr lang="pt-BR" dirty="0" smtClean="0"/>
              <a:t>Um dos fatores de produção (a terra) – depois de algum tempo torna-se difícil de se ampliar – ele é quase que fixo </a:t>
            </a:r>
          </a:p>
          <a:p>
            <a:pPr marL="995363" lvl="2" eaLnBrk="1" hangingPunct="1">
              <a:lnSpc>
                <a:spcPct val="85000"/>
              </a:lnSpc>
            </a:pPr>
            <a:r>
              <a:rPr lang="pt-BR" dirty="0" smtClean="0"/>
              <a:t>Por mais que se ponha gente na produção, dado o limite das terras, ampliação da produção é cada vez menor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u="sng" dirty="0" smtClean="0">
                <a:solidFill>
                  <a:schemeClr val="accent2"/>
                </a:solidFill>
              </a:rPr>
              <a:t>Problema Malthusiano</a:t>
            </a:r>
          </a:p>
          <a:p>
            <a:pPr marL="995363" lvl="2" eaLnBrk="1" hangingPunct="1">
              <a:lnSpc>
                <a:spcPct val="85000"/>
              </a:lnSpc>
            </a:pPr>
            <a:r>
              <a:rPr lang="pt-BR" dirty="0" smtClean="0"/>
              <a:t>População potencialmente cresce mais que condições de sobrevivência (crises malthusianas)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100" b="1" smtClean="0">
                <a:solidFill>
                  <a:srgbClr val="FFC800"/>
                </a:solidFill>
              </a:rPr>
              <a:t>Ainda antes da revolução industrial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251618" y="1268760"/>
            <a:ext cx="8640763" cy="5229225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85000"/>
              </a:lnSpc>
            </a:pPr>
            <a:r>
              <a:rPr lang="pt-BR" sz="2200" dirty="0" smtClean="0"/>
              <a:t>Até que ponto Principio Malthusiano (</a:t>
            </a:r>
            <a:r>
              <a:rPr lang="pt-BR" sz="2200" dirty="0" err="1" smtClean="0"/>
              <a:t>estagnacionismo</a:t>
            </a:r>
            <a:r>
              <a:rPr lang="pt-BR" sz="2200" dirty="0" smtClean="0"/>
              <a:t>) prevaleceu?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dirty="0" smtClean="0"/>
              <a:t>Solução do problema malthusiano</a:t>
            </a:r>
          </a:p>
          <a:p>
            <a:pPr marL="1143000" lvl="2" eaLnBrk="1" hangingPunct="1">
              <a:lnSpc>
                <a:spcPct val="85000"/>
              </a:lnSpc>
            </a:pPr>
            <a:r>
              <a:rPr lang="pt-BR" sz="1800" dirty="0" smtClean="0"/>
              <a:t>Novas terras (fatores de produção) ou </a:t>
            </a:r>
          </a:p>
          <a:p>
            <a:pPr marL="1143000" lvl="2" eaLnBrk="1" hangingPunct="1">
              <a:lnSpc>
                <a:spcPct val="85000"/>
              </a:lnSpc>
            </a:pPr>
            <a:r>
              <a:rPr lang="pt-BR" sz="1800" dirty="0" smtClean="0"/>
              <a:t>Aumento da produtividade (produção por unidade de fator de produção)</a:t>
            </a:r>
          </a:p>
          <a:p>
            <a:pPr marL="438150" indent="-319088" eaLnBrk="1" hangingPunct="1">
              <a:lnSpc>
                <a:spcPct val="85000"/>
              </a:lnSpc>
            </a:pPr>
            <a:r>
              <a:rPr lang="pt-BR" sz="2200" dirty="0" smtClean="0">
                <a:solidFill>
                  <a:srgbClr val="CC0000"/>
                </a:solidFill>
              </a:rPr>
              <a:t>Desenvolvimento </a:t>
            </a:r>
            <a:r>
              <a:rPr lang="pt-BR" sz="2200" dirty="0" err="1" smtClean="0">
                <a:solidFill>
                  <a:srgbClr val="CC0000"/>
                </a:solidFill>
              </a:rPr>
              <a:t>smithiano</a:t>
            </a:r>
            <a:r>
              <a:rPr lang="pt-BR" sz="2200" dirty="0" smtClean="0"/>
              <a:t> (clássico)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dirty="0" smtClean="0"/>
              <a:t>Aumento da produtividade pela divisão do trabalho – especialização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dirty="0" smtClean="0"/>
              <a:t>Processos de </a:t>
            </a:r>
            <a:r>
              <a:rPr lang="pt-BR" sz="2000" i="1" dirty="0" err="1" smtClean="0"/>
              <a:t>learning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by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doing</a:t>
            </a:r>
            <a:r>
              <a:rPr lang="pt-BR" sz="2000" dirty="0" smtClean="0"/>
              <a:t>  </a:t>
            </a:r>
          </a:p>
          <a:p>
            <a:pPr marL="438150" indent="-319088" eaLnBrk="1" hangingPunct="1">
              <a:lnSpc>
                <a:spcPct val="85000"/>
              </a:lnSpc>
            </a:pPr>
            <a:r>
              <a:rPr lang="pt-BR" sz="2200" dirty="0" smtClean="0"/>
              <a:t>Especialização aplicado aos países (regiões)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dirty="0" smtClean="0"/>
              <a:t>Teoria das vantagens comparativas de David Ricardo 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u="sng" dirty="0" smtClean="0">
                <a:solidFill>
                  <a:srgbClr val="CC0000"/>
                </a:solidFill>
              </a:rPr>
              <a:t>Desenvolvimento </a:t>
            </a:r>
            <a:r>
              <a:rPr lang="pt-BR" sz="2000" u="sng" dirty="0" err="1" smtClean="0">
                <a:solidFill>
                  <a:srgbClr val="CC0000"/>
                </a:solidFill>
              </a:rPr>
              <a:t>Ricardiano</a:t>
            </a:r>
            <a:r>
              <a:rPr lang="pt-BR" sz="2000" dirty="0" smtClean="0"/>
              <a:t> </a:t>
            </a:r>
          </a:p>
          <a:p>
            <a:pPr marL="525462" indent="-342900" eaLnBrk="1" hangingPunct="1">
              <a:lnSpc>
                <a:spcPct val="85000"/>
              </a:lnSpc>
            </a:pPr>
            <a:r>
              <a:rPr lang="pt-BR" sz="2200" dirty="0"/>
              <a:t>Vez ou outra</a:t>
            </a:r>
            <a:r>
              <a:rPr lang="pt-BR" sz="2200" dirty="0">
                <a:solidFill>
                  <a:srgbClr val="7030A0"/>
                </a:solidFill>
              </a:rPr>
              <a:t> inovações </a:t>
            </a:r>
            <a:r>
              <a:rPr lang="pt-BR" sz="2200" dirty="0"/>
              <a:t>– mudanças tecnológicas (moinho, rotação de culturas </a:t>
            </a:r>
            <a:r>
              <a:rPr lang="pt-BR" sz="2200" dirty="0" err="1"/>
              <a:t>etc</a:t>
            </a:r>
            <a:r>
              <a:rPr lang="pt-BR" sz="2200" dirty="0"/>
              <a:t>) </a:t>
            </a:r>
            <a:r>
              <a:rPr lang="pt-BR" sz="2200" dirty="0" smtClean="0"/>
              <a:t>- </a:t>
            </a:r>
            <a:r>
              <a:rPr lang="pt-BR" sz="2200" dirty="0" smtClean="0">
                <a:solidFill>
                  <a:srgbClr val="7030A0"/>
                </a:solidFill>
              </a:rPr>
              <a:t>esporádicas</a:t>
            </a:r>
            <a:endParaRPr lang="pt-BR" sz="2200" dirty="0">
              <a:solidFill>
                <a:srgbClr val="7030A0"/>
              </a:solidFill>
            </a:endParaRPr>
          </a:p>
          <a:p>
            <a:pPr marL="730250" lvl="1" indent="-273050" eaLnBrk="1" hangingPunct="1">
              <a:lnSpc>
                <a:spcPct val="85000"/>
              </a:lnSpc>
              <a:buFont typeface="Wingdings 2" pitchFamily="18" charset="2"/>
              <a:buNone/>
            </a:pPr>
            <a:endParaRPr lang="pt-BR" sz="2000" dirty="0" smtClean="0"/>
          </a:p>
          <a:p>
            <a:pPr marL="438150" indent="-319088" eaLnBrk="1" hangingPunct="1">
              <a:lnSpc>
                <a:spcPct val="85000"/>
              </a:lnSpc>
              <a:buFont typeface="Wingdings" pitchFamily="2" charset="2"/>
              <a:buChar char="Ø"/>
            </a:pPr>
            <a:r>
              <a:rPr lang="pt-BR" sz="2200" dirty="0" smtClean="0"/>
              <a:t>Antes da Revolução Industrial estas forças se contrapunham</a:t>
            </a:r>
          </a:p>
          <a:p>
            <a:pPr marL="730250" lvl="1" indent="-273050" eaLnBrk="1" hangingPunct="1">
              <a:lnSpc>
                <a:spcPct val="85000"/>
              </a:lnSpc>
            </a:pPr>
            <a:r>
              <a:rPr lang="pt-BR" sz="2000" dirty="0" smtClean="0"/>
              <a:t>rendimentos decrescentes e problemas malthusianos </a:t>
            </a:r>
            <a:r>
              <a:rPr lang="pt-BR" sz="2000" dirty="0" err="1" smtClean="0"/>
              <a:t>contrarrestados</a:t>
            </a:r>
            <a:r>
              <a:rPr lang="pt-BR" sz="2000" dirty="0" smtClean="0"/>
              <a:t> por aumentos de produtividade </a:t>
            </a:r>
            <a:r>
              <a:rPr lang="pt-BR" sz="2000" dirty="0" err="1" smtClean="0"/>
              <a:t>smithianos</a:t>
            </a:r>
            <a:r>
              <a:rPr lang="pt-BR" sz="2000" dirty="0" smtClean="0"/>
              <a:t> (</a:t>
            </a:r>
            <a:r>
              <a:rPr lang="pt-BR" sz="2000" dirty="0" err="1" smtClean="0"/>
              <a:t>ricardianos</a:t>
            </a:r>
            <a:r>
              <a:rPr lang="pt-BR" sz="2000" dirty="0" smtClean="0"/>
              <a:t>) e inovações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250950"/>
          </a:xfrm>
        </p:spPr>
        <p:txBody>
          <a:bodyPr rIns="45720" b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hangingPunct="1">
              <a:defRPr/>
            </a:pPr>
            <a:r>
              <a:rPr lang="pt-BR" sz="4500" b="1" smtClean="0">
                <a:solidFill>
                  <a:srgbClr val="FFC800"/>
                </a:solidFill>
              </a:rPr>
              <a:t>Revolução Industrial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268413"/>
            <a:ext cx="8291512" cy="4751387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110000"/>
              </a:lnSpc>
            </a:pPr>
            <a:r>
              <a:rPr lang="pt-BR" sz="3000" dirty="0" smtClean="0"/>
              <a:t>Inaugura nova fase com a aceleração do PIB per capita</a:t>
            </a:r>
          </a:p>
          <a:p>
            <a:pPr marL="730250" lvl="1" indent="-273050" eaLnBrk="1" hangingPunct="1">
              <a:lnSpc>
                <a:spcPct val="110000"/>
              </a:lnSpc>
            </a:pPr>
            <a:r>
              <a:rPr lang="pt-BR" sz="2800" dirty="0" smtClean="0"/>
              <a:t>Grande reforço do aumento de produtividade do tipo </a:t>
            </a:r>
            <a:r>
              <a:rPr lang="pt-BR" sz="2800" dirty="0" err="1" smtClean="0"/>
              <a:t>smithiano</a:t>
            </a:r>
            <a:r>
              <a:rPr lang="pt-BR" sz="2800" dirty="0" smtClean="0"/>
              <a:t>/</a:t>
            </a:r>
            <a:r>
              <a:rPr lang="pt-BR" sz="2800" dirty="0" err="1" smtClean="0"/>
              <a:t>ricardiano</a:t>
            </a:r>
            <a:r>
              <a:rPr lang="pt-BR" sz="2800" dirty="0" smtClean="0"/>
              <a:t> (especialização)</a:t>
            </a:r>
          </a:p>
          <a:p>
            <a:pPr marL="730250" lvl="1" indent="-273050" eaLnBrk="1" hangingPunct="1">
              <a:lnSpc>
                <a:spcPct val="110000"/>
              </a:lnSpc>
            </a:pPr>
            <a:r>
              <a:rPr lang="pt-BR" sz="2800" dirty="0" smtClean="0"/>
              <a:t>Entre em cena mudança tecnológica </a:t>
            </a:r>
            <a:r>
              <a:rPr lang="pt-BR" sz="2800" dirty="0" smtClean="0"/>
              <a:t>endógena </a:t>
            </a:r>
            <a:r>
              <a:rPr lang="pt-BR" sz="2800" dirty="0" smtClean="0"/>
              <a:t>(</a:t>
            </a:r>
            <a:r>
              <a:rPr lang="pt-BR" sz="2800" u="sng" dirty="0" smtClean="0">
                <a:solidFill>
                  <a:srgbClr val="CC0000"/>
                </a:solidFill>
              </a:rPr>
              <a:t>Desenvolvimento </a:t>
            </a:r>
            <a:r>
              <a:rPr lang="pt-BR" sz="2800" u="sng" dirty="0" err="1" smtClean="0">
                <a:solidFill>
                  <a:srgbClr val="CC0000"/>
                </a:solidFill>
              </a:rPr>
              <a:t>schumpeteriano</a:t>
            </a:r>
            <a:r>
              <a:rPr lang="pt-BR" sz="2800" dirty="0" smtClean="0"/>
              <a:t>)</a:t>
            </a:r>
          </a:p>
          <a:p>
            <a:pPr marL="1600200" lvl="3" eaLnBrk="1" hangingPunct="1">
              <a:lnSpc>
                <a:spcPct val="110000"/>
              </a:lnSpc>
            </a:pPr>
            <a:r>
              <a:rPr lang="pt-BR" sz="2400" dirty="0" smtClean="0"/>
              <a:t>Mudança tecnológica já existia mas era esporádica – provavelmente responsável por acelerações </a:t>
            </a:r>
            <a:r>
              <a:rPr lang="pt-BR" sz="2400" dirty="0" smtClean="0"/>
              <a:t>momentâneas de </a:t>
            </a:r>
            <a:r>
              <a:rPr lang="pt-BR" sz="2400" dirty="0" smtClean="0"/>
              <a:t>PIB per capita (moinhos, rotações de cultura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 marL="995363" lvl="2" eaLnBrk="1" hangingPunct="1">
              <a:lnSpc>
                <a:spcPct val="110000"/>
              </a:lnSpc>
            </a:pPr>
            <a:r>
              <a:rPr lang="pt-BR" sz="2400" dirty="0" smtClean="0"/>
              <a:t>Mudança tecnológica </a:t>
            </a:r>
            <a:r>
              <a:rPr lang="pt-BR" sz="2400" dirty="0" smtClean="0"/>
              <a:t>se torna  </a:t>
            </a:r>
            <a:r>
              <a:rPr lang="pt-BR" sz="2400" dirty="0" smtClean="0"/>
              <a:t>permanente (endógena)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Algumas questões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84213" y="1447800"/>
            <a:ext cx="8002587" cy="4572000"/>
          </a:xfrm>
        </p:spPr>
        <p:txBody>
          <a:bodyPr/>
          <a:lstStyle/>
          <a:p>
            <a:pPr lvl="1" eaLnBrk="1" hangingPunct="1"/>
            <a:r>
              <a:rPr lang="pt-BR" sz="2800" dirty="0" smtClean="0"/>
              <a:t>Crescimento </a:t>
            </a:r>
            <a:r>
              <a:rPr lang="pt-BR" sz="2800" dirty="0" smtClean="0"/>
              <a:t>com taxas maiores nos últimos 200/250 anos mas não homogêneo </a:t>
            </a:r>
          </a:p>
          <a:p>
            <a:pPr lvl="2" eaLnBrk="1" hangingPunct="1"/>
            <a:r>
              <a:rPr lang="pt-BR" sz="2400" dirty="0" smtClean="0"/>
              <a:t>Oscilações no tempo </a:t>
            </a:r>
          </a:p>
          <a:p>
            <a:pPr lvl="2" eaLnBrk="1" hangingPunct="1"/>
            <a:r>
              <a:rPr lang="pt-BR" sz="2400" dirty="0" smtClean="0"/>
              <a:t>Divergências no espaço</a:t>
            </a:r>
          </a:p>
          <a:p>
            <a:pPr lvl="1" eaLnBrk="1" hangingPunct="1"/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5629</TotalTime>
  <Words>1353</Words>
  <Application>Microsoft Office PowerPoint</Application>
  <PresentationFormat>Apresentação na tela (4:3)</PresentationFormat>
  <Paragraphs>325</Paragraphs>
  <Slides>23</Slides>
  <Notes>0</Notes>
  <HiddenSlides>0</HiddenSlides>
  <MMClips>1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2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Patrimônio Líquido</vt:lpstr>
      <vt:lpstr>Gráfico</vt:lpstr>
      <vt:lpstr>Apresentação do PowerPoint</vt:lpstr>
      <vt:lpstr>Desenvolvimento</vt:lpstr>
      <vt:lpstr>Historicamente</vt:lpstr>
      <vt:lpstr>Apresentação do PowerPoint</vt:lpstr>
      <vt:lpstr>Historicamente</vt:lpstr>
      <vt:lpstr>Até revolução industrial</vt:lpstr>
      <vt:lpstr>Ainda antes da revolução industrial </vt:lpstr>
      <vt:lpstr>Revolução Industrial</vt:lpstr>
      <vt:lpstr>Algumas questões </vt:lpstr>
      <vt:lpstr>Apresentação do PowerPoint</vt:lpstr>
      <vt:lpstr>Algumas questões </vt:lpstr>
      <vt:lpstr>Algumas questões </vt:lpstr>
      <vt:lpstr>Curvas de Lorenz e Índice de Gini</vt:lpstr>
      <vt:lpstr>Desigualdade (Indice Gini) mundial: países e pessoas (1820-2008)</vt:lpstr>
      <vt:lpstr>Apresentação do PowerPoint</vt:lpstr>
      <vt:lpstr>Apresentação do PowerPoint</vt:lpstr>
      <vt:lpstr>O que explica estes diferentes desenvolvimentos ? </vt:lpstr>
      <vt:lpstr>Apresentação do PowerPoint</vt:lpstr>
      <vt:lpstr>Apresentação do PowerPoint</vt:lpstr>
      <vt:lpstr>Explicações para Grande Divergência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Amaury Patrick Gremaud</cp:lastModifiedBy>
  <cp:revision>292</cp:revision>
  <dcterms:created xsi:type="dcterms:W3CDTF">2010-03-02T13:48:41Z</dcterms:created>
  <dcterms:modified xsi:type="dcterms:W3CDTF">2017-03-15T15:37:50Z</dcterms:modified>
</cp:coreProperties>
</file>