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32"/>
  </p:notesMasterIdLst>
  <p:sldIdLst>
    <p:sldId id="592" r:id="rId3"/>
    <p:sldId id="608" r:id="rId4"/>
    <p:sldId id="607" r:id="rId5"/>
    <p:sldId id="259" r:id="rId6"/>
    <p:sldId id="611" r:id="rId7"/>
    <p:sldId id="609" r:id="rId8"/>
    <p:sldId id="579" r:id="rId9"/>
    <p:sldId id="267" r:id="rId10"/>
    <p:sldId id="271" r:id="rId11"/>
    <p:sldId id="256" r:id="rId12"/>
    <p:sldId id="580" r:id="rId13"/>
    <p:sldId id="581" r:id="rId14"/>
    <p:sldId id="575" r:id="rId15"/>
    <p:sldId id="585" r:id="rId16"/>
    <p:sldId id="591" r:id="rId17"/>
    <p:sldId id="261" r:id="rId18"/>
    <p:sldId id="605" r:id="rId19"/>
    <p:sldId id="613" r:id="rId20"/>
    <p:sldId id="573" r:id="rId21"/>
    <p:sldId id="597" r:id="rId22"/>
    <p:sldId id="598" r:id="rId23"/>
    <p:sldId id="606" r:id="rId24"/>
    <p:sldId id="506" r:id="rId25"/>
    <p:sldId id="589" r:id="rId26"/>
    <p:sldId id="569" r:id="rId27"/>
    <p:sldId id="570" r:id="rId28"/>
    <p:sldId id="612" r:id="rId29"/>
    <p:sldId id="284" r:id="rId30"/>
    <p:sldId id="59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400"/>
    <a:srgbClr val="004100"/>
    <a:srgbClr val="005100"/>
    <a:srgbClr val="FF0000"/>
    <a:srgbClr val="99FF99"/>
    <a:srgbClr val="FF3399"/>
    <a:srgbClr val="FF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86395"/>
  </p:normalViewPr>
  <p:slideViewPr>
    <p:cSldViewPr>
      <p:cViewPr varScale="1">
        <p:scale>
          <a:sx n="110" d="100"/>
          <a:sy n="110" d="100"/>
        </p:scale>
        <p:origin x="1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A652E431-F486-40CB-8519-DF53C6329969}" type="datetimeFigureOut">
              <a:rPr lang="en-US"/>
              <a:pPr/>
              <a:t>8/15/19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796BCABE-E295-4334-AE78-A7EC503282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73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1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35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54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3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BCABE-E295-4334-AE78-A7EC503282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1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84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F83CB-169B-4927-8542-F54F8DAB18E1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D33F1-81E4-484F-8E29-3A347F2F2ACF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57EFF-B7F5-49EB-88D6-2ACC1C917CAF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2E5BA-1D52-4BAE-A6EC-4AEF125A0D63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2EE1D-7E08-4A00-80F8-C2C8E473715E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B1D20-3449-48A8-BDDD-F98D5827E6DF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17C14-321B-4458-9A20-34A40A5D498A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F4228-D4C6-46FE-9AC1-1785A0633AB8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8CEB1-83F9-401A-9956-3F043EE43FA6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5D961-74D2-4D14-AEFD-9B595376886E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83282-3D65-4BE6-9829-1CFB3CA6A547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13DCE-826A-4713-81E6-C2419E044868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57DE0-73D6-4CB1-AE00-2D2E771FF845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F9861-E23F-4B00-B360-89B825B06883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40433-4A66-4555-AFB4-1E787052BA1F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B99B3-4F0E-46C7-89B5-2399D13E2370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" name="Triângulo isósceles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ED27E6F0-53CB-4D15-8033-BC6431640A87}" type="datetimeFigureOut">
              <a:rPr lang="en-US"/>
              <a:pPr/>
              <a:t>8/15/19</a:t>
            </a:fld>
            <a:endParaRPr lang="en-US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7636C9E0-0C2F-4ECD-A679-61E564A7A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B7AD078B-595B-4827-A9CD-FA5BF4819CB3}" type="datetimeFigureOut">
              <a:rPr lang="en-US"/>
              <a:pPr/>
              <a:t>8/15/19</a:t>
            </a:fld>
            <a:endParaRPr lang="en-US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65BCC788-186C-450F-BDFC-E44BEE6A809C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E414295D-5183-4C0B-BF76-061DE4144EB3}" type="datetimeFigureOut">
              <a:rPr lang="en-US"/>
              <a:pPr/>
              <a:t>8/15/19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D1B9AB30-60EF-4427-9409-D86AD391A9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ector reto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" name="Triângulo isósceles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6D9A3D0C-1C71-4D71-A222-86D85874C008}" type="datetimeFigureOut">
              <a:rPr lang="en-US"/>
              <a:pPr/>
              <a:t>8/15/19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D6F8BB0F-0804-4918-929E-98BBCD248A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513" y="274638"/>
            <a:ext cx="6491287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fld id="{2F31DA67-BC3C-465C-88A9-1D4E5AC41C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16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63213BD8-FF9A-411C-83C2-BAD96EFF21D2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AC7AF72B-DCCB-4B06-9C4D-B6FE05A34B05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C0433-AA58-49FB-A4D2-7052BB62E006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98270-1063-4E19-B67A-8CB5E53BB7B7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B2479-FCE2-4A2B-9F62-4C1F940806DE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F7195-BE08-4FC0-A638-ABC943A46C4B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21" descr="Universidade de São Paulo"/>
          <p:cNvPicPr>
            <a:picLocks noChangeAspect="1" noChangeArrowheads="1"/>
          </p:cNvPicPr>
          <p:nvPr userDrawn="1"/>
        </p:nvPicPr>
        <p:blipFill>
          <a:blip r:embed="rId8" cstate="print"/>
          <a:srcRect l="5222" t="15689" r="77200" b="21965"/>
          <a:stretch>
            <a:fillRect/>
          </a:stretch>
        </p:blipFill>
        <p:spPr bwMode="auto">
          <a:xfrm>
            <a:off x="685800" y="6475413"/>
            <a:ext cx="762000" cy="306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8200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201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597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Arial" pitchFamily="34" charset="0"/>
              </a:defRPr>
            </a:lvl1pPr>
          </a:lstStyle>
          <a:p>
            <a:fld id="{C6FAA6F0-26FF-447B-840A-C02B193DBACD}" type="datetimeFigureOut">
              <a:rPr lang="pt-BR"/>
              <a:pPr/>
              <a:t>15/08/2019</a:t>
            </a:fld>
            <a:endParaRPr lang="pt-BR"/>
          </a:p>
        </p:txBody>
      </p:sp>
      <p:sp>
        <p:nvSpPr>
          <p:cNvPr id="11060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Arial" pitchFamily="34" charset="0"/>
              </a:defRPr>
            </a:lvl1pPr>
          </a:lstStyle>
          <a:p>
            <a:fld id="{09784699-7211-4A14-81AC-9AB326FCE09C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com/imgres?imgurl=http://jclahr.com/alaska/aeic/taurho/globe.jpg&amp;imgrefurl=http://jclahr.com/alaska/aeic/taurho/&amp;usg=__GZvSnfWdaZ0jPK9UNUTVHA7SqVw=&amp;h=840&amp;w=1088&amp;sz=236&amp;hl=fr&amp;start=77&amp;um=1&amp;tbnid=VGXzIV3qnTBmnM:&amp;tbnh=116&amp;tbnw=150&amp;prev=/images?q=globe&amp;ndsp=20&amp;hl=fr&amp;rls=com.microsoft:fr-ch:IE-SearchBox&amp;rlz=1I7SNYK&amp;sa=N&amp;start=60&amp;um=1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google.com/imgres?imgurl=http://www.ngdc.noaa.gov/mgg/topo/img/globe3t.gif&amp;imgrefurl=http://www.ngdc.noaa.gov/mgg/topo/globeget.html&amp;usg=__oWM4tmEjrJzqYOGqNY0B-UcuFcs=&amp;h=360&amp;w=720&amp;sz=77&amp;hl=fr&amp;start=37&amp;um=1&amp;tbnid=0bqXUNXCahH4OM:&amp;tbnh=70&amp;tbnw=140&amp;prev=/images?q=globe&amp;ndsp=20&amp;hl=fr&amp;rls=com.microsoft:fr-ch:IE-SearchBox&amp;rlz=1I7SNYK&amp;sa=N&amp;start=20&amp;um=1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useuhistoriconacional/?hc_ref=ARTl9aevVvr6lPXcCDbosnL_7seOZwxRoAk_dV-I0mzTMGnPsVtS3nzjx9a-q3kkTo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mages.google.com/imgres?imgurl=http://jcboulay.free.fr/astro/sommaire/astronomie/univers/galaxie/etoile/systeme_solaire/terre1/globe_terrestre.jpg&amp;imgrefurl=http://jcboulay.free.fr/astro/sommaire/astronomie/univers/galaxie/etoile/systeme_solaire/terre1/page_terre1.htm&amp;usg=__OBPYXOtPR34biBuSv8vq11uczeg=&amp;h=346&amp;w=346&amp;sz=18&amp;hl=fr&amp;start=1&amp;um=1&amp;tbnid=Z1cB2g_I9gieTM:&amp;tbnh=120&amp;tbnw=120&amp;prev=/images?q=globe&amp;hl=fr&amp;rls=com.microsoft:fr-ch:IE-SearchBox&amp;rlz=1I7SNYK&amp;sa=N&amp;um=1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105835"/>
            <a:ext cx="7391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r>
              <a:rPr lang="en-US" sz="3600" b="1" i="1" dirty="0">
                <a:solidFill>
                  <a:srgbClr val="196666"/>
                </a:solidFill>
              </a:rPr>
              <a:t>O </a:t>
            </a:r>
            <a:r>
              <a:rPr lang="en-US" sz="3600" b="1" i="1" dirty="0" err="1">
                <a:solidFill>
                  <a:srgbClr val="196666"/>
                </a:solidFill>
              </a:rPr>
              <a:t>Brasil</a:t>
            </a:r>
            <a:r>
              <a:rPr lang="en-US" sz="3600" b="1" i="1" dirty="0">
                <a:solidFill>
                  <a:srgbClr val="196666"/>
                </a:solidFill>
              </a:rPr>
              <a:t> no </a:t>
            </a:r>
            <a:r>
              <a:rPr lang="en-US" sz="3600" b="1" i="1" dirty="0" err="1">
                <a:solidFill>
                  <a:srgbClr val="196666"/>
                </a:solidFill>
              </a:rPr>
              <a:t>Futuro</a:t>
            </a:r>
            <a:r>
              <a:rPr lang="en-US" sz="3600" b="1" i="1" dirty="0">
                <a:solidFill>
                  <a:srgbClr val="196666"/>
                </a:solidFill>
              </a:rPr>
              <a:t> do </a:t>
            </a:r>
            <a:r>
              <a:rPr lang="en-US" sz="3600" b="1" i="1" dirty="0" err="1">
                <a:solidFill>
                  <a:srgbClr val="196666"/>
                </a:solidFill>
              </a:rPr>
              <a:t>Mundo</a:t>
            </a:r>
            <a:endParaRPr lang="en-US" sz="3600" b="1" i="1" dirty="0">
              <a:solidFill>
                <a:srgbClr val="196666"/>
              </a:solidFill>
            </a:endParaRPr>
          </a:p>
          <a:p>
            <a:r>
              <a:rPr lang="en-US" sz="2800" i="1" dirty="0">
                <a:solidFill>
                  <a:srgbClr val="196666"/>
                </a:solidFill>
              </a:rPr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</a:t>
            </a:r>
            <a:r>
              <a:rPr lang="en-US" sz="2400" dirty="0"/>
              <a:t>Jacques Marcovitch </a:t>
            </a:r>
          </a:p>
          <a:p>
            <a:r>
              <a:rPr lang="en-US" sz="2400" dirty="0"/>
              <a:t>                                   </a:t>
            </a:r>
            <a:r>
              <a:rPr lang="en-US" sz="2400" dirty="0" err="1"/>
              <a:t>Universidade</a:t>
            </a:r>
            <a:r>
              <a:rPr lang="en-US" sz="2400" dirty="0"/>
              <a:t> de São Paulo </a:t>
            </a:r>
          </a:p>
        </p:txBody>
      </p:sp>
    </p:spTree>
    <p:extLst>
      <p:ext uri="{BB962C8B-B14F-4D97-AF65-F5344CB8AC3E}">
        <p14:creationId xmlns:p14="http://schemas.microsoft.com/office/powerpoint/2010/main" val="3400913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pt-BR" sz="3600" b="1" dirty="0"/>
            </a:br>
            <a:br>
              <a:rPr lang="pt-BR" sz="3600" b="1" dirty="0"/>
            </a:br>
            <a:r>
              <a:rPr lang="pt-BR" sz="3600" b="1" dirty="0"/>
              <a:t>           </a:t>
            </a:r>
            <a:r>
              <a:rPr lang="pt-BR" sz="3600" b="1" i="1" dirty="0"/>
              <a:t>Tendências Mundiais</a:t>
            </a:r>
          </a:p>
        </p:txBody>
      </p:sp>
      <p:sp>
        <p:nvSpPr>
          <p:cNvPr id="16386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785813" y="1500188"/>
            <a:ext cx="8072437" cy="5143500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pt-BR" b="1" dirty="0"/>
          </a:p>
          <a:p>
            <a:pPr>
              <a:lnSpc>
                <a:spcPct val="120000"/>
              </a:lnSpc>
            </a:pPr>
            <a:r>
              <a:rPr lang="pt-BR" sz="1800" b="1" dirty="0"/>
              <a:t>Energia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Setor de transportes continuará sendo a maior parte da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expansão da demanda de petróleo e combustíveis líquidos.  </a:t>
            </a:r>
          </a:p>
          <a:p>
            <a:pPr>
              <a:lnSpc>
                <a:spcPct val="120000"/>
              </a:lnSpc>
            </a:pPr>
            <a:r>
              <a:rPr lang="pt-BR" sz="1800" b="1" dirty="0"/>
              <a:t>Comunicação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     Mais de 7 bilhões de telefones portáteis em uso com acesso à internet na sua maior parte</a:t>
            </a:r>
          </a:p>
          <a:p>
            <a:pPr>
              <a:lnSpc>
                <a:spcPct val="120000"/>
              </a:lnSpc>
            </a:pPr>
            <a:r>
              <a:rPr lang="pt-BR" sz="1800" b="1" dirty="0"/>
              <a:t>Habitação e Saneamento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Nas regiões urbanas do planeta, 2.6 bilhões de habitantes não têm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acesso a saneamento básico, 1,3 bilhões de habitantes não têm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acesso a água potável e 1,1 bilhões habitantes vivem em condições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muito precárias. 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endParaRPr lang="pt-BR" sz="1800" dirty="0"/>
          </a:p>
        </p:txBody>
      </p:sp>
      <p:pic>
        <p:nvPicPr>
          <p:cNvPr id="16387" name="Picture 7" descr="glob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25209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024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 idx="4294967295"/>
          </p:nvPr>
        </p:nvSpPr>
        <p:spPr>
          <a:xfrm>
            <a:off x="1785938" y="274638"/>
            <a:ext cx="6900862" cy="1143000"/>
          </a:xfrm>
        </p:spPr>
        <p:txBody>
          <a:bodyPr/>
          <a:lstStyle/>
          <a:p>
            <a:pPr algn="ctr"/>
            <a:r>
              <a:rPr lang="pt-BR" b="1" i="1" dirty="0"/>
              <a:t>Tendências Mundiais</a:t>
            </a:r>
          </a:p>
        </p:txBody>
      </p:sp>
      <p:sp>
        <p:nvSpPr>
          <p:cNvPr id="17410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914400" y="1785938"/>
            <a:ext cx="7772400" cy="48577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t-BR" sz="1800" b="1" dirty="0"/>
              <a:t>Eventos Extremos e Catástrofes Naturais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Numero crescente de fatalidades perdas de recursos materiais  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endParaRPr lang="pt-BR" sz="1800" dirty="0"/>
          </a:p>
          <a:p>
            <a:pPr>
              <a:lnSpc>
                <a:spcPct val="120000"/>
              </a:lnSpc>
            </a:pPr>
            <a:r>
              <a:rPr lang="pt-BR" sz="1800" b="1" dirty="0"/>
              <a:t>Biodiversidade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Destruição dos biomas florestais correspondem a perdas de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capital natural entre 2 e 4 trilhões de dólares por ano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endParaRPr lang="pt-BR" sz="1800" dirty="0"/>
          </a:p>
          <a:p>
            <a:pPr>
              <a:lnSpc>
                <a:spcPct val="120000"/>
              </a:lnSpc>
            </a:pPr>
            <a:r>
              <a:rPr lang="pt-BR" sz="1800" b="1" dirty="0"/>
              <a:t>Mudança do Clima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Concentração de CO2,  280 </a:t>
            </a:r>
            <a:r>
              <a:rPr lang="pt-BR" sz="1800" dirty="0" err="1"/>
              <a:t>ppm</a:t>
            </a:r>
            <a:r>
              <a:rPr lang="pt-BR" sz="1800" dirty="0"/>
              <a:t> </a:t>
            </a:r>
            <a:r>
              <a:rPr lang="pt-BR" sz="1800" dirty="0" err="1"/>
              <a:t>sec</a:t>
            </a:r>
            <a:r>
              <a:rPr lang="pt-BR" sz="1800" dirty="0"/>
              <a:t> XVIII para 403 </a:t>
            </a:r>
            <a:r>
              <a:rPr lang="pt-BR" sz="1800" dirty="0" err="1"/>
              <a:t>ppm</a:t>
            </a:r>
            <a:r>
              <a:rPr lang="pt-BR" sz="1800" dirty="0"/>
              <a:t>. sec.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XXI (+ 44%). Até 2050, emissões de GEE devem ser reduzidas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em 50-85% para manter o aumento da temperatura da média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1800" dirty="0"/>
              <a:t>global abaixo de 2° Celsius acima dos níveis pré-industriais</a:t>
            </a:r>
          </a:p>
        </p:txBody>
      </p:sp>
      <p:pic>
        <p:nvPicPr>
          <p:cNvPr id="17411" name="Picture 7" descr="globe3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3375"/>
            <a:ext cx="22336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9527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ChangeArrowheads="1"/>
          </p:cNvSpPr>
          <p:nvPr/>
        </p:nvSpPr>
        <p:spPr bwMode="auto">
          <a:xfrm>
            <a:off x="1219200" y="1752600"/>
            <a:ext cx="76962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</a:pPr>
            <a:r>
              <a:rPr lang="pt-BR" sz="2400" b="1" u="sng" dirty="0">
                <a:latin typeface="Calibri"/>
                <a:cs typeface="Calibri"/>
              </a:rPr>
              <a:t>RISCOS ECONÔMICOS</a:t>
            </a:r>
            <a:endParaRPr lang="pt-BR" sz="2400" dirty="0">
              <a:latin typeface="Calibri"/>
              <a:cs typeface="Calibri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Crise de confiança nas lideranças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Ressurgimento do protecionismo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Deterioração das moedas 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Endividamento e déficit público com crise fiscal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</a:pPr>
            <a:endParaRPr lang="pt-BR" sz="2400" dirty="0">
              <a:latin typeface="Calibri"/>
              <a:cs typeface="Calibri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</a:pPr>
            <a:r>
              <a:rPr lang="pt-BR" sz="2400" b="1" u="sng" dirty="0">
                <a:latin typeface="Calibri"/>
                <a:cs typeface="Calibri"/>
              </a:rPr>
              <a:t>RISCOS GEOPOLÍTICOS</a:t>
            </a:r>
            <a:r>
              <a:rPr lang="pt-BR" sz="2400" dirty="0">
                <a:latin typeface="Calibri"/>
                <a:cs typeface="Calibri"/>
              </a:rPr>
              <a:t>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Terrorismo e crime organizado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Conflitos armados com armas de destruição massiva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Radicalismo religioso,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Fluxos migratórios múltiplos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400" dirty="0">
                <a:latin typeface="Calibri"/>
                <a:cs typeface="Calibri"/>
              </a:rPr>
              <a:t>Doenças crônicas e pandemias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endParaRPr lang="pt-BR" sz="2400" dirty="0">
              <a:latin typeface="Calibri" charset="0"/>
            </a:endParaRP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752600" y="914400"/>
            <a:ext cx="626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sz="2800" b="1" i="1" dirty="0">
                <a:solidFill>
                  <a:schemeClr val="tx2"/>
                </a:solidFill>
                <a:latin typeface="+mj-lt"/>
              </a:rPr>
              <a:t>RISCOS  </a:t>
            </a:r>
            <a:r>
              <a:rPr lang="pt-BR" sz="2800" b="1" i="1" dirty="0" err="1">
                <a:solidFill>
                  <a:schemeClr val="tx2"/>
                </a:solidFill>
                <a:latin typeface="+mj-lt"/>
              </a:rPr>
              <a:t>I</a:t>
            </a:r>
            <a:r>
              <a:rPr lang="pt-BR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0" y="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>
                <a:latin typeface="Calibri" charset="0"/>
              </a:rPr>
              <a:t>Jacques Marcovitch</a:t>
            </a:r>
          </a:p>
          <a:p>
            <a:pPr algn="ctr" eaLnBrk="1" hangingPunct="1"/>
            <a:r>
              <a:rPr lang="pt-BR" sz="1200" b="1">
                <a:latin typeface="Calibri" charset="0"/>
              </a:rPr>
              <a:t>Universidade de São Paulo</a:t>
            </a:r>
          </a:p>
        </p:txBody>
      </p:sp>
    </p:spTree>
    <p:extLst>
      <p:ext uri="{BB962C8B-B14F-4D97-AF65-F5344CB8AC3E}">
        <p14:creationId xmlns:p14="http://schemas.microsoft.com/office/powerpoint/2010/main" val="24655601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676400" y="914400"/>
            <a:ext cx="626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sz="2800" b="1" i="1" dirty="0">
                <a:solidFill>
                  <a:schemeClr val="tx2"/>
                </a:solidFill>
                <a:latin typeface="+mj-lt"/>
              </a:rPr>
              <a:t>RISCOS   II</a:t>
            </a:r>
            <a:r>
              <a:rPr lang="pt-BR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1219200" y="1752600"/>
            <a:ext cx="7696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defRPr/>
            </a:pPr>
            <a:endParaRPr lang="pt-BR" sz="2200" dirty="0">
              <a:latin typeface="Calibri" charset="0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  <a:defRPr/>
            </a:pPr>
            <a:r>
              <a:rPr lang="pt-BR" sz="2400" b="1" u="sng" dirty="0">
                <a:latin typeface="Calibri"/>
                <a:cs typeface="Calibri"/>
              </a:rPr>
              <a:t>RISCOS TECNOLOGICOS</a:t>
            </a:r>
            <a:endParaRPr lang="pt-BR" sz="2400" dirty="0">
              <a:latin typeface="Calibri"/>
              <a:cs typeface="Calibri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  <a:defRPr/>
            </a:pPr>
            <a:r>
              <a:rPr lang="pt-BR" sz="2200" dirty="0">
                <a:latin typeface="Calibri" charset="0"/>
              </a:rPr>
              <a:t>Rupturas de serviços de TI,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  <a:defRPr/>
            </a:pPr>
            <a:r>
              <a:rPr lang="pt-BR" sz="2200" i="1" dirty="0" err="1">
                <a:latin typeface="Calibri" charset="0"/>
              </a:rPr>
              <a:t>Breakdown</a:t>
            </a:r>
            <a:r>
              <a:rPr lang="pt-BR" sz="2200" i="1" dirty="0">
                <a:latin typeface="Calibri" charset="0"/>
              </a:rPr>
              <a:t> </a:t>
            </a:r>
            <a:r>
              <a:rPr lang="pt-BR" sz="2200" i="1" dirty="0" err="1">
                <a:latin typeface="Calibri" charset="0"/>
              </a:rPr>
              <a:t>of</a:t>
            </a:r>
            <a:r>
              <a:rPr lang="pt-BR" sz="2200" i="1" dirty="0">
                <a:latin typeface="Calibri" charset="0"/>
              </a:rPr>
              <a:t> </a:t>
            </a:r>
            <a:r>
              <a:rPr lang="pt-BR" sz="2200" i="1" dirty="0" err="1">
                <a:latin typeface="Calibri" charset="0"/>
              </a:rPr>
              <a:t>critical</a:t>
            </a:r>
            <a:r>
              <a:rPr lang="pt-BR" sz="2200" i="1" dirty="0">
                <a:latin typeface="Calibri" charset="0"/>
              </a:rPr>
              <a:t> </a:t>
            </a:r>
            <a:r>
              <a:rPr lang="pt-BR" sz="2200" i="1" dirty="0" err="1">
                <a:latin typeface="Calibri" charset="0"/>
              </a:rPr>
              <a:t>information</a:t>
            </a:r>
            <a:r>
              <a:rPr lang="pt-BR" sz="2200" i="1" dirty="0">
                <a:latin typeface="Calibri" charset="0"/>
              </a:rPr>
              <a:t> </a:t>
            </a:r>
            <a:r>
              <a:rPr lang="pt-BR" sz="2200" i="1" dirty="0" err="1">
                <a:latin typeface="Calibri" charset="0"/>
              </a:rPr>
              <a:t>infrastructure</a:t>
            </a:r>
            <a:r>
              <a:rPr lang="pt-BR" sz="2200" i="1" dirty="0">
                <a:latin typeface="Calibri" charset="0"/>
              </a:rPr>
              <a:t> (CII),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  <a:defRPr/>
            </a:pPr>
            <a:r>
              <a:rPr lang="pt-BR" sz="2200" dirty="0">
                <a:latin typeface="Calibri" charset="0"/>
              </a:rPr>
              <a:t>Perda ou fraude de dados digitalizados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  <a:defRPr/>
            </a:pPr>
            <a:endParaRPr lang="pt-BR" sz="2200" dirty="0">
              <a:latin typeface="Calibri" charset="0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  <a:defRPr/>
            </a:pPr>
            <a:endParaRPr lang="pt-BR" sz="2200" dirty="0">
              <a:latin typeface="Calibri" charset="0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None/>
              <a:defRPr/>
            </a:pPr>
            <a:endParaRPr lang="pt-BR" sz="2200" dirty="0">
              <a:latin typeface="Calibri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295400" y="3657600"/>
            <a:ext cx="7696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</a:pPr>
            <a:endParaRPr lang="pt-BR" sz="2300" b="1" u="sng" dirty="0">
              <a:latin typeface="Calibri"/>
              <a:cs typeface="Calibri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None/>
            </a:pPr>
            <a:r>
              <a:rPr lang="pt-BR" sz="2300" b="1" u="sng" dirty="0">
                <a:latin typeface="Calibri"/>
                <a:cs typeface="Calibri"/>
              </a:rPr>
              <a:t>RISCOS AMBIENTAIS</a:t>
            </a:r>
            <a:endParaRPr lang="pt-BR" sz="2300" dirty="0">
              <a:latin typeface="Calibri"/>
              <a:cs typeface="Calibri"/>
            </a:endParaRP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poluição do ar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escassez de água potável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ameaça aos oceanos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perda da biodiversidade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mudanças climáticas: concentração dos gases de efeito estufa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r>
              <a:rPr lang="pt-BR" sz="2200" dirty="0">
                <a:latin typeface="Calibri" charset="0"/>
              </a:rPr>
              <a:t>eventos extremos e catástrofes naturais, 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6000"/>
              <a:buFont typeface="Wingdings" charset="0"/>
              <a:buChar char="§"/>
            </a:pPr>
            <a:endParaRPr lang="pt-BR" sz="2200" dirty="0">
              <a:latin typeface="Calibri" charset="0"/>
            </a:endParaRP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0" y="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>
                <a:latin typeface="Calibri" charset="0"/>
              </a:rPr>
              <a:t>Jacques Marcovitch</a:t>
            </a:r>
          </a:p>
          <a:p>
            <a:pPr algn="ctr" eaLnBrk="1" hangingPunct="1"/>
            <a:r>
              <a:rPr lang="pt-BR" sz="1200" b="1">
                <a:latin typeface="Calibri" charset="0"/>
              </a:rPr>
              <a:t>Universidade de São Paulo</a:t>
            </a:r>
          </a:p>
        </p:txBody>
      </p:sp>
    </p:spTree>
    <p:extLst>
      <p:ext uri="{BB962C8B-B14F-4D97-AF65-F5344CB8AC3E}">
        <p14:creationId xmlns:p14="http://schemas.microsoft.com/office/powerpoint/2010/main" val="38549736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en-US" sz="2800" b="1" i="1" dirty="0"/>
            </a:br>
            <a:r>
              <a:rPr lang="pt-BR" sz="2800" b="1" i="1" dirty="0">
                <a:solidFill>
                  <a:srgbClr val="3C7777"/>
                </a:solidFill>
              </a:rPr>
              <a:t>Novas Fronteiras na Ciência e Tecnologia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199" y="1827213"/>
            <a:ext cx="7083425" cy="4114800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pt-BR" dirty="0"/>
              <a:t>Revolução Digital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000" dirty="0"/>
              <a:t>(Hyper connected world, Go example, </a:t>
            </a:r>
            <a:r>
              <a:rPr lang="en-US" sz="2000" dirty="0" err="1"/>
              <a:t>Moocs</a:t>
            </a:r>
            <a:r>
              <a:rPr lang="en-US" sz="2000" dirty="0"/>
              <a:t>)   </a:t>
            </a: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pt-BR" dirty="0"/>
              <a:t>Revolução Mecânica 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000" dirty="0"/>
              <a:t>(3D manufacturing, clusters technology in agro (drones)  and health (robots)  </a:t>
            </a:r>
          </a:p>
          <a:p>
            <a:pPr marL="0" indent="0">
              <a:buFont typeface="Wingdings" charset="0"/>
              <a:buNone/>
              <a:defRPr/>
            </a:pPr>
            <a:r>
              <a:rPr lang="pt-BR" dirty="0"/>
              <a:t>Revolução Biológica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000" dirty="0"/>
              <a:t>(Human Brain Project, aging society, gene medicine)</a:t>
            </a: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pt-BR" dirty="0"/>
              <a:t>Legado da Revolução Industrial</a:t>
            </a:r>
            <a:r>
              <a:rPr lang="en-US" dirty="0"/>
              <a:t>: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000" dirty="0"/>
              <a:t>(GHG emissions and its consequences: International, Innovation, Impact)  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4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1"/>
            <a:ext cx="6852285" cy="5137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8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105835"/>
            <a:ext cx="7391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endParaRPr lang="en-US" sz="3600" b="1" dirty="0">
              <a:solidFill>
                <a:srgbClr val="196666"/>
              </a:solidFill>
            </a:endParaRPr>
          </a:p>
          <a:p>
            <a:r>
              <a:rPr lang="en-US" sz="2800" dirty="0"/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64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FDFE8-2011-6F42-93A1-39F85159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896985"/>
            <a:ext cx="2209800" cy="10472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AF31EC-9FEE-9044-BF0B-8AAE89BCFE8D}"/>
              </a:ext>
            </a:extLst>
          </p:cNvPr>
          <p:cNvSpPr/>
          <p:nvPr/>
        </p:nvSpPr>
        <p:spPr>
          <a:xfrm>
            <a:off x="5181600" y="2962812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Helvetica" pitchFamily="2" charset="0"/>
            </a:endParaRPr>
          </a:p>
          <a:p>
            <a:r>
              <a:rPr lang="en-US" b="1" dirty="0" err="1">
                <a:latin typeface="Helvetica" pitchFamily="2" charset="0"/>
              </a:rPr>
              <a:t>Elementos-chave</a:t>
            </a:r>
            <a:r>
              <a:rPr lang="en-US" b="1" dirty="0">
                <a:latin typeface="Helvetica" pitchFamily="2" charset="0"/>
              </a:rPr>
              <a:t> do </a:t>
            </a:r>
            <a:r>
              <a:rPr lang="en-US" b="1" dirty="0" err="1">
                <a:latin typeface="Helvetica" pitchFamily="2" charset="0"/>
              </a:rPr>
              <a:t>acordo</a:t>
            </a:r>
            <a:r>
              <a:rPr lang="en-US" b="1" dirty="0">
                <a:latin typeface="Helvetica" pitchFamily="2" charset="0"/>
              </a:rPr>
              <a:t> </a:t>
            </a:r>
            <a:r>
              <a:rPr lang="en-US" b="1" dirty="0" err="1">
                <a:latin typeface="Helvetica" pitchFamily="2" charset="0"/>
              </a:rPr>
              <a:t>comercial</a:t>
            </a:r>
            <a:r>
              <a:rPr lang="en-US" b="1" dirty="0">
                <a:latin typeface="Helvetica" pitchFamily="2" charset="0"/>
              </a:rPr>
              <a:t> UE-</a:t>
            </a:r>
            <a:r>
              <a:rPr lang="en-US" b="1" dirty="0" err="1">
                <a:latin typeface="Helvetica" pitchFamily="2" charset="0"/>
              </a:rPr>
              <a:t>Mercosul</a:t>
            </a:r>
            <a:endParaRPr lang="en-US" b="1" dirty="0">
              <a:effectLst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3F02C-DD33-D744-AEAD-9CBADC5134B8}"/>
              </a:ext>
            </a:extLst>
          </p:cNvPr>
          <p:cNvSpPr txBox="1"/>
          <p:nvPr/>
        </p:nvSpPr>
        <p:spPr>
          <a:xfrm>
            <a:off x="5105400" y="3849470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err="1"/>
              <a:t>Segurança</a:t>
            </a:r>
            <a:r>
              <a:rPr lang="en-US" dirty="0"/>
              <a:t> dos </a:t>
            </a:r>
            <a:r>
              <a:rPr lang="en-US" dirty="0" err="1"/>
              <a:t>alimentos</a:t>
            </a:r>
            <a:r>
              <a:rPr lang="en-US" dirty="0"/>
              <a:t>, </a:t>
            </a:r>
            <a:r>
              <a:rPr lang="en-US" dirty="0" err="1"/>
              <a:t>bem-estar</a:t>
            </a:r>
            <a:r>
              <a:rPr lang="en-US" dirty="0"/>
              <a:t> animal e </a:t>
            </a:r>
            <a:r>
              <a:rPr lang="en-US" dirty="0" err="1"/>
              <a:t>fitossanidade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Proteção</a:t>
            </a:r>
            <a:r>
              <a:rPr lang="en-US" dirty="0"/>
              <a:t> do </a:t>
            </a:r>
            <a:r>
              <a:rPr lang="en-US" dirty="0" err="1"/>
              <a:t>ambiente</a:t>
            </a:r>
            <a:r>
              <a:rPr lang="en-US" dirty="0"/>
              <a:t> e</a:t>
            </a:r>
          </a:p>
          <a:p>
            <a:r>
              <a:rPr lang="en-US" dirty="0"/>
              <a:t>     </a:t>
            </a:r>
            <a:r>
              <a:rPr lang="en-US" dirty="0" err="1"/>
              <a:t>condições</a:t>
            </a:r>
            <a:r>
              <a:rPr lang="en-US" dirty="0"/>
              <a:t> de </a:t>
            </a:r>
            <a:r>
              <a:rPr lang="en-US" dirty="0" err="1"/>
              <a:t>trabalho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0EAC0A-383A-F34E-9250-722694114B1E}"/>
              </a:ext>
            </a:extLst>
          </p:cNvPr>
          <p:cNvSpPr/>
          <p:nvPr/>
        </p:nvSpPr>
        <p:spPr>
          <a:xfrm>
            <a:off x="1066800" y="3505201"/>
            <a:ext cx="312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ACORDO DE ASSOCIAÇÃO MERCOSUL-UNIÃO EUROPEIA 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4 de </a:t>
            </a:r>
            <a:r>
              <a:rPr lang="en-US" b="1" dirty="0" err="1">
                <a:latin typeface="Calibri" panose="020F0502020204030204" pitchFamily="34" charset="0"/>
              </a:rPr>
              <a:t>julho</a:t>
            </a:r>
            <a:r>
              <a:rPr lang="en-US" b="1" dirty="0">
                <a:latin typeface="Calibri" panose="020F0502020204030204" pitchFamily="34" charset="0"/>
              </a:rPr>
              <a:t> de 2019 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/>
              <a:t>RESUMO INFORMATIVO ELABORADO PELO GOVERNO BRASILEIRO</a:t>
            </a:r>
            <a:r>
              <a:rPr lang="en-US" b="1" dirty="0"/>
              <a:t> </a:t>
            </a:r>
            <a:endParaRPr lang="en-US" dirty="0"/>
          </a:p>
          <a:p>
            <a:endParaRPr lang="en-US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52E5F-1F76-A54D-A0AC-3D825129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17149"/>
            <a:ext cx="2590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8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152400"/>
            <a:ext cx="7313612" cy="1066800"/>
          </a:xfrm>
        </p:spPr>
        <p:txBody>
          <a:bodyPr/>
          <a:lstStyle/>
          <a:p>
            <a:br>
              <a:rPr lang="pt-BR" b="1" i="1" dirty="0">
                <a:solidFill>
                  <a:srgbClr val="196666"/>
                </a:solidFill>
              </a:rPr>
            </a:br>
            <a:br>
              <a:rPr lang="pt-BR" b="1" i="1" dirty="0">
                <a:solidFill>
                  <a:srgbClr val="196666"/>
                </a:solidFill>
              </a:rPr>
            </a:br>
            <a:r>
              <a:rPr lang="pt-BR" b="1" i="1" dirty="0">
                <a:solidFill>
                  <a:srgbClr val="196666"/>
                </a:solidFill>
              </a:rPr>
              <a:t>     Como construir o futuro?  </a:t>
            </a:r>
            <a:br>
              <a:rPr lang="fr-CH" i="1" dirty="0">
                <a:solidFill>
                  <a:srgbClr val="196666"/>
                </a:solidFill>
              </a:rPr>
            </a:br>
            <a:endParaRPr lang="en-US" i="1" dirty="0">
              <a:solidFill>
                <a:srgbClr val="1966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600" b="1" dirty="0"/>
              <a:t>Consciência disseminada dos riscos </a:t>
            </a:r>
            <a:r>
              <a:rPr lang="pt-BR" sz="1600" dirty="0"/>
              <a:t>e esforço coletivo de mitigá-los com resiliência diante das incertezas econômicas, geopolíticas, tecnológicas e ambientais.</a:t>
            </a:r>
          </a:p>
          <a:p>
            <a:endParaRPr lang="fr-CH" sz="1600" dirty="0"/>
          </a:p>
          <a:p>
            <a:r>
              <a:rPr lang="pt-BR" sz="1600" b="1" dirty="0"/>
              <a:t>Contínuo reposicionamento das organizações: </a:t>
            </a:r>
            <a:r>
              <a:rPr lang="pt-BR" sz="1600" dirty="0"/>
              <a:t>Diante de um entorno em rápida transformação cabe às cadeias setoriais um rápido reposicionamento.  </a:t>
            </a:r>
          </a:p>
          <a:p>
            <a:endParaRPr lang="fr-CH" sz="1600" b="1" dirty="0"/>
          </a:p>
          <a:p>
            <a:r>
              <a:rPr lang="pt-BR" sz="1600" b="1" dirty="0"/>
              <a:t>Capacidade de inovação </a:t>
            </a:r>
            <a:r>
              <a:rPr lang="pt-BR" sz="1600" dirty="0"/>
              <a:t>para uma pronta resposta à demanda da sociedade tendo por fonte a criatividade inserida no conhecimento gerado e nos resultados. </a:t>
            </a:r>
          </a:p>
          <a:p>
            <a:endParaRPr lang="pt-BR" sz="1600" dirty="0"/>
          </a:p>
          <a:p>
            <a:r>
              <a:rPr lang="pt-BR" sz="1600" b="1" dirty="0"/>
              <a:t>Estado estratégico </a:t>
            </a:r>
            <a:r>
              <a:rPr lang="pt-BR" sz="1600" dirty="0"/>
              <a:t>capaz de apreender tendências globais, mudanças no entorno e oferecer uma resposta mais rápida às expectativas da sociedade.</a:t>
            </a:r>
          </a:p>
          <a:p>
            <a:endParaRPr lang="pt-BR" sz="1600" dirty="0"/>
          </a:p>
          <a:p>
            <a:endParaRPr lang="fr-CH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0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791200"/>
            <a:ext cx="74676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endParaRPr lang="en-US" sz="3600" b="1" dirty="0">
              <a:solidFill>
                <a:srgbClr val="196666"/>
              </a:solidFill>
            </a:endParaRPr>
          </a:p>
          <a:p>
            <a:r>
              <a:rPr lang="en-US" sz="2800" dirty="0"/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495300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6985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3"/>
              </a:rPr>
              <a:t>                 </a:t>
            </a:r>
            <a:r>
              <a:rPr lang="en-US" sz="2800" b="1" dirty="0">
                <a:hlinkClick r:id="rId3"/>
              </a:rPr>
              <a:t>Museu Histórico Nacional</a:t>
            </a:r>
            <a:r>
              <a:rPr lang="en-US" sz="2800" b="1" dirty="0"/>
              <a:t>     </a:t>
            </a:r>
            <a:r>
              <a:rPr lang="en-US" sz="2800" dirty="0"/>
              <a:t> 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887682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endParaRPr lang="pt-BR" i="1" dirty="0"/>
          </a:p>
          <a:p>
            <a:r>
              <a:rPr lang="pt-BR" i="1" dirty="0"/>
              <a:t>Caixa presenteada pelo Barão de  Mauá ao Imperador D. Pedro II em 1874, de origem inglesa. Continha amostras de todos os cabos submarinos existentes no mundo naquele momento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865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12775"/>
          </a:xfrm>
        </p:spPr>
        <p:txBody>
          <a:bodyPr/>
          <a:lstStyle/>
          <a:p>
            <a:pPr>
              <a:defRPr/>
            </a:pPr>
            <a:br>
              <a:rPr lang="en-US" dirty="0"/>
            </a:br>
            <a:r>
              <a:rPr lang="en-US" dirty="0"/>
              <a:t>         </a:t>
            </a:r>
            <a:r>
              <a:rPr lang="pt-BR" sz="3200" b="1" i="1" dirty="0"/>
              <a:t>Rankings de Nações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Where-to-be-born Index /EIU</a:t>
            </a:r>
          </a:p>
          <a:p>
            <a:pPr>
              <a:defRPr/>
            </a:pPr>
            <a:r>
              <a:rPr lang="en-US" sz="2400" dirty="0"/>
              <a:t>Human Development Index/UNDP </a:t>
            </a:r>
          </a:p>
          <a:p>
            <a:pPr>
              <a:defRPr/>
            </a:pPr>
            <a:r>
              <a:rPr lang="en-US" sz="2400" dirty="0"/>
              <a:t>Global Innovation Index/Cornell </a:t>
            </a:r>
          </a:p>
          <a:p>
            <a:pPr>
              <a:defRPr/>
            </a:pPr>
            <a:r>
              <a:rPr lang="en-US" sz="2400" dirty="0"/>
              <a:t>Human Capital Index, WEF </a:t>
            </a:r>
          </a:p>
          <a:p>
            <a:pPr>
              <a:defRPr/>
            </a:pPr>
            <a:r>
              <a:rPr lang="en-US" sz="2400" dirty="0"/>
              <a:t>World Competitiveness/IMD </a:t>
            </a:r>
          </a:p>
          <a:p>
            <a:pPr>
              <a:defRPr/>
            </a:pPr>
            <a:r>
              <a:rPr lang="en-US" sz="2400" dirty="0"/>
              <a:t>Times Higher Education 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17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25"/>
            <a:ext cx="9144000" cy="612775"/>
          </a:xfrm>
        </p:spPr>
        <p:txBody>
          <a:bodyPr/>
          <a:lstStyle/>
          <a:p>
            <a:pPr>
              <a:defRPr/>
            </a:pPr>
            <a:r>
              <a:rPr lang="pt-BR" sz="3200" b="1" dirty="0"/>
              <a:t>    </a:t>
            </a:r>
            <a:r>
              <a:rPr lang="pt-BR" sz="3200" b="1" i="1" dirty="0">
                <a:solidFill>
                  <a:srgbClr val="196666"/>
                </a:solidFill>
              </a:rPr>
              <a:t>Países com elevada consciência dos riscos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313612" cy="4800600"/>
          </a:xfrm>
        </p:spPr>
        <p:txBody>
          <a:bodyPr/>
          <a:lstStyle/>
          <a:p>
            <a:pPr>
              <a:defRPr/>
            </a:pPr>
            <a:r>
              <a:rPr lang="pt-BR" sz="3200" dirty="0"/>
              <a:t>Singapura         (5 M)</a:t>
            </a:r>
          </a:p>
          <a:p>
            <a:pPr>
              <a:defRPr/>
            </a:pPr>
            <a:r>
              <a:rPr lang="pt-BR" sz="3200" dirty="0"/>
              <a:t>Hong Kong </a:t>
            </a:r>
            <a:r>
              <a:rPr lang="pt-BR" sz="2400" dirty="0"/>
              <a:t>(*)     </a:t>
            </a:r>
            <a:r>
              <a:rPr lang="pt-BR" sz="3200" dirty="0"/>
              <a:t>(7 M) </a:t>
            </a:r>
          </a:p>
          <a:p>
            <a:pPr>
              <a:defRPr/>
            </a:pPr>
            <a:r>
              <a:rPr lang="pt-BR" sz="3200" dirty="0"/>
              <a:t>Suíça                (8 M)</a:t>
            </a:r>
          </a:p>
          <a:p>
            <a:pPr>
              <a:defRPr/>
            </a:pPr>
            <a:r>
              <a:rPr lang="pt-BR" sz="3200" dirty="0"/>
              <a:t>Suécia              (10 M)</a:t>
            </a:r>
          </a:p>
          <a:p>
            <a:pPr>
              <a:defRPr/>
            </a:pPr>
            <a:r>
              <a:rPr lang="pt-BR" sz="3200" dirty="0"/>
              <a:t>Holanda            (17 M) </a:t>
            </a:r>
          </a:p>
          <a:p>
            <a:pPr>
              <a:defRPr/>
            </a:pPr>
            <a:r>
              <a:rPr lang="pt-BR" sz="3200" dirty="0"/>
              <a:t>Austrália           (24 M) </a:t>
            </a:r>
          </a:p>
          <a:p>
            <a:pPr>
              <a:defRPr/>
            </a:pPr>
            <a:r>
              <a:rPr lang="pt-BR" sz="3200" dirty="0"/>
              <a:t>Coreia do Sul     (51 M)</a:t>
            </a:r>
          </a:p>
          <a:p>
            <a:pPr marL="0" indent="0">
              <a:buNone/>
              <a:defRPr/>
            </a:pPr>
            <a:endParaRPr lang="pt-BR" sz="2400" dirty="0"/>
          </a:p>
          <a:p>
            <a:pPr marL="0" indent="0">
              <a:buNone/>
              <a:defRPr/>
            </a:pPr>
            <a:r>
              <a:rPr lang="pt-BR" sz="2400" dirty="0"/>
              <a:t>(*) China </a:t>
            </a:r>
          </a:p>
          <a:p>
            <a:pPr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27455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pt-BR" sz="3200" b="1" i="1" dirty="0">
                <a:solidFill>
                  <a:srgbClr val="196666"/>
                </a:solidFill>
              </a:rPr>
            </a:br>
            <a:br>
              <a:rPr lang="pt-BR" sz="3200" b="1" i="1" dirty="0">
                <a:solidFill>
                  <a:srgbClr val="196666"/>
                </a:solidFill>
              </a:rPr>
            </a:br>
            <a:br>
              <a:rPr lang="pt-BR" sz="3200" b="1" i="1" dirty="0">
                <a:solidFill>
                  <a:srgbClr val="196666"/>
                </a:solidFill>
              </a:rPr>
            </a:br>
            <a:br>
              <a:rPr lang="pt-BR" sz="3200" b="1" i="1" dirty="0">
                <a:solidFill>
                  <a:srgbClr val="196666"/>
                </a:solidFill>
              </a:rPr>
            </a:br>
            <a:br>
              <a:rPr lang="pt-BR" sz="32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r>
              <a:rPr lang="pt-BR" sz="1800" b="1" i="1" dirty="0">
                <a:solidFill>
                  <a:srgbClr val="196666"/>
                </a:solidFill>
              </a:rPr>
              <a:t>                                                                       </a:t>
            </a: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br>
              <a:rPr lang="pt-BR" sz="1800" b="1" i="1" dirty="0">
                <a:solidFill>
                  <a:srgbClr val="196666"/>
                </a:solidFill>
              </a:rPr>
            </a:br>
            <a:r>
              <a:rPr lang="pt-BR" sz="1800" b="1" i="1" dirty="0">
                <a:solidFill>
                  <a:srgbClr val="196666"/>
                </a:solidFill>
              </a:rPr>
              <a:t>                 </a:t>
            </a:r>
            <a:r>
              <a:rPr lang="pt-BR" sz="3100" b="1" i="1" dirty="0">
                <a:solidFill>
                  <a:srgbClr val="196666"/>
                </a:solidFill>
              </a:rPr>
              <a:t>Consciência dos riscos e Ensino Superior</a:t>
            </a:r>
            <a:br>
              <a:rPr lang="pt-BR" sz="3100" b="1" i="1" dirty="0">
                <a:solidFill>
                  <a:srgbClr val="196666"/>
                </a:solidFill>
              </a:rPr>
            </a:br>
            <a:r>
              <a:rPr lang="pt-BR" sz="1800" b="1" i="1" dirty="0">
                <a:solidFill>
                  <a:srgbClr val="196666"/>
                </a:solidFill>
              </a:rPr>
              <a:t>* </a:t>
            </a:r>
            <a:r>
              <a:rPr lang="pt-BR" sz="1800" i="1" dirty="0">
                <a:solidFill>
                  <a:srgbClr val="196666"/>
                </a:solidFill>
              </a:rPr>
              <a:t>(                    Fonte: (THE) Times </a:t>
            </a:r>
            <a:r>
              <a:rPr lang="pt-BR" sz="1800" i="1" dirty="0" err="1">
                <a:solidFill>
                  <a:srgbClr val="196666"/>
                </a:solidFill>
              </a:rPr>
              <a:t>Higher</a:t>
            </a:r>
            <a:r>
              <a:rPr lang="pt-BR" sz="1800" i="1" dirty="0">
                <a:solidFill>
                  <a:srgbClr val="196666"/>
                </a:solidFill>
              </a:rPr>
              <a:t> </a:t>
            </a:r>
            <a:r>
              <a:rPr lang="pt-BR" sz="1800" i="1" dirty="0" err="1">
                <a:solidFill>
                  <a:srgbClr val="196666"/>
                </a:solidFill>
              </a:rPr>
              <a:t>Education</a:t>
            </a:r>
            <a:r>
              <a:rPr lang="pt-BR" sz="1800" i="1" dirty="0">
                <a:solidFill>
                  <a:srgbClr val="196666"/>
                </a:solidFill>
              </a:rPr>
              <a:t> World </a:t>
            </a:r>
            <a:r>
              <a:rPr lang="pt-BR" sz="1800" i="1" dirty="0" err="1">
                <a:solidFill>
                  <a:srgbClr val="196666"/>
                </a:solidFill>
              </a:rPr>
              <a:t>University</a:t>
            </a:r>
            <a:r>
              <a:rPr lang="pt-BR" sz="1800" i="1" dirty="0">
                <a:solidFill>
                  <a:srgbClr val="196666"/>
                </a:solidFill>
              </a:rPr>
              <a:t> Rankings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524000"/>
            <a:ext cx="7313612" cy="4418013"/>
          </a:xfrm>
        </p:spPr>
        <p:txBody>
          <a:bodyPr/>
          <a:lstStyle/>
          <a:p>
            <a:r>
              <a:rPr lang="en-US" sz="1400" b="1" dirty="0" err="1"/>
              <a:t>Suíça</a:t>
            </a:r>
            <a:r>
              <a:rPr lang="en-US" sz="1400" b="1" dirty="0"/>
              <a:t> </a:t>
            </a:r>
            <a:r>
              <a:rPr lang="en-US" sz="1400" dirty="0"/>
              <a:t>         Federal Polytechnic School, ETH Zurich (THE 9)  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r>
              <a:rPr lang="en-US" sz="1400" b="1" dirty="0" err="1"/>
              <a:t>Singapura</a:t>
            </a:r>
            <a:r>
              <a:rPr lang="en-US" sz="1400" dirty="0"/>
              <a:t>  National University of Singapore (THE 24) </a:t>
            </a:r>
          </a:p>
          <a:p>
            <a:pPr marL="0" indent="0">
              <a:buNone/>
            </a:pPr>
            <a:r>
              <a:rPr lang="en-US" sz="1400" dirty="0"/>
              <a:t>                        </a:t>
            </a:r>
            <a:r>
              <a:rPr lang="en-US" sz="1400" dirty="0" err="1"/>
              <a:t>Nanyang</a:t>
            </a:r>
            <a:r>
              <a:rPr lang="en-US" sz="1400" dirty="0"/>
              <a:t> Technological University (THE 54) </a:t>
            </a:r>
          </a:p>
          <a:p>
            <a:endParaRPr lang="en-US" sz="1400" dirty="0"/>
          </a:p>
          <a:p>
            <a:r>
              <a:rPr lang="en-US" sz="1400" b="1" dirty="0" err="1"/>
              <a:t>Suécia</a:t>
            </a:r>
            <a:r>
              <a:rPr lang="en-US" sz="1400" dirty="0"/>
              <a:t>        </a:t>
            </a:r>
            <a:r>
              <a:rPr lang="en-US" sz="1400" dirty="0" err="1"/>
              <a:t>Karolinska</a:t>
            </a:r>
            <a:r>
              <a:rPr lang="en-US" sz="1400" dirty="0"/>
              <a:t> Institute of Stockholm, (THE  28)</a:t>
            </a:r>
          </a:p>
          <a:p>
            <a:pPr marL="0" indent="0">
              <a:buNone/>
            </a:pPr>
            <a:r>
              <a:rPr lang="en-US" sz="1400" dirty="0"/>
              <a:t>                        Lund University (THE 96) </a:t>
            </a:r>
          </a:p>
          <a:p>
            <a:endParaRPr lang="en-US" sz="1400" dirty="0"/>
          </a:p>
          <a:p>
            <a:r>
              <a:rPr lang="en-US" sz="1400" b="1" dirty="0" err="1"/>
              <a:t>Austrália</a:t>
            </a:r>
            <a:r>
              <a:rPr lang="en-US" sz="1400" b="1" dirty="0"/>
              <a:t>    </a:t>
            </a:r>
            <a:r>
              <a:rPr lang="en-US" sz="1400" dirty="0"/>
              <a:t>The University of Melbourne (THE 33)              </a:t>
            </a:r>
          </a:p>
          <a:p>
            <a:pPr marL="0" indent="0">
              <a:buNone/>
            </a:pPr>
            <a:r>
              <a:rPr lang="en-US" sz="1400" dirty="0"/>
              <a:t>                        Australian National University (THE 47)</a:t>
            </a:r>
          </a:p>
          <a:p>
            <a:endParaRPr lang="en-US" sz="1400" dirty="0"/>
          </a:p>
          <a:p>
            <a:r>
              <a:rPr lang="en-US" sz="1400" b="1" dirty="0"/>
              <a:t>Hong Kong </a:t>
            </a:r>
            <a:r>
              <a:rPr lang="en-US" sz="1400" dirty="0"/>
              <a:t>  The University of Hong Kong (THE 39)                       </a:t>
            </a:r>
          </a:p>
          <a:p>
            <a:pPr marL="0" indent="0">
              <a:buNone/>
            </a:pPr>
            <a:r>
              <a:rPr lang="en-US" sz="1400" dirty="0"/>
              <a:t>                          Hong Kong University of Science &amp; Technology (THE 49)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b="1" dirty="0" err="1"/>
              <a:t>Holanda</a:t>
            </a:r>
            <a:r>
              <a:rPr lang="en-US" sz="1400" b="1" dirty="0"/>
              <a:t>  </a:t>
            </a:r>
            <a:r>
              <a:rPr lang="en-US" sz="1400" dirty="0"/>
              <a:t>      Delft University of Technology (THE 59)  </a:t>
            </a:r>
          </a:p>
          <a:p>
            <a:pPr marL="0" indent="0">
              <a:buNone/>
            </a:pPr>
            <a:r>
              <a:rPr lang="en-US" sz="1400" dirty="0"/>
              <a:t>                           The University of Amsterdam (THE 73) 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b="1" dirty="0" err="1"/>
              <a:t>Coreia</a:t>
            </a:r>
            <a:r>
              <a:rPr lang="en-US" sz="1400" b="1" dirty="0"/>
              <a:t> do </a:t>
            </a:r>
            <a:r>
              <a:rPr lang="en-US" sz="1400" b="1" dirty="0" err="1"/>
              <a:t>Sul</a:t>
            </a:r>
            <a:r>
              <a:rPr lang="en-US" sz="1400" b="1" dirty="0"/>
              <a:t> </a:t>
            </a:r>
            <a:r>
              <a:rPr lang="en-US" sz="1400" dirty="0"/>
              <a:t>Seoul National University (THE 72)  </a:t>
            </a:r>
          </a:p>
          <a:p>
            <a:pPr marL="0" indent="0">
              <a:buNone/>
            </a:pPr>
            <a:r>
              <a:rPr lang="en-US" sz="1400" dirty="0"/>
              <a:t>                            Korean Advanced Inst. of Science &amp; Technology (THE 89)  </a:t>
            </a:r>
            <a:endParaRPr lang="pt-BR" sz="1400" dirty="0"/>
          </a:p>
          <a:p>
            <a:pPr marL="0" indent="0">
              <a:buNone/>
              <a:defRPr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65342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7"/>
          <p:cNvSpPr txBox="1">
            <a:spLocks noChangeArrowheads="1"/>
          </p:cNvSpPr>
          <p:nvPr/>
        </p:nvSpPr>
        <p:spPr bwMode="auto">
          <a:xfrm>
            <a:off x="1371600" y="1905000"/>
            <a:ext cx="73152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">
              <a:buFontTx/>
              <a:buAutoNum type="arabicPeriod"/>
            </a:pPr>
            <a:r>
              <a:rPr lang="pt-BR" sz="2200" b="1" dirty="0">
                <a:latin typeface="Calibri" pitchFamily="34" charset="0"/>
              </a:rPr>
              <a:t>Educação</a:t>
            </a:r>
            <a:r>
              <a:rPr lang="pt-BR" sz="2200" dirty="0">
                <a:latin typeface="Calibri" pitchFamily="34" charset="0"/>
              </a:rPr>
              <a:t>: Mídias Sociais e Acesso Digital</a:t>
            </a:r>
          </a:p>
          <a:p>
            <a:pPr marL="36000">
              <a:buFontTx/>
              <a:buAutoNum type="arabicPeriod"/>
            </a:pPr>
            <a:endParaRPr lang="pt-BR" sz="2200" dirty="0">
              <a:latin typeface="Calibri" pitchFamily="34" charset="0"/>
            </a:endParaRPr>
          </a:p>
          <a:p>
            <a:pPr marL="36000">
              <a:buFontTx/>
              <a:buAutoNum type="arabicPeriod"/>
            </a:pPr>
            <a:r>
              <a:rPr lang="pt-BR" sz="2200" b="1" dirty="0">
                <a:latin typeface="Calibri" pitchFamily="34" charset="0"/>
              </a:rPr>
              <a:t>Segurança Sanitária</a:t>
            </a:r>
            <a:r>
              <a:rPr lang="pt-BR" sz="2200" dirty="0">
                <a:latin typeface="Calibri" pitchFamily="34" charset="0"/>
              </a:rPr>
              <a:t>: Saneamento e manejo de agua    </a:t>
            </a:r>
          </a:p>
          <a:p>
            <a:pPr marL="36000"/>
            <a:endParaRPr lang="en-US" sz="2200" dirty="0">
              <a:latin typeface="Calibri" pitchFamily="34" charset="0"/>
            </a:endParaRPr>
          </a:p>
          <a:p>
            <a:pPr marL="36000">
              <a:buFontTx/>
              <a:buAutoNum type="arabicPeriod"/>
            </a:pPr>
            <a:r>
              <a:rPr lang="pt-BR" sz="2200" b="1" dirty="0">
                <a:latin typeface="Calibri" pitchFamily="34" charset="0"/>
              </a:rPr>
              <a:t>Energia</a:t>
            </a:r>
            <a:r>
              <a:rPr lang="pt-BR" sz="2200" dirty="0">
                <a:latin typeface="Calibri" pitchFamily="34" charset="0"/>
              </a:rPr>
              <a:t>: Transição para baixa emissão de carbono  </a:t>
            </a:r>
          </a:p>
          <a:p>
            <a:pPr marL="36000">
              <a:buFontTx/>
              <a:buAutoNum type="arabicPeriod"/>
            </a:pPr>
            <a:endParaRPr lang="en-US" sz="2200" dirty="0">
              <a:latin typeface="Calibri" pitchFamily="34" charset="0"/>
            </a:endParaRPr>
          </a:p>
          <a:p>
            <a:pPr marL="36000">
              <a:buFontTx/>
              <a:buAutoNum type="arabicPeriod"/>
            </a:pPr>
            <a:r>
              <a:rPr lang="pt-BR" sz="2200" b="1" dirty="0">
                <a:latin typeface="Calibri" pitchFamily="34" charset="0"/>
              </a:rPr>
              <a:t>Segurança alimentar</a:t>
            </a:r>
            <a:r>
              <a:rPr lang="pt-BR" sz="2200" dirty="0">
                <a:latin typeface="Calibri" pitchFamily="34" charset="0"/>
              </a:rPr>
              <a:t>:  Recuperação de áreas degradadas</a:t>
            </a:r>
          </a:p>
          <a:p>
            <a:pPr marL="36000"/>
            <a:r>
              <a:rPr lang="pt-BR" sz="2200" dirty="0">
                <a:latin typeface="Calibri" pitchFamily="34" charset="0"/>
              </a:rPr>
              <a:t>  </a:t>
            </a:r>
            <a:endParaRPr lang="en-US" sz="2200" dirty="0">
              <a:latin typeface="Calibri" pitchFamily="34" charset="0"/>
            </a:endParaRPr>
          </a:p>
          <a:p>
            <a:pPr marL="36000"/>
            <a:r>
              <a:rPr lang="pt-BR" sz="2200" b="1" dirty="0">
                <a:latin typeface="Calibri" pitchFamily="34" charset="0"/>
              </a:rPr>
              <a:t>5. Recursos naturais</a:t>
            </a:r>
            <a:r>
              <a:rPr lang="pt-BR" sz="2200" dirty="0">
                <a:latin typeface="Calibri" pitchFamily="34" charset="0"/>
              </a:rPr>
              <a:t>: Amazônia e as florestas tropicais</a:t>
            </a:r>
          </a:p>
          <a:p>
            <a:pPr marL="36000"/>
            <a:endParaRPr lang="pt-BR" sz="2200" dirty="0">
              <a:latin typeface="Calibri" pitchFamily="34" charset="0"/>
            </a:endParaRPr>
          </a:p>
          <a:p>
            <a:pPr marL="36000"/>
            <a:r>
              <a:rPr lang="pt-BR" sz="2200" b="1" dirty="0">
                <a:latin typeface="Calibri" pitchFamily="34" charset="0"/>
              </a:rPr>
              <a:t>6. Ciência</a:t>
            </a:r>
            <a:r>
              <a:rPr lang="pt-BR" sz="2200" dirty="0">
                <a:latin typeface="Calibri" pitchFamily="34" charset="0"/>
              </a:rPr>
              <a:t>: Neurociências e  o cérebro humano </a:t>
            </a:r>
            <a:endParaRPr lang="en-US" sz="2200" dirty="0"/>
          </a:p>
        </p:txBody>
      </p:sp>
      <p:sp>
        <p:nvSpPr>
          <p:cNvPr id="32770" name="Text Box 8"/>
          <p:cNvSpPr txBox="1">
            <a:spLocks noChangeArrowheads="1"/>
          </p:cNvSpPr>
          <p:nvPr/>
        </p:nvSpPr>
        <p:spPr bwMode="auto">
          <a:xfrm>
            <a:off x="0" y="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 b="1">
                <a:latin typeface="Times New Roman" pitchFamily="18" charset="0"/>
              </a:rPr>
              <a:t>Jacques Marcovitch</a:t>
            </a:r>
          </a:p>
          <a:p>
            <a:pPr algn="ctr"/>
            <a:r>
              <a:rPr lang="pt-BR" sz="1200" b="1">
                <a:latin typeface="Times New Roman" pitchFamily="18" charset="0"/>
              </a:rPr>
              <a:t>Universidade de São Paulo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752600" y="914400"/>
            <a:ext cx="626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2800" b="1" i="1" dirty="0">
                <a:solidFill>
                  <a:srgbClr val="196666"/>
                </a:solidFill>
                <a:latin typeface="+mj-lt"/>
                <a:cs typeface="Arial" pitchFamily="34" charset="0"/>
              </a:rPr>
              <a:t>BRASIL: RUPTURAS E DESAFIOS</a:t>
            </a:r>
            <a:r>
              <a:rPr lang="pt-BR" sz="2800" b="1" i="1" dirty="0">
                <a:solidFill>
                  <a:srgbClr val="19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1350" dirty="0">
                <a:latin typeface="+mn-lt"/>
              </a:rPr>
              <a:t>      </a:t>
            </a:r>
            <a:r>
              <a:rPr lang="pt-BR" sz="1350" b="1" dirty="0">
                <a:latin typeface="+mn-lt"/>
              </a:rPr>
              <a:t> </a:t>
            </a:r>
            <a:br>
              <a:rPr lang="pt-BR" sz="1350" b="1" dirty="0">
                <a:latin typeface="+mn-lt"/>
              </a:rPr>
            </a:br>
            <a:br>
              <a:rPr lang="pt-BR" sz="1350" b="1" dirty="0">
                <a:latin typeface="+mn-lt"/>
              </a:rPr>
            </a:br>
            <a:r>
              <a:rPr lang="pt-BR" sz="1350" b="1" dirty="0">
                <a:latin typeface="+mn-lt"/>
              </a:rPr>
              <a:t>                  </a:t>
            </a:r>
            <a:r>
              <a:rPr lang="pt-BR" sz="1800" b="1" dirty="0" err="1">
                <a:latin typeface="+mn-lt"/>
              </a:rPr>
              <a:t>Brazil’s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 err="1">
                <a:latin typeface="+mn-lt"/>
              </a:rPr>
              <a:t>Nationally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 err="1">
                <a:latin typeface="+mn-lt"/>
              </a:rPr>
              <a:t>Determined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 err="1">
                <a:latin typeface="+mn-lt"/>
              </a:rPr>
              <a:t>Contribution</a:t>
            </a:r>
            <a:r>
              <a:rPr lang="pt-BR" sz="1800" b="1" dirty="0">
                <a:latin typeface="+mn-lt"/>
              </a:rPr>
              <a:t> </a:t>
            </a:r>
            <a:br>
              <a:rPr lang="pt-BR" sz="1800" b="1" dirty="0">
                <a:latin typeface="+mn-lt"/>
              </a:rPr>
            </a:br>
            <a:br>
              <a:rPr lang="fr-CH" sz="1800" b="1" dirty="0">
                <a:latin typeface="+mn-lt"/>
              </a:rPr>
            </a:br>
            <a:r>
              <a:rPr lang="pt-BR" sz="1800" b="1" dirty="0">
                <a:latin typeface="+mn-lt"/>
              </a:rPr>
              <a:t>                                  Metas até 2030</a:t>
            </a:r>
            <a:br>
              <a:rPr lang="fr-CH" sz="1350" b="1" dirty="0">
                <a:latin typeface="+mn-lt"/>
              </a:rPr>
            </a:br>
            <a:endParaRPr lang="en-US" sz="135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sz="1600" b="1" dirty="0">
                <a:cs typeface="Calibri"/>
              </a:rPr>
              <a:t>Na matriz energética brasileira:</a:t>
            </a:r>
            <a:endParaRPr lang="fr-CH" sz="1600" dirty="0">
              <a:cs typeface="Calibri"/>
            </a:endParaRPr>
          </a:p>
          <a:p>
            <a:pPr lvl="0"/>
            <a:r>
              <a:rPr lang="fr-CH" sz="1600" dirty="0">
                <a:cs typeface="Calibri"/>
              </a:rPr>
              <a:t>Assegurar 45% de renováveis – incluindo energia hidrelétrica – enquanto que a média global é de 13%;</a:t>
            </a:r>
          </a:p>
          <a:p>
            <a:pPr lvl="0"/>
            <a:r>
              <a:rPr lang="fr-CH" sz="1600" dirty="0">
                <a:cs typeface="Calibri"/>
              </a:rPr>
              <a:t>Assegurar 32% de renováveis – i.e. solar, eólica, biomassa, etanol – na matriz energética brasileira;</a:t>
            </a:r>
          </a:p>
          <a:p>
            <a:pPr marL="0" indent="0">
              <a:buNone/>
            </a:pPr>
            <a:r>
              <a:rPr lang="fr-CH" sz="1600" b="1" dirty="0">
                <a:cs typeface="Calibri"/>
              </a:rPr>
              <a:t>Na matriz de geração elétrica brasileira:</a:t>
            </a:r>
            <a:endParaRPr lang="fr-CH" sz="1600" dirty="0">
              <a:cs typeface="Calibri"/>
            </a:endParaRPr>
          </a:p>
          <a:p>
            <a:pPr lvl="0"/>
            <a:r>
              <a:rPr lang="fr-CH" sz="1600" dirty="0">
                <a:cs typeface="Calibri"/>
              </a:rPr>
              <a:t>Aumentar o uso sustentável de energias renováveis, excluindo energia hidrelétrica (i.e. solar, eólica e biomassa), para ao menos 23% da geração de eletricidade do Brasil.</a:t>
            </a:r>
          </a:p>
          <a:p>
            <a:pPr marL="0" indent="0">
              <a:buNone/>
            </a:pPr>
            <a:r>
              <a:rPr lang="fr-CH" sz="1600" b="1" dirty="0">
                <a:cs typeface="Calibri"/>
              </a:rPr>
              <a:t>No setor de uso da terra, florestas e pecuária:</a:t>
            </a:r>
            <a:endParaRPr lang="fr-CH" sz="1600" dirty="0">
              <a:cs typeface="Calibri"/>
            </a:endParaRPr>
          </a:p>
          <a:p>
            <a:pPr lvl="0"/>
            <a:r>
              <a:rPr lang="fr-CH" sz="1600" dirty="0">
                <a:cs typeface="Calibri"/>
              </a:rPr>
              <a:t>Alcançar, na região amazônica, desmatamento ilegal zero e compensar as emissões por supressão legal de vegetação;</a:t>
            </a:r>
          </a:p>
          <a:p>
            <a:pPr lvl="0"/>
            <a:r>
              <a:rPr lang="fr-CH" sz="1600" dirty="0">
                <a:cs typeface="Calibri"/>
              </a:rPr>
              <a:t>Restaurar e reflorestar 12 milhões de hectares;</a:t>
            </a:r>
          </a:p>
          <a:p>
            <a:pPr lvl="0"/>
            <a:r>
              <a:rPr lang="fr-CH" sz="1600" dirty="0">
                <a:cs typeface="Calibri"/>
              </a:rPr>
              <a:t>Restaurar 15 milhões de hectares adicionais de pastagens degradadas e melhorar 5 milhões de hectares de sistemas integrados de lavoura-pecuária-florestas.</a:t>
            </a:r>
            <a:r>
              <a:rPr lang="pt-BR" sz="1600" dirty="0">
                <a:cs typeface="Calibri"/>
              </a:rPr>
              <a:t> </a:t>
            </a:r>
            <a:endParaRPr lang="fr-CH" sz="1600" dirty="0">
              <a:cs typeface="Calibri"/>
            </a:endParaRPr>
          </a:p>
          <a:p>
            <a:endParaRPr lang="en-US" sz="82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939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Quem constrói  o futuro ?   </a:t>
            </a:r>
            <a:br>
              <a:rPr lang="pt-BR" sz="2800" b="1" dirty="0"/>
            </a:br>
            <a:r>
              <a:rPr lang="pt-BR" sz="2800" b="1" dirty="0"/>
              <a:t>                                       </a:t>
            </a:r>
            <a:r>
              <a:rPr lang="pt-BR" sz="2000" dirty="0"/>
              <a:t>Ensinamentos dos Pioneiros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1" dirty="0"/>
              <a:t>Fazer da adversidade </a:t>
            </a:r>
            <a:r>
              <a:rPr lang="pt-BR" sz="1800" dirty="0"/>
              <a:t>um patrimônio para uma  vida significativa.</a:t>
            </a:r>
          </a:p>
          <a:p>
            <a:pPr marL="0" indent="0">
              <a:buNone/>
            </a:pPr>
            <a:endParaRPr lang="fr-CH" sz="1800" b="1" dirty="0"/>
          </a:p>
          <a:p>
            <a:r>
              <a:rPr lang="pt-BR" sz="1800" b="1" dirty="0"/>
              <a:t>Ir ao encontro do “outro” </a:t>
            </a:r>
            <a:r>
              <a:rPr lang="pt-BR" sz="1800" dirty="0"/>
              <a:t>para vivenciar plenamente seu entorno. </a:t>
            </a:r>
            <a:endParaRPr lang="fr-CH" sz="1800" dirty="0"/>
          </a:p>
          <a:p>
            <a:pPr marL="0" indent="0">
              <a:buNone/>
            </a:pPr>
            <a:r>
              <a:rPr lang="pt-BR" sz="1800" b="1" dirty="0"/>
              <a:t> </a:t>
            </a:r>
            <a:endParaRPr lang="fr-CH" sz="1800" b="1" dirty="0"/>
          </a:p>
          <a:p>
            <a:r>
              <a:rPr lang="pt-BR" sz="1800" b="1" dirty="0"/>
              <a:t>Valorizar o conhecimento dos outros </a:t>
            </a:r>
            <a:r>
              <a:rPr lang="pt-BR" sz="1800" dirty="0"/>
              <a:t>para alcançar a sabedoria. </a:t>
            </a:r>
            <a:endParaRPr lang="fr-CH" sz="1800" dirty="0"/>
          </a:p>
          <a:p>
            <a:pPr marL="0" indent="0">
              <a:buNone/>
            </a:pPr>
            <a:r>
              <a:rPr lang="pt-BR" sz="1800" b="1" dirty="0"/>
              <a:t>  </a:t>
            </a:r>
            <a:endParaRPr lang="fr-CH" sz="1800" b="1" dirty="0"/>
          </a:p>
          <a:p>
            <a:r>
              <a:rPr lang="pt-BR" sz="1800" b="1" dirty="0"/>
              <a:t>Trilhar um caminho próprio </a:t>
            </a:r>
            <a:r>
              <a:rPr lang="pt-BR" sz="1800" dirty="0"/>
              <a:t>combinando razão e intuição.</a:t>
            </a:r>
          </a:p>
          <a:p>
            <a:pPr marL="0" indent="0">
              <a:buNone/>
            </a:pPr>
            <a:endParaRPr lang="fr-CH" sz="1800" b="1" dirty="0"/>
          </a:p>
          <a:p>
            <a:r>
              <a:rPr lang="pt-BR" sz="1800" b="1" dirty="0"/>
              <a:t>Integrar </a:t>
            </a:r>
            <a:r>
              <a:rPr lang="pt-BR" sz="1800" dirty="0"/>
              <a:t>rigor econômico, responsabilidade socioambiental e respeito a cultura dos outros.   </a:t>
            </a:r>
            <a:endParaRPr lang="fr-CH" sz="1800" dirty="0"/>
          </a:p>
          <a:p>
            <a:pPr marL="0" indent="0">
              <a:buNone/>
            </a:pPr>
            <a:r>
              <a:rPr lang="pt-BR" sz="1800" dirty="0"/>
              <a:t> </a:t>
            </a:r>
            <a:endParaRPr lang="fr-CH" sz="1800" dirty="0"/>
          </a:p>
          <a:p>
            <a:pPr marL="0" indent="0">
              <a:buNone/>
            </a:pPr>
            <a:r>
              <a:rPr lang="pt-BR" sz="1800" dirty="0"/>
              <a:t> </a:t>
            </a:r>
            <a:endParaRPr lang="fr-CH" sz="1800" dirty="0"/>
          </a:p>
          <a:p>
            <a:pPr marL="0" indent="0">
              <a:buNone/>
            </a:pPr>
            <a:r>
              <a:rPr lang="pt-BR" sz="1100" dirty="0"/>
              <a:t> </a:t>
            </a:r>
            <a:endParaRPr lang="fr-CH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93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Quem constrói o futuro ?  </a:t>
            </a:r>
            <a:br>
              <a:rPr lang="pt-BR" sz="2800" b="1" dirty="0"/>
            </a:br>
            <a:r>
              <a:rPr lang="pt-BR" sz="2800" b="1" dirty="0"/>
              <a:t>                         </a:t>
            </a:r>
            <a:r>
              <a:rPr lang="pt-BR" sz="2400" dirty="0"/>
              <a:t>Ensinamentos dos pioneiros  II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1" dirty="0"/>
              <a:t>Fazer da riqueza um meio </a:t>
            </a:r>
            <a:r>
              <a:rPr lang="pt-BR" sz="1800" dirty="0"/>
              <a:t>para viabilizar o sonho. </a:t>
            </a:r>
            <a:r>
              <a:rPr lang="pt-BR" sz="1800" i="1" dirty="0"/>
              <a:t>(para evitar o contrario) </a:t>
            </a:r>
            <a:endParaRPr lang="fr-CH" sz="1800" dirty="0"/>
          </a:p>
          <a:p>
            <a:pPr marL="0" indent="0">
              <a:buNone/>
            </a:pPr>
            <a:r>
              <a:rPr lang="pt-BR" sz="1800" b="1" dirty="0"/>
              <a:t> </a:t>
            </a:r>
            <a:endParaRPr lang="fr-CH" sz="1800" b="1" dirty="0"/>
          </a:p>
          <a:p>
            <a:r>
              <a:rPr lang="pt-BR" sz="1800" b="1" dirty="0"/>
              <a:t>Exercer o poder sobre si próprio, </a:t>
            </a:r>
            <a:r>
              <a:rPr lang="pt-BR" sz="1800" dirty="0"/>
              <a:t>para perseverar na direção do horizonte almejado.</a:t>
            </a:r>
            <a:endParaRPr lang="fr-CH" sz="1800" dirty="0"/>
          </a:p>
          <a:p>
            <a:pPr marL="0" indent="0">
              <a:buNone/>
            </a:pPr>
            <a:r>
              <a:rPr lang="pt-BR" sz="1800" b="1" dirty="0"/>
              <a:t> </a:t>
            </a:r>
            <a:endParaRPr lang="fr-CH" sz="1800" b="1" dirty="0"/>
          </a:p>
          <a:p>
            <a:r>
              <a:rPr lang="pt-BR" sz="1800" b="1" dirty="0"/>
              <a:t>Harmonizar </a:t>
            </a:r>
            <a:r>
              <a:rPr lang="pt-BR" sz="1800" dirty="0"/>
              <a:t>a logica dos resultados com a logica dos valores </a:t>
            </a:r>
            <a:r>
              <a:rPr lang="fr-CH" sz="1800" dirty="0"/>
              <a:t> </a:t>
            </a:r>
            <a:r>
              <a:rPr lang="pt-BR" sz="1800" dirty="0"/>
              <a:t> </a:t>
            </a:r>
            <a:endParaRPr lang="fr-CH" sz="1800" dirty="0"/>
          </a:p>
          <a:p>
            <a:pPr marL="0" lvl="0" indent="0">
              <a:buNone/>
            </a:pPr>
            <a:r>
              <a:rPr lang="pt-BR" sz="1800" b="1" dirty="0"/>
              <a:t>   </a:t>
            </a:r>
          </a:p>
          <a:p>
            <a:r>
              <a:rPr lang="pt-BR" sz="1800" b="1" dirty="0"/>
              <a:t>Conciliar </a:t>
            </a:r>
            <a:r>
              <a:rPr lang="pt-BR" sz="1800" dirty="0"/>
              <a:t>os tempos da urgência e da relevância.</a:t>
            </a:r>
            <a:endParaRPr lang="fr-CH" sz="1800" dirty="0"/>
          </a:p>
          <a:p>
            <a:pPr marL="0" indent="0">
              <a:buNone/>
            </a:pPr>
            <a:r>
              <a:rPr lang="pt-BR" sz="1800" dirty="0"/>
              <a:t> </a:t>
            </a:r>
            <a:endParaRPr lang="fr-CH" sz="1800" dirty="0"/>
          </a:p>
          <a:p>
            <a:r>
              <a:rPr lang="pt-BR" sz="1800" b="1" dirty="0"/>
              <a:t>Construir </a:t>
            </a:r>
            <a:r>
              <a:rPr lang="pt-BR" sz="1800" dirty="0"/>
              <a:t>o futuro e amar o destino. </a:t>
            </a:r>
            <a:endParaRPr lang="fr-CH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70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7AB2-F327-5C46-A1BA-91B5E252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55FE97-60CD-3642-AE81-5BDE7268E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896" y="1524000"/>
            <a:ext cx="7579027" cy="5257800"/>
          </a:xfrm>
          <a:prstGeom prst="rect">
            <a:avLst/>
          </a:prstGeom>
        </p:spPr>
      </p:pic>
      <p:pic>
        <p:nvPicPr>
          <p:cNvPr id="5" name="Picture 4" descr="LOGO PINONEIROS azul SP 2019.pdf">
            <a:extLst>
              <a:ext uri="{FF2B5EF4-FFF2-40B4-BE49-F238E27FC236}">
                <a16:creationId xmlns:a16="http://schemas.microsoft.com/office/drawing/2014/main" id="{4B65EF74-27B9-2544-84C0-0E58C1EB5B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88159" y="-115253"/>
            <a:ext cx="5270500" cy="19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40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1" y="857250"/>
            <a:ext cx="4047709" cy="5138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348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105835"/>
            <a:ext cx="7391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r>
              <a:rPr lang="en-US" sz="3600" b="1" dirty="0">
                <a:solidFill>
                  <a:srgbClr val="196666"/>
                </a:solidFill>
              </a:rPr>
              <a:t>O </a:t>
            </a:r>
            <a:r>
              <a:rPr lang="en-US" sz="3600" b="1" dirty="0" err="1">
                <a:solidFill>
                  <a:srgbClr val="196666"/>
                </a:solidFill>
              </a:rPr>
              <a:t>Brasil</a:t>
            </a:r>
            <a:r>
              <a:rPr lang="en-US" sz="3600" b="1" dirty="0">
                <a:solidFill>
                  <a:srgbClr val="196666"/>
                </a:solidFill>
              </a:rPr>
              <a:t> no </a:t>
            </a:r>
            <a:r>
              <a:rPr lang="en-US" sz="3600" b="1" dirty="0" err="1">
                <a:solidFill>
                  <a:srgbClr val="196666"/>
                </a:solidFill>
              </a:rPr>
              <a:t>Futuro</a:t>
            </a:r>
            <a:r>
              <a:rPr lang="en-US" sz="3600" b="1" dirty="0">
                <a:solidFill>
                  <a:srgbClr val="196666"/>
                </a:solidFill>
              </a:rPr>
              <a:t> do </a:t>
            </a:r>
            <a:r>
              <a:rPr lang="en-US" sz="3600" b="1" dirty="0" err="1">
                <a:solidFill>
                  <a:srgbClr val="196666"/>
                </a:solidFill>
              </a:rPr>
              <a:t>Mundo</a:t>
            </a:r>
            <a:endParaRPr lang="en-US" sz="3600" b="1" dirty="0">
              <a:solidFill>
                <a:srgbClr val="196666"/>
              </a:solidFill>
            </a:endParaRPr>
          </a:p>
          <a:p>
            <a:r>
              <a:rPr lang="en-US" sz="2800" dirty="0"/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</a:t>
            </a:r>
            <a:r>
              <a:rPr lang="en-US" sz="2400" dirty="0"/>
              <a:t>Jacques Marcovitch </a:t>
            </a:r>
          </a:p>
          <a:p>
            <a:r>
              <a:rPr lang="en-US" sz="2400" dirty="0"/>
              <a:t>                                   </a:t>
            </a:r>
            <a:r>
              <a:rPr lang="en-US" sz="2400" dirty="0" err="1"/>
              <a:t>Universidade</a:t>
            </a:r>
            <a:r>
              <a:rPr lang="en-US" sz="2400" dirty="0"/>
              <a:t> de São Paulo </a:t>
            </a:r>
          </a:p>
        </p:txBody>
      </p:sp>
    </p:spTree>
    <p:extLst>
      <p:ext uri="{BB962C8B-B14F-4D97-AF65-F5344CB8AC3E}">
        <p14:creationId xmlns:p14="http://schemas.microsoft.com/office/powerpoint/2010/main" val="410775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105835"/>
            <a:ext cx="7391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endParaRPr lang="en-US" sz="3600" b="1" dirty="0">
              <a:solidFill>
                <a:srgbClr val="196666"/>
              </a:solidFill>
            </a:endParaRPr>
          </a:p>
          <a:p>
            <a:r>
              <a:rPr lang="en-US" sz="2800" dirty="0"/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</a:t>
            </a:r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5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1376781" y="1601825"/>
            <a:ext cx="6390450" cy="205267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numCol="1" rtlCol="0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sz="3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376775" y="3691375"/>
            <a:ext cx="6390450" cy="79267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96678">
              <a:spcBef>
                <a:spcPts val="0"/>
              </a:spcBef>
              <a:buClr>
                <a:schemeClr val="dk2"/>
              </a:buClr>
            </a:pPr>
            <a:endParaRPr sz="2175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9000" y="866767"/>
            <a:ext cx="6845999" cy="5124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35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0013" y="613628"/>
            <a:ext cx="7313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b="1" dirty="0"/>
              <a:t>Lasar Segall </a:t>
            </a:r>
            <a:endParaRPr lang="fr-CH" sz="1600" dirty="0"/>
          </a:p>
          <a:p>
            <a:r>
              <a:rPr lang="fr-CH" sz="1600" b="1" dirty="0"/>
              <a:t>Navio de emigrantes</a:t>
            </a:r>
            <a:r>
              <a:rPr lang="fr-CH" sz="1600" dirty="0"/>
              <a:t>, 1939/41</a:t>
            </a:r>
            <a:br>
              <a:rPr lang="fr-CH" sz="1600" dirty="0"/>
            </a:br>
            <a:r>
              <a:rPr lang="fr-CH" sz="1600" dirty="0"/>
              <a:t>óleo com areia sobre tela 230 x 275 cm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892" b="13892"/>
          <a:stretch>
            <a:fillRect/>
          </a:stretch>
        </p:blipFill>
        <p:spPr>
          <a:xfrm>
            <a:off x="1143000" y="1600200"/>
            <a:ext cx="8001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105835"/>
            <a:ext cx="7391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</a:t>
            </a:r>
            <a:endParaRPr lang="en-US" sz="3600" b="1" dirty="0">
              <a:solidFill>
                <a:srgbClr val="196666"/>
              </a:solidFill>
            </a:endParaRPr>
          </a:p>
          <a:p>
            <a:r>
              <a:rPr lang="en-US" sz="2800" dirty="0"/>
              <a:t>                </a:t>
            </a:r>
          </a:p>
          <a:p>
            <a:r>
              <a:rPr lang="en-US" sz="2800" dirty="0"/>
              <a:t>                            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</a:t>
            </a:r>
            <a:r>
              <a:rPr lang="en-US" sz="2400" dirty="0"/>
              <a:t> </a:t>
            </a:r>
          </a:p>
          <a:p>
            <a:r>
              <a:rPr lang="en-US" sz="2400" dirty="0"/>
              <a:t>       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600200"/>
            <a:ext cx="8153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T</a:t>
            </a:r>
            <a:r>
              <a:rPr lang="pt-BR" b="1" dirty="0"/>
              <a:t>endência </a:t>
            </a:r>
            <a:r>
              <a:rPr lang="pt-BR" b="1" dirty="0">
                <a:sym typeface="Wingdings"/>
              </a:rPr>
              <a:t> </a:t>
            </a:r>
            <a:r>
              <a:rPr lang="pt-BR" dirty="0">
                <a:sym typeface="Wingdings"/>
              </a:rPr>
              <a:t>direção para a </a:t>
            </a:r>
            <a:r>
              <a:rPr lang="pt-BR" dirty="0"/>
              <a:t>qual um sistema tende a mover-se </a:t>
            </a:r>
            <a:endParaRPr lang="en-US" dirty="0"/>
          </a:p>
          <a:p>
            <a:endParaRPr lang="pt-BR" dirty="0"/>
          </a:p>
          <a:p>
            <a:r>
              <a:rPr lang="pt-BR" b="1" dirty="0"/>
              <a:t>Ruptura</a:t>
            </a:r>
            <a:r>
              <a:rPr lang="pt-BR" b="1" dirty="0">
                <a:sym typeface="Wingdings" pitchFamily="2" charset="2"/>
              </a:rPr>
              <a:t> </a:t>
            </a:r>
            <a:r>
              <a:rPr lang="pt-BR" dirty="0">
                <a:sym typeface="Wingdings" pitchFamily="2" charset="2"/>
              </a:rPr>
              <a:t>interrupção de continuidade gerando imprevisibilidade e incertezas</a:t>
            </a:r>
          </a:p>
          <a:p>
            <a:endParaRPr lang="pt-BR" dirty="0">
              <a:sym typeface="Wingdings" pitchFamily="2" charset="2"/>
            </a:endParaRPr>
          </a:p>
          <a:p>
            <a:r>
              <a:rPr lang="pt-BR" b="1" dirty="0"/>
              <a:t>Risco </a:t>
            </a:r>
            <a:r>
              <a:rPr lang="pt-BR" b="1" dirty="0">
                <a:sym typeface="Wingdings"/>
              </a:rPr>
              <a:t> </a:t>
            </a:r>
            <a:r>
              <a:rPr lang="pt-BR" dirty="0"/>
              <a:t>possibilidade de ocorrer um acontecimento futuro e incerto.</a:t>
            </a:r>
          </a:p>
          <a:p>
            <a:r>
              <a:rPr lang="pt-BR" dirty="0">
                <a:sym typeface="Wingdings" pitchFamily="2" charset="2"/>
              </a:rPr>
              <a:t> </a:t>
            </a:r>
            <a:endParaRPr lang="pt-BR" dirty="0"/>
          </a:p>
          <a:p>
            <a:r>
              <a:rPr lang="pt-BR" b="1" dirty="0"/>
              <a:t>Custo da inação </a:t>
            </a:r>
            <a:r>
              <a:rPr lang="pt-BR" dirty="0">
                <a:sym typeface="Wingdings"/>
              </a:rPr>
              <a:t> </a:t>
            </a:r>
            <a:r>
              <a:rPr lang="pt-BR" dirty="0"/>
              <a:t>ônus decorrente da inercia diante de um risco </a:t>
            </a:r>
          </a:p>
          <a:p>
            <a:r>
              <a:rPr lang="en-US" dirty="0"/>
              <a:t>                                           *              *              *</a:t>
            </a:r>
          </a:p>
          <a:p>
            <a:r>
              <a:rPr lang="pt-BR" b="1" dirty="0"/>
              <a:t>Modelo </a:t>
            </a:r>
            <a:r>
              <a:rPr lang="pt-BR" b="1" dirty="0">
                <a:sym typeface="Wingdings"/>
              </a:rPr>
              <a:t> </a:t>
            </a:r>
            <a:r>
              <a:rPr lang="pt-BR" dirty="0"/>
              <a:t> representação ou interpretação simplificada da realidade . </a:t>
            </a:r>
            <a:endParaRPr lang="en-US" dirty="0"/>
          </a:p>
          <a:p>
            <a:r>
              <a:rPr lang="pt-BR" dirty="0"/>
              <a:t> </a:t>
            </a:r>
            <a:endParaRPr lang="en-US" dirty="0"/>
          </a:p>
          <a:p>
            <a:r>
              <a:rPr lang="pt-BR" b="1" dirty="0"/>
              <a:t>Sistema</a:t>
            </a:r>
            <a:r>
              <a:rPr lang="pt-BR" dirty="0"/>
              <a:t> </a:t>
            </a:r>
            <a:r>
              <a:rPr lang="pt-BR" dirty="0">
                <a:sym typeface="Wingdings"/>
              </a:rPr>
              <a:t></a:t>
            </a:r>
            <a:r>
              <a:rPr lang="pt-BR" dirty="0"/>
              <a:t>conjunto de elementos interdependentes de modo a formar um todo organizado.</a:t>
            </a:r>
            <a:endParaRPr lang="en-US" dirty="0"/>
          </a:p>
          <a:p>
            <a:r>
              <a:rPr lang="pt-BR" b="1" dirty="0"/>
              <a:t> </a:t>
            </a:r>
            <a:endParaRPr lang="en-US" dirty="0"/>
          </a:p>
          <a:p>
            <a:r>
              <a:rPr lang="pt-BR" b="1" dirty="0"/>
              <a:t>Processo </a:t>
            </a:r>
            <a:r>
              <a:rPr lang="pt-BR" b="1" dirty="0">
                <a:sym typeface="Wingdings"/>
              </a:rPr>
              <a:t> </a:t>
            </a:r>
            <a:r>
              <a:rPr lang="pt-BR" dirty="0"/>
              <a:t>significa método ou conjunto de medidas tomadas para atingir algum objetivo.</a:t>
            </a:r>
          </a:p>
          <a:p>
            <a:endParaRPr lang="en-US" dirty="0"/>
          </a:p>
          <a:p>
            <a:r>
              <a:rPr lang="pt-BR" b="1" dirty="0"/>
              <a:t>Governança </a:t>
            </a:r>
            <a:r>
              <a:rPr lang="pt-BR" b="1" dirty="0">
                <a:sym typeface="Wingdings"/>
              </a:rPr>
              <a:t> </a:t>
            </a:r>
            <a:r>
              <a:rPr lang="pt-BR" dirty="0"/>
              <a:t>combinação de regras, processos e comportamentos, imbuídos de valores, para exercer o  poder e alcançar resultados. </a:t>
            </a:r>
            <a:endParaRPr lang="en-US" dirty="0"/>
          </a:p>
          <a:p>
            <a:r>
              <a:rPr lang="pt-BR" dirty="0">
                <a:sym typeface="Wingdings"/>
              </a:rPr>
              <a:t> </a:t>
            </a:r>
          </a:p>
          <a:p>
            <a:endParaRPr lang="en-US" dirty="0"/>
          </a:p>
          <a:p>
            <a:r>
              <a:rPr lang="pt-BR" dirty="0"/>
              <a:t> 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8636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</a:t>
            </a:r>
            <a:r>
              <a:rPr lang="en-US" sz="2400" b="1" i="1" dirty="0">
                <a:solidFill>
                  <a:srgbClr val="196666"/>
                </a:solidFill>
              </a:rPr>
              <a:t>DEFINICÕES </a:t>
            </a:r>
          </a:p>
        </p:txBody>
      </p:sp>
    </p:spTree>
    <p:extLst>
      <p:ext uri="{BB962C8B-B14F-4D97-AF65-F5344CB8AC3E}">
        <p14:creationId xmlns:p14="http://schemas.microsoft.com/office/powerpoint/2010/main" val="91610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i="1" dirty="0"/>
              <a:t>Tendências Mundiais</a:t>
            </a:r>
          </a:p>
        </p:txBody>
      </p:sp>
      <p:sp>
        <p:nvSpPr>
          <p:cNvPr id="15362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428750"/>
            <a:ext cx="7772400" cy="5214938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pt-BR" b="1" dirty="0"/>
          </a:p>
          <a:p>
            <a:pPr>
              <a:lnSpc>
                <a:spcPct val="120000"/>
              </a:lnSpc>
            </a:pPr>
            <a:r>
              <a:rPr lang="pt-BR" sz="2000" b="1" dirty="0"/>
              <a:t>População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2000" dirty="0"/>
              <a:t>Em 2050, 9 bilhões de habitantes no planeta</a:t>
            </a:r>
          </a:p>
          <a:p>
            <a:pPr>
              <a:lnSpc>
                <a:spcPct val="120000"/>
              </a:lnSpc>
            </a:pPr>
            <a:r>
              <a:rPr lang="pt-BR" sz="2000" b="1" dirty="0"/>
              <a:t>Urbanização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2000" dirty="0"/>
              <a:t>Até 2050, 2/3 da população em aglomerados urbanos</a:t>
            </a:r>
          </a:p>
          <a:p>
            <a:pPr>
              <a:lnSpc>
                <a:spcPct val="120000"/>
              </a:lnSpc>
            </a:pPr>
            <a:r>
              <a:rPr lang="pt-BR" sz="2000" b="1" dirty="0"/>
              <a:t>Alimentação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2000" dirty="0"/>
              <a:t>Até 2050, o mundo deverá no mínimo duplicar a produção de alimentos</a:t>
            </a:r>
          </a:p>
          <a:p>
            <a:pPr>
              <a:lnSpc>
                <a:spcPct val="120000"/>
              </a:lnSpc>
            </a:pPr>
            <a:r>
              <a:rPr lang="pt-BR" sz="2000" b="1" dirty="0"/>
              <a:t>Transporte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pt-BR" sz="2000" dirty="0"/>
              <a:t>Até 2035, será superada a marca de 2 bilhões de automóveis e caminhões (800 milhões em 2009) </a:t>
            </a:r>
          </a:p>
        </p:txBody>
      </p:sp>
      <p:pic>
        <p:nvPicPr>
          <p:cNvPr id="15363" name="Picture 7" descr="globe_terrestr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557338"/>
            <a:ext cx="19431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82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14087" t="42031" r="11766" b="9805"/>
          <a:stretch/>
        </p:blipFill>
        <p:spPr>
          <a:xfrm>
            <a:off x="1066800" y="2394919"/>
            <a:ext cx="7696199" cy="346292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title" idx="4294967295"/>
          </p:nvPr>
        </p:nvSpPr>
        <p:spPr>
          <a:xfrm>
            <a:off x="1194994" y="1000160"/>
            <a:ext cx="6754050" cy="127080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buSzPct val="25000"/>
            </a:pPr>
            <a:r>
              <a:rPr lang="pt-BR" sz="2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População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mundial e regiões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buSzPct val="25000"/>
            </a:pPr>
            <a:r>
              <a:rPr lang="pt-BR" sz="18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2017~2100 projeção de variante média</a:t>
            </a:r>
          </a:p>
          <a:p>
            <a:pPr>
              <a:lnSpc>
                <a:spcPct val="115000"/>
              </a:lnSpc>
              <a:spcBef>
                <a:spcPts val="0"/>
              </a:spcBef>
              <a:buSzPct val="78571"/>
            </a:pPr>
            <a:endParaRPr sz="105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buSzPct val="78571"/>
            </a:pPr>
            <a:endParaRPr sz="105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buSzPct val="25000"/>
            </a:pPr>
            <a:endParaRPr sz="18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1251788" y="5478975"/>
            <a:ext cx="6754050" cy="52177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900" b="1">
                <a:solidFill>
                  <a:srgbClr val="434343"/>
                </a:solidFill>
              </a:rPr>
              <a:t>Fonte: </a:t>
            </a:r>
            <a:r>
              <a:rPr lang="pt-BR" i="1">
                <a:solidFill>
                  <a:srgbClr val="434343"/>
                </a:solidFill>
              </a:rPr>
              <a:t>United Nations, Department of Economic and Social Affairs, Population Division (2017).</a:t>
            </a:r>
          </a:p>
          <a:p>
            <a:pPr algn="ctr">
              <a:lnSpc>
                <a:spcPct val="115000"/>
              </a:lnSpc>
            </a:pPr>
            <a:r>
              <a:rPr lang="pt-BR" i="1">
                <a:solidFill>
                  <a:srgbClr val="434343"/>
                </a:solidFill>
              </a:rPr>
              <a:t>World Population Prospects: The 2017 Revision. New York: United Nations</a:t>
            </a:r>
            <a:r>
              <a:rPr lang="pt-BR">
                <a:solidFill>
                  <a:srgbClr val="434343"/>
                </a:solidFill>
              </a:rPr>
              <a:t>.</a:t>
            </a:r>
          </a:p>
          <a:p>
            <a:pPr algn="ctr">
              <a:lnSpc>
                <a:spcPct val="115000"/>
              </a:lnSpc>
            </a:pPr>
            <a:endParaRPr sz="900" b="1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9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2804292" y="2449568"/>
            <a:ext cx="4162097" cy="276999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>
              <a:buSzPct val="25000"/>
            </a:pP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175" name="Shape 175"/>
          <p:cNvGraphicFramePr/>
          <p:nvPr/>
        </p:nvGraphicFramePr>
        <p:xfrm>
          <a:off x="1524000" y="2277496"/>
          <a:ext cx="5943600" cy="27709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8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18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2017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2030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2050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2100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90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2100" b="1" u="none" strike="noStrike" cap="none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209.288 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21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225.472 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>
                          <a:solidFill>
                            <a:srgbClr val="002060"/>
                          </a:solidFill>
                        </a:rPr>
                        <a:t>232. 688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2100" b="1" u="none" strike="noStrike" cap="none" dirty="0">
                          <a:solidFill>
                            <a:srgbClr val="002060"/>
                          </a:solidFill>
                        </a:rPr>
                        <a:t>190.453</a:t>
                      </a:r>
                    </a:p>
                  </a:txBody>
                  <a:tcPr marL="38569" marR="38569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6" name="Shape 176"/>
          <p:cNvSpPr txBox="1"/>
          <p:nvPr/>
        </p:nvSpPr>
        <p:spPr>
          <a:xfrm>
            <a:off x="1251788" y="5478975"/>
            <a:ext cx="6754050" cy="52177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900" b="1">
                <a:solidFill>
                  <a:srgbClr val="434343"/>
                </a:solidFill>
              </a:rPr>
              <a:t>Fonte: </a:t>
            </a:r>
            <a:r>
              <a:rPr lang="pt-BR" i="1">
                <a:solidFill>
                  <a:srgbClr val="434343"/>
                </a:solidFill>
              </a:rPr>
              <a:t>United Nations, Department of Economic and Social Affairs, Population Division (2017).</a:t>
            </a:r>
          </a:p>
          <a:p>
            <a:pPr algn="ctr">
              <a:lnSpc>
                <a:spcPct val="115000"/>
              </a:lnSpc>
            </a:pPr>
            <a:r>
              <a:rPr lang="pt-BR" i="1">
                <a:solidFill>
                  <a:srgbClr val="434343"/>
                </a:solidFill>
              </a:rPr>
              <a:t>World Population Prospects: The 2017 Revision. New York: United Nations</a:t>
            </a:r>
            <a:r>
              <a:rPr lang="pt-BR">
                <a:solidFill>
                  <a:srgbClr val="434343"/>
                </a:solidFill>
              </a:rPr>
              <a:t>.</a:t>
            </a:r>
          </a:p>
          <a:p>
            <a:pPr algn="ctr">
              <a:lnSpc>
                <a:spcPct val="115000"/>
              </a:lnSpc>
            </a:pPr>
            <a:endParaRPr sz="900" b="1">
              <a:solidFill>
                <a:srgbClr val="434343"/>
              </a:solidFill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title" idx="4294967295"/>
          </p:nvPr>
        </p:nvSpPr>
        <p:spPr>
          <a:xfrm>
            <a:off x="1194994" y="1000162"/>
            <a:ext cx="6754050" cy="8140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buSzPct val="25000"/>
            </a:pP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População no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buSzPct val="25000"/>
            </a:pPr>
            <a:r>
              <a:rPr lang="pt-BR" sz="18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Projeção da variante média (x1000 hab.)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buSzPct val="78571"/>
            </a:pPr>
            <a:endParaRPr sz="105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buSzPct val="25000"/>
            </a:pPr>
            <a:endParaRPr sz="18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867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2430</TotalTime>
  <Words>1074</Words>
  <Application>Microsoft Macintosh PowerPoint</Application>
  <PresentationFormat>On-screen Show (4:3)</PresentationFormat>
  <Paragraphs>269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Bookman Old Style</vt:lpstr>
      <vt:lpstr>Calibri</vt:lpstr>
      <vt:lpstr>Gill Sans MT</vt:lpstr>
      <vt:lpstr>Helvetica</vt:lpstr>
      <vt:lpstr>Times New Roman</vt:lpstr>
      <vt:lpstr>Verdana</vt:lpstr>
      <vt:lpstr>Wingdings</vt:lpstr>
      <vt:lpstr>Wingdings 2</vt:lpstr>
      <vt:lpstr>Wingdings 3</vt:lpstr>
      <vt:lpstr>Origin</vt:lpstr>
      <vt:lpstr>Eclipse</vt:lpstr>
      <vt:lpstr>PowerPoint Presentation</vt:lpstr>
      <vt:lpstr>PowerPoint Presentation</vt:lpstr>
      <vt:lpstr>PowerPoint Presentation</vt:lpstr>
      <vt:lpstr>PowerPoint Presentation</vt:lpstr>
      <vt:lpstr>Lasar Segall  Navio de emigrantes, 1939/41 óleo com areia sobre tela 230 x 275 cm</vt:lpstr>
      <vt:lpstr>PowerPoint Presentation</vt:lpstr>
      <vt:lpstr>Tendências Mundiais</vt:lpstr>
      <vt:lpstr>   População mundial e regiões 2017~2100 projeção de variante média   </vt:lpstr>
      <vt:lpstr>População no Brasil Projeção da variante média (x1000 hab.)  </vt:lpstr>
      <vt:lpstr>PowerPoint Presentation</vt:lpstr>
      <vt:lpstr>             Tendências Mundiais</vt:lpstr>
      <vt:lpstr>Tendências Mundiais</vt:lpstr>
      <vt:lpstr>PowerPoint Presentation</vt:lpstr>
      <vt:lpstr>PowerPoint Presentation</vt:lpstr>
      <vt:lpstr> Novas Fronteiras na Ciência e Tecnologia </vt:lpstr>
      <vt:lpstr>PowerPoint Presentation</vt:lpstr>
      <vt:lpstr>PowerPoint Presentation</vt:lpstr>
      <vt:lpstr>PowerPoint Presentation</vt:lpstr>
      <vt:lpstr>       Como construir o futuro?   </vt:lpstr>
      <vt:lpstr>          Rankings de Nações      </vt:lpstr>
      <vt:lpstr>    Países com elevada consciência dos riscos  </vt:lpstr>
      <vt:lpstr>                                                                                                                     Consciência dos riscos e Ensino Superior * (                    Fonte: (THE) Times Higher Education World University Rankings</vt:lpstr>
      <vt:lpstr>PowerPoint Presentation</vt:lpstr>
      <vt:lpstr>                           Brazil’s Nationally Determined Contribution                                     Metas até 2030 </vt:lpstr>
      <vt:lpstr>Quem constrói  o futuro ?                                           Ensinamentos dos Pioneiros  </vt:lpstr>
      <vt:lpstr>Quem constrói o futuro ?                            Ensinamentos dos pioneiros  II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Noda Haruko</dc:creator>
  <cp:lastModifiedBy>Microsoft Office User</cp:lastModifiedBy>
  <cp:revision>195</cp:revision>
  <cp:lastPrinted>2018-08-09T16:24:22Z</cp:lastPrinted>
  <dcterms:created xsi:type="dcterms:W3CDTF">2007-05-15T17:28:17Z</dcterms:created>
  <dcterms:modified xsi:type="dcterms:W3CDTF">2019-08-15T19:39:19Z</dcterms:modified>
</cp:coreProperties>
</file>