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notesSlides/notesSlide16.xml" ContentType="application/vnd.openxmlformats-officedocument.presentationml.notesSlide+xml"/>
  <Override PartName="/ppt/charts/chart24.xml" ContentType="application/vnd.openxmlformats-officedocument.drawingml.chart+xml"/>
  <Override PartName="/ppt/tableStyles.xml" ContentType="application/vnd.openxmlformats-officedocument.presentationml.tableStyles+xml"/>
  <Override PartName="/ppt/theme/themeOverride17.xml" ContentType="application/vnd.openxmlformats-officedocument.themeOverr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rawings/drawing3.xml" ContentType="application/vnd.openxmlformats-officedocument.drawingml.chartshapes+xml"/>
  <Override PartName="/ppt/charts/chart29.xml" ContentType="application/vnd.openxmlformats-officedocument.drawingml.char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Override6.xml" ContentType="application/vnd.openxmlformats-officedocument.themeOverride+xml"/>
  <Override PartName="/ppt/charts/chart18.xml" ContentType="application/vnd.openxmlformats-officedocument.drawingml.char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charts/chart21.xml" ContentType="application/vnd.openxmlformats-officedocument.drawingml.chart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10.xml" ContentType="application/vnd.openxmlformats-officedocument.drawingml.chart+xml"/>
  <Override PartName="/ppt/notesSlides/notesSlide8.xml" ContentType="application/vnd.openxmlformats-officedocument.presentationml.notesSlide+xml"/>
  <Override PartName="/ppt/theme/themeOverride18.xml" ContentType="application/vnd.openxmlformats-officedocument.themeOverr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charts/chart4.xml" ContentType="application/vnd.openxmlformats-officedocument.drawingml.chart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Override7.xml" ContentType="application/vnd.openxmlformats-officedocument.themeOverr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xls" ContentType="application/vnd.ms-excel"/>
  <Override PartName="/ppt/theme/themeOverride3.xml" ContentType="application/vnd.openxmlformats-officedocument.themeOverride+xml"/>
  <Override PartName="/ppt/charts/chart26.xml" ContentType="application/vnd.openxmlformats-officedocument.drawingml.char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charts/chart15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charts/chart22.xml" ContentType="application/vnd.openxmlformats-officedocument.drawingml.chart+xml"/>
  <Default Extension="pptx" ContentType="application/vnd.openxmlformats-officedocument.presentationml.presentation"/>
  <Override PartName="/ppt/theme/themeOverride19.xml" ContentType="application/vnd.openxmlformats-officedocument.themeOverride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charts/chart5.xml" ContentType="application/vnd.openxmlformats-officedocument.drawingml.chart+xml"/>
  <Override PartName="/ppt/theme/themeOverride15.xml" ContentType="application/vnd.openxmlformats-officedocument.themeOverr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drawings/drawing1.xml" ContentType="application/vnd.openxmlformats-officedocument.drawingml.chartshapes+xml"/>
  <Override PartName="/ppt/charts/chart27.xml" ContentType="application/vnd.openxmlformats-officedocument.drawingml.char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charts/chart23.xml" ContentType="application/vnd.openxmlformats-officedocument.drawingml.char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12.xml" ContentType="application/vnd.openxmlformats-officedocument.drawingml.chart+xml"/>
  <Override PartName="/ppt/charts/chart30.xml" ContentType="application/vnd.openxmlformats-officedocument.drawingml.char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theme/themeOverride16.xml" ContentType="application/vnd.openxmlformats-officedocument.themeOverr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charts/chart28.xml" ContentType="application/vnd.openxmlformats-officedocument.drawingml.char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charts/chart31.xml" ContentType="application/vnd.openxmlformats-officedocument.drawingml.chart+xml"/>
  <Override PartName="/ppt/slides/slide129.xml" ContentType="application/vnd.openxmlformats-officedocument.presentationml.slide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Default Extension="doc" ContentType="application/msword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theme/themeOverride13.xml" ContentType="application/vnd.openxmlformats-officedocument.themeOverr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charts/chart25.xml" ContentType="application/vnd.openxmlformats-officedocument.drawingml.chart+xml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  <p:sldMasterId id="2147483714" r:id="rId2"/>
  </p:sldMasterIdLst>
  <p:notesMasterIdLst>
    <p:notesMasterId r:id="rId139"/>
  </p:notesMasterIdLst>
  <p:sldIdLst>
    <p:sldId id="256" r:id="rId3"/>
    <p:sldId id="532" r:id="rId4"/>
    <p:sldId id="313" r:id="rId5"/>
    <p:sldId id="467" r:id="rId6"/>
    <p:sldId id="504" r:id="rId7"/>
    <p:sldId id="506" r:id="rId8"/>
    <p:sldId id="395" r:id="rId9"/>
    <p:sldId id="338" r:id="rId10"/>
    <p:sldId id="336" r:id="rId11"/>
    <p:sldId id="337" r:id="rId12"/>
    <p:sldId id="287" r:id="rId13"/>
    <p:sldId id="340" r:id="rId14"/>
    <p:sldId id="341" r:id="rId15"/>
    <p:sldId id="288" r:id="rId16"/>
    <p:sldId id="540" r:id="rId17"/>
    <p:sldId id="543" r:id="rId18"/>
    <p:sldId id="537" r:id="rId19"/>
    <p:sldId id="332" r:id="rId20"/>
    <p:sldId id="333" r:id="rId21"/>
    <p:sldId id="334" r:id="rId22"/>
    <p:sldId id="477" r:id="rId23"/>
    <p:sldId id="479" r:id="rId24"/>
    <p:sldId id="480" r:id="rId25"/>
    <p:sldId id="499" r:id="rId26"/>
    <p:sldId id="437" r:id="rId27"/>
    <p:sldId id="438" r:id="rId28"/>
    <p:sldId id="439" r:id="rId29"/>
    <p:sldId id="440" r:id="rId30"/>
    <p:sldId id="534" r:id="rId31"/>
    <p:sldId id="441" r:id="rId32"/>
    <p:sldId id="442" r:id="rId33"/>
    <p:sldId id="443" r:id="rId34"/>
    <p:sldId id="444" r:id="rId35"/>
    <p:sldId id="448" r:id="rId36"/>
    <p:sldId id="510" r:id="rId37"/>
    <p:sldId id="445" r:id="rId38"/>
    <p:sldId id="451" r:id="rId39"/>
    <p:sldId id="452" r:id="rId40"/>
    <p:sldId id="297" r:id="rId41"/>
    <p:sldId id="473" r:id="rId42"/>
    <p:sldId id="474" r:id="rId43"/>
    <p:sldId id="327" r:id="rId44"/>
    <p:sldId id="526" r:id="rId45"/>
    <p:sldId id="505" r:id="rId46"/>
    <p:sldId id="366" r:id="rId47"/>
    <p:sldId id="396" r:id="rId48"/>
    <p:sldId id="369" r:id="rId49"/>
    <p:sldId id="399" r:id="rId50"/>
    <p:sldId id="368" r:id="rId51"/>
    <p:sldId id="371" r:id="rId52"/>
    <p:sldId id="417" r:id="rId53"/>
    <p:sldId id="418" r:id="rId54"/>
    <p:sldId id="419" r:id="rId55"/>
    <p:sldId id="420" r:id="rId56"/>
    <p:sldId id="423" r:id="rId57"/>
    <p:sldId id="424" r:id="rId58"/>
    <p:sldId id="426" r:id="rId59"/>
    <p:sldId id="427" r:id="rId60"/>
    <p:sldId id="428" r:id="rId61"/>
    <p:sldId id="289" r:id="rId62"/>
    <p:sldId id="348" r:id="rId63"/>
    <p:sldId id="308" r:id="rId64"/>
    <p:sldId id="398" r:id="rId65"/>
    <p:sldId id="324" r:id="rId66"/>
    <p:sldId id="315" r:id="rId67"/>
    <p:sldId id="318" r:id="rId68"/>
    <p:sldId id="325" r:id="rId69"/>
    <p:sldId id="471" r:id="rId70"/>
    <p:sldId id="472" r:id="rId71"/>
    <p:sldId id="457" r:id="rId72"/>
    <p:sldId id="458" r:id="rId73"/>
    <p:sldId id="459" r:id="rId74"/>
    <p:sldId id="460" r:id="rId75"/>
    <p:sldId id="461" r:id="rId76"/>
    <p:sldId id="462" r:id="rId77"/>
    <p:sldId id="463" r:id="rId78"/>
    <p:sldId id="464" r:id="rId79"/>
    <p:sldId id="346" r:id="rId80"/>
    <p:sldId id="539" r:id="rId81"/>
    <p:sldId id="538" r:id="rId82"/>
    <p:sldId id="533" r:id="rId83"/>
    <p:sldId id="303" r:id="rId84"/>
    <p:sldId id="302" r:id="rId85"/>
    <p:sldId id="511" r:id="rId86"/>
    <p:sldId id="512" r:id="rId87"/>
    <p:sldId id="513" r:id="rId88"/>
    <p:sldId id="514" r:id="rId89"/>
    <p:sldId id="515" r:id="rId90"/>
    <p:sldId id="516" r:id="rId91"/>
    <p:sldId id="517" r:id="rId92"/>
    <p:sldId id="518" r:id="rId93"/>
    <p:sldId id="519" r:id="rId94"/>
    <p:sldId id="520" r:id="rId95"/>
    <p:sldId id="521" r:id="rId96"/>
    <p:sldId id="522" r:id="rId97"/>
    <p:sldId id="319" r:id="rId98"/>
    <p:sldId id="320" r:id="rId99"/>
    <p:sldId id="530" r:id="rId100"/>
    <p:sldId id="528" r:id="rId101"/>
    <p:sldId id="529" r:id="rId102"/>
    <p:sldId id="267" r:id="rId103"/>
    <p:sldId id="268" r:id="rId104"/>
    <p:sldId id="523" r:id="rId105"/>
    <p:sldId id="524" r:id="rId106"/>
    <p:sldId id="321" r:id="rId107"/>
    <p:sldId id="322" r:id="rId108"/>
    <p:sldId id="323" r:id="rId109"/>
    <p:sldId id="344" r:id="rId110"/>
    <p:sldId id="414" r:id="rId111"/>
    <p:sldId id="397" r:id="rId112"/>
    <p:sldId id="329" r:id="rId113"/>
    <p:sldId id="481" r:id="rId114"/>
    <p:sldId id="482" r:id="rId115"/>
    <p:sldId id="483" r:id="rId116"/>
    <p:sldId id="484" r:id="rId117"/>
    <p:sldId id="485" r:id="rId118"/>
    <p:sldId id="486" r:id="rId119"/>
    <p:sldId id="487" r:id="rId120"/>
    <p:sldId id="488" r:id="rId121"/>
    <p:sldId id="489" r:id="rId122"/>
    <p:sldId id="490" r:id="rId123"/>
    <p:sldId id="491" r:id="rId124"/>
    <p:sldId id="492" r:id="rId125"/>
    <p:sldId id="493" r:id="rId126"/>
    <p:sldId id="494" r:id="rId127"/>
    <p:sldId id="509" r:id="rId128"/>
    <p:sldId id="299" r:id="rId129"/>
    <p:sldId id="470" r:id="rId130"/>
    <p:sldId id="335" r:id="rId131"/>
    <p:sldId id="300" r:id="rId132"/>
    <p:sldId id="502" r:id="rId133"/>
    <p:sldId id="501" r:id="rId134"/>
    <p:sldId id="507" r:id="rId135"/>
    <p:sldId id="525" r:id="rId136"/>
    <p:sldId id="446" r:id="rId137"/>
    <p:sldId id="447" r:id="rId138"/>
  </p:sldIdLst>
  <p:sldSz cx="9144000" cy="6858000" type="screen4x3"/>
  <p:notesSz cx="6858000" cy="9144000"/>
  <p:defaultTextStyle>
    <a:defPPr>
      <a:defRPr lang="pt-BR"/>
    </a:defPPr>
    <a:lvl1pPr algn="ctr" rtl="0" fontAlgn="base">
      <a:spcBef>
        <a:spcPct val="0"/>
      </a:spcBef>
      <a:spcAft>
        <a:spcPct val="0"/>
      </a:spcAft>
      <a:defRPr sz="1600" kern="1200" baseline="300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600" kern="1200" baseline="300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600" kern="1200" baseline="300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600" kern="1200" baseline="300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600" kern="1200" baseline="300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 baseline="300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 baseline="300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 baseline="300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 baseline="300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339966"/>
    <a:srgbClr val="0099FF"/>
    <a:srgbClr val="CC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9" autoAdjust="0"/>
    <p:restoredTop sz="94728" autoAdjust="0"/>
  </p:normalViewPr>
  <p:slideViewPr>
    <p:cSldViewPr>
      <p:cViewPr varScale="1">
        <p:scale>
          <a:sx n="73" d="100"/>
          <a:sy n="73" d="100"/>
        </p:scale>
        <p:origin x="-171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4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ao%20Daniel\Doutorado%20Esalq\Aulas%20Dep%20Zootecnia\Palestra%20Cana\Composi&#231;&#227;o%20bromatol&#243;gica%20cana.xlsx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Acer%20Core%20Duo\Desktop\Graficos-disserta&#231;&#227;o.xlsx" TargetMode="External"/><Relationship Id="rId1" Type="http://schemas.openxmlformats.org/officeDocument/2006/relationships/themeOverride" Target="../theme/themeOverride8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Acer%20Core%20Duo\Desktop\Graficos-disserta&#231;&#227;o.xlsx" TargetMode="External"/><Relationship Id="rId1" Type="http://schemas.openxmlformats.org/officeDocument/2006/relationships/themeOverride" Target="../theme/themeOverride9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Acer%20Core%20Duo\Desktop\Graficos-disserta&#231;&#227;o.xlsx" TargetMode="External"/><Relationship Id="rId1" Type="http://schemas.openxmlformats.org/officeDocument/2006/relationships/themeOverride" Target="../theme/themeOverride10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Acer%20Core%20Duo\Desktop\Graficos-disserta&#231;&#227;o.xlsx" TargetMode="External"/><Relationship Id="rId1" Type="http://schemas.openxmlformats.org/officeDocument/2006/relationships/themeOverride" Target="../theme/themeOverride11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Acer%20Core%20Duo\Desktop\Graficos-disserta&#231;&#227;o.xlsx" TargetMode="External"/><Relationship Id="rId1" Type="http://schemas.openxmlformats.org/officeDocument/2006/relationships/themeOverride" Target="../theme/themeOverride12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Acer%20Core%20Duo\Desktop\Graficos-disserta&#231;&#227;o.xlsx" TargetMode="External"/><Relationship Id="rId1" Type="http://schemas.openxmlformats.org/officeDocument/2006/relationships/themeOverride" Target="../theme/themeOverride13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Acer%20Core%20Duo\Desktop\Graficos-disserta&#231;&#227;o.xlsx" TargetMode="External"/><Relationship Id="rId1" Type="http://schemas.openxmlformats.org/officeDocument/2006/relationships/themeOverride" Target="../theme/themeOverride14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Documents%20and%20Settings\Acer%20Core%20Duo\Desktop\Graficos-disserta&#231;&#227;o.xlsx" TargetMode="External"/><Relationship Id="rId1" Type="http://schemas.openxmlformats.org/officeDocument/2006/relationships/themeOverride" Target="../theme/themeOverride15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Acer%20Core%20Duo\Desktop\Graficos-disserta&#231;&#227;o.xlsx" TargetMode="External"/><Relationship Id="rId1" Type="http://schemas.openxmlformats.org/officeDocument/2006/relationships/themeOverride" Target="../theme/themeOverride16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C:\Documents%20and%20Settings\Acer%20Core%20Duo\Desktop\DadosDenerjl.xls" TargetMode="External"/><Relationship Id="rId1" Type="http://schemas.openxmlformats.org/officeDocument/2006/relationships/themeOverride" Target="../theme/themeOverride17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ao%20Daniel\Doutorado%20Esalq\Aulas%20Dep%20Zootecnia\Palestra%20Cana\Composi&#231;&#227;o%20bromatol&#243;gica%20cana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ao%20Daniel\Outros%20projetos\Correla&#231;&#245;es%20Bolinho%20Dener\DadosDenerjl.xls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ao%20Daniel\Desktop\Vacas%20_%20Jo&#227;o\Consumo%20-%20Exp%20Jo&#227;o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ao%20Daniel\Desktop\Vacas%20_%20Jo&#227;o\Comportamento%20ingestivo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ao%20Daniel\Desktop\Vacas%20_%20Jo&#227;o\TMP%20vacas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ao%20Daniel\Desktop\Vacas%20_%20Jo&#227;o\Produ&#231;&#227;o%20Leite%20-%20Experimento%20Jo&#227;o.xlsx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ao%20Daniel\Desktop\Vacas%20_%20Jo&#227;o\Sangue.xlsx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ao%20Daniel\Desktop\Vacas%20_%20Jo&#227;o\Composi&#231;&#227;o%20leite%20-%20Exp%20Jo&#227;o.xlsx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ao%20Daniel\Desktop\Vacas%20_%20Jo&#227;o\Sensorial%20leite.xls" TargetMode="External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Users\Alexandre\R_Goulart\Pos_graduacao\Experimentos_doutorado\METABOLICO\Tese\Mat_ruminal\Mat_ruminal.xlsx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ao%20Daniel\Doutorado%20Esalq\Aulas%20Dep%20Zootecnia\Palestra%20Cana\Dados%20Jo&#227;o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Toshiba\Documents\Vanessa\SBZ\SBZ%202010\NDICE%20DE%20SELEO_est..xlsx" TargetMode="External"/><Relationship Id="rId1" Type="http://schemas.openxmlformats.org/officeDocument/2006/relationships/themeOverride" Target="../theme/themeOverride1.xml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Acer%20Core%20Duo\Desktop\Graficos-disserta&#231;&#227;o.xlsx" TargetMode="External"/><Relationship Id="rId1" Type="http://schemas.openxmlformats.org/officeDocument/2006/relationships/themeOverride" Target="../theme/themeOverride18.xml"/></Relationships>
</file>

<file path=ppt/charts/_rels/chart3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Acer%20Core%20Duo\Desktop\Graficos-disserta&#231;&#227;o.xlsx" TargetMode="External"/><Relationship Id="rId1" Type="http://schemas.openxmlformats.org/officeDocument/2006/relationships/themeOverride" Target="../theme/themeOverride19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Alexandre\R_Goulart\Pos_graduacao\Revista_Resumos\ASAS_2009\Graficos.xlsx" TargetMode="External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Acer%20Core%20Duo\Desktop\Graficos-disserta&#231;&#227;o.xlsx" TargetMode="External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Acer%20Core%20Duo\Desktop\Graficos-disserta&#231;&#227;o.xlsx" TargetMode="External"/><Relationship Id="rId1" Type="http://schemas.openxmlformats.org/officeDocument/2006/relationships/themeOverride" Target="../theme/themeOverride4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Acer%20Core%20Duo\Desktop\Graficos-disserta&#231;&#227;o.xlsx" TargetMode="External"/><Relationship Id="rId1" Type="http://schemas.openxmlformats.org/officeDocument/2006/relationships/themeOverride" Target="../theme/themeOverride5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Acer%20Core%20Duo\Desktop\Graficos-disserta&#231;&#227;o.xlsx" TargetMode="External"/><Relationship Id="rId1" Type="http://schemas.openxmlformats.org/officeDocument/2006/relationships/themeOverride" Target="../theme/themeOverride6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Acer%20Core%20Duo\Desktop\Graficos-disserta&#231;&#227;o.xlsx" TargetMode="External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plotArea>
      <c:layout/>
      <c:pieChart>
        <c:varyColors val="1"/>
        <c:ser>
          <c:idx val="0"/>
          <c:order val="0"/>
          <c:dPt>
            <c:idx val="0"/>
            <c:spPr>
              <a:solidFill>
                <a:srgbClr val="FFC000"/>
              </a:solidFill>
            </c:spPr>
          </c:dPt>
          <c:dPt>
            <c:idx val="2"/>
            <c:spPr>
              <a:solidFill>
                <a:schemeClr val="tx1">
                  <a:lumMod val="65000"/>
                  <a:lumOff val="35000"/>
                </a:schemeClr>
              </a:solidFill>
            </c:spPr>
          </c:dPt>
          <c:dPt>
            <c:idx val="3"/>
            <c:spPr>
              <a:solidFill>
                <a:srgbClr val="006600"/>
              </a:solidFill>
            </c:spPr>
          </c:dPt>
          <c:dPt>
            <c:idx val="4"/>
            <c:spPr>
              <a:solidFill>
                <a:srgbClr val="FFCC99"/>
              </a:solidFill>
            </c:spPr>
          </c:dPt>
          <c:dLbls>
            <c:dLbl>
              <c:idx val="4"/>
              <c:layout>
                <c:manualLayout>
                  <c:x val="0.12776570880162971"/>
                  <c:y val="2.295826463703179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40%</a:t>
                    </a:r>
                    <a:endParaRPr lang="en-US" dirty="0"/>
                  </a:p>
                </c:rich>
              </c:tx>
              <c:showVal val="1"/>
            </c:dLbl>
            <c:delete val="1"/>
          </c:dLbls>
          <c:cat>
            <c:strRef>
              <c:f>tabelas!$H$24:$H$28</c:f>
              <c:strCache>
                <c:ptCount val="5"/>
                <c:pt idx="0">
                  <c:v>PB</c:v>
                </c:pt>
                <c:pt idx="1">
                  <c:v>EE</c:v>
                </c:pt>
                <c:pt idx="2">
                  <c:v>MM</c:v>
                </c:pt>
                <c:pt idx="3">
                  <c:v>FDN</c:v>
                </c:pt>
                <c:pt idx="4">
                  <c:v>CNF</c:v>
                </c:pt>
              </c:strCache>
            </c:strRef>
          </c:cat>
          <c:val>
            <c:numRef>
              <c:f>tabelas!$I$24:$I$28</c:f>
              <c:numCache>
                <c:formatCode>0.00</c:formatCode>
                <c:ptCount val="5"/>
                <c:pt idx="0">
                  <c:v>2.9695</c:v>
                </c:pt>
                <c:pt idx="1">
                  <c:v>0.87200000000000166</c:v>
                </c:pt>
                <c:pt idx="2">
                  <c:v>3.0574999999999997</c:v>
                </c:pt>
                <c:pt idx="3">
                  <c:v>52.846249999999998</c:v>
                </c:pt>
                <c:pt idx="4">
                  <c:v>40.254750000000001</c:v>
                </c:pt>
              </c:numCache>
            </c:numRef>
          </c:val>
        </c:ser>
        <c:firstSliceAng val="0"/>
      </c:pie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pt-BR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lrMapOvr bg1="lt1" tx1="dk1" bg2="lt2" tx2="dk2" accent1="accent1" accent2="accent2" accent3="accent3" accent4="accent4" accent5="accent5" accent6="accent6" hlink="hlink" folHlink="folHlink"/>
  <c:chart>
    <c:plotArea>
      <c:layout/>
      <c:lineChart>
        <c:grouping val="standard"/>
        <c:ser>
          <c:idx val="0"/>
          <c:order val="0"/>
          <c:tx>
            <c:v>Colmo</c:v>
          </c:tx>
          <c:spPr>
            <a:ln w="19050">
              <a:solidFill>
                <a:srgbClr val="FF0000"/>
              </a:solidFill>
            </a:ln>
          </c:spPr>
          <c:marker>
            <c:symbol val="diamond"/>
            <c:size val="4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numRef>
              <c:f>FDN!$B$6:$M$6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FDN!$B$2:$M$2</c:f>
              <c:numCache>
                <c:formatCode>General</c:formatCode>
                <c:ptCount val="12"/>
                <c:pt idx="3">
                  <c:v>64.108599999999981</c:v>
                </c:pt>
                <c:pt idx="4">
                  <c:v>51.8857</c:v>
                </c:pt>
                <c:pt idx="5">
                  <c:v>47.063900000000011</c:v>
                </c:pt>
                <c:pt idx="6">
                  <c:v>43.735600000000012</c:v>
                </c:pt>
                <c:pt idx="7">
                  <c:v>45.480600000000003</c:v>
                </c:pt>
                <c:pt idx="8">
                  <c:v>49.374299999999998</c:v>
                </c:pt>
                <c:pt idx="9">
                  <c:v>43.268400000000113</c:v>
                </c:pt>
                <c:pt idx="10">
                  <c:v>37.954000000000001</c:v>
                </c:pt>
                <c:pt idx="11">
                  <c:v>37.669400000000003</c:v>
                </c:pt>
              </c:numCache>
            </c:numRef>
          </c:val>
        </c:ser>
        <c:ser>
          <c:idx val="1"/>
          <c:order val="1"/>
          <c:tx>
            <c:v>Folha</c:v>
          </c:tx>
          <c:spPr>
            <a:ln w="19050">
              <a:solidFill>
                <a:srgbClr val="009900"/>
              </a:solidFill>
            </a:ln>
          </c:spPr>
          <c:marker>
            <c:symbol val="triangle"/>
            <c:size val="4"/>
            <c:spPr>
              <a:solidFill>
                <a:srgbClr val="009900"/>
              </a:solidFill>
              <a:ln>
                <a:solidFill>
                  <a:srgbClr val="009900"/>
                </a:solidFill>
              </a:ln>
            </c:spPr>
          </c:marker>
          <c:cat>
            <c:numRef>
              <c:f>FDN!$B$6:$M$6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FDN!$B$3:$M$3</c:f>
              <c:numCache>
                <c:formatCode>General</c:formatCode>
                <c:ptCount val="12"/>
                <c:pt idx="3">
                  <c:v>81.399799999999999</c:v>
                </c:pt>
                <c:pt idx="4">
                  <c:v>78.407900000000026</c:v>
                </c:pt>
                <c:pt idx="5">
                  <c:v>80.634399999999999</c:v>
                </c:pt>
                <c:pt idx="6">
                  <c:v>77.384999999999991</c:v>
                </c:pt>
                <c:pt idx="7">
                  <c:v>80.263300000000001</c:v>
                </c:pt>
                <c:pt idx="8">
                  <c:v>75.677799999999948</c:v>
                </c:pt>
                <c:pt idx="9">
                  <c:v>80.482500000000002</c:v>
                </c:pt>
                <c:pt idx="10">
                  <c:v>74.860500000000002</c:v>
                </c:pt>
                <c:pt idx="11">
                  <c:v>72.044399999999996</c:v>
                </c:pt>
              </c:numCache>
            </c:numRef>
          </c:val>
        </c:ser>
        <c:ser>
          <c:idx val="2"/>
          <c:order val="2"/>
          <c:tx>
            <c:v>PI</c:v>
          </c:tx>
          <c:spPr>
            <a:ln w="19050">
              <a:solidFill>
                <a:schemeClr val="tx1"/>
              </a:solidFill>
            </a:ln>
          </c:spPr>
          <c:marker>
            <c:symbol val="square"/>
            <c:size val="4"/>
            <c:spPr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c:spPr>
          </c:marker>
          <c:cat>
            <c:numRef>
              <c:f>FDN!$B$6:$M$6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FDN!$B$4:$M$4</c:f>
              <c:numCache>
                <c:formatCode>General</c:formatCode>
                <c:ptCount val="12"/>
                <c:pt idx="0">
                  <c:v>70.045100000000005</c:v>
                </c:pt>
                <c:pt idx="1">
                  <c:v>77.139099999999999</c:v>
                </c:pt>
                <c:pt idx="2">
                  <c:v>79.745000000000005</c:v>
                </c:pt>
                <c:pt idx="3">
                  <c:v>78.44760000000062</c:v>
                </c:pt>
                <c:pt idx="4">
                  <c:v>61.851099999999995</c:v>
                </c:pt>
                <c:pt idx="5">
                  <c:v>62.116100000000003</c:v>
                </c:pt>
                <c:pt idx="6">
                  <c:v>57.019400000000005</c:v>
                </c:pt>
                <c:pt idx="7">
                  <c:v>54.488300000000002</c:v>
                </c:pt>
                <c:pt idx="8">
                  <c:v>56.296400000000013</c:v>
                </c:pt>
                <c:pt idx="9">
                  <c:v>44.896300000000011</c:v>
                </c:pt>
                <c:pt idx="10">
                  <c:v>49.52830000000025</c:v>
                </c:pt>
                <c:pt idx="11">
                  <c:v>48.013300000000001</c:v>
                </c:pt>
              </c:numCache>
            </c:numRef>
          </c:val>
        </c:ser>
        <c:marker val="1"/>
        <c:axId val="68009344"/>
        <c:axId val="68061056"/>
      </c:lineChart>
      <c:catAx>
        <c:axId val="6800934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Dias após colheita (DAC)</a:t>
                </a:r>
              </a:p>
            </c:rich>
          </c:tx>
          <c:layout/>
        </c:title>
        <c:numFmt formatCode="General" sourceLinked="1"/>
        <c:tickLblPos val="nextTo"/>
        <c:crossAx val="68061056"/>
        <c:crosses val="autoZero"/>
        <c:auto val="1"/>
        <c:lblAlgn val="ctr"/>
        <c:lblOffset val="100"/>
      </c:catAx>
      <c:valAx>
        <c:axId val="68061056"/>
        <c:scaling>
          <c:orientation val="minMax"/>
          <c:max val="90"/>
          <c:min val="3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 dirty="0" smtClean="0"/>
                  <a:t>FDN (% MS)</a:t>
                </a:r>
                <a:endParaRPr lang="pt-BR" dirty="0"/>
              </a:p>
            </c:rich>
          </c:tx>
          <c:layout/>
        </c:title>
        <c:numFmt formatCode="General" sourceLinked="1"/>
        <c:tickLblPos val="nextTo"/>
        <c:crossAx val="68009344"/>
        <c:crosses val="autoZero"/>
        <c:crossBetween val="between"/>
        <c:majorUnit val="10"/>
      </c:valAx>
    </c:plotArea>
    <c:legend>
      <c:legendPos val="r"/>
      <c:layout/>
    </c:legend>
    <c:plotVisOnly val="1"/>
  </c:chart>
  <c:txPr>
    <a:bodyPr/>
    <a:lstStyle/>
    <a:p>
      <a:pPr>
        <a:defRPr sz="1600"/>
      </a:pPr>
      <a:endParaRPr lang="pt-BR"/>
    </a:p>
  </c:txPr>
  <c:externalData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3443125507433126"/>
          <c:y val="3.9462904104205415E-2"/>
          <c:w val="0.70471801888817887"/>
          <c:h val="0.70258205162201559"/>
        </c:manualLayout>
      </c:layout>
      <c:lineChart>
        <c:grouping val="standard"/>
        <c:ser>
          <c:idx val="0"/>
          <c:order val="0"/>
          <c:tx>
            <c:v>Colmo</c:v>
          </c:tx>
          <c:spPr>
            <a:ln w="19050">
              <a:solidFill>
                <a:srgbClr val="FF0000"/>
              </a:solidFill>
            </a:ln>
          </c:spPr>
          <c:marker>
            <c:symbol val="diamond"/>
            <c:size val="4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numRef>
              <c:f>FDA!$B$6:$M$6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FDA!$B$2:$M$2</c:f>
              <c:numCache>
                <c:formatCode>General</c:formatCode>
                <c:ptCount val="12"/>
                <c:pt idx="3">
                  <c:v>41.817099999999996</c:v>
                </c:pt>
                <c:pt idx="4">
                  <c:v>36.502400000000002</c:v>
                </c:pt>
                <c:pt idx="5">
                  <c:v>35.152200000000001</c:v>
                </c:pt>
                <c:pt idx="6">
                  <c:v>32.996100000000013</c:v>
                </c:pt>
                <c:pt idx="7">
                  <c:v>34.198100000000295</c:v>
                </c:pt>
                <c:pt idx="8">
                  <c:v>35.882200000000005</c:v>
                </c:pt>
                <c:pt idx="9">
                  <c:v>33.415800000000004</c:v>
                </c:pt>
                <c:pt idx="10">
                  <c:v>28.305800000000001</c:v>
                </c:pt>
                <c:pt idx="11">
                  <c:v>27.92219999999983</c:v>
                </c:pt>
              </c:numCache>
            </c:numRef>
          </c:val>
        </c:ser>
        <c:ser>
          <c:idx val="1"/>
          <c:order val="1"/>
          <c:tx>
            <c:v>Folha</c:v>
          </c:tx>
          <c:spPr>
            <a:ln w="19050">
              <a:solidFill>
                <a:srgbClr val="009900"/>
              </a:solidFill>
            </a:ln>
          </c:spPr>
          <c:marker>
            <c:symbol val="triangle"/>
            <c:size val="4"/>
            <c:spPr>
              <a:solidFill>
                <a:srgbClr val="009900"/>
              </a:solidFill>
              <a:ln>
                <a:solidFill>
                  <a:srgbClr val="009900"/>
                </a:solidFill>
              </a:ln>
            </c:spPr>
          </c:marker>
          <c:cat>
            <c:numRef>
              <c:f>FDA!$B$6:$M$6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FDA!$B$3:$M$3</c:f>
              <c:numCache>
                <c:formatCode>General</c:formatCode>
                <c:ptCount val="12"/>
                <c:pt idx="3">
                  <c:v>54.589500000000001</c:v>
                </c:pt>
                <c:pt idx="4">
                  <c:v>49.386899999999997</c:v>
                </c:pt>
                <c:pt idx="5">
                  <c:v>51.8795</c:v>
                </c:pt>
                <c:pt idx="6">
                  <c:v>50.097800000000007</c:v>
                </c:pt>
                <c:pt idx="7">
                  <c:v>54.9617</c:v>
                </c:pt>
                <c:pt idx="8">
                  <c:v>48.011299999999999</c:v>
                </c:pt>
                <c:pt idx="9">
                  <c:v>55.286000000000001</c:v>
                </c:pt>
                <c:pt idx="10">
                  <c:v>45.533500000000011</c:v>
                </c:pt>
                <c:pt idx="11">
                  <c:v>46.603400000000001</c:v>
                </c:pt>
              </c:numCache>
            </c:numRef>
          </c:val>
        </c:ser>
        <c:ser>
          <c:idx val="2"/>
          <c:order val="2"/>
          <c:tx>
            <c:v>PI</c:v>
          </c:tx>
          <c:spPr>
            <a:ln w="19050">
              <a:solidFill>
                <a:schemeClr val="tx1"/>
              </a:solidFill>
            </a:ln>
          </c:spPr>
          <c:marker>
            <c:symbol val="square"/>
            <c:size val="4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cat>
            <c:numRef>
              <c:f>FDA!$B$6:$M$6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FDA!$B$4:$M$4</c:f>
              <c:numCache>
                <c:formatCode>General</c:formatCode>
                <c:ptCount val="12"/>
                <c:pt idx="0">
                  <c:v>46.808300000000003</c:v>
                </c:pt>
                <c:pt idx="1">
                  <c:v>48.510300000000001</c:v>
                </c:pt>
                <c:pt idx="2">
                  <c:v>55.249400000000001</c:v>
                </c:pt>
                <c:pt idx="3">
                  <c:v>55.000100000000003</c:v>
                </c:pt>
                <c:pt idx="4">
                  <c:v>41.505000000000003</c:v>
                </c:pt>
                <c:pt idx="5">
                  <c:v>41.877200000000002</c:v>
                </c:pt>
                <c:pt idx="6">
                  <c:v>39.886099999999999</c:v>
                </c:pt>
                <c:pt idx="7">
                  <c:v>37.696700000000163</c:v>
                </c:pt>
                <c:pt idx="8">
                  <c:v>39.470600000000005</c:v>
                </c:pt>
                <c:pt idx="9">
                  <c:v>29.321999999999999</c:v>
                </c:pt>
                <c:pt idx="10">
                  <c:v>33.909400000000005</c:v>
                </c:pt>
                <c:pt idx="11">
                  <c:v>32.992200000000011</c:v>
                </c:pt>
              </c:numCache>
            </c:numRef>
          </c:val>
        </c:ser>
        <c:marker val="1"/>
        <c:axId val="68240128"/>
        <c:axId val="68242432"/>
      </c:lineChart>
      <c:catAx>
        <c:axId val="6824012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Dias após colheita (DAC)</a:t>
                </a:r>
              </a:p>
            </c:rich>
          </c:tx>
          <c:layout/>
        </c:title>
        <c:numFmt formatCode="General" sourceLinked="1"/>
        <c:tickLblPos val="nextTo"/>
        <c:crossAx val="68242432"/>
        <c:crosses val="autoZero"/>
        <c:auto val="1"/>
        <c:lblAlgn val="ctr"/>
        <c:lblOffset val="100"/>
      </c:catAx>
      <c:valAx>
        <c:axId val="68242432"/>
        <c:scaling>
          <c:orientation val="minMax"/>
          <c:max val="60"/>
          <c:min val="2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 dirty="0" smtClean="0"/>
                  <a:t>FDA (% MS)</a:t>
                </a:r>
                <a:endParaRPr lang="pt-BR" dirty="0"/>
              </a:p>
            </c:rich>
          </c:tx>
          <c:layout/>
        </c:title>
        <c:numFmt formatCode="General" sourceLinked="1"/>
        <c:tickLblPos val="nextTo"/>
        <c:crossAx val="68240128"/>
        <c:crosses val="autoZero"/>
        <c:crossBetween val="between"/>
        <c:majorUnit val="5"/>
      </c:valAx>
    </c:plotArea>
    <c:legend>
      <c:legendPos val="r"/>
      <c:layout/>
    </c:legend>
    <c:plotVisOnly val="1"/>
  </c:chart>
  <c:txPr>
    <a:bodyPr/>
    <a:lstStyle/>
    <a:p>
      <a:pPr>
        <a:defRPr sz="1600"/>
      </a:pPr>
      <a:endParaRPr lang="pt-BR"/>
    </a:p>
  </c:txPr>
  <c:externalData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lrMapOvr bg1="lt1" tx1="dk1" bg2="lt2" tx2="dk2" accent1="accent1" accent2="accent2" accent3="accent3" accent4="accent4" accent5="accent5" accent6="accent6" hlink="hlink" folHlink="folHlink"/>
  <c:chart>
    <c:plotArea>
      <c:layout/>
      <c:lineChart>
        <c:grouping val="standard"/>
        <c:ser>
          <c:idx val="0"/>
          <c:order val="0"/>
          <c:tx>
            <c:v>Colmo</c:v>
          </c:tx>
          <c:spPr>
            <a:ln w="19050">
              <a:solidFill>
                <a:srgbClr val="FF0000"/>
              </a:solidFill>
            </a:ln>
          </c:spPr>
          <c:marker>
            <c:symbol val="diamond"/>
            <c:size val="4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numRef>
              <c:f>DIVMS!$B$6:$M$6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DIVMS!$B$2:$M$2</c:f>
              <c:numCache>
                <c:formatCode>General</c:formatCode>
                <c:ptCount val="12"/>
                <c:pt idx="3">
                  <c:v>52.162100000000258</c:v>
                </c:pt>
                <c:pt idx="4">
                  <c:v>57.444499999999998</c:v>
                </c:pt>
                <c:pt idx="5">
                  <c:v>60.1128</c:v>
                </c:pt>
                <c:pt idx="6">
                  <c:v>64.106099999999998</c:v>
                </c:pt>
                <c:pt idx="7">
                  <c:v>61.666000000000011</c:v>
                </c:pt>
                <c:pt idx="8">
                  <c:v>60.318300000000001</c:v>
                </c:pt>
                <c:pt idx="9">
                  <c:v>61.023900000000012</c:v>
                </c:pt>
                <c:pt idx="10">
                  <c:v>67.128399999999758</c:v>
                </c:pt>
                <c:pt idx="11">
                  <c:v>71.344399999999993</c:v>
                </c:pt>
              </c:numCache>
            </c:numRef>
          </c:val>
        </c:ser>
        <c:ser>
          <c:idx val="1"/>
          <c:order val="1"/>
          <c:tx>
            <c:v>Folha</c:v>
          </c:tx>
          <c:spPr>
            <a:ln w="19050">
              <a:solidFill>
                <a:srgbClr val="009900"/>
              </a:solidFill>
            </a:ln>
          </c:spPr>
          <c:marker>
            <c:symbol val="triangle"/>
            <c:size val="4"/>
            <c:spPr>
              <a:solidFill>
                <a:srgbClr val="009900"/>
              </a:solidFill>
              <a:ln>
                <a:solidFill>
                  <a:srgbClr val="009900"/>
                </a:solidFill>
              </a:ln>
            </c:spPr>
          </c:marker>
          <c:cat>
            <c:numRef>
              <c:f>DIVMS!$B$6:$M$6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DIVMS!$B$3:$M$3</c:f>
              <c:numCache>
                <c:formatCode>General</c:formatCode>
                <c:ptCount val="12"/>
                <c:pt idx="3">
                  <c:v>46.972100000000012</c:v>
                </c:pt>
                <c:pt idx="4">
                  <c:v>48.148000000000003</c:v>
                </c:pt>
                <c:pt idx="5">
                  <c:v>45.8979</c:v>
                </c:pt>
                <c:pt idx="6">
                  <c:v>47.1128</c:v>
                </c:pt>
                <c:pt idx="7">
                  <c:v>44.6678</c:v>
                </c:pt>
                <c:pt idx="8">
                  <c:v>51.517600000000002</c:v>
                </c:pt>
                <c:pt idx="9">
                  <c:v>43.5715</c:v>
                </c:pt>
                <c:pt idx="10">
                  <c:v>48.132600000000011</c:v>
                </c:pt>
                <c:pt idx="11">
                  <c:v>51.265900000000244</c:v>
                </c:pt>
              </c:numCache>
            </c:numRef>
          </c:val>
        </c:ser>
        <c:ser>
          <c:idx val="2"/>
          <c:order val="2"/>
          <c:tx>
            <c:v>PI</c:v>
          </c:tx>
          <c:spPr>
            <a:ln w="19050">
              <a:solidFill>
                <a:schemeClr val="tx1"/>
              </a:solidFill>
            </a:ln>
          </c:spPr>
          <c:marker>
            <c:symbol val="square"/>
            <c:size val="4"/>
            <c:spPr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c:spPr>
          </c:marker>
          <c:cat>
            <c:numRef>
              <c:f>DIVMS!$B$6:$M$6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DIVMS!$B$4:$M$4</c:f>
              <c:numCache>
                <c:formatCode>General</c:formatCode>
                <c:ptCount val="12"/>
                <c:pt idx="0">
                  <c:v>55.118600000000001</c:v>
                </c:pt>
                <c:pt idx="1">
                  <c:v>49.841200000000001</c:v>
                </c:pt>
                <c:pt idx="2">
                  <c:v>41.720600000000012</c:v>
                </c:pt>
                <c:pt idx="3">
                  <c:v>45.468800000000002</c:v>
                </c:pt>
                <c:pt idx="4">
                  <c:v>53.430600000000005</c:v>
                </c:pt>
                <c:pt idx="5">
                  <c:v>53.68</c:v>
                </c:pt>
                <c:pt idx="6">
                  <c:v>57.884399999999999</c:v>
                </c:pt>
                <c:pt idx="7">
                  <c:v>58.3583</c:v>
                </c:pt>
                <c:pt idx="8">
                  <c:v>58.2562</c:v>
                </c:pt>
                <c:pt idx="9">
                  <c:v>66.788399999999982</c:v>
                </c:pt>
                <c:pt idx="10">
                  <c:v>63.430600000000005</c:v>
                </c:pt>
                <c:pt idx="11">
                  <c:v>66.265600000000006</c:v>
                </c:pt>
              </c:numCache>
            </c:numRef>
          </c:val>
        </c:ser>
        <c:marker val="1"/>
        <c:axId val="68163456"/>
        <c:axId val="68170112"/>
      </c:lineChart>
      <c:catAx>
        <c:axId val="6816345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Dias após colheita (DAC)</a:t>
                </a:r>
              </a:p>
            </c:rich>
          </c:tx>
          <c:layout/>
        </c:title>
        <c:numFmt formatCode="General" sourceLinked="1"/>
        <c:tickLblPos val="nextTo"/>
        <c:crossAx val="68170112"/>
        <c:crosses val="autoZero"/>
        <c:auto val="1"/>
        <c:lblAlgn val="ctr"/>
        <c:lblOffset val="100"/>
      </c:catAx>
      <c:valAx>
        <c:axId val="68170112"/>
        <c:scaling>
          <c:orientation val="minMax"/>
          <c:max val="80"/>
          <c:min val="3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/>
                  <a:t>DVIVMS % MS</a:t>
                </a:r>
              </a:p>
            </c:rich>
          </c:tx>
          <c:layout/>
        </c:title>
        <c:numFmt formatCode="General" sourceLinked="1"/>
        <c:tickLblPos val="nextTo"/>
        <c:crossAx val="68163456"/>
        <c:crosses val="autoZero"/>
        <c:crossBetween val="between"/>
        <c:majorUnit val="10"/>
      </c:valAx>
    </c:plotArea>
    <c:legend>
      <c:legendPos val="r"/>
      <c:layout/>
    </c:legend>
    <c:plotVisOnly val="1"/>
  </c:chart>
  <c:txPr>
    <a:bodyPr/>
    <a:lstStyle/>
    <a:p>
      <a:pPr>
        <a:defRPr sz="1600"/>
      </a:pPr>
      <a:endParaRPr lang="pt-BR"/>
    </a:p>
  </c:txPr>
  <c:externalData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ser>
          <c:idx val="1"/>
          <c:order val="0"/>
          <c:tx>
            <c:v>PI</c:v>
          </c:tx>
          <c:spPr>
            <a:ln w="19050">
              <a:solidFill>
                <a:schemeClr val="tx1"/>
              </a:solidFill>
            </a:ln>
          </c:spPr>
          <c:marker>
            <c:symbol val="square"/>
            <c:size val="3"/>
            <c:spPr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c:spPr>
          </c:marker>
          <c:dPt>
            <c:idx val="6"/>
            <c:marker>
              <c:symbol val="square"/>
              <c:size val="4"/>
            </c:marker>
          </c:dPt>
          <c:cat>
            <c:numRef>
              <c:f>Brix!$B$5:$M$5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Brix!$B$3:$M$3</c:f>
              <c:numCache>
                <c:formatCode>General</c:formatCode>
                <c:ptCount val="12"/>
                <c:pt idx="1">
                  <c:v>2.7881000000000116</c:v>
                </c:pt>
                <c:pt idx="2">
                  <c:v>4.2277999999999976</c:v>
                </c:pt>
                <c:pt idx="3">
                  <c:v>7.1833</c:v>
                </c:pt>
                <c:pt idx="4">
                  <c:v>9.1888999999999985</c:v>
                </c:pt>
                <c:pt idx="5">
                  <c:v>12.0944</c:v>
                </c:pt>
                <c:pt idx="6">
                  <c:v>14.3833</c:v>
                </c:pt>
                <c:pt idx="7">
                  <c:v>17.1889</c:v>
                </c:pt>
                <c:pt idx="8">
                  <c:v>18.433299999999914</c:v>
                </c:pt>
                <c:pt idx="9">
                  <c:v>19.7333</c:v>
                </c:pt>
                <c:pt idx="10">
                  <c:v>20.790699999999884</c:v>
                </c:pt>
                <c:pt idx="11">
                  <c:v>22.483299999999861</c:v>
                </c:pt>
              </c:numCache>
            </c:numRef>
          </c:val>
        </c:ser>
        <c:marker val="1"/>
        <c:axId val="68215552"/>
        <c:axId val="68217856"/>
      </c:lineChart>
      <c:catAx>
        <c:axId val="6821555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Dias após colheita (DAC)</a:t>
                </a:r>
              </a:p>
            </c:rich>
          </c:tx>
          <c:layout/>
        </c:title>
        <c:numFmt formatCode="General" sourceLinked="1"/>
        <c:tickLblPos val="nextTo"/>
        <c:crossAx val="68217856"/>
        <c:crosses val="autoZero"/>
        <c:auto val="1"/>
        <c:lblAlgn val="ctr"/>
        <c:lblOffset val="100"/>
      </c:catAx>
      <c:valAx>
        <c:axId val="68217856"/>
        <c:scaling>
          <c:orientation val="minMax"/>
          <c:max val="30"/>
          <c:min val="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/>
                  <a:t>Brix (% do caldo)</a:t>
                </a:r>
              </a:p>
            </c:rich>
          </c:tx>
          <c:layout/>
        </c:title>
        <c:numFmt formatCode="General" sourceLinked="1"/>
        <c:tickLblPos val="nextTo"/>
        <c:crossAx val="68215552"/>
        <c:crosses val="autoZero"/>
        <c:crossBetween val="between"/>
        <c:majorUnit val="5"/>
      </c:valAx>
    </c:plotArea>
    <c:plotVisOnly val="1"/>
  </c:chart>
  <c:txPr>
    <a:bodyPr/>
    <a:lstStyle/>
    <a:p>
      <a:pPr>
        <a:defRPr sz="1200"/>
      </a:pPr>
      <a:endParaRPr lang="pt-BR"/>
    </a:p>
  </c:txPr>
  <c:externalData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ser>
          <c:idx val="1"/>
          <c:order val="0"/>
          <c:tx>
            <c:v>PI</c:v>
          </c:tx>
          <c:spPr>
            <a:ln w="19050">
              <a:solidFill>
                <a:schemeClr val="tx1"/>
              </a:solidFill>
            </a:ln>
          </c:spPr>
          <c:marker>
            <c:symbol val="square"/>
            <c:size val="4"/>
            <c:spPr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c:spPr>
          </c:marker>
          <c:cat>
            <c:numRef>
              <c:f>Pol!$B$4:$M$4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Pol!$B$2:$M$2</c:f>
              <c:numCache>
                <c:formatCode>General</c:formatCode>
                <c:ptCount val="12"/>
                <c:pt idx="3">
                  <c:v>2.5806</c:v>
                </c:pt>
                <c:pt idx="4">
                  <c:v>6.5719000000000003</c:v>
                </c:pt>
                <c:pt idx="5">
                  <c:v>9.8765000000000267</c:v>
                </c:pt>
                <c:pt idx="6">
                  <c:v>12.9672</c:v>
                </c:pt>
                <c:pt idx="7">
                  <c:v>13.9718</c:v>
                </c:pt>
                <c:pt idx="8">
                  <c:v>14.305500000000055</c:v>
                </c:pt>
                <c:pt idx="9">
                  <c:v>14.281700000000001</c:v>
                </c:pt>
                <c:pt idx="10">
                  <c:v>14.441099999999999</c:v>
                </c:pt>
                <c:pt idx="11">
                  <c:v>14.5722</c:v>
                </c:pt>
              </c:numCache>
            </c:numRef>
          </c:val>
        </c:ser>
        <c:marker val="1"/>
        <c:axId val="68233088"/>
        <c:axId val="68317568"/>
      </c:lineChart>
      <c:catAx>
        <c:axId val="6823308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Dias após colheita (DAC)</a:t>
                </a:r>
              </a:p>
            </c:rich>
          </c:tx>
          <c:layout/>
        </c:title>
        <c:numFmt formatCode="General" sourceLinked="1"/>
        <c:tickLblPos val="nextTo"/>
        <c:crossAx val="68317568"/>
        <c:crosses val="autoZero"/>
        <c:auto val="1"/>
        <c:lblAlgn val="ctr"/>
        <c:lblOffset val="100"/>
      </c:catAx>
      <c:valAx>
        <c:axId val="68317568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/>
                  <a:t>Pol (% do caldo)</a:t>
                </a:r>
              </a:p>
            </c:rich>
          </c:tx>
          <c:layout/>
        </c:title>
        <c:numFmt formatCode="General" sourceLinked="1"/>
        <c:tickLblPos val="nextTo"/>
        <c:crossAx val="68233088"/>
        <c:crosses val="autoZero"/>
        <c:crossBetween val="between"/>
      </c:valAx>
    </c:plotArea>
    <c:plotVisOnly val="1"/>
  </c:chart>
  <c:txPr>
    <a:bodyPr/>
    <a:lstStyle/>
    <a:p>
      <a:pPr>
        <a:defRPr sz="1200"/>
      </a:pPr>
      <a:endParaRPr lang="pt-BR"/>
    </a:p>
  </c:txPr>
  <c:externalData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ser>
          <c:idx val="2"/>
          <c:order val="0"/>
          <c:tx>
            <c:v>PI</c:v>
          </c:tx>
          <c:spPr>
            <a:ln w="19050">
              <a:solidFill>
                <a:schemeClr val="tx1"/>
              </a:solidFill>
            </a:ln>
          </c:spPr>
          <c:marker>
            <c:symbol val="square"/>
            <c:size val="4"/>
            <c:spPr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c:spPr>
          </c:marker>
          <c:cat>
            <c:numRef>
              <c:f>PB!$B$6:$M$6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PB!$B$4:$M$4</c:f>
              <c:numCache>
                <c:formatCode>General</c:formatCode>
                <c:ptCount val="12"/>
                <c:pt idx="0">
                  <c:v>4.4744000000000002</c:v>
                </c:pt>
                <c:pt idx="1">
                  <c:v>4.2728999999999999</c:v>
                </c:pt>
                <c:pt idx="2">
                  <c:v>4.4061000000000003</c:v>
                </c:pt>
                <c:pt idx="3">
                  <c:v>4.5098000000000003</c:v>
                </c:pt>
                <c:pt idx="4">
                  <c:v>4.2827999999999999</c:v>
                </c:pt>
                <c:pt idx="5">
                  <c:v>4.0943999999999985</c:v>
                </c:pt>
                <c:pt idx="6">
                  <c:v>3.8466999999999967</c:v>
                </c:pt>
                <c:pt idx="7">
                  <c:v>3.7766999999999977</c:v>
                </c:pt>
                <c:pt idx="8">
                  <c:v>3.9563999999999977</c:v>
                </c:pt>
                <c:pt idx="9">
                  <c:v>3.2435000000000116</c:v>
                </c:pt>
                <c:pt idx="10">
                  <c:v>3.5327999999999977</c:v>
                </c:pt>
                <c:pt idx="11">
                  <c:v>3.45609999999999</c:v>
                </c:pt>
              </c:numCache>
            </c:numRef>
          </c:val>
        </c:ser>
        <c:marker val="1"/>
        <c:axId val="68328448"/>
        <c:axId val="71915008"/>
      </c:lineChart>
      <c:catAx>
        <c:axId val="6832844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Dias após colheita (DAC)</a:t>
                </a:r>
              </a:p>
            </c:rich>
          </c:tx>
          <c:layout/>
        </c:title>
        <c:numFmt formatCode="General" sourceLinked="1"/>
        <c:tickLblPos val="nextTo"/>
        <c:crossAx val="71915008"/>
        <c:crosses val="autoZero"/>
        <c:auto val="1"/>
        <c:lblAlgn val="ctr"/>
        <c:lblOffset val="100"/>
      </c:catAx>
      <c:valAx>
        <c:axId val="71915008"/>
        <c:scaling>
          <c:orientation val="minMax"/>
          <c:max val="6"/>
          <c:min val="2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/>
                  <a:t>PB (% MS)</a:t>
                </a:r>
              </a:p>
            </c:rich>
          </c:tx>
          <c:layout/>
        </c:title>
        <c:numFmt formatCode="General" sourceLinked="1"/>
        <c:tickLblPos val="nextTo"/>
        <c:crossAx val="68328448"/>
        <c:crosses val="autoZero"/>
        <c:crossBetween val="between"/>
        <c:majorUnit val="0.5"/>
      </c:valAx>
    </c:plotArea>
    <c:plotVisOnly val="1"/>
  </c:chart>
  <c:txPr>
    <a:bodyPr/>
    <a:lstStyle/>
    <a:p>
      <a:pPr>
        <a:defRPr sz="1200"/>
      </a:pPr>
      <a:endParaRPr lang="pt-BR"/>
    </a:p>
  </c:txPr>
  <c:externalData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ser>
          <c:idx val="2"/>
          <c:order val="0"/>
          <c:tx>
            <c:v>PI</c:v>
          </c:tx>
          <c:spPr>
            <a:ln w="19050">
              <a:solidFill>
                <a:schemeClr val="tx1"/>
              </a:solidFill>
            </a:ln>
          </c:spPr>
          <c:marker>
            <c:symbol val="square"/>
            <c:size val="4"/>
            <c:spPr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c:spPr>
          </c:marker>
          <c:cat>
            <c:numRef>
              <c:f>FDN!$B$6:$M$6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FDN!$B$4:$M$4</c:f>
              <c:numCache>
                <c:formatCode>General</c:formatCode>
                <c:ptCount val="12"/>
                <c:pt idx="0">
                  <c:v>70.045100000000005</c:v>
                </c:pt>
                <c:pt idx="1">
                  <c:v>77.139099999999999</c:v>
                </c:pt>
                <c:pt idx="2">
                  <c:v>79.745000000000005</c:v>
                </c:pt>
                <c:pt idx="3">
                  <c:v>78.447600000000477</c:v>
                </c:pt>
                <c:pt idx="4">
                  <c:v>61.851099999999995</c:v>
                </c:pt>
                <c:pt idx="5">
                  <c:v>62.116100000000003</c:v>
                </c:pt>
                <c:pt idx="6">
                  <c:v>57.019400000000005</c:v>
                </c:pt>
                <c:pt idx="7">
                  <c:v>54.488300000000002</c:v>
                </c:pt>
                <c:pt idx="8">
                  <c:v>56.296400000000013</c:v>
                </c:pt>
                <c:pt idx="9">
                  <c:v>44.896300000000011</c:v>
                </c:pt>
                <c:pt idx="10">
                  <c:v>49.528300000000186</c:v>
                </c:pt>
                <c:pt idx="11">
                  <c:v>48.013300000000001</c:v>
                </c:pt>
              </c:numCache>
            </c:numRef>
          </c:val>
        </c:ser>
        <c:marker val="1"/>
        <c:axId val="71938432"/>
        <c:axId val="71940736"/>
      </c:lineChart>
      <c:catAx>
        <c:axId val="7193843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Dias após colheita (DAC)</a:t>
                </a:r>
              </a:p>
            </c:rich>
          </c:tx>
          <c:layout/>
        </c:title>
        <c:numFmt formatCode="General" sourceLinked="1"/>
        <c:tickLblPos val="nextTo"/>
        <c:crossAx val="71940736"/>
        <c:crosses val="autoZero"/>
        <c:auto val="1"/>
        <c:lblAlgn val="ctr"/>
        <c:lblOffset val="100"/>
      </c:catAx>
      <c:valAx>
        <c:axId val="71940736"/>
        <c:scaling>
          <c:orientation val="minMax"/>
          <c:max val="90"/>
          <c:min val="3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/>
                  <a:t>FDN (% MS)</a:t>
                </a:r>
              </a:p>
            </c:rich>
          </c:tx>
          <c:layout/>
        </c:title>
        <c:numFmt formatCode="General" sourceLinked="1"/>
        <c:tickLblPos val="nextTo"/>
        <c:crossAx val="71938432"/>
        <c:crosses val="autoZero"/>
        <c:crossBetween val="between"/>
        <c:majorUnit val="10"/>
      </c:valAx>
    </c:plotArea>
    <c:plotVisOnly val="1"/>
  </c:chart>
  <c:txPr>
    <a:bodyPr/>
    <a:lstStyle/>
    <a:p>
      <a:pPr>
        <a:defRPr sz="1200"/>
      </a:pPr>
      <a:endParaRPr lang="pt-BR"/>
    </a:p>
  </c:txPr>
  <c:externalData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ser>
          <c:idx val="2"/>
          <c:order val="0"/>
          <c:tx>
            <c:v>PI</c:v>
          </c:tx>
          <c:spPr>
            <a:ln w="19050">
              <a:solidFill>
                <a:schemeClr val="tx1"/>
              </a:solidFill>
            </a:ln>
          </c:spPr>
          <c:marker>
            <c:symbol val="square"/>
            <c:size val="4"/>
            <c:spPr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c:spPr>
          </c:marker>
          <c:cat>
            <c:numRef>
              <c:f>DIVMS!$B$6:$M$6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DIVMS!$B$4:$M$4</c:f>
              <c:numCache>
                <c:formatCode>General</c:formatCode>
                <c:ptCount val="12"/>
                <c:pt idx="0">
                  <c:v>55.118600000000001</c:v>
                </c:pt>
                <c:pt idx="1">
                  <c:v>49.841199999999994</c:v>
                </c:pt>
                <c:pt idx="2">
                  <c:v>41.720600000000012</c:v>
                </c:pt>
                <c:pt idx="3">
                  <c:v>45.468800000000002</c:v>
                </c:pt>
                <c:pt idx="4">
                  <c:v>53.430600000000005</c:v>
                </c:pt>
                <c:pt idx="5">
                  <c:v>53.68</c:v>
                </c:pt>
                <c:pt idx="6">
                  <c:v>57.884399999999999</c:v>
                </c:pt>
                <c:pt idx="7">
                  <c:v>58.3583</c:v>
                </c:pt>
                <c:pt idx="8">
                  <c:v>58.2562</c:v>
                </c:pt>
                <c:pt idx="9">
                  <c:v>66.788399999999982</c:v>
                </c:pt>
                <c:pt idx="10">
                  <c:v>63.430600000000005</c:v>
                </c:pt>
                <c:pt idx="11">
                  <c:v>66.265600000000006</c:v>
                </c:pt>
              </c:numCache>
            </c:numRef>
          </c:val>
        </c:ser>
        <c:marker val="1"/>
        <c:axId val="68683648"/>
        <c:axId val="68723072"/>
      </c:lineChart>
      <c:catAx>
        <c:axId val="6868364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Dias após colheita (DAC)</a:t>
                </a:r>
              </a:p>
            </c:rich>
          </c:tx>
          <c:layout/>
        </c:title>
        <c:numFmt formatCode="General" sourceLinked="1"/>
        <c:tickLblPos val="nextTo"/>
        <c:crossAx val="68723072"/>
        <c:crosses val="autoZero"/>
        <c:auto val="1"/>
        <c:lblAlgn val="ctr"/>
        <c:lblOffset val="100"/>
      </c:catAx>
      <c:valAx>
        <c:axId val="68723072"/>
        <c:scaling>
          <c:orientation val="minMax"/>
          <c:max val="80"/>
          <c:min val="3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/>
                  <a:t>DVIVMS % MS</a:t>
                </a:r>
              </a:p>
            </c:rich>
          </c:tx>
          <c:layout/>
        </c:title>
        <c:numFmt formatCode="General" sourceLinked="1"/>
        <c:tickLblPos val="nextTo"/>
        <c:crossAx val="68683648"/>
        <c:crosses val="autoZero"/>
        <c:crossBetween val="between"/>
        <c:majorUnit val="10"/>
      </c:valAx>
    </c:plotArea>
    <c:plotVisOnly val="1"/>
  </c:chart>
  <c:txPr>
    <a:bodyPr/>
    <a:lstStyle/>
    <a:p>
      <a:pPr>
        <a:defRPr sz="1600"/>
      </a:pPr>
      <a:endParaRPr lang="pt-BR"/>
    </a:p>
  </c:txPr>
  <c:externalData r:id="rId2"/>
  <c:userShapes r:id="rId3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lrMapOvr bg1="lt1" tx1="dk1" bg2="lt2" tx2="dk2" accent1="accent1" accent2="accent2" accent3="accent3" accent4="accent4" accent5="accent5" accent6="accent6" hlink="hlink" folHlink="folHlink"/>
  <c:chart>
    <c:plotArea>
      <c:layout/>
      <c:lineChart>
        <c:grouping val="standard"/>
        <c:ser>
          <c:idx val="2"/>
          <c:order val="0"/>
          <c:tx>
            <c:v>PI</c:v>
          </c:tx>
          <c:spPr>
            <a:ln w="19050">
              <a:solidFill>
                <a:schemeClr val="tx1"/>
              </a:solidFill>
            </a:ln>
          </c:spPr>
          <c:marker>
            <c:symbol val="square"/>
            <c:size val="3"/>
            <c:spPr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c:spPr>
          </c:marker>
          <c:cat>
            <c:numRef>
              <c:f>DIVMS!$B$6:$M$6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'Grafico novo 2'!$B$3:$M$3</c:f>
              <c:numCache>
                <c:formatCode>General</c:formatCode>
                <c:ptCount val="12"/>
                <c:pt idx="0">
                  <c:v>55.118600000000001</c:v>
                </c:pt>
                <c:pt idx="1">
                  <c:v>49.841199999999994</c:v>
                </c:pt>
                <c:pt idx="2">
                  <c:v>41.720600000000012</c:v>
                </c:pt>
                <c:pt idx="3">
                  <c:v>45.468800000000002</c:v>
                </c:pt>
                <c:pt idx="4">
                  <c:v>53.430600000000005</c:v>
                </c:pt>
                <c:pt idx="5">
                  <c:v>53.68</c:v>
                </c:pt>
                <c:pt idx="6">
                  <c:v>57.884399999999999</c:v>
                </c:pt>
                <c:pt idx="7">
                  <c:v>58.3583</c:v>
                </c:pt>
                <c:pt idx="8">
                  <c:v>58.2562</c:v>
                </c:pt>
                <c:pt idx="9">
                  <c:v>66.788399999999982</c:v>
                </c:pt>
                <c:pt idx="10">
                  <c:v>63.430600000000005</c:v>
                </c:pt>
                <c:pt idx="11">
                  <c:v>66.265600000000006</c:v>
                </c:pt>
              </c:numCache>
            </c:numRef>
          </c:val>
        </c:ser>
        <c:ser>
          <c:idx val="0"/>
          <c:order val="1"/>
          <c:tx>
            <c:v>Pol PI</c:v>
          </c:tx>
          <c:spPr>
            <a:ln w="22225">
              <a:solidFill>
                <a:srgbClr val="009900"/>
              </a:solidFill>
            </a:ln>
          </c:spPr>
          <c:marker>
            <c:symbol val="diamond"/>
            <c:size val="3"/>
            <c:spPr>
              <a:solidFill>
                <a:srgbClr val="009900"/>
              </a:solidFill>
              <a:ln w="25400">
                <a:solidFill>
                  <a:srgbClr val="009900"/>
                </a:solidFill>
              </a:ln>
            </c:spPr>
          </c:marker>
          <c:val>
            <c:numRef>
              <c:f>'Grafico novo 2'!$B$1:$M$1</c:f>
              <c:numCache>
                <c:formatCode>General</c:formatCode>
                <c:ptCount val="12"/>
                <c:pt idx="3">
                  <c:v>52.580600000000004</c:v>
                </c:pt>
                <c:pt idx="4">
                  <c:v>56.571899999999999</c:v>
                </c:pt>
                <c:pt idx="5">
                  <c:v>59.8765</c:v>
                </c:pt>
                <c:pt idx="6">
                  <c:v>62.967200000000005</c:v>
                </c:pt>
                <c:pt idx="7">
                  <c:v>63.971799999999995</c:v>
                </c:pt>
                <c:pt idx="8">
                  <c:v>64.305499999999981</c:v>
                </c:pt>
                <c:pt idx="9">
                  <c:v>64.281700000000001</c:v>
                </c:pt>
                <c:pt idx="10">
                  <c:v>64.44110000000039</c:v>
                </c:pt>
                <c:pt idx="11">
                  <c:v>64.572199999999981</c:v>
                </c:pt>
              </c:numCache>
            </c:numRef>
          </c:val>
        </c:ser>
        <c:ser>
          <c:idx val="1"/>
          <c:order val="2"/>
          <c:tx>
            <c:v>Brix PI</c:v>
          </c:tx>
          <c:spPr>
            <a:ln w="22225">
              <a:solidFill>
                <a:srgbClr val="FF0000"/>
              </a:solidFill>
            </a:ln>
          </c:spPr>
          <c:marker>
            <c:symbol val="triangle"/>
            <c:size val="3"/>
            <c:spPr>
              <a:solidFill>
                <a:srgbClr val="FF0000"/>
              </a:solidFill>
              <a:ln w="25400">
                <a:solidFill>
                  <a:srgbClr val="FF0000"/>
                </a:solidFill>
              </a:ln>
            </c:spPr>
          </c:marker>
          <c:val>
            <c:numRef>
              <c:f>'Grafico novo 2'!$B$4:$M$4</c:f>
              <c:numCache>
                <c:formatCode>General</c:formatCode>
                <c:ptCount val="12"/>
                <c:pt idx="1">
                  <c:v>52.788100000000163</c:v>
                </c:pt>
                <c:pt idx="2">
                  <c:v>54.227800000000002</c:v>
                </c:pt>
                <c:pt idx="3">
                  <c:v>57.183300000000003</c:v>
                </c:pt>
                <c:pt idx="4">
                  <c:v>59.188900000000011</c:v>
                </c:pt>
                <c:pt idx="5">
                  <c:v>62.0944</c:v>
                </c:pt>
                <c:pt idx="6">
                  <c:v>64.383299999999991</c:v>
                </c:pt>
                <c:pt idx="7">
                  <c:v>67.188899999999919</c:v>
                </c:pt>
                <c:pt idx="8">
                  <c:v>68.433300000000003</c:v>
                </c:pt>
                <c:pt idx="9">
                  <c:v>69.7333</c:v>
                </c:pt>
                <c:pt idx="10">
                  <c:v>70.790700000000001</c:v>
                </c:pt>
                <c:pt idx="11">
                  <c:v>72.4833</c:v>
                </c:pt>
              </c:numCache>
            </c:numRef>
          </c:val>
        </c:ser>
        <c:marker val="1"/>
        <c:axId val="72043520"/>
        <c:axId val="74200576"/>
      </c:lineChart>
      <c:catAx>
        <c:axId val="7204352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Dias após colheita (DAC)</a:t>
                </a:r>
              </a:p>
            </c:rich>
          </c:tx>
          <c:layout/>
        </c:title>
        <c:numFmt formatCode="General" sourceLinked="1"/>
        <c:tickLblPos val="nextTo"/>
        <c:crossAx val="74200576"/>
        <c:crosses val="autoZero"/>
        <c:auto val="1"/>
        <c:lblAlgn val="ctr"/>
        <c:lblOffset val="100"/>
      </c:catAx>
      <c:valAx>
        <c:axId val="74200576"/>
        <c:scaling>
          <c:orientation val="minMax"/>
          <c:max val="80"/>
          <c:min val="3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/>
                  <a:t>DVIVMS (% MS)</a:t>
                </a:r>
              </a:p>
            </c:rich>
          </c:tx>
          <c:layout/>
        </c:title>
        <c:numFmt formatCode="General" sourceLinked="1"/>
        <c:tickLblPos val="nextTo"/>
        <c:crossAx val="72043520"/>
        <c:crosses val="autoZero"/>
        <c:crossBetween val="between"/>
        <c:majorUnit val="10"/>
      </c:valAx>
    </c:plotArea>
    <c:legend>
      <c:legendPos val="r"/>
      <c:layout/>
    </c:legend>
    <c:plotVisOnly val="1"/>
  </c:chart>
  <c:txPr>
    <a:bodyPr/>
    <a:lstStyle/>
    <a:p>
      <a:pPr>
        <a:defRPr sz="1600"/>
      </a:pPr>
      <a:endParaRPr lang="pt-BR"/>
    </a:p>
  </c:txPr>
  <c:externalData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414125648190187"/>
          <c:y val="5.769233752012512E-2"/>
          <c:w val="0.82181891141593699"/>
          <c:h val="0.77564264415282336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square"/>
            <c:size val="5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trendline>
            <c:spPr>
              <a:ln w="25400">
                <a:solidFill>
                  <a:srgbClr val="000000"/>
                </a:solidFill>
                <a:prstDash val="solid"/>
              </a:ln>
            </c:spPr>
            <c:trendlineType val="linear"/>
            <c:dispRSqr val="1"/>
            <c:dispEq val="1"/>
            <c:trendlineLbl>
              <c:layout>
                <c:manualLayout>
                  <c:x val="-0.31497793730439055"/>
                  <c:y val="5.9277506349774862E-2"/>
                </c:manualLayout>
              </c:layout>
              <c:numFmt formatCode="General" sourceLinked="0"/>
              <c:spPr>
                <a:noFill/>
                <a:ln w="25400">
                  <a:noFill/>
                </a:ln>
              </c:spPr>
            </c:trendlineLbl>
          </c:trendline>
          <c:xVal>
            <c:numRef>
              <c:f>'BrixCol vs BrixPI'!$A$2:$A$174</c:f>
              <c:numCache>
                <c:formatCode>General</c:formatCode>
                <c:ptCount val="173"/>
                <c:pt idx="0">
                  <c:v>4.2</c:v>
                </c:pt>
                <c:pt idx="1">
                  <c:v>4.2</c:v>
                </c:pt>
                <c:pt idx="2">
                  <c:v>4.5</c:v>
                </c:pt>
                <c:pt idx="3">
                  <c:v>4.5</c:v>
                </c:pt>
                <c:pt idx="4">
                  <c:v>5</c:v>
                </c:pt>
                <c:pt idx="5">
                  <c:v>5</c:v>
                </c:pt>
                <c:pt idx="6">
                  <c:v>5.5</c:v>
                </c:pt>
                <c:pt idx="7">
                  <c:v>5.7</c:v>
                </c:pt>
                <c:pt idx="8">
                  <c:v>6.4</c:v>
                </c:pt>
                <c:pt idx="9">
                  <c:v>7</c:v>
                </c:pt>
                <c:pt idx="10">
                  <c:v>7</c:v>
                </c:pt>
                <c:pt idx="11">
                  <c:v>7</c:v>
                </c:pt>
                <c:pt idx="12">
                  <c:v>7</c:v>
                </c:pt>
                <c:pt idx="13">
                  <c:v>7.1</c:v>
                </c:pt>
                <c:pt idx="14">
                  <c:v>7.5</c:v>
                </c:pt>
                <c:pt idx="15">
                  <c:v>7.5</c:v>
                </c:pt>
                <c:pt idx="16">
                  <c:v>8.2000000000000011</c:v>
                </c:pt>
                <c:pt idx="17">
                  <c:v>8.4</c:v>
                </c:pt>
                <c:pt idx="18">
                  <c:v>8.5</c:v>
                </c:pt>
                <c:pt idx="19">
                  <c:v>9</c:v>
                </c:pt>
                <c:pt idx="20">
                  <c:v>10.200000000000001</c:v>
                </c:pt>
                <c:pt idx="21">
                  <c:v>10.200000000000001</c:v>
                </c:pt>
                <c:pt idx="22">
                  <c:v>10.6</c:v>
                </c:pt>
                <c:pt idx="23">
                  <c:v>10.8</c:v>
                </c:pt>
                <c:pt idx="24">
                  <c:v>11.4</c:v>
                </c:pt>
                <c:pt idx="25">
                  <c:v>11.8</c:v>
                </c:pt>
                <c:pt idx="26">
                  <c:v>11.8</c:v>
                </c:pt>
                <c:pt idx="27">
                  <c:v>11.8</c:v>
                </c:pt>
                <c:pt idx="28">
                  <c:v>12</c:v>
                </c:pt>
                <c:pt idx="29">
                  <c:v>12.2</c:v>
                </c:pt>
                <c:pt idx="30">
                  <c:v>12.4</c:v>
                </c:pt>
                <c:pt idx="31">
                  <c:v>12.5</c:v>
                </c:pt>
                <c:pt idx="32">
                  <c:v>12.6</c:v>
                </c:pt>
                <c:pt idx="33">
                  <c:v>12.6</c:v>
                </c:pt>
                <c:pt idx="34">
                  <c:v>13.2</c:v>
                </c:pt>
                <c:pt idx="35">
                  <c:v>13.2</c:v>
                </c:pt>
                <c:pt idx="36">
                  <c:v>13.6</c:v>
                </c:pt>
                <c:pt idx="37">
                  <c:v>14.1</c:v>
                </c:pt>
                <c:pt idx="38">
                  <c:v>14.2</c:v>
                </c:pt>
                <c:pt idx="39">
                  <c:v>14.8</c:v>
                </c:pt>
                <c:pt idx="40">
                  <c:v>15.4</c:v>
                </c:pt>
                <c:pt idx="41">
                  <c:v>15.5</c:v>
                </c:pt>
                <c:pt idx="42">
                  <c:v>15.8</c:v>
                </c:pt>
                <c:pt idx="43">
                  <c:v>16</c:v>
                </c:pt>
                <c:pt idx="44">
                  <c:v>16</c:v>
                </c:pt>
                <c:pt idx="45">
                  <c:v>16.2</c:v>
                </c:pt>
                <c:pt idx="46">
                  <c:v>16.5</c:v>
                </c:pt>
                <c:pt idx="47">
                  <c:v>16.8</c:v>
                </c:pt>
                <c:pt idx="48">
                  <c:v>16.8</c:v>
                </c:pt>
                <c:pt idx="49">
                  <c:v>17</c:v>
                </c:pt>
                <c:pt idx="50">
                  <c:v>17.2</c:v>
                </c:pt>
                <c:pt idx="51">
                  <c:v>17.3</c:v>
                </c:pt>
                <c:pt idx="52">
                  <c:v>17.399999999999999</c:v>
                </c:pt>
                <c:pt idx="53">
                  <c:v>17.5</c:v>
                </c:pt>
                <c:pt idx="54">
                  <c:v>17.8</c:v>
                </c:pt>
                <c:pt idx="55">
                  <c:v>18</c:v>
                </c:pt>
                <c:pt idx="56">
                  <c:v>18</c:v>
                </c:pt>
                <c:pt idx="57">
                  <c:v>18</c:v>
                </c:pt>
                <c:pt idx="58">
                  <c:v>18.2</c:v>
                </c:pt>
                <c:pt idx="59">
                  <c:v>18.2</c:v>
                </c:pt>
                <c:pt idx="60">
                  <c:v>18.5</c:v>
                </c:pt>
                <c:pt idx="61">
                  <c:v>18.5</c:v>
                </c:pt>
                <c:pt idx="62">
                  <c:v>18.5</c:v>
                </c:pt>
                <c:pt idx="63">
                  <c:v>18.5</c:v>
                </c:pt>
                <c:pt idx="64">
                  <c:v>18.7</c:v>
                </c:pt>
                <c:pt idx="65">
                  <c:v>18.7</c:v>
                </c:pt>
                <c:pt idx="66">
                  <c:v>19</c:v>
                </c:pt>
                <c:pt idx="67">
                  <c:v>19.100000000000001</c:v>
                </c:pt>
                <c:pt idx="68">
                  <c:v>19.100000000000001</c:v>
                </c:pt>
                <c:pt idx="69">
                  <c:v>19.2</c:v>
                </c:pt>
                <c:pt idx="70">
                  <c:v>19.2</c:v>
                </c:pt>
                <c:pt idx="71">
                  <c:v>19.2</c:v>
                </c:pt>
                <c:pt idx="72">
                  <c:v>19.3</c:v>
                </c:pt>
                <c:pt idx="73">
                  <c:v>19.399999999999999</c:v>
                </c:pt>
                <c:pt idx="74">
                  <c:v>19.5</c:v>
                </c:pt>
                <c:pt idx="75">
                  <c:v>19.5</c:v>
                </c:pt>
                <c:pt idx="76">
                  <c:v>19.5</c:v>
                </c:pt>
                <c:pt idx="77">
                  <c:v>19.5</c:v>
                </c:pt>
                <c:pt idx="78">
                  <c:v>19.5</c:v>
                </c:pt>
                <c:pt idx="79">
                  <c:v>19.5</c:v>
                </c:pt>
                <c:pt idx="80">
                  <c:v>19.600000000000001</c:v>
                </c:pt>
                <c:pt idx="81">
                  <c:v>19.600000000000001</c:v>
                </c:pt>
                <c:pt idx="82">
                  <c:v>19.600000000000001</c:v>
                </c:pt>
                <c:pt idx="83">
                  <c:v>19.7</c:v>
                </c:pt>
                <c:pt idx="84">
                  <c:v>19.8</c:v>
                </c:pt>
                <c:pt idx="85">
                  <c:v>19.899999999999999</c:v>
                </c:pt>
                <c:pt idx="86">
                  <c:v>20</c:v>
                </c:pt>
                <c:pt idx="87">
                  <c:v>20</c:v>
                </c:pt>
                <c:pt idx="88">
                  <c:v>20</c:v>
                </c:pt>
                <c:pt idx="89">
                  <c:v>20</c:v>
                </c:pt>
                <c:pt idx="90">
                  <c:v>20</c:v>
                </c:pt>
                <c:pt idx="91">
                  <c:v>20</c:v>
                </c:pt>
                <c:pt idx="92">
                  <c:v>20</c:v>
                </c:pt>
                <c:pt idx="93">
                  <c:v>20.100000000000001</c:v>
                </c:pt>
                <c:pt idx="94">
                  <c:v>20.2</c:v>
                </c:pt>
                <c:pt idx="95">
                  <c:v>20.2</c:v>
                </c:pt>
                <c:pt idx="96">
                  <c:v>20.2</c:v>
                </c:pt>
                <c:pt idx="97">
                  <c:v>20.2</c:v>
                </c:pt>
                <c:pt idx="98">
                  <c:v>20.2</c:v>
                </c:pt>
                <c:pt idx="99">
                  <c:v>20.3</c:v>
                </c:pt>
                <c:pt idx="100">
                  <c:v>20.399999999999999</c:v>
                </c:pt>
                <c:pt idx="101">
                  <c:v>20.5</c:v>
                </c:pt>
                <c:pt idx="102">
                  <c:v>20.6</c:v>
                </c:pt>
                <c:pt idx="103">
                  <c:v>20.8</c:v>
                </c:pt>
                <c:pt idx="104">
                  <c:v>20.8</c:v>
                </c:pt>
                <c:pt idx="105">
                  <c:v>21</c:v>
                </c:pt>
                <c:pt idx="106">
                  <c:v>21</c:v>
                </c:pt>
                <c:pt idx="107">
                  <c:v>21.1</c:v>
                </c:pt>
                <c:pt idx="108">
                  <c:v>21.4</c:v>
                </c:pt>
                <c:pt idx="109">
                  <c:v>21.5</c:v>
                </c:pt>
                <c:pt idx="110">
                  <c:v>22</c:v>
                </c:pt>
                <c:pt idx="111">
                  <c:v>22</c:v>
                </c:pt>
                <c:pt idx="112">
                  <c:v>22</c:v>
                </c:pt>
                <c:pt idx="113">
                  <c:v>22</c:v>
                </c:pt>
                <c:pt idx="114">
                  <c:v>22.2</c:v>
                </c:pt>
                <c:pt idx="115">
                  <c:v>22.2</c:v>
                </c:pt>
                <c:pt idx="116">
                  <c:v>22.4</c:v>
                </c:pt>
                <c:pt idx="117">
                  <c:v>22.4</c:v>
                </c:pt>
                <c:pt idx="118">
                  <c:v>22.7</c:v>
                </c:pt>
                <c:pt idx="119">
                  <c:v>22.7</c:v>
                </c:pt>
                <c:pt idx="120">
                  <c:v>22.8</c:v>
                </c:pt>
                <c:pt idx="121">
                  <c:v>22.8</c:v>
                </c:pt>
                <c:pt idx="122">
                  <c:v>22.8</c:v>
                </c:pt>
                <c:pt idx="123">
                  <c:v>22.8</c:v>
                </c:pt>
                <c:pt idx="124">
                  <c:v>22.8</c:v>
                </c:pt>
                <c:pt idx="125">
                  <c:v>22.9</c:v>
                </c:pt>
                <c:pt idx="126">
                  <c:v>23</c:v>
                </c:pt>
                <c:pt idx="127">
                  <c:v>23</c:v>
                </c:pt>
                <c:pt idx="128">
                  <c:v>23.2</c:v>
                </c:pt>
                <c:pt idx="129">
                  <c:v>23.2</c:v>
                </c:pt>
                <c:pt idx="130">
                  <c:v>23.2</c:v>
                </c:pt>
                <c:pt idx="131">
                  <c:v>23.2</c:v>
                </c:pt>
                <c:pt idx="132">
                  <c:v>23.3</c:v>
                </c:pt>
                <c:pt idx="133">
                  <c:v>23.439999999999987</c:v>
                </c:pt>
                <c:pt idx="134">
                  <c:v>23.5</c:v>
                </c:pt>
                <c:pt idx="135">
                  <c:v>23.6</c:v>
                </c:pt>
                <c:pt idx="136">
                  <c:v>23.6</c:v>
                </c:pt>
                <c:pt idx="137">
                  <c:v>23.8</c:v>
                </c:pt>
                <c:pt idx="138">
                  <c:v>23.8</c:v>
                </c:pt>
                <c:pt idx="139">
                  <c:v>24</c:v>
                </c:pt>
                <c:pt idx="140">
                  <c:v>24</c:v>
                </c:pt>
                <c:pt idx="141">
                  <c:v>24</c:v>
                </c:pt>
                <c:pt idx="142">
                  <c:v>24</c:v>
                </c:pt>
                <c:pt idx="143">
                  <c:v>24.2</c:v>
                </c:pt>
                <c:pt idx="144">
                  <c:v>24.2</c:v>
                </c:pt>
                <c:pt idx="145">
                  <c:v>24.2</c:v>
                </c:pt>
                <c:pt idx="146">
                  <c:v>24.2</c:v>
                </c:pt>
                <c:pt idx="147">
                  <c:v>24.2</c:v>
                </c:pt>
                <c:pt idx="148">
                  <c:v>24.2</c:v>
                </c:pt>
                <c:pt idx="149">
                  <c:v>24.2</c:v>
                </c:pt>
                <c:pt idx="150">
                  <c:v>24.2</c:v>
                </c:pt>
                <c:pt idx="151">
                  <c:v>24.2</c:v>
                </c:pt>
                <c:pt idx="152">
                  <c:v>24.3</c:v>
                </c:pt>
                <c:pt idx="153">
                  <c:v>24.4</c:v>
                </c:pt>
                <c:pt idx="154">
                  <c:v>24.4</c:v>
                </c:pt>
                <c:pt idx="155">
                  <c:v>24.4</c:v>
                </c:pt>
                <c:pt idx="156">
                  <c:v>24.6</c:v>
                </c:pt>
                <c:pt idx="157">
                  <c:v>24.6</c:v>
                </c:pt>
                <c:pt idx="158">
                  <c:v>24.8</c:v>
                </c:pt>
                <c:pt idx="159">
                  <c:v>24.8</c:v>
                </c:pt>
                <c:pt idx="160">
                  <c:v>24.8</c:v>
                </c:pt>
                <c:pt idx="161">
                  <c:v>24.8</c:v>
                </c:pt>
                <c:pt idx="162">
                  <c:v>25</c:v>
                </c:pt>
                <c:pt idx="163">
                  <c:v>25</c:v>
                </c:pt>
                <c:pt idx="164">
                  <c:v>25</c:v>
                </c:pt>
                <c:pt idx="165">
                  <c:v>25</c:v>
                </c:pt>
                <c:pt idx="166">
                  <c:v>25</c:v>
                </c:pt>
                <c:pt idx="167">
                  <c:v>25.2</c:v>
                </c:pt>
                <c:pt idx="168">
                  <c:v>25.2</c:v>
                </c:pt>
                <c:pt idx="169">
                  <c:v>25.2</c:v>
                </c:pt>
                <c:pt idx="170">
                  <c:v>25.4</c:v>
                </c:pt>
                <c:pt idx="171">
                  <c:v>25.4</c:v>
                </c:pt>
                <c:pt idx="172">
                  <c:v>25.8</c:v>
                </c:pt>
              </c:numCache>
            </c:numRef>
          </c:xVal>
          <c:yVal>
            <c:numRef>
              <c:f>'BrixCol vs BrixPI'!$B$2:$B$174</c:f>
              <c:numCache>
                <c:formatCode>General</c:formatCode>
                <c:ptCount val="173"/>
                <c:pt idx="0">
                  <c:v>6.3</c:v>
                </c:pt>
                <c:pt idx="1">
                  <c:v>8.4</c:v>
                </c:pt>
                <c:pt idx="2">
                  <c:v>7.5</c:v>
                </c:pt>
                <c:pt idx="3">
                  <c:v>7.3</c:v>
                </c:pt>
                <c:pt idx="4">
                  <c:v>7</c:v>
                </c:pt>
                <c:pt idx="5">
                  <c:v>9.7000000000000011</c:v>
                </c:pt>
                <c:pt idx="6">
                  <c:v>6</c:v>
                </c:pt>
                <c:pt idx="7">
                  <c:v>6.4</c:v>
                </c:pt>
                <c:pt idx="8">
                  <c:v>6</c:v>
                </c:pt>
                <c:pt idx="9">
                  <c:v>7.6</c:v>
                </c:pt>
                <c:pt idx="10">
                  <c:v>6.6</c:v>
                </c:pt>
                <c:pt idx="11">
                  <c:v>7.1</c:v>
                </c:pt>
                <c:pt idx="12">
                  <c:v>5.8</c:v>
                </c:pt>
                <c:pt idx="13">
                  <c:v>6.9</c:v>
                </c:pt>
                <c:pt idx="14">
                  <c:v>7.1</c:v>
                </c:pt>
                <c:pt idx="15">
                  <c:v>7.1</c:v>
                </c:pt>
                <c:pt idx="16">
                  <c:v>8.2000000000000011</c:v>
                </c:pt>
                <c:pt idx="17">
                  <c:v>8.3000000000000007</c:v>
                </c:pt>
                <c:pt idx="18">
                  <c:v>8.3000000000000007</c:v>
                </c:pt>
                <c:pt idx="19">
                  <c:v>8</c:v>
                </c:pt>
                <c:pt idx="20">
                  <c:v>7.5</c:v>
                </c:pt>
                <c:pt idx="21">
                  <c:v>7.4</c:v>
                </c:pt>
                <c:pt idx="22">
                  <c:v>11.5</c:v>
                </c:pt>
                <c:pt idx="23">
                  <c:v>13.6</c:v>
                </c:pt>
                <c:pt idx="24">
                  <c:v>7.9</c:v>
                </c:pt>
                <c:pt idx="25">
                  <c:v>10.7</c:v>
                </c:pt>
                <c:pt idx="26">
                  <c:v>13.3</c:v>
                </c:pt>
                <c:pt idx="27">
                  <c:v>7.1</c:v>
                </c:pt>
                <c:pt idx="28">
                  <c:v>8.8000000000000007</c:v>
                </c:pt>
                <c:pt idx="29">
                  <c:v>8.7000000000000011</c:v>
                </c:pt>
                <c:pt idx="30">
                  <c:v>12.8</c:v>
                </c:pt>
                <c:pt idx="31">
                  <c:v>9.3000000000000007</c:v>
                </c:pt>
                <c:pt idx="32">
                  <c:v>10</c:v>
                </c:pt>
                <c:pt idx="33">
                  <c:v>9.6</c:v>
                </c:pt>
                <c:pt idx="34">
                  <c:v>13.4</c:v>
                </c:pt>
                <c:pt idx="35">
                  <c:v>11.4</c:v>
                </c:pt>
                <c:pt idx="36">
                  <c:v>8.2000000000000011</c:v>
                </c:pt>
                <c:pt idx="37">
                  <c:v>12.7</c:v>
                </c:pt>
                <c:pt idx="38">
                  <c:v>8.8000000000000007</c:v>
                </c:pt>
                <c:pt idx="39">
                  <c:v>8.7000000000000011</c:v>
                </c:pt>
                <c:pt idx="40">
                  <c:v>9.1</c:v>
                </c:pt>
                <c:pt idx="41">
                  <c:v>13.3</c:v>
                </c:pt>
                <c:pt idx="42">
                  <c:v>13.6</c:v>
                </c:pt>
                <c:pt idx="43">
                  <c:v>11.7</c:v>
                </c:pt>
                <c:pt idx="44">
                  <c:v>13.2</c:v>
                </c:pt>
                <c:pt idx="45">
                  <c:v>12.6</c:v>
                </c:pt>
                <c:pt idx="46">
                  <c:v>14.3</c:v>
                </c:pt>
                <c:pt idx="47">
                  <c:v>11.5</c:v>
                </c:pt>
                <c:pt idx="48">
                  <c:v>16.399999999999999</c:v>
                </c:pt>
                <c:pt idx="49">
                  <c:v>14.9</c:v>
                </c:pt>
                <c:pt idx="50">
                  <c:v>12.3</c:v>
                </c:pt>
                <c:pt idx="51">
                  <c:v>12</c:v>
                </c:pt>
                <c:pt idx="52">
                  <c:v>15.4</c:v>
                </c:pt>
                <c:pt idx="53">
                  <c:v>15.1</c:v>
                </c:pt>
                <c:pt idx="54">
                  <c:v>10.8</c:v>
                </c:pt>
                <c:pt idx="55">
                  <c:v>18.5</c:v>
                </c:pt>
                <c:pt idx="56">
                  <c:v>15.7</c:v>
                </c:pt>
                <c:pt idx="57">
                  <c:v>12.6</c:v>
                </c:pt>
                <c:pt idx="58">
                  <c:v>12.9</c:v>
                </c:pt>
                <c:pt idx="59">
                  <c:v>15.9</c:v>
                </c:pt>
                <c:pt idx="60">
                  <c:v>13.8</c:v>
                </c:pt>
                <c:pt idx="61">
                  <c:v>11.7</c:v>
                </c:pt>
                <c:pt idx="62">
                  <c:v>17.3</c:v>
                </c:pt>
                <c:pt idx="63">
                  <c:v>15.9</c:v>
                </c:pt>
                <c:pt idx="64">
                  <c:v>16</c:v>
                </c:pt>
                <c:pt idx="65">
                  <c:v>18</c:v>
                </c:pt>
                <c:pt idx="66">
                  <c:v>16.600000000000001</c:v>
                </c:pt>
                <c:pt idx="67">
                  <c:v>17.5</c:v>
                </c:pt>
                <c:pt idx="68">
                  <c:v>18.3</c:v>
                </c:pt>
                <c:pt idx="69">
                  <c:v>18.3</c:v>
                </c:pt>
                <c:pt idx="70">
                  <c:v>17.8</c:v>
                </c:pt>
                <c:pt idx="71">
                  <c:v>18.100000000000001</c:v>
                </c:pt>
                <c:pt idx="72">
                  <c:v>17.399999999999999</c:v>
                </c:pt>
                <c:pt idx="73">
                  <c:v>17.3</c:v>
                </c:pt>
                <c:pt idx="74">
                  <c:v>15</c:v>
                </c:pt>
                <c:pt idx="75">
                  <c:v>14.5</c:v>
                </c:pt>
                <c:pt idx="76">
                  <c:v>10.6</c:v>
                </c:pt>
                <c:pt idx="77">
                  <c:v>16</c:v>
                </c:pt>
                <c:pt idx="78">
                  <c:v>15.3</c:v>
                </c:pt>
                <c:pt idx="79">
                  <c:v>17.2</c:v>
                </c:pt>
                <c:pt idx="80">
                  <c:v>18.399999999999999</c:v>
                </c:pt>
                <c:pt idx="81">
                  <c:v>17.3</c:v>
                </c:pt>
                <c:pt idx="82">
                  <c:v>17.5</c:v>
                </c:pt>
                <c:pt idx="83">
                  <c:v>17</c:v>
                </c:pt>
                <c:pt idx="84">
                  <c:v>18.5</c:v>
                </c:pt>
                <c:pt idx="85">
                  <c:v>18.5</c:v>
                </c:pt>
                <c:pt idx="86">
                  <c:v>14.1</c:v>
                </c:pt>
                <c:pt idx="87">
                  <c:v>14.6</c:v>
                </c:pt>
                <c:pt idx="88">
                  <c:v>17</c:v>
                </c:pt>
                <c:pt idx="89">
                  <c:v>14.2</c:v>
                </c:pt>
                <c:pt idx="90">
                  <c:v>15</c:v>
                </c:pt>
                <c:pt idx="91">
                  <c:v>17.8</c:v>
                </c:pt>
                <c:pt idx="92">
                  <c:v>18</c:v>
                </c:pt>
                <c:pt idx="93">
                  <c:v>17</c:v>
                </c:pt>
                <c:pt idx="94">
                  <c:v>17.899999999999999</c:v>
                </c:pt>
                <c:pt idx="95">
                  <c:v>18.899999999999999</c:v>
                </c:pt>
                <c:pt idx="96">
                  <c:v>13.3</c:v>
                </c:pt>
                <c:pt idx="97">
                  <c:v>17.600000000000001</c:v>
                </c:pt>
                <c:pt idx="98">
                  <c:v>17.600000000000001</c:v>
                </c:pt>
                <c:pt idx="99">
                  <c:v>18.3</c:v>
                </c:pt>
                <c:pt idx="100">
                  <c:v>16.399999999999999</c:v>
                </c:pt>
                <c:pt idx="101">
                  <c:v>15.1</c:v>
                </c:pt>
                <c:pt idx="102">
                  <c:v>18.899999999999999</c:v>
                </c:pt>
                <c:pt idx="103">
                  <c:v>18.3</c:v>
                </c:pt>
                <c:pt idx="104">
                  <c:v>18.8</c:v>
                </c:pt>
                <c:pt idx="105">
                  <c:v>16.3</c:v>
                </c:pt>
                <c:pt idx="106">
                  <c:v>18.3</c:v>
                </c:pt>
                <c:pt idx="107">
                  <c:v>13.9</c:v>
                </c:pt>
                <c:pt idx="108">
                  <c:v>17.399999999999999</c:v>
                </c:pt>
                <c:pt idx="109">
                  <c:v>19</c:v>
                </c:pt>
                <c:pt idx="110">
                  <c:v>18.600000000000001</c:v>
                </c:pt>
                <c:pt idx="111">
                  <c:v>19.2</c:v>
                </c:pt>
                <c:pt idx="112">
                  <c:v>20.2</c:v>
                </c:pt>
                <c:pt idx="113">
                  <c:v>18.100000000000001</c:v>
                </c:pt>
                <c:pt idx="114">
                  <c:v>23.4</c:v>
                </c:pt>
                <c:pt idx="115">
                  <c:v>19.2</c:v>
                </c:pt>
                <c:pt idx="116">
                  <c:v>20</c:v>
                </c:pt>
                <c:pt idx="117">
                  <c:v>19.399999999999999</c:v>
                </c:pt>
                <c:pt idx="118">
                  <c:v>18.399999999999999</c:v>
                </c:pt>
                <c:pt idx="119">
                  <c:v>20.3</c:v>
                </c:pt>
                <c:pt idx="120">
                  <c:v>19.2</c:v>
                </c:pt>
                <c:pt idx="121">
                  <c:v>19.399999999999999</c:v>
                </c:pt>
                <c:pt idx="122">
                  <c:v>18</c:v>
                </c:pt>
                <c:pt idx="123">
                  <c:v>19.899999999999999</c:v>
                </c:pt>
                <c:pt idx="124">
                  <c:v>18.399999999999999</c:v>
                </c:pt>
                <c:pt idx="125">
                  <c:v>22.7</c:v>
                </c:pt>
                <c:pt idx="126">
                  <c:v>22.4</c:v>
                </c:pt>
                <c:pt idx="127">
                  <c:v>19.399999999999999</c:v>
                </c:pt>
                <c:pt idx="128">
                  <c:v>21</c:v>
                </c:pt>
                <c:pt idx="129">
                  <c:v>19.399999999999999</c:v>
                </c:pt>
                <c:pt idx="130">
                  <c:v>23.6</c:v>
                </c:pt>
                <c:pt idx="131">
                  <c:v>22.7</c:v>
                </c:pt>
                <c:pt idx="132">
                  <c:v>20.8</c:v>
                </c:pt>
                <c:pt idx="133">
                  <c:v>18.899999999999999</c:v>
                </c:pt>
                <c:pt idx="134">
                  <c:v>19.899999999999999</c:v>
                </c:pt>
                <c:pt idx="135">
                  <c:v>18.5</c:v>
                </c:pt>
                <c:pt idx="136">
                  <c:v>20.3</c:v>
                </c:pt>
                <c:pt idx="137">
                  <c:v>20.5</c:v>
                </c:pt>
                <c:pt idx="138">
                  <c:v>20.399999999999999</c:v>
                </c:pt>
                <c:pt idx="139">
                  <c:v>19.100000000000001</c:v>
                </c:pt>
                <c:pt idx="140">
                  <c:v>23</c:v>
                </c:pt>
                <c:pt idx="141">
                  <c:v>22.4</c:v>
                </c:pt>
                <c:pt idx="142">
                  <c:v>16.8</c:v>
                </c:pt>
                <c:pt idx="143">
                  <c:v>20.3</c:v>
                </c:pt>
                <c:pt idx="144">
                  <c:v>22.1</c:v>
                </c:pt>
                <c:pt idx="145">
                  <c:v>19.7</c:v>
                </c:pt>
                <c:pt idx="146">
                  <c:v>21.9</c:v>
                </c:pt>
                <c:pt idx="147">
                  <c:v>20.100000000000001</c:v>
                </c:pt>
                <c:pt idx="148">
                  <c:v>21</c:v>
                </c:pt>
                <c:pt idx="149">
                  <c:v>21.3</c:v>
                </c:pt>
                <c:pt idx="150">
                  <c:v>22.7</c:v>
                </c:pt>
                <c:pt idx="151">
                  <c:v>22.5</c:v>
                </c:pt>
                <c:pt idx="152">
                  <c:v>20.7</c:v>
                </c:pt>
                <c:pt idx="153">
                  <c:v>21.5</c:v>
                </c:pt>
                <c:pt idx="154">
                  <c:v>23.6</c:v>
                </c:pt>
                <c:pt idx="155">
                  <c:v>21.3</c:v>
                </c:pt>
                <c:pt idx="156">
                  <c:v>21.4</c:v>
                </c:pt>
                <c:pt idx="157">
                  <c:v>21.2</c:v>
                </c:pt>
                <c:pt idx="158">
                  <c:v>19.3</c:v>
                </c:pt>
                <c:pt idx="159">
                  <c:v>19.899999999999999</c:v>
                </c:pt>
                <c:pt idx="160">
                  <c:v>23.6</c:v>
                </c:pt>
                <c:pt idx="161">
                  <c:v>18.3</c:v>
                </c:pt>
                <c:pt idx="162">
                  <c:v>18.3</c:v>
                </c:pt>
                <c:pt idx="163">
                  <c:v>19.5</c:v>
                </c:pt>
                <c:pt idx="164">
                  <c:v>21.4</c:v>
                </c:pt>
                <c:pt idx="165">
                  <c:v>21.6</c:v>
                </c:pt>
                <c:pt idx="166">
                  <c:v>21.9</c:v>
                </c:pt>
                <c:pt idx="167">
                  <c:v>21.4</c:v>
                </c:pt>
                <c:pt idx="168">
                  <c:v>21.8</c:v>
                </c:pt>
                <c:pt idx="169">
                  <c:v>19.5</c:v>
                </c:pt>
                <c:pt idx="170">
                  <c:v>20.3</c:v>
                </c:pt>
                <c:pt idx="171">
                  <c:v>19.2</c:v>
                </c:pt>
                <c:pt idx="172">
                  <c:v>20.2</c:v>
                </c:pt>
              </c:numCache>
            </c:numRef>
          </c:yVal>
        </c:ser>
        <c:axId val="74238976"/>
        <c:axId val="74245248"/>
      </c:scatterChart>
      <c:valAx>
        <c:axId val="7423897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Brix Colmo</a:t>
                </a:r>
              </a:p>
            </c:rich>
          </c:tx>
          <c:layout>
            <c:manualLayout>
              <c:xMode val="edge"/>
              <c:yMode val="edge"/>
              <c:x val="0.49090947267955404"/>
              <c:y val="0.90812145276712264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t-BR"/>
          </a:p>
        </c:txPr>
        <c:crossAx val="74245248"/>
        <c:crosses val="autoZero"/>
        <c:crossBetween val="midCat"/>
      </c:valAx>
      <c:valAx>
        <c:axId val="74245248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Brix PI</a:t>
                </a:r>
              </a:p>
            </c:rich>
          </c:tx>
          <c:layout>
            <c:manualLayout>
              <c:xMode val="edge"/>
              <c:yMode val="edge"/>
              <c:x val="2.9090909090909091E-2"/>
              <c:y val="0.39102653834937617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t-BR"/>
          </a:p>
        </c:txPr>
        <c:crossAx val="74238976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2"/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plotArea>
      <c:layout/>
      <c:pieChart>
        <c:varyColors val="1"/>
        <c:ser>
          <c:idx val="0"/>
          <c:order val="0"/>
          <c:dPt>
            <c:idx val="0"/>
            <c:spPr>
              <a:solidFill>
                <a:srgbClr val="FFC000"/>
              </a:solidFill>
            </c:spPr>
          </c:dPt>
          <c:dPt>
            <c:idx val="2"/>
            <c:spPr>
              <a:solidFill>
                <a:prstClr val="black">
                  <a:lumMod val="65000"/>
                  <a:lumOff val="35000"/>
                </a:prstClr>
              </a:solidFill>
            </c:spPr>
          </c:dPt>
          <c:dPt>
            <c:idx val="3"/>
            <c:spPr>
              <a:solidFill>
                <a:srgbClr val="006600"/>
              </a:solidFill>
            </c:spPr>
          </c:dPt>
          <c:dPt>
            <c:idx val="4"/>
            <c:spPr>
              <a:solidFill>
                <a:srgbClr val="FFCC99"/>
              </a:solidFill>
            </c:spPr>
          </c:dPt>
          <c:dLbls>
            <c:dLbl>
              <c:idx val="4"/>
              <c:layout>
                <c:manualLayout>
                  <c:x val="0.11175959367609949"/>
                  <c:y val="-0.1335202834605679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64%</a:t>
                    </a:r>
                    <a:endParaRPr lang="en-US" dirty="0"/>
                  </a:p>
                </c:rich>
              </c:tx>
              <c:showVal val="1"/>
            </c:dLbl>
            <c:delete val="1"/>
          </c:dLbls>
          <c:cat>
            <c:strRef>
              <c:f>tabelas!$H$24:$H$28</c:f>
              <c:strCache>
                <c:ptCount val="5"/>
                <c:pt idx="0">
                  <c:v>PB</c:v>
                </c:pt>
                <c:pt idx="1">
                  <c:v>EE</c:v>
                </c:pt>
                <c:pt idx="2">
                  <c:v>MM</c:v>
                </c:pt>
                <c:pt idx="3">
                  <c:v>FDN</c:v>
                </c:pt>
                <c:pt idx="4">
                  <c:v>CNF</c:v>
                </c:pt>
              </c:strCache>
            </c:strRef>
          </c:cat>
          <c:val>
            <c:numRef>
              <c:f>tabelas!$L$24:$L$28</c:f>
              <c:numCache>
                <c:formatCode>General</c:formatCode>
                <c:ptCount val="5"/>
                <c:pt idx="0">
                  <c:v>4.4769744744491584</c:v>
                </c:pt>
                <c:pt idx="1">
                  <c:v>1.3146730903248558</c:v>
                </c:pt>
                <c:pt idx="2">
                  <c:v>0.97045219064902255</c:v>
                </c:pt>
                <c:pt idx="3">
                  <c:v>29.353500699967402</c:v>
                </c:pt>
                <c:pt idx="4">
                  <c:v>63.884399544609494</c:v>
                </c:pt>
              </c:numCache>
            </c:numRef>
          </c:val>
        </c:ser>
        <c:firstSliceAng val="0"/>
      </c:pie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pt-BR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plotArea>
      <c:layout/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pPr>
              <a:solidFill>
                <a:schemeClr val="tx1"/>
              </a:solidFill>
              <a:ln>
                <a:solidFill>
                  <a:prstClr val="black"/>
                </a:solidFill>
              </a:ln>
            </c:spPr>
          </c:marker>
          <c:trendline>
            <c:trendlineType val="linear"/>
            <c:dispRSqr val="1"/>
            <c:dispEq val="1"/>
            <c:trendlineLbl>
              <c:layout>
                <c:manualLayout>
                  <c:x val="6.1329177602799649E-2"/>
                  <c:y val="0.44756962671332723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y = 65.22x + 43.76
R² = 0.80</a:t>
                    </a:r>
                  </a:p>
                </c:rich>
              </c:tx>
              <c:numFmt formatCode="General" sourceLinked="0"/>
            </c:trendlineLbl>
          </c:trendline>
          <c:trendline>
            <c:trendlineType val="linear"/>
          </c:trendline>
          <c:xVal>
            <c:numRef>
              <c:f>'Dados (4)'!$W$4:$W$237</c:f>
              <c:numCache>
                <c:formatCode>General</c:formatCode>
                <c:ptCount val="234"/>
                <c:pt idx="0">
                  <c:v>0.27596138165605183</c:v>
                </c:pt>
                <c:pt idx="4">
                  <c:v>1.555693839452396E-2</c:v>
                </c:pt>
                <c:pt idx="5">
                  <c:v>9.0937210021651713E-2</c:v>
                </c:pt>
                <c:pt idx="6">
                  <c:v>0.17018652689995367</c:v>
                </c:pt>
                <c:pt idx="7">
                  <c:v>0.23168204935016021</c:v>
                </c:pt>
                <c:pt idx="8">
                  <c:v>0.29634463411369932</c:v>
                </c:pt>
                <c:pt idx="10">
                  <c:v>0.32568181818181924</c:v>
                </c:pt>
                <c:pt idx="11">
                  <c:v>0.29522081064730832</c:v>
                </c:pt>
                <c:pt idx="12">
                  <c:v>0.31402110704286218</c:v>
                </c:pt>
                <c:pt idx="13">
                  <c:v>0.28892714535022451</c:v>
                </c:pt>
                <c:pt idx="17">
                  <c:v>4.0848806366047687E-2</c:v>
                </c:pt>
                <c:pt idx="18">
                  <c:v>9.8332009531374165E-2</c:v>
                </c:pt>
                <c:pt idx="19">
                  <c:v>0.1626144616356173</c:v>
                </c:pt>
                <c:pt idx="20">
                  <c:v>0.18503881439661271</c:v>
                </c:pt>
                <c:pt idx="21">
                  <c:v>0.22901078990013191</c:v>
                </c:pt>
                <c:pt idx="22">
                  <c:v>0.30774002462763844</c:v>
                </c:pt>
                <c:pt idx="23">
                  <c:v>0.36920529801324531</c:v>
                </c:pt>
                <c:pt idx="25">
                  <c:v>0.30224196277495874</c:v>
                </c:pt>
                <c:pt idx="26">
                  <c:v>0.27391994153791288</c:v>
                </c:pt>
                <c:pt idx="30">
                  <c:v>3.0054644808743192E-2</c:v>
                </c:pt>
                <c:pt idx="31">
                  <c:v>0.13677658142664875</c:v>
                </c:pt>
                <c:pt idx="32">
                  <c:v>0.17695404226769598</c:v>
                </c:pt>
                <c:pt idx="33">
                  <c:v>0.23096105889123425</c:v>
                </c:pt>
                <c:pt idx="34">
                  <c:v>0.26331996294447646</c:v>
                </c:pt>
                <c:pt idx="36">
                  <c:v>0.29909365558912376</c:v>
                </c:pt>
                <c:pt idx="37">
                  <c:v>0.29839730071699705</c:v>
                </c:pt>
                <c:pt idx="38">
                  <c:v>0.31310844464568732</c:v>
                </c:pt>
                <c:pt idx="39">
                  <c:v>0.28042205587459473</c:v>
                </c:pt>
                <c:pt idx="43">
                  <c:v>2.7855507504451902E-2</c:v>
                </c:pt>
                <c:pt idx="44">
                  <c:v>0.10933940774487468</c:v>
                </c:pt>
                <c:pt idx="45">
                  <c:v>0.15024783147459803</c:v>
                </c:pt>
                <c:pt idx="46">
                  <c:v>0.2721010332950633</c:v>
                </c:pt>
                <c:pt idx="47">
                  <c:v>0.30568011588188504</c:v>
                </c:pt>
                <c:pt idx="48">
                  <c:v>0.24814047284345095</c:v>
                </c:pt>
                <c:pt idx="50">
                  <c:v>0.30558550787147015</c:v>
                </c:pt>
                <c:pt idx="51">
                  <c:v>0.30273752012882449</c:v>
                </c:pt>
                <c:pt idx="52">
                  <c:v>0.22605968509719279</c:v>
                </c:pt>
                <c:pt idx="56">
                  <c:v>3.3883792048929801E-2</c:v>
                </c:pt>
                <c:pt idx="57">
                  <c:v>0.10299324106855538</c:v>
                </c:pt>
                <c:pt idx="58">
                  <c:v>0.15647633484925119</c:v>
                </c:pt>
                <c:pt idx="59">
                  <c:v>0.21612349914236792</c:v>
                </c:pt>
                <c:pt idx="60">
                  <c:v>0.23275315183789624</c:v>
                </c:pt>
                <c:pt idx="61">
                  <c:v>0.25833588577678068</c:v>
                </c:pt>
                <c:pt idx="63">
                  <c:v>0.30689310689310689</c:v>
                </c:pt>
                <c:pt idx="64">
                  <c:v>0.32730368163439194</c:v>
                </c:pt>
                <c:pt idx="69">
                  <c:v>2.2832189644416804E-2</c:v>
                </c:pt>
                <c:pt idx="70">
                  <c:v>0.11090909090909085</c:v>
                </c:pt>
                <c:pt idx="71">
                  <c:v>0.15473853292878814</c:v>
                </c:pt>
                <c:pt idx="72">
                  <c:v>0.22653194263363755</c:v>
                </c:pt>
                <c:pt idx="73">
                  <c:v>0.22715485688487583</c:v>
                </c:pt>
                <c:pt idx="74">
                  <c:v>0.32852227596306316</c:v>
                </c:pt>
                <c:pt idx="75">
                  <c:v>0.40939778557926154</c:v>
                </c:pt>
                <c:pt idx="76">
                  <c:v>0.24000000000000021</c:v>
                </c:pt>
                <c:pt idx="77">
                  <c:v>0.29463395172551365</c:v>
                </c:pt>
                <c:pt idx="78">
                  <c:v>0.19141252314814819</c:v>
                </c:pt>
                <c:pt idx="82">
                  <c:v>4.0172896008136443E-2</c:v>
                </c:pt>
                <c:pt idx="83">
                  <c:v>0.10192433137638619</c:v>
                </c:pt>
                <c:pt idx="84">
                  <c:v>0.18040961709706213</c:v>
                </c:pt>
                <c:pt idx="85">
                  <c:v>0.23838181210297571</c:v>
                </c:pt>
                <c:pt idx="86">
                  <c:v>0.27287430208847097</c:v>
                </c:pt>
                <c:pt idx="87">
                  <c:v>0.24885396123482129</c:v>
                </c:pt>
                <c:pt idx="88">
                  <c:v>0.28767123287671226</c:v>
                </c:pt>
                <c:pt idx="89">
                  <c:v>0.26244773850247055</c:v>
                </c:pt>
                <c:pt idx="90">
                  <c:v>0.27852958998182303</c:v>
                </c:pt>
                <c:pt idx="91">
                  <c:v>0.29491543188444802</c:v>
                </c:pt>
                <c:pt idx="96">
                  <c:v>8.6372653746375483E-2</c:v>
                </c:pt>
                <c:pt idx="97">
                  <c:v>0.13206686930091185</c:v>
                </c:pt>
                <c:pt idx="98">
                  <c:v>0.24098746081504774</c:v>
                </c:pt>
                <c:pt idx="101">
                  <c:v>0.28369970966403985</c:v>
                </c:pt>
                <c:pt idx="102">
                  <c:v>0.27171450151057402</c:v>
                </c:pt>
                <c:pt idx="103">
                  <c:v>0.31292229729729942</c:v>
                </c:pt>
                <c:pt idx="104">
                  <c:v>0.27141793051332475</c:v>
                </c:pt>
                <c:pt idx="109">
                  <c:v>0.12011473646468311</c:v>
                </c:pt>
                <c:pt idx="110">
                  <c:v>0.13857566765578583</c:v>
                </c:pt>
                <c:pt idx="111">
                  <c:v>0.24932102118413921</c:v>
                </c:pt>
                <c:pt idx="112">
                  <c:v>0.29010197255094128</c:v>
                </c:pt>
                <c:pt idx="113">
                  <c:v>0.23399695501199119</c:v>
                </c:pt>
                <c:pt idx="114">
                  <c:v>0.30038346825735168</c:v>
                </c:pt>
                <c:pt idx="115">
                  <c:v>0.31699913269731134</c:v>
                </c:pt>
                <c:pt idx="116">
                  <c:v>0.27612236789829286</c:v>
                </c:pt>
                <c:pt idx="117">
                  <c:v>0.22902369463855365</c:v>
                </c:pt>
                <c:pt idx="121">
                  <c:v>2.546045503791983E-2</c:v>
                </c:pt>
                <c:pt idx="122">
                  <c:v>0.11007025761124123</c:v>
                </c:pt>
                <c:pt idx="123">
                  <c:v>0.17821229050279455</c:v>
                </c:pt>
                <c:pt idx="124">
                  <c:v>0.22585177379697927</c:v>
                </c:pt>
                <c:pt idx="125">
                  <c:v>0.22931784128752294</c:v>
                </c:pt>
                <c:pt idx="126">
                  <c:v>0.30233796677228686</c:v>
                </c:pt>
                <c:pt idx="127">
                  <c:v>0.33206470028544494</c:v>
                </c:pt>
                <c:pt idx="128">
                  <c:v>0.30826763695168791</c:v>
                </c:pt>
                <c:pt idx="129">
                  <c:v>0.32400780741704766</c:v>
                </c:pt>
                <c:pt idx="130">
                  <c:v>0.26907365377203701</c:v>
                </c:pt>
                <c:pt idx="134">
                  <c:v>3.622900965225441E-2</c:v>
                </c:pt>
                <c:pt idx="135">
                  <c:v>9.1636859138136767E-2</c:v>
                </c:pt>
                <c:pt idx="136">
                  <c:v>0.16962975044854017</c:v>
                </c:pt>
                <c:pt idx="137">
                  <c:v>0.22332702020202022</c:v>
                </c:pt>
                <c:pt idx="138">
                  <c:v>0.27361748581859668</c:v>
                </c:pt>
                <c:pt idx="139">
                  <c:v>0.28892456813735462</c:v>
                </c:pt>
                <c:pt idx="140">
                  <c:v>0.36561975545432751</c:v>
                </c:pt>
                <c:pt idx="141">
                  <c:v>0.29346286176887509</c:v>
                </c:pt>
                <c:pt idx="142">
                  <c:v>0.32181742043551087</c:v>
                </c:pt>
                <c:pt idx="143">
                  <c:v>0.24378697270955169</c:v>
                </c:pt>
                <c:pt idx="147">
                  <c:v>3.9295221194067691E-2</c:v>
                </c:pt>
                <c:pt idx="148">
                  <c:v>0.11349492302653164</c:v>
                </c:pt>
                <c:pt idx="149">
                  <c:v>0.16052359627971019</c:v>
                </c:pt>
                <c:pt idx="150">
                  <c:v>0.22915495596777219</c:v>
                </c:pt>
                <c:pt idx="153">
                  <c:v>0.31511056511056701</c:v>
                </c:pt>
                <c:pt idx="154">
                  <c:v>0.30824984011937756</c:v>
                </c:pt>
                <c:pt idx="155">
                  <c:v>0.28348170128585776</c:v>
                </c:pt>
                <c:pt idx="156">
                  <c:v>0.28821968856390534</c:v>
                </c:pt>
                <c:pt idx="161">
                  <c:v>0.11796162315193486</c:v>
                </c:pt>
                <c:pt idx="162">
                  <c:v>0.16472801915839891</c:v>
                </c:pt>
                <c:pt idx="163">
                  <c:v>0.23388486728714236</c:v>
                </c:pt>
                <c:pt idx="164">
                  <c:v>0.25685925212403599</c:v>
                </c:pt>
                <c:pt idx="165">
                  <c:v>0.29975429975430068</c:v>
                </c:pt>
                <c:pt idx="168">
                  <c:v>0.31278098908156854</c:v>
                </c:pt>
                <c:pt idx="169">
                  <c:v>0.25370253077174504</c:v>
                </c:pt>
                <c:pt idx="173">
                  <c:v>3.0643910007758082E-2</c:v>
                </c:pt>
                <c:pt idx="174">
                  <c:v>0.11873080859774791</c:v>
                </c:pt>
                <c:pt idx="176">
                  <c:v>0.22688477951635838</c:v>
                </c:pt>
                <c:pt idx="177">
                  <c:v>0.26852972864516128</c:v>
                </c:pt>
                <c:pt idx="178">
                  <c:v>0.20631831112442051</c:v>
                </c:pt>
                <c:pt idx="179">
                  <c:v>0.31906799809795688</c:v>
                </c:pt>
                <c:pt idx="180">
                  <c:v>0.26810747663551399</c:v>
                </c:pt>
                <c:pt idx="181">
                  <c:v>0.32166920234731666</c:v>
                </c:pt>
                <c:pt idx="182">
                  <c:v>0.26588572765957552</c:v>
                </c:pt>
                <c:pt idx="186">
                  <c:v>3.8814742255418151E-2</c:v>
                </c:pt>
                <c:pt idx="187">
                  <c:v>0.1014098045498235</c:v>
                </c:pt>
                <c:pt idx="188">
                  <c:v>0.17416545718432588</c:v>
                </c:pt>
                <c:pt idx="189">
                  <c:v>0.21448890574625512</c:v>
                </c:pt>
                <c:pt idx="192">
                  <c:v>0.32306298142274792</c:v>
                </c:pt>
                <c:pt idx="193">
                  <c:v>0.27297493643298232</c:v>
                </c:pt>
                <c:pt idx="194">
                  <c:v>0.29242105263157875</c:v>
                </c:pt>
                <c:pt idx="195">
                  <c:v>0.25354219646473303</c:v>
                </c:pt>
                <c:pt idx="199">
                  <c:v>3.6380232103273034E-2</c:v>
                </c:pt>
                <c:pt idx="200">
                  <c:v>0.1072463768115945</c:v>
                </c:pt>
                <c:pt idx="201">
                  <c:v>0.16408124100431792</c:v>
                </c:pt>
                <c:pt idx="202">
                  <c:v>0.28795155564836078</c:v>
                </c:pt>
                <c:pt idx="203">
                  <c:v>0.23814995188263352</c:v>
                </c:pt>
                <c:pt idx="204">
                  <c:v>0.23773928610410686</c:v>
                </c:pt>
                <c:pt idx="205">
                  <c:v>0.30885289549589712</c:v>
                </c:pt>
                <c:pt idx="207">
                  <c:v>0.29381443298969262</c:v>
                </c:pt>
                <c:pt idx="208">
                  <c:v>0.23405244288939145</c:v>
                </c:pt>
                <c:pt idx="212">
                  <c:v>3.6112178255858621E-2</c:v>
                </c:pt>
                <c:pt idx="214">
                  <c:v>0.16539646505594291</c:v>
                </c:pt>
                <c:pt idx="215">
                  <c:v>0.18911995177818008</c:v>
                </c:pt>
                <c:pt idx="216">
                  <c:v>0.29195795119983314</c:v>
                </c:pt>
                <c:pt idx="217">
                  <c:v>0.2449248257041059</c:v>
                </c:pt>
                <c:pt idx="218">
                  <c:v>0.3423555230431603</c:v>
                </c:pt>
                <c:pt idx="219">
                  <c:v>0.30565713056571309</c:v>
                </c:pt>
                <c:pt idx="220">
                  <c:v>0.31107803529662065</c:v>
                </c:pt>
                <c:pt idx="226">
                  <c:v>9.2578877203377249E-2</c:v>
                </c:pt>
                <c:pt idx="227">
                  <c:v>0.12912873862158603</c:v>
                </c:pt>
                <c:pt idx="228">
                  <c:v>0.20380055788005577</c:v>
                </c:pt>
                <c:pt idx="229">
                  <c:v>0.24666837594562649</c:v>
                </c:pt>
                <c:pt idx="231">
                  <c:v>0.31245865490628488</c:v>
                </c:pt>
                <c:pt idx="232">
                  <c:v>0.28374112075769525</c:v>
                </c:pt>
                <c:pt idx="233">
                  <c:v>0.28881369426751696</c:v>
                </c:pt>
              </c:numCache>
            </c:numRef>
          </c:xVal>
          <c:yVal>
            <c:numRef>
              <c:f>'Dados (4)'!$T$4:$T$237</c:f>
              <c:numCache>
                <c:formatCode>General</c:formatCode>
                <c:ptCount val="234"/>
                <c:pt idx="0">
                  <c:v>61.32</c:v>
                </c:pt>
                <c:pt idx="1">
                  <c:v>55.6</c:v>
                </c:pt>
                <c:pt idx="2">
                  <c:v>49.690000000000012</c:v>
                </c:pt>
                <c:pt idx="3">
                  <c:v>40.17</c:v>
                </c:pt>
                <c:pt idx="4">
                  <c:v>47.33</c:v>
                </c:pt>
                <c:pt idx="5">
                  <c:v>52.379999999999995</c:v>
                </c:pt>
                <c:pt idx="6">
                  <c:v>52.05</c:v>
                </c:pt>
                <c:pt idx="7">
                  <c:v>60.77</c:v>
                </c:pt>
                <c:pt idx="8">
                  <c:v>59.790000000000013</c:v>
                </c:pt>
                <c:pt idx="9">
                  <c:v>60.190000000000012</c:v>
                </c:pt>
                <c:pt idx="10">
                  <c:v>66.400000000000006</c:v>
                </c:pt>
                <c:pt idx="11">
                  <c:v>61.61</c:v>
                </c:pt>
                <c:pt idx="12">
                  <c:v>67.72</c:v>
                </c:pt>
                <c:pt idx="13">
                  <c:v>60.730000000000011</c:v>
                </c:pt>
                <c:pt idx="14">
                  <c:v>55.98</c:v>
                </c:pt>
                <c:pt idx="15">
                  <c:v>52.49</c:v>
                </c:pt>
                <c:pt idx="16">
                  <c:v>44.3</c:v>
                </c:pt>
                <c:pt idx="17">
                  <c:v>47.03</c:v>
                </c:pt>
                <c:pt idx="18">
                  <c:v>52.230000000000011</c:v>
                </c:pt>
                <c:pt idx="19">
                  <c:v>52.08</c:v>
                </c:pt>
                <c:pt idx="20">
                  <c:v>49.349999999999994</c:v>
                </c:pt>
                <c:pt idx="21">
                  <c:v>60.379999999999995</c:v>
                </c:pt>
                <c:pt idx="22">
                  <c:v>64.48</c:v>
                </c:pt>
                <c:pt idx="23">
                  <c:v>69.39</c:v>
                </c:pt>
                <c:pt idx="24">
                  <c:v>66.11999999999999</c:v>
                </c:pt>
                <c:pt idx="25">
                  <c:v>68.19</c:v>
                </c:pt>
                <c:pt idx="26">
                  <c:v>59.260000000000012</c:v>
                </c:pt>
                <c:pt idx="29">
                  <c:v>43.2</c:v>
                </c:pt>
                <c:pt idx="30">
                  <c:v>43.44</c:v>
                </c:pt>
                <c:pt idx="31">
                  <c:v>54.730000000000011</c:v>
                </c:pt>
                <c:pt idx="32">
                  <c:v>54.96</c:v>
                </c:pt>
                <c:pt idx="33">
                  <c:v>62.64</c:v>
                </c:pt>
                <c:pt idx="34">
                  <c:v>55.730000000000011</c:v>
                </c:pt>
                <c:pt idx="36">
                  <c:v>64.78</c:v>
                </c:pt>
                <c:pt idx="37">
                  <c:v>63.809999999999995</c:v>
                </c:pt>
                <c:pt idx="38">
                  <c:v>67.489999999999995</c:v>
                </c:pt>
                <c:pt idx="39">
                  <c:v>62.05</c:v>
                </c:pt>
                <c:pt idx="40">
                  <c:v>55.1</c:v>
                </c:pt>
                <c:pt idx="41">
                  <c:v>48.13</c:v>
                </c:pt>
                <c:pt idx="42">
                  <c:v>44.06</c:v>
                </c:pt>
                <c:pt idx="43">
                  <c:v>45.690000000000012</c:v>
                </c:pt>
                <c:pt idx="44">
                  <c:v>55.06</c:v>
                </c:pt>
                <c:pt idx="45">
                  <c:v>52.68</c:v>
                </c:pt>
                <c:pt idx="46">
                  <c:v>60.51</c:v>
                </c:pt>
                <c:pt idx="47">
                  <c:v>57.730000000000011</c:v>
                </c:pt>
                <c:pt idx="48">
                  <c:v>60.58</c:v>
                </c:pt>
                <c:pt idx="50">
                  <c:v>62.96</c:v>
                </c:pt>
                <c:pt idx="51">
                  <c:v>62.52</c:v>
                </c:pt>
                <c:pt idx="52">
                  <c:v>58.809999999999995</c:v>
                </c:pt>
                <c:pt idx="53">
                  <c:v>53.68</c:v>
                </c:pt>
                <c:pt idx="54">
                  <c:v>52.160000000000011</c:v>
                </c:pt>
                <c:pt idx="55">
                  <c:v>41.449999999999996</c:v>
                </c:pt>
                <c:pt idx="56">
                  <c:v>44.230000000000011</c:v>
                </c:pt>
                <c:pt idx="57">
                  <c:v>54.379999999999995</c:v>
                </c:pt>
                <c:pt idx="58">
                  <c:v>55.59</c:v>
                </c:pt>
                <c:pt idx="59">
                  <c:v>56.949999999999996</c:v>
                </c:pt>
                <c:pt idx="60">
                  <c:v>59.14</c:v>
                </c:pt>
                <c:pt idx="61">
                  <c:v>59.33</c:v>
                </c:pt>
                <c:pt idx="63">
                  <c:v>61.15</c:v>
                </c:pt>
                <c:pt idx="64">
                  <c:v>68.58</c:v>
                </c:pt>
                <c:pt idx="66">
                  <c:v>57.51</c:v>
                </c:pt>
                <c:pt idx="67">
                  <c:v>56.58</c:v>
                </c:pt>
                <c:pt idx="68">
                  <c:v>40.83</c:v>
                </c:pt>
                <c:pt idx="69">
                  <c:v>43.93</c:v>
                </c:pt>
                <c:pt idx="70">
                  <c:v>55.879999999999995</c:v>
                </c:pt>
                <c:pt idx="71">
                  <c:v>57.04</c:v>
                </c:pt>
                <c:pt idx="72">
                  <c:v>55.660000000000011</c:v>
                </c:pt>
                <c:pt idx="73">
                  <c:v>60.160000000000011</c:v>
                </c:pt>
                <c:pt idx="74">
                  <c:v>65.33</c:v>
                </c:pt>
                <c:pt idx="75">
                  <c:v>69.910000000000025</c:v>
                </c:pt>
                <c:pt idx="76">
                  <c:v>57.75</c:v>
                </c:pt>
                <c:pt idx="77">
                  <c:v>63.379999999999995</c:v>
                </c:pt>
                <c:pt idx="78">
                  <c:v>47.05</c:v>
                </c:pt>
                <c:pt idx="79">
                  <c:v>52.36</c:v>
                </c:pt>
                <c:pt idx="80">
                  <c:v>50.11</c:v>
                </c:pt>
                <c:pt idx="81">
                  <c:v>37.78</c:v>
                </c:pt>
                <c:pt idx="82">
                  <c:v>45.55</c:v>
                </c:pt>
                <c:pt idx="83">
                  <c:v>55.27</c:v>
                </c:pt>
                <c:pt idx="84">
                  <c:v>60.08</c:v>
                </c:pt>
                <c:pt idx="85">
                  <c:v>56.06</c:v>
                </c:pt>
                <c:pt idx="86">
                  <c:v>58.54</c:v>
                </c:pt>
                <c:pt idx="87">
                  <c:v>55.53</c:v>
                </c:pt>
                <c:pt idx="88">
                  <c:v>65.66</c:v>
                </c:pt>
                <c:pt idx="89">
                  <c:v>61.18</c:v>
                </c:pt>
                <c:pt idx="90">
                  <c:v>65.169999999999987</c:v>
                </c:pt>
                <c:pt idx="91">
                  <c:v>61.61</c:v>
                </c:pt>
                <c:pt idx="92">
                  <c:v>56.160000000000011</c:v>
                </c:pt>
                <c:pt idx="93">
                  <c:v>45.33</c:v>
                </c:pt>
                <c:pt idx="94">
                  <c:v>40.49</c:v>
                </c:pt>
                <c:pt idx="96">
                  <c:v>51.690000000000012</c:v>
                </c:pt>
                <c:pt idx="97">
                  <c:v>50.349999999999994</c:v>
                </c:pt>
                <c:pt idx="98">
                  <c:v>61.849999999999994</c:v>
                </c:pt>
                <c:pt idx="99">
                  <c:v>59.55</c:v>
                </c:pt>
                <c:pt idx="101">
                  <c:v>64.510000000000005</c:v>
                </c:pt>
                <c:pt idx="102">
                  <c:v>59.92</c:v>
                </c:pt>
                <c:pt idx="103">
                  <c:v>65.540000000000006</c:v>
                </c:pt>
                <c:pt idx="104">
                  <c:v>58.91</c:v>
                </c:pt>
                <c:pt idx="105">
                  <c:v>52.849999999999994</c:v>
                </c:pt>
                <c:pt idx="107">
                  <c:v>43.67</c:v>
                </c:pt>
                <c:pt idx="108">
                  <c:v>46.44</c:v>
                </c:pt>
                <c:pt idx="109">
                  <c:v>56.07</c:v>
                </c:pt>
                <c:pt idx="110">
                  <c:v>50.86</c:v>
                </c:pt>
                <c:pt idx="111">
                  <c:v>58.78</c:v>
                </c:pt>
                <c:pt idx="112">
                  <c:v>61.01</c:v>
                </c:pt>
                <c:pt idx="113">
                  <c:v>54.03</c:v>
                </c:pt>
                <c:pt idx="114">
                  <c:v>66.31</c:v>
                </c:pt>
                <c:pt idx="115">
                  <c:v>62.65</c:v>
                </c:pt>
                <c:pt idx="116">
                  <c:v>63.690000000000012</c:v>
                </c:pt>
                <c:pt idx="117">
                  <c:v>58.36</c:v>
                </c:pt>
                <c:pt idx="118">
                  <c:v>50.839999999999996</c:v>
                </c:pt>
                <c:pt idx="119">
                  <c:v>44.94</c:v>
                </c:pt>
                <c:pt idx="120">
                  <c:v>43.98</c:v>
                </c:pt>
                <c:pt idx="121">
                  <c:v>47.78</c:v>
                </c:pt>
                <c:pt idx="122">
                  <c:v>55.33</c:v>
                </c:pt>
                <c:pt idx="123">
                  <c:v>57.949999999999996</c:v>
                </c:pt>
                <c:pt idx="124">
                  <c:v>57.42</c:v>
                </c:pt>
                <c:pt idx="125">
                  <c:v>59.08</c:v>
                </c:pt>
                <c:pt idx="126">
                  <c:v>65.22</c:v>
                </c:pt>
                <c:pt idx="127">
                  <c:v>67.61</c:v>
                </c:pt>
                <c:pt idx="128">
                  <c:v>67.19</c:v>
                </c:pt>
                <c:pt idx="129">
                  <c:v>66.149999999999991</c:v>
                </c:pt>
                <c:pt idx="130">
                  <c:v>58.87</c:v>
                </c:pt>
                <c:pt idx="131">
                  <c:v>54.309999999999995</c:v>
                </c:pt>
                <c:pt idx="132">
                  <c:v>48.720000000000013</c:v>
                </c:pt>
                <c:pt idx="133">
                  <c:v>43.339999999999996</c:v>
                </c:pt>
                <c:pt idx="134">
                  <c:v>47.3</c:v>
                </c:pt>
                <c:pt idx="135">
                  <c:v>54.37</c:v>
                </c:pt>
                <c:pt idx="136">
                  <c:v>54.8</c:v>
                </c:pt>
                <c:pt idx="137">
                  <c:v>57.449999999999996</c:v>
                </c:pt>
                <c:pt idx="138">
                  <c:v>55.98</c:v>
                </c:pt>
                <c:pt idx="139">
                  <c:v>63.94</c:v>
                </c:pt>
                <c:pt idx="140">
                  <c:v>68.510000000000005</c:v>
                </c:pt>
                <c:pt idx="141">
                  <c:v>62.230000000000011</c:v>
                </c:pt>
                <c:pt idx="142">
                  <c:v>67.03</c:v>
                </c:pt>
                <c:pt idx="143">
                  <c:v>59.660000000000011</c:v>
                </c:pt>
                <c:pt idx="144">
                  <c:v>56.690000000000012</c:v>
                </c:pt>
                <c:pt idx="145">
                  <c:v>47.33</c:v>
                </c:pt>
                <c:pt idx="146">
                  <c:v>41.32</c:v>
                </c:pt>
                <c:pt idx="147">
                  <c:v>44.92</c:v>
                </c:pt>
                <c:pt idx="148">
                  <c:v>53.13</c:v>
                </c:pt>
                <c:pt idx="149">
                  <c:v>56.06</c:v>
                </c:pt>
                <c:pt idx="150">
                  <c:v>59.290000000000013</c:v>
                </c:pt>
                <c:pt idx="151">
                  <c:v>60.230000000000011</c:v>
                </c:pt>
                <c:pt idx="152">
                  <c:v>57.379999999999995</c:v>
                </c:pt>
                <c:pt idx="153">
                  <c:v>64.7</c:v>
                </c:pt>
                <c:pt idx="154">
                  <c:v>62.49</c:v>
                </c:pt>
                <c:pt idx="155">
                  <c:v>65.81</c:v>
                </c:pt>
                <c:pt idx="156">
                  <c:v>64.440000000000026</c:v>
                </c:pt>
                <c:pt idx="157">
                  <c:v>54.190000000000012</c:v>
                </c:pt>
                <c:pt idx="158">
                  <c:v>46.94</c:v>
                </c:pt>
                <c:pt idx="159">
                  <c:v>35.730000000000011</c:v>
                </c:pt>
                <c:pt idx="161">
                  <c:v>51.75</c:v>
                </c:pt>
                <c:pt idx="162">
                  <c:v>55.190000000000012</c:v>
                </c:pt>
                <c:pt idx="163">
                  <c:v>58.349999999999994</c:v>
                </c:pt>
                <c:pt idx="164">
                  <c:v>53.01</c:v>
                </c:pt>
                <c:pt idx="165">
                  <c:v>62.3</c:v>
                </c:pt>
                <c:pt idx="166">
                  <c:v>67.569999999999993</c:v>
                </c:pt>
                <c:pt idx="167">
                  <c:v>61.63</c:v>
                </c:pt>
                <c:pt idx="168">
                  <c:v>67.55</c:v>
                </c:pt>
                <c:pt idx="169">
                  <c:v>58.760000000000012</c:v>
                </c:pt>
                <c:pt idx="170">
                  <c:v>60.2</c:v>
                </c:pt>
                <c:pt idx="171">
                  <c:v>50.58</c:v>
                </c:pt>
                <c:pt idx="172">
                  <c:v>41.809999999999995</c:v>
                </c:pt>
                <c:pt idx="173">
                  <c:v>46.58</c:v>
                </c:pt>
                <c:pt idx="174">
                  <c:v>49.67</c:v>
                </c:pt>
                <c:pt idx="175">
                  <c:v>51.53</c:v>
                </c:pt>
                <c:pt idx="176">
                  <c:v>56.91</c:v>
                </c:pt>
                <c:pt idx="177">
                  <c:v>61.730000000000011</c:v>
                </c:pt>
                <c:pt idx="178">
                  <c:v>45.56</c:v>
                </c:pt>
                <c:pt idx="179">
                  <c:v>66.63</c:v>
                </c:pt>
                <c:pt idx="180">
                  <c:v>63.77</c:v>
                </c:pt>
                <c:pt idx="181">
                  <c:v>70.03</c:v>
                </c:pt>
                <c:pt idx="182">
                  <c:v>59.52</c:v>
                </c:pt>
                <c:pt idx="183">
                  <c:v>54.86</c:v>
                </c:pt>
                <c:pt idx="185">
                  <c:v>41.06</c:v>
                </c:pt>
                <c:pt idx="186">
                  <c:v>43.14</c:v>
                </c:pt>
                <c:pt idx="187">
                  <c:v>52.4</c:v>
                </c:pt>
                <c:pt idx="188">
                  <c:v>53.64</c:v>
                </c:pt>
                <c:pt idx="189">
                  <c:v>58.61</c:v>
                </c:pt>
                <c:pt idx="190">
                  <c:v>52.690000000000012</c:v>
                </c:pt>
                <c:pt idx="191">
                  <c:v>51.09</c:v>
                </c:pt>
                <c:pt idx="192">
                  <c:v>66.239999999999995</c:v>
                </c:pt>
                <c:pt idx="193">
                  <c:v>57.27</c:v>
                </c:pt>
                <c:pt idx="194">
                  <c:v>66.11</c:v>
                </c:pt>
                <c:pt idx="195">
                  <c:v>58.68</c:v>
                </c:pt>
                <c:pt idx="196">
                  <c:v>55.09</c:v>
                </c:pt>
                <c:pt idx="197">
                  <c:v>48.59</c:v>
                </c:pt>
                <c:pt idx="198">
                  <c:v>42.63</c:v>
                </c:pt>
                <c:pt idx="199">
                  <c:v>46.08</c:v>
                </c:pt>
                <c:pt idx="200">
                  <c:v>52.43</c:v>
                </c:pt>
                <c:pt idx="201">
                  <c:v>52.24</c:v>
                </c:pt>
                <c:pt idx="202">
                  <c:v>62.57</c:v>
                </c:pt>
                <c:pt idx="203">
                  <c:v>52.260000000000012</c:v>
                </c:pt>
                <c:pt idx="204">
                  <c:v>49.25</c:v>
                </c:pt>
                <c:pt idx="205">
                  <c:v>66.7</c:v>
                </c:pt>
                <c:pt idx="206">
                  <c:v>66.98</c:v>
                </c:pt>
                <c:pt idx="207">
                  <c:v>64.400000000000006</c:v>
                </c:pt>
                <c:pt idx="208">
                  <c:v>58.55</c:v>
                </c:pt>
                <c:pt idx="209">
                  <c:v>55.53</c:v>
                </c:pt>
                <c:pt idx="210">
                  <c:v>49.91</c:v>
                </c:pt>
                <c:pt idx="211">
                  <c:v>46.57</c:v>
                </c:pt>
                <c:pt idx="212">
                  <c:v>44.4</c:v>
                </c:pt>
                <c:pt idx="213">
                  <c:v>53.06</c:v>
                </c:pt>
                <c:pt idx="214">
                  <c:v>53.4</c:v>
                </c:pt>
                <c:pt idx="215">
                  <c:v>51.77</c:v>
                </c:pt>
                <c:pt idx="216">
                  <c:v>62.94</c:v>
                </c:pt>
                <c:pt idx="217">
                  <c:v>63.58</c:v>
                </c:pt>
                <c:pt idx="218">
                  <c:v>67.2</c:v>
                </c:pt>
                <c:pt idx="219">
                  <c:v>63.230000000000011</c:v>
                </c:pt>
                <c:pt idx="220">
                  <c:v>68.440000000000026</c:v>
                </c:pt>
                <c:pt idx="223">
                  <c:v>51.02</c:v>
                </c:pt>
                <c:pt idx="224">
                  <c:v>38.58</c:v>
                </c:pt>
                <c:pt idx="226">
                  <c:v>51.92</c:v>
                </c:pt>
                <c:pt idx="227">
                  <c:v>45.74</c:v>
                </c:pt>
                <c:pt idx="228">
                  <c:v>56.98</c:v>
                </c:pt>
                <c:pt idx="229">
                  <c:v>60.5</c:v>
                </c:pt>
                <c:pt idx="231">
                  <c:v>65.760000000000005</c:v>
                </c:pt>
                <c:pt idx="232">
                  <c:v>61.809999999999995</c:v>
                </c:pt>
                <c:pt idx="233">
                  <c:v>64.98</c:v>
                </c:pt>
              </c:numCache>
            </c:numRef>
          </c:yVal>
        </c:ser>
        <c:axId val="68092288"/>
        <c:axId val="68094208"/>
      </c:scatterChart>
      <c:valAx>
        <c:axId val="68092288"/>
        <c:scaling>
          <c:orientation val="minMax"/>
          <c:max val="0.45"/>
          <c:min val="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Pol/FDN</a:t>
                </a:r>
              </a:p>
            </c:rich>
          </c:tx>
          <c:layout/>
        </c:title>
        <c:numFmt formatCode="General" sourceLinked="1"/>
        <c:tickLblPos val="nextTo"/>
        <c:crossAx val="68094208"/>
        <c:crosses val="autoZero"/>
        <c:crossBetween val="midCat"/>
        <c:majorUnit val="0.05"/>
      </c:valAx>
      <c:valAx>
        <c:axId val="68094208"/>
        <c:scaling>
          <c:orientation val="minMax"/>
          <c:min val="30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/>
                  <a:t>DVIVMS (%)</a:t>
                </a:r>
              </a:p>
            </c:rich>
          </c:tx>
          <c:layout/>
        </c:title>
        <c:numFmt formatCode="General" sourceLinked="1"/>
        <c:tickLblPos val="nextTo"/>
        <c:crossAx val="68092288"/>
        <c:crosses val="autoZero"/>
        <c:crossBetween val="midCat"/>
      </c:valAx>
      <c:spPr>
        <a:noFill/>
      </c:spPr>
    </c:plotArea>
    <c:plotVisOnly val="1"/>
  </c:chart>
  <c:spPr>
    <a:noFill/>
    <a:ln>
      <a:noFill/>
    </a:ln>
  </c:spPr>
  <c:txPr>
    <a:bodyPr/>
    <a:lstStyle/>
    <a:p>
      <a:pPr>
        <a:defRPr sz="1800" b="1"/>
      </a:pPr>
      <a:endParaRPr lang="pt-BR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autoTitleDeleted val="1"/>
    <c:plotArea>
      <c:layout>
        <c:manualLayout>
          <c:layoutTarget val="inner"/>
          <c:xMode val="edge"/>
          <c:yMode val="edge"/>
          <c:x val="0.12488648444687322"/>
          <c:y val="4.0674822671959106E-2"/>
          <c:w val="0.77558471397754369"/>
          <c:h val="0.75573458276393135"/>
        </c:manualLayout>
      </c:layout>
      <c:lineChart>
        <c:grouping val="standard"/>
        <c:ser>
          <c:idx val="0"/>
          <c:order val="0"/>
          <c:tx>
            <c:strRef>
              <c:f>'CMS (2)'!$BK$5</c:f>
              <c:strCache>
                <c:ptCount val="1"/>
                <c:pt idx="0">
                  <c:v>Controle</c:v>
                </c:pt>
              </c:strCache>
            </c:strRef>
          </c:tx>
          <c:cat>
            <c:strRef>
              <c:f>'CMS (2)'!$BL$4:$BT$4</c:f>
              <c:strCache>
                <c:ptCount val="9"/>
                <c:pt idx="0">
                  <c:v>CV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</c:strCache>
            </c:strRef>
          </c:cat>
          <c:val>
            <c:numRef>
              <c:f>'CMS (2)'!$BL$5:$BT$5</c:f>
              <c:numCache>
                <c:formatCode>General</c:formatCode>
                <c:ptCount val="9"/>
                <c:pt idx="0">
                  <c:v>22.318451482509431</c:v>
                </c:pt>
                <c:pt idx="2">
                  <c:v>22.334372773964827</c:v>
                </c:pt>
                <c:pt idx="3">
                  <c:v>22.328495287866822</c:v>
                </c:pt>
                <c:pt idx="4">
                  <c:v>22.49830999696491</c:v>
                </c:pt>
                <c:pt idx="5">
                  <c:v>22.101951678138931</c:v>
                </c:pt>
                <c:pt idx="6">
                  <c:v>22.189518781143729</c:v>
                </c:pt>
                <c:pt idx="7">
                  <c:v>21.429946701170739</c:v>
                </c:pt>
                <c:pt idx="8">
                  <c:v>22.439274741031003</c:v>
                </c:pt>
              </c:numCache>
            </c:numRef>
          </c:val>
        </c:ser>
        <c:ser>
          <c:idx val="1"/>
          <c:order val="1"/>
          <c:tx>
            <c:strRef>
              <c:f>'CMS (2)'!$BK$6</c:f>
              <c:strCache>
                <c:ptCount val="1"/>
                <c:pt idx="0">
                  <c:v>Etanol</c:v>
                </c:pt>
              </c:strCache>
            </c:strRef>
          </c:tx>
          <c:cat>
            <c:strRef>
              <c:f>'CMS (2)'!$BL$4:$BT$4</c:f>
              <c:strCache>
                <c:ptCount val="9"/>
                <c:pt idx="0">
                  <c:v>CV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</c:strCache>
            </c:strRef>
          </c:cat>
          <c:val>
            <c:numRef>
              <c:f>'CMS (2)'!$BL$6:$BT$6</c:f>
              <c:numCache>
                <c:formatCode>General</c:formatCode>
                <c:ptCount val="9"/>
                <c:pt idx="0">
                  <c:v>21.988617874476244</c:v>
                </c:pt>
                <c:pt idx="2">
                  <c:v>23.182832531350677</c:v>
                </c:pt>
                <c:pt idx="3">
                  <c:v>23.696070985113746</c:v>
                </c:pt>
                <c:pt idx="4">
                  <c:v>23.500384177400491</c:v>
                </c:pt>
                <c:pt idx="5">
                  <c:v>23.018979006728554</c:v>
                </c:pt>
                <c:pt idx="6">
                  <c:v>23.18888671402453</c:v>
                </c:pt>
                <c:pt idx="7">
                  <c:v>22.881295174954232</c:v>
                </c:pt>
                <c:pt idx="8">
                  <c:v>23.284542800269833</c:v>
                </c:pt>
              </c:numCache>
            </c:numRef>
          </c:val>
        </c:ser>
        <c:ser>
          <c:idx val="2"/>
          <c:order val="2"/>
          <c:tx>
            <c:strRef>
              <c:f>'CMS (2)'!$BK$7</c:f>
              <c:strCache>
                <c:ptCount val="1"/>
                <c:pt idx="0">
                  <c:v>Acetato</c:v>
                </c:pt>
              </c:strCache>
            </c:strRef>
          </c:tx>
          <c:cat>
            <c:strRef>
              <c:f>'CMS (2)'!$BL$4:$BT$4</c:f>
              <c:strCache>
                <c:ptCount val="9"/>
                <c:pt idx="0">
                  <c:v>CV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</c:strCache>
            </c:strRef>
          </c:cat>
          <c:val>
            <c:numRef>
              <c:f>'CMS (2)'!$BL$7:$BT$7</c:f>
              <c:numCache>
                <c:formatCode>General</c:formatCode>
                <c:ptCount val="9"/>
                <c:pt idx="0">
                  <c:v>22.538745613348329</c:v>
                </c:pt>
                <c:pt idx="2">
                  <c:v>22.359854280149367</c:v>
                </c:pt>
                <c:pt idx="3">
                  <c:v>20.473058485059937</c:v>
                </c:pt>
                <c:pt idx="4">
                  <c:v>20.512664557519273</c:v>
                </c:pt>
                <c:pt idx="5">
                  <c:v>21.877277332185763</c:v>
                </c:pt>
                <c:pt idx="6">
                  <c:v>22.276892447897264</c:v>
                </c:pt>
                <c:pt idx="7">
                  <c:v>21.664209161312314</c:v>
                </c:pt>
                <c:pt idx="8">
                  <c:v>22.947392094037689</c:v>
                </c:pt>
              </c:numCache>
            </c:numRef>
          </c:val>
        </c:ser>
        <c:marker val="1"/>
        <c:axId val="68131840"/>
        <c:axId val="68134016"/>
      </c:lineChart>
      <c:catAx>
        <c:axId val="6813184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Semana</a:t>
                </a:r>
              </a:p>
            </c:rich>
          </c:tx>
        </c:title>
        <c:tickLblPos val="nextTo"/>
        <c:crossAx val="68134016"/>
        <c:crosses val="autoZero"/>
        <c:auto val="1"/>
        <c:lblAlgn val="ctr"/>
        <c:lblOffset val="100"/>
      </c:catAx>
      <c:valAx>
        <c:axId val="68134016"/>
        <c:scaling>
          <c:orientation val="minMax"/>
          <c:max val="24"/>
          <c:min val="20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Consumo de MS (kg/d)</a:t>
                </a:r>
              </a:p>
            </c:rich>
          </c:tx>
        </c:title>
        <c:numFmt formatCode="#,##0.0" sourceLinked="0"/>
        <c:tickLblPos val="nextTo"/>
        <c:crossAx val="681318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7498463844076"/>
          <c:y val="0.52822216437821257"/>
          <c:w val="0.12897073345949694"/>
          <c:h val="0.18873451768942162"/>
        </c:manualLayout>
      </c:layout>
    </c:legend>
    <c:plotVisOnly val="1"/>
  </c:chart>
  <c:txPr>
    <a:bodyPr/>
    <a:lstStyle/>
    <a:p>
      <a:pPr>
        <a:defRPr sz="1600" b="1"/>
      </a:pPr>
      <a:endParaRPr lang="pt-BR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plotArea>
      <c:layout/>
      <c:barChart>
        <c:barDir val="col"/>
        <c:grouping val="clustered"/>
        <c:ser>
          <c:idx val="0"/>
          <c:order val="0"/>
          <c:tx>
            <c:strRef>
              <c:f>'SAS 4h'!$V$14</c:f>
              <c:strCache>
                <c:ptCount val="1"/>
                <c:pt idx="0">
                  <c:v>Controle</c:v>
                </c:pt>
              </c:strCache>
            </c:strRef>
          </c:tx>
          <c:spPr>
            <a:solidFill>
              <a:schemeClr val="bg1"/>
            </a:solidFill>
            <a:ln w="15875">
              <a:solidFill>
                <a:schemeClr val="tx1"/>
              </a:solidFill>
            </a:ln>
          </c:spPr>
          <c:errBars>
            <c:errBarType val="plus"/>
            <c:errValType val="cust"/>
            <c:plus>
              <c:numRef>
                <c:f>'SAS 4h'!$R$14:$T$14</c:f>
                <c:numCache>
                  <c:formatCode>General</c:formatCode>
                  <c:ptCount val="3"/>
                  <c:pt idx="0">
                    <c:v>9.2199999999999989</c:v>
                  </c:pt>
                  <c:pt idx="1">
                    <c:v>9.2199999999999989</c:v>
                  </c:pt>
                  <c:pt idx="2">
                    <c:v>9.2199999999999989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ln w="15875">
                <a:solidFill>
                  <a:prstClr val="black"/>
                </a:solidFill>
              </a:ln>
            </c:spPr>
          </c:errBars>
          <c:cat>
            <c:strRef>
              <c:f>'SAS 4h'!$W$13:$Y$13</c:f>
              <c:strCache>
                <c:ptCount val="3"/>
                <c:pt idx="0">
                  <c:v>2,5% 1a semana</c:v>
                </c:pt>
                <c:pt idx="1">
                  <c:v>5% 1a semana</c:v>
                </c:pt>
                <c:pt idx="2">
                  <c:v>5% 6a semana</c:v>
                </c:pt>
              </c:strCache>
            </c:strRef>
          </c:cat>
          <c:val>
            <c:numRef>
              <c:f>'SAS 4h'!$N$14:$P$14</c:f>
              <c:numCache>
                <c:formatCode>General</c:formatCode>
                <c:ptCount val="3"/>
                <c:pt idx="0">
                  <c:v>108</c:v>
                </c:pt>
                <c:pt idx="1">
                  <c:v>98</c:v>
                </c:pt>
                <c:pt idx="2">
                  <c:v>90</c:v>
                </c:pt>
              </c:numCache>
            </c:numRef>
          </c:val>
        </c:ser>
        <c:ser>
          <c:idx val="1"/>
          <c:order val="1"/>
          <c:tx>
            <c:strRef>
              <c:f>'SAS 4h'!$V$15</c:f>
              <c:strCache>
                <c:ptCount val="1"/>
                <c:pt idx="0">
                  <c:v>Etanol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 w="15875">
              <a:solidFill>
                <a:prstClr val="black"/>
              </a:solidFill>
            </a:ln>
          </c:spPr>
          <c:errBars>
            <c:errBarType val="plus"/>
            <c:errValType val="cust"/>
            <c:plus>
              <c:numRef>
                <c:f>'SAS 4h'!$R$15:$T$15</c:f>
                <c:numCache>
                  <c:formatCode>General</c:formatCode>
                  <c:ptCount val="3"/>
                  <c:pt idx="0">
                    <c:v>9.61</c:v>
                  </c:pt>
                  <c:pt idx="1">
                    <c:v>9.2199999999999989</c:v>
                  </c:pt>
                  <c:pt idx="2">
                    <c:v>9.2199999999999989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ln w="15875">
                <a:solidFill>
                  <a:prstClr val="black"/>
                </a:solidFill>
              </a:ln>
            </c:spPr>
          </c:errBars>
          <c:cat>
            <c:strRef>
              <c:f>'SAS 4h'!$W$13:$Y$13</c:f>
              <c:strCache>
                <c:ptCount val="3"/>
                <c:pt idx="0">
                  <c:v>2,5% 1a semana</c:v>
                </c:pt>
                <c:pt idx="1">
                  <c:v>5% 1a semana</c:v>
                </c:pt>
                <c:pt idx="2">
                  <c:v>5% 6a semana</c:v>
                </c:pt>
              </c:strCache>
            </c:strRef>
          </c:cat>
          <c:val>
            <c:numRef>
              <c:f>'SAS 4h'!$N$15:$P$15</c:f>
              <c:numCache>
                <c:formatCode>General</c:formatCode>
                <c:ptCount val="3"/>
                <c:pt idx="0">
                  <c:v>107</c:v>
                </c:pt>
                <c:pt idx="1">
                  <c:v>88</c:v>
                </c:pt>
                <c:pt idx="2">
                  <c:v>90</c:v>
                </c:pt>
              </c:numCache>
            </c:numRef>
          </c:val>
        </c:ser>
        <c:ser>
          <c:idx val="2"/>
          <c:order val="2"/>
          <c:tx>
            <c:strRef>
              <c:f>'SAS 4h'!$V$16</c:f>
              <c:strCache>
                <c:ptCount val="1"/>
                <c:pt idx="0">
                  <c:v>Ácido acético</c:v>
                </c:pt>
              </c:strCache>
            </c:strRef>
          </c:tx>
          <c:spPr>
            <a:solidFill>
              <a:schemeClr val="tx1"/>
            </a:solidFill>
            <a:ln w="15875">
              <a:solidFill>
                <a:prstClr val="black"/>
              </a:solidFill>
            </a:ln>
          </c:spPr>
          <c:errBars>
            <c:errBarType val="plus"/>
            <c:errValType val="cust"/>
            <c:plus>
              <c:numRef>
                <c:f>'SAS 4h'!$R$16:$T$16</c:f>
                <c:numCache>
                  <c:formatCode>General</c:formatCode>
                  <c:ptCount val="3"/>
                  <c:pt idx="0">
                    <c:v>9.2199999999999989</c:v>
                  </c:pt>
                  <c:pt idx="1">
                    <c:v>9.2199999999999989</c:v>
                  </c:pt>
                  <c:pt idx="2">
                    <c:v>9.2199999999999989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ln w="15875">
                <a:solidFill>
                  <a:prstClr val="black"/>
                </a:solidFill>
              </a:ln>
            </c:spPr>
          </c:errBars>
          <c:cat>
            <c:strRef>
              <c:f>'SAS 4h'!$W$13:$Y$13</c:f>
              <c:strCache>
                <c:ptCount val="3"/>
                <c:pt idx="0">
                  <c:v>2,5% 1a semana</c:v>
                </c:pt>
                <c:pt idx="1">
                  <c:v>5% 1a semana</c:v>
                </c:pt>
                <c:pt idx="2">
                  <c:v>5% 6a semana</c:v>
                </c:pt>
              </c:strCache>
            </c:strRef>
          </c:cat>
          <c:val>
            <c:numRef>
              <c:f>'SAS 4h'!$N$16:$P$16</c:f>
              <c:numCache>
                <c:formatCode>General</c:formatCode>
                <c:ptCount val="3"/>
                <c:pt idx="0">
                  <c:v>83</c:v>
                </c:pt>
                <c:pt idx="1">
                  <c:v>76</c:v>
                </c:pt>
                <c:pt idx="2">
                  <c:v>56</c:v>
                </c:pt>
              </c:numCache>
            </c:numRef>
          </c:val>
        </c:ser>
        <c:axId val="71999488"/>
        <c:axId val="72001024"/>
      </c:barChart>
      <c:catAx>
        <c:axId val="71999488"/>
        <c:scaling>
          <c:orientation val="minMax"/>
        </c:scaling>
        <c:axPos val="b"/>
        <c:tickLblPos val="nextTo"/>
        <c:crossAx val="72001024"/>
        <c:crosses val="autoZero"/>
        <c:auto val="1"/>
        <c:lblAlgn val="ctr"/>
        <c:lblOffset val="100"/>
      </c:catAx>
      <c:valAx>
        <c:axId val="72001024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Ingestão após alimentação matutina (min/4h)</a:t>
                </a:r>
              </a:p>
            </c:rich>
          </c:tx>
        </c:title>
        <c:numFmt formatCode="General" sourceLinked="1"/>
        <c:tickLblPos val="nextTo"/>
        <c:crossAx val="71999488"/>
        <c:crosses val="autoZero"/>
        <c:crossBetween val="between"/>
      </c:valAx>
      <c:spPr>
        <a:noFill/>
        <a:ln w="25400">
          <a:noFill/>
        </a:ln>
      </c:spPr>
    </c:plotArea>
    <c:legend>
      <c:legendPos val="b"/>
    </c:legend>
    <c:plotVisOnly val="1"/>
  </c:chart>
  <c:spPr>
    <a:noFill/>
    <a:ln>
      <a:noFill/>
    </a:ln>
  </c:spPr>
  <c:txPr>
    <a:bodyPr/>
    <a:lstStyle/>
    <a:p>
      <a:pPr>
        <a:defRPr sz="1600" b="1"/>
      </a:pPr>
      <a:endParaRPr lang="pt-BR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plotArea>
      <c:layout>
        <c:manualLayout>
          <c:layoutTarget val="inner"/>
          <c:xMode val="edge"/>
          <c:yMode val="edge"/>
          <c:x val="9.812500000000049E-2"/>
          <c:y val="5.3921547814749185E-2"/>
          <c:w val="0.75895739595050615"/>
          <c:h val="0.76227392030541663"/>
        </c:manualLayout>
      </c:layout>
      <c:barChart>
        <c:barDir val="col"/>
        <c:grouping val="clustered"/>
        <c:ser>
          <c:idx val="0"/>
          <c:order val="0"/>
          <c:tx>
            <c:strRef>
              <c:f>SAS!$K$1</c:f>
              <c:strCache>
                <c:ptCount val="1"/>
                <c:pt idx="0">
                  <c:v>Controle</c:v>
                </c:pt>
              </c:strCache>
            </c:strRef>
          </c:tx>
          <c:spPr>
            <a:solidFill>
              <a:schemeClr val="bg1"/>
            </a:solidFill>
            <a:ln w="15875">
              <a:solidFill>
                <a:prstClr val="black"/>
              </a:solidFill>
            </a:ln>
          </c:spPr>
          <c:errBars>
            <c:errBarType val="plus"/>
            <c:errValType val="cust"/>
            <c:plus>
              <c:numRef>
                <c:f>SAS!$N$2:$N$5</c:f>
                <c:numCache>
                  <c:formatCode>General</c:formatCode>
                  <c:ptCount val="4"/>
                  <c:pt idx="0">
                    <c:v>2.2412999999999998</c:v>
                  </c:pt>
                  <c:pt idx="1">
                    <c:v>2.2412999999999998</c:v>
                  </c:pt>
                  <c:pt idx="2">
                    <c:v>2.2412999999999998</c:v>
                  </c:pt>
                  <c:pt idx="3">
                    <c:v>2.2412999999999998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ln w="15875">
                <a:solidFill>
                  <a:prstClr val="black"/>
                </a:solidFill>
              </a:ln>
            </c:spPr>
          </c:errBars>
          <c:cat>
            <c:strRef>
              <c:f>SAS!$J$2:$J$5</c:f>
              <c:strCache>
                <c:ptCount val="4"/>
                <c:pt idx="0">
                  <c:v>Fundo</c:v>
                </c:pt>
                <c:pt idx="1">
                  <c:v>8mm</c:v>
                </c:pt>
                <c:pt idx="2">
                  <c:v>19mm</c:v>
                </c:pt>
                <c:pt idx="3">
                  <c:v>38mm</c:v>
                </c:pt>
              </c:strCache>
            </c:strRef>
          </c:cat>
          <c:val>
            <c:numRef>
              <c:f>SAS!$K$2:$K$5</c:f>
              <c:numCache>
                <c:formatCode>General</c:formatCode>
                <c:ptCount val="4"/>
                <c:pt idx="0">
                  <c:v>104.61999999999999</c:v>
                </c:pt>
                <c:pt idx="1">
                  <c:v>96.964000000000027</c:v>
                </c:pt>
                <c:pt idx="2">
                  <c:v>87.11999999999999</c:v>
                </c:pt>
                <c:pt idx="3">
                  <c:v>90.672999999999988</c:v>
                </c:pt>
              </c:numCache>
            </c:numRef>
          </c:val>
        </c:ser>
        <c:ser>
          <c:idx val="1"/>
          <c:order val="1"/>
          <c:tx>
            <c:strRef>
              <c:f>SAS!$L$1</c:f>
              <c:strCache>
                <c:ptCount val="1"/>
                <c:pt idx="0">
                  <c:v>Etanol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 w="15875">
              <a:solidFill>
                <a:prstClr val="black"/>
              </a:solidFill>
            </a:ln>
          </c:spPr>
          <c:errBars>
            <c:errBarType val="plus"/>
            <c:errValType val="cust"/>
            <c:plus>
              <c:numRef>
                <c:f>SAS!$N$2:$N$5</c:f>
                <c:numCache>
                  <c:formatCode>General</c:formatCode>
                  <c:ptCount val="4"/>
                  <c:pt idx="0">
                    <c:v>2.2412999999999998</c:v>
                  </c:pt>
                  <c:pt idx="1">
                    <c:v>2.2412999999999998</c:v>
                  </c:pt>
                  <c:pt idx="2">
                    <c:v>2.2412999999999998</c:v>
                  </c:pt>
                  <c:pt idx="3">
                    <c:v>2.2412999999999998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ln w="15875">
                <a:solidFill>
                  <a:prstClr val="black"/>
                </a:solidFill>
              </a:ln>
            </c:spPr>
          </c:errBars>
          <c:cat>
            <c:strRef>
              <c:f>SAS!$J$2:$J$5</c:f>
              <c:strCache>
                <c:ptCount val="4"/>
                <c:pt idx="0">
                  <c:v>Fundo</c:v>
                </c:pt>
                <c:pt idx="1">
                  <c:v>8mm</c:v>
                </c:pt>
                <c:pt idx="2">
                  <c:v>19mm</c:v>
                </c:pt>
                <c:pt idx="3">
                  <c:v>38mm</c:v>
                </c:pt>
              </c:strCache>
            </c:strRef>
          </c:cat>
          <c:val>
            <c:numRef>
              <c:f>SAS!$L$2:$L$5</c:f>
              <c:numCache>
                <c:formatCode>General</c:formatCode>
                <c:ptCount val="4"/>
                <c:pt idx="0">
                  <c:v>104.66</c:v>
                </c:pt>
                <c:pt idx="1">
                  <c:v>96.450999999999993</c:v>
                </c:pt>
                <c:pt idx="2">
                  <c:v>87.887</c:v>
                </c:pt>
                <c:pt idx="3">
                  <c:v>90.722999999999999</c:v>
                </c:pt>
              </c:numCache>
            </c:numRef>
          </c:val>
        </c:ser>
        <c:ser>
          <c:idx val="2"/>
          <c:order val="2"/>
          <c:tx>
            <c:strRef>
              <c:f>SAS!$M$1</c:f>
              <c:strCache>
                <c:ptCount val="1"/>
                <c:pt idx="0">
                  <c:v>Ác. acético</c:v>
                </c:pt>
              </c:strCache>
            </c:strRef>
          </c:tx>
          <c:spPr>
            <a:solidFill>
              <a:schemeClr val="tx1"/>
            </a:solidFill>
            <a:ln w="15875">
              <a:solidFill>
                <a:prstClr val="black"/>
              </a:solidFill>
            </a:ln>
          </c:spPr>
          <c:errBars>
            <c:errBarType val="plus"/>
            <c:errValType val="cust"/>
            <c:plus>
              <c:numRef>
                <c:f>SAS!$N$2:$N$5</c:f>
                <c:numCache>
                  <c:formatCode>General</c:formatCode>
                  <c:ptCount val="4"/>
                  <c:pt idx="0">
                    <c:v>2.2412999999999998</c:v>
                  </c:pt>
                  <c:pt idx="1">
                    <c:v>2.2412999999999998</c:v>
                  </c:pt>
                  <c:pt idx="2">
                    <c:v>2.2412999999999998</c:v>
                  </c:pt>
                  <c:pt idx="3">
                    <c:v>2.2412999999999998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ln w="15875">
                <a:solidFill>
                  <a:prstClr val="black"/>
                </a:solidFill>
              </a:ln>
            </c:spPr>
          </c:errBars>
          <c:cat>
            <c:strRef>
              <c:f>SAS!$J$2:$J$5</c:f>
              <c:strCache>
                <c:ptCount val="4"/>
                <c:pt idx="0">
                  <c:v>Fundo</c:v>
                </c:pt>
                <c:pt idx="1">
                  <c:v>8mm</c:v>
                </c:pt>
                <c:pt idx="2">
                  <c:v>19mm</c:v>
                </c:pt>
                <c:pt idx="3">
                  <c:v>38mm</c:v>
                </c:pt>
              </c:strCache>
            </c:strRef>
          </c:cat>
          <c:val>
            <c:numRef>
              <c:f>SAS!$M$2:$M$5</c:f>
              <c:numCache>
                <c:formatCode>General</c:formatCode>
                <c:ptCount val="4"/>
                <c:pt idx="0">
                  <c:v>98.10799999999999</c:v>
                </c:pt>
                <c:pt idx="1">
                  <c:v>102.8</c:v>
                </c:pt>
                <c:pt idx="2">
                  <c:v>96.708000000000013</c:v>
                </c:pt>
                <c:pt idx="3">
                  <c:v>106.3</c:v>
                </c:pt>
              </c:numCache>
            </c:numRef>
          </c:val>
        </c:ser>
        <c:axId val="75383168"/>
        <c:axId val="75385088"/>
      </c:barChart>
      <c:catAx>
        <c:axId val="7538316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Peneira</a:t>
                </a:r>
              </a:p>
            </c:rich>
          </c:tx>
          <c:layout>
            <c:manualLayout>
              <c:xMode val="edge"/>
              <c:yMode val="edge"/>
              <c:x val="0.43897126349570503"/>
              <c:y val="0.91161616161615933"/>
            </c:manualLayout>
          </c:layout>
        </c:title>
        <c:tickLblPos val="nextTo"/>
        <c:spPr>
          <a:ln w="15875"/>
        </c:spPr>
        <c:crossAx val="75385088"/>
        <c:crosses val="autoZero"/>
        <c:auto val="1"/>
        <c:lblAlgn val="ctr"/>
        <c:lblOffset val="100"/>
      </c:catAx>
      <c:valAx>
        <c:axId val="75385088"/>
        <c:scaling>
          <c:orientation val="minMax"/>
          <c:max val="110"/>
          <c:min val="60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Índice de seleção  (%)</a:t>
                </a:r>
              </a:p>
            </c:rich>
          </c:tx>
        </c:title>
        <c:numFmt formatCode="General" sourceLinked="1"/>
        <c:tickLblPos val="nextTo"/>
        <c:spPr>
          <a:ln w="15875"/>
        </c:spPr>
        <c:crossAx val="75383168"/>
        <c:crosses val="autoZero"/>
        <c:crossBetween val="between"/>
        <c:majorUnit val="10"/>
      </c:valAx>
      <c:spPr>
        <a:noFill/>
        <a:ln w="25400">
          <a:noFill/>
        </a:ln>
      </c:spPr>
    </c:plotArea>
    <c:legend>
      <c:legendPos val="r"/>
    </c:legend>
    <c:plotVisOnly val="1"/>
  </c:chart>
  <c:spPr>
    <a:noFill/>
    <a:ln>
      <a:noFill/>
    </a:ln>
  </c:spPr>
  <c:txPr>
    <a:bodyPr/>
    <a:lstStyle/>
    <a:p>
      <a:pPr>
        <a:defRPr sz="1400" b="1">
          <a:latin typeface="+mj-lt"/>
          <a:cs typeface="Times New Roman" pitchFamily="18" charset="0"/>
        </a:defRPr>
      </a:pPr>
      <a:endParaRPr lang="pt-BR"/>
    </a:p>
  </c:txPr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autoTitleDeleted val="1"/>
    <c:plotArea>
      <c:layout/>
      <c:lineChart>
        <c:grouping val="standard"/>
        <c:ser>
          <c:idx val="0"/>
          <c:order val="0"/>
          <c:tx>
            <c:strRef>
              <c:f>Leite!$BA$34</c:f>
              <c:strCache>
                <c:ptCount val="1"/>
                <c:pt idx="0">
                  <c:v>Controle</c:v>
                </c:pt>
              </c:strCache>
            </c:strRef>
          </c:tx>
          <c:cat>
            <c:numRef>
              <c:f>Leite!$BD$2:$BJ$2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</c:numCache>
            </c:numRef>
          </c:cat>
          <c:val>
            <c:numRef>
              <c:f>Leite!$BD$34:$BJ$34</c:f>
              <c:numCache>
                <c:formatCode>0.0</c:formatCode>
                <c:ptCount val="7"/>
                <c:pt idx="0">
                  <c:v>38.018761904761909</c:v>
                </c:pt>
                <c:pt idx="1">
                  <c:v>37.476190476190474</c:v>
                </c:pt>
                <c:pt idx="2">
                  <c:v>35.854285714285524</c:v>
                </c:pt>
                <c:pt idx="3">
                  <c:v>35.517142857142844</c:v>
                </c:pt>
                <c:pt idx="4">
                  <c:v>34.50628571428571</c:v>
                </c:pt>
                <c:pt idx="5">
                  <c:v>32.666857142857161</c:v>
                </c:pt>
                <c:pt idx="6">
                  <c:v>34.485333333333337</c:v>
                </c:pt>
              </c:numCache>
            </c:numRef>
          </c:val>
        </c:ser>
        <c:ser>
          <c:idx val="1"/>
          <c:order val="1"/>
          <c:tx>
            <c:strRef>
              <c:f>Leite!$BA$35</c:f>
              <c:strCache>
                <c:ptCount val="1"/>
                <c:pt idx="0">
                  <c:v>Etanol</c:v>
                </c:pt>
              </c:strCache>
            </c:strRef>
          </c:tx>
          <c:cat>
            <c:numRef>
              <c:f>Leite!$BD$2:$BJ$2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</c:numCache>
            </c:numRef>
          </c:cat>
          <c:val>
            <c:numRef>
              <c:f>Leite!$BD$35:$BJ$35</c:f>
              <c:numCache>
                <c:formatCode>0.0</c:formatCode>
                <c:ptCount val="7"/>
                <c:pt idx="0">
                  <c:v>40.516571428571432</c:v>
                </c:pt>
                <c:pt idx="1">
                  <c:v>40.284285714285708</c:v>
                </c:pt>
                <c:pt idx="2">
                  <c:v>38.718571428571551</c:v>
                </c:pt>
                <c:pt idx="3">
                  <c:v>37.954190476190334</c:v>
                </c:pt>
                <c:pt idx="4">
                  <c:v>35.522000000000013</c:v>
                </c:pt>
                <c:pt idx="5">
                  <c:v>35.035000000000011</c:v>
                </c:pt>
                <c:pt idx="6">
                  <c:v>36.716666666666391</c:v>
                </c:pt>
              </c:numCache>
            </c:numRef>
          </c:val>
        </c:ser>
        <c:ser>
          <c:idx val="2"/>
          <c:order val="2"/>
          <c:tx>
            <c:strRef>
              <c:f>Leite!$BA$36</c:f>
              <c:strCache>
                <c:ptCount val="1"/>
                <c:pt idx="0">
                  <c:v>Acetato</c:v>
                </c:pt>
              </c:strCache>
            </c:strRef>
          </c:tx>
          <c:cat>
            <c:numRef>
              <c:f>Leite!$BD$2:$BJ$2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</c:numCache>
            </c:numRef>
          </c:cat>
          <c:val>
            <c:numRef>
              <c:f>Leite!$BD$36:$BJ$36</c:f>
              <c:numCache>
                <c:formatCode>0.0</c:formatCode>
                <c:ptCount val="7"/>
                <c:pt idx="0">
                  <c:v>39.364761904761906</c:v>
                </c:pt>
                <c:pt idx="1">
                  <c:v>36.970761904761908</c:v>
                </c:pt>
                <c:pt idx="2">
                  <c:v>36.237142857142857</c:v>
                </c:pt>
                <c:pt idx="3">
                  <c:v>35.202857142857162</c:v>
                </c:pt>
                <c:pt idx="4">
                  <c:v>34.201428571428544</c:v>
                </c:pt>
                <c:pt idx="5">
                  <c:v>32.505714285714284</c:v>
                </c:pt>
                <c:pt idx="6">
                  <c:v>35.403703703703705</c:v>
                </c:pt>
              </c:numCache>
            </c:numRef>
          </c:val>
        </c:ser>
        <c:marker val="1"/>
        <c:axId val="75423744"/>
        <c:axId val="75425664"/>
      </c:lineChart>
      <c:catAx>
        <c:axId val="7542374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Semana</a:t>
                </a:r>
              </a:p>
            </c:rich>
          </c:tx>
        </c:title>
        <c:numFmt formatCode="General" sourceLinked="1"/>
        <c:tickLblPos val="nextTo"/>
        <c:crossAx val="75425664"/>
        <c:crosses val="autoZero"/>
        <c:auto val="1"/>
        <c:lblAlgn val="ctr"/>
        <c:lblOffset val="100"/>
      </c:catAx>
      <c:valAx>
        <c:axId val="75425664"/>
        <c:scaling>
          <c:orientation val="minMax"/>
          <c:min val="30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Produção de leite (kg/d)</a:t>
                </a:r>
              </a:p>
            </c:rich>
          </c:tx>
        </c:title>
        <c:numFmt formatCode="0" sourceLinked="0"/>
        <c:tickLblPos val="nextTo"/>
        <c:crossAx val="754237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5849836577031646"/>
          <c:y val="0.60201347074262757"/>
          <c:w val="0.12577836378943241"/>
          <c:h val="0.16852188513200594"/>
        </c:manualLayout>
      </c:layout>
    </c:legend>
    <c:plotVisOnly val="1"/>
  </c:chart>
  <c:txPr>
    <a:bodyPr/>
    <a:lstStyle/>
    <a:p>
      <a:pPr>
        <a:defRPr sz="1400" b="1"/>
      </a:pPr>
      <a:endParaRPr lang="pt-BR"/>
    </a:p>
  </c:txPr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autoTitleDeleted val="1"/>
    <c:plotArea>
      <c:layout>
        <c:manualLayout>
          <c:layoutTarget val="inner"/>
          <c:xMode val="edge"/>
          <c:yMode val="edge"/>
          <c:x val="0.14339129483814544"/>
          <c:y val="6.9919072615923034E-2"/>
          <c:w val="0.69365258888093306"/>
          <c:h val="0.73341025080198308"/>
        </c:manualLayout>
      </c:layout>
      <c:barChart>
        <c:barDir val="col"/>
        <c:grouping val="clustered"/>
        <c:ser>
          <c:idx val="0"/>
          <c:order val="0"/>
          <c:tx>
            <c:strRef>
              <c:f>tarde2!$K$5</c:f>
              <c:strCache>
                <c:ptCount val="1"/>
                <c:pt idx="0">
                  <c:v>Controle</c:v>
                </c:pt>
              </c:strCache>
            </c:strRef>
          </c:tx>
          <c:cat>
            <c:strRef>
              <c:f>tarde2!$L$2:$L$4</c:f>
              <c:strCache>
                <c:ptCount val="3"/>
                <c:pt idx="0">
                  <c:v>1a2.5</c:v>
                </c:pt>
                <c:pt idx="1">
                  <c:v>1a5.0</c:v>
                </c:pt>
                <c:pt idx="2">
                  <c:v>6a5.0</c:v>
                </c:pt>
              </c:strCache>
            </c:strRef>
          </c:cat>
          <c:val>
            <c:numRef>
              <c:f>tarde2!$N$5:$N$7</c:f>
              <c:numCache>
                <c:formatCode>General</c:formatCode>
                <c:ptCount val="3"/>
                <c:pt idx="0">
                  <c:v>25.3</c:v>
                </c:pt>
                <c:pt idx="1">
                  <c:v>26.8</c:v>
                </c:pt>
                <c:pt idx="2">
                  <c:v>26.4</c:v>
                </c:pt>
              </c:numCache>
            </c:numRef>
          </c:val>
        </c:ser>
        <c:ser>
          <c:idx val="1"/>
          <c:order val="1"/>
          <c:tx>
            <c:strRef>
              <c:f>tarde2!$K$8</c:f>
              <c:strCache>
                <c:ptCount val="1"/>
                <c:pt idx="0">
                  <c:v>Etanol</c:v>
                </c:pt>
              </c:strCache>
            </c:strRef>
          </c:tx>
          <c:cat>
            <c:strRef>
              <c:f>tarde2!$L$2:$L$4</c:f>
              <c:strCache>
                <c:ptCount val="3"/>
                <c:pt idx="0">
                  <c:v>1a2.5</c:v>
                </c:pt>
                <c:pt idx="1">
                  <c:v>1a5.0</c:v>
                </c:pt>
                <c:pt idx="2">
                  <c:v>6a5.0</c:v>
                </c:pt>
              </c:strCache>
            </c:strRef>
          </c:cat>
          <c:val>
            <c:numRef>
              <c:f>tarde2!$N$8:$N$10</c:f>
              <c:numCache>
                <c:formatCode>General</c:formatCode>
                <c:ptCount val="3"/>
                <c:pt idx="0" formatCode="0.0">
                  <c:v>25.111111111111168</c:v>
                </c:pt>
                <c:pt idx="1">
                  <c:v>27.3</c:v>
                </c:pt>
                <c:pt idx="2">
                  <c:v>26.9</c:v>
                </c:pt>
              </c:numCache>
            </c:numRef>
          </c:val>
        </c:ser>
        <c:ser>
          <c:idx val="2"/>
          <c:order val="2"/>
          <c:tx>
            <c:strRef>
              <c:f>tarde2!$K$2</c:f>
              <c:strCache>
                <c:ptCount val="1"/>
                <c:pt idx="0">
                  <c:v>Ác. Acético</c:v>
                </c:pt>
              </c:strCache>
            </c:strRef>
          </c:tx>
          <c:cat>
            <c:strRef>
              <c:f>tarde2!$L$2:$L$4</c:f>
              <c:strCache>
                <c:ptCount val="3"/>
                <c:pt idx="0">
                  <c:v>1a2.5</c:v>
                </c:pt>
                <c:pt idx="1">
                  <c:v>1a5.0</c:v>
                </c:pt>
                <c:pt idx="2">
                  <c:v>6a5.0</c:v>
                </c:pt>
              </c:strCache>
            </c:strRef>
          </c:cat>
          <c:val>
            <c:numRef>
              <c:f>tarde2!$N$2:$N$4</c:f>
              <c:numCache>
                <c:formatCode>General</c:formatCode>
                <c:ptCount val="3"/>
                <c:pt idx="0" formatCode="0.0">
                  <c:v>25.111111111111168</c:v>
                </c:pt>
                <c:pt idx="1">
                  <c:v>27.1</c:v>
                </c:pt>
                <c:pt idx="2">
                  <c:v>26.6</c:v>
                </c:pt>
              </c:numCache>
            </c:numRef>
          </c:val>
        </c:ser>
        <c:axId val="75461376"/>
        <c:axId val="75463296"/>
      </c:barChart>
      <c:catAx>
        <c:axId val="7546137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Semana</a:t>
                </a:r>
              </a:p>
            </c:rich>
          </c:tx>
        </c:title>
        <c:tickLblPos val="nextTo"/>
        <c:crossAx val="75463296"/>
        <c:crosses val="autoZero"/>
        <c:auto val="1"/>
        <c:lblAlgn val="ctr"/>
        <c:lblOffset val="100"/>
      </c:catAx>
      <c:valAx>
        <c:axId val="75463296"/>
        <c:scaling>
          <c:orientation val="minMax"/>
          <c:max val="28"/>
          <c:min val="20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GGT plasmática (U/L)</a:t>
                </a:r>
              </a:p>
            </c:rich>
          </c:tx>
          <c:layout>
            <c:manualLayout>
              <c:xMode val="edge"/>
              <c:yMode val="edge"/>
              <c:x val="3.9829747844019638E-2"/>
              <c:y val="0.23628143256286621"/>
            </c:manualLayout>
          </c:layout>
        </c:title>
        <c:numFmt formatCode="General" sourceLinked="1"/>
        <c:tickLblPos val="nextTo"/>
        <c:crossAx val="754613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692412312097362"/>
          <c:y val="0.3790536599591729"/>
          <c:w val="0.17752052016225248"/>
          <c:h val="0.25115157480314959"/>
        </c:manualLayout>
      </c:layout>
    </c:legend>
    <c:plotVisOnly val="1"/>
  </c:chart>
  <c:txPr>
    <a:bodyPr/>
    <a:lstStyle/>
    <a:p>
      <a:pPr>
        <a:defRPr sz="1600" b="1"/>
      </a:pPr>
      <a:endParaRPr lang="pt-BR"/>
    </a:p>
  </c:txPr>
  <c:externalData r:id="rId1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plotArea>
      <c:layout/>
      <c:barChart>
        <c:barDir val="col"/>
        <c:grouping val="clustered"/>
        <c:ser>
          <c:idx val="0"/>
          <c:order val="0"/>
          <c:tx>
            <c:strRef>
              <c:f>'Milk composition'!$V$47</c:f>
              <c:strCache>
                <c:ptCount val="1"/>
                <c:pt idx="0">
                  <c:v>Controle</c:v>
                </c:pt>
              </c:strCache>
            </c:strRef>
          </c:tx>
          <c:cat>
            <c:strRef>
              <c:f>'Milk composition'!$W$46:$Z$46</c:f>
              <c:strCache>
                <c:ptCount val="4"/>
                <c:pt idx="0">
                  <c:v>GOR</c:v>
                </c:pt>
                <c:pt idx="1">
                  <c:v>PROT</c:v>
                </c:pt>
                <c:pt idx="2">
                  <c:v>CAS</c:v>
                </c:pt>
                <c:pt idx="3">
                  <c:v>LACT</c:v>
                </c:pt>
              </c:strCache>
            </c:strRef>
          </c:cat>
          <c:val>
            <c:numRef>
              <c:f>'Milk composition'!$W$47:$Z$47</c:f>
              <c:numCache>
                <c:formatCode>0.00</c:formatCode>
                <c:ptCount val="4"/>
                <c:pt idx="0">
                  <c:v>3.6427999999999998</c:v>
                </c:pt>
                <c:pt idx="1">
                  <c:v>3.3251999999999997</c:v>
                </c:pt>
                <c:pt idx="2">
                  <c:v>2.6073333333333397</c:v>
                </c:pt>
                <c:pt idx="3">
                  <c:v>4.6671999999999843</c:v>
                </c:pt>
              </c:numCache>
            </c:numRef>
          </c:val>
        </c:ser>
        <c:ser>
          <c:idx val="1"/>
          <c:order val="1"/>
          <c:tx>
            <c:strRef>
              <c:f>'Milk composition'!$V$48</c:f>
              <c:strCache>
                <c:ptCount val="1"/>
                <c:pt idx="0">
                  <c:v>Etanol</c:v>
                </c:pt>
              </c:strCache>
            </c:strRef>
          </c:tx>
          <c:cat>
            <c:strRef>
              <c:f>'Milk composition'!$W$46:$Z$46</c:f>
              <c:strCache>
                <c:ptCount val="4"/>
                <c:pt idx="0">
                  <c:v>GOR</c:v>
                </c:pt>
                <c:pt idx="1">
                  <c:v>PROT</c:v>
                </c:pt>
                <c:pt idx="2">
                  <c:v>CAS</c:v>
                </c:pt>
                <c:pt idx="3">
                  <c:v>LACT</c:v>
                </c:pt>
              </c:strCache>
            </c:strRef>
          </c:cat>
          <c:val>
            <c:numRef>
              <c:f>'Milk composition'!$W$48:$Z$48</c:f>
              <c:numCache>
                <c:formatCode>0.00</c:formatCode>
                <c:ptCount val="4"/>
                <c:pt idx="0">
                  <c:v>3.4246000000000003</c:v>
                </c:pt>
                <c:pt idx="1">
                  <c:v>3.3285999999999998</c:v>
                </c:pt>
                <c:pt idx="2">
                  <c:v>2.577</c:v>
                </c:pt>
                <c:pt idx="3">
                  <c:v>4.6042000000000005</c:v>
                </c:pt>
              </c:numCache>
            </c:numRef>
          </c:val>
        </c:ser>
        <c:ser>
          <c:idx val="2"/>
          <c:order val="2"/>
          <c:tx>
            <c:strRef>
              <c:f>'Milk composition'!$V$49</c:f>
              <c:strCache>
                <c:ptCount val="1"/>
                <c:pt idx="0">
                  <c:v>Acetato</c:v>
                </c:pt>
              </c:strCache>
            </c:strRef>
          </c:tx>
          <c:cat>
            <c:strRef>
              <c:f>'Milk composition'!$W$46:$Z$46</c:f>
              <c:strCache>
                <c:ptCount val="4"/>
                <c:pt idx="0">
                  <c:v>GOR</c:v>
                </c:pt>
                <c:pt idx="1">
                  <c:v>PROT</c:v>
                </c:pt>
                <c:pt idx="2">
                  <c:v>CAS</c:v>
                </c:pt>
                <c:pt idx="3">
                  <c:v>LACT</c:v>
                </c:pt>
              </c:strCache>
            </c:strRef>
          </c:cat>
          <c:val>
            <c:numRef>
              <c:f>'Milk composition'!$W$49:$Z$49</c:f>
              <c:numCache>
                <c:formatCode>0.00</c:formatCode>
                <c:ptCount val="4"/>
                <c:pt idx="0">
                  <c:v>3.7824</c:v>
                </c:pt>
                <c:pt idx="1">
                  <c:v>3.3223999999999987</c:v>
                </c:pt>
                <c:pt idx="2">
                  <c:v>2.561666666666667</c:v>
                </c:pt>
                <c:pt idx="3">
                  <c:v>4.6602000000000006</c:v>
                </c:pt>
              </c:numCache>
            </c:numRef>
          </c:val>
        </c:ser>
        <c:axId val="75514240"/>
        <c:axId val="75515776"/>
      </c:barChart>
      <c:catAx>
        <c:axId val="75514240"/>
        <c:scaling>
          <c:orientation val="minMax"/>
        </c:scaling>
        <c:axPos val="b"/>
        <c:tickLblPos val="nextTo"/>
        <c:crossAx val="75515776"/>
        <c:crosses val="autoZero"/>
        <c:auto val="1"/>
        <c:lblAlgn val="ctr"/>
        <c:lblOffset val="100"/>
      </c:catAx>
      <c:valAx>
        <c:axId val="75515776"/>
        <c:scaling>
          <c:orientation val="minMax"/>
          <c:min val="2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</a:t>
                </a:r>
              </a:p>
            </c:rich>
          </c:tx>
        </c:title>
        <c:numFmt formatCode="0.0" sourceLinked="0"/>
        <c:tickLblPos val="nextTo"/>
        <c:crossAx val="75514240"/>
        <c:crosses val="autoZero"/>
        <c:crossBetween val="between"/>
      </c:valAx>
    </c:plotArea>
    <c:legend>
      <c:legendPos val="b"/>
    </c:legend>
    <c:plotVisOnly val="1"/>
  </c:chart>
  <c:txPr>
    <a:bodyPr/>
    <a:lstStyle/>
    <a:p>
      <a:pPr>
        <a:defRPr sz="1800" b="1"/>
      </a:pPr>
      <a:endParaRPr lang="pt-BR"/>
    </a:p>
  </c:txPr>
  <c:externalData r:id="rId1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Plan4!$D$4</c:f>
              <c:strCache>
                <c:ptCount val="1"/>
                <c:pt idx="0">
                  <c:v>Controle</c:v>
                </c:pt>
              </c:strCache>
            </c:strRef>
          </c:tx>
          <c:cat>
            <c:strRef>
              <c:f>Plan4!$C$5:$C$8</c:f>
              <c:strCache>
                <c:ptCount val="4"/>
                <c:pt idx="0">
                  <c:v>Aparência</c:v>
                </c:pt>
                <c:pt idx="1">
                  <c:v>Aroma</c:v>
                </c:pt>
                <c:pt idx="2">
                  <c:v>Sabor</c:v>
                </c:pt>
                <c:pt idx="3">
                  <c:v>Impressão global</c:v>
                </c:pt>
              </c:strCache>
            </c:strRef>
          </c:cat>
          <c:val>
            <c:numRef>
              <c:f>Plan4!$D$5:$D$8</c:f>
              <c:numCache>
                <c:formatCode>0.0</c:formatCode>
                <c:ptCount val="4"/>
                <c:pt idx="0">
                  <c:v>7.3</c:v>
                </c:pt>
                <c:pt idx="1">
                  <c:v>6.7</c:v>
                </c:pt>
                <c:pt idx="2">
                  <c:v>7.1</c:v>
                </c:pt>
                <c:pt idx="3">
                  <c:v>7.3</c:v>
                </c:pt>
              </c:numCache>
            </c:numRef>
          </c:val>
        </c:ser>
        <c:ser>
          <c:idx val="1"/>
          <c:order val="1"/>
          <c:tx>
            <c:strRef>
              <c:f>Plan4!$E$4</c:f>
              <c:strCache>
                <c:ptCount val="1"/>
                <c:pt idx="0">
                  <c:v>Etanol</c:v>
                </c:pt>
              </c:strCache>
            </c:strRef>
          </c:tx>
          <c:cat>
            <c:strRef>
              <c:f>Plan4!$C$5:$C$8</c:f>
              <c:strCache>
                <c:ptCount val="4"/>
                <c:pt idx="0">
                  <c:v>Aparência</c:v>
                </c:pt>
                <c:pt idx="1">
                  <c:v>Aroma</c:v>
                </c:pt>
                <c:pt idx="2">
                  <c:v>Sabor</c:v>
                </c:pt>
                <c:pt idx="3">
                  <c:v>Impressão global</c:v>
                </c:pt>
              </c:strCache>
            </c:strRef>
          </c:cat>
          <c:val>
            <c:numRef>
              <c:f>Plan4!$E$5:$E$8</c:f>
              <c:numCache>
                <c:formatCode>0.0</c:formatCode>
                <c:ptCount val="4"/>
                <c:pt idx="0">
                  <c:v>7.4</c:v>
                </c:pt>
                <c:pt idx="1">
                  <c:v>6.8</c:v>
                </c:pt>
                <c:pt idx="2">
                  <c:v>7.4</c:v>
                </c:pt>
                <c:pt idx="3">
                  <c:v>7.5</c:v>
                </c:pt>
              </c:numCache>
            </c:numRef>
          </c:val>
        </c:ser>
        <c:ser>
          <c:idx val="2"/>
          <c:order val="2"/>
          <c:tx>
            <c:strRef>
              <c:f>Plan4!$F$4</c:f>
              <c:strCache>
                <c:ptCount val="1"/>
                <c:pt idx="0">
                  <c:v>Ác. Acético</c:v>
                </c:pt>
              </c:strCache>
            </c:strRef>
          </c:tx>
          <c:cat>
            <c:strRef>
              <c:f>Plan4!$C$5:$C$8</c:f>
              <c:strCache>
                <c:ptCount val="4"/>
                <c:pt idx="0">
                  <c:v>Aparência</c:v>
                </c:pt>
                <c:pt idx="1">
                  <c:v>Aroma</c:v>
                </c:pt>
                <c:pt idx="2">
                  <c:v>Sabor</c:v>
                </c:pt>
                <c:pt idx="3">
                  <c:v>Impressão global</c:v>
                </c:pt>
              </c:strCache>
            </c:strRef>
          </c:cat>
          <c:val>
            <c:numRef>
              <c:f>Plan4!$F$5:$F$8</c:f>
              <c:numCache>
                <c:formatCode>0.0</c:formatCode>
                <c:ptCount val="4"/>
                <c:pt idx="0">
                  <c:v>7.5</c:v>
                </c:pt>
                <c:pt idx="1">
                  <c:v>6.9</c:v>
                </c:pt>
                <c:pt idx="2">
                  <c:v>7.4</c:v>
                </c:pt>
                <c:pt idx="3">
                  <c:v>7.6</c:v>
                </c:pt>
              </c:numCache>
            </c:numRef>
          </c:val>
        </c:ser>
        <c:axId val="75558272"/>
        <c:axId val="75572352"/>
      </c:barChart>
      <c:catAx>
        <c:axId val="75558272"/>
        <c:scaling>
          <c:orientation val="minMax"/>
        </c:scaling>
        <c:axPos val="b"/>
        <c:numFmt formatCode="General" sourceLinked="1"/>
        <c:tickLblPos val="nextTo"/>
        <c:txPr>
          <a:bodyPr rot="0" vert="horz"/>
          <a:lstStyle/>
          <a:p>
            <a:pPr>
              <a:defRPr/>
            </a:pPr>
            <a:endParaRPr lang="pt-BR"/>
          </a:p>
        </c:txPr>
        <c:crossAx val="75572352"/>
        <c:crosses val="autoZero"/>
        <c:auto val="1"/>
        <c:lblAlgn val="ctr"/>
        <c:lblOffset val="100"/>
      </c:catAx>
      <c:valAx>
        <c:axId val="75572352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Escore (1 a 9)</a:t>
                </a:r>
              </a:p>
            </c:rich>
          </c:tx>
          <c:layout>
            <c:manualLayout>
              <c:xMode val="edge"/>
              <c:yMode val="edge"/>
              <c:x val="2.9761908249192476E-3"/>
              <c:y val="0.35457883795422895"/>
            </c:manualLayout>
          </c:layout>
        </c:title>
        <c:numFmt formatCode="0.0" sourceLinked="1"/>
        <c:tickLblPos val="nextTo"/>
        <c:txPr>
          <a:bodyPr rot="0" vert="horz"/>
          <a:lstStyle/>
          <a:p>
            <a:pPr>
              <a:defRPr/>
            </a:pPr>
            <a:endParaRPr lang="pt-BR"/>
          </a:p>
        </c:txPr>
        <c:crossAx val="75558272"/>
        <c:crosses val="autoZero"/>
        <c:crossBetween val="between"/>
      </c:valAx>
    </c:plotArea>
    <c:legend>
      <c:legendPos val="r"/>
    </c:legend>
    <c:plotVisOnly val="1"/>
    <c:dispBlanksAs val="gap"/>
  </c:chart>
  <c:txPr>
    <a:bodyPr/>
    <a:lstStyle/>
    <a:p>
      <a:pPr>
        <a:defRPr sz="1600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t-BR"/>
    </a:p>
  </c:txPr>
  <c:externalData r:id="rId1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autoTitleDeleted val="1"/>
    <c:plotArea>
      <c:layout>
        <c:manualLayout>
          <c:layoutTarget val="inner"/>
          <c:xMode val="edge"/>
          <c:yMode val="edge"/>
          <c:x val="0.13211514778325123"/>
          <c:y val="4.8929307678335546E-2"/>
          <c:w val="0.84391317733990145"/>
          <c:h val="0.8410073043030496"/>
        </c:manualLayout>
      </c:layout>
      <c:barChart>
        <c:barDir val="col"/>
        <c:grouping val="clustered"/>
        <c:ser>
          <c:idx val="0"/>
          <c:order val="0"/>
          <c:tx>
            <c:strRef>
              <c:f>Rumen_Fill!$D$6:$I$6</c:f>
              <c:strCache>
                <c:ptCount val="1"/>
                <c:pt idx="0">
                  <c:v>CN* CP*  BAG* CAN* CSOJ* TALG*</c:v>
                </c:pt>
              </c:strCache>
            </c:strRef>
          </c:tx>
          <c:spPr>
            <a:ln>
              <a:solidFill>
                <a:srgbClr val="FFCC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spPr>
              <a:solidFill>
                <a:srgbClr val="008000"/>
              </a:solidFill>
              <a:ln>
                <a:solidFill>
                  <a:srgbClr val="008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spPr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spPr>
              <a:solidFill>
                <a:srgbClr val="66FF66"/>
              </a:solidFill>
              <a:ln>
                <a:solidFill>
                  <a:srgbClr val="92D05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4"/>
            <c:spPr>
              <a:solidFill>
                <a:srgbClr val="FF9900"/>
              </a:solidFill>
              <a:ln>
                <a:solidFill>
                  <a:srgbClr val="FFCC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5"/>
            <c:spPr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errBars>
            <c:errBarType val="plus"/>
            <c:errValType val="cust"/>
            <c:plus>
              <c:numRef>
                <c:f>Rumen_Fill!$D$8:$I$8</c:f>
                <c:numCache>
                  <c:formatCode>General</c:formatCode>
                  <c:ptCount val="6"/>
                  <c:pt idx="0">
                    <c:v>2.65</c:v>
                  </c:pt>
                  <c:pt idx="1">
                    <c:v>2.65</c:v>
                  </c:pt>
                  <c:pt idx="2">
                    <c:v>2.7</c:v>
                  </c:pt>
                  <c:pt idx="3">
                    <c:v>2.65</c:v>
                  </c:pt>
                  <c:pt idx="4">
                    <c:v>2.7</c:v>
                  </c:pt>
                  <c:pt idx="5">
                    <c:v>2.65</c:v>
                  </c:pt>
                </c:numCache>
              </c:numRef>
            </c:plus>
            <c:minus>
              <c:numRef>
                <c:f>[Graficos_comportamento_ingestivo_RG.xlsx]Ingestão_Min_kg_MS!$D$22:$I$22</c:f>
                <c:numCache>
                  <c:formatCode>General</c:formatCode>
                  <c:ptCount val="6"/>
                  <c:pt idx="0">
                    <c:v>2.65</c:v>
                  </c:pt>
                  <c:pt idx="1">
                    <c:v>2.65</c:v>
                  </c:pt>
                  <c:pt idx="2">
                    <c:v>2.7</c:v>
                  </c:pt>
                  <c:pt idx="3">
                    <c:v>2.65</c:v>
                  </c:pt>
                  <c:pt idx="4">
                    <c:v>2.7</c:v>
                  </c:pt>
                  <c:pt idx="5">
                    <c:v>2.65</c:v>
                  </c:pt>
                </c:numCache>
              </c:numRef>
            </c:minus>
            <c:spPr>
              <a:ln w="25400">
                <a:solidFill>
                  <a:sysClr val="windowText" lastClr="000000"/>
                </a:solidFill>
              </a:ln>
            </c:spPr>
          </c:errBars>
          <c:cat>
            <c:strRef>
              <c:f>Rumen_Fill!$D$6:$I$6</c:f>
              <c:strCache>
                <c:ptCount val="6"/>
                <c:pt idx="0">
                  <c:v>CN*</c:v>
                </c:pt>
                <c:pt idx="1">
                  <c:v>CP* </c:v>
                </c:pt>
                <c:pt idx="2">
                  <c:v>BAG*</c:v>
                </c:pt>
                <c:pt idx="3">
                  <c:v>CAN*</c:v>
                </c:pt>
                <c:pt idx="4">
                  <c:v>CSOJ*</c:v>
                </c:pt>
                <c:pt idx="5">
                  <c:v>TALG*</c:v>
                </c:pt>
              </c:strCache>
            </c:strRef>
          </c:cat>
          <c:val>
            <c:numRef>
              <c:f>Rumen_Fill!$D$7:$I$7</c:f>
              <c:numCache>
                <c:formatCode>0.00</c:formatCode>
                <c:ptCount val="6"/>
                <c:pt idx="0">
                  <c:v>28.56</c:v>
                </c:pt>
                <c:pt idx="1">
                  <c:v>33.720000000000013</c:v>
                </c:pt>
                <c:pt idx="2">
                  <c:v>58</c:v>
                </c:pt>
                <c:pt idx="3">
                  <c:v>32.01</c:v>
                </c:pt>
                <c:pt idx="4">
                  <c:v>20</c:v>
                </c:pt>
                <c:pt idx="5">
                  <c:v>21.32</c:v>
                </c:pt>
              </c:numCache>
            </c:numRef>
          </c:val>
        </c:ser>
        <c:axId val="75616256"/>
        <c:axId val="75617792"/>
      </c:barChart>
      <c:catAx>
        <c:axId val="75616256"/>
        <c:scaling>
          <c:orientation val="minMax"/>
        </c:scaling>
        <c:axPos val="b"/>
        <c:tickLblPos val="nextTo"/>
        <c:spPr>
          <a:ln w="15875">
            <a:solidFill>
              <a:sysClr val="windowText" lastClr="000000"/>
            </a:solidFill>
          </a:ln>
        </c:spPr>
        <c:txPr>
          <a:bodyPr/>
          <a:lstStyle/>
          <a:p>
            <a:pPr>
              <a:defRPr lang="en-US" sz="1200" b="1">
                <a:latin typeface="Arial" pitchFamily="34" charset="0"/>
                <a:cs typeface="Arial" pitchFamily="34" charset="0"/>
              </a:defRPr>
            </a:pPr>
            <a:endParaRPr lang="pt-BR"/>
          </a:p>
        </c:txPr>
        <c:crossAx val="75617792"/>
        <c:crosses val="autoZero"/>
        <c:auto val="1"/>
        <c:lblAlgn val="ctr"/>
        <c:lblOffset val="100"/>
      </c:catAx>
      <c:valAx>
        <c:axId val="75617792"/>
        <c:scaling>
          <c:orientation val="minMax"/>
          <c:max val="70"/>
          <c:min val="0"/>
        </c:scaling>
        <c:axPos val="l"/>
        <c:numFmt formatCode="0" sourceLinked="0"/>
        <c:tickLblPos val="nextTo"/>
        <c:spPr>
          <a:ln w="15875">
            <a:solidFill>
              <a:sysClr val="windowText" lastClr="000000"/>
            </a:solidFill>
          </a:ln>
        </c:spPr>
        <c:txPr>
          <a:bodyPr/>
          <a:lstStyle/>
          <a:p>
            <a:pPr>
              <a:defRPr lang="en-US" sz="1200" b="1">
                <a:latin typeface="Arial" pitchFamily="34" charset="0"/>
                <a:cs typeface="Arial" pitchFamily="34" charset="0"/>
              </a:defRPr>
            </a:pPr>
            <a:endParaRPr lang="pt-BR"/>
          </a:p>
        </c:txPr>
        <c:crossAx val="75616256"/>
        <c:crosses val="autoZero"/>
        <c:crossBetween val="between"/>
        <c:minorUnit val="20"/>
      </c:valAx>
      <c:spPr>
        <a:noFill/>
        <a:ln w="25400">
          <a:noFill/>
        </a:ln>
      </c:spPr>
    </c:plotArea>
    <c:plotVisOnly val="1"/>
  </c:chart>
  <c:spPr>
    <a:ln>
      <a:noFill/>
    </a:ln>
  </c:spPr>
  <c:externalData r:id="rId1"/>
  <c:userShapes r:id="rId2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plotArea>
      <c:layout/>
      <c:barChart>
        <c:barDir val="col"/>
        <c:grouping val="clustered"/>
        <c:ser>
          <c:idx val="0"/>
          <c:order val="0"/>
          <c:tx>
            <c:strRef>
              <c:f>Plan1!$B$2</c:f>
              <c:strCache>
                <c:ptCount val="1"/>
                <c:pt idx="0">
                  <c:v>CMS</c:v>
                </c:pt>
              </c:strCache>
            </c:strRef>
          </c:tx>
          <c:spPr>
            <a:solidFill>
              <a:srgbClr val="00CC00"/>
            </a:solidFill>
          </c:spPr>
          <c:cat>
            <c:strRef>
              <c:f>Plan1!$C$1:$D$1</c:f>
              <c:strCache>
                <c:ptCount val="2"/>
                <c:pt idx="0">
                  <c:v>75% Sil cana</c:v>
                </c:pt>
                <c:pt idx="1">
                  <c:v>40% Sil cana</c:v>
                </c:pt>
              </c:strCache>
            </c:strRef>
          </c:cat>
          <c:val>
            <c:numRef>
              <c:f>Plan1!$C$2:$D$2</c:f>
              <c:numCache>
                <c:formatCode>0.0</c:formatCode>
                <c:ptCount val="2"/>
                <c:pt idx="0">
                  <c:v>6.3158710788822008</c:v>
                </c:pt>
                <c:pt idx="1">
                  <c:v>9.4027888295940567</c:v>
                </c:pt>
              </c:numCache>
            </c:numRef>
          </c:val>
        </c:ser>
        <c:ser>
          <c:idx val="1"/>
          <c:order val="1"/>
          <c:tx>
            <c:strRef>
              <c:f>Plan1!$B$3</c:f>
              <c:strCache>
                <c:ptCount val="1"/>
                <c:pt idx="0">
                  <c:v>Conteúdo de MS Ruminal</c:v>
                </c:pt>
              </c:strCache>
            </c:strRef>
          </c:tx>
          <c:spPr>
            <a:solidFill>
              <a:srgbClr val="FF0000"/>
            </a:solidFill>
          </c:spPr>
          <c:cat>
            <c:strRef>
              <c:f>Plan1!$C$1:$D$1</c:f>
              <c:strCache>
                <c:ptCount val="2"/>
                <c:pt idx="0">
                  <c:v>75% Sil cana</c:v>
                </c:pt>
                <c:pt idx="1">
                  <c:v>40% Sil cana</c:v>
                </c:pt>
              </c:strCache>
            </c:strRef>
          </c:cat>
          <c:val>
            <c:numRef>
              <c:f>Plan1!$C$3:$D$3</c:f>
              <c:numCache>
                <c:formatCode>0.0</c:formatCode>
                <c:ptCount val="2"/>
                <c:pt idx="0">
                  <c:v>3.9688670591792827</c:v>
                </c:pt>
                <c:pt idx="1">
                  <c:v>4.3282534835585134</c:v>
                </c:pt>
              </c:numCache>
            </c:numRef>
          </c:val>
        </c:ser>
        <c:dLbls>
          <c:showVal val="1"/>
        </c:dLbls>
        <c:axId val="75732864"/>
        <c:axId val="75734400"/>
      </c:barChart>
      <c:catAx>
        <c:axId val="75732864"/>
        <c:scaling>
          <c:orientation val="minMax"/>
        </c:scaling>
        <c:axPos val="b"/>
        <c:tickLblPos val="nextTo"/>
        <c:crossAx val="75734400"/>
        <c:crosses val="autoZero"/>
        <c:auto val="1"/>
        <c:lblAlgn val="ctr"/>
        <c:lblOffset val="100"/>
      </c:catAx>
      <c:valAx>
        <c:axId val="75734400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kg</a:t>
                </a:r>
              </a:p>
            </c:rich>
          </c:tx>
        </c:title>
        <c:numFmt formatCode="0.0" sourceLinked="1"/>
        <c:tickLblPos val="nextTo"/>
        <c:crossAx val="75732864"/>
        <c:crosses val="autoZero"/>
        <c:crossBetween val="between"/>
      </c:valAx>
      <c:spPr>
        <a:noFill/>
        <a:ln>
          <a:noFill/>
        </a:ln>
      </c:spPr>
    </c:plotArea>
    <c:legend>
      <c:legendPos val="b"/>
    </c:legend>
    <c:plotVisOnly val="1"/>
  </c:chart>
  <c:spPr>
    <a:noFill/>
    <a:ln>
      <a:noFill/>
    </a:ln>
  </c:spPr>
  <c:txPr>
    <a:bodyPr/>
    <a:lstStyle/>
    <a:p>
      <a:pPr>
        <a:defRPr sz="1600" b="1"/>
      </a:pPr>
      <a:endParaRPr lang="pt-BR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3402307470186919"/>
          <c:y val="7.0224707551242924E-2"/>
          <c:w val="0.73879282939060065"/>
          <c:h val="0.62640449438202261"/>
        </c:manualLayout>
      </c:layout>
      <c:barChart>
        <c:barDir val="col"/>
        <c:grouping val="clustered"/>
        <c:ser>
          <c:idx val="0"/>
          <c:order val="0"/>
          <c:tx>
            <c:strRef>
              <c:f>'graf_IS vacas'!$AY$1</c:f>
              <c:strCache>
                <c:ptCount val="1"/>
                <c:pt idx="0">
                  <c:v>3,28 mm</c:v>
                </c:pt>
              </c:strCache>
            </c:strRef>
          </c:tx>
          <c:spPr>
            <a:solidFill>
              <a:srgbClr val="66FF66"/>
            </a:solidFill>
            <a:ln w="12700">
              <a:solidFill>
                <a:srgbClr val="000000"/>
              </a:solidFill>
              <a:prstDash val="solid"/>
            </a:ln>
          </c:spPr>
          <c:dLbls>
            <c:delete val="1"/>
          </c:dLbls>
          <c:errBars>
            <c:errBarType val="plus"/>
            <c:errValType val="cust"/>
            <c:plus>
              <c:numRef>
                <c:f>'graf_IS vacas'!$AU$2:$AU$5</c:f>
                <c:numCache>
                  <c:formatCode>General</c:formatCode>
                  <c:ptCount val="4"/>
                  <c:pt idx="0">
                    <c:v>7.33</c:v>
                  </c:pt>
                  <c:pt idx="1">
                    <c:v>7.33</c:v>
                  </c:pt>
                  <c:pt idx="2">
                    <c:v>7.33</c:v>
                  </c:pt>
                  <c:pt idx="3">
                    <c:v>7.33</c:v>
                  </c:pt>
                </c:numCache>
              </c:numRef>
            </c:plus>
            <c:spPr>
              <a:pattFill prst="pct75">
                <a:fgClr>
                  <a:srgbClr val="000000"/>
                </a:fgClr>
                <a:bgClr>
                  <a:srgbClr val="FFFFFF"/>
                </a:bgClr>
              </a:pattFill>
              <a:ln w="12700">
                <a:solidFill>
                  <a:srgbClr val="000000"/>
                </a:solidFill>
                <a:prstDash val="solid"/>
              </a:ln>
            </c:spPr>
          </c:errBars>
          <c:cat>
            <c:strRef>
              <c:f>'graf_IS vacas'!$AX$2:$AX$5</c:f>
              <c:strCache>
                <c:ptCount val="4"/>
                <c:pt idx="0">
                  <c:v>Y1 = 38 mm</c:v>
                </c:pt>
                <c:pt idx="1">
                  <c:v>Y2 = 19 mm</c:v>
                </c:pt>
                <c:pt idx="2">
                  <c:v>Y3 = 8 mm</c:v>
                </c:pt>
                <c:pt idx="3">
                  <c:v>Y4 = Fundo</c:v>
                </c:pt>
              </c:strCache>
            </c:strRef>
          </c:cat>
          <c:val>
            <c:numRef>
              <c:f>'graf_IS vacas'!$AY$2:$AY$5</c:f>
              <c:numCache>
                <c:formatCode>#.00</c:formatCode>
                <c:ptCount val="4"/>
                <c:pt idx="0">
                  <c:v>43.6</c:v>
                </c:pt>
                <c:pt idx="1">
                  <c:v>86.86999999999999</c:v>
                </c:pt>
                <c:pt idx="2">
                  <c:v>95.33</c:v>
                </c:pt>
                <c:pt idx="3">
                  <c:v>105.78</c:v>
                </c:pt>
              </c:numCache>
            </c:numRef>
          </c:val>
        </c:ser>
        <c:ser>
          <c:idx val="1"/>
          <c:order val="1"/>
          <c:tx>
            <c:strRef>
              <c:f>'graf_IS vacas'!$AZ$1</c:f>
              <c:strCache>
                <c:ptCount val="1"/>
                <c:pt idx="0">
                  <c:v>5,21 mm</c:v>
                </c:pt>
              </c:strCache>
            </c:strRef>
          </c:tx>
          <c:spPr>
            <a:solidFill>
              <a:srgbClr val="92D050"/>
            </a:solidFill>
            <a:ln w="12700">
              <a:solidFill>
                <a:srgbClr val="000000"/>
              </a:solidFill>
              <a:prstDash val="solid"/>
            </a:ln>
          </c:spPr>
          <c:dLbls>
            <c:dLbl>
              <c:idx val="0"/>
              <c:layout>
                <c:manualLayout>
                  <c:x val="1.2932652912458841E-4"/>
                  <c:y val="-6.8712128999542071E-2"/>
                </c:manualLayout>
              </c:layout>
              <c:tx>
                <c:rich>
                  <a:bodyPr/>
                  <a:lstStyle/>
                  <a:p>
                    <a:r>
                      <a:rPr lang="pt-BR">
                        <a:latin typeface="+mj-lt"/>
                      </a:rPr>
                      <a:t>c</a:t>
                    </a:r>
                  </a:p>
                </c:rich>
              </c:tx>
              <c:dLblPos val="outEnd"/>
            </c:dLbl>
            <c:dLbl>
              <c:idx val="1"/>
              <c:layout>
                <c:manualLayout>
                  <c:x val="2.2947892934703494E-3"/>
                  <c:y val="-0.16933615674019994"/>
                </c:manualLayout>
              </c:layout>
              <c:tx>
                <c:rich>
                  <a:bodyPr/>
                  <a:lstStyle/>
                  <a:p>
                    <a:r>
                      <a:rPr lang="pt-BR">
                        <a:latin typeface="+mj-lt"/>
                      </a:rPr>
                      <a:t>b</a:t>
                    </a:r>
                  </a:p>
                </c:rich>
              </c:tx>
              <c:dLblPos val="outEnd"/>
            </c:dLbl>
            <c:dLbl>
              <c:idx val="2"/>
              <c:layout>
                <c:manualLayout>
                  <c:x val="-5.4763005021012546E-3"/>
                  <c:y val="-0.10770420016036007"/>
                </c:manualLayout>
              </c:layout>
              <c:tx>
                <c:rich>
                  <a:bodyPr/>
                  <a:lstStyle/>
                  <a:p>
                    <a:r>
                      <a:rPr lang="pt-BR">
                        <a:latin typeface="+mj-lt"/>
                      </a:rPr>
                      <a:t>a</a:t>
                    </a:r>
                  </a:p>
                </c:rich>
              </c:tx>
              <c:dLblPos val="outEnd"/>
            </c:dLbl>
            <c:dLbl>
              <c:idx val="3"/>
              <c:layout>
                <c:manualLayout>
                  <c:x val="1.0271619351798281E-3"/>
                  <c:y val="-7.7520336067652115E-2"/>
                </c:manualLayout>
              </c:layout>
              <c:tx>
                <c:rich>
                  <a:bodyPr/>
                  <a:lstStyle/>
                  <a:p>
                    <a:r>
                      <a:rPr lang="pt-BR">
                        <a:latin typeface="+mj-lt"/>
                      </a:rPr>
                      <a:t>a</a:t>
                    </a:r>
                  </a:p>
                </c:rich>
              </c:tx>
              <c:dLblPos val="outEnd"/>
            </c:dLbl>
            <c:spPr>
              <a:noFill/>
              <a:ln w="25400">
                <a:noFill/>
              </a:ln>
            </c:spPr>
            <c:showVal val="1"/>
          </c:dLbls>
          <c:errBars>
            <c:errBarType val="plus"/>
            <c:errValType val="cust"/>
            <c:plus>
              <c:numRef>
                <c:f>'graf_IS vacas'!$AU$6:$AU$9</c:f>
                <c:numCache>
                  <c:formatCode>General</c:formatCode>
                  <c:ptCount val="4"/>
                  <c:pt idx="0">
                    <c:v>7.99</c:v>
                  </c:pt>
                  <c:pt idx="1">
                    <c:v>7.99</c:v>
                  </c:pt>
                  <c:pt idx="2">
                    <c:v>7.99</c:v>
                  </c:pt>
                  <c:pt idx="3">
                    <c:v>7.99</c:v>
                  </c:pt>
                </c:numCache>
              </c:numRef>
            </c:plus>
            <c:spPr>
              <a:pattFill prst="pct60">
                <a:fgClr>
                  <a:srgbClr val="FFFFFF"/>
                </a:fgClr>
                <a:bgClr>
                  <a:srgbClr val="000000"/>
                </a:bgClr>
              </a:pattFill>
              <a:ln w="12700">
                <a:solidFill>
                  <a:srgbClr val="000000"/>
                </a:solidFill>
                <a:prstDash val="solid"/>
              </a:ln>
            </c:spPr>
          </c:errBars>
          <c:cat>
            <c:strRef>
              <c:f>'graf_IS vacas'!$AX$2:$AX$5</c:f>
              <c:strCache>
                <c:ptCount val="4"/>
                <c:pt idx="0">
                  <c:v>Y1 = 38 mm</c:v>
                </c:pt>
                <c:pt idx="1">
                  <c:v>Y2 = 19 mm</c:v>
                </c:pt>
                <c:pt idx="2">
                  <c:v>Y3 = 8 mm</c:v>
                </c:pt>
                <c:pt idx="3">
                  <c:v>Y4 = Fundo</c:v>
                </c:pt>
              </c:strCache>
            </c:strRef>
          </c:cat>
          <c:val>
            <c:numRef>
              <c:f>'graf_IS vacas'!$AZ$2:$AZ$5</c:f>
              <c:numCache>
                <c:formatCode>#.00</c:formatCode>
                <c:ptCount val="4"/>
                <c:pt idx="0">
                  <c:v>51.790000000000013</c:v>
                </c:pt>
                <c:pt idx="1">
                  <c:v>71.47</c:v>
                </c:pt>
                <c:pt idx="2">
                  <c:v>93.83</c:v>
                </c:pt>
                <c:pt idx="3">
                  <c:v>107.16999999999999</c:v>
                </c:pt>
              </c:numCache>
            </c:numRef>
          </c:val>
        </c:ser>
        <c:ser>
          <c:idx val="2"/>
          <c:order val="2"/>
          <c:tx>
            <c:strRef>
              <c:f>'graf_IS vacas'!$BA$1</c:f>
              <c:strCache>
                <c:ptCount val="1"/>
                <c:pt idx="0">
                  <c:v>9,17 mm</c:v>
                </c:pt>
              </c:strCache>
            </c:strRef>
          </c:tx>
          <c:spPr>
            <a:solidFill>
              <a:srgbClr val="006600"/>
            </a:solidFill>
            <a:ln w="12700">
              <a:solidFill>
                <a:srgbClr val="000000"/>
              </a:solidFill>
              <a:prstDash val="solid"/>
            </a:ln>
          </c:spPr>
          <c:dLbls>
            <c:delete val="1"/>
          </c:dLbls>
          <c:errBars>
            <c:errBarType val="plus"/>
            <c:errValType val="cust"/>
            <c:plus>
              <c:numRef>
                <c:f>'graf_IS vacas'!$AU$10:$AU$13</c:f>
                <c:numCache>
                  <c:formatCode>General</c:formatCode>
                  <c:ptCount val="4"/>
                  <c:pt idx="0">
                    <c:v>7.33</c:v>
                  </c:pt>
                  <c:pt idx="1">
                    <c:v>7.33</c:v>
                  </c:pt>
                  <c:pt idx="2">
                    <c:v>7.33</c:v>
                  </c:pt>
                  <c:pt idx="3">
                    <c:v>7.33</c:v>
                  </c:pt>
                </c:numCache>
              </c:numRef>
            </c:plus>
            <c:spPr>
              <a:solidFill>
                <a:srgbClr val="FFFFFF"/>
              </a:solidFill>
              <a:ln w="12700">
                <a:solidFill>
                  <a:srgbClr val="000000"/>
                </a:solidFill>
                <a:prstDash val="solid"/>
              </a:ln>
            </c:spPr>
          </c:errBars>
          <c:cat>
            <c:strRef>
              <c:f>'graf_IS vacas'!$AX$2:$AX$5</c:f>
              <c:strCache>
                <c:ptCount val="4"/>
                <c:pt idx="0">
                  <c:v>Y1 = 38 mm</c:v>
                </c:pt>
                <c:pt idx="1">
                  <c:v>Y2 = 19 mm</c:v>
                </c:pt>
                <c:pt idx="2">
                  <c:v>Y3 = 8 mm</c:v>
                </c:pt>
                <c:pt idx="3">
                  <c:v>Y4 = Fundo</c:v>
                </c:pt>
              </c:strCache>
            </c:strRef>
          </c:cat>
          <c:val>
            <c:numRef>
              <c:f>'graf_IS vacas'!$BA$2:$BA$5</c:f>
              <c:numCache>
                <c:formatCode>#.00</c:formatCode>
                <c:ptCount val="4"/>
                <c:pt idx="0">
                  <c:v>47.4</c:v>
                </c:pt>
                <c:pt idx="1">
                  <c:v>83.28</c:v>
                </c:pt>
                <c:pt idx="2">
                  <c:v>97.78</c:v>
                </c:pt>
                <c:pt idx="3">
                  <c:v>109.72</c:v>
                </c:pt>
              </c:numCache>
            </c:numRef>
          </c:val>
        </c:ser>
        <c:dLbls>
          <c:showVal val="1"/>
        </c:dLbls>
        <c:axId val="65976576"/>
        <c:axId val="65986944"/>
      </c:barChart>
      <c:catAx>
        <c:axId val="6597657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Peneira</a:t>
                </a:r>
              </a:p>
            </c:rich>
          </c:tx>
          <c:layout>
            <c:manualLayout>
              <c:xMode val="edge"/>
              <c:yMode val="edge"/>
              <c:x val="0.44444533265829073"/>
              <c:y val="0.80617969751171048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t-BR"/>
          </a:p>
        </c:txPr>
        <c:crossAx val="65986944"/>
        <c:crosses val="autoZero"/>
        <c:auto val="1"/>
        <c:lblAlgn val="ctr"/>
        <c:lblOffset val="100"/>
        <c:tickLblSkip val="1"/>
        <c:tickMarkSkip val="1"/>
      </c:catAx>
      <c:valAx>
        <c:axId val="65986944"/>
        <c:scaling>
          <c:orientation val="minMax"/>
          <c:max val="120"/>
          <c:min val="30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Índice de seleção (%)</a:t>
                </a:r>
              </a:p>
            </c:rich>
          </c:tx>
          <c:layout>
            <c:manualLayout>
              <c:xMode val="edge"/>
              <c:yMode val="edge"/>
              <c:x val="9.7465481789395687E-3"/>
              <c:y val="0.1460674465300234"/>
            </c:manualLayout>
          </c:layout>
          <c:spPr>
            <a:noFill/>
            <a:ln w="25400">
              <a:noFill/>
            </a:ln>
          </c:spPr>
        </c:title>
        <c:numFmt formatCode="0" sourceLinked="0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t-BR"/>
          </a:p>
        </c:txPr>
        <c:crossAx val="65976576"/>
        <c:crosses val="autoZero"/>
        <c:crossBetween val="between"/>
        <c:majorUnit val="10"/>
      </c:valAx>
      <c:spPr>
        <a:noFill/>
        <a:ln w="25400">
          <a:noFill/>
        </a:ln>
      </c:spPr>
    </c:plotArea>
    <c:legend>
      <c:legendPos val="b"/>
      <c:layout/>
      <c:spPr>
        <a:noFill/>
        <a:ln w="25400">
          <a:noFill/>
        </a:ln>
      </c:spPr>
    </c:legend>
    <c:plotVisOnly val="1"/>
    <c:dispBlanksAs val="gap"/>
  </c:chart>
  <c:spPr>
    <a:noFill/>
    <a:ln w="9525">
      <a:noFill/>
    </a:ln>
  </c:spPr>
  <c:txPr>
    <a:bodyPr/>
    <a:lstStyle/>
    <a:p>
      <a:pPr>
        <a:defRPr sz="1600" b="1" i="0" u="none" strike="noStrike" baseline="0">
          <a:solidFill>
            <a:srgbClr val="000000"/>
          </a:solidFill>
          <a:latin typeface="+mj-lt"/>
          <a:ea typeface="Arial"/>
          <a:cs typeface="Arial"/>
        </a:defRPr>
      </a:pPr>
      <a:endParaRPr lang="pt-BR"/>
    </a:p>
  </c:txPr>
  <c:externalData r:id="rId2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lrMapOvr bg1="lt1" tx1="dk1" bg2="lt2" tx2="dk2" accent1="accent1" accent2="accent2" accent3="accent3" accent4="accent4" accent5="accent5" accent6="accent6" hlink="hlink" folHlink="folHlink"/>
  <c:chart>
    <c:plotArea>
      <c:layout/>
      <c:lineChart>
        <c:grouping val="standard"/>
        <c:ser>
          <c:idx val="0"/>
          <c:order val="0"/>
          <c:tx>
            <c:v>Colmo</c:v>
          </c:tx>
          <c:spPr>
            <a:ln w="19050">
              <a:solidFill>
                <a:srgbClr val="FF0000"/>
              </a:solidFill>
            </a:ln>
          </c:spPr>
          <c:marker>
            <c:symbol val="diamond"/>
            <c:size val="4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numRef>
              <c:f>'FDN-Brix'!$B$6:$M$6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'FDN-Brix'!$B$2:$M$2</c:f>
              <c:numCache>
                <c:formatCode>General</c:formatCode>
                <c:ptCount val="12"/>
                <c:pt idx="3">
                  <c:v>11.01</c:v>
                </c:pt>
                <c:pt idx="4">
                  <c:v>4.8738000000000001</c:v>
                </c:pt>
                <c:pt idx="5">
                  <c:v>3.1452</c:v>
                </c:pt>
                <c:pt idx="6">
                  <c:v>2.3279000000000001</c:v>
                </c:pt>
                <c:pt idx="7">
                  <c:v>2.3210999999999977</c:v>
                </c:pt>
                <c:pt idx="8">
                  <c:v>2.2372999999999998</c:v>
                </c:pt>
                <c:pt idx="9">
                  <c:v>1.7851999999999919</c:v>
                </c:pt>
                <c:pt idx="10">
                  <c:v>1.5609</c:v>
                </c:pt>
                <c:pt idx="11">
                  <c:v>1.5628</c:v>
                </c:pt>
              </c:numCache>
            </c:numRef>
          </c:val>
        </c:ser>
        <c:ser>
          <c:idx val="1"/>
          <c:order val="1"/>
          <c:tx>
            <c:v>PI</c:v>
          </c:tx>
          <c:spPr>
            <a:ln w="19050">
              <a:solidFill>
                <a:schemeClr val="tx1"/>
              </a:solidFill>
            </a:ln>
          </c:spPr>
          <c:marker>
            <c:symbol val="square"/>
            <c:size val="4"/>
            <c:spPr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c:spPr>
          </c:marker>
          <c:cat>
            <c:numRef>
              <c:f>'FDN-Brix'!$B$6:$M$6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'FDN-Brix'!$B$4:$M$4</c:f>
              <c:numCache>
                <c:formatCode>General</c:formatCode>
                <c:ptCount val="12"/>
                <c:pt idx="1">
                  <c:v>29.385499999999823</c:v>
                </c:pt>
                <c:pt idx="2">
                  <c:v>19.305199999999989</c:v>
                </c:pt>
                <c:pt idx="3">
                  <c:v>10.937800000000001</c:v>
                </c:pt>
                <c:pt idx="4">
                  <c:v>7.0240999999999945</c:v>
                </c:pt>
                <c:pt idx="5">
                  <c:v>5.2917000000000014</c:v>
                </c:pt>
                <c:pt idx="6">
                  <c:v>3.9977</c:v>
                </c:pt>
                <c:pt idx="7">
                  <c:v>3.1892999999999998</c:v>
                </c:pt>
                <c:pt idx="8">
                  <c:v>3.0615000000000001</c:v>
                </c:pt>
                <c:pt idx="9">
                  <c:v>2.2250000000000001</c:v>
                </c:pt>
                <c:pt idx="10">
                  <c:v>2.4108999999999967</c:v>
                </c:pt>
                <c:pt idx="11">
                  <c:v>2.1377000000000002</c:v>
                </c:pt>
              </c:numCache>
            </c:numRef>
          </c:val>
        </c:ser>
        <c:marker val="1"/>
        <c:axId val="75822976"/>
        <c:axId val="75960704"/>
      </c:lineChart>
      <c:catAx>
        <c:axId val="7582297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Dias após colheita (DAC)</a:t>
                </a:r>
              </a:p>
            </c:rich>
          </c:tx>
        </c:title>
        <c:numFmt formatCode="General" sourceLinked="1"/>
        <c:tickLblPos val="nextTo"/>
        <c:crossAx val="75960704"/>
        <c:crosses val="autoZero"/>
        <c:auto val="1"/>
        <c:lblAlgn val="ctr"/>
        <c:lblOffset val="100"/>
      </c:catAx>
      <c:valAx>
        <c:axId val="75960704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/>
                  <a:t>FDN/Brix</a:t>
                </a:r>
              </a:p>
            </c:rich>
          </c:tx>
        </c:title>
        <c:numFmt formatCode="General" sourceLinked="1"/>
        <c:tickLblPos val="nextTo"/>
        <c:crossAx val="75822976"/>
        <c:crosses val="autoZero"/>
        <c:crossBetween val="between"/>
      </c:valAx>
    </c:plotArea>
    <c:legend>
      <c:legendPos val="r"/>
    </c:legend>
    <c:plotVisOnly val="1"/>
  </c:chart>
  <c:txPr>
    <a:bodyPr/>
    <a:lstStyle/>
    <a:p>
      <a:pPr>
        <a:defRPr sz="1600"/>
      </a:pPr>
      <a:endParaRPr lang="pt-BR"/>
    </a:p>
  </c:txPr>
  <c:externalData r:id="rId2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lrMapOvr bg1="lt1" tx1="dk1" bg2="lt2" tx2="dk2" accent1="accent1" accent2="accent2" accent3="accent3" accent4="accent4" accent5="accent5" accent6="accent6" hlink="hlink" folHlink="folHlink"/>
  <c:chart>
    <c:plotArea>
      <c:layout/>
      <c:lineChart>
        <c:grouping val="standard"/>
        <c:ser>
          <c:idx val="0"/>
          <c:order val="0"/>
          <c:tx>
            <c:v>Colmo</c:v>
          </c:tx>
          <c:spPr>
            <a:ln w="19050">
              <a:solidFill>
                <a:srgbClr val="FF0000"/>
              </a:solidFill>
            </a:ln>
          </c:spPr>
          <c:marker>
            <c:symbol val="diamond"/>
            <c:size val="4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numRef>
              <c:f>'FDN-Pol'!$B$6:$M$6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'FDN-Pol'!$B$2:$M$2</c:f>
              <c:numCache>
                <c:formatCode>General</c:formatCode>
                <c:ptCount val="12"/>
                <c:pt idx="3">
                  <c:v>16.324251375025465</c:v>
                </c:pt>
                <c:pt idx="4">
                  <c:v>6.1049900575368108</c:v>
                </c:pt>
                <c:pt idx="5">
                  <c:v>3.648081544066379</c:v>
                </c:pt>
                <c:pt idx="6">
                  <c:v>2.7019466599121502</c:v>
                </c:pt>
                <c:pt idx="7">
                  <c:v>2.6655140482693467</c:v>
                </c:pt>
                <c:pt idx="8">
                  <c:v>2.8292133672557243</c:v>
                </c:pt>
                <c:pt idx="9">
                  <c:v>2.4549725386954746</c:v>
                </c:pt>
                <c:pt idx="10">
                  <c:v>2.111194548741516</c:v>
                </c:pt>
                <c:pt idx="11">
                  <c:v>2.0672143472558497</c:v>
                </c:pt>
              </c:numCache>
            </c:numRef>
          </c:val>
        </c:ser>
        <c:ser>
          <c:idx val="1"/>
          <c:order val="1"/>
          <c:tx>
            <c:v>PI</c:v>
          </c:tx>
          <c:spPr>
            <a:ln w="19050">
              <a:solidFill>
                <a:schemeClr val="tx1"/>
              </a:solidFill>
            </a:ln>
          </c:spPr>
          <c:marker>
            <c:symbol val="square"/>
            <c:size val="4"/>
            <c:spPr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c:spPr>
          </c:marker>
          <c:cat>
            <c:numRef>
              <c:f>'FDN-Pol'!$B$6:$M$6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'FDN-Pol'!$B$4:$M$4</c:f>
              <c:numCache>
                <c:formatCode>General</c:formatCode>
                <c:ptCount val="12"/>
                <c:pt idx="3">
                  <c:v>32.994700000000002</c:v>
                </c:pt>
                <c:pt idx="4">
                  <c:v>9.5538000000000007</c:v>
                </c:pt>
                <c:pt idx="5">
                  <c:v>6.2934999999999999</c:v>
                </c:pt>
                <c:pt idx="6">
                  <c:v>4.4113000000000024</c:v>
                </c:pt>
                <c:pt idx="7">
                  <c:v>3.8723999999999967</c:v>
                </c:pt>
                <c:pt idx="8">
                  <c:v>3.7749000000000001</c:v>
                </c:pt>
                <c:pt idx="9">
                  <c:v>3.0886999999999998</c:v>
                </c:pt>
                <c:pt idx="10">
                  <c:v>3.4711999999999987</c:v>
                </c:pt>
                <c:pt idx="11">
                  <c:v>3.2986</c:v>
                </c:pt>
              </c:numCache>
            </c:numRef>
          </c:val>
        </c:ser>
        <c:marker val="1"/>
        <c:axId val="76082176"/>
        <c:axId val="75891840"/>
      </c:lineChart>
      <c:catAx>
        <c:axId val="7608217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Dias após colheita (DAC)</a:t>
                </a:r>
              </a:p>
            </c:rich>
          </c:tx>
        </c:title>
        <c:numFmt formatCode="General" sourceLinked="1"/>
        <c:tickLblPos val="nextTo"/>
        <c:crossAx val="75891840"/>
        <c:crosses val="autoZero"/>
        <c:auto val="1"/>
        <c:lblAlgn val="ctr"/>
        <c:lblOffset val="100"/>
      </c:catAx>
      <c:valAx>
        <c:axId val="7589184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/>
                  <a:t>FDN/Pol</a:t>
                </a:r>
              </a:p>
            </c:rich>
          </c:tx>
        </c:title>
        <c:numFmt formatCode="General" sourceLinked="1"/>
        <c:tickLblPos val="nextTo"/>
        <c:crossAx val="76082176"/>
        <c:crosses val="autoZero"/>
        <c:crossBetween val="between"/>
      </c:valAx>
    </c:plotArea>
    <c:legend>
      <c:legendPos val="r"/>
    </c:legend>
    <c:plotVisOnly val="1"/>
  </c:chart>
  <c:txPr>
    <a:bodyPr/>
    <a:lstStyle/>
    <a:p>
      <a:pPr>
        <a:defRPr sz="1600"/>
      </a:pPr>
      <a:endParaRPr lang="pt-BR"/>
    </a:p>
  </c:txPr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345371422291188"/>
          <c:y val="5.5104257801108524E-2"/>
          <c:w val="0.77599069040119084"/>
          <c:h val="0.7659474539258887"/>
        </c:manualLayout>
      </c:layout>
      <c:barChart>
        <c:barDir val="col"/>
        <c:grouping val="clustered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spPr>
              <a:solidFill>
                <a:srgbClr val="008000"/>
              </a:solidFill>
              <a:ln>
                <a:solidFill>
                  <a:srgbClr val="008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spPr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1,00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1,20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2,46</a:t>
                    </a:r>
                    <a:endParaRPr lang="en-US"/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0,41</a:t>
                    </a:r>
                    <a:endParaRPr lang="en-US"/>
                  </a:p>
                </c:rich>
              </c:tx>
              <c:showVal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0.00</a:t>
                    </a:r>
                    <a:endParaRPr lang="en-US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200" b="1">
                    <a:latin typeface="Arial" pitchFamily="34" charset="0"/>
                    <a:cs typeface="Arial" pitchFamily="34" charset="0"/>
                  </a:defRPr>
                </a:pPr>
                <a:endParaRPr lang="pt-BR"/>
              </a:p>
            </c:txPr>
            <c:showVal val="1"/>
          </c:dLbls>
          <c:cat>
            <c:strRef>
              <c:f>Plan1!$B$4:$F$4</c:f>
              <c:strCache>
                <c:ptCount val="5"/>
                <c:pt idx="0">
                  <c:v>S. Mil*</c:v>
                </c:pt>
                <c:pt idx="1">
                  <c:v>CAN*</c:v>
                </c:pt>
                <c:pt idx="2">
                  <c:v>BAG*</c:v>
                </c:pt>
                <c:pt idx="3">
                  <c:v>TALG*</c:v>
                </c:pt>
                <c:pt idx="4">
                  <c:v>CSOJ*</c:v>
                </c:pt>
              </c:strCache>
            </c:strRef>
          </c:cat>
          <c:val>
            <c:numRef>
              <c:f>Plan1!$B$5:$F$5</c:f>
              <c:numCache>
                <c:formatCode>0.00</c:formatCode>
                <c:ptCount val="5"/>
                <c:pt idx="0">
                  <c:v>1</c:v>
                </c:pt>
                <c:pt idx="1">
                  <c:v>1.1900000000000051</c:v>
                </c:pt>
                <c:pt idx="2">
                  <c:v>2.46</c:v>
                </c:pt>
                <c:pt idx="3">
                  <c:v>0.41000000000000031</c:v>
                </c:pt>
                <c:pt idx="4">
                  <c:v>0</c:v>
                </c:pt>
              </c:numCache>
            </c:numRef>
          </c:val>
        </c:ser>
        <c:axId val="65952768"/>
        <c:axId val="65999616"/>
      </c:barChart>
      <c:catAx>
        <c:axId val="65952768"/>
        <c:scaling>
          <c:orientation val="minMax"/>
        </c:scaling>
        <c:axPos val="b"/>
        <c:majorTickMark val="none"/>
        <c:minorTickMark val="out"/>
        <c:tickLblPos val="nextTo"/>
        <c:spPr>
          <a:ln w="1905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400" b="1">
                <a:latin typeface="Arial" pitchFamily="34" charset="0"/>
                <a:cs typeface="Arial" pitchFamily="34" charset="0"/>
              </a:defRPr>
            </a:pPr>
            <a:endParaRPr lang="pt-BR"/>
          </a:p>
        </c:txPr>
        <c:crossAx val="65999616"/>
        <c:crosses val="autoZero"/>
        <c:auto val="1"/>
        <c:lblAlgn val="ctr"/>
        <c:lblOffset val="100"/>
      </c:catAx>
      <c:valAx>
        <c:axId val="65999616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sz="1800" b="1">
                    <a:latin typeface="Arial" pitchFamily="34" charset="0"/>
                    <a:cs typeface="Arial" pitchFamily="34" charset="0"/>
                  </a:defRPr>
                </a:pPr>
                <a:r>
                  <a:rPr lang="en-US" sz="1800" b="1">
                    <a:latin typeface="Arial" pitchFamily="34" charset="0"/>
                    <a:cs typeface="Arial" pitchFamily="34" charset="0"/>
                  </a:rPr>
                  <a:t>Fator</a:t>
                </a:r>
                <a:r>
                  <a:rPr lang="en-US" sz="1800" b="1" baseline="0">
                    <a:latin typeface="Arial" pitchFamily="34" charset="0"/>
                    <a:cs typeface="Arial" pitchFamily="34" charset="0"/>
                  </a:rPr>
                  <a:t> de efetividade física </a:t>
                </a:r>
                <a:r>
                  <a:rPr lang="en-US" sz="1800" b="1" i="1" baseline="0">
                    <a:latin typeface="Arial" pitchFamily="34" charset="0"/>
                    <a:cs typeface="Arial" pitchFamily="34" charset="0"/>
                  </a:rPr>
                  <a:t>(fef)</a:t>
                </a:r>
                <a:endParaRPr lang="en-US" sz="1800" b="1" i="1">
                  <a:latin typeface="Arial" pitchFamily="34" charset="0"/>
                  <a:cs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3.0705646591473543E-2"/>
              <c:y val="1.842343024429648E-2"/>
            </c:manualLayout>
          </c:layout>
        </c:title>
        <c:numFmt formatCode="0.00" sourceLinked="1"/>
        <c:tickLblPos val="nextTo"/>
        <c:spPr>
          <a:ln w="1905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400" b="1">
                <a:latin typeface="Arial" pitchFamily="34" charset="0"/>
                <a:cs typeface="Arial" pitchFamily="34" charset="0"/>
              </a:defRPr>
            </a:pPr>
            <a:endParaRPr lang="pt-BR"/>
          </a:p>
        </c:txPr>
        <c:crossAx val="65952768"/>
        <c:crosses val="autoZero"/>
        <c:crossBetween val="between"/>
      </c:valAx>
    </c:plotArea>
    <c:plotVisOnly val="1"/>
  </c:chart>
  <c:spPr>
    <a:ln>
      <a:noFill/>
    </a:ln>
  </c:spPr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lrMapOvr bg1="lt1" tx1="dk1" bg2="lt2" tx2="dk2" accent1="accent1" accent2="accent2" accent3="accent3" accent4="accent4" accent5="accent5" accent6="accent6" hlink="hlink" folHlink="folHlink"/>
  <c:chart>
    <c:plotArea>
      <c:layout/>
      <c:lineChart>
        <c:grouping val="standard"/>
        <c:ser>
          <c:idx val="0"/>
          <c:order val="0"/>
          <c:tx>
            <c:v>Colmo</c:v>
          </c:tx>
          <c:spPr>
            <a:ln w="19050">
              <a:solidFill>
                <a:srgbClr val="FF0000"/>
              </a:solidFill>
            </a:ln>
          </c:spPr>
          <c:marker>
            <c:symbol val="diamond"/>
            <c:size val="4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numRef>
              <c:f>Brix!$B$5:$M$5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Brix!$B$2:$M$2</c:f>
              <c:numCache>
                <c:formatCode>General</c:formatCode>
                <c:ptCount val="12"/>
                <c:pt idx="1">
                  <c:v>3.8873000000000002</c:v>
                </c:pt>
                <c:pt idx="2">
                  <c:v>4.4739000000000004</c:v>
                </c:pt>
                <c:pt idx="3">
                  <c:v>6.3424999999999985</c:v>
                </c:pt>
                <c:pt idx="4">
                  <c:v>11.1633</c:v>
                </c:pt>
                <c:pt idx="5">
                  <c:v>15.416700000000002</c:v>
                </c:pt>
                <c:pt idx="6">
                  <c:v>19</c:v>
                </c:pt>
                <c:pt idx="7">
                  <c:v>19.7333</c:v>
                </c:pt>
                <c:pt idx="8">
                  <c:v>22.2317</c:v>
                </c:pt>
                <c:pt idx="9">
                  <c:v>24.168900000000001</c:v>
                </c:pt>
                <c:pt idx="10">
                  <c:v>24.2668</c:v>
                </c:pt>
                <c:pt idx="11">
                  <c:v>23.853300000000001</c:v>
                </c:pt>
              </c:numCache>
            </c:numRef>
          </c:val>
        </c:ser>
        <c:ser>
          <c:idx val="1"/>
          <c:order val="1"/>
          <c:tx>
            <c:v>PI</c:v>
          </c:tx>
          <c:spPr>
            <a:ln w="19050">
              <a:solidFill>
                <a:schemeClr val="tx1"/>
              </a:solidFill>
            </a:ln>
          </c:spPr>
          <c:marker>
            <c:symbol val="square"/>
            <c:size val="3"/>
            <c:spPr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c:spPr>
          </c:marker>
          <c:dPt>
            <c:idx val="6"/>
            <c:marker>
              <c:symbol val="square"/>
              <c:size val="4"/>
            </c:marker>
          </c:dPt>
          <c:cat>
            <c:numRef>
              <c:f>Brix!$B$5:$M$5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Brix!$B$3:$M$3</c:f>
              <c:numCache>
                <c:formatCode>General</c:formatCode>
                <c:ptCount val="12"/>
                <c:pt idx="1">
                  <c:v>2.7881000000000169</c:v>
                </c:pt>
                <c:pt idx="2">
                  <c:v>4.2277999999999976</c:v>
                </c:pt>
                <c:pt idx="3">
                  <c:v>7.1833</c:v>
                </c:pt>
                <c:pt idx="4">
                  <c:v>9.1889000000000003</c:v>
                </c:pt>
                <c:pt idx="5">
                  <c:v>12.0944</c:v>
                </c:pt>
                <c:pt idx="6">
                  <c:v>14.3833</c:v>
                </c:pt>
                <c:pt idx="7">
                  <c:v>17.1889</c:v>
                </c:pt>
                <c:pt idx="8">
                  <c:v>18.433299999999889</c:v>
                </c:pt>
                <c:pt idx="9">
                  <c:v>19.7333</c:v>
                </c:pt>
                <c:pt idx="10">
                  <c:v>20.790699999999859</c:v>
                </c:pt>
                <c:pt idx="11">
                  <c:v>22.483299999999819</c:v>
                </c:pt>
              </c:numCache>
            </c:numRef>
          </c:val>
        </c:ser>
        <c:marker val="1"/>
        <c:axId val="66046592"/>
        <c:axId val="67740800"/>
      </c:lineChart>
      <c:catAx>
        <c:axId val="6604659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Dias após colheita (DAC)</a:t>
                </a:r>
              </a:p>
            </c:rich>
          </c:tx>
          <c:layout/>
        </c:title>
        <c:numFmt formatCode="General" sourceLinked="1"/>
        <c:tickLblPos val="nextTo"/>
        <c:crossAx val="67740800"/>
        <c:crosses val="autoZero"/>
        <c:auto val="1"/>
        <c:lblAlgn val="ctr"/>
        <c:lblOffset val="100"/>
      </c:catAx>
      <c:valAx>
        <c:axId val="67740800"/>
        <c:scaling>
          <c:orientation val="minMax"/>
          <c:max val="30"/>
          <c:min val="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/>
                  <a:t>Brix (% do caldo)</a:t>
                </a:r>
              </a:p>
            </c:rich>
          </c:tx>
          <c:layout/>
        </c:title>
        <c:numFmt formatCode="General" sourceLinked="1"/>
        <c:tickLblPos val="nextTo"/>
        <c:crossAx val="66046592"/>
        <c:crosses val="autoZero"/>
        <c:crossBetween val="between"/>
        <c:majorUnit val="5"/>
      </c:valAx>
    </c:plotArea>
    <c:legend>
      <c:legendPos val="r"/>
      <c:layout/>
    </c:legend>
    <c:plotVisOnly val="1"/>
  </c:chart>
  <c:txPr>
    <a:bodyPr/>
    <a:lstStyle/>
    <a:p>
      <a:pPr>
        <a:defRPr sz="1600"/>
      </a:pPr>
      <a:endParaRPr lang="pt-BR"/>
    </a:p>
  </c:txPr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lrMapOvr bg1="lt1" tx1="dk1" bg2="lt2" tx2="dk2" accent1="accent1" accent2="accent2" accent3="accent3" accent4="accent4" accent5="accent5" accent6="accent6" hlink="hlink" folHlink="folHlink"/>
  <c:chart>
    <c:plotArea>
      <c:layout/>
      <c:lineChart>
        <c:grouping val="standard"/>
        <c:ser>
          <c:idx val="0"/>
          <c:order val="0"/>
          <c:tx>
            <c:v>Colmo</c:v>
          </c:tx>
          <c:spPr>
            <a:ln w="19050">
              <a:solidFill>
                <a:srgbClr val="FF0000"/>
              </a:solidFill>
            </a:ln>
          </c:spPr>
          <c:marker>
            <c:symbol val="diamond"/>
            <c:size val="4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numRef>
              <c:f>Pol!$B$4:$M$4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Pol!$B$1:$M$1</c:f>
              <c:numCache>
                <c:formatCode>General</c:formatCode>
                <c:ptCount val="12"/>
                <c:pt idx="3">
                  <c:v>3.9272</c:v>
                </c:pt>
                <c:pt idx="4">
                  <c:v>8.4989000000000008</c:v>
                </c:pt>
                <c:pt idx="5">
                  <c:v>12.901</c:v>
                </c:pt>
                <c:pt idx="6">
                  <c:v>16.18669999999987</c:v>
                </c:pt>
                <c:pt idx="7">
                  <c:v>17.062599999999819</c:v>
                </c:pt>
                <c:pt idx="8">
                  <c:v>17.451599999999889</c:v>
                </c:pt>
                <c:pt idx="9">
                  <c:v>17.624800000000125</c:v>
                </c:pt>
                <c:pt idx="10">
                  <c:v>17.977499999999889</c:v>
                </c:pt>
                <c:pt idx="11">
                  <c:v>18.222299999999844</c:v>
                </c:pt>
              </c:numCache>
            </c:numRef>
          </c:val>
        </c:ser>
        <c:ser>
          <c:idx val="1"/>
          <c:order val="1"/>
          <c:tx>
            <c:v>PI</c:v>
          </c:tx>
          <c:spPr>
            <a:ln w="19050">
              <a:solidFill>
                <a:schemeClr val="tx1"/>
              </a:solidFill>
            </a:ln>
          </c:spPr>
          <c:marker>
            <c:symbol val="square"/>
            <c:size val="4"/>
            <c:spPr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c:spPr>
          </c:marker>
          <c:cat>
            <c:numRef>
              <c:f>Pol!$B$4:$M$4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Pol!$B$2:$M$2</c:f>
              <c:numCache>
                <c:formatCode>General</c:formatCode>
                <c:ptCount val="12"/>
                <c:pt idx="3">
                  <c:v>2.5806</c:v>
                </c:pt>
                <c:pt idx="4">
                  <c:v>6.5719000000000003</c:v>
                </c:pt>
                <c:pt idx="5">
                  <c:v>9.8765000000000267</c:v>
                </c:pt>
                <c:pt idx="6">
                  <c:v>12.9672</c:v>
                </c:pt>
                <c:pt idx="7">
                  <c:v>13.9718</c:v>
                </c:pt>
                <c:pt idx="8">
                  <c:v>14.305500000000071</c:v>
                </c:pt>
                <c:pt idx="9">
                  <c:v>14.281700000000001</c:v>
                </c:pt>
                <c:pt idx="10">
                  <c:v>14.4411</c:v>
                </c:pt>
                <c:pt idx="11">
                  <c:v>14.5722</c:v>
                </c:pt>
              </c:numCache>
            </c:numRef>
          </c:val>
        </c:ser>
        <c:marker val="1"/>
        <c:axId val="67755008"/>
        <c:axId val="67855872"/>
      </c:lineChart>
      <c:catAx>
        <c:axId val="6775500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Dias após colheita (DAC)</a:t>
                </a:r>
              </a:p>
            </c:rich>
          </c:tx>
          <c:layout/>
        </c:title>
        <c:numFmt formatCode="General" sourceLinked="1"/>
        <c:tickLblPos val="nextTo"/>
        <c:crossAx val="67855872"/>
        <c:crosses val="autoZero"/>
        <c:auto val="1"/>
        <c:lblAlgn val="ctr"/>
        <c:lblOffset val="100"/>
      </c:catAx>
      <c:valAx>
        <c:axId val="67855872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/>
                  <a:t>Pol (% do caldo)</a:t>
                </a:r>
              </a:p>
            </c:rich>
          </c:tx>
          <c:layout/>
        </c:title>
        <c:numFmt formatCode="General" sourceLinked="1"/>
        <c:tickLblPos val="nextTo"/>
        <c:crossAx val="67755008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600"/>
      </a:pPr>
      <a:endParaRPr lang="pt-BR"/>
    </a:p>
  </c:txPr>
  <c:externalData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lrMapOvr bg1="lt1" tx1="dk1" bg2="lt2" tx2="dk2" accent1="accent1" accent2="accent2" accent3="accent3" accent4="accent4" accent5="accent5" accent6="accent6" hlink="hlink" folHlink="folHlink"/>
  <c:chart>
    <c:plotArea>
      <c:layout/>
      <c:lineChart>
        <c:grouping val="standard"/>
        <c:ser>
          <c:idx val="0"/>
          <c:order val="0"/>
          <c:tx>
            <c:v>Colmo</c:v>
          </c:tx>
          <c:spPr>
            <a:ln w="19050">
              <a:solidFill>
                <a:srgbClr val="FF0000"/>
              </a:solidFill>
            </a:ln>
          </c:spPr>
          <c:marker>
            <c:symbol val="diamond"/>
            <c:size val="4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numRef>
              <c:f>MS!$B$6:$M$6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MS!$B$2:$M$2</c:f>
              <c:numCache>
                <c:formatCode>General</c:formatCode>
                <c:ptCount val="12"/>
                <c:pt idx="3">
                  <c:v>15.749000000000001</c:v>
                </c:pt>
                <c:pt idx="4">
                  <c:v>22.032800000000005</c:v>
                </c:pt>
                <c:pt idx="5">
                  <c:v>25.260599999999801</c:v>
                </c:pt>
                <c:pt idx="6">
                  <c:v>24.896100000000001</c:v>
                </c:pt>
                <c:pt idx="7">
                  <c:v>26.177000000000035</c:v>
                </c:pt>
                <c:pt idx="8">
                  <c:v>23.886599999999849</c:v>
                </c:pt>
                <c:pt idx="9">
                  <c:v>25.472899999999989</c:v>
                </c:pt>
                <c:pt idx="10">
                  <c:v>25.9712</c:v>
                </c:pt>
                <c:pt idx="11">
                  <c:v>25.430499999999864</c:v>
                </c:pt>
              </c:numCache>
            </c:numRef>
          </c:val>
        </c:ser>
        <c:ser>
          <c:idx val="1"/>
          <c:order val="1"/>
          <c:tx>
            <c:v>Folha</c:v>
          </c:tx>
          <c:spPr>
            <a:ln w="19050">
              <a:solidFill>
                <a:srgbClr val="009900"/>
              </a:solidFill>
            </a:ln>
          </c:spPr>
          <c:marker>
            <c:symbol val="triangle"/>
            <c:size val="4"/>
            <c:spPr>
              <a:solidFill>
                <a:srgbClr val="009900"/>
              </a:solidFill>
              <a:ln>
                <a:solidFill>
                  <a:srgbClr val="009900"/>
                </a:solidFill>
              </a:ln>
            </c:spPr>
          </c:marker>
          <c:cat>
            <c:numRef>
              <c:f>MS!$B$6:$M$6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MS!$B$3:$M$3</c:f>
              <c:numCache>
                <c:formatCode>General</c:formatCode>
                <c:ptCount val="12"/>
                <c:pt idx="3">
                  <c:v>23.154199999999999</c:v>
                </c:pt>
                <c:pt idx="4">
                  <c:v>24.391400000000001</c:v>
                </c:pt>
                <c:pt idx="5">
                  <c:v>26.2315</c:v>
                </c:pt>
                <c:pt idx="6">
                  <c:v>26.417200000000001</c:v>
                </c:pt>
                <c:pt idx="7">
                  <c:v>29.3917</c:v>
                </c:pt>
                <c:pt idx="8">
                  <c:v>26.941499999999849</c:v>
                </c:pt>
                <c:pt idx="9">
                  <c:v>28.145499999999856</c:v>
                </c:pt>
                <c:pt idx="10">
                  <c:v>27.744800000000001</c:v>
                </c:pt>
                <c:pt idx="11">
                  <c:v>27.212</c:v>
                </c:pt>
              </c:numCache>
            </c:numRef>
          </c:val>
        </c:ser>
        <c:ser>
          <c:idx val="2"/>
          <c:order val="2"/>
          <c:tx>
            <c:v>PI</c:v>
          </c:tx>
          <c:spPr>
            <a:ln w="19050">
              <a:solidFill>
                <a:schemeClr val="tx1"/>
              </a:solidFill>
            </a:ln>
          </c:spPr>
          <c:marker>
            <c:symbol val="square"/>
            <c:size val="4"/>
            <c:spPr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c:spPr>
          </c:marker>
          <c:cat>
            <c:numRef>
              <c:f>MS!$B$6:$M$6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MS!$B$4:$M$4</c:f>
              <c:numCache>
                <c:formatCode>General</c:formatCode>
                <c:ptCount val="12"/>
                <c:pt idx="0">
                  <c:v>20.579699999999889</c:v>
                </c:pt>
                <c:pt idx="1">
                  <c:v>17.157000000000128</c:v>
                </c:pt>
                <c:pt idx="2">
                  <c:v>16.395600000000002</c:v>
                </c:pt>
                <c:pt idx="3">
                  <c:v>20.929200000000002</c:v>
                </c:pt>
                <c:pt idx="4">
                  <c:v>25.048299999999834</c:v>
                </c:pt>
                <c:pt idx="5">
                  <c:v>27.336099999999988</c:v>
                </c:pt>
                <c:pt idx="6">
                  <c:v>26.130600000000001</c:v>
                </c:pt>
                <c:pt idx="7">
                  <c:v>27.657299999999999</c:v>
                </c:pt>
                <c:pt idx="8">
                  <c:v>25.577500000000001</c:v>
                </c:pt>
                <c:pt idx="9">
                  <c:v>31.947199999999889</c:v>
                </c:pt>
                <c:pt idx="10">
                  <c:v>30.758299999999856</c:v>
                </c:pt>
                <c:pt idx="11">
                  <c:v>32.334099999999999</c:v>
                </c:pt>
              </c:numCache>
            </c:numRef>
          </c:val>
        </c:ser>
        <c:marker val="1"/>
        <c:axId val="67687168"/>
        <c:axId val="67688704"/>
      </c:lineChart>
      <c:catAx>
        <c:axId val="6768716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Dias após colheita (DAC)</a:t>
                </a:r>
              </a:p>
            </c:rich>
          </c:tx>
          <c:layout/>
        </c:title>
        <c:numFmt formatCode="General" sourceLinked="1"/>
        <c:tickLblPos val="nextTo"/>
        <c:crossAx val="67688704"/>
        <c:crosses val="autoZero"/>
        <c:auto val="1"/>
        <c:lblAlgn val="ctr"/>
        <c:lblOffset val="100"/>
      </c:catAx>
      <c:valAx>
        <c:axId val="67688704"/>
        <c:scaling>
          <c:orientation val="minMax"/>
          <c:max val="40"/>
          <c:min val="1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 dirty="0" smtClean="0"/>
                  <a:t>MS (%)</a:t>
                </a:r>
                <a:endParaRPr lang="pt-BR" dirty="0"/>
              </a:p>
            </c:rich>
          </c:tx>
          <c:layout/>
        </c:title>
        <c:numFmt formatCode="General" sourceLinked="1"/>
        <c:tickLblPos val="nextTo"/>
        <c:crossAx val="67687168"/>
        <c:crosses val="autoZero"/>
        <c:crossBetween val="between"/>
        <c:majorUnit val="5"/>
      </c:valAx>
    </c:plotArea>
    <c:legend>
      <c:legendPos val="r"/>
      <c:layout/>
    </c:legend>
    <c:plotVisOnly val="1"/>
  </c:chart>
  <c:txPr>
    <a:bodyPr/>
    <a:lstStyle/>
    <a:p>
      <a:pPr>
        <a:defRPr sz="1600"/>
      </a:pPr>
      <a:endParaRPr lang="pt-BR"/>
    </a:p>
  </c:txPr>
  <c:externalData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lrMapOvr bg1="lt1" tx1="dk1" bg2="lt2" tx2="dk2" accent1="accent1" accent2="accent2" accent3="accent3" accent4="accent4" accent5="accent5" accent6="accent6" hlink="hlink" folHlink="folHlink"/>
  <c:chart>
    <c:plotArea>
      <c:layout/>
      <c:lineChart>
        <c:grouping val="standard"/>
        <c:ser>
          <c:idx val="0"/>
          <c:order val="0"/>
          <c:tx>
            <c:v>Colmo</c:v>
          </c:tx>
          <c:spPr>
            <a:ln w="19050">
              <a:solidFill>
                <a:srgbClr val="FF0000"/>
              </a:solidFill>
            </a:ln>
          </c:spPr>
          <c:marker>
            <c:symbol val="diamond"/>
            <c:size val="4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numRef>
              <c:f>PB!$B$6:$M$6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PB!$B$2:$M$2</c:f>
              <c:numCache>
                <c:formatCode>General</c:formatCode>
                <c:ptCount val="12"/>
                <c:pt idx="3">
                  <c:v>4.2530999999999999</c:v>
                </c:pt>
                <c:pt idx="4">
                  <c:v>4.1295999999999955</c:v>
                </c:pt>
                <c:pt idx="5">
                  <c:v>3.8427999999999987</c:v>
                </c:pt>
                <c:pt idx="6">
                  <c:v>3.2961</c:v>
                </c:pt>
                <c:pt idx="7">
                  <c:v>3.5120999999999967</c:v>
                </c:pt>
                <c:pt idx="8">
                  <c:v>3.9039999999999999</c:v>
                </c:pt>
                <c:pt idx="9">
                  <c:v>3.8017999999999987</c:v>
                </c:pt>
                <c:pt idx="10">
                  <c:v>3.0463999999999998</c:v>
                </c:pt>
                <c:pt idx="11">
                  <c:v>3.1688999999999998</c:v>
                </c:pt>
              </c:numCache>
            </c:numRef>
          </c:val>
        </c:ser>
        <c:ser>
          <c:idx val="1"/>
          <c:order val="1"/>
          <c:tx>
            <c:v>Folha</c:v>
          </c:tx>
          <c:spPr>
            <a:ln w="19050">
              <a:solidFill>
                <a:srgbClr val="009900"/>
              </a:solidFill>
            </a:ln>
          </c:spPr>
          <c:marker>
            <c:symbol val="triangle"/>
            <c:size val="4"/>
            <c:spPr>
              <a:solidFill>
                <a:srgbClr val="009900"/>
              </a:solidFill>
              <a:ln>
                <a:solidFill>
                  <a:srgbClr val="009900"/>
                </a:solidFill>
              </a:ln>
            </c:spPr>
          </c:marker>
          <c:cat>
            <c:numRef>
              <c:f>PB!$B$6:$M$6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PB!$B$3:$M$3</c:f>
              <c:numCache>
                <c:formatCode>General</c:formatCode>
                <c:ptCount val="12"/>
                <c:pt idx="3">
                  <c:v>4.7233999999999998</c:v>
                </c:pt>
                <c:pt idx="4">
                  <c:v>4.7768000000000024</c:v>
                </c:pt>
                <c:pt idx="5">
                  <c:v>4.7147999999999985</c:v>
                </c:pt>
                <c:pt idx="6">
                  <c:v>4.5789</c:v>
                </c:pt>
                <c:pt idx="7">
                  <c:v>4.6582999999999997</c:v>
                </c:pt>
                <c:pt idx="8">
                  <c:v>4.7284999999999995</c:v>
                </c:pt>
                <c:pt idx="9">
                  <c:v>4.7839</c:v>
                </c:pt>
                <c:pt idx="10">
                  <c:v>4.5563000000000002</c:v>
                </c:pt>
                <c:pt idx="11">
                  <c:v>4.4842000000000004</c:v>
                </c:pt>
              </c:numCache>
            </c:numRef>
          </c:val>
        </c:ser>
        <c:ser>
          <c:idx val="2"/>
          <c:order val="2"/>
          <c:tx>
            <c:v>PI</c:v>
          </c:tx>
          <c:spPr>
            <a:ln w="19050">
              <a:solidFill>
                <a:schemeClr val="tx1"/>
              </a:solidFill>
            </a:ln>
          </c:spPr>
          <c:marker>
            <c:symbol val="square"/>
            <c:size val="4"/>
            <c:spPr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c:spPr>
          </c:marker>
          <c:cat>
            <c:numRef>
              <c:f>PB!$B$6:$M$6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PB!$B$4:$M$4</c:f>
              <c:numCache>
                <c:formatCode>General</c:formatCode>
                <c:ptCount val="12"/>
                <c:pt idx="0">
                  <c:v>4.4744000000000002</c:v>
                </c:pt>
                <c:pt idx="1">
                  <c:v>4.2728999999999999</c:v>
                </c:pt>
                <c:pt idx="2">
                  <c:v>4.4061000000000003</c:v>
                </c:pt>
                <c:pt idx="3">
                  <c:v>4.5098000000000003</c:v>
                </c:pt>
                <c:pt idx="4">
                  <c:v>4.2827999999999999</c:v>
                </c:pt>
                <c:pt idx="5">
                  <c:v>4.0943999999999985</c:v>
                </c:pt>
                <c:pt idx="6">
                  <c:v>3.8466999999999967</c:v>
                </c:pt>
                <c:pt idx="7">
                  <c:v>3.7766999999999977</c:v>
                </c:pt>
                <c:pt idx="8">
                  <c:v>3.9563999999999977</c:v>
                </c:pt>
                <c:pt idx="9">
                  <c:v>3.2435000000000187</c:v>
                </c:pt>
                <c:pt idx="10">
                  <c:v>3.5327999999999977</c:v>
                </c:pt>
                <c:pt idx="11">
                  <c:v>3.4560999999999846</c:v>
                </c:pt>
              </c:numCache>
            </c:numRef>
          </c:val>
        </c:ser>
        <c:marker val="1"/>
        <c:axId val="67957888"/>
        <c:axId val="67960192"/>
      </c:lineChart>
      <c:catAx>
        <c:axId val="6795788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Dias após colheita (DAC)</a:t>
                </a:r>
              </a:p>
            </c:rich>
          </c:tx>
          <c:layout/>
        </c:title>
        <c:numFmt formatCode="General" sourceLinked="1"/>
        <c:tickLblPos val="nextTo"/>
        <c:crossAx val="67960192"/>
        <c:crosses val="autoZero"/>
        <c:auto val="1"/>
        <c:lblAlgn val="ctr"/>
        <c:lblOffset val="100"/>
      </c:catAx>
      <c:valAx>
        <c:axId val="67960192"/>
        <c:scaling>
          <c:orientation val="minMax"/>
          <c:max val="6"/>
          <c:min val="2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 dirty="0"/>
                  <a:t>PB </a:t>
                </a:r>
                <a:r>
                  <a:rPr lang="pt-BR" dirty="0" smtClean="0"/>
                  <a:t>(% MS)</a:t>
                </a:r>
                <a:endParaRPr lang="pt-BR" dirty="0"/>
              </a:p>
            </c:rich>
          </c:tx>
          <c:layout/>
        </c:title>
        <c:numFmt formatCode="General" sourceLinked="1"/>
        <c:tickLblPos val="nextTo"/>
        <c:crossAx val="67957888"/>
        <c:crosses val="autoZero"/>
        <c:crossBetween val="between"/>
        <c:majorUnit val="0.5"/>
      </c:valAx>
    </c:plotArea>
    <c:legend>
      <c:legendPos val="r"/>
      <c:layout/>
    </c:legend>
    <c:plotVisOnly val="1"/>
  </c:chart>
  <c:txPr>
    <a:bodyPr/>
    <a:lstStyle/>
    <a:p>
      <a:pPr>
        <a:defRPr sz="1600"/>
      </a:pPr>
      <a:endParaRPr lang="pt-BR"/>
    </a:p>
  </c:txPr>
  <c:externalData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lrMapOvr bg1="lt1" tx1="dk1" bg2="lt2" tx2="dk2" accent1="accent1" accent2="accent2" accent3="accent3" accent4="accent4" accent5="accent5" accent6="accent6" hlink="hlink" folHlink="folHlink"/>
  <c:chart>
    <c:plotArea>
      <c:layout/>
      <c:lineChart>
        <c:grouping val="standard"/>
        <c:ser>
          <c:idx val="0"/>
          <c:order val="0"/>
          <c:tx>
            <c:v>Colmo</c:v>
          </c:tx>
          <c:spPr>
            <a:ln w="19050">
              <a:solidFill>
                <a:srgbClr val="FF0000"/>
              </a:solidFill>
            </a:ln>
          </c:spPr>
          <c:marker>
            <c:symbol val="diamond"/>
            <c:size val="4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numRef>
              <c:f>MM!$B$6:$M$6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MM!$B$2:$M$2</c:f>
              <c:numCache>
                <c:formatCode>General</c:formatCode>
                <c:ptCount val="12"/>
                <c:pt idx="3">
                  <c:v>6.3473999999999995</c:v>
                </c:pt>
                <c:pt idx="4">
                  <c:v>6.2152000000000003</c:v>
                </c:pt>
                <c:pt idx="5">
                  <c:v>7.1317000000000004</c:v>
                </c:pt>
                <c:pt idx="6">
                  <c:v>4.6760999999999999</c:v>
                </c:pt>
                <c:pt idx="7">
                  <c:v>5.3677999999999955</c:v>
                </c:pt>
                <c:pt idx="8">
                  <c:v>5.2973999999999997</c:v>
                </c:pt>
                <c:pt idx="9">
                  <c:v>6.4477000000000002</c:v>
                </c:pt>
                <c:pt idx="10">
                  <c:v>5.1757</c:v>
                </c:pt>
                <c:pt idx="11">
                  <c:v>8.0378000000000025</c:v>
                </c:pt>
              </c:numCache>
            </c:numRef>
          </c:val>
        </c:ser>
        <c:ser>
          <c:idx val="1"/>
          <c:order val="1"/>
          <c:tx>
            <c:v>Folha</c:v>
          </c:tx>
          <c:spPr>
            <a:ln w="19050">
              <a:solidFill>
                <a:srgbClr val="009900"/>
              </a:solidFill>
            </a:ln>
          </c:spPr>
          <c:marker>
            <c:symbol val="triangle"/>
            <c:size val="4"/>
            <c:spPr>
              <a:solidFill>
                <a:srgbClr val="009900"/>
              </a:solidFill>
              <a:ln>
                <a:solidFill>
                  <a:srgbClr val="009900"/>
                </a:solidFill>
              </a:ln>
            </c:spPr>
          </c:marker>
          <c:cat>
            <c:numRef>
              <c:f>MM!$B$6:$M$6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MM!$B$3:$M$3</c:f>
              <c:numCache>
                <c:formatCode>General</c:formatCode>
                <c:ptCount val="12"/>
                <c:pt idx="3">
                  <c:v>5.7411000000000003</c:v>
                </c:pt>
                <c:pt idx="4">
                  <c:v>4.859</c:v>
                </c:pt>
                <c:pt idx="5">
                  <c:v>5.8954999999999975</c:v>
                </c:pt>
                <c:pt idx="6">
                  <c:v>6.1894</c:v>
                </c:pt>
                <c:pt idx="7">
                  <c:v>5.8632999999999997</c:v>
                </c:pt>
                <c:pt idx="8">
                  <c:v>4.1036000000000001</c:v>
                </c:pt>
                <c:pt idx="9">
                  <c:v>4.8294999999999995</c:v>
                </c:pt>
                <c:pt idx="10">
                  <c:v>3.4215999999999998</c:v>
                </c:pt>
                <c:pt idx="11">
                  <c:v>2.9015</c:v>
                </c:pt>
              </c:numCache>
            </c:numRef>
          </c:val>
        </c:ser>
        <c:ser>
          <c:idx val="2"/>
          <c:order val="2"/>
          <c:tx>
            <c:v>PI</c:v>
          </c:tx>
          <c:spPr>
            <a:ln w="19050">
              <a:solidFill>
                <a:schemeClr val="tx1"/>
              </a:solidFill>
            </a:ln>
          </c:spPr>
          <c:marker>
            <c:symbol val="square"/>
            <c:size val="4"/>
            <c:spPr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c:spPr>
          </c:marker>
          <c:cat>
            <c:numRef>
              <c:f>MM!$B$6:$M$6</c:f>
              <c:numCache>
                <c:formatCode>General</c:formatCode>
                <c:ptCount val="12"/>
                <c:pt idx="0">
                  <c:v>30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210</c:v>
                </c:pt>
                <c:pt idx="7">
                  <c:v>240</c:v>
                </c:pt>
                <c:pt idx="8">
                  <c:v>270</c:v>
                </c:pt>
                <c:pt idx="9">
                  <c:v>300</c:v>
                </c:pt>
                <c:pt idx="10">
                  <c:v>330</c:v>
                </c:pt>
                <c:pt idx="11">
                  <c:v>360</c:v>
                </c:pt>
              </c:numCache>
            </c:numRef>
          </c:cat>
          <c:val>
            <c:numRef>
              <c:f>MM!$B$4:$M$4</c:f>
              <c:numCache>
                <c:formatCode>General</c:formatCode>
                <c:ptCount val="12"/>
                <c:pt idx="0">
                  <c:v>7.5286</c:v>
                </c:pt>
                <c:pt idx="1">
                  <c:v>8.1851000000000003</c:v>
                </c:pt>
                <c:pt idx="2">
                  <c:v>8.3489000000000004</c:v>
                </c:pt>
                <c:pt idx="3">
                  <c:v>6.7588999999999997</c:v>
                </c:pt>
                <c:pt idx="4">
                  <c:v>6.3205999999999865</c:v>
                </c:pt>
                <c:pt idx="5">
                  <c:v>7.0827999999999998</c:v>
                </c:pt>
                <c:pt idx="6">
                  <c:v>6.9517000000000024</c:v>
                </c:pt>
                <c:pt idx="7">
                  <c:v>6.1121999999999845</c:v>
                </c:pt>
                <c:pt idx="8">
                  <c:v>5.5552000000000001</c:v>
                </c:pt>
                <c:pt idx="9">
                  <c:v>5.8708999999999998</c:v>
                </c:pt>
                <c:pt idx="10">
                  <c:v>5.5867000000000004</c:v>
                </c:pt>
                <c:pt idx="11">
                  <c:v>7.6666999999999996</c:v>
                </c:pt>
              </c:numCache>
            </c:numRef>
          </c:val>
        </c:ser>
        <c:marker val="1"/>
        <c:axId val="68016384"/>
        <c:axId val="68023040"/>
      </c:lineChart>
      <c:catAx>
        <c:axId val="6801638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Dias após colheita (DAC)</a:t>
                </a:r>
              </a:p>
            </c:rich>
          </c:tx>
          <c:layout/>
        </c:title>
        <c:numFmt formatCode="General" sourceLinked="1"/>
        <c:tickLblPos val="nextTo"/>
        <c:crossAx val="68023040"/>
        <c:crosses val="autoZero"/>
        <c:auto val="1"/>
        <c:lblAlgn val="ctr"/>
        <c:lblOffset val="100"/>
      </c:catAx>
      <c:valAx>
        <c:axId val="68023040"/>
        <c:scaling>
          <c:orientation val="minMax"/>
          <c:max val="10"/>
          <c:min val="2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 dirty="0"/>
                  <a:t>MM </a:t>
                </a:r>
                <a:r>
                  <a:rPr lang="pt-BR" dirty="0" smtClean="0"/>
                  <a:t>(% MS)</a:t>
                </a:r>
                <a:endParaRPr lang="pt-BR" dirty="0"/>
              </a:p>
            </c:rich>
          </c:tx>
          <c:layout/>
        </c:title>
        <c:numFmt formatCode="General" sourceLinked="1"/>
        <c:tickLblPos val="nextTo"/>
        <c:crossAx val="68016384"/>
        <c:crosses val="autoZero"/>
        <c:crossBetween val="between"/>
        <c:majorUnit val="1"/>
      </c:valAx>
    </c:plotArea>
    <c:legend>
      <c:legendPos val="r"/>
      <c:layout/>
    </c:legend>
    <c:plotVisOnly val="1"/>
  </c:chart>
  <c:txPr>
    <a:bodyPr/>
    <a:lstStyle/>
    <a:p>
      <a:pPr>
        <a:defRPr sz="1600"/>
      </a:pPr>
      <a:endParaRPr lang="pt-BR"/>
    </a:p>
  </c:txPr>
  <c:externalData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image" Target="../media/image75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0.78373</cdr:x>
      <cdr:y>0.29018</cdr:y>
    </cdr:from>
    <cdr:to>
      <cdr:x>0.79053</cdr:x>
      <cdr:y>0.77095</cdr:y>
    </cdr:to>
    <cdr:sp macro="" textlink="">
      <cdr:nvSpPr>
        <cdr:cNvPr id="5" name="Conector de seta reta 4"/>
        <cdr:cNvSpPr/>
      </cdr:nvSpPr>
      <cdr:spPr>
        <a:xfrm xmlns:a="http://schemas.openxmlformats.org/drawingml/2006/main" rot="5400000" flipH="1">
          <a:off x="4796879" y="2475929"/>
          <a:ext cx="2266786" cy="51232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FF000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t-BR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0.14433</cdr:x>
      <cdr:y>0.54762</cdr:y>
    </cdr:from>
    <cdr:to>
      <cdr:x>0.41472</cdr:x>
      <cdr:y>0.54793</cdr:y>
    </cdr:to>
    <cdr:sp macro="" textlink="">
      <cdr:nvSpPr>
        <cdr:cNvPr id="9" name="Conector de seta reta 8"/>
        <cdr:cNvSpPr/>
      </cdr:nvSpPr>
      <cdr:spPr>
        <a:xfrm xmlns:a="http://schemas.openxmlformats.org/drawingml/2006/main" rot="10800000">
          <a:off x="1000132" y="3286148"/>
          <a:ext cx="1873635" cy="1849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FF000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0.41226</cdr:x>
      <cdr:y>0.55966</cdr:y>
    </cdr:from>
    <cdr:to>
      <cdr:x>0.41249</cdr:x>
      <cdr:y>0.83347</cdr:y>
    </cdr:to>
    <cdr:sp macro="" textlink="">
      <cdr:nvSpPr>
        <cdr:cNvPr id="11" name="Conector de seta reta 10"/>
        <cdr:cNvSpPr/>
      </cdr:nvSpPr>
      <cdr:spPr>
        <a:xfrm xmlns:a="http://schemas.openxmlformats.org/drawingml/2006/main" rot="5400000" flipH="1" flipV="1">
          <a:off x="2856726" y="3358380"/>
          <a:ext cx="1589" cy="1643074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FF000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t-BR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0.018</cdr:x>
      <cdr:y>0.08642</cdr:y>
    </cdr:from>
    <cdr:to>
      <cdr:x>0.10427</cdr:x>
      <cdr:y>0.87805</cdr:y>
    </cdr:to>
    <cdr:sp macro="" textlink="">
      <cdr:nvSpPr>
        <cdr:cNvPr id="3" name="CaixaDeTexto 1"/>
        <cdr:cNvSpPr txBox="1"/>
      </cdr:nvSpPr>
      <cdr:spPr>
        <a:xfrm xmlns:a="http://schemas.openxmlformats.org/drawingml/2006/main" rot="16200000">
          <a:off x="-887217" y="1260079"/>
          <a:ext cx="2473207" cy="4930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dirty="0" err="1">
              <a:latin typeface="Arial" pitchFamily="34" charset="0"/>
              <a:cs typeface="Arial" pitchFamily="34" charset="0"/>
            </a:rPr>
            <a:t>Enchimento</a:t>
          </a:r>
          <a:r>
            <a:rPr lang="en-US" sz="1600" b="1" dirty="0">
              <a:latin typeface="Arial" pitchFamily="34" charset="0"/>
              <a:cs typeface="Arial" pitchFamily="34" charset="0"/>
            </a:rPr>
            <a:t> ruminal</a:t>
          </a:r>
          <a:r>
            <a:rPr lang="en-US" sz="1600" b="1" baseline="0" dirty="0">
              <a:latin typeface="Arial" pitchFamily="34" charset="0"/>
              <a:cs typeface="Arial" pitchFamily="34" charset="0"/>
            </a:rPr>
            <a:t> (kg)</a:t>
          </a:r>
          <a:endParaRPr lang="en-US" sz="1600" b="1" dirty="0">
            <a:latin typeface="Arial" pitchFamily="34" charset="0"/>
            <a:cs typeface="Arial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aseline="0"/>
            </a:lvl1pPr>
          </a:lstStyle>
          <a:p>
            <a:endParaRPr lang="pt-BR"/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/>
            </a:lvl1pPr>
          </a:lstStyle>
          <a:p>
            <a:endParaRPr lang="pt-BR"/>
          </a:p>
        </p:txBody>
      </p:sp>
      <p:sp>
        <p:nvSpPr>
          <p:cNvPr id="1259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259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259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aseline="0"/>
            </a:lvl1pPr>
          </a:lstStyle>
          <a:p>
            <a:endParaRPr lang="pt-BR"/>
          </a:p>
        </p:txBody>
      </p:sp>
      <p:sp>
        <p:nvSpPr>
          <p:cNvPr id="1259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/>
            </a:lvl1pPr>
          </a:lstStyle>
          <a:p>
            <a:fld id="{1EB3B25B-1812-4F5F-A22E-825D0003DA87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99B587-85A3-448F-8EF3-F24E1EC645F6}" type="slidenum">
              <a:rPr lang="pt-BR"/>
              <a:pPr/>
              <a:t>3</a:t>
            </a:fld>
            <a:endParaRPr lang="pt-BR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E783EC-D67E-421E-9004-C39CA04EDDB9}" type="slidenum">
              <a:rPr lang="pt-BR"/>
              <a:pPr/>
              <a:t>50</a:t>
            </a:fld>
            <a:endParaRPr lang="pt-BR"/>
          </a:p>
        </p:txBody>
      </p:sp>
      <p:sp>
        <p:nvSpPr>
          <p:cNvPr id="29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6B5BD7-5A2A-4EB9-BAF0-C532E3288718}" type="slidenum">
              <a:rPr lang="pt-BR"/>
              <a:pPr/>
              <a:t>52</a:t>
            </a:fld>
            <a:endParaRPr lang="pt-BR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3E0929-4388-4F6E-9D13-63280DDABED4}" type="slidenum">
              <a:rPr lang="pt-BR"/>
              <a:pPr/>
              <a:t>64</a:t>
            </a:fld>
            <a:endParaRPr lang="pt-BR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7DE046-89D1-4327-BDC4-729557C134B4}" type="slidenum">
              <a:rPr lang="pt-BR"/>
              <a:pPr/>
              <a:t>65</a:t>
            </a:fld>
            <a:endParaRPr lang="pt-BR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1F0CF8-783C-4174-A7CD-54CBD0034226}" type="slidenum">
              <a:rPr lang="pt-BR"/>
              <a:pPr/>
              <a:t>66</a:t>
            </a:fld>
            <a:endParaRPr lang="pt-BR"/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73782E-600F-42F0-9246-F9E4BA24AA9C}" type="slidenum">
              <a:rPr lang="pt-BR"/>
              <a:pPr/>
              <a:t>67</a:t>
            </a:fld>
            <a:endParaRPr lang="pt-BR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A65B26-1BEB-4DC6-B255-6F93A15109D2}" type="slidenum">
              <a:rPr lang="pt-BR"/>
              <a:pPr/>
              <a:t>79</a:t>
            </a:fld>
            <a:endParaRPr lang="pt-BR"/>
          </a:p>
        </p:txBody>
      </p:sp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A36998-B2F8-43AA-9D01-0DD98FCB52BD}" type="slidenum">
              <a:rPr lang="pt-BR"/>
              <a:pPr/>
              <a:t>105</a:t>
            </a:fld>
            <a:endParaRPr lang="pt-BR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8D8174-56A0-454E-9418-E149A18D9976}" type="slidenum">
              <a:rPr lang="pt-BR"/>
              <a:pPr/>
              <a:t>106</a:t>
            </a:fld>
            <a:endParaRPr lang="pt-BR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33E43F-89CD-499B-A7B0-5BF242070E98}" type="slidenum">
              <a:rPr lang="pt-BR"/>
              <a:pPr/>
              <a:t>107</a:t>
            </a:fld>
            <a:endParaRPr lang="pt-BR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b="1" smtClean="0"/>
          </a:p>
        </p:txBody>
      </p:sp>
      <p:sp>
        <p:nvSpPr>
          <p:cNvPr id="57348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5888CB-4D7F-4FA6-91C2-B7CC30C10692}" type="slidenum">
              <a:rPr lang="pt-BR" smtClean="0"/>
              <a:pPr>
                <a:defRPr/>
              </a:pPr>
              <a:t>22</a:t>
            </a:fld>
            <a:endParaRPr lang="pt-B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b="1" smtClean="0"/>
          </a:p>
        </p:txBody>
      </p:sp>
      <p:sp>
        <p:nvSpPr>
          <p:cNvPr id="58372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2BE69E-FC83-4DDE-8AA2-56EA06B52A54}" type="slidenum">
              <a:rPr lang="pt-BR" smtClean="0"/>
              <a:pPr>
                <a:defRPr/>
              </a:pPr>
              <a:t>23</a:t>
            </a:fld>
            <a:endParaRPr lang="pt-B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E783EC-D67E-421E-9004-C39CA04EDDB9}" type="slidenum">
              <a:rPr lang="pt-BR"/>
              <a:pPr/>
              <a:t>29</a:t>
            </a:fld>
            <a:endParaRPr lang="pt-BR"/>
          </a:p>
        </p:txBody>
      </p:sp>
      <p:sp>
        <p:nvSpPr>
          <p:cNvPr id="29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8484B1-9387-428C-9EEF-DC1D2366C4F2}" type="slidenum">
              <a:rPr lang="pt-BR"/>
              <a:pPr/>
              <a:t>45</a:t>
            </a:fld>
            <a:endParaRPr lang="pt-BR"/>
          </a:p>
        </p:txBody>
      </p:sp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BF5570-4289-45C2-9F68-055F2970B211}" type="slidenum">
              <a:rPr lang="pt-BR"/>
              <a:pPr/>
              <a:t>46</a:t>
            </a:fld>
            <a:endParaRPr lang="pt-BR"/>
          </a:p>
        </p:txBody>
      </p:sp>
      <p:sp>
        <p:nvSpPr>
          <p:cNvPr id="40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D3B7CE-113C-46C0-955B-B73B29E52005}" type="slidenum">
              <a:rPr lang="pt-BR"/>
              <a:pPr/>
              <a:t>47</a:t>
            </a:fld>
            <a:endParaRPr lang="pt-BR"/>
          </a:p>
        </p:txBody>
      </p:sp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A65B26-1BEB-4DC6-B255-6F93A15109D2}" type="slidenum">
              <a:rPr lang="pt-BR"/>
              <a:pPr/>
              <a:t>48</a:t>
            </a:fld>
            <a:endParaRPr lang="pt-BR"/>
          </a:p>
        </p:txBody>
      </p:sp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24022A-11FB-4735-98F1-B8584FE25DF1}" type="slidenum">
              <a:rPr lang="pt-BR"/>
              <a:pPr/>
              <a:t>49</a:t>
            </a:fld>
            <a:endParaRPr lang="pt-BR"/>
          </a:p>
        </p:txBody>
      </p:sp>
      <p:sp>
        <p:nvSpPr>
          <p:cNvPr id="28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A22F1-B952-4564-A2D6-B27035A0399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6755A-B76B-4FF0-BA12-E2ECF132E3D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53B6A-AE32-43BA-99F6-BBD8053BEB8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838200" y="2362200"/>
            <a:ext cx="7693025" cy="3724275"/>
          </a:xfr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4138" y="6242050"/>
            <a:ext cx="587375" cy="488950"/>
          </a:xfrm>
        </p:spPr>
        <p:txBody>
          <a:bodyPr/>
          <a:lstStyle>
            <a:lvl1pPr>
              <a:defRPr/>
            </a:lvl1pPr>
          </a:lstStyle>
          <a:p>
            <a:fld id="{55F5A4B3-231B-4919-B10B-69C04880367F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ítulo e conteúdo em cima do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7693025" cy="178593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8200" y="4300538"/>
            <a:ext cx="7693025" cy="1785937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4138" y="6242050"/>
            <a:ext cx="587375" cy="488950"/>
          </a:xfrm>
        </p:spPr>
        <p:txBody>
          <a:bodyPr/>
          <a:lstStyle>
            <a:lvl1pPr>
              <a:defRPr/>
            </a:lvl1pPr>
          </a:lstStyle>
          <a:p>
            <a:fld id="{5CD9BAD2-37D8-4220-91D1-B5F6C69C0533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ítulo, texto e clip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lip-art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6D05F-C93D-4957-AB43-A52BE9CC7FD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0C3109D-F828-40E4-9F00-5ABED7919927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B957C0C-F591-4BEC-A0A1-3271107036CA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B2F50-0BDB-4E1D-A8E2-2F5428695FA6}" type="datetimeFigureOut">
              <a:rPr lang="pt-BR" smtClean="0"/>
              <a:pPr/>
              <a:t>20/09/2012</a:t>
            </a:fld>
            <a:endParaRPr lang="pt-B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9C3FFCF-3C80-4563-AA45-0F3DBD50098A}" type="slidenum">
              <a:rPr lang="pt-BR" smtClean="0">
                <a:solidFill>
                  <a:srgbClr val="339966">
                    <a:shade val="75000"/>
                  </a:srgbClr>
                </a:solidFill>
              </a:rPr>
              <a:pPr/>
              <a:t>‹nº›</a:t>
            </a:fld>
            <a:endParaRPr lang="pt-BR">
              <a:solidFill>
                <a:srgbClr val="339966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B2F50-0BDB-4E1D-A8E2-2F5428695FA6}" type="datetimeFigureOut">
              <a:rPr lang="pt-BR" smtClean="0"/>
              <a:pPr/>
              <a:t>20/09/2012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E9C3FFCF-3C80-4563-AA45-0F3DBD50098A}" type="slidenum">
              <a:rPr lang="pt-BR" smtClean="0">
                <a:solidFill>
                  <a:srgbClr val="339966">
                    <a:shade val="75000"/>
                  </a:srgbClr>
                </a:solidFill>
              </a:rPr>
              <a:pPr/>
              <a:t>‹nº›</a:t>
            </a:fld>
            <a:endParaRPr lang="pt-BR">
              <a:solidFill>
                <a:srgbClr val="339966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B2F50-0BDB-4E1D-A8E2-2F5428695FA6}" type="datetimeFigureOut">
              <a:rPr lang="pt-BR" smtClean="0"/>
              <a:pPr/>
              <a:t>20/09/2012</a:t>
            </a:fld>
            <a:endParaRPr lang="pt-BR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9C3FFCF-3C80-4563-AA45-0F3DBD50098A}" type="slidenum">
              <a:rPr lang="pt-BR" smtClean="0">
                <a:solidFill>
                  <a:srgbClr val="339966">
                    <a:shade val="75000"/>
                  </a:srgbClr>
                </a:solidFill>
              </a:rPr>
              <a:pPr/>
              <a:t>‹nº›</a:t>
            </a:fld>
            <a:endParaRPr lang="pt-BR">
              <a:solidFill>
                <a:srgbClr val="339966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2F24A-76D1-4B1F-8ED2-2CCE4913662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A48B2F50-0BDB-4E1D-A8E2-2F5428695FA6}" type="datetimeFigureOut">
              <a:rPr lang="pt-BR" smtClean="0"/>
              <a:pPr/>
              <a:t>20/09/2012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3FFCF-3C80-4563-AA45-0F3DBD50098A}" type="slidenum">
              <a:rPr lang="pt-BR" smtClean="0">
                <a:solidFill>
                  <a:srgbClr val="339966">
                    <a:shade val="75000"/>
                  </a:srgbClr>
                </a:solidFill>
              </a:rPr>
              <a:pPr/>
              <a:t>‹nº›</a:t>
            </a:fld>
            <a:endParaRPr lang="pt-BR">
              <a:solidFill>
                <a:srgbClr val="339966">
                  <a:shade val="75000"/>
                </a:srgbClr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B2F50-0BDB-4E1D-A8E2-2F5428695FA6}" type="datetimeFigureOut">
              <a:rPr lang="pt-BR" smtClean="0"/>
              <a:pPr/>
              <a:t>20/09/2012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pt-BR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E9C3FFCF-3C80-4563-AA45-0F3DBD50098A}" type="slidenum">
              <a:rPr lang="pt-BR" smtClean="0">
                <a:solidFill>
                  <a:srgbClr val="339966">
                    <a:shade val="75000"/>
                  </a:srgbClr>
                </a:solidFill>
              </a:rPr>
              <a:pPr/>
              <a:t>‹nº›</a:t>
            </a:fld>
            <a:endParaRPr lang="pt-BR">
              <a:solidFill>
                <a:srgbClr val="339966">
                  <a:shade val="75000"/>
                </a:srgbClr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B2F50-0BDB-4E1D-A8E2-2F5428695FA6}" type="datetimeFigureOut">
              <a:rPr lang="pt-BR" smtClean="0"/>
              <a:pPr/>
              <a:t>20/09/2012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E9C3FFCF-3C80-4563-AA45-0F3DBD50098A}" type="slidenum">
              <a:rPr lang="pt-BR" smtClean="0">
                <a:solidFill>
                  <a:srgbClr val="339966">
                    <a:shade val="75000"/>
                  </a:srgbClr>
                </a:solidFill>
              </a:rPr>
              <a:pPr/>
              <a:t>‹nº›</a:t>
            </a:fld>
            <a:endParaRPr lang="pt-BR">
              <a:solidFill>
                <a:srgbClr val="339966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B2F50-0BDB-4E1D-A8E2-2F5428695FA6}" type="datetimeFigureOut">
              <a:rPr lang="pt-BR" smtClean="0"/>
              <a:pPr/>
              <a:t>20/09/2012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9C3FFCF-3C80-4563-AA45-0F3DBD50098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9C3FFCF-3C80-4563-AA45-0F3DBD50098A}" type="slidenum">
              <a:rPr lang="pt-BR" smtClean="0">
                <a:solidFill>
                  <a:srgbClr val="339966">
                    <a:shade val="75000"/>
                  </a:srgbClr>
                </a:solidFill>
              </a:rPr>
              <a:pPr/>
              <a:t>‹nº›</a:t>
            </a:fld>
            <a:endParaRPr lang="pt-BR">
              <a:solidFill>
                <a:srgbClr val="339966">
                  <a:shade val="75000"/>
                </a:srgb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B2F50-0BDB-4E1D-A8E2-2F5428695FA6}" type="datetimeFigureOut">
              <a:rPr lang="pt-BR" smtClean="0"/>
              <a:pPr/>
              <a:t>20/09/2012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E9C3FFCF-3C80-4563-AA45-0F3DBD50098A}" type="slidenum">
              <a:rPr lang="pt-BR" smtClean="0">
                <a:solidFill>
                  <a:srgbClr val="339966">
                    <a:shade val="75000"/>
                  </a:srgbClr>
                </a:solidFill>
              </a:rPr>
              <a:pPr/>
              <a:t>‹nº›</a:t>
            </a:fld>
            <a:endParaRPr lang="pt-BR">
              <a:solidFill>
                <a:srgbClr val="339966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A48B2F50-0BDB-4E1D-A8E2-2F5428695FA6}" type="datetimeFigureOut">
              <a:rPr lang="pt-BR" smtClean="0"/>
              <a:pPr/>
              <a:t>20/09/2012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B2F50-0BDB-4E1D-A8E2-2F5428695FA6}" type="datetimeFigureOut">
              <a:rPr lang="pt-BR" smtClean="0"/>
              <a:pPr/>
              <a:t>20/09/2012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3FFCF-3C80-4563-AA45-0F3DBD50098A}" type="slidenum">
              <a:rPr lang="pt-BR" smtClean="0">
                <a:solidFill>
                  <a:srgbClr val="339966">
                    <a:shade val="75000"/>
                  </a:srgbClr>
                </a:solidFill>
              </a:rPr>
              <a:pPr/>
              <a:t>‹nº›</a:t>
            </a:fld>
            <a:endParaRPr lang="pt-BR">
              <a:solidFill>
                <a:srgbClr val="339966">
                  <a:shade val="75000"/>
                </a:srgb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E9C3FFCF-3C80-4563-AA45-0F3DBD50098A}" type="slidenum">
              <a:rPr lang="pt-BR" smtClean="0">
                <a:solidFill>
                  <a:srgbClr val="339966">
                    <a:shade val="75000"/>
                  </a:srgbClr>
                </a:solidFill>
              </a:rPr>
              <a:pPr/>
              <a:t>‹nº›</a:t>
            </a:fld>
            <a:endParaRPr lang="pt-BR">
              <a:solidFill>
                <a:srgbClr val="339966">
                  <a:shade val="75000"/>
                </a:srgbClr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B2F50-0BDB-4E1D-A8E2-2F5428695FA6}" type="datetimeFigureOut">
              <a:rPr lang="pt-BR" smtClean="0"/>
              <a:pPr/>
              <a:t>20/09/2012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ítulo e conteúdo em cima do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7693025" cy="178593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8200" y="4300538"/>
            <a:ext cx="7693025" cy="1785937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4138" y="6242050"/>
            <a:ext cx="587375" cy="488950"/>
          </a:xfrm>
        </p:spPr>
        <p:txBody>
          <a:bodyPr/>
          <a:lstStyle>
            <a:lvl1pPr>
              <a:defRPr/>
            </a:lvl1pPr>
          </a:lstStyle>
          <a:p>
            <a:fld id="{5CD9BAD2-37D8-4220-91D1-B5F6C69C0533}" type="slidenum">
              <a:rPr lang="pt-BR">
                <a:solidFill>
                  <a:srgbClr val="339966">
                    <a:shade val="75000"/>
                  </a:srgbClr>
                </a:solidFill>
              </a:rPr>
              <a:pPr/>
              <a:t>‹nº›</a:t>
            </a:fld>
            <a:endParaRPr lang="pt-BR">
              <a:solidFill>
                <a:srgbClr val="339966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D2278-D63D-4D86-BDE3-469C9972C7F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D0B38-7787-4A04-BF97-6E6D4D1C6F4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B7CA4-AA78-4246-8B4D-841125C1755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DEC99-6D5F-4937-9279-DB5C005A8C8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6A155-4969-4321-B9AD-522B40E00E1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623BD-B250-4A93-BB1F-188A4C1945D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6F8C-4A59-4618-816E-6E8BA98AC65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90E22-44D4-4F0A-95F8-D62117CF110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11" r:id="rId14"/>
    <p:sldLayoutId id="2147483712" r:id="rId15"/>
    <p:sldLayoutId id="2147483713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48B2F50-0BDB-4E1D-A8E2-2F5428695FA6}" type="datetimeFigureOut">
              <a:rPr lang="pt-BR" baseline="0" smtClean="0">
                <a:latin typeface="Georg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20/09/2012</a:t>
            </a:fld>
            <a:endParaRPr lang="pt-BR" baseline="0">
              <a:latin typeface="Georgi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 baseline="0">
              <a:latin typeface="Georgia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9C3FFCF-3C80-4563-AA45-0F3DBD50098A}" type="slidenum">
              <a:rPr lang="pt-BR" baseline="0" smtClean="0">
                <a:solidFill>
                  <a:srgbClr val="339966">
                    <a:shade val="75000"/>
                  </a:srgbClr>
                </a:solidFill>
                <a:latin typeface="Georg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 baseline="0">
              <a:solidFill>
                <a:srgbClr val="339966">
                  <a:shade val="75000"/>
                </a:srgbClr>
              </a:solidFill>
              <a:latin typeface="Georgia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5.jpeg"/><Relationship Id="rId4" Type="http://schemas.openxmlformats.org/officeDocument/2006/relationships/oleObject" Target="../embeddings/Documento_do_Microsoft_Office_Word_97_-_200316.doc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jpeg"/><Relationship Id="rId4" Type="http://schemas.openxmlformats.org/officeDocument/2006/relationships/oleObject" Target="../embeddings/Planilha_do_Microsoft_Office_Excel_97-20031.xls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51.jpeg"/><Relationship Id="rId4" Type="http://schemas.openxmlformats.org/officeDocument/2006/relationships/oleObject" Target="../embeddings/Documento_do_Microsoft_Office_Word_97_-_200317.doc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lanilha_do_Microsoft_Office_Excel_97-200318.xls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5.jpeg"/><Relationship Id="rId4" Type="http://schemas.openxmlformats.org/officeDocument/2006/relationships/image" Target="../media/image18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lanilha_do_Microsoft_Office_Excel_97-200319.xls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8.png"/><Relationship Id="rId5" Type="http://schemas.openxmlformats.org/officeDocument/2006/relationships/oleObject" Target="../embeddings/Planilha_do_Microsoft_Office_Excel_97-200321.xls"/><Relationship Id="rId4" Type="http://schemas.openxmlformats.org/officeDocument/2006/relationships/oleObject" Target="../embeddings/Planilha_do_Microsoft_Office_Excel_97-200320.xls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jpeg"/><Relationship Id="rId4" Type="http://schemas.openxmlformats.org/officeDocument/2006/relationships/image" Target="../media/image18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18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lanilha_do_Microsoft_Office_Excel_97-200322.xls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5.jpeg"/><Relationship Id="rId4" Type="http://schemas.openxmlformats.org/officeDocument/2006/relationships/image" Target="../media/image18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presenta__o_do_Microsoft_Office_PowerPoint1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5.jpeg"/><Relationship Id="rId4" Type="http://schemas.openxmlformats.org/officeDocument/2006/relationships/image" Target="../media/image18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lanilha_do_Microsoft_Office_Excel_97-20032.xls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lanilha_do_Microsoft_Office_Excel_97-20033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3.jpe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1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2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3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lanilha_do_Microsoft_Office_Excel_97-20034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.jpeg"/><Relationship Id="rId4" Type="http://schemas.openxmlformats.org/officeDocument/2006/relationships/image" Target="../media/image1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8.png"/><Relationship Id="rId5" Type="http://schemas.openxmlformats.org/officeDocument/2006/relationships/oleObject" Target="../embeddings/Planilha_do_Microsoft_Office_Excel_97-20036.xls"/><Relationship Id="rId4" Type="http://schemas.openxmlformats.org/officeDocument/2006/relationships/oleObject" Target="../embeddings/Planilha_do_Microsoft_Office_Excel_97-20035.xls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lanilha_do_Microsoft_Office_Excel_97-20037.xls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5.jpeg"/><Relationship Id="rId4" Type="http://schemas.openxmlformats.org/officeDocument/2006/relationships/image" Target="../media/image1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lanilha_do_Microsoft_Office_Excel_97-20038.xls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5.jpeg"/><Relationship Id="rId4" Type="http://schemas.openxmlformats.org/officeDocument/2006/relationships/image" Target="../media/image1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1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7" Type="http://schemas.openxmlformats.org/officeDocument/2006/relationships/image" Target="../media/image5.jpe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45.png"/><Relationship Id="rId4" Type="http://schemas.openxmlformats.org/officeDocument/2006/relationships/image" Target="../media/image44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Planilha_do_Microsoft_Office_Excel_97-20039.xls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lanilha_do_Microsoft_Office_Excel_97-200310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lanilha_do_Microsoft_Office_Excel_97-20031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lanilha_do_Microsoft_Office_Excel_97-200312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lanilha_do_Microsoft_Office_Excel_97-200313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lanilha_do_Microsoft_Office_Excel_97-200314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lanilha_do_Microsoft_Office_Excel_97-200315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Grp="1" noChangeArrowheads="1"/>
          </p:cNvSpPr>
          <p:nvPr>
            <p:ph type="ctrTitle"/>
          </p:nvPr>
        </p:nvSpPr>
        <p:spPr>
          <a:xfrm>
            <a:off x="288032" y="1052736"/>
            <a:ext cx="8604448" cy="19050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Cana-de-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açúcar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para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alimentação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animal</a:t>
            </a:r>
            <a:endParaRPr lang="pt-BR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37732" y="4293096"/>
            <a:ext cx="3598156" cy="573658"/>
          </a:xfrm>
        </p:spPr>
        <p:txBody>
          <a:bodyPr>
            <a:normAutofit fontScale="92500"/>
          </a:bodyPr>
          <a:lstStyle/>
          <a:p>
            <a:r>
              <a:rPr lang="en-US" sz="28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Luiz</a:t>
            </a:r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Gustavo </a:t>
            </a:r>
            <a:r>
              <a:rPr lang="en-US" sz="2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Nussio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1709847" y="109761"/>
            <a:ext cx="559845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i="1" baseline="0" dirty="0" err="1">
                <a:latin typeface="Arial" pitchFamily="34" charset="0"/>
                <a:cs typeface="Arial" pitchFamily="34" charset="0"/>
              </a:rPr>
              <a:t>Universidade</a:t>
            </a:r>
            <a:r>
              <a:rPr lang="en-US" sz="1800" b="1" i="1" baseline="0" dirty="0">
                <a:latin typeface="Arial" pitchFamily="34" charset="0"/>
                <a:cs typeface="Arial" pitchFamily="34" charset="0"/>
              </a:rPr>
              <a:t> de São Paulo</a:t>
            </a:r>
          </a:p>
          <a:p>
            <a:pPr>
              <a:spcBef>
                <a:spcPct val="50000"/>
              </a:spcBef>
            </a:pPr>
            <a:r>
              <a:rPr lang="en-US" sz="1800" b="1" i="1" baseline="0" dirty="0" err="1">
                <a:latin typeface="Arial" pitchFamily="34" charset="0"/>
                <a:cs typeface="Arial" pitchFamily="34" charset="0"/>
              </a:rPr>
              <a:t>Escola</a:t>
            </a:r>
            <a:r>
              <a:rPr lang="en-US" sz="1800" b="1" i="1" baseline="0" dirty="0">
                <a:latin typeface="Arial" pitchFamily="34" charset="0"/>
                <a:cs typeface="Arial" pitchFamily="34" charset="0"/>
              </a:rPr>
              <a:t> Superior de </a:t>
            </a:r>
            <a:r>
              <a:rPr lang="en-US" sz="1800" b="1" i="1" baseline="0" dirty="0" err="1">
                <a:latin typeface="Arial" pitchFamily="34" charset="0"/>
                <a:cs typeface="Arial" pitchFamily="34" charset="0"/>
              </a:rPr>
              <a:t>Agricultura</a:t>
            </a:r>
            <a:r>
              <a:rPr lang="en-US" sz="1800" b="1" i="1" baseline="0" dirty="0">
                <a:latin typeface="Arial" pitchFamily="34" charset="0"/>
                <a:cs typeface="Arial" pitchFamily="34" charset="0"/>
              </a:rPr>
              <a:t> “</a:t>
            </a:r>
            <a:r>
              <a:rPr lang="en-US" sz="1800" b="1" i="1" baseline="0" dirty="0" err="1">
                <a:latin typeface="Arial" pitchFamily="34" charset="0"/>
                <a:cs typeface="Arial" pitchFamily="34" charset="0"/>
              </a:rPr>
              <a:t>Luiz</a:t>
            </a:r>
            <a:r>
              <a:rPr lang="en-US" sz="1800" b="1" i="1" baseline="0" dirty="0">
                <a:latin typeface="Arial" pitchFamily="34" charset="0"/>
                <a:cs typeface="Arial" pitchFamily="34" charset="0"/>
              </a:rPr>
              <a:t> de </a:t>
            </a:r>
            <a:r>
              <a:rPr lang="en-US" sz="1800" b="1" i="1" baseline="0" dirty="0" err="1">
                <a:latin typeface="Arial" pitchFamily="34" charset="0"/>
                <a:cs typeface="Arial" pitchFamily="34" charset="0"/>
              </a:rPr>
              <a:t>Queiroz</a:t>
            </a:r>
            <a:r>
              <a:rPr lang="en-US" sz="1800" b="1" i="1" baseline="0" dirty="0">
                <a:latin typeface="Arial" pitchFamily="34" charset="0"/>
                <a:cs typeface="Arial" pitchFamily="34" charset="0"/>
              </a:rPr>
              <a:t>”</a:t>
            </a:r>
          </a:p>
          <a:p>
            <a:pPr>
              <a:spcBef>
                <a:spcPct val="50000"/>
              </a:spcBef>
            </a:pPr>
            <a:r>
              <a:rPr lang="en-US" sz="1800" b="1" i="1" baseline="0" dirty="0" err="1">
                <a:latin typeface="Arial" pitchFamily="34" charset="0"/>
                <a:cs typeface="Arial" pitchFamily="34" charset="0"/>
              </a:rPr>
              <a:t>Departamento</a:t>
            </a:r>
            <a:r>
              <a:rPr lang="en-US" sz="1800" b="1" i="1" baseline="0" dirty="0">
                <a:latin typeface="Arial" pitchFamily="34" charset="0"/>
                <a:cs typeface="Arial" pitchFamily="34" charset="0"/>
              </a:rPr>
              <a:t> de </a:t>
            </a:r>
            <a:r>
              <a:rPr lang="en-US" sz="1800" b="1" i="1" baseline="0" dirty="0" err="1">
                <a:latin typeface="Arial" pitchFamily="34" charset="0"/>
                <a:cs typeface="Arial" pitchFamily="34" charset="0"/>
              </a:rPr>
              <a:t>Zootecnia</a:t>
            </a:r>
            <a:endParaRPr lang="pt-BR" sz="1800" b="1" i="1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4067944" y="5805264"/>
            <a:ext cx="40326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baseline="0" dirty="0" smtClean="0">
                <a:latin typeface="Arial" pitchFamily="34" charset="0"/>
                <a:cs typeface="Arial" pitchFamily="34" charset="0"/>
              </a:rPr>
              <a:t>Piracicaba-2012</a:t>
            </a:r>
            <a:endParaRPr lang="pt-BR" sz="1800" b="1" baseline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60" name="Picture 12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9540" y="71438"/>
            <a:ext cx="774135" cy="1125537"/>
          </a:xfrm>
          <a:prstGeom prst="rect">
            <a:avLst/>
          </a:prstGeom>
          <a:noFill/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6757" y="2924944"/>
            <a:ext cx="3026019" cy="3573463"/>
          </a:xfrm>
          <a:prstGeom prst="rect">
            <a:avLst/>
          </a:prstGeom>
          <a:noFill/>
        </p:spPr>
      </p:pic>
      <p:pic>
        <p:nvPicPr>
          <p:cNvPr id="2067" name="Picture 19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49029" y="6034088"/>
            <a:ext cx="794971" cy="823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AutoShape 2"/>
          <p:cNvSpPr>
            <a:spLocks noGrp="1" noChangeArrowheads="1"/>
          </p:cNvSpPr>
          <p:nvPr>
            <p:ph type="title"/>
          </p:nvPr>
        </p:nvSpPr>
        <p:spPr>
          <a:xfrm>
            <a:off x="611560" y="260648"/>
            <a:ext cx="7924800" cy="1143000"/>
          </a:xfrm>
        </p:spPr>
        <p:txBody>
          <a:bodyPr/>
          <a:lstStyle/>
          <a:p>
            <a:r>
              <a:rPr lang="en-US" dirty="0" err="1"/>
              <a:t>Balanceamento</a:t>
            </a:r>
            <a:r>
              <a:rPr lang="en-US" dirty="0"/>
              <a:t> de </a:t>
            </a:r>
            <a:r>
              <a:rPr lang="en-US" dirty="0" err="1"/>
              <a:t>rações</a:t>
            </a:r>
            <a:endParaRPr lang="pt-BR" dirty="0"/>
          </a:p>
        </p:txBody>
      </p:sp>
      <p:sp>
        <p:nvSpPr>
          <p:cNvPr id="234499" name="Text Box 3"/>
          <p:cNvSpPr txBox="1">
            <a:spLocks noChangeArrowheads="1"/>
          </p:cNvSpPr>
          <p:nvPr/>
        </p:nvSpPr>
        <p:spPr bwMode="auto">
          <a:xfrm>
            <a:off x="3471863" y="3113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34500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234501" name="Text Box 5"/>
          <p:cNvSpPr txBox="1">
            <a:spLocks noChangeArrowheads="1"/>
          </p:cNvSpPr>
          <p:nvPr/>
        </p:nvSpPr>
        <p:spPr bwMode="auto">
          <a:xfrm>
            <a:off x="1023938" y="4192588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sp>
        <p:nvSpPr>
          <p:cNvPr id="234502" name="Rectangle 6"/>
          <p:cNvSpPr>
            <a:spLocks noChangeArrowheads="1"/>
          </p:cNvSpPr>
          <p:nvPr/>
        </p:nvSpPr>
        <p:spPr bwMode="auto">
          <a:xfrm>
            <a:off x="1697038" y="2000250"/>
            <a:ext cx="57499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pt-BR"/>
          </a:p>
        </p:txBody>
      </p:sp>
      <p:pic>
        <p:nvPicPr>
          <p:cNvPr id="23450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12776"/>
            <a:ext cx="8388350" cy="4138737"/>
          </a:xfrm>
          <a:prstGeom prst="rect">
            <a:avLst/>
          </a:prstGeom>
          <a:noFill/>
        </p:spPr>
      </p:pic>
      <p:graphicFrame>
        <p:nvGraphicFramePr>
          <p:cNvPr id="234504" name="Group 8"/>
          <p:cNvGraphicFramePr>
            <a:graphicFrameLocks noGrp="1"/>
          </p:cNvGraphicFramePr>
          <p:nvPr/>
        </p:nvGraphicFramePr>
        <p:xfrm>
          <a:off x="466353" y="5229200"/>
          <a:ext cx="8066087" cy="1280160"/>
        </p:xfrm>
        <a:graphic>
          <a:graphicData uri="http://schemas.openxmlformats.org/drawingml/2006/table">
            <a:tbl>
              <a:tblPr/>
              <a:tblGrid>
                <a:gridCol w="8066087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Figura 25 – Simulação da receita líquida em rações contendo cana-de-açúcar ou silagem de milho para vacas leiteiras com produção crescente.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Fonte: Adaptado de Santos </a:t>
                      </a:r>
                      <a:r>
                        <a:rPr kumimoji="0" lang="pt-B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et</a:t>
                      </a: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al. (2005)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4511" name="Picture 15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79257" y="6034088"/>
            <a:ext cx="787400" cy="823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96752"/>
            <a:ext cx="6408712" cy="5060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4" name="Picture 49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  <p:sp>
        <p:nvSpPr>
          <p:cNvPr id="5" name="AutoShape 2"/>
          <p:cNvSpPr txBox="1">
            <a:spLocks noChangeArrowheads="1"/>
          </p:cNvSpPr>
          <p:nvPr/>
        </p:nvSpPr>
        <p:spPr>
          <a:xfrm>
            <a:off x="395536" y="53752"/>
            <a:ext cx="7924800" cy="114300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Ganhos</a:t>
            </a:r>
            <a:r>
              <a:rPr kumimoji="0" lang="en-US" sz="36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600" b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em</a:t>
            </a:r>
            <a:r>
              <a:rPr kumimoji="0" lang="en-US" sz="36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600" b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digestibilidade</a:t>
            </a:r>
            <a:r>
              <a:rPr kumimoji="0" lang="en-US" sz="36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 FDN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 dirty="0" smtClean="0">
                <a:latin typeface="+mj-lt"/>
                <a:ea typeface="+mj-ea"/>
                <a:cs typeface="+mj-cs"/>
              </a:rPr>
              <a:t>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Ganhos</a:t>
            </a:r>
            <a:r>
              <a:rPr kumimoji="0" lang="en-US" sz="36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600" b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em</a:t>
            </a:r>
            <a:r>
              <a:rPr kumimoji="0" lang="en-US" sz="36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600" b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digestibilidade</a:t>
            </a:r>
            <a:r>
              <a:rPr kumimoji="0" lang="en-US" sz="36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 MS</a:t>
            </a:r>
            <a:endParaRPr kumimoji="0" lang="pt-BR" sz="36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7020272" y="2924944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baseline="0" dirty="0" smtClean="0">
                <a:solidFill>
                  <a:srgbClr val="FF0000"/>
                </a:solidFill>
              </a:rPr>
              <a:t>↑ CMS</a:t>
            </a:r>
            <a:endParaRPr lang="pt-BR" sz="3600" b="1" baseline="0" dirty="0">
              <a:solidFill>
                <a:srgbClr val="FF00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995936" y="4077072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aseline="0" dirty="0" smtClean="0">
                <a:solidFill>
                  <a:srgbClr val="FF0000"/>
                </a:solidFill>
              </a:rPr>
              <a:t>10%</a:t>
            </a:r>
            <a:endParaRPr lang="pt-BR" sz="2400" baseline="0" dirty="0">
              <a:solidFill>
                <a:srgbClr val="FF00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699792" y="2823319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aseline="0" dirty="0" smtClean="0">
                <a:solidFill>
                  <a:srgbClr val="FF0000"/>
                </a:solidFill>
              </a:rPr>
              <a:t>3,5%</a:t>
            </a:r>
            <a:endParaRPr lang="pt-BR" sz="2400" baseline="0" dirty="0">
              <a:solidFill>
                <a:srgbClr val="FF0000"/>
              </a:solidFill>
            </a:endParaRPr>
          </a:p>
        </p:txBody>
      </p:sp>
      <p:sp>
        <p:nvSpPr>
          <p:cNvPr id="11" name="Chave direita 10"/>
          <p:cNvSpPr/>
          <p:nvPr/>
        </p:nvSpPr>
        <p:spPr>
          <a:xfrm>
            <a:off x="2699792" y="1844824"/>
            <a:ext cx="360040" cy="2520280"/>
          </a:xfrm>
          <a:prstGeom prst="rightBrace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2000" b="1" dirty="0">
              <a:solidFill>
                <a:srgbClr val="FF0000"/>
              </a:solidFill>
            </a:endParaRPr>
          </a:p>
        </p:txBody>
      </p:sp>
      <p:sp>
        <p:nvSpPr>
          <p:cNvPr id="13" name="Chave direita 12"/>
          <p:cNvSpPr/>
          <p:nvPr/>
        </p:nvSpPr>
        <p:spPr>
          <a:xfrm rot="16200000">
            <a:off x="4644008" y="2492896"/>
            <a:ext cx="360040" cy="4536504"/>
          </a:xfrm>
          <a:prstGeom prst="rightBrace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AutoShape 2"/>
          <p:cNvSpPr>
            <a:spLocks noGrp="1" noChangeArrowheads="1"/>
          </p:cNvSpPr>
          <p:nvPr>
            <p:ph type="title"/>
          </p:nvPr>
        </p:nvSpPr>
        <p:spPr>
          <a:xfrm>
            <a:off x="467544" y="125760"/>
            <a:ext cx="7924800" cy="1143000"/>
          </a:xfrm>
        </p:spPr>
        <p:txBody>
          <a:bodyPr>
            <a:normAutofit/>
          </a:bodyPr>
          <a:lstStyle/>
          <a:p>
            <a:r>
              <a:rPr lang="en-US" sz="4000" b="1" dirty="0" err="1"/>
              <a:t>Implicações</a:t>
            </a:r>
            <a:endParaRPr lang="pt-BR" sz="4000" b="1" dirty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755576" y="1628800"/>
            <a:ext cx="7693025" cy="4508500"/>
          </a:xfrm>
        </p:spPr>
        <p:txBody>
          <a:bodyPr/>
          <a:lstStyle/>
          <a:p>
            <a:pPr algn="just">
              <a:lnSpc>
                <a:spcPct val="90000"/>
              </a:lnSpc>
              <a:buFont typeface="Wingdings" pitchFamily="2" charset="2"/>
              <a:buNone/>
            </a:pPr>
            <a:endParaRPr lang="en-US" sz="2400" b="1" dirty="0"/>
          </a:p>
          <a:p>
            <a:pPr algn="just">
              <a:lnSpc>
                <a:spcPct val="90000"/>
              </a:lnSpc>
            </a:pPr>
            <a:r>
              <a:rPr lang="en-US" sz="2400" b="1" dirty="0"/>
              <a:t> </a:t>
            </a:r>
            <a:r>
              <a:rPr lang="en-US" sz="2400" b="1" dirty="0" err="1"/>
              <a:t>Adequações</a:t>
            </a:r>
            <a:r>
              <a:rPr lang="en-US" sz="2400" b="1" dirty="0"/>
              <a:t> </a:t>
            </a:r>
            <a:r>
              <a:rPr lang="en-US" sz="2400" b="1" dirty="0" err="1"/>
              <a:t>dietéticas</a:t>
            </a:r>
            <a:r>
              <a:rPr lang="en-US" sz="2400" b="1" dirty="0"/>
              <a:t> </a:t>
            </a:r>
            <a:r>
              <a:rPr lang="en-US" sz="2400" b="1" dirty="0" err="1"/>
              <a:t>permitem</a:t>
            </a:r>
            <a:r>
              <a:rPr lang="en-US" sz="2400" b="1" dirty="0"/>
              <a:t> </a:t>
            </a:r>
            <a:r>
              <a:rPr lang="en-US" sz="2400" b="1" dirty="0" err="1"/>
              <a:t>exploração</a:t>
            </a:r>
            <a:r>
              <a:rPr lang="en-US" sz="2400" b="1" dirty="0"/>
              <a:t> de </a:t>
            </a:r>
            <a:r>
              <a:rPr lang="en-US" sz="2400" b="1" dirty="0" err="1"/>
              <a:t>mérito</a:t>
            </a:r>
            <a:r>
              <a:rPr lang="en-US" sz="2400" b="1" dirty="0"/>
              <a:t> individual do animal;</a:t>
            </a:r>
          </a:p>
          <a:p>
            <a:pPr algn="just">
              <a:lnSpc>
                <a:spcPct val="90000"/>
              </a:lnSpc>
            </a:pPr>
            <a:endParaRPr lang="en-US" sz="2400" b="1" dirty="0"/>
          </a:p>
          <a:p>
            <a:pPr algn="just">
              <a:lnSpc>
                <a:spcPct val="90000"/>
              </a:lnSpc>
            </a:pPr>
            <a:r>
              <a:rPr lang="en-US" sz="2400" b="1" dirty="0" err="1"/>
              <a:t>Tamanho</a:t>
            </a:r>
            <a:r>
              <a:rPr lang="en-US" sz="2400" b="1" dirty="0"/>
              <a:t> de </a:t>
            </a:r>
            <a:r>
              <a:rPr lang="en-US" sz="2400" b="1" dirty="0" err="1"/>
              <a:t>partículas</a:t>
            </a:r>
            <a:r>
              <a:rPr lang="en-US" sz="2400" b="1" dirty="0"/>
              <a:t>: </a:t>
            </a:r>
            <a:r>
              <a:rPr lang="en-US" sz="2400" b="1" dirty="0" err="1"/>
              <a:t>afiação</a:t>
            </a:r>
            <a:r>
              <a:rPr lang="en-US" sz="2400" b="1" dirty="0"/>
              <a:t> de </a:t>
            </a:r>
            <a:r>
              <a:rPr lang="en-US" sz="2400" b="1" dirty="0" err="1"/>
              <a:t>facas</a:t>
            </a:r>
            <a:r>
              <a:rPr lang="en-US" sz="2400" b="1" dirty="0"/>
              <a:t>;</a:t>
            </a:r>
          </a:p>
          <a:p>
            <a:pPr algn="just">
              <a:lnSpc>
                <a:spcPct val="90000"/>
              </a:lnSpc>
            </a:pPr>
            <a:endParaRPr lang="en-US" sz="2400" b="1" dirty="0"/>
          </a:p>
          <a:p>
            <a:pPr algn="just">
              <a:lnSpc>
                <a:spcPct val="90000"/>
              </a:lnSpc>
            </a:pPr>
            <a:r>
              <a:rPr lang="en-US" sz="2400" b="1" dirty="0" err="1"/>
              <a:t>Ensilagem</a:t>
            </a:r>
            <a:r>
              <a:rPr lang="en-US" sz="2400" b="1" dirty="0"/>
              <a:t> com </a:t>
            </a:r>
            <a:r>
              <a:rPr lang="en-US" sz="2400" b="1" dirty="0" err="1"/>
              <a:t>controle</a:t>
            </a:r>
            <a:r>
              <a:rPr lang="en-US" sz="2400" b="1" dirty="0"/>
              <a:t> </a:t>
            </a:r>
            <a:r>
              <a:rPr lang="en-US" sz="2400" b="1" dirty="0" err="1"/>
              <a:t>da</a:t>
            </a:r>
            <a:r>
              <a:rPr lang="en-US" sz="2400" b="1" dirty="0"/>
              <a:t> </a:t>
            </a:r>
            <a:r>
              <a:rPr lang="en-US" sz="2400" b="1" dirty="0" err="1"/>
              <a:t>fermentação</a:t>
            </a:r>
            <a:r>
              <a:rPr lang="en-US" sz="2400" b="1" dirty="0"/>
              <a:t> </a:t>
            </a:r>
            <a:r>
              <a:rPr lang="en-US" sz="2400" b="1" dirty="0" err="1"/>
              <a:t>permite</a:t>
            </a:r>
            <a:r>
              <a:rPr lang="en-US" sz="2400" b="1" dirty="0"/>
              <a:t> </a:t>
            </a:r>
            <a:r>
              <a:rPr lang="en-US" sz="2400" b="1" dirty="0" err="1"/>
              <a:t>ganhos</a:t>
            </a:r>
            <a:r>
              <a:rPr lang="en-US" sz="2400" b="1" dirty="0"/>
              <a:t> </a:t>
            </a:r>
            <a:r>
              <a:rPr lang="en-US" sz="2400" b="1" dirty="0" err="1"/>
              <a:t>operacionais</a:t>
            </a:r>
            <a:r>
              <a:rPr lang="en-US" sz="2400" b="1" dirty="0"/>
              <a:t> e </a:t>
            </a:r>
            <a:r>
              <a:rPr lang="en-US" sz="2400" b="1" dirty="0" err="1"/>
              <a:t>maior</a:t>
            </a:r>
            <a:r>
              <a:rPr lang="en-US" sz="2400" b="1" dirty="0"/>
              <a:t> </a:t>
            </a:r>
            <a:r>
              <a:rPr lang="en-US" sz="2400" b="1" dirty="0" err="1"/>
              <a:t>longevidade</a:t>
            </a:r>
            <a:r>
              <a:rPr lang="en-US" sz="2400" b="1" dirty="0"/>
              <a:t> do </a:t>
            </a:r>
            <a:r>
              <a:rPr lang="en-US" sz="2400" b="1" dirty="0" err="1"/>
              <a:t>talhão</a:t>
            </a:r>
            <a:r>
              <a:rPr lang="en-US" sz="2400" b="1" dirty="0"/>
              <a:t>;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pt-BR" sz="2400" b="1" i="1" dirty="0"/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3471863" y="3113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81927" name="Picture 7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81930" name="Text Box 10"/>
          <p:cNvSpPr txBox="1">
            <a:spLocks noChangeArrowheads="1"/>
          </p:cNvSpPr>
          <p:nvPr/>
        </p:nvSpPr>
        <p:spPr bwMode="auto">
          <a:xfrm>
            <a:off x="1023938" y="4192588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81969" name="Picture 49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39552" y="2061815"/>
            <a:ext cx="7992888" cy="3527425"/>
          </a:xfrm>
        </p:spPr>
        <p:txBody>
          <a:bodyPr/>
          <a:lstStyle/>
          <a:p>
            <a:pPr algn="just"/>
            <a:r>
              <a:rPr lang="en-US" sz="2400" b="1" dirty="0" err="1"/>
              <a:t>Esforços</a:t>
            </a:r>
            <a:r>
              <a:rPr lang="en-US" sz="2400" b="1" dirty="0"/>
              <a:t> </a:t>
            </a:r>
            <a:r>
              <a:rPr lang="en-US" sz="2400" b="1" dirty="0" err="1"/>
              <a:t>conjuntos</a:t>
            </a:r>
            <a:r>
              <a:rPr lang="en-US" sz="2400" b="1" dirty="0"/>
              <a:t> de </a:t>
            </a:r>
            <a:r>
              <a:rPr lang="en-US" sz="2400" b="1" dirty="0" err="1"/>
              <a:t>pesquisa</a:t>
            </a:r>
            <a:r>
              <a:rPr lang="en-US" sz="2400" b="1" dirty="0"/>
              <a:t> e </a:t>
            </a:r>
            <a:r>
              <a:rPr lang="en-US" sz="2400" b="1" dirty="0" err="1"/>
              <a:t>extensão</a:t>
            </a:r>
            <a:r>
              <a:rPr lang="en-US" sz="2400" b="1" dirty="0"/>
              <a:t> </a:t>
            </a:r>
            <a:r>
              <a:rPr lang="en-US" sz="2400" b="1" dirty="0" err="1"/>
              <a:t>devem</a:t>
            </a:r>
            <a:r>
              <a:rPr lang="en-US" sz="2400" b="1" dirty="0"/>
              <a:t> </a:t>
            </a:r>
            <a:r>
              <a:rPr lang="en-US" sz="2400" b="1" dirty="0" err="1"/>
              <a:t>convergir</a:t>
            </a:r>
            <a:r>
              <a:rPr lang="en-US" sz="2400" b="1" dirty="0"/>
              <a:t> </a:t>
            </a:r>
            <a:r>
              <a:rPr lang="en-US" sz="2400" b="1" dirty="0" err="1"/>
              <a:t>para</a:t>
            </a:r>
            <a:r>
              <a:rPr lang="en-US" sz="2400" b="1" dirty="0"/>
              <a:t> a </a:t>
            </a:r>
            <a:r>
              <a:rPr lang="en-US" sz="2400" b="1" dirty="0" err="1"/>
              <a:t>transferência</a:t>
            </a:r>
            <a:r>
              <a:rPr lang="en-US" sz="2400" b="1" dirty="0"/>
              <a:t> </a:t>
            </a:r>
            <a:r>
              <a:rPr lang="en-US" sz="2400" b="1" dirty="0" err="1"/>
              <a:t>da</a:t>
            </a:r>
            <a:r>
              <a:rPr lang="en-US" sz="2400" b="1" dirty="0"/>
              <a:t> </a:t>
            </a:r>
            <a:r>
              <a:rPr lang="en-US" sz="2400" b="1" dirty="0" err="1"/>
              <a:t>competência</a:t>
            </a:r>
            <a:r>
              <a:rPr lang="en-US" sz="2400" b="1" dirty="0"/>
              <a:t> </a:t>
            </a:r>
            <a:r>
              <a:rPr lang="en-US" sz="2400" b="1" dirty="0" err="1"/>
              <a:t>agronômica</a:t>
            </a:r>
            <a:r>
              <a:rPr lang="en-US" sz="2400" b="1" dirty="0"/>
              <a:t> no </a:t>
            </a:r>
            <a:r>
              <a:rPr lang="en-US" sz="2400" b="1" dirty="0" err="1"/>
              <a:t>manejo</a:t>
            </a:r>
            <a:r>
              <a:rPr lang="en-US" sz="2400" b="1" dirty="0"/>
              <a:t> de </a:t>
            </a:r>
            <a:r>
              <a:rPr lang="en-US" sz="2400" b="1" dirty="0" err="1"/>
              <a:t>glebas</a:t>
            </a:r>
            <a:r>
              <a:rPr lang="en-US" sz="2400" b="1" dirty="0"/>
              <a:t> de </a:t>
            </a:r>
            <a:r>
              <a:rPr lang="en-US" sz="2400" b="1" dirty="0" err="1"/>
              <a:t>cana</a:t>
            </a:r>
            <a:r>
              <a:rPr lang="en-US" sz="2400" b="1" dirty="0"/>
              <a:t>-de-</a:t>
            </a:r>
            <a:r>
              <a:rPr lang="en-US" sz="2400" b="1" dirty="0" err="1"/>
              <a:t>açúcar</a:t>
            </a:r>
            <a:r>
              <a:rPr lang="en-US" sz="2400" b="1" dirty="0"/>
              <a:t> </a:t>
            </a:r>
            <a:r>
              <a:rPr lang="en-US" sz="2400" b="1" dirty="0" err="1"/>
              <a:t>para</a:t>
            </a:r>
            <a:r>
              <a:rPr lang="en-US" sz="2400" b="1" dirty="0"/>
              <a:t> </a:t>
            </a:r>
            <a:r>
              <a:rPr lang="en-US" sz="2400" b="1" dirty="0" err="1"/>
              <a:t>consolidar</a:t>
            </a:r>
            <a:r>
              <a:rPr lang="en-US" sz="2400" b="1" dirty="0"/>
              <a:t> a </a:t>
            </a:r>
            <a:r>
              <a:rPr lang="en-US" sz="2400" b="1" dirty="0" err="1"/>
              <a:t>competitividade</a:t>
            </a:r>
            <a:r>
              <a:rPr lang="en-US" sz="2400" b="1" dirty="0"/>
              <a:t> </a:t>
            </a:r>
            <a:r>
              <a:rPr lang="en-US" sz="2400" b="1" dirty="0" err="1"/>
              <a:t>da</a:t>
            </a:r>
            <a:r>
              <a:rPr lang="en-US" sz="2400" b="1" dirty="0"/>
              <a:t> </a:t>
            </a:r>
            <a:r>
              <a:rPr lang="en-US" sz="2400" b="1" dirty="0" err="1"/>
              <a:t>exploração</a:t>
            </a:r>
            <a:r>
              <a:rPr lang="en-US" sz="2400" b="1" dirty="0"/>
              <a:t> animal;</a:t>
            </a:r>
          </a:p>
          <a:p>
            <a:pPr algn="just">
              <a:buFont typeface="Wingdings" pitchFamily="2" charset="2"/>
              <a:buNone/>
            </a:pPr>
            <a:endParaRPr lang="en-US" sz="2400" b="1" dirty="0"/>
          </a:p>
          <a:p>
            <a:pPr algn="just"/>
            <a:r>
              <a:rPr lang="en-US" sz="2400" b="1" dirty="0" err="1"/>
              <a:t>Novos</a:t>
            </a:r>
            <a:r>
              <a:rPr lang="en-US" sz="2400" b="1" dirty="0"/>
              <a:t> </a:t>
            </a:r>
            <a:r>
              <a:rPr lang="en-US" sz="2400" b="1" dirty="0" err="1"/>
              <a:t>progressos</a:t>
            </a:r>
            <a:r>
              <a:rPr lang="en-US" sz="2400" b="1" dirty="0"/>
              <a:t> </a:t>
            </a:r>
            <a:r>
              <a:rPr lang="en-US" sz="2400" b="1" dirty="0" err="1"/>
              <a:t>são</a:t>
            </a:r>
            <a:r>
              <a:rPr lang="en-US" sz="2400" b="1" dirty="0"/>
              <a:t> </a:t>
            </a:r>
            <a:r>
              <a:rPr lang="en-US" sz="2400" b="1" dirty="0" err="1"/>
              <a:t>dependentes</a:t>
            </a:r>
            <a:r>
              <a:rPr lang="en-US" sz="2400" b="1" dirty="0"/>
              <a:t> de </a:t>
            </a:r>
            <a:r>
              <a:rPr lang="en-US" sz="2400" b="1" dirty="0" err="1"/>
              <a:t>investimentos</a:t>
            </a:r>
            <a:r>
              <a:rPr lang="en-US" sz="2400" b="1" dirty="0"/>
              <a:t> de </a:t>
            </a:r>
            <a:r>
              <a:rPr lang="en-US" sz="2400" b="1" dirty="0" err="1"/>
              <a:t>equipes</a:t>
            </a:r>
            <a:r>
              <a:rPr lang="en-US" sz="2400" b="1" dirty="0"/>
              <a:t> </a:t>
            </a:r>
            <a:r>
              <a:rPr lang="en-US" sz="2400" b="1" dirty="0" err="1" smtClean="0"/>
              <a:t>multidisciplinares</a:t>
            </a:r>
            <a:r>
              <a:rPr lang="en-US" sz="2400" b="1" dirty="0" smtClean="0"/>
              <a:t>.</a:t>
            </a:r>
            <a:endParaRPr lang="pt-BR" sz="2400" b="1" dirty="0"/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3471863" y="3113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82949" name="Picture 5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1023938" y="4192588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82951" name="Picture 7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sp>
        <p:nvSpPr>
          <p:cNvPr id="9" name="AutoShape 2"/>
          <p:cNvSpPr>
            <a:spLocks noGrp="1" noChangeArrowheads="1"/>
          </p:cNvSpPr>
          <p:nvPr>
            <p:ph type="title"/>
          </p:nvPr>
        </p:nvSpPr>
        <p:spPr>
          <a:xfrm>
            <a:off x="467544" y="125760"/>
            <a:ext cx="7924800" cy="1143000"/>
          </a:xfrm>
        </p:spPr>
        <p:txBody>
          <a:bodyPr>
            <a:normAutofit/>
          </a:bodyPr>
          <a:lstStyle/>
          <a:p>
            <a:r>
              <a:rPr lang="en-US" sz="4000" b="1" dirty="0" err="1"/>
              <a:t>Implicações</a:t>
            </a:r>
            <a:endParaRPr lang="pt-BR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WordArt 7"/>
          <p:cNvSpPr>
            <a:spLocks noChangeArrowheads="1" noChangeShapeType="1" noTextEdit="1"/>
          </p:cNvSpPr>
          <p:nvPr/>
        </p:nvSpPr>
        <p:spPr bwMode="auto">
          <a:xfrm>
            <a:off x="468313" y="155575"/>
            <a:ext cx="8207375" cy="681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Curso de Especialização em Produção de Ruminantes</a:t>
            </a:r>
          </a:p>
        </p:txBody>
      </p:sp>
      <p:sp>
        <p:nvSpPr>
          <p:cNvPr id="13" name="WordArt 7"/>
          <p:cNvSpPr>
            <a:spLocks noChangeArrowheads="1" noChangeShapeType="1" noTextEdit="1"/>
          </p:cNvSpPr>
          <p:nvPr/>
        </p:nvSpPr>
        <p:spPr bwMode="auto">
          <a:xfrm>
            <a:off x="323850" y="1700213"/>
            <a:ext cx="1368425" cy="4333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Locais:</a:t>
            </a:r>
          </a:p>
        </p:txBody>
      </p:sp>
      <p:sp>
        <p:nvSpPr>
          <p:cNvPr id="14" name="WordArt 7"/>
          <p:cNvSpPr>
            <a:spLocks noChangeArrowheads="1" noChangeShapeType="1" noTextEdit="1"/>
          </p:cNvSpPr>
          <p:nvPr/>
        </p:nvSpPr>
        <p:spPr bwMode="auto">
          <a:xfrm>
            <a:off x="684213" y="2565400"/>
            <a:ext cx="6551612" cy="358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Piracicaba: desde 2000 – Realizado na ESALQ</a:t>
            </a:r>
          </a:p>
        </p:txBody>
      </p:sp>
      <p:sp>
        <p:nvSpPr>
          <p:cNvPr id="15" name="WordArt 7"/>
          <p:cNvSpPr>
            <a:spLocks noChangeArrowheads="1" noChangeShapeType="1" noTextEdit="1"/>
          </p:cNvSpPr>
          <p:nvPr/>
        </p:nvSpPr>
        <p:spPr bwMode="auto">
          <a:xfrm>
            <a:off x="684213" y="3284538"/>
            <a:ext cx="7200900" cy="360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Goiânia: desde 2011 – Realizado no Castelo Hall</a:t>
            </a:r>
          </a:p>
        </p:txBody>
      </p:sp>
      <p:sp>
        <p:nvSpPr>
          <p:cNvPr id="16" name="WordArt 7"/>
          <p:cNvSpPr>
            <a:spLocks noChangeArrowheads="1" noChangeShapeType="1" noTextEdit="1"/>
          </p:cNvSpPr>
          <p:nvPr/>
        </p:nvSpPr>
        <p:spPr bwMode="auto">
          <a:xfrm>
            <a:off x="323850" y="4005263"/>
            <a:ext cx="1511300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Duração:</a:t>
            </a:r>
          </a:p>
        </p:txBody>
      </p:sp>
      <p:sp>
        <p:nvSpPr>
          <p:cNvPr id="17" name="WordArt 7"/>
          <p:cNvSpPr>
            <a:spLocks noChangeArrowheads="1" noChangeShapeType="1" noTextEdit="1"/>
          </p:cNvSpPr>
          <p:nvPr/>
        </p:nvSpPr>
        <p:spPr bwMode="auto">
          <a:xfrm>
            <a:off x="755650" y="4581525"/>
            <a:ext cx="5903913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2 anos – 20  finais de semana</a:t>
            </a:r>
          </a:p>
        </p:txBody>
      </p:sp>
      <p:sp>
        <p:nvSpPr>
          <p:cNvPr id="18" name="WordArt 7"/>
          <p:cNvSpPr>
            <a:spLocks noChangeArrowheads="1" noChangeShapeType="1" noTextEdit="1"/>
          </p:cNvSpPr>
          <p:nvPr/>
        </p:nvSpPr>
        <p:spPr bwMode="auto">
          <a:xfrm>
            <a:off x="323850" y="5229225"/>
            <a:ext cx="1871663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Disciplinas:</a:t>
            </a:r>
          </a:p>
        </p:txBody>
      </p:sp>
      <p:sp>
        <p:nvSpPr>
          <p:cNvPr id="19" name="WordArt 7"/>
          <p:cNvSpPr>
            <a:spLocks noChangeArrowheads="1" noChangeShapeType="1" noTextEdit="1"/>
          </p:cNvSpPr>
          <p:nvPr/>
        </p:nvSpPr>
        <p:spPr bwMode="auto">
          <a:xfrm>
            <a:off x="755650" y="5805488"/>
            <a:ext cx="5903913" cy="2873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Pastagens e Forragens Suplementares</a:t>
            </a:r>
          </a:p>
        </p:txBody>
      </p:sp>
      <p:sp>
        <p:nvSpPr>
          <p:cNvPr id="20" name="WordArt 7"/>
          <p:cNvSpPr>
            <a:spLocks noChangeArrowheads="1" noChangeShapeType="1" noTextEdit="1"/>
          </p:cNvSpPr>
          <p:nvPr/>
        </p:nvSpPr>
        <p:spPr bwMode="auto">
          <a:xfrm>
            <a:off x="755650" y="6308725"/>
            <a:ext cx="5903913" cy="288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Nutrição e Manejo de Ruminantes</a:t>
            </a:r>
          </a:p>
        </p:txBody>
      </p:sp>
    </p:spTree>
  </p:cSld>
  <p:clrMapOvr>
    <a:masterClrMapping/>
  </p:clrMapOvr>
  <p:transition advClick="0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WordArt 7"/>
          <p:cNvSpPr>
            <a:spLocks noChangeArrowheads="1" noChangeShapeType="1" noTextEdit="1"/>
          </p:cNvSpPr>
          <p:nvPr/>
        </p:nvSpPr>
        <p:spPr bwMode="auto">
          <a:xfrm>
            <a:off x="468313" y="155575"/>
            <a:ext cx="8207375" cy="681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Curso de Especialização em Produção de Ruminantes</a:t>
            </a:r>
          </a:p>
        </p:txBody>
      </p:sp>
      <p:sp>
        <p:nvSpPr>
          <p:cNvPr id="13" name="WordArt 7"/>
          <p:cNvSpPr>
            <a:spLocks noChangeArrowheads="1" noChangeShapeType="1" noTextEdit="1"/>
          </p:cNvSpPr>
          <p:nvPr/>
        </p:nvSpPr>
        <p:spPr bwMode="auto">
          <a:xfrm>
            <a:off x="323850" y="1700213"/>
            <a:ext cx="1368425" cy="4333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Locais:</a:t>
            </a:r>
          </a:p>
        </p:txBody>
      </p:sp>
      <p:sp>
        <p:nvSpPr>
          <p:cNvPr id="14" name="WordArt 7"/>
          <p:cNvSpPr>
            <a:spLocks noChangeArrowheads="1" noChangeShapeType="1" noTextEdit="1"/>
          </p:cNvSpPr>
          <p:nvPr/>
        </p:nvSpPr>
        <p:spPr bwMode="auto">
          <a:xfrm>
            <a:off x="684213" y="2565400"/>
            <a:ext cx="6551612" cy="358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Piracicaba: desde 2000 – Realizado na ESALQ</a:t>
            </a:r>
          </a:p>
        </p:txBody>
      </p:sp>
      <p:sp>
        <p:nvSpPr>
          <p:cNvPr id="15" name="WordArt 7"/>
          <p:cNvSpPr>
            <a:spLocks noChangeArrowheads="1" noChangeShapeType="1" noTextEdit="1"/>
          </p:cNvSpPr>
          <p:nvPr/>
        </p:nvSpPr>
        <p:spPr bwMode="auto">
          <a:xfrm>
            <a:off x="684213" y="3284538"/>
            <a:ext cx="7200900" cy="360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Goiânia: desde 2011 – Realizado no Castelo Hall</a:t>
            </a:r>
          </a:p>
        </p:txBody>
      </p:sp>
      <p:sp>
        <p:nvSpPr>
          <p:cNvPr id="16" name="WordArt 7"/>
          <p:cNvSpPr>
            <a:spLocks noChangeArrowheads="1" noChangeShapeType="1" noTextEdit="1"/>
          </p:cNvSpPr>
          <p:nvPr/>
        </p:nvSpPr>
        <p:spPr bwMode="auto">
          <a:xfrm>
            <a:off x="323850" y="4005263"/>
            <a:ext cx="1511300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Duração:</a:t>
            </a:r>
          </a:p>
        </p:txBody>
      </p:sp>
      <p:sp>
        <p:nvSpPr>
          <p:cNvPr id="17" name="WordArt 7"/>
          <p:cNvSpPr>
            <a:spLocks noChangeArrowheads="1" noChangeShapeType="1" noTextEdit="1"/>
          </p:cNvSpPr>
          <p:nvPr/>
        </p:nvSpPr>
        <p:spPr bwMode="auto">
          <a:xfrm>
            <a:off x="755650" y="4581525"/>
            <a:ext cx="5903913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2 anos – 20  finais de semana</a:t>
            </a:r>
          </a:p>
        </p:txBody>
      </p:sp>
      <p:sp>
        <p:nvSpPr>
          <p:cNvPr id="18" name="WordArt 7"/>
          <p:cNvSpPr>
            <a:spLocks noChangeArrowheads="1" noChangeShapeType="1" noTextEdit="1"/>
          </p:cNvSpPr>
          <p:nvPr/>
        </p:nvSpPr>
        <p:spPr bwMode="auto">
          <a:xfrm>
            <a:off x="323850" y="5229225"/>
            <a:ext cx="1871663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Disciplinas:</a:t>
            </a:r>
          </a:p>
        </p:txBody>
      </p:sp>
      <p:sp>
        <p:nvSpPr>
          <p:cNvPr id="19" name="WordArt 7"/>
          <p:cNvSpPr>
            <a:spLocks noChangeArrowheads="1" noChangeShapeType="1" noTextEdit="1"/>
          </p:cNvSpPr>
          <p:nvPr/>
        </p:nvSpPr>
        <p:spPr bwMode="auto">
          <a:xfrm>
            <a:off x="755650" y="5805488"/>
            <a:ext cx="5903913" cy="2873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Pastagens e Forragens Suplementares</a:t>
            </a:r>
          </a:p>
        </p:txBody>
      </p:sp>
      <p:sp>
        <p:nvSpPr>
          <p:cNvPr id="20" name="WordArt 7"/>
          <p:cNvSpPr>
            <a:spLocks noChangeArrowheads="1" noChangeShapeType="1" noTextEdit="1"/>
          </p:cNvSpPr>
          <p:nvPr/>
        </p:nvSpPr>
        <p:spPr bwMode="auto">
          <a:xfrm>
            <a:off x="755650" y="6308725"/>
            <a:ext cx="5903913" cy="288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Nutrição e Manejo de Ruminantes</a:t>
            </a:r>
          </a:p>
        </p:txBody>
      </p:sp>
      <p:sp>
        <p:nvSpPr>
          <p:cNvPr id="11" name="WordArt 7"/>
          <p:cNvSpPr>
            <a:spLocks noChangeArrowheads="1" noChangeShapeType="1" noTextEdit="1"/>
          </p:cNvSpPr>
          <p:nvPr/>
        </p:nvSpPr>
        <p:spPr bwMode="auto">
          <a:xfrm>
            <a:off x="1403648" y="836712"/>
            <a:ext cx="6551612" cy="358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pt-BR" sz="3600" kern="10" dirty="0">
              <a:ln w="9525">
                <a:solidFill>
                  <a:schemeClr val="bg1"/>
                </a:solidFill>
                <a:round/>
                <a:headEnd/>
                <a:tailEnd/>
              </a:ln>
              <a:solidFill>
                <a:srgbClr val="FF0000"/>
              </a:solidFill>
              <a:latin typeface="Arial Black"/>
            </a:endParaRPr>
          </a:p>
        </p:txBody>
      </p:sp>
      <p:sp>
        <p:nvSpPr>
          <p:cNvPr id="12" name="WordArt 7"/>
          <p:cNvSpPr>
            <a:spLocks noChangeArrowheads="1" noChangeShapeType="1" noTextEdit="1"/>
          </p:cNvSpPr>
          <p:nvPr/>
        </p:nvSpPr>
        <p:spPr bwMode="auto">
          <a:xfrm>
            <a:off x="1835696" y="908720"/>
            <a:ext cx="5184576" cy="360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 smtClean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latin typeface="Arial Black"/>
              </a:rPr>
              <a:t>www.fealq.org.br</a:t>
            </a:r>
            <a:endParaRPr lang="pt-BR" sz="3600" kern="10" dirty="0">
              <a:ln w="9525">
                <a:solidFill>
                  <a:schemeClr val="bg1"/>
                </a:solidFill>
                <a:round/>
                <a:headEnd/>
                <a:tailEnd/>
              </a:ln>
              <a:latin typeface="Arial Black"/>
            </a:endParaRPr>
          </a:p>
        </p:txBody>
      </p:sp>
    </p:spTree>
  </p:cSld>
  <p:clrMapOvr>
    <a:masterClrMapping/>
  </p:clrMapOvr>
  <p:transition advClick="0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11" grpId="0" animBg="1"/>
      <p:bldP spid="12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Text Box 2"/>
          <p:cNvSpPr txBox="1">
            <a:spLocks noChangeArrowheads="1"/>
          </p:cNvSpPr>
          <p:nvPr/>
        </p:nvSpPr>
        <p:spPr bwMode="auto">
          <a:xfrm>
            <a:off x="1033463" y="1619250"/>
            <a:ext cx="79248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3200" baseline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1971" name="Text Box 3"/>
          <p:cNvSpPr txBox="1">
            <a:spLocks noChangeArrowheads="1"/>
          </p:cNvSpPr>
          <p:nvPr/>
        </p:nvSpPr>
        <p:spPr bwMode="auto">
          <a:xfrm>
            <a:off x="-533400" y="1143000"/>
            <a:ext cx="9677400" cy="263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40000"/>
              </a:lnSpc>
              <a:spcBef>
                <a:spcPct val="50000"/>
              </a:spcBef>
            </a:pPr>
            <a:r>
              <a:rPr lang="pt-BR" sz="2800" b="1" baseline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Fermentação Bactérias Homoláticas</a:t>
            </a:r>
            <a:endParaRPr lang="pt-BR" sz="2800" baseline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211972" name="AutoShape 4"/>
          <p:cNvSpPr>
            <a:spLocks noChangeArrowheads="1"/>
          </p:cNvSpPr>
          <p:nvPr/>
        </p:nvSpPr>
        <p:spPr bwMode="auto">
          <a:xfrm>
            <a:off x="3862388" y="1917700"/>
            <a:ext cx="1389062" cy="74295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Sacarose</a:t>
            </a:r>
          </a:p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(Sucrose)</a:t>
            </a:r>
          </a:p>
        </p:txBody>
      </p:sp>
      <p:sp>
        <p:nvSpPr>
          <p:cNvPr id="211973" name="AutoShape 5"/>
          <p:cNvSpPr>
            <a:spLocks noChangeArrowheads="1"/>
          </p:cNvSpPr>
          <p:nvPr/>
        </p:nvSpPr>
        <p:spPr bwMode="auto">
          <a:xfrm>
            <a:off x="5316538" y="2647950"/>
            <a:ext cx="949325" cy="3810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Frutose</a:t>
            </a:r>
          </a:p>
        </p:txBody>
      </p:sp>
      <p:sp>
        <p:nvSpPr>
          <p:cNvPr id="211974" name="AutoShape 6"/>
          <p:cNvSpPr>
            <a:spLocks noChangeArrowheads="1"/>
          </p:cNvSpPr>
          <p:nvPr/>
        </p:nvSpPr>
        <p:spPr bwMode="auto">
          <a:xfrm>
            <a:off x="2862263" y="2686050"/>
            <a:ext cx="1016000" cy="3810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Glucose</a:t>
            </a:r>
          </a:p>
        </p:txBody>
      </p:sp>
      <p:sp>
        <p:nvSpPr>
          <p:cNvPr id="211975" name="AutoShape 7"/>
          <p:cNvSpPr>
            <a:spLocks noChangeArrowheads="1"/>
          </p:cNvSpPr>
          <p:nvPr/>
        </p:nvSpPr>
        <p:spPr bwMode="auto">
          <a:xfrm>
            <a:off x="3930650" y="3143250"/>
            <a:ext cx="1397000" cy="51435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Frutose 6-P</a:t>
            </a:r>
          </a:p>
        </p:txBody>
      </p:sp>
      <p:sp>
        <p:nvSpPr>
          <p:cNvPr id="211976" name="AutoShape 8"/>
          <p:cNvSpPr>
            <a:spLocks noChangeArrowheads="1"/>
          </p:cNvSpPr>
          <p:nvPr/>
        </p:nvSpPr>
        <p:spPr bwMode="auto">
          <a:xfrm>
            <a:off x="3886200" y="4210050"/>
            <a:ext cx="1397000" cy="51435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2  Piruvatos</a:t>
            </a:r>
          </a:p>
        </p:txBody>
      </p:sp>
      <p:sp>
        <p:nvSpPr>
          <p:cNvPr id="211977" name="AutoShape 9"/>
          <p:cNvSpPr>
            <a:spLocks noChangeArrowheads="1"/>
          </p:cNvSpPr>
          <p:nvPr/>
        </p:nvSpPr>
        <p:spPr bwMode="auto">
          <a:xfrm>
            <a:off x="2252663" y="5124450"/>
            <a:ext cx="1285875" cy="457200"/>
          </a:xfrm>
          <a:prstGeom prst="flowChartAlternateProcess">
            <a:avLst/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2  Lactatos</a:t>
            </a:r>
          </a:p>
        </p:txBody>
      </p:sp>
      <p:sp>
        <p:nvSpPr>
          <p:cNvPr id="211978" name="Line 10"/>
          <p:cNvSpPr>
            <a:spLocks noChangeShapeType="1"/>
          </p:cNvSpPr>
          <p:nvPr/>
        </p:nvSpPr>
        <p:spPr bwMode="auto">
          <a:xfrm flipH="1">
            <a:off x="3403600" y="2152650"/>
            <a:ext cx="474663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1979" name="Line 11"/>
          <p:cNvSpPr>
            <a:spLocks noChangeShapeType="1"/>
          </p:cNvSpPr>
          <p:nvPr/>
        </p:nvSpPr>
        <p:spPr bwMode="auto">
          <a:xfrm>
            <a:off x="5232400" y="2152650"/>
            <a:ext cx="474663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1980" name="Line 12"/>
          <p:cNvSpPr>
            <a:spLocks noChangeShapeType="1"/>
          </p:cNvSpPr>
          <p:nvPr/>
        </p:nvSpPr>
        <p:spPr bwMode="auto">
          <a:xfrm flipH="1">
            <a:off x="5232400" y="3067050"/>
            <a:ext cx="338138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1981" name="Line 13"/>
          <p:cNvSpPr>
            <a:spLocks noChangeShapeType="1"/>
          </p:cNvSpPr>
          <p:nvPr/>
        </p:nvSpPr>
        <p:spPr bwMode="auto">
          <a:xfrm>
            <a:off x="3606800" y="3067050"/>
            <a:ext cx="4064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1982" name="AutoShape 14"/>
          <p:cNvSpPr>
            <a:spLocks noChangeArrowheads="1"/>
          </p:cNvSpPr>
          <p:nvPr/>
        </p:nvSpPr>
        <p:spPr bwMode="auto">
          <a:xfrm>
            <a:off x="4521200" y="3752850"/>
            <a:ext cx="203200" cy="304800"/>
          </a:xfrm>
          <a:prstGeom prst="downArrow">
            <a:avLst>
              <a:gd name="adj1" fmla="val 50000"/>
              <a:gd name="adj2" fmla="val 37500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1983" name="AutoShape 15"/>
          <p:cNvSpPr>
            <a:spLocks noChangeArrowheads="1"/>
          </p:cNvSpPr>
          <p:nvPr/>
        </p:nvSpPr>
        <p:spPr bwMode="auto">
          <a:xfrm>
            <a:off x="2725738" y="3662363"/>
            <a:ext cx="1152525" cy="457200"/>
          </a:xfrm>
          <a:prstGeom prst="flowChartAlternateProcess">
            <a:avLst/>
          </a:prstGeom>
          <a:solidFill>
            <a:srgbClr val="0066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2 ADP</a:t>
            </a:r>
          </a:p>
        </p:txBody>
      </p:sp>
      <p:sp>
        <p:nvSpPr>
          <p:cNvPr id="211984" name="AutoShape 16"/>
          <p:cNvSpPr>
            <a:spLocks noChangeArrowheads="1"/>
          </p:cNvSpPr>
          <p:nvPr/>
        </p:nvSpPr>
        <p:spPr bwMode="auto">
          <a:xfrm>
            <a:off x="5367338" y="3662363"/>
            <a:ext cx="1152525" cy="457200"/>
          </a:xfrm>
          <a:prstGeom prst="flowChartAlternateProcess">
            <a:avLst/>
          </a:prstGeom>
          <a:solidFill>
            <a:srgbClr val="0066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2 Pi</a:t>
            </a:r>
          </a:p>
        </p:txBody>
      </p:sp>
      <p:sp>
        <p:nvSpPr>
          <p:cNvPr id="211985" name="AutoShape 17"/>
          <p:cNvSpPr>
            <a:spLocks noChangeArrowheads="1"/>
          </p:cNvSpPr>
          <p:nvPr/>
        </p:nvSpPr>
        <p:spPr bwMode="auto">
          <a:xfrm>
            <a:off x="3944938" y="5124450"/>
            <a:ext cx="1287462" cy="457200"/>
          </a:xfrm>
          <a:prstGeom prst="flowChartAlternateProcess">
            <a:avLst/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2 ATPs</a:t>
            </a:r>
          </a:p>
        </p:txBody>
      </p:sp>
      <p:sp>
        <p:nvSpPr>
          <p:cNvPr id="211986" name="AutoShape 18"/>
          <p:cNvSpPr>
            <a:spLocks noChangeArrowheads="1"/>
          </p:cNvSpPr>
          <p:nvPr/>
        </p:nvSpPr>
        <p:spPr bwMode="auto">
          <a:xfrm>
            <a:off x="5638800" y="5105400"/>
            <a:ext cx="1287463" cy="457200"/>
          </a:xfrm>
          <a:prstGeom prst="flowChartAlternateProcess">
            <a:avLst/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2  H</a:t>
            </a:r>
            <a:r>
              <a:rPr lang="pt-BR" sz="1800" b="1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O</a:t>
            </a:r>
          </a:p>
        </p:txBody>
      </p:sp>
      <p:sp>
        <p:nvSpPr>
          <p:cNvPr id="211987" name="Text Box 19"/>
          <p:cNvSpPr txBox="1">
            <a:spLocks noChangeArrowheads="1"/>
          </p:cNvSpPr>
          <p:nvPr/>
        </p:nvSpPr>
        <p:spPr bwMode="auto">
          <a:xfrm>
            <a:off x="3470275" y="5068888"/>
            <a:ext cx="530225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3200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</a:p>
        </p:txBody>
      </p:sp>
      <p:sp>
        <p:nvSpPr>
          <p:cNvPr id="211988" name="Text Box 20"/>
          <p:cNvSpPr txBox="1">
            <a:spLocks noChangeArrowheads="1"/>
          </p:cNvSpPr>
          <p:nvPr/>
        </p:nvSpPr>
        <p:spPr bwMode="auto">
          <a:xfrm>
            <a:off x="5203825" y="5064125"/>
            <a:ext cx="4572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3200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</a:p>
        </p:txBody>
      </p:sp>
      <p:sp>
        <p:nvSpPr>
          <p:cNvPr id="211989" name="AutoShape 21"/>
          <p:cNvSpPr>
            <a:spLocks noChangeArrowheads="1"/>
          </p:cNvSpPr>
          <p:nvPr/>
        </p:nvSpPr>
        <p:spPr bwMode="auto">
          <a:xfrm>
            <a:off x="4521200" y="4779963"/>
            <a:ext cx="203200" cy="304800"/>
          </a:xfrm>
          <a:prstGeom prst="downArrow">
            <a:avLst>
              <a:gd name="adj1" fmla="val 50000"/>
              <a:gd name="adj2" fmla="val 37500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1990" name="Text Box 22"/>
          <p:cNvSpPr txBox="1">
            <a:spLocks noChangeArrowheads="1"/>
          </p:cNvSpPr>
          <p:nvPr/>
        </p:nvSpPr>
        <p:spPr bwMode="auto">
          <a:xfrm>
            <a:off x="1187450" y="5734050"/>
            <a:ext cx="7789863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Glucose (Frutose) + 2 ADP + 2 Pi   =  2 Lactato + 2 ATP + 2 H</a:t>
            </a:r>
            <a:r>
              <a:rPr lang="pt-BR" sz="1800" b="1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O</a:t>
            </a:r>
            <a:endParaRPr lang="pt-BR" sz="3200" baseline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11992" name="Picture 24" descr="esal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8488" y="228600"/>
            <a:ext cx="541337" cy="8382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Text Box 2"/>
          <p:cNvSpPr txBox="1">
            <a:spLocks noChangeArrowheads="1"/>
          </p:cNvSpPr>
          <p:nvPr/>
        </p:nvSpPr>
        <p:spPr bwMode="auto">
          <a:xfrm>
            <a:off x="388938" y="1009650"/>
            <a:ext cx="79248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3200" baseline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4019" name="AutoShape 3"/>
          <p:cNvSpPr>
            <a:spLocks noChangeArrowheads="1"/>
          </p:cNvSpPr>
          <p:nvPr/>
        </p:nvSpPr>
        <p:spPr bwMode="auto">
          <a:xfrm>
            <a:off x="3302000" y="1390650"/>
            <a:ext cx="1219200" cy="5334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Sacarose</a:t>
            </a:r>
          </a:p>
        </p:txBody>
      </p:sp>
      <p:sp>
        <p:nvSpPr>
          <p:cNvPr id="214020" name="AutoShape 4"/>
          <p:cNvSpPr>
            <a:spLocks noChangeArrowheads="1"/>
          </p:cNvSpPr>
          <p:nvPr/>
        </p:nvSpPr>
        <p:spPr bwMode="auto">
          <a:xfrm>
            <a:off x="4741863" y="1962150"/>
            <a:ext cx="1082675" cy="4572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 Frutoses</a:t>
            </a:r>
          </a:p>
        </p:txBody>
      </p:sp>
      <p:sp>
        <p:nvSpPr>
          <p:cNvPr id="214021" name="AutoShape 5"/>
          <p:cNvSpPr>
            <a:spLocks noChangeArrowheads="1"/>
          </p:cNvSpPr>
          <p:nvPr/>
        </p:nvSpPr>
        <p:spPr bwMode="auto">
          <a:xfrm>
            <a:off x="2217738" y="2076450"/>
            <a:ext cx="1016000" cy="3810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Glucose</a:t>
            </a:r>
          </a:p>
        </p:txBody>
      </p:sp>
      <p:sp>
        <p:nvSpPr>
          <p:cNvPr id="214022" name="AutoShape 6"/>
          <p:cNvSpPr>
            <a:spLocks noChangeArrowheads="1"/>
          </p:cNvSpPr>
          <p:nvPr/>
        </p:nvSpPr>
        <p:spPr bwMode="auto">
          <a:xfrm>
            <a:off x="3349625" y="2451100"/>
            <a:ext cx="1277938" cy="59055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Glucose 6-P</a:t>
            </a:r>
          </a:p>
        </p:txBody>
      </p:sp>
      <p:sp>
        <p:nvSpPr>
          <p:cNvPr id="214023" name="AutoShape 7"/>
          <p:cNvSpPr>
            <a:spLocks noChangeArrowheads="1"/>
          </p:cNvSpPr>
          <p:nvPr/>
        </p:nvSpPr>
        <p:spPr bwMode="auto">
          <a:xfrm>
            <a:off x="3124200" y="3733800"/>
            <a:ext cx="1516063" cy="4572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Xilulose 5P</a:t>
            </a:r>
          </a:p>
        </p:txBody>
      </p:sp>
      <p:sp>
        <p:nvSpPr>
          <p:cNvPr id="214024" name="AutoShape 8"/>
          <p:cNvSpPr>
            <a:spLocks noChangeArrowheads="1"/>
          </p:cNvSpPr>
          <p:nvPr/>
        </p:nvSpPr>
        <p:spPr bwMode="auto">
          <a:xfrm>
            <a:off x="68263" y="4419600"/>
            <a:ext cx="1285875" cy="457200"/>
          </a:xfrm>
          <a:prstGeom prst="flowChartAlternateProcess">
            <a:avLst/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  Lactato</a:t>
            </a:r>
          </a:p>
        </p:txBody>
      </p:sp>
      <p:sp>
        <p:nvSpPr>
          <p:cNvPr id="214025" name="Line 9"/>
          <p:cNvSpPr>
            <a:spLocks noChangeShapeType="1"/>
          </p:cNvSpPr>
          <p:nvPr/>
        </p:nvSpPr>
        <p:spPr bwMode="auto">
          <a:xfrm flipH="1">
            <a:off x="2760663" y="1543050"/>
            <a:ext cx="473075" cy="381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4026" name="Line 10"/>
          <p:cNvSpPr>
            <a:spLocks noChangeShapeType="1"/>
          </p:cNvSpPr>
          <p:nvPr/>
        </p:nvSpPr>
        <p:spPr bwMode="auto">
          <a:xfrm>
            <a:off x="4589463" y="1543050"/>
            <a:ext cx="473075" cy="381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4027" name="Line 11"/>
          <p:cNvSpPr>
            <a:spLocks noChangeShapeType="1"/>
          </p:cNvSpPr>
          <p:nvPr/>
        </p:nvSpPr>
        <p:spPr bwMode="auto">
          <a:xfrm flipH="1">
            <a:off x="4665663" y="2420938"/>
            <a:ext cx="338137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4028" name="Line 12"/>
          <p:cNvSpPr>
            <a:spLocks noChangeShapeType="1"/>
          </p:cNvSpPr>
          <p:nvPr/>
        </p:nvSpPr>
        <p:spPr bwMode="auto">
          <a:xfrm>
            <a:off x="2963863" y="2457450"/>
            <a:ext cx="4064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4029" name="AutoShape 13"/>
          <p:cNvSpPr>
            <a:spLocks noChangeArrowheads="1"/>
          </p:cNvSpPr>
          <p:nvPr/>
        </p:nvSpPr>
        <p:spPr bwMode="auto">
          <a:xfrm>
            <a:off x="3878263" y="3143250"/>
            <a:ext cx="203200" cy="304800"/>
          </a:xfrm>
          <a:prstGeom prst="downArrow">
            <a:avLst>
              <a:gd name="adj1" fmla="val 50000"/>
              <a:gd name="adj2" fmla="val 37500"/>
            </a:avLst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4030" name="AutoShape 14"/>
          <p:cNvSpPr>
            <a:spLocks noChangeArrowheads="1"/>
          </p:cNvSpPr>
          <p:nvPr/>
        </p:nvSpPr>
        <p:spPr bwMode="auto">
          <a:xfrm>
            <a:off x="2082800" y="2990850"/>
            <a:ext cx="1150938" cy="457200"/>
          </a:xfrm>
          <a:prstGeom prst="flowChartAlternateProcess">
            <a:avLst/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CO</a:t>
            </a:r>
            <a:r>
              <a:rPr lang="pt-BR" sz="1800" b="1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endParaRPr lang="pt-BR" sz="1800" b="1" baseline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4031" name="AutoShape 15"/>
          <p:cNvSpPr>
            <a:spLocks noChangeArrowheads="1"/>
          </p:cNvSpPr>
          <p:nvPr/>
        </p:nvSpPr>
        <p:spPr bwMode="auto">
          <a:xfrm>
            <a:off x="4572000" y="3181350"/>
            <a:ext cx="881063" cy="285750"/>
          </a:xfrm>
          <a:prstGeom prst="flowChartAlternateProcess">
            <a:avLst/>
          </a:prstGeom>
          <a:solidFill>
            <a:srgbClr val="0066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 Pi</a:t>
            </a:r>
          </a:p>
        </p:txBody>
      </p:sp>
      <p:sp>
        <p:nvSpPr>
          <p:cNvPr id="214032" name="AutoShape 16"/>
          <p:cNvSpPr>
            <a:spLocks noChangeArrowheads="1"/>
          </p:cNvSpPr>
          <p:nvPr/>
        </p:nvSpPr>
        <p:spPr bwMode="auto">
          <a:xfrm>
            <a:off x="6281738" y="1981200"/>
            <a:ext cx="1287462" cy="457200"/>
          </a:xfrm>
          <a:prstGeom prst="flowChartAlternateProcess">
            <a:avLst/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 Manitol</a:t>
            </a:r>
          </a:p>
        </p:txBody>
      </p:sp>
      <p:sp>
        <p:nvSpPr>
          <p:cNvPr id="214033" name="Line 17"/>
          <p:cNvSpPr>
            <a:spLocks noChangeShapeType="1"/>
          </p:cNvSpPr>
          <p:nvPr/>
        </p:nvSpPr>
        <p:spPr bwMode="auto">
          <a:xfrm>
            <a:off x="5943600" y="2209800"/>
            <a:ext cx="2714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4034" name="Text Box 18"/>
          <p:cNvSpPr txBox="1">
            <a:spLocks noChangeArrowheads="1"/>
          </p:cNvSpPr>
          <p:nvPr/>
        </p:nvSpPr>
        <p:spPr bwMode="auto">
          <a:xfrm>
            <a:off x="130175" y="5470525"/>
            <a:ext cx="9013825" cy="14366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pt-BR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3 Frutoses + 2 ADPs + 2 Pi  =  Lactato + Acetato + 2 Manitol + CO</a:t>
            </a:r>
            <a:r>
              <a:rPr lang="pt-BR" b="1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pt-BR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 + 2 ATP + 2 H</a:t>
            </a:r>
            <a:r>
              <a:rPr lang="pt-BR" b="1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pt-BR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O</a:t>
            </a:r>
          </a:p>
          <a:p>
            <a:pPr algn="l" eaLnBrk="0" hangingPunct="0">
              <a:spcBef>
                <a:spcPct val="50000"/>
              </a:spcBef>
            </a:pPr>
            <a:r>
              <a:rPr lang="pt-BR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Glucose + ADP + Pi   =  Lactato + Etanol + CO</a:t>
            </a:r>
            <a:r>
              <a:rPr lang="pt-BR" b="1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pt-BR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 + 2 ATP + H</a:t>
            </a:r>
            <a:r>
              <a:rPr lang="pt-BR" b="1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pt-BR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O</a:t>
            </a:r>
          </a:p>
          <a:p>
            <a:pPr algn="l" eaLnBrk="0" hangingPunct="0">
              <a:spcBef>
                <a:spcPct val="50000"/>
              </a:spcBef>
            </a:pPr>
            <a:r>
              <a:rPr lang="pt-BR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Glucose + 2 Frutoses + 2 ADP + 2 Pi  = Lactato + Acetato + 2 Manitol + CO</a:t>
            </a:r>
            <a:r>
              <a:rPr lang="pt-BR" b="1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pt-BR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 + 2 ATP + H</a:t>
            </a:r>
            <a:r>
              <a:rPr lang="pt-BR" b="1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pt-BR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O</a:t>
            </a:r>
          </a:p>
          <a:p>
            <a:pPr algn="l" eaLnBrk="0" hangingPunct="0">
              <a:spcBef>
                <a:spcPct val="50000"/>
              </a:spcBef>
            </a:pPr>
            <a:endParaRPr lang="pt-BR" b="1" baseline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4035" name="Line 19"/>
          <p:cNvSpPr>
            <a:spLocks noChangeShapeType="1"/>
          </p:cNvSpPr>
          <p:nvPr/>
        </p:nvSpPr>
        <p:spPr bwMode="auto">
          <a:xfrm flipH="1">
            <a:off x="3370263" y="3200400"/>
            <a:ext cx="47307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4036" name="AutoShape 20"/>
          <p:cNvSpPr>
            <a:spLocks noChangeArrowheads="1"/>
          </p:cNvSpPr>
          <p:nvPr/>
        </p:nvSpPr>
        <p:spPr bwMode="auto">
          <a:xfrm>
            <a:off x="1862138" y="4419600"/>
            <a:ext cx="1287462" cy="4572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Piruvato</a:t>
            </a:r>
          </a:p>
        </p:txBody>
      </p:sp>
      <p:sp>
        <p:nvSpPr>
          <p:cNvPr id="214037" name="AutoShape 21"/>
          <p:cNvSpPr>
            <a:spLocks noChangeArrowheads="1"/>
          </p:cNvSpPr>
          <p:nvPr/>
        </p:nvSpPr>
        <p:spPr bwMode="auto">
          <a:xfrm>
            <a:off x="5199063" y="3752850"/>
            <a:ext cx="1285875" cy="4572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Acetil-P</a:t>
            </a:r>
          </a:p>
        </p:txBody>
      </p:sp>
      <p:sp>
        <p:nvSpPr>
          <p:cNvPr id="214038" name="Line 22"/>
          <p:cNvSpPr>
            <a:spLocks noChangeShapeType="1"/>
          </p:cNvSpPr>
          <p:nvPr/>
        </p:nvSpPr>
        <p:spPr bwMode="auto">
          <a:xfrm flipH="1">
            <a:off x="2516188" y="4132263"/>
            <a:ext cx="542925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4039" name="AutoShape 23"/>
          <p:cNvSpPr>
            <a:spLocks noChangeArrowheads="1"/>
          </p:cNvSpPr>
          <p:nvPr/>
        </p:nvSpPr>
        <p:spPr bwMode="auto">
          <a:xfrm>
            <a:off x="7094538" y="3733800"/>
            <a:ext cx="1287462" cy="457200"/>
          </a:xfrm>
          <a:prstGeom prst="flowChartAlternateProcess">
            <a:avLst/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Acetato</a:t>
            </a:r>
          </a:p>
        </p:txBody>
      </p:sp>
      <p:sp>
        <p:nvSpPr>
          <p:cNvPr id="214040" name="Line 24"/>
          <p:cNvSpPr>
            <a:spLocks noChangeShapeType="1"/>
          </p:cNvSpPr>
          <p:nvPr/>
        </p:nvSpPr>
        <p:spPr bwMode="auto">
          <a:xfrm>
            <a:off x="6553200" y="3924300"/>
            <a:ext cx="4746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4041" name="Line 25"/>
          <p:cNvSpPr>
            <a:spLocks noChangeShapeType="1"/>
          </p:cNvSpPr>
          <p:nvPr/>
        </p:nvSpPr>
        <p:spPr bwMode="auto">
          <a:xfrm>
            <a:off x="4724400" y="3962400"/>
            <a:ext cx="406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4042" name="Line 26"/>
          <p:cNvSpPr>
            <a:spLocks noChangeShapeType="1"/>
          </p:cNvSpPr>
          <p:nvPr/>
        </p:nvSpPr>
        <p:spPr bwMode="auto">
          <a:xfrm>
            <a:off x="4995863" y="35052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4043" name="AutoShape 27"/>
          <p:cNvSpPr>
            <a:spLocks noChangeArrowheads="1"/>
          </p:cNvSpPr>
          <p:nvPr/>
        </p:nvSpPr>
        <p:spPr bwMode="auto">
          <a:xfrm>
            <a:off x="5029200" y="4552950"/>
            <a:ext cx="1354138" cy="47625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Acetil-CoA</a:t>
            </a:r>
          </a:p>
        </p:txBody>
      </p:sp>
      <p:sp>
        <p:nvSpPr>
          <p:cNvPr id="214044" name="AutoShape 28"/>
          <p:cNvSpPr>
            <a:spLocks noChangeArrowheads="1"/>
          </p:cNvSpPr>
          <p:nvPr/>
        </p:nvSpPr>
        <p:spPr bwMode="auto">
          <a:xfrm>
            <a:off x="6705600" y="4572000"/>
            <a:ext cx="1287463" cy="4572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Acetaldeido</a:t>
            </a:r>
          </a:p>
        </p:txBody>
      </p:sp>
      <p:sp>
        <p:nvSpPr>
          <p:cNvPr id="214045" name="AutoShape 29"/>
          <p:cNvSpPr>
            <a:spLocks noChangeArrowheads="1"/>
          </p:cNvSpPr>
          <p:nvPr/>
        </p:nvSpPr>
        <p:spPr bwMode="auto">
          <a:xfrm>
            <a:off x="8247063" y="4572000"/>
            <a:ext cx="828675" cy="457200"/>
          </a:xfrm>
          <a:prstGeom prst="flowChartAlternateProcess">
            <a:avLst/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Etanol</a:t>
            </a:r>
          </a:p>
        </p:txBody>
      </p:sp>
      <p:sp>
        <p:nvSpPr>
          <p:cNvPr id="214046" name="Line 30"/>
          <p:cNvSpPr>
            <a:spLocks noChangeShapeType="1"/>
          </p:cNvSpPr>
          <p:nvPr/>
        </p:nvSpPr>
        <p:spPr bwMode="auto">
          <a:xfrm flipH="1">
            <a:off x="1354138" y="4648200"/>
            <a:ext cx="406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4047" name="Line 31"/>
          <p:cNvSpPr>
            <a:spLocks noChangeShapeType="1"/>
          </p:cNvSpPr>
          <p:nvPr/>
        </p:nvSpPr>
        <p:spPr bwMode="auto">
          <a:xfrm>
            <a:off x="5824538" y="42672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4048" name="Line 32"/>
          <p:cNvSpPr>
            <a:spLocks noChangeShapeType="1"/>
          </p:cNvSpPr>
          <p:nvPr/>
        </p:nvSpPr>
        <p:spPr bwMode="auto">
          <a:xfrm>
            <a:off x="6434138" y="4800600"/>
            <a:ext cx="2714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4049" name="Line 33"/>
          <p:cNvSpPr>
            <a:spLocks noChangeShapeType="1"/>
          </p:cNvSpPr>
          <p:nvPr/>
        </p:nvSpPr>
        <p:spPr bwMode="auto">
          <a:xfrm>
            <a:off x="8026400" y="4800600"/>
            <a:ext cx="203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4050" name="Line 34"/>
          <p:cNvSpPr>
            <a:spLocks noChangeShapeType="1"/>
          </p:cNvSpPr>
          <p:nvPr/>
        </p:nvSpPr>
        <p:spPr bwMode="auto">
          <a:xfrm flipV="1">
            <a:off x="6773863" y="35814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4051" name="AutoShape 35"/>
          <p:cNvSpPr>
            <a:spLocks noChangeArrowheads="1"/>
          </p:cNvSpPr>
          <p:nvPr/>
        </p:nvSpPr>
        <p:spPr bwMode="auto">
          <a:xfrm>
            <a:off x="1905000" y="3657600"/>
            <a:ext cx="871538" cy="457200"/>
          </a:xfrm>
          <a:prstGeom prst="flowChartPreparation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4052" name="AutoShape 36"/>
          <p:cNvSpPr>
            <a:spLocks noChangeArrowheads="1"/>
          </p:cNvSpPr>
          <p:nvPr/>
        </p:nvSpPr>
        <p:spPr bwMode="auto">
          <a:xfrm>
            <a:off x="6367463" y="3048000"/>
            <a:ext cx="744537" cy="457200"/>
          </a:xfrm>
          <a:prstGeom prst="flowChartPreparation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4053" name="Text Box 37"/>
          <p:cNvSpPr txBox="1">
            <a:spLocks noChangeArrowheads="1"/>
          </p:cNvSpPr>
          <p:nvPr/>
        </p:nvSpPr>
        <p:spPr bwMode="auto">
          <a:xfrm>
            <a:off x="6369050" y="3089275"/>
            <a:ext cx="7874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ATP</a:t>
            </a:r>
          </a:p>
        </p:txBody>
      </p:sp>
      <p:sp>
        <p:nvSpPr>
          <p:cNvPr id="214054" name="Text Box 38"/>
          <p:cNvSpPr txBox="1">
            <a:spLocks noChangeArrowheads="1"/>
          </p:cNvSpPr>
          <p:nvPr/>
        </p:nvSpPr>
        <p:spPr bwMode="auto">
          <a:xfrm>
            <a:off x="1981200" y="3695700"/>
            <a:ext cx="7620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ATP</a:t>
            </a:r>
          </a:p>
        </p:txBody>
      </p:sp>
      <p:sp>
        <p:nvSpPr>
          <p:cNvPr id="214055" name="Text Box 39"/>
          <p:cNvSpPr txBox="1">
            <a:spLocks noChangeArrowheads="1"/>
          </p:cNvSpPr>
          <p:nvPr/>
        </p:nvSpPr>
        <p:spPr bwMode="auto">
          <a:xfrm>
            <a:off x="152400" y="914400"/>
            <a:ext cx="8153400" cy="263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40000"/>
              </a:lnSpc>
              <a:spcBef>
                <a:spcPct val="50000"/>
              </a:spcBef>
            </a:pPr>
            <a:r>
              <a:rPr lang="pt-BR" sz="2800" b="1" baseline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Fermentação Bactérias Heteroláticas</a:t>
            </a:r>
            <a:endParaRPr lang="pt-BR" sz="2800" baseline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pic>
        <p:nvPicPr>
          <p:cNvPr id="214057" name="Picture 41" descr="esal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8488" y="228600"/>
            <a:ext cx="541337" cy="8382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Text Box 2"/>
          <p:cNvSpPr txBox="1">
            <a:spLocks noChangeArrowheads="1"/>
          </p:cNvSpPr>
          <p:nvPr/>
        </p:nvSpPr>
        <p:spPr bwMode="auto">
          <a:xfrm>
            <a:off x="388938" y="1009650"/>
            <a:ext cx="79248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3200" baseline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6067" name="AutoShape 3"/>
          <p:cNvSpPr>
            <a:spLocks noChangeArrowheads="1"/>
          </p:cNvSpPr>
          <p:nvPr/>
        </p:nvSpPr>
        <p:spPr bwMode="auto">
          <a:xfrm>
            <a:off x="3302000" y="1390650"/>
            <a:ext cx="1219200" cy="5334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Sacarose</a:t>
            </a:r>
          </a:p>
        </p:txBody>
      </p:sp>
      <p:sp>
        <p:nvSpPr>
          <p:cNvPr id="216068" name="AutoShape 4"/>
          <p:cNvSpPr>
            <a:spLocks noChangeArrowheads="1"/>
          </p:cNvSpPr>
          <p:nvPr/>
        </p:nvSpPr>
        <p:spPr bwMode="auto">
          <a:xfrm>
            <a:off x="4741863" y="1962150"/>
            <a:ext cx="1082675" cy="4572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 Frutoses</a:t>
            </a:r>
          </a:p>
        </p:txBody>
      </p:sp>
      <p:sp>
        <p:nvSpPr>
          <p:cNvPr id="216069" name="AutoShape 5"/>
          <p:cNvSpPr>
            <a:spLocks noChangeArrowheads="1"/>
          </p:cNvSpPr>
          <p:nvPr/>
        </p:nvSpPr>
        <p:spPr bwMode="auto">
          <a:xfrm>
            <a:off x="2217738" y="2076450"/>
            <a:ext cx="1016000" cy="3810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Glucose</a:t>
            </a:r>
          </a:p>
        </p:txBody>
      </p:sp>
      <p:sp>
        <p:nvSpPr>
          <p:cNvPr id="216070" name="AutoShape 6"/>
          <p:cNvSpPr>
            <a:spLocks noChangeArrowheads="1"/>
          </p:cNvSpPr>
          <p:nvPr/>
        </p:nvSpPr>
        <p:spPr bwMode="auto">
          <a:xfrm>
            <a:off x="3349625" y="2451100"/>
            <a:ext cx="1277938" cy="59055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Glucose 6-P</a:t>
            </a:r>
          </a:p>
        </p:txBody>
      </p:sp>
      <p:sp>
        <p:nvSpPr>
          <p:cNvPr id="216071" name="AutoShape 7"/>
          <p:cNvSpPr>
            <a:spLocks noChangeArrowheads="1"/>
          </p:cNvSpPr>
          <p:nvPr/>
        </p:nvSpPr>
        <p:spPr bwMode="auto">
          <a:xfrm>
            <a:off x="3124200" y="3733800"/>
            <a:ext cx="1516063" cy="4572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Xilulose 5P</a:t>
            </a:r>
          </a:p>
        </p:txBody>
      </p:sp>
      <p:sp>
        <p:nvSpPr>
          <p:cNvPr id="216072" name="AutoShape 8"/>
          <p:cNvSpPr>
            <a:spLocks noChangeArrowheads="1"/>
          </p:cNvSpPr>
          <p:nvPr/>
        </p:nvSpPr>
        <p:spPr bwMode="auto">
          <a:xfrm>
            <a:off x="68263" y="4419600"/>
            <a:ext cx="1285875" cy="457200"/>
          </a:xfrm>
          <a:prstGeom prst="flowChartAlternateProcess">
            <a:avLst/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  Lactato</a:t>
            </a:r>
          </a:p>
        </p:txBody>
      </p:sp>
      <p:sp>
        <p:nvSpPr>
          <p:cNvPr id="216073" name="Line 9"/>
          <p:cNvSpPr>
            <a:spLocks noChangeShapeType="1"/>
          </p:cNvSpPr>
          <p:nvPr/>
        </p:nvSpPr>
        <p:spPr bwMode="auto">
          <a:xfrm flipH="1">
            <a:off x="2760663" y="1543050"/>
            <a:ext cx="473075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6074" name="Line 10"/>
          <p:cNvSpPr>
            <a:spLocks noChangeShapeType="1"/>
          </p:cNvSpPr>
          <p:nvPr/>
        </p:nvSpPr>
        <p:spPr bwMode="auto">
          <a:xfrm>
            <a:off x="4589463" y="1543050"/>
            <a:ext cx="473075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6075" name="Line 11"/>
          <p:cNvSpPr>
            <a:spLocks noChangeShapeType="1"/>
          </p:cNvSpPr>
          <p:nvPr/>
        </p:nvSpPr>
        <p:spPr bwMode="auto">
          <a:xfrm flipH="1">
            <a:off x="4594225" y="2457450"/>
            <a:ext cx="338138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6076" name="Line 12"/>
          <p:cNvSpPr>
            <a:spLocks noChangeShapeType="1"/>
          </p:cNvSpPr>
          <p:nvPr/>
        </p:nvSpPr>
        <p:spPr bwMode="auto">
          <a:xfrm>
            <a:off x="2963863" y="2457450"/>
            <a:ext cx="4064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6077" name="AutoShape 13"/>
          <p:cNvSpPr>
            <a:spLocks noChangeArrowheads="1"/>
          </p:cNvSpPr>
          <p:nvPr/>
        </p:nvSpPr>
        <p:spPr bwMode="auto">
          <a:xfrm>
            <a:off x="3878263" y="3143250"/>
            <a:ext cx="203200" cy="304800"/>
          </a:xfrm>
          <a:prstGeom prst="downArrow">
            <a:avLst>
              <a:gd name="adj1" fmla="val 50000"/>
              <a:gd name="adj2" fmla="val 37500"/>
            </a:avLst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6078" name="AutoShape 14"/>
          <p:cNvSpPr>
            <a:spLocks noChangeArrowheads="1"/>
          </p:cNvSpPr>
          <p:nvPr/>
        </p:nvSpPr>
        <p:spPr bwMode="auto">
          <a:xfrm>
            <a:off x="2082800" y="2990850"/>
            <a:ext cx="1150938" cy="457200"/>
          </a:xfrm>
          <a:prstGeom prst="flowChartAlternateProcess">
            <a:avLst/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CO</a:t>
            </a:r>
            <a:r>
              <a:rPr lang="pt-BR" sz="1800" b="1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endParaRPr lang="pt-BR" sz="1800" b="1" baseline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6079" name="AutoShape 15"/>
          <p:cNvSpPr>
            <a:spLocks noChangeArrowheads="1"/>
          </p:cNvSpPr>
          <p:nvPr/>
        </p:nvSpPr>
        <p:spPr bwMode="auto">
          <a:xfrm>
            <a:off x="4572000" y="3181350"/>
            <a:ext cx="881063" cy="285750"/>
          </a:xfrm>
          <a:prstGeom prst="flowChartAlternateProcess">
            <a:avLst/>
          </a:prstGeom>
          <a:solidFill>
            <a:srgbClr val="0066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 Pi</a:t>
            </a:r>
          </a:p>
        </p:txBody>
      </p:sp>
      <p:sp>
        <p:nvSpPr>
          <p:cNvPr id="216080" name="AutoShape 16"/>
          <p:cNvSpPr>
            <a:spLocks noChangeArrowheads="1"/>
          </p:cNvSpPr>
          <p:nvPr/>
        </p:nvSpPr>
        <p:spPr bwMode="auto">
          <a:xfrm>
            <a:off x="6281738" y="1981200"/>
            <a:ext cx="1287462" cy="457200"/>
          </a:xfrm>
          <a:prstGeom prst="flowChartAlternateProcess">
            <a:avLst/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 Manitol</a:t>
            </a:r>
          </a:p>
        </p:txBody>
      </p:sp>
      <p:sp>
        <p:nvSpPr>
          <p:cNvPr id="216081" name="Line 17"/>
          <p:cNvSpPr>
            <a:spLocks noChangeShapeType="1"/>
          </p:cNvSpPr>
          <p:nvPr/>
        </p:nvSpPr>
        <p:spPr bwMode="auto">
          <a:xfrm>
            <a:off x="5943600" y="2209800"/>
            <a:ext cx="2714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6082" name="Line 18"/>
          <p:cNvSpPr>
            <a:spLocks noChangeShapeType="1"/>
          </p:cNvSpPr>
          <p:nvPr/>
        </p:nvSpPr>
        <p:spPr bwMode="auto">
          <a:xfrm flipH="1">
            <a:off x="3370263" y="3200400"/>
            <a:ext cx="47307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6083" name="AutoShape 19"/>
          <p:cNvSpPr>
            <a:spLocks noChangeArrowheads="1"/>
          </p:cNvSpPr>
          <p:nvPr/>
        </p:nvSpPr>
        <p:spPr bwMode="auto">
          <a:xfrm>
            <a:off x="1862138" y="4419600"/>
            <a:ext cx="1287462" cy="4572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Piruvato</a:t>
            </a:r>
          </a:p>
        </p:txBody>
      </p:sp>
      <p:sp>
        <p:nvSpPr>
          <p:cNvPr id="216084" name="AutoShape 20"/>
          <p:cNvSpPr>
            <a:spLocks noChangeArrowheads="1"/>
          </p:cNvSpPr>
          <p:nvPr/>
        </p:nvSpPr>
        <p:spPr bwMode="auto">
          <a:xfrm>
            <a:off x="5199063" y="3752850"/>
            <a:ext cx="1285875" cy="4572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Acetil-P</a:t>
            </a:r>
          </a:p>
        </p:txBody>
      </p:sp>
      <p:sp>
        <p:nvSpPr>
          <p:cNvPr id="216085" name="Line 21"/>
          <p:cNvSpPr>
            <a:spLocks noChangeShapeType="1"/>
          </p:cNvSpPr>
          <p:nvPr/>
        </p:nvSpPr>
        <p:spPr bwMode="auto">
          <a:xfrm flipH="1">
            <a:off x="2624138" y="3962400"/>
            <a:ext cx="542925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6086" name="AutoShape 22"/>
          <p:cNvSpPr>
            <a:spLocks noChangeArrowheads="1"/>
          </p:cNvSpPr>
          <p:nvPr/>
        </p:nvSpPr>
        <p:spPr bwMode="auto">
          <a:xfrm>
            <a:off x="7094538" y="3733800"/>
            <a:ext cx="1287462" cy="457200"/>
          </a:xfrm>
          <a:prstGeom prst="flowChartAlternateProcess">
            <a:avLst/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Acetato</a:t>
            </a:r>
          </a:p>
        </p:txBody>
      </p:sp>
      <p:sp>
        <p:nvSpPr>
          <p:cNvPr id="216087" name="Line 23"/>
          <p:cNvSpPr>
            <a:spLocks noChangeShapeType="1"/>
          </p:cNvSpPr>
          <p:nvPr/>
        </p:nvSpPr>
        <p:spPr bwMode="auto">
          <a:xfrm>
            <a:off x="6553200" y="3924300"/>
            <a:ext cx="4746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6088" name="Line 24"/>
          <p:cNvSpPr>
            <a:spLocks noChangeShapeType="1"/>
          </p:cNvSpPr>
          <p:nvPr/>
        </p:nvSpPr>
        <p:spPr bwMode="auto">
          <a:xfrm>
            <a:off x="4724400" y="3962400"/>
            <a:ext cx="406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6089" name="Line 25"/>
          <p:cNvSpPr>
            <a:spLocks noChangeShapeType="1"/>
          </p:cNvSpPr>
          <p:nvPr/>
        </p:nvSpPr>
        <p:spPr bwMode="auto">
          <a:xfrm>
            <a:off x="4995863" y="3505200"/>
            <a:ext cx="0" cy="381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6090" name="AutoShape 26"/>
          <p:cNvSpPr>
            <a:spLocks noChangeArrowheads="1"/>
          </p:cNvSpPr>
          <p:nvPr/>
        </p:nvSpPr>
        <p:spPr bwMode="auto">
          <a:xfrm>
            <a:off x="5029200" y="4552950"/>
            <a:ext cx="1354138" cy="47625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Acetil-CoA</a:t>
            </a:r>
          </a:p>
        </p:txBody>
      </p:sp>
      <p:sp>
        <p:nvSpPr>
          <p:cNvPr id="216091" name="AutoShape 27"/>
          <p:cNvSpPr>
            <a:spLocks noChangeArrowheads="1"/>
          </p:cNvSpPr>
          <p:nvPr/>
        </p:nvSpPr>
        <p:spPr bwMode="auto">
          <a:xfrm>
            <a:off x="6705600" y="4572000"/>
            <a:ext cx="1287463" cy="4572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Acetaldeido</a:t>
            </a:r>
          </a:p>
        </p:txBody>
      </p:sp>
      <p:sp>
        <p:nvSpPr>
          <p:cNvPr id="216092" name="AutoShape 28"/>
          <p:cNvSpPr>
            <a:spLocks noChangeArrowheads="1"/>
          </p:cNvSpPr>
          <p:nvPr/>
        </p:nvSpPr>
        <p:spPr bwMode="auto">
          <a:xfrm>
            <a:off x="8247063" y="4572000"/>
            <a:ext cx="828675" cy="457200"/>
          </a:xfrm>
          <a:prstGeom prst="flowChartAlternateProcess">
            <a:avLst/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Etanol</a:t>
            </a:r>
          </a:p>
        </p:txBody>
      </p:sp>
      <p:sp>
        <p:nvSpPr>
          <p:cNvPr id="216093" name="Line 29"/>
          <p:cNvSpPr>
            <a:spLocks noChangeShapeType="1"/>
          </p:cNvSpPr>
          <p:nvPr/>
        </p:nvSpPr>
        <p:spPr bwMode="auto">
          <a:xfrm flipH="1">
            <a:off x="1354138" y="4648200"/>
            <a:ext cx="406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6094" name="Line 30"/>
          <p:cNvSpPr>
            <a:spLocks noChangeShapeType="1"/>
          </p:cNvSpPr>
          <p:nvPr/>
        </p:nvSpPr>
        <p:spPr bwMode="auto">
          <a:xfrm>
            <a:off x="5824538" y="42672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6095" name="Line 31"/>
          <p:cNvSpPr>
            <a:spLocks noChangeShapeType="1"/>
          </p:cNvSpPr>
          <p:nvPr/>
        </p:nvSpPr>
        <p:spPr bwMode="auto">
          <a:xfrm>
            <a:off x="6434138" y="4800600"/>
            <a:ext cx="2714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6096" name="Line 32"/>
          <p:cNvSpPr>
            <a:spLocks noChangeShapeType="1"/>
          </p:cNvSpPr>
          <p:nvPr/>
        </p:nvSpPr>
        <p:spPr bwMode="auto">
          <a:xfrm>
            <a:off x="8026400" y="4800600"/>
            <a:ext cx="203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6097" name="Line 33"/>
          <p:cNvSpPr>
            <a:spLocks noChangeShapeType="1"/>
          </p:cNvSpPr>
          <p:nvPr/>
        </p:nvSpPr>
        <p:spPr bwMode="auto">
          <a:xfrm flipV="1">
            <a:off x="6773863" y="35814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6098" name="AutoShape 34"/>
          <p:cNvSpPr>
            <a:spLocks noChangeArrowheads="1"/>
          </p:cNvSpPr>
          <p:nvPr/>
        </p:nvSpPr>
        <p:spPr bwMode="auto">
          <a:xfrm>
            <a:off x="1905000" y="3657600"/>
            <a:ext cx="871538" cy="457200"/>
          </a:xfrm>
          <a:prstGeom prst="flowChartPreparation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6099" name="AutoShape 35"/>
          <p:cNvSpPr>
            <a:spLocks noChangeArrowheads="1"/>
          </p:cNvSpPr>
          <p:nvPr/>
        </p:nvSpPr>
        <p:spPr bwMode="auto">
          <a:xfrm>
            <a:off x="6367463" y="3048000"/>
            <a:ext cx="744537" cy="457200"/>
          </a:xfrm>
          <a:prstGeom prst="flowChartPreparation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6100" name="Text Box 36"/>
          <p:cNvSpPr txBox="1">
            <a:spLocks noChangeArrowheads="1"/>
          </p:cNvSpPr>
          <p:nvPr/>
        </p:nvSpPr>
        <p:spPr bwMode="auto">
          <a:xfrm>
            <a:off x="6369050" y="3089275"/>
            <a:ext cx="7874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ATP</a:t>
            </a:r>
          </a:p>
        </p:txBody>
      </p:sp>
      <p:sp>
        <p:nvSpPr>
          <p:cNvPr id="216101" name="Text Box 37"/>
          <p:cNvSpPr txBox="1">
            <a:spLocks noChangeArrowheads="1"/>
          </p:cNvSpPr>
          <p:nvPr/>
        </p:nvSpPr>
        <p:spPr bwMode="auto">
          <a:xfrm>
            <a:off x="1981200" y="3695700"/>
            <a:ext cx="7620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ATP</a:t>
            </a:r>
          </a:p>
        </p:txBody>
      </p:sp>
      <p:sp>
        <p:nvSpPr>
          <p:cNvPr id="216102" name="Text Box 38"/>
          <p:cNvSpPr txBox="1">
            <a:spLocks noChangeArrowheads="1"/>
          </p:cNvSpPr>
          <p:nvPr/>
        </p:nvSpPr>
        <p:spPr bwMode="auto">
          <a:xfrm>
            <a:off x="450850" y="914400"/>
            <a:ext cx="8153400" cy="263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40000"/>
              </a:lnSpc>
              <a:spcBef>
                <a:spcPct val="50000"/>
              </a:spcBef>
            </a:pPr>
            <a:r>
              <a:rPr lang="pt-BR" sz="2800" b="1" baseline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Fermentação Bactérias Homoláticas</a:t>
            </a:r>
            <a:endParaRPr lang="pt-BR" sz="2800" baseline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pic>
        <p:nvPicPr>
          <p:cNvPr id="216104" name="Picture 40" descr="esal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8488" y="228600"/>
            <a:ext cx="541337" cy="838200"/>
          </a:xfrm>
          <a:prstGeom prst="rect">
            <a:avLst/>
          </a:prstGeom>
          <a:noFill/>
        </p:spPr>
      </p:pic>
      <p:sp>
        <p:nvSpPr>
          <p:cNvPr id="216105" name="AutoShape 41"/>
          <p:cNvSpPr>
            <a:spLocks noChangeArrowheads="1"/>
          </p:cNvSpPr>
          <p:nvPr/>
        </p:nvSpPr>
        <p:spPr bwMode="auto">
          <a:xfrm>
            <a:off x="6096000" y="5410200"/>
            <a:ext cx="2819400" cy="457200"/>
          </a:xfrm>
          <a:prstGeom prst="flowChartAlternateProcess">
            <a:avLst/>
          </a:prstGeom>
          <a:solidFill>
            <a:srgbClr val="CC66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Álcool Desidrogenase</a:t>
            </a:r>
          </a:p>
        </p:txBody>
      </p:sp>
      <p:sp>
        <p:nvSpPr>
          <p:cNvPr id="216106" name="AutoShape 42"/>
          <p:cNvSpPr>
            <a:spLocks noChangeArrowheads="1"/>
          </p:cNvSpPr>
          <p:nvPr/>
        </p:nvSpPr>
        <p:spPr bwMode="auto">
          <a:xfrm>
            <a:off x="5667375" y="5334000"/>
            <a:ext cx="381000" cy="762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6107" name="Text Box 43"/>
          <p:cNvSpPr txBox="1">
            <a:spLocks noChangeArrowheads="1"/>
          </p:cNvSpPr>
          <p:nvPr/>
        </p:nvSpPr>
        <p:spPr bwMode="auto">
          <a:xfrm>
            <a:off x="3276600" y="5446713"/>
            <a:ext cx="25558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2800" i="1" baseline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L. </a:t>
            </a:r>
            <a:r>
              <a:rPr lang="pt-BR" sz="2800" i="1" baseline="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buchneri</a:t>
            </a:r>
            <a:endParaRPr lang="pt-BR" sz="2800" i="1" baseline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6108" name="Text Box 44"/>
          <p:cNvSpPr txBox="1">
            <a:spLocks noChangeArrowheads="1"/>
          </p:cNvSpPr>
          <p:nvPr/>
        </p:nvSpPr>
        <p:spPr bwMode="auto">
          <a:xfrm>
            <a:off x="8293100" y="4302125"/>
            <a:ext cx="68580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60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</a:t>
            </a:r>
            <a:endParaRPr lang="pt-BR" sz="3200" baseline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6109" name="AutoShape 45"/>
          <p:cNvSpPr>
            <a:spLocks noChangeArrowheads="1"/>
          </p:cNvSpPr>
          <p:nvPr/>
        </p:nvSpPr>
        <p:spPr bwMode="auto">
          <a:xfrm>
            <a:off x="8420100" y="3587750"/>
            <a:ext cx="228600" cy="685800"/>
          </a:xfrm>
          <a:prstGeom prst="upArrow">
            <a:avLst>
              <a:gd name="adj1" fmla="val 50000"/>
              <a:gd name="adj2" fmla="val 75000"/>
            </a:avLst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Silagem de cana-de-açúcar</a:t>
            </a:r>
            <a:endParaRPr lang="pt-BR"/>
          </a:p>
        </p:txBody>
      </p:sp>
      <p:graphicFrame>
        <p:nvGraphicFramePr>
          <p:cNvPr id="241671" name="Group 7"/>
          <p:cNvGraphicFramePr>
            <a:graphicFrameLocks noGrp="1"/>
          </p:cNvGraphicFramePr>
          <p:nvPr>
            <p:ph sz="half" idx="1"/>
          </p:nvPr>
        </p:nvGraphicFramePr>
        <p:xfrm>
          <a:off x="971550" y="2924175"/>
          <a:ext cx="7959725" cy="3200400"/>
        </p:xfrm>
        <a:graphic>
          <a:graphicData uri="http://schemas.openxmlformats.org/drawingml/2006/table">
            <a:tbl>
              <a:tblPr/>
              <a:tblGrid>
                <a:gridCol w="2376488"/>
                <a:gridCol w="2519362"/>
                <a:gridCol w="2160588"/>
                <a:gridCol w="903287"/>
              </a:tblGrid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Variáveis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IAC 86-2480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IAC87-3184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CV%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MS, %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27,4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31,8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FDN, %MS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45,4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54,3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CHO’s, % MS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19,9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17,5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Fonte: Schmidt (2006)</a:t>
                      </a:r>
                      <a:endParaRPr kumimoji="0" lang="pt-B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166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900113" y="2349500"/>
            <a:ext cx="7693025" cy="178593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400" b="1"/>
              <a:t>Variedades – forragem fresca</a:t>
            </a:r>
            <a:endParaRPr lang="pt-BR" sz="2400" b="1"/>
          </a:p>
        </p:txBody>
      </p:sp>
      <p:sp>
        <p:nvSpPr>
          <p:cNvPr id="241668" name="Text Box 4"/>
          <p:cNvSpPr txBox="1">
            <a:spLocks noChangeArrowheads="1"/>
          </p:cNvSpPr>
          <p:nvPr/>
        </p:nvSpPr>
        <p:spPr bwMode="auto">
          <a:xfrm>
            <a:off x="3471863" y="3113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41669" name="Picture 5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241670" name="Text Box 6"/>
          <p:cNvSpPr txBox="1">
            <a:spLocks noChangeArrowheads="1"/>
          </p:cNvSpPr>
          <p:nvPr/>
        </p:nvSpPr>
        <p:spPr bwMode="auto">
          <a:xfrm>
            <a:off x="1023938" y="4192588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Tratamento em montes</a:t>
            </a:r>
            <a:endParaRPr lang="pt-BR"/>
          </a:p>
        </p:txBody>
      </p:sp>
      <p:sp>
        <p:nvSpPr>
          <p:cNvPr id="429059" name="Text Box 3"/>
          <p:cNvSpPr txBox="1">
            <a:spLocks noChangeArrowheads="1"/>
          </p:cNvSpPr>
          <p:nvPr/>
        </p:nvSpPr>
        <p:spPr bwMode="auto">
          <a:xfrm>
            <a:off x="3471863" y="3113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429060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429061" name="Text Box 5"/>
          <p:cNvSpPr txBox="1">
            <a:spLocks noChangeArrowheads="1"/>
          </p:cNvSpPr>
          <p:nvPr/>
        </p:nvSpPr>
        <p:spPr bwMode="auto">
          <a:xfrm>
            <a:off x="1023938" y="4192588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graphicFrame>
        <p:nvGraphicFramePr>
          <p:cNvPr id="429062" name="Object 6"/>
          <p:cNvGraphicFramePr>
            <a:graphicFrameLocks noChangeAspect="1"/>
          </p:cNvGraphicFramePr>
          <p:nvPr/>
        </p:nvGraphicFramePr>
        <p:xfrm>
          <a:off x="868363" y="2349500"/>
          <a:ext cx="8167687" cy="3930650"/>
        </p:xfrm>
        <a:graphic>
          <a:graphicData uri="http://schemas.openxmlformats.org/presentationml/2006/ole">
            <p:oleObj spid="_x0000_s429062" name="Documento" r:id="rId4" imgW="7819920" imgH="3738240" progId="Word.Document.8">
              <p:embed/>
            </p:oleObj>
          </a:graphicData>
        </a:graphic>
      </p:graphicFrame>
      <p:sp>
        <p:nvSpPr>
          <p:cNvPr id="429063" name="Text Box 7"/>
          <p:cNvSpPr txBox="1">
            <a:spLocks noChangeArrowheads="1"/>
          </p:cNvSpPr>
          <p:nvPr/>
        </p:nvSpPr>
        <p:spPr bwMode="auto">
          <a:xfrm>
            <a:off x="900113" y="6430963"/>
            <a:ext cx="3429000" cy="39687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2000" b="1" baseline="0"/>
              <a:t>Fonte: Oliveira (2005)</a:t>
            </a:r>
            <a:endParaRPr lang="pt-BR" sz="2000" b="1" baseline="0">
              <a:latin typeface="Times New Roman" pitchFamily="18" charset="0"/>
            </a:endParaRPr>
          </a:p>
        </p:txBody>
      </p:sp>
      <p:sp>
        <p:nvSpPr>
          <p:cNvPr id="429064" name="Rectangle 8"/>
          <p:cNvSpPr>
            <a:spLocks noChangeArrowheads="1"/>
          </p:cNvSpPr>
          <p:nvPr/>
        </p:nvSpPr>
        <p:spPr bwMode="auto">
          <a:xfrm>
            <a:off x="2987675" y="2349500"/>
            <a:ext cx="720725" cy="1439863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429065" name="Picture 9" descr="Logotipo grupo      conservaçã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34088"/>
            <a:ext cx="787400" cy="823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29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29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906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AutoShape 2"/>
          <p:cNvSpPr>
            <a:spLocks noGrp="1" noChangeArrowheads="1"/>
          </p:cNvSpPr>
          <p:nvPr>
            <p:ph type="title"/>
          </p:nvPr>
        </p:nvSpPr>
        <p:spPr>
          <a:xfrm>
            <a:off x="467544" y="476672"/>
            <a:ext cx="79248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 </a:t>
            </a:r>
            <a:r>
              <a:rPr lang="en-US" sz="4000" dirty="0" err="1"/>
              <a:t>Desempenho</a:t>
            </a:r>
            <a:r>
              <a:rPr lang="en-US" sz="4000" dirty="0"/>
              <a:t> - </a:t>
            </a:r>
            <a:r>
              <a:rPr lang="en-US" sz="4000" dirty="0" err="1"/>
              <a:t>Gado</a:t>
            </a:r>
            <a:r>
              <a:rPr lang="en-US" sz="4000" dirty="0"/>
              <a:t> </a:t>
            </a:r>
            <a:r>
              <a:rPr lang="en-US" sz="4000" dirty="0" err="1"/>
              <a:t>Leite</a:t>
            </a:r>
            <a:endParaRPr lang="pt-BR" sz="4000" dirty="0"/>
          </a:p>
        </p:txBody>
      </p:sp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3471863" y="3113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110596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110597" name="Text Box 5"/>
          <p:cNvSpPr txBox="1">
            <a:spLocks noChangeArrowheads="1"/>
          </p:cNvSpPr>
          <p:nvPr/>
        </p:nvSpPr>
        <p:spPr bwMode="auto">
          <a:xfrm>
            <a:off x="1023938" y="4192588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graphicFrame>
        <p:nvGraphicFramePr>
          <p:cNvPr id="110600" name="Object 8"/>
          <p:cNvGraphicFramePr>
            <a:graphicFrameLocks noChangeAspect="1"/>
          </p:cNvGraphicFramePr>
          <p:nvPr/>
        </p:nvGraphicFramePr>
        <p:xfrm>
          <a:off x="900113" y="1988840"/>
          <a:ext cx="8243887" cy="4270673"/>
        </p:xfrm>
        <a:graphic>
          <a:graphicData uri="http://schemas.openxmlformats.org/presentationml/2006/ole">
            <p:oleObj spid="_x0000_s110600" name="Gráfico" r:id="rId4" imgW="4629302" imgH="2114702" progId="Excel.Sheet.8">
              <p:embed/>
            </p:oleObj>
          </a:graphicData>
        </a:graphic>
      </p:graphicFrame>
      <p:sp>
        <p:nvSpPr>
          <p:cNvPr id="110602" name="Oval 10"/>
          <p:cNvSpPr>
            <a:spLocks noChangeArrowheads="1"/>
          </p:cNvSpPr>
          <p:nvPr/>
        </p:nvSpPr>
        <p:spPr bwMode="auto">
          <a:xfrm>
            <a:off x="5535863" y="2523339"/>
            <a:ext cx="1138224" cy="1237991"/>
          </a:xfrm>
          <a:prstGeom prst="ellipse">
            <a:avLst/>
          </a:prstGeom>
          <a:noFill/>
          <a:ln w="28575" algn="ctr">
            <a:solidFill>
              <a:srgbClr val="CC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110603" name="Picture 11" descr="Logotipo grupo      conservaçã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34088"/>
            <a:ext cx="787400" cy="823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Tratamento em montes</a:t>
            </a:r>
            <a:endParaRPr lang="pt-BR"/>
          </a:p>
        </p:txBody>
      </p:sp>
      <p:sp>
        <p:nvSpPr>
          <p:cNvPr id="410627" name="Text Box 3"/>
          <p:cNvSpPr txBox="1">
            <a:spLocks noChangeArrowheads="1"/>
          </p:cNvSpPr>
          <p:nvPr/>
        </p:nvSpPr>
        <p:spPr bwMode="auto">
          <a:xfrm>
            <a:off x="3471863" y="3113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410628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410629" name="Text Box 5"/>
          <p:cNvSpPr txBox="1">
            <a:spLocks noChangeArrowheads="1"/>
          </p:cNvSpPr>
          <p:nvPr/>
        </p:nvSpPr>
        <p:spPr bwMode="auto">
          <a:xfrm>
            <a:off x="1023938" y="4192588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sp>
        <p:nvSpPr>
          <p:cNvPr id="410631" name="Text Box 7"/>
          <p:cNvSpPr txBox="1">
            <a:spLocks noChangeArrowheads="1"/>
          </p:cNvSpPr>
          <p:nvPr/>
        </p:nvSpPr>
        <p:spPr bwMode="auto">
          <a:xfrm>
            <a:off x="900113" y="6430963"/>
            <a:ext cx="3429000" cy="39687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2000" b="1" baseline="0"/>
              <a:t>Fonte: Oliveira (2005)</a:t>
            </a:r>
            <a:endParaRPr lang="pt-BR" sz="2000" b="1" baseline="0">
              <a:latin typeface="Times New Roman" pitchFamily="18" charset="0"/>
            </a:endParaRPr>
          </a:p>
        </p:txBody>
      </p:sp>
      <p:graphicFrame>
        <p:nvGraphicFramePr>
          <p:cNvPr id="410632" name="Object 8"/>
          <p:cNvGraphicFramePr>
            <a:graphicFrameLocks noChangeAspect="1"/>
          </p:cNvGraphicFramePr>
          <p:nvPr/>
        </p:nvGraphicFramePr>
        <p:xfrm>
          <a:off x="755650" y="1862138"/>
          <a:ext cx="8280400" cy="4668837"/>
        </p:xfrm>
        <a:graphic>
          <a:graphicData uri="http://schemas.openxmlformats.org/presentationml/2006/ole">
            <p:oleObj spid="_x0000_s410632" name="Documento" r:id="rId4" imgW="8641080" imgH="4873680" progId="Word.Document.8">
              <p:embed/>
            </p:oleObj>
          </a:graphicData>
        </a:graphic>
      </p:graphicFrame>
      <p:sp>
        <p:nvSpPr>
          <p:cNvPr id="410633" name="Rectangle 9"/>
          <p:cNvSpPr>
            <a:spLocks noChangeArrowheads="1"/>
          </p:cNvSpPr>
          <p:nvPr/>
        </p:nvSpPr>
        <p:spPr bwMode="auto">
          <a:xfrm>
            <a:off x="6156325" y="1773238"/>
            <a:ext cx="865188" cy="1800225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10634" name="Rectangle 10"/>
          <p:cNvSpPr>
            <a:spLocks noChangeArrowheads="1"/>
          </p:cNvSpPr>
          <p:nvPr/>
        </p:nvSpPr>
        <p:spPr bwMode="auto">
          <a:xfrm>
            <a:off x="7724775" y="1789113"/>
            <a:ext cx="865188" cy="1800225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10635" name="Rectangle 11"/>
          <p:cNvSpPr>
            <a:spLocks noChangeArrowheads="1"/>
          </p:cNvSpPr>
          <p:nvPr/>
        </p:nvSpPr>
        <p:spPr bwMode="auto">
          <a:xfrm>
            <a:off x="3203575" y="1773238"/>
            <a:ext cx="865188" cy="1800225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410636" name="Picture 12" descr="Logotipo grupo      conservaçã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92825"/>
            <a:ext cx="731838" cy="765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10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10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10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10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10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10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633" grpId="0" animBg="1"/>
      <p:bldP spid="410634" grpId="0" animBg="1"/>
      <p:bldP spid="410635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AutoShape 2"/>
          <p:cNvSpPr>
            <a:spLocks noGrp="1" noChangeArrowheads="1"/>
          </p:cNvSpPr>
          <p:nvPr>
            <p:ph type="title"/>
          </p:nvPr>
        </p:nvSpPr>
        <p:spPr>
          <a:xfrm>
            <a:off x="762000" y="260350"/>
            <a:ext cx="7924800" cy="1143000"/>
          </a:xfrm>
        </p:spPr>
        <p:txBody>
          <a:bodyPr/>
          <a:lstStyle/>
          <a:p>
            <a:r>
              <a:rPr lang="en-US"/>
              <a:t>Maturidade x variedade</a:t>
            </a:r>
            <a:endParaRPr lang="pt-BR"/>
          </a:p>
        </p:txBody>
      </p:sp>
      <p:graphicFrame>
        <p:nvGraphicFramePr>
          <p:cNvPr id="226368" name="Group 64"/>
          <p:cNvGraphicFramePr>
            <a:graphicFrameLocks noGrp="1"/>
          </p:cNvGraphicFramePr>
          <p:nvPr>
            <p:ph type="tbl" idx="1"/>
          </p:nvPr>
        </p:nvGraphicFramePr>
        <p:xfrm>
          <a:off x="684213" y="1341438"/>
          <a:ext cx="8208962" cy="5402582"/>
        </p:xfrm>
        <a:graphic>
          <a:graphicData uri="http://schemas.openxmlformats.org/drawingml/2006/table">
            <a:tbl>
              <a:tblPr/>
              <a:tblGrid>
                <a:gridCol w="1909762"/>
                <a:gridCol w="1049338"/>
                <a:gridCol w="1049337"/>
                <a:gridCol w="1050925"/>
                <a:gridCol w="1049338"/>
                <a:gridCol w="1050925"/>
                <a:gridCol w="1049337"/>
              </a:tblGrid>
              <a:tr h="1135063">
                <a:tc gridSpan="7">
                  <a:txBody>
                    <a:bodyPr/>
                    <a:lstStyle/>
                    <a:p>
                      <a:pPr marL="6350" marR="0" lvl="0" indent="-63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2563" algn="l"/>
                        </a:tabLst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Tabela 4 – Composição </a:t>
                      </a:r>
                      <a:r>
                        <a:rPr kumimoji="0" lang="pt-BR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químico-bromatológica</a:t>
                      </a: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de duas variedades de cana-de-açúcar, colhidas em três idades distintas (primeiro </a:t>
                      </a: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corte).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6350" marR="0" lvl="0" indent="-63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2563" algn="l"/>
                        </a:tabLst>
                      </a:pPr>
                      <a:endParaRPr kumimoji="0" lang="pt-BR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87350">
                <a:tc rowSpan="3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Variável</a:t>
                      </a:r>
                      <a:endParaRPr kumimoji="0" 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Idade cronológica na colheita</a:t>
                      </a:r>
                      <a:endParaRPr kumimoji="0" 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8893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12 meses</a:t>
                      </a:r>
                      <a:endParaRPr kumimoji="0" 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15 meses</a:t>
                      </a:r>
                      <a:endParaRPr kumimoji="0" 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18 meses</a:t>
                      </a:r>
                      <a:endParaRPr kumimoji="0" 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54927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142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IAC86-2480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IAC87-3184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IAC86-2480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IAC87-3184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IAC86-2480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IAC87-3184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MS (%)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30,2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34,5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24,0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28,3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28,0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32,5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FDN (% MS)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46,7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56,0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44,5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54,0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44,9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52,8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CHOs (% MS)</a:t>
                      </a:r>
                      <a:r>
                        <a:rPr kumimoji="0" lang="pt-BR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19,0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16,0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19,9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18,7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20,8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17,7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DIVMS (% MS)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65,8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60,5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67,3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62,6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70,7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62,9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Prod. </a:t>
                      </a: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(t MV/ha)</a:t>
                      </a:r>
                      <a:r>
                        <a:rPr kumimoji="0" lang="pt-BR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endParaRPr kumimoji="0" lang="pt-BR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144,3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195,3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153,8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183,5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8513">
                <a:tc gridSpan="7">
                  <a:txBody>
                    <a:bodyPr/>
                    <a:lstStyle/>
                    <a:p>
                      <a:pPr marL="6350" marR="0" lvl="0" indent="2222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Amostras de plantas colhidas para ensilagem, sem análise estatística (ausência de </a:t>
                      </a: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repetições).</a:t>
                      </a: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pt-BR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CHOs – </a:t>
                      </a: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carboidratos solúveis.</a:t>
                      </a: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pt-BR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Produtividade estimada em duas linhas de </a:t>
                      </a: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 metros.</a:t>
                      </a: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6350" marR="0" lvl="0" indent="22225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Fonte: Schmidt (</a:t>
                      </a: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2006).</a:t>
                      </a: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6307" name="Text Box 3"/>
          <p:cNvSpPr txBox="1">
            <a:spLocks noChangeArrowheads="1"/>
          </p:cNvSpPr>
          <p:nvPr/>
        </p:nvSpPr>
        <p:spPr bwMode="auto">
          <a:xfrm>
            <a:off x="3471863" y="3113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26308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226309" name="Text Box 5"/>
          <p:cNvSpPr txBox="1">
            <a:spLocks noChangeArrowheads="1"/>
          </p:cNvSpPr>
          <p:nvPr/>
        </p:nvSpPr>
        <p:spPr bwMode="auto">
          <a:xfrm>
            <a:off x="1023938" y="4192588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26369" name="Picture 65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8538" y="6308725"/>
            <a:ext cx="525462" cy="549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6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AutoShape 2"/>
          <p:cNvSpPr>
            <a:spLocks noGrp="1" noChangeArrowheads="1"/>
          </p:cNvSpPr>
          <p:nvPr>
            <p:ph type="title"/>
          </p:nvPr>
        </p:nvSpPr>
        <p:spPr>
          <a:xfrm>
            <a:off x="611560" y="125413"/>
            <a:ext cx="7924800" cy="1143000"/>
          </a:xfrm>
        </p:spPr>
        <p:txBody>
          <a:bodyPr>
            <a:normAutofit/>
          </a:bodyPr>
          <a:lstStyle/>
          <a:p>
            <a:pPr>
              <a:lnSpc>
                <a:spcPct val="10000"/>
              </a:lnSpc>
            </a:pPr>
            <a:r>
              <a:rPr lang="en-US" sz="4000" dirty="0" err="1"/>
              <a:t>Maturidade</a:t>
            </a:r>
            <a:r>
              <a:rPr lang="en-US" sz="4000" dirty="0"/>
              <a:t> x </a:t>
            </a:r>
            <a:r>
              <a:rPr lang="en-US" sz="4000" dirty="0" err="1"/>
              <a:t>ciclo</a:t>
            </a:r>
            <a:r>
              <a:rPr lang="en-US" sz="4000" dirty="0"/>
              <a:t> de </a:t>
            </a:r>
            <a:r>
              <a:rPr lang="en-US" sz="4000" dirty="0" err="1"/>
              <a:t>produção</a:t>
            </a:r>
            <a:endParaRPr lang="pt-BR" sz="4000" dirty="0"/>
          </a:p>
        </p:txBody>
      </p:sp>
      <p:graphicFrame>
        <p:nvGraphicFramePr>
          <p:cNvPr id="225355" name="Group 75"/>
          <p:cNvGraphicFramePr>
            <a:graphicFrameLocks noGrp="1"/>
          </p:cNvGraphicFramePr>
          <p:nvPr>
            <p:ph type="tbl" idx="1"/>
          </p:nvPr>
        </p:nvGraphicFramePr>
        <p:xfrm>
          <a:off x="755650" y="1185863"/>
          <a:ext cx="8064500" cy="5736590"/>
        </p:xfrm>
        <a:graphic>
          <a:graphicData uri="http://schemas.openxmlformats.org/drawingml/2006/table">
            <a:tbl>
              <a:tblPr/>
              <a:tblGrid>
                <a:gridCol w="1808163"/>
                <a:gridCol w="1236662"/>
                <a:gridCol w="1708150"/>
                <a:gridCol w="984250"/>
                <a:gridCol w="1163638"/>
                <a:gridCol w="1163637"/>
              </a:tblGrid>
              <a:tr h="1225550">
                <a:tc gridSpan="6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Tabela 3 – Composição </a:t>
                      </a:r>
                      <a:r>
                        <a:rPr kumimoji="0" lang="pt-BR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químico-bromatológica</a:t>
                      </a: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e produção de matéria seca de variedades de cana-de-açúcar, considerando os efeitos do ciclo de produção e idade </a:t>
                      </a: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 corte.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63538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Variável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Ciclo de Produção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Idade de corte (dias)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6353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Precoce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Intermediário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426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487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549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MS (%)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28,72</a:t>
                      </a:r>
                      <a:r>
                        <a:rPr kumimoji="0" lang="pt-BR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28,69</a:t>
                      </a:r>
                      <a:r>
                        <a:rPr kumimoji="0" lang="pt-BR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27,02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29,73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29,38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5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NDT (%)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62,47</a:t>
                      </a:r>
                      <a:r>
                        <a:rPr kumimoji="0" lang="pt-BR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63,51</a:t>
                      </a:r>
                      <a:r>
                        <a:rPr kumimoji="0" lang="pt-BR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62,45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63,02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63,50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5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MM (% MS)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16,12</a:t>
                      </a:r>
                      <a:r>
                        <a:rPr kumimoji="0" lang="pt-BR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15,64</a:t>
                      </a:r>
                      <a:r>
                        <a:rPr kumimoji="0" lang="pt-BR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17,96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16,43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13,26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5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FDN (% MS)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48,76</a:t>
                      </a:r>
                      <a:r>
                        <a:rPr kumimoji="0" lang="pt-BR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47,10</a:t>
                      </a:r>
                      <a:r>
                        <a:rPr kumimoji="0" lang="pt-BR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47,66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48,53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47,60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5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FDA (% MS)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28,79</a:t>
                      </a:r>
                      <a:r>
                        <a:rPr kumimoji="0" lang="pt-BR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27,45</a:t>
                      </a:r>
                      <a:r>
                        <a:rPr kumimoji="0" lang="pt-BR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26,72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29,31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28,33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LIG (% MS)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13,46</a:t>
                      </a:r>
                      <a:r>
                        <a:rPr kumimoji="0" lang="pt-BR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13,36</a:t>
                      </a:r>
                      <a:r>
                        <a:rPr kumimoji="0" lang="pt-BR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14,25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12,85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13,13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Produção (t/ha)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126,30</a:t>
                      </a:r>
                      <a:r>
                        <a:rPr kumimoji="0" lang="pt-BR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137,24</a:t>
                      </a:r>
                      <a:r>
                        <a:rPr kumimoji="0" lang="pt-BR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121,16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136,15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138,00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2963">
                <a:tc gridSpan="6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Médias na linha, relativas ao ciclo de produção, seguidas por letras diferentes, são estatisticamente diferentes (P &lt; 0,05) pelo teste F.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Fonte: Adaptado de Fernandes </a:t>
                      </a:r>
                      <a:r>
                        <a:rPr kumimoji="0" lang="pt-B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et</a:t>
                      </a: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al., 2003.</a:t>
                      </a:r>
                      <a:endParaRPr kumimoji="0" lang="pt-B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5283" name="Text Box 3"/>
          <p:cNvSpPr txBox="1">
            <a:spLocks noChangeArrowheads="1"/>
          </p:cNvSpPr>
          <p:nvPr/>
        </p:nvSpPr>
        <p:spPr bwMode="auto">
          <a:xfrm>
            <a:off x="3471863" y="3113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25284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77238" y="0"/>
            <a:ext cx="766762" cy="1125538"/>
          </a:xfrm>
          <a:prstGeom prst="rect">
            <a:avLst/>
          </a:prstGeom>
          <a:noFill/>
        </p:spPr>
      </p:pic>
      <p:sp>
        <p:nvSpPr>
          <p:cNvPr id="225285" name="Text Box 5"/>
          <p:cNvSpPr txBox="1">
            <a:spLocks noChangeArrowheads="1"/>
          </p:cNvSpPr>
          <p:nvPr/>
        </p:nvSpPr>
        <p:spPr bwMode="auto">
          <a:xfrm>
            <a:off x="1023938" y="4192588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sp>
        <p:nvSpPr>
          <p:cNvPr id="225352" name="Rectangle 72"/>
          <p:cNvSpPr>
            <a:spLocks noChangeArrowheads="1"/>
          </p:cNvSpPr>
          <p:nvPr/>
        </p:nvSpPr>
        <p:spPr bwMode="auto">
          <a:xfrm>
            <a:off x="755650" y="3502025"/>
            <a:ext cx="4392613" cy="358775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25353" name="Rectangle 73"/>
          <p:cNvSpPr>
            <a:spLocks noChangeArrowheads="1"/>
          </p:cNvSpPr>
          <p:nvPr/>
        </p:nvSpPr>
        <p:spPr bwMode="auto">
          <a:xfrm>
            <a:off x="755650" y="4222750"/>
            <a:ext cx="4392613" cy="358775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25354" name="Rectangle 74"/>
          <p:cNvSpPr>
            <a:spLocks noChangeArrowheads="1"/>
          </p:cNvSpPr>
          <p:nvPr/>
        </p:nvSpPr>
        <p:spPr bwMode="auto">
          <a:xfrm>
            <a:off x="755650" y="5300663"/>
            <a:ext cx="4392613" cy="649287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225356" name="Picture 76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50275" y="6237288"/>
            <a:ext cx="593725" cy="620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5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5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5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25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25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25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25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52" grpId="0" animBg="1"/>
      <p:bldP spid="225353" grpId="0" animBg="1"/>
      <p:bldP spid="225354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AutoShape 2"/>
          <p:cNvSpPr>
            <a:spLocks noGrp="1" noChangeArrowheads="1"/>
          </p:cNvSpPr>
          <p:nvPr>
            <p:ph type="title"/>
          </p:nvPr>
        </p:nvSpPr>
        <p:spPr>
          <a:xfrm>
            <a:off x="762000" y="260350"/>
            <a:ext cx="7924800" cy="1143000"/>
          </a:xfrm>
        </p:spPr>
        <p:txBody>
          <a:bodyPr/>
          <a:lstStyle/>
          <a:p>
            <a:r>
              <a:rPr lang="en-US"/>
              <a:t>Maturidade x espaçamento</a:t>
            </a:r>
            <a:endParaRPr lang="pt-BR"/>
          </a:p>
        </p:txBody>
      </p:sp>
      <p:graphicFrame>
        <p:nvGraphicFramePr>
          <p:cNvPr id="227485" name="Group 157"/>
          <p:cNvGraphicFramePr>
            <a:graphicFrameLocks noGrp="1"/>
          </p:cNvGraphicFramePr>
          <p:nvPr>
            <p:ph type="tbl" idx="1"/>
          </p:nvPr>
        </p:nvGraphicFramePr>
        <p:xfrm>
          <a:off x="539552" y="1124744"/>
          <a:ext cx="8351837" cy="5666741"/>
        </p:xfrm>
        <a:graphic>
          <a:graphicData uri="http://schemas.openxmlformats.org/drawingml/2006/table">
            <a:tbl>
              <a:tblPr/>
              <a:tblGrid>
                <a:gridCol w="1727200"/>
                <a:gridCol w="809625"/>
                <a:gridCol w="536575"/>
                <a:gridCol w="738187"/>
                <a:gridCol w="687388"/>
                <a:gridCol w="684212"/>
                <a:gridCol w="649288"/>
                <a:gridCol w="792162"/>
                <a:gridCol w="719138"/>
                <a:gridCol w="1008062"/>
              </a:tblGrid>
              <a:tr h="1281113">
                <a:tc gridSpan="10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Tabela 5 – Análise </a:t>
                      </a:r>
                      <a:r>
                        <a:rPr kumimoji="0" lang="pt-BR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bromatológica</a:t>
                      </a: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da cana-de-açúcar </a:t>
                      </a:r>
                      <a:r>
                        <a:rPr kumimoji="0" lang="pt-BR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in natura</a:t>
                      </a: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, variedade RB72-454, sob efeito de idades de corte e espaçamento de plantio.</a:t>
                      </a:r>
                      <a:endParaRPr kumimoji="0" lang="pt-BR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7445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Idade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Ano do corte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Esp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MS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MM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PB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EE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FDN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FDA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Lignina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6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% MS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286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 meses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0,9 m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45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15,99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7,09</a:t>
                      </a:r>
                      <a:endParaRPr kumimoji="0" lang="es-ES_tradnl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5,37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2,75</a:t>
                      </a:r>
                      <a:endParaRPr kumimoji="0" lang="es-ES_tradnl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75,93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43,56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5,75</a:t>
                      </a:r>
                      <a:endParaRPr kumimoji="0" lang="es-ES_tradnl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2006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1,3 m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45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16,62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7,25</a:t>
                      </a:r>
                      <a:endParaRPr kumimoji="0" lang="es-ES_tradnl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5,62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2,85</a:t>
                      </a:r>
                      <a:endParaRPr kumimoji="0" lang="es-ES_tradnl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75,29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43,62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4,77</a:t>
                      </a:r>
                      <a:endParaRPr kumimoji="0" lang="es-ES_tradnl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 meses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0,9 m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45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21,29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6,27</a:t>
                      </a:r>
                      <a:endParaRPr kumimoji="0" lang="es-ES_tradnl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6,34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2,25</a:t>
                      </a:r>
                      <a:endParaRPr kumimoji="0" lang="es-ES_tradnl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69,00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42,10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7,00</a:t>
                      </a:r>
                      <a:endParaRPr kumimoji="0" lang="es-ES_tradnl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2005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1,3 m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45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21,90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6,05</a:t>
                      </a:r>
                      <a:endParaRPr kumimoji="0" lang="es-ES_tradnl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6,03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2,36</a:t>
                      </a:r>
                      <a:endParaRPr kumimoji="0" lang="es-ES_tradnl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67,27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43,04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7,40</a:t>
                      </a:r>
                      <a:endParaRPr kumimoji="0" lang="es-ES_tradnl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14 meses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0,9 m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45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25,15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4,79</a:t>
                      </a:r>
                      <a:endParaRPr kumimoji="0" lang="es-ES_tradnl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3,44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2,02</a:t>
                      </a:r>
                      <a:endParaRPr kumimoji="0" lang="es-ES_tradnl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59,99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36,61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5,26</a:t>
                      </a:r>
                      <a:endParaRPr kumimoji="0" lang="es-ES_tradnl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2006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1,3 m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45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25,48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4,41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3,50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2,14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60,77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35,84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4,46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3575">
                <a:tc gridSpan="10"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Esp</a:t>
                      </a: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= espaçamento</a:t>
                      </a: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Fonte: Adaptado de </a:t>
                      </a:r>
                      <a:r>
                        <a:rPr kumimoji="0" lang="pt-B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Muraro</a:t>
                      </a: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.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7331" name="Text Box 3"/>
          <p:cNvSpPr txBox="1">
            <a:spLocks noChangeArrowheads="1"/>
          </p:cNvSpPr>
          <p:nvPr/>
        </p:nvSpPr>
        <p:spPr bwMode="auto">
          <a:xfrm>
            <a:off x="3471863" y="3113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27332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227333" name="Text Box 5"/>
          <p:cNvSpPr txBox="1">
            <a:spLocks noChangeArrowheads="1"/>
          </p:cNvSpPr>
          <p:nvPr/>
        </p:nvSpPr>
        <p:spPr bwMode="auto">
          <a:xfrm>
            <a:off x="1023938" y="4192588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sp>
        <p:nvSpPr>
          <p:cNvPr id="227486" name="Rectangle 158"/>
          <p:cNvSpPr>
            <a:spLocks noChangeArrowheads="1"/>
          </p:cNvSpPr>
          <p:nvPr/>
        </p:nvSpPr>
        <p:spPr bwMode="auto">
          <a:xfrm>
            <a:off x="3635896" y="3645024"/>
            <a:ext cx="647700" cy="2492375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27487" name="Rectangle 159"/>
          <p:cNvSpPr>
            <a:spLocks noChangeArrowheads="1"/>
          </p:cNvSpPr>
          <p:nvPr/>
        </p:nvSpPr>
        <p:spPr bwMode="auto">
          <a:xfrm>
            <a:off x="6458063" y="3631169"/>
            <a:ext cx="647700" cy="2492375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227488" name="Picture 160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8538" y="6308725"/>
            <a:ext cx="525462" cy="549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7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7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7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27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27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486" grpId="0" animBg="1"/>
      <p:bldP spid="227487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611188" y="3573463"/>
            <a:ext cx="79930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baseline="0" dirty="0"/>
              <a:t>Taxas médias diárias de aparecimento (</a:t>
            </a:r>
            <a:r>
              <a:rPr lang="pt-BR" baseline="0" dirty="0" err="1"/>
              <a:t>ka</a:t>
            </a:r>
            <a:r>
              <a:rPr lang="pt-BR" baseline="0" dirty="0"/>
              <a:t>) e de mortalidade (km) do número total de </a:t>
            </a:r>
            <a:r>
              <a:rPr lang="pt-BR" baseline="0" dirty="0" err="1"/>
              <a:t>perfilhos</a:t>
            </a:r>
            <a:r>
              <a:rPr lang="pt-BR" baseline="0" dirty="0"/>
              <a:t> por metro da variedade IAC86-2480 de cana-de-açúcar, submetida a métodos de colheita de forragem </a:t>
            </a:r>
          </a:p>
        </p:txBody>
      </p:sp>
      <p:graphicFrame>
        <p:nvGraphicFramePr>
          <p:cNvPr id="41115" name="Group 155"/>
          <p:cNvGraphicFramePr>
            <a:graphicFrameLocks noGrp="1"/>
          </p:cNvGraphicFramePr>
          <p:nvPr>
            <p:ph sz="half" idx="1"/>
          </p:nvPr>
        </p:nvGraphicFramePr>
        <p:xfrm>
          <a:off x="684213" y="4508500"/>
          <a:ext cx="7848600" cy="1539876"/>
        </p:xfrm>
        <a:graphic>
          <a:graphicData uri="http://schemas.openxmlformats.org/drawingml/2006/table">
            <a:tbl>
              <a:tblPr/>
              <a:tblGrid>
                <a:gridCol w="2543175"/>
                <a:gridCol w="1444625"/>
                <a:gridCol w="1444625"/>
                <a:gridCol w="1168400"/>
                <a:gridCol w="1247775"/>
              </a:tblGrid>
              <a:tr h="385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Método de Colheita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</a:t>
                      </a:r>
                      <a:r>
                        <a:rPr kumimoji="0" lang="pt-B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EP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</a:t>
                      </a:r>
                      <a:r>
                        <a:rPr kumimoji="0" lang="pt-B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EP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MAN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0,0249</a:t>
                      </a:r>
                      <a:r>
                        <a:rPr kumimoji="0" lang="pt-BR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0,00091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0,0252</a:t>
                      </a:r>
                      <a:r>
                        <a:rPr kumimoji="0" lang="pt-BR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0,00092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MEC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0,0287</a:t>
                      </a:r>
                      <a:r>
                        <a:rPr kumimoji="0" lang="pt-BR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0,00088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0,0295</a:t>
                      </a:r>
                      <a:r>
                        <a:rPr kumimoji="0" lang="pt-BR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0,00090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MEC+MAN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0,0268</a:t>
                      </a:r>
                      <a:r>
                        <a:rPr kumimoji="0" lang="pt-BR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ab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0,00081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0,0275</a:t>
                      </a:r>
                      <a:r>
                        <a:rPr kumimoji="0" lang="pt-BR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ab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0,00084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1252" name="Group 292"/>
          <p:cNvGraphicFramePr>
            <a:graphicFrameLocks noGrp="1"/>
          </p:cNvGraphicFramePr>
          <p:nvPr>
            <p:ph sz="half" idx="2"/>
          </p:nvPr>
        </p:nvGraphicFramePr>
        <p:xfrm>
          <a:off x="755650" y="2189163"/>
          <a:ext cx="7777163" cy="1097280"/>
        </p:xfrm>
        <a:graphic>
          <a:graphicData uri="http://schemas.openxmlformats.org/drawingml/2006/table">
            <a:tbl>
              <a:tblPr/>
              <a:tblGrid>
                <a:gridCol w="4464050"/>
                <a:gridCol w="1800225"/>
                <a:gridCol w="1512888"/>
              </a:tblGrid>
              <a:tr h="358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Variável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</a:t>
                      </a:r>
                      <a:r>
                        <a:rPr kumimoji="0" lang="pt-B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</a:t>
                      </a:r>
                      <a:r>
                        <a:rPr kumimoji="0" lang="pt-B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Número de perfilhos totais / metro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0,0246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0,0146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Número de perfilhos basais / metro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0,0942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0,0637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116" name="Text Box 156"/>
          <p:cNvSpPr txBox="1">
            <a:spLocks noChangeArrowheads="1"/>
          </p:cNvSpPr>
          <p:nvPr/>
        </p:nvSpPr>
        <p:spPr bwMode="auto">
          <a:xfrm>
            <a:off x="611188" y="6021388"/>
            <a:ext cx="7848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1600" baseline="0" dirty="0"/>
              <a:t>Médias seguidas das mesmas letras, na coluna, não diferem entre si (P&gt;0,05)</a:t>
            </a:r>
          </a:p>
        </p:txBody>
      </p:sp>
      <p:sp>
        <p:nvSpPr>
          <p:cNvPr id="41156" name="Text Box 196"/>
          <p:cNvSpPr txBox="1">
            <a:spLocks noChangeArrowheads="1"/>
          </p:cNvSpPr>
          <p:nvPr/>
        </p:nvSpPr>
        <p:spPr bwMode="auto">
          <a:xfrm>
            <a:off x="684213" y="1268413"/>
            <a:ext cx="77041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baseline="0" dirty="0"/>
              <a:t>Valores da probabilidade para verificação do efeito dos métodos de colheita sobre os parâmetros das equações </a:t>
            </a:r>
            <a:r>
              <a:rPr lang="pt-BR" baseline="0" dirty="0" err="1"/>
              <a:t>ka</a:t>
            </a:r>
            <a:r>
              <a:rPr lang="pt-BR" baseline="0" dirty="0"/>
              <a:t> e km, relativas ao perfilhamento da cana-de-açúcar variedade IAC86-2480 </a:t>
            </a:r>
          </a:p>
        </p:txBody>
      </p:sp>
      <p:sp>
        <p:nvSpPr>
          <p:cNvPr id="41253" name="Text Box 293"/>
          <p:cNvSpPr txBox="1">
            <a:spLocks noChangeArrowheads="1"/>
          </p:cNvSpPr>
          <p:nvPr/>
        </p:nvSpPr>
        <p:spPr bwMode="auto">
          <a:xfrm>
            <a:off x="4572000" y="2708275"/>
            <a:ext cx="1079500" cy="36671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>
                <a:solidFill>
                  <a:schemeClr val="bg1"/>
                </a:solidFill>
              </a:rPr>
              <a:t>P&gt;0,05</a:t>
            </a:r>
          </a:p>
        </p:txBody>
      </p:sp>
      <p:pic>
        <p:nvPicPr>
          <p:cNvPr id="12" name="Picture 2" descr="esal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26463" y="228600"/>
            <a:ext cx="541337" cy="838200"/>
          </a:xfrm>
          <a:prstGeom prst="rect">
            <a:avLst/>
          </a:prstGeom>
          <a:noFill/>
        </p:spPr>
      </p:pic>
      <p:pic>
        <p:nvPicPr>
          <p:cNvPr id="13" name="Picture 6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sp>
        <p:nvSpPr>
          <p:cNvPr id="14" name="Retângulo 13"/>
          <p:cNvSpPr/>
          <p:nvPr/>
        </p:nvSpPr>
        <p:spPr>
          <a:xfrm>
            <a:off x="655427" y="6338525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</a:t>
            </a:r>
            <a:r>
              <a:rPr lang="pt-BR" sz="1800" baseline="0" dirty="0" err="1" smtClean="0"/>
              <a:t>Schogor</a:t>
            </a:r>
            <a:r>
              <a:rPr lang="pt-BR" sz="1800" baseline="0" dirty="0" smtClean="0"/>
              <a:t> (2008)</a:t>
            </a:r>
            <a:endParaRPr lang="pt-BR" sz="1800" baseline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326" name="Group 126"/>
          <p:cNvGraphicFramePr>
            <a:graphicFrameLocks noGrp="1"/>
          </p:cNvGraphicFramePr>
          <p:nvPr>
            <p:ph/>
          </p:nvPr>
        </p:nvGraphicFramePr>
        <p:xfrm>
          <a:off x="683568" y="2014532"/>
          <a:ext cx="7417445" cy="2998644"/>
        </p:xfrm>
        <a:graphic>
          <a:graphicData uri="http://schemas.openxmlformats.org/drawingml/2006/table">
            <a:tbl>
              <a:tblPr/>
              <a:tblGrid>
                <a:gridCol w="3974209"/>
                <a:gridCol w="1720809"/>
                <a:gridCol w="1722427"/>
              </a:tblGrid>
              <a:tr h="3741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Variáveis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59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Peso planta inteira, kg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0,7136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0,9320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1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Peso do colmo, kg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0,6238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0,8805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1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Diâmetro do colmo, cm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0,3741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0,1650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59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Área foliar, m</a:t>
                      </a:r>
                      <a:r>
                        <a:rPr kumimoji="0" lang="pt-BR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0,5888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0,9672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1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Graus brix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0,6210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0,3557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1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Número de nós / planta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0,9052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0,4956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59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Altura, cm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0,3014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0,1187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1327" name="Text Box 127"/>
          <p:cNvSpPr txBox="1">
            <a:spLocks noChangeArrowheads="1"/>
          </p:cNvSpPr>
          <p:nvPr/>
        </p:nvSpPr>
        <p:spPr bwMode="auto">
          <a:xfrm>
            <a:off x="683568" y="1052736"/>
            <a:ext cx="74168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1600" baseline="0" dirty="0"/>
              <a:t>Valor da probabilidade referente ao efeito do tratamento sobre os parâmetros das equações preditivas, representadas pelo valor assintótico da variável (a) e taxa média diária de acúmulo ou incremento (k) para as variáveis estudadas</a:t>
            </a:r>
          </a:p>
        </p:txBody>
      </p:sp>
      <p:sp>
        <p:nvSpPr>
          <p:cNvPr id="51328" name="Text Box 128"/>
          <p:cNvSpPr txBox="1">
            <a:spLocks noChangeArrowheads="1"/>
          </p:cNvSpPr>
          <p:nvPr/>
        </p:nvSpPr>
        <p:spPr bwMode="auto">
          <a:xfrm>
            <a:off x="468313" y="5321300"/>
            <a:ext cx="80645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pt-BR" baseline="0" dirty="0"/>
              <a:t> Não houve efeito dos tratamentos sobre as variáveis de peso e número de folhas verdes, senescentes, mortas, expandidas e expansão por planta (análises destrutivas e não-destrutivas)</a:t>
            </a:r>
          </a:p>
        </p:txBody>
      </p:sp>
      <p:pic>
        <p:nvPicPr>
          <p:cNvPr id="9" name="Picture 2" descr="esal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26463" y="228600"/>
            <a:ext cx="541337" cy="838200"/>
          </a:xfrm>
          <a:prstGeom prst="rect">
            <a:avLst/>
          </a:prstGeom>
          <a:noFill/>
        </p:spPr>
      </p:pic>
      <p:pic>
        <p:nvPicPr>
          <p:cNvPr id="10" name="Picture 6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sp>
        <p:nvSpPr>
          <p:cNvPr id="11" name="Retângulo 10"/>
          <p:cNvSpPr/>
          <p:nvPr/>
        </p:nvSpPr>
        <p:spPr>
          <a:xfrm>
            <a:off x="655427" y="6269250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</a:t>
            </a:r>
            <a:r>
              <a:rPr lang="pt-BR" sz="1800" baseline="0" dirty="0" err="1" smtClean="0"/>
              <a:t>Schogor</a:t>
            </a:r>
            <a:r>
              <a:rPr lang="pt-BR" sz="1800" baseline="0" dirty="0" smtClean="0"/>
              <a:t> (2008)</a:t>
            </a:r>
            <a:endParaRPr lang="pt-BR" sz="1800" baseline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82" name="Object 38"/>
          <p:cNvGraphicFramePr>
            <a:graphicFrameLocks noChangeAspect="1"/>
          </p:cNvGraphicFramePr>
          <p:nvPr>
            <p:ph/>
          </p:nvPr>
        </p:nvGraphicFramePr>
        <p:xfrm>
          <a:off x="1042988" y="692696"/>
          <a:ext cx="6551612" cy="2873375"/>
        </p:xfrm>
        <a:graphic>
          <a:graphicData uri="http://schemas.openxmlformats.org/presentationml/2006/ole">
            <p:oleObj spid="_x0000_s547842" name="Gráfico" r:id="rId3" imgW="11791950" imgH="5172075" progId="Excel.Sheet.8">
              <p:embed/>
            </p:oleObj>
          </a:graphicData>
        </a:graphic>
      </p:graphicFrame>
      <p:sp>
        <p:nvSpPr>
          <p:cNvPr id="57357" name="Text Box 13"/>
          <p:cNvSpPr txBox="1">
            <a:spLocks noChangeArrowheads="1"/>
          </p:cNvSpPr>
          <p:nvPr/>
        </p:nvSpPr>
        <p:spPr bwMode="auto">
          <a:xfrm>
            <a:off x="973138" y="3645024"/>
            <a:ext cx="71278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pt-BR" baseline="0" dirty="0"/>
              <a:t>Peso da planta inteira e peso do colmo da variedade IAC86-2480, de acordo com a função proposta para cada tratamento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619250" y="1038771"/>
            <a:ext cx="6048375" cy="287338"/>
            <a:chOff x="431" y="1525"/>
            <a:chExt cx="2358" cy="181"/>
          </a:xfrm>
        </p:grpSpPr>
        <p:sp>
          <p:nvSpPr>
            <p:cNvPr id="57359" name="AutoShape 15"/>
            <p:cNvSpPr>
              <a:spLocks/>
            </p:cNvSpPr>
            <p:nvPr/>
          </p:nvSpPr>
          <p:spPr bwMode="auto">
            <a:xfrm>
              <a:off x="2744" y="1525"/>
              <a:ext cx="45" cy="181"/>
            </a:xfrm>
            <a:prstGeom prst="rightBrace">
              <a:avLst>
                <a:gd name="adj1" fmla="val 33519"/>
                <a:gd name="adj2" fmla="val 50000"/>
              </a:avLst>
            </a:prstGeom>
            <a:noFill/>
            <a:ln w="222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7360" name="Line 16"/>
            <p:cNvSpPr>
              <a:spLocks noChangeShapeType="1"/>
            </p:cNvSpPr>
            <p:nvPr/>
          </p:nvSpPr>
          <p:spPr bwMode="auto">
            <a:xfrm flipH="1">
              <a:off x="431" y="1525"/>
              <a:ext cx="2268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57361" name="Line 17"/>
            <p:cNvSpPr>
              <a:spLocks noChangeShapeType="1"/>
            </p:cNvSpPr>
            <p:nvPr/>
          </p:nvSpPr>
          <p:spPr bwMode="auto">
            <a:xfrm flipH="1">
              <a:off x="431" y="1706"/>
              <a:ext cx="2268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7378" name="Text Box 34"/>
          <p:cNvSpPr txBox="1">
            <a:spLocks noChangeArrowheads="1"/>
          </p:cNvSpPr>
          <p:nvPr/>
        </p:nvSpPr>
        <p:spPr bwMode="auto">
          <a:xfrm>
            <a:off x="1143326" y="4544938"/>
            <a:ext cx="662463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pt-BR" sz="1600" baseline="0" dirty="0">
                <a:solidFill>
                  <a:srgbClr val="FF0000"/>
                </a:solidFill>
              </a:rPr>
              <a:t>Peso planta MAN = 0,7362 / [1 + </a:t>
            </a:r>
            <a:r>
              <a:rPr lang="pt-BR" sz="1600" baseline="0" dirty="0" err="1">
                <a:solidFill>
                  <a:srgbClr val="FF0000"/>
                </a:solidFill>
              </a:rPr>
              <a:t>exp</a:t>
            </a:r>
            <a:r>
              <a:rPr lang="pt-BR" sz="1600" baseline="0" dirty="0">
                <a:solidFill>
                  <a:srgbClr val="FF0000"/>
                </a:solidFill>
              </a:rPr>
              <a:t> (3,3502 - 0,0284 * DAC)]</a:t>
            </a:r>
          </a:p>
          <a:p>
            <a:pPr algn="l"/>
            <a:r>
              <a:rPr lang="pt-BR" sz="1600" baseline="0" dirty="0">
                <a:solidFill>
                  <a:srgbClr val="008000"/>
                </a:solidFill>
              </a:rPr>
              <a:t>Peso planta MEC = 0,7162 / [1 + </a:t>
            </a:r>
            <a:r>
              <a:rPr lang="pt-BR" sz="1600" baseline="0" dirty="0" err="1">
                <a:solidFill>
                  <a:srgbClr val="008000"/>
                </a:solidFill>
              </a:rPr>
              <a:t>exp</a:t>
            </a:r>
            <a:r>
              <a:rPr lang="pt-BR" sz="1600" baseline="0" dirty="0">
                <a:solidFill>
                  <a:srgbClr val="008000"/>
                </a:solidFill>
              </a:rPr>
              <a:t> (3,3002 - 0,0303 * DAC)]</a:t>
            </a:r>
          </a:p>
          <a:p>
            <a:pPr algn="l"/>
            <a:r>
              <a:rPr lang="pt-BR" sz="1600" baseline="0" dirty="0"/>
              <a:t>Peso planta MEC+MAN = 0,7173 / [1 + </a:t>
            </a:r>
            <a:r>
              <a:rPr lang="pt-BR" sz="1600" baseline="0" dirty="0" err="1"/>
              <a:t>exp</a:t>
            </a:r>
            <a:r>
              <a:rPr lang="pt-BR" sz="1600" baseline="0" dirty="0"/>
              <a:t> (3,3899 - 0,0285 * DAC)]</a:t>
            </a:r>
          </a:p>
          <a:p>
            <a:pPr algn="l"/>
            <a:endParaRPr lang="pt-BR" sz="1600" baseline="0" dirty="0"/>
          </a:p>
          <a:p>
            <a:pPr algn="l"/>
            <a:r>
              <a:rPr lang="pt-BR" sz="1600" baseline="0" dirty="0">
                <a:solidFill>
                  <a:srgbClr val="FF0000"/>
                </a:solidFill>
              </a:rPr>
              <a:t>Peso colmo MAN = 0,6655 / (1 + </a:t>
            </a:r>
            <a:r>
              <a:rPr lang="pt-BR" sz="1600" baseline="0" dirty="0" err="1">
                <a:solidFill>
                  <a:srgbClr val="FF0000"/>
                </a:solidFill>
              </a:rPr>
              <a:t>exp</a:t>
            </a:r>
            <a:r>
              <a:rPr lang="pt-BR" sz="1600" baseline="0" dirty="0">
                <a:solidFill>
                  <a:srgbClr val="FF0000"/>
                </a:solidFill>
              </a:rPr>
              <a:t> (2,7647 - 0,0218 * DAC)]</a:t>
            </a:r>
          </a:p>
          <a:p>
            <a:pPr algn="l"/>
            <a:r>
              <a:rPr lang="pt-BR" sz="1600" baseline="0" dirty="0">
                <a:solidFill>
                  <a:srgbClr val="008000"/>
                </a:solidFill>
              </a:rPr>
              <a:t>Peso colmo MEC = 0,6341 / (1 + </a:t>
            </a:r>
            <a:r>
              <a:rPr lang="pt-BR" sz="1600" baseline="0" dirty="0" err="1">
                <a:solidFill>
                  <a:srgbClr val="008000"/>
                </a:solidFill>
              </a:rPr>
              <a:t>exp</a:t>
            </a:r>
            <a:r>
              <a:rPr lang="pt-BR" sz="1600" baseline="0" dirty="0">
                <a:solidFill>
                  <a:srgbClr val="008000"/>
                </a:solidFill>
              </a:rPr>
              <a:t> (2,8702 - 0,0254 * DAC)]</a:t>
            </a:r>
          </a:p>
          <a:p>
            <a:pPr algn="l"/>
            <a:r>
              <a:rPr lang="pt-BR" sz="1600" baseline="0" dirty="0"/>
              <a:t>Peso colmo MEC+MAN = 0,6454 / (1 + </a:t>
            </a:r>
            <a:r>
              <a:rPr lang="pt-BR" sz="1600" baseline="0" dirty="0" err="1"/>
              <a:t>exp</a:t>
            </a:r>
            <a:r>
              <a:rPr lang="pt-BR" sz="1600" baseline="0" dirty="0"/>
              <a:t> (2,8155 - 0,0223 * DAC)]</a:t>
            </a:r>
          </a:p>
        </p:txBody>
      </p:sp>
      <p:sp>
        <p:nvSpPr>
          <p:cNvPr id="57384" name="Rectangle 40"/>
          <p:cNvSpPr>
            <a:spLocks noChangeArrowheads="1"/>
          </p:cNvSpPr>
          <p:nvPr/>
        </p:nvSpPr>
        <p:spPr bwMode="auto">
          <a:xfrm>
            <a:off x="2916238" y="4511853"/>
            <a:ext cx="1368425" cy="792163"/>
          </a:xfrm>
          <a:prstGeom prst="rect">
            <a:avLst/>
          </a:prstGeom>
          <a:noFill/>
          <a:ln w="19050" algn="ctr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7385" name="Rectangle 41"/>
          <p:cNvSpPr>
            <a:spLocks noChangeArrowheads="1"/>
          </p:cNvSpPr>
          <p:nvPr/>
        </p:nvSpPr>
        <p:spPr bwMode="auto">
          <a:xfrm>
            <a:off x="5364163" y="4583290"/>
            <a:ext cx="1368425" cy="720725"/>
          </a:xfrm>
          <a:prstGeom prst="rect">
            <a:avLst/>
          </a:prstGeom>
          <a:noFill/>
          <a:ln w="19050" algn="ctr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7386" name="Text Box 42"/>
          <p:cNvSpPr txBox="1">
            <a:spLocks noChangeArrowheads="1"/>
          </p:cNvSpPr>
          <p:nvPr/>
        </p:nvSpPr>
        <p:spPr bwMode="auto">
          <a:xfrm>
            <a:off x="3421063" y="4304218"/>
            <a:ext cx="28892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a</a:t>
            </a:r>
          </a:p>
        </p:txBody>
      </p:sp>
      <p:sp>
        <p:nvSpPr>
          <p:cNvPr id="57387" name="Text Box 43"/>
          <p:cNvSpPr txBox="1">
            <a:spLocks noChangeArrowheads="1"/>
          </p:cNvSpPr>
          <p:nvPr/>
        </p:nvSpPr>
        <p:spPr bwMode="auto">
          <a:xfrm>
            <a:off x="5868988" y="4340731"/>
            <a:ext cx="36036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k</a:t>
            </a:r>
          </a:p>
        </p:txBody>
      </p:sp>
      <p:sp>
        <p:nvSpPr>
          <p:cNvPr id="57388" name="Rectangle 44"/>
          <p:cNvSpPr>
            <a:spLocks noChangeArrowheads="1"/>
          </p:cNvSpPr>
          <p:nvPr/>
        </p:nvSpPr>
        <p:spPr bwMode="auto">
          <a:xfrm>
            <a:off x="2989263" y="5519915"/>
            <a:ext cx="1368425" cy="792163"/>
          </a:xfrm>
          <a:prstGeom prst="rect">
            <a:avLst/>
          </a:prstGeom>
          <a:noFill/>
          <a:ln w="19050" algn="ctr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7389" name="Rectangle 45"/>
          <p:cNvSpPr>
            <a:spLocks noChangeArrowheads="1"/>
          </p:cNvSpPr>
          <p:nvPr/>
        </p:nvSpPr>
        <p:spPr bwMode="auto">
          <a:xfrm>
            <a:off x="5437188" y="5519915"/>
            <a:ext cx="1368425" cy="792163"/>
          </a:xfrm>
          <a:prstGeom prst="rect">
            <a:avLst/>
          </a:prstGeom>
          <a:noFill/>
          <a:ln w="19050" algn="ctr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19" name="Picture 2" descr="esal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26463" y="228600"/>
            <a:ext cx="541337" cy="838200"/>
          </a:xfrm>
          <a:prstGeom prst="rect">
            <a:avLst/>
          </a:prstGeom>
          <a:noFill/>
        </p:spPr>
      </p:pic>
      <p:pic>
        <p:nvPicPr>
          <p:cNvPr id="20" name="Picture 6" descr="Logotipo grupo      conservaçã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sp>
        <p:nvSpPr>
          <p:cNvPr id="21" name="Retângulo 20"/>
          <p:cNvSpPr/>
          <p:nvPr/>
        </p:nvSpPr>
        <p:spPr>
          <a:xfrm>
            <a:off x="1142906" y="6444044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</a:t>
            </a:r>
            <a:r>
              <a:rPr lang="pt-BR" sz="1800" baseline="0" dirty="0" err="1" smtClean="0"/>
              <a:t>Schogor</a:t>
            </a:r>
            <a:r>
              <a:rPr lang="pt-BR" sz="1800" baseline="0" dirty="0" smtClean="0"/>
              <a:t> (2008)</a:t>
            </a:r>
            <a:endParaRPr lang="pt-BR" sz="1800" baseline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823" name="Object 23"/>
          <p:cNvGraphicFramePr>
            <a:graphicFrameLocks noGrp="1" noChangeAspect="1"/>
          </p:cNvGraphicFramePr>
          <p:nvPr>
            <p:ph sz="half" idx="1"/>
          </p:nvPr>
        </p:nvGraphicFramePr>
        <p:xfrm>
          <a:off x="1619250" y="476672"/>
          <a:ext cx="5724525" cy="2511425"/>
        </p:xfrm>
        <a:graphic>
          <a:graphicData uri="http://schemas.openxmlformats.org/presentationml/2006/ole">
            <p:oleObj spid="_x0000_s548866" name="Gráfico" r:id="rId3" imgW="11811000" imgH="5181600" progId="Excel.Sheet.8">
              <p:embed/>
            </p:oleObj>
          </a:graphicData>
        </a:graphic>
      </p:graphicFrame>
      <p:graphicFrame>
        <p:nvGraphicFramePr>
          <p:cNvPr id="76819" name="Object 19"/>
          <p:cNvGraphicFramePr>
            <a:graphicFrameLocks noChangeAspect="1"/>
          </p:cNvGraphicFramePr>
          <p:nvPr>
            <p:ph sz="quarter" idx="2"/>
          </p:nvPr>
        </p:nvGraphicFramePr>
        <p:xfrm>
          <a:off x="71438" y="2924597"/>
          <a:ext cx="4572000" cy="2557463"/>
        </p:xfrm>
        <a:graphic>
          <a:graphicData uri="http://schemas.openxmlformats.org/presentationml/2006/ole">
            <p:oleObj spid="_x0000_s548867" name="Gráfico" r:id="rId4" imgW="9534525" imgH="5334000" progId="Excel.Sheet.8">
              <p:embed/>
            </p:oleObj>
          </a:graphicData>
        </a:graphic>
      </p:graphicFrame>
      <p:graphicFrame>
        <p:nvGraphicFramePr>
          <p:cNvPr id="76824" name="Object 24"/>
          <p:cNvGraphicFramePr>
            <a:graphicFrameLocks noChangeAspect="1"/>
          </p:cNvGraphicFramePr>
          <p:nvPr>
            <p:ph sz="quarter" idx="3"/>
          </p:nvPr>
        </p:nvGraphicFramePr>
        <p:xfrm>
          <a:off x="4572000" y="2924597"/>
          <a:ext cx="4556125" cy="2549525"/>
        </p:xfrm>
        <a:graphic>
          <a:graphicData uri="http://schemas.openxmlformats.org/presentationml/2006/ole">
            <p:oleObj spid="_x0000_s548868" name="Gráfico" r:id="rId5" imgW="9534525" imgH="5334000" progId="Excel.Sheet.8">
              <p:embed/>
            </p:oleObj>
          </a:graphicData>
        </a:graphic>
      </p:graphicFrame>
      <p:sp>
        <p:nvSpPr>
          <p:cNvPr id="76807" name="Text Box 7"/>
          <p:cNvSpPr txBox="1">
            <a:spLocks noChangeArrowheads="1"/>
          </p:cNvSpPr>
          <p:nvPr/>
        </p:nvSpPr>
        <p:spPr bwMode="auto">
          <a:xfrm>
            <a:off x="431800" y="5472934"/>
            <a:ext cx="83886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pt-BR" sz="1800" baseline="0" dirty="0"/>
              <a:t>Peso e número de folhas verdes, senescentes e mortas por planta, da variedade de cana-de-açúcar IAC86-2480, de acordo com os métodos de colheita </a:t>
            </a:r>
          </a:p>
        </p:txBody>
      </p:sp>
      <p:sp>
        <p:nvSpPr>
          <p:cNvPr id="76813" name="Text Box 13"/>
          <p:cNvSpPr txBox="1">
            <a:spLocks noChangeArrowheads="1"/>
          </p:cNvSpPr>
          <p:nvPr/>
        </p:nvSpPr>
        <p:spPr bwMode="auto">
          <a:xfrm>
            <a:off x="4752975" y="2270547"/>
            <a:ext cx="2051050" cy="366713"/>
          </a:xfrm>
          <a:prstGeom prst="rect">
            <a:avLst/>
          </a:prstGeom>
          <a:solidFill>
            <a:srgbClr val="008000">
              <a:alpha val="7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>
                <a:solidFill>
                  <a:schemeClr val="bg1"/>
                </a:solidFill>
              </a:rPr>
              <a:t>6 a 8 folhas (60g)</a:t>
            </a:r>
          </a:p>
        </p:txBody>
      </p:sp>
      <p:sp>
        <p:nvSpPr>
          <p:cNvPr id="76827" name="Text Box 27"/>
          <p:cNvSpPr txBox="1">
            <a:spLocks noChangeArrowheads="1"/>
          </p:cNvSpPr>
          <p:nvPr/>
        </p:nvSpPr>
        <p:spPr bwMode="auto">
          <a:xfrm>
            <a:off x="3779838" y="541760"/>
            <a:ext cx="2160587" cy="366712"/>
          </a:xfrm>
          <a:prstGeom prst="rect">
            <a:avLst/>
          </a:prstGeom>
          <a:solidFill>
            <a:srgbClr val="008000">
              <a:alpha val="7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>
                <a:solidFill>
                  <a:schemeClr val="bg1"/>
                </a:solidFill>
              </a:rPr>
              <a:t>Folhas verdes</a:t>
            </a:r>
          </a:p>
        </p:txBody>
      </p:sp>
      <p:sp>
        <p:nvSpPr>
          <p:cNvPr id="76828" name="Text Box 28"/>
          <p:cNvSpPr txBox="1">
            <a:spLocks noChangeArrowheads="1"/>
          </p:cNvSpPr>
          <p:nvPr/>
        </p:nvSpPr>
        <p:spPr bwMode="auto">
          <a:xfrm>
            <a:off x="1403350" y="3069060"/>
            <a:ext cx="2520950" cy="366712"/>
          </a:xfrm>
          <a:prstGeom prst="rect">
            <a:avLst/>
          </a:prstGeom>
          <a:solidFill>
            <a:srgbClr val="99CC00">
              <a:alpha val="7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>
                <a:solidFill>
                  <a:schemeClr val="bg1"/>
                </a:solidFill>
              </a:rPr>
              <a:t>Folhas senescentes</a:t>
            </a:r>
          </a:p>
        </p:txBody>
      </p:sp>
      <p:sp>
        <p:nvSpPr>
          <p:cNvPr id="76829" name="Text Box 29"/>
          <p:cNvSpPr txBox="1">
            <a:spLocks noChangeArrowheads="1"/>
          </p:cNvSpPr>
          <p:nvPr/>
        </p:nvSpPr>
        <p:spPr bwMode="auto">
          <a:xfrm>
            <a:off x="5148263" y="2924597"/>
            <a:ext cx="2232025" cy="366713"/>
          </a:xfrm>
          <a:prstGeom prst="rect">
            <a:avLst/>
          </a:prstGeom>
          <a:solidFill>
            <a:srgbClr val="808000">
              <a:alpha val="7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>
                <a:solidFill>
                  <a:schemeClr val="bg1"/>
                </a:solidFill>
              </a:rPr>
              <a:t>Folhas mortas</a:t>
            </a:r>
          </a:p>
        </p:txBody>
      </p:sp>
      <p:sp>
        <p:nvSpPr>
          <p:cNvPr id="76830" name="Text Box 30"/>
          <p:cNvSpPr txBox="1">
            <a:spLocks noChangeArrowheads="1"/>
          </p:cNvSpPr>
          <p:nvPr/>
        </p:nvSpPr>
        <p:spPr bwMode="auto">
          <a:xfrm>
            <a:off x="611188" y="4789910"/>
            <a:ext cx="2447925" cy="366712"/>
          </a:xfrm>
          <a:prstGeom prst="rect">
            <a:avLst/>
          </a:prstGeom>
          <a:solidFill>
            <a:srgbClr val="99CC00">
              <a:alpha val="7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>
                <a:solidFill>
                  <a:schemeClr val="bg1"/>
                </a:solidFill>
              </a:rPr>
              <a:t>1,5 a 2,5 folhas (15g)</a:t>
            </a:r>
          </a:p>
        </p:txBody>
      </p:sp>
      <p:sp>
        <p:nvSpPr>
          <p:cNvPr id="76831" name="Text Box 31"/>
          <p:cNvSpPr txBox="1">
            <a:spLocks noChangeArrowheads="1"/>
          </p:cNvSpPr>
          <p:nvPr/>
        </p:nvSpPr>
        <p:spPr bwMode="auto">
          <a:xfrm>
            <a:off x="5148263" y="4796260"/>
            <a:ext cx="2160587" cy="366712"/>
          </a:xfrm>
          <a:prstGeom prst="rect">
            <a:avLst/>
          </a:prstGeom>
          <a:solidFill>
            <a:srgbClr val="808000">
              <a:alpha val="7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>
                <a:solidFill>
                  <a:schemeClr val="bg1"/>
                </a:solidFill>
              </a:rPr>
              <a:t>2,5 a 4 folhas (15g)</a:t>
            </a:r>
          </a:p>
        </p:txBody>
      </p:sp>
      <p:pic>
        <p:nvPicPr>
          <p:cNvPr id="15" name="Picture 2" descr="esalq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26463" y="228600"/>
            <a:ext cx="541337" cy="838200"/>
          </a:xfrm>
          <a:prstGeom prst="rect">
            <a:avLst/>
          </a:prstGeom>
          <a:noFill/>
        </p:spPr>
      </p:pic>
      <p:pic>
        <p:nvPicPr>
          <p:cNvPr id="17" name="Picture 6" descr="Logotipo grupo      conservaçã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sp>
        <p:nvSpPr>
          <p:cNvPr id="18" name="Retângulo 17"/>
          <p:cNvSpPr/>
          <p:nvPr/>
        </p:nvSpPr>
        <p:spPr>
          <a:xfrm>
            <a:off x="655427" y="6269250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</a:t>
            </a:r>
            <a:r>
              <a:rPr lang="pt-BR" sz="1800" baseline="0" dirty="0" err="1" smtClean="0"/>
              <a:t>Schogor</a:t>
            </a:r>
            <a:r>
              <a:rPr lang="pt-BR" sz="1800" baseline="0" dirty="0" smtClean="0"/>
              <a:t> (2008)</a:t>
            </a:r>
            <a:endParaRPr lang="pt-BR" sz="1800" baseline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863" y="908050"/>
            <a:ext cx="4584701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0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1513" y="2455863"/>
            <a:ext cx="4627562" cy="320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2" name="Text Box 12"/>
          <p:cNvSpPr txBox="1">
            <a:spLocks noChangeArrowheads="1"/>
          </p:cNvSpPr>
          <p:nvPr/>
        </p:nvSpPr>
        <p:spPr bwMode="auto">
          <a:xfrm>
            <a:off x="538163" y="5661025"/>
            <a:ext cx="81375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1600" baseline="0" dirty="0"/>
              <a:t>Altura da planta e número de nós por colmo da cana-de-açúcar variedade IAC86-2480 avaliados por meio de análise destrutiva em função do modelo logístico proposto para cada método de colheita</a:t>
            </a:r>
          </a:p>
        </p:txBody>
      </p:sp>
      <p:sp>
        <p:nvSpPr>
          <p:cNvPr id="61453" name="Text Box 13"/>
          <p:cNvSpPr txBox="1">
            <a:spLocks noChangeArrowheads="1"/>
          </p:cNvSpPr>
          <p:nvPr/>
        </p:nvSpPr>
        <p:spPr bwMode="auto">
          <a:xfrm>
            <a:off x="1816100" y="4600575"/>
            <a:ext cx="184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61470" name="Text Box 30"/>
          <p:cNvSpPr txBox="1">
            <a:spLocks noChangeArrowheads="1"/>
          </p:cNvSpPr>
          <p:nvPr/>
        </p:nvSpPr>
        <p:spPr bwMode="auto">
          <a:xfrm>
            <a:off x="950913" y="4529138"/>
            <a:ext cx="184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61488" name="Text Box 48"/>
          <p:cNvSpPr txBox="1">
            <a:spLocks noChangeArrowheads="1"/>
          </p:cNvSpPr>
          <p:nvPr/>
        </p:nvSpPr>
        <p:spPr bwMode="auto">
          <a:xfrm>
            <a:off x="323850" y="4221163"/>
            <a:ext cx="3348038" cy="889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75000"/>
              </a:lnSpc>
              <a:spcBef>
                <a:spcPct val="50000"/>
              </a:spcBef>
            </a:pPr>
            <a:r>
              <a:rPr lang="pt-BR" sz="1600" b="1" baseline="0" dirty="0">
                <a:solidFill>
                  <a:srgbClr val="008000"/>
                </a:solidFill>
              </a:rPr>
              <a:t>164,9 cm – Manual</a:t>
            </a:r>
          </a:p>
          <a:p>
            <a:pPr algn="l">
              <a:lnSpc>
                <a:spcPct val="75000"/>
              </a:lnSpc>
              <a:spcBef>
                <a:spcPct val="50000"/>
              </a:spcBef>
            </a:pPr>
            <a:r>
              <a:rPr lang="pt-BR" sz="1600" b="1" baseline="0" dirty="0">
                <a:solidFill>
                  <a:srgbClr val="FF0000"/>
                </a:solidFill>
              </a:rPr>
              <a:t>166,9 cm – Mecânico</a:t>
            </a:r>
          </a:p>
          <a:p>
            <a:pPr algn="l">
              <a:lnSpc>
                <a:spcPct val="75000"/>
              </a:lnSpc>
              <a:spcBef>
                <a:spcPct val="50000"/>
              </a:spcBef>
            </a:pPr>
            <a:r>
              <a:rPr lang="pt-BR" sz="1600" b="1" baseline="0" dirty="0"/>
              <a:t>167,8 cm – Mecânico + manual </a:t>
            </a:r>
          </a:p>
        </p:txBody>
      </p:sp>
      <p:sp>
        <p:nvSpPr>
          <p:cNvPr id="61489" name="Text Box 49"/>
          <p:cNvSpPr txBox="1">
            <a:spLocks noChangeArrowheads="1"/>
          </p:cNvSpPr>
          <p:nvPr/>
        </p:nvSpPr>
        <p:spPr bwMode="auto">
          <a:xfrm>
            <a:off x="6372225" y="1747838"/>
            <a:ext cx="2736850" cy="889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75000"/>
              </a:lnSpc>
              <a:spcBef>
                <a:spcPct val="50000"/>
              </a:spcBef>
            </a:pPr>
            <a:r>
              <a:rPr lang="pt-BR" sz="1600" b="1" baseline="0">
                <a:solidFill>
                  <a:srgbClr val="008000"/>
                </a:solidFill>
              </a:rPr>
              <a:t>19,2 – Manual</a:t>
            </a:r>
          </a:p>
          <a:p>
            <a:pPr algn="l">
              <a:lnSpc>
                <a:spcPct val="75000"/>
              </a:lnSpc>
              <a:spcBef>
                <a:spcPct val="50000"/>
              </a:spcBef>
            </a:pPr>
            <a:r>
              <a:rPr lang="pt-BR" sz="1600" b="1" baseline="0">
                <a:solidFill>
                  <a:srgbClr val="FF0000"/>
                </a:solidFill>
              </a:rPr>
              <a:t>18 – Mecânico</a:t>
            </a:r>
          </a:p>
          <a:p>
            <a:pPr algn="l">
              <a:lnSpc>
                <a:spcPct val="75000"/>
              </a:lnSpc>
              <a:spcBef>
                <a:spcPct val="50000"/>
              </a:spcBef>
            </a:pPr>
            <a:r>
              <a:rPr lang="pt-BR" sz="1600" b="1" baseline="0"/>
              <a:t>16,4 – Mecânico + manual </a:t>
            </a:r>
          </a:p>
        </p:txBody>
      </p:sp>
      <p:pic>
        <p:nvPicPr>
          <p:cNvPr id="13" name="Picture 2" descr="esal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26463" y="228600"/>
            <a:ext cx="541337" cy="838200"/>
          </a:xfrm>
          <a:prstGeom prst="rect">
            <a:avLst/>
          </a:prstGeom>
          <a:noFill/>
        </p:spPr>
      </p:pic>
      <p:pic>
        <p:nvPicPr>
          <p:cNvPr id="14" name="Picture 6" descr="Logotipo grupo      conservaçã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sp>
        <p:nvSpPr>
          <p:cNvPr id="15" name="Retângulo 14"/>
          <p:cNvSpPr/>
          <p:nvPr/>
        </p:nvSpPr>
        <p:spPr>
          <a:xfrm>
            <a:off x="4743306" y="6381328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</a:t>
            </a:r>
            <a:r>
              <a:rPr lang="pt-BR" sz="1800" baseline="0" dirty="0" err="1" smtClean="0"/>
              <a:t>Schogor</a:t>
            </a:r>
            <a:r>
              <a:rPr lang="pt-BR" sz="1800" baseline="0" dirty="0" smtClean="0"/>
              <a:t> (2008)</a:t>
            </a:r>
            <a:endParaRPr lang="pt-BR" sz="1800" baseline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8" grpId="0"/>
      <p:bldP spid="61489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1628775"/>
            <a:ext cx="4422775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1644650"/>
            <a:ext cx="4422775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107950" y="4659313"/>
            <a:ext cx="89646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pt-BR" baseline="0" dirty="0"/>
              <a:t>Área foliar (m2) e índice de área foliar da cultura de cana-de-açúcar variedade IAC86-2480, ao longo do ciclo da cultura</a:t>
            </a:r>
          </a:p>
        </p:txBody>
      </p:sp>
      <p:sp>
        <p:nvSpPr>
          <p:cNvPr id="62473" name="Line 9"/>
          <p:cNvSpPr>
            <a:spLocks noChangeShapeType="1"/>
          </p:cNvSpPr>
          <p:nvPr/>
        </p:nvSpPr>
        <p:spPr bwMode="auto">
          <a:xfrm flipV="1">
            <a:off x="1547813" y="1773238"/>
            <a:ext cx="0" cy="23764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pt-BR"/>
          </a:p>
        </p:txBody>
      </p:sp>
      <p:sp>
        <p:nvSpPr>
          <p:cNvPr id="62474" name="Text Box 10"/>
          <p:cNvSpPr txBox="1">
            <a:spLocks noChangeArrowheads="1"/>
          </p:cNvSpPr>
          <p:nvPr/>
        </p:nvSpPr>
        <p:spPr bwMode="auto">
          <a:xfrm>
            <a:off x="5940425" y="1628775"/>
            <a:ext cx="3095625" cy="584775"/>
          </a:xfrm>
          <a:prstGeom prst="rect">
            <a:avLst/>
          </a:prstGeom>
          <a:solidFill>
            <a:srgbClr val="008000">
              <a:alpha val="7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 baseline="0" dirty="0"/>
              <a:t>IAF dado em função do número de </a:t>
            </a:r>
            <a:r>
              <a:rPr lang="pt-BR" b="1" baseline="0" dirty="0" err="1"/>
              <a:t>perfilhos</a:t>
            </a:r>
            <a:r>
              <a:rPr lang="pt-BR" b="1" baseline="0" dirty="0"/>
              <a:t> por m</a:t>
            </a:r>
            <a:r>
              <a:rPr lang="pt-BR" b="1" dirty="0"/>
              <a:t>2</a:t>
            </a:r>
          </a:p>
        </p:txBody>
      </p:sp>
      <p:pic>
        <p:nvPicPr>
          <p:cNvPr id="11" name="Picture 2" descr="esal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26463" y="228600"/>
            <a:ext cx="541337" cy="838200"/>
          </a:xfrm>
          <a:prstGeom prst="rect">
            <a:avLst/>
          </a:prstGeom>
          <a:noFill/>
        </p:spPr>
      </p:pic>
      <p:pic>
        <p:nvPicPr>
          <p:cNvPr id="12" name="Picture 6" descr="Logotipo grupo      conservaçã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sp>
        <p:nvSpPr>
          <p:cNvPr id="13" name="Retângulo 12"/>
          <p:cNvSpPr/>
          <p:nvPr/>
        </p:nvSpPr>
        <p:spPr>
          <a:xfrm>
            <a:off x="655427" y="6269250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</a:t>
            </a:r>
            <a:r>
              <a:rPr lang="pt-BR" sz="1800" baseline="0" dirty="0" err="1" smtClean="0"/>
              <a:t>Schogor</a:t>
            </a:r>
            <a:r>
              <a:rPr lang="pt-BR" sz="1800" baseline="0" dirty="0" smtClean="0"/>
              <a:t> (2008)</a:t>
            </a:r>
            <a:endParaRPr lang="pt-BR" sz="1800" baseline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AutoShape 2"/>
          <p:cNvSpPr>
            <a:spLocks noGrp="1" noChangeArrowheads="1"/>
          </p:cNvSpPr>
          <p:nvPr>
            <p:ph type="title"/>
          </p:nvPr>
        </p:nvSpPr>
        <p:spPr>
          <a:xfrm>
            <a:off x="683568" y="-171400"/>
            <a:ext cx="79248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Valor </a:t>
            </a:r>
            <a:r>
              <a:rPr lang="en-US" sz="3600" dirty="0" err="1"/>
              <a:t>Nutritivo</a:t>
            </a:r>
            <a:endParaRPr lang="pt-BR" sz="3600" dirty="0"/>
          </a:p>
        </p:txBody>
      </p:sp>
      <p:sp>
        <p:nvSpPr>
          <p:cNvPr id="237571" name="Text Box 3"/>
          <p:cNvSpPr txBox="1">
            <a:spLocks noChangeArrowheads="1"/>
          </p:cNvSpPr>
          <p:nvPr/>
        </p:nvSpPr>
        <p:spPr bwMode="auto">
          <a:xfrm>
            <a:off x="3471863" y="3113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37572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237573" name="Text Box 5"/>
          <p:cNvSpPr txBox="1">
            <a:spLocks noChangeArrowheads="1"/>
          </p:cNvSpPr>
          <p:nvPr/>
        </p:nvSpPr>
        <p:spPr bwMode="auto">
          <a:xfrm>
            <a:off x="1023938" y="4192588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graphicFrame>
        <p:nvGraphicFramePr>
          <p:cNvPr id="237574" name="Group 6"/>
          <p:cNvGraphicFramePr>
            <a:graphicFrameLocks noGrp="1"/>
          </p:cNvGraphicFramePr>
          <p:nvPr/>
        </p:nvGraphicFramePr>
        <p:xfrm>
          <a:off x="395362" y="980728"/>
          <a:ext cx="7993062" cy="5522976"/>
        </p:xfrm>
        <a:graphic>
          <a:graphicData uri="http://schemas.openxmlformats.org/drawingml/2006/table">
            <a:tbl>
              <a:tblPr/>
              <a:tblGrid>
                <a:gridCol w="3959225"/>
                <a:gridCol w="1344612"/>
                <a:gridCol w="1395413"/>
                <a:gridCol w="1293812"/>
              </a:tblGrid>
              <a:tr h="495300">
                <a:tc gridSpan="4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Tabela 10 – Simulação do efeito de valor nutritivo da fonte de cana-de-açúcar sobre a composição de ração para vacas leiteiras.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00038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Variáveis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FDN da cana-de-açúcar (% MS)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9845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64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PB da ração total (% MS)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15,3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17,1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18,8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PDR:PNDR (% MS)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10,1:5,2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11,6:5,5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13:5,8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NDT</a:t>
                      </a:r>
                      <a:r>
                        <a:rPr kumimoji="0" lang="pt-BR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 </a:t>
                      </a: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(%MS)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67,0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61,0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56,0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FDN da ração total (% MS)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34,6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40,0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44,7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FDN da cana (% FDN da ração)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90,75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91,00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91,05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Inclusão de cana (% MS)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71,6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67,4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63,3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Oferta de concentrado (kg/dia)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5,4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5,4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5,5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Ajuste da ingestão de FDN (% PV)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1,25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1,25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1,25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Variação do peso corporal (kg/dia)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-0,1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-0,9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-1,5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 gridSpan="4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Estimado segundo NRC (2001).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7625" name="Rectangle 57"/>
          <p:cNvSpPr>
            <a:spLocks noChangeArrowheads="1"/>
          </p:cNvSpPr>
          <p:nvPr/>
        </p:nvSpPr>
        <p:spPr bwMode="auto">
          <a:xfrm>
            <a:off x="4414129" y="4941888"/>
            <a:ext cx="3889375" cy="360362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7626" name="Rectangle 58"/>
          <p:cNvSpPr>
            <a:spLocks noChangeArrowheads="1"/>
          </p:cNvSpPr>
          <p:nvPr/>
        </p:nvSpPr>
        <p:spPr bwMode="auto">
          <a:xfrm>
            <a:off x="4414129" y="3860800"/>
            <a:ext cx="3889375" cy="360363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37628" name="Picture 60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8424" y="6003319"/>
            <a:ext cx="787400" cy="823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332656"/>
            <a:ext cx="4678363" cy="325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2420218"/>
            <a:ext cx="4678362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0" name="Text Box 8"/>
          <p:cNvSpPr txBox="1">
            <a:spLocks noChangeArrowheads="1"/>
          </p:cNvSpPr>
          <p:nvPr/>
        </p:nvSpPr>
        <p:spPr bwMode="auto">
          <a:xfrm>
            <a:off x="251520" y="5661248"/>
            <a:ext cx="86756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baseline="0" dirty="0"/>
              <a:t>Graus </a:t>
            </a:r>
            <a:r>
              <a:rPr lang="pt-BR" baseline="0" dirty="0" err="1"/>
              <a:t>brix</a:t>
            </a:r>
            <a:r>
              <a:rPr lang="pt-BR" baseline="0" dirty="0"/>
              <a:t> e índice de maturação de cana-de-açúcar variedade IAC86-2480, ao longo do ciclo da cultura</a:t>
            </a:r>
          </a:p>
        </p:txBody>
      </p:sp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5435600" y="4004543"/>
            <a:ext cx="1655763" cy="396875"/>
          </a:xfrm>
          <a:prstGeom prst="rect">
            <a:avLst/>
          </a:prstGeom>
          <a:solidFill>
            <a:srgbClr val="FFFFCC">
              <a:alpha val="7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 b="1" baseline="0" dirty="0"/>
              <a:t>92 a 93%</a:t>
            </a:r>
          </a:p>
        </p:txBody>
      </p:sp>
      <p:sp>
        <p:nvSpPr>
          <p:cNvPr id="59402" name="Text Box 10"/>
          <p:cNvSpPr txBox="1">
            <a:spLocks noChangeArrowheads="1"/>
          </p:cNvSpPr>
          <p:nvPr/>
        </p:nvSpPr>
        <p:spPr bwMode="auto">
          <a:xfrm>
            <a:off x="2268538" y="1629643"/>
            <a:ext cx="2159000" cy="396875"/>
          </a:xfrm>
          <a:prstGeom prst="rect">
            <a:avLst/>
          </a:prstGeom>
          <a:solidFill>
            <a:srgbClr val="FFFFCC">
              <a:alpha val="7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 b="1" baseline="0"/>
              <a:t>25,3 a 25,6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4716463" y="2780581"/>
            <a:ext cx="3168650" cy="2305050"/>
            <a:chOff x="2971" y="2069"/>
            <a:chExt cx="1996" cy="1452"/>
          </a:xfrm>
        </p:grpSpPr>
        <p:sp>
          <p:nvSpPr>
            <p:cNvPr id="59403" name="Line 11"/>
            <p:cNvSpPr>
              <a:spLocks noChangeShapeType="1"/>
            </p:cNvSpPr>
            <p:nvPr/>
          </p:nvSpPr>
          <p:spPr bwMode="auto">
            <a:xfrm flipV="1">
              <a:off x="4921" y="2069"/>
              <a:ext cx="0" cy="1452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pt-BR"/>
            </a:p>
          </p:txBody>
        </p:sp>
        <p:sp>
          <p:nvSpPr>
            <p:cNvPr id="59404" name="Line 12"/>
            <p:cNvSpPr>
              <a:spLocks noChangeShapeType="1"/>
            </p:cNvSpPr>
            <p:nvPr/>
          </p:nvSpPr>
          <p:spPr bwMode="auto">
            <a:xfrm flipV="1">
              <a:off x="4967" y="2069"/>
              <a:ext cx="0" cy="1452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pt-BR"/>
            </a:p>
          </p:txBody>
        </p:sp>
        <p:sp>
          <p:nvSpPr>
            <p:cNvPr id="59406" name="Line 14"/>
            <p:cNvSpPr>
              <a:spLocks noChangeShapeType="1"/>
            </p:cNvSpPr>
            <p:nvPr/>
          </p:nvSpPr>
          <p:spPr bwMode="auto">
            <a:xfrm flipH="1" flipV="1">
              <a:off x="2971" y="2160"/>
              <a:ext cx="1996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pt-BR"/>
            </a:p>
          </p:txBody>
        </p:sp>
      </p:grpSp>
      <p:pic>
        <p:nvPicPr>
          <p:cNvPr id="15" name="Picture 2" descr="esal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26463" y="228600"/>
            <a:ext cx="541337" cy="838200"/>
          </a:xfrm>
          <a:prstGeom prst="rect">
            <a:avLst/>
          </a:prstGeom>
          <a:noFill/>
        </p:spPr>
      </p:pic>
      <p:pic>
        <p:nvPicPr>
          <p:cNvPr id="16" name="Picture 6" descr="Logotipo grupo      conservaçã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sp>
        <p:nvSpPr>
          <p:cNvPr id="17" name="Retângulo 16"/>
          <p:cNvSpPr/>
          <p:nvPr/>
        </p:nvSpPr>
        <p:spPr>
          <a:xfrm>
            <a:off x="655427" y="6269250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</a:t>
            </a:r>
            <a:r>
              <a:rPr lang="pt-BR" sz="1800" baseline="0" dirty="0" err="1" smtClean="0"/>
              <a:t>Schogor</a:t>
            </a:r>
            <a:r>
              <a:rPr lang="pt-BR" sz="1800" baseline="0" dirty="0" smtClean="0"/>
              <a:t> (2008)</a:t>
            </a:r>
            <a:endParaRPr lang="pt-BR" sz="1800" baseline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CaixaDeTexto 6"/>
          <p:cNvSpPr txBox="1">
            <a:spLocks noChangeArrowheads="1"/>
          </p:cNvSpPr>
          <p:nvPr/>
        </p:nvSpPr>
        <p:spPr bwMode="auto">
          <a:xfrm>
            <a:off x="1143000" y="1143000"/>
            <a:ext cx="22145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aseline="0" dirty="0"/>
              <a:t>Correlações</a:t>
            </a:r>
          </a:p>
        </p:txBody>
      </p:sp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684213" y="3000375"/>
          <a:ext cx="7715439" cy="2143140"/>
        </p:xfrm>
        <a:graphic>
          <a:graphicData uri="http://schemas.openxmlformats.org/drawingml/2006/table">
            <a:tbl>
              <a:tblPr/>
              <a:tblGrid>
                <a:gridCol w="1792351"/>
                <a:gridCol w="1480772"/>
                <a:gridCol w="1480772"/>
                <a:gridCol w="1480772"/>
                <a:gridCol w="1480772"/>
              </a:tblGrid>
              <a:tr h="4286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8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latin typeface="Arial"/>
                          <a:ea typeface="Calibri"/>
                          <a:cs typeface="Times New Roman"/>
                        </a:rPr>
                        <a:t>FDN/Pol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latin typeface="Arial"/>
                          <a:ea typeface="Calibri"/>
                          <a:cs typeface="Times New Roman"/>
                        </a:rPr>
                        <a:t>FDN/Brix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latin typeface="Arial"/>
                          <a:ea typeface="Calibri"/>
                          <a:cs typeface="Times New Roman"/>
                        </a:rPr>
                        <a:t>FDA/Pol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latin typeface="Arial"/>
                          <a:ea typeface="Calibri"/>
                          <a:cs typeface="Times New Roman"/>
                        </a:rPr>
                        <a:t>FDA/Brix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628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Calibri"/>
                          <a:cs typeface="Times New Roman"/>
                        </a:rPr>
                        <a:t>DVIVMS</a:t>
                      </a:r>
                      <a:r>
                        <a:rPr lang="pt-BR" sz="1800" baseline="-25000" dirty="0">
                          <a:latin typeface="Arial"/>
                          <a:ea typeface="Calibri"/>
                          <a:cs typeface="Times New Roman"/>
                        </a:rPr>
                        <a:t>COLMO</a:t>
                      </a:r>
                      <a:endParaRPr lang="pt-B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latin typeface="Arial"/>
                          <a:ea typeface="Calibri"/>
                          <a:cs typeface="Times New Roman"/>
                        </a:rPr>
                        <a:t>- 0,6532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latin typeface="Arial"/>
                          <a:ea typeface="Calibri"/>
                          <a:cs typeface="Times New Roman"/>
                        </a:rPr>
                        <a:t>- 0,6889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latin typeface="Arial"/>
                          <a:ea typeface="Calibri"/>
                          <a:cs typeface="Times New Roman"/>
                        </a:rPr>
                        <a:t>- 0,6680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latin typeface="Arial"/>
                          <a:ea typeface="Calibri"/>
                          <a:cs typeface="Times New Roman"/>
                        </a:rPr>
                        <a:t>- 0,7004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2862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latin typeface="Arial"/>
                          <a:ea typeface="Calibri"/>
                          <a:cs typeface="Times New Roman"/>
                        </a:rPr>
                        <a:t>&lt; 0,0001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latin typeface="Arial"/>
                          <a:ea typeface="Calibri"/>
                          <a:cs typeface="Times New Roman"/>
                        </a:rPr>
                        <a:t>&lt; 0,0001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latin typeface="Arial"/>
                          <a:ea typeface="Calibri"/>
                          <a:cs typeface="Times New Roman"/>
                        </a:rPr>
                        <a:t>&lt; 0,0001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latin typeface="Arial"/>
                          <a:ea typeface="Calibri"/>
                          <a:cs typeface="Times New Roman"/>
                        </a:rPr>
                        <a:t>&lt; 0,0001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628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smtClean="0">
                          <a:latin typeface="Arial"/>
                          <a:ea typeface="Calibri"/>
                          <a:cs typeface="Times New Roman"/>
                        </a:rPr>
                        <a:t>DVIVMS</a:t>
                      </a:r>
                      <a:r>
                        <a:rPr lang="pt-BR" sz="1800" baseline="-25000" smtClean="0">
                          <a:latin typeface="Arial"/>
                          <a:ea typeface="Calibri"/>
                          <a:cs typeface="Times New Roman"/>
                        </a:rPr>
                        <a:t>P.INTEIRA</a:t>
                      </a:r>
                      <a:endParaRPr lang="pt-B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latin typeface="Arial"/>
                          <a:ea typeface="Calibri"/>
                          <a:cs typeface="Times New Roman"/>
                        </a:rPr>
                        <a:t>- 0,6755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latin typeface="Arial"/>
                          <a:ea typeface="Calibri"/>
                          <a:cs typeface="Times New Roman"/>
                        </a:rPr>
                        <a:t>- 0,6940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latin typeface="Arial"/>
                          <a:ea typeface="Calibri"/>
                          <a:cs typeface="Times New Roman"/>
                        </a:rPr>
                        <a:t>- 0,6751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latin typeface="Arial"/>
                          <a:ea typeface="Calibri"/>
                          <a:cs typeface="Times New Roman"/>
                        </a:rPr>
                        <a:t>- 0,7309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2862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latin typeface="Arial"/>
                          <a:ea typeface="Calibri"/>
                          <a:cs typeface="Times New Roman"/>
                        </a:rPr>
                        <a:t>&lt; 0,0001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latin typeface="Arial"/>
                          <a:ea typeface="Calibri"/>
                          <a:cs typeface="Times New Roman"/>
                        </a:rPr>
                        <a:t>&lt; 0,0001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latin typeface="Arial"/>
                          <a:ea typeface="Calibri"/>
                          <a:cs typeface="Times New Roman"/>
                        </a:rPr>
                        <a:t>&lt; 0,0001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Calibri"/>
                          <a:cs typeface="Times New Roman"/>
                        </a:rPr>
                        <a:t>&lt; 0,0001</a:t>
                      </a:r>
                      <a:endParaRPr lang="pt-B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3043" name="CaixaDeTexto 8"/>
          <p:cNvSpPr txBox="1">
            <a:spLocks noChangeArrowheads="1"/>
          </p:cNvSpPr>
          <p:nvPr/>
        </p:nvSpPr>
        <p:spPr bwMode="auto">
          <a:xfrm>
            <a:off x="714375" y="1988840"/>
            <a:ext cx="76438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aseline="0" dirty="0"/>
              <a:t>Tabela </a:t>
            </a:r>
            <a:r>
              <a:rPr lang="pt-BR" baseline="0" dirty="0" smtClean="0"/>
              <a:t>5. </a:t>
            </a:r>
            <a:r>
              <a:rPr lang="pt-BR" baseline="0" dirty="0"/>
              <a:t>Coeficientes de correlação (r) e significância entre as relações FDN/</a:t>
            </a:r>
            <a:r>
              <a:rPr lang="pt-BR" baseline="0" dirty="0" err="1"/>
              <a:t>Pol</a:t>
            </a:r>
            <a:r>
              <a:rPr lang="pt-BR" baseline="0" dirty="0"/>
              <a:t>, FDN/</a:t>
            </a:r>
            <a:r>
              <a:rPr lang="pt-BR" baseline="0" dirty="0" err="1"/>
              <a:t>Brix</a:t>
            </a:r>
            <a:r>
              <a:rPr lang="pt-BR" baseline="0" dirty="0"/>
              <a:t>, FDA/</a:t>
            </a:r>
            <a:r>
              <a:rPr lang="pt-BR" baseline="0" dirty="0" err="1"/>
              <a:t>Pol</a:t>
            </a:r>
            <a:r>
              <a:rPr lang="pt-BR" baseline="0" dirty="0"/>
              <a:t> e FDA/</a:t>
            </a:r>
            <a:r>
              <a:rPr lang="pt-BR" baseline="0" dirty="0" err="1"/>
              <a:t>Brix</a:t>
            </a:r>
            <a:r>
              <a:rPr lang="pt-BR" baseline="0" dirty="0"/>
              <a:t> e a DVIVMS das frações colmo e planta inteira</a:t>
            </a:r>
          </a:p>
        </p:txBody>
      </p:sp>
      <p:sp>
        <p:nvSpPr>
          <p:cNvPr id="9" name="Retângulo 8"/>
          <p:cNvSpPr/>
          <p:nvPr/>
        </p:nvSpPr>
        <p:spPr>
          <a:xfrm>
            <a:off x="734454" y="6269250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Thiago (2009)</a:t>
            </a:r>
            <a:endParaRPr lang="pt-BR" sz="1800" baseline="0" dirty="0"/>
          </a:p>
        </p:txBody>
      </p:sp>
      <p:pic>
        <p:nvPicPr>
          <p:cNvPr id="10" name="Picture 2" descr="esal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26463" y="228600"/>
            <a:ext cx="541337" cy="838200"/>
          </a:xfrm>
          <a:prstGeom prst="rect">
            <a:avLst/>
          </a:prstGeom>
          <a:noFill/>
        </p:spPr>
      </p:pic>
      <p:pic>
        <p:nvPicPr>
          <p:cNvPr id="11" name="Picture 6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CaixaDeTexto 6"/>
          <p:cNvSpPr txBox="1">
            <a:spLocks noChangeArrowheads="1"/>
          </p:cNvSpPr>
          <p:nvPr/>
        </p:nvSpPr>
        <p:spPr bwMode="auto">
          <a:xfrm>
            <a:off x="1143000" y="1143000"/>
            <a:ext cx="22145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aseline="0" dirty="0"/>
              <a:t>Correlações</a:t>
            </a:r>
          </a:p>
        </p:txBody>
      </p:sp>
      <p:sp>
        <p:nvSpPr>
          <p:cNvPr id="44039" name="CaixaDeTexto 8"/>
          <p:cNvSpPr txBox="1">
            <a:spLocks noChangeArrowheads="1"/>
          </p:cNvSpPr>
          <p:nvPr/>
        </p:nvSpPr>
        <p:spPr bwMode="auto">
          <a:xfrm>
            <a:off x="714375" y="1884363"/>
            <a:ext cx="764381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aseline="0" dirty="0"/>
              <a:t>Tabela </a:t>
            </a:r>
            <a:r>
              <a:rPr lang="pt-BR" baseline="0" dirty="0" smtClean="0"/>
              <a:t>6. </a:t>
            </a:r>
            <a:r>
              <a:rPr lang="pt-BR" baseline="0" dirty="0"/>
              <a:t>Coeficientes de correlação (r) e significância entre as relações </a:t>
            </a:r>
            <a:r>
              <a:rPr lang="pt-BR" baseline="0" dirty="0" err="1"/>
              <a:t>Brix</a:t>
            </a:r>
            <a:r>
              <a:rPr lang="pt-BR" baseline="0" dirty="0"/>
              <a:t>, FDN/</a:t>
            </a:r>
            <a:r>
              <a:rPr lang="pt-BR" baseline="0" dirty="0" err="1"/>
              <a:t>Brix</a:t>
            </a:r>
            <a:r>
              <a:rPr lang="pt-BR" baseline="0" dirty="0"/>
              <a:t>, </a:t>
            </a:r>
            <a:r>
              <a:rPr lang="pt-BR" baseline="0" dirty="0" err="1"/>
              <a:t>Pol</a:t>
            </a:r>
            <a:r>
              <a:rPr lang="pt-BR" baseline="0" dirty="0"/>
              <a:t>, FDN/</a:t>
            </a:r>
            <a:r>
              <a:rPr lang="pt-BR" baseline="0" dirty="0" err="1"/>
              <a:t>Pol</a:t>
            </a:r>
            <a:r>
              <a:rPr lang="pt-BR" baseline="0" dirty="0"/>
              <a:t> e DVIVMS da planta inteira e o </a:t>
            </a:r>
            <a:r>
              <a:rPr lang="pt-BR" baseline="0" dirty="0" err="1"/>
              <a:t>Brix</a:t>
            </a:r>
            <a:r>
              <a:rPr lang="pt-BR" baseline="0" dirty="0"/>
              <a:t> e a </a:t>
            </a:r>
            <a:r>
              <a:rPr lang="pt-BR" baseline="0" dirty="0" err="1"/>
              <a:t>Pol</a:t>
            </a:r>
            <a:r>
              <a:rPr lang="pt-BR" baseline="0" dirty="0"/>
              <a:t> da fração colmo</a:t>
            </a:r>
          </a:p>
        </p:txBody>
      </p:sp>
      <p:graphicFrame>
        <p:nvGraphicFramePr>
          <p:cNvPr id="10" name="Tabela 9"/>
          <p:cNvGraphicFramePr>
            <a:graphicFrameLocks noGrp="1"/>
          </p:cNvGraphicFramePr>
          <p:nvPr/>
        </p:nvGraphicFramePr>
        <p:xfrm>
          <a:off x="928688" y="2779713"/>
          <a:ext cx="7000925" cy="2880360"/>
        </p:xfrm>
        <a:graphic>
          <a:graphicData uri="http://schemas.openxmlformats.org/drawingml/2006/table">
            <a:tbl>
              <a:tblPr/>
              <a:tblGrid>
                <a:gridCol w="1208512"/>
                <a:gridCol w="1208512"/>
                <a:gridCol w="1527967"/>
                <a:gridCol w="1527967"/>
                <a:gridCol w="1527967"/>
              </a:tblGrid>
              <a:tr h="39260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8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latin typeface="Arial"/>
                          <a:ea typeface="Calibri"/>
                          <a:cs typeface="Times New Roman"/>
                        </a:rPr>
                        <a:t>Brix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Calibri"/>
                          <a:cs typeface="Times New Roman"/>
                        </a:rPr>
                        <a:t>FDN/Brix</a:t>
                      </a:r>
                      <a:endParaRPr lang="pt-B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Calibri"/>
                          <a:cs typeface="Times New Roman"/>
                        </a:rPr>
                        <a:t>DVIVMS</a:t>
                      </a:r>
                      <a:endParaRPr lang="pt-B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latin typeface="Calibri"/>
                          <a:ea typeface="Calibri"/>
                          <a:cs typeface="Times New Roman"/>
                        </a:rPr>
                        <a:t>FDN</a:t>
                      </a:r>
                      <a:endParaRPr lang="pt-B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60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8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Calibri"/>
                          <a:cs typeface="Times New Roman"/>
                        </a:rPr>
                        <a:t>Planta Inteira</a:t>
                      </a:r>
                      <a:endParaRPr lang="pt-B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8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8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50314">
                <a:tc rowSpan="2">
                  <a:txBody>
                    <a:bodyPr/>
                    <a:lstStyle/>
                    <a:p>
                      <a:pPr marL="9017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latin typeface="Arial"/>
                          <a:ea typeface="Calibri"/>
                          <a:cs typeface="Times New Roman"/>
                        </a:rPr>
                        <a:t>Brix</a:t>
                      </a:r>
                      <a:r>
                        <a:rPr lang="pt-BR" sz="1800" baseline="-25000">
                          <a:latin typeface="Arial"/>
                          <a:ea typeface="Calibri"/>
                          <a:cs typeface="Times New Roman"/>
                        </a:rPr>
                        <a:t>COLMO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Calibri"/>
                          <a:cs typeface="Times New Roman"/>
                        </a:rPr>
                        <a:t>0,9217</a:t>
                      </a:r>
                      <a:endParaRPr lang="pt-B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latin typeface="Arial"/>
                          <a:ea typeface="Calibri"/>
                          <a:cs typeface="Times New Roman"/>
                        </a:rPr>
                        <a:t>- 0,9116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Calibri"/>
                          <a:cs typeface="Times New Roman"/>
                        </a:rPr>
                        <a:t>0,8085</a:t>
                      </a:r>
                      <a:endParaRPr lang="pt-B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kern="1200" dirty="0" smtClean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- 0,8103</a:t>
                      </a:r>
                      <a:endParaRPr lang="pt-BR" sz="1800" kern="1200" dirty="0">
                        <a:solidFill>
                          <a:schemeClr val="tx1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031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latin typeface="Arial"/>
                          <a:ea typeface="Calibri"/>
                          <a:cs typeface="Times New Roman"/>
                        </a:rPr>
                        <a:t>&lt; 0,0001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latin typeface="Arial"/>
                          <a:ea typeface="Calibri"/>
                          <a:cs typeface="Times New Roman"/>
                        </a:rPr>
                        <a:t>&lt; 0,0001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Calibri"/>
                          <a:cs typeface="Times New Roman"/>
                        </a:rPr>
                        <a:t>&lt; 0,0001</a:t>
                      </a:r>
                      <a:endParaRPr lang="pt-B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latin typeface="Arial"/>
                          <a:ea typeface="Calibri"/>
                          <a:cs typeface="Times New Roman"/>
                        </a:rPr>
                        <a:t>&lt; 0,0001</a:t>
                      </a:r>
                      <a:endParaRPr lang="pt-BR" sz="18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60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8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latin typeface="Arial"/>
                          <a:ea typeface="Calibri"/>
                          <a:cs typeface="Times New Roman"/>
                        </a:rPr>
                        <a:t>Pol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latin typeface="Arial"/>
                          <a:ea typeface="Calibri"/>
                          <a:cs typeface="Times New Roman"/>
                        </a:rPr>
                        <a:t>FDN/Pol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latin typeface="Arial"/>
                          <a:ea typeface="Calibri"/>
                          <a:cs typeface="Times New Roman"/>
                        </a:rPr>
                        <a:t>DVIVMS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314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err="1">
                          <a:latin typeface="Arial"/>
                          <a:ea typeface="Calibri"/>
                          <a:cs typeface="Times New Roman"/>
                        </a:rPr>
                        <a:t>Pol</a:t>
                      </a:r>
                      <a:r>
                        <a:rPr lang="pt-BR" sz="1800" baseline="-25000" dirty="0" err="1">
                          <a:latin typeface="Arial"/>
                          <a:ea typeface="Calibri"/>
                          <a:cs typeface="Times New Roman"/>
                        </a:rPr>
                        <a:t>COLMO</a:t>
                      </a:r>
                      <a:endParaRPr lang="pt-B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latin typeface="Arial"/>
                          <a:ea typeface="Calibri"/>
                          <a:cs typeface="Times New Roman"/>
                        </a:rPr>
                        <a:t>0,9635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latin typeface="Arial"/>
                          <a:ea typeface="Calibri"/>
                          <a:cs typeface="Times New Roman"/>
                        </a:rPr>
                        <a:t>- 08385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latin typeface="Arial"/>
                          <a:ea typeface="Calibri"/>
                          <a:cs typeface="Times New Roman"/>
                        </a:rPr>
                        <a:t>0,7476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5031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latin typeface="Arial"/>
                          <a:ea typeface="Calibri"/>
                          <a:cs typeface="Times New Roman"/>
                        </a:rPr>
                        <a:t>&lt; 0,0001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latin typeface="Arial"/>
                          <a:ea typeface="Calibri"/>
                          <a:cs typeface="Times New Roman"/>
                        </a:rPr>
                        <a:t>&lt; 0,0001</a:t>
                      </a:r>
                      <a:endParaRPr lang="pt-B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Calibri"/>
                          <a:cs typeface="Times New Roman"/>
                        </a:rPr>
                        <a:t>&lt; 0,0001</a:t>
                      </a:r>
                      <a:endParaRPr lang="pt-B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Retângulo 8"/>
          <p:cNvSpPr/>
          <p:nvPr/>
        </p:nvSpPr>
        <p:spPr>
          <a:xfrm>
            <a:off x="734454" y="6269250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Thiago (2009)</a:t>
            </a:r>
            <a:endParaRPr lang="pt-BR" sz="1800" baseline="0" dirty="0"/>
          </a:p>
        </p:txBody>
      </p:sp>
      <p:pic>
        <p:nvPicPr>
          <p:cNvPr id="11" name="Picture 2" descr="esal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26463" y="228600"/>
            <a:ext cx="541337" cy="838200"/>
          </a:xfrm>
          <a:prstGeom prst="rect">
            <a:avLst/>
          </a:prstGeom>
          <a:noFill/>
        </p:spPr>
      </p:pic>
      <p:pic>
        <p:nvPicPr>
          <p:cNvPr id="12" name="Picture 6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785813" y="1000125"/>
          <a:ext cx="7234237" cy="5648325"/>
        </p:xfrm>
        <a:graphic>
          <a:graphicData uri="http://schemas.openxmlformats.org/presentationml/2006/ole">
            <p:oleObj spid="_x0000_s549890" name="Worksheet" r:id="rId3" imgW="3657600" imgH="2857500" progId="Excel.Sheet.8">
              <p:embed/>
            </p:oleObj>
          </a:graphicData>
        </a:graphic>
      </p:graphicFrame>
      <p:sp>
        <p:nvSpPr>
          <p:cNvPr id="7" name="Retângulo 6"/>
          <p:cNvSpPr/>
          <p:nvPr/>
        </p:nvSpPr>
        <p:spPr>
          <a:xfrm>
            <a:off x="734454" y="6269250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Thiago (2009)</a:t>
            </a:r>
            <a:endParaRPr lang="pt-BR" sz="1800" baseline="0" dirty="0"/>
          </a:p>
        </p:txBody>
      </p:sp>
      <p:pic>
        <p:nvPicPr>
          <p:cNvPr id="8" name="Picture 2" descr="esal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26463" y="228600"/>
            <a:ext cx="541337" cy="838200"/>
          </a:xfrm>
          <a:prstGeom prst="rect">
            <a:avLst/>
          </a:prstGeom>
          <a:noFill/>
        </p:spPr>
      </p:pic>
      <p:pic>
        <p:nvPicPr>
          <p:cNvPr id="9" name="Picture 6" descr="Logotipo grupo      conservaçã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AutoShape 2"/>
          <p:cNvSpPr>
            <a:spLocks noGrp="1" noChangeArrowheads="1"/>
          </p:cNvSpPr>
          <p:nvPr>
            <p:ph type="title"/>
          </p:nvPr>
        </p:nvSpPr>
        <p:spPr>
          <a:xfrm>
            <a:off x="395536" y="476672"/>
            <a:ext cx="7924800" cy="1143000"/>
          </a:xfrm>
        </p:spPr>
        <p:txBody>
          <a:bodyPr>
            <a:normAutofit/>
          </a:bodyPr>
          <a:lstStyle/>
          <a:p>
            <a:r>
              <a:rPr lang="en-US" sz="4000" dirty="0" err="1"/>
              <a:t>Silagem</a:t>
            </a:r>
            <a:r>
              <a:rPr lang="en-US" sz="4000" dirty="0"/>
              <a:t> de </a:t>
            </a:r>
            <a:r>
              <a:rPr lang="en-US" sz="4000" dirty="0" err="1"/>
              <a:t>cana</a:t>
            </a:r>
            <a:r>
              <a:rPr lang="en-US" sz="4000" dirty="0"/>
              <a:t>-de-</a:t>
            </a:r>
            <a:r>
              <a:rPr lang="en-US" sz="4000" dirty="0" err="1"/>
              <a:t>açúcar</a:t>
            </a:r>
            <a:endParaRPr lang="pt-BR" sz="4000" dirty="0"/>
          </a:p>
        </p:txBody>
      </p:sp>
      <p:graphicFrame>
        <p:nvGraphicFramePr>
          <p:cNvPr id="242695" name="Group 7"/>
          <p:cNvGraphicFramePr>
            <a:graphicFrameLocks noGrp="1"/>
          </p:cNvGraphicFramePr>
          <p:nvPr>
            <p:ph sz="half" idx="1"/>
          </p:nvPr>
        </p:nvGraphicFramePr>
        <p:xfrm>
          <a:off x="682997" y="2491507"/>
          <a:ext cx="8023225" cy="4572000"/>
        </p:xfrm>
        <a:graphic>
          <a:graphicData uri="http://schemas.openxmlformats.org/drawingml/2006/table">
            <a:tbl>
              <a:tblPr/>
              <a:tblGrid>
                <a:gridCol w="2655888"/>
                <a:gridCol w="2303462"/>
                <a:gridCol w="2160588"/>
                <a:gridCol w="903287"/>
              </a:tblGrid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Variáveis</a:t>
                      </a:r>
                      <a:endParaRPr kumimoji="0" lang="pt-B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IAC 86-2480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IAC87-3184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CV%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MS, %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21,7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28,0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4,43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FDN, %MS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63,9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65,4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1,79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CHO’s, % MS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4,9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4,0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28,7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Etanol, %MS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5,0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3,1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49,2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Gases, % MS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23,4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14,3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17,2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Perda total, %MS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26,9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19,2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13,3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Fonte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 Schmidt (2006)</a:t>
                      </a:r>
                      <a:endParaRPr kumimoji="0" lang="pt-B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269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11560" y="1916832"/>
            <a:ext cx="7693025" cy="358775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400" b="1"/>
              <a:t>Variedades – silagens</a:t>
            </a:r>
            <a:endParaRPr lang="pt-BR" sz="2400" b="1"/>
          </a:p>
        </p:txBody>
      </p:sp>
      <p:sp>
        <p:nvSpPr>
          <p:cNvPr id="242692" name="Text Box 4"/>
          <p:cNvSpPr txBox="1">
            <a:spLocks noChangeArrowheads="1"/>
          </p:cNvSpPr>
          <p:nvPr/>
        </p:nvSpPr>
        <p:spPr bwMode="auto">
          <a:xfrm>
            <a:off x="3183310" y="268042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42693" name="Picture 5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242694" name="Text Box 6"/>
          <p:cNvSpPr txBox="1">
            <a:spLocks noChangeArrowheads="1"/>
          </p:cNvSpPr>
          <p:nvPr/>
        </p:nvSpPr>
        <p:spPr bwMode="auto">
          <a:xfrm>
            <a:off x="735385" y="3759920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42758" name="Picture 70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3" name="Text Box 13"/>
          <p:cNvSpPr txBox="1">
            <a:spLocks noChangeArrowheads="1"/>
          </p:cNvSpPr>
          <p:nvPr/>
        </p:nvSpPr>
        <p:spPr bwMode="auto">
          <a:xfrm>
            <a:off x="1403350" y="908050"/>
            <a:ext cx="6840538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Associação de aditivos</a:t>
            </a:r>
          </a:p>
        </p:txBody>
      </p:sp>
      <p:sp>
        <p:nvSpPr>
          <p:cNvPr id="81941" name="Text Box 21"/>
          <p:cNvSpPr txBox="1">
            <a:spLocks noChangeArrowheads="1"/>
          </p:cNvSpPr>
          <p:nvPr/>
        </p:nvSpPr>
        <p:spPr bwMode="auto">
          <a:xfrm>
            <a:off x="395288" y="2276475"/>
            <a:ext cx="3240087" cy="2474913"/>
          </a:xfrm>
          <a:prstGeom prst="rect">
            <a:avLst/>
          </a:prstGeom>
          <a:solidFill>
            <a:srgbClr val="FFCC99">
              <a:alpha val="50000"/>
            </a:srgbClr>
          </a:solidFill>
          <a:ln w="9525" algn="ctr">
            <a:solidFill>
              <a:srgbClr val="FF0000"/>
            </a:solidFill>
            <a:prstDash val="dash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b="1" baseline="0">
                <a:latin typeface="Verdana" pitchFamily="34" charset="0"/>
              </a:rPr>
              <a:t>Busca por efeitos sinérgicos</a:t>
            </a:r>
          </a:p>
          <a:p>
            <a:pPr>
              <a:spcBef>
                <a:spcPct val="50000"/>
              </a:spcBef>
            </a:pPr>
            <a:r>
              <a:rPr lang="pt-BR" sz="2400" b="1" baseline="0">
                <a:latin typeface="Verdana" pitchFamily="34" charset="0"/>
              </a:rPr>
              <a:t>Possibilidade de redução nas perdas fermentativas</a:t>
            </a:r>
          </a:p>
        </p:txBody>
      </p:sp>
      <p:sp>
        <p:nvSpPr>
          <p:cNvPr id="81942" name="AutoShape 22"/>
          <p:cNvSpPr>
            <a:spLocks noChangeArrowheads="1"/>
          </p:cNvSpPr>
          <p:nvPr/>
        </p:nvSpPr>
        <p:spPr bwMode="auto">
          <a:xfrm>
            <a:off x="3924300" y="3357563"/>
            <a:ext cx="1295400" cy="720725"/>
          </a:xfrm>
          <a:prstGeom prst="rightArrow">
            <a:avLst>
              <a:gd name="adj1" fmla="val 50000"/>
              <a:gd name="adj2" fmla="val 44934"/>
            </a:avLst>
          </a:prstGeom>
          <a:solidFill>
            <a:schemeClr val="bg2">
              <a:alpha val="60001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81943" name="Text Box 23"/>
          <p:cNvSpPr txBox="1">
            <a:spLocks noChangeArrowheads="1"/>
          </p:cNvSpPr>
          <p:nvPr/>
        </p:nvSpPr>
        <p:spPr bwMode="auto">
          <a:xfrm>
            <a:off x="5508625" y="1916113"/>
            <a:ext cx="3240088" cy="3752850"/>
          </a:xfrm>
          <a:prstGeom prst="rect">
            <a:avLst/>
          </a:prstGeom>
          <a:solidFill>
            <a:srgbClr val="FFCC99">
              <a:alpha val="50000"/>
            </a:srgbClr>
          </a:solidFill>
          <a:ln w="9525" algn="ctr">
            <a:solidFill>
              <a:srgbClr val="FF0000"/>
            </a:solidFill>
            <a:prstDash val="dash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b="1" baseline="0">
                <a:latin typeface="Verdana" pitchFamily="34" charset="0"/>
              </a:rPr>
              <a:t>Elevação na variabilidade dos dados</a:t>
            </a:r>
          </a:p>
          <a:p>
            <a:pPr>
              <a:spcBef>
                <a:spcPct val="50000"/>
              </a:spcBef>
            </a:pPr>
            <a:r>
              <a:rPr lang="pt-BR" sz="2400" b="1" baseline="0">
                <a:latin typeface="Verdana" pitchFamily="34" charset="0"/>
              </a:rPr>
              <a:t>Dificuldade de interpretação</a:t>
            </a:r>
          </a:p>
          <a:p>
            <a:pPr>
              <a:spcBef>
                <a:spcPct val="50000"/>
              </a:spcBef>
            </a:pPr>
            <a:r>
              <a:rPr lang="pt-BR" sz="2400" b="1" baseline="0">
                <a:latin typeface="Verdana" pitchFamily="34" charset="0"/>
              </a:rPr>
              <a:t>Elevação no custo de aplicação e operacionalidade</a:t>
            </a:r>
          </a:p>
        </p:txBody>
      </p:sp>
      <p:sp>
        <p:nvSpPr>
          <p:cNvPr id="16" name="AutoShape 2"/>
          <p:cNvSpPr txBox="1">
            <a:spLocks noChangeArrowheads="1"/>
          </p:cNvSpPr>
          <p:nvPr/>
        </p:nvSpPr>
        <p:spPr>
          <a:xfrm>
            <a:off x="395536" y="116632"/>
            <a:ext cx="79248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Silagem de cana-de-açúcar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251520" y="6330806"/>
            <a:ext cx="22156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baseline="0" dirty="0" err="1" smtClean="0"/>
              <a:t>Fonte</a:t>
            </a:r>
            <a:r>
              <a:rPr lang="en-US" baseline="0" dirty="0" smtClean="0"/>
              <a:t>: Schmidt (2008)</a:t>
            </a:r>
            <a:endParaRPr lang="pt-BR" baseline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81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4" dur="500"/>
                                        <p:tgtEl>
                                          <p:spTgt spid="81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1" grpId="0" animBg="1"/>
      <p:bldP spid="81942" grpId="0" animBg="1"/>
      <p:bldP spid="81943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611560" y="5086925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800" baseline="0" dirty="0"/>
              <a:t>Figura </a:t>
            </a:r>
            <a:r>
              <a:rPr lang="pt-BR" sz="1800" baseline="0" dirty="0" smtClean="0"/>
              <a:t>28 </a:t>
            </a:r>
            <a:r>
              <a:rPr lang="pt-BR" sz="1800" baseline="0" dirty="0"/>
              <a:t>– Efeito da repleção ruminal ou enchimento ruminal em quilos (“rumem </a:t>
            </a:r>
            <a:r>
              <a:rPr lang="pt-BR" sz="1800" baseline="0" dirty="0" err="1"/>
              <a:t>fill</a:t>
            </a:r>
            <a:r>
              <a:rPr lang="pt-BR" sz="1800" baseline="0" dirty="0"/>
              <a:t>”) de bovinos alimentados com diferentes fontes de </a:t>
            </a:r>
            <a:r>
              <a:rPr lang="pt-BR" sz="1800" baseline="0" dirty="0" smtClean="0"/>
              <a:t>fibra</a:t>
            </a:r>
            <a:endParaRPr lang="en-US" sz="1800" baseline="0" dirty="0"/>
          </a:p>
        </p:txBody>
      </p:sp>
      <p:graphicFrame>
        <p:nvGraphicFramePr>
          <p:cNvPr id="9" name="Gráfico 8"/>
          <p:cNvGraphicFramePr/>
          <p:nvPr/>
        </p:nvGraphicFramePr>
        <p:xfrm>
          <a:off x="971600" y="332656"/>
          <a:ext cx="6912768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CaixaDeTexto 9"/>
          <p:cNvSpPr txBox="1"/>
          <p:nvPr/>
        </p:nvSpPr>
        <p:spPr>
          <a:xfrm>
            <a:off x="2051720" y="1905000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baseline="0" dirty="0" err="1" smtClean="0"/>
              <a:t>bc</a:t>
            </a:r>
            <a:endParaRPr lang="en-US" sz="2000" b="1" baseline="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3059832" y="1676400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baseline="0" dirty="0" smtClean="0"/>
              <a:t>b</a:t>
            </a:r>
            <a:endParaRPr lang="en-US" sz="2000" b="1" baseline="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4067944" y="620688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baseline="0" dirty="0"/>
              <a:t>a</a:t>
            </a:r>
            <a:endParaRPr lang="en-US" sz="2000" b="1" baseline="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4974704" y="1732746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baseline="0" dirty="0" smtClean="0"/>
              <a:t>b</a:t>
            </a:r>
            <a:endParaRPr lang="en-US" sz="2000" b="1" baseline="0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5982816" y="2452826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baseline="0" dirty="0" smtClean="0"/>
              <a:t>c</a:t>
            </a:r>
            <a:endParaRPr lang="en-US" sz="2000" b="1" baseline="0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6948264" y="2348880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baseline="0" dirty="0" smtClean="0"/>
              <a:t>c</a:t>
            </a:r>
            <a:endParaRPr lang="en-US" sz="2000" b="1" baseline="0" dirty="0"/>
          </a:p>
        </p:txBody>
      </p:sp>
      <p:pic>
        <p:nvPicPr>
          <p:cNvPr id="16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17" name="Picture 62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sp>
        <p:nvSpPr>
          <p:cNvPr id="18" name="CaixaDeTexto 17"/>
          <p:cNvSpPr txBox="1"/>
          <p:nvPr/>
        </p:nvSpPr>
        <p:spPr>
          <a:xfrm>
            <a:off x="858416" y="6093296"/>
            <a:ext cx="2705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aseline="0" dirty="0" smtClean="0">
                <a:latin typeface="Arial" pitchFamily="34" charset="0"/>
                <a:cs typeface="Arial" pitchFamily="34" charset="0"/>
              </a:rPr>
              <a:t>Fonte: Goulart </a:t>
            </a:r>
            <a:r>
              <a:rPr lang="pt-BR" sz="1600" baseline="0" dirty="0" err="1" smtClean="0">
                <a:latin typeface="Arial" pitchFamily="34" charset="0"/>
                <a:cs typeface="Arial" pitchFamily="34" charset="0"/>
              </a:rPr>
              <a:t>et</a:t>
            </a:r>
            <a:r>
              <a:rPr lang="pt-BR" sz="1600" baseline="0" dirty="0" smtClean="0">
                <a:latin typeface="Arial" pitchFamily="34" charset="0"/>
                <a:cs typeface="Arial" pitchFamily="34" charset="0"/>
              </a:rPr>
              <a:t> al. (2010)</a:t>
            </a:r>
            <a:endParaRPr lang="en-US" sz="1600" baseline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AutoShape 2"/>
          <p:cNvSpPr>
            <a:spLocks noGrp="1" noChangeArrowheads="1"/>
          </p:cNvSpPr>
          <p:nvPr>
            <p:ph type="title"/>
          </p:nvPr>
        </p:nvSpPr>
        <p:spPr>
          <a:xfrm>
            <a:off x="539552" y="476672"/>
            <a:ext cx="7924800" cy="1143000"/>
          </a:xfrm>
        </p:spPr>
        <p:txBody>
          <a:bodyPr/>
          <a:lstStyle/>
          <a:p>
            <a:r>
              <a:rPr lang="en-US" dirty="0" err="1"/>
              <a:t>Diversidade</a:t>
            </a:r>
            <a:r>
              <a:rPr lang="en-US" dirty="0"/>
              <a:t> varietal</a:t>
            </a:r>
            <a:endParaRPr lang="pt-BR" dirty="0"/>
          </a:p>
        </p:txBody>
      </p:sp>
      <p:sp>
        <p:nvSpPr>
          <p:cNvPr id="133123" name="Text Box 3"/>
          <p:cNvSpPr txBox="1">
            <a:spLocks noChangeArrowheads="1"/>
          </p:cNvSpPr>
          <p:nvPr/>
        </p:nvSpPr>
        <p:spPr bwMode="auto">
          <a:xfrm>
            <a:off x="3471863" y="3113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133124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1023938" y="4192588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133128" name="Picture 8" descr="DSCF0018"/>
          <p:cNvPicPr>
            <a:picLocks noChangeAspect="1" noChangeArrowheads="1"/>
          </p:cNvPicPr>
          <p:nvPr/>
        </p:nvPicPr>
        <p:blipFill>
          <a:blip r:embed="rId3" cstate="print">
            <a:lum contrast="-6000"/>
          </a:blip>
          <a:srcRect/>
          <a:stretch>
            <a:fillRect/>
          </a:stretch>
        </p:blipFill>
        <p:spPr bwMode="auto">
          <a:xfrm>
            <a:off x="1387475" y="2060848"/>
            <a:ext cx="3328988" cy="443706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33132" name="AutoShape 12"/>
          <p:cNvSpPr>
            <a:spLocks noChangeArrowheads="1"/>
          </p:cNvSpPr>
          <p:nvPr/>
        </p:nvSpPr>
        <p:spPr bwMode="auto">
          <a:xfrm>
            <a:off x="4572000" y="3357563"/>
            <a:ext cx="4176713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anchor="b"/>
          <a:lstStyle/>
          <a:p>
            <a:pPr algn="l">
              <a:lnSpc>
                <a:spcPct val="90000"/>
              </a:lnSpc>
            </a:pPr>
            <a:endParaRPr lang="en-US" sz="2400" b="1" baseline="0">
              <a:solidFill>
                <a:schemeClr val="tx2"/>
              </a:solidFill>
            </a:endParaRPr>
          </a:p>
        </p:txBody>
      </p:sp>
      <p:sp>
        <p:nvSpPr>
          <p:cNvPr id="133133" name="AutoShape 13"/>
          <p:cNvSpPr>
            <a:spLocks noChangeArrowheads="1"/>
          </p:cNvSpPr>
          <p:nvPr/>
        </p:nvSpPr>
        <p:spPr bwMode="auto">
          <a:xfrm>
            <a:off x="4716463" y="3284538"/>
            <a:ext cx="2951162" cy="1647825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lang="en-US" sz="2400" b="1" baseline="0">
                <a:solidFill>
                  <a:schemeClr val="tx2"/>
                </a:solidFill>
              </a:rPr>
              <a:t>IAC 94 – 4004</a:t>
            </a:r>
            <a:br>
              <a:rPr lang="en-US" sz="2400" b="1" baseline="0">
                <a:solidFill>
                  <a:schemeClr val="tx2"/>
                </a:solidFill>
              </a:rPr>
            </a:br>
            <a:r>
              <a:rPr lang="en-US" sz="2400" b="1" baseline="0">
                <a:solidFill>
                  <a:schemeClr val="tx2"/>
                </a:solidFill>
              </a:rPr>
              <a:t/>
            </a:r>
            <a:br>
              <a:rPr lang="en-US" sz="2400" b="1" baseline="0">
                <a:solidFill>
                  <a:schemeClr val="tx2"/>
                </a:solidFill>
              </a:rPr>
            </a:br>
            <a:r>
              <a:rPr lang="en-US" sz="2400" b="1" baseline="0">
                <a:solidFill>
                  <a:schemeClr val="tx2"/>
                </a:solidFill>
              </a:rPr>
              <a:t>&gt; 200 t colmo/ha</a:t>
            </a:r>
            <a:br>
              <a:rPr lang="en-US" sz="2400" b="1" baseline="0">
                <a:solidFill>
                  <a:schemeClr val="tx2"/>
                </a:solidFill>
              </a:rPr>
            </a:br>
            <a:endParaRPr lang="pt-BR" sz="2400" b="1" baseline="0">
              <a:solidFill>
                <a:schemeClr val="tx2"/>
              </a:solidFill>
            </a:endParaRPr>
          </a:p>
        </p:txBody>
      </p:sp>
      <p:pic>
        <p:nvPicPr>
          <p:cNvPr id="133134" name="Picture 14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9" name="Text Box 3"/>
          <p:cNvSpPr txBox="1">
            <a:spLocks noChangeArrowheads="1"/>
          </p:cNvSpPr>
          <p:nvPr/>
        </p:nvSpPr>
        <p:spPr bwMode="auto">
          <a:xfrm>
            <a:off x="3471863" y="3113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44740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244741" name="Text Box 5"/>
          <p:cNvSpPr txBox="1">
            <a:spLocks noChangeArrowheads="1"/>
          </p:cNvSpPr>
          <p:nvPr/>
        </p:nvSpPr>
        <p:spPr bwMode="auto">
          <a:xfrm>
            <a:off x="1023938" y="4192588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44860" name="Picture 124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sp>
        <p:nvSpPr>
          <p:cNvPr id="12" name="AutoShape 2"/>
          <p:cNvSpPr>
            <a:spLocks noGrp="1" noChangeArrowheads="1"/>
          </p:cNvSpPr>
          <p:nvPr>
            <p:ph type="title"/>
          </p:nvPr>
        </p:nvSpPr>
        <p:spPr>
          <a:xfrm>
            <a:off x="-36512" y="197768"/>
            <a:ext cx="8357493" cy="1143000"/>
          </a:xfrm>
        </p:spPr>
        <p:txBody>
          <a:bodyPr/>
          <a:lstStyle/>
          <a:p>
            <a:r>
              <a:rPr lang="en-US" sz="3200" dirty="0" err="1"/>
              <a:t>Composição</a:t>
            </a:r>
            <a:r>
              <a:rPr lang="en-US" sz="3200" dirty="0"/>
              <a:t> </a:t>
            </a:r>
            <a:r>
              <a:rPr lang="en-US" sz="3200" dirty="0" err="1"/>
              <a:t>média</a:t>
            </a:r>
            <a:r>
              <a:rPr lang="en-US" sz="3200" dirty="0"/>
              <a:t> </a:t>
            </a:r>
            <a:r>
              <a:rPr lang="en-US" sz="3200" dirty="0" err="1" smtClean="0"/>
              <a:t>da</a:t>
            </a:r>
            <a:r>
              <a:rPr lang="en-US" sz="3200" dirty="0" smtClean="0"/>
              <a:t> </a:t>
            </a:r>
            <a:r>
              <a:rPr lang="en-US" sz="3200" dirty="0" err="1" smtClean="0"/>
              <a:t>cana</a:t>
            </a:r>
            <a:r>
              <a:rPr lang="en-US" sz="3200" dirty="0" smtClean="0"/>
              <a:t>-de-</a:t>
            </a:r>
            <a:r>
              <a:rPr lang="en-US" sz="3200" dirty="0" err="1" smtClean="0"/>
              <a:t>açúcar</a:t>
            </a:r>
            <a:endParaRPr lang="pt-BR" sz="3200" dirty="0"/>
          </a:p>
        </p:txBody>
      </p:sp>
      <p:graphicFrame>
        <p:nvGraphicFramePr>
          <p:cNvPr id="13" name="Tabela 12"/>
          <p:cNvGraphicFramePr>
            <a:graphicFrameLocks noGrp="1"/>
          </p:cNvGraphicFramePr>
          <p:nvPr/>
        </p:nvGraphicFramePr>
        <p:xfrm>
          <a:off x="899592" y="2751006"/>
          <a:ext cx="7416821" cy="2190162"/>
        </p:xfrm>
        <a:graphic>
          <a:graphicData uri="http://schemas.openxmlformats.org/drawingml/2006/table">
            <a:tbl>
              <a:tblPr/>
              <a:tblGrid>
                <a:gridCol w="1985967"/>
                <a:gridCol w="1985967"/>
                <a:gridCol w="1267963"/>
                <a:gridCol w="1088462"/>
                <a:gridCol w="1088462"/>
              </a:tblGrid>
              <a:tr h="197963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 smtClean="0">
                          <a:latin typeface="Arial"/>
                        </a:rPr>
                        <a:t>Nutriente</a:t>
                      </a:r>
                      <a:endParaRPr lang="pt-BR" sz="2000" b="1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latin typeface="Arial"/>
                        </a:rPr>
                        <a:t>Número </a:t>
                      </a:r>
                      <a:r>
                        <a:rPr lang="pt-BR" sz="2000" b="1" i="0" u="none" strike="noStrike" dirty="0" smtClean="0">
                          <a:latin typeface="Arial"/>
                        </a:rPr>
                        <a:t>amostras</a:t>
                      </a:r>
                      <a:endParaRPr lang="pt-BR" sz="2000" b="1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latin typeface="Arial"/>
                        </a:rPr>
                        <a:t>Média</a:t>
                      </a: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latin typeface="Arial"/>
                        </a:rPr>
                        <a:t>Mínimo</a:t>
                      </a: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latin typeface="Arial"/>
                        </a:rPr>
                        <a:t>Máximo</a:t>
                      </a: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421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 dirty="0">
                          <a:latin typeface="Arial"/>
                        </a:rPr>
                        <a:t>FDN</a:t>
                      </a: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latin typeface="Arial"/>
                        </a:rPr>
                        <a:t>8</a:t>
                      </a: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52,85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41,50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60,77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421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>
                          <a:latin typeface="Arial"/>
                        </a:rPr>
                        <a:t>FDA</a:t>
                      </a: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latin typeface="Arial"/>
                        </a:rPr>
                        <a:t>7</a:t>
                      </a: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32,38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26,55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37,06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421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>
                          <a:latin typeface="Arial"/>
                        </a:rPr>
                        <a:t>Lignina </a:t>
                      </a: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latin typeface="Arial"/>
                        </a:rPr>
                        <a:t>7</a:t>
                      </a: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5,03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3,56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6,93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421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>
                          <a:latin typeface="Arial"/>
                        </a:rPr>
                        <a:t>Celulose</a:t>
                      </a: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latin typeface="Arial"/>
                        </a:rPr>
                        <a:t>7</a:t>
                      </a: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27,35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22,23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31,40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421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 dirty="0">
                          <a:latin typeface="Arial"/>
                        </a:rPr>
                        <a:t>pH</a:t>
                      </a: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>
                          <a:latin typeface="Arial"/>
                        </a:rPr>
                        <a:t>4</a:t>
                      </a: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5,17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4,07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6,26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1115616" y="5229200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aseline="0" dirty="0" smtClean="0"/>
              <a:t>Carboidratos não fibrosos = 40,25%</a:t>
            </a:r>
            <a:endParaRPr lang="pt-BR" sz="2400" dirty="0"/>
          </a:p>
        </p:txBody>
      </p:sp>
      <p:sp>
        <p:nvSpPr>
          <p:cNvPr id="9" name="Retângulo 8"/>
          <p:cNvSpPr/>
          <p:nvPr/>
        </p:nvSpPr>
        <p:spPr>
          <a:xfrm>
            <a:off x="755576" y="1628800"/>
            <a:ext cx="741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t-BR" b="1" baseline="0" dirty="0" smtClean="0">
                <a:ea typeface="Times New Roman" pitchFamily="18" charset="0"/>
                <a:cs typeface="Arial" charset="0"/>
              </a:rPr>
              <a:t>Tabela 1 – Composição média e amplitude de variação de amostras de cana-de-açúcar analisadas no Laboratório de </a:t>
            </a:r>
            <a:r>
              <a:rPr lang="pt-BR" b="1" baseline="0" dirty="0" err="1" smtClean="0">
                <a:ea typeface="Times New Roman" pitchFamily="18" charset="0"/>
                <a:cs typeface="Arial" charset="0"/>
              </a:rPr>
              <a:t>Bromatologia</a:t>
            </a:r>
            <a:r>
              <a:rPr lang="pt-BR" b="1" baseline="0" dirty="0" smtClean="0">
                <a:ea typeface="Times New Roman" pitchFamily="18" charset="0"/>
                <a:cs typeface="Arial" charset="0"/>
              </a:rPr>
              <a:t> da USP/ESALQ entre os anos de 2000 e 2010 (cont.)</a:t>
            </a:r>
            <a:endParaRPr lang="pt-BR" sz="1800" baseline="0" dirty="0" smtClean="0">
              <a:ea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AutoShape 2"/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7924800" cy="1143000"/>
          </a:xfrm>
        </p:spPr>
        <p:txBody>
          <a:bodyPr>
            <a:normAutofit/>
          </a:bodyPr>
          <a:lstStyle/>
          <a:p>
            <a:r>
              <a:rPr lang="en-US" sz="4000" dirty="0" err="1"/>
              <a:t>Balanceamento</a:t>
            </a:r>
            <a:r>
              <a:rPr lang="en-US" sz="4000" dirty="0"/>
              <a:t> de </a:t>
            </a:r>
            <a:r>
              <a:rPr lang="en-US" sz="4000" dirty="0" err="1"/>
              <a:t>rações</a:t>
            </a:r>
            <a:endParaRPr lang="pt-BR" sz="4000" dirty="0"/>
          </a:p>
        </p:txBody>
      </p:sp>
      <p:sp>
        <p:nvSpPr>
          <p:cNvPr id="232451" name="Text Box 3"/>
          <p:cNvSpPr txBox="1">
            <a:spLocks noChangeArrowheads="1"/>
          </p:cNvSpPr>
          <p:nvPr/>
        </p:nvSpPr>
        <p:spPr bwMode="auto">
          <a:xfrm>
            <a:off x="3471863" y="3113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32452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232453" name="Text Box 5"/>
          <p:cNvSpPr txBox="1">
            <a:spLocks noChangeArrowheads="1"/>
          </p:cNvSpPr>
          <p:nvPr/>
        </p:nvSpPr>
        <p:spPr bwMode="auto">
          <a:xfrm>
            <a:off x="1023938" y="4192588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sp>
        <p:nvSpPr>
          <p:cNvPr id="232454" name="Rectangle 6"/>
          <p:cNvSpPr>
            <a:spLocks noChangeArrowheads="1"/>
          </p:cNvSpPr>
          <p:nvPr/>
        </p:nvSpPr>
        <p:spPr bwMode="auto">
          <a:xfrm>
            <a:off x="1697038" y="2052638"/>
            <a:ext cx="57499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pt-BR"/>
          </a:p>
        </p:txBody>
      </p:sp>
      <p:pic>
        <p:nvPicPr>
          <p:cNvPr id="23245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705" y="1241074"/>
            <a:ext cx="8066087" cy="4248448"/>
          </a:xfrm>
          <a:prstGeom prst="rect">
            <a:avLst/>
          </a:prstGeom>
          <a:noFill/>
        </p:spPr>
      </p:pic>
      <p:graphicFrame>
        <p:nvGraphicFramePr>
          <p:cNvPr id="232456" name="Group 8"/>
          <p:cNvGraphicFramePr>
            <a:graphicFrameLocks noGrp="1"/>
          </p:cNvGraphicFramePr>
          <p:nvPr/>
        </p:nvGraphicFramePr>
        <p:xfrm>
          <a:off x="309673" y="5115627"/>
          <a:ext cx="8388350" cy="1554480"/>
        </p:xfrm>
        <a:graphic>
          <a:graphicData uri="http://schemas.openxmlformats.org/drawingml/2006/table">
            <a:tbl>
              <a:tblPr/>
              <a:tblGrid>
                <a:gridCol w="8388350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Figura 23 – Simulação de consumo de MS de vacas em lactação, ingerindo como fonte de volumoso cana-de-açúcar ou silagem de milho, em função da produção de leite.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Fonte: Adaptado de Santos </a:t>
                      </a:r>
                      <a:r>
                        <a:rPr kumimoji="0" lang="pt-B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et</a:t>
                      </a: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al. (2005).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2463" name="Picture 15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44126" y="6034088"/>
            <a:ext cx="787400" cy="823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AutoShape 2"/>
          <p:cNvSpPr>
            <a:spLocks noGrp="1" noChangeArrowheads="1"/>
          </p:cNvSpPr>
          <p:nvPr>
            <p:ph type="title"/>
          </p:nvPr>
        </p:nvSpPr>
        <p:spPr>
          <a:xfrm>
            <a:off x="762000" y="188640"/>
            <a:ext cx="7924800" cy="1143000"/>
          </a:xfrm>
        </p:spPr>
        <p:txBody>
          <a:bodyPr/>
          <a:lstStyle/>
          <a:p>
            <a:r>
              <a:rPr lang="en-US" dirty="0"/>
              <a:t>Valor </a:t>
            </a:r>
            <a:r>
              <a:rPr lang="en-US" dirty="0" err="1"/>
              <a:t>Nutritivo</a:t>
            </a:r>
            <a:endParaRPr lang="pt-BR" dirty="0"/>
          </a:p>
        </p:txBody>
      </p:sp>
      <p:sp>
        <p:nvSpPr>
          <p:cNvPr id="238595" name="Text Box 3"/>
          <p:cNvSpPr txBox="1">
            <a:spLocks noChangeArrowheads="1"/>
          </p:cNvSpPr>
          <p:nvPr/>
        </p:nvSpPr>
        <p:spPr bwMode="auto">
          <a:xfrm>
            <a:off x="3471863" y="2736305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38596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238597" name="Text Box 5"/>
          <p:cNvSpPr txBox="1">
            <a:spLocks noChangeArrowheads="1"/>
          </p:cNvSpPr>
          <p:nvPr/>
        </p:nvSpPr>
        <p:spPr bwMode="auto">
          <a:xfrm>
            <a:off x="1023938" y="3815805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3859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1268760"/>
            <a:ext cx="7345362" cy="4376291"/>
          </a:xfrm>
          <a:prstGeom prst="rect">
            <a:avLst/>
          </a:prstGeom>
          <a:noFill/>
        </p:spPr>
      </p:pic>
      <p:graphicFrame>
        <p:nvGraphicFramePr>
          <p:cNvPr id="238600" name="Group 8"/>
          <p:cNvGraphicFramePr>
            <a:graphicFrameLocks noGrp="1"/>
          </p:cNvGraphicFramePr>
          <p:nvPr/>
        </p:nvGraphicFramePr>
        <p:xfrm>
          <a:off x="755576" y="5387430"/>
          <a:ext cx="7273925" cy="1280160"/>
        </p:xfrm>
        <a:graphic>
          <a:graphicData uri="http://schemas.openxmlformats.org/drawingml/2006/table">
            <a:tbl>
              <a:tblPr/>
              <a:tblGrid>
                <a:gridCol w="7273925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Figura 26 – Estimativa do consumo de MS de volumoso, da ração total e da produção de leite ajustada de vacas recebendo fontes de cana-de-açúcar contendo diferentes teores de FDN.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8607" name="Picture 15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Valor Nutritivo</a:t>
            </a:r>
            <a:endParaRPr lang="pt-BR"/>
          </a:p>
        </p:txBody>
      </p:sp>
      <p:sp>
        <p:nvSpPr>
          <p:cNvPr id="134147" name="Text Box 3"/>
          <p:cNvSpPr txBox="1">
            <a:spLocks noChangeArrowheads="1"/>
          </p:cNvSpPr>
          <p:nvPr/>
        </p:nvSpPr>
        <p:spPr bwMode="auto">
          <a:xfrm>
            <a:off x="3471863" y="3113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134148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1023938" y="4192588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sp>
        <p:nvSpPr>
          <p:cNvPr id="134201" name="Text Box 57"/>
          <p:cNvSpPr txBox="1">
            <a:spLocks noChangeArrowheads="1"/>
          </p:cNvSpPr>
          <p:nvPr/>
        </p:nvSpPr>
        <p:spPr bwMode="auto">
          <a:xfrm>
            <a:off x="1187450" y="2565400"/>
            <a:ext cx="7056438" cy="319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 typeface="Wingdings" pitchFamily="2" charset="2"/>
              <a:buNone/>
            </a:pPr>
            <a:r>
              <a:rPr lang="en-US" sz="2400" b="1" baseline="0"/>
              <a:t>RESUMO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2400" b="1" baseline="0"/>
              <a:t> Produção 30% menor (FDN, 44% para 64%);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2400" b="1" baseline="0"/>
              <a:t> Em geral: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2400" b="1" baseline="0"/>
              <a:t>  + 2 unidades FDN                    - 1 kg leite/dia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2400" b="1" baseline="0"/>
              <a:t>  + 5 unidades FDN                    - 1 kg CMS/dia         </a:t>
            </a:r>
          </a:p>
          <a:p>
            <a:pPr algn="l">
              <a:spcBef>
                <a:spcPct val="50000"/>
              </a:spcBef>
            </a:pPr>
            <a:endParaRPr lang="pt-BR" sz="2400" b="1" baseline="0"/>
          </a:p>
        </p:txBody>
      </p:sp>
      <p:sp>
        <p:nvSpPr>
          <p:cNvPr id="134204" name="AutoShape 60"/>
          <p:cNvSpPr>
            <a:spLocks noChangeArrowheads="1"/>
          </p:cNvSpPr>
          <p:nvPr/>
        </p:nvSpPr>
        <p:spPr bwMode="auto">
          <a:xfrm>
            <a:off x="4427538" y="4292600"/>
            <a:ext cx="1223962" cy="287338"/>
          </a:xfrm>
          <a:prstGeom prst="rightArrow">
            <a:avLst>
              <a:gd name="adj1" fmla="val 50000"/>
              <a:gd name="adj2" fmla="val 106491"/>
            </a:avLst>
          </a:pr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CC3300"/>
              </a:solidFill>
            </a:endParaRPr>
          </a:p>
        </p:txBody>
      </p:sp>
      <p:sp>
        <p:nvSpPr>
          <p:cNvPr id="134205" name="AutoShape 61"/>
          <p:cNvSpPr>
            <a:spLocks noChangeArrowheads="1"/>
          </p:cNvSpPr>
          <p:nvPr/>
        </p:nvSpPr>
        <p:spPr bwMode="auto">
          <a:xfrm>
            <a:off x="4427538" y="4870450"/>
            <a:ext cx="1223962" cy="287338"/>
          </a:xfrm>
          <a:prstGeom prst="rightArrow">
            <a:avLst>
              <a:gd name="adj1" fmla="val 50000"/>
              <a:gd name="adj2" fmla="val 106491"/>
            </a:avLst>
          </a:pr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CC3300"/>
              </a:solidFill>
            </a:endParaRPr>
          </a:p>
        </p:txBody>
      </p:sp>
      <p:pic>
        <p:nvPicPr>
          <p:cNvPr id="134206" name="Picture 62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/>
          <p:nvPr/>
        </p:nvGraphicFramePr>
        <p:xfrm>
          <a:off x="511843" y="1061120"/>
          <a:ext cx="7848872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AutoShape 2"/>
          <p:cNvSpPr>
            <a:spLocks noGrp="1" noChangeArrowheads="1"/>
          </p:cNvSpPr>
          <p:nvPr>
            <p:ph type="title"/>
          </p:nvPr>
        </p:nvSpPr>
        <p:spPr>
          <a:xfrm>
            <a:off x="395536" y="-27384"/>
            <a:ext cx="7924800" cy="1143000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Consumo</a:t>
            </a:r>
            <a:r>
              <a:rPr lang="en-US" sz="3600" dirty="0" smtClean="0"/>
              <a:t> x </a:t>
            </a:r>
            <a:r>
              <a:rPr lang="en-US" sz="3600" dirty="0" err="1" smtClean="0"/>
              <a:t>Enchimento</a:t>
            </a:r>
            <a:r>
              <a:rPr lang="en-US" sz="3600" dirty="0" smtClean="0"/>
              <a:t> </a:t>
            </a:r>
            <a:r>
              <a:rPr lang="en-US" sz="3600" dirty="0" err="1" smtClean="0"/>
              <a:t>ruminal</a:t>
            </a:r>
            <a:endParaRPr lang="pt-BR" sz="3600" dirty="0"/>
          </a:p>
        </p:txBody>
      </p:sp>
      <p:pic>
        <p:nvPicPr>
          <p:cNvPr id="6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7" name="Picture 62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sp>
        <p:nvSpPr>
          <p:cNvPr id="8" name="CaixaDeTexto 7"/>
          <p:cNvSpPr txBox="1"/>
          <p:nvPr/>
        </p:nvSpPr>
        <p:spPr>
          <a:xfrm>
            <a:off x="858416" y="6309320"/>
            <a:ext cx="4289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aseline="0" dirty="0" smtClean="0">
                <a:latin typeface="Arial" pitchFamily="34" charset="0"/>
                <a:cs typeface="Arial" pitchFamily="34" charset="0"/>
              </a:rPr>
              <a:t>Fonte: </a:t>
            </a:r>
            <a:r>
              <a:rPr lang="pt-BR" baseline="0" dirty="0" smtClean="0">
                <a:latin typeface="Arial" pitchFamily="34" charset="0"/>
                <a:cs typeface="Arial" pitchFamily="34" charset="0"/>
              </a:rPr>
              <a:t>Daniel</a:t>
            </a:r>
            <a:r>
              <a:rPr lang="pt-BR" sz="1600" baseline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1600" baseline="0" dirty="0" err="1" smtClean="0">
                <a:latin typeface="Arial" pitchFamily="34" charset="0"/>
                <a:cs typeface="Arial" pitchFamily="34" charset="0"/>
              </a:rPr>
              <a:t>et</a:t>
            </a:r>
            <a:r>
              <a:rPr lang="pt-BR" sz="1600" baseline="0" dirty="0" smtClean="0">
                <a:latin typeface="Arial" pitchFamily="34" charset="0"/>
                <a:cs typeface="Arial" pitchFamily="34" charset="0"/>
              </a:rPr>
              <a:t> al. (</a:t>
            </a:r>
            <a:r>
              <a:rPr lang="pt-BR" baseline="0" dirty="0" smtClean="0">
                <a:latin typeface="Arial" pitchFamily="34" charset="0"/>
                <a:cs typeface="Arial" pitchFamily="34" charset="0"/>
              </a:rPr>
              <a:t>dados não publicados</a:t>
            </a:r>
            <a:r>
              <a:rPr lang="pt-BR" sz="1600" baseline="0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1600" baseline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57472" y="5059740"/>
            <a:ext cx="876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3</a:t>
            </a:r>
            <a:r>
              <a:rPr lang="pt-BR" sz="1600" baseline="0" dirty="0" smtClean="0"/>
              <a:t>Taxa </a:t>
            </a:r>
            <a:r>
              <a:rPr lang="pt-BR" sz="1600" baseline="0" dirty="0"/>
              <a:t>de ascensão = distância percorrida/tempo de ascensão do peso </a:t>
            </a:r>
            <a:r>
              <a:rPr lang="pt-BR" sz="1600" baseline="0" dirty="0" smtClean="0"/>
              <a:t>interno (</a:t>
            </a:r>
            <a:r>
              <a:rPr lang="pt-BR" sz="1600" baseline="0" dirty="0" err="1" smtClean="0"/>
              <a:t>Welch</a:t>
            </a:r>
            <a:r>
              <a:rPr lang="pt-BR" sz="1600" baseline="0" dirty="0" smtClean="0"/>
              <a:t>, 1982</a:t>
            </a:r>
            <a:r>
              <a:rPr lang="pt-BR" sz="1600" baseline="0" dirty="0"/>
              <a:t>)</a:t>
            </a:r>
            <a:endParaRPr lang="en-US" sz="1600" baseline="0" dirty="0"/>
          </a:p>
          <a:p>
            <a:r>
              <a:rPr lang="pt-BR" sz="1600" dirty="0"/>
              <a:t>ab</a:t>
            </a:r>
            <a:r>
              <a:rPr lang="pt-BR" sz="1600" baseline="0" dirty="0"/>
              <a:t> Letras distintas na mesma linha indicam diferença estatística </a:t>
            </a:r>
            <a:r>
              <a:rPr lang="pt-BR" sz="1600" baseline="0" dirty="0" smtClean="0"/>
              <a:t>ao </a:t>
            </a:r>
            <a:r>
              <a:rPr lang="pt-BR" sz="1600" baseline="0" dirty="0"/>
              <a:t>nível de 5%.</a:t>
            </a:r>
            <a:endParaRPr lang="en-US" sz="1600" baseline="0" dirty="0"/>
          </a:p>
          <a:p>
            <a:endParaRPr lang="pt-BR" sz="1600" baseline="0" dirty="0" smtClean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457200" y="1761736"/>
          <a:ext cx="8305798" cy="2747384"/>
        </p:xfrm>
        <a:graphic>
          <a:graphicData uri="http://schemas.openxmlformats.org/drawingml/2006/table">
            <a:tbl>
              <a:tblPr/>
              <a:tblGrid>
                <a:gridCol w="2025405"/>
                <a:gridCol w="857200"/>
                <a:gridCol w="857200"/>
                <a:gridCol w="895968"/>
                <a:gridCol w="895968"/>
                <a:gridCol w="888215"/>
                <a:gridCol w="1052764"/>
                <a:gridCol w="703852"/>
                <a:gridCol w="129226"/>
              </a:tblGrid>
              <a:tr h="3434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295" marR="6829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Fonte de fibra</a:t>
                      </a:r>
                      <a:r>
                        <a:rPr lang="en-US" sz="1600" baseline="300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295" marR="6829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295" marR="6829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34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295" marR="6829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CN</a:t>
                      </a: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295" marR="6829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CP</a:t>
                      </a: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295" marR="6829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BAG</a:t>
                      </a: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295" marR="6829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CAN</a:t>
                      </a: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295" marR="6829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CSOJ</a:t>
                      </a: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295" marR="6829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TALG</a:t>
                      </a: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295" marR="6829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EP</a:t>
                      </a: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295" marR="6829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3423"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Tempo de ascensão do peso interno 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295" marR="6829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295" marR="6829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295" marR="6829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295" marR="6829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295" marR="6829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34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Segundos</a:t>
                      </a: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295" marR="6829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399</a:t>
                      </a:r>
                      <a:r>
                        <a:rPr lang="en-US" sz="1600" baseline="300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</a:t>
                      </a: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295" marR="6829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1520</a:t>
                      </a:r>
                      <a:r>
                        <a:rPr lang="en-US" sz="1600" baseline="300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bc</a:t>
                      </a: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295" marR="6829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1895</a:t>
                      </a:r>
                      <a:r>
                        <a:rPr lang="en-US" sz="1600" baseline="300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ab</a:t>
                      </a: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295" marR="6829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2060</a:t>
                      </a:r>
                      <a:r>
                        <a:rPr lang="en-US" sz="1600" baseline="300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</a:t>
                      </a: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295" marR="6829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448</a:t>
                      </a:r>
                      <a:r>
                        <a:rPr lang="en-US" sz="1600" baseline="300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</a:t>
                      </a: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295" marR="6829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1045</a:t>
                      </a:r>
                      <a:r>
                        <a:rPr lang="en-US" sz="1600" baseline="300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</a:t>
                      </a: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295" marR="6829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140</a:t>
                      </a: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295" marR="6829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3423"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Distância percorrida</a:t>
                      </a: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295" marR="6829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295" marR="6829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295" marR="6829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295" marR="6829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34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Centímeros</a:t>
                      </a: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295" marR="6829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56,25</a:t>
                      </a:r>
                      <a:r>
                        <a:rPr lang="en-US" sz="1600" baseline="300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</a:t>
                      </a: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295" marR="6829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51,66</a:t>
                      </a:r>
                      <a:r>
                        <a:rPr lang="en-US" sz="1600" baseline="300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ab</a:t>
                      </a: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295" marR="6829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42,45</a:t>
                      </a:r>
                      <a:r>
                        <a:rPr lang="en-US" sz="1600" baseline="300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</a:t>
                      </a: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295" marR="6829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43,50</a:t>
                      </a:r>
                      <a:r>
                        <a:rPr lang="en-US" sz="1600" baseline="300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</a:t>
                      </a: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295" marR="6829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54,40</a:t>
                      </a:r>
                      <a:r>
                        <a:rPr lang="en-US" sz="1600" baseline="300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</a:t>
                      </a: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295" marR="6829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47,01</a:t>
                      </a:r>
                      <a:r>
                        <a:rPr lang="en-US" sz="1600" baseline="300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ab</a:t>
                      </a: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295" marR="6829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2,52</a:t>
                      </a: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295" marR="6829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3423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Taxa de ascensão</a:t>
                      </a:r>
                      <a:r>
                        <a:rPr lang="pt-BR" sz="1600" b="1" baseline="300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295" marR="6829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295" marR="6829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295" marR="6829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295" marR="6829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295" marR="6829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295" marR="6829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295" marR="6829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34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cm/s</a:t>
                      </a: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295" marR="6829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8,51</a:t>
                      </a:r>
                      <a:r>
                        <a:rPr lang="en-US" sz="1600" baseline="300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</a:t>
                      </a: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295" marR="6829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2,07</a:t>
                      </a:r>
                      <a:r>
                        <a:rPr lang="en-US" sz="1600" b="1" baseline="30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</a:t>
                      </a:r>
                      <a:endParaRPr lang="en-US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295" marR="6829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1,34</a:t>
                      </a:r>
                      <a:r>
                        <a:rPr lang="en-US" sz="1600" b="1" baseline="30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</a:t>
                      </a:r>
                      <a:endParaRPr lang="en-US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295" marR="6829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1,33</a:t>
                      </a:r>
                      <a:r>
                        <a:rPr lang="en-US" sz="1600" b="1" baseline="30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</a:t>
                      </a:r>
                      <a:endParaRPr lang="en-US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295" marR="6829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7,76</a:t>
                      </a:r>
                      <a:r>
                        <a:rPr lang="en-US" sz="1600" baseline="300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</a:t>
                      </a: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295" marR="6829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2,81</a:t>
                      </a:r>
                      <a:r>
                        <a:rPr lang="en-US" sz="1600" baseline="300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</a:t>
                      </a: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295" marR="6829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0,36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295" marR="6829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381000" y="6858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aseline="0" dirty="0"/>
              <a:t>Tabela </a:t>
            </a:r>
            <a:r>
              <a:rPr lang="pt-BR" sz="1800" baseline="0" dirty="0" smtClean="0"/>
              <a:t>11 </a:t>
            </a:r>
            <a:r>
              <a:rPr lang="pt-BR" sz="1800" baseline="0" dirty="0"/>
              <a:t>- </a:t>
            </a:r>
            <a:r>
              <a:rPr lang="pt-BR" sz="1800" baseline="0" dirty="0" smtClean="0"/>
              <a:t>Consistência </a:t>
            </a:r>
            <a:r>
              <a:rPr lang="pt-BR" sz="1800" baseline="0" dirty="0"/>
              <a:t>do “</a:t>
            </a:r>
            <a:r>
              <a:rPr lang="pt-BR" sz="1800" baseline="0" dirty="0" err="1"/>
              <a:t>mat</a:t>
            </a:r>
            <a:r>
              <a:rPr lang="pt-BR" sz="1800" baseline="0" dirty="0"/>
              <a:t>” ruminal de bovinos recebendo rações contendo diferentes fontes de fibra  </a:t>
            </a:r>
            <a:endParaRPr lang="en-US" sz="1800" baseline="0" dirty="0"/>
          </a:p>
        </p:txBody>
      </p:sp>
      <p:pic>
        <p:nvPicPr>
          <p:cNvPr id="6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8" name="Picture 62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sp>
        <p:nvSpPr>
          <p:cNvPr id="9" name="Rectangle 57"/>
          <p:cNvSpPr>
            <a:spLocks noChangeArrowheads="1"/>
          </p:cNvSpPr>
          <p:nvPr/>
        </p:nvSpPr>
        <p:spPr bwMode="auto">
          <a:xfrm>
            <a:off x="3289711" y="2060847"/>
            <a:ext cx="2737569" cy="2561845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CaixaDeTexto 9"/>
          <p:cNvSpPr txBox="1"/>
          <p:nvPr/>
        </p:nvSpPr>
        <p:spPr>
          <a:xfrm>
            <a:off x="539552" y="6474822"/>
            <a:ext cx="2705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aseline="0" dirty="0" smtClean="0">
                <a:latin typeface="Arial" pitchFamily="34" charset="0"/>
                <a:cs typeface="Arial" pitchFamily="34" charset="0"/>
              </a:rPr>
              <a:t>Fonte: Goulart </a:t>
            </a:r>
            <a:r>
              <a:rPr lang="pt-BR" sz="1600" baseline="0" dirty="0" err="1" smtClean="0">
                <a:latin typeface="Arial" pitchFamily="34" charset="0"/>
                <a:cs typeface="Arial" pitchFamily="34" charset="0"/>
              </a:rPr>
              <a:t>et</a:t>
            </a:r>
            <a:r>
              <a:rPr lang="pt-BR" sz="1600" baseline="0" dirty="0" smtClean="0">
                <a:latin typeface="Arial" pitchFamily="34" charset="0"/>
                <a:cs typeface="Arial" pitchFamily="34" charset="0"/>
              </a:rPr>
              <a:t> al. (2010)</a:t>
            </a:r>
            <a:endParaRPr lang="en-US" sz="1600" baseline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186" name="Picture 2"/>
          <p:cNvPicPr>
            <a:picLocks noChangeAspect="1" noChangeArrowheads="1"/>
          </p:cNvPicPr>
          <p:nvPr/>
        </p:nvPicPr>
        <p:blipFill>
          <a:blip r:embed="rId2" cstate="print"/>
          <a:srcRect l="17431" r="16514" b="22195"/>
          <a:stretch>
            <a:fillRect/>
          </a:stretch>
        </p:blipFill>
        <p:spPr bwMode="auto">
          <a:xfrm>
            <a:off x="1475656" y="577134"/>
            <a:ext cx="5472608" cy="479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6" name="Picture 62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graphicFrame>
        <p:nvGraphicFramePr>
          <p:cNvPr id="8" name="Group 8"/>
          <p:cNvGraphicFramePr>
            <a:graphicFrameLocks noGrp="1"/>
          </p:cNvGraphicFramePr>
          <p:nvPr/>
        </p:nvGraphicFramePr>
        <p:xfrm>
          <a:off x="755576" y="5085184"/>
          <a:ext cx="7273925" cy="2011680"/>
        </p:xfrm>
        <a:graphic>
          <a:graphicData uri="http://schemas.openxmlformats.org/drawingml/2006/table">
            <a:tbl>
              <a:tblPr/>
              <a:tblGrid>
                <a:gridCol w="7273925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Figura 29 – Teor de FDA e degradação da MS em 24 h.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                  DEGMS = 95,32 – 1,238 * FDA ; r</a:t>
                      </a:r>
                      <a:r>
                        <a:rPr kumimoji="0" lang="pt-B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= 0,70; P &lt; 0,001.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Fonte: Teixeira (2004)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graphicFrame>
        <p:nvGraphicFramePr>
          <p:cNvPr id="621570" name="Object 2"/>
          <p:cNvGraphicFramePr>
            <a:graphicFrameLocks noChangeAspect="1"/>
          </p:cNvGraphicFramePr>
          <p:nvPr/>
        </p:nvGraphicFramePr>
        <p:xfrm>
          <a:off x="323528" y="242815"/>
          <a:ext cx="8496944" cy="6371971"/>
        </p:xfrm>
        <a:graphic>
          <a:graphicData uri="http://schemas.openxmlformats.org/presentationml/2006/ole">
            <p:oleObj spid="_x0000_s621570" name="Apresentação" r:id="rId3" imgW="4570541" imgH="3427323" progId="PowerPoint.Show.12">
              <p:embed/>
            </p:oleObj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2411760" y="404664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 smtClean="0"/>
              <a:t>Época de colheita</a:t>
            </a:r>
            <a:endParaRPr lang="pt-BR" sz="4800" b="1" dirty="0"/>
          </a:p>
        </p:txBody>
      </p:sp>
      <p:pic>
        <p:nvPicPr>
          <p:cNvPr id="6" name="Picture 2" descr="esal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26463" y="228600"/>
            <a:ext cx="541337" cy="838200"/>
          </a:xfrm>
          <a:prstGeom prst="rect">
            <a:avLst/>
          </a:prstGeom>
          <a:noFill/>
        </p:spPr>
      </p:pic>
      <p:pic>
        <p:nvPicPr>
          <p:cNvPr id="7" name="Picture 6" descr="Logotipo grupo      conservaçã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CaixaDeTexto 6"/>
          <p:cNvSpPr txBox="1">
            <a:spLocks noChangeArrowheads="1"/>
          </p:cNvSpPr>
          <p:nvPr/>
        </p:nvSpPr>
        <p:spPr bwMode="auto">
          <a:xfrm>
            <a:off x="1143000" y="1143000"/>
            <a:ext cx="27146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aseline="0" dirty="0"/>
              <a:t>Relação FDN/</a:t>
            </a:r>
            <a:r>
              <a:rPr lang="pt-BR" sz="2400" baseline="0" dirty="0" err="1"/>
              <a:t>Brix</a:t>
            </a:r>
            <a:endParaRPr lang="pt-BR" sz="2400" baseline="0" dirty="0"/>
          </a:p>
        </p:txBody>
      </p:sp>
      <p:graphicFrame>
        <p:nvGraphicFramePr>
          <p:cNvPr id="8" name="Gráfico 7"/>
          <p:cNvGraphicFramePr/>
          <p:nvPr/>
        </p:nvGraphicFramePr>
        <p:xfrm>
          <a:off x="857224" y="1857364"/>
          <a:ext cx="7286676" cy="3857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9944" name="CaixaDeTexto 9"/>
          <p:cNvSpPr txBox="1">
            <a:spLocks noChangeArrowheads="1"/>
          </p:cNvSpPr>
          <p:nvPr/>
        </p:nvSpPr>
        <p:spPr bwMode="auto">
          <a:xfrm>
            <a:off x="395537" y="5589240"/>
            <a:ext cx="813690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t-BR" sz="1800" baseline="0" dirty="0"/>
              <a:t>Figura </a:t>
            </a:r>
            <a:r>
              <a:rPr lang="pt-BR" sz="1800" baseline="0" dirty="0" smtClean="0"/>
              <a:t>19 - </a:t>
            </a:r>
            <a:r>
              <a:rPr lang="pt-BR" sz="1800" baseline="0" dirty="0"/>
              <a:t>Média dos três tratamentos para a variável FDN/</a:t>
            </a:r>
            <a:r>
              <a:rPr lang="pt-BR" sz="1800" baseline="0" dirty="0" err="1"/>
              <a:t>Brix</a:t>
            </a:r>
            <a:r>
              <a:rPr lang="pt-BR" sz="1800" baseline="0" dirty="0"/>
              <a:t> da fração colmo e da planta inteira da cana-de-açúcar, variedade IAC86-2480, ao longo do ciclo da cultura</a:t>
            </a:r>
          </a:p>
        </p:txBody>
      </p:sp>
      <p:sp>
        <p:nvSpPr>
          <p:cNvPr id="9" name="Retângulo 8"/>
          <p:cNvSpPr/>
          <p:nvPr/>
        </p:nvSpPr>
        <p:spPr>
          <a:xfrm>
            <a:off x="4469313" y="6269250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Thiago (2009)</a:t>
            </a:r>
            <a:endParaRPr lang="pt-BR" sz="1800" baseline="0" dirty="0"/>
          </a:p>
        </p:txBody>
      </p:sp>
      <p:pic>
        <p:nvPicPr>
          <p:cNvPr id="10" name="Picture 2" descr="esal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6463" y="228600"/>
            <a:ext cx="541337" cy="838200"/>
          </a:xfrm>
          <a:prstGeom prst="rect">
            <a:avLst/>
          </a:prstGeom>
          <a:noFill/>
        </p:spPr>
      </p:pic>
      <p:pic>
        <p:nvPicPr>
          <p:cNvPr id="11" name="Picture 6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sp>
        <p:nvSpPr>
          <p:cNvPr id="12" name="AutoShape 2"/>
          <p:cNvSpPr txBox="1">
            <a:spLocks noChangeArrowheads="1"/>
          </p:cNvSpPr>
          <p:nvPr/>
        </p:nvSpPr>
        <p:spPr>
          <a:xfrm>
            <a:off x="607640" y="44624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smtClean="0">
                <a:latin typeface="+mj-lt"/>
                <a:ea typeface="+mj-ea"/>
                <a:cs typeface="+mj-cs"/>
              </a:rPr>
              <a:t>Ponto de </a:t>
            </a:r>
            <a:r>
              <a:rPr lang="en-US" sz="4000" baseline="0" dirty="0" err="1" smtClean="0">
                <a:latin typeface="+mj-lt"/>
                <a:ea typeface="+mj-ea"/>
                <a:cs typeface="+mj-cs"/>
              </a:rPr>
              <a:t>Colheita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CaixaDeTexto 6"/>
          <p:cNvSpPr txBox="1">
            <a:spLocks noChangeArrowheads="1"/>
          </p:cNvSpPr>
          <p:nvPr/>
        </p:nvSpPr>
        <p:spPr bwMode="auto">
          <a:xfrm>
            <a:off x="1214438" y="1143000"/>
            <a:ext cx="27146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aseline="0" dirty="0"/>
              <a:t>Relação FDN/</a:t>
            </a:r>
            <a:r>
              <a:rPr lang="pt-BR" sz="2400" baseline="0" dirty="0" err="1"/>
              <a:t>Pol</a:t>
            </a:r>
            <a:endParaRPr lang="pt-BR" sz="2400" baseline="0" dirty="0"/>
          </a:p>
        </p:txBody>
      </p:sp>
      <p:graphicFrame>
        <p:nvGraphicFramePr>
          <p:cNvPr id="8" name="Gráfico 7"/>
          <p:cNvGraphicFramePr/>
          <p:nvPr/>
        </p:nvGraphicFramePr>
        <p:xfrm>
          <a:off x="857224" y="1785926"/>
          <a:ext cx="7143800" cy="3857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0968" name="CaixaDeTexto 9"/>
          <p:cNvSpPr txBox="1">
            <a:spLocks noChangeArrowheads="1"/>
          </p:cNvSpPr>
          <p:nvPr/>
        </p:nvSpPr>
        <p:spPr bwMode="auto">
          <a:xfrm>
            <a:off x="288032" y="5517232"/>
            <a:ext cx="824440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t-BR" sz="1800" baseline="0" dirty="0"/>
              <a:t>Figura </a:t>
            </a:r>
            <a:r>
              <a:rPr lang="pt-BR" sz="1800" baseline="0" dirty="0" smtClean="0"/>
              <a:t>20 - </a:t>
            </a:r>
            <a:r>
              <a:rPr lang="pt-BR" sz="1800" baseline="0" dirty="0"/>
              <a:t>Média dos três tratamentos para a variável FDN/</a:t>
            </a:r>
            <a:r>
              <a:rPr lang="pt-BR" sz="1800" baseline="0" dirty="0" err="1"/>
              <a:t>Pol</a:t>
            </a:r>
            <a:r>
              <a:rPr lang="pt-BR" sz="1800" baseline="0" dirty="0"/>
              <a:t> da fração colmo e da planta inteira da cana-de-açúcar, variedade IAC86-2480, ao longo do ciclo da cultura</a:t>
            </a:r>
          </a:p>
        </p:txBody>
      </p:sp>
      <p:sp>
        <p:nvSpPr>
          <p:cNvPr id="9" name="Retângulo 8"/>
          <p:cNvSpPr/>
          <p:nvPr/>
        </p:nvSpPr>
        <p:spPr>
          <a:xfrm>
            <a:off x="4860032" y="6300028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Thiago (2009)</a:t>
            </a:r>
            <a:endParaRPr lang="pt-BR" sz="1800" baseline="0" dirty="0"/>
          </a:p>
        </p:txBody>
      </p:sp>
      <p:pic>
        <p:nvPicPr>
          <p:cNvPr id="10" name="Picture 2" descr="esal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6463" y="228600"/>
            <a:ext cx="541337" cy="838200"/>
          </a:xfrm>
          <a:prstGeom prst="rect">
            <a:avLst/>
          </a:prstGeom>
          <a:noFill/>
        </p:spPr>
      </p:pic>
      <p:pic>
        <p:nvPicPr>
          <p:cNvPr id="11" name="Picture 6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sp>
        <p:nvSpPr>
          <p:cNvPr id="12" name="AutoShape 2"/>
          <p:cNvSpPr txBox="1">
            <a:spLocks noChangeArrowheads="1"/>
          </p:cNvSpPr>
          <p:nvPr/>
        </p:nvSpPr>
        <p:spPr>
          <a:xfrm>
            <a:off x="607640" y="44624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smtClean="0">
                <a:latin typeface="+mj-lt"/>
                <a:ea typeface="+mj-ea"/>
                <a:cs typeface="+mj-cs"/>
              </a:rPr>
              <a:t>Ponto de </a:t>
            </a:r>
            <a:r>
              <a:rPr lang="en-US" sz="4000" baseline="0" dirty="0" err="1" smtClean="0">
                <a:latin typeface="+mj-lt"/>
                <a:ea typeface="+mj-ea"/>
                <a:cs typeface="+mj-cs"/>
              </a:rPr>
              <a:t>Colheita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AutoShape 2"/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7924800" cy="1143000"/>
          </a:xfrm>
        </p:spPr>
        <p:txBody>
          <a:bodyPr>
            <a:normAutofit/>
          </a:bodyPr>
          <a:lstStyle/>
          <a:p>
            <a:r>
              <a:rPr lang="en-US" sz="4000" dirty="0" err="1"/>
              <a:t>Desempenho</a:t>
            </a:r>
            <a:r>
              <a:rPr lang="en-US" sz="4000" dirty="0"/>
              <a:t> - </a:t>
            </a:r>
            <a:r>
              <a:rPr lang="en-US" sz="4000" dirty="0" err="1"/>
              <a:t>Gado</a:t>
            </a:r>
            <a:r>
              <a:rPr lang="en-US" sz="4000" dirty="0"/>
              <a:t> Corte</a:t>
            </a:r>
            <a:endParaRPr lang="pt-BR" sz="4000" dirty="0"/>
          </a:p>
        </p:txBody>
      </p:sp>
      <p:sp>
        <p:nvSpPr>
          <p:cNvPr id="111619" name="Text Box 3"/>
          <p:cNvSpPr txBox="1">
            <a:spLocks noChangeArrowheads="1"/>
          </p:cNvSpPr>
          <p:nvPr/>
        </p:nvSpPr>
        <p:spPr bwMode="auto">
          <a:xfrm>
            <a:off x="3399482" y="2753445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sp>
        <p:nvSpPr>
          <p:cNvPr id="111621" name="Text Box 5"/>
          <p:cNvSpPr txBox="1">
            <a:spLocks noChangeArrowheads="1"/>
          </p:cNvSpPr>
          <p:nvPr/>
        </p:nvSpPr>
        <p:spPr bwMode="auto">
          <a:xfrm>
            <a:off x="951557" y="3832945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graphicFrame>
        <p:nvGraphicFramePr>
          <p:cNvPr id="111623" name="Object 7"/>
          <p:cNvGraphicFramePr>
            <a:graphicFrameLocks noChangeAspect="1"/>
          </p:cNvGraphicFramePr>
          <p:nvPr/>
        </p:nvGraphicFramePr>
        <p:xfrm>
          <a:off x="611560" y="1628800"/>
          <a:ext cx="7777163" cy="4506913"/>
        </p:xfrm>
        <a:graphic>
          <a:graphicData uri="http://schemas.openxmlformats.org/presentationml/2006/ole">
            <p:oleObj spid="_x0000_s111623" name="Gráfico" r:id="rId3" imgW="3648151" imgH="2114702" progId="Excel.Sheet.8">
              <p:embed/>
            </p:oleObj>
          </a:graphicData>
        </a:graphic>
      </p:graphicFrame>
      <p:sp>
        <p:nvSpPr>
          <p:cNvPr id="111625" name="Oval 9"/>
          <p:cNvSpPr>
            <a:spLocks noChangeArrowheads="1"/>
          </p:cNvSpPr>
          <p:nvPr/>
        </p:nvSpPr>
        <p:spPr bwMode="auto">
          <a:xfrm>
            <a:off x="4643810" y="2420963"/>
            <a:ext cx="1152525" cy="1368425"/>
          </a:xfrm>
          <a:prstGeom prst="ellipse">
            <a:avLst/>
          </a:prstGeom>
          <a:noFill/>
          <a:ln w="28575" algn="ctr">
            <a:solidFill>
              <a:srgbClr val="CC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8" name="Picture 4" descr="logoesalq300dpi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9" name="Picture 62" descr="Logotipo grupo      conservaçã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Correções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cana</a:t>
            </a:r>
            <a:r>
              <a:rPr lang="en-US" dirty="0" smtClean="0"/>
              <a:t>-de-</a:t>
            </a:r>
            <a:r>
              <a:rPr lang="en-US" dirty="0" err="1" smtClean="0"/>
              <a:t>açúcar</a:t>
            </a:r>
            <a:endParaRPr lang="pt-BR" dirty="0"/>
          </a:p>
        </p:txBody>
      </p:sp>
      <p:sp>
        <p:nvSpPr>
          <p:cNvPr id="228355" name="Text Box 3"/>
          <p:cNvSpPr txBox="1">
            <a:spLocks noChangeArrowheads="1"/>
          </p:cNvSpPr>
          <p:nvPr/>
        </p:nvSpPr>
        <p:spPr bwMode="auto">
          <a:xfrm>
            <a:off x="3471863" y="3113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28356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228357" name="Text Box 5"/>
          <p:cNvSpPr txBox="1">
            <a:spLocks noChangeArrowheads="1"/>
          </p:cNvSpPr>
          <p:nvPr/>
        </p:nvSpPr>
        <p:spPr bwMode="auto">
          <a:xfrm>
            <a:off x="1023938" y="4192588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28362" name="Picture 10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8634" y="6237288"/>
            <a:ext cx="593725" cy="620712"/>
          </a:xfrm>
          <a:prstGeom prst="rect">
            <a:avLst/>
          </a:prstGeom>
          <a:noFill/>
        </p:spPr>
      </p:pic>
      <p:sp>
        <p:nvSpPr>
          <p:cNvPr id="8" name="Triângulo isósceles 7"/>
          <p:cNvSpPr/>
          <p:nvPr/>
        </p:nvSpPr>
        <p:spPr>
          <a:xfrm>
            <a:off x="1403648" y="2060848"/>
            <a:ext cx="4752528" cy="374441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2195736" y="1568212"/>
            <a:ext cx="3246724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Tamanho de partícula</a:t>
            </a:r>
            <a:endParaRPr lang="pt-BR" sz="32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6228184" y="5838363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err="1" smtClean="0"/>
              <a:t>Microminerais</a:t>
            </a:r>
            <a:endParaRPr lang="pt-BR" sz="3600" dirty="0" smtClean="0"/>
          </a:p>
          <a:p>
            <a:r>
              <a:rPr lang="pt-BR" sz="3600" dirty="0" smtClean="0"/>
              <a:t>Zn e Cu</a:t>
            </a:r>
            <a:endParaRPr lang="pt-BR" sz="36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0" y="5910371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/>
              <a:t>Proteína</a:t>
            </a:r>
          </a:p>
          <a:p>
            <a:r>
              <a:rPr lang="pt-BR" sz="3600" dirty="0" smtClean="0"/>
              <a:t>N e S</a:t>
            </a:r>
            <a:endParaRPr lang="pt-B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Tamanho de partículas</a:t>
            </a:r>
            <a:endParaRPr lang="pt-BR"/>
          </a:p>
        </p:txBody>
      </p:sp>
      <p:sp>
        <p:nvSpPr>
          <p:cNvPr id="228355" name="Text Box 3"/>
          <p:cNvSpPr txBox="1">
            <a:spLocks noChangeArrowheads="1"/>
          </p:cNvSpPr>
          <p:nvPr/>
        </p:nvSpPr>
        <p:spPr bwMode="auto">
          <a:xfrm>
            <a:off x="3471863" y="3113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28356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228357" name="Text Box 5"/>
          <p:cNvSpPr txBox="1">
            <a:spLocks noChangeArrowheads="1"/>
          </p:cNvSpPr>
          <p:nvPr/>
        </p:nvSpPr>
        <p:spPr bwMode="auto">
          <a:xfrm>
            <a:off x="1023938" y="4192588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28360" name="Picture 8" descr="BVBA 0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447858"/>
            <a:ext cx="6768752" cy="5077486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28362" name="Picture 10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28634" y="6237288"/>
            <a:ext cx="593725" cy="620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Oportunidade de seleção</a:t>
            </a:r>
            <a:endParaRPr lang="pt-BR" dirty="0"/>
          </a:p>
        </p:txBody>
      </p:sp>
      <p:pic>
        <p:nvPicPr>
          <p:cNvPr id="706562" name="Picture 2" descr="C:\Users\Nussio\Desktop\Sta Maria Itabita guanhaes fotos cana\DSCN14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pic>
        <p:nvPicPr>
          <p:cNvPr id="5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6" name="Picture 10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28634" y="6237288"/>
            <a:ext cx="593725" cy="620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AutoShape 2"/>
          <p:cNvSpPr>
            <a:spLocks noGrp="1" noChangeArrowheads="1"/>
          </p:cNvSpPr>
          <p:nvPr>
            <p:ph type="title"/>
          </p:nvPr>
        </p:nvSpPr>
        <p:spPr>
          <a:xfrm>
            <a:off x="762000" y="260350"/>
            <a:ext cx="7924800" cy="1143000"/>
          </a:xfrm>
        </p:spPr>
        <p:txBody>
          <a:bodyPr>
            <a:normAutofit/>
          </a:bodyPr>
          <a:lstStyle/>
          <a:p>
            <a:r>
              <a:rPr lang="en-US" sz="3600" dirty="0" err="1"/>
              <a:t>Tamanho</a:t>
            </a:r>
            <a:r>
              <a:rPr lang="en-US" sz="3600" dirty="0"/>
              <a:t> de </a:t>
            </a:r>
            <a:r>
              <a:rPr lang="en-US" sz="3600" dirty="0" err="1"/>
              <a:t>partículas</a:t>
            </a:r>
            <a:endParaRPr lang="pt-BR" sz="3600" dirty="0"/>
          </a:p>
        </p:txBody>
      </p:sp>
      <p:graphicFrame>
        <p:nvGraphicFramePr>
          <p:cNvPr id="229473" name="Group 97"/>
          <p:cNvGraphicFramePr>
            <a:graphicFrameLocks noGrp="1"/>
          </p:cNvGraphicFramePr>
          <p:nvPr>
            <p:ph type="tbl" idx="1"/>
          </p:nvPr>
        </p:nvGraphicFramePr>
        <p:xfrm>
          <a:off x="145511" y="1296123"/>
          <a:ext cx="8818977" cy="4941189"/>
        </p:xfrm>
        <a:graphic>
          <a:graphicData uri="http://schemas.openxmlformats.org/drawingml/2006/table">
            <a:tbl>
              <a:tblPr/>
              <a:tblGrid>
                <a:gridCol w="3487023"/>
                <a:gridCol w="219213"/>
                <a:gridCol w="1059306"/>
                <a:gridCol w="945690"/>
                <a:gridCol w="1060978"/>
                <a:gridCol w="1060977"/>
                <a:gridCol w="985790"/>
              </a:tblGrid>
              <a:tr h="334963"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Tabela 4 – Parâmetros agronômicos e zootécnicos observados em 19 propriedades visitadas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80975"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Parâmetros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Média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Desvio padrão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CV (%)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Amplitude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8097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Máxima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Mínima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Nº de animais suplementados, n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1510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1769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117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8000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210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Área total da propriedade, ha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3631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4081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112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13246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370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Volumoso suplementar, ha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112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123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110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440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10,3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Cana-de-açúcar, ha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38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30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81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100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1,2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Nº de cortes do canavial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1,2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38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Producao, t MV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3497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2672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76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8160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101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Produtividade, t MV/ha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95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16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17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135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60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Produtividade, t MS/ha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33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6,5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19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43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12</a:t>
                      </a: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091">
                <a:tc gridSpan="7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Fonte: </a:t>
                      </a:r>
                      <a:r>
                        <a:rPr kumimoji="0" lang="pt-B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Brioni</a:t>
                      </a: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, 2003</a:t>
                      </a:r>
                      <a:endParaRPr kumimoji="0" lang="pt-B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9379" name="Text Box 3"/>
          <p:cNvSpPr txBox="1">
            <a:spLocks noChangeArrowheads="1"/>
          </p:cNvSpPr>
          <p:nvPr/>
        </p:nvSpPr>
        <p:spPr bwMode="auto">
          <a:xfrm>
            <a:off x="3471863" y="3113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29380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229381" name="Text Box 5"/>
          <p:cNvSpPr txBox="1">
            <a:spLocks noChangeArrowheads="1"/>
          </p:cNvSpPr>
          <p:nvPr/>
        </p:nvSpPr>
        <p:spPr bwMode="auto">
          <a:xfrm>
            <a:off x="1023938" y="4192588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sp>
        <p:nvSpPr>
          <p:cNvPr id="229474" name="Rectangle 98"/>
          <p:cNvSpPr>
            <a:spLocks noChangeArrowheads="1"/>
          </p:cNvSpPr>
          <p:nvPr/>
        </p:nvSpPr>
        <p:spPr bwMode="auto">
          <a:xfrm>
            <a:off x="4141447" y="5085184"/>
            <a:ext cx="4596650" cy="737884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229475" name="Picture 99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0468" name="Group 68"/>
          <p:cNvGraphicFramePr>
            <a:graphicFrameLocks noGrp="1"/>
          </p:cNvGraphicFramePr>
          <p:nvPr>
            <p:ph type="tbl" idx="1"/>
          </p:nvPr>
        </p:nvGraphicFramePr>
        <p:xfrm>
          <a:off x="467544" y="1330982"/>
          <a:ext cx="8459787" cy="4906330"/>
        </p:xfrm>
        <a:graphic>
          <a:graphicData uri="http://schemas.openxmlformats.org/drawingml/2006/table">
            <a:tbl>
              <a:tblPr/>
              <a:tblGrid>
                <a:gridCol w="3363912"/>
                <a:gridCol w="585788"/>
                <a:gridCol w="808037"/>
                <a:gridCol w="1098550"/>
                <a:gridCol w="735013"/>
                <a:gridCol w="950912"/>
                <a:gridCol w="917575"/>
              </a:tblGrid>
              <a:tr h="1217613">
                <a:tc gridSpan="7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Tabela 5 – Parâmetros relativos à distribuição de partículas de cana-de-açúcar picada e freqüência de afiação de facas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82588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Parâmetros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" charset="0"/>
                        </a:rPr>
                        <a:t>n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Média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Desvio padrão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CV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(%)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Amplitude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8417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Máxima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Mínima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Freqüência de afiação de facas</a:t>
                      </a:r>
                      <a:r>
                        <a:rPr kumimoji="0" lang="pt-BR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334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164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49,2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700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155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Partículas maiores que 3,8 cm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18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1,7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1,4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82,6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4,1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Partículas entre 3,8 e 1,9 cm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18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17,7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10,2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57,8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47,6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1,7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Partículas entre 1,9 e 0,78 cm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18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55,3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6,8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12,3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62,4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Partículas menores que 0,78 cm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18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25,2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7,6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30,3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37,6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9,4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Tamanho médio de partículas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18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2,4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11,1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2,9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1,9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3875">
                <a:tc gridSpan="7"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Quantidade de cana (tonelada de MV)/afiação </a:t>
                      </a: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 faca.</a:t>
                      </a: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Fonte: Adaptado de </a:t>
                      </a:r>
                      <a:r>
                        <a:rPr kumimoji="0" lang="pt-B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Brioni</a:t>
                      </a: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, 2003.</a:t>
                      </a: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0403" name="Text Box 3"/>
          <p:cNvSpPr txBox="1">
            <a:spLocks noChangeArrowheads="1"/>
          </p:cNvSpPr>
          <p:nvPr/>
        </p:nvSpPr>
        <p:spPr bwMode="auto">
          <a:xfrm>
            <a:off x="3471863" y="3113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30404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230405" name="Text Box 5"/>
          <p:cNvSpPr txBox="1">
            <a:spLocks noChangeArrowheads="1"/>
          </p:cNvSpPr>
          <p:nvPr/>
        </p:nvSpPr>
        <p:spPr bwMode="auto">
          <a:xfrm>
            <a:off x="1023938" y="4192588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sp>
        <p:nvSpPr>
          <p:cNvPr id="230469" name="Rectangle 69"/>
          <p:cNvSpPr>
            <a:spLocks noChangeArrowheads="1"/>
          </p:cNvSpPr>
          <p:nvPr/>
        </p:nvSpPr>
        <p:spPr bwMode="auto">
          <a:xfrm>
            <a:off x="4355331" y="5337832"/>
            <a:ext cx="4392613" cy="360362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30470" name="Rectangle 70"/>
          <p:cNvSpPr>
            <a:spLocks noChangeArrowheads="1"/>
          </p:cNvSpPr>
          <p:nvPr/>
        </p:nvSpPr>
        <p:spPr bwMode="auto">
          <a:xfrm>
            <a:off x="4426769" y="3394732"/>
            <a:ext cx="4392612" cy="360362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30471" name="Rectangle 71"/>
          <p:cNvSpPr>
            <a:spLocks noChangeArrowheads="1"/>
          </p:cNvSpPr>
          <p:nvPr/>
        </p:nvSpPr>
        <p:spPr bwMode="auto">
          <a:xfrm>
            <a:off x="4426769" y="4186894"/>
            <a:ext cx="4392612" cy="360363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230472" name="Picture 72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sp>
        <p:nvSpPr>
          <p:cNvPr id="12" name="AutoShape 2"/>
          <p:cNvSpPr txBox="1">
            <a:spLocks noChangeArrowheads="1"/>
          </p:cNvSpPr>
          <p:nvPr/>
        </p:nvSpPr>
        <p:spPr>
          <a:xfrm>
            <a:off x="762000" y="260350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Tamanho de partículas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err="1" smtClean="0"/>
              <a:t>Cana-de-açúcar</a:t>
            </a:r>
            <a:endParaRPr lang="pt-BR" b="1" dirty="0"/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496068" y="1844824"/>
            <a:ext cx="4033838" cy="1052596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aseline="0" dirty="0">
                <a:solidFill>
                  <a:prstClr val="black"/>
                </a:solidFill>
              </a:rPr>
              <a:t>- 7 milhões de ha (2008)</a:t>
            </a:r>
          </a:p>
          <a:p>
            <a:pPr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aseline="0" dirty="0">
                <a:solidFill>
                  <a:prstClr val="black"/>
                </a:solidFill>
              </a:rPr>
              <a:t>- 9 milhões de ha (2012)</a:t>
            </a:r>
          </a:p>
        </p:txBody>
      </p:sp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496068" y="3070374"/>
            <a:ext cx="4033838" cy="1052596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aseline="0" dirty="0">
                <a:solidFill>
                  <a:prstClr val="black"/>
                </a:solidFill>
              </a:rPr>
              <a:t>- 577 milhões ton. (2008)</a:t>
            </a:r>
          </a:p>
          <a:p>
            <a:pPr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aseline="0" dirty="0">
                <a:solidFill>
                  <a:prstClr val="black"/>
                </a:solidFill>
              </a:rPr>
              <a:t>- 685 milhões ton. (2012)</a:t>
            </a:r>
          </a:p>
        </p:txBody>
      </p:sp>
      <p:sp>
        <p:nvSpPr>
          <p:cNvPr id="7" name="Text Box 33"/>
          <p:cNvSpPr txBox="1">
            <a:spLocks noChangeArrowheads="1"/>
          </p:cNvSpPr>
          <p:nvPr/>
        </p:nvSpPr>
        <p:spPr bwMode="auto">
          <a:xfrm>
            <a:off x="496068" y="4272111"/>
            <a:ext cx="4033838" cy="1052596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aseline="0" dirty="0">
                <a:solidFill>
                  <a:prstClr val="black"/>
                </a:solidFill>
              </a:rPr>
              <a:t>- 420 usinas no país</a:t>
            </a:r>
          </a:p>
          <a:p>
            <a:pPr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t-BR" sz="2400" baseline="0" dirty="0">
                <a:solidFill>
                  <a:prstClr val="black"/>
                </a:solidFill>
              </a:rPr>
              <a:t>200 usinas em SP</a:t>
            </a:r>
          </a:p>
        </p:txBody>
      </p:sp>
      <p:sp>
        <p:nvSpPr>
          <p:cNvPr id="8" name="Text Box 34"/>
          <p:cNvSpPr txBox="1">
            <a:spLocks noChangeArrowheads="1"/>
          </p:cNvSpPr>
          <p:nvPr/>
        </p:nvSpPr>
        <p:spPr bwMode="auto">
          <a:xfrm>
            <a:off x="7596336" y="6381328"/>
            <a:ext cx="15121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pt-BR" baseline="0" dirty="0" smtClean="0">
                <a:solidFill>
                  <a:prstClr val="white"/>
                </a:solidFill>
                <a:latin typeface="Georgia"/>
              </a:rPr>
              <a:t>Conab </a:t>
            </a:r>
            <a:r>
              <a:rPr lang="pt-BR" baseline="0" dirty="0">
                <a:solidFill>
                  <a:prstClr val="white"/>
                </a:solidFill>
                <a:latin typeface="Georgia"/>
              </a:rPr>
              <a:t>(2009)</a:t>
            </a:r>
          </a:p>
        </p:txBody>
      </p:sp>
      <p:pic>
        <p:nvPicPr>
          <p:cNvPr id="9" name="Picture 37" descr="vert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056" y="1897211"/>
            <a:ext cx="3962400" cy="3238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1430" name="Object 6"/>
          <p:cNvGraphicFramePr>
            <a:graphicFrameLocks noChangeAspect="1"/>
          </p:cNvGraphicFramePr>
          <p:nvPr>
            <p:ph idx="1"/>
          </p:nvPr>
        </p:nvGraphicFramePr>
        <p:xfrm>
          <a:off x="659928" y="1484784"/>
          <a:ext cx="7944520" cy="4032448"/>
        </p:xfrm>
        <a:graphic>
          <a:graphicData uri="http://schemas.openxmlformats.org/presentationml/2006/ole">
            <p:oleObj spid="_x0000_s231430" name="Planilha" r:id="rId3" imgW="5886602" imgH="2628900" progId="Excel.Sheet.8">
              <p:embed/>
            </p:oleObj>
          </a:graphicData>
        </a:graphic>
      </p:graphicFrame>
      <p:sp>
        <p:nvSpPr>
          <p:cNvPr id="231427" name="Text Box 3"/>
          <p:cNvSpPr txBox="1">
            <a:spLocks noChangeArrowheads="1"/>
          </p:cNvSpPr>
          <p:nvPr/>
        </p:nvSpPr>
        <p:spPr bwMode="auto">
          <a:xfrm>
            <a:off x="3471863" y="3113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31428" name="Picture 4" descr="logoesalq300dpi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231429" name="Text Box 5"/>
          <p:cNvSpPr txBox="1">
            <a:spLocks noChangeArrowheads="1"/>
          </p:cNvSpPr>
          <p:nvPr/>
        </p:nvSpPr>
        <p:spPr bwMode="auto">
          <a:xfrm>
            <a:off x="1023938" y="4192588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sp>
        <p:nvSpPr>
          <p:cNvPr id="231431" name="Text Box 7"/>
          <p:cNvSpPr txBox="1">
            <a:spLocks noChangeArrowheads="1"/>
          </p:cNvSpPr>
          <p:nvPr/>
        </p:nvSpPr>
        <p:spPr bwMode="auto">
          <a:xfrm>
            <a:off x="683568" y="5812009"/>
            <a:ext cx="81375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hangingPunct="0">
              <a:lnSpc>
                <a:spcPct val="150000"/>
              </a:lnSpc>
            </a:pPr>
            <a:r>
              <a:rPr lang="pt-BR" sz="1800" baseline="0" dirty="0"/>
              <a:t>Figura </a:t>
            </a:r>
            <a:r>
              <a:rPr lang="pt-BR" sz="1800" baseline="0" dirty="0" smtClean="0"/>
              <a:t>21 - </a:t>
            </a:r>
            <a:r>
              <a:rPr lang="pt-BR" sz="1800" baseline="0" dirty="0"/>
              <a:t>Freqüência de </a:t>
            </a:r>
            <a:r>
              <a:rPr lang="pt-BR" sz="1800" baseline="0" dirty="0" err="1"/>
              <a:t>afiacão</a:t>
            </a:r>
            <a:r>
              <a:rPr lang="pt-BR" sz="1800" baseline="0" dirty="0"/>
              <a:t> de facas da colhedora de forragens</a:t>
            </a:r>
          </a:p>
          <a:p>
            <a:pPr algn="just" eaLnBrk="0" hangingPunct="0">
              <a:lnSpc>
                <a:spcPct val="150000"/>
              </a:lnSpc>
            </a:pPr>
            <a:r>
              <a:rPr lang="pt-BR" sz="1800" baseline="0" dirty="0"/>
              <a:t>Fonte: Adaptado de </a:t>
            </a:r>
            <a:r>
              <a:rPr lang="pt-BR" sz="1800" baseline="0" dirty="0" err="1"/>
              <a:t>Brioni</a:t>
            </a:r>
            <a:r>
              <a:rPr lang="pt-BR" sz="1800" baseline="0" dirty="0"/>
              <a:t>, </a:t>
            </a:r>
            <a:r>
              <a:rPr lang="pt-BR" sz="1800" baseline="0" dirty="0" smtClean="0"/>
              <a:t>2003.</a:t>
            </a:r>
            <a:endParaRPr lang="pt-BR" sz="1800" baseline="0" dirty="0"/>
          </a:p>
        </p:txBody>
      </p:sp>
      <p:pic>
        <p:nvPicPr>
          <p:cNvPr id="231432" name="Picture 8" descr="Logotipo grupo      conservaçã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50275" y="6237288"/>
            <a:ext cx="593725" cy="620712"/>
          </a:xfrm>
          <a:prstGeom prst="rect">
            <a:avLst/>
          </a:prstGeom>
          <a:noFill/>
        </p:spPr>
      </p:pic>
      <p:sp>
        <p:nvSpPr>
          <p:cNvPr id="10" name="AutoShape 2"/>
          <p:cNvSpPr>
            <a:spLocks noGrp="1" noChangeArrowheads="1"/>
          </p:cNvSpPr>
          <p:nvPr>
            <p:ph type="title"/>
          </p:nvPr>
        </p:nvSpPr>
        <p:spPr>
          <a:xfrm>
            <a:off x="762000" y="260350"/>
            <a:ext cx="7924800" cy="1143000"/>
          </a:xfrm>
        </p:spPr>
        <p:txBody>
          <a:bodyPr>
            <a:normAutofit/>
          </a:bodyPr>
          <a:lstStyle/>
          <a:p>
            <a:r>
              <a:rPr lang="en-US" sz="3600" dirty="0" err="1"/>
              <a:t>Tamanho</a:t>
            </a:r>
            <a:r>
              <a:rPr lang="en-US" sz="3600" dirty="0"/>
              <a:t> de </a:t>
            </a:r>
            <a:r>
              <a:rPr lang="en-US" sz="3600" dirty="0" err="1"/>
              <a:t>partículas</a:t>
            </a:r>
            <a:endParaRPr lang="pt-B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539552" y="2781212"/>
          <a:ext cx="8005789" cy="3240076"/>
        </p:xfrm>
        <a:graphic>
          <a:graphicData uri="http://schemas.openxmlformats.org/drawingml/2006/table">
            <a:tbl>
              <a:tblPr/>
              <a:tblGrid>
                <a:gridCol w="2029125"/>
                <a:gridCol w="1368152"/>
                <a:gridCol w="1224136"/>
                <a:gridCol w="1188511"/>
                <a:gridCol w="1319565"/>
                <a:gridCol w="876300"/>
              </a:tblGrid>
              <a:tr h="462868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Variável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TMP (mm)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EPM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i="1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P</a:t>
                      </a:r>
                      <a:endParaRPr lang="en-US" sz="1600" i="1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8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3,28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5,21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9,17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6286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CMS (kg </a:t>
                      </a:r>
                      <a:r>
                        <a:rPr lang="pt-BR" sz="18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/d</a:t>
                      </a:r>
                      <a:r>
                        <a:rPr lang="pt-BR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)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18,30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19,33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18,70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0,756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ns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6286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CMS (%PV</a:t>
                      </a:r>
                      <a:r>
                        <a:rPr lang="pt-BR" sz="18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)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3,65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3,86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3,71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0,144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ns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286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Leite (kg/d)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16,57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16,20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16,24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0,393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ns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286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Gordura (%)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3,83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3,86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3,78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0,295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ns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286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LCG 3,5 (kg/d</a:t>
                      </a:r>
                      <a:r>
                        <a:rPr lang="pt-BR" sz="18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)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17,3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17,0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16,5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0,495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err="1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ns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0769" name="Retângulo 8"/>
          <p:cNvSpPr>
            <a:spLocks noChangeArrowheads="1"/>
          </p:cNvSpPr>
          <p:nvPr/>
        </p:nvSpPr>
        <p:spPr bwMode="auto">
          <a:xfrm>
            <a:off x="467544" y="1556792"/>
            <a:ext cx="83521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tabLst>
                <a:tab pos="180975" algn="l"/>
              </a:tabLst>
            </a:pPr>
            <a:r>
              <a:rPr lang="pt-BR" sz="2000" baseline="0" dirty="0">
                <a:solidFill>
                  <a:srgbClr val="000000"/>
                </a:solidFill>
                <a:cs typeface="Times New Roman" pitchFamily="18" charset="0"/>
              </a:rPr>
              <a:t>Tabela </a:t>
            </a:r>
            <a:r>
              <a:rPr lang="pt-BR" sz="2000" baseline="0" dirty="0" smtClean="0">
                <a:solidFill>
                  <a:srgbClr val="000000"/>
                </a:solidFill>
                <a:cs typeface="Times New Roman" pitchFamily="18" charset="0"/>
              </a:rPr>
              <a:t>6 </a:t>
            </a:r>
            <a:r>
              <a:rPr lang="pt-BR" sz="2000" baseline="0" dirty="0">
                <a:solidFill>
                  <a:srgbClr val="000000"/>
                </a:solidFill>
                <a:cs typeface="Times New Roman" pitchFamily="18" charset="0"/>
              </a:rPr>
              <a:t>- Consumo de MS e produção de leite de vacas leiteiras alimentadas com cana-de-açúcar processadas em diferentes tamanhos médios de partículas</a:t>
            </a:r>
            <a:endParaRPr lang="en-US" sz="2000" baseline="0" dirty="0">
              <a:cs typeface="Times New Roman" pitchFamily="18" charset="0"/>
            </a:endParaRPr>
          </a:p>
        </p:txBody>
      </p:sp>
      <p:sp>
        <p:nvSpPr>
          <p:cNvPr id="30770" name="Text Box 3"/>
          <p:cNvSpPr txBox="1">
            <a:spLocks noChangeArrowheads="1"/>
          </p:cNvSpPr>
          <p:nvPr/>
        </p:nvSpPr>
        <p:spPr bwMode="auto">
          <a:xfrm>
            <a:off x="0" y="26988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>
                <a:solidFill>
                  <a:schemeClr val="bg1"/>
                </a:solidFill>
              </a:rPr>
              <a:t>“Desempenho de vacas leiteiras alimentadas com rações contendo cana-de-açúcar </a:t>
            </a:r>
            <a:r>
              <a:rPr lang="pt-BR" sz="2000" i="1">
                <a:solidFill>
                  <a:schemeClr val="bg1"/>
                </a:solidFill>
              </a:rPr>
              <a:t>in natura </a:t>
            </a:r>
            <a:r>
              <a:rPr lang="pt-BR" sz="2000">
                <a:solidFill>
                  <a:schemeClr val="bg1"/>
                </a:solidFill>
              </a:rPr>
              <a:t>processadas em três tamanhos de partículas”</a:t>
            </a:r>
          </a:p>
        </p:txBody>
      </p:sp>
      <p:pic>
        <p:nvPicPr>
          <p:cNvPr id="8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9" name="Picture 64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sp>
        <p:nvSpPr>
          <p:cNvPr id="10" name="AutoShape 2"/>
          <p:cNvSpPr>
            <a:spLocks noGrp="1" noChangeArrowheads="1"/>
          </p:cNvSpPr>
          <p:nvPr>
            <p:ph type="title"/>
          </p:nvPr>
        </p:nvSpPr>
        <p:spPr>
          <a:xfrm>
            <a:off x="762000" y="260350"/>
            <a:ext cx="7924800" cy="1143000"/>
          </a:xfrm>
        </p:spPr>
        <p:txBody>
          <a:bodyPr>
            <a:normAutofit/>
          </a:bodyPr>
          <a:lstStyle/>
          <a:p>
            <a:r>
              <a:rPr lang="en-US" sz="3600" dirty="0" err="1"/>
              <a:t>Tamanho</a:t>
            </a:r>
            <a:r>
              <a:rPr lang="en-US" sz="3600" dirty="0"/>
              <a:t> de </a:t>
            </a:r>
            <a:r>
              <a:rPr lang="en-US" sz="3600" dirty="0" err="1"/>
              <a:t>partículas</a:t>
            </a:r>
            <a:endParaRPr lang="pt-BR" sz="3600" dirty="0"/>
          </a:p>
        </p:txBody>
      </p:sp>
      <p:sp>
        <p:nvSpPr>
          <p:cNvPr id="11" name="Retângulo 10"/>
          <p:cNvSpPr/>
          <p:nvPr/>
        </p:nvSpPr>
        <p:spPr>
          <a:xfrm>
            <a:off x="443832" y="6309320"/>
            <a:ext cx="2916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Santos </a:t>
            </a:r>
            <a:r>
              <a:rPr lang="pt-BR" sz="1800" baseline="0" dirty="0" err="1" smtClean="0"/>
              <a:t>et</a:t>
            </a:r>
            <a:r>
              <a:rPr lang="pt-BR" sz="1800" baseline="0" dirty="0" smtClean="0"/>
              <a:t> al. (2009)</a:t>
            </a:r>
            <a:endParaRPr lang="pt-BR" sz="1800" baseline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Retângulo 8"/>
          <p:cNvSpPr>
            <a:spLocks noChangeArrowheads="1"/>
          </p:cNvSpPr>
          <p:nvPr/>
        </p:nvSpPr>
        <p:spPr bwMode="auto">
          <a:xfrm>
            <a:off x="134938" y="1604963"/>
            <a:ext cx="882967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tabLst>
                <a:tab pos="180975" algn="l"/>
              </a:tabLst>
            </a:pPr>
            <a:r>
              <a:rPr lang="pt-BR" sz="2000" baseline="0" dirty="0">
                <a:solidFill>
                  <a:srgbClr val="000000"/>
                </a:solidFill>
                <a:cs typeface="Times New Roman" pitchFamily="18" charset="0"/>
              </a:rPr>
              <a:t>Tabela </a:t>
            </a:r>
            <a:r>
              <a:rPr lang="pt-BR" sz="2000" baseline="0" dirty="0" smtClean="0">
                <a:solidFill>
                  <a:srgbClr val="000000"/>
                </a:solidFill>
                <a:cs typeface="Times New Roman" pitchFamily="18" charset="0"/>
              </a:rPr>
              <a:t>7 </a:t>
            </a:r>
            <a:r>
              <a:rPr lang="pt-BR" sz="2000" baseline="0" dirty="0">
                <a:solidFill>
                  <a:srgbClr val="000000"/>
                </a:solidFill>
                <a:cs typeface="Times New Roman" pitchFamily="18" charset="0"/>
              </a:rPr>
              <a:t>- </a:t>
            </a:r>
            <a:r>
              <a:rPr lang="pt-BR" sz="2000" baseline="0" dirty="0">
                <a:cs typeface="Times New Roman" pitchFamily="18" charset="0"/>
              </a:rPr>
              <a:t>Comportamento </a:t>
            </a:r>
            <a:r>
              <a:rPr lang="pt-BR" sz="2000" baseline="0" dirty="0" err="1">
                <a:cs typeface="Times New Roman" pitchFamily="18" charset="0"/>
              </a:rPr>
              <a:t>ingestivo</a:t>
            </a:r>
            <a:r>
              <a:rPr lang="pt-BR" sz="2000" baseline="0" dirty="0">
                <a:cs typeface="Times New Roman" pitchFamily="18" charset="0"/>
              </a:rPr>
              <a:t> de vacas em lactação alimentadas com rações contendo cana-de-açúcar com diferentes tamanhos de partículas</a:t>
            </a:r>
            <a:endParaRPr lang="en-US" sz="2000" baseline="0" dirty="0">
              <a:cs typeface="Times New Roman" pitchFamily="18" charset="0"/>
            </a:endParaRPr>
          </a:p>
          <a:p>
            <a:pPr algn="just" eaLnBrk="0" hangingPunct="0">
              <a:tabLst>
                <a:tab pos="180975" algn="l"/>
              </a:tabLst>
            </a:pPr>
            <a:endParaRPr lang="en-US" sz="2000" baseline="0" dirty="0">
              <a:cs typeface="Times New Roman" pitchFamily="18" charset="0"/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395288" y="2636838"/>
          <a:ext cx="8497192" cy="3096344"/>
        </p:xfrm>
        <a:graphic>
          <a:graphicData uri="http://schemas.openxmlformats.org/drawingml/2006/table">
            <a:tbl>
              <a:tblPr/>
              <a:tblGrid>
                <a:gridCol w="1766372"/>
                <a:gridCol w="913369"/>
                <a:gridCol w="913369"/>
                <a:gridCol w="1100800"/>
                <a:gridCol w="747713"/>
                <a:gridCol w="1043768"/>
                <a:gridCol w="968033"/>
                <a:gridCol w="1043768"/>
              </a:tblGrid>
              <a:tr h="61464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Variáveis</a:t>
                      </a:r>
                      <a:endParaRPr lang="en-US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TMP (mm)</a:t>
                      </a:r>
                      <a:endParaRPr lang="en-US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EPM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P</a:t>
                      </a:r>
                      <a:endParaRPr lang="en-US" sz="1800" i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146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3,28</a:t>
                      </a:r>
                      <a:endParaRPr lang="en-US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5,21</a:t>
                      </a:r>
                      <a:endParaRPr lang="en-US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9,17</a:t>
                      </a:r>
                      <a:endParaRPr lang="en-US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Trat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L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Q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67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TI (min/d) </a:t>
                      </a:r>
                      <a:endParaRPr lang="en-U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384</a:t>
                      </a:r>
                      <a:endParaRPr lang="en-US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376</a:t>
                      </a:r>
                      <a:endParaRPr lang="en-U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388</a:t>
                      </a:r>
                      <a:endParaRPr lang="en-U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10,6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0,5279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0,7087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0,2888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867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TR (min/d) </a:t>
                      </a:r>
                      <a:endParaRPr lang="en-U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478</a:t>
                      </a:r>
                      <a:endParaRPr lang="en-U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564</a:t>
                      </a:r>
                      <a:endParaRPr lang="en-U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503</a:t>
                      </a:r>
                      <a:endParaRPr lang="en-US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8,8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&lt; 0,001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0,0299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&lt;0,001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936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TM (min/d) </a:t>
                      </a:r>
                      <a:endParaRPr lang="en-U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862</a:t>
                      </a:r>
                      <a:endParaRPr lang="en-U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941</a:t>
                      </a:r>
                      <a:endParaRPr lang="en-U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893</a:t>
                      </a:r>
                      <a:endParaRPr lang="en-U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14,2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&lt; 0,001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0,0539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&lt; 0,001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2815" name="Text Box 3"/>
          <p:cNvSpPr txBox="1">
            <a:spLocks noChangeArrowheads="1"/>
          </p:cNvSpPr>
          <p:nvPr/>
        </p:nvSpPr>
        <p:spPr bwMode="auto">
          <a:xfrm>
            <a:off x="0" y="26988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>
                <a:solidFill>
                  <a:schemeClr val="bg1"/>
                </a:solidFill>
              </a:rPr>
              <a:t>“Desempenho de vacas leiteiras alimentadas com rações contendo cana-de-açúcar </a:t>
            </a:r>
            <a:r>
              <a:rPr lang="pt-BR" sz="2000" i="1">
                <a:solidFill>
                  <a:schemeClr val="bg1"/>
                </a:solidFill>
              </a:rPr>
              <a:t>in natura </a:t>
            </a:r>
            <a:r>
              <a:rPr lang="pt-BR" sz="2000">
                <a:solidFill>
                  <a:schemeClr val="bg1"/>
                </a:solidFill>
              </a:rPr>
              <a:t>processadas em três tamanhos de partículas”</a:t>
            </a:r>
          </a:p>
        </p:txBody>
      </p:sp>
      <p:sp>
        <p:nvSpPr>
          <p:cNvPr id="32817" name="Retângulo 8"/>
          <p:cNvSpPr>
            <a:spLocks noChangeArrowheads="1"/>
          </p:cNvSpPr>
          <p:nvPr/>
        </p:nvSpPr>
        <p:spPr bwMode="auto">
          <a:xfrm>
            <a:off x="2195662" y="4554538"/>
            <a:ext cx="792162" cy="1079500"/>
          </a:xfrm>
          <a:prstGeom prst="rect">
            <a:avLst/>
          </a:prstGeom>
          <a:noFill/>
          <a:ln w="28575" algn="ctr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18" name="Retângulo 8"/>
          <p:cNvSpPr>
            <a:spLocks noChangeArrowheads="1"/>
          </p:cNvSpPr>
          <p:nvPr/>
        </p:nvSpPr>
        <p:spPr bwMode="auto">
          <a:xfrm>
            <a:off x="4095654" y="4564063"/>
            <a:ext cx="792162" cy="1079500"/>
          </a:xfrm>
          <a:prstGeom prst="rect">
            <a:avLst/>
          </a:prstGeom>
          <a:noFill/>
          <a:ln w="28575" algn="ctr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0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12" name="Picture 64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sp>
        <p:nvSpPr>
          <p:cNvPr id="13" name="AutoShape 2"/>
          <p:cNvSpPr>
            <a:spLocks noGrp="1" noChangeArrowheads="1"/>
          </p:cNvSpPr>
          <p:nvPr>
            <p:ph type="title"/>
          </p:nvPr>
        </p:nvSpPr>
        <p:spPr>
          <a:xfrm>
            <a:off x="762000" y="260350"/>
            <a:ext cx="7924800" cy="1143000"/>
          </a:xfrm>
        </p:spPr>
        <p:txBody>
          <a:bodyPr>
            <a:normAutofit/>
          </a:bodyPr>
          <a:lstStyle/>
          <a:p>
            <a:r>
              <a:rPr lang="en-US" sz="3600" dirty="0" err="1"/>
              <a:t>Tamanho</a:t>
            </a:r>
            <a:r>
              <a:rPr lang="en-US" sz="3600" dirty="0"/>
              <a:t> de </a:t>
            </a:r>
            <a:r>
              <a:rPr lang="en-US" sz="3600" dirty="0" err="1"/>
              <a:t>partículas</a:t>
            </a:r>
            <a:endParaRPr lang="pt-BR" sz="3600" dirty="0"/>
          </a:p>
        </p:txBody>
      </p:sp>
      <p:sp>
        <p:nvSpPr>
          <p:cNvPr id="11" name="Retângulo 10"/>
          <p:cNvSpPr/>
          <p:nvPr/>
        </p:nvSpPr>
        <p:spPr>
          <a:xfrm>
            <a:off x="443832" y="6093296"/>
            <a:ext cx="2916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Santos </a:t>
            </a:r>
            <a:r>
              <a:rPr lang="pt-BR" sz="1800" baseline="0" dirty="0" err="1" smtClean="0"/>
              <a:t>et</a:t>
            </a:r>
            <a:r>
              <a:rPr lang="pt-BR" sz="1800" baseline="0" dirty="0" smtClean="0"/>
              <a:t> al. (2009)</a:t>
            </a:r>
            <a:endParaRPr lang="pt-BR" sz="1800" baseline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1"/>
          <p:cNvGraphicFramePr>
            <a:graphicFrameLocks/>
          </p:cNvGraphicFramePr>
          <p:nvPr/>
        </p:nvGraphicFramePr>
        <p:xfrm>
          <a:off x="1259632" y="980728"/>
          <a:ext cx="6840760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3796" name="Rectangle 9"/>
          <p:cNvSpPr>
            <a:spLocks noChangeArrowheads="1"/>
          </p:cNvSpPr>
          <p:nvPr/>
        </p:nvSpPr>
        <p:spPr bwMode="auto">
          <a:xfrm>
            <a:off x="233363" y="5373216"/>
            <a:ext cx="85693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tabLst>
                <a:tab pos="5400675" algn="l"/>
                <a:tab pos="5491163" algn="l"/>
              </a:tabLst>
            </a:pPr>
            <a:r>
              <a:rPr lang="pt-BR" sz="1800" b="0" baseline="0" dirty="0">
                <a:cs typeface="Times New Roman" pitchFamily="18" charset="0"/>
              </a:rPr>
              <a:t>Figura </a:t>
            </a:r>
            <a:r>
              <a:rPr lang="pt-BR" sz="1800" b="0" baseline="0" dirty="0" smtClean="0">
                <a:cs typeface="Times New Roman" pitchFamily="18" charset="0"/>
              </a:rPr>
              <a:t>22 </a:t>
            </a:r>
            <a:r>
              <a:rPr lang="pt-BR" sz="1800" b="0" baseline="0" dirty="0">
                <a:cs typeface="Times New Roman" pitchFamily="18" charset="0"/>
              </a:rPr>
              <a:t>- Índice de seleção de rações contendo cana-de-açúcar e fornecidas para vacas em lactação.  Efeitos: tratamento (P&lt;0,13); peneira (P&lt;0,01) tratamento x peneira (P&lt;0,01). a, b, c indicam diferenças entre peneiras. </a:t>
            </a:r>
          </a:p>
          <a:p>
            <a:pPr algn="just" eaLnBrk="0" hangingPunct="0">
              <a:tabLst>
                <a:tab pos="5400675" algn="l"/>
                <a:tab pos="5491163" algn="l"/>
              </a:tabLst>
            </a:pPr>
            <a:endParaRPr lang="pt-BR" sz="1800" b="0" baseline="0" dirty="0"/>
          </a:p>
        </p:txBody>
      </p:sp>
      <p:sp>
        <p:nvSpPr>
          <p:cNvPr id="33799" name="Elipse 6"/>
          <p:cNvSpPr>
            <a:spLocks noChangeArrowheads="1"/>
          </p:cNvSpPr>
          <p:nvPr/>
        </p:nvSpPr>
        <p:spPr bwMode="auto">
          <a:xfrm>
            <a:off x="4787900" y="909514"/>
            <a:ext cx="2447925" cy="1655762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9" name="Picture 4" descr="logoesalq300dpi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10" name="Picture 64" descr="Logotipo grupo      conservaçã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sp>
        <p:nvSpPr>
          <p:cNvPr id="11" name="AutoShape 2"/>
          <p:cNvSpPr>
            <a:spLocks noGrp="1" noChangeArrowheads="1"/>
          </p:cNvSpPr>
          <p:nvPr>
            <p:ph type="title"/>
          </p:nvPr>
        </p:nvSpPr>
        <p:spPr>
          <a:xfrm>
            <a:off x="762000" y="-27384"/>
            <a:ext cx="7924800" cy="936104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Seleção</a:t>
            </a:r>
            <a:r>
              <a:rPr lang="en-US" sz="3600" dirty="0" smtClean="0"/>
              <a:t> </a:t>
            </a:r>
            <a:r>
              <a:rPr lang="en-US" sz="3600" dirty="0"/>
              <a:t>de </a:t>
            </a:r>
            <a:r>
              <a:rPr lang="en-US" sz="3600" dirty="0" err="1"/>
              <a:t>partículas</a:t>
            </a:r>
            <a:endParaRPr lang="pt-BR" sz="3600" dirty="0"/>
          </a:p>
        </p:txBody>
      </p:sp>
      <p:sp>
        <p:nvSpPr>
          <p:cNvPr id="12" name="Retângulo 11"/>
          <p:cNvSpPr/>
          <p:nvPr/>
        </p:nvSpPr>
        <p:spPr>
          <a:xfrm>
            <a:off x="443832" y="6381328"/>
            <a:ext cx="2916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Santos </a:t>
            </a:r>
            <a:r>
              <a:rPr lang="pt-BR" sz="1800" baseline="0" dirty="0" err="1" smtClean="0"/>
              <a:t>et</a:t>
            </a:r>
            <a:r>
              <a:rPr lang="pt-BR" sz="1800" baseline="0" dirty="0" smtClean="0"/>
              <a:t> al. (2009)</a:t>
            </a:r>
            <a:endParaRPr lang="pt-BR" sz="1800" baseline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/>
          <p:cNvGraphicFramePr/>
          <p:nvPr/>
        </p:nvGraphicFramePr>
        <p:xfrm>
          <a:off x="1115616" y="620688"/>
          <a:ext cx="6696744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683568" y="4953942"/>
            <a:ext cx="800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800" baseline="0" dirty="0">
                <a:latin typeface="Arial" pitchFamily="34" charset="0"/>
                <a:cs typeface="Arial" pitchFamily="34" charset="0"/>
              </a:rPr>
              <a:t>Figura </a:t>
            </a:r>
            <a:r>
              <a:rPr lang="pt-BR" sz="1800" baseline="0" dirty="0" smtClean="0">
                <a:latin typeface="Arial" pitchFamily="34" charset="0"/>
                <a:cs typeface="Arial" pitchFamily="34" charset="0"/>
              </a:rPr>
              <a:t>27 </a:t>
            </a:r>
            <a:r>
              <a:rPr lang="pt-BR" sz="1800" baseline="0" dirty="0">
                <a:latin typeface="Arial" pitchFamily="34" charset="0"/>
                <a:cs typeface="Arial" pitchFamily="34" charset="0"/>
              </a:rPr>
              <a:t>– </a:t>
            </a:r>
            <a:r>
              <a:rPr lang="pt-BR" sz="1800" baseline="0" dirty="0" smtClean="0">
                <a:latin typeface="Arial" pitchFamily="34" charset="0"/>
                <a:cs typeface="Arial" pitchFamily="34" charset="0"/>
              </a:rPr>
              <a:t>Coeficientes </a:t>
            </a:r>
            <a:r>
              <a:rPr lang="pt-BR" sz="1800" baseline="0" dirty="0">
                <a:latin typeface="Arial" pitchFamily="34" charset="0"/>
                <a:cs typeface="Arial" pitchFamily="34" charset="0"/>
              </a:rPr>
              <a:t>de efetividade física da fração </a:t>
            </a:r>
            <a:r>
              <a:rPr lang="pt-BR" sz="1800" baseline="0" dirty="0" smtClean="0">
                <a:latin typeface="Arial" pitchFamily="34" charset="0"/>
                <a:cs typeface="Arial" pitchFamily="34" charset="0"/>
              </a:rPr>
              <a:t>fibra </a:t>
            </a:r>
            <a:r>
              <a:rPr lang="pt-BR" sz="1800" baseline="0" dirty="0">
                <a:latin typeface="Arial" pitchFamily="34" charset="0"/>
                <a:cs typeface="Arial" pitchFamily="34" charset="0"/>
              </a:rPr>
              <a:t>detergente neutro </a:t>
            </a:r>
            <a:r>
              <a:rPr lang="pt-BR" sz="1800" i="1" baseline="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pt-BR" sz="1800" i="1" baseline="0" dirty="0" err="1" smtClean="0">
                <a:latin typeface="Arial" pitchFamily="34" charset="0"/>
                <a:cs typeface="Arial" pitchFamily="34" charset="0"/>
              </a:rPr>
              <a:t>fef</a:t>
            </a:r>
            <a:r>
              <a:rPr lang="pt-BR" sz="1800" i="1" baseline="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pt-BR" sz="1800" baseline="0" dirty="0" smtClean="0">
                <a:latin typeface="Arial" pitchFamily="34" charset="0"/>
                <a:cs typeface="Arial" pitchFamily="34" charset="0"/>
              </a:rPr>
              <a:t> utilizando o tempo de mastigação (</a:t>
            </a:r>
            <a:r>
              <a:rPr lang="pt-BR" sz="1800" baseline="0" dirty="0" err="1" smtClean="0">
                <a:latin typeface="Arial" pitchFamily="34" charset="0"/>
                <a:cs typeface="Arial" pitchFamily="34" charset="0"/>
              </a:rPr>
              <a:t>min</a:t>
            </a:r>
            <a:r>
              <a:rPr lang="pt-BR" sz="1800" baseline="0" dirty="0" smtClean="0">
                <a:latin typeface="Arial" pitchFamily="34" charset="0"/>
                <a:cs typeface="Arial" pitchFamily="34" charset="0"/>
              </a:rPr>
              <a:t>/kg de MS). Método de </a:t>
            </a:r>
            <a:r>
              <a:rPr lang="pt-BR" sz="1800" baseline="0" dirty="0" err="1">
                <a:latin typeface="Arial" pitchFamily="34" charset="0"/>
                <a:cs typeface="Arial" pitchFamily="34" charset="0"/>
              </a:rPr>
              <a:t>bioensaio</a:t>
            </a:r>
            <a:r>
              <a:rPr lang="pt-BR" sz="1800" baseline="0" dirty="0">
                <a:latin typeface="Arial" pitchFamily="34" charset="0"/>
                <a:cs typeface="Arial" pitchFamily="34" charset="0"/>
              </a:rPr>
              <a:t> tendo como alimento padrão a silagem de milho (</a:t>
            </a:r>
            <a:r>
              <a:rPr lang="pt-BR" sz="1800" baseline="0" dirty="0" err="1">
                <a:latin typeface="Arial" pitchFamily="34" charset="0"/>
                <a:cs typeface="Arial" pitchFamily="34" charset="0"/>
              </a:rPr>
              <a:t>FDNfe</a:t>
            </a:r>
            <a:r>
              <a:rPr lang="pt-BR" sz="1800" baseline="0" dirty="0">
                <a:latin typeface="Arial" pitchFamily="34" charset="0"/>
                <a:cs typeface="Arial" pitchFamily="34" charset="0"/>
              </a:rPr>
              <a:t> = </a:t>
            </a:r>
            <a:r>
              <a:rPr lang="pt-BR" sz="1800" baseline="0" dirty="0" smtClean="0">
                <a:latin typeface="Arial" pitchFamily="34" charset="0"/>
                <a:cs typeface="Arial" pitchFamily="34" charset="0"/>
              </a:rPr>
              <a:t>100%)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858416" y="6309320"/>
            <a:ext cx="2705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aseline="0" dirty="0" smtClean="0">
                <a:latin typeface="Arial" pitchFamily="34" charset="0"/>
                <a:cs typeface="Arial" pitchFamily="34" charset="0"/>
              </a:rPr>
              <a:t>Fonte: Goulart </a:t>
            </a:r>
            <a:r>
              <a:rPr lang="pt-BR" sz="1600" baseline="0" dirty="0" err="1" smtClean="0">
                <a:latin typeface="Arial" pitchFamily="34" charset="0"/>
                <a:cs typeface="Arial" pitchFamily="34" charset="0"/>
              </a:rPr>
              <a:t>et</a:t>
            </a:r>
            <a:r>
              <a:rPr lang="pt-BR" sz="1600" baseline="0" dirty="0" smtClean="0">
                <a:latin typeface="Arial" pitchFamily="34" charset="0"/>
                <a:cs typeface="Arial" pitchFamily="34" charset="0"/>
              </a:rPr>
              <a:t> al. (2010)</a:t>
            </a:r>
            <a:endParaRPr lang="en-US" sz="160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699792" y="1958332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baseline="0" dirty="0" smtClean="0">
                <a:latin typeface="Arial" pitchFamily="34" charset="0"/>
                <a:cs typeface="Arial" pitchFamily="34" charset="0"/>
              </a:rPr>
              <a:t>b</a:t>
            </a:r>
            <a:endParaRPr lang="en-US" sz="1600" b="1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3760710" y="1752600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baseline="0" dirty="0" smtClean="0">
                <a:latin typeface="Arial" pitchFamily="34" charset="0"/>
                <a:cs typeface="Arial" pitchFamily="34" charset="0"/>
              </a:rPr>
              <a:t>b</a:t>
            </a:r>
            <a:endParaRPr lang="en-US" sz="1600" b="1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840429" y="685800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baseline="0" dirty="0" smtClean="0">
                <a:latin typeface="Arial" pitchFamily="34" charset="0"/>
                <a:cs typeface="Arial" pitchFamily="34" charset="0"/>
              </a:rPr>
              <a:t>a</a:t>
            </a:r>
            <a:endParaRPr lang="en-US" sz="1600" b="1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808235" y="2416628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baseline="0" dirty="0" smtClean="0">
                <a:latin typeface="Arial" pitchFamily="34" charset="0"/>
                <a:cs typeface="Arial" pitchFamily="34" charset="0"/>
              </a:rPr>
              <a:t>c</a:t>
            </a:r>
            <a:endParaRPr lang="en-US" sz="1600" b="1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6855296" y="2946430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baseline="0" dirty="0" smtClean="0">
                <a:latin typeface="Arial" pitchFamily="34" charset="0"/>
                <a:cs typeface="Arial" pitchFamily="34" charset="0"/>
              </a:rPr>
              <a:t>c</a:t>
            </a:r>
            <a:endParaRPr lang="en-US" sz="1600" b="1" baseline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16" name="Picture 62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CaixaDeTexto 6"/>
          <p:cNvSpPr txBox="1">
            <a:spLocks noChangeArrowheads="1"/>
          </p:cNvSpPr>
          <p:nvPr/>
        </p:nvSpPr>
        <p:spPr bwMode="auto">
          <a:xfrm>
            <a:off x="1214438" y="1071563"/>
            <a:ext cx="785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aseline="0" dirty="0" err="1"/>
              <a:t>Brix</a:t>
            </a:r>
            <a:endParaRPr lang="pt-BR" sz="2400" baseline="0" dirty="0"/>
          </a:p>
        </p:txBody>
      </p:sp>
      <p:graphicFrame>
        <p:nvGraphicFramePr>
          <p:cNvPr id="8" name="Gráfico 7"/>
          <p:cNvGraphicFramePr/>
          <p:nvPr/>
        </p:nvGraphicFramePr>
        <p:xfrm>
          <a:off x="857224" y="1643050"/>
          <a:ext cx="6858048" cy="3929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0728" name="CaixaDeTexto 9"/>
          <p:cNvSpPr txBox="1">
            <a:spLocks noChangeArrowheads="1"/>
          </p:cNvSpPr>
          <p:nvPr/>
        </p:nvSpPr>
        <p:spPr bwMode="auto">
          <a:xfrm>
            <a:off x="395536" y="5527675"/>
            <a:ext cx="813690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t-BR" sz="1800" baseline="0" dirty="0"/>
              <a:t>Figura </a:t>
            </a:r>
            <a:r>
              <a:rPr lang="pt-BR" sz="1800" baseline="0" dirty="0" smtClean="0"/>
              <a:t>10 - Média </a:t>
            </a:r>
            <a:r>
              <a:rPr lang="pt-BR" sz="1800" baseline="0" dirty="0"/>
              <a:t>dos três tratamentos para a variável </a:t>
            </a:r>
            <a:r>
              <a:rPr lang="pt-BR" sz="1800" baseline="0" dirty="0" err="1"/>
              <a:t>Brix</a:t>
            </a:r>
            <a:r>
              <a:rPr lang="pt-BR" sz="1800" baseline="0" dirty="0"/>
              <a:t>  (% caldo) da fração colmo e da planta inteira da cana-de-açúcar, variedade IAC86-2480, ao longo do ciclo da cultura</a:t>
            </a:r>
          </a:p>
        </p:txBody>
      </p:sp>
      <p:sp>
        <p:nvSpPr>
          <p:cNvPr id="9" name="Retângulo 8"/>
          <p:cNvSpPr/>
          <p:nvPr/>
        </p:nvSpPr>
        <p:spPr>
          <a:xfrm>
            <a:off x="3821241" y="6269250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Thiago (2009)</a:t>
            </a:r>
            <a:endParaRPr lang="pt-BR" sz="1800" baseline="0" dirty="0"/>
          </a:p>
        </p:txBody>
      </p:sp>
      <p:pic>
        <p:nvPicPr>
          <p:cNvPr id="10" name="Picture 2" descr="esal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6463" y="228600"/>
            <a:ext cx="541337" cy="838200"/>
          </a:xfrm>
          <a:prstGeom prst="rect">
            <a:avLst/>
          </a:prstGeom>
          <a:noFill/>
        </p:spPr>
      </p:pic>
      <p:pic>
        <p:nvPicPr>
          <p:cNvPr id="11" name="Picture 6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sp>
        <p:nvSpPr>
          <p:cNvPr id="12" name="AutoShape 2"/>
          <p:cNvSpPr txBox="1">
            <a:spLocks noChangeArrowheads="1"/>
          </p:cNvSpPr>
          <p:nvPr/>
        </p:nvSpPr>
        <p:spPr>
          <a:xfrm>
            <a:off x="607640" y="44624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smtClean="0">
                <a:latin typeface="+mj-lt"/>
                <a:ea typeface="+mj-ea"/>
                <a:cs typeface="+mj-cs"/>
              </a:rPr>
              <a:t>Ponto de </a:t>
            </a:r>
            <a:r>
              <a:rPr lang="en-US" sz="4000" baseline="0" dirty="0" err="1" smtClean="0">
                <a:latin typeface="+mj-lt"/>
                <a:ea typeface="+mj-ea"/>
                <a:cs typeface="+mj-cs"/>
              </a:rPr>
              <a:t>Colheita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CaixaDeTexto 6"/>
          <p:cNvSpPr txBox="1">
            <a:spLocks noChangeArrowheads="1"/>
          </p:cNvSpPr>
          <p:nvPr/>
        </p:nvSpPr>
        <p:spPr bwMode="auto">
          <a:xfrm>
            <a:off x="1214438" y="1071563"/>
            <a:ext cx="7143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aseline="0" dirty="0" err="1"/>
              <a:t>Pol</a:t>
            </a:r>
            <a:endParaRPr lang="pt-BR" sz="2400" baseline="0" dirty="0"/>
          </a:p>
        </p:txBody>
      </p:sp>
      <p:graphicFrame>
        <p:nvGraphicFramePr>
          <p:cNvPr id="6" name="Gráfico 5"/>
          <p:cNvGraphicFramePr/>
          <p:nvPr/>
        </p:nvGraphicFramePr>
        <p:xfrm>
          <a:off x="857224" y="1714488"/>
          <a:ext cx="6715172" cy="4000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1752" name="CaixaDeTexto 8"/>
          <p:cNvSpPr txBox="1">
            <a:spLocks noChangeArrowheads="1"/>
          </p:cNvSpPr>
          <p:nvPr/>
        </p:nvSpPr>
        <p:spPr bwMode="auto">
          <a:xfrm>
            <a:off x="637803" y="5602014"/>
            <a:ext cx="767861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t-BR" sz="1800" baseline="0" dirty="0"/>
              <a:t>Figura </a:t>
            </a:r>
            <a:r>
              <a:rPr lang="pt-BR" sz="1800" baseline="0" dirty="0" smtClean="0"/>
              <a:t>11 - </a:t>
            </a:r>
            <a:r>
              <a:rPr lang="pt-BR" sz="1800" baseline="0" dirty="0"/>
              <a:t>Média dos três tratamentos para a variável </a:t>
            </a:r>
            <a:r>
              <a:rPr lang="pt-BR" sz="1800" baseline="0" dirty="0" err="1"/>
              <a:t>Pol</a:t>
            </a:r>
            <a:r>
              <a:rPr lang="pt-BR" sz="1800" baseline="0" dirty="0"/>
              <a:t>  (% caldo) da fração colmo e da planta inteira da cana-de-açúcar, variedade IAC86-2480, ao longo do ciclo da cultura</a:t>
            </a:r>
          </a:p>
        </p:txBody>
      </p:sp>
      <p:sp>
        <p:nvSpPr>
          <p:cNvPr id="9" name="Retângulo 8"/>
          <p:cNvSpPr/>
          <p:nvPr/>
        </p:nvSpPr>
        <p:spPr>
          <a:xfrm>
            <a:off x="5117385" y="6372036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Thiago (2009)</a:t>
            </a:r>
            <a:endParaRPr lang="pt-BR" sz="1800" baseline="0" dirty="0"/>
          </a:p>
        </p:txBody>
      </p:sp>
      <p:pic>
        <p:nvPicPr>
          <p:cNvPr id="10" name="Picture 2" descr="esal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6463" y="228600"/>
            <a:ext cx="541337" cy="838200"/>
          </a:xfrm>
          <a:prstGeom prst="rect">
            <a:avLst/>
          </a:prstGeom>
          <a:noFill/>
        </p:spPr>
      </p:pic>
      <p:pic>
        <p:nvPicPr>
          <p:cNvPr id="11" name="Picture 6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sp>
        <p:nvSpPr>
          <p:cNvPr id="8" name="AutoShape 2"/>
          <p:cNvSpPr txBox="1">
            <a:spLocks noChangeArrowheads="1"/>
          </p:cNvSpPr>
          <p:nvPr/>
        </p:nvSpPr>
        <p:spPr>
          <a:xfrm>
            <a:off x="607640" y="44624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smtClean="0">
                <a:latin typeface="+mj-lt"/>
                <a:ea typeface="+mj-ea"/>
                <a:cs typeface="+mj-cs"/>
              </a:rPr>
              <a:t>Ponto de </a:t>
            </a:r>
            <a:r>
              <a:rPr lang="en-US" sz="4000" baseline="0" dirty="0" err="1" smtClean="0">
                <a:latin typeface="+mj-lt"/>
                <a:ea typeface="+mj-ea"/>
                <a:cs typeface="+mj-cs"/>
              </a:rPr>
              <a:t>Colheita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CaixaDeTexto 6"/>
          <p:cNvSpPr txBox="1">
            <a:spLocks noChangeArrowheads="1"/>
          </p:cNvSpPr>
          <p:nvPr/>
        </p:nvSpPr>
        <p:spPr bwMode="auto">
          <a:xfrm>
            <a:off x="1214438" y="1143000"/>
            <a:ext cx="25003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aseline="0"/>
              <a:t>Matéria Seca</a:t>
            </a:r>
          </a:p>
        </p:txBody>
      </p:sp>
      <p:graphicFrame>
        <p:nvGraphicFramePr>
          <p:cNvPr id="6" name="Gráfico 5"/>
          <p:cNvGraphicFramePr/>
          <p:nvPr/>
        </p:nvGraphicFramePr>
        <p:xfrm>
          <a:off x="857224" y="1785926"/>
          <a:ext cx="6929486" cy="3929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2776" name="CaixaDeTexto 8"/>
          <p:cNvSpPr txBox="1">
            <a:spLocks noChangeArrowheads="1"/>
          </p:cNvSpPr>
          <p:nvPr/>
        </p:nvSpPr>
        <p:spPr bwMode="auto">
          <a:xfrm>
            <a:off x="780107" y="5589240"/>
            <a:ext cx="739229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t-BR" sz="1800" baseline="0" dirty="0"/>
              <a:t>Figura </a:t>
            </a:r>
            <a:r>
              <a:rPr lang="pt-BR" sz="1800" baseline="0" dirty="0" smtClean="0"/>
              <a:t>12 - </a:t>
            </a:r>
            <a:r>
              <a:rPr lang="pt-BR" sz="1800" baseline="0" dirty="0"/>
              <a:t>Média dos três tratamentos para a variável MS (%) da fração colmo, folha e planta inteira da cana-de-açúcar, variedade IAC86-2480, ao longo do ciclo da cultura</a:t>
            </a:r>
          </a:p>
        </p:txBody>
      </p:sp>
      <p:sp>
        <p:nvSpPr>
          <p:cNvPr id="9" name="Retângulo 8"/>
          <p:cNvSpPr/>
          <p:nvPr/>
        </p:nvSpPr>
        <p:spPr>
          <a:xfrm>
            <a:off x="5045377" y="6381328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Thiago (2009)</a:t>
            </a:r>
            <a:endParaRPr lang="pt-BR" sz="1800" baseline="0" dirty="0"/>
          </a:p>
        </p:txBody>
      </p:sp>
      <p:pic>
        <p:nvPicPr>
          <p:cNvPr id="10" name="Picture 2" descr="esal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6463" y="228600"/>
            <a:ext cx="541337" cy="838200"/>
          </a:xfrm>
          <a:prstGeom prst="rect">
            <a:avLst/>
          </a:prstGeom>
          <a:noFill/>
        </p:spPr>
      </p:pic>
      <p:pic>
        <p:nvPicPr>
          <p:cNvPr id="11" name="Picture 6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sp>
        <p:nvSpPr>
          <p:cNvPr id="8" name="AutoShape 2"/>
          <p:cNvSpPr txBox="1">
            <a:spLocks noChangeArrowheads="1"/>
          </p:cNvSpPr>
          <p:nvPr/>
        </p:nvSpPr>
        <p:spPr>
          <a:xfrm>
            <a:off x="607640" y="44624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smtClean="0">
                <a:latin typeface="+mj-lt"/>
                <a:ea typeface="+mj-ea"/>
                <a:cs typeface="+mj-cs"/>
              </a:rPr>
              <a:t>Ponto de </a:t>
            </a:r>
            <a:r>
              <a:rPr lang="en-US" sz="4000" baseline="0" dirty="0" err="1" smtClean="0">
                <a:latin typeface="+mj-lt"/>
                <a:ea typeface="+mj-ea"/>
                <a:cs typeface="+mj-cs"/>
              </a:rPr>
              <a:t>Colheita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CaixaDeTexto 6"/>
          <p:cNvSpPr txBox="1">
            <a:spLocks noChangeArrowheads="1"/>
          </p:cNvSpPr>
          <p:nvPr/>
        </p:nvSpPr>
        <p:spPr bwMode="auto">
          <a:xfrm>
            <a:off x="1214438" y="1038225"/>
            <a:ext cx="27146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aseline="0" dirty="0"/>
              <a:t>Proteína Bruta</a:t>
            </a:r>
          </a:p>
        </p:txBody>
      </p:sp>
      <p:graphicFrame>
        <p:nvGraphicFramePr>
          <p:cNvPr id="6" name="Gráfico 5"/>
          <p:cNvGraphicFramePr/>
          <p:nvPr/>
        </p:nvGraphicFramePr>
        <p:xfrm>
          <a:off x="857224" y="1714488"/>
          <a:ext cx="7072362" cy="4000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3800" name="CaixaDeTexto 8"/>
          <p:cNvSpPr txBox="1">
            <a:spLocks noChangeArrowheads="1"/>
          </p:cNvSpPr>
          <p:nvPr/>
        </p:nvSpPr>
        <p:spPr bwMode="auto">
          <a:xfrm>
            <a:off x="467544" y="5661248"/>
            <a:ext cx="792088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t-BR" sz="1800" baseline="0" dirty="0"/>
              <a:t>Figura </a:t>
            </a:r>
            <a:r>
              <a:rPr lang="pt-BR" sz="1800" baseline="0" dirty="0" smtClean="0"/>
              <a:t>13 - </a:t>
            </a:r>
            <a:r>
              <a:rPr lang="pt-BR" sz="1800" baseline="0" dirty="0"/>
              <a:t>Média dos três tratamentos para a variável PB (% MS) da fração colmo, folha e da planta inteira da cana-de-açúcar, variedade IAC86-2480, ao longo do ciclo da cultura</a:t>
            </a:r>
          </a:p>
        </p:txBody>
      </p:sp>
      <p:sp>
        <p:nvSpPr>
          <p:cNvPr id="9" name="Retângulo 8"/>
          <p:cNvSpPr/>
          <p:nvPr/>
        </p:nvSpPr>
        <p:spPr>
          <a:xfrm>
            <a:off x="4572000" y="6372036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Thiago (2009)</a:t>
            </a:r>
            <a:endParaRPr lang="pt-BR" sz="1800" baseline="0" dirty="0"/>
          </a:p>
        </p:txBody>
      </p:sp>
      <p:pic>
        <p:nvPicPr>
          <p:cNvPr id="10" name="Picture 2" descr="esal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6463" y="228600"/>
            <a:ext cx="541337" cy="838200"/>
          </a:xfrm>
          <a:prstGeom prst="rect">
            <a:avLst/>
          </a:prstGeom>
          <a:noFill/>
        </p:spPr>
      </p:pic>
      <p:pic>
        <p:nvPicPr>
          <p:cNvPr id="11" name="Picture 6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sp>
        <p:nvSpPr>
          <p:cNvPr id="8" name="AutoShape 2"/>
          <p:cNvSpPr txBox="1">
            <a:spLocks noChangeArrowheads="1"/>
          </p:cNvSpPr>
          <p:nvPr/>
        </p:nvSpPr>
        <p:spPr>
          <a:xfrm>
            <a:off x="607640" y="44624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smtClean="0">
                <a:latin typeface="+mj-lt"/>
                <a:ea typeface="+mj-ea"/>
                <a:cs typeface="+mj-cs"/>
              </a:rPr>
              <a:t>Ponto de </a:t>
            </a:r>
            <a:r>
              <a:rPr lang="en-US" sz="4000" baseline="0" dirty="0" err="1" smtClean="0">
                <a:latin typeface="+mj-lt"/>
                <a:ea typeface="+mj-ea"/>
                <a:cs typeface="+mj-cs"/>
              </a:rPr>
              <a:t>Colheita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8" name="Picture 2" descr="DSCF00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0648"/>
            <a:ext cx="8064166" cy="604867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90819" name="Text Box 3"/>
          <p:cNvSpPr txBox="1">
            <a:spLocks noChangeArrowheads="1"/>
          </p:cNvSpPr>
          <p:nvPr/>
        </p:nvSpPr>
        <p:spPr bwMode="auto">
          <a:xfrm>
            <a:off x="1403648" y="548680"/>
            <a:ext cx="6768752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 b="1" baseline="0" dirty="0" smtClean="0"/>
              <a:t> 60d- </a:t>
            </a:r>
            <a:r>
              <a:rPr lang="en-US" sz="3600" b="1" baseline="0" dirty="0" err="1" smtClean="0"/>
              <a:t>alta</a:t>
            </a:r>
            <a:r>
              <a:rPr lang="en-US" sz="3600" b="1" baseline="0" dirty="0" smtClean="0"/>
              <a:t> </a:t>
            </a:r>
            <a:r>
              <a:rPr lang="en-US" sz="3600" b="1" baseline="0" dirty="0" err="1" smtClean="0"/>
              <a:t>proporção</a:t>
            </a:r>
            <a:r>
              <a:rPr lang="en-US" sz="3600" b="1" baseline="0" dirty="0" smtClean="0"/>
              <a:t> de </a:t>
            </a:r>
            <a:r>
              <a:rPr lang="en-US" sz="3600" b="1" baseline="0" dirty="0" err="1" smtClean="0"/>
              <a:t>folhas</a:t>
            </a:r>
            <a:endParaRPr lang="en-US" sz="3600" b="1" baseline="0" dirty="0"/>
          </a:p>
        </p:txBody>
      </p:sp>
      <p:pic>
        <p:nvPicPr>
          <p:cNvPr id="290820" name="Picture 4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3" name="Text Box 5"/>
          <p:cNvSpPr txBox="1">
            <a:spLocks noChangeArrowheads="1"/>
          </p:cNvSpPr>
          <p:nvPr/>
        </p:nvSpPr>
        <p:spPr bwMode="auto">
          <a:xfrm>
            <a:off x="467816" y="689323"/>
            <a:ext cx="7848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3200" baseline="0" dirty="0"/>
              <a:t>Por que e como usar cana-de-açúcar ?</a:t>
            </a:r>
            <a:endParaRPr lang="pt-BR" sz="3200" baseline="0" dirty="0">
              <a:solidFill>
                <a:srgbClr val="FFFF00"/>
              </a:solidFill>
            </a:endParaRPr>
          </a:p>
        </p:txBody>
      </p:sp>
      <p:sp>
        <p:nvSpPr>
          <p:cNvPr id="196614" name="Text Box 6"/>
          <p:cNvSpPr txBox="1">
            <a:spLocks noChangeArrowheads="1"/>
          </p:cNvSpPr>
          <p:nvPr/>
        </p:nvSpPr>
        <p:spPr bwMode="auto">
          <a:xfrm>
            <a:off x="611560" y="2204864"/>
            <a:ext cx="35052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82563" indent="-182563" algn="l">
              <a:spcBef>
                <a:spcPct val="50000"/>
              </a:spcBef>
              <a:buFontTx/>
              <a:buChar char="-"/>
            </a:pPr>
            <a:r>
              <a:rPr lang="pt-BR" sz="2400" baseline="0" dirty="0" smtClean="0"/>
              <a:t>Alta </a:t>
            </a:r>
            <a:r>
              <a:rPr lang="pt-BR" sz="2400" baseline="0" dirty="0"/>
              <a:t>produtividade</a:t>
            </a:r>
            <a:r>
              <a:rPr lang="pt-BR" sz="2400" baseline="0" dirty="0" smtClean="0"/>
              <a:t>;</a:t>
            </a:r>
          </a:p>
          <a:p>
            <a:pPr marL="182563" indent="-182563" algn="l">
              <a:spcBef>
                <a:spcPct val="50000"/>
              </a:spcBef>
              <a:buFontTx/>
              <a:buChar char="-"/>
            </a:pPr>
            <a:r>
              <a:rPr lang="pt-BR" sz="2400" baseline="0" dirty="0" smtClean="0"/>
              <a:t>Alto conteúdo energético;</a:t>
            </a:r>
            <a:endParaRPr lang="pt-BR" sz="2400" baseline="0" dirty="0"/>
          </a:p>
          <a:p>
            <a:pPr marL="182563" indent="-182563" algn="l">
              <a:spcBef>
                <a:spcPct val="50000"/>
              </a:spcBef>
            </a:pPr>
            <a:r>
              <a:rPr lang="pt-BR" sz="2400" baseline="0" dirty="0"/>
              <a:t>- Baixo custo de MS;</a:t>
            </a:r>
          </a:p>
          <a:p>
            <a:pPr marL="182563" indent="-182563" algn="l">
              <a:spcBef>
                <a:spcPct val="50000"/>
              </a:spcBef>
            </a:pPr>
            <a:r>
              <a:rPr lang="pt-BR" sz="2400" baseline="0" dirty="0"/>
              <a:t>- Colheita coincide com  período seco;</a:t>
            </a:r>
          </a:p>
          <a:p>
            <a:pPr marL="182563" indent="-182563" algn="l">
              <a:spcBef>
                <a:spcPct val="50000"/>
              </a:spcBef>
            </a:pPr>
            <a:r>
              <a:rPr lang="pt-BR" sz="2400" baseline="0" dirty="0"/>
              <a:t>- Tradição de cultivo;</a:t>
            </a:r>
            <a:endParaRPr lang="pt-BR" sz="2400" baseline="0" dirty="0">
              <a:solidFill>
                <a:srgbClr val="FFFF00"/>
              </a:solidFill>
            </a:endParaRPr>
          </a:p>
        </p:txBody>
      </p:sp>
      <p:sp>
        <p:nvSpPr>
          <p:cNvPr id="196615" name="AutoShape 7"/>
          <p:cNvSpPr>
            <a:spLocks noChangeArrowheads="1"/>
          </p:cNvSpPr>
          <p:nvPr/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anchor="b"/>
          <a:lstStyle/>
          <a:p>
            <a:pPr algn="l">
              <a:lnSpc>
                <a:spcPct val="90000"/>
              </a:lnSpc>
            </a:pPr>
            <a:endParaRPr lang="pt-BR" sz="3600" b="1" baseline="0">
              <a:solidFill>
                <a:schemeClr val="tx2"/>
              </a:solidFill>
            </a:endParaRPr>
          </a:p>
        </p:txBody>
      </p:sp>
      <p:pic>
        <p:nvPicPr>
          <p:cNvPr id="196616" name="Picture 8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21104" y="6034088"/>
            <a:ext cx="787400" cy="823912"/>
          </a:xfrm>
          <a:prstGeom prst="rect">
            <a:avLst/>
          </a:prstGeom>
          <a:noFill/>
        </p:spPr>
      </p:pic>
      <p:pic>
        <p:nvPicPr>
          <p:cNvPr id="8" name="Picture 2" descr="C:\Backup\unidade c\Meus documentos\PowerPoint\Andreoli\11716-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2348880"/>
            <a:ext cx="4796455" cy="320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2" descr="logoesalq300dpi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09540" y="71438"/>
            <a:ext cx="774135" cy="11255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CaixaDeTexto 6"/>
          <p:cNvSpPr txBox="1">
            <a:spLocks noChangeArrowheads="1"/>
          </p:cNvSpPr>
          <p:nvPr/>
        </p:nvSpPr>
        <p:spPr bwMode="auto">
          <a:xfrm>
            <a:off x="1214438" y="1071563"/>
            <a:ext cx="27146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aseline="0" dirty="0"/>
              <a:t>Matéria Mineral</a:t>
            </a:r>
          </a:p>
        </p:txBody>
      </p:sp>
      <p:graphicFrame>
        <p:nvGraphicFramePr>
          <p:cNvPr id="6" name="Gráfico 5"/>
          <p:cNvGraphicFramePr/>
          <p:nvPr/>
        </p:nvGraphicFramePr>
        <p:xfrm>
          <a:off x="857224" y="1785926"/>
          <a:ext cx="7072362" cy="3929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4824" name="Retângulo 11"/>
          <p:cNvSpPr>
            <a:spLocks noChangeArrowheads="1"/>
          </p:cNvSpPr>
          <p:nvPr/>
        </p:nvSpPr>
        <p:spPr bwMode="auto">
          <a:xfrm>
            <a:off x="467544" y="5620615"/>
            <a:ext cx="792088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t-BR" sz="1800" baseline="0" dirty="0"/>
              <a:t>Figura </a:t>
            </a:r>
            <a:r>
              <a:rPr lang="pt-BR" sz="1800" baseline="0" dirty="0" smtClean="0"/>
              <a:t>14 - Média </a:t>
            </a:r>
            <a:r>
              <a:rPr lang="pt-BR" sz="1800" baseline="0" dirty="0"/>
              <a:t>dos três tratamentos para a variável MM (% MS) da fração colmo, folha e da planta inteira da cana-de-açúcar, variedade IAC86-2480, ao longo do ciclo da cultura</a:t>
            </a:r>
          </a:p>
        </p:txBody>
      </p:sp>
      <p:sp>
        <p:nvSpPr>
          <p:cNvPr id="9" name="Retângulo 8"/>
          <p:cNvSpPr/>
          <p:nvPr/>
        </p:nvSpPr>
        <p:spPr>
          <a:xfrm>
            <a:off x="5076056" y="6300028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Thiago (2009)</a:t>
            </a:r>
            <a:endParaRPr lang="pt-BR" sz="1800" baseline="0" dirty="0"/>
          </a:p>
        </p:txBody>
      </p:sp>
      <p:pic>
        <p:nvPicPr>
          <p:cNvPr id="10" name="Picture 2" descr="esal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6463" y="228600"/>
            <a:ext cx="541337" cy="838200"/>
          </a:xfrm>
          <a:prstGeom prst="rect">
            <a:avLst/>
          </a:prstGeom>
          <a:noFill/>
        </p:spPr>
      </p:pic>
      <p:pic>
        <p:nvPicPr>
          <p:cNvPr id="11" name="Picture 6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sp>
        <p:nvSpPr>
          <p:cNvPr id="8" name="AutoShape 2"/>
          <p:cNvSpPr txBox="1">
            <a:spLocks noChangeArrowheads="1"/>
          </p:cNvSpPr>
          <p:nvPr/>
        </p:nvSpPr>
        <p:spPr>
          <a:xfrm>
            <a:off x="607640" y="44624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smtClean="0">
                <a:latin typeface="+mj-lt"/>
                <a:ea typeface="+mj-ea"/>
                <a:cs typeface="+mj-cs"/>
              </a:rPr>
              <a:t>Ponto de </a:t>
            </a:r>
            <a:r>
              <a:rPr lang="en-US" sz="4000" baseline="0" dirty="0" err="1" smtClean="0">
                <a:latin typeface="+mj-lt"/>
                <a:ea typeface="+mj-ea"/>
                <a:cs typeface="+mj-cs"/>
              </a:rPr>
              <a:t>Colheita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CaixaDeTexto 6"/>
          <p:cNvSpPr txBox="1">
            <a:spLocks noChangeArrowheads="1"/>
          </p:cNvSpPr>
          <p:nvPr/>
        </p:nvSpPr>
        <p:spPr bwMode="auto">
          <a:xfrm>
            <a:off x="1143000" y="1071563"/>
            <a:ext cx="42862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aseline="0" dirty="0"/>
              <a:t>Fibra em detergente neutro</a:t>
            </a:r>
          </a:p>
        </p:txBody>
      </p:sp>
      <p:graphicFrame>
        <p:nvGraphicFramePr>
          <p:cNvPr id="6" name="Gráfico 5"/>
          <p:cNvGraphicFramePr/>
          <p:nvPr/>
        </p:nvGraphicFramePr>
        <p:xfrm>
          <a:off x="857224" y="1785926"/>
          <a:ext cx="7000924" cy="3929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5848" name="Retângulo 8"/>
          <p:cNvSpPr>
            <a:spLocks noChangeArrowheads="1"/>
          </p:cNvSpPr>
          <p:nvPr/>
        </p:nvSpPr>
        <p:spPr bwMode="auto">
          <a:xfrm>
            <a:off x="467544" y="5589240"/>
            <a:ext cx="799288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t-BR" sz="1800" baseline="0" dirty="0"/>
              <a:t>Figura </a:t>
            </a:r>
            <a:r>
              <a:rPr lang="pt-BR" sz="1800" baseline="0" dirty="0" smtClean="0"/>
              <a:t>15 - </a:t>
            </a:r>
            <a:r>
              <a:rPr lang="pt-BR" sz="1800" baseline="0" dirty="0"/>
              <a:t>Média dos três tratamentos para a variável FDN (% MS) da fração colmo, folha e da planta inteira da cana-de-açúcar, variedade IAC86-2480, ao longo do ciclo da cultura</a:t>
            </a:r>
          </a:p>
        </p:txBody>
      </p:sp>
      <p:sp>
        <p:nvSpPr>
          <p:cNvPr id="9" name="Retângulo 8"/>
          <p:cNvSpPr/>
          <p:nvPr/>
        </p:nvSpPr>
        <p:spPr>
          <a:xfrm>
            <a:off x="5045377" y="6269250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Thiago (2009)</a:t>
            </a:r>
            <a:endParaRPr lang="pt-BR" sz="1800" baseline="0" dirty="0"/>
          </a:p>
        </p:txBody>
      </p:sp>
      <p:pic>
        <p:nvPicPr>
          <p:cNvPr id="10" name="Picture 2" descr="esal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6463" y="228600"/>
            <a:ext cx="541337" cy="838200"/>
          </a:xfrm>
          <a:prstGeom prst="rect">
            <a:avLst/>
          </a:prstGeom>
          <a:noFill/>
        </p:spPr>
      </p:pic>
      <p:pic>
        <p:nvPicPr>
          <p:cNvPr id="11" name="Picture 6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sp>
        <p:nvSpPr>
          <p:cNvPr id="8" name="AutoShape 2"/>
          <p:cNvSpPr txBox="1">
            <a:spLocks noChangeArrowheads="1"/>
          </p:cNvSpPr>
          <p:nvPr/>
        </p:nvSpPr>
        <p:spPr>
          <a:xfrm>
            <a:off x="607640" y="44624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smtClean="0">
                <a:latin typeface="+mj-lt"/>
                <a:ea typeface="+mj-ea"/>
                <a:cs typeface="+mj-cs"/>
              </a:rPr>
              <a:t>Ponto de </a:t>
            </a:r>
            <a:r>
              <a:rPr lang="en-US" sz="4000" baseline="0" dirty="0" err="1" smtClean="0">
                <a:latin typeface="+mj-lt"/>
                <a:ea typeface="+mj-ea"/>
                <a:cs typeface="+mj-cs"/>
              </a:rPr>
              <a:t>Colheita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CaixaDeTexto 6"/>
          <p:cNvSpPr txBox="1">
            <a:spLocks noChangeArrowheads="1"/>
          </p:cNvSpPr>
          <p:nvPr/>
        </p:nvSpPr>
        <p:spPr bwMode="auto">
          <a:xfrm>
            <a:off x="1214438" y="1071563"/>
            <a:ext cx="4572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aseline="0" dirty="0"/>
              <a:t>Fibra em detergente ácido</a:t>
            </a:r>
          </a:p>
        </p:txBody>
      </p:sp>
      <p:graphicFrame>
        <p:nvGraphicFramePr>
          <p:cNvPr id="6" name="Gráfico 5"/>
          <p:cNvGraphicFramePr/>
          <p:nvPr/>
        </p:nvGraphicFramePr>
        <p:xfrm>
          <a:off x="857224" y="1928802"/>
          <a:ext cx="6858048" cy="3786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6872" name="CaixaDeTexto 8"/>
          <p:cNvSpPr txBox="1">
            <a:spLocks noChangeArrowheads="1"/>
          </p:cNvSpPr>
          <p:nvPr/>
        </p:nvSpPr>
        <p:spPr bwMode="auto">
          <a:xfrm>
            <a:off x="539552" y="5517232"/>
            <a:ext cx="799288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t-BR" sz="1800" baseline="0" dirty="0"/>
              <a:t>Figura </a:t>
            </a:r>
            <a:r>
              <a:rPr lang="pt-BR" sz="1800" baseline="0" dirty="0" smtClean="0"/>
              <a:t>16 - </a:t>
            </a:r>
            <a:r>
              <a:rPr lang="pt-BR" sz="1800" baseline="0" dirty="0"/>
              <a:t>Média dos três tratamentos para a variável FDA (% MS) da fração colmo, folha e da planta inteira da cana-de-açúcar, variedade IAC86-2480, ao longo do ciclo da cultura</a:t>
            </a:r>
          </a:p>
        </p:txBody>
      </p:sp>
      <p:sp>
        <p:nvSpPr>
          <p:cNvPr id="9" name="Retângulo 8"/>
          <p:cNvSpPr/>
          <p:nvPr/>
        </p:nvSpPr>
        <p:spPr>
          <a:xfrm>
            <a:off x="4901361" y="6269250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Thiago (2009)</a:t>
            </a:r>
            <a:endParaRPr lang="pt-BR" sz="1800" baseline="0" dirty="0"/>
          </a:p>
        </p:txBody>
      </p:sp>
      <p:pic>
        <p:nvPicPr>
          <p:cNvPr id="10" name="Picture 2" descr="esal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6463" y="228600"/>
            <a:ext cx="541337" cy="838200"/>
          </a:xfrm>
          <a:prstGeom prst="rect">
            <a:avLst/>
          </a:prstGeom>
          <a:noFill/>
        </p:spPr>
      </p:pic>
      <p:pic>
        <p:nvPicPr>
          <p:cNvPr id="11" name="Picture 6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sp>
        <p:nvSpPr>
          <p:cNvPr id="8" name="AutoShape 2"/>
          <p:cNvSpPr txBox="1">
            <a:spLocks noChangeArrowheads="1"/>
          </p:cNvSpPr>
          <p:nvPr/>
        </p:nvSpPr>
        <p:spPr>
          <a:xfrm>
            <a:off x="607640" y="44624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smtClean="0">
                <a:latin typeface="+mj-lt"/>
                <a:ea typeface="+mj-ea"/>
                <a:cs typeface="+mj-cs"/>
              </a:rPr>
              <a:t>Ponto de </a:t>
            </a:r>
            <a:r>
              <a:rPr lang="en-US" sz="4000" baseline="0" dirty="0" err="1" smtClean="0">
                <a:latin typeface="+mj-lt"/>
                <a:ea typeface="+mj-ea"/>
                <a:cs typeface="+mj-cs"/>
              </a:rPr>
              <a:t>Colheita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CaixaDeTexto 6"/>
          <p:cNvSpPr txBox="1">
            <a:spLocks noChangeArrowheads="1"/>
          </p:cNvSpPr>
          <p:nvPr/>
        </p:nvSpPr>
        <p:spPr bwMode="auto">
          <a:xfrm>
            <a:off x="1143000" y="1143000"/>
            <a:ext cx="70008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200" baseline="0" dirty="0" err="1"/>
              <a:t>Digestibilidade</a:t>
            </a:r>
            <a:r>
              <a:rPr lang="pt-BR" sz="2200" baseline="0" dirty="0"/>
              <a:t> verdadeira in </a:t>
            </a:r>
            <a:r>
              <a:rPr lang="pt-BR" sz="2200" baseline="0" dirty="0" err="1"/>
              <a:t>vitro</a:t>
            </a:r>
            <a:r>
              <a:rPr lang="pt-BR" sz="2200" baseline="0" dirty="0"/>
              <a:t> da matéria seca</a:t>
            </a:r>
          </a:p>
        </p:txBody>
      </p:sp>
      <p:graphicFrame>
        <p:nvGraphicFramePr>
          <p:cNvPr id="6" name="Gráfico 5"/>
          <p:cNvGraphicFramePr/>
          <p:nvPr/>
        </p:nvGraphicFramePr>
        <p:xfrm>
          <a:off x="857224" y="1857364"/>
          <a:ext cx="7358114" cy="3714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7896" name="CaixaDeTexto 8"/>
          <p:cNvSpPr txBox="1">
            <a:spLocks noChangeArrowheads="1"/>
          </p:cNvSpPr>
          <p:nvPr/>
        </p:nvSpPr>
        <p:spPr bwMode="auto">
          <a:xfrm>
            <a:off x="467544" y="5589240"/>
            <a:ext cx="774948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t-BR" sz="1800" baseline="0" dirty="0"/>
              <a:t>Figura </a:t>
            </a:r>
            <a:r>
              <a:rPr lang="pt-BR" sz="1800" baseline="0" dirty="0" smtClean="0"/>
              <a:t>17 - </a:t>
            </a:r>
            <a:r>
              <a:rPr lang="pt-BR" sz="1800" baseline="0" dirty="0"/>
              <a:t>Média dos três tratamentos para a variável DVIVMS (% MS) da fração colmo, folha e da planta inteira da cana-de-açúcar, variedade IAC86-2480, ao longo do ciclo da cultura</a:t>
            </a:r>
          </a:p>
        </p:txBody>
      </p:sp>
      <p:sp>
        <p:nvSpPr>
          <p:cNvPr id="9" name="Retângulo 8"/>
          <p:cNvSpPr/>
          <p:nvPr/>
        </p:nvSpPr>
        <p:spPr>
          <a:xfrm>
            <a:off x="5045377" y="6269250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Thiago (2009)</a:t>
            </a:r>
            <a:endParaRPr lang="pt-BR" sz="1800" baseline="0" dirty="0"/>
          </a:p>
        </p:txBody>
      </p:sp>
      <p:pic>
        <p:nvPicPr>
          <p:cNvPr id="10" name="Picture 2" descr="esal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6463" y="228600"/>
            <a:ext cx="541337" cy="838200"/>
          </a:xfrm>
          <a:prstGeom prst="rect">
            <a:avLst/>
          </a:prstGeom>
          <a:noFill/>
        </p:spPr>
      </p:pic>
      <p:pic>
        <p:nvPicPr>
          <p:cNvPr id="11" name="Picture 6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sp>
        <p:nvSpPr>
          <p:cNvPr id="8" name="AutoShape 2"/>
          <p:cNvSpPr txBox="1">
            <a:spLocks noChangeArrowheads="1"/>
          </p:cNvSpPr>
          <p:nvPr/>
        </p:nvSpPr>
        <p:spPr>
          <a:xfrm>
            <a:off x="607640" y="44624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smtClean="0">
                <a:latin typeface="+mj-lt"/>
                <a:ea typeface="+mj-ea"/>
                <a:cs typeface="+mj-cs"/>
              </a:rPr>
              <a:t>Ponto de </a:t>
            </a:r>
            <a:r>
              <a:rPr lang="en-US" sz="4000" baseline="0" dirty="0" err="1" smtClean="0">
                <a:latin typeface="+mj-lt"/>
                <a:ea typeface="+mj-ea"/>
                <a:cs typeface="+mj-cs"/>
              </a:rPr>
              <a:t>Colheita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ráfico 11"/>
          <p:cNvGraphicFramePr/>
          <p:nvPr/>
        </p:nvGraphicFramePr>
        <p:xfrm>
          <a:off x="0" y="404664"/>
          <a:ext cx="4429124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Gráfico 12"/>
          <p:cNvGraphicFramePr/>
          <p:nvPr/>
        </p:nvGraphicFramePr>
        <p:xfrm>
          <a:off x="4143372" y="404664"/>
          <a:ext cx="4786346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Gráfico 13"/>
          <p:cNvGraphicFramePr/>
          <p:nvPr/>
        </p:nvGraphicFramePr>
        <p:xfrm>
          <a:off x="0" y="3333622"/>
          <a:ext cx="4429124" cy="2857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Gráfico 14"/>
          <p:cNvGraphicFramePr/>
          <p:nvPr/>
        </p:nvGraphicFramePr>
        <p:xfrm>
          <a:off x="4286216" y="3262184"/>
          <a:ext cx="4857784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7" name="Conector de seta reta 16"/>
          <p:cNvCxnSpPr/>
          <p:nvPr/>
        </p:nvCxnSpPr>
        <p:spPr>
          <a:xfrm rot="5400000" flipH="1" flipV="1">
            <a:off x="2928144" y="1832638"/>
            <a:ext cx="1143000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/>
          <p:cNvCxnSpPr/>
          <p:nvPr/>
        </p:nvCxnSpPr>
        <p:spPr>
          <a:xfrm rot="5400000" flipH="1" flipV="1">
            <a:off x="7144544" y="1618326"/>
            <a:ext cx="1571625" cy="158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 rot="5400000" flipH="1" flipV="1">
            <a:off x="3179763" y="5084632"/>
            <a:ext cx="64135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/>
          <p:cNvCxnSpPr/>
          <p:nvPr/>
        </p:nvCxnSpPr>
        <p:spPr>
          <a:xfrm rot="5400000" flipH="1" flipV="1">
            <a:off x="7680325" y="5083044"/>
            <a:ext cx="642938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15"/>
          <p:cNvSpPr/>
          <p:nvPr/>
        </p:nvSpPr>
        <p:spPr>
          <a:xfrm>
            <a:off x="734454" y="6269250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Thiago (2009)</a:t>
            </a:r>
            <a:endParaRPr lang="pt-BR" sz="1800" baseline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Gráfico 23"/>
          <p:cNvGraphicFramePr/>
          <p:nvPr/>
        </p:nvGraphicFramePr>
        <p:xfrm>
          <a:off x="611560" y="980728"/>
          <a:ext cx="7534050" cy="4714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Retângulo 15"/>
          <p:cNvSpPr/>
          <p:nvPr/>
        </p:nvSpPr>
        <p:spPr>
          <a:xfrm>
            <a:off x="734454" y="6269250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Thiago (2009)</a:t>
            </a:r>
            <a:endParaRPr lang="pt-BR" sz="1800" baseline="0" dirty="0"/>
          </a:p>
        </p:txBody>
      </p:sp>
      <p:pic>
        <p:nvPicPr>
          <p:cNvPr id="4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5" name="Picture 10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28634" y="6237288"/>
            <a:ext cx="593725" cy="620712"/>
          </a:xfrm>
          <a:prstGeom prst="rect">
            <a:avLst/>
          </a:prstGeom>
          <a:noFill/>
        </p:spPr>
      </p:pic>
      <p:sp>
        <p:nvSpPr>
          <p:cNvPr id="6" name="AutoShape 2"/>
          <p:cNvSpPr txBox="1">
            <a:spLocks noChangeArrowheads="1"/>
          </p:cNvSpPr>
          <p:nvPr/>
        </p:nvSpPr>
        <p:spPr>
          <a:xfrm>
            <a:off x="607640" y="44624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smtClean="0">
                <a:latin typeface="+mj-lt"/>
                <a:ea typeface="+mj-ea"/>
                <a:cs typeface="+mj-cs"/>
              </a:rPr>
              <a:t>Ponto de </a:t>
            </a:r>
            <a:r>
              <a:rPr lang="en-US" sz="4000" baseline="0" dirty="0" err="1" smtClean="0">
                <a:latin typeface="+mj-lt"/>
                <a:ea typeface="+mj-ea"/>
                <a:cs typeface="+mj-cs"/>
              </a:rPr>
              <a:t>Colheita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CaixaDeTexto 6"/>
          <p:cNvSpPr txBox="1">
            <a:spLocks noChangeArrowheads="1"/>
          </p:cNvSpPr>
          <p:nvPr/>
        </p:nvSpPr>
        <p:spPr bwMode="auto">
          <a:xfrm>
            <a:off x="1143000" y="1143000"/>
            <a:ext cx="70008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200" baseline="0"/>
              <a:t>Digestibilidade verdadeira in vitro da matéria seca</a:t>
            </a:r>
          </a:p>
        </p:txBody>
      </p:sp>
      <p:sp>
        <p:nvSpPr>
          <p:cNvPr id="38919" name="CaixaDeTexto 8"/>
          <p:cNvSpPr txBox="1">
            <a:spLocks noChangeArrowheads="1"/>
          </p:cNvSpPr>
          <p:nvPr/>
        </p:nvSpPr>
        <p:spPr bwMode="auto">
          <a:xfrm>
            <a:off x="395537" y="5589240"/>
            <a:ext cx="799288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t-BR" sz="1800" baseline="0" dirty="0"/>
              <a:t>Figura </a:t>
            </a:r>
            <a:r>
              <a:rPr lang="pt-BR" sz="1800" baseline="0" dirty="0" smtClean="0"/>
              <a:t>18 - </a:t>
            </a:r>
            <a:r>
              <a:rPr lang="pt-BR" sz="1800" baseline="0" dirty="0"/>
              <a:t>Média dos três tratamentos para a variável DVIVMS (% MS), </a:t>
            </a:r>
            <a:r>
              <a:rPr lang="pt-BR" sz="1800" baseline="0" dirty="0" err="1"/>
              <a:t>Pol</a:t>
            </a:r>
            <a:r>
              <a:rPr lang="pt-BR" sz="1800" baseline="0" dirty="0"/>
              <a:t> e </a:t>
            </a:r>
            <a:r>
              <a:rPr lang="pt-BR" sz="1800" baseline="0" dirty="0" err="1"/>
              <a:t>Brix</a:t>
            </a:r>
            <a:r>
              <a:rPr lang="pt-BR" sz="1800" baseline="0" dirty="0"/>
              <a:t> (% do caldo) da planta inteira da cana-de-açúcar, variedade IAC86-2480, ao longo do ciclo da cultura</a:t>
            </a:r>
          </a:p>
        </p:txBody>
      </p:sp>
      <p:graphicFrame>
        <p:nvGraphicFramePr>
          <p:cNvPr id="12" name="Gráfico 11"/>
          <p:cNvGraphicFramePr/>
          <p:nvPr/>
        </p:nvGraphicFramePr>
        <p:xfrm>
          <a:off x="642910" y="1785926"/>
          <a:ext cx="7429552" cy="3857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tângulo 8"/>
          <p:cNvSpPr/>
          <p:nvPr/>
        </p:nvSpPr>
        <p:spPr>
          <a:xfrm>
            <a:off x="4860032" y="6269250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Thiago (2009)</a:t>
            </a:r>
            <a:endParaRPr lang="pt-BR" sz="1800" baseline="0" dirty="0"/>
          </a:p>
        </p:txBody>
      </p:sp>
      <p:pic>
        <p:nvPicPr>
          <p:cNvPr id="10" name="Picture 2" descr="esal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6463" y="228600"/>
            <a:ext cx="541337" cy="838200"/>
          </a:xfrm>
          <a:prstGeom prst="rect">
            <a:avLst/>
          </a:prstGeom>
          <a:noFill/>
        </p:spPr>
      </p:pic>
      <p:pic>
        <p:nvPicPr>
          <p:cNvPr id="11" name="Picture 6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sp>
        <p:nvSpPr>
          <p:cNvPr id="8" name="AutoShape 2"/>
          <p:cNvSpPr txBox="1">
            <a:spLocks noChangeArrowheads="1"/>
          </p:cNvSpPr>
          <p:nvPr/>
        </p:nvSpPr>
        <p:spPr>
          <a:xfrm>
            <a:off x="607640" y="44624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smtClean="0">
                <a:latin typeface="+mj-lt"/>
                <a:ea typeface="+mj-ea"/>
                <a:cs typeface="+mj-cs"/>
              </a:rPr>
              <a:t>Ponto de </a:t>
            </a:r>
            <a:r>
              <a:rPr lang="en-US" sz="4000" baseline="0" dirty="0" err="1" smtClean="0">
                <a:latin typeface="+mj-lt"/>
                <a:ea typeface="+mj-ea"/>
                <a:cs typeface="+mj-cs"/>
              </a:rPr>
              <a:t>Colheita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2"/>
          <p:cNvGraphicFramePr>
            <a:graphicFrameLocks/>
          </p:cNvGraphicFramePr>
          <p:nvPr/>
        </p:nvGraphicFramePr>
        <p:xfrm>
          <a:off x="755576" y="476672"/>
          <a:ext cx="6929454" cy="6000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tângulo 6"/>
          <p:cNvSpPr/>
          <p:nvPr/>
        </p:nvSpPr>
        <p:spPr>
          <a:xfrm>
            <a:off x="734454" y="6372036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Thiago (2009)</a:t>
            </a:r>
            <a:endParaRPr lang="pt-BR" sz="1800" baseline="0" dirty="0"/>
          </a:p>
        </p:txBody>
      </p:sp>
      <p:pic>
        <p:nvPicPr>
          <p:cNvPr id="9" name="Picture 2" descr="esal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6463" y="228600"/>
            <a:ext cx="541337" cy="838200"/>
          </a:xfrm>
          <a:prstGeom prst="rect">
            <a:avLst/>
          </a:prstGeom>
          <a:noFill/>
        </p:spPr>
      </p:pic>
      <p:pic>
        <p:nvPicPr>
          <p:cNvPr id="10" name="Picture 6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Gráfico 2"/>
          <p:cNvPicPr>
            <a:picLocks noChangeArrowheads="1"/>
          </p:cNvPicPr>
          <p:nvPr/>
        </p:nvPicPr>
        <p:blipFill>
          <a:blip r:embed="rId2" cstate="print"/>
          <a:srcRect l="-4140" t="-5734" r="-3152" b="-6422"/>
          <a:stretch>
            <a:fillRect/>
          </a:stretch>
        </p:blipFill>
        <p:spPr bwMode="auto">
          <a:xfrm>
            <a:off x="1071563" y="878929"/>
            <a:ext cx="6715125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Conector de seta reta 9"/>
          <p:cNvCxnSpPr/>
          <p:nvPr/>
        </p:nvCxnSpPr>
        <p:spPr>
          <a:xfrm rot="5400000" flipH="1" flipV="1">
            <a:off x="4358482" y="3835722"/>
            <a:ext cx="2571750" cy="158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 rot="10800000">
            <a:off x="2000250" y="2479204"/>
            <a:ext cx="3571875" cy="158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734454" y="6269250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Thiago (2009)</a:t>
            </a:r>
            <a:endParaRPr lang="pt-BR" sz="1800" baseline="0" dirty="0"/>
          </a:p>
        </p:txBody>
      </p:sp>
      <p:pic>
        <p:nvPicPr>
          <p:cNvPr id="11" name="Picture 2" descr="esal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6463" y="228600"/>
            <a:ext cx="541337" cy="838200"/>
          </a:xfrm>
          <a:prstGeom prst="rect">
            <a:avLst/>
          </a:prstGeom>
          <a:noFill/>
        </p:spPr>
      </p:pic>
      <p:pic>
        <p:nvPicPr>
          <p:cNvPr id="12" name="Picture 6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sp>
        <p:nvSpPr>
          <p:cNvPr id="8" name="CaixaDeTexto 7"/>
          <p:cNvSpPr txBox="1"/>
          <p:nvPr/>
        </p:nvSpPr>
        <p:spPr>
          <a:xfrm>
            <a:off x="2123728" y="116632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u="sng" baseline="0" dirty="0" smtClean="0">
                <a:solidFill>
                  <a:srgbClr val="FF0000"/>
                </a:solidFill>
              </a:rPr>
              <a:t>NDT ~ (</a:t>
            </a:r>
            <a:r>
              <a:rPr lang="pt-BR" sz="3600" b="1" u="sng" baseline="0" dirty="0" err="1" smtClean="0">
                <a:solidFill>
                  <a:srgbClr val="FF0000"/>
                </a:solidFill>
              </a:rPr>
              <a:t>Brix</a:t>
            </a:r>
            <a:r>
              <a:rPr lang="pt-BR" sz="3600" b="1" u="sng" baseline="0" dirty="0" smtClean="0">
                <a:solidFill>
                  <a:srgbClr val="FF0000"/>
                </a:solidFill>
              </a:rPr>
              <a:t> + 40)</a:t>
            </a:r>
            <a:endParaRPr lang="pt-BR" sz="3600" b="1" u="sng" baseline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AutoShape 2"/>
          <p:cNvSpPr>
            <a:spLocks noGrp="1" noChangeArrowheads="1"/>
          </p:cNvSpPr>
          <p:nvPr>
            <p:ph type="title"/>
          </p:nvPr>
        </p:nvSpPr>
        <p:spPr>
          <a:xfrm>
            <a:off x="395536" y="260648"/>
            <a:ext cx="7924800" cy="1143000"/>
          </a:xfrm>
        </p:spPr>
        <p:txBody>
          <a:bodyPr/>
          <a:lstStyle/>
          <a:p>
            <a:r>
              <a:rPr lang="en-US" dirty="0" err="1"/>
              <a:t>Diversidade</a:t>
            </a:r>
            <a:r>
              <a:rPr lang="en-US" dirty="0"/>
              <a:t> varietal</a:t>
            </a:r>
            <a:endParaRPr lang="pt-BR" dirty="0"/>
          </a:p>
        </p:txBody>
      </p:sp>
      <p:sp>
        <p:nvSpPr>
          <p:cNvPr id="131075" name="Text Box 3"/>
          <p:cNvSpPr txBox="1">
            <a:spLocks noChangeArrowheads="1"/>
          </p:cNvSpPr>
          <p:nvPr/>
        </p:nvSpPr>
        <p:spPr bwMode="auto">
          <a:xfrm>
            <a:off x="3471863" y="3113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131076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1023938" y="4192588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131083" name="Picture 11" descr="DSCF00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1970112"/>
            <a:ext cx="5688012" cy="42672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31084" name="AutoShape 12"/>
          <p:cNvSpPr>
            <a:spLocks noChangeArrowheads="1"/>
          </p:cNvSpPr>
          <p:nvPr/>
        </p:nvSpPr>
        <p:spPr bwMode="auto">
          <a:xfrm>
            <a:off x="6769100" y="3509963"/>
            <a:ext cx="226695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anchor="b"/>
          <a:lstStyle/>
          <a:p>
            <a:pPr algn="l">
              <a:lnSpc>
                <a:spcPct val="90000"/>
              </a:lnSpc>
            </a:pPr>
            <a:r>
              <a:rPr lang="en-US" sz="2400" b="1" baseline="0">
                <a:solidFill>
                  <a:schemeClr val="tx2"/>
                </a:solidFill>
              </a:rPr>
              <a:t>IAC 93 - 3046</a:t>
            </a:r>
            <a:endParaRPr lang="pt-BR" sz="2400" b="1" baseline="0">
              <a:solidFill>
                <a:schemeClr val="tx2"/>
              </a:solidFill>
            </a:endParaRPr>
          </a:p>
        </p:txBody>
      </p:sp>
      <p:pic>
        <p:nvPicPr>
          <p:cNvPr id="131085" name="Picture 13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9" name="Text Box 3"/>
          <p:cNvSpPr txBox="1">
            <a:spLocks noChangeArrowheads="1"/>
          </p:cNvSpPr>
          <p:nvPr/>
        </p:nvSpPr>
        <p:spPr bwMode="auto">
          <a:xfrm>
            <a:off x="3471863" y="3113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44740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244741" name="Text Box 5"/>
          <p:cNvSpPr txBox="1">
            <a:spLocks noChangeArrowheads="1"/>
          </p:cNvSpPr>
          <p:nvPr/>
        </p:nvSpPr>
        <p:spPr bwMode="auto">
          <a:xfrm>
            <a:off x="1023938" y="4192588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44860" name="Picture 124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sp>
        <p:nvSpPr>
          <p:cNvPr id="12" name="AutoShape 2"/>
          <p:cNvSpPr>
            <a:spLocks noGrp="1" noChangeArrowheads="1"/>
          </p:cNvSpPr>
          <p:nvPr>
            <p:ph type="title"/>
          </p:nvPr>
        </p:nvSpPr>
        <p:spPr>
          <a:xfrm>
            <a:off x="-36512" y="197768"/>
            <a:ext cx="8357493" cy="1143000"/>
          </a:xfrm>
        </p:spPr>
        <p:txBody>
          <a:bodyPr/>
          <a:lstStyle/>
          <a:p>
            <a:r>
              <a:rPr lang="en-US" sz="3200" dirty="0" err="1"/>
              <a:t>Composição</a:t>
            </a:r>
            <a:r>
              <a:rPr lang="en-US" sz="3200" dirty="0"/>
              <a:t> </a:t>
            </a:r>
            <a:r>
              <a:rPr lang="en-US" sz="3200" dirty="0" err="1"/>
              <a:t>média</a:t>
            </a:r>
            <a:r>
              <a:rPr lang="en-US" sz="3200" dirty="0"/>
              <a:t> </a:t>
            </a:r>
            <a:r>
              <a:rPr lang="en-US" sz="3200" dirty="0" err="1" smtClean="0"/>
              <a:t>da</a:t>
            </a:r>
            <a:r>
              <a:rPr lang="en-US" sz="3200" dirty="0" smtClean="0"/>
              <a:t> </a:t>
            </a:r>
            <a:r>
              <a:rPr lang="en-US" sz="3200" dirty="0" err="1" smtClean="0"/>
              <a:t>cana</a:t>
            </a:r>
            <a:r>
              <a:rPr lang="en-US" sz="3200" dirty="0" smtClean="0"/>
              <a:t>-de-</a:t>
            </a:r>
            <a:r>
              <a:rPr lang="en-US" sz="3200" dirty="0" err="1" smtClean="0"/>
              <a:t>açúcar</a:t>
            </a:r>
            <a:endParaRPr lang="pt-BR" sz="3200" dirty="0"/>
          </a:p>
        </p:txBody>
      </p:sp>
      <p:graphicFrame>
        <p:nvGraphicFramePr>
          <p:cNvPr id="13" name="Tabela 12"/>
          <p:cNvGraphicFramePr>
            <a:graphicFrameLocks noGrp="1"/>
          </p:cNvGraphicFramePr>
          <p:nvPr/>
        </p:nvGraphicFramePr>
        <p:xfrm>
          <a:off x="827584" y="2698616"/>
          <a:ext cx="7416821" cy="3106651"/>
        </p:xfrm>
        <a:graphic>
          <a:graphicData uri="http://schemas.openxmlformats.org/drawingml/2006/table">
            <a:tbl>
              <a:tblPr/>
              <a:tblGrid>
                <a:gridCol w="1985967"/>
                <a:gridCol w="1985967"/>
                <a:gridCol w="1267963"/>
                <a:gridCol w="1088462"/>
                <a:gridCol w="1088462"/>
              </a:tblGrid>
              <a:tr h="68228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 smtClean="0">
                          <a:latin typeface="Arial"/>
                        </a:rPr>
                        <a:t>Nutriente</a:t>
                      </a:r>
                      <a:endParaRPr lang="pt-BR" sz="2000" b="1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latin typeface="Arial"/>
                        </a:rPr>
                        <a:t>Número </a:t>
                      </a:r>
                      <a:r>
                        <a:rPr lang="pt-BR" sz="2000" b="1" i="0" u="none" strike="noStrike" dirty="0" smtClean="0">
                          <a:latin typeface="Arial"/>
                        </a:rPr>
                        <a:t>amostras</a:t>
                      </a:r>
                      <a:endParaRPr lang="pt-BR" sz="2000" b="1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latin typeface="Arial"/>
                        </a:rPr>
                        <a:t>Média</a:t>
                      </a: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latin typeface="Arial"/>
                        </a:rPr>
                        <a:t>Mínimo</a:t>
                      </a: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latin typeface="Arial"/>
                        </a:rPr>
                        <a:t>Máximo</a:t>
                      </a: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338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>
                          <a:latin typeface="Arial"/>
                        </a:rPr>
                        <a:t>MS</a:t>
                      </a: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>
                          <a:latin typeface="Arial"/>
                        </a:rPr>
                        <a:t>20</a:t>
                      </a: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28,68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20,41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33,90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46338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>
                          <a:latin typeface="Arial"/>
                        </a:rPr>
                        <a:t>PB</a:t>
                      </a: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latin typeface="Arial"/>
                        </a:rPr>
                        <a:t>20</a:t>
                      </a: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2,97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1,19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4,52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338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>
                          <a:latin typeface="Arial"/>
                        </a:rPr>
                        <a:t>FB</a:t>
                      </a: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latin typeface="Arial"/>
                        </a:rPr>
                        <a:t>20</a:t>
                      </a: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27,63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21,92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32,90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338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 dirty="0">
                          <a:latin typeface="Arial"/>
                        </a:rPr>
                        <a:t>EE</a:t>
                      </a: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latin typeface="Arial"/>
                        </a:rPr>
                        <a:t>20</a:t>
                      </a: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0,87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0,31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1,76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338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>
                          <a:latin typeface="Arial"/>
                        </a:rPr>
                        <a:t>MM</a:t>
                      </a: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latin typeface="Arial"/>
                        </a:rPr>
                        <a:t>20</a:t>
                      </a: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3,06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1,40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5,62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338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>
                          <a:latin typeface="Arial"/>
                        </a:rPr>
                        <a:t>ENN</a:t>
                      </a: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latin typeface="Arial"/>
                        </a:rPr>
                        <a:t>20</a:t>
                      </a: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65,47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57,76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72,40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338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 dirty="0">
                          <a:latin typeface="Arial"/>
                        </a:rPr>
                        <a:t>NDT </a:t>
                      </a:r>
                      <a:r>
                        <a:rPr lang="pt-BR" sz="2000" b="0" i="0" u="none" strike="noStrike">
                          <a:latin typeface="Arial"/>
                        </a:rPr>
                        <a:t>(</a:t>
                      </a:r>
                      <a:r>
                        <a:rPr lang="pt-BR" sz="2000" b="0" i="0" u="none" strike="noStrike" smtClean="0">
                          <a:latin typeface="Arial"/>
                        </a:rPr>
                        <a:t>est.)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>
                          <a:latin typeface="Arial"/>
                        </a:rPr>
                        <a:t>20</a:t>
                      </a: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63,00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55,02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67,67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9427" marR="9427" marT="94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Retângulo 13"/>
          <p:cNvSpPr/>
          <p:nvPr/>
        </p:nvSpPr>
        <p:spPr>
          <a:xfrm>
            <a:off x="755576" y="1628800"/>
            <a:ext cx="741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t-BR" b="1" baseline="0" dirty="0" smtClean="0">
                <a:ea typeface="Times New Roman" pitchFamily="18" charset="0"/>
                <a:cs typeface="Arial" charset="0"/>
              </a:rPr>
              <a:t>Tabela 1 – Composição média e amplitude de variação de amostras de cana-de-açúcar analisadas no Laboratório de </a:t>
            </a:r>
            <a:r>
              <a:rPr lang="pt-BR" b="1" baseline="0" dirty="0" err="1" smtClean="0">
                <a:ea typeface="Times New Roman" pitchFamily="18" charset="0"/>
                <a:cs typeface="Arial" charset="0"/>
              </a:rPr>
              <a:t>Bromatologia</a:t>
            </a:r>
            <a:r>
              <a:rPr lang="pt-BR" b="1" baseline="0" dirty="0" smtClean="0">
                <a:ea typeface="Times New Roman" pitchFamily="18" charset="0"/>
                <a:cs typeface="Arial" charset="0"/>
              </a:rPr>
              <a:t> da USP/ESALQ entre os anos de 2000 e 2010.</a:t>
            </a:r>
            <a:endParaRPr lang="pt-BR" sz="1800" baseline="0" dirty="0" smtClean="0">
              <a:ea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6" name="Picture 14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sp>
        <p:nvSpPr>
          <p:cNvPr id="7" name="AutoShape 2"/>
          <p:cNvSpPr>
            <a:spLocks noGrp="1" noChangeArrowheads="1"/>
          </p:cNvSpPr>
          <p:nvPr>
            <p:ph type="title"/>
          </p:nvPr>
        </p:nvSpPr>
        <p:spPr>
          <a:xfrm>
            <a:off x="683568" y="116632"/>
            <a:ext cx="7924800" cy="1143000"/>
          </a:xfrm>
        </p:spPr>
        <p:txBody>
          <a:bodyPr>
            <a:normAutofit/>
          </a:bodyPr>
          <a:lstStyle/>
          <a:p>
            <a:r>
              <a:rPr lang="en-US" sz="3200" dirty="0" err="1"/>
              <a:t>Diversidade</a:t>
            </a:r>
            <a:r>
              <a:rPr lang="en-US" sz="3200" dirty="0"/>
              <a:t> varietal</a:t>
            </a:r>
            <a:endParaRPr lang="pt-BR" sz="3200" dirty="0"/>
          </a:p>
        </p:txBody>
      </p:sp>
      <p:pic>
        <p:nvPicPr>
          <p:cNvPr id="545794" name="Picture 2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" y="2086951"/>
            <a:ext cx="9144000" cy="3862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ixaDeTexto 8"/>
          <p:cNvSpPr txBox="1"/>
          <p:nvPr/>
        </p:nvSpPr>
        <p:spPr>
          <a:xfrm>
            <a:off x="0" y="6011996"/>
            <a:ext cx="3131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aseline="0" dirty="0" smtClean="0"/>
              <a:t>Fonte: Mello </a:t>
            </a:r>
            <a:r>
              <a:rPr lang="pt-BR" baseline="0" dirty="0" err="1" smtClean="0"/>
              <a:t>et</a:t>
            </a:r>
            <a:r>
              <a:rPr lang="pt-BR" baseline="0" dirty="0" smtClean="0"/>
              <a:t> al. (2006)</a:t>
            </a:r>
            <a:endParaRPr lang="pt-BR" baseline="0" dirty="0"/>
          </a:p>
        </p:txBody>
      </p:sp>
      <p:sp>
        <p:nvSpPr>
          <p:cNvPr id="10" name="Retângulo 9"/>
          <p:cNvSpPr/>
          <p:nvPr/>
        </p:nvSpPr>
        <p:spPr>
          <a:xfrm>
            <a:off x="144016" y="1196752"/>
            <a:ext cx="8820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pt-BR" b="1" baseline="0" dirty="0" smtClean="0">
                <a:ea typeface="Times New Roman" pitchFamily="18" charset="0"/>
                <a:cs typeface="Arial" charset="0"/>
              </a:rPr>
              <a:t>Tabela 2 – Teores médios de matéria seca (MS), proteína bruta (PB), matéria mineral (MM), extrato etéreo (EE), carboidratos totais (CHOT), FDN, FDA e lignina (LIG) de nove variedades de cana-de-açúcar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6" name="Picture 14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sp>
        <p:nvSpPr>
          <p:cNvPr id="7" name="AutoShape 2"/>
          <p:cNvSpPr>
            <a:spLocks noGrp="1" noChangeArrowheads="1"/>
          </p:cNvSpPr>
          <p:nvPr>
            <p:ph type="title"/>
          </p:nvPr>
        </p:nvSpPr>
        <p:spPr>
          <a:xfrm>
            <a:off x="683568" y="116632"/>
            <a:ext cx="7924800" cy="1143000"/>
          </a:xfrm>
        </p:spPr>
        <p:txBody>
          <a:bodyPr>
            <a:normAutofit/>
          </a:bodyPr>
          <a:lstStyle/>
          <a:p>
            <a:r>
              <a:rPr lang="en-US" sz="3200" dirty="0" err="1"/>
              <a:t>Diversidade</a:t>
            </a:r>
            <a:r>
              <a:rPr lang="en-US" sz="3200" dirty="0"/>
              <a:t> varietal</a:t>
            </a:r>
            <a:endParaRPr lang="pt-BR" sz="32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0" y="5589240"/>
            <a:ext cx="3131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aseline="0" dirty="0" smtClean="0"/>
              <a:t>Fonte: Mello </a:t>
            </a:r>
            <a:r>
              <a:rPr lang="pt-BR" baseline="0" dirty="0" err="1" smtClean="0"/>
              <a:t>et</a:t>
            </a:r>
            <a:r>
              <a:rPr lang="pt-BR" baseline="0" dirty="0" smtClean="0"/>
              <a:t> al. (2006)</a:t>
            </a:r>
            <a:endParaRPr lang="pt-BR" baseline="0" dirty="0"/>
          </a:p>
        </p:txBody>
      </p:sp>
      <p:pic>
        <p:nvPicPr>
          <p:cNvPr id="546818" name="Picture 2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2149574"/>
            <a:ext cx="9163050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7"/>
          <p:cNvSpPr/>
          <p:nvPr/>
        </p:nvSpPr>
        <p:spPr>
          <a:xfrm>
            <a:off x="144016" y="1404065"/>
            <a:ext cx="8820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pt-BR" b="1" baseline="0" dirty="0" smtClean="0">
                <a:ea typeface="Times New Roman" pitchFamily="18" charset="0"/>
                <a:cs typeface="Arial" charset="0"/>
              </a:rPr>
              <a:t>Tabela 2 – Teores médios de FDN, POL e razão FDN/POL de nove variedades de cana-de-açúcar (cont.)</a:t>
            </a:r>
          </a:p>
        </p:txBody>
      </p:sp>
      <p:sp>
        <p:nvSpPr>
          <p:cNvPr id="10" name="Rectangle 89"/>
          <p:cNvSpPr>
            <a:spLocks noChangeArrowheads="1"/>
          </p:cNvSpPr>
          <p:nvPr/>
        </p:nvSpPr>
        <p:spPr bwMode="auto">
          <a:xfrm>
            <a:off x="-13855" y="2952654"/>
            <a:ext cx="8964488" cy="286990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4342" name="Group 86"/>
          <p:cNvGraphicFramePr>
            <a:graphicFrameLocks noGrp="1"/>
          </p:cNvGraphicFramePr>
          <p:nvPr>
            <p:ph type="tbl" idx="1"/>
          </p:nvPr>
        </p:nvGraphicFramePr>
        <p:xfrm>
          <a:off x="323528" y="1340768"/>
          <a:ext cx="8280400" cy="5262565"/>
        </p:xfrm>
        <a:graphic>
          <a:graphicData uri="http://schemas.openxmlformats.org/drawingml/2006/table">
            <a:tbl>
              <a:tblPr/>
              <a:tblGrid>
                <a:gridCol w="1655762"/>
                <a:gridCol w="1079500"/>
                <a:gridCol w="1008063"/>
                <a:gridCol w="1081087"/>
                <a:gridCol w="1079500"/>
                <a:gridCol w="1079500"/>
                <a:gridCol w="1296988"/>
              </a:tblGrid>
              <a:tr h="960438"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Tabela 3 – Teores médios de matéria seca (MS), proteína bruta (PB), lignina (LIG), FDN, POL e a relação FDN/POL de nove variedades de cana-de-açúcar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6064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Variedade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175" marR="0" lvl="0" indent="-31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MS</a:t>
                      </a: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(%)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175" marR="0" lvl="0" indent="-31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PB</a:t>
                      </a:r>
                    </a:p>
                    <a:p>
                      <a:pPr marL="3175" marR="0" lvl="0" indent="-31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(% MS)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175" marR="0" lvl="0" indent="-31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LIG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3175" marR="0" lvl="0" indent="-3175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(% MS)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175" marR="0" lvl="0" indent="-31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FDN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3175" marR="0" lvl="0" indent="-3175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(% MS)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POL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FDN/POL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IAC87-3396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31,48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1,75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3,44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ab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47,45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ab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15,67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bcd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3,05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ab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IACSP93-3046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30,52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bc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1,81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3,50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ab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43,59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bc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16,28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abc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2,69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IACSP94-2094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32,38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ab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1,91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2,95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51,44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15,50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cd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3,34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ab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IACSP94-2101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31,38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1,93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4,83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45,78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bc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15,82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bcd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2,90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bc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IACSP94-4004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27,39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2,09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3,13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41,98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16,13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abcd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2,62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IACSP94-5041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33,71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1,94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4,13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ab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47,66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ab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16,68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2,87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bc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IACSP94-6025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29,23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cd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1,93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2,96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44,11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bc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16,08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abcd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2,77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bc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RB72-454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30,38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bc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2,11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3,84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ab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46,39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bc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15,42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3,03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ab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SP80-1816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31,95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ab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2,07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3,27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ab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45,85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bc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16,32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ab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2,82</a:t>
                      </a:r>
                      <a:r>
                        <a:rPr kumimoji="0" lang="pt-BR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bc</a:t>
                      </a:r>
                      <a:endParaRPr kumimoji="0" lang="pt-BR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9750"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Médias seguidas de letras diferentes nas colunas diferem entre si (P &lt; 0,05) pelo teste de </a:t>
                      </a:r>
                      <a:r>
                        <a:rPr kumimoji="0" lang="pt-B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Tukey</a:t>
                      </a: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.</a:t>
                      </a: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Fonte: Rodrigues </a:t>
                      </a:r>
                      <a:r>
                        <a:rPr kumimoji="0" lang="pt-B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et</a:t>
                      </a: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al., 2006.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4259" name="Text Box 3"/>
          <p:cNvSpPr txBox="1">
            <a:spLocks noChangeArrowheads="1"/>
          </p:cNvSpPr>
          <p:nvPr/>
        </p:nvSpPr>
        <p:spPr bwMode="auto">
          <a:xfrm>
            <a:off x="3471863" y="3113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24260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224261" name="Text Box 5"/>
          <p:cNvSpPr txBox="1">
            <a:spLocks noChangeArrowheads="1"/>
          </p:cNvSpPr>
          <p:nvPr/>
        </p:nvSpPr>
        <p:spPr bwMode="auto">
          <a:xfrm>
            <a:off x="1023938" y="4192588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sp>
        <p:nvSpPr>
          <p:cNvPr id="224344" name="Rectangle 88"/>
          <p:cNvSpPr>
            <a:spLocks noChangeArrowheads="1"/>
          </p:cNvSpPr>
          <p:nvPr/>
        </p:nvSpPr>
        <p:spPr bwMode="auto">
          <a:xfrm>
            <a:off x="394965" y="4293518"/>
            <a:ext cx="7848600" cy="358775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24345" name="Rectangle 89"/>
          <p:cNvSpPr>
            <a:spLocks noChangeArrowheads="1"/>
          </p:cNvSpPr>
          <p:nvPr/>
        </p:nvSpPr>
        <p:spPr bwMode="auto">
          <a:xfrm>
            <a:off x="394965" y="3214018"/>
            <a:ext cx="7848600" cy="358775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224346" name="Picture 90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  <p:sp>
        <p:nvSpPr>
          <p:cNvPr id="11" name="AutoShape 2"/>
          <p:cNvSpPr>
            <a:spLocks noGrp="1" noChangeArrowheads="1"/>
          </p:cNvSpPr>
          <p:nvPr>
            <p:ph type="title"/>
          </p:nvPr>
        </p:nvSpPr>
        <p:spPr>
          <a:xfrm>
            <a:off x="762000" y="188640"/>
            <a:ext cx="7924800" cy="1143000"/>
          </a:xfrm>
        </p:spPr>
        <p:txBody>
          <a:bodyPr>
            <a:normAutofit/>
          </a:bodyPr>
          <a:lstStyle/>
          <a:p>
            <a:r>
              <a:rPr lang="en-US" sz="4000" dirty="0" err="1"/>
              <a:t>Diversidade</a:t>
            </a:r>
            <a:r>
              <a:rPr lang="en-US" sz="4000" dirty="0"/>
              <a:t> varietal</a:t>
            </a:r>
            <a:endParaRPr lang="pt-B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2000" y="-171400"/>
            <a:ext cx="7924800" cy="1143000"/>
          </a:xfrm>
        </p:spPr>
        <p:txBody>
          <a:bodyPr/>
          <a:lstStyle/>
          <a:p>
            <a:r>
              <a:rPr lang="pt-BR" dirty="0" smtClean="0"/>
              <a:t>Diversidade </a:t>
            </a:r>
            <a:r>
              <a:rPr lang="pt-BR" dirty="0" err="1" smtClean="0"/>
              <a:t>varietal</a:t>
            </a:r>
            <a:endParaRPr lang="pt-BR" dirty="0"/>
          </a:p>
        </p:txBody>
      </p:sp>
      <p:pic>
        <p:nvPicPr>
          <p:cNvPr id="4" name="Picture 2" descr="http://www.revistasusp.sibi.usp.br/img/revistas/bjvras/v47n4/a07tab02.jpg"/>
          <p:cNvPicPr>
            <a:picLocks noGrp="1" noChangeAspect="1" noChangeArrowheads="1"/>
          </p:cNvPicPr>
          <p:nvPr>
            <p:ph type="tbl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65" y="980728"/>
            <a:ext cx="8840215" cy="5563238"/>
          </a:xfrm>
          <a:prstGeom prst="rect">
            <a:avLst/>
          </a:prstGeom>
          <a:noFill/>
        </p:spPr>
      </p:pic>
      <p:pic>
        <p:nvPicPr>
          <p:cNvPr id="5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2439" y="71438"/>
            <a:ext cx="551235" cy="809163"/>
          </a:xfrm>
          <a:prstGeom prst="rect">
            <a:avLst/>
          </a:prstGeom>
          <a:noFill/>
        </p:spPr>
      </p:pic>
      <p:pic>
        <p:nvPicPr>
          <p:cNvPr id="6" name="Picture 14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4448" y="6293428"/>
            <a:ext cx="539552" cy="564571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539552" y="6525344"/>
            <a:ext cx="3024336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Fonte:    Carvalho </a:t>
            </a:r>
            <a:r>
              <a:rPr lang="pt-BR" sz="2000" dirty="0" err="1" smtClean="0"/>
              <a:t>et</a:t>
            </a:r>
            <a:r>
              <a:rPr lang="pt-BR" sz="2000" dirty="0" smtClean="0"/>
              <a:t> </a:t>
            </a:r>
            <a:r>
              <a:rPr lang="pt-BR" sz="2000" dirty="0" err="1" smtClean="0"/>
              <a:t>al</a:t>
            </a:r>
            <a:r>
              <a:rPr lang="pt-BR" sz="2000" dirty="0" smtClean="0"/>
              <a:t>, 2010</a:t>
            </a:r>
            <a:endParaRPr lang="pt-B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/>
          <p:cNvSpPr>
            <a:spLocks noGrp="1" noChangeArrowheads="1"/>
          </p:cNvSpPr>
          <p:nvPr>
            <p:ph type="title"/>
          </p:nvPr>
        </p:nvSpPr>
        <p:spPr>
          <a:xfrm>
            <a:off x="539552" y="116632"/>
            <a:ext cx="7924800" cy="1143000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Digestibilidade</a:t>
            </a:r>
            <a:r>
              <a:rPr lang="en-US" sz="3600" dirty="0" smtClean="0"/>
              <a:t> </a:t>
            </a:r>
            <a:r>
              <a:rPr lang="en-US" sz="3600" dirty="0" err="1" smtClean="0"/>
              <a:t>da</a:t>
            </a:r>
            <a:r>
              <a:rPr lang="en-US" sz="3600" dirty="0" smtClean="0"/>
              <a:t> MS x </a:t>
            </a:r>
            <a:r>
              <a:rPr lang="en-US" sz="3600" dirty="0" err="1" smtClean="0"/>
              <a:t>Rel</a:t>
            </a:r>
            <a:r>
              <a:rPr lang="en-US" sz="3600" dirty="0" smtClean="0"/>
              <a:t> </a:t>
            </a:r>
            <a:r>
              <a:rPr lang="en-US" sz="3600" dirty="0" err="1" smtClean="0"/>
              <a:t>Pol</a:t>
            </a:r>
            <a:r>
              <a:rPr lang="en-US" sz="3600" dirty="0" smtClean="0"/>
              <a:t>/FDN</a:t>
            </a:r>
            <a:endParaRPr lang="pt-BR" sz="3600" dirty="0"/>
          </a:p>
        </p:txBody>
      </p:sp>
      <p:pic>
        <p:nvPicPr>
          <p:cNvPr id="6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7" name="Picture 90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  <p:sp>
        <p:nvSpPr>
          <p:cNvPr id="8" name="Retângulo 7"/>
          <p:cNvSpPr/>
          <p:nvPr/>
        </p:nvSpPr>
        <p:spPr>
          <a:xfrm>
            <a:off x="940921" y="6300028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Thiago (2009)</a:t>
            </a:r>
            <a:endParaRPr lang="pt-BR" sz="1800" baseline="0" dirty="0"/>
          </a:p>
        </p:txBody>
      </p:sp>
      <p:graphicFrame>
        <p:nvGraphicFramePr>
          <p:cNvPr id="9" name="Gráfico 8"/>
          <p:cNvGraphicFramePr/>
          <p:nvPr/>
        </p:nvGraphicFramePr>
        <p:xfrm>
          <a:off x="611560" y="1196752"/>
          <a:ext cx="7272808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2" name="Picture 2" descr="Colheita manual com palh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2492375"/>
            <a:ext cx="3816350" cy="26670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81603" name="Text Box 3"/>
          <p:cNvSpPr txBox="1">
            <a:spLocks noChangeArrowheads="1"/>
          </p:cNvSpPr>
          <p:nvPr/>
        </p:nvSpPr>
        <p:spPr bwMode="auto">
          <a:xfrm>
            <a:off x="812800" y="771525"/>
            <a:ext cx="75184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3600" b="1" baseline="0" dirty="0" err="1"/>
              <a:t>Manejo</a:t>
            </a:r>
            <a:r>
              <a:rPr lang="en-US" sz="3600" b="1" baseline="0" dirty="0"/>
              <a:t> de </a:t>
            </a:r>
            <a:r>
              <a:rPr lang="en-US" sz="3600" b="1" baseline="0" dirty="0" err="1"/>
              <a:t>colheita</a:t>
            </a:r>
            <a:r>
              <a:rPr lang="en-US" sz="3600" b="1" baseline="0" dirty="0"/>
              <a:t> - manual</a:t>
            </a:r>
          </a:p>
        </p:txBody>
      </p:sp>
      <p:sp>
        <p:nvSpPr>
          <p:cNvPr id="281607" name="Rectangle 7"/>
          <p:cNvSpPr>
            <a:spLocks noChangeArrowheads="1"/>
          </p:cNvSpPr>
          <p:nvPr/>
        </p:nvSpPr>
        <p:spPr bwMode="auto">
          <a:xfrm>
            <a:off x="4643438" y="2420938"/>
            <a:ext cx="4500562" cy="3743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  <a:buFont typeface="Monotype Sorts" pitchFamily="2" charset="2"/>
              <a:buNone/>
            </a:pPr>
            <a:r>
              <a:rPr lang="pt-BR" sz="2400" b="1" baseline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 </a:t>
            </a:r>
            <a:r>
              <a:rPr lang="pt-BR" sz="2400" b="1" baseline="0" dirty="0"/>
              <a:t>limitações trabalhistas;</a:t>
            </a:r>
          </a:p>
          <a:p>
            <a:pPr algn="l" eaLnBrk="0" hangingPunct="0">
              <a:spcBef>
                <a:spcPct val="50000"/>
              </a:spcBef>
              <a:buFont typeface="Monotype Sorts" pitchFamily="2" charset="2"/>
              <a:buNone/>
            </a:pPr>
            <a:r>
              <a:rPr lang="pt-BR" sz="2400" b="1" baseline="0" dirty="0"/>
              <a:t>- maior custo (R$160/ t MS); </a:t>
            </a:r>
          </a:p>
          <a:p>
            <a:pPr algn="l" eaLnBrk="0" hangingPunct="0">
              <a:spcBef>
                <a:spcPct val="50000"/>
              </a:spcBef>
              <a:buFontTx/>
              <a:buChar char="-"/>
            </a:pPr>
            <a:r>
              <a:rPr lang="pt-BR" sz="2400" b="1" baseline="0" dirty="0"/>
              <a:t> </a:t>
            </a:r>
            <a:r>
              <a:rPr lang="pt-BR" sz="2400" b="1" baseline="0"/>
              <a:t>4 </a:t>
            </a:r>
            <a:r>
              <a:rPr lang="pt-BR" sz="2400" b="1" baseline="0" smtClean="0"/>
              <a:t>t/homem.dia </a:t>
            </a:r>
            <a:r>
              <a:rPr lang="pt-BR" sz="2400" b="1" baseline="0" dirty="0"/>
              <a:t>(8 h);</a:t>
            </a:r>
          </a:p>
          <a:p>
            <a:pPr algn="l" eaLnBrk="0" hangingPunct="0">
              <a:spcBef>
                <a:spcPct val="50000"/>
              </a:spcBef>
              <a:buFontTx/>
              <a:buChar char="-"/>
            </a:pPr>
            <a:r>
              <a:rPr lang="pt-BR" sz="2400" b="1" baseline="0" dirty="0"/>
              <a:t> </a:t>
            </a:r>
            <a:r>
              <a:rPr lang="pt-BR" sz="2400" b="1" baseline="0"/>
              <a:t>200 </a:t>
            </a:r>
            <a:r>
              <a:rPr lang="pt-BR" sz="2400" b="1" baseline="0" smtClean="0"/>
              <a:t>homens.h/ha</a:t>
            </a:r>
            <a:r>
              <a:rPr lang="pt-BR" sz="2400" b="1" baseline="0" dirty="0"/>
              <a:t>;</a:t>
            </a:r>
          </a:p>
          <a:p>
            <a:pPr algn="l" eaLnBrk="0" hangingPunct="0">
              <a:spcBef>
                <a:spcPct val="50000"/>
              </a:spcBef>
              <a:buFontTx/>
              <a:buChar char="-"/>
            </a:pPr>
            <a:r>
              <a:rPr lang="pt-BR" sz="2400" b="1" baseline="0" dirty="0"/>
              <a:t> picador </a:t>
            </a:r>
            <a:r>
              <a:rPr lang="pt-BR" sz="2400" b="1" baseline="0" dirty="0" err="1"/>
              <a:t>estacionario</a:t>
            </a:r>
            <a:r>
              <a:rPr lang="pt-BR" sz="2400" b="1" baseline="0" dirty="0"/>
              <a:t>;</a:t>
            </a:r>
          </a:p>
          <a:p>
            <a:pPr algn="l" eaLnBrk="0" hangingPunct="0">
              <a:spcBef>
                <a:spcPct val="50000"/>
              </a:spcBef>
              <a:buFontTx/>
              <a:buChar char="-"/>
            </a:pPr>
            <a:r>
              <a:rPr lang="pt-BR" sz="2400" b="1" baseline="0" dirty="0"/>
              <a:t> baixa </a:t>
            </a:r>
            <a:r>
              <a:rPr lang="pt-BR" sz="2400" b="1" baseline="0"/>
              <a:t>eficiência </a:t>
            </a:r>
            <a:r>
              <a:rPr lang="pt-BR" sz="2400" b="1" baseline="0" smtClean="0"/>
              <a:t>operacional.</a:t>
            </a:r>
            <a:endParaRPr lang="pt-BR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 eaLnBrk="0" hangingPunct="0">
              <a:spcBef>
                <a:spcPct val="50000"/>
              </a:spcBef>
              <a:buFontTx/>
              <a:buChar char="-"/>
            </a:pPr>
            <a:endParaRPr lang="pt-BR" sz="2400" b="1" baseline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81608" name="Picture 8" descr="esal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26463" y="76200"/>
            <a:ext cx="541337" cy="838200"/>
          </a:xfrm>
          <a:prstGeom prst="rect">
            <a:avLst/>
          </a:prstGeom>
          <a:noFill/>
        </p:spPr>
      </p:pic>
      <p:pic>
        <p:nvPicPr>
          <p:cNvPr id="281609" name="Picture 9" descr="Logotipo grupo      conservaçã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9" name="Text Box 3"/>
          <p:cNvSpPr txBox="1">
            <a:spLocks noChangeArrowheads="1"/>
          </p:cNvSpPr>
          <p:nvPr/>
        </p:nvSpPr>
        <p:spPr bwMode="auto">
          <a:xfrm>
            <a:off x="812800" y="771525"/>
            <a:ext cx="75184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3600" b="1" baseline="0" dirty="0" err="1"/>
              <a:t>Manejo</a:t>
            </a:r>
            <a:r>
              <a:rPr lang="en-US" sz="3600" b="1" baseline="0" dirty="0"/>
              <a:t> de </a:t>
            </a:r>
            <a:r>
              <a:rPr lang="en-US" sz="3600" b="1" baseline="0" dirty="0" err="1"/>
              <a:t>colheita</a:t>
            </a:r>
            <a:r>
              <a:rPr lang="en-US" sz="3600" b="1" baseline="0" dirty="0"/>
              <a:t> - </a:t>
            </a:r>
            <a:r>
              <a:rPr lang="en-US" sz="3600" b="1" baseline="0" dirty="0" err="1"/>
              <a:t>mecanizado</a:t>
            </a:r>
            <a:endParaRPr lang="en-US" sz="3600" b="1" baseline="0" dirty="0"/>
          </a:p>
        </p:txBody>
      </p:sp>
      <p:sp>
        <p:nvSpPr>
          <p:cNvPr id="408580" name="Rectangle 4"/>
          <p:cNvSpPr>
            <a:spLocks noChangeArrowheads="1"/>
          </p:cNvSpPr>
          <p:nvPr/>
        </p:nvSpPr>
        <p:spPr bwMode="auto">
          <a:xfrm>
            <a:off x="4643438" y="2420938"/>
            <a:ext cx="4500562" cy="3743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  <a:buFont typeface="Monotype Sorts" pitchFamily="2" charset="2"/>
              <a:buNone/>
            </a:pPr>
            <a:r>
              <a:rPr lang="pt-BR" sz="2400" b="1" baseline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 </a:t>
            </a:r>
            <a:r>
              <a:rPr lang="pt-BR" sz="2400" b="1" baseline="0" dirty="0"/>
              <a:t>Desgaste operacional;</a:t>
            </a:r>
          </a:p>
          <a:p>
            <a:pPr algn="l" eaLnBrk="0" hangingPunct="0">
              <a:spcBef>
                <a:spcPct val="50000"/>
              </a:spcBef>
              <a:buFont typeface="Monotype Sorts" pitchFamily="2" charset="2"/>
              <a:buNone/>
            </a:pPr>
            <a:r>
              <a:rPr lang="pt-BR" sz="2400" b="1" baseline="0" dirty="0"/>
              <a:t>- menor custo (R$110/ t MS); </a:t>
            </a:r>
          </a:p>
          <a:p>
            <a:pPr algn="l" eaLnBrk="0" hangingPunct="0">
              <a:spcBef>
                <a:spcPct val="50000"/>
              </a:spcBef>
              <a:buFontTx/>
              <a:buChar char="-"/>
            </a:pPr>
            <a:r>
              <a:rPr lang="pt-BR" sz="2400" b="1" baseline="0" dirty="0"/>
              <a:t> 7 – 10 t/hora;</a:t>
            </a:r>
          </a:p>
          <a:p>
            <a:pPr algn="l" eaLnBrk="0" hangingPunct="0">
              <a:spcBef>
                <a:spcPct val="50000"/>
              </a:spcBef>
              <a:buFontTx/>
              <a:buChar char="-"/>
            </a:pPr>
            <a:r>
              <a:rPr lang="pt-BR" sz="2400" b="1" baseline="0" dirty="0"/>
              <a:t> 50 - 70 t/dia;</a:t>
            </a:r>
          </a:p>
          <a:p>
            <a:pPr algn="l" eaLnBrk="0" hangingPunct="0">
              <a:spcBef>
                <a:spcPct val="50000"/>
              </a:spcBef>
              <a:buFontTx/>
              <a:buChar char="-"/>
            </a:pPr>
            <a:r>
              <a:rPr lang="pt-BR" sz="2400" b="1" baseline="0" dirty="0"/>
              <a:t> rebanhos de maior porte;</a:t>
            </a:r>
          </a:p>
          <a:p>
            <a:pPr algn="l" eaLnBrk="0" hangingPunct="0">
              <a:spcBef>
                <a:spcPct val="50000"/>
              </a:spcBef>
              <a:buFontTx/>
              <a:buChar char="-"/>
            </a:pPr>
            <a:r>
              <a:rPr lang="pt-BR" sz="2400" b="1" baseline="0" dirty="0"/>
              <a:t> manejo </a:t>
            </a:r>
            <a:r>
              <a:rPr lang="pt-BR" sz="2400" b="1" baseline="0"/>
              <a:t>de </a:t>
            </a:r>
            <a:r>
              <a:rPr lang="pt-BR" sz="2400" b="1" baseline="0" smtClean="0"/>
              <a:t>soqueira.</a:t>
            </a:r>
            <a:endParaRPr lang="pt-BR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 eaLnBrk="0" hangingPunct="0">
              <a:spcBef>
                <a:spcPct val="50000"/>
              </a:spcBef>
              <a:buFontTx/>
              <a:buChar char="-"/>
            </a:pPr>
            <a:endParaRPr lang="pt-BR" sz="2400" b="1" baseline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08581" name="Picture 5" descr="esal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6463" y="76200"/>
            <a:ext cx="541337" cy="838200"/>
          </a:xfrm>
          <a:prstGeom prst="rect">
            <a:avLst/>
          </a:prstGeom>
          <a:noFill/>
        </p:spPr>
      </p:pic>
      <p:pic>
        <p:nvPicPr>
          <p:cNvPr id="408582" name="Picture 6" descr="Colheita cana maquina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2420938"/>
            <a:ext cx="3816350" cy="320198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08583" name="Picture 7" descr="Logotipo grupo      conservaçã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6" name="Picture 2" descr="DSCF00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341438"/>
            <a:ext cx="4083050" cy="544353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87747" name="Picture 3" descr="DSCF00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900" y="2565400"/>
            <a:ext cx="4572000" cy="34290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87748" name="Picture 4" descr="DSCF00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5900" y="2565400"/>
            <a:ext cx="4572000" cy="34290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87749" name="Text Box 5"/>
          <p:cNvSpPr txBox="1">
            <a:spLocks noChangeArrowheads="1"/>
          </p:cNvSpPr>
          <p:nvPr/>
        </p:nvSpPr>
        <p:spPr bwMode="auto">
          <a:xfrm>
            <a:off x="812800" y="620688"/>
            <a:ext cx="75184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3600" b="1" baseline="0" dirty="0" err="1"/>
              <a:t>Manejo</a:t>
            </a:r>
            <a:r>
              <a:rPr lang="en-US" sz="3600" b="1" baseline="0" dirty="0"/>
              <a:t> de </a:t>
            </a:r>
            <a:r>
              <a:rPr lang="en-US" sz="3600" b="1" baseline="0" dirty="0" err="1"/>
              <a:t>colheita</a:t>
            </a:r>
            <a:r>
              <a:rPr lang="en-US" sz="3600" b="1" baseline="0" dirty="0"/>
              <a:t> - </a:t>
            </a:r>
            <a:r>
              <a:rPr lang="en-US" sz="3600" b="1" baseline="0" dirty="0" err="1"/>
              <a:t>mecanizado</a:t>
            </a:r>
            <a:endParaRPr lang="en-US" sz="3600" b="1" baseline="0" dirty="0"/>
          </a:p>
        </p:txBody>
      </p:sp>
      <p:pic>
        <p:nvPicPr>
          <p:cNvPr id="287751" name="Picture 7" descr="Logotipo grupo      conservaçã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034088"/>
            <a:ext cx="787400" cy="823912"/>
          </a:xfrm>
          <a:prstGeom prst="rect">
            <a:avLst/>
          </a:prstGeom>
          <a:noFill/>
        </p:spPr>
      </p:pic>
      <p:sp>
        <p:nvSpPr>
          <p:cNvPr id="287752" name="Oval 8"/>
          <p:cNvSpPr>
            <a:spLocks noChangeArrowheads="1"/>
          </p:cNvSpPr>
          <p:nvPr/>
        </p:nvSpPr>
        <p:spPr bwMode="auto">
          <a:xfrm>
            <a:off x="6300788" y="5661025"/>
            <a:ext cx="863600" cy="936625"/>
          </a:xfrm>
          <a:prstGeom prst="ellipse">
            <a:avLst/>
          </a:prstGeom>
          <a:noFill/>
          <a:ln w="28575" algn="ctr">
            <a:solidFill>
              <a:srgbClr val="CC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674" name="Picture 2" descr="esal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6463" y="228600"/>
            <a:ext cx="541337" cy="838200"/>
          </a:xfrm>
          <a:prstGeom prst="rect">
            <a:avLst/>
          </a:prstGeom>
          <a:noFill/>
        </p:spPr>
      </p:pic>
      <p:pic>
        <p:nvPicPr>
          <p:cNvPr id="412675" name="Picture 3" descr="sin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9688" y="1844824"/>
            <a:ext cx="6142037" cy="3860800"/>
          </a:xfrm>
          <a:prstGeom prst="rect">
            <a:avLst/>
          </a:prstGeom>
          <a:noFill/>
        </p:spPr>
      </p:pic>
      <p:sp>
        <p:nvSpPr>
          <p:cNvPr id="412676" name="Text Box 4"/>
          <p:cNvSpPr txBox="1">
            <a:spLocks noChangeArrowheads="1"/>
          </p:cNvSpPr>
          <p:nvPr/>
        </p:nvSpPr>
        <p:spPr bwMode="auto">
          <a:xfrm>
            <a:off x="755576" y="5805264"/>
            <a:ext cx="784860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pt-BR" sz="1800" baseline="0" dirty="0">
                <a:cs typeface="Times New Roman" pitchFamily="18" charset="0"/>
              </a:rPr>
              <a:t>Figura </a:t>
            </a:r>
            <a:r>
              <a:rPr lang="pt-BR" sz="1800" baseline="0" dirty="0" smtClean="0">
                <a:cs typeface="Times New Roman" pitchFamily="18" charset="0"/>
              </a:rPr>
              <a:t>1 - </a:t>
            </a:r>
            <a:r>
              <a:rPr lang="pt-BR" sz="1800" baseline="0" dirty="0">
                <a:cs typeface="Times New Roman" pitchFamily="18" charset="0"/>
              </a:rPr>
              <a:t>Estimativa do custo da cana-de-açúcar com o aumento na 	 	 longevidade do </a:t>
            </a:r>
            <a:r>
              <a:rPr lang="pt-BR" sz="1800" baseline="0" dirty="0" smtClean="0">
                <a:cs typeface="Times New Roman" pitchFamily="18" charset="0"/>
              </a:rPr>
              <a:t>talhão. </a:t>
            </a:r>
            <a:r>
              <a:rPr lang="pt-BR" sz="1800" baseline="0" dirty="0">
                <a:cs typeface="Times New Roman" pitchFamily="18" charset="0"/>
              </a:rPr>
              <a:t>Fonte: </a:t>
            </a:r>
            <a:r>
              <a:rPr lang="pt-BR" sz="1800" baseline="0" dirty="0" err="1">
                <a:cs typeface="Times New Roman" pitchFamily="18" charset="0"/>
              </a:rPr>
              <a:t>Nussio</a:t>
            </a:r>
            <a:r>
              <a:rPr lang="pt-BR" sz="1800" baseline="0" dirty="0">
                <a:cs typeface="Times New Roman" pitchFamily="18" charset="0"/>
              </a:rPr>
              <a:t> &amp; </a:t>
            </a:r>
            <a:r>
              <a:rPr lang="pt-BR" sz="1800" baseline="0" dirty="0" err="1">
                <a:cs typeface="Times New Roman" pitchFamily="18" charset="0"/>
              </a:rPr>
              <a:t>Ponchio</a:t>
            </a:r>
            <a:r>
              <a:rPr lang="pt-BR" sz="1800" baseline="0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pt-BR" sz="1800" baseline="0" dirty="0">
                <a:cs typeface="Times New Roman" pitchFamily="18" charset="0"/>
              </a:rPr>
              <a:t>(2004</a:t>
            </a:r>
            <a:r>
              <a:rPr lang="pt-BR" sz="1800" baseline="0" dirty="0" smtClean="0">
                <a:cs typeface="Times New Roman" pitchFamily="18" charset="0"/>
              </a:rPr>
              <a:t>).</a:t>
            </a:r>
            <a:r>
              <a:rPr lang="pt-BR" sz="1800" baseline="0" dirty="0" smtClean="0"/>
              <a:t> </a:t>
            </a:r>
            <a:endParaRPr lang="pt-BR" sz="1800" baseline="0" dirty="0"/>
          </a:p>
        </p:txBody>
      </p:sp>
      <p:sp>
        <p:nvSpPr>
          <p:cNvPr id="412677" name="AutoShape 5"/>
          <p:cNvSpPr>
            <a:spLocks noChangeArrowheads="1"/>
          </p:cNvSpPr>
          <p:nvPr/>
        </p:nvSpPr>
        <p:spPr bwMode="auto">
          <a:xfrm>
            <a:off x="1327720" y="404664"/>
            <a:ext cx="5620544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anchor="b"/>
          <a:lstStyle/>
          <a:p>
            <a:pPr algn="l">
              <a:lnSpc>
                <a:spcPct val="90000"/>
              </a:lnSpc>
            </a:pPr>
            <a:r>
              <a:rPr lang="en-US" sz="3600" b="1" baseline="0" dirty="0" err="1"/>
              <a:t>Longevidade</a:t>
            </a:r>
            <a:r>
              <a:rPr lang="en-US" sz="3600" b="1" baseline="0" dirty="0"/>
              <a:t> do </a:t>
            </a:r>
            <a:r>
              <a:rPr lang="en-US" sz="3600" b="1" baseline="0" dirty="0" err="1"/>
              <a:t>talhão</a:t>
            </a:r>
            <a:endParaRPr lang="pt-BR" sz="3600" b="1" baseline="0" dirty="0"/>
          </a:p>
        </p:txBody>
      </p:sp>
      <p:pic>
        <p:nvPicPr>
          <p:cNvPr id="412678" name="Picture 6" descr="Logotipo grupo      conservaçã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2" descr="DSCF0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75" y="1341438"/>
            <a:ext cx="3822700" cy="509746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85699" name="Picture 3" descr="DSCF00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2708275"/>
            <a:ext cx="4495800" cy="337185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85700" name="Text Box 4"/>
          <p:cNvSpPr txBox="1">
            <a:spLocks noChangeArrowheads="1"/>
          </p:cNvSpPr>
          <p:nvPr/>
        </p:nvSpPr>
        <p:spPr bwMode="auto">
          <a:xfrm>
            <a:off x="2879725" y="620713"/>
            <a:ext cx="62642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 b="1" baseline="0" dirty="0" err="1"/>
              <a:t>Fisiologia</a:t>
            </a:r>
            <a:r>
              <a:rPr lang="en-US" sz="3600" b="1" baseline="0" dirty="0"/>
              <a:t> de </a:t>
            </a:r>
            <a:r>
              <a:rPr lang="en-US" sz="3600" b="1" baseline="0" dirty="0" err="1"/>
              <a:t>rebrotação</a:t>
            </a:r>
            <a:endParaRPr lang="en-US" sz="3600" b="1" baseline="0" dirty="0"/>
          </a:p>
        </p:txBody>
      </p:sp>
      <p:pic>
        <p:nvPicPr>
          <p:cNvPr id="285701" name="Picture 5" descr="Logotipo grupo      conservaçã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34088"/>
            <a:ext cx="787400" cy="823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5" name="Picture 124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sp>
        <p:nvSpPr>
          <p:cNvPr id="6" name="AutoShape 2"/>
          <p:cNvSpPr>
            <a:spLocks noGrp="1" noChangeArrowheads="1"/>
          </p:cNvSpPr>
          <p:nvPr>
            <p:ph type="title"/>
          </p:nvPr>
        </p:nvSpPr>
        <p:spPr>
          <a:xfrm>
            <a:off x="-36512" y="197768"/>
            <a:ext cx="8357493" cy="1143000"/>
          </a:xfrm>
        </p:spPr>
        <p:txBody>
          <a:bodyPr/>
          <a:lstStyle/>
          <a:p>
            <a:r>
              <a:rPr lang="en-US" sz="3200" dirty="0" err="1"/>
              <a:t>Composição</a:t>
            </a:r>
            <a:r>
              <a:rPr lang="en-US" sz="3200" dirty="0"/>
              <a:t> </a:t>
            </a:r>
            <a:r>
              <a:rPr lang="en-US" sz="3200" dirty="0" err="1"/>
              <a:t>média</a:t>
            </a:r>
            <a:r>
              <a:rPr lang="en-US" sz="3200" dirty="0"/>
              <a:t> </a:t>
            </a:r>
            <a:r>
              <a:rPr lang="en-US" sz="3200" dirty="0" err="1" smtClean="0"/>
              <a:t>da</a:t>
            </a:r>
            <a:r>
              <a:rPr lang="en-US" sz="3200" dirty="0" smtClean="0"/>
              <a:t> </a:t>
            </a:r>
            <a:r>
              <a:rPr lang="en-US" sz="3200" dirty="0" err="1" smtClean="0"/>
              <a:t>cana</a:t>
            </a:r>
            <a:r>
              <a:rPr lang="en-US" sz="3200" dirty="0" smtClean="0"/>
              <a:t>-de-</a:t>
            </a:r>
            <a:r>
              <a:rPr lang="en-US" sz="3200" dirty="0" err="1" smtClean="0"/>
              <a:t>açúcar</a:t>
            </a:r>
            <a:endParaRPr lang="pt-BR" sz="3200" dirty="0"/>
          </a:p>
        </p:txBody>
      </p:sp>
      <p:graphicFrame>
        <p:nvGraphicFramePr>
          <p:cNvPr id="9" name="Gráfico 8"/>
          <p:cNvGraphicFramePr/>
          <p:nvPr/>
        </p:nvGraphicFramePr>
        <p:xfrm>
          <a:off x="755576" y="1268760"/>
          <a:ext cx="7352184" cy="5085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8" name="Picture 2" descr="DSCF00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66" y="476672"/>
            <a:ext cx="8064166" cy="604867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90819" name="Text Box 3"/>
          <p:cNvSpPr txBox="1">
            <a:spLocks noChangeArrowheads="1"/>
          </p:cNvSpPr>
          <p:nvPr/>
        </p:nvSpPr>
        <p:spPr bwMode="auto">
          <a:xfrm>
            <a:off x="1332061" y="548680"/>
            <a:ext cx="62642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 b="1" baseline="0" dirty="0" err="1"/>
              <a:t>Fisiologia</a:t>
            </a:r>
            <a:r>
              <a:rPr lang="en-US" sz="3600" b="1" baseline="0" dirty="0"/>
              <a:t> de </a:t>
            </a:r>
            <a:r>
              <a:rPr lang="en-US" sz="3600" b="1" baseline="0" dirty="0" err="1"/>
              <a:t>rebrotação</a:t>
            </a:r>
            <a:endParaRPr lang="en-US" sz="3600" b="1" baseline="0" dirty="0"/>
          </a:p>
        </p:txBody>
      </p:sp>
      <p:pic>
        <p:nvPicPr>
          <p:cNvPr id="290820" name="Picture 4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251520" y="5590981"/>
            <a:ext cx="82081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1800" baseline="0" dirty="0" smtClean="0"/>
              <a:t>Figura 2 - Produtividade </a:t>
            </a:r>
            <a:r>
              <a:rPr lang="pt-BR" sz="1800" baseline="0" dirty="0"/>
              <a:t>colhida e disponibilidade de forragem em MV e MS da </a:t>
            </a:r>
            <a:r>
              <a:rPr lang="pt-BR" sz="1800" baseline="0" dirty="0" smtClean="0"/>
              <a:t>variedade </a:t>
            </a:r>
            <a:r>
              <a:rPr lang="pt-BR" sz="1800" baseline="0" dirty="0"/>
              <a:t>IAC86-2480 de cana-de-açúcar submetida aos métodos de colheita</a:t>
            </a:r>
          </a:p>
        </p:txBody>
      </p:sp>
      <p:graphicFrame>
        <p:nvGraphicFramePr>
          <p:cNvPr id="28680" name="Object 8"/>
          <p:cNvGraphicFramePr>
            <a:graphicFrameLocks noChangeAspect="1"/>
          </p:cNvGraphicFramePr>
          <p:nvPr>
            <p:ph idx="1"/>
          </p:nvPr>
        </p:nvGraphicFramePr>
        <p:xfrm>
          <a:off x="755650" y="1125538"/>
          <a:ext cx="7631113" cy="4525962"/>
        </p:xfrm>
        <a:graphic>
          <a:graphicData uri="http://schemas.openxmlformats.org/presentationml/2006/ole">
            <p:oleObj spid="_x0000_s464898" name="Gráfico" r:id="rId3" imgW="8239125" imgH="4886325" progId="Excel.Sheet.8">
              <p:embed/>
            </p:oleObj>
          </a:graphicData>
        </a:graphic>
      </p:graphicFrame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6659563" y="4724400"/>
            <a:ext cx="1439862" cy="504825"/>
          </a:xfrm>
          <a:prstGeom prst="ellipse">
            <a:avLst/>
          </a:prstGeom>
          <a:noFill/>
          <a:ln w="222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276600" y="4724400"/>
            <a:ext cx="1439863" cy="504825"/>
          </a:xfrm>
          <a:prstGeom prst="ellipse">
            <a:avLst/>
          </a:prstGeom>
          <a:noFill/>
          <a:ln w="222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8686" name="Text Box 14"/>
          <p:cNvSpPr txBox="1">
            <a:spLocks noChangeArrowheads="1"/>
          </p:cNvSpPr>
          <p:nvPr/>
        </p:nvSpPr>
        <p:spPr bwMode="auto">
          <a:xfrm>
            <a:off x="4752975" y="1998663"/>
            <a:ext cx="4427538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1600" dirty="0" err="1"/>
              <a:t>Landell</a:t>
            </a:r>
            <a:r>
              <a:rPr lang="pt-BR" sz="1600" dirty="0"/>
              <a:t> </a:t>
            </a:r>
            <a:r>
              <a:rPr lang="pt-BR" sz="1600" err="1"/>
              <a:t>et</a:t>
            </a:r>
            <a:r>
              <a:rPr lang="pt-BR" sz="1600"/>
              <a:t> </a:t>
            </a:r>
            <a:r>
              <a:rPr lang="pt-BR" sz="1600" smtClean="0"/>
              <a:t>al. </a:t>
            </a:r>
            <a:r>
              <a:rPr lang="pt-BR" sz="1600" dirty="0"/>
              <a:t>(2002): 94,3 t/ha (12 meses)</a:t>
            </a:r>
          </a:p>
          <a:p>
            <a:pPr algn="l">
              <a:spcBef>
                <a:spcPct val="50000"/>
              </a:spcBef>
            </a:pPr>
            <a:r>
              <a:rPr lang="pt-BR" sz="1600" dirty="0"/>
              <a:t>Silva </a:t>
            </a:r>
            <a:r>
              <a:rPr lang="pt-BR" sz="1600" err="1"/>
              <a:t>et</a:t>
            </a:r>
            <a:r>
              <a:rPr lang="pt-BR" sz="1600"/>
              <a:t> </a:t>
            </a:r>
            <a:r>
              <a:rPr lang="pt-BR" sz="1600" smtClean="0"/>
              <a:t>al. </a:t>
            </a:r>
            <a:r>
              <a:rPr lang="pt-BR" sz="1600" dirty="0"/>
              <a:t>(2004): 136,5 t/ha (planta, 1,5 m)</a:t>
            </a:r>
          </a:p>
          <a:p>
            <a:pPr algn="l">
              <a:spcBef>
                <a:spcPct val="50000"/>
              </a:spcBef>
            </a:pPr>
            <a:r>
              <a:rPr lang="pt-BR" sz="1600" dirty="0"/>
              <a:t>Schmidt (2006): 144,3 t/ha (1,2 m e 15 meses)</a:t>
            </a: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3492500" y="974725"/>
            <a:ext cx="4535488" cy="2382838"/>
            <a:chOff x="2200" y="614"/>
            <a:chExt cx="2857" cy="1501"/>
          </a:xfrm>
        </p:grpSpPr>
        <p:grpSp>
          <p:nvGrpSpPr>
            <p:cNvPr id="3" name="Group 35"/>
            <p:cNvGrpSpPr>
              <a:grpSpLocks/>
            </p:cNvGrpSpPr>
            <p:nvPr/>
          </p:nvGrpSpPr>
          <p:grpSpPr bwMode="auto">
            <a:xfrm>
              <a:off x="2200" y="614"/>
              <a:ext cx="2177" cy="1501"/>
              <a:chOff x="2200" y="614"/>
              <a:chExt cx="2177" cy="1501"/>
            </a:xfrm>
          </p:grpSpPr>
          <p:grpSp>
            <p:nvGrpSpPr>
              <p:cNvPr id="4" name="Group 31"/>
              <p:cNvGrpSpPr>
                <a:grpSpLocks/>
              </p:cNvGrpSpPr>
              <p:nvPr/>
            </p:nvGrpSpPr>
            <p:grpSpPr bwMode="auto">
              <a:xfrm>
                <a:off x="2200" y="799"/>
                <a:ext cx="2177" cy="1316"/>
                <a:chOff x="2200" y="799"/>
                <a:chExt cx="2177" cy="1316"/>
              </a:xfrm>
            </p:grpSpPr>
            <p:sp>
              <p:nvSpPr>
                <p:cNvPr id="28689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2200" y="79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8691" name="Line 19"/>
                <p:cNvSpPr>
                  <a:spLocks noChangeShapeType="1"/>
                </p:cNvSpPr>
                <p:nvPr/>
              </p:nvSpPr>
              <p:spPr bwMode="auto">
                <a:xfrm>
                  <a:off x="2200" y="799"/>
                  <a:ext cx="2177" cy="0"/>
                </a:xfrm>
                <a:prstGeom prst="line">
                  <a:avLst/>
                </a:prstGeom>
                <a:noFill/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8693" name="Line 21"/>
                <p:cNvSpPr>
                  <a:spLocks noChangeShapeType="1"/>
                </p:cNvSpPr>
                <p:nvPr/>
              </p:nvSpPr>
              <p:spPr bwMode="auto">
                <a:xfrm>
                  <a:off x="4377" y="799"/>
                  <a:ext cx="0" cy="1316"/>
                </a:xfrm>
                <a:prstGeom prst="line">
                  <a:avLst/>
                </a:prstGeom>
                <a:noFill/>
                <a:ln w="9525">
                  <a:solidFill>
                    <a:srgbClr val="008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28705" name="Text Box 33"/>
              <p:cNvSpPr txBox="1">
                <a:spLocks noChangeArrowheads="1"/>
              </p:cNvSpPr>
              <p:nvPr/>
            </p:nvSpPr>
            <p:spPr bwMode="auto">
              <a:xfrm>
                <a:off x="2381" y="614"/>
                <a:ext cx="68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t-BR">
                    <a:solidFill>
                      <a:srgbClr val="008000"/>
                    </a:solidFill>
                  </a:rPr>
                  <a:t>29% MS</a:t>
                </a:r>
              </a:p>
            </p:txBody>
          </p:sp>
        </p:grpSp>
        <p:grpSp>
          <p:nvGrpSpPr>
            <p:cNvPr id="5" name="Group 36"/>
            <p:cNvGrpSpPr>
              <a:grpSpLocks/>
            </p:cNvGrpSpPr>
            <p:nvPr/>
          </p:nvGrpSpPr>
          <p:grpSpPr bwMode="auto">
            <a:xfrm>
              <a:off x="2472" y="659"/>
              <a:ext cx="2585" cy="1456"/>
              <a:chOff x="2472" y="659"/>
              <a:chExt cx="2585" cy="1456"/>
            </a:xfrm>
          </p:grpSpPr>
          <p:grpSp>
            <p:nvGrpSpPr>
              <p:cNvPr id="6" name="Group 32"/>
              <p:cNvGrpSpPr>
                <a:grpSpLocks/>
              </p:cNvGrpSpPr>
              <p:nvPr/>
            </p:nvGrpSpPr>
            <p:grpSpPr bwMode="auto">
              <a:xfrm>
                <a:off x="2472" y="845"/>
                <a:ext cx="2495" cy="1270"/>
                <a:chOff x="2472" y="845"/>
                <a:chExt cx="2495" cy="1270"/>
              </a:xfrm>
            </p:grpSpPr>
            <p:sp>
              <p:nvSpPr>
                <p:cNvPr id="28694" name="Line 22"/>
                <p:cNvSpPr>
                  <a:spLocks noChangeShapeType="1"/>
                </p:cNvSpPr>
                <p:nvPr/>
              </p:nvSpPr>
              <p:spPr bwMode="auto">
                <a:xfrm flipV="1">
                  <a:off x="2472" y="935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8695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2835" y="935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8696" name="Line 24"/>
                <p:cNvSpPr>
                  <a:spLocks noChangeShapeType="1"/>
                </p:cNvSpPr>
                <p:nvPr/>
              </p:nvSpPr>
              <p:spPr bwMode="auto">
                <a:xfrm>
                  <a:off x="2472" y="935"/>
                  <a:ext cx="36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8697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2653" y="845"/>
                  <a:ext cx="0" cy="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8698" name="Line 26"/>
                <p:cNvSpPr>
                  <a:spLocks noChangeShapeType="1"/>
                </p:cNvSpPr>
                <p:nvPr/>
              </p:nvSpPr>
              <p:spPr bwMode="auto">
                <a:xfrm>
                  <a:off x="2653" y="845"/>
                  <a:ext cx="213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8699" name="Line 27"/>
                <p:cNvSpPr>
                  <a:spLocks noChangeShapeType="1"/>
                </p:cNvSpPr>
                <p:nvPr/>
              </p:nvSpPr>
              <p:spPr bwMode="auto">
                <a:xfrm>
                  <a:off x="4785" y="845"/>
                  <a:ext cx="0" cy="113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8700" name="Line 28"/>
                <p:cNvSpPr>
                  <a:spLocks noChangeShapeType="1"/>
                </p:cNvSpPr>
                <p:nvPr/>
              </p:nvSpPr>
              <p:spPr bwMode="auto">
                <a:xfrm>
                  <a:off x="4604" y="1979"/>
                  <a:ext cx="36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8701" name="Line 29"/>
                <p:cNvSpPr>
                  <a:spLocks noChangeShapeType="1"/>
                </p:cNvSpPr>
                <p:nvPr/>
              </p:nvSpPr>
              <p:spPr bwMode="auto">
                <a:xfrm>
                  <a:off x="4604" y="197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8702" name="Line 30"/>
                <p:cNvSpPr>
                  <a:spLocks noChangeShapeType="1"/>
                </p:cNvSpPr>
                <p:nvPr/>
              </p:nvSpPr>
              <p:spPr bwMode="auto">
                <a:xfrm>
                  <a:off x="4967" y="197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28706" name="Text Box 34"/>
              <p:cNvSpPr txBox="1">
                <a:spLocks noChangeArrowheads="1"/>
              </p:cNvSpPr>
              <p:nvPr/>
            </p:nvSpPr>
            <p:spPr bwMode="auto">
              <a:xfrm>
                <a:off x="4376" y="659"/>
                <a:ext cx="68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t-BR"/>
                  <a:t>34% MS</a:t>
                </a:r>
              </a:p>
            </p:txBody>
          </p:sp>
        </p:grpSp>
      </p:grpSp>
      <p:sp>
        <p:nvSpPr>
          <p:cNvPr id="30" name="Retângulo 29"/>
          <p:cNvSpPr/>
          <p:nvPr/>
        </p:nvSpPr>
        <p:spPr>
          <a:xfrm>
            <a:off x="566842" y="6381328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</a:t>
            </a:r>
            <a:r>
              <a:rPr lang="pt-BR" sz="1800" baseline="0" dirty="0" err="1" smtClean="0"/>
              <a:t>Schogor</a:t>
            </a:r>
            <a:r>
              <a:rPr lang="pt-BR" sz="1800" baseline="0" dirty="0" smtClean="0"/>
              <a:t> (2008)</a:t>
            </a:r>
            <a:endParaRPr lang="pt-BR" sz="1800" baseline="0" dirty="0"/>
          </a:p>
        </p:txBody>
      </p:sp>
      <p:pic>
        <p:nvPicPr>
          <p:cNvPr id="31" name="Picture 2" descr="esal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26463" y="228600"/>
            <a:ext cx="541337" cy="838200"/>
          </a:xfrm>
          <a:prstGeom prst="rect">
            <a:avLst/>
          </a:prstGeom>
          <a:noFill/>
        </p:spPr>
      </p:pic>
      <p:pic>
        <p:nvPicPr>
          <p:cNvPr id="32" name="Picture 6" descr="Logotipo grupo      conservaçã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251520" y="5530006"/>
            <a:ext cx="820928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1800" baseline="0" dirty="0" smtClean="0"/>
              <a:t>Figura 3 - Perdas </a:t>
            </a:r>
            <a:r>
              <a:rPr lang="pt-BR" sz="1800" baseline="0" dirty="0"/>
              <a:t>de colheita totais e das frações palha, folhas verdes e colmos remanescentes em t MV e </a:t>
            </a:r>
            <a:r>
              <a:rPr lang="pt-BR" sz="1800" baseline="0" dirty="0" smtClean="0"/>
              <a:t>MS.ha-1 </a:t>
            </a:r>
            <a:r>
              <a:rPr lang="pt-BR" sz="1800" baseline="0" dirty="0"/>
              <a:t>de acordo com os métodos de colheita</a:t>
            </a:r>
          </a:p>
        </p:txBody>
      </p:sp>
      <p:graphicFrame>
        <p:nvGraphicFramePr>
          <p:cNvPr id="29710" name="Object 14"/>
          <p:cNvGraphicFramePr>
            <a:graphicFrameLocks noChangeAspect="1"/>
          </p:cNvGraphicFramePr>
          <p:nvPr>
            <p:ph sz="half" idx="1"/>
          </p:nvPr>
        </p:nvGraphicFramePr>
        <p:xfrm>
          <a:off x="468313" y="958850"/>
          <a:ext cx="8062912" cy="2422525"/>
        </p:xfrm>
        <a:graphic>
          <a:graphicData uri="http://schemas.openxmlformats.org/presentationml/2006/ole">
            <p:oleObj spid="_x0000_s465922" name="Gráfico" r:id="rId4" imgW="10906125" imgH="3276600" progId="Excel.Sheet.8">
              <p:embed/>
            </p:oleObj>
          </a:graphicData>
        </a:graphic>
      </p:graphicFrame>
      <p:graphicFrame>
        <p:nvGraphicFramePr>
          <p:cNvPr id="29711" name="Object 15"/>
          <p:cNvGraphicFramePr>
            <a:graphicFrameLocks noChangeAspect="1"/>
          </p:cNvGraphicFramePr>
          <p:nvPr>
            <p:ph sz="half" idx="2"/>
          </p:nvPr>
        </p:nvGraphicFramePr>
        <p:xfrm>
          <a:off x="323850" y="2897188"/>
          <a:ext cx="8221663" cy="2619375"/>
        </p:xfrm>
        <a:graphic>
          <a:graphicData uri="http://schemas.openxmlformats.org/presentationml/2006/ole">
            <p:oleObj spid="_x0000_s465923" name="Gráfico" r:id="rId5" imgW="10972800" imgH="3495675" progId="Excel.Sheet.8">
              <p:embed/>
            </p:oleObj>
          </a:graphicData>
        </a:graphic>
      </p:graphicFrame>
      <p:sp>
        <p:nvSpPr>
          <p:cNvPr id="29715" name="Rectangle 19"/>
          <p:cNvSpPr>
            <a:spLocks noChangeArrowheads="1"/>
          </p:cNvSpPr>
          <p:nvPr/>
        </p:nvSpPr>
        <p:spPr bwMode="auto">
          <a:xfrm>
            <a:off x="3276600" y="1916113"/>
            <a:ext cx="3311525" cy="3097212"/>
          </a:xfrm>
          <a:prstGeom prst="rect">
            <a:avLst/>
          </a:prstGeom>
          <a:noFill/>
          <a:ln w="19050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1547813" y="2924175"/>
            <a:ext cx="6048375" cy="2305050"/>
            <a:chOff x="975" y="1842"/>
            <a:chExt cx="3810" cy="1452"/>
          </a:xfrm>
        </p:grpSpPr>
        <p:grpSp>
          <p:nvGrpSpPr>
            <p:cNvPr id="3" name="Group 25"/>
            <p:cNvGrpSpPr>
              <a:grpSpLocks/>
            </p:cNvGrpSpPr>
            <p:nvPr/>
          </p:nvGrpSpPr>
          <p:grpSpPr bwMode="auto">
            <a:xfrm>
              <a:off x="975" y="1842"/>
              <a:ext cx="3810" cy="136"/>
              <a:chOff x="975" y="1888"/>
              <a:chExt cx="3810" cy="136"/>
            </a:xfrm>
          </p:grpSpPr>
          <p:sp>
            <p:nvSpPr>
              <p:cNvPr id="29716" name="Line 20"/>
              <p:cNvSpPr>
                <a:spLocks noChangeShapeType="1"/>
              </p:cNvSpPr>
              <p:nvPr/>
            </p:nvSpPr>
            <p:spPr bwMode="auto">
              <a:xfrm>
                <a:off x="975" y="1888"/>
                <a:ext cx="771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718" name="Line 22"/>
              <p:cNvSpPr>
                <a:spLocks noChangeShapeType="1"/>
              </p:cNvSpPr>
              <p:nvPr/>
            </p:nvSpPr>
            <p:spPr bwMode="auto">
              <a:xfrm>
                <a:off x="1383" y="1888"/>
                <a:ext cx="0" cy="13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719" name="Line 23"/>
              <p:cNvSpPr>
                <a:spLocks noChangeShapeType="1"/>
              </p:cNvSpPr>
              <p:nvPr/>
            </p:nvSpPr>
            <p:spPr bwMode="auto">
              <a:xfrm>
                <a:off x="1383" y="2024"/>
                <a:ext cx="340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720" name="Line 24"/>
              <p:cNvSpPr>
                <a:spLocks noChangeShapeType="1"/>
              </p:cNvSpPr>
              <p:nvPr/>
            </p:nvSpPr>
            <p:spPr bwMode="auto">
              <a:xfrm flipV="1">
                <a:off x="4785" y="1888"/>
                <a:ext cx="0" cy="13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4" name="Group 26"/>
            <p:cNvGrpSpPr>
              <a:grpSpLocks/>
            </p:cNvGrpSpPr>
            <p:nvPr/>
          </p:nvGrpSpPr>
          <p:grpSpPr bwMode="auto">
            <a:xfrm>
              <a:off x="975" y="3158"/>
              <a:ext cx="3810" cy="136"/>
              <a:chOff x="975" y="1888"/>
              <a:chExt cx="3810" cy="136"/>
            </a:xfrm>
          </p:grpSpPr>
          <p:sp>
            <p:nvSpPr>
              <p:cNvPr id="29723" name="Line 27"/>
              <p:cNvSpPr>
                <a:spLocks noChangeShapeType="1"/>
              </p:cNvSpPr>
              <p:nvPr/>
            </p:nvSpPr>
            <p:spPr bwMode="auto">
              <a:xfrm>
                <a:off x="975" y="1888"/>
                <a:ext cx="771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724" name="Line 28"/>
              <p:cNvSpPr>
                <a:spLocks noChangeShapeType="1"/>
              </p:cNvSpPr>
              <p:nvPr/>
            </p:nvSpPr>
            <p:spPr bwMode="auto">
              <a:xfrm>
                <a:off x="1383" y="1888"/>
                <a:ext cx="0" cy="13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725" name="Line 29"/>
              <p:cNvSpPr>
                <a:spLocks noChangeShapeType="1"/>
              </p:cNvSpPr>
              <p:nvPr/>
            </p:nvSpPr>
            <p:spPr bwMode="auto">
              <a:xfrm>
                <a:off x="1383" y="2024"/>
                <a:ext cx="340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726" name="Line 30"/>
              <p:cNvSpPr>
                <a:spLocks noChangeShapeType="1"/>
              </p:cNvSpPr>
              <p:nvPr/>
            </p:nvSpPr>
            <p:spPr bwMode="auto">
              <a:xfrm flipV="1">
                <a:off x="4785" y="1888"/>
                <a:ext cx="0" cy="13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29729" name="Rectangle 33"/>
          <p:cNvSpPr>
            <a:spLocks noChangeArrowheads="1"/>
          </p:cNvSpPr>
          <p:nvPr/>
        </p:nvSpPr>
        <p:spPr bwMode="auto">
          <a:xfrm>
            <a:off x="7667625" y="1196975"/>
            <a:ext cx="720725" cy="1439863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9730" name="Rectangle 34"/>
          <p:cNvSpPr>
            <a:spLocks noChangeArrowheads="1"/>
          </p:cNvSpPr>
          <p:nvPr/>
        </p:nvSpPr>
        <p:spPr bwMode="auto">
          <a:xfrm>
            <a:off x="1331913" y="3500438"/>
            <a:ext cx="1585912" cy="720725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23" name="Picture 2" descr="esalq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26463" y="228600"/>
            <a:ext cx="541337" cy="838200"/>
          </a:xfrm>
          <a:prstGeom prst="rect">
            <a:avLst/>
          </a:prstGeom>
          <a:noFill/>
        </p:spPr>
      </p:pic>
      <p:pic>
        <p:nvPicPr>
          <p:cNvPr id="24" name="Picture 6" descr="Logotipo grupo      conservaçã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sp>
        <p:nvSpPr>
          <p:cNvPr id="25" name="Retângulo 24"/>
          <p:cNvSpPr/>
          <p:nvPr/>
        </p:nvSpPr>
        <p:spPr>
          <a:xfrm>
            <a:off x="1934994" y="6309320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</a:t>
            </a:r>
            <a:r>
              <a:rPr lang="pt-BR" sz="1800" baseline="0" dirty="0" err="1" smtClean="0"/>
              <a:t>Schogor</a:t>
            </a:r>
            <a:r>
              <a:rPr lang="pt-BR" sz="1800" baseline="0" dirty="0" smtClean="0"/>
              <a:t> (2008)</a:t>
            </a:r>
            <a:endParaRPr lang="pt-BR" sz="1800" baseline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323528" y="5451475"/>
            <a:ext cx="842518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1800" baseline="0" dirty="0" smtClean="0"/>
              <a:t>Figura 4 - Perdas </a:t>
            </a:r>
            <a:r>
              <a:rPr lang="pt-BR" sz="1800" baseline="0" dirty="0"/>
              <a:t>de colheita totais e das frações palha, folhas verdes e colmos remanescentes em porcentagem da MS em relação à produtividade colhida</a:t>
            </a:r>
          </a:p>
        </p:txBody>
      </p:sp>
      <p:graphicFrame>
        <p:nvGraphicFramePr>
          <p:cNvPr id="31752" name="Object 8"/>
          <p:cNvGraphicFramePr>
            <a:graphicFrameLocks noChangeAspect="1"/>
          </p:cNvGraphicFramePr>
          <p:nvPr>
            <p:ph sz="half" idx="1"/>
          </p:nvPr>
        </p:nvGraphicFramePr>
        <p:xfrm>
          <a:off x="539750" y="1628775"/>
          <a:ext cx="7596188" cy="3784600"/>
        </p:xfrm>
        <a:graphic>
          <a:graphicData uri="http://schemas.openxmlformats.org/presentationml/2006/ole">
            <p:oleObj spid="_x0000_s466946" name="Gráfico" r:id="rId3" imgW="10306050" imgH="5133975" progId="Excel.Sheet.8">
              <p:embed/>
            </p:oleObj>
          </a:graphicData>
        </a:graphic>
      </p:graphicFrame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1476375" y="1844675"/>
            <a:ext cx="1511300" cy="1152525"/>
            <a:chOff x="930" y="1162"/>
            <a:chExt cx="952" cy="726"/>
          </a:xfrm>
        </p:grpSpPr>
        <p:sp>
          <p:nvSpPr>
            <p:cNvPr id="31757" name="Oval 13"/>
            <p:cNvSpPr>
              <a:spLocks noChangeArrowheads="1"/>
            </p:cNvSpPr>
            <p:nvPr/>
          </p:nvSpPr>
          <p:spPr bwMode="auto">
            <a:xfrm>
              <a:off x="930" y="1570"/>
              <a:ext cx="362" cy="318"/>
            </a:xfrm>
            <a:prstGeom prst="ellipse">
              <a:avLst/>
            </a:prstGeom>
            <a:noFill/>
            <a:ln w="19050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1758" name="Oval 14"/>
            <p:cNvSpPr>
              <a:spLocks noChangeArrowheads="1"/>
            </p:cNvSpPr>
            <p:nvPr/>
          </p:nvSpPr>
          <p:spPr bwMode="auto">
            <a:xfrm>
              <a:off x="1520" y="1162"/>
              <a:ext cx="362" cy="318"/>
            </a:xfrm>
            <a:prstGeom prst="ellipse">
              <a:avLst/>
            </a:prstGeom>
            <a:noFill/>
            <a:ln w="19050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1759" name="Text Box 15"/>
            <p:cNvSpPr txBox="1">
              <a:spLocks noChangeArrowheads="1"/>
            </p:cNvSpPr>
            <p:nvPr/>
          </p:nvSpPr>
          <p:spPr bwMode="auto">
            <a:xfrm>
              <a:off x="1111" y="1294"/>
              <a:ext cx="363" cy="231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b="1"/>
                <a:t>8%</a:t>
              </a:r>
            </a:p>
          </p:txBody>
        </p:sp>
      </p:grpSp>
      <p:sp>
        <p:nvSpPr>
          <p:cNvPr id="31762" name="Text Box 18"/>
          <p:cNvSpPr txBox="1">
            <a:spLocks noChangeArrowheads="1"/>
          </p:cNvSpPr>
          <p:nvPr/>
        </p:nvSpPr>
        <p:spPr bwMode="auto">
          <a:xfrm>
            <a:off x="4067175" y="1484313"/>
            <a:ext cx="4824413" cy="748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dirty="0"/>
              <a:t>AUTOMOTRIZES</a:t>
            </a:r>
          </a:p>
          <a:p>
            <a:pPr algn="l">
              <a:spcBef>
                <a:spcPct val="50000"/>
              </a:spcBef>
            </a:pPr>
            <a:r>
              <a:rPr lang="pt-BR" dirty="0"/>
              <a:t>Neves </a:t>
            </a:r>
            <a:r>
              <a:rPr lang="pt-BR" dirty="0" err="1"/>
              <a:t>et</a:t>
            </a:r>
            <a:r>
              <a:rPr lang="pt-BR" dirty="0"/>
              <a:t> </a:t>
            </a:r>
            <a:r>
              <a:rPr lang="pt-BR" dirty="0" smtClean="0"/>
              <a:t>al. </a:t>
            </a:r>
            <a:r>
              <a:rPr lang="pt-BR" dirty="0"/>
              <a:t>(2004): 23% (maior rotação) e 13% para menor</a:t>
            </a:r>
          </a:p>
          <a:p>
            <a:pPr algn="l">
              <a:spcBef>
                <a:spcPct val="50000"/>
              </a:spcBef>
            </a:pPr>
            <a:r>
              <a:rPr lang="pt-BR" dirty="0"/>
              <a:t>     TOCO: menor que 1% do total </a:t>
            </a:r>
          </a:p>
        </p:txBody>
      </p:sp>
      <p:pic>
        <p:nvPicPr>
          <p:cNvPr id="13" name="Picture 2" descr="esal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26463" y="228600"/>
            <a:ext cx="541337" cy="838200"/>
          </a:xfrm>
          <a:prstGeom prst="rect">
            <a:avLst/>
          </a:prstGeom>
          <a:noFill/>
        </p:spPr>
      </p:pic>
      <p:pic>
        <p:nvPicPr>
          <p:cNvPr id="14" name="Picture 6" descr="Logotipo grupo      conservaçã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sp>
        <p:nvSpPr>
          <p:cNvPr id="15" name="Retângulo 14"/>
          <p:cNvSpPr/>
          <p:nvPr/>
        </p:nvSpPr>
        <p:spPr>
          <a:xfrm>
            <a:off x="655427" y="6269250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</a:t>
            </a:r>
            <a:r>
              <a:rPr lang="pt-BR" sz="1800" baseline="0" dirty="0" err="1" smtClean="0"/>
              <a:t>Schogor</a:t>
            </a:r>
            <a:r>
              <a:rPr lang="pt-BR" sz="1800" baseline="0" dirty="0" smtClean="0"/>
              <a:t> (2008)</a:t>
            </a:r>
            <a:endParaRPr lang="pt-BR" sz="1800" baseline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804" name="Object 12"/>
          <p:cNvGraphicFramePr>
            <a:graphicFrameLocks noChangeAspect="1"/>
          </p:cNvGraphicFramePr>
          <p:nvPr>
            <p:ph sz="half" idx="1"/>
          </p:nvPr>
        </p:nvGraphicFramePr>
        <p:xfrm>
          <a:off x="539552" y="1556197"/>
          <a:ext cx="7777163" cy="3830637"/>
        </p:xfrm>
        <a:graphic>
          <a:graphicData uri="http://schemas.openxmlformats.org/presentationml/2006/ole">
            <p:oleObj spid="_x0000_s467970" name="Gráfico" r:id="rId3" imgW="10134600" imgH="4991100" progId="Excel.Sheet.8">
              <p:embed/>
            </p:oleObj>
          </a:graphicData>
        </a:graphic>
      </p:graphicFrame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501650" y="5300663"/>
            <a:ext cx="83185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1800" baseline="0" dirty="0" smtClean="0"/>
              <a:t>Figura 5 - Danos </a:t>
            </a:r>
            <a:r>
              <a:rPr lang="pt-BR" sz="1800" baseline="0" dirty="0"/>
              <a:t>causados às linhas de touceiras, em número de toletes danificados, arrancados, e o número de plantas inteiras deixadas à campo, de acordo com o método de colheita utilizado</a:t>
            </a: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6084690" y="2707134"/>
            <a:ext cx="2232025" cy="2233613"/>
          </a:xfrm>
          <a:prstGeom prst="rect">
            <a:avLst/>
          </a:prstGeom>
          <a:noFill/>
          <a:ln w="19050">
            <a:solidFill>
              <a:srgbClr val="9933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1331640" y="836712"/>
            <a:ext cx="6985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b="1" baseline="0" dirty="0"/>
              <a:t>EFEITO ADITIVO DO MÉTODO DE COLHEITA SOBRE DANOS</a:t>
            </a:r>
          </a:p>
        </p:txBody>
      </p:sp>
      <p:pic>
        <p:nvPicPr>
          <p:cNvPr id="10" name="Picture 2" descr="esal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26463" y="228600"/>
            <a:ext cx="541337" cy="838200"/>
          </a:xfrm>
          <a:prstGeom prst="rect">
            <a:avLst/>
          </a:prstGeom>
          <a:noFill/>
        </p:spPr>
      </p:pic>
      <p:pic>
        <p:nvPicPr>
          <p:cNvPr id="11" name="Picture 6" descr="Logotipo grupo      conservaçã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sp>
        <p:nvSpPr>
          <p:cNvPr id="12" name="Retângulo 11"/>
          <p:cNvSpPr/>
          <p:nvPr/>
        </p:nvSpPr>
        <p:spPr>
          <a:xfrm>
            <a:off x="655427" y="6269250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</a:t>
            </a:r>
            <a:r>
              <a:rPr lang="pt-BR" sz="1800" baseline="0" dirty="0" err="1" smtClean="0"/>
              <a:t>Schogor</a:t>
            </a:r>
            <a:r>
              <a:rPr lang="pt-BR" sz="1800" baseline="0" dirty="0" smtClean="0"/>
              <a:t> (2008)</a:t>
            </a:r>
            <a:endParaRPr lang="pt-BR" sz="1800" baseline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4" name="Picture 1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550" y="993775"/>
            <a:ext cx="6769100" cy="4706938"/>
          </a:xfrm>
          <a:noFill/>
          <a:ln/>
        </p:spPr>
      </p:pic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395536" y="5580529"/>
            <a:ext cx="81369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1800" baseline="0" dirty="0" smtClean="0"/>
              <a:t>Figura 6 - Evolução </a:t>
            </a:r>
            <a:r>
              <a:rPr lang="pt-BR" sz="1800" baseline="0" dirty="0"/>
              <a:t>do número total de </a:t>
            </a:r>
            <a:r>
              <a:rPr lang="pt-BR" sz="1800" baseline="0" dirty="0" err="1"/>
              <a:t>perfilhos</a:t>
            </a:r>
            <a:r>
              <a:rPr lang="pt-BR" sz="1800" baseline="0" dirty="0"/>
              <a:t> por metro linear da cana-de-açúcar variedade IAC86-2480 submetida a métodos de colheita de forragem</a:t>
            </a:r>
          </a:p>
        </p:txBody>
      </p:sp>
      <p:sp>
        <p:nvSpPr>
          <p:cNvPr id="38936" name="Text Box 24"/>
          <p:cNvSpPr txBox="1">
            <a:spLocks noChangeArrowheads="1"/>
          </p:cNvSpPr>
          <p:nvPr/>
        </p:nvSpPr>
        <p:spPr bwMode="auto">
          <a:xfrm>
            <a:off x="1996027" y="1484313"/>
            <a:ext cx="276551" cy="367347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</a:pPr>
            <a:endParaRPr lang="pt-BR" sz="1400" dirty="0">
              <a:solidFill>
                <a:srgbClr val="0000FF"/>
              </a:solidFill>
            </a:endParaRPr>
          </a:p>
        </p:txBody>
      </p: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5292725" y="3970338"/>
            <a:ext cx="863600" cy="827087"/>
            <a:chOff x="3334" y="2501"/>
            <a:chExt cx="544" cy="521"/>
          </a:xfrm>
        </p:grpSpPr>
        <p:sp>
          <p:nvSpPr>
            <p:cNvPr id="38937" name="Line 25"/>
            <p:cNvSpPr>
              <a:spLocks noChangeShapeType="1"/>
            </p:cNvSpPr>
            <p:nvPr/>
          </p:nvSpPr>
          <p:spPr bwMode="auto">
            <a:xfrm flipV="1">
              <a:off x="3878" y="2501"/>
              <a:ext cx="0" cy="521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pt-BR"/>
            </a:p>
          </p:txBody>
        </p:sp>
        <p:sp>
          <p:nvSpPr>
            <p:cNvPr id="38938" name="Line 26"/>
            <p:cNvSpPr>
              <a:spLocks noChangeShapeType="1"/>
            </p:cNvSpPr>
            <p:nvPr/>
          </p:nvSpPr>
          <p:spPr bwMode="auto">
            <a:xfrm flipV="1">
              <a:off x="3334" y="2523"/>
              <a:ext cx="0" cy="499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pt-BR"/>
            </a:p>
          </p:txBody>
        </p:sp>
        <p:sp>
          <p:nvSpPr>
            <p:cNvPr id="38939" name="Line 27"/>
            <p:cNvSpPr>
              <a:spLocks noChangeShapeType="1"/>
            </p:cNvSpPr>
            <p:nvPr/>
          </p:nvSpPr>
          <p:spPr bwMode="auto">
            <a:xfrm flipV="1">
              <a:off x="3515" y="2568"/>
              <a:ext cx="0" cy="45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pt-BR"/>
            </a:p>
          </p:txBody>
        </p:sp>
      </p:grpSp>
      <p:pic>
        <p:nvPicPr>
          <p:cNvPr id="21" name="Picture 2" descr="esal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6463" y="228600"/>
            <a:ext cx="541337" cy="838200"/>
          </a:xfrm>
          <a:prstGeom prst="rect">
            <a:avLst/>
          </a:prstGeom>
          <a:noFill/>
        </p:spPr>
      </p:pic>
      <p:pic>
        <p:nvPicPr>
          <p:cNvPr id="22" name="Picture 6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sp>
        <p:nvSpPr>
          <p:cNvPr id="23" name="Retângulo 22"/>
          <p:cNvSpPr/>
          <p:nvPr/>
        </p:nvSpPr>
        <p:spPr>
          <a:xfrm>
            <a:off x="755576" y="6269250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</a:t>
            </a:r>
            <a:r>
              <a:rPr lang="pt-BR" sz="1800" baseline="0" dirty="0" err="1" smtClean="0"/>
              <a:t>Schogor</a:t>
            </a:r>
            <a:r>
              <a:rPr lang="pt-BR" sz="1800" baseline="0" dirty="0" smtClean="0"/>
              <a:t> (2008)</a:t>
            </a:r>
            <a:endParaRPr lang="pt-BR" sz="1800" baseline="0" dirty="0"/>
          </a:p>
        </p:txBody>
      </p:sp>
      <p:sp>
        <p:nvSpPr>
          <p:cNvPr id="24" name="Retângulo 23"/>
          <p:cNvSpPr/>
          <p:nvPr/>
        </p:nvSpPr>
        <p:spPr>
          <a:xfrm>
            <a:off x="2555776" y="1570647"/>
            <a:ext cx="5040560" cy="5760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/>
          <p:cNvSpPr txBox="1"/>
          <p:nvPr/>
        </p:nvSpPr>
        <p:spPr>
          <a:xfrm>
            <a:off x="1547664" y="1002214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baseline="0" dirty="0" smtClean="0"/>
              <a:t>Pico 31 a 35 DAC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323528" y="5524500"/>
            <a:ext cx="83529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1800" baseline="0" dirty="0" smtClean="0"/>
              <a:t>Figura 7 - Evolução </a:t>
            </a:r>
            <a:r>
              <a:rPr lang="pt-BR" sz="1800" baseline="0" dirty="0"/>
              <a:t>do número de </a:t>
            </a:r>
            <a:r>
              <a:rPr lang="pt-BR" sz="1800" baseline="0" dirty="0" err="1"/>
              <a:t>perfilhos</a:t>
            </a:r>
            <a:r>
              <a:rPr lang="pt-BR" sz="1800" baseline="0" dirty="0"/>
              <a:t> aéreos por metro linear da cana-de-açúcar variedade IAC86-2480 submetida a métodos de colheita de forragem</a:t>
            </a:r>
          </a:p>
        </p:txBody>
      </p:sp>
      <p:pic>
        <p:nvPicPr>
          <p:cNvPr id="39944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76375" y="1063625"/>
            <a:ext cx="6335713" cy="4408488"/>
          </a:xfrm>
          <a:noFill/>
          <a:ln/>
        </p:spPr>
      </p:pic>
      <p:sp>
        <p:nvSpPr>
          <p:cNvPr id="39948" name="AutoShape 12"/>
          <p:cNvSpPr>
            <a:spLocks noChangeArrowheads="1"/>
          </p:cNvSpPr>
          <p:nvPr/>
        </p:nvSpPr>
        <p:spPr bwMode="auto">
          <a:xfrm>
            <a:off x="6732588" y="3644900"/>
            <a:ext cx="576262" cy="863600"/>
          </a:xfrm>
          <a:prstGeom prst="downArrow">
            <a:avLst>
              <a:gd name="adj1" fmla="val 50000"/>
              <a:gd name="adj2" fmla="val 37466"/>
            </a:avLst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9949" name="Rectangle 13"/>
          <p:cNvSpPr>
            <a:spLocks noChangeArrowheads="1"/>
          </p:cNvSpPr>
          <p:nvPr/>
        </p:nvSpPr>
        <p:spPr bwMode="auto">
          <a:xfrm>
            <a:off x="3635375" y="1557338"/>
            <a:ext cx="865188" cy="34559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39950" name="Picture 14" descr="toco em detalhe e ane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6301" y="44624"/>
            <a:ext cx="4042203" cy="3024907"/>
          </a:xfrm>
          <a:prstGeom prst="rect">
            <a:avLst/>
          </a:prstGeom>
          <a:noFill/>
        </p:spPr>
      </p:pic>
      <p:pic>
        <p:nvPicPr>
          <p:cNvPr id="11" name="Picture 2" descr="esal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60648"/>
            <a:ext cx="541337" cy="838200"/>
          </a:xfrm>
          <a:prstGeom prst="rect">
            <a:avLst/>
          </a:prstGeom>
          <a:noFill/>
        </p:spPr>
      </p:pic>
      <p:pic>
        <p:nvPicPr>
          <p:cNvPr id="12" name="Picture 6" descr="Logotipo grupo      conservaçã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sp>
        <p:nvSpPr>
          <p:cNvPr id="13" name="Retângulo 12"/>
          <p:cNvSpPr/>
          <p:nvPr/>
        </p:nvSpPr>
        <p:spPr>
          <a:xfrm>
            <a:off x="611560" y="6269250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</a:t>
            </a:r>
            <a:r>
              <a:rPr lang="pt-BR" sz="1800" baseline="0" dirty="0" err="1" smtClean="0"/>
              <a:t>Schogor</a:t>
            </a:r>
            <a:r>
              <a:rPr lang="pt-BR" sz="1800" baseline="0" dirty="0" smtClean="0"/>
              <a:t> (2008)</a:t>
            </a:r>
            <a:endParaRPr lang="pt-BR" sz="1800" baseline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74" name="Picture 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813515"/>
            <a:ext cx="6862580" cy="4559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esal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6463" y="228600"/>
            <a:ext cx="541337" cy="838200"/>
          </a:xfrm>
          <a:prstGeom prst="rect">
            <a:avLst/>
          </a:prstGeom>
          <a:noFill/>
        </p:spPr>
      </p:pic>
      <p:pic>
        <p:nvPicPr>
          <p:cNvPr id="13" name="Picture 6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sp>
        <p:nvSpPr>
          <p:cNvPr id="14" name="Retângulo 13"/>
          <p:cNvSpPr/>
          <p:nvPr/>
        </p:nvSpPr>
        <p:spPr>
          <a:xfrm>
            <a:off x="467544" y="6237312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</a:t>
            </a:r>
            <a:r>
              <a:rPr lang="pt-BR" sz="1800" baseline="0" dirty="0" err="1" smtClean="0"/>
              <a:t>Schogor</a:t>
            </a:r>
            <a:r>
              <a:rPr lang="pt-BR" sz="1800" baseline="0" dirty="0" smtClean="0"/>
              <a:t> (2008)</a:t>
            </a:r>
            <a:endParaRPr lang="pt-BR" sz="1800" baseline="0" dirty="0"/>
          </a:p>
        </p:txBody>
      </p:sp>
      <p:sp>
        <p:nvSpPr>
          <p:cNvPr id="16" name="Retângulo 15"/>
          <p:cNvSpPr/>
          <p:nvPr/>
        </p:nvSpPr>
        <p:spPr>
          <a:xfrm>
            <a:off x="2154171" y="867155"/>
            <a:ext cx="5319651" cy="6768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251520" y="5445224"/>
            <a:ext cx="84249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1800" baseline="0" dirty="0" smtClean="0"/>
              <a:t>Figura 8 - Evolução </a:t>
            </a:r>
            <a:r>
              <a:rPr lang="pt-BR" sz="1800" baseline="0" dirty="0"/>
              <a:t>do número de </a:t>
            </a:r>
            <a:r>
              <a:rPr lang="pt-BR" sz="1800" baseline="0" dirty="0" err="1"/>
              <a:t>perfilhos</a:t>
            </a:r>
            <a:r>
              <a:rPr lang="pt-BR" sz="1800" baseline="0" dirty="0"/>
              <a:t> </a:t>
            </a:r>
            <a:r>
              <a:rPr lang="pt-BR" sz="1800" baseline="0" dirty="0" smtClean="0"/>
              <a:t>basais </a:t>
            </a:r>
            <a:r>
              <a:rPr lang="pt-BR" sz="1800" baseline="0" dirty="0"/>
              <a:t>por metro linear da cana-de-açúcar variedade IAC86-2480 submetida a métodos de colheita de forragem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99" name="Picture 4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066800"/>
            <a:ext cx="4176712" cy="2001838"/>
          </a:xfrm>
          <a:noFill/>
          <a:ln/>
        </p:spPr>
      </p:pic>
      <p:pic>
        <p:nvPicPr>
          <p:cNvPr id="45100" name="Picture 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727325"/>
            <a:ext cx="4321175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101" name="Picture 4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975" y="4449763"/>
            <a:ext cx="4319588" cy="207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103" name="Text Box 47"/>
          <p:cNvSpPr txBox="1">
            <a:spLocks noChangeArrowheads="1"/>
          </p:cNvSpPr>
          <p:nvPr/>
        </p:nvSpPr>
        <p:spPr bwMode="auto">
          <a:xfrm>
            <a:off x="4643438" y="4437063"/>
            <a:ext cx="42497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b="1" baseline="0" dirty="0" err="1"/>
              <a:t>Perfilhos</a:t>
            </a:r>
            <a:r>
              <a:rPr lang="pt-BR" b="1" baseline="0" dirty="0"/>
              <a:t> de 1ª </a:t>
            </a:r>
            <a:r>
              <a:rPr lang="pt-BR" b="1" baseline="0" dirty="0" smtClean="0"/>
              <a:t>ordem </a:t>
            </a:r>
            <a:r>
              <a:rPr lang="pt-BR" b="1" baseline="0" dirty="0"/>
              <a:t>acima de 74%</a:t>
            </a:r>
          </a:p>
          <a:p>
            <a:pPr algn="l">
              <a:spcBef>
                <a:spcPct val="50000"/>
              </a:spcBef>
            </a:pPr>
            <a:r>
              <a:rPr lang="pt-BR" baseline="0" dirty="0" err="1"/>
              <a:t>Perfilhos</a:t>
            </a:r>
            <a:r>
              <a:rPr lang="pt-BR" baseline="0" dirty="0"/>
              <a:t> de 2ª ordem </a:t>
            </a:r>
            <a:r>
              <a:rPr lang="pt-BR" baseline="0" dirty="0" smtClean="0"/>
              <a:t>acima </a:t>
            </a:r>
            <a:r>
              <a:rPr lang="pt-BR" baseline="0" dirty="0"/>
              <a:t>26% </a:t>
            </a:r>
          </a:p>
        </p:txBody>
      </p:sp>
      <p:sp>
        <p:nvSpPr>
          <p:cNvPr id="45107" name="Text Box 51"/>
          <p:cNvSpPr txBox="1">
            <a:spLocks noChangeArrowheads="1"/>
          </p:cNvSpPr>
          <p:nvPr/>
        </p:nvSpPr>
        <p:spPr bwMode="auto">
          <a:xfrm>
            <a:off x="1979613" y="692696"/>
            <a:ext cx="48244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b="1" baseline="0" dirty="0">
                <a:latin typeface="Georgia" pitchFamily="18" charset="0"/>
              </a:rPr>
              <a:t>Padrão demográfico de perfilhamento </a:t>
            </a:r>
          </a:p>
        </p:txBody>
      </p:sp>
      <p:sp>
        <p:nvSpPr>
          <p:cNvPr id="45108" name="Text Box 52"/>
          <p:cNvSpPr txBox="1">
            <a:spLocks noChangeArrowheads="1"/>
          </p:cNvSpPr>
          <p:nvPr/>
        </p:nvSpPr>
        <p:spPr bwMode="auto">
          <a:xfrm>
            <a:off x="3490913" y="1622425"/>
            <a:ext cx="7207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baseline="0">
                <a:solidFill>
                  <a:srgbClr val="008000"/>
                </a:solidFill>
              </a:rPr>
              <a:t>MAN</a:t>
            </a:r>
          </a:p>
        </p:txBody>
      </p:sp>
      <p:sp>
        <p:nvSpPr>
          <p:cNvPr id="45109" name="Text Box 53"/>
          <p:cNvSpPr txBox="1">
            <a:spLocks noChangeArrowheads="1"/>
          </p:cNvSpPr>
          <p:nvPr/>
        </p:nvSpPr>
        <p:spPr bwMode="auto">
          <a:xfrm>
            <a:off x="3492500" y="3357563"/>
            <a:ext cx="7207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baseline="0">
                <a:solidFill>
                  <a:srgbClr val="FF0000"/>
                </a:solidFill>
              </a:rPr>
              <a:t>MEC</a:t>
            </a:r>
          </a:p>
        </p:txBody>
      </p:sp>
      <p:sp>
        <p:nvSpPr>
          <p:cNvPr id="45110" name="Text Box 54"/>
          <p:cNvSpPr txBox="1">
            <a:spLocks noChangeArrowheads="1"/>
          </p:cNvSpPr>
          <p:nvPr/>
        </p:nvSpPr>
        <p:spPr bwMode="auto">
          <a:xfrm>
            <a:off x="3059113" y="5006975"/>
            <a:ext cx="1584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baseline="0"/>
              <a:t>MEC + MAN</a:t>
            </a:r>
          </a:p>
        </p:txBody>
      </p:sp>
      <p:pic>
        <p:nvPicPr>
          <p:cNvPr id="45113" name="Picture 5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0913" y="2205038"/>
            <a:ext cx="3914775" cy="2033587"/>
          </a:xfrm>
          <a:prstGeom prst="rect">
            <a:avLst/>
          </a:prstGeom>
          <a:noFill/>
        </p:spPr>
      </p:pic>
      <p:pic>
        <p:nvPicPr>
          <p:cNvPr id="15" name="Picture 2" descr="esalq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26463" y="228600"/>
            <a:ext cx="541337" cy="838200"/>
          </a:xfrm>
          <a:prstGeom prst="rect">
            <a:avLst/>
          </a:prstGeom>
          <a:noFill/>
        </p:spPr>
      </p:pic>
      <p:pic>
        <p:nvPicPr>
          <p:cNvPr id="16" name="Picture 6" descr="Logotipo grupo      conservaçã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sp>
        <p:nvSpPr>
          <p:cNvPr id="17" name="Retângulo 16"/>
          <p:cNvSpPr/>
          <p:nvPr/>
        </p:nvSpPr>
        <p:spPr>
          <a:xfrm>
            <a:off x="5391378" y="6269250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</a:t>
            </a:r>
            <a:r>
              <a:rPr lang="pt-BR" sz="1800" baseline="0" dirty="0" err="1" smtClean="0"/>
              <a:t>Schogor</a:t>
            </a:r>
            <a:r>
              <a:rPr lang="pt-BR" sz="1800" baseline="0" dirty="0" smtClean="0"/>
              <a:t> (2008)</a:t>
            </a:r>
            <a:endParaRPr lang="pt-BR" sz="1800" baseline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6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" y="1595438"/>
            <a:ext cx="4538663" cy="32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2613" y="1519238"/>
            <a:ext cx="4787900" cy="33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323850" y="5241974"/>
            <a:ext cx="83518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1800" baseline="0" dirty="0" smtClean="0"/>
              <a:t>Figura 9 - Biomassa </a:t>
            </a:r>
            <a:r>
              <a:rPr lang="pt-BR" sz="1800" baseline="0" dirty="0"/>
              <a:t>acumulada, em t MV/ha, da cana-de-açúcar variedade IAC86-2480, na safra 2006/2007, representada por valores observados (pontos) e o ajuste da função logística, de acordo com o método de colheita </a:t>
            </a:r>
          </a:p>
        </p:txBody>
      </p:sp>
      <p:sp>
        <p:nvSpPr>
          <p:cNvPr id="49163" name="Text Box 11"/>
          <p:cNvSpPr txBox="1">
            <a:spLocks noChangeArrowheads="1"/>
          </p:cNvSpPr>
          <p:nvPr/>
        </p:nvSpPr>
        <p:spPr bwMode="auto">
          <a:xfrm>
            <a:off x="539750" y="1124744"/>
            <a:ext cx="3348038" cy="889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75000"/>
              </a:lnSpc>
              <a:spcBef>
                <a:spcPct val="50000"/>
              </a:spcBef>
            </a:pPr>
            <a:r>
              <a:rPr lang="pt-BR" sz="1600" b="1" baseline="0" dirty="0">
                <a:solidFill>
                  <a:srgbClr val="008000"/>
                </a:solidFill>
              </a:rPr>
              <a:t>81,1 t/ha – Manual</a:t>
            </a:r>
          </a:p>
          <a:p>
            <a:pPr algn="l">
              <a:lnSpc>
                <a:spcPct val="75000"/>
              </a:lnSpc>
              <a:spcBef>
                <a:spcPct val="50000"/>
              </a:spcBef>
            </a:pPr>
            <a:r>
              <a:rPr lang="pt-BR" sz="1600" b="1" baseline="0" dirty="0">
                <a:solidFill>
                  <a:srgbClr val="FF0000"/>
                </a:solidFill>
              </a:rPr>
              <a:t>77,9 t/ha – Mecânico</a:t>
            </a:r>
          </a:p>
          <a:p>
            <a:pPr algn="l">
              <a:lnSpc>
                <a:spcPct val="75000"/>
              </a:lnSpc>
              <a:spcBef>
                <a:spcPct val="50000"/>
              </a:spcBef>
            </a:pPr>
            <a:r>
              <a:rPr lang="pt-BR" sz="1600" b="1" baseline="0" dirty="0"/>
              <a:t>79,9 t/ha – Mecânico + manual </a:t>
            </a:r>
          </a:p>
        </p:txBody>
      </p:sp>
      <p:sp>
        <p:nvSpPr>
          <p:cNvPr id="49164" name="Text Box 12"/>
          <p:cNvSpPr txBox="1">
            <a:spLocks noChangeArrowheads="1"/>
          </p:cNvSpPr>
          <p:nvPr/>
        </p:nvSpPr>
        <p:spPr bwMode="auto">
          <a:xfrm>
            <a:off x="4932363" y="1094301"/>
            <a:ext cx="3348037" cy="889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75000"/>
              </a:lnSpc>
              <a:spcBef>
                <a:spcPct val="50000"/>
              </a:spcBef>
            </a:pPr>
            <a:r>
              <a:rPr lang="pt-BR" sz="1600" b="1" baseline="0">
                <a:solidFill>
                  <a:srgbClr val="008000"/>
                </a:solidFill>
              </a:rPr>
              <a:t>29,6 t/ha – Manual</a:t>
            </a:r>
          </a:p>
          <a:p>
            <a:pPr algn="l">
              <a:lnSpc>
                <a:spcPct val="75000"/>
              </a:lnSpc>
              <a:spcBef>
                <a:spcPct val="50000"/>
              </a:spcBef>
            </a:pPr>
            <a:r>
              <a:rPr lang="pt-BR" sz="1600" b="1" baseline="0">
                <a:solidFill>
                  <a:srgbClr val="FF0000"/>
                </a:solidFill>
              </a:rPr>
              <a:t>29,6 t/ha – Mecânico</a:t>
            </a:r>
          </a:p>
          <a:p>
            <a:pPr algn="l">
              <a:lnSpc>
                <a:spcPct val="75000"/>
              </a:lnSpc>
              <a:spcBef>
                <a:spcPct val="50000"/>
              </a:spcBef>
            </a:pPr>
            <a:r>
              <a:rPr lang="pt-BR" sz="1600" b="1" baseline="0"/>
              <a:t>30,4 t/ha – Mecânico + manual </a:t>
            </a:r>
          </a:p>
        </p:txBody>
      </p:sp>
      <p:pic>
        <p:nvPicPr>
          <p:cNvPr id="11" name="Picture 2" descr="esal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26463" y="228600"/>
            <a:ext cx="541337" cy="838200"/>
          </a:xfrm>
          <a:prstGeom prst="rect">
            <a:avLst/>
          </a:prstGeom>
          <a:noFill/>
        </p:spPr>
      </p:pic>
      <p:pic>
        <p:nvPicPr>
          <p:cNvPr id="12" name="Picture 6" descr="Logotipo grupo      conservaçã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sp>
        <p:nvSpPr>
          <p:cNvPr id="13" name="Retângulo 12"/>
          <p:cNvSpPr/>
          <p:nvPr/>
        </p:nvSpPr>
        <p:spPr>
          <a:xfrm>
            <a:off x="655427" y="6269250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aseline="0" dirty="0" smtClean="0"/>
              <a:t>Fonte: </a:t>
            </a:r>
            <a:r>
              <a:rPr lang="pt-BR" sz="1800" baseline="0" dirty="0" err="1" smtClean="0"/>
              <a:t>Schogor</a:t>
            </a:r>
            <a:r>
              <a:rPr lang="pt-BR" sz="1800" baseline="0" dirty="0" smtClean="0"/>
              <a:t> (2008)</a:t>
            </a:r>
            <a:endParaRPr lang="pt-BR" sz="1800" baseline="0" dirty="0"/>
          </a:p>
        </p:txBody>
      </p:sp>
      <p:sp>
        <p:nvSpPr>
          <p:cNvPr id="10" name="Retângulo 9"/>
          <p:cNvSpPr/>
          <p:nvPr/>
        </p:nvSpPr>
        <p:spPr>
          <a:xfrm>
            <a:off x="5989916" y="3717032"/>
            <a:ext cx="2987824" cy="50405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1331640" y="3717032"/>
            <a:ext cx="2987824" cy="50405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pic>
        <p:nvPicPr>
          <p:cNvPr id="5" name="Picture 124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sp>
        <p:nvSpPr>
          <p:cNvPr id="6" name="AutoShape 2"/>
          <p:cNvSpPr>
            <a:spLocks noGrp="1" noChangeArrowheads="1"/>
          </p:cNvSpPr>
          <p:nvPr>
            <p:ph type="title"/>
          </p:nvPr>
        </p:nvSpPr>
        <p:spPr>
          <a:xfrm>
            <a:off x="323528" y="197768"/>
            <a:ext cx="7704856" cy="1143000"/>
          </a:xfrm>
        </p:spPr>
        <p:txBody>
          <a:bodyPr/>
          <a:lstStyle/>
          <a:p>
            <a:r>
              <a:rPr lang="en-US" sz="3200" dirty="0" err="1"/>
              <a:t>Composição</a:t>
            </a:r>
            <a:r>
              <a:rPr lang="en-US" sz="3200" dirty="0"/>
              <a:t> </a:t>
            </a:r>
            <a:r>
              <a:rPr lang="en-US" sz="3200" dirty="0" err="1"/>
              <a:t>média</a:t>
            </a:r>
            <a:r>
              <a:rPr lang="en-US" sz="3200" dirty="0"/>
              <a:t> </a:t>
            </a:r>
            <a:r>
              <a:rPr lang="en-US" sz="3200" dirty="0" err="1" smtClean="0"/>
              <a:t>da</a:t>
            </a:r>
            <a:r>
              <a:rPr lang="en-US" sz="3200" dirty="0" smtClean="0"/>
              <a:t> </a:t>
            </a:r>
            <a:r>
              <a:rPr lang="en-US" sz="3200" u="sng" dirty="0" err="1" smtClean="0"/>
              <a:t>fração</a:t>
            </a:r>
            <a:r>
              <a:rPr lang="en-US" sz="3200" u="sng" dirty="0" smtClean="0"/>
              <a:t> </a:t>
            </a:r>
            <a:r>
              <a:rPr lang="en-US" sz="3200" u="sng" dirty="0" err="1" smtClean="0"/>
              <a:t>digestível</a:t>
            </a:r>
            <a:r>
              <a:rPr lang="en-US" sz="3200" u="sng" dirty="0" smtClean="0"/>
              <a:t> </a:t>
            </a:r>
            <a:r>
              <a:rPr lang="en-US" sz="3200" dirty="0" err="1" smtClean="0"/>
              <a:t>da</a:t>
            </a:r>
            <a:r>
              <a:rPr lang="en-US" sz="3200" dirty="0" smtClean="0"/>
              <a:t> </a:t>
            </a:r>
            <a:r>
              <a:rPr lang="en-US" sz="3200" dirty="0" err="1" smtClean="0"/>
              <a:t>cana</a:t>
            </a:r>
            <a:r>
              <a:rPr lang="en-US" sz="3200" dirty="0" smtClean="0"/>
              <a:t>-de-</a:t>
            </a:r>
            <a:r>
              <a:rPr lang="en-US" sz="3200" dirty="0" err="1" smtClean="0"/>
              <a:t>açúcar</a:t>
            </a:r>
            <a:endParaRPr lang="pt-BR" sz="3200" dirty="0"/>
          </a:p>
        </p:txBody>
      </p:sp>
      <p:graphicFrame>
        <p:nvGraphicFramePr>
          <p:cNvPr id="10" name="Gráfico 9"/>
          <p:cNvGraphicFramePr/>
          <p:nvPr/>
        </p:nvGraphicFramePr>
        <p:xfrm>
          <a:off x="251520" y="1484784"/>
          <a:ext cx="8064896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AutoShape 2"/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7924800" cy="1143000"/>
          </a:xfrm>
        </p:spPr>
        <p:txBody>
          <a:bodyPr/>
          <a:lstStyle/>
          <a:p>
            <a:r>
              <a:rPr lang="en-US" dirty="0" err="1"/>
              <a:t>Tratamento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montes</a:t>
            </a:r>
            <a:endParaRPr lang="pt-BR" dirty="0"/>
          </a:p>
        </p:txBody>
      </p:sp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3471863" y="3113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114692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1023938" y="4192588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114923" name="Picture 235" descr="DSCF00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8183" y="1556792"/>
            <a:ext cx="6530161" cy="489627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4924" name="Picture 236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AutoShape 2"/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7924800" cy="1143000"/>
          </a:xfrm>
        </p:spPr>
        <p:txBody>
          <a:bodyPr/>
          <a:lstStyle/>
          <a:p>
            <a:r>
              <a:rPr lang="en-US" dirty="0" err="1"/>
              <a:t>Tratamento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montes</a:t>
            </a:r>
            <a:endParaRPr lang="pt-BR" dirty="0"/>
          </a:p>
        </p:txBody>
      </p:sp>
      <p:sp>
        <p:nvSpPr>
          <p:cNvPr id="245763" name="Text Box 3"/>
          <p:cNvSpPr txBox="1">
            <a:spLocks noChangeArrowheads="1"/>
          </p:cNvSpPr>
          <p:nvPr/>
        </p:nvSpPr>
        <p:spPr bwMode="auto">
          <a:xfrm>
            <a:off x="3687465" y="2537421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45764" name="Picture 4" descr="logoesalq300dpi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245765" name="Text Box 5"/>
          <p:cNvSpPr txBox="1">
            <a:spLocks noChangeArrowheads="1"/>
          </p:cNvSpPr>
          <p:nvPr/>
        </p:nvSpPr>
        <p:spPr bwMode="auto">
          <a:xfrm>
            <a:off x="1239540" y="3616921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sp>
        <p:nvSpPr>
          <p:cNvPr id="245768" name="Text Box 8"/>
          <p:cNvSpPr txBox="1">
            <a:spLocks noChangeArrowheads="1"/>
          </p:cNvSpPr>
          <p:nvPr/>
        </p:nvSpPr>
        <p:spPr bwMode="auto">
          <a:xfrm>
            <a:off x="827584" y="5535523"/>
            <a:ext cx="7056784" cy="1061829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1800" baseline="0" dirty="0" smtClean="0"/>
              <a:t>Figura 30 - </a:t>
            </a:r>
            <a:r>
              <a:rPr lang="pt-BR" sz="1800" baseline="0" dirty="0"/>
              <a:t>Evolução temporal do teor de </a:t>
            </a:r>
            <a:r>
              <a:rPr lang="pt-BR" sz="1800" baseline="0" dirty="0" err="1"/>
              <a:t>hemicelulose</a:t>
            </a:r>
            <a:r>
              <a:rPr lang="pt-BR" sz="1800" baseline="0" dirty="0"/>
              <a:t> da cana-de-açúcar tratada com doses de cal </a:t>
            </a:r>
            <a:r>
              <a:rPr lang="pt-BR" sz="1800" baseline="0" dirty="0" smtClean="0"/>
              <a:t>virgem.  </a:t>
            </a:r>
          </a:p>
          <a:p>
            <a:pPr algn="just">
              <a:spcBef>
                <a:spcPct val="50000"/>
              </a:spcBef>
            </a:pPr>
            <a:r>
              <a:rPr lang="pt-BR" sz="1800" baseline="0" dirty="0" smtClean="0"/>
              <a:t>Fonte: </a:t>
            </a:r>
            <a:r>
              <a:rPr lang="en-US" sz="1800" baseline="0" dirty="0" smtClean="0"/>
              <a:t>Santos </a:t>
            </a:r>
            <a:r>
              <a:rPr lang="en-US" sz="1800" baseline="0" dirty="0"/>
              <a:t>(2007)</a:t>
            </a:r>
            <a:endParaRPr lang="pt-BR" sz="1800" baseline="0" dirty="0"/>
          </a:p>
        </p:txBody>
      </p:sp>
      <p:sp>
        <p:nvSpPr>
          <p:cNvPr id="245772" name="Rectangle 12"/>
          <p:cNvSpPr>
            <a:spLocks noChangeArrowheads="1"/>
          </p:cNvSpPr>
          <p:nvPr/>
        </p:nvSpPr>
        <p:spPr bwMode="auto">
          <a:xfrm>
            <a:off x="0" y="19192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pt-BR"/>
          </a:p>
        </p:txBody>
      </p:sp>
      <p:graphicFrame>
        <p:nvGraphicFramePr>
          <p:cNvPr id="245771" name="Object 11"/>
          <p:cNvGraphicFramePr>
            <a:graphicFrameLocks noChangeAspect="1"/>
          </p:cNvGraphicFramePr>
          <p:nvPr/>
        </p:nvGraphicFramePr>
        <p:xfrm>
          <a:off x="746125" y="1412875"/>
          <a:ext cx="7121525" cy="4011613"/>
        </p:xfrm>
        <a:graphic>
          <a:graphicData uri="http://schemas.openxmlformats.org/presentationml/2006/ole">
            <p:oleObj spid="_x0000_s245771" name="Worksheet" r:id="rId4" imgW="5305418" imgH="2990864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Silagem de cana-de-açúcar</a:t>
            </a:r>
            <a:endParaRPr lang="pt-BR"/>
          </a:p>
        </p:txBody>
      </p:sp>
      <p:sp>
        <p:nvSpPr>
          <p:cNvPr id="175107" name="Text Box 3"/>
          <p:cNvSpPr txBox="1">
            <a:spLocks noChangeArrowheads="1"/>
          </p:cNvSpPr>
          <p:nvPr/>
        </p:nvSpPr>
        <p:spPr bwMode="auto">
          <a:xfrm>
            <a:off x="3471863" y="3113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175108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175109" name="Text Box 5"/>
          <p:cNvSpPr txBox="1">
            <a:spLocks noChangeArrowheads="1"/>
          </p:cNvSpPr>
          <p:nvPr/>
        </p:nvSpPr>
        <p:spPr bwMode="auto">
          <a:xfrm>
            <a:off x="1023938" y="4192588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175110" name="Picture 6" descr="DSCF00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340768"/>
            <a:ext cx="6840760" cy="518757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75114" name="Picture 10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2163" y="6092825"/>
            <a:ext cx="731837" cy="765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Silagem de cana-de-açúcar</a:t>
            </a:r>
            <a:endParaRPr lang="pt-BR"/>
          </a:p>
        </p:txBody>
      </p:sp>
      <p:sp>
        <p:nvSpPr>
          <p:cNvPr id="411651" name="Text Box 3"/>
          <p:cNvSpPr txBox="1">
            <a:spLocks noChangeArrowheads="1"/>
          </p:cNvSpPr>
          <p:nvPr/>
        </p:nvSpPr>
        <p:spPr bwMode="auto">
          <a:xfrm>
            <a:off x="3471863" y="3113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411652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411653" name="Text Box 5"/>
          <p:cNvSpPr txBox="1">
            <a:spLocks noChangeArrowheads="1"/>
          </p:cNvSpPr>
          <p:nvPr/>
        </p:nvSpPr>
        <p:spPr bwMode="auto">
          <a:xfrm>
            <a:off x="1023938" y="4192588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sp>
        <p:nvSpPr>
          <p:cNvPr id="411655" name="Rectangle 7"/>
          <p:cNvSpPr>
            <a:spLocks noChangeArrowheads="1"/>
          </p:cNvSpPr>
          <p:nvPr/>
        </p:nvSpPr>
        <p:spPr bwMode="auto">
          <a:xfrm>
            <a:off x="1217613" y="2305050"/>
            <a:ext cx="8610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pt-BR" sz="2400" b="1" baseline="0">
                <a:latin typeface="Verdana" pitchFamily="34" charset="0"/>
              </a:rPr>
              <a:t>- </a:t>
            </a:r>
            <a:r>
              <a:rPr lang="pt-BR" sz="2400" b="1" baseline="0"/>
              <a:t>Decisão involuntária:</a:t>
            </a:r>
            <a:endParaRPr lang="pt-BR" sz="2400" baseline="0"/>
          </a:p>
          <a:p>
            <a:pPr marL="819150" lvl="1" indent="-285750" algn="l"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pt-BR" sz="2400" b="1" baseline="0"/>
              <a:t>    - Fogo acidental ou geada;</a:t>
            </a:r>
          </a:p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pt-BR" sz="2400" b="1" baseline="0"/>
              <a:t>- Decisão voluntária:</a:t>
            </a:r>
            <a:endParaRPr lang="pt-BR" sz="2400" baseline="0"/>
          </a:p>
          <a:p>
            <a:pPr marL="1143000" lvl="2" indent="-228600" algn="l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pt-BR" sz="2400" b="1" baseline="0"/>
              <a:t>- Liberação de glebas;</a:t>
            </a:r>
          </a:p>
          <a:p>
            <a:pPr marL="1143000" lvl="2" indent="-228600" algn="l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pt-BR" sz="2400" b="1" baseline="0"/>
              <a:t>- Evitar sobras e acamamento;</a:t>
            </a:r>
          </a:p>
          <a:p>
            <a:pPr marL="1143000" lvl="2" indent="-228600" algn="l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pt-BR" sz="2400" b="1" baseline="0"/>
              <a:t>- Agilização da logística operacional;</a:t>
            </a:r>
          </a:p>
          <a:p>
            <a:pPr marL="1143000" lvl="2" indent="-228600" algn="l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pt-BR" sz="2400" b="1" baseline="0"/>
              <a:t>- Atendimento a rebanhos de grande porte; </a:t>
            </a:r>
          </a:p>
          <a:p>
            <a:pPr marL="1143000" lvl="2" indent="-228600" algn="l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pt-BR" sz="2400" b="1" baseline="0"/>
              <a:t>- Melhor manejo agronômico de talhões;</a:t>
            </a:r>
          </a:p>
          <a:p>
            <a:pPr marL="1143000" lvl="2" indent="-228600" algn="l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pt-BR" sz="2400" b="1" baseline="0"/>
              <a:t>- Elevação custos vs Controle de perdas;</a:t>
            </a:r>
            <a:endParaRPr lang="pt-BR" sz="2400" b="1" baseline="0">
              <a:solidFill>
                <a:srgbClr val="FFFF00"/>
              </a:solidFill>
            </a:endParaRPr>
          </a:p>
        </p:txBody>
      </p:sp>
      <p:pic>
        <p:nvPicPr>
          <p:cNvPr id="411656" name="Picture 8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ext Box 2"/>
          <p:cNvSpPr txBox="1">
            <a:spLocks noChangeArrowheads="1"/>
          </p:cNvSpPr>
          <p:nvPr/>
        </p:nvSpPr>
        <p:spPr bwMode="auto">
          <a:xfrm>
            <a:off x="881063" y="914400"/>
            <a:ext cx="79248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3200" baseline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8115" name="Text Box 3"/>
          <p:cNvSpPr txBox="1">
            <a:spLocks noChangeArrowheads="1"/>
          </p:cNvSpPr>
          <p:nvPr/>
        </p:nvSpPr>
        <p:spPr bwMode="auto">
          <a:xfrm>
            <a:off x="755650" y="620713"/>
            <a:ext cx="7315200" cy="311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40000"/>
              </a:lnSpc>
              <a:spcBef>
                <a:spcPct val="50000"/>
              </a:spcBef>
            </a:pPr>
            <a:r>
              <a:rPr lang="pt-BR" sz="36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Fermentação Leveduras</a:t>
            </a:r>
            <a:endParaRPr lang="pt-BR" sz="3600" baseline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8116" name="AutoShape 4"/>
          <p:cNvSpPr>
            <a:spLocks noChangeArrowheads="1"/>
          </p:cNvSpPr>
          <p:nvPr/>
        </p:nvSpPr>
        <p:spPr bwMode="auto">
          <a:xfrm>
            <a:off x="3792538" y="1543050"/>
            <a:ext cx="1219200" cy="5334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Sacarose</a:t>
            </a:r>
          </a:p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(Sucrose)</a:t>
            </a:r>
          </a:p>
        </p:txBody>
      </p:sp>
      <p:sp>
        <p:nvSpPr>
          <p:cNvPr id="218117" name="AutoShape 5"/>
          <p:cNvSpPr>
            <a:spLocks noChangeArrowheads="1"/>
          </p:cNvSpPr>
          <p:nvPr/>
        </p:nvSpPr>
        <p:spPr bwMode="auto">
          <a:xfrm>
            <a:off x="5164138" y="2190750"/>
            <a:ext cx="949325" cy="3810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Frutose</a:t>
            </a:r>
          </a:p>
        </p:txBody>
      </p:sp>
      <p:sp>
        <p:nvSpPr>
          <p:cNvPr id="218118" name="AutoShape 6"/>
          <p:cNvSpPr>
            <a:spLocks noChangeArrowheads="1"/>
          </p:cNvSpPr>
          <p:nvPr/>
        </p:nvSpPr>
        <p:spPr bwMode="auto">
          <a:xfrm>
            <a:off x="2709863" y="2228850"/>
            <a:ext cx="1016000" cy="3810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Glucose</a:t>
            </a:r>
          </a:p>
        </p:txBody>
      </p:sp>
      <p:sp>
        <p:nvSpPr>
          <p:cNvPr id="218119" name="AutoShape 7"/>
          <p:cNvSpPr>
            <a:spLocks noChangeArrowheads="1"/>
          </p:cNvSpPr>
          <p:nvPr/>
        </p:nvSpPr>
        <p:spPr bwMode="auto">
          <a:xfrm>
            <a:off x="3778250" y="2743200"/>
            <a:ext cx="1473200" cy="40005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Frutose 6-P</a:t>
            </a:r>
          </a:p>
        </p:txBody>
      </p:sp>
      <p:sp>
        <p:nvSpPr>
          <p:cNvPr id="218120" name="AutoShape 8"/>
          <p:cNvSpPr>
            <a:spLocks noChangeArrowheads="1"/>
          </p:cNvSpPr>
          <p:nvPr/>
        </p:nvSpPr>
        <p:spPr bwMode="auto">
          <a:xfrm>
            <a:off x="3843338" y="3733800"/>
            <a:ext cx="1287462" cy="4572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2 Piruvatos</a:t>
            </a:r>
          </a:p>
        </p:txBody>
      </p:sp>
      <p:sp>
        <p:nvSpPr>
          <p:cNvPr id="218121" name="Line 9"/>
          <p:cNvSpPr>
            <a:spLocks noChangeShapeType="1"/>
          </p:cNvSpPr>
          <p:nvPr/>
        </p:nvSpPr>
        <p:spPr bwMode="auto">
          <a:xfrm flipH="1">
            <a:off x="3251200" y="1695450"/>
            <a:ext cx="474663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8122" name="Line 10"/>
          <p:cNvSpPr>
            <a:spLocks noChangeShapeType="1"/>
          </p:cNvSpPr>
          <p:nvPr/>
        </p:nvSpPr>
        <p:spPr bwMode="auto">
          <a:xfrm>
            <a:off x="5080000" y="1695450"/>
            <a:ext cx="474663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8123" name="Line 11"/>
          <p:cNvSpPr>
            <a:spLocks noChangeShapeType="1"/>
          </p:cNvSpPr>
          <p:nvPr/>
        </p:nvSpPr>
        <p:spPr bwMode="auto">
          <a:xfrm flipH="1">
            <a:off x="5080000" y="2609850"/>
            <a:ext cx="338138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8124" name="Line 12"/>
          <p:cNvSpPr>
            <a:spLocks noChangeShapeType="1"/>
          </p:cNvSpPr>
          <p:nvPr/>
        </p:nvSpPr>
        <p:spPr bwMode="auto">
          <a:xfrm>
            <a:off x="3454400" y="2609850"/>
            <a:ext cx="4064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8125" name="AutoShape 13"/>
          <p:cNvSpPr>
            <a:spLocks noChangeArrowheads="1"/>
          </p:cNvSpPr>
          <p:nvPr/>
        </p:nvSpPr>
        <p:spPr bwMode="auto">
          <a:xfrm>
            <a:off x="4368800" y="3295650"/>
            <a:ext cx="203200" cy="304800"/>
          </a:xfrm>
          <a:prstGeom prst="downArrow">
            <a:avLst>
              <a:gd name="adj1" fmla="val 50000"/>
              <a:gd name="adj2" fmla="val 37500"/>
            </a:avLst>
          </a:prstGeom>
          <a:solidFill>
            <a:schemeClr val="tx1"/>
          </a:solidFill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8126" name="AutoShape 14"/>
          <p:cNvSpPr>
            <a:spLocks noChangeArrowheads="1"/>
          </p:cNvSpPr>
          <p:nvPr/>
        </p:nvSpPr>
        <p:spPr bwMode="auto">
          <a:xfrm>
            <a:off x="2573338" y="3143250"/>
            <a:ext cx="1152525" cy="457200"/>
          </a:xfrm>
          <a:prstGeom prst="flowChartAlternateProcess">
            <a:avLst/>
          </a:prstGeom>
          <a:solidFill>
            <a:srgbClr val="0066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2 ADP</a:t>
            </a:r>
          </a:p>
        </p:txBody>
      </p:sp>
      <p:sp>
        <p:nvSpPr>
          <p:cNvPr id="218127" name="AutoShape 15"/>
          <p:cNvSpPr>
            <a:spLocks noChangeArrowheads="1"/>
          </p:cNvSpPr>
          <p:nvPr/>
        </p:nvSpPr>
        <p:spPr bwMode="auto">
          <a:xfrm>
            <a:off x="5214938" y="3143250"/>
            <a:ext cx="1152525" cy="457200"/>
          </a:xfrm>
          <a:prstGeom prst="flowChartAlternateProcess">
            <a:avLst/>
          </a:prstGeom>
          <a:solidFill>
            <a:srgbClr val="0066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2 Pi</a:t>
            </a:r>
          </a:p>
        </p:txBody>
      </p:sp>
      <p:sp>
        <p:nvSpPr>
          <p:cNvPr id="218128" name="AutoShape 16"/>
          <p:cNvSpPr>
            <a:spLocks noChangeArrowheads="1"/>
          </p:cNvSpPr>
          <p:nvPr/>
        </p:nvSpPr>
        <p:spPr bwMode="auto">
          <a:xfrm>
            <a:off x="3581400" y="4516438"/>
            <a:ext cx="1836738" cy="5334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2  Acetaldeídos</a:t>
            </a:r>
          </a:p>
        </p:txBody>
      </p:sp>
      <p:sp>
        <p:nvSpPr>
          <p:cNvPr id="218129" name="AutoShape 17"/>
          <p:cNvSpPr>
            <a:spLocks noChangeArrowheads="1"/>
          </p:cNvSpPr>
          <p:nvPr/>
        </p:nvSpPr>
        <p:spPr bwMode="auto">
          <a:xfrm>
            <a:off x="3827463" y="5372100"/>
            <a:ext cx="1285875" cy="457200"/>
          </a:xfrm>
          <a:prstGeom prst="flowChartAlternateProcess">
            <a:avLst/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2  Etanol</a:t>
            </a:r>
          </a:p>
        </p:txBody>
      </p:sp>
      <p:sp>
        <p:nvSpPr>
          <p:cNvPr id="218130" name="Line 18"/>
          <p:cNvSpPr>
            <a:spLocks noChangeShapeType="1"/>
          </p:cNvSpPr>
          <p:nvPr/>
        </p:nvSpPr>
        <p:spPr bwMode="auto">
          <a:xfrm>
            <a:off x="3792538" y="3352800"/>
            <a:ext cx="4746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8131" name="Line 19"/>
          <p:cNvSpPr>
            <a:spLocks noChangeShapeType="1"/>
          </p:cNvSpPr>
          <p:nvPr/>
        </p:nvSpPr>
        <p:spPr bwMode="auto">
          <a:xfrm flipH="1">
            <a:off x="4605338" y="3352800"/>
            <a:ext cx="4746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8132" name="AutoShape 20"/>
          <p:cNvSpPr>
            <a:spLocks noChangeArrowheads="1"/>
          </p:cNvSpPr>
          <p:nvPr/>
        </p:nvSpPr>
        <p:spPr bwMode="auto">
          <a:xfrm>
            <a:off x="4419600" y="4248150"/>
            <a:ext cx="134938" cy="228600"/>
          </a:xfrm>
          <a:prstGeom prst="downArrow">
            <a:avLst>
              <a:gd name="adj1" fmla="val 50000"/>
              <a:gd name="adj2" fmla="val 42353"/>
            </a:avLst>
          </a:prstGeom>
          <a:solidFill>
            <a:schemeClr val="tx1"/>
          </a:solidFill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3200" baseline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8133" name="AutoShape 21"/>
          <p:cNvSpPr>
            <a:spLocks noChangeArrowheads="1"/>
          </p:cNvSpPr>
          <p:nvPr/>
        </p:nvSpPr>
        <p:spPr bwMode="auto">
          <a:xfrm>
            <a:off x="4427538" y="5084763"/>
            <a:ext cx="134937" cy="228600"/>
          </a:xfrm>
          <a:prstGeom prst="downArrow">
            <a:avLst>
              <a:gd name="adj1" fmla="val 50000"/>
              <a:gd name="adj2" fmla="val 42353"/>
            </a:avLst>
          </a:prstGeom>
          <a:solidFill>
            <a:schemeClr val="tx1"/>
          </a:solidFill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3200" baseline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8134" name="AutoShape 22"/>
          <p:cNvSpPr>
            <a:spLocks noChangeArrowheads="1"/>
          </p:cNvSpPr>
          <p:nvPr/>
        </p:nvSpPr>
        <p:spPr bwMode="auto">
          <a:xfrm>
            <a:off x="5351463" y="4038600"/>
            <a:ext cx="1150937" cy="457200"/>
          </a:xfrm>
          <a:prstGeom prst="flowChartAlternateProcess">
            <a:avLst/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2  CO</a:t>
            </a:r>
            <a:r>
              <a:rPr lang="pt-BR" sz="1800" b="1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endParaRPr lang="pt-BR" sz="1800" b="1" baseline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8135" name="Line 23"/>
          <p:cNvSpPr>
            <a:spLocks noChangeShapeType="1"/>
          </p:cNvSpPr>
          <p:nvPr/>
        </p:nvSpPr>
        <p:spPr bwMode="auto">
          <a:xfrm>
            <a:off x="4673600" y="4343400"/>
            <a:ext cx="5413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8136" name="Text Box 24"/>
          <p:cNvSpPr txBox="1">
            <a:spLocks noChangeArrowheads="1"/>
          </p:cNvSpPr>
          <p:nvPr/>
        </p:nvSpPr>
        <p:spPr bwMode="auto">
          <a:xfrm>
            <a:off x="1143000" y="6086475"/>
            <a:ext cx="753268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pt-BR" sz="20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Glucose + 2 ADP + 2 Pi   =  2 Etanol + </a:t>
            </a:r>
            <a:r>
              <a:rPr lang="pt-BR" sz="2000" b="1" baseline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 CO</a:t>
            </a:r>
            <a:r>
              <a:rPr lang="pt-BR" sz="2000" b="1" baseline="-250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pt-BR" sz="20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 + 2 ATP + 2 H</a:t>
            </a:r>
            <a:r>
              <a:rPr lang="pt-BR" sz="2000" b="1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pt-BR" sz="20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O</a:t>
            </a:r>
            <a:endParaRPr lang="pt-BR" sz="2000" baseline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8137" name="AutoShape 25"/>
          <p:cNvSpPr>
            <a:spLocks noChangeArrowheads="1"/>
          </p:cNvSpPr>
          <p:nvPr/>
        </p:nvSpPr>
        <p:spPr bwMode="auto">
          <a:xfrm>
            <a:off x="881063" y="4114800"/>
            <a:ext cx="2708275" cy="457200"/>
          </a:xfrm>
          <a:prstGeom prst="flowChartAlternateProcess">
            <a:avLst/>
          </a:prstGeom>
          <a:solidFill>
            <a:srgbClr val="CC66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Piruvato Descarboxilase</a:t>
            </a:r>
          </a:p>
        </p:txBody>
      </p:sp>
      <p:sp>
        <p:nvSpPr>
          <p:cNvPr id="218138" name="Line 26"/>
          <p:cNvSpPr>
            <a:spLocks noChangeShapeType="1"/>
          </p:cNvSpPr>
          <p:nvPr/>
        </p:nvSpPr>
        <p:spPr bwMode="auto">
          <a:xfrm>
            <a:off x="3725863" y="4343400"/>
            <a:ext cx="541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8139" name="AutoShape 27"/>
          <p:cNvSpPr>
            <a:spLocks noChangeArrowheads="1"/>
          </p:cNvSpPr>
          <p:nvPr/>
        </p:nvSpPr>
        <p:spPr bwMode="auto">
          <a:xfrm>
            <a:off x="896938" y="4991100"/>
            <a:ext cx="2709862" cy="457200"/>
          </a:xfrm>
          <a:prstGeom prst="flowChartAlternateProcess">
            <a:avLst/>
          </a:prstGeom>
          <a:solidFill>
            <a:srgbClr val="CC66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18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Alcool Desidrogenase</a:t>
            </a:r>
          </a:p>
        </p:txBody>
      </p:sp>
      <p:sp>
        <p:nvSpPr>
          <p:cNvPr id="218140" name="Line 28"/>
          <p:cNvSpPr>
            <a:spLocks noChangeShapeType="1"/>
          </p:cNvSpPr>
          <p:nvPr/>
        </p:nvSpPr>
        <p:spPr bwMode="auto">
          <a:xfrm>
            <a:off x="3792538" y="5181600"/>
            <a:ext cx="4746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218142" name="Picture 30" descr="esal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8488" y="228600"/>
            <a:ext cx="541337" cy="8382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 descr="esal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45500" y="207963"/>
            <a:ext cx="541338" cy="838200"/>
          </a:xfrm>
          <a:prstGeom prst="rect">
            <a:avLst/>
          </a:prstGeom>
          <a:noFill/>
        </p:spPr>
      </p:pic>
      <p:sp>
        <p:nvSpPr>
          <p:cNvPr id="200707" name="Text Box 3"/>
          <p:cNvSpPr txBox="1">
            <a:spLocks noChangeArrowheads="1"/>
          </p:cNvSpPr>
          <p:nvPr/>
        </p:nvSpPr>
        <p:spPr bwMode="auto">
          <a:xfrm>
            <a:off x="1143000" y="76200"/>
            <a:ext cx="7010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40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Cinética do Etanol</a:t>
            </a:r>
          </a:p>
        </p:txBody>
      </p:sp>
      <p:sp>
        <p:nvSpPr>
          <p:cNvPr id="200708" name="AutoShape 4"/>
          <p:cNvSpPr>
            <a:spLocks noChangeArrowheads="1"/>
          </p:cNvSpPr>
          <p:nvPr/>
        </p:nvSpPr>
        <p:spPr bwMode="auto">
          <a:xfrm>
            <a:off x="304800" y="1752600"/>
            <a:ext cx="685800" cy="4038600"/>
          </a:xfrm>
          <a:prstGeom prst="flowChartAlternateProcess">
            <a:avLst/>
          </a:prstGeom>
          <a:solidFill>
            <a:srgbClr val="15E96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pt-BR" sz="2400" b="1" baseline="0"/>
              <a:t>E</a:t>
            </a:r>
          </a:p>
          <a:p>
            <a:pPr eaLnBrk="0" hangingPunct="0"/>
            <a:r>
              <a:rPr lang="pt-BR" sz="2400" b="1" baseline="0"/>
              <a:t>T</a:t>
            </a:r>
          </a:p>
          <a:p>
            <a:pPr eaLnBrk="0" hangingPunct="0"/>
            <a:r>
              <a:rPr lang="pt-BR" sz="2400" b="1" baseline="0"/>
              <a:t>A</a:t>
            </a:r>
          </a:p>
          <a:p>
            <a:pPr eaLnBrk="0" hangingPunct="0"/>
            <a:r>
              <a:rPr lang="pt-BR" sz="2400" b="1" baseline="0"/>
              <a:t>N</a:t>
            </a:r>
          </a:p>
          <a:p>
            <a:pPr eaLnBrk="0" hangingPunct="0"/>
            <a:r>
              <a:rPr lang="pt-BR" sz="2400" b="1" baseline="0"/>
              <a:t>O</a:t>
            </a:r>
          </a:p>
          <a:p>
            <a:pPr eaLnBrk="0" hangingPunct="0"/>
            <a:r>
              <a:rPr lang="pt-BR" sz="2400" b="1" baseline="0"/>
              <a:t>L</a:t>
            </a:r>
          </a:p>
        </p:txBody>
      </p:sp>
      <p:grpSp>
        <p:nvGrpSpPr>
          <p:cNvPr id="200709" name="Group 5"/>
          <p:cNvGrpSpPr>
            <a:grpSpLocks/>
          </p:cNvGrpSpPr>
          <p:nvPr/>
        </p:nvGrpSpPr>
        <p:grpSpPr bwMode="auto">
          <a:xfrm>
            <a:off x="1752600" y="646113"/>
            <a:ext cx="6858000" cy="5638800"/>
            <a:chOff x="1104" y="576"/>
            <a:chExt cx="4320" cy="3552"/>
          </a:xfrm>
        </p:grpSpPr>
        <p:sp>
          <p:nvSpPr>
            <p:cNvPr id="200710" name="AutoShape 6"/>
            <p:cNvSpPr>
              <a:spLocks noChangeArrowheads="1"/>
            </p:cNvSpPr>
            <p:nvPr/>
          </p:nvSpPr>
          <p:spPr bwMode="auto">
            <a:xfrm>
              <a:off x="3264" y="640"/>
              <a:ext cx="1600" cy="336"/>
            </a:xfrm>
            <a:prstGeom prst="roundRect">
              <a:avLst>
                <a:gd name="adj" fmla="val 11111"/>
              </a:avLst>
            </a:prstGeom>
            <a:solidFill>
              <a:srgbClr val="15E96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0711" name="Text Box 7"/>
            <p:cNvSpPr txBox="1">
              <a:spLocks noChangeArrowheads="1"/>
            </p:cNvSpPr>
            <p:nvPr/>
          </p:nvSpPr>
          <p:spPr bwMode="auto">
            <a:xfrm>
              <a:off x="3264" y="656"/>
              <a:ext cx="158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t-BR" sz="2400" b="1" baseline="0"/>
                <a:t>Sintese</a:t>
              </a:r>
            </a:p>
          </p:txBody>
        </p:sp>
        <p:sp>
          <p:nvSpPr>
            <p:cNvPr id="200712" name="AutoShape 8"/>
            <p:cNvSpPr>
              <a:spLocks noChangeArrowheads="1"/>
            </p:cNvSpPr>
            <p:nvPr/>
          </p:nvSpPr>
          <p:spPr bwMode="auto">
            <a:xfrm>
              <a:off x="3264" y="1776"/>
              <a:ext cx="1600" cy="336"/>
            </a:xfrm>
            <a:prstGeom prst="roundRect">
              <a:avLst>
                <a:gd name="adj" fmla="val 11111"/>
              </a:avLst>
            </a:prstGeom>
            <a:solidFill>
              <a:srgbClr val="15E96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3200" baseline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00713" name="AutoShape 9"/>
            <p:cNvSpPr>
              <a:spLocks noChangeArrowheads="1"/>
            </p:cNvSpPr>
            <p:nvPr/>
          </p:nvSpPr>
          <p:spPr bwMode="auto">
            <a:xfrm>
              <a:off x="3264" y="2448"/>
              <a:ext cx="1600" cy="336"/>
            </a:xfrm>
            <a:prstGeom prst="roundRect">
              <a:avLst>
                <a:gd name="adj" fmla="val 11111"/>
              </a:avLst>
            </a:prstGeom>
            <a:solidFill>
              <a:srgbClr val="15E96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0714" name="Rectangle 10"/>
            <p:cNvSpPr>
              <a:spLocks noChangeArrowheads="1"/>
            </p:cNvSpPr>
            <p:nvPr/>
          </p:nvSpPr>
          <p:spPr bwMode="auto">
            <a:xfrm>
              <a:off x="1104" y="576"/>
              <a:ext cx="4128" cy="11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0715" name="Oval 11"/>
            <p:cNvSpPr>
              <a:spLocks noChangeArrowheads="1"/>
            </p:cNvSpPr>
            <p:nvPr/>
          </p:nvSpPr>
          <p:spPr bwMode="auto">
            <a:xfrm>
              <a:off x="1296" y="768"/>
              <a:ext cx="1248" cy="720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0716" name="Text Box 12"/>
            <p:cNvSpPr txBox="1">
              <a:spLocks noChangeArrowheads="1"/>
            </p:cNvSpPr>
            <p:nvPr/>
          </p:nvSpPr>
          <p:spPr bwMode="auto">
            <a:xfrm>
              <a:off x="1440" y="976"/>
              <a:ext cx="10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t-BR" sz="2400" b="1" baseline="0"/>
                <a:t>SILAGEM</a:t>
              </a:r>
            </a:p>
          </p:txBody>
        </p:sp>
        <p:sp>
          <p:nvSpPr>
            <p:cNvPr id="200717" name="Rectangle 13"/>
            <p:cNvSpPr>
              <a:spLocks noChangeArrowheads="1"/>
            </p:cNvSpPr>
            <p:nvPr/>
          </p:nvSpPr>
          <p:spPr bwMode="auto">
            <a:xfrm>
              <a:off x="1104" y="1728"/>
              <a:ext cx="4128" cy="13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0718" name="Oval 14"/>
            <p:cNvSpPr>
              <a:spLocks noChangeArrowheads="1"/>
            </p:cNvSpPr>
            <p:nvPr/>
          </p:nvSpPr>
          <p:spPr bwMode="auto">
            <a:xfrm>
              <a:off x="1344" y="2064"/>
              <a:ext cx="1248" cy="720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0719" name="Text Box 15"/>
            <p:cNvSpPr txBox="1">
              <a:spLocks noChangeArrowheads="1"/>
            </p:cNvSpPr>
            <p:nvPr/>
          </p:nvSpPr>
          <p:spPr bwMode="auto">
            <a:xfrm>
              <a:off x="3312" y="2496"/>
              <a:ext cx="153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sz="2400" b="1" baseline="0"/>
            </a:p>
          </p:txBody>
        </p:sp>
        <p:sp>
          <p:nvSpPr>
            <p:cNvPr id="200720" name="Text Box 16"/>
            <p:cNvSpPr txBox="1">
              <a:spLocks noChangeArrowheads="1"/>
            </p:cNvSpPr>
            <p:nvPr/>
          </p:nvSpPr>
          <p:spPr bwMode="auto">
            <a:xfrm>
              <a:off x="3696" y="1008"/>
              <a:ext cx="153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pt-BR" sz="2400" b="1" baseline="0"/>
                <a:t>Volatilização ?</a:t>
              </a:r>
            </a:p>
          </p:txBody>
        </p:sp>
        <p:sp>
          <p:nvSpPr>
            <p:cNvPr id="200721" name="AutoShape 17"/>
            <p:cNvSpPr>
              <a:spLocks noChangeArrowheads="1"/>
            </p:cNvSpPr>
            <p:nvPr/>
          </p:nvSpPr>
          <p:spPr bwMode="auto">
            <a:xfrm>
              <a:off x="3312" y="1008"/>
              <a:ext cx="192" cy="288"/>
            </a:xfrm>
            <a:prstGeom prst="downArrow">
              <a:avLst>
                <a:gd name="adj1" fmla="val 50000"/>
                <a:gd name="adj2" fmla="val 37500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 baseline="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  <p:sp>
          <p:nvSpPr>
            <p:cNvPr id="200722" name="Text Box 18"/>
            <p:cNvSpPr txBox="1">
              <a:spLocks noChangeArrowheads="1"/>
            </p:cNvSpPr>
            <p:nvPr/>
          </p:nvSpPr>
          <p:spPr bwMode="auto">
            <a:xfrm>
              <a:off x="1440" y="2304"/>
              <a:ext cx="1008" cy="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lnSpc>
                  <a:spcPct val="40000"/>
                </a:lnSpc>
                <a:spcBef>
                  <a:spcPct val="50000"/>
                </a:spcBef>
              </a:pPr>
              <a:r>
                <a:rPr lang="pt-BR" sz="2400" b="1" baseline="0"/>
                <a:t>Abertura</a:t>
              </a:r>
            </a:p>
            <a:p>
              <a:pPr eaLnBrk="0" hangingPunct="0">
                <a:lnSpc>
                  <a:spcPct val="40000"/>
                </a:lnSpc>
                <a:spcBef>
                  <a:spcPct val="50000"/>
                </a:spcBef>
              </a:pPr>
              <a:r>
                <a:rPr lang="pt-BR" sz="2400" b="1" baseline="0"/>
                <a:t>Silo</a:t>
              </a:r>
              <a:endParaRPr lang="pt-BR" sz="2400" b="1" baseline="0">
                <a:solidFill>
                  <a:schemeClr val="bg1"/>
                </a:solidFill>
              </a:endParaRPr>
            </a:p>
          </p:txBody>
        </p:sp>
        <p:sp>
          <p:nvSpPr>
            <p:cNvPr id="200723" name="Text Box 19"/>
            <p:cNvSpPr txBox="1">
              <a:spLocks noChangeArrowheads="1"/>
            </p:cNvSpPr>
            <p:nvPr/>
          </p:nvSpPr>
          <p:spPr bwMode="auto">
            <a:xfrm>
              <a:off x="2640" y="960"/>
              <a:ext cx="5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t-BR" sz="2400" b="1" baseline="0"/>
                <a:t>- O</a:t>
              </a:r>
              <a:r>
                <a:rPr lang="pt-BR" sz="2400" b="1" baseline="-25000"/>
                <a:t>2</a:t>
              </a:r>
              <a:endParaRPr lang="pt-BR" sz="2400" baseline="0"/>
            </a:p>
          </p:txBody>
        </p:sp>
        <p:sp>
          <p:nvSpPr>
            <p:cNvPr id="200724" name="Text Box 20"/>
            <p:cNvSpPr txBox="1">
              <a:spLocks noChangeArrowheads="1"/>
            </p:cNvSpPr>
            <p:nvPr/>
          </p:nvSpPr>
          <p:spPr bwMode="auto">
            <a:xfrm>
              <a:off x="2640" y="2256"/>
              <a:ext cx="5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t-BR" sz="2400" b="1" baseline="0"/>
                <a:t>+ O</a:t>
              </a:r>
              <a:r>
                <a:rPr lang="pt-BR" sz="2400" b="1" baseline="-25000"/>
                <a:t>2</a:t>
              </a:r>
              <a:endParaRPr lang="pt-BR" sz="2400" baseline="0"/>
            </a:p>
          </p:txBody>
        </p:sp>
        <p:sp>
          <p:nvSpPr>
            <p:cNvPr id="200725" name="Text Box 21"/>
            <p:cNvSpPr txBox="1">
              <a:spLocks noChangeArrowheads="1"/>
            </p:cNvSpPr>
            <p:nvPr/>
          </p:nvSpPr>
          <p:spPr bwMode="auto">
            <a:xfrm>
              <a:off x="3360" y="2496"/>
              <a:ext cx="13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t-BR" sz="2400" b="1" baseline="0"/>
                <a:t>Etanol</a:t>
              </a:r>
            </a:p>
          </p:txBody>
        </p:sp>
        <p:sp>
          <p:nvSpPr>
            <p:cNvPr id="200726" name="AutoShape 22"/>
            <p:cNvSpPr>
              <a:spLocks noChangeArrowheads="1"/>
            </p:cNvSpPr>
            <p:nvPr/>
          </p:nvSpPr>
          <p:spPr bwMode="auto">
            <a:xfrm>
              <a:off x="4512" y="2496"/>
              <a:ext cx="144" cy="240"/>
            </a:xfrm>
            <a:prstGeom prst="upArrow">
              <a:avLst>
                <a:gd name="adj1" fmla="val 50000"/>
                <a:gd name="adj2" fmla="val 41667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0727" name="Text Box 23"/>
            <p:cNvSpPr txBox="1">
              <a:spLocks noChangeArrowheads="1"/>
            </p:cNvSpPr>
            <p:nvPr/>
          </p:nvSpPr>
          <p:spPr bwMode="auto">
            <a:xfrm>
              <a:off x="3360" y="1776"/>
              <a:ext cx="14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t-BR" sz="2400" b="1" baseline="0"/>
                <a:t>Lactato</a:t>
              </a:r>
            </a:p>
          </p:txBody>
        </p:sp>
        <p:sp>
          <p:nvSpPr>
            <p:cNvPr id="200728" name="AutoShape 24"/>
            <p:cNvSpPr>
              <a:spLocks noChangeArrowheads="1"/>
            </p:cNvSpPr>
            <p:nvPr/>
          </p:nvSpPr>
          <p:spPr bwMode="auto">
            <a:xfrm>
              <a:off x="4464" y="1824"/>
              <a:ext cx="144" cy="240"/>
            </a:xfrm>
            <a:prstGeom prst="downArrow">
              <a:avLst>
                <a:gd name="adj1" fmla="val 50000"/>
                <a:gd name="adj2" fmla="val 41667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3200" baseline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00729" name="Text Box 25"/>
            <p:cNvSpPr txBox="1">
              <a:spLocks noChangeArrowheads="1"/>
            </p:cNvSpPr>
            <p:nvPr/>
          </p:nvSpPr>
          <p:spPr bwMode="auto">
            <a:xfrm>
              <a:off x="4032" y="2112"/>
              <a:ext cx="13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pt-BR" sz="2400" b="1" baseline="0"/>
                <a:t>Leveduras</a:t>
              </a:r>
            </a:p>
          </p:txBody>
        </p:sp>
        <p:sp>
          <p:nvSpPr>
            <p:cNvPr id="200730" name="AutoShape 26"/>
            <p:cNvSpPr>
              <a:spLocks noChangeArrowheads="1"/>
            </p:cNvSpPr>
            <p:nvPr/>
          </p:nvSpPr>
          <p:spPr bwMode="auto">
            <a:xfrm>
              <a:off x="3552" y="2064"/>
              <a:ext cx="192" cy="432"/>
            </a:xfrm>
            <a:prstGeom prst="curvedRightArrow">
              <a:avLst>
                <a:gd name="adj1" fmla="val 45000"/>
                <a:gd name="adj2" fmla="val 90000"/>
                <a:gd name="adj3" fmla="val 33333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 baseline="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  <p:sp>
          <p:nvSpPr>
            <p:cNvPr id="200731" name="Text Box 27"/>
            <p:cNvSpPr txBox="1">
              <a:spLocks noChangeArrowheads="1"/>
            </p:cNvSpPr>
            <p:nvPr/>
          </p:nvSpPr>
          <p:spPr bwMode="auto">
            <a:xfrm>
              <a:off x="3792" y="2784"/>
              <a:ext cx="153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pt-BR" sz="2400" b="1" baseline="0"/>
                <a:t>Volatilização ?</a:t>
              </a:r>
            </a:p>
          </p:txBody>
        </p:sp>
        <p:sp>
          <p:nvSpPr>
            <p:cNvPr id="200732" name="Rectangle 28"/>
            <p:cNvSpPr>
              <a:spLocks noChangeArrowheads="1"/>
            </p:cNvSpPr>
            <p:nvPr/>
          </p:nvSpPr>
          <p:spPr bwMode="auto">
            <a:xfrm>
              <a:off x="1104" y="3120"/>
              <a:ext cx="4128" cy="100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0733" name="Oval 29"/>
            <p:cNvSpPr>
              <a:spLocks noChangeArrowheads="1"/>
            </p:cNvSpPr>
            <p:nvPr/>
          </p:nvSpPr>
          <p:spPr bwMode="auto">
            <a:xfrm>
              <a:off x="1440" y="3328"/>
              <a:ext cx="1104" cy="576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0734" name="Text Box 30"/>
            <p:cNvSpPr txBox="1">
              <a:spLocks noChangeArrowheads="1"/>
            </p:cNvSpPr>
            <p:nvPr/>
          </p:nvSpPr>
          <p:spPr bwMode="auto">
            <a:xfrm>
              <a:off x="1523" y="3491"/>
              <a:ext cx="9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t-BR" sz="2400" b="1" baseline="0"/>
                <a:t>COCHO</a:t>
              </a:r>
            </a:p>
          </p:txBody>
        </p:sp>
        <p:sp>
          <p:nvSpPr>
            <p:cNvPr id="200735" name="Text Box 31"/>
            <p:cNvSpPr txBox="1">
              <a:spLocks noChangeArrowheads="1"/>
            </p:cNvSpPr>
            <p:nvPr/>
          </p:nvSpPr>
          <p:spPr bwMode="auto">
            <a:xfrm>
              <a:off x="2592" y="3479"/>
              <a:ext cx="5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t-BR" sz="2400" b="1" baseline="0"/>
                <a:t>+ O</a:t>
              </a:r>
              <a:r>
                <a:rPr lang="pt-BR" sz="2400" b="1" baseline="-25000"/>
                <a:t>2</a:t>
              </a:r>
              <a:endParaRPr lang="pt-BR" sz="2400" baseline="0"/>
            </a:p>
          </p:txBody>
        </p:sp>
        <p:sp>
          <p:nvSpPr>
            <p:cNvPr id="200736" name="AutoShape 32"/>
            <p:cNvSpPr>
              <a:spLocks noChangeArrowheads="1"/>
            </p:cNvSpPr>
            <p:nvPr/>
          </p:nvSpPr>
          <p:spPr bwMode="auto">
            <a:xfrm>
              <a:off x="3264" y="3168"/>
              <a:ext cx="1584" cy="336"/>
            </a:xfrm>
            <a:prstGeom prst="roundRect">
              <a:avLst>
                <a:gd name="adj" fmla="val 11111"/>
              </a:avLst>
            </a:prstGeom>
            <a:solidFill>
              <a:srgbClr val="15E96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0737" name="Text Box 33"/>
            <p:cNvSpPr txBox="1">
              <a:spLocks noChangeArrowheads="1"/>
            </p:cNvSpPr>
            <p:nvPr/>
          </p:nvSpPr>
          <p:spPr bwMode="auto">
            <a:xfrm>
              <a:off x="3408" y="3168"/>
              <a:ext cx="13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t-BR" sz="2400" b="1" baseline="0"/>
                <a:t>Rejeição</a:t>
              </a:r>
            </a:p>
          </p:txBody>
        </p:sp>
        <p:sp>
          <p:nvSpPr>
            <p:cNvPr id="200738" name="AutoShape 34"/>
            <p:cNvSpPr>
              <a:spLocks noChangeArrowheads="1"/>
            </p:cNvSpPr>
            <p:nvPr/>
          </p:nvSpPr>
          <p:spPr bwMode="auto">
            <a:xfrm>
              <a:off x="3264" y="3744"/>
              <a:ext cx="1584" cy="336"/>
            </a:xfrm>
            <a:prstGeom prst="roundRect">
              <a:avLst>
                <a:gd name="adj" fmla="val 11111"/>
              </a:avLst>
            </a:prstGeom>
            <a:solidFill>
              <a:srgbClr val="15E96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0739" name="Text Box 35"/>
            <p:cNvSpPr txBox="1">
              <a:spLocks noChangeArrowheads="1"/>
            </p:cNvSpPr>
            <p:nvPr/>
          </p:nvSpPr>
          <p:spPr bwMode="auto">
            <a:xfrm>
              <a:off x="3456" y="3792"/>
              <a:ext cx="125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t-BR" sz="2400" b="1" baseline="0"/>
                <a:t>Consumo</a:t>
              </a:r>
            </a:p>
          </p:txBody>
        </p:sp>
        <p:sp>
          <p:nvSpPr>
            <p:cNvPr id="200740" name="Text Box 36"/>
            <p:cNvSpPr txBox="1">
              <a:spLocks noChangeArrowheads="1"/>
            </p:cNvSpPr>
            <p:nvPr/>
          </p:nvSpPr>
          <p:spPr bwMode="auto">
            <a:xfrm>
              <a:off x="4488" y="3168"/>
              <a:ext cx="1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pt-BR" sz="2400" b="1" baseline="0"/>
                <a:t>?</a:t>
              </a:r>
            </a:p>
          </p:txBody>
        </p:sp>
        <p:sp>
          <p:nvSpPr>
            <p:cNvPr id="200741" name="Text Box 37"/>
            <p:cNvSpPr txBox="1">
              <a:spLocks noChangeArrowheads="1"/>
            </p:cNvSpPr>
            <p:nvPr/>
          </p:nvSpPr>
          <p:spPr bwMode="auto">
            <a:xfrm>
              <a:off x="3783" y="3489"/>
              <a:ext cx="153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pt-BR" sz="2400" b="1" baseline="0"/>
                <a:t>Volatilização ?</a:t>
              </a:r>
            </a:p>
          </p:txBody>
        </p:sp>
        <p:sp>
          <p:nvSpPr>
            <p:cNvPr id="200742" name="AutoShape 38"/>
            <p:cNvSpPr>
              <a:spLocks noChangeArrowheads="1"/>
            </p:cNvSpPr>
            <p:nvPr/>
          </p:nvSpPr>
          <p:spPr bwMode="auto">
            <a:xfrm>
              <a:off x="3328" y="1296"/>
              <a:ext cx="1600" cy="336"/>
            </a:xfrm>
            <a:prstGeom prst="roundRect">
              <a:avLst>
                <a:gd name="adj" fmla="val 11111"/>
              </a:avLst>
            </a:prstGeom>
            <a:solidFill>
              <a:srgbClr val="15E96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0743" name="Text Box 39"/>
            <p:cNvSpPr txBox="1">
              <a:spLocks noChangeArrowheads="1"/>
            </p:cNvSpPr>
            <p:nvPr/>
          </p:nvSpPr>
          <p:spPr bwMode="auto">
            <a:xfrm>
              <a:off x="3413" y="1320"/>
              <a:ext cx="14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t-BR" sz="2400" b="1" baseline="0"/>
                <a:t>Detectado</a:t>
              </a:r>
            </a:p>
          </p:txBody>
        </p:sp>
      </p:grpSp>
      <p:pic>
        <p:nvPicPr>
          <p:cNvPr id="200746" name="Picture 42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 descr="esal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6613" y="681038"/>
            <a:ext cx="541337" cy="838200"/>
          </a:xfrm>
          <a:prstGeom prst="rect">
            <a:avLst/>
          </a:prstGeom>
          <a:noFill/>
        </p:spPr>
      </p:pic>
      <p:sp>
        <p:nvSpPr>
          <p:cNvPr id="206851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3600" b="1" baseline="0">
                <a:effectLst>
                  <a:outerShdw blurRad="38100" dist="38100" dir="2700000" algn="tl">
                    <a:srgbClr val="000000"/>
                  </a:outerShdw>
                </a:effectLst>
              </a:rPr>
              <a:t>Etanol-Digestão e Metabolismo</a:t>
            </a:r>
          </a:p>
        </p:txBody>
      </p:sp>
      <p:sp>
        <p:nvSpPr>
          <p:cNvPr id="206852" name="Rectangle 4"/>
          <p:cNvSpPr>
            <a:spLocks noChangeArrowheads="1"/>
          </p:cNvSpPr>
          <p:nvPr/>
        </p:nvSpPr>
        <p:spPr bwMode="auto">
          <a:xfrm>
            <a:off x="1436688" y="884238"/>
            <a:ext cx="6858000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6853" name="AutoShape 5"/>
          <p:cNvSpPr>
            <a:spLocks noChangeArrowheads="1"/>
          </p:cNvSpPr>
          <p:nvPr/>
        </p:nvSpPr>
        <p:spPr bwMode="auto">
          <a:xfrm>
            <a:off x="395288" y="860425"/>
            <a:ext cx="762000" cy="2362200"/>
          </a:xfrm>
          <a:prstGeom prst="roundRect">
            <a:avLst>
              <a:gd name="adj" fmla="val 16667"/>
            </a:avLst>
          </a:prstGeom>
          <a:solidFill>
            <a:srgbClr val="15E96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6854" name="Text Box 6"/>
          <p:cNvSpPr txBox="1">
            <a:spLocks noChangeArrowheads="1"/>
          </p:cNvSpPr>
          <p:nvPr/>
        </p:nvSpPr>
        <p:spPr bwMode="auto">
          <a:xfrm>
            <a:off x="581025" y="965200"/>
            <a:ext cx="457200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lnSpc>
                <a:spcPct val="80000"/>
              </a:lnSpc>
              <a:spcBef>
                <a:spcPct val="50000"/>
              </a:spcBef>
            </a:pPr>
            <a:r>
              <a:rPr lang="pt-BR" sz="2400" b="1" baseline="0"/>
              <a:t>R</a:t>
            </a:r>
          </a:p>
          <a:p>
            <a:pPr algn="l" eaLnBrk="0" hangingPunct="0">
              <a:lnSpc>
                <a:spcPct val="80000"/>
              </a:lnSpc>
              <a:spcBef>
                <a:spcPct val="50000"/>
              </a:spcBef>
            </a:pPr>
            <a:r>
              <a:rPr lang="pt-BR" sz="2400" b="1" baseline="0"/>
              <a:t>Ú</a:t>
            </a:r>
          </a:p>
          <a:p>
            <a:pPr algn="l" eaLnBrk="0" hangingPunct="0">
              <a:lnSpc>
                <a:spcPct val="80000"/>
              </a:lnSpc>
              <a:spcBef>
                <a:spcPct val="50000"/>
              </a:spcBef>
            </a:pPr>
            <a:r>
              <a:rPr lang="pt-BR" sz="2400" b="1" baseline="0"/>
              <a:t>M</a:t>
            </a:r>
          </a:p>
          <a:p>
            <a:pPr algn="l" eaLnBrk="0" hangingPunct="0">
              <a:lnSpc>
                <a:spcPct val="80000"/>
              </a:lnSpc>
              <a:spcBef>
                <a:spcPct val="50000"/>
              </a:spcBef>
            </a:pPr>
            <a:r>
              <a:rPr lang="pt-BR" sz="2400" b="1" baseline="0"/>
              <a:t>EN</a:t>
            </a:r>
          </a:p>
        </p:txBody>
      </p:sp>
      <p:sp>
        <p:nvSpPr>
          <p:cNvPr id="206855" name="AutoShape 7"/>
          <p:cNvSpPr>
            <a:spLocks noChangeArrowheads="1"/>
          </p:cNvSpPr>
          <p:nvPr/>
        </p:nvSpPr>
        <p:spPr bwMode="auto">
          <a:xfrm>
            <a:off x="439738" y="3513138"/>
            <a:ext cx="685800" cy="2514600"/>
          </a:xfrm>
          <a:prstGeom prst="roundRect">
            <a:avLst>
              <a:gd name="adj" fmla="val 16667"/>
            </a:avLst>
          </a:prstGeom>
          <a:solidFill>
            <a:srgbClr val="15E96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6856" name="Text Box 8"/>
          <p:cNvSpPr txBox="1">
            <a:spLocks noChangeArrowheads="1"/>
          </p:cNvSpPr>
          <p:nvPr/>
        </p:nvSpPr>
        <p:spPr bwMode="auto">
          <a:xfrm>
            <a:off x="565150" y="3660775"/>
            <a:ext cx="457200" cy="2319338"/>
          </a:xfrm>
          <a:prstGeom prst="rect">
            <a:avLst/>
          </a:prstGeom>
          <a:solidFill>
            <a:srgbClr val="15E96B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pt-BR" sz="2400" b="1" baseline="0"/>
              <a:t>F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pt-BR" sz="2400" b="1" baseline="0"/>
              <a:t>Í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pt-BR" sz="2400" b="1" baseline="0"/>
              <a:t>G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pt-BR" sz="2400" b="1" baseline="0"/>
              <a:t>A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pt-BR" sz="2400" b="1" baseline="0"/>
              <a:t>D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pt-BR" sz="2400" b="1" baseline="0"/>
              <a:t>O</a:t>
            </a:r>
          </a:p>
        </p:txBody>
      </p:sp>
      <p:sp>
        <p:nvSpPr>
          <p:cNvPr id="206857" name="Rectangle 9"/>
          <p:cNvSpPr>
            <a:spLocks noChangeArrowheads="1"/>
          </p:cNvSpPr>
          <p:nvPr/>
        </p:nvSpPr>
        <p:spPr bwMode="auto">
          <a:xfrm>
            <a:off x="1436688" y="3327400"/>
            <a:ext cx="6858000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3200" baseline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6858" name="AutoShape 10"/>
          <p:cNvSpPr>
            <a:spLocks noChangeArrowheads="1"/>
          </p:cNvSpPr>
          <p:nvPr/>
        </p:nvSpPr>
        <p:spPr bwMode="auto">
          <a:xfrm>
            <a:off x="1560513" y="1050925"/>
            <a:ext cx="1752600" cy="685800"/>
          </a:xfrm>
          <a:prstGeom prst="flowChartAlternateProcess">
            <a:avLst/>
          </a:prstGeom>
          <a:solidFill>
            <a:srgbClr val="15E96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6859" name="Text Box 11"/>
          <p:cNvSpPr txBox="1">
            <a:spLocks noChangeArrowheads="1"/>
          </p:cNvSpPr>
          <p:nvPr/>
        </p:nvSpPr>
        <p:spPr bwMode="auto">
          <a:xfrm>
            <a:off x="1693863" y="1131888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2400" b="1" baseline="0"/>
              <a:t>Etanol</a:t>
            </a:r>
          </a:p>
        </p:txBody>
      </p:sp>
      <p:sp>
        <p:nvSpPr>
          <p:cNvPr id="206860" name="AutoShape 12"/>
          <p:cNvSpPr>
            <a:spLocks noChangeArrowheads="1"/>
          </p:cNvSpPr>
          <p:nvPr/>
        </p:nvSpPr>
        <p:spPr bwMode="auto">
          <a:xfrm>
            <a:off x="3417888" y="1270000"/>
            <a:ext cx="609600" cy="228600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6861" name="AutoShape 13"/>
          <p:cNvSpPr>
            <a:spLocks noChangeArrowheads="1"/>
          </p:cNvSpPr>
          <p:nvPr/>
        </p:nvSpPr>
        <p:spPr bwMode="auto">
          <a:xfrm>
            <a:off x="4141788" y="1008063"/>
            <a:ext cx="1943100" cy="685800"/>
          </a:xfrm>
          <a:prstGeom prst="flowChartAlternateProcess">
            <a:avLst/>
          </a:prstGeom>
          <a:solidFill>
            <a:srgbClr val="15E96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6862" name="Text Box 14"/>
          <p:cNvSpPr txBox="1">
            <a:spLocks noChangeArrowheads="1"/>
          </p:cNvSpPr>
          <p:nvPr/>
        </p:nvSpPr>
        <p:spPr bwMode="auto">
          <a:xfrm>
            <a:off x="4003675" y="1079500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2400" b="1" baseline="0"/>
              <a:t>Acetaldeído</a:t>
            </a:r>
          </a:p>
        </p:txBody>
      </p:sp>
      <p:sp>
        <p:nvSpPr>
          <p:cNvPr id="206863" name="AutoShape 15"/>
          <p:cNvSpPr>
            <a:spLocks noChangeArrowheads="1"/>
          </p:cNvSpPr>
          <p:nvPr/>
        </p:nvSpPr>
        <p:spPr bwMode="auto">
          <a:xfrm>
            <a:off x="6513513" y="1012825"/>
            <a:ext cx="1295400" cy="685800"/>
          </a:xfrm>
          <a:prstGeom prst="flowChartAlternateProcess">
            <a:avLst/>
          </a:prstGeom>
          <a:solidFill>
            <a:srgbClr val="15E96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6864" name="AutoShape 16"/>
          <p:cNvSpPr>
            <a:spLocks noChangeArrowheads="1"/>
          </p:cNvSpPr>
          <p:nvPr/>
        </p:nvSpPr>
        <p:spPr bwMode="auto">
          <a:xfrm>
            <a:off x="1646238" y="1803400"/>
            <a:ext cx="323850" cy="1585913"/>
          </a:xfrm>
          <a:prstGeom prst="downArrow">
            <a:avLst>
              <a:gd name="adj1" fmla="val 50000"/>
              <a:gd name="adj2" fmla="val 122427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6865" name="AutoShape 17"/>
          <p:cNvSpPr>
            <a:spLocks noChangeArrowheads="1"/>
          </p:cNvSpPr>
          <p:nvPr/>
        </p:nvSpPr>
        <p:spPr bwMode="auto">
          <a:xfrm>
            <a:off x="2522538" y="3403600"/>
            <a:ext cx="1752600" cy="533400"/>
          </a:xfrm>
          <a:prstGeom prst="flowChartAlternateProcess">
            <a:avLst/>
          </a:prstGeom>
          <a:solidFill>
            <a:srgbClr val="15E96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6866" name="AutoShape 18"/>
          <p:cNvSpPr>
            <a:spLocks noChangeArrowheads="1"/>
          </p:cNvSpPr>
          <p:nvPr/>
        </p:nvSpPr>
        <p:spPr bwMode="auto">
          <a:xfrm>
            <a:off x="2522538" y="4637088"/>
            <a:ext cx="1752600" cy="476250"/>
          </a:xfrm>
          <a:prstGeom prst="flowChartAlternateProcess">
            <a:avLst/>
          </a:prstGeom>
          <a:solidFill>
            <a:srgbClr val="15E96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6867" name="Text Box 19"/>
          <p:cNvSpPr txBox="1">
            <a:spLocks noChangeArrowheads="1"/>
          </p:cNvSpPr>
          <p:nvPr/>
        </p:nvSpPr>
        <p:spPr bwMode="auto">
          <a:xfrm>
            <a:off x="2446338" y="46513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2400" b="1" baseline="0"/>
              <a:t>Acetil-CoA</a:t>
            </a:r>
          </a:p>
        </p:txBody>
      </p:sp>
      <p:sp>
        <p:nvSpPr>
          <p:cNvPr id="206868" name="Text Box 20"/>
          <p:cNvSpPr txBox="1">
            <a:spLocks noChangeArrowheads="1"/>
          </p:cNvSpPr>
          <p:nvPr/>
        </p:nvSpPr>
        <p:spPr bwMode="auto">
          <a:xfrm>
            <a:off x="2403475" y="34036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2400" b="1" baseline="0"/>
              <a:t>Acetaldeído</a:t>
            </a:r>
          </a:p>
        </p:txBody>
      </p:sp>
      <p:sp>
        <p:nvSpPr>
          <p:cNvPr id="206869" name="AutoShape 21"/>
          <p:cNvSpPr>
            <a:spLocks noChangeArrowheads="1"/>
          </p:cNvSpPr>
          <p:nvPr/>
        </p:nvSpPr>
        <p:spPr bwMode="auto">
          <a:xfrm>
            <a:off x="1512888" y="5308600"/>
            <a:ext cx="1752600" cy="685800"/>
          </a:xfrm>
          <a:prstGeom prst="flowChartAlternateProcess">
            <a:avLst/>
          </a:prstGeom>
          <a:solidFill>
            <a:srgbClr val="15E96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6870" name="Text Box 22"/>
          <p:cNvSpPr txBox="1">
            <a:spLocks noChangeArrowheads="1"/>
          </p:cNvSpPr>
          <p:nvPr/>
        </p:nvSpPr>
        <p:spPr bwMode="auto">
          <a:xfrm>
            <a:off x="1436688" y="5384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2400" b="1" baseline="0"/>
              <a:t>Acetato</a:t>
            </a:r>
          </a:p>
        </p:txBody>
      </p:sp>
      <p:sp>
        <p:nvSpPr>
          <p:cNvPr id="206871" name="Oval 23"/>
          <p:cNvSpPr>
            <a:spLocks noChangeArrowheads="1"/>
          </p:cNvSpPr>
          <p:nvPr/>
        </p:nvSpPr>
        <p:spPr bwMode="auto">
          <a:xfrm>
            <a:off x="2122488" y="2565400"/>
            <a:ext cx="1066800" cy="4572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6872" name="Text Box 24"/>
          <p:cNvSpPr txBox="1">
            <a:spLocks noChangeArrowheads="1"/>
          </p:cNvSpPr>
          <p:nvPr/>
        </p:nvSpPr>
        <p:spPr bwMode="auto">
          <a:xfrm>
            <a:off x="2265363" y="2617788"/>
            <a:ext cx="99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pt-BR" sz="1800" b="1" baseline="0"/>
              <a:t>NADH</a:t>
            </a:r>
            <a:endParaRPr lang="pt-BR" sz="1800" b="1" baseline="0">
              <a:solidFill>
                <a:schemeClr val="bg1"/>
              </a:solidFill>
            </a:endParaRPr>
          </a:p>
        </p:txBody>
      </p:sp>
      <p:sp>
        <p:nvSpPr>
          <p:cNvPr id="206873" name="Oval 25"/>
          <p:cNvSpPr>
            <a:spLocks noChangeArrowheads="1"/>
          </p:cNvSpPr>
          <p:nvPr/>
        </p:nvSpPr>
        <p:spPr bwMode="auto">
          <a:xfrm>
            <a:off x="1589088" y="3984625"/>
            <a:ext cx="1066800" cy="4572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6874" name="Text Box 26"/>
          <p:cNvSpPr txBox="1">
            <a:spLocks noChangeArrowheads="1"/>
          </p:cNvSpPr>
          <p:nvPr/>
        </p:nvSpPr>
        <p:spPr bwMode="auto">
          <a:xfrm>
            <a:off x="1665288" y="4056063"/>
            <a:ext cx="99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pt-BR" sz="1800" b="1" baseline="0"/>
              <a:t>NADH</a:t>
            </a:r>
            <a:endParaRPr lang="pt-BR" sz="1800" b="1" baseline="0">
              <a:solidFill>
                <a:schemeClr val="bg1"/>
              </a:solidFill>
            </a:endParaRPr>
          </a:p>
        </p:txBody>
      </p:sp>
      <p:sp>
        <p:nvSpPr>
          <p:cNvPr id="206875" name="AutoShape 27"/>
          <p:cNvSpPr>
            <a:spLocks noChangeArrowheads="1"/>
          </p:cNvSpPr>
          <p:nvPr/>
        </p:nvSpPr>
        <p:spPr bwMode="auto">
          <a:xfrm>
            <a:off x="2046288" y="1955800"/>
            <a:ext cx="2057400" cy="457200"/>
          </a:xfrm>
          <a:prstGeom prst="flowChartAlternateProcess">
            <a:avLst/>
          </a:prstGeom>
          <a:solidFill>
            <a:srgbClr val="66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6876" name="Text Box 28"/>
          <p:cNvSpPr txBox="1">
            <a:spLocks noChangeArrowheads="1"/>
          </p:cNvSpPr>
          <p:nvPr/>
        </p:nvSpPr>
        <p:spPr bwMode="auto">
          <a:xfrm>
            <a:off x="2151063" y="2032000"/>
            <a:ext cx="2057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pt-BR" baseline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OH-desidrogenase</a:t>
            </a:r>
          </a:p>
        </p:txBody>
      </p:sp>
      <p:sp>
        <p:nvSpPr>
          <p:cNvPr id="206877" name="AutoShape 29"/>
          <p:cNvSpPr>
            <a:spLocks noChangeArrowheads="1"/>
          </p:cNvSpPr>
          <p:nvPr/>
        </p:nvSpPr>
        <p:spPr bwMode="auto">
          <a:xfrm>
            <a:off x="3236913" y="4013200"/>
            <a:ext cx="2057400" cy="457200"/>
          </a:xfrm>
          <a:prstGeom prst="flowChartAlternateProcess">
            <a:avLst/>
          </a:prstGeom>
          <a:solidFill>
            <a:srgbClr val="66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6878" name="Text Box 30"/>
          <p:cNvSpPr txBox="1">
            <a:spLocks noChangeArrowheads="1"/>
          </p:cNvSpPr>
          <p:nvPr/>
        </p:nvSpPr>
        <p:spPr bwMode="auto">
          <a:xfrm>
            <a:off x="3265488" y="4089400"/>
            <a:ext cx="2057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pt-BR" baseline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COH-desidrogenase</a:t>
            </a:r>
          </a:p>
        </p:txBody>
      </p:sp>
      <p:sp>
        <p:nvSpPr>
          <p:cNvPr id="206879" name="AutoShape 31"/>
          <p:cNvSpPr>
            <a:spLocks noChangeArrowheads="1"/>
          </p:cNvSpPr>
          <p:nvPr/>
        </p:nvSpPr>
        <p:spPr bwMode="auto">
          <a:xfrm>
            <a:off x="3570288" y="5337175"/>
            <a:ext cx="1752600" cy="685800"/>
          </a:xfrm>
          <a:prstGeom prst="flowChartAlternateProcess">
            <a:avLst/>
          </a:prstGeom>
          <a:solidFill>
            <a:srgbClr val="15E96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6880" name="Text Box 32"/>
          <p:cNvSpPr txBox="1">
            <a:spLocks noChangeArrowheads="1"/>
          </p:cNvSpPr>
          <p:nvPr/>
        </p:nvSpPr>
        <p:spPr bwMode="auto">
          <a:xfrm>
            <a:off x="3489325" y="5461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2400" b="1" baseline="0"/>
              <a:t>Butirato</a:t>
            </a:r>
          </a:p>
        </p:txBody>
      </p:sp>
      <p:sp>
        <p:nvSpPr>
          <p:cNvPr id="206881" name="Line 33"/>
          <p:cNvSpPr>
            <a:spLocks noChangeShapeType="1"/>
          </p:cNvSpPr>
          <p:nvPr/>
        </p:nvSpPr>
        <p:spPr bwMode="auto">
          <a:xfrm flipH="1">
            <a:off x="2808288" y="5080000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6882" name="Line 34"/>
          <p:cNvSpPr>
            <a:spLocks noChangeShapeType="1"/>
          </p:cNvSpPr>
          <p:nvPr/>
        </p:nvSpPr>
        <p:spPr bwMode="auto">
          <a:xfrm>
            <a:off x="3646488" y="5080000"/>
            <a:ext cx="381000" cy="276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6883" name="Text Box 35"/>
          <p:cNvSpPr txBox="1">
            <a:spLocks noChangeArrowheads="1"/>
          </p:cNvSpPr>
          <p:nvPr/>
        </p:nvSpPr>
        <p:spPr bwMode="auto">
          <a:xfrm>
            <a:off x="3422650" y="949325"/>
            <a:ext cx="76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pt-BR" sz="2000" baseline="0">
                <a:solidFill>
                  <a:srgbClr val="FFFFFF"/>
                </a:solidFill>
              </a:rPr>
              <a:t>30%</a:t>
            </a:r>
            <a:endParaRPr lang="pt-BR" sz="2400" baseline="0">
              <a:solidFill>
                <a:srgbClr val="FFFFFF"/>
              </a:solidFill>
            </a:endParaRPr>
          </a:p>
        </p:txBody>
      </p:sp>
      <p:sp>
        <p:nvSpPr>
          <p:cNvPr id="206884" name="AutoShape 36"/>
          <p:cNvSpPr>
            <a:spLocks noChangeArrowheads="1"/>
          </p:cNvSpPr>
          <p:nvPr/>
        </p:nvSpPr>
        <p:spPr bwMode="auto">
          <a:xfrm>
            <a:off x="6161088" y="1196975"/>
            <a:ext cx="304800" cy="301625"/>
          </a:xfrm>
          <a:prstGeom prst="rightArrow">
            <a:avLst>
              <a:gd name="adj1" fmla="val 50000"/>
              <a:gd name="adj2" fmla="val 25263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6885" name="Text Box 37"/>
          <p:cNvSpPr txBox="1">
            <a:spLocks noChangeArrowheads="1"/>
          </p:cNvSpPr>
          <p:nvPr/>
        </p:nvSpPr>
        <p:spPr bwMode="auto">
          <a:xfrm>
            <a:off x="6008688" y="1117600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2400" b="1" baseline="0"/>
              <a:t>Acetato</a:t>
            </a:r>
          </a:p>
        </p:txBody>
      </p:sp>
      <p:sp>
        <p:nvSpPr>
          <p:cNvPr id="206886" name="AutoShape 38"/>
          <p:cNvSpPr>
            <a:spLocks noChangeArrowheads="1"/>
          </p:cNvSpPr>
          <p:nvPr/>
        </p:nvSpPr>
        <p:spPr bwMode="auto">
          <a:xfrm>
            <a:off x="7913688" y="965200"/>
            <a:ext cx="228600" cy="1447800"/>
          </a:xfrm>
          <a:prstGeom prst="upArrow">
            <a:avLst>
              <a:gd name="adj1" fmla="val 50000"/>
              <a:gd name="adj2" fmla="val 158333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6887" name="AutoShape 39"/>
          <p:cNvSpPr>
            <a:spLocks noChangeArrowheads="1"/>
          </p:cNvSpPr>
          <p:nvPr/>
        </p:nvSpPr>
        <p:spPr bwMode="auto">
          <a:xfrm>
            <a:off x="5475288" y="1803400"/>
            <a:ext cx="2324100" cy="533400"/>
          </a:xfrm>
          <a:prstGeom prst="flowChartAlternateProcess">
            <a:avLst/>
          </a:prstGeom>
          <a:solidFill>
            <a:srgbClr val="15E96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6888" name="Text Box 40"/>
          <p:cNvSpPr txBox="1">
            <a:spLocks noChangeArrowheads="1"/>
          </p:cNvSpPr>
          <p:nvPr/>
        </p:nvSpPr>
        <p:spPr bwMode="auto">
          <a:xfrm>
            <a:off x="5437188" y="1831975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2400" b="1" baseline="0"/>
              <a:t>N-valerato (C5)</a:t>
            </a:r>
            <a:endParaRPr lang="pt-BR" sz="2400" b="1" baseline="0">
              <a:solidFill>
                <a:schemeClr val="bg1"/>
              </a:solidFill>
            </a:endParaRPr>
          </a:p>
        </p:txBody>
      </p:sp>
      <p:sp>
        <p:nvSpPr>
          <p:cNvPr id="206889" name="AutoShape 41"/>
          <p:cNvSpPr>
            <a:spLocks noChangeArrowheads="1"/>
          </p:cNvSpPr>
          <p:nvPr/>
        </p:nvSpPr>
        <p:spPr bwMode="auto">
          <a:xfrm>
            <a:off x="5832475" y="2536825"/>
            <a:ext cx="1943100" cy="533400"/>
          </a:xfrm>
          <a:prstGeom prst="flowChartAlternateProcess">
            <a:avLst/>
          </a:prstGeom>
          <a:solidFill>
            <a:srgbClr val="15E96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6890" name="Text Box 42"/>
          <p:cNvSpPr txBox="1">
            <a:spLocks noChangeArrowheads="1"/>
          </p:cNvSpPr>
          <p:nvPr/>
        </p:nvSpPr>
        <p:spPr bwMode="auto">
          <a:xfrm>
            <a:off x="5772150" y="2565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2400" b="1" baseline="0"/>
              <a:t>Propionato</a:t>
            </a:r>
          </a:p>
        </p:txBody>
      </p:sp>
      <p:sp>
        <p:nvSpPr>
          <p:cNvPr id="206891" name="AutoShape 43"/>
          <p:cNvSpPr>
            <a:spLocks noChangeArrowheads="1"/>
          </p:cNvSpPr>
          <p:nvPr/>
        </p:nvSpPr>
        <p:spPr bwMode="auto">
          <a:xfrm>
            <a:off x="7918450" y="2541588"/>
            <a:ext cx="228600" cy="533400"/>
          </a:xfrm>
          <a:prstGeom prst="downArrow">
            <a:avLst>
              <a:gd name="adj1" fmla="val 50000"/>
              <a:gd name="adj2" fmla="val 58333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6892" name="Line 44"/>
          <p:cNvSpPr>
            <a:spLocks noChangeShapeType="1"/>
          </p:cNvSpPr>
          <p:nvPr/>
        </p:nvSpPr>
        <p:spPr bwMode="auto">
          <a:xfrm>
            <a:off x="2884488" y="3937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6893" name="Text Box 45"/>
          <p:cNvSpPr txBox="1">
            <a:spLocks noChangeArrowheads="1"/>
          </p:cNvSpPr>
          <p:nvPr/>
        </p:nvSpPr>
        <p:spPr bwMode="auto">
          <a:xfrm>
            <a:off x="5627688" y="3479800"/>
            <a:ext cx="2678112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pt-BR" sz="2000" b="1" baseline="0"/>
              <a:t>&gt; NADH/NAD</a:t>
            </a:r>
          </a:p>
          <a:p>
            <a:pPr algn="l" eaLnBrk="0" hangingPunct="0">
              <a:spcBef>
                <a:spcPct val="50000"/>
              </a:spcBef>
            </a:pPr>
            <a:r>
              <a:rPr lang="pt-BR" sz="2000" b="1" baseline="0"/>
              <a:t>&lt; gluconeogênese</a:t>
            </a:r>
          </a:p>
          <a:p>
            <a:pPr algn="l" eaLnBrk="0" hangingPunct="0">
              <a:spcBef>
                <a:spcPct val="50000"/>
              </a:spcBef>
            </a:pPr>
            <a:r>
              <a:rPr lang="pt-BR" sz="2000" b="1" baseline="0"/>
              <a:t>&gt; síntese TAG</a:t>
            </a:r>
          </a:p>
          <a:p>
            <a:pPr algn="l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pt-BR" sz="2000" b="1" baseline="0"/>
              <a:t>&gt;lactato (acidose)</a:t>
            </a:r>
          </a:p>
          <a:p>
            <a:pPr algn="l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pt-BR" sz="2000" b="1" baseline="0"/>
              <a:t>&gt; Corpos cetônicos</a:t>
            </a:r>
          </a:p>
        </p:txBody>
      </p:sp>
      <p:pic>
        <p:nvPicPr>
          <p:cNvPr id="206894" name="Picture 46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esal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8488" y="228600"/>
            <a:ext cx="541337" cy="838200"/>
          </a:xfrm>
          <a:prstGeom prst="rect">
            <a:avLst/>
          </a:prstGeom>
          <a:noFill/>
        </p:spPr>
      </p:pic>
      <p:sp>
        <p:nvSpPr>
          <p:cNvPr id="220164" name="Text Box 4"/>
          <p:cNvSpPr txBox="1">
            <a:spLocks noChangeArrowheads="1"/>
          </p:cNvSpPr>
          <p:nvPr/>
        </p:nvSpPr>
        <p:spPr bwMode="auto">
          <a:xfrm>
            <a:off x="925513" y="2075285"/>
            <a:ext cx="7391400" cy="308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2800" b="1" baseline="0"/>
              <a:t>A fermentação alcoólica:</a:t>
            </a:r>
          </a:p>
          <a:p>
            <a:pPr algn="l">
              <a:spcBef>
                <a:spcPct val="50000"/>
              </a:spcBef>
            </a:pPr>
            <a:r>
              <a:rPr lang="pt-BR" sz="2800" b="1" baseline="0"/>
              <a:t>	- Atividade de leveduras epífitas;</a:t>
            </a:r>
          </a:p>
          <a:p>
            <a:pPr algn="l">
              <a:spcBef>
                <a:spcPct val="50000"/>
              </a:spcBef>
            </a:pPr>
            <a:r>
              <a:rPr lang="pt-BR" sz="2800" b="1" baseline="0"/>
              <a:t>	- Redução no valor nutritivo;</a:t>
            </a:r>
          </a:p>
          <a:p>
            <a:pPr algn="l">
              <a:spcBef>
                <a:spcPct val="50000"/>
              </a:spcBef>
            </a:pPr>
            <a:r>
              <a:rPr lang="pt-BR" sz="2800" b="1" baseline="0"/>
              <a:t>	- Elevação de perdas;</a:t>
            </a:r>
          </a:p>
          <a:p>
            <a:pPr algn="l">
              <a:spcBef>
                <a:spcPct val="50000"/>
              </a:spcBef>
            </a:pPr>
            <a:r>
              <a:rPr lang="pt-BR" sz="2800" b="1" baseline="0"/>
              <a:t>	- Redução do consumo;</a:t>
            </a:r>
          </a:p>
        </p:txBody>
      </p:sp>
      <p:sp>
        <p:nvSpPr>
          <p:cNvPr id="220165" name="Text Box 5"/>
          <p:cNvSpPr txBox="1">
            <a:spLocks noChangeArrowheads="1"/>
          </p:cNvSpPr>
          <p:nvPr/>
        </p:nvSpPr>
        <p:spPr bwMode="auto">
          <a:xfrm>
            <a:off x="1789113" y="6009110"/>
            <a:ext cx="53752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2800" baseline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- </a:t>
            </a:r>
            <a:r>
              <a:rPr lang="pt-BR" sz="2800" b="1" baseline="0"/>
              <a:t>Necessidade de aditivos;</a:t>
            </a:r>
            <a:endParaRPr lang="pt-BR" sz="2800" b="1" baseline="0">
              <a:solidFill>
                <a:srgbClr val="FFFF00"/>
              </a:solidFill>
            </a:endParaRPr>
          </a:p>
        </p:txBody>
      </p:sp>
      <p:sp>
        <p:nvSpPr>
          <p:cNvPr id="220166" name="AutoShape 6"/>
          <p:cNvSpPr>
            <a:spLocks noChangeArrowheads="1"/>
          </p:cNvSpPr>
          <p:nvPr/>
        </p:nvSpPr>
        <p:spPr bwMode="auto">
          <a:xfrm>
            <a:off x="3317875" y="5231235"/>
            <a:ext cx="749300" cy="792162"/>
          </a:xfrm>
          <a:prstGeom prst="downArrow">
            <a:avLst>
              <a:gd name="adj1" fmla="val 50000"/>
              <a:gd name="adj2" fmla="val 26430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20167" name="AutoShape 7"/>
          <p:cNvSpPr>
            <a:spLocks noChangeArrowheads="1"/>
          </p:cNvSpPr>
          <p:nvPr/>
        </p:nvSpPr>
        <p:spPr bwMode="auto">
          <a:xfrm>
            <a:off x="823664" y="476672"/>
            <a:ext cx="79248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anchor="b"/>
          <a:lstStyle/>
          <a:p>
            <a:pPr algn="l">
              <a:lnSpc>
                <a:spcPct val="90000"/>
              </a:lnSpc>
            </a:pPr>
            <a:r>
              <a:rPr lang="en-US" sz="3600" b="1" baseline="0" dirty="0" err="1"/>
              <a:t>Silagem</a:t>
            </a:r>
            <a:r>
              <a:rPr lang="en-US" sz="3600" b="1" baseline="0" dirty="0"/>
              <a:t> de </a:t>
            </a:r>
            <a:r>
              <a:rPr lang="en-US" sz="3600" b="1" baseline="0" dirty="0" err="1"/>
              <a:t>cana</a:t>
            </a:r>
            <a:r>
              <a:rPr lang="en-US" sz="3600" b="1" baseline="0" dirty="0"/>
              <a:t>-de-</a:t>
            </a:r>
            <a:r>
              <a:rPr lang="en-US" sz="3600" b="1" baseline="0" dirty="0" err="1"/>
              <a:t>açúcar</a:t>
            </a:r>
            <a:endParaRPr lang="pt-BR" sz="3600" b="1" baseline="0" dirty="0"/>
          </a:p>
        </p:txBody>
      </p:sp>
      <p:pic>
        <p:nvPicPr>
          <p:cNvPr id="220168" name="Picture 8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9" name="Text Box 3"/>
          <p:cNvSpPr txBox="1">
            <a:spLocks noChangeArrowheads="1"/>
          </p:cNvSpPr>
          <p:nvPr/>
        </p:nvSpPr>
        <p:spPr bwMode="auto">
          <a:xfrm>
            <a:off x="3471863" y="3113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44740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244741" name="Text Box 5"/>
          <p:cNvSpPr txBox="1">
            <a:spLocks noChangeArrowheads="1"/>
          </p:cNvSpPr>
          <p:nvPr/>
        </p:nvSpPr>
        <p:spPr bwMode="auto">
          <a:xfrm>
            <a:off x="1023938" y="4192588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44860" name="Picture 124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graphicFrame>
        <p:nvGraphicFramePr>
          <p:cNvPr id="10" name="Tabela 9"/>
          <p:cNvGraphicFramePr>
            <a:graphicFrameLocks noGrp="1"/>
          </p:cNvGraphicFramePr>
          <p:nvPr/>
        </p:nvGraphicFramePr>
        <p:xfrm>
          <a:off x="899592" y="2414280"/>
          <a:ext cx="7488833" cy="3174961"/>
        </p:xfrm>
        <a:graphic>
          <a:graphicData uri="http://schemas.openxmlformats.org/drawingml/2006/table">
            <a:tbl>
              <a:tblPr/>
              <a:tblGrid>
                <a:gridCol w="2084105"/>
                <a:gridCol w="1662147"/>
                <a:gridCol w="1247527"/>
                <a:gridCol w="1247527"/>
                <a:gridCol w="1247527"/>
              </a:tblGrid>
              <a:tr h="697682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 smtClean="0">
                          <a:latin typeface="Arial"/>
                        </a:rPr>
                        <a:t>Nutriente</a:t>
                      </a:r>
                      <a:endParaRPr lang="pt-BR" sz="2000" b="1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latin typeface="Arial"/>
                        </a:rPr>
                        <a:t>Número Amostras</a:t>
                      </a: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latin typeface="Arial"/>
                        </a:rPr>
                        <a:t>Média</a:t>
                      </a: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latin typeface="Arial"/>
                        </a:rPr>
                        <a:t>Mínimo</a:t>
                      </a: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latin typeface="Arial"/>
                        </a:rPr>
                        <a:t>Máximo</a:t>
                      </a: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897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>
                          <a:latin typeface="Arial"/>
                        </a:rPr>
                        <a:t>MS</a:t>
                      </a:r>
                    </a:p>
                  </a:txBody>
                  <a:tcPr marL="8965" marR="8965" marT="89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latin typeface="Arial"/>
                        </a:rPr>
                        <a:t>25</a:t>
                      </a:r>
                    </a:p>
                  </a:txBody>
                  <a:tcPr marL="8965" marR="8965" marT="89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27,78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20,10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57,29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53897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>
                          <a:latin typeface="Arial"/>
                        </a:rPr>
                        <a:t>PB</a:t>
                      </a:r>
                    </a:p>
                  </a:txBody>
                  <a:tcPr marL="8965" marR="8965" marT="89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latin typeface="Arial"/>
                        </a:rPr>
                        <a:t>25</a:t>
                      </a:r>
                    </a:p>
                  </a:txBody>
                  <a:tcPr marL="8965" marR="8965" marT="89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4,35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1,88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9,77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3897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>
                          <a:latin typeface="Arial"/>
                        </a:rPr>
                        <a:t>FB</a:t>
                      </a:r>
                    </a:p>
                  </a:txBody>
                  <a:tcPr marL="8965" marR="8965" marT="89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latin typeface="Arial"/>
                        </a:rPr>
                        <a:t>22</a:t>
                      </a:r>
                    </a:p>
                  </a:txBody>
                  <a:tcPr marL="8965" marR="8965" marT="89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32,73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10,63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36,40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3897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>
                          <a:latin typeface="Arial"/>
                        </a:rPr>
                        <a:t>EE</a:t>
                      </a:r>
                    </a:p>
                  </a:txBody>
                  <a:tcPr marL="8965" marR="8965" marT="89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latin typeface="Arial"/>
                        </a:rPr>
                        <a:t>25</a:t>
                      </a:r>
                    </a:p>
                  </a:txBody>
                  <a:tcPr marL="8965" marR="8965" marT="89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1,23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0,67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2,93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3897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>
                          <a:latin typeface="Arial"/>
                        </a:rPr>
                        <a:t>MM</a:t>
                      </a:r>
                    </a:p>
                  </a:txBody>
                  <a:tcPr marL="8965" marR="8965" marT="89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latin typeface="Arial"/>
                        </a:rPr>
                        <a:t>24</a:t>
                      </a:r>
                    </a:p>
                  </a:txBody>
                  <a:tcPr marL="8965" marR="8965" marT="89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3,90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2,07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6,46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3897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>
                          <a:latin typeface="Arial"/>
                        </a:rPr>
                        <a:t>ENN</a:t>
                      </a:r>
                    </a:p>
                  </a:txBody>
                  <a:tcPr marL="8965" marR="8965" marT="89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latin typeface="Arial"/>
                        </a:rPr>
                        <a:t>22</a:t>
                      </a:r>
                    </a:p>
                  </a:txBody>
                  <a:tcPr marL="8965" marR="8965" marT="89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57,73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46,22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83,61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3897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latin typeface="Arial"/>
                        </a:rPr>
                        <a:t>NDT </a:t>
                      </a:r>
                      <a:r>
                        <a:rPr lang="pt-BR" sz="2000" b="0" i="0" u="none" strike="noStrike">
                          <a:latin typeface="Arial"/>
                        </a:rPr>
                        <a:t>(</a:t>
                      </a:r>
                      <a:r>
                        <a:rPr lang="pt-BR" sz="2000" b="0" i="0" u="none" strike="noStrike" smtClean="0">
                          <a:latin typeface="Arial"/>
                        </a:rPr>
                        <a:t>est.)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 dirty="0">
                          <a:latin typeface="Arial"/>
                        </a:rPr>
                        <a:t>22</a:t>
                      </a:r>
                    </a:p>
                  </a:txBody>
                  <a:tcPr marL="8965" marR="8965" marT="89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57,99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53,87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69,54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AutoShape 2"/>
          <p:cNvSpPr>
            <a:spLocks noGrp="1" noChangeArrowheads="1"/>
          </p:cNvSpPr>
          <p:nvPr>
            <p:ph type="title"/>
          </p:nvPr>
        </p:nvSpPr>
        <p:spPr>
          <a:xfrm>
            <a:off x="102939" y="44624"/>
            <a:ext cx="8357493" cy="1143000"/>
          </a:xfrm>
        </p:spPr>
        <p:txBody>
          <a:bodyPr>
            <a:normAutofit/>
          </a:bodyPr>
          <a:lstStyle/>
          <a:p>
            <a:r>
              <a:rPr lang="en-US" sz="2800" dirty="0" err="1"/>
              <a:t>Composição</a:t>
            </a:r>
            <a:r>
              <a:rPr lang="en-US" sz="2800" dirty="0"/>
              <a:t> </a:t>
            </a:r>
            <a:r>
              <a:rPr lang="en-US" sz="2800" dirty="0" err="1"/>
              <a:t>média</a:t>
            </a:r>
            <a:r>
              <a:rPr lang="en-US" sz="2800" dirty="0"/>
              <a:t> </a:t>
            </a:r>
            <a:r>
              <a:rPr lang="en-US" sz="2800" dirty="0" err="1" smtClean="0"/>
              <a:t>da</a:t>
            </a:r>
            <a:r>
              <a:rPr lang="en-US" sz="2800" dirty="0" smtClean="0"/>
              <a:t> </a:t>
            </a:r>
            <a:r>
              <a:rPr lang="en-US" sz="2800" dirty="0" err="1" smtClean="0"/>
              <a:t>silagem</a:t>
            </a:r>
            <a:r>
              <a:rPr lang="en-US" sz="2800" dirty="0" smtClean="0"/>
              <a:t> de </a:t>
            </a:r>
            <a:r>
              <a:rPr lang="en-US" sz="2800" dirty="0" err="1"/>
              <a:t>cana</a:t>
            </a:r>
            <a:r>
              <a:rPr lang="en-US" sz="2800" dirty="0"/>
              <a:t>-de-</a:t>
            </a:r>
            <a:r>
              <a:rPr lang="en-US" sz="2800" dirty="0" err="1"/>
              <a:t>açúcar</a:t>
            </a:r>
            <a:endParaRPr lang="pt-BR" sz="2800" dirty="0"/>
          </a:p>
        </p:txBody>
      </p:sp>
      <p:sp>
        <p:nvSpPr>
          <p:cNvPr id="8" name="Retângulo 7"/>
          <p:cNvSpPr/>
          <p:nvPr/>
        </p:nvSpPr>
        <p:spPr>
          <a:xfrm>
            <a:off x="827584" y="1620089"/>
            <a:ext cx="7632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t-BR" b="1" baseline="0" dirty="0" smtClean="0">
                <a:ea typeface="Times New Roman" pitchFamily="18" charset="0"/>
                <a:cs typeface="Arial" charset="0"/>
              </a:rPr>
              <a:t>Tabela 12 – Amostras de silagem de cana-de-açúcar analisadas no Laboratório de </a:t>
            </a:r>
            <a:r>
              <a:rPr lang="pt-BR" b="1" baseline="0" dirty="0" err="1" smtClean="0">
                <a:ea typeface="Times New Roman" pitchFamily="18" charset="0"/>
                <a:cs typeface="Arial" charset="0"/>
              </a:rPr>
              <a:t>Bromatologia</a:t>
            </a:r>
            <a:r>
              <a:rPr lang="pt-BR" b="1" baseline="0" dirty="0" smtClean="0">
                <a:ea typeface="Times New Roman" pitchFamily="18" charset="0"/>
                <a:cs typeface="Arial" charset="0"/>
              </a:rPr>
              <a:t> da USP/ESALQ entre 2000 e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AutoShape 2"/>
          <p:cNvSpPr>
            <a:spLocks noGrp="1" noChangeArrowheads="1"/>
          </p:cNvSpPr>
          <p:nvPr>
            <p:ph type="title"/>
          </p:nvPr>
        </p:nvSpPr>
        <p:spPr>
          <a:xfrm>
            <a:off x="174947" y="125760"/>
            <a:ext cx="8357493" cy="1143000"/>
          </a:xfrm>
        </p:spPr>
        <p:txBody>
          <a:bodyPr>
            <a:normAutofit/>
          </a:bodyPr>
          <a:lstStyle/>
          <a:p>
            <a:r>
              <a:rPr lang="en-US" sz="2800" dirty="0" err="1"/>
              <a:t>Composição</a:t>
            </a:r>
            <a:r>
              <a:rPr lang="en-US" sz="2800" dirty="0"/>
              <a:t> </a:t>
            </a:r>
            <a:r>
              <a:rPr lang="en-US" sz="2800" dirty="0" err="1"/>
              <a:t>média</a:t>
            </a:r>
            <a:r>
              <a:rPr lang="en-US" sz="2800" dirty="0"/>
              <a:t> </a:t>
            </a:r>
            <a:r>
              <a:rPr lang="en-US" sz="2800" dirty="0" err="1" smtClean="0"/>
              <a:t>da</a:t>
            </a:r>
            <a:r>
              <a:rPr lang="en-US" sz="2800" dirty="0" smtClean="0"/>
              <a:t> </a:t>
            </a:r>
            <a:r>
              <a:rPr lang="en-US" sz="2800" dirty="0" err="1" smtClean="0"/>
              <a:t>silagem</a:t>
            </a:r>
            <a:r>
              <a:rPr lang="en-US" sz="2800" dirty="0" smtClean="0"/>
              <a:t> de </a:t>
            </a:r>
            <a:r>
              <a:rPr lang="en-US" sz="2800" dirty="0" err="1"/>
              <a:t>cana</a:t>
            </a:r>
            <a:r>
              <a:rPr lang="en-US" sz="2800" dirty="0"/>
              <a:t>-de-</a:t>
            </a:r>
            <a:r>
              <a:rPr lang="en-US" sz="2800" dirty="0" err="1"/>
              <a:t>açúcar</a:t>
            </a:r>
            <a:endParaRPr lang="pt-BR" sz="2800" dirty="0"/>
          </a:p>
        </p:txBody>
      </p:sp>
      <p:sp>
        <p:nvSpPr>
          <p:cNvPr id="244739" name="Text Box 3"/>
          <p:cNvSpPr txBox="1">
            <a:spLocks noChangeArrowheads="1"/>
          </p:cNvSpPr>
          <p:nvPr/>
        </p:nvSpPr>
        <p:spPr bwMode="auto">
          <a:xfrm>
            <a:off x="3471863" y="3113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44740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244741" name="Text Box 5"/>
          <p:cNvSpPr txBox="1">
            <a:spLocks noChangeArrowheads="1"/>
          </p:cNvSpPr>
          <p:nvPr/>
        </p:nvSpPr>
        <p:spPr bwMode="auto">
          <a:xfrm>
            <a:off x="1023938" y="4192588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44860" name="Picture 124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graphicFrame>
        <p:nvGraphicFramePr>
          <p:cNvPr id="10" name="Tabela 9"/>
          <p:cNvGraphicFramePr>
            <a:graphicFrameLocks noGrp="1"/>
          </p:cNvGraphicFramePr>
          <p:nvPr/>
        </p:nvGraphicFramePr>
        <p:xfrm>
          <a:off x="971600" y="2492896"/>
          <a:ext cx="7488833" cy="2376266"/>
        </p:xfrm>
        <a:graphic>
          <a:graphicData uri="http://schemas.openxmlformats.org/drawingml/2006/table">
            <a:tbl>
              <a:tblPr/>
              <a:tblGrid>
                <a:gridCol w="2084105"/>
                <a:gridCol w="1662147"/>
                <a:gridCol w="1247527"/>
                <a:gridCol w="1247527"/>
                <a:gridCol w="1247527"/>
              </a:tblGrid>
              <a:tr h="671976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 smtClean="0">
                          <a:latin typeface="Arial"/>
                        </a:rPr>
                        <a:t>Nutriente</a:t>
                      </a:r>
                      <a:endParaRPr lang="pt-BR" sz="2000" b="1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latin typeface="Arial"/>
                        </a:rPr>
                        <a:t>Número Amostras</a:t>
                      </a: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latin typeface="Arial"/>
                        </a:rPr>
                        <a:t>Média</a:t>
                      </a: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latin typeface="Arial"/>
                        </a:rPr>
                        <a:t>Mínimo</a:t>
                      </a: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latin typeface="Arial"/>
                        </a:rPr>
                        <a:t>Máximo</a:t>
                      </a: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858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latin typeface="Arial"/>
                        </a:rPr>
                        <a:t>FDN</a:t>
                      </a:r>
                    </a:p>
                  </a:txBody>
                  <a:tcPr marL="8965" marR="8965" marT="89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latin typeface="Arial"/>
                        </a:rPr>
                        <a:t>16</a:t>
                      </a:r>
                    </a:p>
                  </a:txBody>
                  <a:tcPr marL="8965" marR="8965" marT="89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62,63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50,07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74,60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40858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latin typeface="Arial"/>
                        </a:rPr>
                        <a:t>FDA</a:t>
                      </a:r>
                    </a:p>
                  </a:txBody>
                  <a:tcPr marL="8965" marR="8965" marT="89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latin typeface="Arial"/>
                        </a:rPr>
                        <a:t>13</a:t>
                      </a:r>
                    </a:p>
                  </a:txBody>
                  <a:tcPr marL="8965" marR="8965" marT="89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39,49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35,86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46,59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0858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>
                          <a:latin typeface="Arial"/>
                        </a:rPr>
                        <a:t>Lignina </a:t>
                      </a:r>
                    </a:p>
                  </a:txBody>
                  <a:tcPr marL="8965" marR="8965" marT="89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latin typeface="Arial"/>
                        </a:rPr>
                        <a:t>10</a:t>
                      </a:r>
                    </a:p>
                  </a:txBody>
                  <a:tcPr marL="8965" marR="8965" marT="89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6,57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5,59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7,73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0858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latin typeface="Arial"/>
                        </a:rPr>
                        <a:t>Celulose</a:t>
                      </a:r>
                    </a:p>
                  </a:txBody>
                  <a:tcPr marL="8965" marR="8965" marT="89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latin typeface="Arial"/>
                        </a:rPr>
                        <a:t>10</a:t>
                      </a:r>
                    </a:p>
                  </a:txBody>
                  <a:tcPr marL="8965" marR="8965" marT="89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32,77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30,17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38,86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0858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latin typeface="Arial"/>
                        </a:rPr>
                        <a:t>pH</a:t>
                      </a:r>
                    </a:p>
                  </a:txBody>
                  <a:tcPr marL="8965" marR="8965" marT="89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 dirty="0">
                          <a:latin typeface="Arial"/>
                        </a:rPr>
                        <a:t>2</a:t>
                      </a:r>
                    </a:p>
                  </a:txBody>
                  <a:tcPr marL="8965" marR="8965" marT="89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3,72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3,69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latin typeface="Arial"/>
                        </a:rPr>
                        <a:t>3,75</a:t>
                      </a:r>
                      <a:endParaRPr lang="pt-BR" sz="2000" b="0" i="0" u="none" strike="noStrike" dirty="0">
                        <a:latin typeface="Arial"/>
                      </a:endParaRPr>
                    </a:p>
                  </a:txBody>
                  <a:tcPr marL="8965" marR="8965" marT="89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CaixaDeTexto 8"/>
          <p:cNvSpPr txBox="1"/>
          <p:nvPr/>
        </p:nvSpPr>
        <p:spPr>
          <a:xfrm>
            <a:off x="899592" y="5055567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aseline="0" dirty="0" smtClean="0"/>
              <a:t>Carboidratos não fibrosos = 27,89%</a:t>
            </a:r>
            <a:endParaRPr lang="pt-BR" sz="2400" dirty="0"/>
          </a:p>
        </p:txBody>
      </p:sp>
      <p:sp>
        <p:nvSpPr>
          <p:cNvPr id="11" name="Retângulo 10"/>
          <p:cNvSpPr/>
          <p:nvPr/>
        </p:nvSpPr>
        <p:spPr>
          <a:xfrm>
            <a:off x="827584" y="1620089"/>
            <a:ext cx="7632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t-BR" b="1" baseline="0" dirty="0" smtClean="0">
                <a:ea typeface="Times New Roman" pitchFamily="18" charset="0"/>
                <a:cs typeface="Arial" charset="0"/>
              </a:rPr>
              <a:t>Tabela 12 – Amostras de silagem de cana-de-açúcar analisadas no Laboratório de </a:t>
            </a:r>
            <a:r>
              <a:rPr lang="pt-BR" b="1" baseline="0" dirty="0" err="1" smtClean="0">
                <a:ea typeface="Times New Roman" pitchFamily="18" charset="0"/>
                <a:cs typeface="Arial" charset="0"/>
              </a:rPr>
              <a:t>Bromatologia</a:t>
            </a:r>
            <a:r>
              <a:rPr lang="pt-BR" b="1" baseline="0" dirty="0" smtClean="0">
                <a:ea typeface="Times New Roman" pitchFamily="18" charset="0"/>
                <a:cs typeface="Arial" charset="0"/>
              </a:rPr>
              <a:t> da USP/ESALQ entre 2000 e 2010 (</a:t>
            </a:r>
            <a:r>
              <a:rPr lang="pt-BR" b="1" baseline="0" dirty="0" err="1" smtClean="0">
                <a:ea typeface="Times New Roman" pitchFamily="18" charset="0"/>
                <a:cs typeface="Arial" charset="0"/>
              </a:rPr>
              <a:t>cont</a:t>
            </a:r>
            <a:r>
              <a:rPr lang="pt-BR" b="1" baseline="0" dirty="0" smtClean="0">
                <a:ea typeface="Times New Roman" pitchFamily="18" charset="0"/>
                <a:cs typeface="Arial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AutoShape 2"/>
          <p:cNvSpPr>
            <a:spLocks noGrp="1" noChangeArrowheads="1"/>
          </p:cNvSpPr>
          <p:nvPr>
            <p:ph type="title"/>
          </p:nvPr>
        </p:nvSpPr>
        <p:spPr>
          <a:xfrm>
            <a:off x="762000" y="620713"/>
            <a:ext cx="7924800" cy="1143000"/>
          </a:xfrm>
        </p:spPr>
        <p:txBody>
          <a:bodyPr/>
          <a:lstStyle/>
          <a:p>
            <a:r>
              <a:rPr lang="en-US"/>
              <a:t>Balanceamento de rações</a:t>
            </a:r>
            <a:endParaRPr lang="pt-BR"/>
          </a:p>
        </p:txBody>
      </p:sp>
      <p:sp>
        <p:nvSpPr>
          <p:cNvPr id="407555" name="Text Box 3"/>
          <p:cNvSpPr txBox="1">
            <a:spLocks noChangeArrowheads="1"/>
          </p:cNvSpPr>
          <p:nvPr/>
        </p:nvSpPr>
        <p:spPr bwMode="auto">
          <a:xfrm>
            <a:off x="3471863" y="3113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407556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407557" name="Text Box 5"/>
          <p:cNvSpPr txBox="1">
            <a:spLocks noChangeArrowheads="1"/>
          </p:cNvSpPr>
          <p:nvPr/>
        </p:nvSpPr>
        <p:spPr bwMode="auto">
          <a:xfrm>
            <a:off x="1023938" y="4192588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graphicFrame>
        <p:nvGraphicFramePr>
          <p:cNvPr id="407614" name="Group 62"/>
          <p:cNvGraphicFramePr>
            <a:graphicFrameLocks noGrp="1"/>
          </p:cNvGraphicFramePr>
          <p:nvPr/>
        </p:nvGraphicFramePr>
        <p:xfrm>
          <a:off x="539552" y="2132856"/>
          <a:ext cx="8412797" cy="4319588"/>
        </p:xfrm>
        <a:graphic>
          <a:graphicData uri="http://schemas.openxmlformats.org/drawingml/2006/table">
            <a:tbl>
              <a:tblPr/>
              <a:tblGrid>
                <a:gridCol w="3382962"/>
                <a:gridCol w="1873250"/>
                <a:gridCol w="1511300"/>
                <a:gridCol w="1228725"/>
                <a:gridCol w="208280"/>
                <a:gridCol w="208280"/>
              </a:tblGrid>
              <a:tr h="796925">
                <a:tc gridSpan="6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Tabela 8 – Consumo e produção de leite de vacas holandesas confinadas e alimentadas com diferentes volumosos.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117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Variáveis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Silagem milho dentado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Silagem milho duro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Cana-de-acucar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1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Consumo de MS (kg/dia)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23,0</a:t>
                      </a:r>
                      <a:r>
                        <a:rPr kumimoji="0" lang="pt-BR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23,1</a:t>
                      </a:r>
                      <a:r>
                        <a:rPr kumimoji="0" lang="pt-BR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21,5</a:t>
                      </a:r>
                      <a:r>
                        <a:rPr kumimoji="0" lang="pt-BR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Produção de Leite (kg/dia)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34,2</a:t>
                      </a:r>
                      <a:r>
                        <a:rPr kumimoji="0" lang="pt-BR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34,6</a:t>
                      </a:r>
                      <a:r>
                        <a:rPr kumimoji="0" lang="pt-BR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31,9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9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FDN, %MS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26,9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27,9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27,0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2025">
                <a:tc gridSpan="6"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Letras diferentes, na mesma linha, diferem estatisticamente entre si (P&lt;0,05).</a:t>
                      </a: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Fonte: adaptado de Correa </a:t>
                      </a:r>
                      <a:r>
                        <a:rPr kumimoji="0" lang="pt-B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et</a:t>
                      </a: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pt-B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al</a:t>
                      </a: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(2003).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07615" name="Rectangle 63"/>
          <p:cNvSpPr>
            <a:spLocks noChangeArrowheads="1"/>
          </p:cNvSpPr>
          <p:nvPr/>
        </p:nvSpPr>
        <p:spPr bwMode="auto">
          <a:xfrm>
            <a:off x="4286825" y="4090927"/>
            <a:ext cx="4392613" cy="863600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407616" name="Picture 64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4" name="Text Box 12"/>
          <p:cNvSpPr txBox="1">
            <a:spLocks noChangeArrowheads="1"/>
          </p:cNvSpPr>
          <p:nvPr/>
        </p:nvSpPr>
        <p:spPr bwMode="auto">
          <a:xfrm>
            <a:off x="468313" y="908050"/>
            <a:ext cx="8207375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Variações nos padrões de resposta</a:t>
            </a:r>
          </a:p>
        </p:txBody>
      </p:sp>
      <p:pic>
        <p:nvPicPr>
          <p:cNvPr id="74772" name="Picture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188" y="1404938"/>
            <a:ext cx="8748712" cy="505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AutoShape 2"/>
          <p:cNvSpPr txBox="1">
            <a:spLocks noChangeArrowheads="1"/>
          </p:cNvSpPr>
          <p:nvPr/>
        </p:nvSpPr>
        <p:spPr>
          <a:xfrm>
            <a:off x="395536" y="116632"/>
            <a:ext cx="79248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Silagem de cana-de-açúcar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556129" y="6114782"/>
            <a:ext cx="22156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baseline="0" dirty="0" err="1" smtClean="0"/>
              <a:t>Fonte</a:t>
            </a:r>
            <a:r>
              <a:rPr lang="en-US" baseline="0" dirty="0" smtClean="0"/>
              <a:t>: Schmidt (2008)</a:t>
            </a:r>
            <a:endParaRPr lang="pt-BR" baseline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8" name="Text Box 12"/>
          <p:cNvSpPr txBox="1">
            <a:spLocks noChangeArrowheads="1"/>
          </p:cNvSpPr>
          <p:nvPr/>
        </p:nvSpPr>
        <p:spPr bwMode="auto">
          <a:xfrm>
            <a:off x="468313" y="908050"/>
            <a:ext cx="8207375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Variações nos padrões de resposta</a:t>
            </a:r>
          </a:p>
        </p:txBody>
      </p:sp>
      <p:pic>
        <p:nvPicPr>
          <p:cNvPr id="75789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900" y="1409700"/>
            <a:ext cx="8604250" cy="473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AutoShape 2"/>
          <p:cNvSpPr txBox="1">
            <a:spLocks noChangeArrowheads="1"/>
          </p:cNvSpPr>
          <p:nvPr/>
        </p:nvSpPr>
        <p:spPr>
          <a:xfrm>
            <a:off x="395536" y="116632"/>
            <a:ext cx="79248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Silagem de cana-de-açúcar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556129" y="6114782"/>
            <a:ext cx="22156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baseline="0" dirty="0" err="1" smtClean="0"/>
              <a:t>Fonte</a:t>
            </a:r>
            <a:r>
              <a:rPr lang="en-US" baseline="0" dirty="0" smtClean="0"/>
              <a:t>: Schmidt (2008)</a:t>
            </a:r>
            <a:endParaRPr lang="pt-BR" baseline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748" name="Object 20"/>
          <p:cNvGraphicFramePr>
            <a:graphicFrameLocks noChangeAspect="1"/>
          </p:cNvGraphicFramePr>
          <p:nvPr/>
        </p:nvGraphicFramePr>
        <p:xfrm>
          <a:off x="900113" y="1412875"/>
          <a:ext cx="6840537" cy="5029200"/>
        </p:xfrm>
        <a:graphic>
          <a:graphicData uri="http://schemas.openxmlformats.org/presentationml/2006/ole">
            <p:oleObj spid="_x0000_s473090" name="Gráfico" r:id="rId3" imgW="3524250" imgH="2590800" progId="Excel.Sheet.8">
              <p:embed/>
            </p:oleObj>
          </a:graphicData>
        </a:graphic>
      </p:graphicFrame>
      <p:sp>
        <p:nvSpPr>
          <p:cNvPr id="73740" name="Text Box 12"/>
          <p:cNvSpPr txBox="1">
            <a:spLocks noChangeArrowheads="1"/>
          </p:cNvSpPr>
          <p:nvPr/>
        </p:nvSpPr>
        <p:spPr bwMode="auto">
          <a:xfrm>
            <a:off x="1403350" y="908050"/>
            <a:ext cx="6840538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Uréia</a:t>
            </a:r>
          </a:p>
        </p:txBody>
      </p:sp>
      <p:sp>
        <p:nvSpPr>
          <p:cNvPr id="73741" name="Text Box 13"/>
          <p:cNvSpPr txBox="1">
            <a:spLocks noChangeArrowheads="1"/>
          </p:cNvSpPr>
          <p:nvPr/>
        </p:nvSpPr>
        <p:spPr bwMode="auto">
          <a:xfrm>
            <a:off x="1979613" y="2276475"/>
            <a:ext cx="10795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N=12</a:t>
            </a:r>
          </a:p>
        </p:txBody>
      </p:sp>
      <p:sp>
        <p:nvSpPr>
          <p:cNvPr id="73742" name="Text Box 14"/>
          <p:cNvSpPr txBox="1">
            <a:spLocks noChangeArrowheads="1"/>
          </p:cNvSpPr>
          <p:nvPr/>
        </p:nvSpPr>
        <p:spPr bwMode="auto">
          <a:xfrm>
            <a:off x="3059113" y="1700213"/>
            <a:ext cx="10795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8</a:t>
            </a:r>
          </a:p>
        </p:txBody>
      </p:sp>
      <p:sp>
        <p:nvSpPr>
          <p:cNvPr id="73743" name="Text Box 15"/>
          <p:cNvSpPr txBox="1">
            <a:spLocks noChangeArrowheads="1"/>
          </p:cNvSpPr>
          <p:nvPr/>
        </p:nvSpPr>
        <p:spPr bwMode="auto">
          <a:xfrm>
            <a:off x="3995738" y="2349500"/>
            <a:ext cx="10795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9</a:t>
            </a:r>
          </a:p>
        </p:txBody>
      </p:sp>
      <p:sp>
        <p:nvSpPr>
          <p:cNvPr id="73744" name="Text Box 16"/>
          <p:cNvSpPr txBox="1">
            <a:spLocks noChangeArrowheads="1"/>
          </p:cNvSpPr>
          <p:nvPr/>
        </p:nvSpPr>
        <p:spPr bwMode="auto">
          <a:xfrm>
            <a:off x="4932363" y="1484313"/>
            <a:ext cx="10795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5</a:t>
            </a:r>
          </a:p>
        </p:txBody>
      </p:sp>
      <p:sp>
        <p:nvSpPr>
          <p:cNvPr id="73745" name="Text Box 17"/>
          <p:cNvSpPr txBox="1">
            <a:spLocks noChangeArrowheads="1"/>
          </p:cNvSpPr>
          <p:nvPr/>
        </p:nvSpPr>
        <p:spPr bwMode="auto">
          <a:xfrm>
            <a:off x="5795963" y="1484313"/>
            <a:ext cx="10795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2</a:t>
            </a:r>
          </a:p>
        </p:txBody>
      </p:sp>
      <p:sp>
        <p:nvSpPr>
          <p:cNvPr id="73746" name="Text Box 18"/>
          <p:cNvSpPr txBox="1">
            <a:spLocks noChangeArrowheads="1"/>
          </p:cNvSpPr>
          <p:nvPr/>
        </p:nvSpPr>
        <p:spPr bwMode="auto">
          <a:xfrm>
            <a:off x="6753225" y="1504950"/>
            <a:ext cx="10795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5</a:t>
            </a:r>
          </a:p>
        </p:txBody>
      </p:sp>
      <p:sp>
        <p:nvSpPr>
          <p:cNvPr id="20" name="AutoShape 2"/>
          <p:cNvSpPr txBox="1">
            <a:spLocks noChangeArrowheads="1"/>
          </p:cNvSpPr>
          <p:nvPr/>
        </p:nvSpPr>
        <p:spPr>
          <a:xfrm>
            <a:off x="395536" y="116632"/>
            <a:ext cx="79248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Silagem de cana-de-açúcar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251520" y="6330806"/>
            <a:ext cx="22156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baseline="0" dirty="0" err="1" smtClean="0"/>
              <a:t>Fonte</a:t>
            </a:r>
            <a:r>
              <a:rPr lang="en-US" baseline="0" dirty="0" smtClean="0"/>
              <a:t>: Schmidt (2008)</a:t>
            </a:r>
            <a:endParaRPr lang="pt-BR" baseline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820" name="Object 20"/>
          <p:cNvGraphicFramePr>
            <a:graphicFrameLocks noChangeAspect="1"/>
          </p:cNvGraphicFramePr>
          <p:nvPr/>
        </p:nvGraphicFramePr>
        <p:xfrm>
          <a:off x="612775" y="1485900"/>
          <a:ext cx="7488238" cy="4967288"/>
        </p:xfrm>
        <a:graphic>
          <a:graphicData uri="http://schemas.openxmlformats.org/presentationml/2006/ole">
            <p:oleObj spid="_x0000_s474114" name="Gráfico" r:id="rId3" imgW="3905250" imgH="2590800" progId="Excel.Sheet.8">
              <p:embed/>
            </p:oleObj>
          </a:graphicData>
        </a:graphic>
      </p:graphicFrame>
      <p:sp>
        <p:nvSpPr>
          <p:cNvPr id="76813" name="Text Box 13"/>
          <p:cNvSpPr txBox="1">
            <a:spLocks noChangeArrowheads="1"/>
          </p:cNvSpPr>
          <p:nvPr/>
        </p:nvSpPr>
        <p:spPr bwMode="auto">
          <a:xfrm>
            <a:off x="1403350" y="908050"/>
            <a:ext cx="6840538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Benzoato de Sódio</a:t>
            </a:r>
          </a:p>
        </p:txBody>
      </p:sp>
      <p:sp>
        <p:nvSpPr>
          <p:cNvPr id="76814" name="Text Box 14"/>
          <p:cNvSpPr txBox="1">
            <a:spLocks noChangeArrowheads="1"/>
          </p:cNvSpPr>
          <p:nvPr/>
        </p:nvSpPr>
        <p:spPr bwMode="auto">
          <a:xfrm>
            <a:off x="2041525" y="1927225"/>
            <a:ext cx="10795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N=5</a:t>
            </a:r>
          </a:p>
        </p:txBody>
      </p:sp>
      <p:sp>
        <p:nvSpPr>
          <p:cNvPr id="76815" name="Text Box 15"/>
          <p:cNvSpPr txBox="1">
            <a:spLocks noChangeArrowheads="1"/>
          </p:cNvSpPr>
          <p:nvPr/>
        </p:nvSpPr>
        <p:spPr bwMode="auto">
          <a:xfrm>
            <a:off x="3060700" y="2146300"/>
            <a:ext cx="10795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6</a:t>
            </a:r>
          </a:p>
        </p:txBody>
      </p:sp>
      <p:sp>
        <p:nvSpPr>
          <p:cNvPr id="76816" name="Text Box 16"/>
          <p:cNvSpPr txBox="1">
            <a:spLocks noChangeArrowheads="1"/>
          </p:cNvSpPr>
          <p:nvPr/>
        </p:nvSpPr>
        <p:spPr bwMode="auto">
          <a:xfrm>
            <a:off x="4140200" y="1484313"/>
            <a:ext cx="10795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4</a:t>
            </a:r>
          </a:p>
        </p:txBody>
      </p:sp>
      <p:sp>
        <p:nvSpPr>
          <p:cNvPr id="76817" name="Text Box 17"/>
          <p:cNvSpPr txBox="1">
            <a:spLocks noChangeArrowheads="1"/>
          </p:cNvSpPr>
          <p:nvPr/>
        </p:nvSpPr>
        <p:spPr bwMode="auto">
          <a:xfrm>
            <a:off x="5148263" y="1484313"/>
            <a:ext cx="10795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6</a:t>
            </a:r>
          </a:p>
        </p:txBody>
      </p:sp>
      <p:sp>
        <p:nvSpPr>
          <p:cNvPr id="76818" name="Text Box 18"/>
          <p:cNvSpPr txBox="1">
            <a:spLocks noChangeArrowheads="1"/>
          </p:cNvSpPr>
          <p:nvPr/>
        </p:nvSpPr>
        <p:spPr bwMode="auto">
          <a:xfrm>
            <a:off x="6084888" y="1484313"/>
            <a:ext cx="10795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2</a:t>
            </a:r>
          </a:p>
        </p:txBody>
      </p:sp>
      <p:sp>
        <p:nvSpPr>
          <p:cNvPr id="76819" name="Text Box 19"/>
          <p:cNvSpPr txBox="1">
            <a:spLocks noChangeArrowheads="1"/>
          </p:cNvSpPr>
          <p:nvPr/>
        </p:nvSpPr>
        <p:spPr bwMode="auto">
          <a:xfrm>
            <a:off x="7061200" y="1504950"/>
            <a:ext cx="10795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2</a:t>
            </a:r>
          </a:p>
        </p:txBody>
      </p:sp>
      <p:sp>
        <p:nvSpPr>
          <p:cNvPr id="20" name="AutoShape 2"/>
          <p:cNvSpPr txBox="1">
            <a:spLocks noChangeArrowheads="1"/>
          </p:cNvSpPr>
          <p:nvPr/>
        </p:nvSpPr>
        <p:spPr>
          <a:xfrm>
            <a:off x="395536" y="116632"/>
            <a:ext cx="79248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Silagem de cana-de-açúcar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251520" y="6330806"/>
            <a:ext cx="22156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baseline="0" dirty="0" err="1" smtClean="0"/>
              <a:t>Fonte</a:t>
            </a:r>
            <a:r>
              <a:rPr lang="en-US" baseline="0" dirty="0" smtClean="0"/>
              <a:t>: Schmidt (2008)</a:t>
            </a:r>
            <a:endParaRPr lang="pt-BR" baseline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844" name="Object 20"/>
          <p:cNvGraphicFramePr>
            <a:graphicFrameLocks noChangeAspect="1"/>
          </p:cNvGraphicFramePr>
          <p:nvPr/>
        </p:nvGraphicFramePr>
        <p:xfrm>
          <a:off x="755650" y="1443038"/>
          <a:ext cx="7632700" cy="5048250"/>
        </p:xfrm>
        <a:graphic>
          <a:graphicData uri="http://schemas.openxmlformats.org/presentationml/2006/ole">
            <p:oleObj spid="_x0000_s475138" name="Gráfico" r:id="rId3" imgW="3352800" imgH="2447925" progId="Excel.Sheet.8">
              <p:embed/>
            </p:oleObj>
          </a:graphicData>
        </a:graphic>
      </p:graphicFrame>
      <p:sp>
        <p:nvSpPr>
          <p:cNvPr id="77837" name="Text Box 13"/>
          <p:cNvSpPr txBox="1">
            <a:spLocks noChangeArrowheads="1"/>
          </p:cNvSpPr>
          <p:nvPr/>
        </p:nvSpPr>
        <p:spPr bwMode="auto">
          <a:xfrm>
            <a:off x="1403350" y="908050"/>
            <a:ext cx="6840538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Hidróxido de Sódio</a:t>
            </a:r>
          </a:p>
        </p:txBody>
      </p:sp>
      <p:sp>
        <p:nvSpPr>
          <p:cNvPr id="77838" name="Text Box 14"/>
          <p:cNvSpPr txBox="1">
            <a:spLocks noChangeArrowheads="1"/>
          </p:cNvSpPr>
          <p:nvPr/>
        </p:nvSpPr>
        <p:spPr bwMode="auto">
          <a:xfrm>
            <a:off x="2051050" y="2414588"/>
            <a:ext cx="10795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N=5</a:t>
            </a:r>
          </a:p>
        </p:txBody>
      </p:sp>
      <p:sp>
        <p:nvSpPr>
          <p:cNvPr id="77839" name="Text Box 15"/>
          <p:cNvSpPr txBox="1">
            <a:spLocks noChangeArrowheads="1"/>
          </p:cNvSpPr>
          <p:nvPr/>
        </p:nvSpPr>
        <p:spPr bwMode="auto">
          <a:xfrm>
            <a:off x="2916238" y="1484313"/>
            <a:ext cx="10795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3</a:t>
            </a:r>
          </a:p>
        </p:txBody>
      </p:sp>
      <p:sp>
        <p:nvSpPr>
          <p:cNvPr id="77840" name="Text Box 16"/>
          <p:cNvSpPr txBox="1">
            <a:spLocks noChangeArrowheads="1"/>
          </p:cNvSpPr>
          <p:nvPr/>
        </p:nvSpPr>
        <p:spPr bwMode="auto">
          <a:xfrm>
            <a:off x="4068763" y="1549400"/>
            <a:ext cx="10795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2</a:t>
            </a:r>
          </a:p>
        </p:txBody>
      </p:sp>
      <p:sp>
        <p:nvSpPr>
          <p:cNvPr id="77841" name="Text Box 17"/>
          <p:cNvSpPr txBox="1">
            <a:spLocks noChangeArrowheads="1"/>
          </p:cNvSpPr>
          <p:nvPr/>
        </p:nvSpPr>
        <p:spPr bwMode="auto">
          <a:xfrm>
            <a:off x="4932363" y="2630488"/>
            <a:ext cx="10795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2</a:t>
            </a:r>
          </a:p>
        </p:txBody>
      </p:sp>
      <p:sp>
        <p:nvSpPr>
          <p:cNvPr id="77842" name="Text Box 18"/>
          <p:cNvSpPr txBox="1">
            <a:spLocks noChangeArrowheads="1"/>
          </p:cNvSpPr>
          <p:nvPr/>
        </p:nvSpPr>
        <p:spPr bwMode="auto">
          <a:xfrm>
            <a:off x="5795963" y="2054225"/>
            <a:ext cx="10795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4</a:t>
            </a:r>
          </a:p>
        </p:txBody>
      </p:sp>
      <p:sp>
        <p:nvSpPr>
          <p:cNvPr id="77843" name="Text Box 19"/>
          <p:cNvSpPr txBox="1">
            <a:spLocks noChangeArrowheads="1"/>
          </p:cNvSpPr>
          <p:nvPr/>
        </p:nvSpPr>
        <p:spPr bwMode="auto">
          <a:xfrm>
            <a:off x="6659563" y="1504950"/>
            <a:ext cx="10795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3</a:t>
            </a:r>
          </a:p>
        </p:txBody>
      </p:sp>
      <p:sp>
        <p:nvSpPr>
          <p:cNvPr id="20" name="AutoShape 2"/>
          <p:cNvSpPr txBox="1">
            <a:spLocks noChangeArrowheads="1"/>
          </p:cNvSpPr>
          <p:nvPr/>
        </p:nvSpPr>
        <p:spPr>
          <a:xfrm>
            <a:off x="395536" y="116632"/>
            <a:ext cx="79248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Silagem de cana-de-açúcar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251520" y="6330806"/>
            <a:ext cx="22156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baseline="0" dirty="0" err="1" smtClean="0"/>
              <a:t>Fonte</a:t>
            </a:r>
            <a:r>
              <a:rPr lang="en-US" baseline="0" dirty="0" smtClean="0"/>
              <a:t>: Schmidt (2008)</a:t>
            </a:r>
            <a:endParaRPr lang="pt-BR" baseline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868" name="Object 20"/>
          <p:cNvGraphicFramePr>
            <a:graphicFrameLocks noChangeAspect="1"/>
          </p:cNvGraphicFramePr>
          <p:nvPr/>
        </p:nvGraphicFramePr>
        <p:xfrm>
          <a:off x="539750" y="1412875"/>
          <a:ext cx="7777163" cy="5095875"/>
        </p:xfrm>
        <a:graphic>
          <a:graphicData uri="http://schemas.openxmlformats.org/presentationml/2006/ole">
            <p:oleObj spid="_x0000_s476162" name="Gráfico" r:id="rId3" imgW="3867150" imgH="2533650" progId="Excel.Sheet.8">
              <p:embed/>
            </p:oleObj>
          </a:graphicData>
        </a:graphic>
      </p:graphicFrame>
      <p:sp>
        <p:nvSpPr>
          <p:cNvPr id="78861" name="Text Box 13"/>
          <p:cNvSpPr txBox="1">
            <a:spLocks noChangeArrowheads="1"/>
          </p:cNvSpPr>
          <p:nvPr/>
        </p:nvSpPr>
        <p:spPr bwMode="auto">
          <a:xfrm>
            <a:off x="1403350" y="908050"/>
            <a:ext cx="6840538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Óxido de Cálcio</a:t>
            </a:r>
          </a:p>
        </p:txBody>
      </p:sp>
      <p:sp>
        <p:nvSpPr>
          <p:cNvPr id="78862" name="Text Box 14"/>
          <p:cNvSpPr txBox="1">
            <a:spLocks noChangeArrowheads="1"/>
          </p:cNvSpPr>
          <p:nvPr/>
        </p:nvSpPr>
        <p:spPr bwMode="auto">
          <a:xfrm>
            <a:off x="1908175" y="1916113"/>
            <a:ext cx="10795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N=9</a:t>
            </a:r>
          </a:p>
        </p:txBody>
      </p:sp>
      <p:sp>
        <p:nvSpPr>
          <p:cNvPr id="78863" name="Text Box 15"/>
          <p:cNvSpPr txBox="1">
            <a:spLocks noChangeArrowheads="1"/>
          </p:cNvSpPr>
          <p:nvPr/>
        </p:nvSpPr>
        <p:spPr bwMode="auto">
          <a:xfrm>
            <a:off x="2843213" y="2198688"/>
            <a:ext cx="10795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6</a:t>
            </a:r>
          </a:p>
        </p:txBody>
      </p:sp>
      <p:sp>
        <p:nvSpPr>
          <p:cNvPr id="78864" name="Text Box 16"/>
          <p:cNvSpPr txBox="1">
            <a:spLocks noChangeArrowheads="1"/>
          </p:cNvSpPr>
          <p:nvPr/>
        </p:nvSpPr>
        <p:spPr bwMode="auto">
          <a:xfrm>
            <a:off x="3635375" y="1909763"/>
            <a:ext cx="10795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4</a:t>
            </a:r>
          </a:p>
        </p:txBody>
      </p:sp>
      <p:sp>
        <p:nvSpPr>
          <p:cNvPr id="78865" name="Text Box 17"/>
          <p:cNvSpPr txBox="1">
            <a:spLocks noChangeArrowheads="1"/>
          </p:cNvSpPr>
          <p:nvPr/>
        </p:nvSpPr>
        <p:spPr bwMode="auto">
          <a:xfrm>
            <a:off x="4427538" y="1412875"/>
            <a:ext cx="10795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6</a:t>
            </a:r>
          </a:p>
        </p:txBody>
      </p:sp>
      <p:sp>
        <p:nvSpPr>
          <p:cNvPr id="78866" name="Text Box 18"/>
          <p:cNvSpPr txBox="1">
            <a:spLocks noChangeArrowheads="1"/>
          </p:cNvSpPr>
          <p:nvPr/>
        </p:nvSpPr>
        <p:spPr bwMode="auto">
          <a:xfrm>
            <a:off x="5322888" y="1433513"/>
            <a:ext cx="10795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5</a:t>
            </a:r>
          </a:p>
        </p:txBody>
      </p:sp>
      <p:sp>
        <p:nvSpPr>
          <p:cNvPr id="78867" name="Text Box 19"/>
          <p:cNvSpPr txBox="1">
            <a:spLocks noChangeArrowheads="1"/>
          </p:cNvSpPr>
          <p:nvPr/>
        </p:nvSpPr>
        <p:spPr bwMode="auto">
          <a:xfrm>
            <a:off x="6227763" y="1412875"/>
            <a:ext cx="10795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5</a:t>
            </a:r>
          </a:p>
        </p:txBody>
      </p:sp>
      <p:sp>
        <p:nvSpPr>
          <p:cNvPr id="78869" name="Text Box 21"/>
          <p:cNvSpPr txBox="1">
            <a:spLocks noChangeArrowheads="1"/>
          </p:cNvSpPr>
          <p:nvPr/>
        </p:nvSpPr>
        <p:spPr bwMode="auto">
          <a:xfrm>
            <a:off x="7308850" y="1412875"/>
            <a:ext cx="10795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3</a:t>
            </a:r>
          </a:p>
        </p:txBody>
      </p:sp>
      <p:sp>
        <p:nvSpPr>
          <p:cNvPr id="21" name="AutoShape 2"/>
          <p:cNvSpPr txBox="1">
            <a:spLocks noChangeArrowheads="1"/>
          </p:cNvSpPr>
          <p:nvPr/>
        </p:nvSpPr>
        <p:spPr>
          <a:xfrm>
            <a:off x="395536" y="116632"/>
            <a:ext cx="79248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Silagem de cana-de-açúcar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251520" y="6330806"/>
            <a:ext cx="22156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baseline="0" dirty="0" err="1" smtClean="0"/>
              <a:t>Fonte</a:t>
            </a:r>
            <a:r>
              <a:rPr lang="en-US" baseline="0" dirty="0" smtClean="0"/>
              <a:t>: Schmidt (2008)</a:t>
            </a:r>
            <a:endParaRPr lang="pt-BR" baseline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893" name="Object 21"/>
          <p:cNvGraphicFramePr>
            <a:graphicFrameLocks noChangeAspect="1"/>
          </p:cNvGraphicFramePr>
          <p:nvPr/>
        </p:nvGraphicFramePr>
        <p:xfrm>
          <a:off x="612775" y="1412875"/>
          <a:ext cx="7775575" cy="5059363"/>
        </p:xfrm>
        <a:graphic>
          <a:graphicData uri="http://schemas.openxmlformats.org/presentationml/2006/ole">
            <p:oleObj spid="_x0000_s477186" name="Gráfico" r:id="rId3" imgW="3762375" imgH="2447925" progId="Excel.Sheet.8">
              <p:embed/>
            </p:oleObj>
          </a:graphicData>
        </a:graphic>
      </p:graphicFrame>
      <p:sp>
        <p:nvSpPr>
          <p:cNvPr id="79885" name="Text Box 13"/>
          <p:cNvSpPr txBox="1">
            <a:spLocks noChangeArrowheads="1"/>
          </p:cNvSpPr>
          <p:nvPr/>
        </p:nvSpPr>
        <p:spPr bwMode="auto">
          <a:xfrm>
            <a:off x="1403350" y="908050"/>
            <a:ext cx="6840538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b="1" i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Lactobacillus plantarum</a:t>
            </a:r>
          </a:p>
        </p:txBody>
      </p:sp>
      <p:sp>
        <p:nvSpPr>
          <p:cNvPr id="79886" name="Text Box 14"/>
          <p:cNvSpPr txBox="1">
            <a:spLocks noChangeArrowheads="1"/>
          </p:cNvSpPr>
          <p:nvPr/>
        </p:nvSpPr>
        <p:spPr bwMode="auto">
          <a:xfrm>
            <a:off x="1990725" y="1598613"/>
            <a:ext cx="10795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N=11</a:t>
            </a:r>
          </a:p>
        </p:txBody>
      </p:sp>
      <p:sp>
        <p:nvSpPr>
          <p:cNvPr id="79887" name="Text Box 15"/>
          <p:cNvSpPr txBox="1">
            <a:spLocks noChangeArrowheads="1"/>
          </p:cNvSpPr>
          <p:nvPr/>
        </p:nvSpPr>
        <p:spPr bwMode="auto">
          <a:xfrm>
            <a:off x="2916238" y="1773238"/>
            <a:ext cx="10795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6</a:t>
            </a:r>
          </a:p>
        </p:txBody>
      </p:sp>
      <p:sp>
        <p:nvSpPr>
          <p:cNvPr id="79889" name="Text Box 17"/>
          <p:cNvSpPr txBox="1">
            <a:spLocks noChangeArrowheads="1"/>
          </p:cNvSpPr>
          <p:nvPr/>
        </p:nvSpPr>
        <p:spPr bwMode="auto">
          <a:xfrm>
            <a:off x="4151313" y="1423988"/>
            <a:ext cx="10795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8</a:t>
            </a:r>
          </a:p>
        </p:txBody>
      </p:sp>
      <p:sp>
        <p:nvSpPr>
          <p:cNvPr id="79890" name="Text Box 18"/>
          <p:cNvSpPr txBox="1">
            <a:spLocks noChangeArrowheads="1"/>
          </p:cNvSpPr>
          <p:nvPr/>
        </p:nvSpPr>
        <p:spPr bwMode="auto">
          <a:xfrm>
            <a:off x="5219700" y="1433513"/>
            <a:ext cx="10795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5</a:t>
            </a:r>
          </a:p>
        </p:txBody>
      </p:sp>
      <p:sp>
        <p:nvSpPr>
          <p:cNvPr id="79891" name="Text Box 19"/>
          <p:cNvSpPr txBox="1">
            <a:spLocks noChangeArrowheads="1"/>
          </p:cNvSpPr>
          <p:nvPr/>
        </p:nvSpPr>
        <p:spPr bwMode="auto">
          <a:xfrm>
            <a:off x="6269038" y="1412875"/>
            <a:ext cx="10795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5</a:t>
            </a:r>
          </a:p>
        </p:txBody>
      </p:sp>
      <p:sp>
        <p:nvSpPr>
          <p:cNvPr id="79892" name="Text Box 20"/>
          <p:cNvSpPr txBox="1">
            <a:spLocks noChangeArrowheads="1"/>
          </p:cNvSpPr>
          <p:nvPr/>
        </p:nvSpPr>
        <p:spPr bwMode="auto">
          <a:xfrm>
            <a:off x="7308850" y="1412875"/>
            <a:ext cx="10795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10</a:t>
            </a:r>
          </a:p>
        </p:txBody>
      </p:sp>
      <p:sp>
        <p:nvSpPr>
          <p:cNvPr id="20" name="AutoShape 2"/>
          <p:cNvSpPr txBox="1">
            <a:spLocks noChangeArrowheads="1"/>
          </p:cNvSpPr>
          <p:nvPr/>
        </p:nvSpPr>
        <p:spPr>
          <a:xfrm>
            <a:off x="395536" y="116632"/>
            <a:ext cx="79248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Silagem de cana-de-açúcar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251520" y="6330806"/>
            <a:ext cx="22156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baseline="0" dirty="0" err="1" smtClean="0"/>
              <a:t>Fonte</a:t>
            </a:r>
            <a:r>
              <a:rPr lang="en-US" baseline="0" dirty="0" smtClean="0"/>
              <a:t>: Schmidt (2008)</a:t>
            </a:r>
            <a:endParaRPr lang="pt-BR" baseline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916" name="Object 20"/>
          <p:cNvGraphicFramePr>
            <a:graphicFrameLocks noChangeAspect="1"/>
          </p:cNvGraphicFramePr>
          <p:nvPr/>
        </p:nvGraphicFramePr>
        <p:xfrm>
          <a:off x="560388" y="1433513"/>
          <a:ext cx="7993062" cy="4959350"/>
        </p:xfrm>
        <a:graphic>
          <a:graphicData uri="http://schemas.openxmlformats.org/presentationml/2006/ole">
            <p:oleObj spid="_x0000_s478210" name="Gráfico" r:id="rId3" imgW="3733800" imgH="2571750" progId="Excel.Sheet.8">
              <p:embed/>
            </p:oleObj>
          </a:graphicData>
        </a:graphic>
      </p:graphicFrame>
      <p:sp>
        <p:nvSpPr>
          <p:cNvPr id="80909" name="Text Box 13"/>
          <p:cNvSpPr txBox="1">
            <a:spLocks noChangeArrowheads="1"/>
          </p:cNvSpPr>
          <p:nvPr/>
        </p:nvSpPr>
        <p:spPr bwMode="auto">
          <a:xfrm>
            <a:off x="1403350" y="908050"/>
            <a:ext cx="6840538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b="1" i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Lactobacillus buchneri</a:t>
            </a:r>
          </a:p>
        </p:txBody>
      </p:sp>
      <p:sp>
        <p:nvSpPr>
          <p:cNvPr id="80910" name="Text Box 14"/>
          <p:cNvSpPr txBox="1">
            <a:spLocks noChangeArrowheads="1"/>
          </p:cNvSpPr>
          <p:nvPr/>
        </p:nvSpPr>
        <p:spPr bwMode="auto">
          <a:xfrm>
            <a:off x="1990725" y="2125663"/>
            <a:ext cx="10795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N=16</a:t>
            </a:r>
          </a:p>
        </p:txBody>
      </p:sp>
      <p:sp>
        <p:nvSpPr>
          <p:cNvPr id="80911" name="Text Box 15"/>
          <p:cNvSpPr txBox="1">
            <a:spLocks noChangeArrowheads="1"/>
          </p:cNvSpPr>
          <p:nvPr/>
        </p:nvSpPr>
        <p:spPr bwMode="auto">
          <a:xfrm>
            <a:off x="2843213" y="1628775"/>
            <a:ext cx="10795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13</a:t>
            </a:r>
          </a:p>
        </p:txBody>
      </p:sp>
      <p:sp>
        <p:nvSpPr>
          <p:cNvPr id="80912" name="Text Box 16"/>
          <p:cNvSpPr txBox="1">
            <a:spLocks noChangeArrowheads="1"/>
          </p:cNvSpPr>
          <p:nvPr/>
        </p:nvSpPr>
        <p:spPr bwMode="auto">
          <a:xfrm>
            <a:off x="3779838" y="2341563"/>
            <a:ext cx="10795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16</a:t>
            </a:r>
          </a:p>
        </p:txBody>
      </p:sp>
      <p:sp>
        <p:nvSpPr>
          <p:cNvPr id="80913" name="Text Box 17"/>
          <p:cNvSpPr txBox="1">
            <a:spLocks noChangeArrowheads="1"/>
          </p:cNvSpPr>
          <p:nvPr/>
        </p:nvSpPr>
        <p:spPr bwMode="auto">
          <a:xfrm>
            <a:off x="4645025" y="1549400"/>
            <a:ext cx="10795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10</a:t>
            </a:r>
          </a:p>
        </p:txBody>
      </p:sp>
      <p:sp>
        <p:nvSpPr>
          <p:cNvPr id="80914" name="Text Box 18"/>
          <p:cNvSpPr txBox="1">
            <a:spLocks noChangeArrowheads="1"/>
          </p:cNvSpPr>
          <p:nvPr/>
        </p:nvSpPr>
        <p:spPr bwMode="auto">
          <a:xfrm>
            <a:off x="5508625" y="2125663"/>
            <a:ext cx="10795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12</a:t>
            </a:r>
          </a:p>
        </p:txBody>
      </p:sp>
      <p:sp>
        <p:nvSpPr>
          <p:cNvPr id="80915" name="Text Box 19"/>
          <p:cNvSpPr txBox="1">
            <a:spLocks noChangeArrowheads="1"/>
          </p:cNvSpPr>
          <p:nvPr/>
        </p:nvSpPr>
        <p:spPr bwMode="auto">
          <a:xfrm>
            <a:off x="6516688" y="1549400"/>
            <a:ext cx="10795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11</a:t>
            </a:r>
          </a:p>
        </p:txBody>
      </p:sp>
      <p:sp>
        <p:nvSpPr>
          <p:cNvPr id="80917" name="Text Box 21"/>
          <p:cNvSpPr txBox="1">
            <a:spLocks noChangeArrowheads="1"/>
          </p:cNvSpPr>
          <p:nvPr/>
        </p:nvSpPr>
        <p:spPr bwMode="auto">
          <a:xfrm>
            <a:off x="7451725" y="1693863"/>
            <a:ext cx="10795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8</a:t>
            </a:r>
          </a:p>
        </p:txBody>
      </p:sp>
      <p:sp>
        <p:nvSpPr>
          <p:cNvPr id="21" name="AutoShape 2"/>
          <p:cNvSpPr txBox="1">
            <a:spLocks noChangeArrowheads="1"/>
          </p:cNvSpPr>
          <p:nvPr/>
        </p:nvSpPr>
        <p:spPr>
          <a:xfrm>
            <a:off x="395536" y="116632"/>
            <a:ext cx="79248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Silagem de cana-de-açúcar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251520" y="6330806"/>
            <a:ext cx="22156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baseline="0" dirty="0" err="1" smtClean="0"/>
              <a:t>Fonte</a:t>
            </a:r>
            <a:r>
              <a:rPr lang="en-US" baseline="0" dirty="0" smtClean="0"/>
              <a:t>: Schmidt (2008)</a:t>
            </a:r>
            <a:endParaRPr lang="pt-BR" baseline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2" descr="esal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8488" y="228600"/>
            <a:ext cx="541337" cy="838200"/>
          </a:xfrm>
          <a:prstGeom prst="rect">
            <a:avLst/>
          </a:prstGeom>
          <a:noFill/>
        </p:spPr>
      </p:pic>
      <p:sp>
        <p:nvSpPr>
          <p:cNvPr id="243716" name="Text Box 4"/>
          <p:cNvSpPr txBox="1">
            <a:spLocks noChangeArrowheads="1"/>
          </p:cNvSpPr>
          <p:nvPr/>
        </p:nvSpPr>
        <p:spPr bwMode="auto">
          <a:xfrm>
            <a:off x="0" y="4876800"/>
            <a:ext cx="9144000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3600" i="1" baseline="0">
                <a:latin typeface="Times New Roman" pitchFamily="18" charset="0"/>
              </a:rPr>
              <a:t> </a:t>
            </a:r>
          </a:p>
        </p:txBody>
      </p:sp>
      <p:sp>
        <p:nvSpPr>
          <p:cNvPr id="243717" name="AutoShape 5"/>
          <p:cNvSpPr>
            <a:spLocks noChangeArrowheads="1"/>
          </p:cNvSpPr>
          <p:nvPr/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anchor="b"/>
          <a:lstStyle/>
          <a:p>
            <a:pPr algn="l">
              <a:lnSpc>
                <a:spcPct val="90000"/>
              </a:lnSpc>
            </a:pPr>
            <a:r>
              <a:rPr lang="en-US" sz="3600" b="1" baseline="0" dirty="0" err="1">
                <a:solidFill>
                  <a:schemeClr val="tx2"/>
                </a:solidFill>
              </a:rPr>
              <a:t>Reflexões</a:t>
            </a:r>
            <a:endParaRPr lang="pt-BR" sz="3600" b="1" baseline="0" dirty="0">
              <a:solidFill>
                <a:schemeClr val="tx2"/>
              </a:solidFill>
            </a:endParaRPr>
          </a:p>
        </p:txBody>
      </p:sp>
      <p:sp>
        <p:nvSpPr>
          <p:cNvPr id="243719" name="Text Box 7"/>
          <p:cNvSpPr txBox="1">
            <a:spLocks noChangeArrowheads="1"/>
          </p:cNvSpPr>
          <p:nvPr/>
        </p:nvSpPr>
        <p:spPr bwMode="auto">
          <a:xfrm>
            <a:off x="612080" y="2378028"/>
            <a:ext cx="7848352" cy="241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80000"/>
              </a:lnSpc>
              <a:spcBef>
                <a:spcPct val="50000"/>
              </a:spcBef>
            </a:pPr>
            <a:r>
              <a:rPr lang="pt-BR" sz="2800" baseline="0" dirty="0" smtClean="0">
                <a:latin typeface="Verdana" pitchFamily="34" charset="0"/>
              </a:rPr>
              <a:t>Aumentar </a:t>
            </a:r>
            <a:r>
              <a:rPr lang="pt-BR" sz="2800" baseline="0" dirty="0">
                <a:latin typeface="Verdana" pitchFamily="34" charset="0"/>
              </a:rPr>
              <a:t>a longevidade do talhão de 3-4 anos para 5-6 anos torna o </a:t>
            </a:r>
            <a:r>
              <a:rPr lang="pt-BR" sz="2800" baseline="0" dirty="0" smtClean="0">
                <a:latin typeface="Verdana" pitchFamily="34" charset="0"/>
              </a:rPr>
              <a:t>custo de </a:t>
            </a:r>
            <a:r>
              <a:rPr lang="pt-BR" sz="2800" baseline="0" dirty="0">
                <a:latin typeface="Verdana" pitchFamily="34" charset="0"/>
              </a:rPr>
              <a:t>cana </a:t>
            </a:r>
            <a:r>
              <a:rPr lang="pt-BR" sz="2800" baseline="0" dirty="0" err="1">
                <a:latin typeface="Verdana" pitchFamily="34" charset="0"/>
              </a:rPr>
              <a:t>capineira</a:t>
            </a:r>
            <a:r>
              <a:rPr lang="pt-BR" sz="2800" baseline="0" dirty="0">
                <a:latin typeface="Verdana" pitchFamily="34" charset="0"/>
              </a:rPr>
              <a:t> semelhante a silagem de cana!!</a:t>
            </a:r>
            <a:endParaRPr lang="pt-BR" sz="2800" baseline="0" dirty="0"/>
          </a:p>
        </p:txBody>
      </p:sp>
      <p:pic>
        <p:nvPicPr>
          <p:cNvPr id="243720" name="Picture 8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674" name="Picture 2" descr="esal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6463" y="228600"/>
            <a:ext cx="541337" cy="838200"/>
          </a:xfrm>
          <a:prstGeom prst="rect">
            <a:avLst/>
          </a:prstGeom>
          <a:noFill/>
        </p:spPr>
      </p:pic>
      <p:pic>
        <p:nvPicPr>
          <p:cNvPr id="412675" name="Picture 3" descr="sin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9688" y="1844824"/>
            <a:ext cx="6142037" cy="3860800"/>
          </a:xfrm>
          <a:prstGeom prst="rect">
            <a:avLst/>
          </a:prstGeom>
          <a:noFill/>
        </p:spPr>
      </p:pic>
      <p:sp>
        <p:nvSpPr>
          <p:cNvPr id="412676" name="Text Box 4"/>
          <p:cNvSpPr txBox="1">
            <a:spLocks noChangeArrowheads="1"/>
          </p:cNvSpPr>
          <p:nvPr/>
        </p:nvSpPr>
        <p:spPr bwMode="auto">
          <a:xfrm>
            <a:off x="755576" y="5805264"/>
            <a:ext cx="784860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pt-BR" sz="1800" baseline="0" dirty="0">
                <a:cs typeface="Times New Roman" pitchFamily="18" charset="0"/>
              </a:rPr>
              <a:t>Figura </a:t>
            </a:r>
            <a:r>
              <a:rPr lang="pt-BR" sz="1800" baseline="0" dirty="0" smtClean="0">
                <a:cs typeface="Times New Roman" pitchFamily="18" charset="0"/>
              </a:rPr>
              <a:t>1 - </a:t>
            </a:r>
            <a:r>
              <a:rPr lang="pt-BR" sz="1800" baseline="0" dirty="0">
                <a:cs typeface="Times New Roman" pitchFamily="18" charset="0"/>
              </a:rPr>
              <a:t>Estimativa do custo da cana-de-açúcar com o aumento na 	 	 longevidade do </a:t>
            </a:r>
            <a:r>
              <a:rPr lang="pt-BR" sz="1800" baseline="0" dirty="0" smtClean="0">
                <a:cs typeface="Times New Roman" pitchFamily="18" charset="0"/>
              </a:rPr>
              <a:t>talhão. </a:t>
            </a:r>
            <a:r>
              <a:rPr lang="pt-BR" sz="1800" baseline="0" dirty="0">
                <a:cs typeface="Times New Roman" pitchFamily="18" charset="0"/>
              </a:rPr>
              <a:t>Fonte: </a:t>
            </a:r>
            <a:r>
              <a:rPr lang="pt-BR" sz="1800" baseline="0" dirty="0" err="1">
                <a:cs typeface="Times New Roman" pitchFamily="18" charset="0"/>
              </a:rPr>
              <a:t>Nussio</a:t>
            </a:r>
            <a:r>
              <a:rPr lang="pt-BR" sz="1800" baseline="0" dirty="0">
                <a:cs typeface="Times New Roman" pitchFamily="18" charset="0"/>
              </a:rPr>
              <a:t> &amp; </a:t>
            </a:r>
            <a:r>
              <a:rPr lang="pt-BR" sz="1800" baseline="0" dirty="0" err="1">
                <a:cs typeface="Times New Roman" pitchFamily="18" charset="0"/>
              </a:rPr>
              <a:t>Ponchio</a:t>
            </a:r>
            <a:r>
              <a:rPr lang="pt-BR" sz="1800" baseline="0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pt-BR" sz="1800" baseline="0" dirty="0">
                <a:cs typeface="Times New Roman" pitchFamily="18" charset="0"/>
              </a:rPr>
              <a:t>(2004</a:t>
            </a:r>
            <a:r>
              <a:rPr lang="pt-BR" sz="1800" baseline="0" dirty="0" smtClean="0">
                <a:cs typeface="Times New Roman" pitchFamily="18" charset="0"/>
              </a:rPr>
              <a:t>).</a:t>
            </a:r>
            <a:r>
              <a:rPr lang="pt-BR" sz="1800" baseline="0" dirty="0" smtClean="0"/>
              <a:t> </a:t>
            </a:r>
            <a:endParaRPr lang="pt-BR" sz="1800" baseline="0" dirty="0"/>
          </a:p>
        </p:txBody>
      </p:sp>
      <p:sp>
        <p:nvSpPr>
          <p:cNvPr id="412677" name="AutoShape 5"/>
          <p:cNvSpPr>
            <a:spLocks noChangeArrowheads="1"/>
          </p:cNvSpPr>
          <p:nvPr/>
        </p:nvSpPr>
        <p:spPr bwMode="auto">
          <a:xfrm>
            <a:off x="1327720" y="404664"/>
            <a:ext cx="5620544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anchor="b"/>
          <a:lstStyle/>
          <a:p>
            <a:pPr algn="l">
              <a:lnSpc>
                <a:spcPct val="90000"/>
              </a:lnSpc>
            </a:pPr>
            <a:r>
              <a:rPr lang="en-US" sz="3600" b="1" baseline="0" dirty="0" err="1"/>
              <a:t>Longevidade</a:t>
            </a:r>
            <a:r>
              <a:rPr lang="en-US" sz="3600" b="1" baseline="0" dirty="0"/>
              <a:t> do </a:t>
            </a:r>
            <a:r>
              <a:rPr lang="en-US" sz="3600" b="1" baseline="0" dirty="0" err="1"/>
              <a:t>talhão</a:t>
            </a:r>
            <a:endParaRPr lang="pt-BR" sz="3600" b="1" baseline="0" dirty="0"/>
          </a:p>
        </p:txBody>
      </p:sp>
      <p:pic>
        <p:nvPicPr>
          <p:cNvPr id="412678" name="Picture 6" descr="Logotipo grupo      conservaçã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AutoShape 2"/>
          <p:cNvSpPr>
            <a:spLocks noGrp="1" noChangeArrowheads="1"/>
          </p:cNvSpPr>
          <p:nvPr>
            <p:ph type="title"/>
          </p:nvPr>
        </p:nvSpPr>
        <p:spPr>
          <a:xfrm>
            <a:off x="762000" y="620713"/>
            <a:ext cx="7924800" cy="1143000"/>
          </a:xfrm>
        </p:spPr>
        <p:txBody>
          <a:bodyPr/>
          <a:lstStyle/>
          <a:p>
            <a:r>
              <a:rPr lang="en-US"/>
              <a:t>Balanceamento de rações</a:t>
            </a:r>
            <a:endParaRPr lang="pt-BR"/>
          </a:p>
        </p:txBody>
      </p:sp>
      <p:sp>
        <p:nvSpPr>
          <p:cNvPr id="235523" name="Text Box 3"/>
          <p:cNvSpPr txBox="1">
            <a:spLocks noChangeArrowheads="1"/>
          </p:cNvSpPr>
          <p:nvPr/>
        </p:nvSpPr>
        <p:spPr bwMode="auto">
          <a:xfrm>
            <a:off x="3471863" y="3113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35524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235525" name="Text Box 5"/>
          <p:cNvSpPr txBox="1">
            <a:spLocks noChangeArrowheads="1"/>
          </p:cNvSpPr>
          <p:nvPr/>
        </p:nvSpPr>
        <p:spPr bwMode="auto">
          <a:xfrm>
            <a:off x="1023938" y="4192588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graphicFrame>
        <p:nvGraphicFramePr>
          <p:cNvPr id="235560" name="Group 40"/>
          <p:cNvGraphicFramePr>
            <a:graphicFrameLocks noGrp="1"/>
          </p:cNvGraphicFramePr>
          <p:nvPr/>
        </p:nvGraphicFramePr>
        <p:xfrm>
          <a:off x="539552" y="1988840"/>
          <a:ext cx="8351837" cy="4477068"/>
        </p:xfrm>
        <a:graphic>
          <a:graphicData uri="http://schemas.openxmlformats.org/drawingml/2006/table">
            <a:tbl>
              <a:tblPr/>
              <a:tblGrid>
                <a:gridCol w="2951162"/>
                <a:gridCol w="1008063"/>
                <a:gridCol w="1728787"/>
                <a:gridCol w="936625"/>
                <a:gridCol w="935038"/>
                <a:gridCol w="792162"/>
              </a:tblGrid>
              <a:tr h="796925">
                <a:tc gridSpan="6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Tabela 9 – Consumo e produção de leite de vacas holandesas confinadas e alimentadas com diferentes volumosos.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117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Variáveis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Cana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Fresca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Cana fresca +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Sil. </a:t>
                      </a: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 milho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Sil. </a:t>
                      </a: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Cana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Sil. </a:t>
                      </a: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Milho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EPM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1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Consumo de MS (kg/dia)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22,32</a:t>
                      </a:r>
                      <a:r>
                        <a:rPr kumimoji="0" lang="pt-BR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23,47</a:t>
                      </a:r>
                      <a:r>
                        <a:rPr kumimoji="0" lang="pt-BR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23,47</a:t>
                      </a:r>
                      <a:r>
                        <a:rPr kumimoji="0" lang="pt-BR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21,58</a:t>
                      </a:r>
                      <a:r>
                        <a:rPr kumimoji="0" lang="pt-BR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0,12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Produção de Leite (kg/dia)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24,25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25,19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24,42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25,54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0,75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9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Produção de Leite 4% G</a:t>
                      </a:r>
                      <a:r>
                        <a:rPr kumimoji="0" lang="pt-BR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22,10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23,02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22,13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24,02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0,73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2025">
                <a:tc gridSpan="6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Produção de leite corrigida para 4% de gordura.</a:t>
                      </a: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Letras diferentes, na mesma linha, diferem estatisticamente entre si (P&lt;0,05).</a:t>
                      </a: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Fonte: Queiroz (2006).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5731" name="Rectangle 211"/>
          <p:cNvSpPr>
            <a:spLocks noChangeArrowheads="1"/>
          </p:cNvSpPr>
          <p:nvPr/>
        </p:nvSpPr>
        <p:spPr bwMode="auto">
          <a:xfrm>
            <a:off x="3622041" y="3991209"/>
            <a:ext cx="4392613" cy="936625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235732" name="Picture 212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2" descr="esal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8488" y="228600"/>
            <a:ext cx="541337" cy="838200"/>
          </a:xfrm>
          <a:prstGeom prst="rect">
            <a:avLst/>
          </a:prstGeom>
          <a:noFill/>
        </p:spPr>
      </p:pic>
      <p:sp>
        <p:nvSpPr>
          <p:cNvPr id="243716" name="Text Box 4"/>
          <p:cNvSpPr txBox="1">
            <a:spLocks noChangeArrowheads="1"/>
          </p:cNvSpPr>
          <p:nvPr/>
        </p:nvSpPr>
        <p:spPr bwMode="auto">
          <a:xfrm>
            <a:off x="0" y="4876800"/>
            <a:ext cx="9144000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3600" i="1" baseline="0">
                <a:latin typeface="Times New Roman" pitchFamily="18" charset="0"/>
              </a:rPr>
              <a:t> </a:t>
            </a:r>
          </a:p>
        </p:txBody>
      </p:sp>
      <p:pic>
        <p:nvPicPr>
          <p:cNvPr id="243720" name="Picture 8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pic>
        <p:nvPicPr>
          <p:cNvPr id="707586" name="Picture 2" descr="C:\Users\Nussio\Desktop\Sta Maria Itabita guanhaes fotos cana\DSCN14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968" y="1412776"/>
            <a:ext cx="7900416" cy="5328592"/>
          </a:xfrm>
          <a:prstGeom prst="rect">
            <a:avLst/>
          </a:prstGeom>
          <a:noFill/>
        </p:spPr>
      </p:pic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179512" y="188640"/>
            <a:ext cx="79248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anchor="b"/>
          <a:lstStyle/>
          <a:p>
            <a:pPr algn="l">
              <a:lnSpc>
                <a:spcPct val="90000"/>
              </a:lnSpc>
            </a:pPr>
            <a:r>
              <a:rPr lang="en-US" sz="3600" b="1" baseline="0" dirty="0" err="1" smtClean="0">
                <a:solidFill>
                  <a:schemeClr val="tx2"/>
                </a:solidFill>
              </a:rPr>
              <a:t>Gradiente</a:t>
            </a:r>
            <a:r>
              <a:rPr lang="en-US" sz="3600" b="1" baseline="0" dirty="0" smtClean="0">
                <a:solidFill>
                  <a:schemeClr val="tx2"/>
                </a:solidFill>
              </a:rPr>
              <a:t> de </a:t>
            </a:r>
            <a:r>
              <a:rPr lang="en-US" sz="3600" b="1" baseline="0" dirty="0" err="1" smtClean="0">
                <a:solidFill>
                  <a:schemeClr val="tx2"/>
                </a:solidFill>
              </a:rPr>
              <a:t>rebrotação</a:t>
            </a:r>
            <a:r>
              <a:rPr lang="en-US" sz="3600" b="1" baseline="0" dirty="0" smtClean="0">
                <a:solidFill>
                  <a:schemeClr val="tx2"/>
                </a:solidFill>
              </a:rPr>
              <a:t> </a:t>
            </a:r>
            <a:r>
              <a:rPr lang="en-US" sz="3600" b="1" baseline="0" dirty="0" err="1" smtClean="0">
                <a:solidFill>
                  <a:schemeClr val="tx2"/>
                </a:solidFill>
              </a:rPr>
              <a:t>reduz</a:t>
            </a:r>
            <a:r>
              <a:rPr lang="en-US" sz="3600" b="1" baseline="0" dirty="0" smtClean="0">
                <a:solidFill>
                  <a:schemeClr val="tx2"/>
                </a:solidFill>
              </a:rPr>
              <a:t> </a:t>
            </a:r>
            <a:r>
              <a:rPr lang="en-US" sz="3600" b="1" baseline="0" dirty="0" err="1" smtClean="0">
                <a:solidFill>
                  <a:schemeClr val="tx2"/>
                </a:solidFill>
              </a:rPr>
              <a:t>longevidade</a:t>
            </a:r>
            <a:endParaRPr lang="pt-BR" sz="3600" b="1" baseline="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SAM_01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60648"/>
            <a:ext cx="8136904" cy="61026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DSC_3461predio central vista aere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88"/>
            <a:ext cx="9972675" cy="6884988"/>
          </a:xfrm>
          <a:prstGeom prst="rect">
            <a:avLst/>
          </a:prstGeom>
          <a:noFill/>
        </p:spPr>
      </p:pic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7010400" y="381000"/>
            <a:ext cx="2133600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3600" i="1" baseline="0">
                <a:latin typeface="Tahoma" pitchFamily="34" charset="0"/>
              </a:rPr>
              <a:t>Obrigado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ext Box 2"/>
          <p:cNvSpPr txBox="1">
            <a:spLocks noChangeArrowheads="1"/>
          </p:cNvSpPr>
          <p:nvPr/>
        </p:nvSpPr>
        <p:spPr bwMode="auto">
          <a:xfrm>
            <a:off x="2309813" y="4797425"/>
            <a:ext cx="3917950" cy="1858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lnSpc>
                <a:spcPct val="50000"/>
              </a:lnSpc>
              <a:spcBef>
                <a:spcPct val="50000"/>
              </a:spcBef>
            </a:pPr>
            <a:endParaRPr lang="pt-BR" sz="2400" i="1" baseline="0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 eaLnBrk="0" hangingPunct="0">
              <a:lnSpc>
                <a:spcPct val="50000"/>
              </a:lnSpc>
              <a:spcBef>
                <a:spcPct val="50000"/>
              </a:spcBef>
            </a:pPr>
            <a:endParaRPr lang="pt-BR" sz="2400" i="1" baseline="0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pt-BR" sz="2000" i="1" baseline="0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Departamento de Zootecnia</a:t>
            </a:r>
          </a:p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pt-BR" sz="2000" i="1" baseline="0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USP/ESALQ</a:t>
            </a:r>
          </a:p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pt-BR" sz="2000" i="1" baseline="0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(19) 34294134</a:t>
            </a:r>
          </a:p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pt-BR" sz="2000" i="1" baseline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nussio@esalq.usp.br                             </a:t>
            </a:r>
            <a:endParaRPr lang="pt-BR" sz="2000" i="1" baseline="0" dirty="0">
              <a:solidFill>
                <a:srgbClr val="0033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37219" name="Picture 3" descr="Ceres Esal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99200" y="5516563"/>
            <a:ext cx="792163" cy="1112837"/>
          </a:xfrm>
          <a:prstGeom prst="rect">
            <a:avLst/>
          </a:prstGeom>
          <a:noFill/>
        </p:spPr>
      </p:pic>
      <p:pic>
        <p:nvPicPr>
          <p:cNvPr id="137220" name="Picture 4" descr="US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3700" y="5445125"/>
            <a:ext cx="842963" cy="1184275"/>
          </a:xfrm>
          <a:prstGeom prst="rect">
            <a:avLst/>
          </a:prstGeom>
          <a:noFill/>
        </p:spPr>
      </p:pic>
      <p:pic>
        <p:nvPicPr>
          <p:cNvPr id="137222" name="Picture 6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4438" y="1125538"/>
            <a:ext cx="3578225" cy="3743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136" y="838200"/>
            <a:ext cx="9067800" cy="5257800"/>
          </a:xfrm>
        </p:spPr>
        <p:txBody>
          <a:bodyPr>
            <a:normAutofit/>
          </a:bodyPr>
          <a:lstStyle/>
          <a:p>
            <a:r>
              <a:rPr lang="pt-BR" dirty="0" smtClean="0"/>
              <a:t>Experimento: Daniel </a:t>
            </a:r>
            <a:r>
              <a:rPr lang="pt-BR" dirty="0" err="1" smtClean="0"/>
              <a:t>et</a:t>
            </a:r>
            <a:r>
              <a:rPr lang="pt-BR" dirty="0" smtClean="0"/>
              <a:t> al. (2011)</a:t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30 vacas holandesas</a:t>
            </a:r>
            <a:br>
              <a:rPr lang="pt-BR" dirty="0" smtClean="0"/>
            </a:br>
            <a:r>
              <a:rPr lang="pt-BR" dirty="0" smtClean="0"/>
              <a:t> 7 semanas suplementação</a:t>
            </a:r>
            <a:br>
              <a:rPr lang="pt-BR" dirty="0" smtClean="0"/>
            </a:br>
            <a:r>
              <a:rPr lang="pt-BR" dirty="0" smtClean="0"/>
              <a:t>Dietas: 33% feno + 67% concentrado</a:t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Controle, 5% etanol ou 5% </a:t>
            </a:r>
            <a:r>
              <a:rPr lang="pt-BR" dirty="0" err="1" smtClean="0"/>
              <a:t>ác</a:t>
            </a:r>
            <a:r>
              <a:rPr lang="pt-BR" dirty="0" smtClean="0"/>
              <a:t>. acético</a:t>
            </a:r>
            <a:endParaRPr lang="pt-BR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/>
          <p:cNvGraphicFramePr/>
          <p:nvPr/>
        </p:nvGraphicFramePr>
        <p:xfrm>
          <a:off x="324728" y="1463040"/>
          <a:ext cx="8438271" cy="4610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pt-BR" sz="3600" dirty="0" smtClean="0"/>
              <a:t>Consumo de alimentos</a:t>
            </a:r>
            <a:endParaRPr lang="pt-BR" sz="3600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/>
          <p:nvPr/>
        </p:nvGraphicFramePr>
        <p:xfrm>
          <a:off x="457200" y="1219200"/>
          <a:ext cx="82296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ítulo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pt-BR" sz="3600" dirty="0" smtClean="0"/>
              <a:t>Comportamento </a:t>
            </a:r>
            <a:r>
              <a:rPr lang="pt-BR" sz="3600" dirty="0" err="1" smtClean="0"/>
              <a:t>ingestivo</a:t>
            </a:r>
            <a:endParaRPr lang="pt-BR" sz="3600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90268" y="1905000"/>
          <a:ext cx="8935973" cy="3362325"/>
        </p:xfrm>
        <a:graphic>
          <a:graphicData uri="http://schemas.openxmlformats.org/drawingml/2006/table">
            <a:tbl>
              <a:tblPr/>
              <a:tblGrid>
                <a:gridCol w="3186332"/>
                <a:gridCol w="1550704"/>
                <a:gridCol w="1035050"/>
                <a:gridCol w="1703387"/>
                <a:gridCol w="730250"/>
                <a:gridCol w="730250"/>
              </a:tblGrid>
              <a:tr h="640080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0" i="0" u="none" strike="noStrike" dirty="0" smtClean="0">
                          <a:latin typeface="Times New Roman"/>
                        </a:rPr>
                        <a:t>Parâmetro</a:t>
                      </a:r>
                      <a:endParaRPr lang="pt-BR" sz="28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 smtClean="0">
                          <a:latin typeface="Times New Roman"/>
                        </a:rPr>
                        <a:t>Controle</a:t>
                      </a:r>
                      <a:endParaRPr lang="pt-BR" sz="2400" b="1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 smtClean="0">
                          <a:latin typeface="Times New Roman"/>
                        </a:rPr>
                        <a:t>Etanol</a:t>
                      </a:r>
                      <a:endParaRPr lang="pt-BR" sz="2400" b="1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 err="1" smtClean="0">
                          <a:latin typeface="Times New Roman"/>
                        </a:rPr>
                        <a:t>Ác</a:t>
                      </a:r>
                      <a:r>
                        <a:rPr lang="pt-BR" sz="2400" b="1" i="0" u="none" strike="noStrike" dirty="0" smtClean="0">
                          <a:latin typeface="Times New Roman"/>
                        </a:rPr>
                        <a:t>. acético</a:t>
                      </a:r>
                      <a:endParaRPr lang="pt-BR" sz="2400" b="1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>
                          <a:latin typeface="Times New Roman"/>
                        </a:rPr>
                        <a:t>SE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i="1" u="none" strike="noStrike" dirty="0" smtClean="0">
                          <a:latin typeface="Times New Roman"/>
                        </a:rPr>
                        <a:t>P</a:t>
                      </a:r>
                      <a:endParaRPr lang="pt-BR" sz="2800" b="1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0" i="0" u="none" strike="noStrike" dirty="0" smtClean="0">
                          <a:latin typeface="Times New Roman"/>
                        </a:rPr>
                        <a:t>Ingestão </a:t>
                      </a:r>
                      <a:r>
                        <a:rPr lang="pt-BR" sz="2400" b="0" i="0" u="none" strike="noStrike" dirty="0" smtClean="0">
                          <a:latin typeface="Times New Roman"/>
                        </a:rPr>
                        <a:t>(</a:t>
                      </a:r>
                      <a:r>
                        <a:rPr lang="pt-BR" sz="2400" b="0" i="0" u="none" strike="noStrike" dirty="0" err="1" smtClean="0">
                          <a:latin typeface="Times New Roman"/>
                        </a:rPr>
                        <a:t>min</a:t>
                      </a:r>
                      <a:r>
                        <a:rPr lang="pt-BR" sz="2400" b="0" i="0" u="none" strike="noStrike" dirty="0">
                          <a:latin typeface="Times New Roman"/>
                        </a:rPr>
                        <a:t>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i="0" u="none" strike="noStrike">
                          <a:latin typeface="Times New Roman"/>
                        </a:rPr>
                        <a:t>245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i="0" u="none" strike="noStrike">
                          <a:latin typeface="Times New Roman"/>
                        </a:rPr>
                        <a:t>233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i="0" u="none" strike="noStrike">
                          <a:latin typeface="Times New Roman"/>
                        </a:rPr>
                        <a:t>231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>
                          <a:latin typeface="Times New Roman"/>
                        </a:rPr>
                        <a:t>17.0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i="0" u="none" strike="noStrike" dirty="0">
                          <a:latin typeface="Times New Roman"/>
                        </a:rPr>
                        <a:t>0.77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0" i="0" u="none" strike="noStrike" dirty="0" smtClean="0">
                          <a:latin typeface="Times New Roman"/>
                        </a:rPr>
                        <a:t>Ruminação </a:t>
                      </a:r>
                      <a:r>
                        <a:rPr lang="pt-BR" sz="2400" b="0" i="0" u="none" strike="noStrike" dirty="0" smtClean="0">
                          <a:latin typeface="Times New Roman"/>
                        </a:rPr>
                        <a:t>(</a:t>
                      </a:r>
                      <a:r>
                        <a:rPr lang="pt-BR" sz="2400" b="0" i="0" u="none" strike="noStrike" dirty="0" err="1" smtClean="0">
                          <a:latin typeface="Times New Roman"/>
                        </a:rPr>
                        <a:t>min</a:t>
                      </a:r>
                      <a:r>
                        <a:rPr lang="pt-BR" sz="2400" b="0" i="0" u="none" strike="noStrike" dirty="0">
                          <a:latin typeface="Times New Roman"/>
                        </a:rPr>
                        <a:t>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i="0" u="none" strike="noStrike">
                          <a:latin typeface="Times New Roman"/>
                        </a:rPr>
                        <a:t>418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i="0" u="none" strike="noStrike">
                          <a:latin typeface="Times New Roman"/>
                        </a:rPr>
                        <a:t>435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i="0" u="none" strike="noStrike">
                          <a:latin typeface="Times New Roman"/>
                        </a:rPr>
                        <a:t>451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>
                          <a:latin typeface="Times New Roman"/>
                        </a:rPr>
                        <a:t>19.0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i="0" u="none" strike="noStrike" dirty="0">
                          <a:latin typeface="Times New Roman"/>
                        </a:rPr>
                        <a:t>0.38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0" i="0" u="none" strike="noStrike" dirty="0" smtClean="0">
                          <a:latin typeface="Times New Roman"/>
                        </a:rPr>
                        <a:t>Mastigação </a:t>
                      </a:r>
                      <a:r>
                        <a:rPr lang="pt-BR" sz="2400" b="0" i="0" u="none" strike="noStrike" dirty="0" smtClean="0">
                          <a:latin typeface="Times New Roman"/>
                        </a:rPr>
                        <a:t>(</a:t>
                      </a:r>
                      <a:r>
                        <a:rPr lang="pt-BR" sz="2400" b="0" i="0" u="none" strike="noStrike" dirty="0" err="1" smtClean="0">
                          <a:latin typeface="Times New Roman"/>
                        </a:rPr>
                        <a:t>min</a:t>
                      </a:r>
                      <a:r>
                        <a:rPr lang="pt-BR" sz="2400" b="0" i="0" u="none" strike="noStrike" dirty="0">
                          <a:latin typeface="Times New Roman"/>
                        </a:rPr>
                        <a:t>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i="0" u="none" strike="noStrike">
                          <a:latin typeface="Times New Roman"/>
                        </a:rPr>
                        <a:t>663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i="0" u="none" strike="noStrike">
                          <a:latin typeface="Times New Roman"/>
                        </a:rPr>
                        <a:t>668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i="0" u="none" strike="noStrike">
                          <a:latin typeface="Times New Roman"/>
                        </a:rPr>
                        <a:t>682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>
                          <a:latin typeface="Times New Roman"/>
                        </a:rPr>
                        <a:t>25.0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i="0" u="none" strike="noStrike" dirty="0">
                          <a:latin typeface="Times New Roman"/>
                        </a:rPr>
                        <a:t>0.81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0" i="0" u="none" strike="noStrike" dirty="0" smtClean="0">
                          <a:latin typeface="Times New Roman"/>
                        </a:rPr>
                        <a:t>Mastigação/Consumo</a:t>
                      </a:r>
                      <a:r>
                        <a:rPr lang="pt-BR" sz="2800" b="0" i="0" u="none" strike="noStrike" baseline="0" dirty="0" smtClean="0">
                          <a:latin typeface="Times New Roman"/>
                        </a:rPr>
                        <a:t> </a:t>
                      </a:r>
                    </a:p>
                    <a:p>
                      <a:pPr algn="l" fontAlgn="b"/>
                      <a:r>
                        <a:rPr lang="pt-BR" sz="2400" b="0" i="0" u="none" strike="noStrike" dirty="0" smtClean="0">
                          <a:latin typeface="Times New Roman"/>
                        </a:rPr>
                        <a:t>(</a:t>
                      </a:r>
                      <a:r>
                        <a:rPr lang="pt-BR" sz="2400" b="0" i="0" u="none" strike="noStrike" dirty="0" err="1" smtClean="0">
                          <a:latin typeface="Times New Roman"/>
                        </a:rPr>
                        <a:t>min</a:t>
                      </a:r>
                      <a:r>
                        <a:rPr lang="pt-BR" sz="2400" b="0" i="0" u="none" strike="noStrike" dirty="0" smtClean="0">
                          <a:latin typeface="Times New Roman"/>
                        </a:rPr>
                        <a:t>/kg MS)</a:t>
                      </a:r>
                      <a:endParaRPr lang="pt-BR" sz="24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i="0" u="none" strike="noStrike" dirty="0">
                          <a:latin typeface="Times New Roman"/>
                        </a:rPr>
                        <a:t>31.3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i="0" u="none" strike="noStrike" dirty="0">
                          <a:latin typeface="Times New Roman"/>
                        </a:rPr>
                        <a:t>29.2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i="0" u="none" strike="noStrike" dirty="0">
                          <a:latin typeface="Times New Roman"/>
                        </a:rPr>
                        <a:t>31.9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>
                          <a:latin typeface="Times New Roman"/>
                        </a:rPr>
                        <a:t>1.3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i="0" u="none" strike="noStrike" dirty="0">
                          <a:latin typeface="Times New Roman"/>
                        </a:rPr>
                        <a:t>0.33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ítulo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pt-BR" sz="3600" dirty="0" smtClean="0"/>
              <a:t>Comportamento </a:t>
            </a:r>
            <a:r>
              <a:rPr lang="pt-BR" sz="3600" dirty="0" err="1" smtClean="0"/>
              <a:t>ingestivo</a:t>
            </a:r>
            <a:endParaRPr lang="pt-BR" sz="3600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/>
          <p:cNvGraphicFramePr/>
          <p:nvPr/>
        </p:nvGraphicFramePr>
        <p:xfrm>
          <a:off x="304800" y="1219200"/>
          <a:ext cx="85344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ítulo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pt-BR" sz="3600" dirty="0" smtClean="0"/>
              <a:t>Seleção de partículas</a:t>
            </a:r>
            <a:endParaRPr lang="pt-BR" sz="3600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/>
          <p:nvPr/>
        </p:nvGraphicFramePr>
        <p:xfrm>
          <a:off x="533400" y="1143000"/>
          <a:ext cx="83058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ítulo 5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68362"/>
          </a:xfrm>
        </p:spPr>
        <p:txBody>
          <a:bodyPr>
            <a:normAutofit/>
          </a:bodyPr>
          <a:lstStyle/>
          <a:p>
            <a:r>
              <a:rPr lang="pt-BR" sz="3600" dirty="0" smtClean="0"/>
              <a:t>Produção de leite</a:t>
            </a:r>
            <a:endParaRPr lang="pt-BR" sz="3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AutoShape 2"/>
          <p:cNvSpPr>
            <a:spLocks noGrp="1" noChangeArrowheads="1"/>
          </p:cNvSpPr>
          <p:nvPr>
            <p:ph type="title"/>
          </p:nvPr>
        </p:nvSpPr>
        <p:spPr>
          <a:xfrm>
            <a:off x="539552" y="260648"/>
            <a:ext cx="7924800" cy="1143000"/>
          </a:xfrm>
        </p:spPr>
        <p:txBody>
          <a:bodyPr>
            <a:normAutofit/>
          </a:bodyPr>
          <a:lstStyle/>
          <a:p>
            <a:r>
              <a:rPr lang="en-US" sz="4000" dirty="0" err="1"/>
              <a:t>Balanceamento</a:t>
            </a:r>
            <a:r>
              <a:rPr lang="en-US" sz="4000" dirty="0"/>
              <a:t> de </a:t>
            </a:r>
            <a:r>
              <a:rPr lang="en-US" sz="4000" dirty="0" err="1"/>
              <a:t>rações</a:t>
            </a:r>
            <a:endParaRPr lang="pt-BR" sz="4000" dirty="0"/>
          </a:p>
        </p:txBody>
      </p:sp>
      <p:sp>
        <p:nvSpPr>
          <p:cNvPr id="233475" name="Text Box 3"/>
          <p:cNvSpPr txBox="1">
            <a:spLocks noChangeArrowheads="1"/>
          </p:cNvSpPr>
          <p:nvPr/>
        </p:nvSpPr>
        <p:spPr bwMode="auto">
          <a:xfrm>
            <a:off x="3471863" y="3113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baseline="0"/>
          </a:p>
        </p:txBody>
      </p:sp>
      <p:pic>
        <p:nvPicPr>
          <p:cNvPr id="233476" name="Picture 4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71438"/>
            <a:ext cx="766762" cy="1125537"/>
          </a:xfrm>
          <a:prstGeom prst="rect">
            <a:avLst/>
          </a:prstGeom>
          <a:noFill/>
        </p:spPr>
      </p:pic>
      <p:sp>
        <p:nvSpPr>
          <p:cNvPr id="233477" name="Text Box 5"/>
          <p:cNvSpPr txBox="1">
            <a:spLocks noChangeArrowheads="1"/>
          </p:cNvSpPr>
          <p:nvPr/>
        </p:nvSpPr>
        <p:spPr bwMode="auto">
          <a:xfrm>
            <a:off x="1023938" y="4192588"/>
            <a:ext cx="2684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baseline="0"/>
          </a:p>
        </p:txBody>
      </p:sp>
      <p:sp>
        <p:nvSpPr>
          <p:cNvPr id="233478" name="Rectangle 6"/>
          <p:cNvSpPr>
            <a:spLocks noChangeArrowheads="1"/>
          </p:cNvSpPr>
          <p:nvPr/>
        </p:nvSpPr>
        <p:spPr bwMode="auto">
          <a:xfrm>
            <a:off x="1697038" y="2085975"/>
            <a:ext cx="57499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pt-BR"/>
          </a:p>
        </p:txBody>
      </p:sp>
      <p:pic>
        <p:nvPicPr>
          <p:cNvPr id="23347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12776"/>
            <a:ext cx="8351837" cy="4126781"/>
          </a:xfrm>
          <a:prstGeom prst="rect">
            <a:avLst/>
          </a:prstGeom>
          <a:noFill/>
        </p:spPr>
      </p:pic>
      <p:graphicFrame>
        <p:nvGraphicFramePr>
          <p:cNvPr id="233480" name="Group 8"/>
          <p:cNvGraphicFramePr>
            <a:graphicFrameLocks noGrp="1"/>
          </p:cNvGraphicFramePr>
          <p:nvPr/>
        </p:nvGraphicFramePr>
        <p:xfrm>
          <a:off x="683568" y="5229200"/>
          <a:ext cx="7777163" cy="1280160"/>
        </p:xfrm>
        <a:graphic>
          <a:graphicData uri="http://schemas.openxmlformats.org/drawingml/2006/table">
            <a:tbl>
              <a:tblPr/>
              <a:tblGrid>
                <a:gridCol w="7777163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Figura 24 – Simulação do custo da ração total com uso de cana-de-açúcar ou silagem de milho para vacas leiteiras com produções crescentes.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Fonte: Adaptado de Santos </a:t>
                      </a:r>
                      <a:r>
                        <a:rPr kumimoji="0" lang="pt-B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et</a:t>
                      </a: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al. (2005).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3487" name="Picture 15" descr="Logotipo grupo      conservaç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79257" y="6034088"/>
            <a:ext cx="787400" cy="823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457200" y="609600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Nível plasmático de álcool &lt; 0,1 </a:t>
            </a:r>
            <a:r>
              <a:rPr lang="pt-BR" sz="2800" dirty="0" err="1" smtClean="0"/>
              <a:t>g/L</a:t>
            </a:r>
            <a:r>
              <a:rPr lang="pt-BR" sz="2800" dirty="0" smtClean="0"/>
              <a:t> para </a:t>
            </a:r>
            <a:r>
              <a:rPr lang="pt-BR" sz="2800" b="1" dirty="0" smtClean="0"/>
              <a:t>todas</a:t>
            </a:r>
            <a:r>
              <a:rPr lang="pt-BR" sz="2800" dirty="0" smtClean="0"/>
              <a:t> as vacas !</a:t>
            </a:r>
            <a:endParaRPr lang="pt-BR" sz="2800" dirty="0"/>
          </a:p>
        </p:txBody>
      </p:sp>
      <p:graphicFrame>
        <p:nvGraphicFramePr>
          <p:cNvPr id="7" name="Gráfico 6"/>
          <p:cNvGraphicFramePr/>
          <p:nvPr/>
        </p:nvGraphicFramePr>
        <p:xfrm>
          <a:off x="228600" y="1143000"/>
          <a:ext cx="85344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ítulo 5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68362"/>
          </a:xfrm>
        </p:spPr>
        <p:txBody>
          <a:bodyPr>
            <a:normAutofit/>
          </a:bodyPr>
          <a:lstStyle/>
          <a:p>
            <a:r>
              <a:rPr lang="pt-BR" sz="3600" dirty="0" smtClean="0"/>
              <a:t>Saúde dos animais</a:t>
            </a:r>
            <a:endParaRPr lang="pt-BR" sz="3600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5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68362"/>
          </a:xfrm>
        </p:spPr>
        <p:txBody>
          <a:bodyPr>
            <a:normAutofit/>
          </a:bodyPr>
          <a:lstStyle/>
          <a:p>
            <a:r>
              <a:rPr lang="pt-BR" sz="3600" dirty="0" smtClean="0"/>
              <a:t>Composição do leite</a:t>
            </a:r>
            <a:endParaRPr lang="pt-BR" sz="3600" dirty="0"/>
          </a:p>
        </p:txBody>
      </p:sp>
      <p:graphicFrame>
        <p:nvGraphicFramePr>
          <p:cNvPr id="6" name="Gráfico 5"/>
          <p:cNvGraphicFramePr/>
          <p:nvPr/>
        </p:nvGraphicFramePr>
        <p:xfrm>
          <a:off x="152400" y="1219200"/>
          <a:ext cx="86868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5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68362"/>
          </a:xfrm>
        </p:spPr>
        <p:txBody>
          <a:bodyPr>
            <a:normAutofit/>
          </a:bodyPr>
          <a:lstStyle/>
          <a:p>
            <a:r>
              <a:rPr lang="pt-BR" sz="3600" dirty="0" smtClean="0"/>
              <a:t>Qualidade do leite</a:t>
            </a:r>
            <a:endParaRPr lang="pt-BR" sz="3600" dirty="0"/>
          </a:p>
        </p:txBody>
      </p:sp>
      <p:graphicFrame>
        <p:nvGraphicFramePr>
          <p:cNvPr id="3" name="Gráfico 2"/>
          <p:cNvGraphicFramePr>
            <a:graphicFrameLocks/>
          </p:cNvGraphicFramePr>
          <p:nvPr/>
        </p:nvGraphicFramePr>
        <p:xfrm>
          <a:off x="381000" y="1371600"/>
          <a:ext cx="8534399" cy="4648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0971" y="228600"/>
            <a:ext cx="7874054" cy="70007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200" i="0" dirty="0" smtClean="0"/>
              <a:t>Desempenho de gado leiteiro com silagem de cana</a:t>
            </a:r>
            <a:endParaRPr lang="pt-BR" sz="3200" i="0" dirty="0"/>
          </a:p>
        </p:txBody>
      </p:sp>
      <p:pic>
        <p:nvPicPr>
          <p:cNvPr id="4" name="Picture 12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28670"/>
            <a:ext cx="8640960" cy="539718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CaixaDeTexto 4"/>
          <p:cNvSpPr txBox="1"/>
          <p:nvPr/>
        </p:nvSpPr>
        <p:spPr>
          <a:xfrm>
            <a:off x="253970" y="6500834"/>
            <a:ext cx="4635532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latin typeface="+mn-lt"/>
              </a:rPr>
              <a:t>Queiroz </a:t>
            </a:r>
            <a:r>
              <a:rPr lang="pt-BR" sz="2000" dirty="0" err="1" smtClean="0">
                <a:latin typeface="+mn-lt"/>
              </a:rPr>
              <a:t>et</a:t>
            </a:r>
            <a:r>
              <a:rPr lang="pt-BR" sz="2000" dirty="0" smtClean="0">
                <a:latin typeface="+mn-lt"/>
              </a:rPr>
              <a:t> </a:t>
            </a:r>
            <a:r>
              <a:rPr lang="pt-BR" sz="2000" dirty="0" err="1" smtClean="0">
                <a:latin typeface="+mn-lt"/>
              </a:rPr>
              <a:t>al</a:t>
            </a:r>
            <a:r>
              <a:rPr lang="pt-BR" sz="2000" dirty="0" smtClean="0">
                <a:latin typeface="+mn-lt"/>
              </a:rPr>
              <a:t>, 2008</a:t>
            </a:r>
            <a:endParaRPr lang="pt-BR" sz="200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0971" y="228600"/>
            <a:ext cx="7874054" cy="70007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200" i="0" dirty="0" smtClean="0"/>
              <a:t>Desempenho de gado leiteiro com silagem de cana</a:t>
            </a:r>
            <a:endParaRPr lang="pt-BR" sz="3200" i="0" dirty="0"/>
          </a:p>
        </p:txBody>
      </p:sp>
      <p:sp>
        <p:nvSpPr>
          <p:cNvPr id="5" name="CaixaDeTexto 4"/>
          <p:cNvSpPr txBox="1"/>
          <p:nvPr/>
        </p:nvSpPr>
        <p:spPr>
          <a:xfrm>
            <a:off x="253970" y="6500834"/>
            <a:ext cx="4635532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latin typeface="+mn-lt"/>
              </a:rPr>
              <a:t>Queiroz </a:t>
            </a:r>
            <a:r>
              <a:rPr lang="pt-BR" sz="2000" dirty="0" err="1" smtClean="0">
                <a:latin typeface="+mn-lt"/>
              </a:rPr>
              <a:t>et</a:t>
            </a:r>
            <a:r>
              <a:rPr lang="pt-BR" sz="2000" dirty="0" smtClean="0">
                <a:latin typeface="+mn-lt"/>
              </a:rPr>
              <a:t> </a:t>
            </a:r>
            <a:r>
              <a:rPr lang="pt-BR" sz="2000" dirty="0" err="1" smtClean="0">
                <a:latin typeface="+mn-lt"/>
              </a:rPr>
              <a:t>al</a:t>
            </a:r>
            <a:r>
              <a:rPr lang="pt-BR" sz="2000" dirty="0" smtClean="0">
                <a:latin typeface="+mn-lt"/>
              </a:rPr>
              <a:t>, 2008</a:t>
            </a:r>
            <a:endParaRPr lang="pt-BR" sz="2000" dirty="0">
              <a:latin typeface="+mn-lt"/>
            </a:endParaRPr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66935"/>
            <a:ext cx="8892480" cy="552943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0971" y="228600"/>
            <a:ext cx="7874054" cy="70007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200" i="0" dirty="0" smtClean="0"/>
              <a:t>Desempenho de gado leiteiro com silagem de cana</a:t>
            </a:r>
            <a:endParaRPr lang="pt-BR" sz="3200" i="0" dirty="0"/>
          </a:p>
        </p:txBody>
      </p:sp>
      <p:sp>
        <p:nvSpPr>
          <p:cNvPr id="5" name="CaixaDeTexto 4"/>
          <p:cNvSpPr txBox="1"/>
          <p:nvPr/>
        </p:nvSpPr>
        <p:spPr>
          <a:xfrm>
            <a:off x="253970" y="6500834"/>
            <a:ext cx="4635532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latin typeface="+mn-lt"/>
              </a:rPr>
              <a:t>Queiroz </a:t>
            </a:r>
            <a:r>
              <a:rPr lang="pt-BR" sz="2000" dirty="0" err="1" smtClean="0">
                <a:latin typeface="+mn-lt"/>
              </a:rPr>
              <a:t>et</a:t>
            </a:r>
            <a:r>
              <a:rPr lang="pt-BR" sz="2000" dirty="0" smtClean="0">
                <a:latin typeface="+mn-lt"/>
              </a:rPr>
              <a:t> </a:t>
            </a:r>
            <a:r>
              <a:rPr lang="pt-BR" sz="2000" dirty="0" err="1" smtClean="0">
                <a:latin typeface="+mn-lt"/>
              </a:rPr>
              <a:t>al</a:t>
            </a:r>
            <a:r>
              <a:rPr lang="pt-BR" sz="2000" dirty="0" smtClean="0">
                <a:latin typeface="+mn-lt"/>
              </a:rPr>
              <a:t>, 2008</a:t>
            </a:r>
            <a:endParaRPr lang="pt-BR" sz="2000" dirty="0">
              <a:latin typeface="+mn-lt"/>
            </a:endParaRPr>
          </a:p>
        </p:txBody>
      </p:sp>
      <p:pic>
        <p:nvPicPr>
          <p:cNvPr id="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171" y="1285860"/>
            <a:ext cx="8419081" cy="464347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esal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8488" y="228600"/>
            <a:ext cx="541337" cy="838200"/>
          </a:xfrm>
          <a:prstGeom prst="rect">
            <a:avLst/>
          </a:prstGeom>
          <a:noFill/>
        </p:spPr>
      </p:pic>
      <p:sp>
        <p:nvSpPr>
          <p:cNvPr id="209924" name="Text Box 4"/>
          <p:cNvSpPr txBox="1">
            <a:spLocks noChangeArrowheads="1"/>
          </p:cNvSpPr>
          <p:nvPr/>
        </p:nvSpPr>
        <p:spPr bwMode="auto">
          <a:xfrm>
            <a:off x="900113" y="2135188"/>
            <a:ext cx="7775575" cy="31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180000"/>
              </a:lnSpc>
              <a:spcBef>
                <a:spcPct val="50000"/>
              </a:spcBef>
            </a:pPr>
            <a:r>
              <a:rPr lang="pt-BR" sz="2800" baseline="0" dirty="0" smtClean="0"/>
              <a:t>Pergunta:	A </a:t>
            </a:r>
            <a:r>
              <a:rPr lang="pt-BR" sz="2800" baseline="0" dirty="0"/>
              <a:t>ensilagem da cana representa elevação de custos e, portanto, o produto animal será sempre mais caro que o respectivo </a:t>
            </a:r>
            <a:r>
              <a:rPr lang="pt-BR" sz="2800" baseline="0" dirty="0" err="1" smtClean="0"/>
              <a:t>cana-capineira</a:t>
            </a:r>
            <a:r>
              <a:rPr lang="pt-BR" sz="2800" baseline="0" dirty="0" smtClean="0"/>
              <a:t> ?</a:t>
            </a:r>
            <a:endParaRPr lang="pt-BR" sz="2800" baseline="0" dirty="0">
              <a:solidFill>
                <a:srgbClr val="FFFF00"/>
              </a:solidFill>
            </a:endParaRPr>
          </a:p>
        </p:txBody>
      </p:sp>
      <p:sp>
        <p:nvSpPr>
          <p:cNvPr id="209925" name="Text Box 5"/>
          <p:cNvSpPr txBox="1">
            <a:spLocks noChangeArrowheads="1"/>
          </p:cNvSpPr>
          <p:nvPr/>
        </p:nvSpPr>
        <p:spPr bwMode="auto">
          <a:xfrm>
            <a:off x="0" y="4876800"/>
            <a:ext cx="9144000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3600" i="1" baseline="0">
                <a:latin typeface="Times New Roman" pitchFamily="18" charset="0"/>
              </a:rPr>
              <a:t> </a:t>
            </a:r>
          </a:p>
        </p:txBody>
      </p:sp>
      <p:sp>
        <p:nvSpPr>
          <p:cNvPr id="209926" name="Text Box 6"/>
          <p:cNvSpPr txBox="1">
            <a:spLocks noChangeArrowheads="1"/>
          </p:cNvSpPr>
          <p:nvPr/>
        </p:nvSpPr>
        <p:spPr bwMode="auto">
          <a:xfrm>
            <a:off x="757238" y="5789613"/>
            <a:ext cx="6839098" cy="5191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2800" baseline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pt-BR" sz="2800" baseline="0"/>
              <a:t>Resposta: Sim e Não!</a:t>
            </a:r>
            <a:endParaRPr lang="pt-BR" sz="2800" baseline="0">
              <a:solidFill>
                <a:srgbClr val="FFFF00"/>
              </a:solidFill>
            </a:endParaRPr>
          </a:p>
        </p:txBody>
      </p:sp>
      <p:sp>
        <p:nvSpPr>
          <p:cNvPr id="209927" name="AutoShape 7"/>
          <p:cNvSpPr>
            <a:spLocks noChangeArrowheads="1"/>
          </p:cNvSpPr>
          <p:nvPr/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anchor="b"/>
          <a:lstStyle/>
          <a:p>
            <a:pPr algn="l">
              <a:lnSpc>
                <a:spcPct val="90000"/>
              </a:lnSpc>
            </a:pPr>
            <a:r>
              <a:rPr lang="en-US" sz="3600" b="1" baseline="0">
                <a:solidFill>
                  <a:schemeClr val="tx2"/>
                </a:solidFill>
              </a:rPr>
              <a:t>Reflexões</a:t>
            </a:r>
            <a:endParaRPr lang="pt-BR" sz="3600" b="1" baseline="0">
              <a:solidFill>
                <a:schemeClr val="tx2"/>
              </a:solidFill>
            </a:endParaRPr>
          </a:p>
        </p:txBody>
      </p:sp>
      <p:pic>
        <p:nvPicPr>
          <p:cNvPr id="209928" name="Picture 8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esal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8488" y="228600"/>
            <a:ext cx="541337" cy="838200"/>
          </a:xfrm>
          <a:prstGeom prst="rect">
            <a:avLst/>
          </a:prstGeom>
          <a:noFill/>
        </p:spPr>
      </p:pic>
      <p:sp>
        <p:nvSpPr>
          <p:cNvPr id="210948" name="Text Box 4"/>
          <p:cNvSpPr txBox="1">
            <a:spLocks noChangeArrowheads="1"/>
          </p:cNvSpPr>
          <p:nvPr/>
        </p:nvSpPr>
        <p:spPr bwMode="auto">
          <a:xfrm>
            <a:off x="773113" y="2297113"/>
            <a:ext cx="8839200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180000"/>
              </a:lnSpc>
              <a:spcBef>
                <a:spcPct val="50000"/>
              </a:spcBef>
            </a:pPr>
            <a:r>
              <a:rPr lang="pt-BR" sz="2800" baseline="0" dirty="0" smtClean="0">
                <a:latin typeface="Verdana" pitchFamily="34" charset="0"/>
              </a:rPr>
              <a:t>-</a:t>
            </a:r>
            <a:r>
              <a:rPr lang="pt-BR" sz="2800" baseline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pt-BR" sz="2800" baseline="0" dirty="0"/>
              <a:t>Possíveis benefícios indiretos;	</a:t>
            </a:r>
          </a:p>
          <a:p>
            <a:pPr algn="just">
              <a:lnSpc>
                <a:spcPct val="130000"/>
              </a:lnSpc>
              <a:spcBef>
                <a:spcPct val="50000"/>
              </a:spcBef>
            </a:pPr>
            <a:r>
              <a:rPr lang="pt-BR" sz="2800" baseline="0" dirty="0"/>
              <a:t>- Agilização operacional (custos não tangíveis);</a:t>
            </a:r>
          </a:p>
          <a:p>
            <a:pPr algn="just">
              <a:lnSpc>
                <a:spcPct val="130000"/>
              </a:lnSpc>
              <a:spcBef>
                <a:spcPct val="50000"/>
              </a:spcBef>
            </a:pPr>
            <a:r>
              <a:rPr lang="pt-BR" sz="2800" baseline="0" dirty="0"/>
              <a:t>Rebanhos Pequenos= QUALIDADE DE VIDA</a:t>
            </a:r>
          </a:p>
          <a:p>
            <a:pPr algn="just">
              <a:lnSpc>
                <a:spcPct val="130000"/>
              </a:lnSpc>
              <a:spcBef>
                <a:spcPct val="50000"/>
              </a:spcBef>
            </a:pPr>
            <a:r>
              <a:rPr lang="pt-BR" sz="2800" baseline="0" dirty="0"/>
              <a:t>(Quanto vale?);</a:t>
            </a:r>
          </a:p>
          <a:p>
            <a:pPr algn="just">
              <a:lnSpc>
                <a:spcPct val="130000"/>
              </a:lnSpc>
              <a:spcBef>
                <a:spcPct val="50000"/>
              </a:spcBef>
            </a:pPr>
            <a:r>
              <a:rPr lang="pt-BR" sz="2800" baseline="0" dirty="0"/>
              <a:t>Rebanhos Grandes = Expansão da atividade;</a:t>
            </a:r>
          </a:p>
        </p:txBody>
      </p:sp>
      <p:sp>
        <p:nvSpPr>
          <p:cNvPr id="210949" name="Text Box 5"/>
          <p:cNvSpPr txBox="1">
            <a:spLocks noChangeArrowheads="1"/>
          </p:cNvSpPr>
          <p:nvPr/>
        </p:nvSpPr>
        <p:spPr bwMode="auto">
          <a:xfrm>
            <a:off x="0" y="4876800"/>
            <a:ext cx="9144000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3600" i="1" baseline="0">
                <a:latin typeface="Times New Roman" pitchFamily="18" charset="0"/>
              </a:rPr>
              <a:t> </a:t>
            </a:r>
          </a:p>
        </p:txBody>
      </p:sp>
      <p:sp>
        <p:nvSpPr>
          <p:cNvPr id="210950" name="AutoShape 6"/>
          <p:cNvSpPr>
            <a:spLocks noChangeArrowheads="1"/>
          </p:cNvSpPr>
          <p:nvPr/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anchor="b"/>
          <a:lstStyle/>
          <a:p>
            <a:pPr algn="l">
              <a:lnSpc>
                <a:spcPct val="90000"/>
              </a:lnSpc>
            </a:pPr>
            <a:r>
              <a:rPr lang="en-US" sz="3600" b="1" baseline="0">
                <a:solidFill>
                  <a:schemeClr val="tx2"/>
                </a:solidFill>
              </a:rPr>
              <a:t>Reflexões</a:t>
            </a:r>
            <a:endParaRPr lang="pt-BR" sz="3600" b="1" baseline="0">
              <a:solidFill>
                <a:schemeClr val="tx2"/>
              </a:solidFill>
            </a:endParaRPr>
          </a:p>
        </p:txBody>
      </p:sp>
      <p:pic>
        <p:nvPicPr>
          <p:cNvPr id="210951" name="Picture 7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logoesalq300dpi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60431" y="71439"/>
            <a:ext cx="623243" cy="914864"/>
          </a:xfrm>
          <a:prstGeom prst="rect">
            <a:avLst/>
          </a:prstGeom>
          <a:noFill/>
        </p:spPr>
      </p:pic>
      <p:pic>
        <p:nvPicPr>
          <p:cNvPr id="4" name="Picture 49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82013" y="6165850"/>
            <a:ext cx="661987" cy="692150"/>
          </a:xfrm>
          <a:prstGeom prst="rect">
            <a:avLst/>
          </a:prstGeom>
          <a:noFill/>
        </p:spPr>
      </p:pic>
      <p:sp>
        <p:nvSpPr>
          <p:cNvPr id="5" name="AutoShape 2"/>
          <p:cNvSpPr txBox="1">
            <a:spLocks noChangeArrowheads="1"/>
          </p:cNvSpPr>
          <p:nvPr/>
        </p:nvSpPr>
        <p:spPr>
          <a:xfrm>
            <a:off x="395536" y="53752"/>
            <a:ext cx="79248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Correlações</a:t>
            </a:r>
            <a:r>
              <a:rPr kumimoji="0" lang="en-US" sz="36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entre </a:t>
            </a:r>
            <a:r>
              <a:rPr kumimoji="0" lang="en-US" sz="3600" b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variáveis</a:t>
            </a:r>
            <a:endParaRPr kumimoji="0" lang="pt-BR" sz="36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00418" name="Picture 2" descr="http://www.revistasusp.sibi.usp.br/img/revistas/bjvras/v47n4/a07tab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7" y="1052736"/>
            <a:ext cx="8322661" cy="4824536"/>
          </a:xfrm>
          <a:prstGeom prst="rect">
            <a:avLst/>
          </a:prstGeom>
          <a:noFill/>
        </p:spPr>
      </p:pic>
      <p:sp>
        <p:nvSpPr>
          <p:cNvPr id="12" name="CaixaDeTexto 11"/>
          <p:cNvSpPr txBox="1"/>
          <p:nvPr/>
        </p:nvSpPr>
        <p:spPr>
          <a:xfrm>
            <a:off x="539552" y="6165304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Fonte:    Carvalho </a:t>
            </a:r>
            <a:r>
              <a:rPr lang="pt-BR" sz="2400" dirty="0" err="1" smtClean="0"/>
              <a:t>et</a:t>
            </a:r>
            <a:r>
              <a:rPr lang="pt-BR" sz="2400" dirty="0" smtClean="0"/>
              <a:t> </a:t>
            </a:r>
            <a:r>
              <a:rPr lang="pt-BR" sz="2400" dirty="0" err="1" smtClean="0"/>
              <a:t>al</a:t>
            </a:r>
            <a:r>
              <a:rPr lang="pt-BR" sz="2400" dirty="0" smtClean="0"/>
              <a:t>, 2010</a:t>
            </a:r>
            <a:endParaRPr lang="pt-BR" sz="2400" dirty="0"/>
          </a:p>
        </p:txBody>
      </p:sp>
      <p:sp>
        <p:nvSpPr>
          <p:cNvPr id="15" name="Retângulo 14"/>
          <p:cNvSpPr/>
          <p:nvPr/>
        </p:nvSpPr>
        <p:spPr>
          <a:xfrm>
            <a:off x="7812360" y="2276872"/>
            <a:ext cx="792088" cy="25922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sal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8488" y="228600"/>
            <a:ext cx="541337" cy="838200"/>
          </a:xfrm>
          <a:prstGeom prst="rect">
            <a:avLst/>
          </a:prstGeom>
          <a:noFill/>
        </p:spPr>
      </p:pic>
      <p:pic>
        <p:nvPicPr>
          <p:cNvPr id="3" name="Picture 8" descr="Logotipo grupo      conserv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6034088"/>
            <a:ext cx="787400" cy="823912"/>
          </a:xfrm>
          <a:prstGeom prst="rect">
            <a:avLst/>
          </a:prstGeom>
          <a:noFill/>
        </p:spPr>
      </p:pic>
      <p:sp>
        <p:nvSpPr>
          <p:cNvPr id="4" name="AutoShape 5"/>
          <p:cNvSpPr>
            <a:spLocks noChangeArrowheads="1"/>
          </p:cNvSpPr>
          <p:nvPr/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anchor="b"/>
          <a:lstStyle/>
          <a:p>
            <a:pPr algn="l">
              <a:lnSpc>
                <a:spcPct val="90000"/>
              </a:lnSpc>
            </a:pPr>
            <a:r>
              <a:rPr lang="en-US" sz="3600" b="1" baseline="0" dirty="0" err="1" smtClean="0">
                <a:solidFill>
                  <a:schemeClr val="tx2"/>
                </a:solidFill>
              </a:rPr>
              <a:t>Reflexões</a:t>
            </a:r>
            <a:r>
              <a:rPr lang="en-US" sz="3600" b="1" baseline="0" dirty="0" smtClean="0">
                <a:solidFill>
                  <a:schemeClr val="tx2"/>
                </a:solidFill>
              </a:rPr>
              <a:t> - </a:t>
            </a:r>
            <a:r>
              <a:rPr lang="en-US" sz="3600" b="1" baseline="0" dirty="0" err="1" smtClean="0">
                <a:solidFill>
                  <a:schemeClr val="tx2"/>
                </a:solidFill>
              </a:rPr>
              <a:t>Melhoramento</a:t>
            </a:r>
            <a:endParaRPr lang="pt-BR" sz="3600" b="1" baseline="0" dirty="0">
              <a:solidFill>
                <a:schemeClr val="tx2"/>
              </a:solidFill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67544" y="2350270"/>
            <a:ext cx="8352928" cy="4161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80000"/>
              </a:lnSpc>
              <a:spcBef>
                <a:spcPct val="50000"/>
              </a:spcBef>
            </a:pPr>
            <a:r>
              <a:rPr lang="pt-BR" sz="2800" baseline="0" dirty="0" smtClean="0">
                <a:latin typeface="Arial" pitchFamily="34" charset="0"/>
                <a:cs typeface="Arial" pitchFamily="34" charset="0"/>
              </a:rPr>
              <a:t>Modelo = </a:t>
            </a:r>
            <a:r>
              <a:rPr lang="pt-BR" sz="2800" u="sng" dirty="0" err="1" smtClean="0">
                <a:latin typeface="Arial" pitchFamily="34" charset="0"/>
                <a:cs typeface="Arial" pitchFamily="34" charset="0"/>
              </a:rPr>
              <a:t>o</a:t>
            </a:r>
            <a:r>
              <a:rPr lang="pt-BR" sz="2800" u="sng" baseline="0" dirty="0" err="1" smtClean="0">
                <a:latin typeface="Arial" pitchFamily="34" charset="0"/>
                <a:cs typeface="Arial" pitchFamily="34" charset="0"/>
              </a:rPr>
              <a:t>Brix</a:t>
            </a:r>
            <a:r>
              <a:rPr lang="pt-BR" sz="2800" u="sng" baseline="0" dirty="0" smtClean="0">
                <a:latin typeface="Arial" pitchFamily="34" charset="0"/>
                <a:cs typeface="Arial" pitchFamily="34" charset="0"/>
              </a:rPr>
              <a:t> x </a:t>
            </a:r>
            <a:r>
              <a:rPr lang="pt-BR" sz="2800" u="sng" baseline="0" dirty="0" err="1" smtClean="0">
                <a:latin typeface="Arial" pitchFamily="34" charset="0"/>
                <a:cs typeface="Arial" pitchFamily="34" charset="0"/>
              </a:rPr>
              <a:t>Digestibilidade</a:t>
            </a:r>
            <a:r>
              <a:rPr lang="pt-BR" sz="2800" u="sng" baseline="0" dirty="0" smtClean="0">
                <a:latin typeface="Arial" pitchFamily="34" charset="0"/>
                <a:cs typeface="Arial" pitchFamily="34" charset="0"/>
              </a:rPr>
              <a:t> FDN (%)</a:t>
            </a:r>
          </a:p>
          <a:p>
            <a:pPr algn="just">
              <a:spcBef>
                <a:spcPts val="0"/>
              </a:spcBef>
            </a:pPr>
            <a:r>
              <a:rPr lang="pt-BR" sz="2800" baseline="0" dirty="0" smtClean="0">
                <a:latin typeface="Arial" pitchFamily="34" charset="0"/>
                <a:cs typeface="Arial" pitchFamily="34" charset="0"/>
              </a:rPr>
              <a:t>			% FDN</a:t>
            </a:r>
          </a:p>
          <a:p>
            <a:pPr algn="just">
              <a:spcBef>
                <a:spcPct val="50000"/>
              </a:spcBef>
            </a:pPr>
            <a:endParaRPr lang="pt-BR" sz="2800" baseline="0" dirty="0" smtClean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pt-BR" sz="2800" baseline="0" dirty="0" smtClean="0">
                <a:latin typeface="Arial" pitchFamily="34" charset="0"/>
                <a:cs typeface="Arial" pitchFamily="34" charset="0"/>
              </a:rPr>
              <a:t>Modelo’ = % Carboidratos solúveis x </a:t>
            </a:r>
            <a:r>
              <a:rPr lang="pt-BR" sz="2800" baseline="0" dirty="0" err="1" smtClean="0">
                <a:latin typeface="Arial" pitchFamily="34" charset="0"/>
                <a:cs typeface="Arial" pitchFamily="34" charset="0"/>
              </a:rPr>
              <a:t>Dig</a:t>
            </a:r>
            <a:r>
              <a:rPr lang="pt-BR" sz="2800" baseline="0" dirty="0" smtClean="0">
                <a:latin typeface="Arial" pitchFamily="34" charset="0"/>
                <a:cs typeface="Arial" pitchFamily="34" charset="0"/>
              </a:rPr>
              <a:t>. FDN (%)</a:t>
            </a:r>
          </a:p>
          <a:p>
            <a:pPr algn="just">
              <a:spcBef>
                <a:spcPct val="50000"/>
              </a:spcBef>
            </a:pPr>
            <a:endParaRPr lang="pt-BR" sz="2800" baseline="0" dirty="0" smtClean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pt-BR" sz="2800" baseline="0" dirty="0" smtClean="0">
                <a:latin typeface="Arial" pitchFamily="34" charset="0"/>
                <a:cs typeface="Arial" pitchFamily="34" charset="0"/>
              </a:rPr>
              <a:t>	ou 	</a:t>
            </a:r>
            <a:r>
              <a:rPr lang="pt-BR" sz="2800" baseline="0" dirty="0" err="1" smtClean="0">
                <a:latin typeface="Arial" pitchFamily="34" charset="0"/>
                <a:cs typeface="Arial" pitchFamily="34" charset="0"/>
              </a:rPr>
              <a:t>Dig</a:t>
            </a:r>
            <a:r>
              <a:rPr lang="pt-BR" sz="2800" baseline="0" dirty="0" smtClean="0">
                <a:latin typeface="Arial" pitchFamily="34" charset="0"/>
                <a:cs typeface="Arial" pitchFamily="34" charset="0"/>
              </a:rPr>
              <a:t>. FDN (%) </a:t>
            </a:r>
            <a:r>
              <a:rPr lang="pt-BR" sz="4000" baseline="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pt-BR" sz="2800" baseline="0" dirty="0" smtClean="0">
                <a:latin typeface="Arial" pitchFamily="34" charset="0"/>
                <a:cs typeface="Arial" pitchFamily="34" charset="0"/>
              </a:rPr>
              <a:t> % FDN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ivic">
  <a:themeElements>
    <a:clrScheme name="Custom 14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339966"/>
      </a:accent1>
      <a:accent2>
        <a:srgbClr val="CCB400"/>
      </a:accent2>
      <a:accent3>
        <a:srgbClr val="339966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sign padrã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sign padrão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2838</TotalTime>
  <Words>5439</Words>
  <Application>Microsoft Office PowerPoint</Application>
  <PresentationFormat>Apresentação na tela (4:3)</PresentationFormat>
  <Paragraphs>1565</Paragraphs>
  <Slides>136</Slides>
  <Notes>19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Servidores OLE incorporados</vt:lpstr>
      </vt:variant>
      <vt:variant>
        <vt:i4>5</vt:i4>
      </vt:variant>
      <vt:variant>
        <vt:lpstr>Títulos de slides</vt:lpstr>
      </vt:variant>
      <vt:variant>
        <vt:i4>136</vt:i4>
      </vt:variant>
    </vt:vector>
  </HeadingPairs>
  <TitlesOfParts>
    <vt:vector size="143" baseType="lpstr">
      <vt:lpstr>Tema do Office</vt:lpstr>
      <vt:lpstr>Civic</vt:lpstr>
      <vt:lpstr>Gráfico</vt:lpstr>
      <vt:lpstr>Planilha</vt:lpstr>
      <vt:lpstr>Worksheet</vt:lpstr>
      <vt:lpstr>Documento</vt:lpstr>
      <vt:lpstr>Apresentação</vt:lpstr>
      <vt:lpstr>Cana-de-açúcar para alimentação animal</vt:lpstr>
      <vt:lpstr>Cana-de-açúcar</vt:lpstr>
      <vt:lpstr>Slide 3</vt:lpstr>
      <vt:lpstr>Composição média da cana-de-açúcar</vt:lpstr>
      <vt:lpstr>Composição média da cana-de-açúcar</vt:lpstr>
      <vt:lpstr>Composição média da fração digestível da cana-de-açúcar</vt:lpstr>
      <vt:lpstr>Balanceamento de rações</vt:lpstr>
      <vt:lpstr>Balanceamento de rações</vt:lpstr>
      <vt:lpstr>Balanceamento de rações</vt:lpstr>
      <vt:lpstr>Balanceamento de rações</vt:lpstr>
      <vt:lpstr> Desempenho - Gado Leite</vt:lpstr>
      <vt:lpstr>Valor Nutritivo</vt:lpstr>
      <vt:lpstr>Valor Nutritivo</vt:lpstr>
      <vt:lpstr>Desempenho - Gado Corte</vt:lpstr>
      <vt:lpstr>Correções da cana-de-açúcar</vt:lpstr>
      <vt:lpstr>Tamanho de partículas</vt:lpstr>
      <vt:lpstr>Oportunidade de seleção</vt:lpstr>
      <vt:lpstr>Tamanho de partículas</vt:lpstr>
      <vt:lpstr>Slide 19</vt:lpstr>
      <vt:lpstr>Tamanho de partículas</vt:lpstr>
      <vt:lpstr>Tamanho de partículas</vt:lpstr>
      <vt:lpstr>Tamanho de partículas</vt:lpstr>
      <vt:lpstr>Seleção de partículas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Diversidade varietal</vt:lpstr>
      <vt:lpstr>Diversidade varietal</vt:lpstr>
      <vt:lpstr>Diversidade varietal</vt:lpstr>
      <vt:lpstr>Diversidade varietal</vt:lpstr>
      <vt:lpstr>Diversidade varietal</vt:lpstr>
      <vt:lpstr>Digestibilidade da MS x Rel Pol/FDN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Tratamento em montes</vt:lpstr>
      <vt:lpstr>Tratamento em montes</vt:lpstr>
      <vt:lpstr>Silagem de cana-de-açúcar</vt:lpstr>
      <vt:lpstr>Silagem de cana-de-açúcar</vt:lpstr>
      <vt:lpstr>Slide 64</vt:lpstr>
      <vt:lpstr>Slide 65</vt:lpstr>
      <vt:lpstr>Slide 66</vt:lpstr>
      <vt:lpstr>Slide 67</vt:lpstr>
      <vt:lpstr>Composição média da silagem de cana-de-açúcar</vt:lpstr>
      <vt:lpstr>Composição média da silagem de cana-de-açúcar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Experimento: Daniel et al. (2011)  30 vacas holandesas  7 semanas suplementação Dietas: 33% feno + 67% concentrado  Controle, 5% etanol ou 5% ác. acético</vt:lpstr>
      <vt:lpstr>Consumo de alimentos</vt:lpstr>
      <vt:lpstr>Comportamento ingestivo</vt:lpstr>
      <vt:lpstr>Comportamento ingestivo</vt:lpstr>
      <vt:lpstr>Seleção de partículas</vt:lpstr>
      <vt:lpstr>Produção de leite</vt:lpstr>
      <vt:lpstr>Saúde dos animais</vt:lpstr>
      <vt:lpstr>Composição do leite</vt:lpstr>
      <vt:lpstr>Qualidade do leite</vt:lpstr>
      <vt:lpstr>Desempenho de gado leiteiro com silagem de cana</vt:lpstr>
      <vt:lpstr>Desempenho de gado leiteiro com silagem de cana</vt:lpstr>
      <vt:lpstr>Desempenho de gado leiteiro com silagem de cana</vt:lpstr>
      <vt:lpstr>Slide 96</vt:lpstr>
      <vt:lpstr>Slide 97</vt:lpstr>
      <vt:lpstr>Slide 98</vt:lpstr>
      <vt:lpstr>Slide 99</vt:lpstr>
      <vt:lpstr>Slide 100</vt:lpstr>
      <vt:lpstr>Implicações</vt:lpstr>
      <vt:lpstr>Implicações</vt:lpstr>
      <vt:lpstr>Slide 103</vt:lpstr>
      <vt:lpstr>Slide 104</vt:lpstr>
      <vt:lpstr>Slide 105</vt:lpstr>
      <vt:lpstr>Slide 106</vt:lpstr>
      <vt:lpstr>Slide 107</vt:lpstr>
      <vt:lpstr>Silagem de cana-de-açúcar</vt:lpstr>
      <vt:lpstr>Tratamento em montes</vt:lpstr>
      <vt:lpstr>Tratamento em montes</vt:lpstr>
      <vt:lpstr>Maturidade x variedade</vt:lpstr>
      <vt:lpstr>Maturidade x ciclo de produção</vt:lpstr>
      <vt:lpstr>Maturidade x espaçamento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Silagem de cana-de-açúcar</vt:lpstr>
      <vt:lpstr>Slide 125</vt:lpstr>
      <vt:lpstr>Slide 126</vt:lpstr>
      <vt:lpstr>Diversidade varietal</vt:lpstr>
      <vt:lpstr>Composição média da cana-de-açúcar</vt:lpstr>
      <vt:lpstr>Balanceamento de rações</vt:lpstr>
      <vt:lpstr>Valor Nutritivo</vt:lpstr>
      <vt:lpstr>Consumo x Enchimento ruminal</vt:lpstr>
      <vt:lpstr>Slide 132</vt:lpstr>
      <vt:lpstr>Slide 133</vt:lpstr>
      <vt:lpstr>Slide 134</vt:lpstr>
      <vt:lpstr>Slide 135</vt:lpstr>
      <vt:lpstr>Slide 136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Luis Gustavo</dc:creator>
  <cp:lastModifiedBy>Nussio</cp:lastModifiedBy>
  <cp:revision>182</cp:revision>
  <dcterms:created xsi:type="dcterms:W3CDTF">2006-10-04T11:58:04Z</dcterms:created>
  <dcterms:modified xsi:type="dcterms:W3CDTF">2012-09-20T13:06:38Z</dcterms:modified>
</cp:coreProperties>
</file>