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64" r:id="rId4"/>
    <p:sldId id="262" r:id="rId5"/>
    <p:sldId id="263" r:id="rId6"/>
    <p:sldId id="258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5" r:id="rId15"/>
    <p:sldId id="276" r:id="rId16"/>
    <p:sldId id="273" r:id="rId17"/>
    <p:sldId id="277" r:id="rId18"/>
    <p:sldId id="278" r:id="rId19"/>
    <p:sldId id="304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93" r:id="rId30"/>
    <p:sldId id="289" r:id="rId31"/>
    <p:sldId id="290" r:id="rId32"/>
    <p:sldId id="291" r:id="rId33"/>
    <p:sldId id="292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294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>
        <p:scale>
          <a:sx n="80" d="100"/>
          <a:sy n="80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37D52-EBDA-46C2-BD15-9E653F9AD3CC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D7109-C37B-4EB7-B832-8A4AAE69CC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0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Associação: existência significativa, seja positiva ou negativa, entre as variáveis consideradas: contabilidade gerencial e planejamento.</a:t>
            </a:r>
          </a:p>
          <a:p>
            <a:r>
              <a:rPr lang="pt-BR" dirty="0"/>
              <a:t>Planejamento: planejamento deve ser entendido no sentido amplo, ou seja, incluindo o planejamento estratégico e tático.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3768-9E1B-4ECA-BCC3-D365263F5165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5691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4F6EF0-4D68-4306-B6F7-2016E4565CFA}" type="datetimeFigureOut">
              <a:rPr lang="pt-BR" smtClean="0"/>
              <a:pPr/>
              <a:t>16/05/2017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2EA90C-855A-4300-A972-64BEB1F75D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periodicos.ufpe.br/revistas/gestao/article/view/8517/8517" TargetMode="External"/><Relationship Id="rId2" Type="http://schemas.openxmlformats.org/officeDocument/2006/relationships/hyperlink" Target="http://www.scielo.br/scielo.php?pid=S0104-6276201200010000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de Conglomerados -</a:t>
            </a:r>
            <a:br>
              <a:rPr lang="pt-BR" dirty="0"/>
            </a:br>
            <a:r>
              <a:rPr lang="pt-BR" dirty="0"/>
              <a:t>Cluster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268688"/>
            <a:ext cx="4953000" cy="17526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Amabele Martins</a:t>
            </a:r>
          </a:p>
          <a:p>
            <a:r>
              <a:rPr lang="pt-BR" dirty="0"/>
              <a:t>Giorgia Constantino</a:t>
            </a:r>
          </a:p>
          <a:p>
            <a:r>
              <a:rPr lang="pt-BR" dirty="0"/>
              <a:t>Raquel Firmino</a:t>
            </a:r>
          </a:p>
          <a:p>
            <a:endParaRPr lang="pt-BR" dirty="0"/>
          </a:p>
          <a:p>
            <a:r>
              <a:rPr lang="pt-BR" dirty="0"/>
              <a:t>Métodos Quantitativos I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da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Interpretação dos grupos pode ser difícil</a:t>
            </a:r>
          </a:p>
          <a:p>
            <a:pPr algn="just"/>
            <a:r>
              <a:rPr lang="pt-BR" sz="2000" dirty="0"/>
              <a:t>Necessidade análise de subgrupos para realizar inferências</a:t>
            </a:r>
          </a:p>
          <a:p>
            <a:pPr algn="just"/>
            <a:r>
              <a:rPr lang="pt-BR" sz="2000" dirty="0"/>
              <a:t>Escolha do número de grupos</a:t>
            </a:r>
          </a:p>
          <a:p>
            <a:pPr algn="just"/>
            <a:r>
              <a:rPr lang="pt-BR" sz="2000" dirty="0"/>
              <a:t>Resultado necessita de validação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143116"/>
            <a:ext cx="8458200" cy="1585921"/>
          </a:xfrm>
        </p:spPr>
        <p:txBody>
          <a:bodyPr>
            <a:noAutofit/>
          </a:bodyPr>
          <a:lstStyle/>
          <a:p>
            <a:r>
              <a:rPr lang="pt-BR" sz="3200" dirty="0">
                <a:latin typeface="+mn-lt"/>
              </a:rPr>
              <a:t>Aplicações da Técnica</a:t>
            </a:r>
            <a:br>
              <a:rPr lang="pt-BR" sz="3200" dirty="0">
                <a:latin typeface="+mn-lt"/>
              </a:rPr>
            </a:br>
            <a:r>
              <a:rPr lang="pt-BR" sz="3200" dirty="0">
                <a:latin typeface="+mn-lt"/>
              </a:rPr>
              <a:t/>
            </a:r>
            <a:br>
              <a:rPr lang="pt-BR" sz="3200" dirty="0">
                <a:latin typeface="+mn-lt"/>
              </a:rPr>
            </a:br>
            <a:r>
              <a:rPr lang="pt-BR" sz="2800" dirty="0">
                <a:latin typeface="+mn-lt"/>
              </a:rPr>
              <a:t>Capital intelectual: seu entendimento  e seus impactos no desempenho de grandes empresas brasileiras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124672"/>
            <a:ext cx="4953000" cy="1752600"/>
          </a:xfrm>
        </p:spPr>
        <p:txBody>
          <a:bodyPr>
            <a:normAutofit/>
          </a:bodyPr>
          <a:lstStyle/>
          <a:p>
            <a:r>
              <a:rPr lang="pt-BR" sz="2000" dirty="0"/>
              <a:t>Maria Thereza Antunes</a:t>
            </a:r>
          </a:p>
          <a:p>
            <a:r>
              <a:rPr lang="pt-BR" sz="2000" dirty="0"/>
              <a:t>Eliseu Martins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8302" y="1069145"/>
            <a:ext cx="8208498" cy="1140655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88264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Objetivo de pesquisa</a:t>
            </a:r>
          </a:p>
          <a:p>
            <a:pPr algn="just">
              <a:buNone/>
            </a:pPr>
            <a:r>
              <a:rPr lang="pt-BR" sz="2000" dirty="0"/>
              <a:t>   O entendimento do conceito de capital intelectual, por parte dos gestores, influencia o desempenho e está refletido, de alguma forma, nas medidas de desempenho econômico-financeiro de grandes empresas brasileiras?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166" y="2433711"/>
            <a:ext cx="8236634" cy="4379665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População alvo: 150 maiores empresas, segundo a Exame Melhores &amp; Maiores (2003</a:t>
            </a:r>
            <a:r>
              <a:rPr lang="pt-BR" sz="2000" dirty="0" smtClean="0"/>
              <a:t>)</a:t>
            </a:r>
          </a:p>
          <a:p>
            <a:pPr algn="just">
              <a:buNone/>
            </a:pPr>
            <a:endParaRPr lang="pt-BR" sz="2000" dirty="0"/>
          </a:p>
          <a:p>
            <a:pPr algn="just"/>
            <a:r>
              <a:rPr lang="pt-BR" sz="2000" dirty="0"/>
              <a:t>Amostra : 30 empresas (ramos da indústria, comércio e serviços)</a:t>
            </a:r>
          </a:p>
          <a:p>
            <a:pPr algn="just"/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48640"/>
            <a:ext cx="8229600" cy="4364736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Variável dependentes</a:t>
            </a:r>
          </a:p>
          <a:p>
            <a:pPr algn="just">
              <a:buNone/>
            </a:pPr>
            <a:r>
              <a:rPr lang="pt-BR" sz="2000" dirty="0"/>
              <a:t>   Indicadores de Desempenho Econômico-Financeiro das empresas</a:t>
            </a:r>
          </a:p>
          <a:p>
            <a:pPr algn="just">
              <a:buNone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i="1" dirty="0"/>
              <a:t>Medidas Tradicionais de Rentabilidade (MTR): </a:t>
            </a:r>
            <a:r>
              <a:rPr lang="pt-BR" sz="2000" dirty="0"/>
              <a:t>Vendas, PL, LL, Endividamento geral, rentabilidade do PL, Liquidez geral, endividamento geral, endividamento LP, riqueza criada, riqueza criada por empregado e </a:t>
            </a:r>
            <a:r>
              <a:rPr lang="pt-BR" sz="2000" dirty="0" err="1"/>
              <a:t>Ebtida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>
              <a:buFontTx/>
              <a:buChar char="-"/>
            </a:pPr>
            <a:endParaRPr lang="pt-BR" sz="2000" dirty="0"/>
          </a:p>
          <a:p>
            <a:pPr algn="just">
              <a:buFontTx/>
              <a:buChar char="-"/>
            </a:pPr>
            <a:r>
              <a:rPr lang="pt-BR" sz="2000" i="1" dirty="0"/>
              <a:t>Medidas Concentradas no Valor (MCV): </a:t>
            </a:r>
          </a:p>
          <a:p>
            <a:pPr algn="just">
              <a:buNone/>
            </a:pPr>
            <a:r>
              <a:rPr lang="pt-BR" sz="2000" i="1" dirty="0"/>
              <a:t>   </a:t>
            </a:r>
            <a:r>
              <a:rPr lang="pt-BR" sz="2000" dirty="0"/>
              <a:t>MVA (</a:t>
            </a:r>
            <a:r>
              <a:rPr lang="pt-BR" sz="2000" i="1" dirty="0" err="1"/>
              <a:t>Market</a:t>
            </a:r>
            <a:r>
              <a:rPr lang="pt-BR" sz="2000" i="1" dirty="0"/>
              <a:t> </a:t>
            </a:r>
            <a:r>
              <a:rPr lang="pt-BR" sz="2000" i="1" dirty="0" err="1"/>
              <a:t>Value</a:t>
            </a:r>
            <a:r>
              <a:rPr lang="pt-BR" sz="2000" i="1" dirty="0"/>
              <a:t> </a:t>
            </a:r>
            <a:r>
              <a:rPr lang="pt-BR" sz="2000" i="1" dirty="0" err="1"/>
              <a:t>Added</a:t>
            </a:r>
            <a:r>
              <a:rPr lang="pt-BR" sz="2000" i="1" dirty="0"/>
              <a:t>) </a:t>
            </a:r>
            <a:r>
              <a:rPr lang="pt-BR" sz="2000" dirty="0"/>
              <a:t>e Valor de Mercado das Ações</a:t>
            </a:r>
            <a:endParaRPr lang="pt-BR" sz="2000" i="1" dirty="0"/>
          </a:p>
          <a:p>
            <a:pPr algn="just">
              <a:buNone/>
            </a:pPr>
            <a:endParaRPr lang="pt-BR" sz="2000" dirty="0"/>
          </a:p>
          <a:p>
            <a:pPr algn="just">
              <a:buNone/>
            </a:pPr>
            <a:endParaRPr lang="pt-BR" sz="2000" dirty="0"/>
          </a:p>
          <a:p>
            <a:pPr algn="just">
              <a:buNone/>
            </a:pPr>
            <a:endParaRPr lang="pt-BR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68" y="1124744"/>
            <a:ext cx="8194432" cy="1085056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2368" y="2475603"/>
            <a:ext cx="8194431" cy="4337773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Variável independentes </a:t>
            </a:r>
          </a:p>
          <a:p>
            <a:pPr algn="just">
              <a:buNone/>
            </a:pPr>
            <a:r>
              <a:rPr lang="pt-BR" sz="2000" dirty="0"/>
              <a:t>   Indicadores de entendimento de capital intelectual</a:t>
            </a:r>
          </a:p>
          <a:p>
            <a:pPr algn="just">
              <a:buNone/>
            </a:pPr>
            <a:endParaRPr lang="pt-BR" sz="2000" b="1" dirty="0"/>
          </a:p>
          <a:p>
            <a:pPr algn="just"/>
            <a:r>
              <a:rPr lang="pt-BR" sz="2000" i="1" dirty="0"/>
              <a:t>Nível de Entendimento do conceito de capital intelectual (NE): </a:t>
            </a:r>
            <a:r>
              <a:rPr lang="pt-BR" sz="2000" dirty="0"/>
              <a:t>comparação do conceito de esposado pelos gestores e a adotada na literatura. </a:t>
            </a: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    Atribuição de escore </a:t>
            </a:r>
            <a:r>
              <a:rPr lang="pt-BR" sz="2000" dirty="0"/>
              <a:t>para a variável NE expresso pela quantidade de características (total seis) contempladas na definição gerada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76632"/>
            <a:ext cx="8229600" cy="4364736"/>
          </a:xfrm>
        </p:spPr>
        <p:txBody>
          <a:bodyPr>
            <a:normAutofit/>
          </a:bodyPr>
          <a:lstStyle/>
          <a:p>
            <a:r>
              <a:rPr lang="pt-BR" sz="2000" i="1" dirty="0"/>
              <a:t>Identificação dos Principais Elementos (IPE): </a:t>
            </a:r>
            <a:r>
              <a:rPr lang="pt-BR" sz="2000" dirty="0"/>
              <a:t>obtida da comparação entre os elementos identificados pelos gestores com os quatro grupos de elementos que compõem o Capital </a:t>
            </a:r>
            <a:r>
              <a:rPr lang="pt-BR" sz="2000" dirty="0" smtClean="0"/>
              <a:t>Intelectual</a:t>
            </a:r>
          </a:p>
          <a:p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</a:t>
            </a:r>
            <a:r>
              <a:rPr lang="pt-BR" sz="2000" dirty="0"/>
              <a:t>Variando de 0 (zero: situação em que não foi identificado qualquer dos elementos dos grupos) a 4 (quatro: situação em que foram identificados elementos de todos os grupos).</a:t>
            </a:r>
            <a:endParaRPr lang="pt-BR" sz="2000" i="1" dirty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234" y="2389527"/>
            <a:ext cx="8222566" cy="4351841"/>
          </a:xfrm>
        </p:spPr>
        <p:txBody>
          <a:bodyPr>
            <a:normAutofit/>
          </a:bodyPr>
          <a:lstStyle/>
          <a:p>
            <a:pPr algn="just"/>
            <a:r>
              <a:rPr lang="pt-BR" sz="2000" i="1" dirty="0"/>
              <a:t>Cluster: </a:t>
            </a:r>
          </a:p>
          <a:p>
            <a:pPr algn="just">
              <a:buNone/>
            </a:pPr>
            <a:r>
              <a:rPr lang="pt-BR" sz="2000" i="1" dirty="0"/>
              <a:t>   </a:t>
            </a:r>
            <a:r>
              <a:rPr lang="pt-BR" sz="2000" dirty="0"/>
              <a:t>obtida por meio da Análise de Cluster</a:t>
            </a:r>
          </a:p>
          <a:p>
            <a:pPr algn="just">
              <a:buNone/>
            </a:pPr>
            <a:r>
              <a:rPr lang="pt-BR" sz="2000" dirty="0"/>
              <a:t>  </a:t>
            </a:r>
            <a:br>
              <a:rPr lang="pt-BR" sz="2000" dirty="0"/>
            </a:br>
            <a:r>
              <a:rPr lang="pt-BR" sz="2000" dirty="0"/>
              <a:t>Necessidade de se classificarem os gestores em grupos baseados nos escores de NE e IPE a fim de se identificar dois grupos, o de gestores que possui maior e menor entendimento do conceito de Capital Intelectual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16256"/>
            <a:ext cx="8229600" cy="4325112"/>
          </a:xfrm>
        </p:spPr>
        <p:txBody>
          <a:bodyPr>
            <a:normAutofit/>
          </a:bodyPr>
          <a:lstStyle/>
          <a:p>
            <a:r>
              <a:rPr lang="pt-BR" sz="2000" b="1" dirty="0"/>
              <a:t>Análise de Cluster</a:t>
            </a:r>
          </a:p>
          <a:p>
            <a:r>
              <a:rPr lang="pt-BR" sz="2000" dirty="0"/>
              <a:t>Método não hierárquico</a:t>
            </a:r>
          </a:p>
          <a:p>
            <a:endParaRPr lang="pt-BR" sz="2000" dirty="0"/>
          </a:p>
          <a:p>
            <a:r>
              <a:rPr lang="pt-BR" sz="2000" dirty="0"/>
              <a:t>Grupo 1 : gestores que possuem menor entendimento</a:t>
            </a:r>
          </a:p>
          <a:p>
            <a:r>
              <a:rPr lang="pt-BR" sz="2000" dirty="0"/>
              <a:t>Grupo 2: gestores que </a:t>
            </a:r>
            <a:r>
              <a:rPr lang="pt-BR" sz="2000" dirty="0" smtClean="0"/>
              <a:t>possuem </a:t>
            </a:r>
            <a:r>
              <a:rPr lang="pt-BR" sz="2000" dirty="0"/>
              <a:t>maior entendimento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imag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56" y="779909"/>
            <a:ext cx="8686800" cy="58638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Cluster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58776"/>
            <a:ext cx="8229600" cy="39665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000" b="1" dirty="0"/>
              <a:t>O que é?</a:t>
            </a:r>
          </a:p>
          <a:p>
            <a:pPr marL="109728" indent="0" algn="just">
              <a:buNone/>
            </a:pPr>
            <a:endParaRPr lang="pt-BR" sz="20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Técnica multivariada com o objetivo de agrupar dados de acordo com as similaridades entre eles</a:t>
            </a:r>
          </a:p>
          <a:p>
            <a:pPr algn="just"/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É uma ferramenta estatística na qual é possível formar grupos com homogeneidade dentro do agrupamento e heterogeneidade entre eles</a:t>
            </a:r>
          </a:p>
          <a:p>
            <a:pPr algn="just">
              <a:buNone/>
            </a:pPr>
            <a:endParaRPr lang="pt-BR" sz="2000" dirty="0"/>
          </a:p>
          <a:p>
            <a:pPr algn="just">
              <a:buNone/>
            </a:pPr>
            <a:endParaRPr lang="pt-BR" sz="2000" dirty="0"/>
          </a:p>
        </p:txBody>
      </p:sp>
      <p:pic>
        <p:nvPicPr>
          <p:cNvPr id="4" name="Imagem 3" descr="me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2693" y="415660"/>
            <a:ext cx="3032711" cy="214311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166" y="2433400"/>
            <a:ext cx="8236634" cy="4379976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Demais testes estatísticos</a:t>
            </a:r>
          </a:p>
          <a:p>
            <a:pPr algn="just"/>
            <a:r>
              <a:rPr lang="pt-BR" sz="2000" dirty="0"/>
              <a:t>Teste de </a:t>
            </a:r>
            <a:r>
              <a:rPr lang="pt-BR" sz="2000" i="1" dirty="0"/>
              <a:t>Mann-Whitney</a:t>
            </a:r>
            <a:endParaRPr lang="pt-BR" sz="2000" b="1" i="1" dirty="0"/>
          </a:p>
          <a:p>
            <a:pPr algn="just"/>
            <a:r>
              <a:rPr lang="pt-BR" sz="2000" dirty="0"/>
              <a:t>Coeficiente de Correlação por Postos de </a:t>
            </a:r>
            <a:r>
              <a:rPr lang="pt-BR" sz="2000" i="1" dirty="0" err="1"/>
              <a:t>Spearman</a:t>
            </a:r>
            <a:endParaRPr lang="pt-BR" sz="2000" i="1" dirty="0"/>
          </a:p>
          <a:p>
            <a:pPr algn="just"/>
            <a:r>
              <a:rPr lang="pt-BR" sz="2000" dirty="0"/>
              <a:t>Análise de Associações (Teste </a:t>
            </a:r>
            <a:r>
              <a:rPr lang="pt-BR" sz="2000" dirty="0" err="1"/>
              <a:t>Qui-Quadrado</a:t>
            </a:r>
            <a:r>
              <a:rPr lang="pt-BR" sz="2000" dirty="0"/>
              <a:t>)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Artigo Capital intelectual e seus impactos no desempenho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4248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Conclusões</a:t>
            </a:r>
          </a:p>
          <a:p>
            <a:pPr algn="just">
              <a:buFontTx/>
              <a:buChar char="-"/>
            </a:pPr>
            <a:r>
              <a:rPr lang="pt-BR" sz="2000" dirty="0"/>
              <a:t>Gestores possuem um entendimento do conceito próximo ao da </a:t>
            </a:r>
            <a:r>
              <a:rPr lang="pt-BR" sz="2000" dirty="0" smtClean="0"/>
              <a:t>literatura</a:t>
            </a: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Os indicadores de desempenho utilizados não evidenciaram, diretamente, os efeitos do entendimento do conceito de Capital Intelectual por parte dos </a:t>
            </a:r>
            <a:r>
              <a:rPr lang="pt-BR" sz="2000" dirty="0" smtClean="0"/>
              <a:t>respondentes</a:t>
            </a:r>
            <a:endParaRPr lang="pt-BR" sz="2000" dirty="0"/>
          </a:p>
          <a:p>
            <a:pPr algn="just">
              <a:buFontTx/>
              <a:buChar char="-"/>
            </a:pPr>
            <a:r>
              <a:rPr lang="pt-BR" sz="2000" dirty="0"/>
              <a:t>As empresas investem no elemento humano, e esses investimentos aparecem refletidos em alguns indicadores de desempenho tradicionais e no valor de mercado das </a:t>
            </a:r>
            <a:r>
              <a:rPr lang="pt-BR" sz="2000" dirty="0" smtClean="0"/>
              <a:t>ações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57200" y="2060848"/>
            <a:ext cx="8458200" cy="1470025"/>
          </a:xfrm>
        </p:spPr>
        <p:txBody>
          <a:bodyPr vert="horz" anchor="b">
            <a:noAutofit/>
          </a:bodyPr>
          <a:lstStyle/>
          <a:p>
            <a:pPr algn="just"/>
            <a:r>
              <a:rPr lang="pt-BR" sz="3200" dirty="0">
                <a:latin typeface="+mn-lt"/>
              </a:rPr>
              <a:t>Análise do relacionamento entre a contabilidade gerencial e o processo de planejamento das organizações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4953000" cy="175260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Fábio </a:t>
            </a:r>
            <a:r>
              <a:rPr lang="pt-BR" sz="1800" dirty="0" err="1"/>
              <a:t>Frezatti</a:t>
            </a:r>
            <a:endParaRPr lang="pt-BR" sz="1800" dirty="0"/>
          </a:p>
          <a:p>
            <a:pPr algn="just"/>
            <a:r>
              <a:rPr lang="pt-BR" sz="1800" dirty="0"/>
              <a:t>Reinaldo Guerreiro</a:t>
            </a:r>
          </a:p>
          <a:p>
            <a:pPr algn="just"/>
            <a:r>
              <a:rPr lang="pt-BR" sz="1800" dirty="0" err="1"/>
              <a:t>Andson</a:t>
            </a:r>
            <a:r>
              <a:rPr lang="pt-BR" sz="1800" dirty="0"/>
              <a:t> Braga de Aguiar</a:t>
            </a:r>
          </a:p>
          <a:p>
            <a:pPr algn="just"/>
            <a:r>
              <a:rPr lang="pt-BR" sz="1800" dirty="0"/>
              <a:t>Maria Aparecida Gouvêa</a:t>
            </a:r>
          </a:p>
        </p:txBody>
      </p:sp>
    </p:spTree>
    <p:extLst>
      <p:ext uri="{BB962C8B-B14F-4D97-AF65-F5344CB8AC3E}">
        <p14:creationId xmlns="" xmlns:p14="http://schemas.microsoft.com/office/powerpoint/2010/main" val="3821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Objetivo: investigar a existência de relacionamento entre os perfis da contabilidade gerencial e os perfis de planejamento das empresas brasileiras;</a:t>
            </a:r>
          </a:p>
          <a:p>
            <a:pPr algn="just"/>
            <a:r>
              <a:rPr lang="pt-BR" sz="2000" dirty="0"/>
              <a:t>Questão orientadora da pesquisa: </a:t>
            </a:r>
            <a:r>
              <a:rPr lang="pt-BR" sz="2000" i="1" dirty="0"/>
              <a:t>Existe alguma associação entre a estrutura de atributos da contabilidade gerencial utilizada nas organizações brasileiras de médio e grande porte e a sua aderência conceitual no desenvolvimento do planejamento?</a:t>
            </a:r>
          </a:p>
        </p:txBody>
      </p:sp>
    </p:spTree>
    <p:extLst>
      <p:ext uri="{BB962C8B-B14F-4D97-AF65-F5344CB8AC3E}">
        <p14:creationId xmlns="" xmlns:p14="http://schemas.microsoft.com/office/powerpoint/2010/main" val="2552916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385" y="1154089"/>
            <a:ext cx="7890965" cy="971177"/>
          </a:xfrm>
        </p:spPr>
        <p:txBody>
          <a:bodyPr>
            <a:noAutofit/>
          </a:bodyPr>
          <a:lstStyle/>
          <a:p>
            <a:pPr algn="just"/>
            <a:r>
              <a:rPr lang="pt-BR" sz="3200" dirty="0">
                <a:latin typeface="+mn-lt"/>
              </a:rPr>
              <a:t>Atributos da Estrutura da Contabilidade Gerencial de uma Entidade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1658" y="2373236"/>
            <a:ext cx="7883692" cy="3216004"/>
          </a:xfrm>
        </p:spPr>
        <p:txBody>
          <a:bodyPr>
            <a:normAutofit/>
          </a:bodyPr>
          <a:lstStyle/>
          <a:p>
            <a:pPr algn="just"/>
            <a:r>
              <a:rPr lang="pt-BR" sz="2000" dirty="0" err="1"/>
              <a:t>Moores</a:t>
            </a:r>
            <a:r>
              <a:rPr lang="pt-BR" sz="2000" dirty="0"/>
              <a:t> e </a:t>
            </a:r>
            <a:r>
              <a:rPr lang="pt-BR" sz="2000" dirty="0" err="1"/>
              <a:t>Yuen</a:t>
            </a:r>
            <a:r>
              <a:rPr lang="pt-BR" sz="2000" dirty="0"/>
              <a:t> (2001) consideram que os atributos relevantes podem ser aglutinados em dois grupos: </a:t>
            </a:r>
            <a:r>
              <a:rPr lang="pt-BR" sz="2000" b="1" dirty="0"/>
              <a:t>seleção</a:t>
            </a:r>
            <a:r>
              <a:rPr lang="pt-BR" sz="2000" dirty="0"/>
              <a:t> e </a:t>
            </a:r>
            <a:r>
              <a:rPr lang="pt-BR" sz="2000" b="1" dirty="0"/>
              <a:t>apresentação da informação</a:t>
            </a:r>
            <a:endParaRPr lang="pt-BR" sz="2000" dirty="0"/>
          </a:p>
          <a:p>
            <a:pPr algn="just"/>
            <a:r>
              <a:rPr lang="pt-BR" sz="2000" b="1" dirty="0"/>
              <a:t>Seleção: </a:t>
            </a:r>
            <a:r>
              <a:rPr lang="pt-BR" sz="2000" dirty="0"/>
              <a:t>inclui os elementos que correspondem às ‘dimensões de conteúdo’ ou ‘ferramentas utilizadas’ pela contabilidade</a:t>
            </a:r>
          </a:p>
          <a:p>
            <a:pPr algn="just"/>
            <a:r>
              <a:rPr lang="pt-BR" sz="2000" b="1" dirty="0"/>
              <a:t>Apresentação da informação: </a:t>
            </a:r>
            <a:r>
              <a:rPr lang="pt-BR" sz="2000" dirty="0"/>
              <a:t>leva em conta alguns atributos, tais como nível de agregação, integração, escopo e tempestividade</a:t>
            </a:r>
          </a:p>
        </p:txBody>
      </p:sp>
    </p:spTree>
    <p:extLst>
      <p:ext uri="{BB962C8B-B14F-4D97-AF65-F5344CB8AC3E}">
        <p14:creationId xmlns="" xmlns:p14="http://schemas.microsoft.com/office/powerpoint/2010/main" val="2027850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013" y="1183847"/>
            <a:ext cx="3944202" cy="4632239"/>
          </a:xfrm>
        </p:spPr>
      </p:pic>
    </p:spTree>
    <p:extLst>
      <p:ext uri="{BB962C8B-B14F-4D97-AF65-F5344CB8AC3E}">
        <p14:creationId xmlns="" xmlns:p14="http://schemas.microsoft.com/office/powerpoint/2010/main" val="513723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+mn-lt"/>
              </a:rPr>
              <a:t>Delineamento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9704" y="2273968"/>
            <a:ext cx="7865645" cy="3216004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População e Plano Amostral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</a:rPr>
              <a:t>Na população foram incluídas: Organizações que operam no país (multinacionais, nacionais, estatais ou privadas) de todos os estados da Federação.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</a:rPr>
              <a:t>Base de dados da revista Melhores e Maiores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</a:rPr>
              <a:t>2.281 organizações de médio e grande portes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</a:rPr>
              <a:t>A população foi combinada em 7 setores, que foram segmentados por faixas de faturamento anual em dólar como referência ao porte da entidade</a:t>
            </a:r>
          </a:p>
        </p:txBody>
      </p:sp>
    </p:spTree>
    <p:extLst>
      <p:ext uri="{BB962C8B-B14F-4D97-AF65-F5344CB8AC3E}">
        <p14:creationId xmlns="" xmlns:p14="http://schemas.microsoft.com/office/powerpoint/2010/main" val="3622292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65" y="1274219"/>
            <a:ext cx="3919470" cy="4446096"/>
          </a:xfrm>
        </p:spPr>
      </p:pic>
    </p:spTree>
    <p:extLst>
      <p:ext uri="{BB962C8B-B14F-4D97-AF65-F5344CB8AC3E}">
        <p14:creationId xmlns="" xmlns:p14="http://schemas.microsoft.com/office/powerpoint/2010/main" val="929638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011" y="1026695"/>
            <a:ext cx="8301789" cy="1183105"/>
          </a:xfrm>
        </p:spPr>
        <p:txBody>
          <a:bodyPr>
            <a:noAutofit/>
          </a:bodyPr>
          <a:lstStyle/>
          <a:p>
            <a:r>
              <a:rPr lang="pt-BR" sz="3600" dirty="0">
                <a:latin typeface="+mn-lt"/>
              </a:rPr>
              <a:t>Variáveis de interesse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5642" y="2213811"/>
            <a:ext cx="7889708" cy="327616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t-BR" sz="1800" dirty="0"/>
              <a:t>Análise da associação entre o perfil de </a:t>
            </a:r>
            <a:r>
              <a:rPr lang="pt-BR" sz="1800" b="1" dirty="0"/>
              <a:t>atributos da contabilidade gerencial </a:t>
            </a:r>
            <a:r>
              <a:rPr lang="pt-BR" sz="1800" dirty="0"/>
              <a:t>e o seu perfil de </a:t>
            </a:r>
            <a:r>
              <a:rPr lang="pt-BR" sz="1800" b="1" dirty="0"/>
              <a:t>planejamento da empresa</a:t>
            </a:r>
          </a:p>
          <a:p>
            <a:pPr algn="just">
              <a:lnSpc>
                <a:spcPct val="120000"/>
              </a:lnSpc>
            </a:pPr>
            <a:endParaRPr lang="pt-BR" sz="1800" b="1" dirty="0"/>
          </a:p>
          <a:p>
            <a:pPr algn="just">
              <a:lnSpc>
                <a:spcPct val="120000"/>
              </a:lnSpc>
            </a:pPr>
            <a:r>
              <a:rPr lang="pt-BR" sz="1800" b="1" dirty="0"/>
              <a:t>Na Contabilidade Gerencial</a:t>
            </a:r>
          </a:p>
          <a:p>
            <a:pPr lvl="1" algn="just">
              <a:lnSpc>
                <a:spcPct val="120000"/>
              </a:lnSpc>
            </a:pPr>
            <a:r>
              <a:rPr lang="pt-BR" sz="1800" dirty="0">
                <a:solidFill>
                  <a:schemeClr val="tx1"/>
                </a:solidFill>
              </a:rPr>
              <a:t>Variáveis que indicam os atributos da contabilidade gerencial (Quadro 1)</a:t>
            </a:r>
          </a:p>
          <a:p>
            <a:pPr lvl="1" algn="just">
              <a:lnSpc>
                <a:spcPct val="120000"/>
              </a:lnSpc>
            </a:pPr>
            <a:r>
              <a:rPr lang="pt-BR" sz="1800" dirty="0">
                <a:solidFill>
                  <a:schemeClr val="tx1"/>
                </a:solidFill>
              </a:rPr>
              <a:t>Variáveis foram submetidas a uma transformação, a partir de uma abordagem dicotômica (1: existência e 0: ausência) 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 empresas foram separadas em 3 diferentes </a:t>
            </a:r>
            <a:r>
              <a:rPr lang="pt-BR" sz="1800" i="1" dirty="0">
                <a:solidFill>
                  <a:schemeClr val="tx1"/>
                </a:solidFill>
                <a:sym typeface="Wingdings" panose="05000000000000000000" pitchFamily="2" charset="2"/>
              </a:rPr>
              <a:t>clusters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, de acordo com o seu perfil</a:t>
            </a:r>
          </a:p>
          <a:p>
            <a:pPr marL="857250" lvl="3" algn="just">
              <a:lnSpc>
                <a:spcPct val="120000"/>
              </a:lnSpc>
              <a:spcBef>
                <a:spcPts val="750"/>
              </a:spcBef>
            </a:pPr>
            <a:endParaRPr lang="pt-BR" sz="1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129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Autofit/>
          </a:bodyPr>
          <a:lstStyle/>
          <a:p>
            <a:pPr marL="171450" lvl="1" algn="just">
              <a:lnSpc>
                <a:spcPct val="120000"/>
              </a:lnSpc>
              <a:spcBef>
                <a:spcPts val="750"/>
              </a:spcBef>
            </a:pPr>
            <a:r>
              <a:rPr lang="pt-BR" sz="1800" b="1" dirty="0">
                <a:solidFill>
                  <a:schemeClr val="tx1"/>
                </a:solidFill>
                <a:sym typeface="Wingdings" panose="05000000000000000000" pitchFamily="2" charset="2"/>
              </a:rPr>
              <a:t>No Planejamento</a:t>
            </a:r>
          </a:p>
          <a:p>
            <a:pPr marL="514350" lvl="2" algn="just">
              <a:lnSpc>
                <a:spcPct val="120000"/>
              </a:lnSpc>
              <a:spcBef>
                <a:spcPts val="750"/>
              </a:spcBef>
            </a:pP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As variáveis apresentadas na revisão da literatura foram tratadas a partir da técnica </a:t>
            </a:r>
            <a:r>
              <a:rPr lang="pt-BR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Analytic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pt-BR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Hierarchy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pt-BR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Process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 (AHP)</a:t>
            </a:r>
          </a:p>
          <a:p>
            <a:pPr marL="514350" lvl="2" algn="just">
              <a:lnSpc>
                <a:spcPct val="120000"/>
              </a:lnSpc>
              <a:spcBef>
                <a:spcPts val="750"/>
              </a:spcBef>
            </a:pP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Para cada variável foi atribuída </a:t>
            </a:r>
            <a:r>
              <a:rPr lang="pt-BR" sz="1800" b="1" dirty="0">
                <a:solidFill>
                  <a:schemeClr val="tx1"/>
                </a:solidFill>
                <a:sym typeface="Wingdings" panose="05000000000000000000" pitchFamily="2" charset="2"/>
              </a:rPr>
              <a:t>pontuação ordinal </a:t>
            </a:r>
            <a:r>
              <a:rPr lang="pt-BR" sz="1800" dirty="0">
                <a:solidFill>
                  <a:schemeClr val="tx1"/>
                </a:solidFill>
                <a:sym typeface="Wingdings" panose="05000000000000000000" pitchFamily="2" charset="2"/>
              </a:rPr>
              <a:t>dentro do intervalo de 1 a 5: quanto maior a importância e complexidade, maior a nota.</a:t>
            </a:r>
          </a:p>
          <a:p>
            <a:pPr marL="514350" lvl="2" algn="just">
              <a:lnSpc>
                <a:spcPct val="120000"/>
              </a:lnSpc>
              <a:spcBef>
                <a:spcPts val="750"/>
              </a:spcBef>
            </a:pPr>
            <a:r>
              <a:rPr lang="pt-BR" sz="1800" b="1" u="sng" dirty="0">
                <a:solidFill>
                  <a:schemeClr val="tx1"/>
                </a:solidFill>
              </a:rPr>
              <a:t>Planejamento estratégico: </a:t>
            </a:r>
            <a:r>
              <a:rPr lang="pt-BR" sz="1800" dirty="0">
                <a:solidFill>
                  <a:schemeClr val="tx1"/>
                </a:solidFill>
              </a:rPr>
              <a:t>visão (1 ponto), missão (2 pontos), cenários (3 pontos), objetivos de longo prazo (4 pontos) e planos operacionais de longo prazo (5 pontos). A pontuação máxima que uma entidade poderia obter seria 15.</a:t>
            </a:r>
          </a:p>
          <a:p>
            <a:pPr marL="514350" lvl="2" algn="just">
              <a:lnSpc>
                <a:spcPct val="120000"/>
              </a:lnSpc>
              <a:spcBef>
                <a:spcPts val="750"/>
              </a:spcBef>
            </a:pPr>
            <a:r>
              <a:rPr lang="pt-BR" sz="1800" b="1" u="sng" dirty="0">
                <a:solidFill>
                  <a:schemeClr val="tx1"/>
                </a:solidFill>
              </a:rPr>
              <a:t>Orçamento (Tático):</a:t>
            </a:r>
            <a:r>
              <a:rPr lang="pt-BR" sz="1800" dirty="0">
                <a:solidFill>
                  <a:schemeClr val="tx1"/>
                </a:solidFill>
              </a:rPr>
              <a:t> premissas (1 ponto), plano de marketing (2 pontos), plano de produção, suprimentos, estocagem (3 pontos), plano de recursos humanos (4 pontos), plano de investimentos (4 pontos) e demonstrações contábeis projetadas (5 pontos). A pontuação máxima que uma entidade poderia obter seria 19.</a:t>
            </a:r>
            <a:endParaRPr lang="pt-BR" sz="1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1177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Conglomerados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000" b="1" dirty="0"/>
              <a:t>Pontos importantes</a:t>
            </a:r>
          </a:p>
          <a:p>
            <a:pPr marL="109728" indent="0" algn="just">
              <a:buNone/>
            </a:pPr>
            <a:endParaRPr lang="pt-BR" sz="2000" b="1" dirty="0"/>
          </a:p>
          <a:p>
            <a:pPr algn="just"/>
            <a:r>
              <a:rPr lang="pt-BR" sz="2000" dirty="0"/>
              <a:t>A técnica não distingue relevância das variáveis</a:t>
            </a:r>
          </a:p>
          <a:p>
            <a:pPr algn="just"/>
            <a:r>
              <a:rPr lang="pt-BR" sz="2000" dirty="0"/>
              <a:t>A técnica não-inferencial</a:t>
            </a:r>
          </a:p>
          <a:p>
            <a:pPr algn="just"/>
            <a:r>
              <a:rPr lang="pt-BR" sz="2000" dirty="0"/>
              <a:t>A amostra deve ser representativa da população </a:t>
            </a:r>
          </a:p>
          <a:p>
            <a:pPr algn="just"/>
            <a:r>
              <a:rPr lang="pt-BR" sz="2000" dirty="0"/>
              <a:t>A colinearidade múltipla entre as variáveis deve ser mínima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9"/>
            <a:ext cx="8363272" cy="122907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+mn-lt"/>
              </a:rPr>
              <a:t>Análise Estatística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1684" y="2197768"/>
            <a:ext cx="7873666" cy="329220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/>
              <a:t>Estatística descritiva, considerando a mediana, mínimos e máximos.</a:t>
            </a:r>
          </a:p>
          <a:p>
            <a:pPr algn="just">
              <a:lnSpc>
                <a:spcPct val="150000"/>
              </a:lnSpc>
            </a:pPr>
            <a:r>
              <a:rPr lang="pt-BR" sz="1400" dirty="0"/>
              <a:t>Análise Multivariada, especificamente a técnica de </a:t>
            </a:r>
            <a:r>
              <a:rPr lang="pt-BR" sz="1400" i="1" dirty="0"/>
              <a:t>cluster analysis</a:t>
            </a:r>
            <a:r>
              <a:rPr lang="pt-BR" sz="1400" dirty="0"/>
              <a:t>, com o objetivo de segmentar as entidades e identificar diferentes perfis da contabilidade gerencial. </a:t>
            </a:r>
          </a:p>
          <a:p>
            <a:pPr algn="just">
              <a:lnSpc>
                <a:spcPct val="150000"/>
              </a:lnSpc>
            </a:pPr>
            <a:r>
              <a:rPr lang="pt-BR" sz="1400" dirty="0"/>
              <a:t>O teste da mediana, aplicado com o objetivo de analisar os três diferentes aglomerados, sendo as hipóteses, para o nível de significância de 95%:</a:t>
            </a:r>
          </a:p>
          <a:p>
            <a:pPr lvl="1" algn="just">
              <a:lnSpc>
                <a:spcPct val="150000"/>
              </a:lnSpc>
            </a:pPr>
            <a:r>
              <a:rPr lang="pt-BR" sz="1400" dirty="0">
                <a:solidFill>
                  <a:schemeClr val="tx1"/>
                </a:solidFill>
              </a:rPr>
              <a:t>h0: não existe diferença entre as medianas, ou seja, </a:t>
            </a:r>
            <a:r>
              <a:rPr lang="pt-BR" sz="1400" b="1" u="sng" dirty="0">
                <a:solidFill>
                  <a:schemeClr val="tx1"/>
                </a:solidFill>
              </a:rPr>
              <a:t>não existe </a:t>
            </a:r>
            <a:r>
              <a:rPr lang="pt-BR" sz="1400" b="1" dirty="0">
                <a:solidFill>
                  <a:schemeClr val="tx1"/>
                </a:solidFill>
              </a:rPr>
              <a:t>relação entre o perfil de atributos da contabilidade gerencial e o perfil de planejamento da entidade</a:t>
            </a:r>
            <a:r>
              <a:rPr lang="pt-BR" sz="1400" dirty="0">
                <a:solidFill>
                  <a:schemeClr val="tx1"/>
                </a:solidFill>
              </a:rPr>
              <a:t>; e</a:t>
            </a:r>
          </a:p>
          <a:p>
            <a:pPr lvl="1" algn="just">
              <a:lnSpc>
                <a:spcPct val="150000"/>
              </a:lnSpc>
            </a:pPr>
            <a:r>
              <a:rPr lang="pt-BR" sz="1400" dirty="0">
                <a:solidFill>
                  <a:schemeClr val="tx1"/>
                </a:solidFill>
              </a:rPr>
              <a:t>h1: existe diferença entre as medianas, ou seja, </a:t>
            </a:r>
            <a:r>
              <a:rPr lang="pt-BR" sz="1400" b="1" u="sng" dirty="0">
                <a:solidFill>
                  <a:schemeClr val="tx1"/>
                </a:solidFill>
              </a:rPr>
              <a:t>existe</a:t>
            </a:r>
            <a:r>
              <a:rPr lang="pt-BR" sz="1400" b="1" dirty="0">
                <a:solidFill>
                  <a:schemeClr val="tx1"/>
                </a:solidFill>
              </a:rPr>
              <a:t> relação entre o perfil de atributos da contabilidade gerencial e o perfil de planejamento da entidade</a:t>
            </a:r>
            <a:r>
              <a:rPr lang="pt-BR" sz="1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52660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sz="half" idx="2"/>
          </p:nvPr>
        </p:nvSpPr>
        <p:spPr>
          <a:xfrm>
            <a:off x="673768" y="1985210"/>
            <a:ext cx="2905251" cy="27903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cs typeface="Calibri" panose="020F0502020204030204" pitchFamily="34" charset="0"/>
              </a:rPr>
              <a:t>A análise dos dados foi feita a partir de três diferentes clusters: quanto maior o respectivo tamanho em relação ao número de participantes (6, 38, e 75 de um total de 119, respectivamente), maior a aderência em termos dos atributos da contabilidade gerencial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49" y="1916832"/>
            <a:ext cx="3493294" cy="2736056"/>
          </a:xfrm>
          <a:prstGeom prst="rect">
            <a:avLst/>
          </a:prstGeom>
        </p:spPr>
      </p:pic>
      <p:grpSp>
        <p:nvGrpSpPr>
          <p:cNvPr id="18" name="Agrupar 17"/>
          <p:cNvGrpSpPr/>
          <p:nvPr/>
        </p:nvGrpSpPr>
        <p:grpSpPr>
          <a:xfrm>
            <a:off x="810815" y="3885354"/>
            <a:ext cx="3214688" cy="1045340"/>
            <a:chOff x="1081087" y="4037472"/>
            <a:chExt cx="4286250" cy="1393786"/>
          </a:xfrm>
        </p:grpSpPr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087" y="4037472"/>
              <a:ext cx="4286250" cy="1333500"/>
            </a:xfrm>
            <a:prstGeom prst="rect">
              <a:avLst/>
            </a:prstGeom>
          </p:spPr>
        </p:pic>
        <p:sp>
          <p:nvSpPr>
            <p:cNvPr id="12" name="Retângulo: Cantos Arredondados 11"/>
            <p:cNvSpPr/>
            <p:nvPr/>
          </p:nvSpPr>
          <p:spPr>
            <a:xfrm>
              <a:off x="2370221" y="5130260"/>
              <a:ext cx="2997116" cy="300998"/>
            </a:xfrm>
            <a:prstGeom prst="round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1173079" y="5022622"/>
            <a:ext cx="1439747" cy="775815"/>
            <a:chOff x="1564105" y="5553825"/>
            <a:chExt cx="1919663" cy="1034419"/>
          </a:xfrm>
        </p:grpSpPr>
        <p:sp>
          <p:nvSpPr>
            <p:cNvPr id="16" name="Balão de Fala: Retângulo com Cantos Arredondados 15"/>
            <p:cNvSpPr/>
            <p:nvPr/>
          </p:nvSpPr>
          <p:spPr>
            <a:xfrm rot="10800000">
              <a:off x="1564105" y="5553825"/>
              <a:ext cx="1919662" cy="909933"/>
            </a:xfrm>
            <a:prstGeom prst="wedgeRoundRectCallout">
              <a:avLst>
                <a:gd name="adj1" fmla="val -20833"/>
                <a:gd name="adj2" fmla="val 75198"/>
                <a:gd name="adj3" fmla="val 16667"/>
              </a:avLst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732546" y="5618748"/>
              <a:ext cx="1751222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825" dirty="0"/>
                <a:t>0,296&gt;0,05 – h0 foi aceita. O PE, isoladamente, não é influenciado pela Cont. Ger.</a:t>
              </a: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2739158" y="5071306"/>
            <a:ext cx="1335164" cy="660219"/>
            <a:chOff x="3652209" y="5618745"/>
            <a:chExt cx="1780218" cy="880293"/>
          </a:xfrm>
        </p:grpSpPr>
        <p:sp>
          <p:nvSpPr>
            <p:cNvPr id="20" name="Balão de Fala: Retângulo com Cantos Arredondados 19"/>
            <p:cNvSpPr/>
            <p:nvPr/>
          </p:nvSpPr>
          <p:spPr>
            <a:xfrm rot="10800000" flipH="1">
              <a:off x="3652209" y="5618745"/>
              <a:ext cx="1715128" cy="845011"/>
            </a:xfrm>
            <a:prstGeom prst="wedgeRoundRectCallout">
              <a:avLst>
                <a:gd name="adj1" fmla="val -24341"/>
                <a:gd name="adj2" fmla="val 83858"/>
                <a:gd name="adj3" fmla="val 16667"/>
              </a:avLst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717296" y="5821930"/>
              <a:ext cx="171513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/>
                <a:t>0,02&lt;0,05 – h0 foi rejeitada. Aceita-se h1.</a:t>
              </a:r>
            </a:p>
          </p:txBody>
        </p:sp>
      </p:grpSp>
      <p:grpSp>
        <p:nvGrpSpPr>
          <p:cNvPr id="26" name="Agrupar 25"/>
          <p:cNvGrpSpPr/>
          <p:nvPr/>
        </p:nvGrpSpPr>
        <p:grpSpPr>
          <a:xfrm>
            <a:off x="3427762" y="3135219"/>
            <a:ext cx="1290039" cy="995086"/>
            <a:chOff x="4570349" y="3037291"/>
            <a:chExt cx="1720052" cy="1326781"/>
          </a:xfrm>
        </p:grpSpPr>
        <p:sp>
          <p:nvSpPr>
            <p:cNvPr id="24" name="Balão de Fala: Retângulo com Cantos Arredondados 23"/>
            <p:cNvSpPr/>
            <p:nvPr/>
          </p:nvSpPr>
          <p:spPr>
            <a:xfrm>
              <a:off x="4570349" y="3037291"/>
              <a:ext cx="1720052" cy="1192117"/>
            </a:xfrm>
            <a:prstGeom prst="wedgeRoundRectCallout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4772025" y="3056022"/>
              <a:ext cx="1484115" cy="130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825" dirty="0"/>
                <a:t>Junção PE+ORC – aceita-se h1. Existe relação entre os atributos da CG e o perfil do planejamento da entidade</a:t>
              </a:r>
            </a:p>
          </p:txBody>
        </p:sp>
      </p:grpSp>
      <p:grpSp>
        <p:nvGrpSpPr>
          <p:cNvPr id="31" name="Agrupar 30"/>
          <p:cNvGrpSpPr/>
          <p:nvPr/>
        </p:nvGrpSpPr>
        <p:grpSpPr>
          <a:xfrm>
            <a:off x="7800786" y="2749145"/>
            <a:ext cx="1265387" cy="838703"/>
            <a:chOff x="10401048" y="2522526"/>
            <a:chExt cx="1687182" cy="1118271"/>
          </a:xfrm>
        </p:grpSpPr>
        <p:sp>
          <p:nvSpPr>
            <p:cNvPr id="29" name="Chave Dupla 28"/>
            <p:cNvSpPr/>
            <p:nvPr/>
          </p:nvSpPr>
          <p:spPr>
            <a:xfrm>
              <a:off x="10401048" y="2522526"/>
              <a:ext cx="1687182" cy="1110823"/>
            </a:xfrm>
            <a:prstGeom prst="brace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10401048" y="2779022"/>
              <a:ext cx="168718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900" dirty="0"/>
                <a:t>Menor aderência da contabilidade gerencial em relação ao modelo utilizado</a:t>
              </a: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243148" y="910461"/>
            <a:ext cx="4739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BR" sz="3600" dirty="0">
                <a:solidFill>
                  <a:schemeClr val="tx2"/>
                </a:solidFill>
                <a:ea typeface="+mj-ea"/>
                <a:cs typeface="+mj-cs"/>
              </a:rPr>
              <a:t>Análise dos Dados</a:t>
            </a:r>
          </a:p>
        </p:txBody>
      </p:sp>
    </p:spTree>
    <p:extLst>
      <p:ext uri="{BB962C8B-B14F-4D97-AF65-F5344CB8AC3E}">
        <p14:creationId xmlns="" xmlns:p14="http://schemas.microsoft.com/office/powerpoint/2010/main" val="30568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91" y="2708077"/>
            <a:ext cx="3464719" cy="2300288"/>
          </a:xfrm>
        </p:spPr>
      </p:pic>
      <p:pic>
        <p:nvPicPr>
          <p:cNvPr id="11" name="Espaço Reservado para Conteúdo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603" y="2693789"/>
            <a:ext cx="3493294" cy="2328863"/>
          </a:xfrm>
        </p:spPr>
      </p:pic>
      <p:sp>
        <p:nvSpPr>
          <p:cNvPr id="12" name="Elipse 11"/>
          <p:cNvSpPr/>
          <p:nvPr/>
        </p:nvSpPr>
        <p:spPr>
          <a:xfrm>
            <a:off x="4068685" y="3129603"/>
            <a:ext cx="235424" cy="15786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o Explicativo: Linha Dobrada Dupla sem Borda 12"/>
          <p:cNvSpPr/>
          <p:nvPr/>
        </p:nvSpPr>
        <p:spPr>
          <a:xfrm>
            <a:off x="6018664" y="1420221"/>
            <a:ext cx="1760561" cy="870045"/>
          </a:xfrm>
          <a:prstGeom prst="callout3">
            <a:avLst>
              <a:gd name="adj1" fmla="val 44632"/>
              <a:gd name="adj2" fmla="val 4458"/>
              <a:gd name="adj3" fmla="val 18750"/>
              <a:gd name="adj4" fmla="val -16667"/>
              <a:gd name="adj5" fmla="val 100000"/>
              <a:gd name="adj6" fmla="val -16667"/>
              <a:gd name="adj7" fmla="val 184500"/>
              <a:gd name="adj8" fmla="val 6954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/>
          </a:p>
        </p:txBody>
      </p:sp>
      <p:sp>
        <p:nvSpPr>
          <p:cNvPr id="14" name="CaixaDeTexto 13"/>
          <p:cNvSpPr txBox="1"/>
          <p:nvPr/>
        </p:nvSpPr>
        <p:spPr>
          <a:xfrm>
            <a:off x="6080078" y="1667019"/>
            <a:ext cx="1699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/>
              <a:t>As empresas do cluster 1 são predominante as de menor porte. Não existem nele empresas de grande porte.</a:t>
            </a:r>
          </a:p>
        </p:txBody>
      </p:sp>
    </p:spTree>
    <p:extLst>
      <p:ext uri="{BB962C8B-B14F-4D97-AF65-F5344CB8AC3E}">
        <p14:creationId xmlns="" xmlns:p14="http://schemas.microsoft.com/office/powerpoint/2010/main" val="1475671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+mn-lt"/>
              </a:rPr>
              <a:t>Conclusão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17358" y="2249906"/>
            <a:ext cx="8169442" cy="4324630"/>
          </a:xfrm>
        </p:spPr>
        <p:txBody>
          <a:bodyPr>
            <a:normAutofit/>
          </a:bodyPr>
          <a:lstStyle/>
          <a:p>
            <a:pPr algn="just"/>
            <a:r>
              <a:rPr lang="pt-BR" sz="1600" dirty="0"/>
              <a:t>Os resultados decorrentes da análise sinalizam que existe relacionamento entre a estrutura de atributos da contabilidade gerencial e o processo de planejamento das empresas. </a:t>
            </a:r>
          </a:p>
          <a:p>
            <a:pPr algn="just"/>
            <a:r>
              <a:rPr lang="pt-BR" sz="1600" dirty="0"/>
              <a:t>O planejamento estratégico (PE) pode ser muito afetado até certo patamar de disponibilidade de atributos. A partir daí, a influência da contabilidade gerencial seria menor sobre ele.</a:t>
            </a:r>
          </a:p>
          <a:p>
            <a:pPr algn="just"/>
            <a:r>
              <a:rPr lang="pt-BR" sz="1600" dirty="0"/>
              <a:t>A associação da aderência do modelo consolidado por </a:t>
            </a:r>
            <a:r>
              <a:rPr lang="pt-BR" sz="1600" dirty="0" err="1"/>
              <a:t>Moores</a:t>
            </a:r>
            <a:r>
              <a:rPr lang="pt-BR" sz="1600" dirty="0"/>
              <a:t> e </a:t>
            </a:r>
            <a:r>
              <a:rPr lang="pt-BR" sz="1600" dirty="0" err="1"/>
              <a:t>Yuen</a:t>
            </a:r>
            <a:r>
              <a:rPr lang="pt-BR" sz="1600" dirty="0"/>
              <a:t> (2001) com o orçamento, em cada </a:t>
            </a:r>
            <a:r>
              <a:rPr lang="pt-BR" sz="1600" i="1" dirty="0"/>
              <a:t>cluster</a:t>
            </a:r>
            <a:r>
              <a:rPr lang="pt-BR" sz="1600" dirty="0"/>
              <a:t>, é evidenciada, implicando que o instrumento tático tenha mais demanda da contabilidade gerencial do que o planejamento estratégico.</a:t>
            </a:r>
          </a:p>
          <a:p>
            <a:pPr algn="just"/>
            <a:r>
              <a:rPr lang="pt-BR" sz="1600" dirty="0"/>
              <a:t>Considerando o planejamento como um todo, estratégico e tático, também foi possível perceber a associação da aderência ao modelo utilizado, em cada </a:t>
            </a:r>
            <a:r>
              <a:rPr lang="pt-BR" sz="1600" i="1" dirty="0"/>
              <a:t>cluster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16034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8458200" cy="1470025"/>
          </a:xfrm>
        </p:spPr>
        <p:txBody>
          <a:bodyPr vert="horz" anchor="b">
            <a:noAutofit/>
          </a:bodyPr>
          <a:lstStyle/>
          <a:p>
            <a:pPr algn="just"/>
            <a:r>
              <a:rPr lang="pt-BR" sz="3200" dirty="0" smtClean="0">
                <a:latin typeface="+mn-lt"/>
              </a:rPr>
              <a:t>Reputação corporativa e desempenho econômico-financeiro: Um estudo em cinco grandes grupos empresariais brasileiros</a:t>
            </a:r>
            <a:endParaRPr lang="pt-BR" sz="3200" dirty="0"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4953000" cy="175260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 Carlos Gustavo Fortes Caixeta</a:t>
            </a:r>
          </a:p>
          <a:p>
            <a:r>
              <a:rPr lang="pt-BR" sz="1800" dirty="0" smtClean="0"/>
              <a:t>Humberto Elias Garcia Lopes</a:t>
            </a:r>
          </a:p>
          <a:p>
            <a:r>
              <a:rPr lang="pt-BR" sz="1800" dirty="0" smtClean="0"/>
              <a:t>Patrícia Bernardes</a:t>
            </a:r>
          </a:p>
          <a:p>
            <a:r>
              <a:rPr lang="pt-BR" sz="1800" dirty="0" smtClean="0"/>
              <a:t>Maria Beatriz Rocha Cardoso</a:t>
            </a:r>
          </a:p>
          <a:p>
            <a:r>
              <a:rPr lang="pt-BR" sz="1800" dirty="0" smtClean="0"/>
              <a:t>Antônio Moreira Carvalho Neto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38213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/>
          <a:lstStyle/>
          <a:p>
            <a:r>
              <a:rPr lang="pt-BR" dirty="0" smtClean="0"/>
              <a:t>Objetivo: reputação organizacional x desempenho econômico-financeiro</a:t>
            </a:r>
          </a:p>
          <a:p>
            <a:r>
              <a:rPr lang="pt-BR" dirty="0" smtClean="0"/>
              <a:t>População: conglomerados brasileiros</a:t>
            </a:r>
            <a:endParaRPr lang="pt-BR" dirty="0"/>
          </a:p>
        </p:txBody>
      </p:sp>
      <p:sp>
        <p:nvSpPr>
          <p:cNvPr id="1026" name="AutoShape 2" descr="Resultado de imagem para embra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500702"/>
            <a:ext cx="2571768" cy="94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072074"/>
            <a:ext cx="221876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500702"/>
            <a:ext cx="2562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929066"/>
            <a:ext cx="2667004" cy="142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000504"/>
            <a:ext cx="2643206" cy="119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Reputação organizacional:</a:t>
            </a:r>
          </a:p>
          <a:p>
            <a:pPr lvl="1"/>
            <a:r>
              <a:rPr lang="pt-BR" dirty="0" smtClean="0"/>
              <a:t>Governança</a:t>
            </a:r>
          </a:p>
          <a:p>
            <a:pPr lvl="1"/>
            <a:r>
              <a:rPr lang="pt-BR" dirty="0" smtClean="0"/>
              <a:t>Desempenho</a:t>
            </a:r>
          </a:p>
          <a:p>
            <a:pPr lvl="1"/>
            <a:r>
              <a:rPr lang="pt-BR" dirty="0" smtClean="0"/>
              <a:t>Produtos</a:t>
            </a:r>
          </a:p>
          <a:p>
            <a:pPr lvl="1"/>
            <a:endParaRPr lang="pt-BR" dirty="0" smtClean="0"/>
          </a:p>
          <a:p>
            <a:r>
              <a:rPr lang="pt-BR" dirty="0" err="1" smtClean="0"/>
              <a:t>Desepenho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Receita operacional líquida</a:t>
            </a:r>
          </a:p>
          <a:p>
            <a:pPr lvl="1"/>
            <a:r>
              <a:rPr lang="pt-BR" dirty="0" smtClean="0"/>
              <a:t>EBITDA</a:t>
            </a:r>
          </a:p>
          <a:p>
            <a:pPr lvl="1"/>
            <a:r>
              <a:rPr lang="pt-BR" dirty="0" smtClean="0"/>
              <a:t>Lucro bruto</a:t>
            </a:r>
          </a:p>
          <a:p>
            <a:pPr lvl="1"/>
            <a:r>
              <a:rPr lang="pt-BR" dirty="0" smtClean="0"/>
              <a:t>Lucro operacional</a:t>
            </a:r>
          </a:p>
          <a:p>
            <a:pPr lvl="1"/>
            <a:r>
              <a:rPr lang="pt-BR" dirty="0" smtClean="0"/>
              <a:t>Lucro líquido</a:t>
            </a:r>
          </a:p>
          <a:p>
            <a:pPr lvl="1"/>
            <a:r>
              <a:rPr lang="pt-BR" dirty="0" smtClean="0"/>
              <a:t>Ativo total</a:t>
            </a:r>
          </a:p>
          <a:p>
            <a:pPr lvl="1"/>
            <a:r>
              <a:rPr lang="pt-BR" dirty="0" smtClean="0"/>
              <a:t>Patrimônio líquido</a:t>
            </a:r>
          </a:p>
          <a:p>
            <a:pPr lvl="1"/>
            <a:r>
              <a:rPr lang="pt-BR" dirty="0" smtClean="0"/>
              <a:t>Investimentos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 de clusters:</a:t>
            </a:r>
          </a:p>
          <a:p>
            <a:pPr>
              <a:buNone/>
            </a:pPr>
            <a:r>
              <a:rPr lang="pt-BR" dirty="0" smtClean="0"/>
              <a:t>	Comparar cluster formados por duas análises</a:t>
            </a:r>
          </a:p>
          <a:p>
            <a:pPr>
              <a:buNone/>
            </a:pPr>
            <a:endParaRPr lang="pt-BR" dirty="0" smtClean="0"/>
          </a:p>
          <a:p>
            <a:pPr lvl="2"/>
            <a:r>
              <a:rPr lang="pt-BR" dirty="0" smtClean="0"/>
              <a:t>Análise hierárquica</a:t>
            </a:r>
          </a:p>
          <a:p>
            <a:pPr lvl="2"/>
            <a:r>
              <a:rPr lang="pt-BR" dirty="0" smtClean="0"/>
              <a:t>Distância euclidiana quadrada</a:t>
            </a:r>
          </a:p>
          <a:p>
            <a:pPr lvl="2"/>
            <a:r>
              <a:rPr lang="pt-BR" dirty="0" smtClean="0"/>
              <a:t>Método de </a:t>
            </a:r>
            <a:r>
              <a:rPr lang="pt-BR" dirty="0" err="1" smtClean="0"/>
              <a:t>Ward</a:t>
            </a:r>
            <a:r>
              <a:rPr lang="pt-BR" dirty="0" smtClean="0"/>
              <a:t> (Soma dos desvios quadrados)</a:t>
            </a:r>
          </a:p>
          <a:p>
            <a:pPr lvl="2"/>
            <a:r>
              <a:rPr lang="pt-BR" dirty="0" smtClean="0"/>
              <a:t>Padronização das variáveis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501122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Dimensões de reputação organizacional</a:t>
            </a:r>
            <a:endParaRPr lang="pt-BR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072330" cy="155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214282" y="4286256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Distância euclidiana quadrada entre cada par de empresas. Quanto menor o valor, mais próximas estas empresas estarão uma das outras.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786050" y="3571876"/>
            <a:ext cx="500066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000628" y="3429000"/>
            <a:ext cx="500066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pt-BR" dirty="0" err="1" smtClean="0"/>
              <a:t>Dendograma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2138"/>
            <a:ext cx="92773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Conglomerados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Etapas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3286116" y="214311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Análise das variáveis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3286116" y="307181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Seleção medida de distância / semelhança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286116" y="392906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Seleção do algoritmo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86116" y="485776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Quantidade de agrupamentos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286116" y="578645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Interpretação / validação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5500694" y="392906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500694" y="4429132"/>
            <a:ext cx="561980" cy="347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de cantos arredondados 10"/>
          <p:cNvSpPr/>
          <p:nvPr/>
        </p:nvSpPr>
        <p:spPr>
          <a:xfrm>
            <a:off x="6215074" y="321468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Método hierárquico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286512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Método não hierárquico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Desempenho econômico-financeiro</a:t>
            </a:r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0" y="2571744"/>
            <a:ext cx="9144000" cy="1985450"/>
            <a:chOff x="0" y="2571744"/>
            <a:chExt cx="9144000" cy="1985450"/>
          </a:xfrm>
        </p:grpSpPr>
        <p:pic>
          <p:nvPicPr>
            <p:cNvPr id="532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571744"/>
              <a:ext cx="9144000" cy="198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tângulo 4"/>
            <p:cNvSpPr/>
            <p:nvPr/>
          </p:nvSpPr>
          <p:spPr>
            <a:xfrm>
              <a:off x="2786050" y="3786190"/>
              <a:ext cx="500066" cy="2143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7072330" y="4286256"/>
              <a:ext cx="500066" cy="21431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2786050" y="3571876"/>
              <a:ext cx="500066" cy="2143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4143372" y="3786190"/>
              <a:ext cx="500066" cy="2143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Dendograma</a:t>
            </a:r>
            <a:endParaRPr lang="pt-BR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89439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4500570"/>
            <a:ext cx="8186766" cy="196541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“Parece não existir uma relação direta, para o público em geral, entre o desempenho econômico-financeiro e a reputação das empresas, especificamente nas três dimensões que, em seu ínterim, poderiam demonstrar essa inter-relação imediata”</a:t>
            </a:r>
          </a:p>
          <a:p>
            <a:r>
              <a:rPr lang="pt-BR" sz="1800" dirty="0" smtClean="0"/>
              <a:t>Amostra restrita</a:t>
            </a:r>
          </a:p>
          <a:p>
            <a:endParaRPr lang="pt-BR" sz="18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60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http://www.scielo.br/scielo.</a:t>
            </a:r>
            <a:r>
              <a:rPr lang="pt-BR" dirty="0" err="1">
                <a:hlinkClick r:id="rId2"/>
              </a:rPr>
              <a:t>php</a:t>
            </a:r>
            <a:r>
              <a:rPr lang="pt-BR" dirty="0">
                <a:hlinkClick r:id="rId2"/>
              </a:rPr>
              <a:t>?</a:t>
            </a:r>
            <a:r>
              <a:rPr lang="pt-BR" dirty="0" err="1">
                <a:hlinkClick r:id="rId2"/>
              </a:rPr>
              <a:t>pid</a:t>
            </a:r>
            <a:r>
              <a:rPr lang="pt-BR" dirty="0">
                <a:hlinkClick r:id="rId2"/>
              </a:rPr>
              <a:t>=S0104-62762012000100006</a:t>
            </a:r>
            <a:endParaRPr lang="pt-BR" dirty="0"/>
          </a:p>
          <a:p>
            <a:r>
              <a:rPr lang="pt-BR" dirty="0" smtClean="0">
                <a:hlinkClick r:id="rId3"/>
              </a:rPr>
              <a:t>https://periodicos.ufpe.br/revistas/gestao/article/view/8517/8517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470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/>
              <a:t>Medidas de Similaridade ou Distância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320480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A análise de aglomerados inicia criando uma matriz que indica a similaridade (ou distância) entre cada par de objetos relativos às k variáveis contidas na base de dados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Medidas de distância</a:t>
            </a:r>
          </a:p>
          <a:p>
            <a:pPr algn="just"/>
            <a:r>
              <a:rPr lang="pt-BR" sz="2000" dirty="0"/>
              <a:t>Medidas correlacionadas</a:t>
            </a:r>
          </a:p>
          <a:p>
            <a:pPr algn="just"/>
            <a:r>
              <a:rPr lang="pt-BR" sz="2000" dirty="0"/>
              <a:t>Medidas de associação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Análise de Conglomerados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6436" y="2278966"/>
            <a:ext cx="8180363" cy="4295570"/>
          </a:xfrm>
        </p:spPr>
        <p:txBody>
          <a:bodyPr>
            <a:noAutofit/>
          </a:bodyPr>
          <a:lstStyle/>
          <a:p>
            <a:pPr algn="just"/>
            <a:r>
              <a:rPr lang="pt-BR" sz="2000" b="1" dirty="0"/>
              <a:t>Como são determinados os grupos?</a:t>
            </a:r>
          </a:p>
          <a:p>
            <a:pPr algn="just">
              <a:buNone/>
            </a:pPr>
            <a:r>
              <a:rPr lang="pt-BR" sz="2000" dirty="0"/>
              <a:t>   Existem diferentes métodos para isto, que deverão ser selecionados em função da quantidade de dados disponíveis e do número de agrupamentos a serem formados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dos agrupamentos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098" y="2194560"/>
            <a:ext cx="8250702" cy="4379976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Escolha do algoritmo de agrupamento</a:t>
            </a:r>
          </a:p>
          <a:p>
            <a:pPr algn="just">
              <a:buNone/>
            </a:pPr>
            <a:r>
              <a:rPr lang="pt-BR" sz="2000" b="1" dirty="0"/>
              <a:t>   </a:t>
            </a:r>
            <a:r>
              <a:rPr lang="pt-BR" sz="2000" dirty="0"/>
              <a:t>Maximizar diferenças entre grupos e minimizar a variação dentro destes</a:t>
            </a:r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728" y="4214818"/>
          <a:ext cx="6096000" cy="7416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TIPOS DE CLUSTER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Hierárquico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Não</a:t>
                      </a:r>
                      <a:r>
                        <a:rPr lang="pt-BR" baseline="0" dirty="0"/>
                        <a:t> hierárquico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Cluster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/>
              <a:t>Método Hierárquico</a:t>
            </a:r>
          </a:p>
          <a:p>
            <a:pPr algn="just"/>
            <a:r>
              <a:rPr lang="pt-BR" sz="2000" dirty="0"/>
              <a:t>O resultado do algoritmo é uma árvore de grupos (dendograma), que mostra como os grupos estão relacionados</a:t>
            </a:r>
          </a:p>
          <a:p>
            <a:pPr algn="just"/>
            <a:endParaRPr lang="pt-BR" sz="2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2426238"/>
              </p:ext>
            </p:extLst>
          </p:nvPr>
        </p:nvGraphicFramePr>
        <p:xfrm>
          <a:off x="1547664" y="3645024"/>
          <a:ext cx="6096000" cy="249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AGLOMERATIVOS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DIVISIVOS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Vizinho</a:t>
                      </a:r>
                      <a:r>
                        <a:rPr lang="pt-BR" baseline="0" dirty="0"/>
                        <a:t> mais próximo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Método</a:t>
                      </a:r>
                      <a:r>
                        <a:rPr lang="pt-BR" baseline="0" dirty="0"/>
                        <a:t> da fragmentação média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Vizinho mais distante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Método de traço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Encadeamento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Aglomeração por K médias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Agrupamento</a:t>
                      </a:r>
                      <a:r>
                        <a:rPr lang="pt-BR" baseline="0" dirty="0"/>
                        <a:t> pela mediana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Método de </a:t>
                      </a:r>
                      <a:r>
                        <a:rPr lang="pt-BR" dirty="0" err="1"/>
                        <a:t>Ward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Cluster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Método não Hierárquico</a:t>
            </a:r>
          </a:p>
          <a:p>
            <a:r>
              <a:rPr lang="pt-BR" sz="2000" dirty="0" smtClean="0"/>
              <a:t>Desenvolvidos para agrupar elementos em K grupos, onde K é a quantidade de grupos definida previamente</a:t>
            </a:r>
          </a:p>
          <a:p>
            <a:r>
              <a:rPr lang="pt-BR" sz="2000" dirty="0" smtClean="0"/>
              <a:t>Escolher uma partição inicial dos elementos e, em seguida, alterar os membros dos grupos para obter-se a melhor partição</a:t>
            </a:r>
            <a:endParaRPr lang="pt-BR" sz="2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09884" y="4357694"/>
          <a:ext cx="3476628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76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INTERATIVOS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Limiar sequencial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Limiar paralelo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Método de otimização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6B8383"/>
      </a:accent3>
      <a:accent4>
        <a:srgbClr val="475757"/>
      </a:accent4>
      <a:accent5>
        <a:srgbClr val="0070C0"/>
      </a:accent5>
      <a:accent6>
        <a:srgbClr val="002060"/>
      </a:accent6>
      <a:hlink>
        <a:srgbClr val="C00000"/>
      </a:hlink>
      <a:folHlink>
        <a:srgbClr val="96A9A9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1612</Words>
  <Application>Microsoft Office PowerPoint</Application>
  <PresentationFormat>Apresentação na tela (4:3)</PresentationFormat>
  <Paragraphs>206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Urbano</vt:lpstr>
      <vt:lpstr>Análise de Conglomerados - Cluster</vt:lpstr>
      <vt:lpstr>Análise de Cluster</vt:lpstr>
      <vt:lpstr>Análise de Conglomerados</vt:lpstr>
      <vt:lpstr>Análise de Conglomerados</vt:lpstr>
      <vt:lpstr>Medidas de Similaridade ou Distância</vt:lpstr>
      <vt:lpstr>Análise de Conglomerados</vt:lpstr>
      <vt:lpstr>Determinação dos agrupamentos</vt:lpstr>
      <vt:lpstr>Tipos de Cluster</vt:lpstr>
      <vt:lpstr>Tipos de Cluster</vt:lpstr>
      <vt:lpstr>Problemas da técnica</vt:lpstr>
      <vt:lpstr>Aplicações da Técnica  Capital intelectual: seu entendimento  e seus impactos no desempenho de grandes empresas brasileiras</vt:lpstr>
      <vt:lpstr>Artigo Capital intelectual e seus impactos no desempenho</vt:lpstr>
      <vt:lpstr>Artigo Capital intelectual e seus impactos no desempenho</vt:lpstr>
      <vt:lpstr>Artigo Capital intelectual e seus impactos no desempenho</vt:lpstr>
      <vt:lpstr>Artigo Capital intelectual e seus impactos no desempenho</vt:lpstr>
      <vt:lpstr>Artigo Capital intelectual e seus impactos no desempenho</vt:lpstr>
      <vt:lpstr>Artigo Capital intelectual e seus impactos no desempenho</vt:lpstr>
      <vt:lpstr>Artigo Capital intelectual e seus impactos no desempenho</vt:lpstr>
      <vt:lpstr>Slide 19</vt:lpstr>
      <vt:lpstr>Artigo Capital intelectual e seus impactos no desempenho</vt:lpstr>
      <vt:lpstr>Artigo Capital intelectual e seus impactos no desempenho</vt:lpstr>
      <vt:lpstr>Análise do relacionamento entre a contabilidade gerencial e o processo de planejamento das organizações</vt:lpstr>
      <vt:lpstr>Slide 23</vt:lpstr>
      <vt:lpstr>Atributos da Estrutura da Contabilidade Gerencial de uma Entidade</vt:lpstr>
      <vt:lpstr>Slide 25</vt:lpstr>
      <vt:lpstr>Delineamento da Pesquisa</vt:lpstr>
      <vt:lpstr>Slide 27</vt:lpstr>
      <vt:lpstr>Variáveis de interesse da pesquisa</vt:lpstr>
      <vt:lpstr>Slide 29</vt:lpstr>
      <vt:lpstr>Análise Estatística</vt:lpstr>
      <vt:lpstr>Slide 31</vt:lpstr>
      <vt:lpstr>Slide 32</vt:lpstr>
      <vt:lpstr>Conclusão</vt:lpstr>
      <vt:lpstr>Reputação corporativa e desempenho econômico-financeiro: Um estudo em cinco grandes grupos empresariais brasileiros</vt:lpstr>
      <vt:lpstr>Slide 35</vt:lpstr>
      <vt:lpstr>Slide 36</vt:lpstr>
      <vt:lpstr>Slide 37</vt:lpstr>
      <vt:lpstr>Dimensões de reputação organizacional</vt:lpstr>
      <vt:lpstr>Dendograma</vt:lpstr>
      <vt:lpstr>Desempenho econômico-financeiro</vt:lpstr>
      <vt:lpstr>Dendograma</vt:lpstr>
      <vt:lpstr>Slide 42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Conglomerados - Clusters</dc:title>
  <dc:creator>user</dc:creator>
  <cp:lastModifiedBy>user</cp:lastModifiedBy>
  <cp:revision>38</cp:revision>
  <dcterms:created xsi:type="dcterms:W3CDTF">2017-04-24T17:45:07Z</dcterms:created>
  <dcterms:modified xsi:type="dcterms:W3CDTF">2017-05-16T18:48:01Z</dcterms:modified>
</cp:coreProperties>
</file>