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316" r:id="rId6"/>
    <p:sldId id="260" r:id="rId7"/>
    <p:sldId id="267" r:id="rId8"/>
    <p:sldId id="315" r:id="rId9"/>
    <p:sldId id="263" r:id="rId10"/>
    <p:sldId id="264" r:id="rId11"/>
    <p:sldId id="265" r:id="rId12"/>
    <p:sldId id="284" r:id="rId13"/>
    <p:sldId id="286" r:id="rId14"/>
    <p:sldId id="266" r:id="rId15"/>
    <p:sldId id="287" r:id="rId16"/>
    <p:sldId id="306" r:id="rId17"/>
    <p:sldId id="289" r:id="rId18"/>
    <p:sldId id="317" r:id="rId19"/>
    <p:sldId id="290" r:id="rId20"/>
    <p:sldId id="272" r:id="rId21"/>
    <p:sldId id="269" r:id="rId22"/>
    <p:sldId id="293" r:id="rId23"/>
    <p:sldId id="314" r:id="rId24"/>
    <p:sldId id="307" r:id="rId25"/>
    <p:sldId id="292" r:id="rId26"/>
    <p:sldId id="308" r:id="rId27"/>
    <p:sldId id="270" r:id="rId28"/>
    <p:sldId id="309" r:id="rId29"/>
    <p:sldId id="271" r:id="rId30"/>
    <p:sldId id="273" r:id="rId31"/>
    <p:sldId id="295" r:id="rId32"/>
    <p:sldId id="294" r:id="rId33"/>
    <p:sldId id="318" r:id="rId34"/>
    <p:sldId id="296" r:id="rId35"/>
    <p:sldId id="319" r:id="rId36"/>
    <p:sldId id="279" r:id="rId37"/>
    <p:sldId id="301" r:id="rId38"/>
    <p:sldId id="302" r:id="rId39"/>
    <p:sldId id="303" r:id="rId40"/>
    <p:sldId id="310" r:id="rId41"/>
    <p:sldId id="312" r:id="rId42"/>
    <p:sldId id="311" r:id="rId43"/>
    <p:sldId id="305" r:id="rId44"/>
    <p:sldId id="304" r:id="rId45"/>
    <p:sldId id="320" r:id="rId46"/>
    <p:sldId id="274" r:id="rId47"/>
    <p:sldId id="277" r:id="rId48"/>
    <p:sldId id="275" r:id="rId49"/>
    <p:sldId id="297" r:id="rId50"/>
    <p:sldId id="298" r:id="rId51"/>
    <p:sldId id="278" r:id="rId52"/>
    <p:sldId id="300" r:id="rId53"/>
    <p:sldId id="29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6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A4C9C-1CEF-4E83-B476-2E24144BEDA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3446A4-0296-4608-A01C-987ACEFA8D20}">
      <dgm:prSet custT="1"/>
      <dgm:spPr/>
      <dgm:t>
        <a:bodyPr/>
        <a:lstStyle/>
        <a:p>
          <a:r>
            <a:rPr lang="en-US" sz="2000" dirty="0"/>
            <a:t>a. A OCORRÊNCIA DE COMÉRCIO INTRA-INDUSTRIAL</a:t>
          </a:r>
        </a:p>
        <a:p>
          <a:r>
            <a:rPr lang="en-US" sz="2000" dirty="0"/>
            <a:t>(</a:t>
          </a:r>
          <a:r>
            <a:rPr lang="en-US" sz="2000" dirty="0" err="1"/>
            <a:t>homogeneidade</a:t>
          </a:r>
          <a:r>
            <a:rPr lang="en-US" sz="2000" dirty="0"/>
            <a:t> dos </a:t>
          </a:r>
          <a:r>
            <a:rPr lang="en-US" sz="2000" dirty="0" err="1"/>
            <a:t>produtos</a:t>
          </a:r>
          <a:r>
            <a:rPr lang="en-US" sz="2800" dirty="0"/>
            <a:t>)  </a:t>
          </a:r>
        </a:p>
      </dgm:t>
    </dgm:pt>
    <dgm:pt modelId="{B2D16C6B-8937-4E14-BDDA-50AF22272D02}" type="parTrans" cxnId="{1AAEF5E4-15C8-46E4-BF92-44F788AF7EF6}">
      <dgm:prSet/>
      <dgm:spPr/>
      <dgm:t>
        <a:bodyPr/>
        <a:lstStyle/>
        <a:p>
          <a:endParaRPr lang="en-US"/>
        </a:p>
      </dgm:t>
    </dgm:pt>
    <dgm:pt modelId="{8F8A8E43-CAFB-40DF-8CEA-A1FABA520E46}" type="sibTrans" cxnId="{1AAEF5E4-15C8-46E4-BF92-44F788AF7EF6}">
      <dgm:prSet/>
      <dgm:spPr/>
      <dgm:t>
        <a:bodyPr/>
        <a:lstStyle/>
        <a:p>
          <a:endParaRPr lang="en-US"/>
        </a:p>
      </dgm:t>
    </dgm:pt>
    <dgm:pt modelId="{BE368A3C-4BC1-494A-B8FC-3ADBB06CBD6D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b. A OCORRÊNCIA DE RETORNOS NÃO CONSTANTES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À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ESCALA</a:t>
          </a:r>
        </a:p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assumindo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mercado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não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competitivo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retornos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internos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à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firma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433A46E8-0BAB-49BE-AEE6-5CC75D114C15}" type="parTrans" cxnId="{32A52543-CCB1-4B2E-A639-404740B5815C}">
      <dgm:prSet/>
      <dgm:spPr/>
      <dgm:t>
        <a:bodyPr/>
        <a:lstStyle/>
        <a:p>
          <a:endParaRPr lang="en-US"/>
        </a:p>
      </dgm:t>
    </dgm:pt>
    <dgm:pt modelId="{C500E052-5B1F-42FF-967B-EBBACE70EDBD}" type="sibTrans" cxnId="{32A52543-CCB1-4B2E-A639-404740B5815C}">
      <dgm:prSet/>
      <dgm:spPr/>
      <dgm:t>
        <a:bodyPr/>
        <a:lstStyle/>
        <a:p>
          <a:endParaRPr lang="en-US"/>
        </a:p>
      </dgm:t>
    </dgm:pt>
    <dgm:pt modelId="{6F1C24C1-72FF-AB44-A9B7-2EE670FFD0AB}" type="pres">
      <dgm:prSet presAssocID="{AF5A4C9C-1CEF-4E83-B476-2E24144BEDAA}" presName="linear" presStyleCnt="0">
        <dgm:presLayoutVars>
          <dgm:animLvl val="lvl"/>
          <dgm:resizeHandles val="exact"/>
        </dgm:presLayoutVars>
      </dgm:prSet>
      <dgm:spPr/>
    </dgm:pt>
    <dgm:pt modelId="{F041B7AB-EB42-9B47-931E-531077EE6731}" type="pres">
      <dgm:prSet presAssocID="{FE3446A4-0296-4608-A01C-987ACEFA8D20}" presName="parentText" presStyleLbl="node1" presStyleIdx="0" presStyleCnt="2" custScaleY="344587" custLinFactY="-244505" custLinFactNeighborX="-2330" custLinFactNeighborY="-300000">
        <dgm:presLayoutVars>
          <dgm:chMax val="0"/>
          <dgm:bulletEnabled val="1"/>
        </dgm:presLayoutVars>
      </dgm:prSet>
      <dgm:spPr/>
    </dgm:pt>
    <dgm:pt modelId="{A189A588-6355-EF40-B845-DF454F8B7615}" type="pres">
      <dgm:prSet presAssocID="{8F8A8E43-CAFB-40DF-8CEA-A1FABA520E46}" presName="spacer" presStyleCnt="0"/>
      <dgm:spPr/>
    </dgm:pt>
    <dgm:pt modelId="{09697732-EEEC-1948-BA90-D5AF44C79326}" type="pres">
      <dgm:prSet presAssocID="{BE368A3C-4BC1-494A-B8FC-3ADBB06CBD6D}" presName="parentText" presStyleLbl="node1" presStyleIdx="1" presStyleCnt="2" custScaleX="92881" custScaleY="205787">
        <dgm:presLayoutVars>
          <dgm:chMax val="0"/>
          <dgm:bulletEnabled val="1"/>
        </dgm:presLayoutVars>
      </dgm:prSet>
      <dgm:spPr/>
    </dgm:pt>
  </dgm:ptLst>
  <dgm:cxnLst>
    <dgm:cxn modelId="{90EB2531-7C6C-444D-B19D-BA799C394BD1}" type="presOf" srcId="{BE368A3C-4BC1-494A-B8FC-3ADBB06CBD6D}" destId="{09697732-EEEC-1948-BA90-D5AF44C79326}" srcOrd="0" destOrd="0" presId="urn:microsoft.com/office/officeart/2005/8/layout/vList2"/>
    <dgm:cxn modelId="{32A52543-CCB1-4B2E-A639-404740B5815C}" srcId="{AF5A4C9C-1CEF-4E83-B476-2E24144BEDAA}" destId="{BE368A3C-4BC1-494A-B8FC-3ADBB06CBD6D}" srcOrd="1" destOrd="0" parTransId="{433A46E8-0BAB-49BE-AEE6-5CC75D114C15}" sibTransId="{C500E052-5B1F-42FF-967B-EBBACE70EDBD}"/>
    <dgm:cxn modelId="{34C70FA0-E0CC-8B4D-9B71-7502972DDD62}" type="presOf" srcId="{AF5A4C9C-1CEF-4E83-B476-2E24144BEDAA}" destId="{6F1C24C1-72FF-AB44-A9B7-2EE670FFD0AB}" srcOrd="0" destOrd="0" presId="urn:microsoft.com/office/officeart/2005/8/layout/vList2"/>
    <dgm:cxn modelId="{EFD937DE-26BC-6940-BFFA-2E566415743E}" type="presOf" srcId="{FE3446A4-0296-4608-A01C-987ACEFA8D20}" destId="{F041B7AB-EB42-9B47-931E-531077EE6731}" srcOrd="0" destOrd="0" presId="urn:microsoft.com/office/officeart/2005/8/layout/vList2"/>
    <dgm:cxn modelId="{1AAEF5E4-15C8-46E4-BF92-44F788AF7EF6}" srcId="{AF5A4C9C-1CEF-4E83-B476-2E24144BEDAA}" destId="{FE3446A4-0296-4608-A01C-987ACEFA8D20}" srcOrd="0" destOrd="0" parTransId="{B2D16C6B-8937-4E14-BDDA-50AF22272D02}" sibTransId="{8F8A8E43-CAFB-40DF-8CEA-A1FABA520E46}"/>
    <dgm:cxn modelId="{3174BE00-4BC6-554E-8237-A93DE0793EC5}" type="presParOf" srcId="{6F1C24C1-72FF-AB44-A9B7-2EE670FFD0AB}" destId="{F041B7AB-EB42-9B47-931E-531077EE6731}" srcOrd="0" destOrd="0" presId="urn:microsoft.com/office/officeart/2005/8/layout/vList2"/>
    <dgm:cxn modelId="{64906846-811B-FE43-9C08-634C6C58F277}" type="presParOf" srcId="{6F1C24C1-72FF-AB44-A9B7-2EE670FFD0AB}" destId="{A189A588-6355-EF40-B845-DF454F8B7615}" srcOrd="1" destOrd="0" presId="urn:microsoft.com/office/officeart/2005/8/layout/vList2"/>
    <dgm:cxn modelId="{BBC16601-CEBA-E542-93F2-4AFEA722851B}" type="presParOf" srcId="{6F1C24C1-72FF-AB44-A9B7-2EE670FFD0AB}" destId="{09697732-EEEC-1948-BA90-D5AF44C793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0498F-0BDA-4DC3-B771-801D3DE6D3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EBA1ED-CBD5-4CF0-A25F-A57B117E09EC}">
      <dgm:prSet/>
      <dgm:spPr/>
      <dgm:t>
        <a:bodyPr/>
        <a:lstStyle/>
        <a:p>
          <a:r>
            <a:rPr lang="pt-PT" dirty="0"/>
            <a:t>Essas teorias tratam de dois elementos que não podiam ser abordados pelas teorias ortodoxas (dadas as pressuposições simplificadoras): </a:t>
          </a:r>
          <a:endParaRPr lang="en-US" dirty="0"/>
        </a:p>
      </dgm:t>
    </dgm:pt>
    <dgm:pt modelId="{B14BC05D-0058-48A7-BD84-90D507C5E470}" type="parTrans" cxnId="{484765C9-8C0B-4FB2-A1E3-88A60B30CD1D}">
      <dgm:prSet/>
      <dgm:spPr/>
      <dgm:t>
        <a:bodyPr/>
        <a:lstStyle/>
        <a:p>
          <a:endParaRPr lang="en-US"/>
        </a:p>
      </dgm:t>
    </dgm:pt>
    <dgm:pt modelId="{8CAD49A7-A3D4-41C1-A1BA-74EF7BB8DA08}" type="sibTrans" cxnId="{484765C9-8C0B-4FB2-A1E3-88A60B30CD1D}">
      <dgm:prSet/>
      <dgm:spPr/>
      <dgm:t>
        <a:bodyPr/>
        <a:lstStyle/>
        <a:p>
          <a:endParaRPr lang="en-US"/>
        </a:p>
      </dgm:t>
    </dgm:pt>
    <dgm:pt modelId="{55BEF4C0-DE28-4A92-9FBC-2BAB505E6311}">
      <dgm:prSet/>
      <dgm:spPr/>
      <dgm:t>
        <a:bodyPr/>
        <a:lstStyle/>
        <a:p>
          <a:r>
            <a:rPr lang="pt-PT" dirty="0"/>
            <a:t>a. O tipo de bem: diferenciado (horizontalmente ou verticalmente)</a:t>
          </a:r>
          <a:endParaRPr lang="en-US" dirty="0"/>
        </a:p>
      </dgm:t>
    </dgm:pt>
    <dgm:pt modelId="{F0A24441-5DC4-4037-A5F1-C5588288FED8}" type="parTrans" cxnId="{BCD5ED4C-75DA-484E-9489-8849DE5FFFED}">
      <dgm:prSet/>
      <dgm:spPr/>
      <dgm:t>
        <a:bodyPr/>
        <a:lstStyle/>
        <a:p>
          <a:endParaRPr lang="en-US"/>
        </a:p>
      </dgm:t>
    </dgm:pt>
    <dgm:pt modelId="{3D1B215A-587F-4102-B60C-EEACED80B9FF}" type="sibTrans" cxnId="{BCD5ED4C-75DA-484E-9489-8849DE5FFFED}">
      <dgm:prSet/>
      <dgm:spPr/>
      <dgm:t>
        <a:bodyPr/>
        <a:lstStyle/>
        <a:p>
          <a:endParaRPr lang="en-US"/>
        </a:p>
      </dgm:t>
    </dgm:pt>
    <dgm:pt modelId="{B2745EA5-D5DD-409E-B7BB-693B191E1CD9}">
      <dgm:prSet/>
      <dgm:spPr/>
      <dgm:t>
        <a:bodyPr/>
        <a:lstStyle/>
        <a:p>
          <a:r>
            <a:rPr lang="pt-PT"/>
            <a:t>b.  A forma (estrutura) de mercado: competição monopolística, oligopólio.</a:t>
          </a:r>
          <a:endParaRPr lang="en-US"/>
        </a:p>
      </dgm:t>
    </dgm:pt>
    <dgm:pt modelId="{36115CEE-BA96-40A8-927A-76DB020D8838}" type="parTrans" cxnId="{A1B53076-C917-4A58-9B4D-0A89F9B935ED}">
      <dgm:prSet/>
      <dgm:spPr/>
      <dgm:t>
        <a:bodyPr/>
        <a:lstStyle/>
        <a:p>
          <a:endParaRPr lang="en-US"/>
        </a:p>
      </dgm:t>
    </dgm:pt>
    <dgm:pt modelId="{EDEA8363-82C8-4DF2-B422-1AB0B9DA1AF4}" type="sibTrans" cxnId="{A1B53076-C917-4A58-9B4D-0A89F9B935ED}">
      <dgm:prSet/>
      <dgm:spPr/>
      <dgm:t>
        <a:bodyPr/>
        <a:lstStyle/>
        <a:p>
          <a:endParaRPr lang="en-US"/>
        </a:p>
      </dgm:t>
    </dgm:pt>
    <dgm:pt modelId="{D10D9304-3CEF-6046-AD0A-678A7F0E44B9}" type="pres">
      <dgm:prSet presAssocID="{FD80498F-0BDA-4DC3-B771-801D3DE6D3DD}" presName="linear" presStyleCnt="0">
        <dgm:presLayoutVars>
          <dgm:animLvl val="lvl"/>
          <dgm:resizeHandles val="exact"/>
        </dgm:presLayoutVars>
      </dgm:prSet>
      <dgm:spPr/>
    </dgm:pt>
    <dgm:pt modelId="{FD9193DC-91FD-914D-BB44-83C57C03638A}" type="pres">
      <dgm:prSet presAssocID="{95EBA1ED-CBD5-4CF0-A25F-A57B117E09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2E16F5-8343-7D43-922C-47FBA9060D95}" type="pres">
      <dgm:prSet presAssocID="{8CAD49A7-A3D4-41C1-A1BA-74EF7BB8DA08}" presName="spacer" presStyleCnt="0"/>
      <dgm:spPr/>
    </dgm:pt>
    <dgm:pt modelId="{103913C3-E304-1040-BC93-C3D97E06DD1A}" type="pres">
      <dgm:prSet presAssocID="{55BEF4C0-DE28-4A92-9FBC-2BAB505E63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9467C8-7A18-8F49-982C-CF8D4C896977}" type="pres">
      <dgm:prSet presAssocID="{3D1B215A-587F-4102-B60C-EEACED80B9FF}" presName="spacer" presStyleCnt="0"/>
      <dgm:spPr/>
    </dgm:pt>
    <dgm:pt modelId="{813DAA42-AB2D-3F4A-8DA6-68F10F700A1D}" type="pres">
      <dgm:prSet presAssocID="{B2745EA5-D5DD-409E-B7BB-693B191E1C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A2F515-6452-8147-AC5B-9EBC697BADD6}" type="presOf" srcId="{B2745EA5-D5DD-409E-B7BB-693B191E1CD9}" destId="{813DAA42-AB2D-3F4A-8DA6-68F10F700A1D}" srcOrd="0" destOrd="0" presId="urn:microsoft.com/office/officeart/2005/8/layout/vList2"/>
    <dgm:cxn modelId="{BCD5ED4C-75DA-484E-9489-8849DE5FFFED}" srcId="{FD80498F-0BDA-4DC3-B771-801D3DE6D3DD}" destId="{55BEF4C0-DE28-4A92-9FBC-2BAB505E6311}" srcOrd="1" destOrd="0" parTransId="{F0A24441-5DC4-4037-A5F1-C5588288FED8}" sibTransId="{3D1B215A-587F-4102-B60C-EEACED80B9FF}"/>
    <dgm:cxn modelId="{A1B53076-C917-4A58-9B4D-0A89F9B935ED}" srcId="{FD80498F-0BDA-4DC3-B771-801D3DE6D3DD}" destId="{B2745EA5-D5DD-409E-B7BB-693B191E1CD9}" srcOrd="2" destOrd="0" parTransId="{36115CEE-BA96-40A8-927A-76DB020D8838}" sibTransId="{EDEA8363-82C8-4DF2-B422-1AB0B9DA1AF4}"/>
    <dgm:cxn modelId="{91804891-F239-6340-A6A7-9909AFA3DAD6}" type="presOf" srcId="{95EBA1ED-CBD5-4CF0-A25F-A57B117E09EC}" destId="{FD9193DC-91FD-914D-BB44-83C57C03638A}" srcOrd="0" destOrd="0" presId="urn:microsoft.com/office/officeart/2005/8/layout/vList2"/>
    <dgm:cxn modelId="{484765C9-8C0B-4FB2-A1E3-88A60B30CD1D}" srcId="{FD80498F-0BDA-4DC3-B771-801D3DE6D3DD}" destId="{95EBA1ED-CBD5-4CF0-A25F-A57B117E09EC}" srcOrd="0" destOrd="0" parTransId="{B14BC05D-0058-48A7-BD84-90D507C5E470}" sibTransId="{8CAD49A7-A3D4-41C1-A1BA-74EF7BB8DA08}"/>
    <dgm:cxn modelId="{9E3574DB-3131-4D41-BBFD-F4188B8798E5}" type="presOf" srcId="{55BEF4C0-DE28-4A92-9FBC-2BAB505E6311}" destId="{103913C3-E304-1040-BC93-C3D97E06DD1A}" srcOrd="0" destOrd="0" presId="urn:microsoft.com/office/officeart/2005/8/layout/vList2"/>
    <dgm:cxn modelId="{DDF24CFF-DA91-D947-8ADB-5253A4FFA565}" type="presOf" srcId="{FD80498F-0BDA-4DC3-B771-801D3DE6D3DD}" destId="{D10D9304-3CEF-6046-AD0A-678A7F0E44B9}" srcOrd="0" destOrd="0" presId="urn:microsoft.com/office/officeart/2005/8/layout/vList2"/>
    <dgm:cxn modelId="{2ED126CC-0382-3A40-A565-85C2C8C05C3B}" type="presParOf" srcId="{D10D9304-3CEF-6046-AD0A-678A7F0E44B9}" destId="{FD9193DC-91FD-914D-BB44-83C57C03638A}" srcOrd="0" destOrd="0" presId="urn:microsoft.com/office/officeart/2005/8/layout/vList2"/>
    <dgm:cxn modelId="{7C874CA0-0DF4-4D4E-9C68-92C82952C8A9}" type="presParOf" srcId="{D10D9304-3CEF-6046-AD0A-678A7F0E44B9}" destId="{2B2E16F5-8343-7D43-922C-47FBA9060D95}" srcOrd="1" destOrd="0" presId="urn:microsoft.com/office/officeart/2005/8/layout/vList2"/>
    <dgm:cxn modelId="{94DDD73E-FA12-A54A-BDF0-2EA0B390F8FA}" type="presParOf" srcId="{D10D9304-3CEF-6046-AD0A-678A7F0E44B9}" destId="{103913C3-E304-1040-BC93-C3D97E06DD1A}" srcOrd="2" destOrd="0" presId="urn:microsoft.com/office/officeart/2005/8/layout/vList2"/>
    <dgm:cxn modelId="{F6791489-6F8E-9041-8DEF-0CFC6A6403C9}" type="presParOf" srcId="{D10D9304-3CEF-6046-AD0A-678A7F0E44B9}" destId="{5C9467C8-7A18-8F49-982C-CF8D4C896977}" srcOrd="3" destOrd="0" presId="urn:microsoft.com/office/officeart/2005/8/layout/vList2"/>
    <dgm:cxn modelId="{ACCBD264-E39C-904E-A2FF-73ED081D4D18}" type="presParOf" srcId="{D10D9304-3CEF-6046-AD0A-678A7F0E44B9}" destId="{813DAA42-AB2D-3F4A-8DA6-68F10F700A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194DE-1D6B-40D5-9CBF-AAE28108E43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C8EBA-7FCB-4EA0-94AF-E72FD5EBB217}">
      <dgm:prSet/>
      <dgm:spPr/>
      <dgm:t>
        <a:bodyPr/>
        <a:lstStyle/>
        <a:p>
          <a:r>
            <a:rPr lang="pt-PT"/>
            <a:t>Este tipo de comércio surge devido a fatores sazonais. </a:t>
          </a:r>
          <a:endParaRPr lang="en-US"/>
        </a:p>
      </dgm:t>
    </dgm:pt>
    <dgm:pt modelId="{A968F57E-4360-45C7-A350-CDEDF3682A9E}" type="parTrans" cxnId="{90E55663-A582-4D3B-8F65-0B3539B1E506}">
      <dgm:prSet/>
      <dgm:spPr/>
      <dgm:t>
        <a:bodyPr/>
        <a:lstStyle/>
        <a:p>
          <a:endParaRPr lang="en-US"/>
        </a:p>
      </dgm:t>
    </dgm:pt>
    <dgm:pt modelId="{B28B2665-EDA1-4167-8704-260C92C99BAD}" type="sibTrans" cxnId="{90E55663-A582-4D3B-8F65-0B3539B1E506}">
      <dgm:prSet/>
      <dgm:spPr/>
      <dgm:t>
        <a:bodyPr/>
        <a:lstStyle/>
        <a:p>
          <a:endParaRPr lang="en-US"/>
        </a:p>
      </dgm:t>
    </dgm:pt>
    <dgm:pt modelId="{01CE13C2-1A77-418E-9B86-FF8E70F51D35}">
      <dgm:prSet/>
      <dgm:spPr/>
      <dgm:t>
        <a:bodyPr/>
        <a:lstStyle/>
        <a:p>
          <a:r>
            <a:rPr lang="pt-PT" dirty="0"/>
            <a:t>Suponha que o país 1 e o país 2 produzam a mesma fruta, mas em períodos diferentes do ano. </a:t>
          </a:r>
        </a:p>
        <a:p>
          <a:r>
            <a:rPr lang="pt-PT" dirty="0"/>
            <a:t>Para manter o processamento de forma contínua importam e exportam a fruta.</a:t>
          </a:r>
          <a:endParaRPr lang="en-US" dirty="0"/>
        </a:p>
      </dgm:t>
    </dgm:pt>
    <dgm:pt modelId="{59E5CAA9-97FE-4524-9982-659533058224}" type="parTrans" cxnId="{4271FCB8-5ACE-44EE-90BE-2B6E08470A86}">
      <dgm:prSet/>
      <dgm:spPr/>
      <dgm:t>
        <a:bodyPr/>
        <a:lstStyle/>
        <a:p>
          <a:endParaRPr lang="en-US"/>
        </a:p>
      </dgm:t>
    </dgm:pt>
    <dgm:pt modelId="{F24184FA-06F8-4A86-AE9E-1A9B2E7A4575}" type="sibTrans" cxnId="{4271FCB8-5ACE-44EE-90BE-2B6E08470A86}">
      <dgm:prSet/>
      <dgm:spPr/>
      <dgm:t>
        <a:bodyPr/>
        <a:lstStyle/>
        <a:p>
          <a:endParaRPr lang="en-US"/>
        </a:p>
      </dgm:t>
    </dgm:pt>
    <dgm:pt modelId="{8584C684-6002-4E0D-9355-40FD108D1260}">
      <dgm:prSet/>
      <dgm:spPr/>
      <dgm:t>
        <a:bodyPr/>
        <a:lstStyle/>
        <a:p>
          <a:r>
            <a:rPr lang="pt-PT"/>
            <a:t>Assim, nesse caso, podemos observar o comércio intra-industrial ao longo do ano. </a:t>
          </a:r>
          <a:endParaRPr lang="en-US"/>
        </a:p>
      </dgm:t>
    </dgm:pt>
    <dgm:pt modelId="{6B64695C-2C19-42A6-BF8B-5DDEBEB62F83}" type="parTrans" cxnId="{971DDCF8-F142-4C09-8183-0DB2D9105697}">
      <dgm:prSet/>
      <dgm:spPr/>
      <dgm:t>
        <a:bodyPr/>
        <a:lstStyle/>
        <a:p>
          <a:endParaRPr lang="en-US"/>
        </a:p>
      </dgm:t>
    </dgm:pt>
    <dgm:pt modelId="{A807C90A-FBB9-4926-A2BF-4A17D0797692}" type="sibTrans" cxnId="{971DDCF8-F142-4C09-8183-0DB2D9105697}">
      <dgm:prSet/>
      <dgm:spPr/>
      <dgm:t>
        <a:bodyPr/>
        <a:lstStyle/>
        <a:p>
          <a:endParaRPr lang="en-US"/>
        </a:p>
      </dgm:t>
    </dgm:pt>
    <dgm:pt modelId="{4EF510DB-0023-414C-8D7C-03D0EEE86ED7}" type="pres">
      <dgm:prSet presAssocID="{B77194DE-1D6B-40D5-9CBF-AAE28108E434}" presName="vert0" presStyleCnt="0">
        <dgm:presLayoutVars>
          <dgm:dir/>
          <dgm:animOne val="branch"/>
          <dgm:animLvl val="lvl"/>
        </dgm:presLayoutVars>
      </dgm:prSet>
      <dgm:spPr/>
    </dgm:pt>
    <dgm:pt modelId="{9348B2F2-19DE-FD4C-9612-E9359522A327}" type="pres">
      <dgm:prSet presAssocID="{5FFC8EBA-7FCB-4EA0-94AF-E72FD5EBB217}" presName="thickLine" presStyleLbl="alignNode1" presStyleIdx="0" presStyleCnt="3"/>
      <dgm:spPr/>
    </dgm:pt>
    <dgm:pt modelId="{3B27C4A2-1916-124E-9F36-F18D80AEEA6B}" type="pres">
      <dgm:prSet presAssocID="{5FFC8EBA-7FCB-4EA0-94AF-E72FD5EBB217}" presName="horz1" presStyleCnt="0"/>
      <dgm:spPr/>
    </dgm:pt>
    <dgm:pt modelId="{5EC08296-27FA-E240-9324-543C095741CE}" type="pres">
      <dgm:prSet presAssocID="{5FFC8EBA-7FCB-4EA0-94AF-E72FD5EBB217}" presName="tx1" presStyleLbl="revTx" presStyleIdx="0" presStyleCnt="3"/>
      <dgm:spPr/>
    </dgm:pt>
    <dgm:pt modelId="{06DCE039-2788-C445-B048-CD1F2C1B5D8B}" type="pres">
      <dgm:prSet presAssocID="{5FFC8EBA-7FCB-4EA0-94AF-E72FD5EBB217}" presName="vert1" presStyleCnt="0"/>
      <dgm:spPr/>
    </dgm:pt>
    <dgm:pt modelId="{250DF918-691D-664F-9FE5-6CBC59AAEB94}" type="pres">
      <dgm:prSet presAssocID="{01CE13C2-1A77-418E-9B86-FF8E70F51D35}" presName="thickLine" presStyleLbl="alignNode1" presStyleIdx="1" presStyleCnt="3"/>
      <dgm:spPr/>
    </dgm:pt>
    <dgm:pt modelId="{6D685A90-6CB0-B44E-8B4A-583CA381747C}" type="pres">
      <dgm:prSet presAssocID="{01CE13C2-1A77-418E-9B86-FF8E70F51D35}" presName="horz1" presStyleCnt="0"/>
      <dgm:spPr/>
    </dgm:pt>
    <dgm:pt modelId="{B25E2156-3D13-3E45-9E51-D4D4264DD07B}" type="pres">
      <dgm:prSet presAssocID="{01CE13C2-1A77-418E-9B86-FF8E70F51D35}" presName="tx1" presStyleLbl="revTx" presStyleIdx="1" presStyleCnt="3"/>
      <dgm:spPr/>
    </dgm:pt>
    <dgm:pt modelId="{7426E5D4-FCF2-B048-B503-A571EB7CA296}" type="pres">
      <dgm:prSet presAssocID="{01CE13C2-1A77-418E-9B86-FF8E70F51D35}" presName="vert1" presStyleCnt="0"/>
      <dgm:spPr/>
    </dgm:pt>
    <dgm:pt modelId="{19719849-2020-C64A-8F7F-73E7C372DDC6}" type="pres">
      <dgm:prSet presAssocID="{8584C684-6002-4E0D-9355-40FD108D1260}" presName="thickLine" presStyleLbl="alignNode1" presStyleIdx="2" presStyleCnt="3"/>
      <dgm:spPr/>
    </dgm:pt>
    <dgm:pt modelId="{FAD826D2-FBF3-D342-9346-81D5A07E50C8}" type="pres">
      <dgm:prSet presAssocID="{8584C684-6002-4E0D-9355-40FD108D1260}" presName="horz1" presStyleCnt="0"/>
      <dgm:spPr/>
    </dgm:pt>
    <dgm:pt modelId="{03AFB90B-2789-2E4C-9ED9-65F1A1437D2A}" type="pres">
      <dgm:prSet presAssocID="{8584C684-6002-4E0D-9355-40FD108D1260}" presName="tx1" presStyleLbl="revTx" presStyleIdx="2" presStyleCnt="3"/>
      <dgm:spPr/>
    </dgm:pt>
    <dgm:pt modelId="{F01BB1B5-A4A5-1F43-85E3-BC0F9E1B6642}" type="pres">
      <dgm:prSet presAssocID="{8584C684-6002-4E0D-9355-40FD108D1260}" presName="vert1" presStyleCnt="0"/>
      <dgm:spPr/>
    </dgm:pt>
  </dgm:ptLst>
  <dgm:cxnLst>
    <dgm:cxn modelId="{90E55663-A582-4D3B-8F65-0B3539B1E506}" srcId="{B77194DE-1D6B-40D5-9CBF-AAE28108E434}" destId="{5FFC8EBA-7FCB-4EA0-94AF-E72FD5EBB217}" srcOrd="0" destOrd="0" parTransId="{A968F57E-4360-45C7-A350-CDEDF3682A9E}" sibTransId="{B28B2665-EDA1-4167-8704-260C92C99BAD}"/>
    <dgm:cxn modelId="{54D36467-848F-4E4B-B84D-11DBECA575E7}" type="presOf" srcId="{5FFC8EBA-7FCB-4EA0-94AF-E72FD5EBB217}" destId="{5EC08296-27FA-E240-9324-543C095741CE}" srcOrd="0" destOrd="0" presId="urn:microsoft.com/office/officeart/2008/layout/LinedList"/>
    <dgm:cxn modelId="{3C2C9592-1B50-644C-A65E-BFA89D33C293}" type="presOf" srcId="{B77194DE-1D6B-40D5-9CBF-AAE28108E434}" destId="{4EF510DB-0023-414C-8D7C-03D0EEE86ED7}" srcOrd="0" destOrd="0" presId="urn:microsoft.com/office/officeart/2008/layout/LinedList"/>
    <dgm:cxn modelId="{0C4596A5-43A5-2B45-8F50-1DF11C4995CB}" type="presOf" srcId="{8584C684-6002-4E0D-9355-40FD108D1260}" destId="{03AFB90B-2789-2E4C-9ED9-65F1A1437D2A}" srcOrd="0" destOrd="0" presId="urn:microsoft.com/office/officeart/2008/layout/LinedList"/>
    <dgm:cxn modelId="{4271FCB8-5ACE-44EE-90BE-2B6E08470A86}" srcId="{B77194DE-1D6B-40D5-9CBF-AAE28108E434}" destId="{01CE13C2-1A77-418E-9B86-FF8E70F51D35}" srcOrd="1" destOrd="0" parTransId="{59E5CAA9-97FE-4524-9982-659533058224}" sibTransId="{F24184FA-06F8-4A86-AE9E-1A9B2E7A4575}"/>
    <dgm:cxn modelId="{2CF60BBF-9AC5-3C49-8337-9C1C368D5ECB}" type="presOf" srcId="{01CE13C2-1A77-418E-9B86-FF8E70F51D35}" destId="{B25E2156-3D13-3E45-9E51-D4D4264DD07B}" srcOrd="0" destOrd="0" presId="urn:microsoft.com/office/officeart/2008/layout/LinedList"/>
    <dgm:cxn modelId="{971DDCF8-F142-4C09-8183-0DB2D9105697}" srcId="{B77194DE-1D6B-40D5-9CBF-AAE28108E434}" destId="{8584C684-6002-4E0D-9355-40FD108D1260}" srcOrd="2" destOrd="0" parTransId="{6B64695C-2C19-42A6-BF8B-5DDEBEB62F83}" sibTransId="{A807C90A-FBB9-4926-A2BF-4A17D0797692}"/>
    <dgm:cxn modelId="{3256CF36-10B4-7B4B-BFDA-A75A94D5616A}" type="presParOf" srcId="{4EF510DB-0023-414C-8D7C-03D0EEE86ED7}" destId="{9348B2F2-19DE-FD4C-9612-E9359522A327}" srcOrd="0" destOrd="0" presId="urn:microsoft.com/office/officeart/2008/layout/LinedList"/>
    <dgm:cxn modelId="{534A9E31-08A0-4E4E-89A7-B50C28C19465}" type="presParOf" srcId="{4EF510DB-0023-414C-8D7C-03D0EEE86ED7}" destId="{3B27C4A2-1916-124E-9F36-F18D80AEEA6B}" srcOrd="1" destOrd="0" presId="urn:microsoft.com/office/officeart/2008/layout/LinedList"/>
    <dgm:cxn modelId="{B14EC01B-19D5-5D4F-BDF8-E582563AF6C0}" type="presParOf" srcId="{3B27C4A2-1916-124E-9F36-F18D80AEEA6B}" destId="{5EC08296-27FA-E240-9324-543C095741CE}" srcOrd="0" destOrd="0" presId="urn:microsoft.com/office/officeart/2008/layout/LinedList"/>
    <dgm:cxn modelId="{DC0634F5-C50C-8D41-AA2B-962341A113D8}" type="presParOf" srcId="{3B27C4A2-1916-124E-9F36-F18D80AEEA6B}" destId="{06DCE039-2788-C445-B048-CD1F2C1B5D8B}" srcOrd="1" destOrd="0" presId="urn:microsoft.com/office/officeart/2008/layout/LinedList"/>
    <dgm:cxn modelId="{7A43BDFE-4190-D544-9AC5-343C57562D58}" type="presParOf" srcId="{4EF510DB-0023-414C-8D7C-03D0EEE86ED7}" destId="{250DF918-691D-664F-9FE5-6CBC59AAEB94}" srcOrd="2" destOrd="0" presId="urn:microsoft.com/office/officeart/2008/layout/LinedList"/>
    <dgm:cxn modelId="{7D0AA27A-AC1E-FD41-BA85-6D854D0E05B5}" type="presParOf" srcId="{4EF510DB-0023-414C-8D7C-03D0EEE86ED7}" destId="{6D685A90-6CB0-B44E-8B4A-583CA381747C}" srcOrd="3" destOrd="0" presId="urn:microsoft.com/office/officeart/2008/layout/LinedList"/>
    <dgm:cxn modelId="{8F28D365-CFED-5346-A4D0-9B1B30E30247}" type="presParOf" srcId="{6D685A90-6CB0-B44E-8B4A-583CA381747C}" destId="{B25E2156-3D13-3E45-9E51-D4D4264DD07B}" srcOrd="0" destOrd="0" presId="urn:microsoft.com/office/officeart/2008/layout/LinedList"/>
    <dgm:cxn modelId="{870D1B8B-3174-7B4A-A2EF-25CAFC882BF9}" type="presParOf" srcId="{6D685A90-6CB0-B44E-8B4A-583CA381747C}" destId="{7426E5D4-FCF2-B048-B503-A571EB7CA296}" srcOrd="1" destOrd="0" presId="urn:microsoft.com/office/officeart/2008/layout/LinedList"/>
    <dgm:cxn modelId="{CEAD013A-305D-FD41-A32F-6536E5B0142C}" type="presParOf" srcId="{4EF510DB-0023-414C-8D7C-03D0EEE86ED7}" destId="{19719849-2020-C64A-8F7F-73E7C372DDC6}" srcOrd="4" destOrd="0" presId="urn:microsoft.com/office/officeart/2008/layout/LinedList"/>
    <dgm:cxn modelId="{B8F0B082-4191-6849-B42E-2134E7194B58}" type="presParOf" srcId="{4EF510DB-0023-414C-8D7C-03D0EEE86ED7}" destId="{FAD826D2-FBF3-D342-9346-81D5A07E50C8}" srcOrd="5" destOrd="0" presId="urn:microsoft.com/office/officeart/2008/layout/LinedList"/>
    <dgm:cxn modelId="{CECEE5F6-1DE0-0841-B16C-2CD1C42EE4A1}" type="presParOf" srcId="{FAD826D2-FBF3-D342-9346-81D5A07E50C8}" destId="{03AFB90B-2789-2E4C-9ED9-65F1A1437D2A}" srcOrd="0" destOrd="0" presId="urn:microsoft.com/office/officeart/2008/layout/LinedList"/>
    <dgm:cxn modelId="{7795B5A1-8270-4241-9A24-AA162B12F380}" type="presParOf" srcId="{FAD826D2-FBF3-D342-9346-81D5A07E50C8}" destId="{F01BB1B5-A4A5-1F43-85E3-BC0F9E1B66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64220-03C6-4799-8743-B72A65F047A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86DEC0-554F-4009-B9CC-D176DDFF1975}">
      <dgm:prSet/>
      <dgm:spPr/>
      <dgm:t>
        <a:bodyPr/>
        <a:lstStyle/>
        <a:p>
          <a:r>
            <a:rPr lang="pt-PT"/>
            <a:t>Vamos supor que em uma troca comercial, os países 1 e 2 ingressem em uma área de livre comércio; </a:t>
          </a:r>
          <a:endParaRPr lang="en-US"/>
        </a:p>
      </dgm:t>
    </dgm:pt>
    <dgm:pt modelId="{8977F4A2-A2FF-4BFB-8DC1-07506C4D25AD}" type="parTrans" cxnId="{66B9227C-4CE1-46D3-8905-FF562B020192}">
      <dgm:prSet/>
      <dgm:spPr/>
      <dgm:t>
        <a:bodyPr/>
        <a:lstStyle/>
        <a:p>
          <a:endParaRPr lang="en-US"/>
        </a:p>
      </dgm:t>
    </dgm:pt>
    <dgm:pt modelId="{9B434514-1E0D-472F-BEA1-F0040AD63146}" type="sibTrans" cxnId="{66B9227C-4CE1-46D3-8905-FF562B020192}">
      <dgm:prSet/>
      <dgm:spPr/>
      <dgm:t>
        <a:bodyPr/>
        <a:lstStyle/>
        <a:p>
          <a:endParaRPr lang="en-US"/>
        </a:p>
      </dgm:t>
    </dgm:pt>
    <dgm:pt modelId="{7390F944-C499-4470-A583-1F7C03DEB138}">
      <dgm:prSet/>
      <dgm:spPr/>
      <dgm:t>
        <a:bodyPr/>
        <a:lstStyle/>
        <a:p>
          <a:r>
            <a:rPr lang="pt-PT" dirty="0"/>
            <a:t>Considerar ainda que o país 2 confronta taxas mais altas no país 3 do que no país 1. </a:t>
          </a:r>
          <a:endParaRPr lang="en-US" dirty="0"/>
        </a:p>
      </dgm:t>
    </dgm:pt>
    <dgm:pt modelId="{561D8393-157E-46F4-A6E2-89A671558DEA}" type="parTrans" cxnId="{859D4149-8C1B-4DD5-8174-0512695080F5}">
      <dgm:prSet/>
      <dgm:spPr/>
      <dgm:t>
        <a:bodyPr/>
        <a:lstStyle/>
        <a:p>
          <a:endParaRPr lang="en-US"/>
        </a:p>
      </dgm:t>
    </dgm:pt>
    <dgm:pt modelId="{CE1C57E5-48BC-4366-AB18-0CEAD7453060}" type="sibTrans" cxnId="{859D4149-8C1B-4DD5-8174-0512695080F5}">
      <dgm:prSet/>
      <dgm:spPr/>
      <dgm:t>
        <a:bodyPr/>
        <a:lstStyle/>
        <a:p>
          <a:endParaRPr lang="en-US"/>
        </a:p>
      </dgm:t>
    </dgm:pt>
    <dgm:pt modelId="{41AA7FA4-37B9-4D6B-9C7E-41BD2B61E1B2}">
      <dgm:prSet/>
      <dgm:spPr/>
      <dgm:t>
        <a:bodyPr/>
        <a:lstStyle/>
        <a:p>
          <a:r>
            <a:rPr lang="pt-PT" dirty="0"/>
            <a:t>Torna-se vantajoso para o país 2, primeiro exportar o bem para o país 1 e, portanto, pagar uma tarifa mais baixa e depois reexportá-lo para o país 3 como proveniente do país 1, sem pagar mais impostos. </a:t>
          </a:r>
          <a:endParaRPr lang="en-US" dirty="0"/>
        </a:p>
      </dgm:t>
    </dgm:pt>
    <dgm:pt modelId="{6B4FBA04-E52E-4D5F-B369-AE37E60D1720}" type="parTrans" cxnId="{21FB66A7-E150-4B47-BF8B-E213D02744E7}">
      <dgm:prSet/>
      <dgm:spPr/>
      <dgm:t>
        <a:bodyPr/>
        <a:lstStyle/>
        <a:p>
          <a:endParaRPr lang="en-US"/>
        </a:p>
      </dgm:t>
    </dgm:pt>
    <dgm:pt modelId="{EB871A20-2049-4C4C-B8B3-C387E02F1238}" type="sibTrans" cxnId="{21FB66A7-E150-4B47-BF8B-E213D02744E7}">
      <dgm:prSet/>
      <dgm:spPr/>
      <dgm:t>
        <a:bodyPr/>
        <a:lstStyle/>
        <a:p>
          <a:endParaRPr lang="en-US"/>
        </a:p>
      </dgm:t>
    </dgm:pt>
    <dgm:pt modelId="{57077072-8C05-4E31-880C-7F166603F204}">
      <dgm:prSet/>
      <dgm:spPr/>
      <dgm:t>
        <a:bodyPr/>
        <a:lstStyle/>
        <a:p>
          <a:r>
            <a:rPr lang="pt-PT"/>
            <a:t>O país 1 aparecerá como importador e exportador da mesma mercadoria. </a:t>
          </a:r>
          <a:endParaRPr lang="en-US"/>
        </a:p>
      </dgm:t>
    </dgm:pt>
    <dgm:pt modelId="{2DEECC07-1B26-4377-9C4E-28748D80F7E2}" type="parTrans" cxnId="{6D8D666A-7C8B-43B1-9933-B0797A704F57}">
      <dgm:prSet/>
      <dgm:spPr/>
      <dgm:t>
        <a:bodyPr/>
        <a:lstStyle/>
        <a:p>
          <a:endParaRPr lang="en-US"/>
        </a:p>
      </dgm:t>
    </dgm:pt>
    <dgm:pt modelId="{98090961-3F25-43CA-8958-2B520C8849E3}" type="sibTrans" cxnId="{6D8D666A-7C8B-43B1-9933-B0797A704F57}">
      <dgm:prSet/>
      <dgm:spPr/>
      <dgm:t>
        <a:bodyPr/>
        <a:lstStyle/>
        <a:p>
          <a:endParaRPr lang="en-US"/>
        </a:p>
      </dgm:t>
    </dgm:pt>
    <dgm:pt modelId="{6B607CD2-8287-E348-BFAC-52D23481C63F}" type="pres">
      <dgm:prSet presAssocID="{9ED64220-03C6-4799-8743-B72A65F047A3}" presName="vert0" presStyleCnt="0">
        <dgm:presLayoutVars>
          <dgm:dir/>
          <dgm:animOne val="branch"/>
          <dgm:animLvl val="lvl"/>
        </dgm:presLayoutVars>
      </dgm:prSet>
      <dgm:spPr/>
    </dgm:pt>
    <dgm:pt modelId="{E9769B3B-0246-6248-A45B-AD264ECA9567}" type="pres">
      <dgm:prSet presAssocID="{1886DEC0-554F-4009-B9CC-D176DDFF1975}" presName="thickLine" presStyleLbl="alignNode1" presStyleIdx="0" presStyleCnt="4"/>
      <dgm:spPr/>
    </dgm:pt>
    <dgm:pt modelId="{DC461BCA-7583-B440-9BDB-AA0D81F2AB34}" type="pres">
      <dgm:prSet presAssocID="{1886DEC0-554F-4009-B9CC-D176DDFF1975}" presName="horz1" presStyleCnt="0"/>
      <dgm:spPr/>
    </dgm:pt>
    <dgm:pt modelId="{257F56B1-00EE-8B41-9A8A-A6D60B3F90F6}" type="pres">
      <dgm:prSet presAssocID="{1886DEC0-554F-4009-B9CC-D176DDFF1975}" presName="tx1" presStyleLbl="revTx" presStyleIdx="0" presStyleCnt="4"/>
      <dgm:spPr/>
    </dgm:pt>
    <dgm:pt modelId="{BE21DEFF-0AEE-BF44-B1AD-F8BDDEAA6B54}" type="pres">
      <dgm:prSet presAssocID="{1886DEC0-554F-4009-B9CC-D176DDFF1975}" presName="vert1" presStyleCnt="0"/>
      <dgm:spPr/>
    </dgm:pt>
    <dgm:pt modelId="{DE27781D-AB89-174C-AE50-CF7F83338608}" type="pres">
      <dgm:prSet presAssocID="{7390F944-C499-4470-A583-1F7C03DEB138}" presName="thickLine" presStyleLbl="alignNode1" presStyleIdx="1" presStyleCnt="4"/>
      <dgm:spPr/>
    </dgm:pt>
    <dgm:pt modelId="{A345FC39-63E2-4743-902B-2291CABD5F95}" type="pres">
      <dgm:prSet presAssocID="{7390F944-C499-4470-A583-1F7C03DEB138}" presName="horz1" presStyleCnt="0"/>
      <dgm:spPr/>
    </dgm:pt>
    <dgm:pt modelId="{CAFC5098-2346-8F4A-827E-C7F66A77826F}" type="pres">
      <dgm:prSet presAssocID="{7390F944-C499-4470-A583-1F7C03DEB138}" presName="tx1" presStyleLbl="revTx" presStyleIdx="1" presStyleCnt="4"/>
      <dgm:spPr/>
    </dgm:pt>
    <dgm:pt modelId="{FD20D387-566D-D949-B680-ACE3C891044D}" type="pres">
      <dgm:prSet presAssocID="{7390F944-C499-4470-A583-1F7C03DEB138}" presName="vert1" presStyleCnt="0"/>
      <dgm:spPr/>
    </dgm:pt>
    <dgm:pt modelId="{AA002A55-DC38-7846-A43E-4FF04D5D4673}" type="pres">
      <dgm:prSet presAssocID="{41AA7FA4-37B9-4D6B-9C7E-41BD2B61E1B2}" presName="thickLine" presStyleLbl="alignNode1" presStyleIdx="2" presStyleCnt="4"/>
      <dgm:spPr/>
    </dgm:pt>
    <dgm:pt modelId="{C42A06E9-76B3-2D40-BD51-65D98A95A5CF}" type="pres">
      <dgm:prSet presAssocID="{41AA7FA4-37B9-4D6B-9C7E-41BD2B61E1B2}" presName="horz1" presStyleCnt="0"/>
      <dgm:spPr/>
    </dgm:pt>
    <dgm:pt modelId="{D82B1F83-FDBC-984C-BF03-480D73605953}" type="pres">
      <dgm:prSet presAssocID="{41AA7FA4-37B9-4D6B-9C7E-41BD2B61E1B2}" presName="tx1" presStyleLbl="revTx" presStyleIdx="2" presStyleCnt="4"/>
      <dgm:spPr/>
    </dgm:pt>
    <dgm:pt modelId="{CD261E62-3A35-7841-BC28-561E4C48EC16}" type="pres">
      <dgm:prSet presAssocID="{41AA7FA4-37B9-4D6B-9C7E-41BD2B61E1B2}" presName="vert1" presStyleCnt="0"/>
      <dgm:spPr/>
    </dgm:pt>
    <dgm:pt modelId="{78FB79A2-10EF-4444-8D6A-FC6506CCDFBE}" type="pres">
      <dgm:prSet presAssocID="{57077072-8C05-4E31-880C-7F166603F204}" presName="thickLine" presStyleLbl="alignNode1" presStyleIdx="3" presStyleCnt="4"/>
      <dgm:spPr/>
    </dgm:pt>
    <dgm:pt modelId="{86C34D43-CD5F-6042-AE26-9820E7C3E0EB}" type="pres">
      <dgm:prSet presAssocID="{57077072-8C05-4E31-880C-7F166603F204}" presName="horz1" presStyleCnt="0"/>
      <dgm:spPr/>
    </dgm:pt>
    <dgm:pt modelId="{91EC0166-DE31-2A40-9D8E-15645BF4BC2F}" type="pres">
      <dgm:prSet presAssocID="{57077072-8C05-4E31-880C-7F166603F204}" presName="tx1" presStyleLbl="revTx" presStyleIdx="3" presStyleCnt="4"/>
      <dgm:spPr/>
    </dgm:pt>
    <dgm:pt modelId="{F45D455D-D3C6-6C4D-B0FF-FF0EB86F3E88}" type="pres">
      <dgm:prSet presAssocID="{57077072-8C05-4E31-880C-7F166603F204}" presName="vert1" presStyleCnt="0"/>
      <dgm:spPr/>
    </dgm:pt>
  </dgm:ptLst>
  <dgm:cxnLst>
    <dgm:cxn modelId="{D845BB05-1BC0-EE45-BB47-111B212D8DCC}" type="presOf" srcId="{9ED64220-03C6-4799-8743-B72A65F047A3}" destId="{6B607CD2-8287-E348-BFAC-52D23481C63F}" srcOrd="0" destOrd="0" presId="urn:microsoft.com/office/officeart/2008/layout/LinedList"/>
    <dgm:cxn modelId="{9529E10B-B8BF-6F44-87CF-20D176562303}" type="presOf" srcId="{57077072-8C05-4E31-880C-7F166603F204}" destId="{91EC0166-DE31-2A40-9D8E-15645BF4BC2F}" srcOrd="0" destOrd="0" presId="urn:microsoft.com/office/officeart/2008/layout/LinedList"/>
    <dgm:cxn modelId="{5EB40515-FC20-A44C-957D-288F004F6072}" type="presOf" srcId="{41AA7FA4-37B9-4D6B-9C7E-41BD2B61E1B2}" destId="{D82B1F83-FDBC-984C-BF03-480D73605953}" srcOrd="0" destOrd="0" presId="urn:microsoft.com/office/officeart/2008/layout/LinedList"/>
    <dgm:cxn modelId="{859D4149-8C1B-4DD5-8174-0512695080F5}" srcId="{9ED64220-03C6-4799-8743-B72A65F047A3}" destId="{7390F944-C499-4470-A583-1F7C03DEB138}" srcOrd="1" destOrd="0" parTransId="{561D8393-157E-46F4-A6E2-89A671558DEA}" sibTransId="{CE1C57E5-48BC-4366-AB18-0CEAD7453060}"/>
    <dgm:cxn modelId="{6D8D666A-7C8B-43B1-9933-B0797A704F57}" srcId="{9ED64220-03C6-4799-8743-B72A65F047A3}" destId="{57077072-8C05-4E31-880C-7F166603F204}" srcOrd="3" destOrd="0" parTransId="{2DEECC07-1B26-4377-9C4E-28748D80F7E2}" sibTransId="{98090961-3F25-43CA-8958-2B520C8849E3}"/>
    <dgm:cxn modelId="{66B9227C-4CE1-46D3-8905-FF562B020192}" srcId="{9ED64220-03C6-4799-8743-B72A65F047A3}" destId="{1886DEC0-554F-4009-B9CC-D176DDFF1975}" srcOrd="0" destOrd="0" parTransId="{8977F4A2-A2FF-4BFB-8DC1-07506C4D25AD}" sibTransId="{9B434514-1E0D-472F-BEA1-F0040AD63146}"/>
    <dgm:cxn modelId="{35F500A7-BE94-CB4E-BAD7-51BBBECF7FB3}" type="presOf" srcId="{1886DEC0-554F-4009-B9CC-D176DDFF1975}" destId="{257F56B1-00EE-8B41-9A8A-A6D60B3F90F6}" srcOrd="0" destOrd="0" presId="urn:microsoft.com/office/officeart/2008/layout/LinedList"/>
    <dgm:cxn modelId="{21FB66A7-E150-4B47-BF8B-E213D02744E7}" srcId="{9ED64220-03C6-4799-8743-B72A65F047A3}" destId="{41AA7FA4-37B9-4D6B-9C7E-41BD2B61E1B2}" srcOrd="2" destOrd="0" parTransId="{6B4FBA04-E52E-4D5F-B369-AE37E60D1720}" sibTransId="{EB871A20-2049-4C4C-B8B3-C387E02F1238}"/>
    <dgm:cxn modelId="{244587D0-64C5-6146-B785-32598EBFFD2A}" type="presOf" srcId="{7390F944-C499-4470-A583-1F7C03DEB138}" destId="{CAFC5098-2346-8F4A-827E-C7F66A77826F}" srcOrd="0" destOrd="0" presId="urn:microsoft.com/office/officeart/2008/layout/LinedList"/>
    <dgm:cxn modelId="{C24F6180-7B68-5E4E-BD28-5349E0180713}" type="presParOf" srcId="{6B607CD2-8287-E348-BFAC-52D23481C63F}" destId="{E9769B3B-0246-6248-A45B-AD264ECA9567}" srcOrd="0" destOrd="0" presId="urn:microsoft.com/office/officeart/2008/layout/LinedList"/>
    <dgm:cxn modelId="{DBC517F4-DFEA-6346-99F1-BE82F0F415E7}" type="presParOf" srcId="{6B607CD2-8287-E348-BFAC-52D23481C63F}" destId="{DC461BCA-7583-B440-9BDB-AA0D81F2AB34}" srcOrd="1" destOrd="0" presId="urn:microsoft.com/office/officeart/2008/layout/LinedList"/>
    <dgm:cxn modelId="{ACECD3F9-7E0A-F041-AE7C-92998EDCF0DB}" type="presParOf" srcId="{DC461BCA-7583-B440-9BDB-AA0D81F2AB34}" destId="{257F56B1-00EE-8B41-9A8A-A6D60B3F90F6}" srcOrd="0" destOrd="0" presId="urn:microsoft.com/office/officeart/2008/layout/LinedList"/>
    <dgm:cxn modelId="{1A9494B3-9AAF-464C-987D-643BE20FC5B2}" type="presParOf" srcId="{DC461BCA-7583-B440-9BDB-AA0D81F2AB34}" destId="{BE21DEFF-0AEE-BF44-B1AD-F8BDDEAA6B54}" srcOrd="1" destOrd="0" presId="urn:microsoft.com/office/officeart/2008/layout/LinedList"/>
    <dgm:cxn modelId="{24121725-57B2-7A4C-BB91-E608F56EEB28}" type="presParOf" srcId="{6B607CD2-8287-E348-BFAC-52D23481C63F}" destId="{DE27781D-AB89-174C-AE50-CF7F83338608}" srcOrd="2" destOrd="0" presId="urn:microsoft.com/office/officeart/2008/layout/LinedList"/>
    <dgm:cxn modelId="{1B00423F-C6A2-A34D-B9C9-3100B2A64BCF}" type="presParOf" srcId="{6B607CD2-8287-E348-BFAC-52D23481C63F}" destId="{A345FC39-63E2-4743-902B-2291CABD5F95}" srcOrd="3" destOrd="0" presId="urn:microsoft.com/office/officeart/2008/layout/LinedList"/>
    <dgm:cxn modelId="{2322FB7A-AA15-6645-926E-42E0338A858C}" type="presParOf" srcId="{A345FC39-63E2-4743-902B-2291CABD5F95}" destId="{CAFC5098-2346-8F4A-827E-C7F66A77826F}" srcOrd="0" destOrd="0" presId="urn:microsoft.com/office/officeart/2008/layout/LinedList"/>
    <dgm:cxn modelId="{19A711AF-4FBA-F747-A97D-77529BFD20A4}" type="presParOf" srcId="{A345FC39-63E2-4743-902B-2291CABD5F95}" destId="{FD20D387-566D-D949-B680-ACE3C891044D}" srcOrd="1" destOrd="0" presId="urn:microsoft.com/office/officeart/2008/layout/LinedList"/>
    <dgm:cxn modelId="{FE4F5634-5C95-8E4C-896F-6BE373E6389D}" type="presParOf" srcId="{6B607CD2-8287-E348-BFAC-52D23481C63F}" destId="{AA002A55-DC38-7846-A43E-4FF04D5D4673}" srcOrd="4" destOrd="0" presId="urn:microsoft.com/office/officeart/2008/layout/LinedList"/>
    <dgm:cxn modelId="{17CEEB83-7E70-FE48-B37B-F80E9C29C910}" type="presParOf" srcId="{6B607CD2-8287-E348-BFAC-52D23481C63F}" destId="{C42A06E9-76B3-2D40-BD51-65D98A95A5CF}" srcOrd="5" destOrd="0" presId="urn:microsoft.com/office/officeart/2008/layout/LinedList"/>
    <dgm:cxn modelId="{854639C0-0C79-EE43-ADAC-07EFDC0EF1D9}" type="presParOf" srcId="{C42A06E9-76B3-2D40-BD51-65D98A95A5CF}" destId="{D82B1F83-FDBC-984C-BF03-480D73605953}" srcOrd="0" destOrd="0" presId="urn:microsoft.com/office/officeart/2008/layout/LinedList"/>
    <dgm:cxn modelId="{FBB4D10E-EDE7-6C49-B3FE-2466E137A4A5}" type="presParOf" srcId="{C42A06E9-76B3-2D40-BD51-65D98A95A5CF}" destId="{CD261E62-3A35-7841-BC28-561E4C48EC16}" srcOrd="1" destOrd="0" presId="urn:microsoft.com/office/officeart/2008/layout/LinedList"/>
    <dgm:cxn modelId="{A113362C-70E9-5E41-88E7-CD702E0BFB1B}" type="presParOf" srcId="{6B607CD2-8287-E348-BFAC-52D23481C63F}" destId="{78FB79A2-10EF-4444-8D6A-FC6506CCDFBE}" srcOrd="6" destOrd="0" presId="urn:microsoft.com/office/officeart/2008/layout/LinedList"/>
    <dgm:cxn modelId="{39B284CA-8FC9-F448-B3EB-4E6BB2333E32}" type="presParOf" srcId="{6B607CD2-8287-E348-BFAC-52D23481C63F}" destId="{86C34D43-CD5F-6042-AE26-9820E7C3E0EB}" srcOrd="7" destOrd="0" presId="urn:microsoft.com/office/officeart/2008/layout/LinedList"/>
    <dgm:cxn modelId="{57D4A1E7-1245-B14C-987B-2342A7E34AAD}" type="presParOf" srcId="{86C34D43-CD5F-6042-AE26-9820E7C3E0EB}" destId="{91EC0166-DE31-2A40-9D8E-15645BF4BC2F}" srcOrd="0" destOrd="0" presId="urn:microsoft.com/office/officeart/2008/layout/LinedList"/>
    <dgm:cxn modelId="{3C2BBA4D-5F1A-3C4D-8E86-B311D9DE2A76}" type="presParOf" srcId="{86C34D43-CD5F-6042-AE26-9820E7C3E0EB}" destId="{F45D455D-D3C6-6C4D-B0FF-FF0EB86F3E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95E8FF-B107-460F-9242-6B198C18BB0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3CC4B15-7852-4FA9-B558-2D5BE5E994AC}">
      <dgm:prSet/>
      <dgm:spPr/>
      <dgm:t>
        <a:bodyPr/>
        <a:lstStyle/>
        <a:p>
          <a:r>
            <a:rPr lang="pt-PT"/>
            <a:t>As novas teorias do comércio internacional podem acomodar retornos crescentes de escala, enquanto a teoria ortodoxa não. </a:t>
          </a:r>
          <a:endParaRPr lang="en-US"/>
        </a:p>
      </dgm:t>
    </dgm:pt>
    <dgm:pt modelId="{C8B27234-6D41-4E0D-94E8-95E0B412372E}" type="parTrans" cxnId="{A1127255-8CD3-4C2C-9090-8544B30F65F5}">
      <dgm:prSet/>
      <dgm:spPr/>
      <dgm:t>
        <a:bodyPr/>
        <a:lstStyle/>
        <a:p>
          <a:endParaRPr lang="en-US"/>
        </a:p>
      </dgm:t>
    </dgm:pt>
    <dgm:pt modelId="{6D5E76EC-6387-412C-87EC-23A941C827D9}" type="sibTrans" cxnId="{A1127255-8CD3-4C2C-9090-8544B30F65F5}">
      <dgm:prSet/>
      <dgm:spPr/>
      <dgm:t>
        <a:bodyPr/>
        <a:lstStyle/>
        <a:p>
          <a:endParaRPr lang="en-US"/>
        </a:p>
      </dgm:t>
    </dgm:pt>
    <dgm:pt modelId="{5CC5301A-AD93-4E42-86D6-287929CFF20A}">
      <dgm:prSet/>
      <dgm:spPr/>
      <dgm:t>
        <a:bodyPr/>
        <a:lstStyle/>
        <a:p>
          <a:r>
            <a:rPr lang="pt-PT"/>
            <a:t>Somente retornos crescentes de escala devido às economias internas são incompatíveis com a concorrência perfeita e, portanto, com a teoria ortodoxa (economias externas não). </a:t>
          </a:r>
          <a:endParaRPr lang="en-US"/>
        </a:p>
      </dgm:t>
    </dgm:pt>
    <dgm:pt modelId="{760B0853-E7D7-40CF-B5EC-12B512C184BC}" type="parTrans" cxnId="{1EDB4022-EE89-489F-8B30-2870A708D738}">
      <dgm:prSet/>
      <dgm:spPr/>
      <dgm:t>
        <a:bodyPr/>
        <a:lstStyle/>
        <a:p>
          <a:endParaRPr lang="en-US"/>
        </a:p>
      </dgm:t>
    </dgm:pt>
    <dgm:pt modelId="{A53D5A56-C37D-4DB6-8470-A3C557E22DD7}" type="sibTrans" cxnId="{1EDB4022-EE89-489F-8B30-2870A708D738}">
      <dgm:prSet/>
      <dgm:spPr/>
      <dgm:t>
        <a:bodyPr/>
        <a:lstStyle/>
        <a:p>
          <a:endParaRPr lang="en-US"/>
        </a:p>
      </dgm:t>
    </dgm:pt>
    <dgm:pt modelId="{13CADAA7-DEE6-CA4A-8532-64E037A8F086}" type="pres">
      <dgm:prSet presAssocID="{3D95E8FF-B107-460F-9242-6B198C18BB0D}" presName="linear" presStyleCnt="0">
        <dgm:presLayoutVars>
          <dgm:animLvl val="lvl"/>
          <dgm:resizeHandles val="exact"/>
        </dgm:presLayoutVars>
      </dgm:prSet>
      <dgm:spPr/>
    </dgm:pt>
    <dgm:pt modelId="{8A7AB45E-FCFA-2742-8D93-0001B3135C8D}" type="pres">
      <dgm:prSet presAssocID="{63CC4B15-7852-4FA9-B558-2D5BE5E994A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5B9678-AA88-CF4E-B725-921D4C00A53F}" type="pres">
      <dgm:prSet presAssocID="{6D5E76EC-6387-412C-87EC-23A941C827D9}" presName="spacer" presStyleCnt="0"/>
      <dgm:spPr/>
    </dgm:pt>
    <dgm:pt modelId="{82DF7775-2B88-2043-9D12-42EACDEFE575}" type="pres">
      <dgm:prSet presAssocID="{5CC5301A-AD93-4E42-86D6-287929CFF2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EDB4022-EE89-489F-8B30-2870A708D738}" srcId="{3D95E8FF-B107-460F-9242-6B198C18BB0D}" destId="{5CC5301A-AD93-4E42-86D6-287929CFF20A}" srcOrd="1" destOrd="0" parTransId="{760B0853-E7D7-40CF-B5EC-12B512C184BC}" sibTransId="{A53D5A56-C37D-4DB6-8470-A3C557E22DD7}"/>
    <dgm:cxn modelId="{A1127255-8CD3-4C2C-9090-8544B30F65F5}" srcId="{3D95E8FF-B107-460F-9242-6B198C18BB0D}" destId="{63CC4B15-7852-4FA9-B558-2D5BE5E994AC}" srcOrd="0" destOrd="0" parTransId="{C8B27234-6D41-4E0D-94E8-95E0B412372E}" sibTransId="{6D5E76EC-6387-412C-87EC-23A941C827D9}"/>
    <dgm:cxn modelId="{478D3581-C996-CA48-825B-7432360A5790}" type="presOf" srcId="{5CC5301A-AD93-4E42-86D6-287929CFF20A}" destId="{82DF7775-2B88-2043-9D12-42EACDEFE575}" srcOrd="0" destOrd="0" presId="urn:microsoft.com/office/officeart/2005/8/layout/vList2"/>
    <dgm:cxn modelId="{870865DB-539C-784D-AB42-F0B44CA5F57E}" type="presOf" srcId="{63CC4B15-7852-4FA9-B558-2D5BE5E994AC}" destId="{8A7AB45E-FCFA-2742-8D93-0001B3135C8D}" srcOrd="0" destOrd="0" presId="urn:microsoft.com/office/officeart/2005/8/layout/vList2"/>
    <dgm:cxn modelId="{DA6F8FF9-8310-4145-BF2B-4AA374A65BD2}" type="presOf" srcId="{3D95E8FF-B107-460F-9242-6B198C18BB0D}" destId="{13CADAA7-DEE6-CA4A-8532-64E037A8F086}" srcOrd="0" destOrd="0" presId="urn:microsoft.com/office/officeart/2005/8/layout/vList2"/>
    <dgm:cxn modelId="{6F02079F-1E51-724B-88D2-D1B63F31D157}" type="presParOf" srcId="{13CADAA7-DEE6-CA4A-8532-64E037A8F086}" destId="{8A7AB45E-FCFA-2742-8D93-0001B3135C8D}" srcOrd="0" destOrd="0" presId="urn:microsoft.com/office/officeart/2005/8/layout/vList2"/>
    <dgm:cxn modelId="{96AE1822-546D-F649-87FF-FB804B66BD30}" type="presParOf" srcId="{13CADAA7-DEE6-CA4A-8532-64E037A8F086}" destId="{2C5B9678-AA88-CF4E-B725-921D4C00A53F}" srcOrd="1" destOrd="0" presId="urn:microsoft.com/office/officeart/2005/8/layout/vList2"/>
    <dgm:cxn modelId="{D29EBFD3-4659-7B45-A374-08F0E7794694}" type="presParOf" srcId="{13CADAA7-DEE6-CA4A-8532-64E037A8F086}" destId="{82DF7775-2B88-2043-9D12-42EACDEFE5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1B7AB-EB42-9B47-931E-531077EE6731}">
      <dsp:nvSpPr>
        <dsp:cNvPr id="0" name=""/>
        <dsp:cNvSpPr/>
      </dsp:nvSpPr>
      <dsp:spPr>
        <a:xfrm>
          <a:off x="0" y="0"/>
          <a:ext cx="5607050" cy="2286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a. A OCORRÊNCIA DE COMÉRCIO INTRA-INDUSTRIAL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homogeneidade</a:t>
          </a:r>
          <a:r>
            <a:rPr lang="en-US" sz="2000" kern="1200" dirty="0"/>
            <a:t> dos </a:t>
          </a:r>
          <a:r>
            <a:rPr lang="en-US" sz="2000" kern="1200" dirty="0" err="1"/>
            <a:t>produtos</a:t>
          </a:r>
          <a:r>
            <a:rPr lang="en-US" sz="2800" kern="1200" dirty="0"/>
            <a:t>)  </a:t>
          </a:r>
        </a:p>
      </dsp:txBody>
      <dsp:txXfrm>
        <a:off x="111628" y="111628"/>
        <a:ext cx="5383794" cy="2063455"/>
      </dsp:txXfrm>
    </dsp:sp>
    <dsp:sp modelId="{09697732-EEEC-1948-BA90-D5AF44C79326}">
      <dsp:nvSpPr>
        <dsp:cNvPr id="0" name=""/>
        <dsp:cNvSpPr/>
      </dsp:nvSpPr>
      <dsp:spPr>
        <a:xfrm>
          <a:off x="199582" y="2931544"/>
          <a:ext cx="5207884" cy="1365621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b. A OCORRÊNCIA DE RETORNOS NÃO CONSTANTES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À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ESCALA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assumindo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mercado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não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competitivo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retornos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internos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à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firma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266246" y="2998208"/>
        <a:ext cx="5074556" cy="1232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193DC-91FD-914D-BB44-83C57C03638A}">
      <dsp:nvSpPr>
        <dsp:cNvPr id="0" name=""/>
        <dsp:cNvSpPr/>
      </dsp:nvSpPr>
      <dsp:spPr>
        <a:xfrm>
          <a:off x="0" y="66998"/>
          <a:ext cx="6738257" cy="19679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 dirty="0"/>
            <a:t>Essas teorias tratam de dois elementos que não podiam ser abordados pelas teorias ortodoxas (dadas as pressuposições simplificadoras): </a:t>
          </a:r>
          <a:endParaRPr lang="en-US" sz="2900" kern="1200" dirty="0"/>
        </a:p>
      </dsp:txBody>
      <dsp:txXfrm>
        <a:off x="96067" y="163065"/>
        <a:ext cx="6546123" cy="1775806"/>
      </dsp:txXfrm>
    </dsp:sp>
    <dsp:sp modelId="{103913C3-E304-1040-BC93-C3D97E06DD1A}">
      <dsp:nvSpPr>
        <dsp:cNvPr id="0" name=""/>
        <dsp:cNvSpPr/>
      </dsp:nvSpPr>
      <dsp:spPr>
        <a:xfrm>
          <a:off x="0" y="2118458"/>
          <a:ext cx="6738257" cy="196794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 dirty="0"/>
            <a:t>a. O tipo de bem: diferenciado (horizontalmente ou verticalmente)</a:t>
          </a:r>
          <a:endParaRPr lang="en-US" sz="2900" kern="1200" dirty="0"/>
        </a:p>
      </dsp:txBody>
      <dsp:txXfrm>
        <a:off x="96067" y="2214525"/>
        <a:ext cx="6546123" cy="1775806"/>
      </dsp:txXfrm>
    </dsp:sp>
    <dsp:sp modelId="{813DAA42-AB2D-3F4A-8DA6-68F10F700A1D}">
      <dsp:nvSpPr>
        <dsp:cNvPr id="0" name=""/>
        <dsp:cNvSpPr/>
      </dsp:nvSpPr>
      <dsp:spPr>
        <a:xfrm>
          <a:off x="0" y="4169918"/>
          <a:ext cx="6738257" cy="196794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/>
            <a:t>b.  A forma (estrutura) de mercado: competição monopolística, oligopólio.</a:t>
          </a:r>
          <a:endParaRPr lang="en-US" sz="2900" kern="1200"/>
        </a:p>
      </dsp:txBody>
      <dsp:txXfrm>
        <a:off x="96067" y="4265985"/>
        <a:ext cx="6546123" cy="1775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2F2-19DE-FD4C-9612-E9359522A327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08296-27FA-E240-9324-543C095741CE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/>
            <a:t>Este tipo de comércio surge devido a fatores sazonais. </a:t>
          </a:r>
          <a:endParaRPr lang="en-US" sz="2100" kern="1200"/>
        </a:p>
      </dsp:txBody>
      <dsp:txXfrm>
        <a:off x="0" y="2406"/>
        <a:ext cx="5607050" cy="1640929"/>
      </dsp:txXfrm>
    </dsp:sp>
    <dsp:sp modelId="{250DF918-691D-664F-9FE5-6CBC59AAEB94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E2156-3D13-3E45-9E51-D4D4264DD07B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Suponha que o país 1 e o país 2 produzam a mesma fruta, mas em períodos diferentes do ano.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Para manter o processamento de forma contínua importam e exportam a fruta.</a:t>
          </a:r>
          <a:endParaRPr lang="en-US" sz="2100" kern="1200" dirty="0"/>
        </a:p>
      </dsp:txBody>
      <dsp:txXfrm>
        <a:off x="0" y="1643335"/>
        <a:ext cx="5607050" cy="1640929"/>
      </dsp:txXfrm>
    </dsp:sp>
    <dsp:sp modelId="{19719849-2020-C64A-8F7F-73E7C372DDC6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AFB90B-2789-2E4C-9ED9-65F1A1437D2A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/>
            <a:t>Assim, nesse caso, podemos observar o comércio intra-industrial ao longo do ano. </a:t>
          </a:r>
          <a:endParaRPr lang="en-US" sz="2100" kern="1200"/>
        </a:p>
      </dsp:txBody>
      <dsp:txXfrm>
        <a:off x="0" y="3284264"/>
        <a:ext cx="5607050" cy="164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69B3B-0246-6248-A45B-AD264ECA9567}">
      <dsp:nvSpPr>
        <dsp:cNvPr id="0" name=""/>
        <dsp:cNvSpPr/>
      </dsp:nvSpPr>
      <dsp:spPr>
        <a:xfrm>
          <a:off x="0" y="0"/>
          <a:ext cx="61515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F56B1-00EE-8B41-9A8A-A6D60B3F90F6}">
      <dsp:nvSpPr>
        <dsp:cNvPr id="0" name=""/>
        <dsp:cNvSpPr/>
      </dsp:nvSpPr>
      <dsp:spPr>
        <a:xfrm>
          <a:off x="0" y="0"/>
          <a:ext cx="6151562" cy="131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/>
            <a:t>Vamos supor que em uma troca comercial, os países 1 e 2 ingressem em uma área de livre comércio; </a:t>
          </a:r>
          <a:endParaRPr lang="en-US" sz="2100" kern="1200"/>
        </a:p>
      </dsp:txBody>
      <dsp:txXfrm>
        <a:off x="0" y="0"/>
        <a:ext cx="6151562" cy="1319212"/>
      </dsp:txXfrm>
    </dsp:sp>
    <dsp:sp modelId="{DE27781D-AB89-174C-AE50-CF7F83338608}">
      <dsp:nvSpPr>
        <dsp:cNvPr id="0" name=""/>
        <dsp:cNvSpPr/>
      </dsp:nvSpPr>
      <dsp:spPr>
        <a:xfrm>
          <a:off x="0" y="1319212"/>
          <a:ext cx="61515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C5098-2346-8F4A-827E-C7F66A77826F}">
      <dsp:nvSpPr>
        <dsp:cNvPr id="0" name=""/>
        <dsp:cNvSpPr/>
      </dsp:nvSpPr>
      <dsp:spPr>
        <a:xfrm>
          <a:off x="0" y="1319212"/>
          <a:ext cx="6151562" cy="131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Considerar ainda que o país 2 confronta taxas mais altas no país 3 do que no país 1. </a:t>
          </a:r>
          <a:endParaRPr lang="en-US" sz="2100" kern="1200" dirty="0"/>
        </a:p>
      </dsp:txBody>
      <dsp:txXfrm>
        <a:off x="0" y="1319212"/>
        <a:ext cx="6151562" cy="1319212"/>
      </dsp:txXfrm>
    </dsp:sp>
    <dsp:sp modelId="{AA002A55-DC38-7846-A43E-4FF04D5D4673}">
      <dsp:nvSpPr>
        <dsp:cNvPr id="0" name=""/>
        <dsp:cNvSpPr/>
      </dsp:nvSpPr>
      <dsp:spPr>
        <a:xfrm>
          <a:off x="0" y="2638424"/>
          <a:ext cx="615156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B1F83-FDBC-984C-BF03-480D73605953}">
      <dsp:nvSpPr>
        <dsp:cNvPr id="0" name=""/>
        <dsp:cNvSpPr/>
      </dsp:nvSpPr>
      <dsp:spPr>
        <a:xfrm>
          <a:off x="0" y="2638425"/>
          <a:ext cx="6151562" cy="131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Torna-se vantajoso para o país 2, primeiro exportar o bem para o país 1 e, portanto, pagar uma tarifa mais baixa e depois reexportá-lo para o país 3 como proveniente do país 1, sem pagar mais impostos. </a:t>
          </a:r>
          <a:endParaRPr lang="en-US" sz="2100" kern="1200" dirty="0"/>
        </a:p>
      </dsp:txBody>
      <dsp:txXfrm>
        <a:off x="0" y="2638425"/>
        <a:ext cx="6151562" cy="1319212"/>
      </dsp:txXfrm>
    </dsp:sp>
    <dsp:sp modelId="{78FB79A2-10EF-4444-8D6A-FC6506CCDFBE}">
      <dsp:nvSpPr>
        <dsp:cNvPr id="0" name=""/>
        <dsp:cNvSpPr/>
      </dsp:nvSpPr>
      <dsp:spPr>
        <a:xfrm>
          <a:off x="0" y="3957637"/>
          <a:ext cx="61515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C0166-DE31-2A40-9D8E-15645BF4BC2F}">
      <dsp:nvSpPr>
        <dsp:cNvPr id="0" name=""/>
        <dsp:cNvSpPr/>
      </dsp:nvSpPr>
      <dsp:spPr>
        <a:xfrm>
          <a:off x="0" y="3957637"/>
          <a:ext cx="6151562" cy="131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/>
            <a:t>O país 1 aparecerá como importador e exportador da mesma mercadoria. </a:t>
          </a:r>
          <a:endParaRPr lang="en-US" sz="2100" kern="1200"/>
        </a:p>
      </dsp:txBody>
      <dsp:txXfrm>
        <a:off x="0" y="3957637"/>
        <a:ext cx="6151562" cy="1319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AB45E-FCFA-2742-8D93-0001B3135C8D}">
      <dsp:nvSpPr>
        <dsp:cNvPr id="0" name=""/>
        <dsp:cNvSpPr/>
      </dsp:nvSpPr>
      <dsp:spPr>
        <a:xfrm>
          <a:off x="0" y="24182"/>
          <a:ext cx="10261599" cy="14864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As novas teorias do comércio internacional podem acomodar retornos crescentes de escala, enquanto a teoria ortodoxa não. </a:t>
          </a:r>
          <a:endParaRPr lang="en-US" sz="2800" kern="1200"/>
        </a:p>
      </dsp:txBody>
      <dsp:txXfrm>
        <a:off x="72564" y="96746"/>
        <a:ext cx="10116471" cy="1341356"/>
      </dsp:txXfrm>
    </dsp:sp>
    <dsp:sp modelId="{82DF7775-2B88-2043-9D12-42EACDEFE575}">
      <dsp:nvSpPr>
        <dsp:cNvPr id="0" name=""/>
        <dsp:cNvSpPr/>
      </dsp:nvSpPr>
      <dsp:spPr>
        <a:xfrm>
          <a:off x="0" y="1591307"/>
          <a:ext cx="10261599" cy="14864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Somente retornos crescentes de escala devido às economias internas são incompatíveis com a concorrência perfeita e, portanto, com a teoria ortodoxa (economias externas não). </a:t>
          </a:r>
          <a:endParaRPr lang="en-US" sz="2800" kern="1200"/>
        </a:p>
      </dsp:txBody>
      <dsp:txXfrm>
        <a:off x="72564" y="1663871"/>
        <a:ext cx="10116471" cy="134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dn.economicsdiscussion.net/wp-content/uploads/2017/03/clip_image006-2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dn.economicsdiscussion.net/wp-content/uploads/2017/03/clip_image010-7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dn.economicsdiscussion.net/wp-content/uploads/2017/03/clip_image010-7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dn.economicsdiscussion.net/wp-content/uploads/2017/03/clip_image008-11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dn.economicsdiscussion.net/wp-content/uploads/2017/03/clip_image008-11.jp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dn.economicsdiscussion.net/wp-content/uploads/2017/03/clip_image002_thumb-2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5B-6E37-AD4B-A27F-7C9BE6FB7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Teoria de </a:t>
            </a:r>
            <a:r>
              <a:rPr lang="en-US" dirty="0" err="1"/>
              <a:t>comércio</a:t>
            </a:r>
            <a:r>
              <a:rPr lang="en-US" dirty="0"/>
              <a:t> </a:t>
            </a:r>
            <a:r>
              <a:rPr lang="en-US" dirty="0" err="1"/>
              <a:t>pós</a:t>
            </a:r>
            <a:r>
              <a:rPr lang="en-US" dirty="0"/>
              <a:t>-ho</a:t>
            </a:r>
            <a:br>
              <a:rPr lang="en-US" dirty="0"/>
            </a:br>
            <a:r>
              <a:rPr lang="en-US" dirty="0"/>
              <a:t>e </a:t>
            </a:r>
            <a:r>
              <a:rPr lang="en-US" dirty="0" err="1"/>
              <a:t>comércio</a:t>
            </a:r>
            <a:r>
              <a:rPr lang="en-US" dirty="0"/>
              <a:t> intra-industrial</a:t>
            </a:r>
          </a:p>
        </p:txBody>
      </p:sp>
    </p:spTree>
    <p:extLst>
      <p:ext uri="{BB962C8B-B14F-4D97-AF65-F5344CB8AC3E}">
        <p14:creationId xmlns:p14="http://schemas.microsoft.com/office/powerpoint/2010/main" val="311788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B18D-A93E-DB49-9D8A-D5DECC03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30169"/>
            <a:ext cx="7729728" cy="692974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Transporte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6DC9-65FB-1B48-A404-7207B316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1280160"/>
            <a:ext cx="11241024" cy="4901184"/>
          </a:xfrm>
        </p:spPr>
        <p:txBody>
          <a:bodyPr>
            <a:noAutofit/>
          </a:bodyPr>
          <a:lstStyle/>
          <a:p>
            <a:r>
              <a:rPr lang="pt-PT" sz="2800" dirty="0" err="1"/>
              <a:t>Ceteris</a:t>
            </a:r>
            <a:r>
              <a:rPr lang="pt-PT" sz="2800" dirty="0"/>
              <a:t> </a:t>
            </a:r>
            <a:r>
              <a:rPr lang="pt-PT" sz="2800" dirty="0" err="1"/>
              <a:t>paribus</a:t>
            </a:r>
            <a:r>
              <a:rPr lang="pt-PT" sz="2800" dirty="0"/>
              <a:t>, se assumirmos que o custo do transporte é diretamente proporcional à distância, tem-se:</a:t>
            </a:r>
          </a:p>
          <a:p>
            <a:r>
              <a:rPr lang="pt-PT" sz="2800" dirty="0"/>
              <a:t>A. o país 1</a:t>
            </a:r>
            <a:r>
              <a:rPr lang="pt-PT" sz="2800" baseline="-25000" dirty="0"/>
              <a:t>1</a:t>
            </a:r>
            <a:r>
              <a:rPr lang="pt-PT" sz="2800" dirty="0"/>
              <a:t> pode achar mais barato obter seu suprimento de aço de a</a:t>
            </a:r>
            <a:r>
              <a:rPr lang="pt-PT" sz="2800" baseline="-25000" dirty="0"/>
              <a:t>2</a:t>
            </a:r>
            <a:r>
              <a:rPr lang="pt-PT" sz="2800" dirty="0"/>
              <a:t>, em vez de a</a:t>
            </a:r>
            <a:r>
              <a:rPr lang="pt-PT" sz="2800" baseline="-25000" dirty="0"/>
              <a:t>1</a:t>
            </a:r>
            <a:r>
              <a:rPr lang="pt-PT" sz="2800" dirty="0"/>
              <a:t> porque a</a:t>
            </a:r>
            <a:r>
              <a:rPr lang="pt-PT" sz="2800" baseline="-25000" dirty="0"/>
              <a:t>2</a:t>
            </a:r>
            <a:r>
              <a:rPr lang="pt-PT" sz="2800" dirty="0"/>
              <a:t> está mais próximo (o país 1 importa assim aço do país 2) e </a:t>
            </a:r>
          </a:p>
          <a:p>
            <a:r>
              <a:rPr lang="pt-PT" sz="2800" dirty="0"/>
              <a:t>da mesma maneira, o país 2 pode achar mais barato importar aço do país 1</a:t>
            </a:r>
            <a:r>
              <a:rPr lang="pt-PT" sz="2800" baseline="-25000" dirty="0"/>
              <a:t>1</a:t>
            </a:r>
            <a:r>
              <a:rPr lang="pt-PT" sz="2800" dirty="0"/>
              <a:t>, pois está mais próximo de l</a:t>
            </a:r>
            <a:r>
              <a:rPr lang="pt-PT" sz="2800" baseline="-25000" dirty="0"/>
              <a:t>2</a:t>
            </a:r>
            <a:r>
              <a:rPr lang="pt-PT" sz="2800" dirty="0"/>
              <a:t> do que a</a:t>
            </a:r>
            <a:r>
              <a:rPr lang="pt-PT" sz="2800" baseline="-25000" dirty="0"/>
              <a:t>2</a:t>
            </a:r>
            <a:r>
              <a:rPr lang="pt-PT" sz="2800" dirty="0"/>
              <a:t>. </a:t>
            </a:r>
          </a:p>
          <a:p>
            <a:r>
              <a:rPr lang="pt-PT" sz="2800" dirty="0"/>
              <a:t>Portanto, ambos os países importarão e exportarão simultaneamente a mesma mercadoria (aço).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7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B3C8F-7071-9547-80E3-35D647D9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2.Comércio </a:t>
            </a:r>
            <a:r>
              <a:rPr lang="en-US" dirty="0" err="1">
                <a:solidFill>
                  <a:schemeClr val="bg1"/>
                </a:solidFill>
              </a:rPr>
              <a:t>periódico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ou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Sazonal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6ECB3F-6370-489C-A71F-98E99EBCD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9638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8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B3C8F-7071-9547-80E3-35D647D9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PT" dirty="0"/>
              <a:t>3. Condições de demanda variáveis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29B6-40D4-A24E-B68D-B89C330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989372"/>
            <a:ext cx="8779512" cy="2879256"/>
          </a:xfrm>
        </p:spPr>
        <p:txBody>
          <a:bodyPr>
            <a:normAutofit/>
          </a:bodyPr>
          <a:lstStyle/>
          <a:p>
            <a:endParaRPr lang="pt-PT" sz="2400" dirty="0">
              <a:solidFill>
                <a:srgbClr val="404040"/>
              </a:solidFill>
            </a:endParaRPr>
          </a:p>
          <a:p>
            <a:r>
              <a:rPr lang="pt-PT" sz="2400" dirty="0">
                <a:solidFill>
                  <a:srgbClr val="404040"/>
                </a:solidFill>
              </a:rPr>
              <a:t>É absolutamente normal que dois países vizinhos troquem energia elétrica entre si para atender aos picos de demanda em um ou outro país. </a:t>
            </a:r>
          </a:p>
          <a:p>
            <a:endParaRPr lang="pt-PT" dirty="0">
              <a:solidFill>
                <a:srgbClr val="404040"/>
              </a:solidFill>
            </a:endParaRPr>
          </a:p>
          <a:p>
            <a:r>
              <a:rPr lang="pt-PT" dirty="0">
                <a:solidFill>
                  <a:srgbClr val="404040"/>
                </a:solidFill>
              </a:rPr>
              <a:t>Isso pode ser ajustado à teoria ortodoxa, assumindo curvas de demanda que mudam periodicamente suas posições.  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3C8F-7071-9547-80E3-35D647D9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12" y="351375"/>
            <a:ext cx="7729728" cy="1188720"/>
          </a:xfrm>
        </p:spPr>
        <p:txBody>
          <a:bodyPr/>
          <a:lstStyle/>
          <a:p>
            <a:r>
              <a:rPr lang="pt-PT" dirty="0"/>
              <a:t>4. Importação e Exportação de Bens de mesma classificação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29B6-40D4-A24E-B68D-B89C330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88" y="1717288"/>
            <a:ext cx="10537902" cy="4438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Importação e exportação de mercadorias após armazenamento e venda por atacado (comércio entre armazéns) ou após simples manipulações (como embalagem, engarrafamento, limpeza, triagem etc.) que deixam as mercadorias essencialmente inalteradas (comércio de reexportação). </a:t>
            </a:r>
          </a:p>
          <a:p>
            <a:endParaRPr lang="pt-PT" sz="2400" dirty="0"/>
          </a:p>
          <a:p>
            <a:r>
              <a:rPr lang="pt-PT" sz="2400" dirty="0"/>
              <a:t>Mesmo no caso do comércio de reexportação, as manipulações geralmente não são suficientes para garantir que os produtos sejam reclassificados em uma classe HS/SITC diferente, de modo que se caracteriza como comércio intraindustrial, quando analisado.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26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F220F-577C-264D-B060-F946E690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pt-PT" sz="2600"/>
              <a:t>5. Intervenção do governo:</a:t>
            </a:r>
            <a:endParaRPr lang="en-US" sz="260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4CEEAA-4B65-4E4F-8A85-A335BE9CA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124123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34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220F-577C-264D-B060-F946E690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pt-PT"/>
              <a:t> Retornos crescentes à escala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82D101-42B4-4461-8E07-4F0016AF0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55301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66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220F-577C-264D-B060-F946E690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374" y="494148"/>
            <a:ext cx="7729728" cy="861989"/>
          </a:xfrm>
        </p:spPr>
        <p:txBody>
          <a:bodyPr/>
          <a:lstStyle/>
          <a:p>
            <a:r>
              <a:rPr lang="pt-PT" dirty="0"/>
              <a:t>Retornos crescentes à escala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9B59-35C5-B34C-8905-EAC08E04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88" y="1450272"/>
            <a:ext cx="10080701" cy="4694050"/>
          </a:xfrm>
        </p:spPr>
        <p:txBody>
          <a:bodyPr>
            <a:normAutofit/>
          </a:bodyPr>
          <a:lstStyle/>
          <a:p>
            <a:endParaRPr lang="pt-PT" sz="2400" dirty="0"/>
          </a:p>
          <a:p>
            <a:r>
              <a:rPr lang="pt-PT" sz="2400" dirty="0"/>
              <a:t>Atenção: é errado identificar novas teorias como proponentes de retornos crescentes de escala, porque, como veremos a seguir, existem muitas teorias novas que consideram a produção como ocorrendo sob retornos constantes de escala. </a:t>
            </a: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02730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28A73-FDEB-C348-BD8C-6F2BF899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err="1"/>
              <a:t>Diferenciação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4274-697B-6C4B-A4B9-90D64B03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72667"/>
            <a:ext cx="9551670" cy="34999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800" dirty="0">
              <a:solidFill>
                <a:srgbClr val="404040"/>
              </a:solidFill>
            </a:endParaRPr>
          </a:p>
          <a:p>
            <a:r>
              <a:rPr lang="pt-PT" sz="2800" dirty="0">
                <a:solidFill>
                  <a:srgbClr val="404040"/>
                </a:solidFill>
              </a:rPr>
              <a:t>A diferenciação do produto tem dois tipos possíveis: </a:t>
            </a:r>
          </a:p>
          <a:p>
            <a:pPr lvl="2"/>
            <a:r>
              <a:rPr lang="pt-PT" sz="2600" dirty="0">
                <a:solidFill>
                  <a:srgbClr val="404040"/>
                </a:solidFill>
              </a:rPr>
              <a:t>vertical e horizontal.</a:t>
            </a:r>
          </a:p>
          <a:p>
            <a:pPr marL="0" indent="0">
              <a:buNone/>
            </a:pPr>
            <a:r>
              <a:rPr lang="pt-PT" sz="2800" dirty="0">
                <a:solidFill>
                  <a:srgbClr val="404040"/>
                </a:solidFill>
              </a:rPr>
              <a:t> </a:t>
            </a:r>
            <a:endParaRPr lang="pt-PT" sz="2400" dirty="0">
              <a:solidFill>
                <a:srgbClr val="404040"/>
              </a:solidFill>
            </a:endParaRPr>
          </a:p>
          <a:p>
            <a:endParaRPr lang="en-US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2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8A73-FDEB-C348-BD8C-6F2BF899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err="1"/>
              <a:t>Diferenciação</a:t>
            </a:r>
            <a:r>
              <a:rPr lang="en-US" dirty="0"/>
              <a:t> VERTICAL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4274-697B-6C4B-A4B9-90D64B03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72667"/>
            <a:ext cx="9551670" cy="3499935"/>
          </a:xfrm>
        </p:spPr>
        <p:txBody>
          <a:bodyPr>
            <a:noAutofit/>
          </a:bodyPr>
          <a:lstStyle/>
          <a:p>
            <a:endParaRPr lang="pt-PT" sz="2800" dirty="0">
              <a:solidFill>
                <a:srgbClr val="404040"/>
              </a:solidFill>
            </a:endParaRPr>
          </a:p>
          <a:p>
            <a:r>
              <a:rPr lang="pt-PT" sz="2800" dirty="0">
                <a:solidFill>
                  <a:srgbClr val="404040"/>
                </a:solidFill>
              </a:rPr>
              <a:t> Diferenciação vertical refere-se a produtos </a:t>
            </a:r>
            <a:r>
              <a:rPr lang="pt-PT" sz="2800" b="1" dirty="0">
                <a:solidFill>
                  <a:srgbClr val="404040"/>
                </a:solidFill>
              </a:rPr>
              <a:t>que diferem apenas na qualidade. </a:t>
            </a:r>
          </a:p>
          <a:p>
            <a:r>
              <a:rPr lang="pt-PT" sz="2400" dirty="0">
                <a:solidFill>
                  <a:srgbClr val="404040"/>
                </a:solidFill>
              </a:rPr>
              <a:t>Por exemplo, roupas de lã são idênticas, exceto pela qualidade da lã. </a:t>
            </a:r>
          </a:p>
          <a:p>
            <a:r>
              <a:rPr lang="pt-PT" sz="2800" dirty="0">
                <a:solidFill>
                  <a:srgbClr val="404040"/>
                </a:solidFill>
              </a:rPr>
              <a:t>  </a:t>
            </a:r>
            <a:r>
              <a:rPr lang="pt-PT" sz="2400" dirty="0">
                <a:solidFill>
                  <a:srgbClr val="404040"/>
                </a:solidFill>
              </a:rPr>
              <a:t>No caso de diferenciação vertical, na verdade, depende muito das restrições orçamentárias dos consumidores.</a:t>
            </a:r>
          </a:p>
          <a:p>
            <a:endParaRPr lang="en-US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8A73-FDEB-C348-BD8C-6F2BF899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98" y="390934"/>
            <a:ext cx="7729728" cy="8195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Diferenciação</a:t>
            </a:r>
            <a:r>
              <a:rPr lang="en-US" dirty="0"/>
              <a:t> horizontal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4274-697B-6C4B-A4B9-90D64B03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22" y="1354984"/>
            <a:ext cx="11561956" cy="55030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PT" sz="7400" dirty="0"/>
              <a:t>A diferenciação horizontal refere-se a produtos da mesma qualidade que diferem em suas </a:t>
            </a:r>
            <a:r>
              <a:rPr lang="pt-PT" sz="7400" b="1" dirty="0"/>
              <a:t>características (reais ou presumidas). </a:t>
            </a:r>
          </a:p>
          <a:p>
            <a:pPr marL="0" indent="0">
              <a:buNone/>
            </a:pPr>
            <a:endParaRPr lang="pt-PT" sz="7400" b="1" dirty="0"/>
          </a:p>
          <a:p>
            <a:r>
              <a:rPr lang="pt-PT" sz="7400" dirty="0"/>
              <a:t>Por exemplo, roupas de lã geralmente são feitas com a mesma qualidade de lã, mas com corte e cor diferentes.</a:t>
            </a:r>
          </a:p>
          <a:p>
            <a:r>
              <a:rPr lang="pt-PT" sz="7400" dirty="0"/>
              <a:t> É senso comum que todos os consumidores preferem produtos de alta qualidade a produtos de menor qualidade. Isso, é claro, pressupõe a existência de critérios universalmente aceitos para avaliar a qualidade.</a:t>
            </a:r>
          </a:p>
          <a:p>
            <a:r>
              <a:rPr lang="pt-PT" sz="7400" dirty="0"/>
              <a:t> Portanto, na ausência de restrições orçamentárias, todos os consumidores exigiriam o bem da mais alta qualidade (a suposição subjacente aqui é que o preço de uma mercadoria aumenta à medida que sua qualidade aumenta). </a:t>
            </a:r>
          </a:p>
          <a:p>
            <a:r>
              <a:rPr lang="pt-PT" sz="7400" dirty="0"/>
              <a:t>No caso de diferenciação </a:t>
            </a:r>
            <a:r>
              <a:rPr lang="pt-PT" sz="7400" b="1" dirty="0"/>
              <a:t>horizontal, a avaliação das várias características difere de consumidor para consumidor, dependendo de sua </a:t>
            </a:r>
            <a:r>
              <a:rPr lang="pt-PT" sz="7400" b="1" dirty="0" err="1"/>
              <a:t>perspectiva</a:t>
            </a:r>
            <a:r>
              <a:rPr lang="pt-PT" sz="7400" dirty="0"/>
              <a:t>. </a:t>
            </a:r>
          </a:p>
          <a:p>
            <a:r>
              <a:rPr lang="pt-PT" sz="3400" dirty="0"/>
              <a:t>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6220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2C202-9CC2-5349-A8AC-622285F1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F8FC-03CA-CC4C-A8C9-7A66E5A9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404040"/>
                </a:solidFill>
              </a:rPr>
              <a:t>Os vários pesquisadores da teoria do comércio pertencentes a diferentes escolas de pensamento, como </a:t>
            </a:r>
          </a:p>
          <a:p>
            <a:r>
              <a:rPr lang="pt-PT" sz="2400" dirty="0">
                <a:solidFill>
                  <a:srgbClr val="404040"/>
                </a:solidFill>
              </a:rPr>
              <a:t>Adam Smith,  David Ricardo e </a:t>
            </a:r>
            <a:r>
              <a:rPr lang="pt-PT" sz="2400" dirty="0" err="1">
                <a:solidFill>
                  <a:srgbClr val="404040"/>
                </a:solidFill>
              </a:rPr>
              <a:t>Bertil</a:t>
            </a:r>
            <a:r>
              <a:rPr lang="pt-PT" sz="2400" dirty="0">
                <a:solidFill>
                  <a:srgbClr val="404040"/>
                </a:solidFill>
              </a:rPr>
              <a:t> </a:t>
            </a:r>
            <a:r>
              <a:rPr lang="pt-PT" sz="2400" dirty="0" err="1">
                <a:solidFill>
                  <a:srgbClr val="404040"/>
                </a:solidFill>
              </a:rPr>
              <a:t>Ohlin</a:t>
            </a:r>
            <a:r>
              <a:rPr lang="pt-PT" sz="2400" dirty="0">
                <a:solidFill>
                  <a:srgbClr val="404040"/>
                </a:solidFill>
              </a:rPr>
              <a:t>,</a:t>
            </a:r>
          </a:p>
          <a:p>
            <a:r>
              <a:rPr lang="pt-PT" sz="2400" dirty="0">
                <a:solidFill>
                  <a:srgbClr val="404040"/>
                </a:solidFill>
              </a:rPr>
              <a:t>desenvolveram paradigmas que resultaram em uma doutrina logicamente consistente - a partir de certas premissas básicas, vários teoremas são deduzidos.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8A73-FDEB-C348-BD8C-6F2BF899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95" y="295618"/>
            <a:ext cx="7729728" cy="74144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Estrutura</a:t>
            </a:r>
            <a:r>
              <a:rPr lang="en-US" dirty="0"/>
              <a:t> do </a:t>
            </a:r>
            <a:r>
              <a:rPr lang="en-US" dirty="0" err="1"/>
              <a:t>mercado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4274-697B-6C4B-A4B9-90D64B03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8" y="1524001"/>
            <a:ext cx="9917895" cy="44707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800" dirty="0"/>
              <a:t>No que diz respeito às formas de mercado, basta dizer que na rubrica "oligopólio" incluímos não apenas o duopólio, mas também, como um caso limite - o monopólio. 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21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77ED9-AD3C-AF44-BFAA-4D49EE0F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FFFF"/>
                </a:solidFill>
              </a:rPr>
              <a:t>Modelo </a:t>
            </a:r>
            <a:r>
              <a:rPr lang="pt-PT" dirty="0" err="1">
                <a:solidFill>
                  <a:srgbClr val="FFFFFF"/>
                </a:solidFill>
              </a:rPr>
              <a:t>dA</a:t>
            </a:r>
            <a:r>
              <a:rPr lang="pt-PT" dirty="0">
                <a:solidFill>
                  <a:srgbClr val="FFFFFF"/>
                </a:solidFill>
              </a:rPr>
              <a:t> hipótese de </a:t>
            </a:r>
            <a:r>
              <a:rPr lang="pt-PT" dirty="0" err="1">
                <a:solidFill>
                  <a:srgbClr val="FFFFFF"/>
                </a:solidFill>
              </a:rPr>
              <a:t>defasagem</a:t>
            </a:r>
            <a:r>
              <a:rPr lang="pt-PT" dirty="0">
                <a:solidFill>
                  <a:srgbClr val="FFFFFF"/>
                </a:solidFill>
              </a:rPr>
              <a:t> NA imitação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043-0A75-2749-9B7F-4AC4796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5" y="1010194"/>
            <a:ext cx="6729422" cy="4595949"/>
          </a:xfrm>
        </p:spPr>
        <p:txBody>
          <a:bodyPr anchor="ctr">
            <a:normAutofit/>
          </a:bodyPr>
          <a:lstStyle/>
          <a:p>
            <a:r>
              <a:rPr lang="pt-PT" sz="2400" dirty="0"/>
              <a:t>A hipótese de </a:t>
            </a:r>
            <a:r>
              <a:rPr lang="pt-PT" sz="2400" dirty="0" err="1"/>
              <a:t>defasagem</a:t>
            </a:r>
            <a:r>
              <a:rPr lang="pt-PT" sz="2400" dirty="0"/>
              <a:t> de imitação é uma ideia de </a:t>
            </a:r>
            <a:r>
              <a:rPr lang="pt-PT" sz="2400" dirty="0" err="1"/>
              <a:t>Micheal</a:t>
            </a:r>
            <a:r>
              <a:rPr lang="pt-PT" sz="2400" dirty="0"/>
              <a:t> V. </a:t>
            </a:r>
            <a:r>
              <a:rPr lang="pt-PT" sz="2400" dirty="0" err="1"/>
              <a:t>Posner</a:t>
            </a:r>
            <a:r>
              <a:rPr lang="pt-PT" sz="2400" dirty="0"/>
              <a:t> e foi formalmente introduzida por ele em 1961. </a:t>
            </a:r>
          </a:p>
          <a:p>
            <a:endParaRPr lang="pt-PT" sz="2400" dirty="0"/>
          </a:p>
          <a:p>
            <a:r>
              <a:rPr lang="pt-PT" sz="2400" dirty="0"/>
              <a:t>De fato, a hipótese deste modelo abriu o caminho para outra teoria que surgiria nos próximos anos e que agora é mais conhecida como </a:t>
            </a:r>
            <a:r>
              <a:rPr lang="pt-PT" sz="2400" b="1" dirty="0"/>
              <a:t>Teoria do Ciclo do Produto. (TCP)</a:t>
            </a:r>
          </a:p>
          <a:p>
            <a:pPr marL="0" indent="0">
              <a:buNone/>
            </a:pPr>
            <a:endParaRPr lang="pt-PT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9688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ED9-AD3C-AF44-BFAA-4D49EE0F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350"/>
            <a:ext cx="7729728" cy="819504"/>
          </a:xfrm>
        </p:spPr>
        <p:txBody>
          <a:bodyPr>
            <a:normAutofit fontScale="90000"/>
          </a:bodyPr>
          <a:lstStyle/>
          <a:p>
            <a:r>
              <a:rPr lang="pt-PT" dirty="0"/>
              <a:t>A hipótese da </a:t>
            </a:r>
            <a:r>
              <a:rPr lang="pt-PT" dirty="0" err="1"/>
              <a:t>defasagem</a:t>
            </a:r>
            <a:r>
              <a:rPr lang="pt-PT" dirty="0"/>
              <a:t> de imitação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043-0A75-2749-9B7F-4AC4796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45" y="844555"/>
            <a:ext cx="10571355" cy="5497330"/>
          </a:xfrm>
        </p:spPr>
        <p:txBody>
          <a:bodyPr>
            <a:normAutofit/>
          </a:bodyPr>
          <a:lstStyle/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A hipótese de </a:t>
            </a:r>
            <a:r>
              <a:rPr lang="pt-P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defasagem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de imitação descarta a suposição da análise de </a:t>
            </a:r>
            <a:r>
              <a:rPr lang="pt-P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Heckscher-Ohlin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de que existe uma uniformidade de tecnologias em uso. </a:t>
            </a: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Ela pressupõe </a:t>
            </a:r>
            <a:r>
              <a:rPr lang="pt-PT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 a mesma tecnologia nem sempre está disponível em todos os países e que a transmissão ou difusão de tecnologia pode diferir de um país para outro. </a:t>
            </a:r>
          </a:p>
          <a:p>
            <a:pPr marL="0" indent="0">
              <a:buNone/>
            </a:pP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6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ED9-AD3C-AF44-BFAA-4D49EE0F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350"/>
            <a:ext cx="7729728" cy="819504"/>
          </a:xfrm>
        </p:spPr>
        <p:txBody>
          <a:bodyPr>
            <a:normAutofit fontScale="90000"/>
          </a:bodyPr>
          <a:lstStyle/>
          <a:p>
            <a:r>
              <a:rPr lang="pt-PT" dirty="0"/>
              <a:t>A hipótese da </a:t>
            </a:r>
            <a:r>
              <a:rPr lang="pt-PT" dirty="0" err="1"/>
              <a:t>defasagem</a:t>
            </a:r>
            <a:r>
              <a:rPr lang="pt-PT" dirty="0"/>
              <a:t> de imitação: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043-0A75-2749-9B7F-4AC4796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5" y="844555"/>
            <a:ext cx="10922396" cy="5497330"/>
          </a:xfrm>
        </p:spPr>
        <p:txBody>
          <a:bodyPr>
            <a:normAutofit fontScale="70000" lnSpcReduction="20000"/>
          </a:bodyPr>
          <a:lstStyle/>
          <a:p>
            <a:endParaRPr lang="pt-PT" sz="4000" dirty="0"/>
          </a:p>
          <a:p>
            <a:r>
              <a:rPr lang="pt-PT" sz="4000" dirty="0"/>
              <a:t>Considere os países I e II e que um novo produto é lançado no país I, graças aos esforços bem-sucedidos das equipes de pesquisa e desenvolvimento. </a:t>
            </a:r>
          </a:p>
          <a:p>
            <a:endParaRPr lang="pt-PT" sz="4000" dirty="0"/>
          </a:p>
          <a:p>
            <a:r>
              <a:rPr lang="pt-PT" sz="4000" dirty="0"/>
              <a:t>De acordo com a teoria do </a:t>
            </a:r>
            <a:r>
              <a:rPr lang="pt-PT" sz="4000" dirty="0" err="1"/>
              <a:t>defasagem</a:t>
            </a:r>
            <a:r>
              <a:rPr lang="pt-PT" sz="4000" dirty="0"/>
              <a:t> de imitação, esse novo produto não será produzido imediatamente pelas empresas do país II. </a:t>
            </a:r>
          </a:p>
          <a:p>
            <a:endParaRPr lang="pt-PT" sz="4000" dirty="0"/>
          </a:p>
          <a:p>
            <a:r>
              <a:rPr lang="pt-PT" sz="4000" dirty="0"/>
              <a:t>Incorporando uma dimensão temporal, </a:t>
            </a:r>
            <a:r>
              <a:rPr lang="pt-PT" sz="4000" b="1" dirty="0"/>
              <a:t>o atraso de imitação é definido como o período de tempo decorrido entre a introdução do produto no país I e o surgimento da versão produzida pelas empresas no país II. </a:t>
            </a:r>
          </a:p>
          <a:p>
            <a:endParaRPr lang="pt-PT" sz="4000" b="1" dirty="0"/>
          </a:p>
          <a:p>
            <a:endParaRPr lang="pt-PT" sz="40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6206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ED9-AD3C-AF44-BFAA-4D49EE0F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350"/>
            <a:ext cx="7729728" cy="819504"/>
          </a:xfrm>
        </p:spPr>
        <p:txBody>
          <a:bodyPr>
            <a:normAutofit fontScale="90000"/>
          </a:bodyPr>
          <a:lstStyle/>
          <a:p>
            <a:r>
              <a:rPr lang="pt-PT" dirty="0"/>
              <a:t>A hipótese da </a:t>
            </a:r>
            <a:r>
              <a:rPr lang="pt-PT" dirty="0" err="1"/>
              <a:t>defasagem</a:t>
            </a:r>
            <a:r>
              <a:rPr lang="pt-PT" dirty="0"/>
              <a:t> de imitação: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043-0A75-2749-9B7F-4AC4796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6" y="1427159"/>
            <a:ext cx="10740021" cy="3830641"/>
          </a:xfrm>
        </p:spPr>
        <p:txBody>
          <a:bodyPr>
            <a:noAutofit/>
          </a:bodyPr>
          <a:lstStyle/>
          <a:p>
            <a:r>
              <a:rPr lang="pt-PT" sz="2800" dirty="0"/>
              <a:t>A </a:t>
            </a:r>
            <a:r>
              <a:rPr lang="pt-PT" sz="2800" dirty="0" err="1"/>
              <a:t>defasagem</a:t>
            </a:r>
            <a:r>
              <a:rPr lang="pt-PT" sz="2800" dirty="0"/>
              <a:t> na imitação inclui:</a:t>
            </a:r>
          </a:p>
          <a:p>
            <a:r>
              <a:rPr lang="pt-PT" sz="2800" dirty="0"/>
              <a:t> Um período de aprendizado durante o qual as empresas do país II devem adquirir a tecnologia e conhecimento para produzir o bem. </a:t>
            </a:r>
          </a:p>
          <a:p>
            <a:r>
              <a:rPr lang="pt-PT" sz="2800" dirty="0"/>
              <a:t>Além disso, leva tempo para comprar insumos, instalar equipamentos, processar os insumos, levar o produto acabado ao mercado e assim por diante.</a:t>
            </a:r>
          </a:p>
          <a:p>
            <a:r>
              <a:rPr lang="pt-PT" sz="2800" dirty="0"/>
              <a:t>Deve-se considerar também que existe um segundo atraso de ajuste no lado da demanda. 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39398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ED9-AD3C-AF44-BFAA-4D49EE0F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16" y="217561"/>
            <a:ext cx="7729728" cy="1188720"/>
          </a:xfrm>
        </p:spPr>
        <p:txBody>
          <a:bodyPr/>
          <a:lstStyle/>
          <a:p>
            <a:r>
              <a:rPr lang="pt-PT" dirty="0"/>
              <a:t>A hipótese da </a:t>
            </a:r>
            <a:r>
              <a:rPr lang="pt-PT" dirty="0" err="1"/>
              <a:t>defasagem</a:t>
            </a:r>
            <a:r>
              <a:rPr lang="pt-PT" dirty="0"/>
              <a:t> de imitação: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043-0A75-2749-9B7F-4AC4796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6" y="1260086"/>
            <a:ext cx="10426390" cy="3958683"/>
          </a:xfrm>
        </p:spPr>
        <p:txBody>
          <a:bodyPr>
            <a:noAutofit/>
          </a:bodyPr>
          <a:lstStyle/>
          <a:p>
            <a:endParaRPr lang="pt-PT" sz="2800" dirty="0"/>
          </a:p>
          <a:p>
            <a:r>
              <a:rPr lang="pt-PT" sz="2800" dirty="0"/>
              <a:t>O atraso na demanda é o período de tempo entre o lançamento do produto no país I e sua aceitação pelos já utilizam. </a:t>
            </a:r>
          </a:p>
          <a:p>
            <a:r>
              <a:rPr lang="pt-PT" sz="2800" dirty="0"/>
              <a:t>Esse atraso pode ser particularmente longo no caso de produtos envolvendo fidelidade à marca. </a:t>
            </a:r>
          </a:p>
          <a:p>
            <a:r>
              <a:rPr lang="pt-PT" sz="2800" dirty="0"/>
              <a:t>O ponto central da importância na hipótese de atraso de imitação é que </a:t>
            </a:r>
            <a:r>
              <a:rPr lang="pt-PT" sz="2800" b="1" dirty="0"/>
              <a:t>o comércio se concentra em novos produtos. 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255038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ED9-AD3C-AF44-BFAA-4D49EE0F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16" y="217561"/>
            <a:ext cx="7729728" cy="1188720"/>
          </a:xfrm>
        </p:spPr>
        <p:txBody>
          <a:bodyPr/>
          <a:lstStyle/>
          <a:p>
            <a:r>
              <a:rPr lang="pt-PT" dirty="0"/>
              <a:t>A hipótese da </a:t>
            </a:r>
            <a:r>
              <a:rPr lang="pt-PT" dirty="0" err="1"/>
              <a:t>defasagem</a:t>
            </a:r>
            <a:r>
              <a:rPr lang="pt-PT" dirty="0"/>
              <a:t> de imitação: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043-0A75-2749-9B7F-4AC4796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85" y="914398"/>
            <a:ext cx="10426390" cy="3958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800" dirty="0"/>
          </a:p>
          <a:p>
            <a:endParaRPr lang="pt-PT" sz="2800" dirty="0"/>
          </a:p>
          <a:p>
            <a:r>
              <a:rPr lang="pt-PT" sz="2800" dirty="0"/>
              <a:t>Neste contexto, como um país pode se tornar um exportador de sucesso contínuo? Inovando continuamente? </a:t>
            </a:r>
          </a:p>
          <a:p>
            <a:endParaRPr lang="pt-PT" sz="2800" dirty="0"/>
          </a:p>
          <a:p>
            <a:r>
              <a:rPr lang="pt-PT" sz="2800" dirty="0"/>
              <a:t>Uma vantagem óbvia dessa teoria sobre a contraparte de </a:t>
            </a:r>
            <a:r>
              <a:rPr lang="pt-PT" sz="2800" dirty="0" err="1"/>
              <a:t>Heckscher-Ohlin</a:t>
            </a:r>
            <a:r>
              <a:rPr lang="pt-PT" sz="2800" dirty="0"/>
              <a:t> é que ela é mais capaz de lidar com vantagens comparativas “dinâmicas”.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1991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475F-89BE-0C47-8437-D9F510E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16" y="320773"/>
            <a:ext cx="7729728" cy="618781"/>
          </a:xfrm>
        </p:spPr>
        <p:txBody>
          <a:bodyPr>
            <a:normAutofit fontScale="90000"/>
          </a:bodyPr>
          <a:lstStyle/>
          <a:p>
            <a:r>
              <a:rPr lang="pt-PT" dirty="0"/>
              <a:t>A teoria do ciclo do produto: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EA19F-0C04-6043-8955-DE4B5D99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48" y="1469306"/>
            <a:ext cx="10233103" cy="42958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A teoria do comércio do ciclo do produto baseia-se na hipótese de </a:t>
            </a:r>
            <a:r>
              <a:rPr lang="pt-P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defasagem</a:t>
            </a: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 da imitação, porém formalizando o tratamento do ciclo de vida de um “novo produto” e seu impacto no comércio internacional.</a:t>
            </a:r>
          </a:p>
          <a:p>
            <a:pPr marL="0" indent="0">
              <a:buNone/>
            </a:pPr>
            <a:endParaRPr lang="pt-PT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5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475F-89BE-0C47-8437-D9F510E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018" y="198109"/>
            <a:ext cx="7729728" cy="618781"/>
          </a:xfrm>
        </p:spPr>
        <p:txBody>
          <a:bodyPr>
            <a:normAutofit fontScale="90000"/>
          </a:bodyPr>
          <a:lstStyle/>
          <a:p>
            <a:r>
              <a:rPr lang="pt-PT" dirty="0"/>
              <a:t>A teoria do ciclo do produto: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EA19F-0C04-6043-8955-DE4B5D99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07" y="284475"/>
            <a:ext cx="10838986" cy="4460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t-PT" sz="2400" dirty="0"/>
              <a:t>No entanto, a teoria do ciclo do produto (TCP, a seguir) também relaxa muitas outras suposições da teoria tradicional do comércio e </a:t>
            </a:r>
            <a:r>
              <a:rPr lang="pt-PT" sz="2400" b="1" dirty="0"/>
              <a:t>é mais completa no tratamento dos padrões comerciais. </a:t>
            </a:r>
          </a:p>
          <a:p>
            <a:pPr marL="0" indent="0">
              <a:buNone/>
            </a:pPr>
            <a:endParaRPr lang="pt-PT" sz="2400" b="1" dirty="0"/>
          </a:p>
          <a:p>
            <a:r>
              <a:rPr lang="pt-PT" sz="2400" dirty="0"/>
              <a:t>O TCP divide o ciclo de vida de um novo produto em três estágios: </a:t>
            </a:r>
          </a:p>
          <a:p>
            <a:r>
              <a:rPr lang="pt-PT" sz="2400" dirty="0"/>
              <a:t>(i) Fase inicial de produção e consumo do novo produto; </a:t>
            </a:r>
          </a:p>
          <a:p>
            <a:r>
              <a:rPr lang="pt-PT" sz="2400" dirty="0"/>
              <a:t>(</a:t>
            </a:r>
            <a:r>
              <a:rPr lang="pt-PT" sz="2400" dirty="0" err="1"/>
              <a:t>ii</a:t>
            </a:r>
            <a:r>
              <a:rPr lang="pt-PT" sz="2400" dirty="0"/>
              <a:t>) Estágio em maturação do produto (excedente de produção pode ser exportado); e </a:t>
            </a:r>
          </a:p>
          <a:p>
            <a:r>
              <a:rPr lang="pt-PT" sz="2400" dirty="0"/>
              <a:t>(</a:t>
            </a:r>
            <a:r>
              <a:rPr lang="pt-PT" sz="2400" dirty="0" err="1"/>
              <a:t>iii</a:t>
            </a:r>
            <a:r>
              <a:rPr lang="pt-PT" sz="2400" dirty="0"/>
              <a:t>) Estágio em que o produto já está padronizado. Produção interna cai e país pode passar a importar o produto de outros que o produzem a custos mais baixos.</a:t>
            </a:r>
          </a:p>
          <a:p>
            <a:r>
              <a:rPr lang="pt-PT" sz="2400" dirty="0"/>
              <a:t> Esses três estágios e sua interação no mercado mundial que torna essa teoria funcional no comércio internacional podem ser representados esquematicamente, como mostra a Figura 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704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3977-8745-D744-B3D7-63EB621A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35" y="484631"/>
            <a:ext cx="3701579" cy="5429848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Teoria do ciclo do produto</a:t>
            </a:r>
          </a:p>
        </p:txBody>
      </p:sp>
      <p:pic>
        <p:nvPicPr>
          <p:cNvPr id="4" name="Content Placeholder 3" descr="Trade patterin in the PCT">
            <a:hlinkClick r:id="rId2"/>
            <a:extLst>
              <a:ext uri="{FF2B5EF4-FFF2-40B4-BE49-F238E27FC236}">
                <a16:creationId xmlns:a16="http://schemas.microsoft.com/office/drawing/2014/main" id="{62F4BA77-8628-5243-82AB-79498F7899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r="2" b="2"/>
          <a:stretch/>
        </p:blipFill>
        <p:spPr bwMode="auto">
          <a:xfrm>
            <a:off x="-1" y="-1"/>
            <a:ext cx="75377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306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225D-C185-8E4E-9F74-01CBDE2E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7131"/>
            <a:ext cx="7729728" cy="1188720"/>
          </a:xfrm>
        </p:spPr>
        <p:txBody>
          <a:bodyPr/>
          <a:lstStyle/>
          <a:p>
            <a:r>
              <a:rPr lang="en-US" dirty="0" err="1"/>
              <a:t>Premissas</a:t>
            </a:r>
            <a:r>
              <a:rPr lang="en-US" dirty="0"/>
              <a:t> da Teoria </a:t>
            </a:r>
            <a:r>
              <a:rPr lang="en-US" b="1" dirty="0" err="1"/>
              <a:t>ortodoxa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C9F82-4EE1-D94C-A807-7750A22A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94" y="1962615"/>
            <a:ext cx="9920125" cy="4215161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/>
              <a:t>Deixando de lado as premissas específicas de cada modelo, as premissas fundamentais da teoria ortodoxa são: </a:t>
            </a:r>
          </a:p>
          <a:p>
            <a:endParaRPr lang="pt-PT" sz="2800" dirty="0"/>
          </a:p>
          <a:p>
            <a:r>
              <a:rPr lang="pt-PT" sz="2800" dirty="0"/>
              <a:t>(i) O mercado é perfeitamente competitivo. </a:t>
            </a:r>
          </a:p>
          <a:p>
            <a:r>
              <a:rPr lang="pt-PT" sz="2800" dirty="0"/>
              <a:t>(</a:t>
            </a:r>
            <a:r>
              <a:rPr lang="pt-PT" sz="2800" dirty="0" err="1"/>
              <a:t>ii</a:t>
            </a:r>
            <a:r>
              <a:rPr lang="pt-PT" sz="2800" dirty="0"/>
              <a:t>) As mercadorias comercializadas internacionalmente são homogêneas e idênticas nos vários países. </a:t>
            </a:r>
          </a:p>
          <a:p>
            <a:endParaRPr lang="pt-PT" sz="2400" dirty="0"/>
          </a:p>
          <a:p>
            <a:r>
              <a:rPr lang="pt-PT" sz="2400" dirty="0"/>
              <a:t>Isso significa que a mercadoria homogênea A, produzida no país 1, é idêntica à mercadoria homogênea A, produzida em qualquer outro país e assim por diante para todas as mercadorias.  Os países trocam mercadorias diferentes.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85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897"/>
            <a:ext cx="7729728" cy="864108"/>
          </a:xfrm>
        </p:spPr>
        <p:txBody>
          <a:bodyPr/>
          <a:lstStyle/>
          <a:p>
            <a:r>
              <a:rPr lang="en-US" dirty="0"/>
              <a:t>Teoria do </a:t>
            </a:r>
            <a:r>
              <a:rPr lang="en-US" dirty="0" err="1"/>
              <a:t>ciclo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2" y="1433043"/>
            <a:ext cx="9718023" cy="4619413"/>
          </a:xfrm>
        </p:spPr>
        <p:txBody>
          <a:bodyPr>
            <a:noAutofit/>
          </a:bodyPr>
          <a:lstStyle/>
          <a:p>
            <a:r>
              <a:rPr lang="pt-PT" sz="2400" b="1" dirty="0"/>
              <a:t>Etapa1:</a:t>
            </a:r>
          </a:p>
          <a:p>
            <a:r>
              <a:rPr lang="pt-PT" sz="2400" b="1" dirty="0"/>
              <a:t>A etapa do novo produto - o produto é produzido e consumido apenas no país de origem. </a:t>
            </a:r>
          </a:p>
          <a:p>
            <a:r>
              <a:rPr lang="pt-PT" sz="2400" dirty="0"/>
              <a:t>As empresas produzem no país de origem porque é </a:t>
            </a:r>
            <a:r>
              <a:rPr lang="pt-PT" sz="2400" b="1" dirty="0"/>
              <a:t>onde a demanda está localizada</a:t>
            </a:r>
            <a:r>
              <a:rPr lang="pt-PT" sz="2400" dirty="0"/>
              <a:t>, e essas empresas desejam permanecer próximas ao mercado para captar/avaliar a aceitação do consumidor ao produto. </a:t>
            </a:r>
          </a:p>
          <a:p>
            <a:r>
              <a:rPr lang="pt-PT" sz="2400" dirty="0"/>
              <a:t>As características do produto e do processo de produção estão em um estado de mudança durante esse estágio, à medida que as empresas procuram se familiarizar com o produto e o mercado. </a:t>
            </a:r>
          </a:p>
          <a:p>
            <a:r>
              <a:rPr lang="pt-PT" sz="2400" b="1" dirty="0"/>
              <a:t>Não ocorre comércio internacional.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44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897"/>
            <a:ext cx="7729728" cy="864108"/>
          </a:xfrm>
        </p:spPr>
        <p:txBody>
          <a:bodyPr/>
          <a:lstStyle/>
          <a:p>
            <a:r>
              <a:rPr lang="en-US" dirty="0"/>
              <a:t>Teoria do </a:t>
            </a:r>
            <a:r>
              <a:rPr lang="en-US" dirty="0" err="1"/>
              <a:t>ciclo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2" y="1117357"/>
            <a:ext cx="10705171" cy="5101571"/>
          </a:xfrm>
        </p:spPr>
        <p:txBody>
          <a:bodyPr>
            <a:normAutofit/>
          </a:bodyPr>
          <a:lstStyle/>
          <a:p>
            <a:r>
              <a:rPr lang="pt-PT" sz="2400" b="1" dirty="0"/>
              <a:t>Etapa II - </a:t>
            </a:r>
            <a:r>
              <a:rPr lang="pt-PT" sz="2400" dirty="0"/>
              <a:t>O segundo estágio do ciclo de vida é chamado de estágio de maturação do produto. </a:t>
            </a:r>
          </a:p>
          <a:p>
            <a:r>
              <a:rPr lang="pt-PT" sz="2400" dirty="0"/>
              <a:t>Nesta etapa, alguns padrões gerais para o produto e suas características começam a surgir e são adotadas técnicas de produção em massa. </a:t>
            </a:r>
          </a:p>
          <a:p>
            <a:r>
              <a:rPr lang="pt-PT" sz="2400" b="1" dirty="0"/>
              <a:t>Com mais padronização no processo de produção, economias de escala devem ser realizadas. </a:t>
            </a:r>
          </a:p>
          <a:p>
            <a:r>
              <a:rPr lang="pt-PT" sz="2400" b="1" dirty="0"/>
              <a:t>Além disso, há um crescimento na demanda externa, mas está associado principalmente a outros países desenvolvidos, uma vez que o produto atende a demandas de alta renda. </a:t>
            </a:r>
          </a:p>
        </p:txBody>
      </p:sp>
    </p:spTree>
    <p:extLst>
      <p:ext uri="{BB962C8B-B14F-4D97-AF65-F5344CB8AC3E}">
        <p14:creationId xmlns:p14="http://schemas.microsoft.com/office/powerpoint/2010/main" val="371501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897"/>
            <a:ext cx="7729728" cy="864108"/>
          </a:xfrm>
        </p:spPr>
        <p:txBody>
          <a:bodyPr/>
          <a:lstStyle/>
          <a:p>
            <a:r>
              <a:rPr lang="en-US" dirty="0"/>
              <a:t>Teoria do </a:t>
            </a:r>
            <a:r>
              <a:rPr lang="en-US" dirty="0" err="1"/>
              <a:t>ciclo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34" y="1458686"/>
            <a:ext cx="10399309" cy="4637314"/>
          </a:xfrm>
        </p:spPr>
        <p:txBody>
          <a:bodyPr>
            <a:noAutofit/>
          </a:bodyPr>
          <a:lstStyle/>
          <a:p>
            <a:r>
              <a:rPr lang="pt-PT" sz="2800" dirty="0"/>
              <a:t> O aumento da demanda externa leva a um padrão comercial pelo qual o país de origem exporta o produto para outros países de alta renda. </a:t>
            </a:r>
          </a:p>
          <a:p>
            <a:r>
              <a:rPr lang="pt-PT" sz="2800" dirty="0" err="1"/>
              <a:t>Vernon</a:t>
            </a:r>
            <a:r>
              <a:rPr lang="pt-PT" sz="2800" dirty="0"/>
              <a:t> sugeriu que, nesse estágio de amadurecimento do produto, o </a:t>
            </a:r>
            <a:r>
              <a:rPr lang="pt-PT" sz="2800" b="1" dirty="0"/>
              <a:t>produto pode agora começar a fluir dos mercados estrangeiros para o país de origem</a:t>
            </a:r>
            <a:r>
              <a:rPr lang="pt-PT" sz="2800" dirty="0"/>
              <a:t>, porque, </a:t>
            </a:r>
          </a:p>
          <a:p>
            <a:r>
              <a:rPr lang="pt-PT" sz="2800" dirty="0"/>
              <a:t>com </a:t>
            </a:r>
            <a:r>
              <a:rPr lang="pt-PT" sz="2800" b="1" dirty="0"/>
              <a:t>o capital mais móvel internacionalmente do que o trabalho, é improvável que o preço do capital entre os países seja tão diverso quanto o preço do trabalho.  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708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897"/>
            <a:ext cx="7729728" cy="864108"/>
          </a:xfrm>
        </p:spPr>
        <p:txBody>
          <a:bodyPr/>
          <a:lstStyle/>
          <a:p>
            <a:r>
              <a:rPr lang="en-US" dirty="0"/>
              <a:t>Teoria do </a:t>
            </a:r>
            <a:r>
              <a:rPr lang="en-US" dirty="0" err="1"/>
              <a:t>ciclo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70" y="1458686"/>
            <a:ext cx="10064773" cy="46373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/>
              <a:t>Com os preços relativos assim fortemente influenciados pelos custos da mão-de-obra, e com os custos da mão-de-obra mais baixos do que no país de origem, os países estrangeiros podem conseguir vender mais do que o país de origem do produto</a:t>
            </a:r>
            <a:r>
              <a:rPr lang="pt-PT" sz="2800" dirty="0"/>
              <a:t>. </a:t>
            </a:r>
          </a:p>
          <a:p>
            <a:pPr>
              <a:lnSpc>
                <a:spcPct val="150000"/>
              </a:lnSpc>
            </a:pPr>
            <a:endParaRPr lang="pt-PT" sz="2800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703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897"/>
            <a:ext cx="7729728" cy="864108"/>
          </a:xfrm>
        </p:spPr>
        <p:txBody>
          <a:bodyPr/>
          <a:lstStyle/>
          <a:p>
            <a:r>
              <a:rPr lang="en-US" dirty="0"/>
              <a:t>Teoria do </a:t>
            </a:r>
            <a:r>
              <a:rPr lang="en-US" dirty="0" err="1"/>
              <a:t>ciclo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45" y="959005"/>
            <a:ext cx="10886910" cy="5029200"/>
          </a:xfrm>
        </p:spPr>
        <p:txBody>
          <a:bodyPr>
            <a:noAutofit/>
          </a:bodyPr>
          <a:lstStyle/>
          <a:p>
            <a:endParaRPr lang="pt-PT" sz="2400" dirty="0"/>
          </a:p>
          <a:p>
            <a:r>
              <a:rPr lang="pt-PT" sz="2400" dirty="0"/>
              <a:t>A etapa final é a do produto padronizado. </a:t>
            </a:r>
          </a:p>
          <a:p>
            <a:r>
              <a:rPr lang="pt-PT" sz="2400" dirty="0"/>
              <a:t>Nesse período do ciclo de vida do produto, as características do próprio produto e do processo de produção são bem conhecidas; </a:t>
            </a:r>
            <a:r>
              <a:rPr lang="pt-PT" sz="2400" b="1" dirty="0"/>
              <a:t>o produto é familiar para os consumidores e o processo de produção para os produtores</a:t>
            </a:r>
            <a:r>
              <a:rPr lang="pt-PT" sz="2400" dirty="0"/>
              <a:t>. </a:t>
            </a:r>
          </a:p>
          <a:p>
            <a:r>
              <a:rPr lang="pt-PT" sz="2400" dirty="0" err="1"/>
              <a:t>Vernon</a:t>
            </a:r>
            <a:r>
              <a:rPr lang="pt-PT" sz="2400" dirty="0"/>
              <a:t> opinou </a:t>
            </a:r>
            <a:r>
              <a:rPr lang="pt-PT" sz="2400" b="1" dirty="0"/>
              <a:t>que a produção pode passar para os países em desenvolvimento. </a:t>
            </a:r>
          </a:p>
          <a:p>
            <a:endParaRPr lang="pt-PT" sz="2400" dirty="0"/>
          </a:p>
          <a:p>
            <a:r>
              <a:rPr lang="pt-PT" sz="2400" dirty="0"/>
              <a:t>Mais uma vez, os custos de mão-de-obra desempenham um papel importante e os países desenvolvidos já estariam ocupados com a introdução de outros produtos. </a:t>
            </a:r>
          </a:p>
        </p:txBody>
      </p:sp>
    </p:spTree>
    <p:extLst>
      <p:ext uri="{BB962C8B-B14F-4D97-AF65-F5344CB8AC3E}">
        <p14:creationId xmlns:p14="http://schemas.microsoft.com/office/powerpoint/2010/main" val="69541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897"/>
            <a:ext cx="7729728" cy="864108"/>
          </a:xfrm>
        </p:spPr>
        <p:txBody>
          <a:bodyPr/>
          <a:lstStyle/>
          <a:p>
            <a:r>
              <a:rPr lang="en-US" dirty="0"/>
              <a:t>Teoria do </a:t>
            </a:r>
            <a:r>
              <a:rPr lang="en-US" dirty="0" err="1"/>
              <a:t>ciclo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45" y="1055914"/>
            <a:ext cx="10886910" cy="5029200"/>
          </a:xfrm>
        </p:spPr>
        <p:txBody>
          <a:bodyPr>
            <a:noAutofit/>
          </a:bodyPr>
          <a:lstStyle/>
          <a:p>
            <a:endParaRPr lang="pt-PT" sz="2400" b="1" dirty="0"/>
          </a:p>
          <a:p>
            <a:r>
              <a:rPr lang="pt-PT" sz="2400" b="1" dirty="0"/>
              <a:t>No diagnóstico final, a TCP defende uma vantagem comparativa dinâmica,  uma vez que a fonte de exportações do país muda ao longo do ciclo de vida do produto. </a:t>
            </a:r>
          </a:p>
          <a:p>
            <a:endParaRPr lang="pt-PT" sz="2400" b="1" dirty="0"/>
          </a:p>
          <a:p>
            <a:r>
              <a:rPr lang="pt-PT" sz="2400" dirty="0"/>
              <a:t>Desde o início, o país inovador exporta o bem, mas depois é deslocado por outros países desenvolvidos que, por sua vez, são finalmente deslocados pelos países em desenvolvimento.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510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8844-E127-7C48-8666-839FC74D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565" y="178266"/>
            <a:ext cx="7729728" cy="1188720"/>
          </a:xfrm>
        </p:spPr>
        <p:txBody>
          <a:bodyPr/>
          <a:lstStyle/>
          <a:p>
            <a:r>
              <a:rPr lang="pt-PT" dirty="0"/>
              <a:t>Comércio </a:t>
            </a:r>
            <a:r>
              <a:rPr lang="pt-PT" dirty="0" err="1"/>
              <a:t>intra-indústria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Grubel</a:t>
            </a:r>
            <a:r>
              <a:rPr lang="pt-PT" dirty="0"/>
              <a:t> e </a:t>
            </a:r>
            <a:r>
              <a:rPr lang="pt-PT" dirty="0" err="1"/>
              <a:t>Loyd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EED-A5C5-4E4E-82B8-CF348EE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796142"/>
            <a:ext cx="10363200" cy="4716169"/>
          </a:xfrm>
        </p:spPr>
        <p:txBody>
          <a:bodyPr>
            <a:normAutofit/>
          </a:bodyPr>
          <a:lstStyle/>
          <a:p>
            <a:r>
              <a:rPr lang="pt-PT" sz="2400" dirty="0"/>
              <a:t>Herbert </a:t>
            </a:r>
            <a:r>
              <a:rPr lang="pt-PT" sz="2400" dirty="0" err="1"/>
              <a:t>Grubel</a:t>
            </a:r>
            <a:r>
              <a:rPr lang="pt-PT" sz="2400" dirty="0"/>
              <a:t> e P. J. </a:t>
            </a:r>
            <a:r>
              <a:rPr lang="pt-PT" sz="2400" dirty="0" err="1"/>
              <a:t>Loyd</a:t>
            </a:r>
            <a:r>
              <a:rPr lang="pt-PT" sz="2400" dirty="0"/>
              <a:t> mencionaram várias razões para a ocorrência do comércio </a:t>
            </a:r>
            <a:r>
              <a:rPr lang="pt-PT" sz="2400" dirty="0" err="1"/>
              <a:t>intra-industrial</a:t>
            </a:r>
            <a:r>
              <a:rPr lang="pt-PT" sz="2400" dirty="0"/>
              <a:t> (IIT),  incluindo, dentre outras:</a:t>
            </a:r>
          </a:p>
          <a:p>
            <a:r>
              <a:rPr lang="pt-PT" sz="2400" b="1" dirty="0"/>
              <a:t> (i) Diferenciação de produtos:</a:t>
            </a:r>
          </a:p>
          <a:p>
            <a:r>
              <a:rPr lang="pt-PT" sz="2400" dirty="0"/>
              <a:t> A principal razão por trás da existência de uma variedade de produtos é que </a:t>
            </a:r>
            <a:r>
              <a:rPr lang="pt-PT" sz="2400" b="1" dirty="0"/>
              <a:t>os produtores tentam converter seus produtos comuns em produtos com royalties da marca. </a:t>
            </a:r>
          </a:p>
          <a:p>
            <a:r>
              <a:rPr lang="pt-PT" sz="2400" b="1" dirty="0"/>
              <a:t>O objetivo é estabelecer um valor de marca. </a:t>
            </a:r>
          </a:p>
          <a:p>
            <a:r>
              <a:rPr lang="pt-PT" sz="2400" dirty="0"/>
              <a:t>Os gostos dos consumidores diferem de inúmeras maneiras, mais do que as variedades de produtos fabricados por qualquer país e um pouco do comércio intraindustrial surge devido à diferenciação do produto.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464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8844-E127-7C48-8666-839FC74D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9892"/>
            <a:ext cx="7729728" cy="1188720"/>
          </a:xfrm>
        </p:spPr>
        <p:txBody>
          <a:bodyPr/>
          <a:lstStyle/>
          <a:p>
            <a:r>
              <a:rPr lang="pt-PT" dirty="0"/>
              <a:t>Comércio </a:t>
            </a:r>
            <a:r>
              <a:rPr lang="pt-PT" dirty="0" err="1"/>
              <a:t>intra-indústria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Grubel</a:t>
            </a:r>
            <a:r>
              <a:rPr lang="pt-PT" dirty="0"/>
              <a:t> e </a:t>
            </a:r>
            <a:r>
              <a:rPr lang="pt-PT" dirty="0" err="1"/>
              <a:t>Loyd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EED-A5C5-4E4E-82B8-CF348EE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340428"/>
            <a:ext cx="10145486" cy="3399599"/>
          </a:xfrm>
        </p:spPr>
        <p:txBody>
          <a:bodyPr>
            <a:normAutofit/>
          </a:bodyPr>
          <a:lstStyle/>
          <a:p>
            <a:r>
              <a:rPr lang="pt-PT" sz="2400" b="1" dirty="0"/>
              <a:t>(</a:t>
            </a:r>
            <a:r>
              <a:rPr lang="pt-PT" sz="2400" b="1" dirty="0" err="1"/>
              <a:t>ii</a:t>
            </a:r>
            <a:r>
              <a:rPr lang="pt-PT" sz="2400" b="1" dirty="0"/>
              <a:t>) Custos de transporte: </a:t>
            </a:r>
          </a:p>
          <a:p>
            <a:r>
              <a:rPr lang="pt-PT" sz="2400" dirty="0"/>
              <a:t>Em um país grande como a Índia, Brasil, EUA, os custos de transporte de um produto podem ter um papel importante no comércio </a:t>
            </a:r>
            <a:r>
              <a:rPr lang="pt-PT" sz="2400" dirty="0" err="1"/>
              <a:t>intra-setorial</a:t>
            </a:r>
            <a:r>
              <a:rPr lang="pt-PT" sz="2400" dirty="0"/>
              <a:t>.</a:t>
            </a:r>
          </a:p>
          <a:p>
            <a:r>
              <a:rPr lang="pt-PT" sz="2400" b="1" dirty="0"/>
              <a:t>O produto com grande valor em relação ao volume tem potencial para comércio</a:t>
            </a:r>
            <a:r>
              <a:rPr lang="pt-PT" sz="2400" dirty="0"/>
              <a:t>,</a:t>
            </a:r>
          </a:p>
          <a:p>
            <a:r>
              <a:rPr lang="pt-PT" sz="2400" dirty="0"/>
              <a:t> </a:t>
            </a:r>
            <a:r>
              <a:rPr lang="pt-PT" sz="2400" b="1" dirty="0"/>
              <a:t>No entanto, se o produto tiver grande volume em relação ao seu valor, pode não ser comercializado.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0424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8844-E127-7C48-8666-839FC74D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765" y="523612"/>
            <a:ext cx="7729728" cy="1188720"/>
          </a:xfrm>
        </p:spPr>
        <p:txBody>
          <a:bodyPr/>
          <a:lstStyle/>
          <a:p>
            <a:r>
              <a:rPr lang="pt-PT" dirty="0"/>
              <a:t>Comércio </a:t>
            </a:r>
            <a:r>
              <a:rPr lang="pt-PT" dirty="0" err="1"/>
              <a:t>intra-indústria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Grubel</a:t>
            </a:r>
            <a:r>
              <a:rPr lang="pt-PT" dirty="0"/>
              <a:t> e </a:t>
            </a:r>
            <a:r>
              <a:rPr lang="pt-PT" dirty="0" err="1"/>
              <a:t>Loyd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EED-A5C5-4E4E-82B8-CF348EE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836499"/>
            <a:ext cx="11070771" cy="4060372"/>
          </a:xfrm>
        </p:spPr>
        <p:txBody>
          <a:bodyPr>
            <a:normAutofit/>
          </a:bodyPr>
          <a:lstStyle/>
          <a:p>
            <a:endParaRPr lang="pt-PT" sz="2400" dirty="0"/>
          </a:p>
          <a:p>
            <a:r>
              <a:rPr lang="pt-PT" sz="2400" b="1" dirty="0"/>
              <a:t>(</a:t>
            </a:r>
            <a:r>
              <a:rPr lang="pt-PT" sz="2400" b="1" dirty="0" err="1"/>
              <a:t>iii</a:t>
            </a:r>
            <a:r>
              <a:rPr lang="pt-PT" sz="2400" b="1" dirty="0"/>
              <a:t>) Economias de escala dinâmicas: </a:t>
            </a:r>
          </a:p>
          <a:p>
            <a:r>
              <a:rPr lang="pt-PT" sz="2400" b="1" dirty="0"/>
              <a:t>Se o CII foi estabelecido em duas versões de um produto</a:t>
            </a:r>
            <a:r>
              <a:rPr lang="pt-PT" sz="2400" dirty="0"/>
              <a:t>, cada empresa produtora (uma no país de origem e outra no país estrangeiro) pode experimentar "aprender fazendo" ou o que foi chamado de economia de escala dinâmica. </a:t>
            </a:r>
          </a:p>
          <a:p>
            <a:r>
              <a:rPr lang="pt-PT" sz="2400" dirty="0"/>
              <a:t>Isso significa que as </a:t>
            </a:r>
            <a:r>
              <a:rPr lang="pt-PT" sz="2400" b="1" dirty="0"/>
              <a:t>reduções de custo por unidade ocorrem devido à experiência na produção de um determinado bem.  </a:t>
            </a:r>
          </a:p>
          <a:p>
            <a:r>
              <a:rPr lang="pt-PT" sz="2400" dirty="0"/>
              <a:t>Este aumenta sua participação no mercado e passa a ser comercializado entre os países.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346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8844-E127-7C48-8666-839FC74D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Comércio </a:t>
            </a:r>
            <a:r>
              <a:rPr lang="pt-PT" dirty="0" err="1"/>
              <a:t>intra-indústria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Grubel</a:t>
            </a:r>
            <a:r>
              <a:rPr lang="pt-PT" dirty="0"/>
              <a:t> e </a:t>
            </a:r>
            <a:r>
              <a:rPr lang="pt-PT" dirty="0" err="1"/>
              <a:t>Loyd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EED-A5C5-4E4E-82B8-CF348EE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16" y="2378369"/>
            <a:ext cx="10393733" cy="3514939"/>
          </a:xfrm>
        </p:spPr>
        <p:txBody>
          <a:bodyPr>
            <a:normAutofit/>
          </a:bodyPr>
          <a:lstStyle/>
          <a:p>
            <a:r>
              <a:rPr lang="pt-PT" sz="2800" b="1" dirty="0"/>
              <a:t>(</a:t>
            </a:r>
            <a:r>
              <a:rPr lang="pt-PT" sz="2800" b="1" dirty="0" err="1"/>
              <a:t>iv</a:t>
            </a:r>
            <a:r>
              <a:rPr lang="pt-PT" sz="2800" b="1" dirty="0"/>
              <a:t>) Grau de agregação do produto: </a:t>
            </a:r>
          </a:p>
          <a:p>
            <a:r>
              <a:rPr lang="pt-PT" sz="2800" dirty="0"/>
              <a:t>Esta explicação atribui a ocorrência de CII à maneira como os dados de negociação são registrados e analisados.</a:t>
            </a:r>
          </a:p>
          <a:p>
            <a:r>
              <a:rPr lang="pt-PT" sz="2800" dirty="0"/>
              <a:t> </a:t>
            </a:r>
            <a:r>
              <a:rPr lang="pt-PT" sz="2800" b="1" dirty="0"/>
              <a:t>Se a categoria for ampla</a:t>
            </a:r>
            <a:r>
              <a:rPr lang="pt-PT" sz="2800" dirty="0"/>
              <a:t>, </a:t>
            </a:r>
            <a:r>
              <a:rPr lang="pt-PT" sz="2800" b="1" dirty="0"/>
              <a:t>haverá maior comércio </a:t>
            </a:r>
            <a:r>
              <a:rPr lang="pt-PT" sz="2800" b="1" dirty="0" err="1"/>
              <a:t>intra-setorial</a:t>
            </a:r>
            <a:r>
              <a:rPr lang="pt-PT" sz="2800" b="1" dirty="0"/>
              <a:t> do que seria o caso se uma categoria mais restrita for examinada</a:t>
            </a:r>
            <a:r>
              <a:rPr lang="pt-PT" sz="2800" dirty="0"/>
              <a:t>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010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EBB8-E04E-B947-9F25-C6E0DB8D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624" y="362526"/>
            <a:ext cx="7729728" cy="1188720"/>
          </a:xfrm>
        </p:spPr>
        <p:txBody>
          <a:bodyPr/>
          <a:lstStyle/>
          <a:p>
            <a:r>
              <a:rPr lang="en-US" dirty="0" err="1"/>
              <a:t>Dificuldades</a:t>
            </a:r>
            <a:r>
              <a:rPr lang="en-US" dirty="0"/>
              <a:t> </a:t>
            </a:r>
            <a:r>
              <a:rPr lang="en-US" dirty="0" err="1"/>
              <a:t>empíricas</a:t>
            </a:r>
            <a:r>
              <a:rPr lang="en-US" dirty="0"/>
              <a:t> dos </a:t>
            </a:r>
            <a:r>
              <a:rPr lang="en-US" dirty="0" err="1"/>
              <a:t>modelos</a:t>
            </a:r>
            <a:r>
              <a:rPr lang="en-US" dirty="0"/>
              <a:t> </a:t>
            </a:r>
            <a:r>
              <a:rPr lang="en-US" dirty="0" err="1"/>
              <a:t>ortodoxos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DE2A-03A2-134C-96D4-EAB01F2F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456"/>
            <a:ext cx="10765536" cy="4752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/>
              <a:t>Na realidade, essas suposições dificilmente são satisfeitas nos mercados. </a:t>
            </a:r>
          </a:p>
          <a:p>
            <a:pPr marL="0" indent="0">
              <a:buNone/>
            </a:pPr>
            <a:r>
              <a:rPr lang="pt-PT" sz="2800" dirty="0"/>
              <a:t>Mesmo uma observação casual da realidade mostra que: </a:t>
            </a:r>
          </a:p>
          <a:p>
            <a:endParaRPr lang="pt-PT" sz="2800" dirty="0"/>
          </a:p>
          <a:p>
            <a:r>
              <a:rPr lang="pt-PT" sz="2800" dirty="0"/>
              <a:t>(i) Formas de mercado diferentes da concorrência perfeita (como concorrência monopolista e oligopólio) são a norma e não a exceção. </a:t>
            </a:r>
          </a:p>
          <a:p>
            <a:r>
              <a:rPr lang="pt-PT" sz="2800" dirty="0"/>
              <a:t>(</a:t>
            </a:r>
            <a:r>
              <a:rPr lang="pt-PT" sz="2800" dirty="0" err="1"/>
              <a:t>ii</a:t>
            </a:r>
            <a:r>
              <a:rPr lang="pt-PT" sz="2800" dirty="0"/>
              <a:t>) A diferenciação de um mesmo produto é muito mais frequente que a homogeneidade.   </a:t>
            </a:r>
          </a:p>
          <a:p>
            <a:r>
              <a:rPr lang="pt-PT" sz="2800" dirty="0"/>
              <a:t>(</a:t>
            </a:r>
            <a:r>
              <a:rPr lang="pt-PT" sz="2800" dirty="0" err="1"/>
              <a:t>iii</a:t>
            </a:r>
            <a:r>
              <a:rPr lang="pt-PT" sz="2800" dirty="0"/>
              <a:t>) Grande porção do comércio abrange o comércio de um mesmo produto - exportam e importam um mesmo produto diferenciado.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732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E95D9A-D9A8-6C44-99ED-E2E165E8F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42" y="211972"/>
            <a:ext cx="9094072" cy="64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3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6C11D-3F47-784D-944A-3D8EA821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954" y="804334"/>
            <a:ext cx="774809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0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EBD227-4C80-6441-B191-8764413F6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462" y="-141514"/>
            <a:ext cx="9516566" cy="704226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E7E03-0CFF-6049-BF84-E53F5141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IIT index </a:t>
            </a:r>
          </a:p>
        </p:txBody>
      </p:sp>
    </p:spTree>
    <p:extLst>
      <p:ext uri="{BB962C8B-B14F-4D97-AF65-F5344CB8AC3E}">
        <p14:creationId xmlns:p14="http://schemas.microsoft.com/office/powerpoint/2010/main" val="1832651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955D-FCA7-BA4A-AA1A-8B602FCE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Índice de comércio intra-indústria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B790B4-36BD-DB4E-AD31-9E0030175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956356"/>
            <a:ext cx="6257544" cy="46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9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8844-E127-7C48-8666-839FC74D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5" y="202691"/>
            <a:ext cx="4476806" cy="1188720"/>
          </a:xfrm>
        </p:spPr>
        <p:txBody>
          <a:bodyPr>
            <a:normAutofit/>
          </a:bodyPr>
          <a:lstStyle/>
          <a:p>
            <a:r>
              <a:rPr lang="pt-PT" sz="2000"/>
              <a:t>Comércio </a:t>
            </a:r>
            <a:r>
              <a:rPr lang="pt-PT" sz="2000" err="1"/>
              <a:t>intra-indústria</a:t>
            </a:r>
            <a:r>
              <a:rPr lang="pt-PT" sz="2000"/>
              <a:t> </a:t>
            </a:r>
            <a:br>
              <a:rPr lang="pt-PT" sz="2000"/>
            </a:br>
            <a:r>
              <a:rPr lang="pt-PT" sz="2000" err="1"/>
              <a:t>Grubel</a:t>
            </a:r>
            <a:r>
              <a:rPr lang="pt-PT" sz="2000"/>
              <a:t> e </a:t>
            </a:r>
            <a:r>
              <a:rPr lang="pt-PT" sz="2000" err="1"/>
              <a:t>Loyd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EED-A5C5-4E4E-82B8-CF348EE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7" y="1671584"/>
            <a:ext cx="5823862" cy="43978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PT" sz="2400" dirty="0"/>
              <a:t> (v) Distribuições de renda diferentes nos países: 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Essa explicação foi oferecida por Herbert </a:t>
            </a:r>
            <a:r>
              <a:rPr lang="pt-PT" sz="2400" dirty="0" err="1"/>
              <a:t>Grullin</a:t>
            </a:r>
            <a:r>
              <a:rPr lang="pt-PT" sz="2400" dirty="0"/>
              <a:t> em 1970.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Ele opinou que, mesmo que dois países tenham renda per capita semelhante, diferentes distribuições da renda total nos dois países podem levar ao comércio </a:t>
            </a:r>
            <a:r>
              <a:rPr lang="pt-PT" sz="2400" dirty="0" err="1"/>
              <a:t>intra-setorial</a:t>
            </a:r>
            <a:r>
              <a:rPr lang="pt-PT" sz="2400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come Differences and Trade">
            <a:hlinkClick r:id="rId2"/>
            <a:extLst>
              <a:ext uri="{FF2B5EF4-FFF2-40B4-BE49-F238E27FC236}">
                <a16:creationId xmlns:a16="http://schemas.microsoft.com/office/drawing/2014/main" id="{24B47AFC-DE52-4E44-8101-2A8D7E8910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9" y="1671584"/>
            <a:ext cx="4782312" cy="3522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548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8844-E127-7C48-8666-839FC74D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5" y="202691"/>
            <a:ext cx="4476806" cy="1188720"/>
          </a:xfrm>
        </p:spPr>
        <p:txBody>
          <a:bodyPr>
            <a:normAutofit/>
          </a:bodyPr>
          <a:lstStyle/>
          <a:p>
            <a:r>
              <a:rPr lang="pt-PT" sz="2000"/>
              <a:t>Comércio </a:t>
            </a:r>
            <a:r>
              <a:rPr lang="pt-PT" sz="2000" err="1"/>
              <a:t>intra-indústria</a:t>
            </a:r>
            <a:r>
              <a:rPr lang="pt-PT" sz="2000"/>
              <a:t> </a:t>
            </a:r>
            <a:br>
              <a:rPr lang="pt-PT" sz="2000"/>
            </a:br>
            <a:r>
              <a:rPr lang="pt-PT" sz="2000" err="1"/>
              <a:t>Grubel</a:t>
            </a:r>
            <a:r>
              <a:rPr lang="pt-PT" sz="2000"/>
              <a:t> e </a:t>
            </a:r>
            <a:r>
              <a:rPr lang="pt-PT" sz="2000" err="1"/>
              <a:t>Loyd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EED-A5C5-4E4E-82B8-CF348EE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7" y="1230085"/>
            <a:ext cx="5823862" cy="43978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PT" sz="2000" dirty="0"/>
          </a:p>
          <a:p>
            <a:pPr>
              <a:lnSpc>
                <a:spcPct val="90000"/>
              </a:lnSpc>
            </a:pPr>
            <a:r>
              <a:rPr lang="pt-PT" sz="2400" dirty="0"/>
              <a:t>Os produtores do país I e do país II, </a:t>
            </a:r>
            <a:r>
              <a:rPr lang="pt-PT" sz="2400" dirty="0" err="1"/>
              <a:t>respectivamente</a:t>
            </a:r>
            <a:r>
              <a:rPr lang="pt-PT" sz="2400" dirty="0"/>
              <a:t>, estarão principalmente preocupados em atender às demandas dos consumidores de seus </a:t>
            </a:r>
            <a:r>
              <a:rPr lang="pt-PT" sz="2400" dirty="0" err="1"/>
              <a:t>respectivos</a:t>
            </a:r>
            <a:r>
              <a:rPr lang="pt-PT" sz="2400" dirty="0"/>
              <a:t> países.</a:t>
            </a:r>
          </a:p>
          <a:p>
            <a:pPr>
              <a:lnSpc>
                <a:spcPct val="90000"/>
              </a:lnSpc>
            </a:pP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 As famílias do país I com alta renda e as do país II com baixa renda comprariam o bem de produtores no outro país porque suas próprias firmas domésticas não estão produzindo uma variedade do bem que satisfaz esses consumidores. 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Portanto, ambos os países apresentam comércio intraindustrial.</a:t>
            </a:r>
          </a:p>
        </p:txBody>
      </p:sp>
      <p:pic>
        <p:nvPicPr>
          <p:cNvPr id="4" name="Picture 3" descr="Income Differences and Trade">
            <a:hlinkClick r:id="rId2"/>
            <a:extLst>
              <a:ext uri="{FF2B5EF4-FFF2-40B4-BE49-F238E27FC236}">
                <a16:creationId xmlns:a16="http://schemas.microsoft.com/office/drawing/2014/main" id="{24B47AFC-DE52-4E44-8101-2A8D7E8910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9" y="1671584"/>
            <a:ext cx="4782312" cy="3522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667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C369-1880-E64C-A896-CF289DD5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9073"/>
            <a:ext cx="7729728" cy="87811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Teoria de Linder 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A00C-224C-2D41-B48C-D524DAE4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4887"/>
            <a:ext cx="10907486" cy="4528456"/>
          </a:xfrm>
        </p:spPr>
        <p:txBody>
          <a:bodyPr>
            <a:noAutofit/>
          </a:bodyPr>
          <a:lstStyle/>
          <a:p>
            <a:pPr fontAlgn="base"/>
            <a:r>
              <a:rPr lang="pt-PT" sz="2400" dirty="0"/>
              <a:t>A teoria de </a:t>
            </a:r>
            <a:r>
              <a:rPr lang="pt-PT" sz="2400" dirty="0" err="1"/>
              <a:t>Linder</a:t>
            </a:r>
            <a:r>
              <a:rPr lang="pt-PT" sz="2400" dirty="0"/>
              <a:t> é uma </a:t>
            </a:r>
            <a:r>
              <a:rPr lang="pt-PT" sz="2400" b="1" dirty="0"/>
              <a:t>teoria exclusivamente orientada para a demanda</a:t>
            </a:r>
            <a:r>
              <a:rPr lang="pt-PT" sz="2400" dirty="0"/>
              <a:t>, em oposição à teoria de </a:t>
            </a:r>
            <a:r>
              <a:rPr lang="pt-PT" sz="2400" dirty="0" err="1"/>
              <a:t>Heckscher-Ohlin</a:t>
            </a:r>
            <a:r>
              <a:rPr lang="pt-PT" sz="2400" dirty="0"/>
              <a:t>, que é essencialmente uma teoria pautada na oferta. </a:t>
            </a:r>
          </a:p>
          <a:p>
            <a:pPr fontAlgn="base"/>
            <a:endParaRPr lang="pt-PT" sz="2400" dirty="0"/>
          </a:p>
          <a:p>
            <a:pPr fontAlgn="base"/>
            <a:r>
              <a:rPr lang="pt-PT" sz="2400" dirty="0"/>
              <a:t>A teoria de </a:t>
            </a:r>
            <a:r>
              <a:rPr lang="pt-PT" sz="2400" dirty="0" err="1"/>
              <a:t>Linder</a:t>
            </a:r>
            <a:r>
              <a:rPr lang="pt-PT" sz="2400" dirty="0"/>
              <a:t> afirma que: </a:t>
            </a:r>
          </a:p>
          <a:p>
            <a:pPr fontAlgn="base"/>
            <a:r>
              <a:rPr lang="pt-PT" sz="2400" dirty="0"/>
              <a:t>As preferências dos consumidores são fortemente influenciados por seus níveis de renda;</a:t>
            </a:r>
          </a:p>
          <a:p>
            <a:pPr fontAlgn="base"/>
            <a:r>
              <a:rPr lang="pt-PT" sz="2400" dirty="0"/>
              <a:t> É o nível de renda per capita de um país que produzirá um padrão particular de preferências.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685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6048"/>
            <a:ext cx="7729728" cy="1188720"/>
          </a:xfrm>
        </p:spPr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linder</a:t>
            </a:r>
            <a:r>
              <a:rPr lang="en-US" dirty="0"/>
              <a:t> da </a:t>
            </a:r>
            <a:r>
              <a:rPr lang="en-US" dirty="0" err="1"/>
              <a:t>sobreposição</a:t>
            </a:r>
            <a:r>
              <a:rPr lang="en-US" dirty="0"/>
              <a:t> da </a:t>
            </a:r>
            <a:r>
              <a:rPr lang="en-US" dirty="0" err="1"/>
              <a:t>demanda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208314"/>
            <a:ext cx="11103428" cy="4757057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 </a:t>
            </a:r>
            <a:r>
              <a:rPr lang="pt-PT" sz="2400" dirty="0"/>
              <a:t>Exemplo:</a:t>
            </a:r>
          </a:p>
          <a:p>
            <a:pPr fontAlgn="base"/>
            <a:r>
              <a:rPr lang="pt-PT" sz="2400" dirty="0"/>
              <a:t>Suponha que o país I tenha um nível de renda per capita que gera demandas pelos bens A, B, C, D e E.</a:t>
            </a:r>
          </a:p>
          <a:p>
            <a:pPr fontAlgn="base"/>
            <a:r>
              <a:rPr lang="pt-PT" sz="2400" dirty="0"/>
              <a:t> Esses bens são organizados em ordem crescente de “qualidade” ou sofisticação do produto, com os bens A e B, por exemplo, sendo roupas ou sandálias de baixa qualidade, enquanto os produtos C, D e E estão mais acima na escala de qualidade. </a:t>
            </a:r>
          </a:p>
          <a:p>
            <a:pPr fontAlgn="base"/>
            <a:r>
              <a:rPr lang="pt-PT" sz="2400" dirty="0"/>
              <a:t>Agora, suponha que o país II tenha uma renda per capita ligeiramente superior. </a:t>
            </a:r>
          </a:p>
          <a:p>
            <a:pPr fontAlgn="base"/>
            <a:r>
              <a:rPr lang="pt-PT" sz="2400" dirty="0"/>
              <a:t>Por causa de sua renda mais alta, ela pode exigir e, portanto, produzir os bens C, D, E, F e G. </a:t>
            </a:r>
          </a:p>
          <a:p>
            <a:pPr fontAlgn="base"/>
            <a:r>
              <a:rPr lang="pt-PT" sz="2400" dirty="0"/>
              <a:t>Os bens F e G podem ser produtos de qualidade não comprados pelos consumidores de baixa renda do país. </a:t>
            </a:r>
          </a:p>
          <a:p>
            <a:pPr fontAlgn="base"/>
            <a:r>
              <a:rPr lang="pt-PT" sz="2400" dirty="0"/>
              <a:t>Portanto, é evidente que cada país está produzindo bens que atendem às demandas de seus próprios cidadãos.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438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1410-372B-264C-BBEB-7157D2E6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 dirty="0" err="1"/>
              <a:t>Modelo</a:t>
            </a:r>
            <a:r>
              <a:rPr lang="en-US" sz="2200" dirty="0"/>
              <a:t> de </a:t>
            </a:r>
            <a:r>
              <a:rPr lang="en-US" sz="2200" dirty="0" err="1"/>
              <a:t>linder</a:t>
            </a:r>
            <a:r>
              <a:rPr lang="en-US" sz="2200" dirty="0"/>
              <a:t> da </a:t>
            </a:r>
            <a:r>
              <a:rPr lang="en-US" sz="2200" dirty="0" err="1"/>
              <a:t>sobreposição</a:t>
            </a:r>
            <a:r>
              <a:rPr lang="en-US" sz="2200" dirty="0"/>
              <a:t> da </a:t>
            </a:r>
            <a:r>
              <a:rPr lang="en-US" sz="2200" dirty="0" err="1"/>
              <a:t>demanda</a:t>
            </a:r>
            <a:endParaRPr lang="en-US" sz="2200" dirty="0"/>
          </a:p>
        </p:txBody>
      </p:sp>
      <p:pic>
        <p:nvPicPr>
          <p:cNvPr id="4" name="Content Placeholder 3" descr="Overlapping Demand in the Linder Model">
            <a:hlinkClick r:id="rId2"/>
            <a:extLst>
              <a:ext uri="{FF2B5EF4-FFF2-40B4-BE49-F238E27FC236}">
                <a16:creationId xmlns:a16="http://schemas.microsoft.com/office/drawing/2014/main" id="{1ED9E699-89A5-7548-A5C8-B5240D4FAC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3" y="628651"/>
            <a:ext cx="6600825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80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ACAA-0A6F-FB4D-82F7-952CA0B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58" y="117200"/>
            <a:ext cx="7729728" cy="1188720"/>
          </a:xfrm>
        </p:spPr>
        <p:txBody>
          <a:bodyPr/>
          <a:lstStyle/>
          <a:p>
            <a:r>
              <a:rPr lang="en-US" dirty="0"/>
              <a:t>Linder e </a:t>
            </a:r>
            <a:r>
              <a:rPr lang="en-US" dirty="0" err="1"/>
              <a:t>perspectivas</a:t>
            </a:r>
            <a:r>
              <a:rPr lang="en-US" dirty="0"/>
              <a:t> do </a:t>
            </a:r>
            <a:r>
              <a:rPr lang="en-US" dirty="0" err="1"/>
              <a:t>comércio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1CEE-9B1C-0346-B4D2-6C6545C0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831" y="1539996"/>
            <a:ext cx="10450589" cy="4905409"/>
          </a:xfrm>
        </p:spPr>
        <p:txBody>
          <a:bodyPr>
            <a:normAutofit/>
          </a:bodyPr>
          <a:lstStyle/>
          <a:p>
            <a:pPr fontAlgn="base"/>
            <a:r>
              <a:rPr lang="pt-PT" sz="2400" dirty="0" err="1"/>
              <a:t>Perspectivas</a:t>
            </a:r>
            <a:r>
              <a:rPr lang="pt-PT" sz="2400" dirty="0"/>
              <a:t> de comércio entre os dois países:</a:t>
            </a:r>
          </a:p>
          <a:p>
            <a:pPr fontAlgn="base"/>
            <a:endParaRPr lang="pt-PT" sz="2400" dirty="0"/>
          </a:p>
          <a:p>
            <a:pPr fontAlgn="base"/>
            <a:r>
              <a:rPr lang="pt-PT" sz="2800" dirty="0"/>
              <a:t>O comércio ocorrerá em bens com demanda sobreposta, o que significa que os consumidores de ambos os países estão demandando itens específicos. </a:t>
            </a:r>
          </a:p>
          <a:p>
            <a:pPr fontAlgn="base"/>
            <a:endParaRPr lang="pt-PT" sz="2800" dirty="0"/>
          </a:p>
          <a:p>
            <a:pPr fontAlgn="base"/>
            <a:r>
              <a:rPr lang="pt-PT" sz="2800" dirty="0"/>
              <a:t>No nosso exemplo, os produtos que têm escopo de comércio </a:t>
            </a:r>
            <a:r>
              <a:rPr lang="pt-PT" sz="2800" dirty="0" err="1"/>
              <a:t>entree</a:t>
            </a:r>
            <a:r>
              <a:rPr lang="pt-PT" sz="2800" dirty="0"/>
              <a:t> os 3 países são C, D e E.</a:t>
            </a:r>
            <a:endParaRPr lang="en-US" sz="2800" dirty="0"/>
          </a:p>
          <a:p>
            <a:pPr marL="0" indent="0" fontAlgn="base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5675E-2942-854A-86DC-5B0360F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6" y="965200"/>
            <a:ext cx="4386263" cy="3211697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Aspectos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explicados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pelas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novas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teorias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comércio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EC4367-AECB-48EC-9A92-1757359AA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899255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258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1410-372B-264C-BBEB-7157D2E6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 dirty="0" err="1"/>
              <a:t>Modelo</a:t>
            </a:r>
            <a:r>
              <a:rPr lang="en-US" sz="2200" dirty="0"/>
              <a:t> de </a:t>
            </a:r>
            <a:r>
              <a:rPr lang="en-US" sz="2200" dirty="0" err="1"/>
              <a:t>linder</a:t>
            </a:r>
            <a:r>
              <a:rPr lang="en-US" sz="2200" dirty="0"/>
              <a:t> da </a:t>
            </a:r>
            <a:r>
              <a:rPr lang="en-US" sz="2200" dirty="0" err="1"/>
              <a:t>sobreposição</a:t>
            </a:r>
            <a:r>
              <a:rPr lang="en-US" sz="2200" dirty="0"/>
              <a:t> da </a:t>
            </a:r>
            <a:r>
              <a:rPr lang="en-US" sz="2200" dirty="0" err="1"/>
              <a:t>demanda</a:t>
            </a:r>
            <a:endParaRPr lang="en-US" sz="2200" dirty="0"/>
          </a:p>
        </p:txBody>
      </p:sp>
      <p:pic>
        <p:nvPicPr>
          <p:cNvPr id="4" name="Content Placeholder 3" descr="Overlapping Demand in the Linder Model">
            <a:hlinkClick r:id="rId2"/>
            <a:extLst>
              <a:ext uri="{FF2B5EF4-FFF2-40B4-BE49-F238E27FC236}">
                <a16:creationId xmlns:a16="http://schemas.microsoft.com/office/drawing/2014/main" id="{1ED9E699-89A5-7548-A5C8-B5240D4FAC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3" y="628651"/>
            <a:ext cx="6600825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688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F7F8-71B0-4540-8A50-13E1AC98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34" y="206409"/>
            <a:ext cx="7729728" cy="1188720"/>
          </a:xfrm>
        </p:spPr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linder</a:t>
            </a:r>
            <a:r>
              <a:rPr lang="en-US" dirty="0"/>
              <a:t> da </a:t>
            </a:r>
            <a:r>
              <a:rPr lang="en-US" dirty="0" err="1"/>
              <a:t>sobreposição</a:t>
            </a:r>
            <a:r>
              <a:rPr lang="en-US" dirty="0"/>
              <a:t> da </a:t>
            </a:r>
            <a:r>
              <a:rPr lang="en-US" dirty="0" err="1"/>
              <a:t>demanda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F805-13D1-DE49-A8CA-1C6FF72E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35" y="1717288"/>
            <a:ext cx="9790770" cy="4839629"/>
          </a:xfrm>
        </p:spPr>
        <p:txBody>
          <a:bodyPr>
            <a:no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 determinação do padrão comercial observando demandas sobrepostas tem uma implicação importante para os tipos de países que negociarão entre </a:t>
            </a:r>
            <a:r>
              <a:rPr lang="pt-PT" sz="2000">
                <a:latin typeface="Calibri" panose="020F0502020204030204" pitchFamily="34" charset="0"/>
                <a:cs typeface="Calibri" panose="020F0502020204030204" pitchFamily="34" charset="0"/>
              </a:rPr>
              <a:t>si.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Suponha que exista um país terceiro envolvido no exemplo acima. 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Assumimos que a renda per capita do país III seja ainda maior que a do país II. A demanda do consumidor do país III pode ser pelos bens E, F, G, H e J. O país III comercializará os produtos E, F e G com o país II, mas comercializará apenas o bem E com o país I. 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Nos três países I, II e III na Figura 3 retrata as relações de renda e comércio, reconhecendo que há uma faixa representativa de renda individual em torno do nível de renda per capita de cada país. 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No exemplo de três países acima, o nível de renda per capita no país I gera uma demanda por bens A, B, C, D e E. 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 renda per capita mais alta gera uma demanda por bens C, D, E, F e G e a renda per capita ainda mais alta do país estão associados à demanda por bens E, F, G, H e J. </a:t>
            </a:r>
          </a:p>
        </p:txBody>
      </p:sp>
    </p:spTree>
    <p:extLst>
      <p:ext uri="{BB962C8B-B14F-4D97-AF65-F5344CB8AC3E}">
        <p14:creationId xmlns:p14="http://schemas.microsoft.com/office/powerpoint/2010/main" val="4045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A4C1-117E-7849-8617-06916D3C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99" y="117200"/>
            <a:ext cx="7729728" cy="1188720"/>
          </a:xfrm>
        </p:spPr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linder</a:t>
            </a:r>
            <a:r>
              <a:rPr lang="en-US" dirty="0"/>
              <a:t> da </a:t>
            </a:r>
            <a:r>
              <a:rPr lang="en-US" dirty="0" err="1"/>
              <a:t>sobreposição</a:t>
            </a:r>
            <a:r>
              <a:rPr lang="en-US" dirty="0"/>
              <a:t> da </a:t>
            </a:r>
            <a:r>
              <a:rPr lang="en-US" dirty="0" err="1"/>
              <a:t>demanda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3B60-EBDD-714B-A623-74C87CA9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0" y="1540095"/>
            <a:ext cx="10314879" cy="4470214"/>
          </a:xfrm>
        </p:spPr>
        <p:txBody>
          <a:bodyPr>
            <a:noAutofit/>
          </a:bodyPr>
          <a:lstStyle/>
          <a:p>
            <a:r>
              <a:rPr lang="pt-PT" sz="2400" b="1" dirty="0"/>
              <a:t>De acordo com a hipótese de </a:t>
            </a:r>
            <a:r>
              <a:rPr lang="pt-PT" sz="2400" b="1" dirty="0" err="1"/>
              <a:t>Linder</a:t>
            </a:r>
            <a:r>
              <a:rPr lang="pt-PT" sz="2400" b="1" dirty="0"/>
              <a:t>, só haverá interesse no comércio onde as demandas de produtos induzidas por renda forem semelhantes ou " sobreposição</a:t>
            </a:r>
            <a:r>
              <a:rPr lang="pt-PT" sz="2400" dirty="0"/>
              <a:t>". </a:t>
            </a:r>
          </a:p>
          <a:p>
            <a:r>
              <a:rPr lang="pt-PT" sz="2400" dirty="0"/>
              <a:t>Assim, seria de esperar ver os países I e II negociando mercadorias C, D e E entre si e os países II e III trocando mercadorias E, F e G. </a:t>
            </a:r>
          </a:p>
          <a:p>
            <a:endParaRPr lang="pt-PT" sz="2400" dirty="0"/>
          </a:p>
          <a:p>
            <a:r>
              <a:rPr lang="pt-PT" sz="2400" dirty="0"/>
              <a:t>Porque seus </a:t>
            </a:r>
            <a:r>
              <a:rPr lang="pt-PT" sz="2400" dirty="0" err="1"/>
              <a:t>respectivos</a:t>
            </a:r>
            <a:r>
              <a:rPr lang="pt-PT" sz="2400" dirty="0"/>
              <a:t> níveis de renda não geram demandas comuns para qualquer bem, os países I e III negociarão entre si apenas o bem E. </a:t>
            </a:r>
          </a:p>
          <a:p>
            <a:endParaRPr lang="pt-PT" sz="2400" dirty="0"/>
          </a:p>
          <a:p>
            <a:r>
              <a:rPr lang="pt-PT" sz="2400" b="1" dirty="0"/>
              <a:t>Um ponto importante referente ao modelo </a:t>
            </a:r>
            <a:r>
              <a:rPr lang="pt-PT" sz="2400" b="1" dirty="0" err="1"/>
              <a:t>Linder</a:t>
            </a:r>
            <a:r>
              <a:rPr lang="pt-PT" sz="2400" b="1" dirty="0"/>
              <a:t> é que ele não afirma especificamente a direção do fluxo de mercadorias entre os países comerciais.  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27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F7F8-71B0-4540-8A50-13E1AC98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34" y="206409"/>
            <a:ext cx="7729728" cy="1188720"/>
          </a:xfrm>
        </p:spPr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linder</a:t>
            </a:r>
            <a:r>
              <a:rPr lang="en-US" dirty="0"/>
              <a:t> da </a:t>
            </a:r>
            <a:r>
              <a:rPr lang="en-US" dirty="0" err="1"/>
              <a:t>sobreposição</a:t>
            </a:r>
            <a:r>
              <a:rPr lang="en-US" dirty="0"/>
              <a:t> da </a:t>
            </a:r>
            <a:r>
              <a:rPr lang="en-US" dirty="0" err="1"/>
              <a:t>demanda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F805-13D1-DE49-A8CA-1C6FF72E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7" y="1395129"/>
            <a:ext cx="9768467" cy="4917688"/>
          </a:xfrm>
        </p:spPr>
        <p:txBody>
          <a:bodyPr>
            <a:noAutofit/>
          </a:bodyPr>
          <a:lstStyle/>
          <a:p>
            <a:endParaRPr lang="pt-PT" sz="2400" dirty="0"/>
          </a:p>
          <a:p>
            <a:r>
              <a:rPr lang="pt-PT" sz="2400" dirty="0"/>
              <a:t>Quando declaramos (no exemplo anterior) que os países I e II negociariam os bens C, D e E, </a:t>
            </a:r>
            <a:r>
              <a:rPr lang="pt-PT" sz="2400" b="1" dirty="0"/>
              <a:t>não dissemos que bem ou bens seriam exportados por qual país. </a:t>
            </a:r>
          </a:p>
          <a:p>
            <a:r>
              <a:rPr lang="pt-PT" sz="2400" dirty="0" err="1"/>
              <a:t>Linder</a:t>
            </a:r>
            <a:r>
              <a:rPr lang="pt-PT" sz="2400" dirty="0"/>
              <a:t> opinou que um bem poderia ser enviado nas duas direções - </a:t>
            </a:r>
            <a:r>
              <a:rPr lang="pt-PT" sz="2400" b="1" dirty="0"/>
              <a:t>exportado e importado pelo mesmo país. </a:t>
            </a:r>
          </a:p>
          <a:p>
            <a:r>
              <a:rPr lang="pt-PT" sz="2400" dirty="0"/>
              <a:t>Esse fenômeno não era possível em modelos anteriores de comércio, porque se afirmava que, para todos os fins práticos, não se podia dizer que um país possuí uma vantagem comparativa e uma desvantagem comparativa no mesmo bem. </a:t>
            </a:r>
          </a:p>
          <a:p>
            <a:pPr marL="0" indent="0">
              <a:buNone/>
            </a:pPr>
            <a:r>
              <a:rPr lang="pt-PT" sz="2400" dirty="0"/>
              <a:t>Diz-se que os países que exportam e importam itens da mesma classificação de produto estão envolvidos no comércio </a:t>
            </a:r>
            <a:r>
              <a:rPr lang="pt-PT" sz="2400" dirty="0" err="1"/>
              <a:t>intra-industrial</a:t>
            </a:r>
            <a:r>
              <a:rPr lang="pt-PT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6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F4D52-0D2C-3B4F-853A-EF19447B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Novas abordagens e a organização industrial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7262-1C77-A148-9257-0AA992C46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43590"/>
            <a:ext cx="9551670" cy="3766254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rgbClr val="404040"/>
                </a:solidFill>
              </a:rPr>
              <a:t> Novas teorias do comércio internacional foram introduzidas – fortemente pautadas na Organização Industrial. </a:t>
            </a:r>
          </a:p>
          <a:p>
            <a:r>
              <a:rPr lang="pt-PT" sz="2800" dirty="0">
                <a:solidFill>
                  <a:srgbClr val="404040"/>
                </a:solidFill>
              </a:rPr>
              <a:t>Foram várias teorias com </a:t>
            </a:r>
            <a:r>
              <a:rPr lang="pt-PT" sz="2800" b="1" dirty="0">
                <a:solidFill>
                  <a:srgbClr val="404040"/>
                </a:solidFill>
              </a:rPr>
              <a:t>diferentes suposições e resultados. </a:t>
            </a:r>
            <a:endParaRPr lang="pt-PT" sz="2800" dirty="0">
              <a:solidFill>
                <a:srgbClr val="404040"/>
              </a:solidFill>
            </a:endParaRPr>
          </a:p>
          <a:p>
            <a:r>
              <a:rPr lang="pt-PT" sz="2800" dirty="0">
                <a:solidFill>
                  <a:srgbClr val="404040"/>
                </a:solidFill>
              </a:rPr>
              <a:t>A característica comum dessas teorias é que </a:t>
            </a:r>
            <a:r>
              <a:rPr lang="pt-PT" sz="2800" b="1" dirty="0">
                <a:solidFill>
                  <a:srgbClr val="404040"/>
                </a:solidFill>
              </a:rPr>
              <a:t>elas abandonam a suposição de concorrência perfeita e / ou de homogeneidade do produto</a:t>
            </a:r>
            <a:r>
              <a:rPr lang="pt-PT" sz="2800" dirty="0">
                <a:solidFill>
                  <a:srgbClr val="40404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816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A2376-974F-4B41-B94C-B71F2DEE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PT" sz="2600">
                <a:solidFill>
                  <a:schemeClr val="bg1"/>
                </a:solidFill>
              </a:rPr>
              <a:t>Classificação das Novas Teorias:</a:t>
            </a:r>
            <a:endParaRPr lang="en-US" sz="2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E06B0F-7FF0-46B6-88F9-CE9A37B69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06790"/>
              </p:ext>
            </p:extLst>
          </p:nvPr>
        </p:nvGraphicFramePr>
        <p:xfrm>
          <a:off x="5159829" y="446313"/>
          <a:ext cx="6738257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780F-7A22-3A4B-8DCC-B7C1997C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535" y="1704920"/>
            <a:ext cx="8088521" cy="1647879"/>
          </a:xfrm>
        </p:spPr>
        <p:txBody>
          <a:bodyPr/>
          <a:lstStyle/>
          <a:p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situações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induzem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comércio</a:t>
            </a:r>
            <a:r>
              <a:rPr lang="en-US" dirty="0"/>
              <a:t> intra-industrial</a:t>
            </a:r>
          </a:p>
        </p:txBody>
      </p:sp>
    </p:spTree>
    <p:extLst>
      <p:ext uri="{BB962C8B-B14F-4D97-AF65-F5344CB8AC3E}">
        <p14:creationId xmlns:p14="http://schemas.microsoft.com/office/powerpoint/2010/main" val="215829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17006-90C1-844B-ABBF-93DC3C13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3300"/>
            <a:ext cx="4475892" cy="103355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Considerando 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Custo de transporte: </a:t>
            </a:r>
            <a:br>
              <a:rPr lang="pt-PT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BA0B-5B11-2E40-B4A3-2930C4C1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77" y="1268976"/>
            <a:ext cx="5706693" cy="546571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PT" sz="2400" dirty="0">
                <a:solidFill>
                  <a:schemeClr val="tx1"/>
                </a:solidFill>
              </a:rPr>
              <a:t>Essas exceções à regra podem ser elaboradas: </a:t>
            </a:r>
          </a:p>
          <a:p>
            <a:r>
              <a:rPr lang="pt-PT" sz="2400" dirty="0">
                <a:solidFill>
                  <a:schemeClr val="tx1"/>
                </a:solidFill>
              </a:rPr>
              <a:t>1. Custo de transporte: </a:t>
            </a:r>
          </a:p>
          <a:p>
            <a:r>
              <a:rPr lang="pt-PT" sz="2400" dirty="0">
                <a:solidFill>
                  <a:schemeClr val="tx1"/>
                </a:solidFill>
              </a:rPr>
              <a:t>Na Fig. 1, consideramos dois países com uma longa fronteira comum e assumimos que eles produzem aço (em unidades situadas em a</a:t>
            </a:r>
            <a:r>
              <a:rPr lang="pt-PT" sz="2400" baseline="-25000" dirty="0">
                <a:solidFill>
                  <a:schemeClr val="tx1"/>
                </a:solidFill>
              </a:rPr>
              <a:t>1</a:t>
            </a:r>
            <a:r>
              <a:rPr lang="pt-PT" sz="2400" dirty="0">
                <a:solidFill>
                  <a:schemeClr val="tx1"/>
                </a:solidFill>
              </a:rPr>
              <a:t> e a</a:t>
            </a:r>
            <a:r>
              <a:rPr lang="pt-PT" sz="2400" baseline="-25000" dirty="0">
                <a:solidFill>
                  <a:schemeClr val="tx1"/>
                </a:solidFill>
              </a:rPr>
              <a:t>2</a:t>
            </a:r>
            <a:r>
              <a:rPr lang="pt-PT" sz="2400" dirty="0">
                <a:solidFill>
                  <a:schemeClr val="tx1"/>
                </a:solidFill>
              </a:rPr>
              <a:t>) </a:t>
            </a:r>
          </a:p>
          <a:p>
            <a:r>
              <a:rPr lang="pt-PT" sz="2400" dirty="0">
                <a:solidFill>
                  <a:schemeClr val="tx1"/>
                </a:solidFill>
              </a:rPr>
              <a:t>que posteriormente transformam em chapa de aço (nas unidades situadas em I</a:t>
            </a:r>
            <a:r>
              <a:rPr lang="pt-PT" sz="2400" baseline="-25000" dirty="0">
                <a:solidFill>
                  <a:schemeClr val="tx1"/>
                </a:solidFill>
              </a:rPr>
              <a:t>1</a:t>
            </a:r>
            <a:r>
              <a:rPr lang="pt-PT" sz="2400" dirty="0">
                <a:solidFill>
                  <a:schemeClr val="tx1"/>
                </a:solidFill>
              </a:rPr>
              <a:t> e l</a:t>
            </a:r>
            <a:r>
              <a:rPr lang="pt-PT" sz="2400" baseline="-25000" dirty="0">
                <a:solidFill>
                  <a:schemeClr val="tx1"/>
                </a:solidFill>
              </a:rPr>
              <a:t>2</a:t>
            </a:r>
            <a:r>
              <a:rPr lang="pt-PT" sz="2400" dirty="0">
                <a:solidFill>
                  <a:schemeClr val="tx1"/>
                </a:solidFill>
              </a:rPr>
              <a:t>). </a:t>
            </a:r>
          </a:p>
          <a:p>
            <a:r>
              <a:rPr lang="pt-PT" sz="2400" dirty="0">
                <a:solidFill>
                  <a:schemeClr val="tx1"/>
                </a:solidFill>
              </a:rPr>
              <a:t>Supõe-se que a tecnologia, as preferências e as dotações de fatores sejam absolutamente idênticas nos dois países.</a:t>
            </a:r>
          </a:p>
          <a:p>
            <a:endParaRPr lang="pt-PT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8" name="Rectangle 7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The cost of transport">
            <a:extLst>
              <a:ext uri="{FF2B5EF4-FFF2-40B4-BE49-F238E27FC236}">
                <a16:creationId xmlns:a16="http://schemas.microsoft.com/office/drawing/2014/main" id="{9597E0F1-2D28-B748-A92D-202471E5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2" y="1505385"/>
            <a:ext cx="4159568" cy="35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2354B86-74FA-ED4F-B144-93898C81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88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3585</Words>
  <Application>Microsoft Macintosh PowerPoint</Application>
  <PresentationFormat>Widescreen</PresentationFormat>
  <Paragraphs>242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Gill Sans MT</vt:lpstr>
      <vt:lpstr>Parcel</vt:lpstr>
      <vt:lpstr>Teoria de comércio pós-ho e comércio intra-industrial</vt:lpstr>
      <vt:lpstr>Introdução</vt:lpstr>
      <vt:lpstr>Premissas da Teoria ortodoxa</vt:lpstr>
      <vt:lpstr>Dificuldades empíricas dos modelos ortodoxos</vt:lpstr>
      <vt:lpstr>Aspectos explicados pelas novas teorias do comércio</vt:lpstr>
      <vt:lpstr>Novas abordagens e a organização industrial</vt:lpstr>
      <vt:lpstr>Classificação das Novas Teorias:</vt:lpstr>
      <vt:lpstr>Exemplos de situações ou fatores que induzem ao comércio intra-industrial</vt:lpstr>
      <vt:lpstr> Considerando  Custo de transporte:  </vt:lpstr>
      <vt:lpstr>1. Transporte</vt:lpstr>
      <vt:lpstr>2.Comércio periódico ou  Sazonal</vt:lpstr>
      <vt:lpstr>3. Condições de demanda variáveis</vt:lpstr>
      <vt:lpstr>4. Importação e Exportação de Bens de mesma classificação</vt:lpstr>
      <vt:lpstr>5. Intervenção do governo:</vt:lpstr>
      <vt:lpstr> Retornos crescentes à escala</vt:lpstr>
      <vt:lpstr>Retornos crescentes à escala</vt:lpstr>
      <vt:lpstr>Diferenciação do produto</vt:lpstr>
      <vt:lpstr>Diferenciação VERTICAL do produto</vt:lpstr>
      <vt:lpstr>Diferenciação horizontal do produto</vt:lpstr>
      <vt:lpstr>Estrutura do mercado</vt:lpstr>
      <vt:lpstr>Modelo dA hipótese de defasagem NA imitação </vt:lpstr>
      <vt:lpstr>A hipótese da defasagem de imitação </vt:lpstr>
      <vt:lpstr>A hipótese da defasagem de imitação:</vt:lpstr>
      <vt:lpstr>A hipótese da defasagem de imitação:</vt:lpstr>
      <vt:lpstr>A hipótese da defasagem de imitação:</vt:lpstr>
      <vt:lpstr>A hipótese da defasagem de imitação:</vt:lpstr>
      <vt:lpstr>A teoria do ciclo do produto:</vt:lpstr>
      <vt:lpstr>A teoria do ciclo do produto:</vt:lpstr>
      <vt:lpstr>Teoria do ciclo do produto</vt:lpstr>
      <vt:lpstr>Teoria do ciclo do produto</vt:lpstr>
      <vt:lpstr>Teoria do ciclo do produto</vt:lpstr>
      <vt:lpstr>Teoria do ciclo do produto</vt:lpstr>
      <vt:lpstr>Teoria do ciclo do produto</vt:lpstr>
      <vt:lpstr>Teoria do ciclo do produto</vt:lpstr>
      <vt:lpstr>Teoria do ciclo do produto</vt:lpstr>
      <vt:lpstr>Comércio intra-indústria  Grubel e Loyd</vt:lpstr>
      <vt:lpstr>Comércio intra-indústria  Grubel e Loyd</vt:lpstr>
      <vt:lpstr>Comércio intra-indústria  Grubel e Loyd</vt:lpstr>
      <vt:lpstr>Comércio intra-indústria  Grubel e Loyd</vt:lpstr>
      <vt:lpstr>PowerPoint Presentation</vt:lpstr>
      <vt:lpstr>PowerPoint Presentation</vt:lpstr>
      <vt:lpstr>IIT index </vt:lpstr>
      <vt:lpstr>Índice de comércio intra-indústria</vt:lpstr>
      <vt:lpstr>Comércio intra-indústria  Grubel e Loyd</vt:lpstr>
      <vt:lpstr>Comércio intra-indústria  Grubel e Loyd</vt:lpstr>
      <vt:lpstr> Teoria de Linder   </vt:lpstr>
      <vt:lpstr>Modelo de linder da sobreposição da demanda</vt:lpstr>
      <vt:lpstr>Modelo de linder da sobreposição da demanda</vt:lpstr>
      <vt:lpstr>Linder e perspectivas do comércio</vt:lpstr>
      <vt:lpstr>Modelo de linder da sobreposição da demanda</vt:lpstr>
      <vt:lpstr>Modelo de linder da sobreposição da demanda</vt:lpstr>
      <vt:lpstr>Modelo de linder da sobreposição da demanda</vt:lpstr>
      <vt:lpstr>Modelo de linder da sobreposição da demanda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de comércio pós-ho e comércio intra-industrial</dc:title>
  <dc:creator>Heloisa Burnquist</dc:creator>
  <cp:lastModifiedBy>Heloisa Burnquist</cp:lastModifiedBy>
  <cp:revision>24</cp:revision>
  <dcterms:created xsi:type="dcterms:W3CDTF">2019-09-17T12:10:17Z</dcterms:created>
  <dcterms:modified xsi:type="dcterms:W3CDTF">2019-10-24T15:59:38Z</dcterms:modified>
</cp:coreProperties>
</file>