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41" r:id="rId3"/>
    <p:sldId id="362" r:id="rId4"/>
    <p:sldId id="450" r:id="rId5"/>
    <p:sldId id="267" r:id="rId6"/>
    <p:sldId id="449" r:id="rId7"/>
    <p:sldId id="421" r:id="rId8"/>
    <p:sldId id="423" r:id="rId9"/>
    <p:sldId id="422" r:id="rId10"/>
    <p:sldId id="426" r:id="rId11"/>
    <p:sldId id="427" r:id="rId12"/>
    <p:sldId id="429" r:id="rId13"/>
    <p:sldId id="433" r:id="rId14"/>
    <p:sldId id="434" r:id="rId15"/>
    <p:sldId id="435" r:id="rId16"/>
    <p:sldId id="436" r:id="rId17"/>
    <p:sldId id="443" r:id="rId18"/>
    <p:sldId id="442" r:id="rId19"/>
    <p:sldId id="444" r:id="rId20"/>
    <p:sldId id="491" r:id="rId21"/>
    <p:sldId id="492" r:id="rId22"/>
    <p:sldId id="493" r:id="rId23"/>
    <p:sldId id="451" r:id="rId24"/>
    <p:sldId id="446" r:id="rId25"/>
    <p:sldId id="452" r:id="rId26"/>
    <p:sldId id="453" r:id="rId27"/>
    <p:sldId id="454" r:id="rId28"/>
    <p:sldId id="455" r:id="rId29"/>
    <p:sldId id="456" r:id="rId30"/>
    <p:sldId id="457" r:id="rId31"/>
    <p:sldId id="481" r:id="rId32"/>
    <p:sldId id="458" r:id="rId33"/>
    <p:sldId id="459" r:id="rId34"/>
    <p:sldId id="461" r:id="rId35"/>
    <p:sldId id="460" r:id="rId36"/>
    <p:sldId id="463" r:id="rId37"/>
    <p:sldId id="462" r:id="rId38"/>
    <p:sldId id="464" r:id="rId39"/>
    <p:sldId id="465" r:id="rId40"/>
    <p:sldId id="466" r:id="rId41"/>
    <p:sldId id="470" r:id="rId42"/>
    <p:sldId id="471" r:id="rId43"/>
    <p:sldId id="482" r:id="rId44"/>
    <p:sldId id="472" r:id="rId45"/>
    <p:sldId id="476" r:id="rId46"/>
    <p:sldId id="477" r:id="rId47"/>
    <p:sldId id="478" r:id="rId48"/>
    <p:sldId id="479" r:id="rId49"/>
    <p:sldId id="494" r:id="rId50"/>
    <p:sldId id="480" r:id="rId51"/>
    <p:sldId id="36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NUL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58.png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66.png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66.png"/><Relationship Id="rId9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66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NUL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64.wmf"/><Relationship Id="rId10" Type="http://schemas.openxmlformats.org/officeDocument/2006/relationships/image" Target="NULL"/><Relationship Id="rId4" Type="http://schemas.openxmlformats.org/officeDocument/2006/relationships/oleObject" Target="../embeddings/oleObject3.bin"/><Relationship Id="rId9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.png"/><Relationship Id="rId7" Type="http://schemas.openxmlformats.org/officeDocument/2006/relationships/image" Target="../media/image8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 (EPD)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EPT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4709612F-E778-4D27-95F7-D618A9B9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314" y="3486907"/>
            <a:ext cx="4344439" cy="7035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19ED8A1-FC49-4E5C-83F1-3EA2714D5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608" y="4611342"/>
            <a:ext cx="3827498" cy="7108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3221C7F-67DA-4232-8A25-9D0A6AD56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2365067"/>
            <a:ext cx="3247958" cy="2957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51C3F7-EBFB-48D7-84D3-25177398FDF2}"/>
                  </a:ext>
                </a:extLst>
              </p:cNvPr>
              <p:cNvSpPr txBox="1"/>
              <p:nvPr/>
            </p:nvSpPr>
            <p:spPr>
              <a:xfrm>
                <a:off x="6362485" y="2428636"/>
                <a:ext cx="260209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𝐹𝑜𝑟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ç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𝑇𝑒𝑛𝑠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ã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∗á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𝑟𝑒𝑎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51C3F7-EBFB-48D7-84D3-25177398F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85" y="2428636"/>
                <a:ext cx="2602098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EPD (compatibilidade geométrica)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44C13FFB-07E1-4EEF-A47E-71621A253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303" y="1579205"/>
            <a:ext cx="3333750" cy="213112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6F7B37-5A2D-71E9-64FD-CE7E7D81C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429000"/>
            <a:ext cx="1591435" cy="16119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3770CFF-D4BB-06CC-7582-6F0CF2704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445" y="3484328"/>
            <a:ext cx="2477555" cy="22666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C41EA66-6435-4F59-F92E-608BB79AD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303" y="3848458"/>
            <a:ext cx="3333750" cy="19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237"/>
            <a:ext cx="10515600" cy="43166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Rotação do sistema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5904D41-6F13-46A7-A222-DF59B906F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884" y="2292578"/>
            <a:ext cx="5348232" cy="31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F2ADF68-A562-4D1C-86C8-AB63C6934B22}"/>
                  </a:ext>
                </a:extLst>
              </p:cNvPr>
              <p:cNvSpPr txBox="1"/>
              <p:nvPr/>
            </p:nvSpPr>
            <p:spPr>
              <a:xfrm>
                <a:off x="6222999" y="2313693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F2ADF68-A562-4D1C-86C8-AB63C6934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99" y="2313693"/>
                <a:ext cx="4678680" cy="60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16C63785-7ED4-41C7-844F-76619DDC2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21"/>
            <a:ext cx="1864360" cy="7499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EPT x EPD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F8E8B9-8F03-43BF-8811-539ECE446F95}"/>
                  </a:ext>
                </a:extLst>
              </p:cNvPr>
              <p:cNvSpPr txBox="1"/>
              <p:nvPr/>
            </p:nvSpPr>
            <p:spPr>
              <a:xfrm>
                <a:off x="899161" y="2330842"/>
                <a:ext cx="482092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F8E8B9-8F03-43BF-8811-539ECE446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1" y="2330842"/>
                <a:ext cx="4820920" cy="601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77FDFDC-B172-486A-A384-911DD0D37DDE}"/>
                  </a:ext>
                </a:extLst>
              </p:cNvPr>
              <p:cNvSpPr txBox="1"/>
              <p:nvPr/>
            </p:nvSpPr>
            <p:spPr>
              <a:xfrm>
                <a:off x="1609649" y="3233271"/>
                <a:ext cx="4110432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77FDFDC-B172-486A-A384-911DD0D37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49" y="3233271"/>
                <a:ext cx="4110432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28686-C9A0-4100-BB3B-EE0E800219EB}"/>
                  </a:ext>
                </a:extLst>
              </p:cNvPr>
              <p:cNvSpPr txBox="1"/>
              <p:nvPr/>
            </p:nvSpPr>
            <p:spPr>
              <a:xfrm>
                <a:off x="6222999" y="3228341"/>
                <a:ext cx="4090110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28686-C9A0-4100-BB3B-EE0E80021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99" y="3228341"/>
                <a:ext cx="4090110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5A7A0E17-552F-4CAB-8BFA-62A915EA3B08}"/>
              </a:ext>
            </a:extLst>
          </p:cNvPr>
          <p:cNvSpPr/>
          <p:nvPr/>
        </p:nvSpPr>
        <p:spPr>
          <a:xfrm>
            <a:off x="6096000" y="2062480"/>
            <a:ext cx="4820920" cy="19404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  <p:bldP spid="17" grpId="0"/>
      <p:bldP spid="1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6.3. Deformações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Valores extremos de deformação normal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5AE048C-8717-4C40-9895-2EA4DA87F5CD}"/>
                  </a:ext>
                </a:extLst>
              </p:cNvPr>
              <p:cNvSpPr txBox="1"/>
              <p:nvPr/>
            </p:nvSpPr>
            <p:spPr>
              <a:xfrm>
                <a:off x="1669001" y="2518301"/>
                <a:ext cx="398272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5AE048C-8717-4C40-9895-2EA4DA87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518301"/>
                <a:ext cx="398272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26F2B2-E017-466E-B695-EFBEF3F5B7F1}"/>
                  </a:ext>
                </a:extLst>
              </p:cNvPr>
              <p:cNvSpPr txBox="1"/>
              <p:nvPr/>
            </p:nvSpPr>
            <p:spPr>
              <a:xfrm>
                <a:off x="6096000" y="2647662"/>
                <a:ext cx="2143760" cy="651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26F2B2-E017-466E-B695-EFBEF3F5B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47662"/>
                <a:ext cx="2143760" cy="651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A5A6822-FC98-45B7-AD39-CED5CFC4E14C}"/>
                  </a:ext>
                </a:extLst>
              </p:cNvPr>
              <p:cNvSpPr txBox="1"/>
              <p:nvPr/>
            </p:nvSpPr>
            <p:spPr>
              <a:xfrm>
                <a:off x="9103783" y="2778275"/>
                <a:ext cx="105227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A5A6822-FC98-45B7-AD39-CED5CFC4E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783" y="2778275"/>
                <a:ext cx="1052270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47C214F-8CB1-2274-0900-F3690FB6B480}"/>
                  </a:ext>
                </a:extLst>
              </p:cNvPr>
              <p:cNvSpPr txBox="1"/>
              <p:nvPr/>
            </p:nvSpPr>
            <p:spPr>
              <a:xfrm>
                <a:off x="1669002" y="3760739"/>
                <a:ext cx="3854344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47C214F-8CB1-2274-0900-F3690FB6B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2" y="3760739"/>
                <a:ext cx="3854344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DFB1CE0-6863-AA5F-C597-620502C0334E}"/>
                  </a:ext>
                </a:extLst>
              </p:cNvPr>
              <p:cNvSpPr txBox="1"/>
              <p:nvPr/>
            </p:nvSpPr>
            <p:spPr>
              <a:xfrm>
                <a:off x="6096000" y="3867050"/>
                <a:ext cx="2143760" cy="6980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DFB1CE0-6863-AA5F-C597-620502C03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67050"/>
                <a:ext cx="2143760" cy="6980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9D884D5-1726-F276-D0D4-A5D2C803ED12}"/>
                  </a:ext>
                </a:extLst>
              </p:cNvPr>
              <p:cNvSpPr txBox="1"/>
              <p:nvPr/>
            </p:nvSpPr>
            <p:spPr>
              <a:xfrm>
                <a:off x="9103783" y="4020714"/>
                <a:ext cx="1052270" cy="39074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9D884D5-1726-F276-D0D4-A5D2C803E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783" y="4020714"/>
                <a:ext cx="1052270" cy="390748"/>
              </a:xfrm>
              <a:prstGeom prst="rect">
                <a:avLst/>
              </a:prstGeom>
              <a:blipFill>
                <a:blip r:embed="rId9"/>
                <a:stretch>
                  <a:fillRect b="-781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0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6.4. Máxima distorção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Valores extremos de deformação por cisalhamento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5AE048C-8717-4C40-9895-2EA4DA87F5CD}"/>
                  </a:ext>
                </a:extLst>
              </p:cNvPr>
              <p:cNvSpPr txBox="1"/>
              <p:nvPr/>
            </p:nvSpPr>
            <p:spPr>
              <a:xfrm>
                <a:off x="1669002" y="2544940"/>
                <a:ext cx="4013278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p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5AE048C-8717-4C40-9895-2EA4DA87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2" y="2544940"/>
                <a:ext cx="4013278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26F2B2-E017-466E-B695-EFBEF3F5B7F1}"/>
                  </a:ext>
                </a:extLst>
              </p:cNvPr>
              <p:cNvSpPr txBox="1"/>
              <p:nvPr/>
            </p:nvSpPr>
            <p:spPr>
              <a:xfrm>
                <a:off x="5845946" y="2616244"/>
                <a:ext cx="2591960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26F2B2-E017-466E-B695-EFBEF3F5B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46" y="2616244"/>
                <a:ext cx="2591960" cy="720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A5A6822-FC98-45B7-AD39-CED5CFC4E14C}"/>
                  </a:ext>
                </a:extLst>
              </p:cNvPr>
              <p:cNvSpPr txBox="1"/>
              <p:nvPr/>
            </p:nvSpPr>
            <p:spPr>
              <a:xfrm>
                <a:off x="8601573" y="2616244"/>
                <a:ext cx="15544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A5A6822-FC98-45B7-AD39-CED5CFC4E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573" y="2616244"/>
                <a:ext cx="1554480" cy="6012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EBC8A2D-9A61-D61D-0274-828E734B6EE8}"/>
                  </a:ext>
                </a:extLst>
              </p:cNvPr>
              <p:cNvSpPr txBox="1"/>
              <p:nvPr/>
            </p:nvSpPr>
            <p:spPr>
              <a:xfrm>
                <a:off x="1669001" y="4088370"/>
                <a:ext cx="3525086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EBC8A2D-9A61-D61D-0274-828E734B6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088370"/>
                <a:ext cx="3525086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25949E7-3D7F-0FD5-243C-9BEDDE2271F7}"/>
                  </a:ext>
                </a:extLst>
              </p:cNvPr>
              <p:cNvSpPr txBox="1"/>
              <p:nvPr/>
            </p:nvSpPr>
            <p:spPr>
              <a:xfrm>
                <a:off x="5418645" y="4181364"/>
                <a:ext cx="2602434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25949E7-3D7F-0FD5-243C-9BEDDE227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45" y="4181364"/>
                <a:ext cx="2602434" cy="7202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25183A4-BE1E-EE75-1D7A-944CF397C54B}"/>
                  </a:ext>
                </a:extLst>
              </p:cNvPr>
              <p:cNvSpPr txBox="1"/>
              <p:nvPr/>
            </p:nvSpPr>
            <p:spPr>
              <a:xfrm>
                <a:off x="8394046" y="4240867"/>
                <a:ext cx="15544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25183A4-BE1E-EE75-1D7A-944CF397C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46" y="4240867"/>
                <a:ext cx="1554480" cy="6012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7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Círculo de Mohr para EPD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F5C554C0-163C-4C17-89D9-BE0DD067B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841195"/>
            <a:ext cx="3891290" cy="338701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2A6EBF-0DD3-BA42-1EE6-5B8599146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336" y="2075462"/>
            <a:ext cx="4555836" cy="29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Rosetas de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Extensômetros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DE23CC1-E529-474A-BD7E-96FE5413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619729"/>
            <a:ext cx="3038475" cy="2200275"/>
          </a:xfrm>
          <a:prstGeom prst="rect">
            <a:avLst/>
          </a:prstGeom>
        </p:spPr>
      </p:pic>
      <p:pic>
        <p:nvPicPr>
          <p:cNvPr id="1026" name="Picture 2" descr="15-Detalhe da instrumentação do corpo-de-prova cilíndrico 10 x 20 cm... |  Download Scientific Diagram">
            <a:extLst>
              <a:ext uri="{FF2B5EF4-FFF2-40B4-BE49-F238E27FC236}">
                <a16:creationId xmlns:a16="http://schemas.microsoft.com/office/drawing/2014/main" id="{F256ED3E-2375-45E3-9833-F8098835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37" y="2081799"/>
            <a:ext cx="4351116" cy="3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ain Gages – Portal Célula de Carga">
            <a:extLst>
              <a:ext uri="{FF2B5EF4-FFF2-40B4-BE49-F238E27FC236}">
                <a16:creationId xmlns:a16="http://schemas.microsoft.com/office/drawing/2014/main" id="{EFB8C62D-3BF2-44AE-860F-63C87281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70" y="2619729"/>
            <a:ext cx="3492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AA77B89-FD33-4F1A-831C-915C1E2093E7}"/>
              </a:ext>
            </a:extLst>
          </p:cNvPr>
          <p:cNvSpPr/>
          <p:nvPr/>
        </p:nvSpPr>
        <p:spPr>
          <a:xfrm>
            <a:off x="7691120" y="3429000"/>
            <a:ext cx="721360" cy="54356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Rosetas de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Rosetas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45 graus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0C50F3C7-4DE8-4222-AD83-8D1A9AF21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946400"/>
            <a:ext cx="2791869" cy="2513330"/>
          </a:xfrm>
          <a:prstGeom prst="rect">
            <a:avLst/>
          </a:prstGeom>
        </p:spPr>
      </p:pic>
      <p:pic>
        <p:nvPicPr>
          <p:cNvPr id="2050" name="Picture 2" descr="Colagem da roseta de deformação no dispositivo. | Download Scientific  Diagram">
            <a:extLst>
              <a:ext uri="{FF2B5EF4-FFF2-40B4-BE49-F238E27FC236}">
                <a16:creationId xmlns:a16="http://schemas.microsoft.com/office/drawing/2014/main" id="{8ADD27EA-E02C-4AB4-8FAA-399E5AE8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24" y="2204275"/>
            <a:ext cx="4461929" cy="32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Rosetas de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Rosetas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45 graus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2260C70-1DFF-4EEC-8DF3-B3F847A85BB3}"/>
                  </a:ext>
                </a:extLst>
              </p:cNvPr>
              <p:cNvSpPr txBox="1"/>
              <p:nvPr/>
            </p:nvSpPr>
            <p:spPr>
              <a:xfrm>
                <a:off x="5318019" y="2858258"/>
                <a:ext cx="1007615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2260C70-1DFF-4EEC-8DF3-B3F847A85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19" y="2858258"/>
                <a:ext cx="100761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82EC514-5FFF-4B83-80BB-30AFED8BAD30}"/>
                  </a:ext>
                </a:extLst>
              </p:cNvPr>
              <p:cNvSpPr txBox="1"/>
              <p:nvPr/>
            </p:nvSpPr>
            <p:spPr>
              <a:xfrm>
                <a:off x="5318019" y="3458653"/>
                <a:ext cx="1007615" cy="4242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82EC514-5FFF-4B83-80BB-30AFED8BA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19" y="3458653"/>
                <a:ext cx="1007615" cy="424283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5C9771F8-0D07-4DB2-A5B4-657A8C864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2858258"/>
            <a:ext cx="2943639" cy="27078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51D47C2-582C-48EF-BBFF-968A8587A491}"/>
                  </a:ext>
                </a:extLst>
              </p:cNvPr>
              <p:cNvSpPr txBox="1"/>
              <p:nvPr/>
            </p:nvSpPr>
            <p:spPr>
              <a:xfrm>
                <a:off x="5318019" y="4083221"/>
                <a:ext cx="5330402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90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m:rPr>
                              <m:nor/>
                            </m:rP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51D47C2-582C-48EF-BBFF-968A8587A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19" y="4083221"/>
                <a:ext cx="5330402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AC30D00-06E8-4D49-B237-821B0B210739}"/>
              </a:ext>
            </a:extLst>
          </p:cNvPr>
          <p:cNvCxnSpPr>
            <a:cxnSpLocks/>
          </p:cNvCxnSpPr>
          <p:nvPr/>
        </p:nvCxnSpPr>
        <p:spPr>
          <a:xfrm flipV="1">
            <a:off x="7983220" y="4083221"/>
            <a:ext cx="907520" cy="6274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C94C4B3-C37B-46C9-B990-77A4CDE32D10}"/>
                  </a:ext>
                </a:extLst>
              </p:cNvPr>
              <p:cNvSpPr txBox="1"/>
              <p:nvPr/>
            </p:nvSpPr>
            <p:spPr>
              <a:xfrm>
                <a:off x="6699779" y="5010601"/>
                <a:ext cx="2566881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C94C4B3-C37B-46C9-B990-77A4CDE32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779" y="5010601"/>
                <a:ext cx="2566881" cy="424283"/>
              </a:xfrm>
              <a:prstGeom prst="rect">
                <a:avLst/>
              </a:prstGeom>
              <a:blipFill>
                <a:blip r:embed="rId8"/>
                <a:stretch>
                  <a:fillRect r="-95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079F9D7-5A61-B34D-89A9-61F9F1DA271B}"/>
                  </a:ext>
                </a:extLst>
              </p:cNvPr>
              <p:cNvSpPr txBox="1"/>
              <p:nvPr/>
            </p:nvSpPr>
            <p:spPr>
              <a:xfrm>
                <a:off x="5318019" y="1880519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079F9D7-5A61-B34D-89A9-61F9F1DA2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19" y="1880519"/>
                <a:ext cx="4678680" cy="6012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09)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5.6. Cisalhamento máximo absoluto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Elasticidade, Homogeneidade e Isotropia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Deformações elásticas (reversíveis)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Material homogêneo</a:t>
            </a:r>
          </a:p>
          <a:p>
            <a:pPr>
              <a:lnSpc>
                <a:spcPct val="150000"/>
              </a:lnSpc>
            </a:pPr>
            <a:r>
              <a:rPr lang="pt-BR" sz="2400" b="1" i="1" dirty="0"/>
              <a:t>Isotropia</a:t>
            </a:r>
            <a:endParaRPr lang="en-US" sz="2200" b="1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6102857-BA96-902B-BF9B-FF007E60A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427" y="1738414"/>
            <a:ext cx="4786745" cy="35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CB4D40C-9C87-4983-B4AD-771D10F74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462" y="1720318"/>
            <a:ext cx="1307879" cy="3867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F6D5A6C-60F9-45B1-8FA8-544A5121E17B}"/>
                  </a:ext>
                </a:extLst>
              </p:cNvPr>
              <p:cNvSpPr txBox="1"/>
              <p:nvPr/>
            </p:nvSpPr>
            <p:spPr>
              <a:xfrm>
                <a:off x="2195498" y="2438864"/>
                <a:ext cx="108026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F6D5A6C-60F9-45B1-8FA8-544A5121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8" y="2438864"/>
                <a:ext cx="1080260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F49B68-AD55-49B9-92A9-DCDDA093FB66}"/>
                  </a:ext>
                </a:extLst>
              </p:cNvPr>
              <p:cNvSpPr txBox="1"/>
              <p:nvPr/>
            </p:nvSpPr>
            <p:spPr>
              <a:xfrm>
                <a:off x="2195498" y="3500196"/>
                <a:ext cx="108026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F49B68-AD55-49B9-92A9-DCDDA093F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8" y="3500196"/>
                <a:ext cx="1080260" cy="726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52C39FD-97C5-4338-8809-96B720087CB9}"/>
                  </a:ext>
                </a:extLst>
              </p:cNvPr>
              <p:cNvSpPr txBox="1"/>
              <p:nvPr/>
            </p:nvSpPr>
            <p:spPr>
              <a:xfrm>
                <a:off x="3853044" y="3472142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52C39FD-97C5-4338-8809-96B72008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44" y="3472142"/>
                <a:ext cx="1307879" cy="723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86C9A4A-6B46-5E69-F59C-92ABEF4C5D90}"/>
                  </a:ext>
                </a:extLst>
              </p:cNvPr>
              <p:cNvSpPr txBox="1"/>
              <p:nvPr/>
            </p:nvSpPr>
            <p:spPr>
              <a:xfrm>
                <a:off x="2195498" y="4505422"/>
                <a:ext cx="1080260" cy="66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num>
                        <m:den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86C9A4A-6B46-5E69-F59C-92ABEF4C5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8" y="4505422"/>
                <a:ext cx="1080260" cy="6678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1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C430320-807D-42FD-9D27-4BB9BA2C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20" y="1590878"/>
            <a:ext cx="3296333" cy="4105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49A7B4-411E-46AA-87C2-7AF203E463AD}"/>
                  </a:ext>
                </a:extLst>
              </p:cNvPr>
              <p:cNvSpPr txBox="1"/>
              <p:nvPr/>
            </p:nvSpPr>
            <p:spPr>
              <a:xfrm>
                <a:off x="1669001" y="2463876"/>
                <a:ext cx="962439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49A7B4-411E-46AA-87C2-7AF203E4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63876"/>
                <a:ext cx="962439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/>
              <p:nvPr/>
            </p:nvSpPr>
            <p:spPr>
              <a:xfrm>
                <a:off x="2865120" y="2463875"/>
                <a:ext cx="1371600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2463875"/>
                <a:ext cx="1371600" cy="615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0AA4BE30-44A5-41F0-A460-ECE9F07AA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3549909"/>
            <a:ext cx="3419324" cy="214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Coeficiente de Poisson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C430320-807D-42FD-9D27-4BB9BA2C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20" y="1590878"/>
            <a:ext cx="3296333" cy="4105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/>
              <p:nvPr/>
            </p:nvSpPr>
            <p:spPr>
              <a:xfrm>
                <a:off x="1669001" y="2457755"/>
                <a:ext cx="1056640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57755"/>
                <a:ext cx="1056640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7499669-C786-494C-A977-70C76CBC4C8A}"/>
                  </a:ext>
                </a:extLst>
              </p:cNvPr>
              <p:cNvSpPr txBox="1"/>
              <p:nvPr/>
            </p:nvSpPr>
            <p:spPr>
              <a:xfrm>
                <a:off x="1669001" y="3500040"/>
                <a:ext cx="14833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7499669-C786-494C-A977-70C76CBC4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500040"/>
                <a:ext cx="1483360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064078F-D0B0-44F1-8AFA-DFB1E1B6AA65}"/>
                  </a:ext>
                </a:extLst>
              </p:cNvPr>
              <p:cNvSpPr txBox="1"/>
              <p:nvPr/>
            </p:nvSpPr>
            <p:spPr>
              <a:xfrm>
                <a:off x="1669001" y="4351311"/>
                <a:ext cx="1483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064078F-D0B0-44F1-8AFA-DFB1E1B6A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351311"/>
                <a:ext cx="14833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1F8237-2D5C-437A-A0D1-E4CED9234370}"/>
                  </a:ext>
                </a:extLst>
              </p:cNvPr>
              <p:cNvSpPr txBox="1"/>
              <p:nvPr/>
            </p:nvSpPr>
            <p:spPr>
              <a:xfrm>
                <a:off x="3344360" y="3403538"/>
                <a:ext cx="185756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1F8237-2D5C-437A-A0D1-E4CED923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60" y="3403538"/>
                <a:ext cx="1857560" cy="6172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629FD43-8BC4-4644-80F2-909CCF70718B}"/>
                  </a:ext>
                </a:extLst>
              </p:cNvPr>
              <p:cNvSpPr txBox="1"/>
              <p:nvPr/>
            </p:nvSpPr>
            <p:spPr>
              <a:xfrm>
                <a:off x="3344360" y="4246136"/>
                <a:ext cx="185756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629FD43-8BC4-4644-80F2-909CCF707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60" y="4246136"/>
                <a:ext cx="1857560" cy="6172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03DA0FE-6511-4897-837E-908512963AEB}"/>
                  </a:ext>
                </a:extLst>
              </p:cNvPr>
              <p:cNvSpPr txBox="1"/>
              <p:nvPr/>
            </p:nvSpPr>
            <p:spPr>
              <a:xfrm>
                <a:off x="3556442" y="2552876"/>
                <a:ext cx="2242599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𝑡𝑟𝑎𝑛𝑠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𝑙𝑜𝑛𝑔𝑖𝑡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03DA0FE-6511-4897-837E-90851296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42" y="2552876"/>
                <a:ext cx="2242599" cy="425053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Para as leituras realizadas ao longo do ensaio de tração uniaxial ao lado, determinar o módulo de Young e o coeficiente de Poisson do material.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521" y="1619734"/>
            <a:ext cx="4272278" cy="30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24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Módulo de Young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521" y="1619734"/>
            <a:ext cx="4272278" cy="3024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94B6160-6902-451F-B917-233F1B58BE59}"/>
                  </a:ext>
                </a:extLst>
              </p:cNvPr>
              <p:cNvSpPr txBox="1"/>
              <p:nvPr/>
            </p:nvSpPr>
            <p:spPr>
              <a:xfrm>
                <a:off x="1233997" y="2525011"/>
                <a:ext cx="1307879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94B6160-6902-451F-B917-233F1B58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525011"/>
                <a:ext cx="1307879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13BA1A-4AFD-4A41-B9B4-12CE0A9D9341}"/>
                  </a:ext>
                </a:extLst>
              </p:cNvPr>
              <p:cNvSpPr txBox="1"/>
              <p:nvPr/>
            </p:nvSpPr>
            <p:spPr>
              <a:xfrm>
                <a:off x="2734917" y="2525011"/>
                <a:ext cx="180848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13BA1A-4AFD-4A41-B9B4-12CE0A9D9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917" y="2525011"/>
                <a:ext cx="1808480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843FE1-35A1-4296-9C42-4AAF24109EB5}"/>
                  </a:ext>
                </a:extLst>
              </p:cNvPr>
              <p:cNvSpPr txBox="1"/>
              <p:nvPr/>
            </p:nvSpPr>
            <p:spPr>
              <a:xfrm>
                <a:off x="1233997" y="3529958"/>
                <a:ext cx="5461443" cy="825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500 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0,300 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=99,47</m:t>
                      </m:r>
                      <m:f>
                        <m:fPr>
                          <m:type m:val="li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843FE1-35A1-4296-9C42-4AAF24109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529958"/>
                <a:ext cx="5461443" cy="8252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7EECE7-5EBA-4D66-933D-74A434DA252D}"/>
                  </a:ext>
                </a:extLst>
              </p:cNvPr>
              <p:cNvSpPr txBox="1"/>
              <p:nvPr/>
            </p:nvSpPr>
            <p:spPr>
              <a:xfrm>
                <a:off x="4451956" y="4555535"/>
                <a:ext cx="20960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𝟗𝟗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𝟒𝟕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𝐆𝐏𝐚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7EECE7-5EBA-4D66-933D-74A434DA2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56" y="4555535"/>
                <a:ext cx="209607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Coeficiente de Poisson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477" y="1619735"/>
            <a:ext cx="3624321" cy="2566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8D7818-8D4F-4CB5-9E35-AEC87F45F803}"/>
                  </a:ext>
                </a:extLst>
              </p:cNvPr>
              <p:cNvSpPr txBox="1"/>
              <p:nvPr/>
            </p:nvSpPr>
            <p:spPr>
              <a:xfrm>
                <a:off x="838200" y="2599695"/>
                <a:ext cx="2606483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8D7818-8D4F-4CB5-9E35-AEC87F45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9695"/>
                <a:ext cx="2606483" cy="722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2F756F-97CB-42EB-91C8-0661CC43D99F}"/>
                  </a:ext>
                </a:extLst>
              </p:cNvPr>
              <p:cNvSpPr txBox="1"/>
              <p:nvPr/>
            </p:nvSpPr>
            <p:spPr>
              <a:xfrm>
                <a:off x="3863341" y="2572623"/>
                <a:ext cx="3419283" cy="72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−0,0024 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2F756F-97CB-42EB-91C8-0661CC43D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41" y="2572623"/>
                <a:ext cx="3419283" cy="728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01F5B9B-1A9D-40A1-B09C-D8E7264F8477}"/>
                  </a:ext>
                </a:extLst>
              </p:cNvPr>
              <p:cNvSpPr txBox="1"/>
              <p:nvPr/>
            </p:nvSpPr>
            <p:spPr>
              <a:xfrm>
                <a:off x="838200" y="3886426"/>
                <a:ext cx="2242599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𝑡𝑟𝑎𝑛𝑠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𝑙𝑜𝑛𝑔𝑖𝑡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01F5B9B-1A9D-40A1-B09C-D8E7264F8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6426"/>
                <a:ext cx="2242599" cy="425053"/>
              </a:xfrm>
              <a:prstGeom prst="rect">
                <a:avLst/>
              </a:prstGeom>
              <a:blipFill>
                <a:blip r:embed="rId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493A0D-0FA7-471C-8095-C8A8D402DFFB}"/>
                  </a:ext>
                </a:extLst>
              </p:cNvPr>
              <p:cNvSpPr txBox="1"/>
              <p:nvPr/>
            </p:nvSpPr>
            <p:spPr>
              <a:xfrm>
                <a:off x="3178614" y="3763669"/>
                <a:ext cx="4165413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−0,0024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0,300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𝝂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493A0D-0FA7-471C-8095-C8A8D402D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14" y="3763669"/>
                <a:ext cx="4165413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2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triaxial de tensão (isotropia)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518417"/>
            <a:ext cx="2821719" cy="2803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32485A-4AEA-4FFB-94DE-F19EFB40E003}"/>
                  </a:ext>
                </a:extLst>
              </p:cNvPr>
              <p:cNvSpPr txBox="1"/>
              <p:nvPr/>
            </p:nvSpPr>
            <p:spPr>
              <a:xfrm>
                <a:off x="4602482" y="2518417"/>
                <a:ext cx="1442718" cy="2451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32485A-4AEA-4FFB-94DE-F19EFB40E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2" y="2518417"/>
                <a:ext cx="1442718" cy="2451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B43BE7-D5F3-4B90-A16A-1A5472BCC4A9}"/>
                  </a:ext>
                </a:extLst>
              </p:cNvPr>
              <p:cNvSpPr txBox="1"/>
              <p:nvPr/>
            </p:nvSpPr>
            <p:spPr>
              <a:xfrm>
                <a:off x="6591966" y="2518417"/>
                <a:ext cx="1442718" cy="246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B43BE7-D5F3-4B90-A16A-1A5472BCC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966" y="2518417"/>
                <a:ext cx="1442718" cy="2467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E1E995-7D8C-4D05-8D65-2BEF14BA2F39}"/>
                  </a:ext>
                </a:extLst>
              </p:cNvPr>
              <p:cNvSpPr txBox="1"/>
              <p:nvPr/>
            </p:nvSpPr>
            <p:spPr>
              <a:xfrm>
                <a:off x="8581450" y="2502836"/>
                <a:ext cx="1442718" cy="246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E1E995-7D8C-4D05-8D65-2BEF14BA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450" y="2502836"/>
                <a:ext cx="1442718" cy="2467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generalizada (versão 1)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721" y="2518417"/>
            <a:ext cx="2821719" cy="28037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7D942DB-8C3F-432F-8E2A-2EE9F18A6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357" y="2699093"/>
            <a:ext cx="3104042" cy="23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Lei de Hooke 3D para material ortotrópico (reforçado com fibras)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721" y="2518417"/>
            <a:ext cx="2821719" cy="28037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8149CD-9965-4D51-9F92-AB44F6E90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961" y="2758564"/>
            <a:ext cx="3005984" cy="22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10. EPD e Lei de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6. Estado Plano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6.1. Definição de EPD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6.2.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6.3. Deformações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6.4. Máxima distorção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* Rosetas de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generalizada (versão 2)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02B20518-8768-4316-966B-26FA6673E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518417"/>
            <a:ext cx="2862359" cy="2146769"/>
          </a:xfrm>
          <a:prstGeom prst="rect">
            <a:avLst/>
          </a:prstGeom>
        </p:spPr>
      </p:pic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5440E0A3-FAE7-4968-9A24-FF4678EE1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8109" y="2992290"/>
          <a:ext cx="3722190" cy="14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700" imgH="762000" progId="Equation.DSMT4">
                  <p:embed/>
                </p:oleObj>
              </mc:Choice>
              <mc:Fallback>
                <p:oleObj name="Equation" r:id="rId5" imgW="1917700" imgH="7620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5440E0A3-FAE7-4968-9A24-FF4678EE14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109" y="2992290"/>
                        <a:ext cx="3722190" cy="1477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7453694C-316A-44F7-9907-A61D625113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1191" y="2992290"/>
          <a:ext cx="5742700" cy="14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59100" imgH="762000" progId="Equation.DSMT4">
                  <p:embed/>
                </p:oleObj>
              </mc:Choice>
              <mc:Fallback>
                <p:oleObj name="Equation" r:id="rId7" imgW="2959100" imgH="7620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7453694C-316A-44F7-9907-A61D62511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91" y="2992290"/>
                        <a:ext cx="5742700" cy="1477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para cisalhamento (3D)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3BE002-F477-4EEC-BEF6-D942CD1A58B8}"/>
                  </a:ext>
                </a:extLst>
              </p:cNvPr>
              <p:cNvSpPr txBox="1"/>
              <p:nvPr/>
            </p:nvSpPr>
            <p:spPr>
              <a:xfrm>
                <a:off x="1935331" y="2525375"/>
                <a:ext cx="1586883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3BE002-F477-4EEC-BEF6-D942CD1A5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1" y="2525375"/>
                <a:ext cx="1586883" cy="457561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993F0D2-E744-4DFB-884A-9434BCED16AF}"/>
                  </a:ext>
                </a:extLst>
              </p:cNvPr>
              <p:cNvSpPr txBox="1"/>
              <p:nvPr/>
            </p:nvSpPr>
            <p:spPr>
              <a:xfrm>
                <a:off x="1935330" y="3208584"/>
                <a:ext cx="158688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993F0D2-E744-4DFB-884A-9434BCED1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0" y="3208584"/>
                <a:ext cx="1586883" cy="430887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69DCCD-B9F9-41A3-82D0-CB5E4995BC01}"/>
                  </a:ext>
                </a:extLst>
              </p:cNvPr>
              <p:cNvSpPr txBox="1"/>
              <p:nvPr/>
            </p:nvSpPr>
            <p:spPr>
              <a:xfrm>
                <a:off x="1935330" y="3865119"/>
                <a:ext cx="1586883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69DCCD-B9F9-41A3-82D0-CB5E4995B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0" y="3865119"/>
                <a:ext cx="1586883" cy="457561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3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15439"/>
            <a:ext cx="6800271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O bloco da figura ao lado é feito de aço (E = 200 GPa, </a:t>
            </a:r>
            <a:r>
              <a:rPr lang="el-GR" altLang="pt-BR" sz="2000" dirty="0"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cs typeface="Times New Roman" panose="02020603050405020304" pitchFamily="18" charset="0"/>
              </a:rPr>
              <a:t> = 0,30) e está submetido às seguintes forças: 80 kN de tração ao longo de </a:t>
            </a:r>
            <a:r>
              <a:rPr lang="pt-BR" altLang="pt-BR" sz="2000" i="1" dirty="0">
                <a:cs typeface="Times New Roman" panose="02020603050405020304" pitchFamily="18" charset="0"/>
              </a:rPr>
              <a:t>x</a:t>
            </a:r>
            <a:r>
              <a:rPr lang="pt-BR" altLang="pt-BR" sz="2000" dirty="0">
                <a:cs typeface="Times New Roman" panose="02020603050405020304" pitchFamily="18" charset="0"/>
              </a:rPr>
              <a:t>, 120 kN de compressão ao longo de </a:t>
            </a:r>
            <a:r>
              <a:rPr lang="pt-BR" altLang="pt-BR" sz="2000" i="1" dirty="0">
                <a:cs typeface="Times New Roman" panose="02020603050405020304" pitchFamily="18" charset="0"/>
              </a:rPr>
              <a:t>z</a:t>
            </a:r>
            <a:r>
              <a:rPr lang="pt-BR" altLang="pt-BR" sz="2000" dirty="0">
                <a:cs typeface="Times New Roman" panose="02020603050405020304" pitchFamily="18" charset="0"/>
              </a:rPr>
              <a:t>, e 50 kN para cima na face frontal (normal ao eixo </a:t>
            </a:r>
            <a:r>
              <a:rPr lang="pt-BR" altLang="pt-BR" sz="2000" i="1" dirty="0">
                <a:cs typeface="Times New Roman" panose="02020603050405020304" pitchFamily="18" charset="0"/>
              </a:rPr>
              <a:t>z</a:t>
            </a:r>
            <a:r>
              <a:rPr lang="pt-BR" altLang="pt-BR" sz="2000" dirty="0">
                <a:cs typeface="Times New Roman" panose="02020603050405020304" pitchFamily="18" charset="0"/>
              </a:rPr>
              <a:t>). Neste caso, determinar os estados 3D de tensão e deformação, bem como as variações de dimensão do bloco.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473" y="1664759"/>
            <a:ext cx="3748130" cy="26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89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80 kN de tração ao longo de </a:t>
            </a:r>
            <a:r>
              <a:rPr lang="pt-BR" altLang="pt-BR" sz="1800" i="1" dirty="0">
                <a:cs typeface="Times New Roman" panose="02020603050405020304" pitchFamily="18" charset="0"/>
              </a:rPr>
              <a:t>x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120 kN de compressão ao longo de </a:t>
            </a:r>
            <a:r>
              <a:rPr lang="pt-BR" altLang="pt-BR" sz="1800" i="1" dirty="0">
                <a:cs typeface="Times New Roman" panose="02020603050405020304" pitchFamily="18" charset="0"/>
              </a:rPr>
              <a:t>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50 kN para cima na face frontal (normal ao eixo </a:t>
            </a:r>
            <a:r>
              <a:rPr lang="pt-BR" altLang="pt-BR" sz="1800" i="1" dirty="0">
                <a:cs typeface="Times New Roman" panose="02020603050405020304" pitchFamily="18" charset="0"/>
              </a:rPr>
              <a:t>z</a:t>
            </a:r>
            <a:r>
              <a:rPr lang="pt-BR" altLang="pt-BR" sz="1800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1669000" y="3789178"/>
                <a:ext cx="442700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0,2.0,3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3789178"/>
                <a:ext cx="4427000" cy="720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1669000" y="4770780"/>
                <a:ext cx="430508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−12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</m:t>
                              </m:r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.0,</m:t>
                              </m:r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770780"/>
                <a:ext cx="4305080" cy="7201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6725052" y="4766168"/>
                <a:ext cx="413512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0,4.0,2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52" y="4766168"/>
                <a:ext cx="4135120" cy="720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E2EFF26F-6A8D-E901-C41C-FF6B803D7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687" y="1613210"/>
            <a:ext cx="3823485" cy="28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tensão 3D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1378432" y="2425498"/>
                <a:ext cx="217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2425498"/>
                <a:ext cx="21742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1378432" y="3804231"/>
                <a:ext cx="208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3804231"/>
                <a:ext cx="20828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4309589" y="3783579"/>
                <a:ext cx="1786411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89" y="3783579"/>
                <a:ext cx="1786411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2D2F28C-6EBB-4603-A35E-8C0F60DB4E28}"/>
                  </a:ext>
                </a:extLst>
              </p:cNvPr>
              <p:cNvSpPr txBox="1"/>
              <p:nvPr/>
            </p:nvSpPr>
            <p:spPr>
              <a:xfrm>
                <a:off x="1378432" y="3104539"/>
                <a:ext cx="974915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2D2F28C-6EBB-4603-A35E-8C0F60DB4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3104539"/>
                <a:ext cx="974915" cy="424283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3F393D-F288-49D0-BDA0-1A1831B911A8}"/>
                  </a:ext>
                </a:extLst>
              </p:cNvPr>
              <p:cNvSpPr txBox="1"/>
              <p:nvPr/>
            </p:nvSpPr>
            <p:spPr>
              <a:xfrm>
                <a:off x="4309590" y="2425498"/>
                <a:ext cx="109088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3F393D-F288-49D0-BDA0-1A1831B91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90" y="2425498"/>
                <a:ext cx="1090889" cy="424283"/>
              </a:xfrm>
              <a:prstGeom prst="rect">
                <a:avLst/>
              </a:prstGeom>
              <a:blipFill>
                <a:blip r:embed="rId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8A3DE15-76ED-4B27-B23A-76F978A65EBB}"/>
                  </a:ext>
                </a:extLst>
              </p:cNvPr>
              <p:cNvSpPr txBox="1"/>
              <p:nvPr/>
            </p:nvSpPr>
            <p:spPr>
              <a:xfrm>
                <a:off x="4309589" y="3116625"/>
                <a:ext cx="10908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8A3DE15-76ED-4B27-B23A-76F978A6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89" y="3116625"/>
                <a:ext cx="109088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8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(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E = 200 GPa, </a:t>
            </a:r>
            <a:r>
              <a:rPr lang="el-G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= 0,30)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838200" y="2370772"/>
                <a:ext cx="217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0772"/>
                <a:ext cx="217424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3461576" y="2370772"/>
                <a:ext cx="208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76" y="2370772"/>
                <a:ext cx="20828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6B5D2E-B408-43D4-B5E7-EB972E31E776}"/>
                  </a:ext>
                </a:extLst>
              </p:cNvPr>
              <p:cNvSpPr txBox="1"/>
              <p:nvPr/>
            </p:nvSpPr>
            <p:spPr>
              <a:xfrm>
                <a:off x="838200" y="3054273"/>
                <a:ext cx="653796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1333,33−0,3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−1500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𝟗𝟏𝟕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6B5D2E-B408-43D4-B5E7-EB972E31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4273"/>
                <a:ext cx="6537960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409BF3B-EDD5-4C83-9CE9-2E2FDB1B7789}"/>
                  </a:ext>
                </a:extLst>
              </p:cNvPr>
              <p:cNvSpPr txBox="1"/>
              <p:nvPr/>
            </p:nvSpPr>
            <p:spPr>
              <a:xfrm>
                <a:off x="838200" y="3862972"/>
                <a:ext cx="645668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0,3.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1333,33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−1500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409BF3B-EDD5-4C83-9CE9-2E2FDB1B7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62972"/>
                <a:ext cx="6456680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5C893863-E960-4C79-BB9C-8BB545103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056" y="1838021"/>
            <a:ext cx="3460953" cy="2595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E532DA6-FF57-46C3-93DF-BC1C4750AE41}"/>
                  </a:ext>
                </a:extLst>
              </p:cNvPr>
              <p:cNvSpPr txBox="1"/>
              <p:nvPr/>
            </p:nvSpPr>
            <p:spPr>
              <a:xfrm>
                <a:off x="838200" y="4671671"/>
                <a:ext cx="6844856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(−1500)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0,3.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1333,33+0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E532DA6-FF57-46C3-93DF-BC1C4750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71671"/>
                <a:ext cx="6844856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8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Relação entre as constantes elásticas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C102B4A-17FB-49A2-AADD-7EA109DB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760" y="2235199"/>
            <a:ext cx="2770919" cy="34153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AC75B8-2416-4390-A9F7-771BC46E8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911" y="2235199"/>
            <a:ext cx="5377896" cy="13798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1C6C973-9593-4509-BD53-95D11CCBA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911" y="4259765"/>
            <a:ext cx="2055679" cy="846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6F850C7-C8E1-48F5-91E7-34077FEF7527}"/>
                  </a:ext>
                </a:extLst>
              </p:cNvPr>
              <p:cNvSpPr txBox="1"/>
              <p:nvPr/>
            </p:nvSpPr>
            <p:spPr>
              <a:xfrm>
                <a:off x="8012293" y="4347997"/>
                <a:ext cx="2143760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6F850C7-C8E1-48F5-91E7-34077FEF7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293" y="4347997"/>
                <a:ext cx="2143760" cy="669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7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(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E = 200 GPa, </a:t>
            </a:r>
            <a:r>
              <a:rPr lang="el-G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= 0,30)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1336483" y="2369084"/>
                <a:ext cx="179279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83" y="2369084"/>
                <a:ext cx="1792798" cy="424283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94D2B9-A67A-41EB-8403-E634D1C8BC24}"/>
                  </a:ext>
                </a:extLst>
              </p:cNvPr>
              <p:cNvSpPr txBox="1"/>
              <p:nvPr/>
            </p:nvSpPr>
            <p:spPr>
              <a:xfrm>
                <a:off x="1336483" y="3131784"/>
                <a:ext cx="1213678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94D2B9-A67A-41EB-8403-E634D1C8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83" y="3131784"/>
                <a:ext cx="1213678" cy="625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652D71B-068A-4350-A5D6-DBCCD62EAF3A}"/>
                  </a:ext>
                </a:extLst>
              </p:cNvPr>
              <p:cNvSpPr txBox="1"/>
              <p:nvPr/>
            </p:nvSpPr>
            <p:spPr>
              <a:xfrm>
                <a:off x="1340527" y="4096013"/>
                <a:ext cx="4572000" cy="714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𝐺𝑃𝑎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1+0,3</m:t>
                              </m:r>
                            </m:e>
                          </m:d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=76,92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652D71B-068A-4350-A5D6-DBCCD62EA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27" y="4096013"/>
                <a:ext cx="4572000" cy="714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/>
              <p:nvPr/>
            </p:nvSpPr>
            <p:spPr>
              <a:xfrm>
                <a:off x="2865120" y="3213416"/>
                <a:ext cx="2570480" cy="44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𝜸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3213416"/>
                <a:ext cx="2570480" cy="442365"/>
              </a:xfrm>
              <a:prstGeom prst="rect">
                <a:avLst/>
              </a:prstGeom>
              <a:blipFill>
                <a:blip r:embed="rId8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8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3D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948" y="1611454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/>
              <p:nvPr/>
            </p:nvSpPr>
            <p:spPr>
              <a:xfrm>
                <a:off x="3799247" y="3793326"/>
                <a:ext cx="211328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=8,125.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3793326"/>
                <a:ext cx="2113280" cy="430502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/>
              <p:nvPr/>
            </p:nvSpPr>
            <p:spPr>
              <a:xfrm>
                <a:off x="1089238" y="2490117"/>
                <a:ext cx="203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=8,917.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90117"/>
                <a:ext cx="20320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/>
              <p:nvPr/>
            </p:nvSpPr>
            <p:spPr>
              <a:xfrm>
                <a:off x="1089238" y="3144350"/>
                <a:ext cx="187960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0,25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144350"/>
                <a:ext cx="1879600" cy="430502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/>
              <p:nvPr/>
            </p:nvSpPr>
            <p:spPr>
              <a:xfrm>
                <a:off x="1089238" y="3823718"/>
                <a:ext cx="1991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−9,5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823718"/>
                <a:ext cx="199136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C7A1C61-F49A-41B0-B93C-40B4A11A63EA}"/>
                  </a:ext>
                </a:extLst>
              </p:cNvPr>
              <p:cNvSpPr txBox="1"/>
              <p:nvPr/>
            </p:nvSpPr>
            <p:spPr>
              <a:xfrm>
                <a:off x="3799247" y="2472333"/>
                <a:ext cx="1087713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C7A1C61-F49A-41B0-B93C-40B4A11A6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2472333"/>
                <a:ext cx="1087713" cy="430502"/>
              </a:xfrm>
              <a:prstGeom prst="rect">
                <a:avLst/>
              </a:prstGeom>
              <a:blipFill>
                <a:blip r:embed="rId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A858FD0-F395-493C-9A12-F0849DD321CB}"/>
                  </a:ext>
                </a:extLst>
              </p:cNvPr>
              <p:cNvSpPr txBox="1"/>
              <p:nvPr/>
            </p:nvSpPr>
            <p:spPr>
              <a:xfrm>
                <a:off x="3799247" y="3150224"/>
                <a:ext cx="108771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A858FD0-F395-493C-9A12-F0849DD3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3150224"/>
                <a:ext cx="1087713" cy="400110"/>
              </a:xfrm>
              <a:prstGeom prst="rect">
                <a:avLst/>
              </a:prstGeom>
              <a:blipFill>
                <a:blip r:embed="rId10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2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9" grpId="0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Variações de dimensão do bloco: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115" y="162798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/>
              <p:nvPr/>
            </p:nvSpPr>
            <p:spPr>
              <a:xfrm>
                <a:off x="990600" y="2257471"/>
                <a:ext cx="1879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=8,917.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57471"/>
                <a:ext cx="1879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/>
              <p:nvPr/>
            </p:nvSpPr>
            <p:spPr>
              <a:xfrm>
                <a:off x="3134360" y="2243749"/>
                <a:ext cx="1727200" cy="396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0,25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360" y="2243749"/>
                <a:ext cx="1727200" cy="396775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/>
              <p:nvPr/>
            </p:nvSpPr>
            <p:spPr>
              <a:xfrm>
                <a:off x="5125720" y="2238230"/>
                <a:ext cx="18389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−9,5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720" y="2238230"/>
                <a:ext cx="18389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D04E48-45FF-4FE8-BBC1-8D594C82F238}"/>
                  </a:ext>
                </a:extLst>
              </p:cNvPr>
              <p:cNvSpPr txBox="1"/>
              <p:nvPr/>
            </p:nvSpPr>
            <p:spPr>
              <a:xfrm>
                <a:off x="990600" y="2934172"/>
                <a:ext cx="10566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D04E48-45FF-4FE8-BBC1-8D594C82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34172"/>
                <a:ext cx="105664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E52B91B-92AC-47E8-A09B-7BC5557434BF}"/>
                  </a:ext>
                </a:extLst>
              </p:cNvPr>
              <p:cNvSpPr txBox="1"/>
              <p:nvPr/>
            </p:nvSpPr>
            <p:spPr>
              <a:xfrm>
                <a:off x="1256138" y="3797814"/>
                <a:ext cx="608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8,917.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=3,567.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E52B91B-92AC-47E8-A09B-7BC55574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3797814"/>
                <a:ext cx="608076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7B9599E-F153-4AC3-95EC-F95C851224FC}"/>
                  </a:ext>
                </a:extLst>
              </p:cNvPr>
              <p:cNvSpPr txBox="1"/>
              <p:nvPr/>
            </p:nvSpPr>
            <p:spPr>
              <a:xfrm>
                <a:off x="1256138" y="4369200"/>
                <a:ext cx="5429142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0,25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7B9599E-F153-4AC3-95EC-F95C85122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4369200"/>
                <a:ext cx="5429142" cy="430502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76558A-50BD-4648-9270-DDD20BDF246E}"/>
                  </a:ext>
                </a:extLst>
              </p:cNvPr>
              <p:cNvSpPr txBox="1"/>
              <p:nvPr/>
            </p:nvSpPr>
            <p:spPr>
              <a:xfrm>
                <a:off x="1256138" y="4975474"/>
                <a:ext cx="608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−9,5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−2,85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76558A-50BD-4648-9270-DDD20BDF2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4975474"/>
                <a:ext cx="608076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9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16" grpId="0"/>
      <p:bldP spid="18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10. EPD e Lei de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7. Lei de Hooke multiaxial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7.1. Efeito de Poisson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7.2. Lei de Hooke triaxial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7.3. Lei de Hooke para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7.4. Lei de Hooke para EPD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534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* Distorção (variação de ângulo reto)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040" y="1627985"/>
            <a:ext cx="3286758" cy="2355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4CDE2CB-4FA3-4FD8-89EA-E055AE033606}"/>
                  </a:ext>
                </a:extLst>
              </p:cNvPr>
              <p:cNvSpPr txBox="1"/>
              <p:nvPr/>
            </p:nvSpPr>
            <p:spPr>
              <a:xfrm>
                <a:off x="1669001" y="2478843"/>
                <a:ext cx="211328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=8,125.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4CDE2CB-4FA3-4FD8-89EA-E055AE03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78843"/>
                <a:ext cx="2113280" cy="430502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8EF5BDD2-E999-404E-BF1C-630EA9BAF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3165892"/>
            <a:ext cx="6361430" cy="23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6368962-6E24-422D-9192-F7E43315EA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9001" y="2221542"/>
          <a:ext cx="2994977" cy="118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700" imgH="762000" progId="Equation.DSMT4">
                  <p:embed/>
                </p:oleObj>
              </mc:Choice>
              <mc:Fallback>
                <p:oleObj name="Equation" r:id="rId4" imgW="1917700" imgH="762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6368962-6E24-422D-9192-F7E43315EA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001" y="2221542"/>
                        <a:ext cx="2994977" cy="1187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EDA5AE-FB58-4F47-A672-E48C3BA05BC3}"/>
                  </a:ext>
                </a:extLst>
              </p:cNvPr>
              <p:cNvSpPr txBox="1"/>
              <p:nvPr/>
            </p:nvSpPr>
            <p:spPr>
              <a:xfrm>
                <a:off x="5494779" y="2322056"/>
                <a:ext cx="3708400" cy="98674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2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EDA5AE-FB58-4F47-A672-E48C3BA05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79" y="2322056"/>
                <a:ext cx="3708400" cy="986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49E5F6-3ECD-4509-BBB0-88963DD0AAE5}"/>
                  </a:ext>
                </a:extLst>
              </p:cNvPr>
              <p:cNvSpPr txBox="1"/>
              <p:nvPr/>
            </p:nvSpPr>
            <p:spPr>
              <a:xfrm>
                <a:off x="5689600" y="3509086"/>
                <a:ext cx="221488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49E5F6-3ECD-4509-BBB0-88963DD0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3509086"/>
                <a:ext cx="221488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BC3389-77ED-42DB-9AE8-D28B7289B4E3}"/>
                  </a:ext>
                </a:extLst>
              </p:cNvPr>
              <p:cNvSpPr txBox="1"/>
              <p:nvPr/>
            </p:nvSpPr>
            <p:spPr>
              <a:xfrm>
                <a:off x="5689600" y="4261493"/>
                <a:ext cx="2214881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BC3389-77ED-42DB-9AE8-D28B7289B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4261493"/>
                <a:ext cx="2214881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8E2BD0B-D474-48B0-9C4D-12609C2DAAD9}"/>
                  </a:ext>
                </a:extLst>
              </p:cNvPr>
              <p:cNvSpPr txBox="1"/>
              <p:nvPr/>
            </p:nvSpPr>
            <p:spPr>
              <a:xfrm>
                <a:off x="5689600" y="5013900"/>
                <a:ext cx="24790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8E2BD0B-D474-48B0-9C4D-12609C2DA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5013900"/>
                <a:ext cx="2479040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9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51631AE-609E-4C0C-B31C-619DEB045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238" y="2375621"/>
          <a:ext cx="5149612" cy="132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9100" imgH="762000" progId="Equation.DSMT4">
                  <p:embed/>
                </p:oleObj>
              </mc:Choice>
              <mc:Fallback>
                <p:oleObj name="Equation" r:id="rId4" imgW="2959100" imgH="7620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E51631AE-609E-4C0C-B31C-619DEB045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238" y="2375621"/>
                        <a:ext cx="5149612" cy="1324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/>
              <p:nvPr/>
            </p:nvSpPr>
            <p:spPr>
              <a:xfrm>
                <a:off x="1233997" y="4037593"/>
                <a:ext cx="5689600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037593"/>
                <a:ext cx="5689600" cy="712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7BCCF-BD9D-4320-8F13-F288AA713FBB}"/>
                  </a:ext>
                </a:extLst>
              </p:cNvPr>
              <p:cNvSpPr txBox="1"/>
              <p:nvPr/>
            </p:nvSpPr>
            <p:spPr>
              <a:xfrm>
                <a:off x="7516972" y="4084400"/>
                <a:ext cx="2783840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𝝂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𝝂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den>
                      </m:f>
                      <m:d>
                        <m:d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b>
                          </m:sSub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7BCCF-BD9D-4320-8F13-F288AA713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72" y="4084400"/>
                <a:ext cx="2783840" cy="618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8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51631AE-609E-4C0C-B31C-619DEB045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238" y="2375621"/>
          <a:ext cx="5149612" cy="132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9100" imgH="762000" progId="Equation.DSMT4">
                  <p:embed/>
                </p:oleObj>
              </mc:Choice>
              <mc:Fallback>
                <p:oleObj name="Equation" r:id="rId4" imgW="2959100" imgH="7620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E51631AE-609E-4C0C-B31C-619DEB045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238" y="2375621"/>
                        <a:ext cx="5149612" cy="1324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/>
              <p:nvPr/>
            </p:nvSpPr>
            <p:spPr>
              <a:xfrm>
                <a:off x="1669001" y="4013533"/>
                <a:ext cx="6609524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013533"/>
                <a:ext cx="6609524" cy="712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74972C-09EC-4B4D-A6B5-33D5B50B7B98}"/>
                  </a:ext>
                </a:extLst>
              </p:cNvPr>
              <p:cNvSpPr txBox="1"/>
              <p:nvPr/>
            </p:nvSpPr>
            <p:spPr>
              <a:xfrm>
                <a:off x="1669001" y="4925872"/>
                <a:ext cx="6702839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²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²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74972C-09EC-4B4D-A6B5-33D5B50B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25872"/>
                <a:ext cx="6702839" cy="7877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1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 – Forma compacta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9779B8A-B9AC-41E1-9C23-D735C8CAB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052" y="2625407"/>
            <a:ext cx="60769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A chapa da figura está sujeita a um EPT (no plano </a:t>
            </a:r>
            <a:r>
              <a:rPr lang="pt-BR" altLang="pt-BR" sz="2200" i="1" dirty="0" err="1">
                <a:cs typeface="Times New Roman" panose="02020603050405020304" pitchFamily="18" charset="0"/>
              </a:rPr>
              <a:t>xz</a:t>
            </a:r>
            <a:r>
              <a:rPr lang="pt-BR" altLang="pt-BR" sz="2200" dirty="0">
                <a:cs typeface="Times New Roman" panose="02020603050405020304" pitchFamily="18" charset="0"/>
              </a:rPr>
              <a:t>), possui espessura de ¾ in. e é feita de uma liga de alumínio (E = 10.10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200" dirty="0">
                <a:cs typeface="Times New Roman" panose="02020603050405020304" pitchFamily="18" charset="0"/>
              </a:rPr>
              <a:t>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, ν = 1/3). Sabendo que o diâmetro </a:t>
            </a:r>
            <a:r>
              <a:rPr lang="pt-BR" altLang="pt-BR" sz="2200" i="1" dirty="0">
                <a:cs typeface="Times New Roman" panose="02020603050405020304" pitchFamily="18" charset="0"/>
              </a:rPr>
              <a:t>AB</a:t>
            </a:r>
            <a:r>
              <a:rPr lang="pt-BR" altLang="pt-BR" sz="2200" dirty="0">
                <a:cs typeface="Times New Roman" panose="02020603050405020304" pitchFamily="18" charset="0"/>
              </a:rPr>
              <a:t> da linha circular (d = 9 in.) aumentou 4,8.10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200" dirty="0">
                <a:cs typeface="Times New Roman" panose="02020603050405020304" pitchFamily="18" charset="0"/>
              </a:rPr>
              <a:t> in. e que o diâmetro </a:t>
            </a:r>
            <a:r>
              <a:rPr lang="pt-BR" altLang="pt-BR" sz="2200" i="1" dirty="0">
                <a:cs typeface="Times New Roman" panose="02020603050405020304" pitchFamily="18" charset="0"/>
              </a:rPr>
              <a:t>CD</a:t>
            </a:r>
            <a:r>
              <a:rPr lang="pt-BR" altLang="pt-BR" sz="2200" dirty="0">
                <a:cs typeface="Times New Roman" panose="02020603050405020304" pitchFamily="18" charset="0"/>
              </a:rPr>
              <a:t> aumentou 14,4.10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200" dirty="0">
                <a:cs typeface="Times New Roman" panose="02020603050405020304" pitchFamily="18" charset="0"/>
              </a:rPr>
              <a:t> in., determinar: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as tensões normais no plano </a:t>
            </a:r>
            <a:r>
              <a:rPr lang="pt-BR" altLang="pt-BR" sz="2000" i="1" dirty="0" err="1">
                <a:cs typeface="Times New Roman" panose="02020603050405020304" pitchFamily="18" charset="0"/>
              </a:rPr>
              <a:t>xz</a:t>
            </a:r>
            <a:endParaRPr lang="pt-BR" altLang="pt-BR" sz="2000" i="1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a mudança de espessura da chapa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alteração de volume da chapa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5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Deformações normais no plano (d = 9 in.)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el-GR" altLang="pt-BR" sz="2000" dirty="0">
                <a:cs typeface="Times New Roman" panose="02020603050405020304" pitchFamily="18" charset="0"/>
              </a:rPr>
              <a:t>Δ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AB</a:t>
            </a:r>
            <a:r>
              <a:rPr lang="pt-BR" altLang="pt-BR" sz="2000" dirty="0">
                <a:cs typeface="Times New Roman" panose="02020603050405020304" pitchFamily="18" charset="0"/>
              </a:rPr>
              <a:t> = 4,8.10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000" dirty="0">
                <a:cs typeface="Times New Roman" panose="02020603050405020304" pitchFamily="18" charset="0"/>
              </a:rPr>
              <a:t> in.</a:t>
            </a:r>
            <a:r>
              <a:rPr lang="el-GR" altLang="pt-BR" sz="2000" dirty="0">
                <a:cs typeface="Times New Roman" panose="02020603050405020304" pitchFamily="18" charset="0"/>
              </a:rPr>
              <a:t> Δ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CD</a:t>
            </a:r>
            <a:r>
              <a:rPr lang="pt-BR" altLang="pt-BR" sz="2000" dirty="0">
                <a:cs typeface="Times New Roman" panose="02020603050405020304" pitchFamily="18" charset="0"/>
              </a:rPr>
              <a:t> = 14,4.10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000" dirty="0">
                <a:cs typeface="Times New Roman" panose="02020603050405020304" pitchFamily="18" charset="0"/>
              </a:rPr>
              <a:t>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1717002"/>
            <a:ext cx="3845558" cy="2266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9C1490-07AE-4E5C-BF59-2212C5750EA9}"/>
                  </a:ext>
                </a:extLst>
              </p:cNvPr>
              <p:cNvSpPr txBox="1"/>
              <p:nvPr/>
            </p:nvSpPr>
            <p:spPr>
              <a:xfrm>
                <a:off x="1669001" y="3013681"/>
                <a:ext cx="3616960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0,0048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=0,533.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9C1490-07AE-4E5C-BF59-2212C5750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13681"/>
                <a:ext cx="3616960" cy="665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AC8B7B-F4DC-477C-89BA-CC3F402FCAED}"/>
                  </a:ext>
                </a:extLst>
              </p:cNvPr>
              <p:cNvSpPr txBox="1"/>
              <p:nvPr/>
            </p:nvSpPr>
            <p:spPr>
              <a:xfrm>
                <a:off x="1669001" y="3983467"/>
                <a:ext cx="3390679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144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1,6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AC8B7B-F4DC-477C-89BA-CC3F402FC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83467"/>
                <a:ext cx="3390679" cy="665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5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as tensões normais no plano </a:t>
            </a:r>
            <a:r>
              <a:rPr lang="pt-BR" altLang="pt-BR" sz="2000" i="1" dirty="0" err="1">
                <a:cs typeface="Times New Roman" panose="02020603050405020304" pitchFamily="18" charset="0"/>
              </a:rPr>
              <a:t>xz</a:t>
            </a:r>
            <a:r>
              <a:rPr lang="pt-BR" altLang="pt-BR" sz="2000" dirty="0">
                <a:cs typeface="Times New Roman" panose="02020603050405020304" pitchFamily="18" charset="0"/>
              </a:rPr>
              <a:t> (E = 10.10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, ν = 1/3)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8043D8-7DB7-48B8-A288-9E923D11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39" y="3978061"/>
            <a:ext cx="2600960" cy="174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D924E4-0E1B-4686-BA06-7BFD9A39B98C}"/>
                  </a:ext>
                </a:extLst>
              </p:cNvPr>
              <p:cNvSpPr txBox="1"/>
              <p:nvPr/>
            </p:nvSpPr>
            <p:spPr>
              <a:xfrm>
                <a:off x="838200" y="2508291"/>
                <a:ext cx="6096000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10.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1/3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0,000533+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1/3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.0,0016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D924E4-0E1B-4686-BA06-7BFD9A39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8291"/>
                <a:ext cx="6096000" cy="694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ECC580-B3CC-4689-A30E-DF43BA981A43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6096000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10.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1/3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0,0016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+1/3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.0,000533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ECC580-B3CC-4689-A30E-DF43BA981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6096000" cy="694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99B3B0F-6CC9-481C-9E5B-CFD2AE06E9F2}"/>
                  </a:ext>
                </a:extLst>
              </p:cNvPr>
              <p:cNvSpPr txBox="1"/>
              <p:nvPr/>
            </p:nvSpPr>
            <p:spPr>
              <a:xfrm>
                <a:off x="1669000" y="4559349"/>
                <a:ext cx="2140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𝟏𝟐𝟎𝟎𝟎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𝐩𝐬𝐢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99B3B0F-6CC9-481C-9E5B-CFD2AE06E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559349"/>
                <a:ext cx="2140999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154F010-BCD2-4BBB-953A-D03B1130C59F}"/>
                  </a:ext>
                </a:extLst>
              </p:cNvPr>
              <p:cNvSpPr txBox="1"/>
              <p:nvPr/>
            </p:nvSpPr>
            <p:spPr>
              <a:xfrm>
                <a:off x="1669001" y="5128966"/>
                <a:ext cx="21409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𝟐𝟎𝟎𝟎𝟎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𝐩𝐬𝐢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154F010-BCD2-4BBB-953A-D03B1130C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5128966"/>
                <a:ext cx="2140998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a mudança de espessura da chapa (e = ¾ in)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8043D8-7DB7-48B8-A288-9E923D11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39" y="3978061"/>
            <a:ext cx="2600960" cy="174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438C33-9F61-43D7-862A-1CAAA56712FA}"/>
                  </a:ext>
                </a:extLst>
              </p:cNvPr>
              <p:cNvSpPr txBox="1"/>
              <p:nvPr/>
            </p:nvSpPr>
            <p:spPr>
              <a:xfrm>
                <a:off x="990600" y="2462572"/>
                <a:ext cx="5415280" cy="664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0,000533+0,0016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438C33-9F61-43D7-862A-1CAAA5671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62572"/>
                <a:ext cx="5415280" cy="664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DFEDEE7-3118-4C21-9ABF-9CC47072592F}"/>
                  </a:ext>
                </a:extLst>
              </p:cNvPr>
              <p:cNvSpPr txBox="1"/>
              <p:nvPr/>
            </p:nvSpPr>
            <p:spPr>
              <a:xfrm>
                <a:off x="1233997" y="3449704"/>
                <a:ext cx="2029239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−0,001067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DFEDEE7-3118-4C21-9ABF-9CC47072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49704"/>
                <a:ext cx="2029239" cy="391261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40229D-148B-4213-8FB0-CD3E16803F24}"/>
                  </a:ext>
                </a:extLst>
              </p:cNvPr>
              <p:cNvSpPr txBox="1"/>
              <p:nvPr/>
            </p:nvSpPr>
            <p:spPr>
              <a:xfrm>
                <a:off x="990600" y="4404014"/>
                <a:ext cx="668064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−0,001067</m:t>
                          </m:r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𝒊𝒏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40229D-148B-4213-8FB0-CD3E16803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04014"/>
                <a:ext cx="6680642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3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* Alteração de área (deformações normais)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F97F128-1AE3-D0B7-CBB8-4C24A43990B5}"/>
                  </a:ext>
                </a:extLst>
              </p:cNvPr>
              <p:cNvSpPr txBox="1"/>
              <p:nvPr/>
            </p:nvSpPr>
            <p:spPr>
              <a:xfrm>
                <a:off x="1669001" y="2586181"/>
                <a:ext cx="14393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F97F128-1AE3-D0B7-CBB8-4C24A439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586181"/>
                <a:ext cx="1439368" cy="276999"/>
              </a:xfrm>
              <a:prstGeom prst="rect">
                <a:avLst/>
              </a:prstGeom>
              <a:blipFill>
                <a:blip r:embed="rId4"/>
                <a:stretch>
                  <a:fillRect l="-3814" r="-84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31D9279-EA45-CCC3-0927-AAB2FA66AD61}"/>
                  </a:ext>
                </a:extLst>
              </p:cNvPr>
              <p:cNvSpPr txBox="1"/>
              <p:nvPr/>
            </p:nvSpPr>
            <p:spPr>
              <a:xfrm>
                <a:off x="3137061" y="2575216"/>
                <a:ext cx="1930080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31D9279-EA45-CCC3-0927-AAB2FA66A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61" y="2575216"/>
                <a:ext cx="1930080" cy="298928"/>
              </a:xfrm>
              <a:prstGeom prst="rect">
                <a:avLst/>
              </a:prstGeom>
              <a:blipFill>
                <a:blip r:embed="rId5"/>
                <a:stretch>
                  <a:fillRect l="-949" r="-949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A60FF8D-3927-AADF-EA0A-0FC1C1A6243B}"/>
                  </a:ext>
                </a:extLst>
              </p:cNvPr>
              <p:cNvSpPr txBox="1"/>
              <p:nvPr/>
            </p:nvSpPr>
            <p:spPr>
              <a:xfrm>
                <a:off x="5067141" y="2575216"/>
                <a:ext cx="3601948" cy="31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A60FF8D-3927-AADF-EA0A-0FC1C1A62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141" y="2575216"/>
                <a:ext cx="3601948" cy="318677"/>
              </a:xfrm>
              <a:prstGeom prst="rect">
                <a:avLst/>
              </a:prstGeom>
              <a:blipFill>
                <a:blip r:embed="rId6"/>
                <a:stretch>
                  <a:fillRect l="-338" r="-508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AF87DCD-26F4-9C2A-E93A-AB5FC26BB566}"/>
                  </a:ext>
                </a:extLst>
              </p:cNvPr>
              <p:cNvSpPr txBox="1"/>
              <p:nvPr/>
            </p:nvSpPr>
            <p:spPr>
              <a:xfrm>
                <a:off x="5067141" y="3187109"/>
                <a:ext cx="3943580" cy="31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AF87DCD-26F4-9C2A-E93A-AB5FC26BB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141" y="3187109"/>
                <a:ext cx="3943580" cy="318677"/>
              </a:xfrm>
              <a:prstGeom prst="rect">
                <a:avLst/>
              </a:prstGeom>
              <a:blipFill>
                <a:blip r:embed="rId7"/>
                <a:stretch>
                  <a:fillRect l="-309" r="-464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AF1366-F2DD-7EA4-309F-84C45BEC7BD0}"/>
                  </a:ext>
                </a:extLst>
              </p:cNvPr>
              <p:cNvSpPr txBox="1"/>
              <p:nvPr/>
            </p:nvSpPr>
            <p:spPr>
              <a:xfrm>
                <a:off x="5067141" y="3772867"/>
                <a:ext cx="5610638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AF1366-F2DD-7EA4-309F-84C45BEC7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141" y="3772867"/>
                <a:ext cx="5610638" cy="298928"/>
              </a:xfrm>
              <a:prstGeom prst="rect">
                <a:avLst/>
              </a:prstGeom>
              <a:blipFill>
                <a:blip r:embed="rId8"/>
                <a:stretch>
                  <a:fillRect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33E5C73-90D0-C53A-F8AE-FEE752F501E3}"/>
                  </a:ext>
                </a:extLst>
              </p:cNvPr>
              <p:cNvSpPr txBox="1"/>
              <p:nvPr/>
            </p:nvSpPr>
            <p:spPr>
              <a:xfrm>
                <a:off x="5067141" y="4410212"/>
                <a:ext cx="2340513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33E5C73-90D0-C53A-F8AE-FEE752F50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141" y="4410212"/>
                <a:ext cx="2340513" cy="298928"/>
              </a:xfrm>
              <a:prstGeom prst="rect">
                <a:avLst/>
              </a:prstGeom>
              <a:blipFill>
                <a:blip r:embed="rId9"/>
                <a:stretch>
                  <a:fillRect l="-521" r="-781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F617855-0D1F-7450-63D4-1ECEB3EF94CE}"/>
                  </a:ext>
                </a:extLst>
              </p:cNvPr>
              <p:cNvSpPr txBox="1"/>
              <p:nvPr/>
            </p:nvSpPr>
            <p:spPr>
              <a:xfrm>
                <a:off x="5067141" y="4931108"/>
                <a:ext cx="1879554" cy="31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t-B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F617855-0D1F-7450-63D4-1ECEB3EF9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141" y="4931108"/>
                <a:ext cx="1879554" cy="318677"/>
              </a:xfrm>
              <a:prstGeom prst="rect">
                <a:avLst/>
              </a:prstGeom>
              <a:blipFill>
                <a:blip r:embed="rId10"/>
                <a:stretch>
                  <a:fillRect l="-64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10. Estado Plano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conceito de EPD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Aplicar as equações de transformação no caso de rosetas de deformação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Lei de Hooke multiaxial (3D)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versão compacta para EPT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alteração de volume da chapa (e = ¾ in)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80" y="1536904"/>
            <a:ext cx="3601718" cy="2122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F2527A-E0B5-4F36-953A-495B0C0A9A3F}"/>
                  </a:ext>
                </a:extLst>
              </p:cNvPr>
              <p:cNvSpPr txBox="1"/>
              <p:nvPr/>
            </p:nvSpPr>
            <p:spPr>
              <a:xfrm>
                <a:off x="838200" y="2598280"/>
                <a:ext cx="652779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15.15.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0,533−1,067+1,6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F2527A-E0B5-4F36-953A-495B0C0A9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8280"/>
                <a:ext cx="652779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10FBCF-D097-4481-A5C1-08A1F8B4416D}"/>
                  </a:ext>
                </a:extLst>
              </p:cNvPr>
              <p:cNvSpPr txBox="1"/>
              <p:nvPr/>
            </p:nvSpPr>
            <p:spPr>
              <a:xfrm>
                <a:off x="1669001" y="3628180"/>
                <a:ext cx="2021840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𝟏𝟖𝟕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𝒊𝒏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10FBCF-D097-4481-A5C1-08A1F8B44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628180"/>
                <a:ext cx="2021840" cy="407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7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3100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dirty="0"/>
              <a:t>7. Lei de Hooke multiaxial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7.4. Lei de Hooke para EPD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Vaso de pressão de parede fina</a:t>
            </a:r>
          </a:p>
          <a:p>
            <a:pPr marL="685800" marR="0" lvl="1" indent="-228600" algn="l" defTabSz="914400" rtl="0" eaLnBrk="1" fontAlgn="auto" latinLnBrk="0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8.1. Vaso cilíndrico</a:t>
            </a:r>
          </a:p>
          <a:p>
            <a:pPr marL="685800" marR="0" lvl="1" indent="-228600" algn="l" defTabSz="914400" rtl="0" eaLnBrk="1" fontAlgn="auto" latinLnBrk="0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8.2. Vaso esférico</a:t>
            </a:r>
          </a:p>
          <a:p>
            <a:pPr marL="685800" marR="0" lvl="1" indent="-228600" algn="l" defTabSz="914400" rtl="0" eaLnBrk="1" fontAlgn="auto" latinLnBrk="0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8.3. Variações de dimensão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3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Cronograma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Segunda prova (P2) – Capítulos 5, 7 e 8</a:t>
            </a:r>
          </a:p>
          <a:p>
            <a:pPr lvl="1">
              <a:lnSpc>
                <a:spcPct val="200000"/>
              </a:lnSpc>
            </a:pPr>
            <a:r>
              <a:rPr lang="pt-BR" sz="2200" dirty="0"/>
              <a:t>08/12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86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6.1. Definição de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dirty="0"/>
              <a:t>Componentes de deformação (Capítulo 2):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Normal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Distorção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5565A3B-AF3E-419B-BCC9-77A1AF81B0CB}"/>
                  </a:ext>
                </a:extLst>
              </p:cNvPr>
              <p:cNvSpPr txBox="1"/>
              <p:nvPr/>
            </p:nvSpPr>
            <p:spPr>
              <a:xfrm>
                <a:off x="3382687" y="2379440"/>
                <a:ext cx="2122186" cy="72276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5565A3B-AF3E-419B-BCC9-77A1AF81B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687" y="2379440"/>
                <a:ext cx="2122186" cy="722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909396F-7CBD-4B45-97FA-C2CE3D4FF7E4}"/>
                  </a:ext>
                </a:extLst>
              </p:cNvPr>
              <p:cNvSpPr txBox="1"/>
              <p:nvPr/>
            </p:nvSpPr>
            <p:spPr>
              <a:xfrm>
                <a:off x="3678251" y="3503713"/>
                <a:ext cx="1469360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909396F-7CBD-4B45-97FA-C2CE3D4FF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251" y="3503713"/>
                <a:ext cx="1469360" cy="400110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6.1. Definição de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2574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geral de deformação: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5565A3B-AF3E-419B-BCC9-77A1AF81B0CB}"/>
                  </a:ext>
                </a:extLst>
              </p:cNvPr>
              <p:cNvSpPr txBox="1"/>
              <p:nvPr/>
            </p:nvSpPr>
            <p:spPr>
              <a:xfrm>
                <a:off x="1963641" y="2419917"/>
                <a:ext cx="1136343" cy="6580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5565A3B-AF3E-419B-BCC9-77A1AF81B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41" y="2419917"/>
                <a:ext cx="1136343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909396F-7CBD-4B45-97FA-C2CE3D4FF7E4}"/>
                  </a:ext>
                </a:extLst>
              </p:cNvPr>
              <p:cNvSpPr txBox="1"/>
              <p:nvPr/>
            </p:nvSpPr>
            <p:spPr>
              <a:xfrm>
                <a:off x="4225423" y="2502518"/>
                <a:ext cx="1353548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909396F-7CBD-4B45-97FA-C2CE3D4FF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23" y="2502518"/>
                <a:ext cx="1353548" cy="391261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445F12E-9F32-45E5-AD6D-539DA9C62957}"/>
                  </a:ext>
                </a:extLst>
              </p:cNvPr>
              <p:cNvSpPr txBox="1"/>
              <p:nvPr/>
            </p:nvSpPr>
            <p:spPr>
              <a:xfrm>
                <a:off x="1963641" y="3270414"/>
                <a:ext cx="1136343" cy="701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445F12E-9F32-45E5-AD6D-539DA9C62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41" y="3270414"/>
                <a:ext cx="1136343" cy="7016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7F373B2-ECF1-49E2-8098-EE8E74EC00D9}"/>
                  </a:ext>
                </a:extLst>
              </p:cNvPr>
              <p:cNvSpPr txBox="1"/>
              <p:nvPr/>
            </p:nvSpPr>
            <p:spPr>
              <a:xfrm>
                <a:off x="1963640" y="4162097"/>
                <a:ext cx="1136343" cy="6580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7F373B2-ECF1-49E2-8098-EE8E74EC0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40" y="4162097"/>
                <a:ext cx="1136343" cy="658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6AA1113-E626-470B-B764-B7CAE0CD672E}"/>
                  </a:ext>
                </a:extLst>
              </p:cNvPr>
              <p:cNvSpPr txBox="1"/>
              <p:nvPr/>
            </p:nvSpPr>
            <p:spPr>
              <a:xfrm>
                <a:off x="4225423" y="3383624"/>
                <a:ext cx="135354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6AA1113-E626-470B-B764-B7CAE0CD6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23" y="3383624"/>
                <a:ext cx="1353548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1826A2D-DD29-4FFC-BFE1-B6FAE24A1CC3}"/>
                  </a:ext>
                </a:extLst>
              </p:cNvPr>
              <p:cNvSpPr txBox="1"/>
              <p:nvPr/>
            </p:nvSpPr>
            <p:spPr>
              <a:xfrm>
                <a:off x="4225423" y="4244698"/>
                <a:ext cx="1353548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1826A2D-DD29-4FFC-BFE1-B6FAE24A1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23" y="4244698"/>
                <a:ext cx="1353548" cy="391261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5689BE3-EAD0-2F11-C1C7-F8E98C316F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745" y="1431470"/>
            <a:ext cx="3210308" cy="41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6.1. Definição de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deformação: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271764E-AC9B-43A0-8B07-1C47F76C2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745" y="2469519"/>
            <a:ext cx="3110599" cy="2618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F3E978-9209-471D-A2F7-D6B544522082}"/>
                  </a:ext>
                </a:extLst>
              </p:cNvPr>
              <p:cNvSpPr txBox="1"/>
              <p:nvPr/>
            </p:nvSpPr>
            <p:spPr>
              <a:xfrm>
                <a:off x="1669001" y="2485697"/>
                <a:ext cx="2080039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𝑥𝑧</m:t>
                          </m:r>
                        </m:sub>
                      </m:sSub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F3E978-9209-471D-A2F7-D6B544522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85697"/>
                <a:ext cx="2080039" cy="391261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0845CFF-A17C-488B-A58E-3C3F8DB201C1}"/>
                  </a:ext>
                </a:extLst>
              </p:cNvPr>
              <p:cNvSpPr txBox="1"/>
              <p:nvPr/>
            </p:nvSpPr>
            <p:spPr>
              <a:xfrm>
                <a:off x="1664909" y="3192380"/>
                <a:ext cx="1136343" cy="6580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0845CFF-A17C-488B-A58E-3C3F8DB20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09" y="3192380"/>
                <a:ext cx="1136343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A5A8ED3-70AF-422E-981A-CCE0686B045F}"/>
                  </a:ext>
                </a:extLst>
              </p:cNvPr>
              <p:cNvSpPr txBox="1"/>
              <p:nvPr/>
            </p:nvSpPr>
            <p:spPr>
              <a:xfrm>
                <a:off x="1664909" y="4958787"/>
                <a:ext cx="1353548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A5A8ED3-70AF-422E-981A-CCE0686B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09" y="4958787"/>
                <a:ext cx="1353548" cy="391261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7623981-18F3-47DD-AE89-1FC6D3836ACB}"/>
                  </a:ext>
                </a:extLst>
              </p:cNvPr>
              <p:cNvSpPr txBox="1"/>
              <p:nvPr/>
            </p:nvSpPr>
            <p:spPr>
              <a:xfrm>
                <a:off x="1664909" y="4050730"/>
                <a:ext cx="1136343" cy="701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7623981-18F3-47DD-AE89-1FC6D3836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09" y="4050730"/>
                <a:ext cx="1136343" cy="7016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3E4A61CC-34E6-EEB1-0F5E-6FBB52AEAA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1314" y="2469518"/>
            <a:ext cx="2818858" cy="26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2463</Words>
  <Application>Microsoft Office PowerPoint</Application>
  <PresentationFormat>Widescreen</PresentationFormat>
  <Paragraphs>315</Paragraphs>
  <Slides>51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Wingdings</vt:lpstr>
      <vt:lpstr>Tema do Office</vt:lpstr>
      <vt:lpstr>Equation</vt:lpstr>
      <vt:lpstr>Introdução à Mecânica dos Sólidos (LOM3081)</vt:lpstr>
      <vt:lpstr>Semana passada (Aula 09)</vt:lpstr>
      <vt:lpstr>Aula 10. EPD e Lei de Hooke 3D</vt:lpstr>
      <vt:lpstr>Aula 10. EPD e Lei de Hooke 3D</vt:lpstr>
      <vt:lpstr>Aula 10. Estado Plano de Deformação</vt:lpstr>
      <vt:lpstr>Cronograma</vt:lpstr>
      <vt:lpstr>6.1. Definição de EPD</vt:lpstr>
      <vt:lpstr>6.1. Definição de EPD</vt:lpstr>
      <vt:lpstr>6.1. Definição de EPD</vt:lpstr>
      <vt:lpstr>6.2. Equações de transformação (EPD)</vt:lpstr>
      <vt:lpstr>6.2. Equações de transformação</vt:lpstr>
      <vt:lpstr>6.2. Equações de transformação</vt:lpstr>
      <vt:lpstr>6.2. Equações de transformação</vt:lpstr>
      <vt:lpstr>6.3. Deformações principais</vt:lpstr>
      <vt:lpstr>6.4. Máxima distorção no plano</vt:lpstr>
      <vt:lpstr>* Círculo de Mohr para EPD</vt:lpstr>
      <vt:lpstr>Rosetas de deformação</vt:lpstr>
      <vt:lpstr>Rosetas de deformação</vt:lpstr>
      <vt:lpstr>Rosetas de deformação</vt:lpstr>
      <vt:lpstr>Elasticidade, Homogeneidade e Isotropia</vt:lpstr>
      <vt:lpstr>7.1. Efeito de Poisson</vt:lpstr>
      <vt:lpstr>7.1. Efeito de Poisson</vt:lpstr>
      <vt:lpstr>7.1. Efeito de Poisson</vt:lpstr>
      <vt:lpstr>Exemplo 7.1. Hooke 3D</vt:lpstr>
      <vt:lpstr>Exemplo 7.1. Hooke 3D</vt:lpstr>
      <vt:lpstr>Exemplo 7.1. Hooke 3D</vt:lpstr>
      <vt:lpstr>7.2. Lei de Hooke triaxial</vt:lpstr>
      <vt:lpstr>7.2. Lei de Hooke triaxial</vt:lpstr>
      <vt:lpstr>7.2. Lei de Hooke triaxial</vt:lpstr>
      <vt:lpstr>7.2. Lei de Hooke triaxial</vt:lpstr>
      <vt:lpstr>7.2. Lei de Hooke triaxial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7.3. Lei de Hooke para EPT</vt:lpstr>
      <vt:lpstr>7.3. Lei de Hooke para EPT</vt:lpstr>
      <vt:lpstr>7.3. Lei de Hooke para EPT</vt:lpstr>
      <vt:lpstr>7.3. Lei de Hooke para EPT</vt:lpstr>
      <vt:lpstr>Exemplo 7.3. Lei de Hooke para EPT</vt:lpstr>
      <vt:lpstr>Exemplo 7.3. Lei de Hooke para EPT</vt:lpstr>
      <vt:lpstr>Exemplo 7.3. Lei de Hooke para EPT</vt:lpstr>
      <vt:lpstr>Exemplo 7.3. Lei de Hooke para EPT</vt:lpstr>
      <vt:lpstr>Exemplo 7.3. Lei de Hooke para EPT</vt:lpstr>
      <vt:lpstr>Exemplo 7.3. Lei de Hooke para EPT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1250</cp:revision>
  <dcterms:created xsi:type="dcterms:W3CDTF">2021-04-12T22:54:59Z</dcterms:created>
  <dcterms:modified xsi:type="dcterms:W3CDTF">2023-11-24T20:58:31Z</dcterms:modified>
</cp:coreProperties>
</file>