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79" r:id="rId3"/>
    <p:sldId id="280" r:id="rId4"/>
    <p:sldId id="281" r:id="rId5"/>
    <p:sldId id="261" r:id="rId6"/>
    <p:sldId id="263" r:id="rId7"/>
    <p:sldId id="262" r:id="rId8"/>
    <p:sldId id="269" r:id="rId9"/>
    <p:sldId id="258" r:id="rId10"/>
    <p:sldId id="260" r:id="rId11"/>
    <p:sldId id="274" r:id="rId12"/>
    <p:sldId id="275" r:id="rId13"/>
    <p:sldId id="277" r:id="rId14"/>
    <p:sldId id="270" r:id="rId15"/>
    <p:sldId id="265" r:id="rId16"/>
    <p:sldId id="278" r:id="rId17"/>
    <p:sldId id="266" r:id="rId18"/>
    <p:sldId id="271" r:id="rId19"/>
    <p:sldId id="264" r:id="rId20"/>
    <p:sldId id="273" r:id="rId21"/>
    <p:sldId id="267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22" autoAdjust="0"/>
    <p:restoredTop sz="87458" autoAdjust="0"/>
  </p:normalViewPr>
  <p:slideViewPr>
    <p:cSldViewPr>
      <p:cViewPr varScale="1">
        <p:scale>
          <a:sx n="48" d="100"/>
          <a:sy n="48" d="100"/>
        </p:scale>
        <p:origin x="-105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5D6944-AAA2-46DE-A853-1B3305DA6ED3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23D93B3B-FCE3-44C2-A65D-455C88BC4212}">
      <dgm:prSet/>
      <dgm:spPr/>
      <dgm:t>
        <a:bodyPr/>
        <a:lstStyle/>
        <a:p>
          <a:pPr rtl="0"/>
          <a:r>
            <a:rPr lang="en-US" b="1" smtClean="0">
              <a:latin typeface="Aharoni" pitchFamily="2" charset="-79"/>
              <a:cs typeface="Aharoni" pitchFamily="2" charset="-79"/>
            </a:rPr>
            <a:t>A situação dos sistemas de transportes atualmente:</a:t>
          </a:r>
          <a:endParaRPr lang="pt-BR" b="1">
            <a:latin typeface="Aharoni" pitchFamily="2" charset="-79"/>
            <a:cs typeface="Aharoni" pitchFamily="2" charset="-79"/>
          </a:endParaRPr>
        </a:p>
      </dgm:t>
    </dgm:pt>
    <dgm:pt modelId="{9115C6B7-03A3-47DA-8538-7B16EEEE60BB}" type="parTrans" cxnId="{7ADFBA36-3668-464A-9F83-88FB5E2326A2}">
      <dgm:prSet/>
      <dgm:spPr/>
      <dgm:t>
        <a:bodyPr/>
        <a:lstStyle/>
        <a:p>
          <a:endParaRPr lang="pt-BR"/>
        </a:p>
      </dgm:t>
    </dgm:pt>
    <dgm:pt modelId="{283663B0-A7A8-4D55-AFB3-E55611A07F7E}" type="sibTrans" cxnId="{7ADFBA36-3668-464A-9F83-88FB5E2326A2}">
      <dgm:prSet/>
      <dgm:spPr/>
      <dgm:t>
        <a:bodyPr/>
        <a:lstStyle/>
        <a:p>
          <a:endParaRPr lang="pt-BR"/>
        </a:p>
      </dgm:t>
    </dgm:pt>
    <dgm:pt modelId="{111FBBF1-3270-4679-9277-C13D7C83A110}">
      <dgm:prSet custT="1"/>
      <dgm:spPr/>
      <dgm:t>
        <a:bodyPr/>
        <a:lstStyle/>
        <a:p>
          <a:pPr rtl="0"/>
          <a:r>
            <a:rPr lang="en-US" sz="2000" dirty="0" err="1" smtClean="0"/>
            <a:t>Rodovias</a:t>
          </a:r>
          <a:r>
            <a:rPr lang="en-US" sz="2000" dirty="0" smtClean="0"/>
            <a:t> </a:t>
          </a:r>
          <a:r>
            <a:rPr lang="en-US" sz="2000" dirty="0" err="1" smtClean="0"/>
            <a:t>equipadas</a:t>
          </a:r>
          <a:r>
            <a:rPr lang="en-US" sz="2000" dirty="0" smtClean="0"/>
            <a:t> com </a:t>
          </a:r>
          <a:r>
            <a:rPr lang="en-US" sz="2000" dirty="0" err="1" smtClean="0"/>
            <a:t>pedágios</a:t>
          </a:r>
          <a:r>
            <a:rPr lang="en-US" sz="2000" dirty="0" smtClean="0"/>
            <a:t> e </a:t>
          </a:r>
          <a:r>
            <a:rPr lang="en-US" sz="2000" dirty="0" err="1" smtClean="0"/>
            <a:t>painéis</a:t>
          </a:r>
          <a:r>
            <a:rPr lang="en-US" sz="2000" dirty="0" smtClean="0"/>
            <a:t> </a:t>
          </a:r>
          <a:r>
            <a:rPr lang="en-US" sz="2000" dirty="0" err="1" smtClean="0"/>
            <a:t>eletrônicos</a:t>
          </a:r>
          <a:r>
            <a:rPr lang="en-US" sz="2000" dirty="0" smtClean="0"/>
            <a:t>;</a:t>
          </a:r>
          <a:endParaRPr lang="pt-BR" sz="2000" dirty="0"/>
        </a:p>
      </dgm:t>
    </dgm:pt>
    <dgm:pt modelId="{EBED65F9-9118-48F6-884F-B00B335E70F0}" type="parTrans" cxnId="{04D7DADC-7559-4292-98EA-5A70D2B75A92}">
      <dgm:prSet/>
      <dgm:spPr/>
      <dgm:t>
        <a:bodyPr/>
        <a:lstStyle/>
        <a:p>
          <a:endParaRPr lang="pt-BR"/>
        </a:p>
      </dgm:t>
    </dgm:pt>
    <dgm:pt modelId="{667084F2-692F-4ED3-977C-BA9FF3DFFF12}" type="sibTrans" cxnId="{04D7DADC-7559-4292-98EA-5A70D2B75A92}">
      <dgm:prSet/>
      <dgm:spPr/>
      <dgm:t>
        <a:bodyPr/>
        <a:lstStyle/>
        <a:p>
          <a:endParaRPr lang="pt-BR"/>
        </a:p>
      </dgm:t>
    </dgm:pt>
    <dgm:pt modelId="{510D1CB3-344B-4F61-B7CE-8C9F7E32E9B7}">
      <dgm:prSet/>
      <dgm:spPr/>
      <dgm:t>
        <a:bodyPr/>
        <a:lstStyle/>
        <a:p>
          <a:pPr rtl="0"/>
          <a:r>
            <a:rPr lang="en-US" dirty="0" err="1" smtClean="0"/>
            <a:t>Veículos</a:t>
          </a:r>
          <a:r>
            <a:rPr lang="en-US" dirty="0" smtClean="0"/>
            <a:t> de </a:t>
          </a:r>
          <a:r>
            <a:rPr lang="en-US" dirty="0" err="1" smtClean="0"/>
            <a:t>passageiros</a:t>
          </a:r>
          <a:r>
            <a:rPr lang="en-US" dirty="0" smtClean="0"/>
            <a:t> com </a:t>
          </a:r>
          <a:r>
            <a:rPr lang="en-US" dirty="0" err="1" smtClean="0"/>
            <a:t>sistemas</a:t>
          </a:r>
          <a:r>
            <a:rPr lang="en-US" dirty="0" smtClean="0"/>
            <a:t> de </a:t>
          </a:r>
          <a:r>
            <a:rPr lang="en-US" dirty="0" err="1" smtClean="0"/>
            <a:t>navegação</a:t>
          </a:r>
          <a:r>
            <a:rPr lang="en-US" dirty="0" smtClean="0"/>
            <a:t> e </a:t>
          </a:r>
          <a:r>
            <a:rPr lang="en-US" dirty="0" err="1" smtClean="0"/>
            <a:t>sistemas</a:t>
          </a:r>
          <a:r>
            <a:rPr lang="en-US" dirty="0" smtClean="0"/>
            <a:t> de </a:t>
          </a:r>
          <a:r>
            <a:rPr lang="en-US" dirty="0" err="1" smtClean="0"/>
            <a:t>notificação</a:t>
          </a:r>
          <a:r>
            <a:rPr lang="en-US" dirty="0" smtClean="0"/>
            <a:t> de </a:t>
          </a:r>
          <a:r>
            <a:rPr lang="en-US" dirty="0" err="1" smtClean="0"/>
            <a:t>emergência</a:t>
          </a:r>
          <a:r>
            <a:rPr lang="en-US" dirty="0" smtClean="0"/>
            <a:t>. </a:t>
          </a:r>
          <a:endParaRPr lang="pt-BR" dirty="0"/>
        </a:p>
      </dgm:t>
    </dgm:pt>
    <dgm:pt modelId="{849DEABE-22B7-4973-8808-4C1716CA6DA1}" type="parTrans" cxnId="{8F4BC684-C192-4906-ABD9-530C91C9C348}">
      <dgm:prSet/>
      <dgm:spPr/>
      <dgm:t>
        <a:bodyPr/>
        <a:lstStyle/>
        <a:p>
          <a:endParaRPr lang="pt-BR"/>
        </a:p>
      </dgm:t>
    </dgm:pt>
    <dgm:pt modelId="{F20B9892-616B-4A27-9519-0C32F850BFF8}" type="sibTrans" cxnId="{8F4BC684-C192-4906-ABD9-530C91C9C348}">
      <dgm:prSet/>
      <dgm:spPr/>
      <dgm:t>
        <a:bodyPr/>
        <a:lstStyle/>
        <a:p>
          <a:endParaRPr lang="pt-BR"/>
        </a:p>
      </dgm:t>
    </dgm:pt>
    <dgm:pt modelId="{5263E757-8DEB-4897-A3D1-2C2E58850FA4}">
      <dgm:prSet/>
      <dgm:spPr/>
      <dgm:t>
        <a:bodyPr/>
        <a:lstStyle/>
        <a:p>
          <a:pPr rtl="0"/>
          <a:r>
            <a:rPr lang="en-US" dirty="0" err="1" smtClean="0"/>
            <a:t>Veículos</a:t>
          </a:r>
          <a:r>
            <a:rPr lang="en-US" dirty="0" smtClean="0"/>
            <a:t> </a:t>
          </a:r>
          <a:r>
            <a:rPr lang="en-US" dirty="0" err="1" smtClean="0"/>
            <a:t>comerciais</a:t>
          </a:r>
          <a:r>
            <a:rPr lang="en-US" dirty="0" smtClean="0"/>
            <a:t> </a:t>
          </a:r>
          <a:r>
            <a:rPr lang="en-US" dirty="0" err="1" smtClean="0"/>
            <a:t>equipados</a:t>
          </a:r>
          <a:r>
            <a:rPr lang="en-US" dirty="0" smtClean="0"/>
            <a:t> </a:t>
          </a:r>
          <a:r>
            <a:rPr lang="en-US" dirty="0" err="1" smtClean="0"/>
            <a:t>para</a:t>
          </a:r>
          <a:r>
            <a:rPr lang="en-US" dirty="0" smtClean="0"/>
            <a:t> </a:t>
          </a:r>
          <a:r>
            <a:rPr lang="en-US" dirty="0" err="1" smtClean="0"/>
            <a:t>pesagem</a:t>
          </a:r>
          <a:r>
            <a:rPr lang="en-US" dirty="0" smtClean="0"/>
            <a:t> </a:t>
          </a:r>
          <a:r>
            <a:rPr lang="en-US" dirty="0" err="1" smtClean="0"/>
            <a:t>dinâmica</a:t>
          </a:r>
          <a:r>
            <a:rPr lang="en-US" dirty="0" smtClean="0"/>
            <a:t> e </a:t>
          </a:r>
          <a:r>
            <a:rPr lang="en-US" dirty="0" err="1" smtClean="0"/>
            <a:t>checagem</a:t>
          </a:r>
          <a:r>
            <a:rPr lang="en-US" dirty="0" smtClean="0"/>
            <a:t> de </a:t>
          </a:r>
          <a:r>
            <a:rPr lang="en-US" dirty="0" err="1" smtClean="0"/>
            <a:t>credenciais</a:t>
          </a:r>
          <a:r>
            <a:rPr lang="en-US" dirty="0" smtClean="0"/>
            <a:t> </a:t>
          </a:r>
          <a:r>
            <a:rPr lang="en-US" dirty="0" err="1" smtClean="0"/>
            <a:t>para</a:t>
          </a:r>
          <a:r>
            <a:rPr lang="en-US" dirty="0" smtClean="0"/>
            <a:t>  and cross-border credentials checking;</a:t>
          </a:r>
          <a:endParaRPr lang="pt-BR" dirty="0"/>
        </a:p>
      </dgm:t>
    </dgm:pt>
    <dgm:pt modelId="{CBF9327B-6470-4C2E-8B8C-7A51CD3A6B90}" type="parTrans" cxnId="{F235BFBB-714A-4625-96E6-BB3B9B83EEEB}">
      <dgm:prSet/>
      <dgm:spPr/>
      <dgm:t>
        <a:bodyPr/>
        <a:lstStyle/>
        <a:p>
          <a:endParaRPr lang="pt-BR"/>
        </a:p>
      </dgm:t>
    </dgm:pt>
    <dgm:pt modelId="{0F7340B4-233B-49F2-9CBB-767806E85D21}" type="sibTrans" cxnId="{F235BFBB-714A-4625-96E6-BB3B9B83EEEB}">
      <dgm:prSet/>
      <dgm:spPr/>
      <dgm:t>
        <a:bodyPr/>
        <a:lstStyle/>
        <a:p>
          <a:endParaRPr lang="pt-BR"/>
        </a:p>
      </dgm:t>
    </dgm:pt>
    <dgm:pt modelId="{3649D063-6D9B-468B-A374-3F1576D4540B}" type="pres">
      <dgm:prSet presAssocID="{875D6944-AAA2-46DE-A853-1B3305DA6ED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038A9A61-97E7-4FFE-BC38-F74A41B4A4B7}" type="pres">
      <dgm:prSet presAssocID="{23D93B3B-FCE3-44C2-A65D-455C88BC4212}" presName="root" presStyleCnt="0"/>
      <dgm:spPr/>
    </dgm:pt>
    <dgm:pt modelId="{1890342A-52BF-4A85-B1FF-0F31C52B250A}" type="pres">
      <dgm:prSet presAssocID="{23D93B3B-FCE3-44C2-A65D-455C88BC4212}" presName="rootComposite" presStyleCnt="0"/>
      <dgm:spPr/>
    </dgm:pt>
    <dgm:pt modelId="{49876458-0DDC-4041-B170-4ACB54E2450F}" type="pres">
      <dgm:prSet presAssocID="{23D93B3B-FCE3-44C2-A65D-455C88BC4212}" presName="rootText" presStyleLbl="node1" presStyleIdx="0" presStyleCnt="1" custScaleX="317099" custScaleY="242385" custLinFactX="-67676" custLinFactNeighborX="-100000" custLinFactNeighborY="20661"/>
      <dgm:spPr/>
      <dgm:t>
        <a:bodyPr/>
        <a:lstStyle/>
        <a:p>
          <a:endParaRPr lang="pt-BR"/>
        </a:p>
      </dgm:t>
    </dgm:pt>
    <dgm:pt modelId="{1E55AB23-8197-4817-B266-4B500A6AA61D}" type="pres">
      <dgm:prSet presAssocID="{23D93B3B-FCE3-44C2-A65D-455C88BC4212}" presName="rootConnector" presStyleLbl="node1" presStyleIdx="0" presStyleCnt="1"/>
      <dgm:spPr/>
      <dgm:t>
        <a:bodyPr/>
        <a:lstStyle/>
        <a:p>
          <a:endParaRPr lang="pt-BR"/>
        </a:p>
      </dgm:t>
    </dgm:pt>
    <dgm:pt modelId="{CE081B2E-F7CB-4978-A898-13FB4B32A2F0}" type="pres">
      <dgm:prSet presAssocID="{23D93B3B-FCE3-44C2-A65D-455C88BC4212}" presName="childShape" presStyleCnt="0"/>
      <dgm:spPr/>
    </dgm:pt>
    <dgm:pt modelId="{CFA191C0-9C49-4F9C-AB24-F7FA2F47885B}" type="pres">
      <dgm:prSet presAssocID="{EBED65F9-9118-48F6-884F-B00B335E70F0}" presName="Name13" presStyleLbl="parChTrans1D2" presStyleIdx="0" presStyleCnt="3"/>
      <dgm:spPr/>
      <dgm:t>
        <a:bodyPr/>
        <a:lstStyle/>
        <a:p>
          <a:endParaRPr lang="pt-BR"/>
        </a:p>
      </dgm:t>
    </dgm:pt>
    <dgm:pt modelId="{D35EE880-81FA-40A5-82DA-5CAD97BEE5D4}" type="pres">
      <dgm:prSet presAssocID="{111FBBF1-3270-4679-9277-C13D7C83A110}" presName="childText" presStyleLbl="bgAcc1" presStyleIdx="0" presStyleCnt="3" custScaleX="634161" custScaleY="224972" custLinFactX="100000" custLinFactNeighborX="137271" custLinFactNeighborY="-7794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6979C81-F9B5-4368-BFED-C56449A4F1F4}" type="pres">
      <dgm:prSet presAssocID="{849DEABE-22B7-4973-8808-4C1716CA6DA1}" presName="Name13" presStyleLbl="parChTrans1D2" presStyleIdx="1" presStyleCnt="3"/>
      <dgm:spPr/>
      <dgm:t>
        <a:bodyPr/>
        <a:lstStyle/>
        <a:p>
          <a:endParaRPr lang="pt-BR"/>
        </a:p>
      </dgm:t>
    </dgm:pt>
    <dgm:pt modelId="{D8D7F2AA-F4A9-4891-A2A7-311DE168C3B2}" type="pres">
      <dgm:prSet presAssocID="{510D1CB3-344B-4F61-B7CE-8C9F7E32E9B7}" presName="childText" presStyleLbl="bgAcc1" presStyleIdx="1" presStyleCnt="3" custScaleX="803292" custScaleY="179971" custLinFactNeighborX="-25429" custLinFactNeighborY="-6859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037592B-FF82-41BF-B540-AFF0CBA66A88}" type="pres">
      <dgm:prSet presAssocID="{CBF9327B-6470-4C2E-8B8C-7A51CD3A6B90}" presName="Name13" presStyleLbl="parChTrans1D2" presStyleIdx="2" presStyleCnt="3"/>
      <dgm:spPr/>
      <dgm:t>
        <a:bodyPr/>
        <a:lstStyle/>
        <a:p>
          <a:endParaRPr lang="pt-BR"/>
        </a:p>
      </dgm:t>
    </dgm:pt>
    <dgm:pt modelId="{E5E69F5D-E811-41AB-A857-3CD4A45E7614}" type="pres">
      <dgm:prSet presAssocID="{5263E757-8DEB-4897-A3D1-2C2E58850FA4}" presName="childText" presStyleLbl="bgAcc1" presStyleIdx="2" presStyleCnt="3" custScaleX="699329" custScaleY="221102" custLinFactNeighborX="-37314" custLinFactNeighborY="-7285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CD6DF23A-87EF-42B2-9C33-720057F32750}" type="presOf" srcId="{EBED65F9-9118-48F6-884F-B00B335E70F0}" destId="{CFA191C0-9C49-4F9C-AB24-F7FA2F47885B}" srcOrd="0" destOrd="0" presId="urn:microsoft.com/office/officeart/2005/8/layout/hierarchy3"/>
    <dgm:cxn modelId="{6610BA8E-0681-41EF-812B-324816E5F42D}" type="presOf" srcId="{CBF9327B-6470-4C2E-8B8C-7A51CD3A6B90}" destId="{E037592B-FF82-41BF-B540-AFF0CBA66A88}" srcOrd="0" destOrd="0" presId="urn:microsoft.com/office/officeart/2005/8/layout/hierarchy3"/>
    <dgm:cxn modelId="{04D7DADC-7559-4292-98EA-5A70D2B75A92}" srcId="{23D93B3B-FCE3-44C2-A65D-455C88BC4212}" destId="{111FBBF1-3270-4679-9277-C13D7C83A110}" srcOrd="0" destOrd="0" parTransId="{EBED65F9-9118-48F6-884F-B00B335E70F0}" sibTransId="{667084F2-692F-4ED3-977C-BA9FF3DFFF12}"/>
    <dgm:cxn modelId="{8F4BC684-C192-4906-ABD9-530C91C9C348}" srcId="{23D93B3B-FCE3-44C2-A65D-455C88BC4212}" destId="{510D1CB3-344B-4F61-B7CE-8C9F7E32E9B7}" srcOrd="1" destOrd="0" parTransId="{849DEABE-22B7-4973-8808-4C1716CA6DA1}" sibTransId="{F20B9892-616B-4A27-9519-0C32F850BFF8}"/>
    <dgm:cxn modelId="{F235BFBB-714A-4625-96E6-BB3B9B83EEEB}" srcId="{23D93B3B-FCE3-44C2-A65D-455C88BC4212}" destId="{5263E757-8DEB-4897-A3D1-2C2E58850FA4}" srcOrd="2" destOrd="0" parTransId="{CBF9327B-6470-4C2E-8B8C-7A51CD3A6B90}" sibTransId="{0F7340B4-233B-49F2-9CBB-767806E85D21}"/>
    <dgm:cxn modelId="{8A5C6EF3-FBDF-4B03-85DD-2E76A217BE70}" type="presOf" srcId="{510D1CB3-344B-4F61-B7CE-8C9F7E32E9B7}" destId="{D8D7F2AA-F4A9-4891-A2A7-311DE168C3B2}" srcOrd="0" destOrd="0" presId="urn:microsoft.com/office/officeart/2005/8/layout/hierarchy3"/>
    <dgm:cxn modelId="{930806E8-501F-4D97-938B-0E7EFFF2FE1E}" type="presOf" srcId="{23D93B3B-FCE3-44C2-A65D-455C88BC4212}" destId="{1E55AB23-8197-4817-B266-4B500A6AA61D}" srcOrd="1" destOrd="0" presId="urn:microsoft.com/office/officeart/2005/8/layout/hierarchy3"/>
    <dgm:cxn modelId="{E30EBD8B-0B7D-4053-A023-7A1757D357D3}" type="presOf" srcId="{23D93B3B-FCE3-44C2-A65D-455C88BC4212}" destId="{49876458-0DDC-4041-B170-4ACB54E2450F}" srcOrd="0" destOrd="0" presId="urn:microsoft.com/office/officeart/2005/8/layout/hierarchy3"/>
    <dgm:cxn modelId="{6FCD3EAB-F4D3-4BC5-9D5C-0D3DAF067BBC}" type="presOf" srcId="{875D6944-AAA2-46DE-A853-1B3305DA6ED3}" destId="{3649D063-6D9B-468B-A374-3F1576D4540B}" srcOrd="0" destOrd="0" presId="urn:microsoft.com/office/officeart/2005/8/layout/hierarchy3"/>
    <dgm:cxn modelId="{62B9D53F-350C-4CD7-B8F3-9F31C6BED592}" type="presOf" srcId="{5263E757-8DEB-4897-A3D1-2C2E58850FA4}" destId="{E5E69F5D-E811-41AB-A857-3CD4A45E7614}" srcOrd="0" destOrd="0" presId="urn:microsoft.com/office/officeart/2005/8/layout/hierarchy3"/>
    <dgm:cxn modelId="{7ADFBA36-3668-464A-9F83-88FB5E2326A2}" srcId="{875D6944-AAA2-46DE-A853-1B3305DA6ED3}" destId="{23D93B3B-FCE3-44C2-A65D-455C88BC4212}" srcOrd="0" destOrd="0" parTransId="{9115C6B7-03A3-47DA-8538-7B16EEEE60BB}" sibTransId="{283663B0-A7A8-4D55-AFB3-E55611A07F7E}"/>
    <dgm:cxn modelId="{CC0D92E1-1B75-4B21-8E68-9F1D5E67F5E9}" type="presOf" srcId="{111FBBF1-3270-4679-9277-C13D7C83A110}" destId="{D35EE880-81FA-40A5-82DA-5CAD97BEE5D4}" srcOrd="0" destOrd="0" presId="urn:microsoft.com/office/officeart/2005/8/layout/hierarchy3"/>
    <dgm:cxn modelId="{B051389C-EAEB-4B4B-85A1-09A45FFEE98D}" type="presOf" srcId="{849DEABE-22B7-4973-8808-4C1716CA6DA1}" destId="{36979C81-F9B5-4368-BFED-C56449A4F1F4}" srcOrd="0" destOrd="0" presId="urn:microsoft.com/office/officeart/2005/8/layout/hierarchy3"/>
    <dgm:cxn modelId="{D37D631D-8C66-47AD-A4A7-47DD53026B3B}" type="presParOf" srcId="{3649D063-6D9B-468B-A374-3F1576D4540B}" destId="{038A9A61-97E7-4FFE-BC38-F74A41B4A4B7}" srcOrd="0" destOrd="0" presId="urn:microsoft.com/office/officeart/2005/8/layout/hierarchy3"/>
    <dgm:cxn modelId="{18555298-F6CC-4365-BA5B-98EF3BE3A2DB}" type="presParOf" srcId="{038A9A61-97E7-4FFE-BC38-F74A41B4A4B7}" destId="{1890342A-52BF-4A85-B1FF-0F31C52B250A}" srcOrd="0" destOrd="0" presId="urn:microsoft.com/office/officeart/2005/8/layout/hierarchy3"/>
    <dgm:cxn modelId="{AF22D895-DDCE-4A65-A124-50CC95285866}" type="presParOf" srcId="{1890342A-52BF-4A85-B1FF-0F31C52B250A}" destId="{49876458-0DDC-4041-B170-4ACB54E2450F}" srcOrd="0" destOrd="0" presId="urn:microsoft.com/office/officeart/2005/8/layout/hierarchy3"/>
    <dgm:cxn modelId="{9EA46E2C-DF73-47B1-B04F-7EC6F3FB8DEB}" type="presParOf" srcId="{1890342A-52BF-4A85-B1FF-0F31C52B250A}" destId="{1E55AB23-8197-4817-B266-4B500A6AA61D}" srcOrd="1" destOrd="0" presId="urn:microsoft.com/office/officeart/2005/8/layout/hierarchy3"/>
    <dgm:cxn modelId="{8F5CB896-EB87-408B-821A-E40C1E7E7D0B}" type="presParOf" srcId="{038A9A61-97E7-4FFE-BC38-F74A41B4A4B7}" destId="{CE081B2E-F7CB-4978-A898-13FB4B32A2F0}" srcOrd="1" destOrd="0" presId="urn:microsoft.com/office/officeart/2005/8/layout/hierarchy3"/>
    <dgm:cxn modelId="{A68B5E88-82FE-40BB-B7E2-EDA947EBB2E8}" type="presParOf" srcId="{CE081B2E-F7CB-4978-A898-13FB4B32A2F0}" destId="{CFA191C0-9C49-4F9C-AB24-F7FA2F47885B}" srcOrd="0" destOrd="0" presId="urn:microsoft.com/office/officeart/2005/8/layout/hierarchy3"/>
    <dgm:cxn modelId="{FF6E2B93-A656-4DB0-B414-F87EDD8A358A}" type="presParOf" srcId="{CE081B2E-F7CB-4978-A898-13FB4B32A2F0}" destId="{D35EE880-81FA-40A5-82DA-5CAD97BEE5D4}" srcOrd="1" destOrd="0" presId="urn:microsoft.com/office/officeart/2005/8/layout/hierarchy3"/>
    <dgm:cxn modelId="{80638BF5-56A7-4AC1-B066-2746431DDC65}" type="presParOf" srcId="{CE081B2E-F7CB-4978-A898-13FB4B32A2F0}" destId="{36979C81-F9B5-4368-BFED-C56449A4F1F4}" srcOrd="2" destOrd="0" presId="urn:microsoft.com/office/officeart/2005/8/layout/hierarchy3"/>
    <dgm:cxn modelId="{515967B7-18C6-49B4-A84E-0BB993A2E02B}" type="presParOf" srcId="{CE081B2E-F7CB-4978-A898-13FB4B32A2F0}" destId="{D8D7F2AA-F4A9-4891-A2A7-311DE168C3B2}" srcOrd="3" destOrd="0" presId="urn:microsoft.com/office/officeart/2005/8/layout/hierarchy3"/>
    <dgm:cxn modelId="{7FEC9EE1-6183-4513-B963-6F3A7A41FD2E}" type="presParOf" srcId="{CE081B2E-F7CB-4978-A898-13FB4B32A2F0}" destId="{E037592B-FF82-41BF-B540-AFF0CBA66A88}" srcOrd="4" destOrd="0" presId="urn:microsoft.com/office/officeart/2005/8/layout/hierarchy3"/>
    <dgm:cxn modelId="{6FFE8B6F-8C5E-4695-BE34-25E17DCF2142}" type="presParOf" srcId="{CE081B2E-F7CB-4978-A898-13FB4B32A2F0}" destId="{E5E69F5D-E811-41AB-A857-3CD4A45E7614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E024BB-2852-4A34-B132-09D82FD86A2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5426152-8FB1-4CAA-B5D3-3DC965D2716A}">
      <dgm:prSet/>
      <dgm:spPr/>
      <dgm:t>
        <a:bodyPr/>
        <a:lstStyle/>
        <a:p>
          <a:pPr rtl="0"/>
          <a:r>
            <a:rPr lang="en-US" dirty="0" err="1" smtClean="0"/>
            <a:t>Alguns</a:t>
          </a:r>
          <a:r>
            <a:rPr lang="en-US" dirty="0" smtClean="0"/>
            <a:t> dos </a:t>
          </a:r>
          <a:r>
            <a:rPr lang="en-US" dirty="0" err="1" smtClean="0"/>
            <a:t>mais</a:t>
          </a:r>
          <a:r>
            <a:rPr lang="en-US" dirty="0" smtClean="0"/>
            <a:t> </a:t>
          </a:r>
          <a:r>
            <a:rPr lang="en-US" dirty="0" err="1" smtClean="0"/>
            <a:t>importantes</a:t>
          </a:r>
          <a:r>
            <a:rPr lang="en-US" dirty="0" smtClean="0"/>
            <a:t> </a:t>
          </a:r>
          <a:r>
            <a:rPr lang="en-US" dirty="0" err="1" smtClean="0"/>
            <a:t>problemas</a:t>
          </a:r>
          <a:r>
            <a:rPr lang="en-US" dirty="0" smtClean="0"/>
            <a:t> </a:t>
          </a:r>
          <a:r>
            <a:rPr lang="en-US" dirty="0" err="1" smtClean="0"/>
            <a:t>continuarão</a:t>
          </a:r>
          <a:r>
            <a:rPr lang="en-US" dirty="0" smtClean="0"/>
            <a:t> </a:t>
          </a:r>
          <a:r>
            <a:rPr lang="en-US" dirty="0" err="1" smtClean="0"/>
            <a:t>em</a:t>
          </a:r>
          <a:r>
            <a:rPr lang="en-US" dirty="0" smtClean="0"/>
            <a:t> </a:t>
          </a:r>
          <a:r>
            <a:rPr lang="en-US" dirty="0" err="1" smtClean="0"/>
            <a:t>torno</a:t>
          </a:r>
          <a:r>
            <a:rPr lang="en-US" dirty="0" smtClean="0"/>
            <a:t> da </a:t>
          </a:r>
          <a:r>
            <a:rPr lang="en-US" dirty="0" err="1" smtClean="0"/>
            <a:t>alocação</a:t>
          </a:r>
          <a:r>
            <a:rPr lang="en-US" dirty="0" smtClean="0"/>
            <a:t> de </a:t>
          </a:r>
          <a:r>
            <a:rPr lang="en-US" dirty="0" err="1" smtClean="0"/>
            <a:t>verbas</a:t>
          </a:r>
          <a:r>
            <a:rPr lang="en-US" dirty="0" smtClean="0"/>
            <a:t> </a:t>
          </a:r>
          <a:r>
            <a:rPr lang="en-US" dirty="0" err="1" smtClean="0"/>
            <a:t>públicas</a:t>
          </a:r>
          <a:r>
            <a:rPr lang="en-US" dirty="0" smtClean="0"/>
            <a:t> e </a:t>
          </a:r>
          <a:r>
            <a:rPr lang="en-US" dirty="0" err="1" smtClean="0"/>
            <a:t>privadas</a:t>
          </a:r>
          <a:r>
            <a:rPr lang="en-US" dirty="0" smtClean="0"/>
            <a:t>, </a:t>
          </a:r>
          <a:r>
            <a:rPr lang="en-US" dirty="0" err="1" smtClean="0"/>
            <a:t>legitimação</a:t>
          </a:r>
          <a:r>
            <a:rPr lang="en-US" dirty="0" smtClean="0"/>
            <a:t> de </a:t>
          </a:r>
          <a:r>
            <a:rPr lang="en-US" dirty="0" err="1" smtClean="0"/>
            <a:t>diferentes</a:t>
          </a:r>
          <a:r>
            <a:rPr lang="en-US" dirty="0" smtClean="0"/>
            <a:t> </a:t>
          </a:r>
          <a:r>
            <a:rPr lang="en-US" dirty="0" err="1" smtClean="0"/>
            <a:t>pontos</a:t>
          </a:r>
          <a:r>
            <a:rPr lang="en-US" dirty="0" smtClean="0"/>
            <a:t> de vistas </a:t>
          </a:r>
          <a:r>
            <a:rPr lang="en-US" dirty="0" err="1" smtClean="0"/>
            <a:t>acerca</a:t>
          </a:r>
          <a:r>
            <a:rPr lang="en-US" dirty="0" smtClean="0"/>
            <a:t> de </a:t>
          </a:r>
          <a:r>
            <a:rPr lang="en-US" dirty="0" err="1" smtClean="0"/>
            <a:t>padrões</a:t>
          </a:r>
          <a:r>
            <a:rPr lang="en-US" dirty="0" smtClean="0"/>
            <a:t> de </a:t>
          </a:r>
          <a:r>
            <a:rPr lang="en-US" dirty="0" err="1" smtClean="0"/>
            <a:t>transportes</a:t>
          </a:r>
          <a:r>
            <a:rPr lang="en-US" dirty="0" smtClean="0"/>
            <a:t>, </a:t>
          </a:r>
          <a:r>
            <a:rPr lang="en-US" dirty="0" err="1" smtClean="0"/>
            <a:t>bem</a:t>
          </a:r>
          <a:r>
            <a:rPr lang="en-US" dirty="0" smtClean="0"/>
            <a:t> </a:t>
          </a:r>
          <a:r>
            <a:rPr lang="en-US" dirty="0" err="1" smtClean="0"/>
            <a:t>como</a:t>
          </a:r>
          <a:r>
            <a:rPr lang="en-US" dirty="0" smtClean="0"/>
            <a:t> a </a:t>
          </a:r>
          <a:r>
            <a:rPr lang="en-US" dirty="0" err="1" smtClean="0"/>
            <a:t>dificuldade</a:t>
          </a:r>
          <a:r>
            <a:rPr lang="en-US" dirty="0" smtClean="0"/>
            <a:t> de </a:t>
          </a:r>
          <a:r>
            <a:rPr lang="en-US" dirty="0" err="1" smtClean="0"/>
            <a:t>efetivamente</a:t>
          </a:r>
          <a:r>
            <a:rPr lang="en-US" dirty="0" smtClean="0"/>
            <a:t> </a:t>
          </a:r>
          <a:r>
            <a:rPr lang="en-US" dirty="0" err="1" smtClean="0"/>
            <a:t>mesclar</a:t>
          </a:r>
          <a:r>
            <a:rPr lang="en-US" dirty="0" smtClean="0"/>
            <a:t> </a:t>
          </a:r>
          <a:r>
            <a:rPr lang="en-US" dirty="0" err="1" smtClean="0"/>
            <a:t>tecnologias</a:t>
          </a:r>
          <a:r>
            <a:rPr lang="en-US" dirty="0" smtClean="0"/>
            <a:t> de </a:t>
          </a:r>
          <a:r>
            <a:rPr lang="en-US" dirty="0" err="1" smtClean="0"/>
            <a:t>comunicação</a:t>
          </a:r>
          <a:r>
            <a:rPr lang="en-US" dirty="0" smtClean="0"/>
            <a:t> com </a:t>
          </a:r>
          <a:r>
            <a:rPr lang="en-US" dirty="0" err="1" smtClean="0"/>
            <a:t>rodovias</a:t>
          </a:r>
          <a:r>
            <a:rPr lang="en-US" dirty="0" smtClean="0"/>
            <a:t> e </a:t>
          </a:r>
          <a:r>
            <a:rPr lang="en-US" dirty="0" err="1" smtClean="0"/>
            <a:t>ruas</a:t>
          </a:r>
          <a:r>
            <a:rPr lang="en-US" dirty="0" smtClean="0"/>
            <a:t>.</a:t>
          </a:r>
          <a:endParaRPr lang="pt-BR" dirty="0"/>
        </a:p>
      </dgm:t>
    </dgm:pt>
    <dgm:pt modelId="{940744C5-D8E6-4C35-8411-D8D0DE63FFFD}" type="parTrans" cxnId="{984197AE-5E49-4212-87CF-312B9A24DCA6}">
      <dgm:prSet/>
      <dgm:spPr/>
      <dgm:t>
        <a:bodyPr/>
        <a:lstStyle/>
        <a:p>
          <a:endParaRPr lang="pt-BR"/>
        </a:p>
      </dgm:t>
    </dgm:pt>
    <dgm:pt modelId="{3132B814-C96B-45CF-B030-0841DA439BF9}" type="sibTrans" cxnId="{984197AE-5E49-4212-87CF-312B9A24DCA6}">
      <dgm:prSet/>
      <dgm:spPr/>
      <dgm:t>
        <a:bodyPr/>
        <a:lstStyle/>
        <a:p>
          <a:endParaRPr lang="pt-BR"/>
        </a:p>
      </dgm:t>
    </dgm:pt>
    <dgm:pt modelId="{64F4343C-F175-46E7-9348-43DEB0564951}" type="pres">
      <dgm:prSet presAssocID="{FDE024BB-2852-4A34-B132-09D82FD86A2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6ED20D7-D3CE-45E7-B7B4-30744E5E9FB0}" type="pres">
      <dgm:prSet presAssocID="{15426152-8FB1-4CAA-B5D3-3DC965D2716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984197AE-5E49-4212-87CF-312B9A24DCA6}" srcId="{FDE024BB-2852-4A34-B132-09D82FD86A28}" destId="{15426152-8FB1-4CAA-B5D3-3DC965D2716A}" srcOrd="0" destOrd="0" parTransId="{940744C5-D8E6-4C35-8411-D8D0DE63FFFD}" sibTransId="{3132B814-C96B-45CF-B030-0841DA439BF9}"/>
    <dgm:cxn modelId="{0FBBF4AC-5AF4-47EC-A609-3A982670C131}" type="presOf" srcId="{FDE024BB-2852-4A34-B132-09D82FD86A28}" destId="{64F4343C-F175-46E7-9348-43DEB0564951}" srcOrd="0" destOrd="0" presId="urn:microsoft.com/office/officeart/2005/8/layout/vList2"/>
    <dgm:cxn modelId="{BB9CE4F6-64E8-47F9-BF4B-85FAE66B8D79}" type="presOf" srcId="{15426152-8FB1-4CAA-B5D3-3DC965D2716A}" destId="{E6ED20D7-D3CE-45E7-B7B4-30744E5E9FB0}" srcOrd="0" destOrd="0" presId="urn:microsoft.com/office/officeart/2005/8/layout/vList2"/>
    <dgm:cxn modelId="{012C1E1A-B5C0-4D4F-94E7-539163269D60}" type="presParOf" srcId="{64F4343C-F175-46E7-9348-43DEB0564951}" destId="{E6ED20D7-D3CE-45E7-B7B4-30744E5E9FB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5D6944-AAA2-46DE-A853-1B3305DA6ED3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23D93B3B-FCE3-44C2-A65D-455C88BC4212}">
      <dgm:prSet/>
      <dgm:spPr/>
      <dgm:t>
        <a:bodyPr/>
        <a:lstStyle/>
        <a:p>
          <a:pPr rtl="0"/>
          <a:r>
            <a:rPr lang="en-US" b="1" dirty="0" smtClean="0">
              <a:latin typeface="Aharoni" pitchFamily="2" charset="-79"/>
              <a:cs typeface="Aharoni" pitchFamily="2" charset="-79"/>
            </a:rPr>
            <a:t>A </a:t>
          </a:r>
          <a:r>
            <a:rPr lang="en-US" b="1" dirty="0" err="1" smtClean="0">
              <a:latin typeface="Aharoni" pitchFamily="2" charset="-79"/>
              <a:cs typeface="Aharoni" pitchFamily="2" charset="-79"/>
            </a:rPr>
            <a:t>situação</a:t>
          </a:r>
          <a:r>
            <a:rPr lang="en-US" b="1" dirty="0" smtClean="0">
              <a:latin typeface="Aharoni" pitchFamily="2" charset="-79"/>
              <a:cs typeface="Aharoni" pitchFamily="2" charset="-79"/>
            </a:rPr>
            <a:t> dos </a:t>
          </a:r>
          <a:r>
            <a:rPr lang="en-US" b="1" dirty="0" err="1" smtClean="0">
              <a:latin typeface="Aharoni" pitchFamily="2" charset="-79"/>
              <a:cs typeface="Aharoni" pitchFamily="2" charset="-79"/>
            </a:rPr>
            <a:t>sistemas</a:t>
          </a:r>
          <a:r>
            <a:rPr lang="en-US" b="1" dirty="0" smtClean="0">
              <a:latin typeface="Aharoni" pitchFamily="2" charset="-79"/>
              <a:cs typeface="Aharoni" pitchFamily="2" charset="-79"/>
            </a:rPr>
            <a:t> de </a:t>
          </a:r>
          <a:r>
            <a:rPr lang="en-US" b="1" dirty="0" err="1" smtClean="0">
              <a:latin typeface="Aharoni" pitchFamily="2" charset="-79"/>
              <a:cs typeface="Aharoni" pitchFamily="2" charset="-79"/>
            </a:rPr>
            <a:t>transportes</a:t>
          </a:r>
          <a:r>
            <a:rPr lang="en-US" b="1" dirty="0" smtClean="0">
              <a:latin typeface="Aharoni" pitchFamily="2" charset="-79"/>
              <a:cs typeface="Aharoni" pitchFamily="2" charset="-79"/>
            </a:rPr>
            <a:t> </a:t>
          </a:r>
          <a:r>
            <a:rPr lang="en-US" b="1" dirty="0" err="1" smtClean="0">
              <a:latin typeface="Aharoni" pitchFamily="2" charset="-79"/>
              <a:cs typeface="Aharoni" pitchFamily="2" charset="-79"/>
            </a:rPr>
            <a:t>atualmente</a:t>
          </a:r>
          <a:r>
            <a:rPr lang="en-US" b="1" dirty="0" smtClean="0">
              <a:latin typeface="Aharoni" pitchFamily="2" charset="-79"/>
              <a:cs typeface="Aharoni" pitchFamily="2" charset="-79"/>
            </a:rPr>
            <a:t>:</a:t>
          </a:r>
          <a:endParaRPr lang="pt-BR" b="1" dirty="0">
            <a:latin typeface="Aharoni" pitchFamily="2" charset="-79"/>
            <a:cs typeface="Aharoni" pitchFamily="2" charset="-79"/>
          </a:endParaRPr>
        </a:p>
      </dgm:t>
    </dgm:pt>
    <dgm:pt modelId="{9115C6B7-03A3-47DA-8538-7B16EEEE60BB}" type="parTrans" cxnId="{7ADFBA36-3668-464A-9F83-88FB5E2326A2}">
      <dgm:prSet/>
      <dgm:spPr/>
      <dgm:t>
        <a:bodyPr/>
        <a:lstStyle/>
        <a:p>
          <a:endParaRPr lang="pt-BR"/>
        </a:p>
      </dgm:t>
    </dgm:pt>
    <dgm:pt modelId="{283663B0-A7A8-4D55-AFB3-E55611A07F7E}" type="sibTrans" cxnId="{7ADFBA36-3668-464A-9F83-88FB5E2326A2}">
      <dgm:prSet/>
      <dgm:spPr/>
      <dgm:t>
        <a:bodyPr/>
        <a:lstStyle/>
        <a:p>
          <a:endParaRPr lang="pt-BR"/>
        </a:p>
      </dgm:t>
    </dgm:pt>
    <dgm:pt modelId="{111FBBF1-3270-4679-9277-C13D7C83A110}">
      <dgm:prSet custT="1"/>
      <dgm:spPr/>
      <dgm:t>
        <a:bodyPr/>
        <a:lstStyle/>
        <a:p>
          <a:pPr rtl="0"/>
          <a:r>
            <a:rPr lang="en-US" sz="2000" dirty="0" err="1" smtClean="0"/>
            <a:t>Rodovias</a:t>
          </a:r>
          <a:r>
            <a:rPr lang="en-US" sz="2000" dirty="0" smtClean="0"/>
            <a:t> </a:t>
          </a:r>
          <a:r>
            <a:rPr lang="en-US" sz="2000" dirty="0" err="1" smtClean="0"/>
            <a:t>equipadas</a:t>
          </a:r>
          <a:r>
            <a:rPr lang="en-US" sz="2000" dirty="0" smtClean="0"/>
            <a:t> com </a:t>
          </a:r>
          <a:r>
            <a:rPr lang="en-US" sz="2000" dirty="0" err="1" smtClean="0"/>
            <a:t>pedágios</a:t>
          </a:r>
          <a:r>
            <a:rPr lang="en-US" sz="2000" dirty="0" smtClean="0"/>
            <a:t> e </a:t>
          </a:r>
          <a:r>
            <a:rPr lang="en-US" sz="2000" dirty="0" err="1" smtClean="0"/>
            <a:t>painéis</a:t>
          </a:r>
          <a:r>
            <a:rPr lang="en-US" sz="2000" dirty="0" smtClean="0"/>
            <a:t> </a:t>
          </a:r>
          <a:r>
            <a:rPr lang="en-US" sz="2000" dirty="0" err="1" smtClean="0"/>
            <a:t>eletrônicos</a:t>
          </a:r>
          <a:r>
            <a:rPr lang="en-US" sz="2000" dirty="0" smtClean="0"/>
            <a:t>;</a:t>
          </a:r>
          <a:endParaRPr lang="pt-BR" sz="2000" dirty="0"/>
        </a:p>
      </dgm:t>
    </dgm:pt>
    <dgm:pt modelId="{EBED65F9-9118-48F6-884F-B00B335E70F0}" type="parTrans" cxnId="{04D7DADC-7559-4292-98EA-5A70D2B75A92}">
      <dgm:prSet/>
      <dgm:spPr/>
      <dgm:t>
        <a:bodyPr/>
        <a:lstStyle/>
        <a:p>
          <a:endParaRPr lang="pt-BR"/>
        </a:p>
      </dgm:t>
    </dgm:pt>
    <dgm:pt modelId="{667084F2-692F-4ED3-977C-BA9FF3DFFF12}" type="sibTrans" cxnId="{04D7DADC-7559-4292-98EA-5A70D2B75A92}">
      <dgm:prSet/>
      <dgm:spPr/>
      <dgm:t>
        <a:bodyPr/>
        <a:lstStyle/>
        <a:p>
          <a:endParaRPr lang="pt-BR"/>
        </a:p>
      </dgm:t>
    </dgm:pt>
    <dgm:pt modelId="{510D1CB3-344B-4F61-B7CE-8C9F7E32E9B7}">
      <dgm:prSet/>
      <dgm:spPr/>
      <dgm:t>
        <a:bodyPr/>
        <a:lstStyle/>
        <a:p>
          <a:pPr rtl="0"/>
          <a:r>
            <a:rPr lang="en-US" dirty="0" err="1" smtClean="0"/>
            <a:t>Veículos</a:t>
          </a:r>
          <a:r>
            <a:rPr lang="en-US" dirty="0" smtClean="0"/>
            <a:t> de </a:t>
          </a:r>
          <a:r>
            <a:rPr lang="en-US" dirty="0" err="1" smtClean="0"/>
            <a:t>passageiros</a:t>
          </a:r>
          <a:r>
            <a:rPr lang="en-US" dirty="0" smtClean="0"/>
            <a:t> com </a:t>
          </a:r>
          <a:r>
            <a:rPr lang="en-US" dirty="0" err="1" smtClean="0"/>
            <a:t>sistemas</a:t>
          </a:r>
          <a:r>
            <a:rPr lang="en-US" dirty="0" smtClean="0"/>
            <a:t> de </a:t>
          </a:r>
          <a:r>
            <a:rPr lang="en-US" dirty="0" err="1" smtClean="0"/>
            <a:t>navegação</a:t>
          </a:r>
          <a:r>
            <a:rPr lang="en-US" dirty="0" smtClean="0"/>
            <a:t> e </a:t>
          </a:r>
          <a:r>
            <a:rPr lang="en-US" dirty="0" err="1" smtClean="0"/>
            <a:t>sistemas</a:t>
          </a:r>
          <a:r>
            <a:rPr lang="en-US" dirty="0" smtClean="0"/>
            <a:t> de </a:t>
          </a:r>
          <a:r>
            <a:rPr lang="en-US" dirty="0" err="1" smtClean="0"/>
            <a:t>notificação</a:t>
          </a:r>
          <a:r>
            <a:rPr lang="en-US" dirty="0" smtClean="0"/>
            <a:t> de </a:t>
          </a:r>
          <a:r>
            <a:rPr lang="en-US" dirty="0" err="1" smtClean="0"/>
            <a:t>emergência</a:t>
          </a:r>
          <a:r>
            <a:rPr lang="en-US" dirty="0" smtClean="0"/>
            <a:t>. </a:t>
          </a:r>
          <a:endParaRPr lang="pt-BR" dirty="0"/>
        </a:p>
      </dgm:t>
    </dgm:pt>
    <dgm:pt modelId="{849DEABE-22B7-4973-8808-4C1716CA6DA1}" type="parTrans" cxnId="{8F4BC684-C192-4906-ABD9-530C91C9C348}">
      <dgm:prSet/>
      <dgm:spPr/>
      <dgm:t>
        <a:bodyPr/>
        <a:lstStyle/>
        <a:p>
          <a:endParaRPr lang="pt-BR"/>
        </a:p>
      </dgm:t>
    </dgm:pt>
    <dgm:pt modelId="{F20B9892-616B-4A27-9519-0C32F850BFF8}" type="sibTrans" cxnId="{8F4BC684-C192-4906-ABD9-530C91C9C348}">
      <dgm:prSet/>
      <dgm:spPr/>
      <dgm:t>
        <a:bodyPr/>
        <a:lstStyle/>
        <a:p>
          <a:endParaRPr lang="pt-BR"/>
        </a:p>
      </dgm:t>
    </dgm:pt>
    <dgm:pt modelId="{5263E757-8DEB-4897-A3D1-2C2E58850FA4}">
      <dgm:prSet/>
      <dgm:spPr/>
      <dgm:t>
        <a:bodyPr/>
        <a:lstStyle/>
        <a:p>
          <a:pPr rtl="0"/>
          <a:r>
            <a:rPr lang="en-US" dirty="0" err="1" smtClean="0"/>
            <a:t>Veículos</a:t>
          </a:r>
          <a:r>
            <a:rPr lang="en-US" dirty="0" smtClean="0"/>
            <a:t> </a:t>
          </a:r>
          <a:r>
            <a:rPr lang="en-US" dirty="0" err="1" smtClean="0"/>
            <a:t>comerciais</a:t>
          </a:r>
          <a:r>
            <a:rPr lang="en-US" dirty="0" smtClean="0"/>
            <a:t> </a:t>
          </a:r>
          <a:r>
            <a:rPr lang="en-US" dirty="0" err="1" smtClean="0"/>
            <a:t>equipados</a:t>
          </a:r>
          <a:r>
            <a:rPr lang="en-US" dirty="0" smtClean="0"/>
            <a:t> </a:t>
          </a:r>
          <a:r>
            <a:rPr lang="en-US" dirty="0" err="1" smtClean="0"/>
            <a:t>para</a:t>
          </a:r>
          <a:r>
            <a:rPr lang="en-US" dirty="0" smtClean="0"/>
            <a:t> </a:t>
          </a:r>
          <a:r>
            <a:rPr lang="en-US" dirty="0" err="1" smtClean="0"/>
            <a:t>pesagem</a:t>
          </a:r>
          <a:r>
            <a:rPr lang="en-US" dirty="0" smtClean="0"/>
            <a:t> </a:t>
          </a:r>
          <a:r>
            <a:rPr lang="en-US" dirty="0" err="1" smtClean="0"/>
            <a:t>dinâmica</a:t>
          </a:r>
          <a:r>
            <a:rPr lang="en-US" dirty="0" smtClean="0"/>
            <a:t> e </a:t>
          </a:r>
          <a:r>
            <a:rPr lang="en-US" dirty="0" err="1" smtClean="0"/>
            <a:t>checagem</a:t>
          </a:r>
          <a:r>
            <a:rPr lang="en-US" dirty="0" smtClean="0"/>
            <a:t> de </a:t>
          </a:r>
          <a:r>
            <a:rPr lang="en-US" dirty="0" err="1" smtClean="0"/>
            <a:t>credenciais</a:t>
          </a:r>
          <a:r>
            <a:rPr lang="en-US" dirty="0" smtClean="0"/>
            <a:t> </a:t>
          </a:r>
          <a:r>
            <a:rPr lang="en-US" dirty="0" err="1" smtClean="0"/>
            <a:t>para</a:t>
          </a:r>
          <a:r>
            <a:rPr lang="en-US" dirty="0" smtClean="0"/>
            <a:t>  and cross-border credentials checking;</a:t>
          </a:r>
          <a:endParaRPr lang="pt-BR" dirty="0"/>
        </a:p>
      </dgm:t>
    </dgm:pt>
    <dgm:pt modelId="{CBF9327B-6470-4C2E-8B8C-7A51CD3A6B90}" type="parTrans" cxnId="{F235BFBB-714A-4625-96E6-BB3B9B83EEEB}">
      <dgm:prSet/>
      <dgm:spPr/>
      <dgm:t>
        <a:bodyPr/>
        <a:lstStyle/>
        <a:p>
          <a:endParaRPr lang="pt-BR"/>
        </a:p>
      </dgm:t>
    </dgm:pt>
    <dgm:pt modelId="{0F7340B4-233B-49F2-9CBB-767806E85D21}" type="sibTrans" cxnId="{F235BFBB-714A-4625-96E6-BB3B9B83EEEB}">
      <dgm:prSet/>
      <dgm:spPr/>
      <dgm:t>
        <a:bodyPr/>
        <a:lstStyle/>
        <a:p>
          <a:endParaRPr lang="pt-BR"/>
        </a:p>
      </dgm:t>
    </dgm:pt>
    <dgm:pt modelId="{3649D063-6D9B-468B-A374-3F1576D4540B}" type="pres">
      <dgm:prSet presAssocID="{875D6944-AAA2-46DE-A853-1B3305DA6ED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038A9A61-97E7-4FFE-BC38-F74A41B4A4B7}" type="pres">
      <dgm:prSet presAssocID="{23D93B3B-FCE3-44C2-A65D-455C88BC4212}" presName="root" presStyleCnt="0"/>
      <dgm:spPr/>
    </dgm:pt>
    <dgm:pt modelId="{1890342A-52BF-4A85-B1FF-0F31C52B250A}" type="pres">
      <dgm:prSet presAssocID="{23D93B3B-FCE3-44C2-A65D-455C88BC4212}" presName="rootComposite" presStyleCnt="0"/>
      <dgm:spPr/>
    </dgm:pt>
    <dgm:pt modelId="{49876458-0DDC-4041-B170-4ACB54E2450F}" type="pres">
      <dgm:prSet presAssocID="{23D93B3B-FCE3-44C2-A65D-455C88BC4212}" presName="rootText" presStyleLbl="node1" presStyleIdx="0" presStyleCnt="1" custScaleX="317099" custScaleY="242385" custLinFactX="-67676" custLinFactNeighborX="-100000" custLinFactNeighborY="20661"/>
      <dgm:spPr/>
      <dgm:t>
        <a:bodyPr/>
        <a:lstStyle/>
        <a:p>
          <a:endParaRPr lang="pt-BR"/>
        </a:p>
      </dgm:t>
    </dgm:pt>
    <dgm:pt modelId="{1E55AB23-8197-4817-B266-4B500A6AA61D}" type="pres">
      <dgm:prSet presAssocID="{23D93B3B-FCE3-44C2-A65D-455C88BC4212}" presName="rootConnector" presStyleLbl="node1" presStyleIdx="0" presStyleCnt="1"/>
      <dgm:spPr/>
      <dgm:t>
        <a:bodyPr/>
        <a:lstStyle/>
        <a:p>
          <a:endParaRPr lang="pt-BR"/>
        </a:p>
      </dgm:t>
    </dgm:pt>
    <dgm:pt modelId="{CE081B2E-F7CB-4978-A898-13FB4B32A2F0}" type="pres">
      <dgm:prSet presAssocID="{23D93B3B-FCE3-44C2-A65D-455C88BC4212}" presName="childShape" presStyleCnt="0"/>
      <dgm:spPr/>
    </dgm:pt>
    <dgm:pt modelId="{CFA191C0-9C49-4F9C-AB24-F7FA2F47885B}" type="pres">
      <dgm:prSet presAssocID="{EBED65F9-9118-48F6-884F-B00B335E70F0}" presName="Name13" presStyleLbl="parChTrans1D2" presStyleIdx="0" presStyleCnt="3"/>
      <dgm:spPr/>
      <dgm:t>
        <a:bodyPr/>
        <a:lstStyle/>
        <a:p>
          <a:endParaRPr lang="pt-BR"/>
        </a:p>
      </dgm:t>
    </dgm:pt>
    <dgm:pt modelId="{D35EE880-81FA-40A5-82DA-5CAD97BEE5D4}" type="pres">
      <dgm:prSet presAssocID="{111FBBF1-3270-4679-9277-C13D7C83A110}" presName="childText" presStyleLbl="bgAcc1" presStyleIdx="0" presStyleCnt="3" custScaleX="634161" custScaleY="224972" custLinFactX="100000" custLinFactNeighborX="137271" custLinFactNeighborY="-7794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6979C81-F9B5-4368-BFED-C56449A4F1F4}" type="pres">
      <dgm:prSet presAssocID="{849DEABE-22B7-4973-8808-4C1716CA6DA1}" presName="Name13" presStyleLbl="parChTrans1D2" presStyleIdx="1" presStyleCnt="3"/>
      <dgm:spPr/>
      <dgm:t>
        <a:bodyPr/>
        <a:lstStyle/>
        <a:p>
          <a:endParaRPr lang="pt-BR"/>
        </a:p>
      </dgm:t>
    </dgm:pt>
    <dgm:pt modelId="{D8D7F2AA-F4A9-4891-A2A7-311DE168C3B2}" type="pres">
      <dgm:prSet presAssocID="{510D1CB3-344B-4F61-B7CE-8C9F7E32E9B7}" presName="childText" presStyleLbl="bgAcc1" presStyleIdx="1" presStyleCnt="3" custScaleX="803292" custScaleY="179971" custLinFactNeighborX="-25429" custLinFactNeighborY="-68597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037592B-FF82-41BF-B540-AFF0CBA66A88}" type="pres">
      <dgm:prSet presAssocID="{CBF9327B-6470-4C2E-8B8C-7A51CD3A6B90}" presName="Name13" presStyleLbl="parChTrans1D2" presStyleIdx="2" presStyleCnt="3"/>
      <dgm:spPr/>
      <dgm:t>
        <a:bodyPr/>
        <a:lstStyle/>
        <a:p>
          <a:endParaRPr lang="pt-BR"/>
        </a:p>
      </dgm:t>
    </dgm:pt>
    <dgm:pt modelId="{E5E69F5D-E811-41AB-A857-3CD4A45E7614}" type="pres">
      <dgm:prSet presAssocID="{5263E757-8DEB-4897-A3D1-2C2E58850FA4}" presName="childText" presStyleLbl="bgAcc1" presStyleIdx="2" presStyleCnt="3" custScaleX="699329" custScaleY="221102" custLinFactNeighborX="-37314" custLinFactNeighborY="-7285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95FA814-3E07-6E4E-BCDB-F3112FE2A208}" type="presOf" srcId="{849DEABE-22B7-4973-8808-4C1716CA6DA1}" destId="{36979C81-F9B5-4368-BFED-C56449A4F1F4}" srcOrd="0" destOrd="0" presId="urn:microsoft.com/office/officeart/2005/8/layout/hierarchy3"/>
    <dgm:cxn modelId="{04D7DADC-7559-4292-98EA-5A70D2B75A92}" srcId="{23D93B3B-FCE3-44C2-A65D-455C88BC4212}" destId="{111FBBF1-3270-4679-9277-C13D7C83A110}" srcOrd="0" destOrd="0" parTransId="{EBED65F9-9118-48F6-884F-B00B335E70F0}" sibTransId="{667084F2-692F-4ED3-977C-BA9FF3DFFF12}"/>
    <dgm:cxn modelId="{F235BFBB-714A-4625-96E6-BB3B9B83EEEB}" srcId="{23D93B3B-FCE3-44C2-A65D-455C88BC4212}" destId="{5263E757-8DEB-4897-A3D1-2C2E58850FA4}" srcOrd="2" destOrd="0" parTransId="{CBF9327B-6470-4C2E-8B8C-7A51CD3A6B90}" sibTransId="{0F7340B4-233B-49F2-9CBB-767806E85D21}"/>
    <dgm:cxn modelId="{7ADFBA36-3668-464A-9F83-88FB5E2326A2}" srcId="{875D6944-AAA2-46DE-A853-1B3305DA6ED3}" destId="{23D93B3B-FCE3-44C2-A65D-455C88BC4212}" srcOrd="0" destOrd="0" parTransId="{9115C6B7-03A3-47DA-8538-7B16EEEE60BB}" sibTransId="{283663B0-A7A8-4D55-AFB3-E55611A07F7E}"/>
    <dgm:cxn modelId="{FE24A59E-4B1A-1C4F-81DE-32E3462C056C}" type="presOf" srcId="{23D93B3B-FCE3-44C2-A65D-455C88BC4212}" destId="{49876458-0DDC-4041-B170-4ACB54E2450F}" srcOrd="0" destOrd="0" presId="urn:microsoft.com/office/officeart/2005/8/layout/hierarchy3"/>
    <dgm:cxn modelId="{1445E615-7673-814A-8FCD-DB8CB20E8F95}" type="presOf" srcId="{111FBBF1-3270-4679-9277-C13D7C83A110}" destId="{D35EE880-81FA-40A5-82DA-5CAD97BEE5D4}" srcOrd="0" destOrd="0" presId="urn:microsoft.com/office/officeart/2005/8/layout/hierarchy3"/>
    <dgm:cxn modelId="{91C4DF8E-70A2-6745-805D-E442AC0B9699}" type="presOf" srcId="{CBF9327B-6470-4C2E-8B8C-7A51CD3A6B90}" destId="{E037592B-FF82-41BF-B540-AFF0CBA66A88}" srcOrd="0" destOrd="0" presId="urn:microsoft.com/office/officeart/2005/8/layout/hierarchy3"/>
    <dgm:cxn modelId="{E96B69FC-00FA-C84F-9DB5-42FBCC4962F6}" type="presOf" srcId="{5263E757-8DEB-4897-A3D1-2C2E58850FA4}" destId="{E5E69F5D-E811-41AB-A857-3CD4A45E7614}" srcOrd="0" destOrd="0" presId="urn:microsoft.com/office/officeart/2005/8/layout/hierarchy3"/>
    <dgm:cxn modelId="{473AB262-B8B5-9D45-9028-68F8E7042EB5}" type="presOf" srcId="{23D93B3B-FCE3-44C2-A65D-455C88BC4212}" destId="{1E55AB23-8197-4817-B266-4B500A6AA61D}" srcOrd="1" destOrd="0" presId="urn:microsoft.com/office/officeart/2005/8/layout/hierarchy3"/>
    <dgm:cxn modelId="{8F4BC684-C192-4906-ABD9-530C91C9C348}" srcId="{23D93B3B-FCE3-44C2-A65D-455C88BC4212}" destId="{510D1CB3-344B-4F61-B7CE-8C9F7E32E9B7}" srcOrd="1" destOrd="0" parTransId="{849DEABE-22B7-4973-8808-4C1716CA6DA1}" sibTransId="{F20B9892-616B-4A27-9519-0C32F850BFF8}"/>
    <dgm:cxn modelId="{EA88CF35-8E69-DE4F-B9E5-3AEC842C3084}" type="presOf" srcId="{875D6944-AAA2-46DE-A853-1B3305DA6ED3}" destId="{3649D063-6D9B-468B-A374-3F1576D4540B}" srcOrd="0" destOrd="0" presId="urn:microsoft.com/office/officeart/2005/8/layout/hierarchy3"/>
    <dgm:cxn modelId="{FC974D3E-9EFE-D044-88B7-8A0052C61BD4}" type="presOf" srcId="{EBED65F9-9118-48F6-884F-B00B335E70F0}" destId="{CFA191C0-9C49-4F9C-AB24-F7FA2F47885B}" srcOrd="0" destOrd="0" presId="urn:microsoft.com/office/officeart/2005/8/layout/hierarchy3"/>
    <dgm:cxn modelId="{22699E04-1EDC-1F4D-91D4-05CFD49FDCD3}" type="presOf" srcId="{510D1CB3-344B-4F61-B7CE-8C9F7E32E9B7}" destId="{D8D7F2AA-F4A9-4891-A2A7-311DE168C3B2}" srcOrd="0" destOrd="0" presId="urn:microsoft.com/office/officeart/2005/8/layout/hierarchy3"/>
    <dgm:cxn modelId="{A4E70A5F-C9F1-A74F-888D-62DAC1C89DFF}" type="presParOf" srcId="{3649D063-6D9B-468B-A374-3F1576D4540B}" destId="{038A9A61-97E7-4FFE-BC38-F74A41B4A4B7}" srcOrd="0" destOrd="0" presId="urn:microsoft.com/office/officeart/2005/8/layout/hierarchy3"/>
    <dgm:cxn modelId="{F2620C9C-7B85-E64E-9605-C346C300CC1F}" type="presParOf" srcId="{038A9A61-97E7-4FFE-BC38-F74A41B4A4B7}" destId="{1890342A-52BF-4A85-B1FF-0F31C52B250A}" srcOrd="0" destOrd="0" presId="urn:microsoft.com/office/officeart/2005/8/layout/hierarchy3"/>
    <dgm:cxn modelId="{1F63F13E-6FCE-0A48-90F5-C6CF3F836813}" type="presParOf" srcId="{1890342A-52BF-4A85-B1FF-0F31C52B250A}" destId="{49876458-0DDC-4041-B170-4ACB54E2450F}" srcOrd="0" destOrd="0" presId="urn:microsoft.com/office/officeart/2005/8/layout/hierarchy3"/>
    <dgm:cxn modelId="{E12C9741-8A19-0A49-B7BF-088AC36D9BA8}" type="presParOf" srcId="{1890342A-52BF-4A85-B1FF-0F31C52B250A}" destId="{1E55AB23-8197-4817-B266-4B500A6AA61D}" srcOrd="1" destOrd="0" presId="urn:microsoft.com/office/officeart/2005/8/layout/hierarchy3"/>
    <dgm:cxn modelId="{F670515E-9BCA-0C47-9A6B-33F08142A924}" type="presParOf" srcId="{038A9A61-97E7-4FFE-BC38-F74A41B4A4B7}" destId="{CE081B2E-F7CB-4978-A898-13FB4B32A2F0}" srcOrd="1" destOrd="0" presId="urn:microsoft.com/office/officeart/2005/8/layout/hierarchy3"/>
    <dgm:cxn modelId="{2DFA9B8A-17DC-6545-8DEE-EC690BA5D28B}" type="presParOf" srcId="{CE081B2E-F7CB-4978-A898-13FB4B32A2F0}" destId="{CFA191C0-9C49-4F9C-AB24-F7FA2F47885B}" srcOrd="0" destOrd="0" presId="urn:microsoft.com/office/officeart/2005/8/layout/hierarchy3"/>
    <dgm:cxn modelId="{43620DA1-4631-EB4D-A7FC-2FE87DC30DCD}" type="presParOf" srcId="{CE081B2E-F7CB-4978-A898-13FB4B32A2F0}" destId="{D35EE880-81FA-40A5-82DA-5CAD97BEE5D4}" srcOrd="1" destOrd="0" presId="urn:microsoft.com/office/officeart/2005/8/layout/hierarchy3"/>
    <dgm:cxn modelId="{1D4F326F-ACF6-B542-B205-21D2B7C004CE}" type="presParOf" srcId="{CE081B2E-F7CB-4978-A898-13FB4B32A2F0}" destId="{36979C81-F9B5-4368-BFED-C56449A4F1F4}" srcOrd="2" destOrd="0" presId="urn:microsoft.com/office/officeart/2005/8/layout/hierarchy3"/>
    <dgm:cxn modelId="{3DE4A1E7-30CF-5B4A-A1F1-68A86314DA16}" type="presParOf" srcId="{CE081B2E-F7CB-4978-A898-13FB4B32A2F0}" destId="{D8D7F2AA-F4A9-4891-A2A7-311DE168C3B2}" srcOrd="3" destOrd="0" presId="urn:microsoft.com/office/officeart/2005/8/layout/hierarchy3"/>
    <dgm:cxn modelId="{A9BE7002-2369-A846-9C63-4872C75EDE0B}" type="presParOf" srcId="{CE081B2E-F7CB-4978-A898-13FB4B32A2F0}" destId="{E037592B-FF82-41BF-B540-AFF0CBA66A88}" srcOrd="4" destOrd="0" presId="urn:microsoft.com/office/officeart/2005/8/layout/hierarchy3"/>
    <dgm:cxn modelId="{7CE406BC-D0C7-6E43-AE67-B4C1F693C79A}" type="presParOf" srcId="{CE081B2E-F7CB-4978-A898-13FB4B32A2F0}" destId="{E5E69F5D-E811-41AB-A857-3CD4A45E7614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76458-0DDC-4041-B170-4ACB54E2450F}">
      <dsp:nvSpPr>
        <dsp:cNvPr id="0" name=""/>
        <dsp:cNvSpPr/>
      </dsp:nvSpPr>
      <dsp:spPr>
        <a:xfrm>
          <a:off x="0" y="96309"/>
          <a:ext cx="2905216" cy="11103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smtClean="0">
              <a:latin typeface="Aharoni" pitchFamily="2" charset="-79"/>
              <a:cs typeface="Aharoni" pitchFamily="2" charset="-79"/>
            </a:rPr>
            <a:t>A situação dos sistemas de transportes atualmente:</a:t>
          </a:r>
          <a:endParaRPr lang="pt-BR" sz="1900" b="1" kern="1200">
            <a:latin typeface="Aharoni" pitchFamily="2" charset="-79"/>
            <a:cs typeface="Aharoni" pitchFamily="2" charset="-79"/>
          </a:endParaRPr>
        </a:p>
      </dsp:txBody>
      <dsp:txXfrm>
        <a:off x="32521" y="128830"/>
        <a:ext cx="2840174" cy="1045306"/>
      </dsp:txXfrm>
    </dsp:sp>
    <dsp:sp modelId="{CFA191C0-9C49-4F9C-AB24-F7FA2F47885B}">
      <dsp:nvSpPr>
        <dsp:cNvPr id="0" name=""/>
        <dsp:cNvSpPr/>
      </dsp:nvSpPr>
      <dsp:spPr>
        <a:xfrm>
          <a:off x="290521" y="1206657"/>
          <a:ext cx="2910015" cy="178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101"/>
              </a:lnTo>
              <a:lnTo>
                <a:pt x="2910015" y="17810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5EE880-81FA-40A5-82DA-5CAD97BEE5D4}">
      <dsp:nvSpPr>
        <dsp:cNvPr id="0" name=""/>
        <dsp:cNvSpPr/>
      </dsp:nvSpPr>
      <dsp:spPr>
        <a:xfrm>
          <a:off x="3200537" y="869469"/>
          <a:ext cx="4648075" cy="10305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Rodovias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equipadas</a:t>
          </a:r>
          <a:r>
            <a:rPr lang="en-US" sz="2000" kern="1200" dirty="0" smtClean="0"/>
            <a:t> com </a:t>
          </a:r>
          <a:r>
            <a:rPr lang="en-US" sz="2000" kern="1200" dirty="0" err="1" smtClean="0"/>
            <a:t>pedágios</a:t>
          </a:r>
          <a:r>
            <a:rPr lang="en-US" sz="2000" kern="1200" dirty="0" smtClean="0"/>
            <a:t> e </a:t>
          </a:r>
          <a:r>
            <a:rPr lang="en-US" sz="2000" kern="1200" dirty="0" err="1" smtClean="0"/>
            <a:t>painéis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eletrônicos</a:t>
          </a:r>
          <a:r>
            <a:rPr lang="en-US" sz="2000" kern="1200" dirty="0" smtClean="0"/>
            <a:t>;</a:t>
          </a:r>
          <a:endParaRPr lang="pt-BR" sz="2000" kern="1200" dirty="0"/>
        </a:p>
      </dsp:txBody>
      <dsp:txXfrm>
        <a:off x="3230722" y="899654"/>
        <a:ext cx="4587705" cy="970210"/>
      </dsp:txXfrm>
    </dsp:sp>
    <dsp:sp modelId="{36979C81-F9B5-4368-BFED-C56449A4F1F4}">
      <dsp:nvSpPr>
        <dsp:cNvPr id="0" name=""/>
        <dsp:cNvSpPr/>
      </dsp:nvSpPr>
      <dsp:spPr>
        <a:xfrm>
          <a:off x="290521" y="1206657"/>
          <a:ext cx="984559" cy="12629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2960"/>
              </a:lnTo>
              <a:lnTo>
                <a:pt x="984559" y="126296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D7F2AA-F4A9-4891-A2A7-311DE168C3B2}">
      <dsp:nvSpPr>
        <dsp:cNvPr id="0" name=""/>
        <dsp:cNvSpPr/>
      </dsp:nvSpPr>
      <dsp:spPr>
        <a:xfrm>
          <a:off x="1275080" y="2057400"/>
          <a:ext cx="5887718" cy="8244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Veículos</a:t>
          </a:r>
          <a:r>
            <a:rPr lang="en-US" sz="1900" kern="1200" dirty="0" smtClean="0"/>
            <a:t> de </a:t>
          </a:r>
          <a:r>
            <a:rPr lang="en-US" sz="1900" kern="1200" dirty="0" err="1" smtClean="0"/>
            <a:t>passageiros</a:t>
          </a:r>
          <a:r>
            <a:rPr lang="en-US" sz="1900" kern="1200" dirty="0" smtClean="0"/>
            <a:t> com </a:t>
          </a:r>
          <a:r>
            <a:rPr lang="en-US" sz="1900" kern="1200" dirty="0" err="1" smtClean="0"/>
            <a:t>sistemas</a:t>
          </a:r>
          <a:r>
            <a:rPr lang="en-US" sz="1900" kern="1200" dirty="0" smtClean="0"/>
            <a:t> de </a:t>
          </a:r>
          <a:r>
            <a:rPr lang="en-US" sz="1900" kern="1200" dirty="0" err="1" smtClean="0"/>
            <a:t>navegação</a:t>
          </a:r>
          <a:r>
            <a:rPr lang="en-US" sz="1900" kern="1200" dirty="0" smtClean="0"/>
            <a:t> e </a:t>
          </a:r>
          <a:r>
            <a:rPr lang="en-US" sz="1900" kern="1200" dirty="0" err="1" smtClean="0"/>
            <a:t>sistemas</a:t>
          </a:r>
          <a:r>
            <a:rPr lang="en-US" sz="1900" kern="1200" dirty="0" smtClean="0"/>
            <a:t> de </a:t>
          </a:r>
          <a:r>
            <a:rPr lang="en-US" sz="1900" kern="1200" dirty="0" err="1" smtClean="0"/>
            <a:t>notificação</a:t>
          </a:r>
          <a:r>
            <a:rPr lang="en-US" sz="1900" kern="1200" dirty="0" smtClean="0"/>
            <a:t> de </a:t>
          </a:r>
          <a:r>
            <a:rPr lang="en-US" sz="1900" kern="1200" dirty="0" err="1" smtClean="0"/>
            <a:t>emergência</a:t>
          </a:r>
          <a:r>
            <a:rPr lang="en-US" sz="1900" kern="1200" dirty="0" smtClean="0"/>
            <a:t>. </a:t>
          </a:r>
          <a:endParaRPr lang="pt-BR" sz="1900" kern="1200" dirty="0"/>
        </a:p>
      </dsp:txBody>
      <dsp:txXfrm>
        <a:off x="1299227" y="2081547"/>
        <a:ext cx="5839424" cy="776140"/>
      </dsp:txXfrm>
    </dsp:sp>
    <dsp:sp modelId="{E037592B-FF82-41BF-B540-AFF0CBA66A88}">
      <dsp:nvSpPr>
        <dsp:cNvPr id="0" name=""/>
        <dsp:cNvSpPr/>
      </dsp:nvSpPr>
      <dsp:spPr>
        <a:xfrm>
          <a:off x="290521" y="1206657"/>
          <a:ext cx="897448" cy="22766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6621"/>
              </a:lnTo>
              <a:lnTo>
                <a:pt x="897448" y="227662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E69F5D-E811-41AB-A857-3CD4A45E7614}">
      <dsp:nvSpPr>
        <dsp:cNvPr id="0" name=""/>
        <dsp:cNvSpPr/>
      </dsp:nvSpPr>
      <dsp:spPr>
        <a:xfrm>
          <a:off x="1187969" y="2976852"/>
          <a:ext cx="5125723" cy="10128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Veículos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comerciais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equipados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para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pesagem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dinâmica</a:t>
          </a:r>
          <a:r>
            <a:rPr lang="en-US" sz="1900" kern="1200" dirty="0" smtClean="0"/>
            <a:t> e </a:t>
          </a:r>
          <a:r>
            <a:rPr lang="en-US" sz="1900" kern="1200" dirty="0" err="1" smtClean="0"/>
            <a:t>checagem</a:t>
          </a:r>
          <a:r>
            <a:rPr lang="en-US" sz="1900" kern="1200" dirty="0" smtClean="0"/>
            <a:t> de </a:t>
          </a:r>
          <a:r>
            <a:rPr lang="en-US" sz="1900" kern="1200" dirty="0" err="1" smtClean="0"/>
            <a:t>credenciais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para</a:t>
          </a:r>
          <a:r>
            <a:rPr lang="en-US" sz="1900" kern="1200" dirty="0" smtClean="0"/>
            <a:t>  and cross-border credentials checking;</a:t>
          </a:r>
          <a:endParaRPr lang="pt-BR" sz="1900" kern="1200" dirty="0"/>
        </a:p>
      </dsp:txBody>
      <dsp:txXfrm>
        <a:off x="1217634" y="3006517"/>
        <a:ext cx="5066393" cy="9535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ED20D7-D3CE-45E7-B7B4-30744E5E9FB0}">
      <dsp:nvSpPr>
        <dsp:cNvPr id="0" name=""/>
        <dsp:cNvSpPr/>
      </dsp:nvSpPr>
      <dsp:spPr>
        <a:xfrm>
          <a:off x="0" y="395"/>
          <a:ext cx="8229600" cy="4324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err="1" smtClean="0"/>
            <a:t>Alguns</a:t>
          </a:r>
          <a:r>
            <a:rPr lang="en-US" sz="3300" kern="1200" dirty="0" smtClean="0"/>
            <a:t> dos </a:t>
          </a:r>
          <a:r>
            <a:rPr lang="en-US" sz="3300" kern="1200" dirty="0" err="1" smtClean="0"/>
            <a:t>mais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importantes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problemas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continuarão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em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torno</a:t>
          </a:r>
          <a:r>
            <a:rPr lang="en-US" sz="3300" kern="1200" dirty="0" smtClean="0"/>
            <a:t> da </a:t>
          </a:r>
          <a:r>
            <a:rPr lang="en-US" sz="3300" kern="1200" dirty="0" err="1" smtClean="0"/>
            <a:t>alocação</a:t>
          </a:r>
          <a:r>
            <a:rPr lang="en-US" sz="3300" kern="1200" dirty="0" smtClean="0"/>
            <a:t> de </a:t>
          </a:r>
          <a:r>
            <a:rPr lang="en-US" sz="3300" kern="1200" dirty="0" err="1" smtClean="0"/>
            <a:t>verbas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públicas</a:t>
          </a:r>
          <a:r>
            <a:rPr lang="en-US" sz="3300" kern="1200" dirty="0" smtClean="0"/>
            <a:t> e </a:t>
          </a:r>
          <a:r>
            <a:rPr lang="en-US" sz="3300" kern="1200" dirty="0" err="1" smtClean="0"/>
            <a:t>privadas</a:t>
          </a:r>
          <a:r>
            <a:rPr lang="en-US" sz="3300" kern="1200" dirty="0" smtClean="0"/>
            <a:t>, </a:t>
          </a:r>
          <a:r>
            <a:rPr lang="en-US" sz="3300" kern="1200" dirty="0" err="1" smtClean="0"/>
            <a:t>legitimação</a:t>
          </a:r>
          <a:r>
            <a:rPr lang="en-US" sz="3300" kern="1200" dirty="0" smtClean="0"/>
            <a:t> de </a:t>
          </a:r>
          <a:r>
            <a:rPr lang="en-US" sz="3300" kern="1200" dirty="0" err="1" smtClean="0"/>
            <a:t>diferentes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pontos</a:t>
          </a:r>
          <a:r>
            <a:rPr lang="en-US" sz="3300" kern="1200" dirty="0" smtClean="0"/>
            <a:t> de vistas </a:t>
          </a:r>
          <a:r>
            <a:rPr lang="en-US" sz="3300" kern="1200" dirty="0" err="1" smtClean="0"/>
            <a:t>acerca</a:t>
          </a:r>
          <a:r>
            <a:rPr lang="en-US" sz="3300" kern="1200" dirty="0" smtClean="0"/>
            <a:t> de </a:t>
          </a:r>
          <a:r>
            <a:rPr lang="en-US" sz="3300" kern="1200" dirty="0" err="1" smtClean="0"/>
            <a:t>padrões</a:t>
          </a:r>
          <a:r>
            <a:rPr lang="en-US" sz="3300" kern="1200" dirty="0" smtClean="0"/>
            <a:t> de </a:t>
          </a:r>
          <a:r>
            <a:rPr lang="en-US" sz="3300" kern="1200" dirty="0" err="1" smtClean="0"/>
            <a:t>transportes</a:t>
          </a:r>
          <a:r>
            <a:rPr lang="en-US" sz="3300" kern="1200" dirty="0" smtClean="0"/>
            <a:t>, </a:t>
          </a:r>
          <a:r>
            <a:rPr lang="en-US" sz="3300" kern="1200" dirty="0" err="1" smtClean="0"/>
            <a:t>bem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como</a:t>
          </a:r>
          <a:r>
            <a:rPr lang="en-US" sz="3300" kern="1200" dirty="0" smtClean="0"/>
            <a:t> a </a:t>
          </a:r>
          <a:r>
            <a:rPr lang="en-US" sz="3300" kern="1200" dirty="0" err="1" smtClean="0"/>
            <a:t>dificuldade</a:t>
          </a:r>
          <a:r>
            <a:rPr lang="en-US" sz="3300" kern="1200" dirty="0" smtClean="0"/>
            <a:t> de </a:t>
          </a:r>
          <a:r>
            <a:rPr lang="en-US" sz="3300" kern="1200" dirty="0" err="1" smtClean="0"/>
            <a:t>efetivamente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mesclar</a:t>
          </a:r>
          <a:r>
            <a:rPr lang="en-US" sz="3300" kern="1200" dirty="0" smtClean="0"/>
            <a:t> </a:t>
          </a:r>
          <a:r>
            <a:rPr lang="en-US" sz="3300" kern="1200" dirty="0" err="1" smtClean="0"/>
            <a:t>tecnologias</a:t>
          </a:r>
          <a:r>
            <a:rPr lang="en-US" sz="3300" kern="1200" dirty="0" smtClean="0"/>
            <a:t> de </a:t>
          </a:r>
          <a:r>
            <a:rPr lang="en-US" sz="3300" kern="1200" dirty="0" err="1" smtClean="0"/>
            <a:t>comunicação</a:t>
          </a:r>
          <a:r>
            <a:rPr lang="en-US" sz="3300" kern="1200" dirty="0" smtClean="0"/>
            <a:t> com </a:t>
          </a:r>
          <a:r>
            <a:rPr lang="en-US" sz="3300" kern="1200" dirty="0" err="1" smtClean="0"/>
            <a:t>rodovias</a:t>
          </a:r>
          <a:r>
            <a:rPr lang="en-US" sz="3300" kern="1200" dirty="0" smtClean="0"/>
            <a:t> e </a:t>
          </a:r>
          <a:r>
            <a:rPr lang="en-US" sz="3300" kern="1200" dirty="0" err="1" smtClean="0"/>
            <a:t>ruas</a:t>
          </a:r>
          <a:r>
            <a:rPr lang="en-US" sz="3300" kern="1200" dirty="0" smtClean="0"/>
            <a:t>.</a:t>
          </a:r>
          <a:endParaRPr lang="pt-BR" sz="3300" kern="1200" dirty="0"/>
        </a:p>
      </dsp:txBody>
      <dsp:txXfrm>
        <a:off x="211096" y="211491"/>
        <a:ext cx="7807408" cy="39021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876458-0DDC-4041-B170-4ACB54E2450F}">
      <dsp:nvSpPr>
        <dsp:cNvPr id="0" name=""/>
        <dsp:cNvSpPr/>
      </dsp:nvSpPr>
      <dsp:spPr>
        <a:xfrm>
          <a:off x="0" y="96309"/>
          <a:ext cx="2905216" cy="11103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>
              <a:latin typeface="Aharoni" pitchFamily="2" charset="-79"/>
              <a:cs typeface="Aharoni" pitchFamily="2" charset="-79"/>
            </a:rPr>
            <a:t>A </a:t>
          </a:r>
          <a:r>
            <a:rPr lang="en-US" sz="1900" b="1" kern="1200" dirty="0" err="1" smtClean="0">
              <a:latin typeface="Aharoni" pitchFamily="2" charset="-79"/>
              <a:cs typeface="Aharoni" pitchFamily="2" charset="-79"/>
            </a:rPr>
            <a:t>situação</a:t>
          </a:r>
          <a:r>
            <a:rPr lang="en-US" sz="1900" b="1" kern="1200" dirty="0" smtClean="0">
              <a:latin typeface="Aharoni" pitchFamily="2" charset="-79"/>
              <a:cs typeface="Aharoni" pitchFamily="2" charset="-79"/>
            </a:rPr>
            <a:t> dos </a:t>
          </a:r>
          <a:r>
            <a:rPr lang="en-US" sz="1900" b="1" kern="1200" dirty="0" err="1" smtClean="0">
              <a:latin typeface="Aharoni" pitchFamily="2" charset="-79"/>
              <a:cs typeface="Aharoni" pitchFamily="2" charset="-79"/>
            </a:rPr>
            <a:t>sistemas</a:t>
          </a:r>
          <a:r>
            <a:rPr lang="en-US" sz="1900" b="1" kern="1200" dirty="0" smtClean="0">
              <a:latin typeface="Aharoni" pitchFamily="2" charset="-79"/>
              <a:cs typeface="Aharoni" pitchFamily="2" charset="-79"/>
            </a:rPr>
            <a:t> de </a:t>
          </a:r>
          <a:r>
            <a:rPr lang="en-US" sz="1900" b="1" kern="1200" dirty="0" err="1" smtClean="0">
              <a:latin typeface="Aharoni" pitchFamily="2" charset="-79"/>
              <a:cs typeface="Aharoni" pitchFamily="2" charset="-79"/>
            </a:rPr>
            <a:t>transportes</a:t>
          </a:r>
          <a:r>
            <a:rPr lang="en-US" sz="1900" b="1" kern="1200" dirty="0" smtClean="0">
              <a:latin typeface="Aharoni" pitchFamily="2" charset="-79"/>
              <a:cs typeface="Aharoni" pitchFamily="2" charset="-79"/>
            </a:rPr>
            <a:t> </a:t>
          </a:r>
          <a:r>
            <a:rPr lang="en-US" sz="1900" b="1" kern="1200" dirty="0" err="1" smtClean="0">
              <a:latin typeface="Aharoni" pitchFamily="2" charset="-79"/>
              <a:cs typeface="Aharoni" pitchFamily="2" charset="-79"/>
            </a:rPr>
            <a:t>atualmente</a:t>
          </a:r>
          <a:r>
            <a:rPr lang="en-US" sz="1900" b="1" kern="1200" dirty="0" smtClean="0">
              <a:latin typeface="Aharoni" pitchFamily="2" charset="-79"/>
              <a:cs typeface="Aharoni" pitchFamily="2" charset="-79"/>
            </a:rPr>
            <a:t>:</a:t>
          </a:r>
          <a:endParaRPr lang="pt-BR" sz="1900" b="1" kern="1200" dirty="0">
            <a:latin typeface="Aharoni" pitchFamily="2" charset="-79"/>
            <a:cs typeface="Aharoni" pitchFamily="2" charset="-79"/>
          </a:endParaRPr>
        </a:p>
      </dsp:txBody>
      <dsp:txXfrm>
        <a:off x="32521" y="128830"/>
        <a:ext cx="2840174" cy="1045306"/>
      </dsp:txXfrm>
    </dsp:sp>
    <dsp:sp modelId="{CFA191C0-9C49-4F9C-AB24-F7FA2F47885B}">
      <dsp:nvSpPr>
        <dsp:cNvPr id="0" name=""/>
        <dsp:cNvSpPr/>
      </dsp:nvSpPr>
      <dsp:spPr>
        <a:xfrm>
          <a:off x="290521" y="1206657"/>
          <a:ext cx="2910015" cy="1781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8101"/>
              </a:lnTo>
              <a:lnTo>
                <a:pt x="2910015" y="17810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5EE880-81FA-40A5-82DA-5CAD97BEE5D4}">
      <dsp:nvSpPr>
        <dsp:cNvPr id="0" name=""/>
        <dsp:cNvSpPr/>
      </dsp:nvSpPr>
      <dsp:spPr>
        <a:xfrm>
          <a:off x="3200537" y="869469"/>
          <a:ext cx="4648075" cy="10305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Rodovias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equipadas</a:t>
          </a:r>
          <a:r>
            <a:rPr lang="en-US" sz="2000" kern="1200" dirty="0" smtClean="0"/>
            <a:t> com </a:t>
          </a:r>
          <a:r>
            <a:rPr lang="en-US" sz="2000" kern="1200" dirty="0" err="1" smtClean="0"/>
            <a:t>pedágios</a:t>
          </a:r>
          <a:r>
            <a:rPr lang="en-US" sz="2000" kern="1200" dirty="0" smtClean="0"/>
            <a:t> e </a:t>
          </a:r>
          <a:r>
            <a:rPr lang="en-US" sz="2000" kern="1200" dirty="0" err="1" smtClean="0"/>
            <a:t>painéis</a:t>
          </a:r>
          <a:r>
            <a:rPr lang="en-US" sz="2000" kern="1200" dirty="0" smtClean="0"/>
            <a:t> </a:t>
          </a:r>
          <a:r>
            <a:rPr lang="en-US" sz="2000" kern="1200" dirty="0" err="1" smtClean="0"/>
            <a:t>eletrônicos</a:t>
          </a:r>
          <a:r>
            <a:rPr lang="en-US" sz="2000" kern="1200" dirty="0" smtClean="0"/>
            <a:t>;</a:t>
          </a:r>
          <a:endParaRPr lang="pt-BR" sz="2000" kern="1200" dirty="0"/>
        </a:p>
      </dsp:txBody>
      <dsp:txXfrm>
        <a:off x="3230722" y="899654"/>
        <a:ext cx="4587705" cy="970210"/>
      </dsp:txXfrm>
    </dsp:sp>
    <dsp:sp modelId="{36979C81-F9B5-4368-BFED-C56449A4F1F4}">
      <dsp:nvSpPr>
        <dsp:cNvPr id="0" name=""/>
        <dsp:cNvSpPr/>
      </dsp:nvSpPr>
      <dsp:spPr>
        <a:xfrm>
          <a:off x="290521" y="1206657"/>
          <a:ext cx="984559" cy="12629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2960"/>
              </a:lnTo>
              <a:lnTo>
                <a:pt x="984559" y="126296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D7F2AA-F4A9-4891-A2A7-311DE168C3B2}">
      <dsp:nvSpPr>
        <dsp:cNvPr id="0" name=""/>
        <dsp:cNvSpPr/>
      </dsp:nvSpPr>
      <dsp:spPr>
        <a:xfrm>
          <a:off x="1275080" y="2057400"/>
          <a:ext cx="5887718" cy="8244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Veículos</a:t>
          </a:r>
          <a:r>
            <a:rPr lang="en-US" sz="1900" kern="1200" dirty="0" smtClean="0"/>
            <a:t> de </a:t>
          </a:r>
          <a:r>
            <a:rPr lang="en-US" sz="1900" kern="1200" dirty="0" err="1" smtClean="0"/>
            <a:t>passageiros</a:t>
          </a:r>
          <a:r>
            <a:rPr lang="en-US" sz="1900" kern="1200" dirty="0" smtClean="0"/>
            <a:t> com </a:t>
          </a:r>
          <a:r>
            <a:rPr lang="en-US" sz="1900" kern="1200" dirty="0" err="1" smtClean="0"/>
            <a:t>sistemas</a:t>
          </a:r>
          <a:r>
            <a:rPr lang="en-US" sz="1900" kern="1200" dirty="0" smtClean="0"/>
            <a:t> de </a:t>
          </a:r>
          <a:r>
            <a:rPr lang="en-US" sz="1900" kern="1200" dirty="0" err="1" smtClean="0"/>
            <a:t>navegação</a:t>
          </a:r>
          <a:r>
            <a:rPr lang="en-US" sz="1900" kern="1200" dirty="0" smtClean="0"/>
            <a:t> e </a:t>
          </a:r>
          <a:r>
            <a:rPr lang="en-US" sz="1900" kern="1200" dirty="0" err="1" smtClean="0"/>
            <a:t>sistemas</a:t>
          </a:r>
          <a:r>
            <a:rPr lang="en-US" sz="1900" kern="1200" dirty="0" smtClean="0"/>
            <a:t> de </a:t>
          </a:r>
          <a:r>
            <a:rPr lang="en-US" sz="1900" kern="1200" dirty="0" err="1" smtClean="0"/>
            <a:t>notificação</a:t>
          </a:r>
          <a:r>
            <a:rPr lang="en-US" sz="1900" kern="1200" dirty="0" smtClean="0"/>
            <a:t> de </a:t>
          </a:r>
          <a:r>
            <a:rPr lang="en-US" sz="1900" kern="1200" dirty="0" err="1" smtClean="0"/>
            <a:t>emergência</a:t>
          </a:r>
          <a:r>
            <a:rPr lang="en-US" sz="1900" kern="1200" dirty="0" smtClean="0"/>
            <a:t>. </a:t>
          </a:r>
          <a:endParaRPr lang="pt-BR" sz="1900" kern="1200" dirty="0"/>
        </a:p>
      </dsp:txBody>
      <dsp:txXfrm>
        <a:off x="1299227" y="2081547"/>
        <a:ext cx="5839424" cy="776140"/>
      </dsp:txXfrm>
    </dsp:sp>
    <dsp:sp modelId="{E037592B-FF82-41BF-B540-AFF0CBA66A88}">
      <dsp:nvSpPr>
        <dsp:cNvPr id="0" name=""/>
        <dsp:cNvSpPr/>
      </dsp:nvSpPr>
      <dsp:spPr>
        <a:xfrm>
          <a:off x="290521" y="1206657"/>
          <a:ext cx="897448" cy="22766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6621"/>
              </a:lnTo>
              <a:lnTo>
                <a:pt x="897448" y="227662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E69F5D-E811-41AB-A857-3CD4A45E7614}">
      <dsp:nvSpPr>
        <dsp:cNvPr id="0" name=""/>
        <dsp:cNvSpPr/>
      </dsp:nvSpPr>
      <dsp:spPr>
        <a:xfrm>
          <a:off x="1187969" y="2976852"/>
          <a:ext cx="5125723" cy="10128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Veículos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comerciais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equipados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para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pesagem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dinâmica</a:t>
          </a:r>
          <a:r>
            <a:rPr lang="en-US" sz="1900" kern="1200" dirty="0" smtClean="0"/>
            <a:t> e </a:t>
          </a:r>
          <a:r>
            <a:rPr lang="en-US" sz="1900" kern="1200" dirty="0" err="1" smtClean="0"/>
            <a:t>checagem</a:t>
          </a:r>
          <a:r>
            <a:rPr lang="en-US" sz="1900" kern="1200" dirty="0" smtClean="0"/>
            <a:t> de </a:t>
          </a:r>
          <a:r>
            <a:rPr lang="en-US" sz="1900" kern="1200" dirty="0" err="1" smtClean="0"/>
            <a:t>credenciais</a:t>
          </a:r>
          <a:r>
            <a:rPr lang="en-US" sz="1900" kern="1200" dirty="0" smtClean="0"/>
            <a:t> </a:t>
          </a:r>
          <a:r>
            <a:rPr lang="en-US" sz="1900" kern="1200" dirty="0" err="1" smtClean="0"/>
            <a:t>para</a:t>
          </a:r>
          <a:r>
            <a:rPr lang="en-US" sz="1900" kern="1200" dirty="0" smtClean="0"/>
            <a:t>  and cross-border credentials checking;</a:t>
          </a:r>
          <a:endParaRPr lang="pt-BR" sz="1900" kern="1200" dirty="0"/>
        </a:p>
      </dsp:txBody>
      <dsp:txXfrm>
        <a:off x="1217634" y="3006517"/>
        <a:ext cx="5066393" cy="9535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/>
          <p:cNvSpPr/>
          <p:nvPr/>
        </p:nvSpPr>
        <p:spPr>
          <a:xfrm flipV="1">
            <a:off x="5410188" y="3810005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tângulo 23"/>
          <p:cNvSpPr/>
          <p:nvPr/>
        </p:nvSpPr>
        <p:spPr>
          <a:xfrm flipV="1">
            <a:off x="5410206" y="3897011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tângulo 24"/>
          <p:cNvSpPr/>
          <p:nvPr/>
        </p:nvSpPr>
        <p:spPr>
          <a:xfrm flipV="1">
            <a:off x="5410206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tângulo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tângulo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etângulo de cantos arredondados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etângulo de cantos arredondados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tângulo 6"/>
          <p:cNvSpPr/>
          <p:nvPr/>
        </p:nvSpPr>
        <p:spPr>
          <a:xfrm>
            <a:off x="1" y="3649661"/>
            <a:ext cx="9144000" cy="244171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6" y="3675528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 flipV="1">
            <a:off x="6414051" y="3643091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tângulo 18"/>
          <p:cNvSpPr/>
          <p:nvPr/>
        </p:nvSpPr>
        <p:spPr>
          <a:xfrm>
            <a:off x="0" y="2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457200" y="2401892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457200" y="3899937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2C8C39B7-77A4-4004-A933-7D30B3C7B668}" type="datetimeFigureOut">
              <a:rPr lang="en-US" smtClean="0"/>
              <a:pPr/>
              <a:t>12/05/14</a:t>
            </a:fld>
            <a:endParaRPr lang="en-US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0B5AD0A1-E71D-47C8-BE58-5F61CC150F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39B7-77A4-4004-A933-7D30B3C7B668}" type="datetimeFigureOut">
              <a:rPr lang="en-US" smtClean="0"/>
              <a:pPr/>
              <a:t>12/05/14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D0A1-E71D-47C8-BE58-5F61CC150F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39B7-77A4-4004-A933-7D30B3C7B668}" type="datetimeFigureOut">
              <a:rPr lang="en-US" smtClean="0"/>
              <a:pPr/>
              <a:t>12/05/14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D0A1-E71D-47C8-BE58-5F61CC150F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39B7-77A4-4004-A933-7D30B3C7B668}" type="datetimeFigureOut">
              <a:rPr lang="en-US" smtClean="0"/>
              <a:pPr/>
              <a:t>12/05/14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D0A1-E71D-47C8-BE58-5F61CC150F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1981201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39B7-77A4-4004-A933-7D30B3C7B668}" type="datetimeFigureOut">
              <a:rPr lang="en-US" smtClean="0"/>
              <a:pPr/>
              <a:t>12/05/14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D0A1-E71D-47C8-BE58-5F61CC150F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2249425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39B7-77A4-4004-A933-7D30B3C7B668}" type="datetimeFigureOut">
              <a:rPr lang="en-US" smtClean="0"/>
              <a:pPr/>
              <a:t>12/05/14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D0A1-E71D-47C8-BE58-5F61CC150F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81000" y="2244971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721231" y="2244971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718310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6" name="Espaço Reservado para Data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C8C39B7-77A4-4004-A933-7D30B3C7B668}" type="datetimeFigureOut">
              <a:rPr lang="en-US" smtClean="0"/>
              <a:pPr/>
              <a:t>12/05/14</a:t>
            </a:fld>
            <a:endParaRPr lang="en-US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B5AD0A1-E71D-47C8-BE58-5F61CC150F0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Espaço Reservado para Rodapé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2C8C39B7-77A4-4004-A933-7D30B3C7B668}" type="datetimeFigureOut">
              <a:rPr lang="en-US" smtClean="0"/>
              <a:pPr/>
              <a:t>12/05/14</a:t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0B5AD0A1-E71D-47C8-BE58-5F61CC150F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39B7-77A4-4004-A933-7D30B3C7B668}" type="datetimeFigureOut">
              <a:rPr lang="en-US" smtClean="0"/>
              <a:pPr/>
              <a:t>12/05/14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D0A1-E71D-47C8-BE58-5F61CC150F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53496" y="1101971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39B7-77A4-4004-A933-7D30B3C7B668}" type="datetimeFigureOut">
              <a:rPr lang="en-US" smtClean="0"/>
              <a:pPr/>
              <a:t>12/05/14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D0A1-E71D-47C8-BE58-5F61CC150F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40437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88443" y="3274312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C39B7-77A4-4004-A933-7D30B3C7B668}" type="datetimeFigureOut">
              <a:rPr lang="en-US" smtClean="0"/>
              <a:pPr/>
              <a:t>12/05/14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D0A1-E71D-47C8-BE58-5F61CC150F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/>
          <p:cNvSpPr/>
          <p:nvPr/>
        </p:nvSpPr>
        <p:spPr>
          <a:xfrm>
            <a:off x="1" y="366822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tângulo 28"/>
          <p:cNvSpPr/>
          <p:nvPr/>
        </p:nvSpPr>
        <p:spPr>
          <a:xfrm>
            <a:off x="0" y="3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tângulo 29"/>
          <p:cNvSpPr/>
          <p:nvPr/>
        </p:nvSpPr>
        <p:spPr>
          <a:xfrm>
            <a:off x="6" y="308280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tângulo 30"/>
          <p:cNvSpPr/>
          <p:nvPr/>
        </p:nvSpPr>
        <p:spPr>
          <a:xfrm flipV="1">
            <a:off x="5410188" y="36025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tângulo 31"/>
          <p:cNvSpPr/>
          <p:nvPr/>
        </p:nvSpPr>
        <p:spPr>
          <a:xfrm flipV="1">
            <a:off x="5410206" y="440113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etângulo de cantos arredondados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etângulo de cantos arredondados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tângulo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tângulo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tângulo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tângulo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tângulo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tângulo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2C8C39B7-77A4-4004-A933-7D30B3C7B668}" type="datetimeFigureOut">
              <a:rPr lang="en-US" smtClean="0"/>
              <a:pPr/>
              <a:t>12/05/14</a:t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0B5AD0A1-E71D-47C8-BE58-5F61CC150F0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hyperlink" Target="http://ops.fhwa.dot.gov/publications/manag_demand_tis/travelinfo.htm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hyperlink" Target="http://www.roadtraffic-technology.com/contractor_images/transdyn/2_Picture_0062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hyperlink" Target="http://www.ika.rwth-aachen.de/forschung/veroeffentlichung/1997/1997-2/index.php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Relationship Id="rId3" Type="http://schemas.openxmlformats.org/officeDocument/2006/relationships/hyperlink" Target="http://rtm.science.unitn.it/intelligent-optimization/research.html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hyperlink" Target="http://www.roadtraffic-technology.com/contractor_images/transdyn/2_Picture_0062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wmf"/><Relationship Id="rId3" Type="http://schemas.openxmlformats.org/officeDocument/2006/relationships/image" Target="../media/image31.w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oneti.com.br/produtos/detector-de-veiculos/" TargetMode="External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hyperlink" Target="http://www.rhuan.com.br/blog/wp-content/uploads/2010/12/07radares.jpg" TargetMode="External"/><Relationship Id="rId7" Type="http://schemas.openxmlformats.org/officeDocument/2006/relationships/hyperlink" Target="http://picsfr.eu/keyword/el%20semaforo/" TargetMode="External"/><Relationship Id="rId8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4800" y="914401"/>
            <a:ext cx="8458200" cy="2533651"/>
          </a:xfrm>
        </p:spPr>
        <p:txBody>
          <a:bodyPr>
            <a:noAutofit/>
          </a:bodyPr>
          <a:lstStyle/>
          <a:p>
            <a:r>
              <a:rPr lang="pt-BR" sz="5400" b="1" i="1" dirty="0" smtClean="0"/>
              <a:t>Aula 1</a:t>
            </a:r>
            <a:br>
              <a:rPr lang="pt-BR" sz="5400" b="1" i="1" dirty="0" smtClean="0"/>
            </a:br>
            <a:r>
              <a:rPr lang="pt-BR" sz="5400" b="1" i="1" dirty="0" smtClean="0"/>
              <a:t>Introdução aos </a:t>
            </a:r>
            <a:r>
              <a:rPr lang="pt-BR" sz="5400" b="1" i="1" dirty="0" smtClean="0"/>
              <a:t>Sistemas </a:t>
            </a:r>
            <a:r>
              <a:rPr lang="pt-BR" sz="5400" b="1" i="1" dirty="0" smtClean="0"/>
              <a:t>de Automação em ITS</a:t>
            </a:r>
            <a:endParaRPr lang="en-US" sz="5400" b="1" dirty="0"/>
          </a:p>
        </p:txBody>
      </p:sp>
      <p:pic>
        <p:nvPicPr>
          <p:cNvPr id="4" name="Imagem 3" descr="miner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845949"/>
            <a:ext cx="848336" cy="101205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219200" y="4724400"/>
            <a:ext cx="693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latin typeface="Aharoni" pitchFamily="2" charset="-79"/>
                <a:cs typeface="Aharoni" pitchFamily="2" charset="-79"/>
              </a:rPr>
              <a:t>Cl</a:t>
            </a:r>
            <a:r>
              <a:rPr lang="pt-BR" sz="3200" dirty="0" smtClean="0">
                <a:latin typeface="Aharoni" pitchFamily="2" charset="-79"/>
                <a:cs typeface="Aharoni" pitchFamily="2" charset="-79"/>
              </a:rPr>
              <a:t>áudio Marte</a:t>
            </a:r>
            <a:endParaRPr lang="pt-BR" sz="3200" dirty="0"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pt-BR" sz="3200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pt-BR" sz="3200" dirty="0" smtClean="0">
                <a:latin typeface="Aharoni" pitchFamily="2" charset="-79"/>
                <a:cs typeface="Aharoni" pitchFamily="2" charset="-79"/>
              </a:rPr>
              <a:t>Caio Fernando </a:t>
            </a:r>
            <a:r>
              <a:rPr lang="pt-BR" sz="3200" dirty="0" smtClean="0">
                <a:latin typeface="Aharoni" pitchFamily="2" charset="-79"/>
                <a:cs typeface="Aharoni" pitchFamily="2" charset="-79"/>
              </a:rPr>
              <a:t>Fontana</a:t>
            </a:r>
            <a:endParaRPr lang="pt-BR" sz="3200" dirty="0" smtClean="0"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Multifocal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ITS é </a:t>
            </a:r>
            <a:r>
              <a:rPr lang="en-US" dirty="0" err="1" smtClean="0"/>
              <a:t>atualmente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questão</a:t>
            </a:r>
            <a:r>
              <a:rPr lang="en-US" dirty="0" smtClean="0"/>
              <a:t> </a:t>
            </a:r>
            <a:r>
              <a:rPr lang="en-US" dirty="0" err="1" smtClean="0"/>
              <a:t>multidisciplinar</a:t>
            </a:r>
            <a:r>
              <a:rPr lang="en-US" dirty="0" smtClean="0"/>
              <a:t>. </a:t>
            </a:r>
            <a:r>
              <a:rPr lang="en-US" dirty="0" err="1" smtClean="0"/>
              <a:t>Abrangente</a:t>
            </a:r>
            <a:r>
              <a:rPr lang="en-US" dirty="0" smtClean="0"/>
              <a:t> </a:t>
            </a:r>
            <a:r>
              <a:rPr lang="en-US" dirty="0" err="1" smtClean="0"/>
              <a:t>várias</a:t>
            </a:r>
            <a:r>
              <a:rPr lang="en-US" dirty="0" smtClean="0"/>
              <a:t> </a:t>
            </a:r>
            <a:r>
              <a:rPr lang="en-US" dirty="0" err="1" smtClean="0"/>
              <a:t>áreas</a:t>
            </a:r>
            <a:r>
              <a:rPr lang="en-US" dirty="0" smtClean="0"/>
              <a:t>, </a:t>
            </a:r>
            <a:r>
              <a:rPr lang="en-US" dirty="0" err="1" smtClean="0"/>
              <a:t>tais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:</a:t>
            </a:r>
          </a:p>
          <a:p>
            <a:pPr>
              <a:buNone/>
            </a:pPr>
            <a:endParaRPr lang="pt-BR" dirty="0" smtClean="0"/>
          </a:p>
          <a:p>
            <a:r>
              <a:rPr lang="en-US" dirty="0" smtClean="0"/>
              <a:t>Advanced traveler information systems (ATIS);</a:t>
            </a:r>
          </a:p>
          <a:p>
            <a:r>
              <a:rPr lang="en-US" dirty="0" smtClean="0"/>
              <a:t>Advanced public transportation systems (APTS);</a:t>
            </a:r>
          </a:p>
          <a:p>
            <a:r>
              <a:rPr lang="en-US" dirty="0" smtClean="0"/>
              <a:t>Advanced transportation management systems (ATMS) are applications oriented. 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" y="5334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Advanced traveler information systems (ATIS);</a:t>
            </a:r>
            <a:endParaRPr lang="en-US" dirty="0"/>
          </a:p>
        </p:txBody>
      </p:sp>
      <p:pic>
        <p:nvPicPr>
          <p:cNvPr id="4" name="Espaço Reservado para Conteúdo 3" descr="work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5000" y="1143004"/>
            <a:ext cx="5486400" cy="5475425"/>
          </a:xfrm>
        </p:spPr>
      </p:pic>
      <p:sp>
        <p:nvSpPr>
          <p:cNvPr id="5" name="Retângulo 4"/>
          <p:cNvSpPr/>
          <p:nvPr/>
        </p:nvSpPr>
        <p:spPr>
          <a:xfrm>
            <a:off x="6858000" y="6172205"/>
            <a:ext cx="198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http://ops.fhwa.dot.gov/publications/manag_demand_tis/travelinfo.htm</a:t>
            </a:r>
            <a:endParaRPr lang="pt-BR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Advanced public transportation systems (APTS)</a:t>
            </a:r>
            <a:endParaRPr lang="en-US" dirty="0"/>
          </a:p>
        </p:txBody>
      </p:sp>
      <p:pic>
        <p:nvPicPr>
          <p:cNvPr id="5" name="Espaço Reservado para Conteúdo 4" descr="system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65891" y="1841256"/>
            <a:ext cx="5897115" cy="4788144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Advanced transportation management systems (ATMS)</a:t>
            </a:r>
          </a:p>
        </p:txBody>
      </p:sp>
      <p:pic>
        <p:nvPicPr>
          <p:cNvPr id="2052" name="Picture 4" descr="http://www.roadtraffic-technology.com/contractor_images/transdyn/2_Picture_00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6" y="1828803"/>
            <a:ext cx="6692871" cy="4457452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0" y="6211673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hlinkClick r:id="rId3"/>
              </a:rPr>
              <a:t>http://www.roadtraffic-technology.com/contractor_images/transdyn/2_Picture_0062.jpg</a:t>
            </a:r>
            <a:endParaRPr lang="pt-B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Advanced vehicle control and safety systems (AVCSS), </a:t>
            </a:r>
            <a:endParaRPr lang="en-US" dirty="0"/>
          </a:p>
        </p:txBody>
      </p:sp>
      <p:pic>
        <p:nvPicPr>
          <p:cNvPr id="10242" name="Picture 2" descr="http://www.ika.rwth-aachen.de/forschung/veroeffentlichung/1997/1997-2/Fig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782248"/>
            <a:ext cx="7391400" cy="4542352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76200" y="64008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hlinkClick r:id="rId3"/>
              </a:rPr>
              <a:t>http://www.ika.rwth-aachen.de/forschung/veroeffentlichung/1997/1997-2/index.</a:t>
            </a:r>
            <a:r>
              <a:rPr lang="pt-BR" dirty="0" err="1" smtClean="0">
                <a:hlinkClick r:id="rId3"/>
              </a:rPr>
              <a:t>php</a:t>
            </a:r>
            <a:endParaRPr lang="pt-B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Longo caminho pela frente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304288"/>
            <a:ext cx="8229600" cy="4325112"/>
          </a:xfrm>
        </p:spPr>
        <p:txBody>
          <a:bodyPr>
            <a:normAutofit/>
          </a:bodyPr>
          <a:lstStyle/>
          <a:p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anos</a:t>
            </a:r>
            <a:r>
              <a:rPr lang="en-US" dirty="0" smtClean="0"/>
              <a:t>, </a:t>
            </a:r>
            <a:r>
              <a:rPr lang="en-US" dirty="0" err="1" smtClean="0"/>
              <a:t>governo</a:t>
            </a:r>
            <a:r>
              <a:rPr lang="en-US" dirty="0" smtClean="0"/>
              <a:t> e </a:t>
            </a:r>
            <a:r>
              <a:rPr lang="en-US" dirty="0" err="1" smtClean="0"/>
              <a:t>indústria</a:t>
            </a:r>
            <a:r>
              <a:rPr lang="en-US" dirty="0" smtClean="0"/>
              <a:t> tem </a:t>
            </a:r>
            <a:r>
              <a:rPr lang="en-US" dirty="0" err="1" smtClean="0"/>
              <a:t>reconhecido</a:t>
            </a:r>
            <a:r>
              <a:rPr lang="en-US" dirty="0" smtClean="0"/>
              <a:t> a </a:t>
            </a:r>
            <a:r>
              <a:rPr lang="en-US" dirty="0" err="1" smtClean="0"/>
              <a:t>aceitação</a:t>
            </a:r>
            <a:r>
              <a:rPr lang="en-US" dirty="0" smtClean="0"/>
              <a:t> e </a:t>
            </a:r>
            <a:r>
              <a:rPr lang="en-US" dirty="0" err="1" smtClean="0"/>
              <a:t>respaldo</a:t>
            </a:r>
            <a:r>
              <a:rPr lang="en-US" dirty="0" smtClean="0"/>
              <a:t> </a:t>
            </a:r>
            <a:r>
              <a:rPr lang="en-US" dirty="0" err="1" smtClean="0"/>
              <a:t>público</a:t>
            </a:r>
            <a:r>
              <a:rPr lang="en-US" dirty="0" smtClean="0"/>
              <a:t> </a:t>
            </a:r>
            <a:r>
              <a:rPr lang="en-US" dirty="0" err="1" smtClean="0"/>
              <a:t>pelas</a:t>
            </a:r>
            <a:r>
              <a:rPr lang="en-US" dirty="0" smtClean="0"/>
              <a:t> </a:t>
            </a:r>
            <a:r>
              <a:rPr lang="en-US" dirty="0" err="1" smtClean="0"/>
              <a:t>tecnologias</a:t>
            </a:r>
            <a:r>
              <a:rPr lang="en-US" dirty="0" smtClean="0"/>
              <a:t> de ITS.  </a:t>
            </a:r>
            <a:r>
              <a:rPr lang="en-US" dirty="0" err="1" smtClean="0"/>
              <a:t>Atualmente</a:t>
            </a:r>
            <a:r>
              <a:rPr lang="en-US" dirty="0" smtClean="0"/>
              <a:t>, com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produtos</a:t>
            </a:r>
            <a:r>
              <a:rPr lang="en-US" dirty="0" smtClean="0"/>
              <a:t> </a:t>
            </a:r>
            <a:r>
              <a:rPr lang="en-US" dirty="0" err="1" smtClean="0"/>
              <a:t>disponíveis</a:t>
            </a:r>
            <a:r>
              <a:rPr lang="en-US" dirty="0" smtClean="0"/>
              <a:t> do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jamais</a:t>
            </a:r>
            <a:r>
              <a:rPr lang="en-US" dirty="0" smtClean="0"/>
              <a:t> </a:t>
            </a:r>
            <a:r>
              <a:rPr lang="en-US" dirty="0" err="1" smtClean="0"/>
              <a:t>houve</a:t>
            </a:r>
            <a:r>
              <a:rPr lang="en-US" dirty="0" smtClean="0"/>
              <a:t>, ITS tem se tornado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ferramenta</a:t>
            </a:r>
            <a:r>
              <a:rPr lang="en-US" dirty="0" smtClean="0"/>
              <a:t> </a:t>
            </a:r>
            <a:r>
              <a:rPr lang="en-US" dirty="0" err="1" smtClean="0"/>
              <a:t>comum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esfera</a:t>
            </a:r>
            <a:r>
              <a:rPr lang="en-US" dirty="0" smtClean="0"/>
              <a:t> dos </a:t>
            </a:r>
            <a:r>
              <a:rPr lang="en-US" dirty="0" err="1" smtClean="0"/>
              <a:t>transportes</a:t>
            </a:r>
            <a:r>
              <a:rPr lang="en-US" dirty="0" smtClean="0"/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Longo caminho pela frente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304288"/>
            <a:ext cx="8229600" cy="4325112"/>
          </a:xfrm>
        </p:spPr>
        <p:txBody>
          <a:bodyPr>
            <a:normAutofit/>
          </a:bodyPr>
          <a:lstStyle/>
          <a:p>
            <a:r>
              <a:rPr lang="en-US" dirty="0" smtClean="0"/>
              <a:t>No </a:t>
            </a:r>
            <a:r>
              <a:rPr lang="en-US" dirty="0" err="1" smtClean="0"/>
              <a:t>entanto</a:t>
            </a:r>
            <a:r>
              <a:rPr lang="en-US" dirty="0" smtClean="0"/>
              <a:t>, </a:t>
            </a:r>
            <a:r>
              <a:rPr lang="en-US" dirty="0" err="1" smtClean="0"/>
              <a:t>certamente</a:t>
            </a:r>
            <a:r>
              <a:rPr lang="en-US" dirty="0" smtClean="0"/>
              <a:t> </a:t>
            </a:r>
            <a:r>
              <a:rPr lang="en-US" dirty="0" err="1" smtClean="0"/>
              <a:t>há</a:t>
            </a:r>
            <a:r>
              <a:rPr lang="en-US" dirty="0" smtClean="0"/>
              <a:t> um </a:t>
            </a:r>
            <a:r>
              <a:rPr lang="en-US" dirty="0" err="1" smtClean="0"/>
              <a:t>longo</a:t>
            </a:r>
            <a:r>
              <a:rPr lang="en-US" dirty="0" smtClean="0"/>
              <a:t> </a:t>
            </a:r>
            <a:r>
              <a:rPr lang="en-US" dirty="0" err="1" smtClean="0"/>
              <a:t>caminho</a:t>
            </a:r>
            <a:r>
              <a:rPr lang="en-US" dirty="0" smtClean="0"/>
              <a:t> a ser </a:t>
            </a:r>
            <a:r>
              <a:rPr lang="en-US" dirty="0" err="1" smtClean="0"/>
              <a:t>percorrido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haja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difusão</a:t>
            </a:r>
            <a:r>
              <a:rPr lang="en-US" dirty="0" smtClean="0"/>
              <a:t> </a:t>
            </a:r>
            <a:r>
              <a:rPr lang="en-US" dirty="0" err="1" smtClean="0"/>
              <a:t>menos</a:t>
            </a:r>
            <a:r>
              <a:rPr lang="en-US" dirty="0" smtClean="0"/>
              <a:t> </a:t>
            </a:r>
            <a:r>
              <a:rPr lang="en-US" dirty="0" err="1" smtClean="0"/>
              <a:t>exclusivista</a:t>
            </a:r>
            <a:r>
              <a:rPr lang="en-US" dirty="0" smtClean="0"/>
              <a:t> </a:t>
            </a:r>
            <a:r>
              <a:rPr lang="en-US" dirty="0" err="1" smtClean="0"/>
              <a:t>destas</a:t>
            </a:r>
            <a:r>
              <a:rPr lang="en-US" dirty="0" smtClean="0"/>
              <a:t> </a:t>
            </a:r>
            <a:r>
              <a:rPr lang="en-US" dirty="0" err="1" smtClean="0"/>
              <a:t>tecnologias</a:t>
            </a:r>
            <a:r>
              <a:rPr lang="en-US" dirty="0" smtClean="0"/>
              <a:t>, de </a:t>
            </a:r>
            <a:r>
              <a:rPr lang="en-US" dirty="0" err="1" smtClean="0"/>
              <a:t>modo</a:t>
            </a:r>
            <a:r>
              <a:rPr lang="en-US" dirty="0" smtClean="0"/>
              <a:t> especial </a:t>
            </a:r>
            <a:r>
              <a:rPr lang="en-US" dirty="0" err="1" smtClean="0"/>
              <a:t>dentre</a:t>
            </a:r>
            <a:r>
              <a:rPr lang="en-US" dirty="0" smtClean="0"/>
              <a:t>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países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desenvolvimento</a:t>
            </a:r>
            <a:r>
              <a:rPr lang="en-US" dirty="0" smtClean="0"/>
              <a:t>.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Principais desafios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Os </a:t>
            </a:r>
            <a:r>
              <a:rPr lang="en-US" dirty="0" err="1" smtClean="0"/>
              <a:t>benefícios</a:t>
            </a:r>
            <a:r>
              <a:rPr lang="en-US" dirty="0" smtClean="0"/>
              <a:t> e </a:t>
            </a:r>
            <a:r>
              <a:rPr lang="en-US" dirty="0" err="1" smtClean="0"/>
              <a:t>operações</a:t>
            </a:r>
            <a:r>
              <a:rPr lang="en-US" dirty="0" smtClean="0"/>
              <a:t> de </a:t>
            </a:r>
            <a:r>
              <a:rPr lang="en-US" dirty="0" err="1" smtClean="0"/>
              <a:t>produtos</a:t>
            </a:r>
            <a:r>
              <a:rPr lang="en-US" dirty="0" smtClean="0"/>
              <a:t> de ITS </a:t>
            </a:r>
            <a:r>
              <a:rPr lang="en-US" dirty="0" err="1" smtClean="0"/>
              <a:t>devem</a:t>
            </a:r>
            <a:r>
              <a:rPr lang="en-US" dirty="0" smtClean="0"/>
              <a:t> </a:t>
            </a:r>
            <a:r>
              <a:rPr lang="en-US" dirty="0" err="1" smtClean="0"/>
              <a:t>estar</a:t>
            </a:r>
            <a:r>
              <a:rPr lang="en-US" dirty="0" smtClean="0"/>
              <a:t> </a:t>
            </a:r>
            <a:r>
              <a:rPr lang="en-US" dirty="0" err="1" smtClean="0"/>
              <a:t>claros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o </a:t>
            </a:r>
            <a:r>
              <a:rPr lang="en-US" dirty="0" err="1" smtClean="0"/>
              <a:t>grande</a:t>
            </a:r>
            <a:r>
              <a:rPr lang="en-US" dirty="0" smtClean="0"/>
              <a:t> </a:t>
            </a:r>
            <a:r>
              <a:rPr lang="en-US" dirty="0" err="1" smtClean="0"/>
              <a:t>público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err="1" smtClean="0"/>
              <a:t>Similarmente</a:t>
            </a:r>
            <a:r>
              <a:rPr lang="en-US" dirty="0" smtClean="0"/>
              <a:t>, </a:t>
            </a:r>
            <a:r>
              <a:rPr lang="en-US" dirty="0" err="1" smtClean="0"/>
              <a:t>rodovias</a:t>
            </a:r>
            <a:r>
              <a:rPr lang="en-US" dirty="0" smtClean="0"/>
              <a:t> </a:t>
            </a:r>
            <a:r>
              <a:rPr lang="en-US" dirty="0" err="1" smtClean="0"/>
              <a:t>baseadas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tecnologias</a:t>
            </a:r>
            <a:r>
              <a:rPr lang="en-US" dirty="0" smtClean="0"/>
              <a:t> de ITS </a:t>
            </a:r>
            <a:r>
              <a:rPr lang="en-US" dirty="0" err="1" smtClean="0"/>
              <a:t>devem</a:t>
            </a:r>
            <a:r>
              <a:rPr lang="en-US" dirty="0" smtClean="0"/>
              <a:t> </a:t>
            </a:r>
            <a:r>
              <a:rPr lang="en-US" dirty="0" err="1" smtClean="0"/>
              <a:t>prover</a:t>
            </a:r>
            <a:r>
              <a:rPr lang="en-US" dirty="0" smtClean="0"/>
              <a:t> </a:t>
            </a:r>
            <a:r>
              <a:rPr lang="en-US" dirty="0" err="1" smtClean="0"/>
              <a:t>claras</a:t>
            </a:r>
            <a:r>
              <a:rPr lang="en-US" dirty="0" smtClean="0"/>
              <a:t> </a:t>
            </a:r>
            <a:r>
              <a:rPr lang="en-US" dirty="0" err="1" smtClean="0"/>
              <a:t>vantagen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</a:t>
            </a:r>
            <a:r>
              <a:rPr lang="en-US" dirty="0" err="1" smtClean="0"/>
              <a:t>outras</a:t>
            </a:r>
            <a:r>
              <a:rPr lang="en-US" dirty="0" smtClean="0"/>
              <a:t> </a:t>
            </a:r>
            <a:r>
              <a:rPr lang="en-US" dirty="0" err="1" smtClean="0"/>
              <a:t>possiveis</a:t>
            </a:r>
            <a:r>
              <a:rPr lang="en-US" dirty="0" smtClean="0"/>
              <a:t> </a:t>
            </a:r>
            <a:r>
              <a:rPr lang="en-US" dirty="0" err="1" smtClean="0"/>
              <a:t>melhorias</a:t>
            </a:r>
            <a:r>
              <a:rPr lang="en-US" dirty="0" smtClean="0"/>
              <a:t> à </a:t>
            </a:r>
            <a:r>
              <a:rPr lang="en-US" dirty="0" err="1" smtClean="0"/>
              <a:t>infraestrutura</a:t>
            </a:r>
            <a:r>
              <a:rPr lang="en-US" dirty="0" smtClean="0"/>
              <a:t> de </a:t>
            </a:r>
            <a:r>
              <a:rPr lang="en-US" dirty="0" err="1" smtClean="0"/>
              <a:t>transportes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err="1" smtClean="0"/>
              <a:t>Disponibilidade</a:t>
            </a:r>
            <a:r>
              <a:rPr lang="en-US" dirty="0" smtClean="0"/>
              <a:t>, </a:t>
            </a:r>
            <a:r>
              <a:rPr lang="en-US" dirty="0" err="1" smtClean="0"/>
              <a:t>facilidade</a:t>
            </a:r>
            <a:r>
              <a:rPr lang="en-US" dirty="0" smtClean="0"/>
              <a:t> de </a:t>
            </a:r>
            <a:r>
              <a:rPr lang="en-US" dirty="0" err="1" smtClean="0"/>
              <a:t>uso</a:t>
            </a:r>
            <a:r>
              <a:rPr lang="en-US" dirty="0" smtClean="0"/>
              <a:t> e </a:t>
            </a:r>
            <a:r>
              <a:rPr lang="en-US" dirty="0" err="1" smtClean="0"/>
              <a:t>preços</a:t>
            </a:r>
            <a:r>
              <a:rPr lang="en-US" dirty="0" smtClean="0"/>
              <a:t> </a:t>
            </a:r>
            <a:r>
              <a:rPr lang="en-US" dirty="0" err="1" smtClean="0"/>
              <a:t>razoáveis</a:t>
            </a:r>
            <a:r>
              <a:rPr lang="en-US" dirty="0" smtClean="0"/>
              <a:t> </a:t>
            </a:r>
            <a:r>
              <a:rPr lang="en-US" dirty="0" err="1" smtClean="0"/>
              <a:t>são</a:t>
            </a:r>
            <a:r>
              <a:rPr lang="en-US" dirty="0" smtClean="0"/>
              <a:t> </a:t>
            </a:r>
            <a:r>
              <a:rPr lang="en-US" dirty="0" err="1" smtClean="0"/>
              <a:t>ingredientes</a:t>
            </a:r>
            <a:r>
              <a:rPr lang="en-US" dirty="0" smtClean="0"/>
              <a:t> </a:t>
            </a:r>
            <a:r>
              <a:rPr lang="en-US" dirty="0" err="1" smtClean="0"/>
              <a:t>cruciais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o </a:t>
            </a:r>
            <a:r>
              <a:rPr lang="en-US" dirty="0" err="1" smtClean="0"/>
              <a:t>futuro</a:t>
            </a:r>
            <a:r>
              <a:rPr lang="en-US" dirty="0" smtClean="0"/>
              <a:t> de </a:t>
            </a:r>
            <a:r>
              <a:rPr lang="en-US" dirty="0" err="1" smtClean="0"/>
              <a:t>sucesso</a:t>
            </a:r>
            <a:r>
              <a:rPr lang="en-US" dirty="0" smtClean="0"/>
              <a:t> </a:t>
            </a:r>
            <a:r>
              <a:rPr lang="en-US" dirty="0" err="1" smtClean="0"/>
              <a:t>desta</a:t>
            </a:r>
            <a:r>
              <a:rPr lang="en-US" dirty="0" smtClean="0"/>
              <a:t> </a:t>
            </a:r>
            <a:r>
              <a:rPr lang="en-US" dirty="0" err="1" smtClean="0"/>
              <a:t>indústria</a:t>
            </a:r>
            <a:r>
              <a:rPr lang="en-US" dirty="0" smtClean="0"/>
              <a:t>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+ Principais desafios</a:t>
            </a:r>
            <a:endParaRPr lang="en-US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279665"/>
              </p:ext>
            </p:extLst>
          </p:nvPr>
        </p:nvGraphicFramePr>
        <p:xfrm>
          <a:off x="457200" y="2249424"/>
          <a:ext cx="8229600" cy="4325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NORMALIZAÇÃO - IEEE Std 1489-1999, IEEE Standard for Data Dictionaries for  Intelligent Transportation Systems</a:t>
            </a:r>
            <a:endParaRPr lang="en-US" sz="32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789237"/>
            <a:ext cx="8229600" cy="3763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No </a:t>
            </a:r>
            <a:r>
              <a:rPr lang="en-US" dirty="0" err="1" smtClean="0"/>
              <a:t>ano</a:t>
            </a:r>
            <a:r>
              <a:rPr lang="en-US" dirty="0" smtClean="0"/>
              <a:t> de 1996, </a:t>
            </a:r>
            <a:r>
              <a:rPr lang="en-US" dirty="0" err="1" smtClean="0"/>
              <a:t>na</a:t>
            </a:r>
            <a:r>
              <a:rPr lang="en-US" dirty="0" smtClean="0"/>
              <a:t> Intelligent </a:t>
            </a:r>
            <a:r>
              <a:rPr lang="en-US" dirty="0"/>
              <a:t>Transportation </a:t>
            </a:r>
            <a:r>
              <a:rPr lang="en-US" dirty="0" smtClean="0"/>
              <a:t>Systems </a:t>
            </a:r>
            <a:r>
              <a:rPr lang="en-US" dirty="0"/>
              <a:t>America Annual Meeting,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pesquisa</a:t>
            </a:r>
            <a:r>
              <a:rPr lang="en-US" dirty="0" smtClean="0"/>
              <a:t> </a:t>
            </a:r>
            <a:r>
              <a:rPr lang="en-US" dirty="0" err="1" smtClean="0"/>
              <a:t>foi</a:t>
            </a:r>
            <a:r>
              <a:rPr lang="en-US" dirty="0" smtClean="0"/>
              <a:t> </a:t>
            </a:r>
            <a:r>
              <a:rPr lang="en-US" dirty="0" err="1" smtClean="0"/>
              <a:t>elaborada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determinar</a:t>
            </a:r>
            <a:r>
              <a:rPr lang="en-US" dirty="0" smtClean="0"/>
              <a:t> ITS-standards.</a:t>
            </a:r>
          </a:p>
          <a:p>
            <a:r>
              <a:rPr lang="en-US" dirty="0" err="1" smtClean="0"/>
              <a:t>Dentre</a:t>
            </a:r>
            <a:r>
              <a:rPr lang="en-US" dirty="0" smtClean="0"/>
              <a:t> as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importantes</a:t>
            </a:r>
            <a:r>
              <a:rPr lang="en-US" dirty="0" smtClean="0"/>
              <a:t> </a:t>
            </a:r>
            <a:r>
              <a:rPr lang="en-US" dirty="0" err="1" smtClean="0"/>
              <a:t>prioridades</a:t>
            </a:r>
            <a:r>
              <a:rPr lang="en-US" dirty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a </a:t>
            </a:r>
            <a:r>
              <a:rPr lang="en-US" dirty="0" err="1" smtClean="0"/>
              <a:t>membresia</a:t>
            </a:r>
            <a:r>
              <a:rPr lang="en-US" dirty="0" smtClean="0"/>
              <a:t> do ITS America e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outras</a:t>
            </a:r>
            <a:r>
              <a:rPr lang="en-US" dirty="0" smtClean="0"/>
              <a:t> </a:t>
            </a:r>
            <a:r>
              <a:rPr lang="en-US" dirty="0" err="1" smtClean="0"/>
              <a:t>organizações</a:t>
            </a:r>
            <a:r>
              <a:rPr lang="en-US" dirty="0" smtClean="0"/>
              <a:t> </a:t>
            </a:r>
            <a:r>
              <a:rPr lang="en-US" dirty="0" err="1" smtClean="0"/>
              <a:t>responsáveis</a:t>
            </a:r>
            <a:r>
              <a:rPr lang="en-US" dirty="0" smtClean="0"/>
              <a:t> </a:t>
            </a:r>
            <a:r>
              <a:rPr lang="en-US" dirty="0" err="1" smtClean="0"/>
              <a:t>pelo</a:t>
            </a:r>
            <a:r>
              <a:rPr lang="en-US" dirty="0" smtClean="0"/>
              <a:t> </a:t>
            </a:r>
            <a:r>
              <a:rPr lang="en-US" dirty="0" err="1" smtClean="0"/>
              <a:t>desenvolvimento</a:t>
            </a:r>
            <a:r>
              <a:rPr lang="en-US" dirty="0" smtClean="0"/>
              <a:t> de </a:t>
            </a:r>
            <a:r>
              <a:rPr lang="en-US" dirty="0" err="1" smtClean="0"/>
              <a:t>padrões</a:t>
            </a:r>
            <a:r>
              <a:rPr lang="en-US" dirty="0" smtClean="0"/>
              <a:t> </a:t>
            </a:r>
            <a:r>
              <a:rPr lang="en-US" dirty="0" err="1" smtClean="0"/>
              <a:t>foram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A </a:t>
            </a:r>
            <a:r>
              <a:rPr lang="en-US" dirty="0" err="1" smtClean="0"/>
              <a:t>criação</a:t>
            </a:r>
            <a:r>
              <a:rPr lang="en-US" dirty="0" smtClean="0"/>
              <a:t> de </a:t>
            </a:r>
            <a:r>
              <a:rPr lang="en-US" dirty="0" err="1" smtClean="0"/>
              <a:t>dicionários</a:t>
            </a:r>
            <a:r>
              <a:rPr lang="en-US" dirty="0" smtClean="0"/>
              <a:t>;</a:t>
            </a:r>
          </a:p>
          <a:p>
            <a:pPr lvl="1"/>
            <a:r>
              <a:rPr lang="en-US" dirty="0" smtClean="0"/>
              <a:t>E um “ITS </a:t>
            </a:r>
            <a:r>
              <a:rPr lang="en-US" dirty="0"/>
              <a:t>data dictionary </a:t>
            </a:r>
            <a:r>
              <a:rPr lang="en-US" dirty="0" smtClean="0"/>
              <a:t>standard”.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8600" y="1828800"/>
            <a:ext cx="8686800" cy="4648200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pt-BR" dirty="0" smtClean="0"/>
              <a:t>INTRODUÇÃO AOS SISTEMAS DE AUTOMAÇÃO EM ITS</a:t>
            </a:r>
          </a:p>
          <a:p>
            <a:r>
              <a:rPr lang="pt-BR" dirty="0" smtClean="0"/>
              <a:t> </a:t>
            </a:r>
          </a:p>
          <a:p>
            <a:pPr lvl="0"/>
            <a:r>
              <a:rPr lang="pt-BR" dirty="0" smtClean="0"/>
              <a:t>COMPONENTES TECNOLÓGICOS </a:t>
            </a:r>
          </a:p>
          <a:p>
            <a:r>
              <a:rPr lang="pt-BR" dirty="0" smtClean="0"/>
              <a:t> </a:t>
            </a:r>
          </a:p>
          <a:p>
            <a:pPr lvl="0"/>
            <a:r>
              <a:rPr lang="pt-BR" dirty="0" smtClean="0"/>
              <a:t>INFRA ESTRUTURA NA AUTOMAÇÃO DE ITS</a:t>
            </a:r>
          </a:p>
          <a:p>
            <a:r>
              <a:rPr lang="pt-BR" dirty="0" smtClean="0"/>
              <a:t> </a:t>
            </a:r>
          </a:p>
          <a:p>
            <a:pPr lvl="0"/>
            <a:r>
              <a:rPr lang="pt-BR" dirty="0" smtClean="0"/>
              <a:t>TMC – TRONSPORT MANAGEMENT CHANNEL</a:t>
            </a:r>
          </a:p>
          <a:p>
            <a:r>
              <a:rPr lang="pt-BR" dirty="0" smtClean="0"/>
              <a:t> </a:t>
            </a:r>
          </a:p>
          <a:p>
            <a:pPr lvl="0"/>
            <a:r>
              <a:rPr lang="pt-BR" dirty="0" smtClean="0"/>
              <a:t>PRINCIPAIS NORMAS E HARMONIZAÇÃO</a:t>
            </a:r>
          </a:p>
          <a:p>
            <a:r>
              <a:rPr lang="pt-BR" dirty="0" smtClean="0"/>
              <a:t> </a:t>
            </a:r>
          </a:p>
          <a:p>
            <a:pPr lvl="0"/>
            <a:r>
              <a:rPr lang="pt-BR" dirty="0" smtClean="0"/>
              <a:t>PADRONIZAÇÃO E SOLUÇÕES DE INTEGRAÇÃO ELETRÔNICA NA CADEIA LOGÍSTICA</a:t>
            </a:r>
          </a:p>
          <a:p>
            <a:r>
              <a:rPr lang="pt-BR" dirty="0" smtClean="0"/>
              <a:t> </a:t>
            </a:r>
          </a:p>
          <a:p>
            <a:pPr lvl="0"/>
            <a:r>
              <a:rPr lang="pt-BR" dirty="0" smtClean="0"/>
              <a:t>INTERMODALIDADE </a:t>
            </a:r>
          </a:p>
          <a:p>
            <a:pPr lvl="0"/>
            <a:endParaRPr lang="pt-BR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pt-BR" dirty="0" smtClean="0"/>
              <a:t>Programa</a:t>
            </a:r>
            <a:endParaRPr lang="pt-B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066800"/>
          </a:xfrm>
        </p:spPr>
        <p:txBody>
          <a:bodyPr/>
          <a:lstStyle/>
          <a:p>
            <a:r>
              <a:rPr lang="pt-BR" dirty="0" smtClean="0"/>
              <a:t>Normalização / Referências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7271">
            <a:off x="860721" y="2598875"/>
            <a:ext cx="3529376" cy="3536464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0785">
            <a:off x="4249765" y="2349857"/>
            <a:ext cx="4267200" cy="343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08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Conclusão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 o </a:t>
            </a:r>
            <a:r>
              <a:rPr lang="en-US" dirty="0" err="1" smtClean="0"/>
              <a:t>contínuo</a:t>
            </a:r>
            <a:r>
              <a:rPr lang="en-US" dirty="0" smtClean="0"/>
              <a:t> </a:t>
            </a:r>
            <a:r>
              <a:rPr lang="en-US" dirty="0" err="1" smtClean="0"/>
              <a:t>foco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indústria</a:t>
            </a:r>
            <a:r>
              <a:rPr lang="en-US" dirty="0" smtClean="0"/>
              <a:t> e do </a:t>
            </a:r>
            <a:r>
              <a:rPr lang="en-US" dirty="0" err="1" smtClean="0"/>
              <a:t>governo</a:t>
            </a:r>
            <a:r>
              <a:rPr lang="en-US" dirty="0" smtClean="0"/>
              <a:t>,  </a:t>
            </a:r>
            <a:r>
              <a:rPr lang="en-US" dirty="0" err="1" smtClean="0"/>
              <a:t>nas</a:t>
            </a:r>
            <a:r>
              <a:rPr lang="en-US" dirty="0" smtClean="0"/>
              <a:t> </a:t>
            </a:r>
            <a:r>
              <a:rPr lang="en-US" dirty="0" err="1" smtClean="0"/>
              <a:t>próximas</a:t>
            </a:r>
            <a:r>
              <a:rPr lang="en-US" dirty="0" smtClean="0"/>
              <a:t> </a:t>
            </a:r>
            <a:r>
              <a:rPr lang="en-US" dirty="0" err="1" smtClean="0"/>
              <a:t>décadas</a:t>
            </a:r>
            <a:r>
              <a:rPr lang="en-US" dirty="0" smtClean="0"/>
              <a:t> </a:t>
            </a:r>
            <a:r>
              <a:rPr lang="en-US" dirty="0" err="1" smtClean="0"/>
              <a:t>nós</a:t>
            </a:r>
            <a:r>
              <a:rPr lang="en-US" dirty="0" smtClean="0"/>
              <a:t> </a:t>
            </a:r>
            <a:r>
              <a:rPr lang="en-US" dirty="0" err="1" smtClean="0"/>
              <a:t>podemos</a:t>
            </a:r>
            <a:r>
              <a:rPr lang="en-US" dirty="0" smtClean="0"/>
              <a:t> </a:t>
            </a:r>
            <a:r>
              <a:rPr lang="en-US" dirty="0" err="1" smtClean="0"/>
              <a:t>esperar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um </a:t>
            </a:r>
            <a:r>
              <a:rPr lang="en-US" dirty="0" err="1" smtClean="0"/>
              <a:t>sistema</a:t>
            </a:r>
            <a:r>
              <a:rPr lang="en-US" dirty="0" smtClean="0"/>
              <a:t> de </a:t>
            </a:r>
            <a:r>
              <a:rPr lang="en-US" dirty="0" err="1" smtClean="0"/>
              <a:t>transporte</a:t>
            </a:r>
            <a:r>
              <a:rPr lang="en-US" dirty="0" smtClean="0"/>
              <a:t> no </a:t>
            </a:r>
            <a:r>
              <a:rPr lang="en-US" dirty="0" err="1" smtClean="0"/>
              <a:t>qual</a:t>
            </a:r>
            <a:r>
              <a:rPr lang="en-US" dirty="0" smtClean="0"/>
              <a:t> ITS tem </a:t>
            </a:r>
            <a:r>
              <a:rPr lang="en-US" dirty="0" err="1" smtClean="0"/>
              <a:t>ajudado</a:t>
            </a:r>
            <a:r>
              <a:rPr lang="en-US" dirty="0" smtClean="0"/>
              <a:t> a </a:t>
            </a:r>
            <a:r>
              <a:rPr lang="en-US" dirty="0" err="1" smtClean="0"/>
              <a:t>tornar</a:t>
            </a:r>
            <a:r>
              <a:rPr lang="en-US" dirty="0" smtClean="0"/>
              <a:t> </a:t>
            </a:r>
            <a:r>
              <a:rPr lang="en-US" dirty="0" err="1" smtClean="0"/>
              <a:t>integrado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todas</a:t>
            </a:r>
            <a:r>
              <a:rPr lang="en-US" dirty="0" smtClean="0"/>
              <a:t> as </a:t>
            </a:r>
            <a:r>
              <a:rPr lang="en-US" dirty="0" err="1" smtClean="0"/>
              <a:t>áreas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vida</a:t>
            </a:r>
            <a:r>
              <a:rPr lang="en-US" dirty="0" smtClean="0"/>
              <a:t> </a:t>
            </a:r>
            <a:r>
              <a:rPr lang="en-US" dirty="0" err="1" smtClean="0"/>
              <a:t>pessoal</a:t>
            </a:r>
            <a:r>
              <a:rPr lang="en-US" dirty="0" smtClean="0"/>
              <a:t> e </a:t>
            </a:r>
            <a:r>
              <a:rPr lang="en-US" dirty="0" err="1" smtClean="0"/>
              <a:t>comercial</a:t>
            </a:r>
            <a:r>
              <a:rPr lang="en-US" dirty="0" smtClean="0"/>
              <a:t> dos </a:t>
            </a:r>
            <a:r>
              <a:rPr lang="en-US" dirty="0" err="1" smtClean="0"/>
              <a:t>cidadãos</a:t>
            </a:r>
            <a:r>
              <a:rPr lang="en-US" dirty="0" smtClean="0"/>
              <a:t>. </a:t>
            </a:r>
            <a:r>
              <a:rPr lang="en-US" dirty="0" err="1" smtClean="0"/>
              <a:t>Tornando</a:t>
            </a:r>
            <a:r>
              <a:rPr lang="en-US" dirty="0" smtClean="0"/>
              <a:t> </a:t>
            </a:r>
            <a:r>
              <a:rPr lang="en-US" dirty="0" err="1" smtClean="0"/>
              <a:t>suas</a:t>
            </a:r>
            <a:r>
              <a:rPr lang="en-US" dirty="0" smtClean="0"/>
              <a:t> </a:t>
            </a:r>
            <a:r>
              <a:rPr lang="en-US" dirty="0" err="1" smtClean="0"/>
              <a:t>experiências</a:t>
            </a:r>
            <a:r>
              <a:rPr lang="en-US" dirty="0" smtClean="0"/>
              <a:t> de </a:t>
            </a:r>
            <a:r>
              <a:rPr lang="en-US" dirty="0" err="1" smtClean="0"/>
              <a:t>transporte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prazerosas</a:t>
            </a:r>
            <a:r>
              <a:rPr lang="en-US" dirty="0" smtClean="0"/>
              <a:t>, </a:t>
            </a:r>
            <a:r>
              <a:rPr lang="en-US" dirty="0" err="1" smtClean="0"/>
              <a:t>menos</a:t>
            </a:r>
            <a:r>
              <a:rPr lang="en-US" dirty="0" smtClean="0"/>
              <a:t> </a:t>
            </a:r>
            <a:r>
              <a:rPr lang="en-US" dirty="0" err="1" smtClean="0"/>
              <a:t>estressantes</a:t>
            </a:r>
            <a:r>
              <a:rPr lang="en-US" dirty="0" smtClean="0"/>
              <a:t> e com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relação</a:t>
            </a:r>
            <a:r>
              <a:rPr lang="en-US" dirty="0" smtClean="0"/>
              <a:t> </a:t>
            </a:r>
            <a:r>
              <a:rPr lang="en-US" dirty="0" err="1" smtClean="0"/>
              <a:t>custo-benefício</a:t>
            </a:r>
            <a:r>
              <a:rPr lang="en-US" dirty="0" smtClean="0"/>
              <a:t> </a:t>
            </a:r>
            <a:r>
              <a:rPr lang="en-US" dirty="0" err="1" smtClean="0"/>
              <a:t>cada</a:t>
            </a:r>
            <a:r>
              <a:rPr lang="en-US" dirty="0" smtClean="0"/>
              <a:t> </a:t>
            </a:r>
            <a:r>
              <a:rPr lang="en-US" dirty="0" err="1" smtClean="0"/>
              <a:t>vez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vantajosa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4800" y="914400"/>
            <a:ext cx="8458200" cy="2533651"/>
          </a:xfrm>
        </p:spPr>
        <p:txBody>
          <a:bodyPr>
            <a:noAutofit/>
          </a:bodyPr>
          <a:lstStyle/>
          <a:p>
            <a:r>
              <a:rPr lang="pt-BR" sz="5400" b="1" i="1" dirty="0" smtClean="0"/>
              <a:t>Aula 2</a:t>
            </a:r>
            <a:br>
              <a:rPr lang="pt-BR" sz="5400" b="1" i="1" dirty="0" smtClean="0"/>
            </a:br>
            <a:r>
              <a:rPr lang="pt-BR" sz="5400" b="1" i="1" dirty="0" smtClean="0"/>
              <a:t>Componentes e Infraestrutura na Automação de ITS</a:t>
            </a:r>
            <a:endParaRPr lang="en-US" sz="5400" b="1" dirty="0"/>
          </a:p>
        </p:txBody>
      </p:sp>
      <p:pic>
        <p:nvPicPr>
          <p:cNvPr id="4" name="Imagem 3" descr="miner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845949"/>
            <a:ext cx="848336" cy="101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53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/>
          <a:lstStyle/>
          <a:p>
            <a:r>
              <a:rPr lang="pt-BR" dirty="0" smtClean="0"/>
              <a:t>Conteúdo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25112"/>
          </a:xfrm>
        </p:spPr>
        <p:txBody>
          <a:bodyPr>
            <a:normAutofit/>
          </a:bodyPr>
          <a:lstStyle/>
          <a:p>
            <a:r>
              <a:rPr lang="pt-BR" dirty="0" smtClean="0"/>
              <a:t>Estrutura Integrada</a:t>
            </a:r>
          </a:p>
          <a:p>
            <a:r>
              <a:rPr lang="pt-BR" dirty="0" smtClean="0"/>
              <a:t>Infraestrutura Inteligente</a:t>
            </a:r>
          </a:p>
          <a:p>
            <a:pPr lvl="1"/>
            <a:r>
              <a:rPr lang="pt-BR" dirty="0" smtClean="0"/>
              <a:t>Componentes</a:t>
            </a:r>
          </a:p>
          <a:p>
            <a:r>
              <a:rPr lang="pt-BR" dirty="0" smtClean="0"/>
              <a:t>Justificativas Gerais</a:t>
            </a:r>
          </a:p>
          <a:p>
            <a:r>
              <a:rPr lang="pt-BR" dirty="0" smtClean="0"/>
              <a:t>Aplicações </a:t>
            </a:r>
          </a:p>
          <a:p>
            <a:r>
              <a:rPr lang="pt-BR" dirty="0" smtClean="0"/>
              <a:t>Resultados // Tecnologias Usadas</a:t>
            </a:r>
          </a:p>
          <a:p>
            <a:pPr lvl="1"/>
            <a:r>
              <a:rPr lang="pt-BR" dirty="0" smtClean="0"/>
              <a:t>Estados Unidos – Canadá – Inglaterra</a:t>
            </a:r>
          </a:p>
          <a:p>
            <a:r>
              <a:rPr lang="pt-BR" dirty="0" smtClean="0"/>
              <a:t>NIA </a:t>
            </a:r>
            <a:r>
              <a:rPr lang="pt-BR" i="1" dirty="0" err="1" smtClean="0"/>
              <a:t>National</a:t>
            </a:r>
            <a:r>
              <a:rPr lang="pt-BR" i="1" dirty="0" smtClean="0"/>
              <a:t> ITS </a:t>
            </a:r>
            <a:r>
              <a:rPr lang="pt-BR" i="1" dirty="0" err="1" smtClean="0"/>
              <a:t>Architecture</a:t>
            </a:r>
            <a:r>
              <a:rPr lang="pt-BR" dirty="0" smtClean="0"/>
              <a:t> - USA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5226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229600" cy="1066800"/>
          </a:xfrm>
        </p:spPr>
        <p:txBody>
          <a:bodyPr>
            <a:norm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pt-BR" dirty="0" smtClean="0"/>
              <a:t>Estrutura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8600" y="1752601"/>
            <a:ext cx="8610600" cy="4953001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Estamos</a:t>
            </a:r>
            <a:r>
              <a:rPr lang="en-US" dirty="0" smtClean="0"/>
              <a:t> </a:t>
            </a:r>
            <a:r>
              <a:rPr lang="en-US" dirty="0" err="1" smtClean="0"/>
              <a:t>passando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nova era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qual</a:t>
            </a:r>
            <a:r>
              <a:rPr lang="en-US" dirty="0" smtClean="0"/>
              <a:t> o </a:t>
            </a:r>
            <a:r>
              <a:rPr lang="en-US" dirty="0" err="1" smtClean="0"/>
              <a:t>mundo</a:t>
            </a:r>
            <a:r>
              <a:rPr lang="en-US" dirty="0" smtClean="0"/>
              <a:t> é </a:t>
            </a:r>
            <a:r>
              <a:rPr lang="en-US" dirty="0" err="1" smtClean="0"/>
              <a:t>composto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inúmeros</a:t>
            </a:r>
            <a:r>
              <a:rPr lang="en-US" dirty="0" smtClean="0"/>
              <a:t> “smart devices”  </a:t>
            </a:r>
            <a:r>
              <a:rPr lang="en-US" dirty="0" err="1" smtClean="0"/>
              <a:t>tendo</a:t>
            </a:r>
            <a:r>
              <a:rPr lang="en-US" dirty="0" smtClean="0"/>
              <a:t> </a:t>
            </a:r>
            <a:r>
              <a:rPr lang="en-US" dirty="0" err="1" smtClean="0"/>
              <a:t>sistemas</a:t>
            </a:r>
            <a:r>
              <a:rPr lang="en-US" dirty="0" smtClean="0"/>
              <a:t> </a:t>
            </a:r>
            <a:r>
              <a:rPr lang="en-US" dirty="0" err="1" smtClean="0"/>
              <a:t>embarcados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</a:t>
            </a:r>
            <a:r>
              <a:rPr lang="en-US" dirty="0" err="1" smtClean="0"/>
              <a:t>seus</a:t>
            </a:r>
            <a:r>
              <a:rPr lang="en-US" dirty="0" smtClean="0"/>
              <a:t> </a:t>
            </a:r>
            <a:r>
              <a:rPr lang="en-US" dirty="0" err="1" smtClean="0"/>
              <a:t>núcleos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err="1" smtClean="0"/>
              <a:t>Nesta</a:t>
            </a:r>
            <a:r>
              <a:rPr lang="en-US" dirty="0" smtClean="0"/>
              <a:t> era, a </a:t>
            </a:r>
            <a:r>
              <a:rPr lang="en-US" dirty="0" err="1" smtClean="0"/>
              <a:t>maioria</a:t>
            </a:r>
            <a:r>
              <a:rPr lang="en-US" dirty="0" smtClean="0"/>
              <a:t> das </a:t>
            </a:r>
            <a:r>
              <a:rPr lang="en-US" dirty="0" err="1" smtClean="0"/>
              <a:t>aplicações</a:t>
            </a:r>
            <a:r>
              <a:rPr lang="en-US" dirty="0" smtClean="0"/>
              <a:t> </a:t>
            </a:r>
            <a:r>
              <a:rPr lang="en-US" dirty="0" err="1" smtClean="0"/>
              <a:t>são</a:t>
            </a:r>
            <a:r>
              <a:rPr lang="en-US" dirty="0" smtClean="0"/>
              <a:t> </a:t>
            </a:r>
            <a:r>
              <a:rPr lang="en-US" dirty="0" err="1" smtClean="0"/>
              <a:t>baseadas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computação</a:t>
            </a:r>
            <a:r>
              <a:rPr lang="en-US" dirty="0" smtClean="0"/>
              <a:t> </a:t>
            </a:r>
            <a:r>
              <a:rPr lang="en-US" dirty="0" err="1" smtClean="0"/>
              <a:t>distribuída</a:t>
            </a:r>
            <a:r>
              <a:rPr lang="en-US" dirty="0" smtClean="0"/>
              <a:t>, </a:t>
            </a:r>
            <a:r>
              <a:rPr lang="en-US" dirty="0" err="1" smtClean="0"/>
              <a:t>computação</a:t>
            </a:r>
            <a:r>
              <a:rPr lang="en-US" dirty="0" smtClean="0"/>
              <a:t> contextual e </a:t>
            </a:r>
            <a:r>
              <a:rPr lang="en-US" dirty="0" err="1" smtClean="0"/>
              <a:t>computação</a:t>
            </a:r>
            <a:r>
              <a:rPr lang="en-US" dirty="0" smtClean="0"/>
              <a:t> </a:t>
            </a:r>
            <a:r>
              <a:rPr lang="en-US" dirty="0" err="1" smtClean="0"/>
              <a:t>reconfigurável</a:t>
            </a:r>
            <a:r>
              <a:rPr lang="en-US" dirty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um </a:t>
            </a:r>
            <a:r>
              <a:rPr lang="en-US" dirty="0" err="1" smtClean="0"/>
              <a:t>ambiente</a:t>
            </a:r>
            <a:r>
              <a:rPr lang="en-US" dirty="0" smtClean="0"/>
              <a:t> </a:t>
            </a:r>
            <a:r>
              <a:rPr lang="en-US" dirty="0" err="1" smtClean="0"/>
              <a:t>altamente</a:t>
            </a:r>
            <a:r>
              <a:rPr lang="en-US" dirty="0" smtClean="0"/>
              <a:t> </a:t>
            </a:r>
            <a:r>
              <a:rPr lang="en-US" dirty="0" err="1" smtClean="0"/>
              <a:t>dinâmico</a:t>
            </a:r>
            <a:r>
              <a:rPr lang="en-US" dirty="0" smtClean="0"/>
              <a:t>, </a:t>
            </a:r>
            <a:r>
              <a:rPr lang="en-US" dirty="0" err="1" smtClean="0"/>
              <a:t>distribuido</a:t>
            </a:r>
            <a:r>
              <a:rPr lang="en-US" dirty="0" smtClean="0"/>
              <a:t> e </a:t>
            </a:r>
            <a:r>
              <a:rPr lang="en-US" dirty="0" err="1" smtClean="0"/>
              <a:t>heterogeneo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err="1" smtClean="0"/>
              <a:t>Nesse</a:t>
            </a:r>
            <a:r>
              <a:rPr lang="en-US" dirty="0" smtClean="0"/>
              <a:t> </a:t>
            </a:r>
            <a:r>
              <a:rPr lang="en-US" dirty="0" err="1" smtClean="0"/>
              <a:t>contexto</a:t>
            </a:r>
            <a:r>
              <a:rPr lang="en-US" dirty="0" smtClean="0"/>
              <a:t>, a </a:t>
            </a:r>
            <a:r>
              <a:rPr lang="en-US" dirty="0" err="1" smtClean="0"/>
              <a:t>integração</a:t>
            </a:r>
            <a:r>
              <a:rPr lang="en-US" dirty="0" smtClean="0"/>
              <a:t> de </a:t>
            </a:r>
            <a:r>
              <a:rPr lang="en-US" dirty="0" err="1" smtClean="0"/>
              <a:t>componentes</a:t>
            </a:r>
            <a:r>
              <a:rPr lang="en-US" dirty="0" smtClean="0"/>
              <a:t> e </a:t>
            </a:r>
            <a:r>
              <a:rPr lang="en-US" dirty="0" err="1" smtClean="0"/>
              <a:t>infraestrutura</a:t>
            </a:r>
            <a:r>
              <a:rPr lang="en-US" dirty="0" smtClean="0"/>
              <a:t> é de </a:t>
            </a:r>
            <a:r>
              <a:rPr lang="en-US" dirty="0" err="1" smtClean="0"/>
              <a:t>extrema</a:t>
            </a:r>
            <a:r>
              <a:rPr lang="en-US" dirty="0" smtClean="0"/>
              <a:t> </a:t>
            </a:r>
            <a:r>
              <a:rPr lang="en-US" dirty="0" err="1" smtClean="0"/>
              <a:t>importância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o </a:t>
            </a:r>
            <a:r>
              <a:rPr lang="en-US" dirty="0" err="1" smtClean="0"/>
              <a:t>aprimoramento</a:t>
            </a:r>
            <a:r>
              <a:rPr lang="en-US" dirty="0" smtClean="0"/>
              <a:t> dos </a:t>
            </a:r>
            <a:r>
              <a:rPr lang="en-US" dirty="0" err="1" smtClean="0"/>
              <a:t>sistemas</a:t>
            </a:r>
            <a:r>
              <a:rPr lang="en-US" dirty="0" smtClean="0"/>
              <a:t> </a:t>
            </a:r>
            <a:r>
              <a:rPr lang="en-US" dirty="0" err="1" smtClean="0"/>
              <a:t>vigentes</a:t>
            </a:r>
            <a:r>
              <a:rPr lang="en-US" dirty="0" smtClean="0"/>
              <a:t>. </a:t>
            </a:r>
            <a:r>
              <a:rPr lang="en-US" dirty="0" err="1" smtClean="0"/>
              <a:t>Dentro</a:t>
            </a:r>
            <a:r>
              <a:rPr lang="en-US" dirty="0" smtClean="0"/>
              <a:t> dos </a:t>
            </a:r>
            <a:r>
              <a:rPr lang="en-US" dirty="0" err="1" smtClean="0"/>
              <a:t>Sistemas</a:t>
            </a:r>
            <a:r>
              <a:rPr lang="en-US" dirty="0" smtClean="0"/>
              <a:t> de </a:t>
            </a:r>
            <a:r>
              <a:rPr lang="en-US" dirty="0" err="1" smtClean="0"/>
              <a:t>Transporte</a:t>
            </a:r>
            <a:r>
              <a:rPr lang="en-US" dirty="0" smtClean="0"/>
              <a:t>, </a:t>
            </a:r>
            <a:r>
              <a:rPr lang="en-US" dirty="0" err="1" smtClean="0"/>
              <a:t>isso</a:t>
            </a:r>
            <a:r>
              <a:rPr lang="en-US" dirty="0" smtClean="0"/>
              <a:t> se </a:t>
            </a:r>
            <a:r>
              <a:rPr lang="en-US" dirty="0" err="1" smtClean="0"/>
              <a:t>faz</a:t>
            </a:r>
            <a:r>
              <a:rPr lang="en-US" dirty="0" smtClean="0"/>
              <a:t> </a:t>
            </a:r>
            <a:r>
              <a:rPr lang="en-US" dirty="0" err="1" smtClean="0"/>
              <a:t>essencial</a:t>
            </a:r>
            <a:r>
              <a:rPr lang="en-US" dirty="0" smtClean="0"/>
              <a:t>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69265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229600" cy="1066800"/>
          </a:xfrm>
        </p:spPr>
        <p:txBody>
          <a:bodyPr/>
          <a:lstStyle/>
          <a:p>
            <a:r>
              <a:rPr lang="pt-BR" dirty="0" smtClean="0"/>
              <a:t>Sistema Integrado</a:t>
            </a:r>
            <a:endParaRPr lang="en-US" dirty="0"/>
          </a:p>
        </p:txBody>
      </p:sp>
      <p:pic>
        <p:nvPicPr>
          <p:cNvPr id="6" name="Espaço Reservado para Conteúdo 5" descr="ETSI-IT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30005" y="1447801"/>
            <a:ext cx="6999597" cy="5126039"/>
          </a:xfrm>
        </p:spPr>
      </p:pic>
      <p:sp>
        <p:nvSpPr>
          <p:cNvPr id="11266" name="AutoShape 2" descr="http://www.etsi.org/WebSite/document/Technologies/ETSI-ITS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4107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610600" cy="1066800"/>
          </a:xfrm>
        </p:spPr>
        <p:txBody>
          <a:bodyPr>
            <a:no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en-US" dirty="0" smtClean="0"/>
              <a:t>O </a:t>
            </a:r>
            <a:r>
              <a:rPr lang="en-US" dirty="0" err="1" smtClean="0"/>
              <a:t>Porquê</a:t>
            </a:r>
            <a:r>
              <a:rPr lang="en-US" dirty="0" smtClean="0"/>
              <a:t> da </a:t>
            </a:r>
            <a:r>
              <a:rPr lang="en-US" dirty="0" err="1" smtClean="0"/>
              <a:t>Infraestrutura</a:t>
            </a:r>
            <a:r>
              <a:rPr lang="en-US" dirty="0" smtClean="0"/>
              <a:t> de ITS?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sz="3200" b="1" dirty="0" err="1" smtClean="0">
                <a:latin typeface="Calibri" pitchFamily="34" charset="0"/>
                <a:cs typeface="Calibri" pitchFamily="34" charset="0"/>
              </a:rPr>
              <a:t>Dentre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latin typeface="Calibri" pitchFamily="34" charset="0"/>
                <a:cs typeface="Calibri" pitchFamily="34" charset="0"/>
              </a:rPr>
              <a:t>os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latin typeface="Calibri" pitchFamily="34" charset="0"/>
                <a:cs typeface="Calibri" pitchFamily="34" charset="0"/>
              </a:rPr>
              <a:t>principais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latin typeface="Calibri" pitchFamily="34" charset="0"/>
                <a:cs typeface="Calibri" pitchFamily="34" charset="0"/>
              </a:rPr>
              <a:t>resultados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 a </a:t>
            </a:r>
            <a:r>
              <a:rPr lang="en-US" sz="3200" b="1" dirty="0" err="1" smtClean="0">
                <a:latin typeface="Calibri" pitchFamily="34" charset="0"/>
                <a:cs typeface="Calibri" pitchFamily="34" charset="0"/>
              </a:rPr>
              <a:t>serem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dirty="0" err="1" smtClean="0">
                <a:latin typeface="Calibri" pitchFamily="34" charset="0"/>
                <a:cs typeface="Calibri" pitchFamily="34" charset="0"/>
              </a:rPr>
              <a:t>alcançados</a:t>
            </a:r>
            <a:r>
              <a:rPr lang="en-US" sz="3200" b="1" dirty="0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endParaRPr lang="en-US" sz="3200" dirty="0"/>
          </a:p>
          <a:p>
            <a:r>
              <a:rPr lang="en-US" sz="3200" dirty="0" err="1" smtClean="0"/>
              <a:t>Redução</a:t>
            </a:r>
            <a:r>
              <a:rPr lang="en-US" sz="3200" dirty="0" smtClean="0"/>
              <a:t> do </a:t>
            </a:r>
            <a:r>
              <a:rPr lang="en-US" sz="3200" dirty="0" err="1" smtClean="0"/>
              <a:t>número</a:t>
            </a:r>
            <a:r>
              <a:rPr lang="en-US" sz="3200" dirty="0" smtClean="0"/>
              <a:t> de </a:t>
            </a:r>
            <a:r>
              <a:rPr lang="en-US" sz="3200" dirty="0" err="1" smtClean="0"/>
              <a:t>colisões</a:t>
            </a:r>
            <a:r>
              <a:rPr lang="en-US" sz="3200" dirty="0" smtClean="0"/>
              <a:t> e de </a:t>
            </a:r>
            <a:r>
              <a:rPr lang="en-US" sz="3200" dirty="0" err="1" smtClean="0"/>
              <a:t>gravidade</a:t>
            </a:r>
            <a:r>
              <a:rPr lang="en-US" sz="3200" dirty="0" smtClean="0"/>
              <a:t>;</a:t>
            </a:r>
          </a:p>
          <a:p>
            <a:r>
              <a:rPr lang="en-US" sz="3200" dirty="0" err="1" smtClean="0"/>
              <a:t>Redução</a:t>
            </a:r>
            <a:r>
              <a:rPr lang="en-US" sz="3200" dirty="0" smtClean="0"/>
              <a:t> do </a:t>
            </a:r>
            <a:r>
              <a:rPr lang="en-US" sz="3200" dirty="0" err="1" smtClean="0"/>
              <a:t>atraso</a:t>
            </a:r>
            <a:r>
              <a:rPr lang="en-US" sz="3200" dirty="0" smtClean="0"/>
              <a:t> no tempo de </a:t>
            </a:r>
            <a:r>
              <a:rPr lang="en-US" sz="3200" dirty="0" err="1" smtClean="0"/>
              <a:t>viagem</a:t>
            </a:r>
            <a:r>
              <a:rPr lang="en-US" sz="3200" dirty="0" smtClean="0"/>
              <a:t>;</a:t>
            </a:r>
          </a:p>
          <a:p>
            <a:r>
              <a:rPr lang="en-US" sz="3200" dirty="0" err="1" smtClean="0"/>
              <a:t>Aumento</a:t>
            </a:r>
            <a:r>
              <a:rPr lang="en-US" sz="3200" dirty="0" smtClean="0"/>
              <a:t> do </a:t>
            </a:r>
            <a:r>
              <a:rPr lang="en-US" sz="3200" dirty="0" err="1" smtClean="0"/>
              <a:t>fluxo</a:t>
            </a:r>
            <a:r>
              <a:rPr lang="en-US" sz="3200" dirty="0" smtClean="0"/>
              <a:t> de </a:t>
            </a:r>
            <a:r>
              <a:rPr lang="en-US" sz="3200" dirty="0" err="1" smtClean="0"/>
              <a:t>veículos</a:t>
            </a:r>
            <a:r>
              <a:rPr lang="en-US" sz="3200" dirty="0" smtClean="0"/>
              <a:t>;</a:t>
            </a:r>
          </a:p>
          <a:p>
            <a:r>
              <a:rPr lang="en-US" sz="3200" dirty="0" err="1" smtClean="0"/>
              <a:t>Redução</a:t>
            </a:r>
            <a:r>
              <a:rPr lang="en-US" sz="3200" dirty="0" smtClean="0"/>
              <a:t> </a:t>
            </a:r>
            <a:r>
              <a:rPr lang="en-US" sz="3200" dirty="0" err="1" smtClean="0"/>
              <a:t>da</a:t>
            </a:r>
            <a:r>
              <a:rPr lang="en-US" sz="3200" dirty="0" smtClean="0"/>
              <a:t> </a:t>
            </a:r>
            <a:r>
              <a:rPr lang="en-US" sz="3200" dirty="0" err="1" smtClean="0"/>
              <a:t>manutenção</a:t>
            </a:r>
            <a:r>
              <a:rPr lang="en-US" sz="3200" dirty="0" smtClean="0"/>
              <a:t> e dos </a:t>
            </a:r>
            <a:r>
              <a:rPr lang="en-US" sz="3200" dirty="0" err="1" smtClean="0"/>
              <a:t>custos</a:t>
            </a:r>
            <a:r>
              <a:rPr lang="en-US" sz="3200" dirty="0" smtClean="0"/>
              <a:t> de </a:t>
            </a:r>
            <a:r>
              <a:rPr lang="en-US" sz="3200" dirty="0" err="1" smtClean="0"/>
              <a:t>operação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8484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066800"/>
          </a:xfrm>
        </p:spPr>
        <p:txBody>
          <a:bodyPr/>
          <a:lstStyle/>
          <a:p>
            <a:r>
              <a:rPr lang="pt-BR" dirty="0" smtClean="0"/>
              <a:t>Aplicações Diretas</a:t>
            </a:r>
            <a:endParaRPr lang="en-US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9738733"/>
              </p:ext>
            </p:extLst>
          </p:nvPr>
        </p:nvGraphicFramePr>
        <p:xfrm>
          <a:off x="152400" y="2532888"/>
          <a:ext cx="8229600" cy="4325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608" y="797625"/>
            <a:ext cx="3160793" cy="20979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36290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229600" cy="1066800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Infraestrutura</a:t>
            </a:r>
            <a:r>
              <a:rPr lang="en-US" dirty="0" smtClean="0"/>
              <a:t> </a:t>
            </a:r>
            <a:r>
              <a:rPr lang="en-US" dirty="0" err="1" smtClean="0"/>
              <a:t>Inteligente</a:t>
            </a:r>
            <a:r>
              <a:rPr lang="en-US" dirty="0" smtClean="0"/>
              <a:t>”</a:t>
            </a:r>
            <a:endParaRPr lang="pt-BR" dirty="0"/>
          </a:p>
        </p:txBody>
      </p:sp>
      <p:pic>
        <p:nvPicPr>
          <p:cNvPr id="4" name="Espaço Reservado para Conteúdo 3" descr="fig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78094" y="1219200"/>
            <a:ext cx="6551506" cy="4681349"/>
          </a:xfrm>
        </p:spPr>
      </p:pic>
      <p:sp>
        <p:nvSpPr>
          <p:cNvPr id="5" name="CaixaDeTexto 4"/>
          <p:cNvSpPr txBox="1"/>
          <p:nvPr/>
        </p:nvSpPr>
        <p:spPr>
          <a:xfrm>
            <a:off x="228600" y="6096002"/>
            <a:ext cx="8686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Calibri" pitchFamily="34" charset="0"/>
                <a:cs typeface="Calibri" pitchFamily="34" charset="0"/>
              </a:rPr>
              <a:t>2001 IEEE </a:t>
            </a:r>
            <a:r>
              <a:rPr lang="pt-BR" sz="1600" dirty="0" err="1" smtClean="0">
                <a:latin typeface="Calibri" pitchFamily="34" charset="0"/>
                <a:cs typeface="Calibri" pitchFamily="34" charset="0"/>
              </a:rPr>
              <a:t>Intelligent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 smtClean="0">
                <a:latin typeface="Calibri" pitchFamily="34" charset="0"/>
                <a:cs typeface="Calibri" pitchFamily="34" charset="0"/>
              </a:rPr>
              <a:t>Transportation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 Systems </a:t>
            </a:r>
            <a:r>
              <a:rPr lang="pt-BR" sz="1600" dirty="0" err="1" smtClean="0">
                <a:latin typeface="Calibri" pitchFamily="34" charset="0"/>
                <a:cs typeface="Calibri" pitchFamily="34" charset="0"/>
              </a:rPr>
              <a:t>Conference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 smtClean="0">
                <a:latin typeface="Calibri" pitchFamily="34" charset="0"/>
                <a:cs typeface="Calibri" pitchFamily="34" charset="0"/>
              </a:rPr>
              <a:t>Proceedings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 - </a:t>
            </a:r>
            <a:r>
              <a:rPr lang="pt-BR" sz="1600" dirty="0" err="1" smtClean="0">
                <a:latin typeface="Calibri" pitchFamily="34" charset="0"/>
                <a:cs typeface="Calibri" pitchFamily="34" charset="0"/>
              </a:rPr>
              <a:t>Oakland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 (CA) USA - August 25-29, 2001 -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Deploying the ITS Infrastructure in California - </a:t>
            </a:r>
            <a:r>
              <a:rPr lang="pt-BR" sz="1600" dirty="0" err="1" smtClean="0">
                <a:latin typeface="Calibri" pitchFamily="34" charset="0"/>
                <a:cs typeface="Calibri" pitchFamily="34" charset="0"/>
              </a:rPr>
              <a:t>Hamed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 smtClean="0">
                <a:latin typeface="Calibri" pitchFamily="34" charset="0"/>
                <a:cs typeface="Calibri" pitchFamily="34" charset="0"/>
              </a:rPr>
              <a:t>Benouar</a:t>
            </a:r>
            <a:endParaRPr lang="pt-BR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040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Foco</a:t>
            </a:r>
            <a:r>
              <a:rPr lang="en-US" dirty="0" smtClean="0"/>
              <a:t> Rural e </a:t>
            </a:r>
            <a:r>
              <a:rPr lang="en-US" dirty="0" err="1" smtClean="0"/>
              <a:t>Intermunicipal</a:t>
            </a:r>
            <a:endParaRPr lang="pt-BR" dirty="0"/>
          </a:p>
        </p:txBody>
      </p:sp>
      <p:pic>
        <p:nvPicPr>
          <p:cNvPr id="4" name="Espaço Reservado para Conteúdo 3" descr="fig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90602" y="2514601"/>
            <a:ext cx="7339509" cy="2998939"/>
          </a:xfrm>
        </p:spPr>
      </p:pic>
      <p:sp>
        <p:nvSpPr>
          <p:cNvPr id="5" name="CaixaDeTexto 4"/>
          <p:cNvSpPr txBox="1"/>
          <p:nvPr/>
        </p:nvSpPr>
        <p:spPr>
          <a:xfrm>
            <a:off x="228600" y="6096002"/>
            <a:ext cx="8686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Calibri" pitchFamily="34" charset="0"/>
                <a:cs typeface="Calibri" pitchFamily="34" charset="0"/>
              </a:rPr>
              <a:t>2001 IEEE </a:t>
            </a:r>
            <a:r>
              <a:rPr lang="pt-BR" sz="1600" dirty="0" err="1" smtClean="0">
                <a:latin typeface="Calibri" pitchFamily="34" charset="0"/>
                <a:cs typeface="Calibri" pitchFamily="34" charset="0"/>
              </a:rPr>
              <a:t>Intelligent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 smtClean="0">
                <a:latin typeface="Calibri" pitchFamily="34" charset="0"/>
                <a:cs typeface="Calibri" pitchFamily="34" charset="0"/>
              </a:rPr>
              <a:t>Transportation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 Systems </a:t>
            </a:r>
            <a:r>
              <a:rPr lang="pt-BR" sz="1600" dirty="0" err="1" smtClean="0">
                <a:latin typeface="Calibri" pitchFamily="34" charset="0"/>
                <a:cs typeface="Calibri" pitchFamily="34" charset="0"/>
              </a:rPr>
              <a:t>Conference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 smtClean="0">
                <a:latin typeface="Calibri" pitchFamily="34" charset="0"/>
                <a:cs typeface="Calibri" pitchFamily="34" charset="0"/>
              </a:rPr>
              <a:t>Proceedings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 - </a:t>
            </a:r>
            <a:r>
              <a:rPr lang="pt-BR" sz="1600" dirty="0" err="1" smtClean="0">
                <a:latin typeface="Calibri" pitchFamily="34" charset="0"/>
                <a:cs typeface="Calibri" pitchFamily="34" charset="0"/>
              </a:rPr>
              <a:t>Oakland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 (CA) USA - August 25-29, 2001 -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Deploying the ITS Infrastructure in California - </a:t>
            </a:r>
            <a:r>
              <a:rPr lang="pt-BR" sz="1600" dirty="0" err="1" smtClean="0">
                <a:latin typeface="Calibri" pitchFamily="34" charset="0"/>
                <a:cs typeface="Calibri" pitchFamily="34" charset="0"/>
              </a:rPr>
              <a:t>Hamed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 smtClean="0">
                <a:latin typeface="Calibri" pitchFamily="34" charset="0"/>
                <a:cs typeface="Calibri" pitchFamily="34" charset="0"/>
              </a:rPr>
              <a:t>Benouar</a:t>
            </a:r>
            <a:endParaRPr lang="pt-BR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956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8600" y="1828800"/>
            <a:ext cx="8686800" cy="4648200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pt-BR" dirty="0" smtClean="0"/>
          </a:p>
          <a:p>
            <a:pPr lvl="0"/>
            <a:r>
              <a:rPr lang="pt-BR" dirty="0" smtClean="0"/>
              <a:t>GRANDES EVENTOS</a:t>
            </a:r>
          </a:p>
          <a:p>
            <a:r>
              <a:rPr lang="pt-BR" dirty="0" smtClean="0"/>
              <a:t> </a:t>
            </a:r>
          </a:p>
          <a:p>
            <a:r>
              <a:rPr lang="pt-BR" dirty="0" smtClean="0"/>
              <a:t>AUTOMAÇÃO EM CADEIAS DE SUPRIMENTOS</a:t>
            </a:r>
          </a:p>
          <a:p>
            <a:r>
              <a:rPr lang="pt-BR" dirty="0" smtClean="0"/>
              <a:t> </a:t>
            </a:r>
          </a:p>
          <a:p>
            <a:r>
              <a:rPr lang="pt-BR" dirty="0" smtClean="0"/>
              <a:t>AUTOMAÇÃO SEMAFOROS</a:t>
            </a:r>
          </a:p>
          <a:p>
            <a:endParaRPr lang="pt-BR" dirty="0" smtClean="0"/>
          </a:p>
          <a:p>
            <a:r>
              <a:rPr lang="pt-BR" dirty="0" smtClean="0"/>
              <a:t>SISTEMAS DE TRANSPORTE</a:t>
            </a:r>
            <a:endParaRPr lang="pt-BR" dirty="0"/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pt-BR" dirty="0" smtClean="0"/>
              <a:t>Programa</a:t>
            </a:r>
            <a:endParaRPr lang="pt-B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Veículos</a:t>
            </a:r>
            <a:r>
              <a:rPr lang="en-US" dirty="0" smtClean="0"/>
              <a:t> </a:t>
            </a:r>
            <a:r>
              <a:rPr lang="en-US" dirty="0" err="1" smtClean="0"/>
              <a:t>pessoais</a:t>
            </a:r>
            <a:r>
              <a:rPr lang="en-US" dirty="0" smtClean="0"/>
              <a:t> e </a:t>
            </a:r>
            <a:r>
              <a:rPr lang="en-US" dirty="0" err="1" smtClean="0"/>
              <a:t>comerciais</a:t>
            </a:r>
            <a:endParaRPr lang="pt-BR" dirty="0"/>
          </a:p>
        </p:txBody>
      </p:sp>
      <p:pic>
        <p:nvPicPr>
          <p:cNvPr id="4" name="Espaço Reservado para Conteúdo 3" descr="fig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2438400"/>
            <a:ext cx="7389932" cy="3124200"/>
          </a:xfrm>
        </p:spPr>
      </p:pic>
      <p:sp>
        <p:nvSpPr>
          <p:cNvPr id="5" name="CaixaDeTexto 4"/>
          <p:cNvSpPr txBox="1"/>
          <p:nvPr/>
        </p:nvSpPr>
        <p:spPr>
          <a:xfrm>
            <a:off x="228600" y="6096002"/>
            <a:ext cx="8686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Calibri" pitchFamily="34" charset="0"/>
                <a:cs typeface="Calibri" pitchFamily="34" charset="0"/>
              </a:rPr>
              <a:t>2001 IEEE </a:t>
            </a:r>
            <a:r>
              <a:rPr lang="pt-BR" sz="1600" dirty="0" err="1" smtClean="0">
                <a:latin typeface="Calibri" pitchFamily="34" charset="0"/>
                <a:cs typeface="Calibri" pitchFamily="34" charset="0"/>
              </a:rPr>
              <a:t>Intelligent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 smtClean="0">
                <a:latin typeface="Calibri" pitchFamily="34" charset="0"/>
                <a:cs typeface="Calibri" pitchFamily="34" charset="0"/>
              </a:rPr>
              <a:t>Transportation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 Systems </a:t>
            </a:r>
            <a:r>
              <a:rPr lang="pt-BR" sz="1600" dirty="0" err="1" smtClean="0">
                <a:latin typeface="Calibri" pitchFamily="34" charset="0"/>
                <a:cs typeface="Calibri" pitchFamily="34" charset="0"/>
              </a:rPr>
              <a:t>Conference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 smtClean="0">
                <a:latin typeface="Calibri" pitchFamily="34" charset="0"/>
                <a:cs typeface="Calibri" pitchFamily="34" charset="0"/>
              </a:rPr>
              <a:t>Proceedings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 - </a:t>
            </a:r>
            <a:r>
              <a:rPr lang="pt-BR" sz="1600" dirty="0" err="1" smtClean="0">
                <a:latin typeface="Calibri" pitchFamily="34" charset="0"/>
                <a:cs typeface="Calibri" pitchFamily="34" charset="0"/>
              </a:rPr>
              <a:t>Oakland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 (CA) USA - August 25-29, 2001 -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Deploying the ITS Infrastructure in California - </a:t>
            </a:r>
            <a:r>
              <a:rPr lang="pt-BR" sz="1600" dirty="0" err="1" smtClean="0">
                <a:latin typeface="Calibri" pitchFamily="34" charset="0"/>
                <a:cs typeface="Calibri" pitchFamily="34" charset="0"/>
              </a:rPr>
              <a:t>Hamed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 smtClean="0">
                <a:latin typeface="Calibri" pitchFamily="34" charset="0"/>
                <a:cs typeface="Calibri" pitchFamily="34" charset="0"/>
              </a:rPr>
              <a:t>Benouar</a:t>
            </a:r>
            <a:endParaRPr lang="pt-BR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382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NIA – </a:t>
            </a:r>
            <a:r>
              <a:rPr lang="pt-BR" dirty="0" err="1" smtClean="0"/>
              <a:t>National</a:t>
            </a:r>
            <a:r>
              <a:rPr lang="pt-BR" dirty="0" smtClean="0"/>
              <a:t> ITS </a:t>
            </a:r>
            <a:r>
              <a:rPr lang="pt-BR" dirty="0" err="1" smtClean="0"/>
              <a:t>Architecture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04800" y="2249424"/>
            <a:ext cx="8458200" cy="4325112"/>
          </a:xfrm>
        </p:spPr>
        <p:txBody>
          <a:bodyPr>
            <a:normAutofit/>
          </a:bodyPr>
          <a:lstStyle/>
          <a:p>
            <a:r>
              <a:rPr lang="en-US" dirty="0" smtClean="0"/>
              <a:t>A NIA </a:t>
            </a:r>
            <a:r>
              <a:rPr lang="en-US" dirty="0" err="1" smtClean="0"/>
              <a:t>propõe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estrutura</a:t>
            </a:r>
            <a:r>
              <a:rPr lang="en-US" dirty="0" smtClean="0"/>
              <a:t> </a:t>
            </a:r>
            <a:r>
              <a:rPr lang="en-US" dirty="0" err="1" smtClean="0"/>
              <a:t>comum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planejamento</a:t>
            </a:r>
            <a:r>
              <a:rPr lang="en-US" dirty="0" smtClean="0"/>
              <a:t>, </a:t>
            </a:r>
            <a:r>
              <a:rPr lang="en-US" dirty="0" err="1" smtClean="0"/>
              <a:t>definição</a:t>
            </a:r>
            <a:r>
              <a:rPr lang="en-US" dirty="0" smtClean="0"/>
              <a:t> e </a:t>
            </a:r>
            <a:r>
              <a:rPr lang="en-US" dirty="0" err="1" smtClean="0"/>
              <a:t>integração</a:t>
            </a:r>
            <a:r>
              <a:rPr lang="en-US" dirty="0" smtClean="0"/>
              <a:t> de </a:t>
            </a:r>
            <a:r>
              <a:rPr lang="en-US" dirty="0" err="1" smtClean="0"/>
              <a:t>sistemas</a:t>
            </a:r>
            <a:r>
              <a:rPr lang="en-US" dirty="0" smtClean="0"/>
              <a:t> de </a:t>
            </a:r>
            <a:r>
              <a:rPr lang="en-US" dirty="0" err="1" smtClean="0"/>
              <a:t>transportes</a:t>
            </a:r>
            <a:r>
              <a:rPr lang="en-US" dirty="0" smtClean="0"/>
              <a:t> </a:t>
            </a:r>
            <a:r>
              <a:rPr lang="en-US" dirty="0" err="1" smtClean="0"/>
              <a:t>inteligentes</a:t>
            </a:r>
            <a:r>
              <a:rPr lang="en-US" dirty="0" smtClean="0"/>
              <a:t>. </a:t>
            </a:r>
            <a:r>
              <a:rPr lang="en-US" dirty="0" err="1" smtClean="0"/>
              <a:t>Isso</a:t>
            </a:r>
            <a:r>
              <a:rPr lang="en-US" dirty="0" smtClean="0"/>
              <a:t> é um </a:t>
            </a:r>
            <a:r>
              <a:rPr lang="en-US" dirty="0" err="1" smtClean="0"/>
              <a:t>produto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reflete</a:t>
            </a:r>
            <a:r>
              <a:rPr lang="en-US" dirty="0" smtClean="0"/>
              <a:t> as </a:t>
            </a:r>
            <a:r>
              <a:rPr lang="en-US" dirty="0" err="1" smtClean="0"/>
              <a:t>contribuições</a:t>
            </a:r>
            <a:r>
              <a:rPr lang="en-US" dirty="0" smtClean="0"/>
              <a:t> da </a:t>
            </a:r>
            <a:r>
              <a:rPr lang="en-US" dirty="0" err="1" smtClean="0"/>
              <a:t>comunidade</a:t>
            </a:r>
            <a:r>
              <a:rPr lang="en-US" dirty="0" smtClean="0"/>
              <a:t> de ITS, </a:t>
            </a:r>
            <a:r>
              <a:rPr lang="en-US" dirty="0" err="1" smtClean="0"/>
              <a:t>nas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variadas</a:t>
            </a:r>
            <a:r>
              <a:rPr lang="en-US" dirty="0" smtClean="0"/>
              <a:t> </a:t>
            </a:r>
            <a:r>
              <a:rPr lang="en-US" dirty="0" err="1" smtClean="0"/>
              <a:t>áreas</a:t>
            </a:r>
            <a:r>
              <a:rPr lang="en-US" dirty="0" smtClean="0"/>
              <a:t>: </a:t>
            </a:r>
            <a:r>
              <a:rPr lang="en-US" dirty="0" err="1" smtClean="0"/>
              <a:t>Desenvolvedores</a:t>
            </a:r>
            <a:r>
              <a:rPr lang="en-US" dirty="0" smtClean="0"/>
              <a:t> de </a:t>
            </a:r>
            <a:r>
              <a:rPr lang="en-US" dirty="0" err="1" smtClean="0"/>
              <a:t>sistema</a:t>
            </a:r>
            <a:r>
              <a:rPr lang="en-US" dirty="0" smtClean="0"/>
              <a:t>, </a:t>
            </a:r>
            <a:r>
              <a:rPr lang="en-US" dirty="0" err="1" smtClean="0"/>
              <a:t>especialistas</a:t>
            </a:r>
            <a:r>
              <a:rPr lang="en-US" dirty="0" smtClean="0"/>
              <a:t> de </a:t>
            </a:r>
            <a:r>
              <a:rPr lang="en-US" dirty="0" err="1" smtClean="0"/>
              <a:t>tecnologia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As </a:t>
            </a:r>
            <a:r>
              <a:rPr lang="en-US" dirty="0" err="1" smtClean="0"/>
              <a:t>contribuições</a:t>
            </a:r>
            <a:r>
              <a:rPr lang="en-US" dirty="0" smtClean="0"/>
              <a:t> </a:t>
            </a:r>
            <a:r>
              <a:rPr lang="en-US" dirty="0" err="1" smtClean="0"/>
              <a:t>geraram</a:t>
            </a:r>
            <a:r>
              <a:rPr lang="en-US" dirty="0" smtClean="0"/>
              <a:t> a </a:t>
            </a:r>
            <a:r>
              <a:rPr lang="en-US" dirty="0" err="1" smtClean="0"/>
              <a:t>seguinte</a:t>
            </a:r>
            <a:r>
              <a:rPr lang="en-US" dirty="0" smtClean="0"/>
              <a:t> </a:t>
            </a:r>
            <a:r>
              <a:rPr lang="en-US" dirty="0" err="1" smtClean="0"/>
              <a:t>arquitetura</a:t>
            </a:r>
            <a:r>
              <a:rPr lang="en-US" dirty="0" smtClean="0"/>
              <a:t>: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59931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229600" cy="1066800"/>
          </a:xfrm>
        </p:spPr>
        <p:txBody>
          <a:bodyPr>
            <a:normAutofit/>
          </a:bodyPr>
          <a:lstStyle/>
          <a:p>
            <a:r>
              <a:rPr lang="pt-BR" sz="2800" b="1" dirty="0" err="1"/>
              <a:t>National</a:t>
            </a:r>
            <a:r>
              <a:rPr lang="pt-BR" sz="2800" b="1" dirty="0"/>
              <a:t> ITS </a:t>
            </a:r>
            <a:r>
              <a:rPr lang="pt-BR" sz="2800" b="1" dirty="0" err="1" smtClean="0"/>
              <a:t>Architecture</a:t>
            </a:r>
            <a:r>
              <a:rPr lang="pt-BR" sz="2800" b="1" dirty="0" smtClean="0"/>
              <a:t> – Estados Unidos – </a:t>
            </a:r>
            <a:r>
              <a:rPr lang="pt-BR" sz="2800" b="1" dirty="0" err="1" smtClean="0"/>
              <a:t>Department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of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Transportation</a:t>
            </a:r>
            <a:endParaRPr lang="pt-BR" sz="2800" dirty="0"/>
          </a:p>
        </p:txBody>
      </p:sp>
      <p:sp>
        <p:nvSpPr>
          <p:cNvPr id="6" name="Retângulo 5"/>
          <p:cNvSpPr/>
          <p:nvPr/>
        </p:nvSpPr>
        <p:spPr>
          <a:xfrm>
            <a:off x="19050" y="6400621"/>
            <a:ext cx="9124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 smtClean="0">
                <a:latin typeface="Calibri" pitchFamily="34" charset="0"/>
                <a:cs typeface="Calibri" pitchFamily="34" charset="0"/>
              </a:rPr>
              <a:t>Fonte: Artigo “Avaliação experimental da infraestrutura computacional para sistemas inteligentes de transporte” - </a:t>
            </a:r>
            <a:r>
              <a:rPr lang="pt-BR" sz="1200" b="1" dirty="0">
                <a:latin typeface="Calibri" pitchFamily="34" charset="0"/>
                <a:cs typeface="Calibri" pitchFamily="34" charset="0"/>
              </a:rPr>
              <a:t>Werner </a:t>
            </a:r>
            <a:r>
              <a:rPr lang="pt-BR" sz="1200" b="1" dirty="0" err="1">
                <a:latin typeface="Calibri" pitchFamily="34" charset="0"/>
                <a:cs typeface="Calibri" pitchFamily="34" charset="0"/>
              </a:rPr>
              <a:t>Kraus</a:t>
            </a:r>
            <a:r>
              <a:rPr lang="pt-BR" sz="12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200" b="1" dirty="0" smtClean="0">
                <a:latin typeface="Calibri" pitchFamily="34" charset="0"/>
                <a:cs typeface="Calibri" pitchFamily="34" charset="0"/>
              </a:rPr>
              <a:t>Junior  </a:t>
            </a:r>
            <a:r>
              <a:rPr lang="pt-BR" sz="1200" dirty="0" smtClean="0">
                <a:latin typeface="Calibri" pitchFamily="34" charset="0"/>
                <a:cs typeface="Calibri" pitchFamily="34" charset="0"/>
              </a:rPr>
              <a:t>Departamento </a:t>
            </a:r>
            <a:r>
              <a:rPr lang="pt-BR" sz="1200" dirty="0">
                <a:latin typeface="Calibri" pitchFamily="34" charset="0"/>
                <a:cs typeface="Calibri" pitchFamily="34" charset="0"/>
              </a:rPr>
              <a:t>de Automação e </a:t>
            </a:r>
            <a:r>
              <a:rPr lang="pt-BR" sz="1200" dirty="0" smtClean="0">
                <a:latin typeface="Calibri" pitchFamily="34" charset="0"/>
                <a:cs typeface="Calibri" pitchFamily="34" charset="0"/>
              </a:rPr>
              <a:t>Sistemas Universidade </a:t>
            </a:r>
            <a:r>
              <a:rPr lang="pt-BR" sz="1200" dirty="0">
                <a:latin typeface="Calibri" pitchFamily="34" charset="0"/>
                <a:cs typeface="Calibri" pitchFamily="34" charset="0"/>
              </a:rPr>
              <a:t>Federal de Santa Catarina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5401"/>
            <a:ext cx="8229600" cy="492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72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1066800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pt-BR" dirty="0" smtClean="0"/>
              <a:t>Resultados // Tecnologias Usadas </a:t>
            </a:r>
            <a:endParaRPr lang="en-US" dirty="0"/>
          </a:p>
        </p:txBody>
      </p:sp>
      <p:pic>
        <p:nvPicPr>
          <p:cNvPr id="7" name="Espaço Reservado para Conteúdo 6" descr="fig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52600" y="1177474"/>
            <a:ext cx="5710482" cy="4994727"/>
          </a:xfrm>
        </p:spPr>
      </p:pic>
      <p:sp>
        <p:nvSpPr>
          <p:cNvPr id="4" name="CaixaDeTexto 3"/>
          <p:cNvSpPr txBox="1"/>
          <p:nvPr/>
        </p:nvSpPr>
        <p:spPr>
          <a:xfrm>
            <a:off x="228600" y="6096002"/>
            <a:ext cx="8686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Calibri" pitchFamily="34" charset="0"/>
                <a:cs typeface="Calibri" pitchFamily="34" charset="0"/>
              </a:rPr>
              <a:t>2001 IEEE </a:t>
            </a:r>
            <a:r>
              <a:rPr lang="pt-BR" sz="1600" dirty="0" err="1" smtClean="0">
                <a:latin typeface="Calibri" pitchFamily="34" charset="0"/>
                <a:cs typeface="Calibri" pitchFamily="34" charset="0"/>
              </a:rPr>
              <a:t>Intelligent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 smtClean="0">
                <a:latin typeface="Calibri" pitchFamily="34" charset="0"/>
                <a:cs typeface="Calibri" pitchFamily="34" charset="0"/>
              </a:rPr>
              <a:t>Transportation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 Systems </a:t>
            </a:r>
            <a:r>
              <a:rPr lang="pt-BR" sz="1600" dirty="0" err="1" smtClean="0">
                <a:latin typeface="Calibri" pitchFamily="34" charset="0"/>
                <a:cs typeface="Calibri" pitchFamily="34" charset="0"/>
              </a:rPr>
              <a:t>Conference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 smtClean="0">
                <a:latin typeface="Calibri" pitchFamily="34" charset="0"/>
                <a:cs typeface="Calibri" pitchFamily="34" charset="0"/>
              </a:rPr>
              <a:t>Proceedings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 - </a:t>
            </a:r>
            <a:r>
              <a:rPr lang="pt-BR" sz="1600" dirty="0" err="1" smtClean="0">
                <a:latin typeface="Calibri" pitchFamily="34" charset="0"/>
                <a:cs typeface="Calibri" pitchFamily="34" charset="0"/>
              </a:rPr>
              <a:t>Oakland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 (CA) USA - August 25-29, 2001 -</a:t>
            </a:r>
            <a:r>
              <a:rPr lang="en-US" sz="1600" dirty="0" smtClean="0">
                <a:latin typeface="Calibri" pitchFamily="34" charset="0"/>
                <a:cs typeface="Calibri" pitchFamily="34" charset="0"/>
              </a:rPr>
              <a:t>Deploying the ITS Infrastructure in California - </a:t>
            </a:r>
            <a:r>
              <a:rPr lang="pt-BR" sz="1600" dirty="0" err="1" smtClean="0">
                <a:latin typeface="Calibri" pitchFamily="34" charset="0"/>
                <a:cs typeface="Calibri" pitchFamily="34" charset="0"/>
              </a:rPr>
              <a:t>Hamed</a:t>
            </a:r>
            <a:r>
              <a:rPr lang="pt-BR" sz="1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 err="1" smtClean="0">
                <a:latin typeface="Calibri" pitchFamily="34" charset="0"/>
                <a:cs typeface="Calibri" pitchFamily="34" charset="0"/>
              </a:rPr>
              <a:t>Benouar</a:t>
            </a:r>
            <a:endParaRPr lang="pt-BR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317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237488"/>
            <a:ext cx="8229600" cy="4096512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r>
              <a:rPr lang="en-US" sz="2400" dirty="0" smtClean="0"/>
              <a:t>O </a:t>
            </a:r>
            <a:r>
              <a:rPr lang="en-US" sz="2400" dirty="0" err="1" smtClean="0"/>
              <a:t>sistema</a:t>
            </a:r>
            <a:r>
              <a:rPr lang="en-US" sz="2400" dirty="0" smtClean="0"/>
              <a:t> de </a:t>
            </a:r>
            <a:r>
              <a:rPr lang="en-US" sz="2400" dirty="0" err="1" smtClean="0"/>
              <a:t>transporte</a:t>
            </a:r>
            <a:r>
              <a:rPr lang="en-US" sz="2400" dirty="0" smtClean="0"/>
              <a:t> </a:t>
            </a:r>
            <a:r>
              <a:rPr lang="en-US" sz="2400" dirty="0" err="1" smtClean="0"/>
              <a:t>dentro</a:t>
            </a:r>
            <a:r>
              <a:rPr lang="en-US" sz="2400" dirty="0" smtClean="0"/>
              <a:t> </a:t>
            </a:r>
            <a:r>
              <a:rPr lang="en-US" sz="2400" dirty="0" err="1" smtClean="0"/>
              <a:t>da</a:t>
            </a:r>
            <a:r>
              <a:rPr lang="en-US" sz="2400" dirty="0" smtClean="0"/>
              <a:t> </a:t>
            </a:r>
            <a:r>
              <a:rPr lang="en-US" sz="2400" dirty="0" err="1" smtClean="0"/>
              <a:t>Universidade</a:t>
            </a:r>
            <a:r>
              <a:rPr lang="en-US" sz="2400" dirty="0" smtClean="0"/>
              <a:t> de Minnesota é </a:t>
            </a:r>
            <a:r>
              <a:rPr lang="en-US" sz="2400" dirty="0" err="1" smtClean="0"/>
              <a:t>feito</a:t>
            </a:r>
            <a:r>
              <a:rPr lang="en-US" sz="2400" dirty="0" smtClean="0"/>
              <a:t> </a:t>
            </a:r>
            <a:r>
              <a:rPr lang="en-US" sz="2400" dirty="0" err="1" smtClean="0"/>
              <a:t>somente</a:t>
            </a:r>
            <a:r>
              <a:rPr lang="en-US" sz="2400" dirty="0" smtClean="0"/>
              <a:t> </a:t>
            </a:r>
            <a:r>
              <a:rPr lang="en-US" sz="2400" dirty="0" err="1" smtClean="0"/>
              <a:t>por</a:t>
            </a:r>
            <a:r>
              <a:rPr lang="en-US" sz="2400" dirty="0" smtClean="0"/>
              <a:t> </a:t>
            </a:r>
            <a:r>
              <a:rPr lang="en-US" sz="2400" dirty="0" err="1" smtClean="0"/>
              <a:t>meio</a:t>
            </a:r>
            <a:r>
              <a:rPr lang="en-US" sz="2400" dirty="0" smtClean="0"/>
              <a:t> de </a:t>
            </a:r>
            <a:r>
              <a:rPr lang="en-US" sz="2400" dirty="0" err="1" smtClean="0"/>
              <a:t>ônibus</a:t>
            </a:r>
            <a:r>
              <a:rPr lang="en-US" sz="2400" dirty="0" smtClean="0"/>
              <a:t>. </a:t>
            </a:r>
            <a:r>
              <a:rPr lang="en-US" sz="2400" dirty="0" err="1" smtClean="0"/>
              <a:t>Desde</a:t>
            </a:r>
            <a:r>
              <a:rPr lang="en-US" sz="2400" dirty="0" smtClean="0"/>
              <a:t> 1992, </a:t>
            </a:r>
            <a:r>
              <a:rPr lang="en-US" sz="2400" dirty="0" err="1" smtClean="0"/>
              <a:t>quando</a:t>
            </a:r>
            <a:r>
              <a:rPr lang="en-US" sz="2400" dirty="0" smtClean="0"/>
              <a:t> o </a:t>
            </a:r>
            <a:r>
              <a:rPr lang="en-US" sz="2400" dirty="0" err="1" smtClean="0"/>
              <a:t>sistema</a:t>
            </a:r>
            <a:r>
              <a:rPr lang="en-US" sz="2400" dirty="0" smtClean="0"/>
              <a:t> </a:t>
            </a:r>
            <a:r>
              <a:rPr lang="en-US" sz="2400" dirty="0" err="1" smtClean="0"/>
              <a:t>foi</a:t>
            </a:r>
            <a:r>
              <a:rPr lang="en-US" sz="2400" dirty="0" smtClean="0"/>
              <a:t> </a:t>
            </a:r>
            <a:r>
              <a:rPr lang="en-US" sz="2400" dirty="0" err="1" smtClean="0"/>
              <a:t>criado</a:t>
            </a:r>
            <a:r>
              <a:rPr lang="en-US" sz="2400" dirty="0" smtClean="0"/>
              <a:t>, </a:t>
            </a:r>
            <a:r>
              <a:rPr lang="en-US" sz="2400" dirty="0" err="1" smtClean="0"/>
              <a:t>houveram</a:t>
            </a:r>
            <a:r>
              <a:rPr lang="en-US" sz="2400" dirty="0" smtClean="0"/>
              <a:t> 32 </a:t>
            </a:r>
            <a:r>
              <a:rPr lang="en-US" sz="2400" dirty="0" err="1" smtClean="0"/>
              <a:t>acidentes</a:t>
            </a:r>
            <a:r>
              <a:rPr lang="en-US" sz="2400" dirty="0" smtClean="0"/>
              <a:t> </a:t>
            </a:r>
            <a:r>
              <a:rPr lang="en-US" sz="2400" dirty="0" err="1" smtClean="0"/>
              <a:t>envolvendo</a:t>
            </a:r>
            <a:r>
              <a:rPr lang="en-US" sz="2400" dirty="0" smtClean="0"/>
              <a:t> </a:t>
            </a:r>
            <a:r>
              <a:rPr lang="en-US" sz="2400" dirty="0" err="1" smtClean="0"/>
              <a:t>ônibus</a:t>
            </a:r>
            <a:r>
              <a:rPr lang="en-US" sz="2400" dirty="0" smtClean="0"/>
              <a:t> </a:t>
            </a:r>
            <a:r>
              <a:rPr lang="en-US" sz="2400" dirty="0" err="1" smtClean="0"/>
              <a:t>dentro</a:t>
            </a:r>
            <a:r>
              <a:rPr lang="en-US" sz="2400" dirty="0" smtClean="0"/>
              <a:t> </a:t>
            </a:r>
            <a:r>
              <a:rPr lang="en-US" sz="2400" dirty="0" err="1" smtClean="0"/>
              <a:t>da</a:t>
            </a:r>
            <a:r>
              <a:rPr lang="en-US" sz="2400" dirty="0" smtClean="0"/>
              <a:t> </a:t>
            </a:r>
            <a:r>
              <a:rPr lang="en-US" sz="2400" dirty="0" err="1" smtClean="0"/>
              <a:t>Universidade</a:t>
            </a:r>
            <a:r>
              <a:rPr lang="en-US" sz="2400" dirty="0" smtClean="0"/>
              <a:t>. </a:t>
            </a:r>
          </a:p>
          <a:p>
            <a:endParaRPr lang="en-US" sz="2400" dirty="0"/>
          </a:p>
          <a:p>
            <a:r>
              <a:rPr lang="en-US" sz="2400" dirty="0" err="1" smtClean="0"/>
              <a:t>Em</a:t>
            </a:r>
            <a:r>
              <a:rPr lang="en-US" sz="2400" dirty="0" smtClean="0"/>
              <a:t> 1997 o Estado </a:t>
            </a:r>
            <a:r>
              <a:rPr lang="en-US" sz="2400" dirty="0" err="1" smtClean="0"/>
              <a:t>instalou</a:t>
            </a:r>
            <a:r>
              <a:rPr lang="en-US" sz="2400" dirty="0" smtClean="0"/>
              <a:t> um </a:t>
            </a:r>
            <a:r>
              <a:rPr lang="en-US" sz="2400" dirty="0" err="1" smtClean="0"/>
              <a:t>sistema</a:t>
            </a:r>
            <a:r>
              <a:rPr lang="en-US" sz="2400" dirty="0" smtClean="0"/>
              <a:t> </a:t>
            </a:r>
            <a:r>
              <a:rPr lang="en-US" sz="2400" dirty="0" err="1" smtClean="0"/>
              <a:t>semafórico</a:t>
            </a:r>
            <a:r>
              <a:rPr lang="en-US" sz="2400" dirty="0" smtClean="0"/>
              <a:t> </a:t>
            </a:r>
            <a:r>
              <a:rPr lang="en-US" sz="2400" dirty="0" err="1" smtClean="0"/>
              <a:t>por</a:t>
            </a:r>
            <a:r>
              <a:rPr lang="en-US" sz="2400" dirty="0" smtClean="0"/>
              <a:t> </a:t>
            </a:r>
            <a:r>
              <a:rPr lang="en-US" sz="2400" dirty="0" err="1" smtClean="0"/>
              <a:t>prioridade</a:t>
            </a:r>
            <a:r>
              <a:rPr lang="en-US" sz="2400" dirty="0" smtClean="0"/>
              <a:t> </a:t>
            </a:r>
            <a:r>
              <a:rPr lang="en-US" sz="2400" dirty="0" err="1" smtClean="0"/>
              <a:t>dentro</a:t>
            </a:r>
            <a:r>
              <a:rPr lang="en-US" sz="2400" dirty="0" smtClean="0"/>
              <a:t> do Campus, </a:t>
            </a:r>
            <a:r>
              <a:rPr lang="en-US" sz="2400" dirty="0" err="1" smtClean="0"/>
              <a:t>desde</a:t>
            </a:r>
            <a:r>
              <a:rPr lang="en-US" sz="2400" dirty="0" smtClean="0"/>
              <a:t> </a:t>
            </a:r>
            <a:r>
              <a:rPr lang="en-US" sz="2400" dirty="0" err="1" smtClean="0"/>
              <a:t>então</a:t>
            </a:r>
            <a:r>
              <a:rPr lang="en-US" sz="2400" dirty="0" smtClean="0"/>
              <a:t> </a:t>
            </a:r>
            <a:r>
              <a:rPr lang="en-US" sz="2400" dirty="0" err="1" smtClean="0"/>
              <a:t>não</a:t>
            </a:r>
            <a:r>
              <a:rPr lang="en-US" sz="2400" dirty="0" smtClean="0"/>
              <a:t> </a:t>
            </a:r>
            <a:r>
              <a:rPr lang="en-US" sz="2400" dirty="0" err="1" smtClean="0"/>
              <a:t>houve</a:t>
            </a:r>
            <a:r>
              <a:rPr lang="en-US" sz="2400" dirty="0" smtClean="0"/>
              <a:t> </a:t>
            </a:r>
            <a:r>
              <a:rPr lang="en-US" sz="2400" dirty="0" err="1" smtClean="0"/>
              <a:t>sequer</a:t>
            </a:r>
            <a:r>
              <a:rPr lang="en-US" sz="2400" dirty="0" smtClean="0"/>
              <a:t> 1 </a:t>
            </a:r>
            <a:r>
              <a:rPr lang="en-US" sz="2400" dirty="0" err="1" smtClean="0"/>
              <a:t>relato</a:t>
            </a:r>
            <a:r>
              <a:rPr lang="en-US" sz="2400" dirty="0" smtClean="0"/>
              <a:t> de </a:t>
            </a:r>
            <a:r>
              <a:rPr lang="en-US" sz="2400" dirty="0" err="1" smtClean="0"/>
              <a:t>acidentes</a:t>
            </a:r>
            <a:r>
              <a:rPr lang="en-US" sz="2400" dirty="0" smtClean="0"/>
              <a:t>. </a:t>
            </a:r>
            <a:endParaRPr lang="en-US" sz="2400" dirty="0"/>
          </a:p>
        </p:txBody>
      </p:sp>
      <p:pic>
        <p:nvPicPr>
          <p:cNvPr id="5" name="Imagem 4" descr="damasco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0" y="4606325"/>
            <a:ext cx="3211776" cy="2023076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143000" y="586740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 smtClean="0">
                <a:hlinkClick r:id="rId3"/>
              </a:rPr>
              <a:t>http://rtm.science.unitn.it/intelligent-optimization/research.html</a:t>
            </a:r>
            <a:endParaRPr lang="pt-BR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295940" y="457200"/>
            <a:ext cx="8229600" cy="1066800"/>
          </a:xfrm>
          <a:prstGeom prst="rect">
            <a:avLst/>
          </a:prstGeom>
        </p:spPr>
        <p:txBody>
          <a:bodyPr vert="horz" anchor="ctr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Wingdings" pitchFamily="2" charset="2"/>
              <a:buChar char="Ø"/>
            </a:pPr>
            <a:r>
              <a:rPr lang="pt-BR" dirty="0" smtClean="0"/>
              <a:t>+ Resultados // Tecnologias Usadas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009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152400" y="2456688"/>
            <a:ext cx="8229600" cy="432511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No </a:t>
            </a:r>
            <a:r>
              <a:rPr lang="en-US" dirty="0" err="1" smtClean="0"/>
              <a:t>Canadá</a:t>
            </a:r>
            <a:r>
              <a:rPr lang="en-US" dirty="0" smtClean="0"/>
              <a:t>, a “British Columbia Ministry of Transportation” </a:t>
            </a:r>
            <a:r>
              <a:rPr lang="en-US" dirty="0" err="1" smtClean="0"/>
              <a:t>desenvolveu</a:t>
            </a:r>
            <a:r>
              <a:rPr lang="en-US" dirty="0" smtClean="0"/>
              <a:t> um </a:t>
            </a:r>
            <a:r>
              <a:rPr lang="en-US" dirty="0" err="1" smtClean="0"/>
              <a:t>sistema</a:t>
            </a:r>
            <a:r>
              <a:rPr lang="en-US" dirty="0" smtClean="0"/>
              <a:t> de </a:t>
            </a:r>
            <a:r>
              <a:rPr lang="en-US" dirty="0" err="1" smtClean="0"/>
              <a:t>controle</a:t>
            </a:r>
            <a:r>
              <a:rPr lang="en-US" dirty="0" smtClean="0"/>
              <a:t> de </a:t>
            </a:r>
            <a:r>
              <a:rPr lang="en-US" dirty="0" err="1" smtClean="0"/>
              <a:t>tráfego</a:t>
            </a:r>
            <a:r>
              <a:rPr lang="en-US" dirty="0" smtClean="0"/>
              <a:t> </a:t>
            </a:r>
            <a:r>
              <a:rPr lang="en-US" dirty="0" err="1" smtClean="0"/>
              <a:t>adaptado</a:t>
            </a:r>
            <a:r>
              <a:rPr lang="en-US" dirty="0" smtClean="0"/>
              <a:t>, o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resultou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significante</a:t>
            </a:r>
            <a:r>
              <a:rPr lang="en-US" dirty="0" smtClean="0"/>
              <a:t> </a:t>
            </a:r>
            <a:r>
              <a:rPr lang="en-US" dirty="0" err="1" smtClean="0"/>
              <a:t>redução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lentidão</a:t>
            </a:r>
            <a:r>
              <a:rPr lang="en-US" dirty="0" smtClean="0"/>
              <a:t> do </a:t>
            </a:r>
            <a:r>
              <a:rPr lang="en-US" dirty="0" err="1" smtClean="0"/>
              <a:t>tráfego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Inglaterra</a:t>
            </a:r>
            <a:r>
              <a:rPr lang="en-US" dirty="0" smtClean="0"/>
              <a:t> – O </a:t>
            </a:r>
            <a:r>
              <a:rPr lang="en-US" dirty="0" err="1" smtClean="0"/>
              <a:t>auxílio</a:t>
            </a:r>
            <a:r>
              <a:rPr lang="en-US" dirty="0" smtClean="0"/>
              <a:t> de </a:t>
            </a:r>
            <a:r>
              <a:rPr lang="en-US" dirty="0" err="1" smtClean="0"/>
              <a:t>câmeras</a:t>
            </a:r>
            <a:r>
              <a:rPr lang="en-US" dirty="0" smtClean="0"/>
              <a:t> de </a:t>
            </a:r>
            <a:r>
              <a:rPr lang="en-US" dirty="0" err="1" smtClean="0"/>
              <a:t>vigilância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Londres</a:t>
            </a:r>
            <a:r>
              <a:rPr lang="en-US" dirty="0" smtClean="0"/>
              <a:t> tem </a:t>
            </a:r>
            <a:r>
              <a:rPr lang="en-US" dirty="0" err="1" smtClean="0"/>
              <a:t>levado</a:t>
            </a:r>
            <a:r>
              <a:rPr lang="en-US" dirty="0" smtClean="0"/>
              <a:t> a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redução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velocidade</a:t>
            </a:r>
            <a:r>
              <a:rPr lang="en-US" dirty="0" smtClean="0"/>
              <a:t> dos </a:t>
            </a:r>
            <a:r>
              <a:rPr lang="en-US" dirty="0" err="1" smtClean="0"/>
              <a:t>veículos</a:t>
            </a:r>
            <a:r>
              <a:rPr lang="en-US" dirty="0" smtClean="0"/>
              <a:t>, </a:t>
            </a:r>
            <a:r>
              <a:rPr lang="en-US" dirty="0" err="1" smtClean="0"/>
              <a:t>bem</a:t>
            </a:r>
            <a:r>
              <a:rPr lang="en-US" dirty="0" smtClean="0"/>
              <a:t> </a:t>
            </a:r>
            <a:r>
              <a:rPr lang="en-US" dirty="0" err="1" smtClean="0"/>
              <a:t>como</a:t>
            </a:r>
            <a:r>
              <a:rPr lang="en-US" dirty="0" smtClean="0"/>
              <a:t> o </a:t>
            </a:r>
            <a:r>
              <a:rPr lang="en-US" dirty="0" err="1" smtClean="0"/>
              <a:t>cruzamento</a:t>
            </a:r>
            <a:r>
              <a:rPr lang="en-US" dirty="0" smtClean="0"/>
              <a:t> dos </a:t>
            </a:r>
            <a:r>
              <a:rPr lang="en-US" dirty="0" err="1" smtClean="0"/>
              <a:t>mesmos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faróis</a:t>
            </a:r>
            <a:r>
              <a:rPr lang="en-US" dirty="0" smtClean="0"/>
              <a:t> </a:t>
            </a:r>
            <a:r>
              <a:rPr lang="en-US" dirty="0" err="1" smtClean="0"/>
              <a:t>vermelhos</a:t>
            </a:r>
            <a:r>
              <a:rPr lang="en-US" dirty="0" smtClean="0"/>
              <a:t>. O </a:t>
            </a:r>
            <a:r>
              <a:rPr lang="en-US" dirty="0" err="1" smtClean="0"/>
              <a:t>que</a:t>
            </a:r>
            <a:r>
              <a:rPr lang="en-US" dirty="0" smtClean="0"/>
              <a:t> tem </a:t>
            </a:r>
            <a:r>
              <a:rPr lang="en-US" dirty="0" err="1" smtClean="0"/>
              <a:t>implicado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cerca</a:t>
            </a:r>
            <a:r>
              <a:rPr lang="en-US" dirty="0" smtClean="0"/>
              <a:t> de 50% de </a:t>
            </a:r>
            <a:r>
              <a:rPr lang="en-US" dirty="0" err="1" smtClean="0"/>
              <a:t>redução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acidentes</a:t>
            </a:r>
            <a:r>
              <a:rPr lang="en-US" dirty="0" smtClean="0"/>
              <a:t> </a:t>
            </a:r>
            <a:r>
              <a:rPr lang="en-US" dirty="0" err="1" smtClean="0"/>
              <a:t>sérios</a:t>
            </a:r>
            <a:r>
              <a:rPr lang="en-US" dirty="0" smtClean="0"/>
              <a:t> e </a:t>
            </a:r>
            <a:r>
              <a:rPr lang="en-US" dirty="0" err="1" smtClean="0"/>
              <a:t>fatais</a:t>
            </a:r>
            <a:r>
              <a:rPr lang="en-US" dirty="0" smtClean="0"/>
              <a:t>. </a:t>
            </a: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0" y="685800"/>
            <a:ext cx="8229600" cy="1066800"/>
          </a:xfrm>
          <a:prstGeom prst="rect">
            <a:avLst/>
          </a:prstGeom>
        </p:spPr>
        <p:txBody>
          <a:bodyPr vert="horz" anchor="ctr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Wingdings" pitchFamily="2" charset="2"/>
              <a:buChar char="Ø"/>
            </a:pPr>
            <a:r>
              <a:rPr lang="pt-BR" dirty="0" smtClean="0"/>
              <a:t>+ Resultados // Tecnologias Usadas</a:t>
            </a:r>
          </a:p>
          <a:p>
            <a:pPr lvl="1"/>
            <a:r>
              <a:rPr lang="pt-BR" dirty="0">
                <a:latin typeface="+mj-lt"/>
              </a:rPr>
              <a:t>	</a:t>
            </a:r>
            <a:r>
              <a:rPr lang="pt-BR" sz="2700" dirty="0" smtClean="0">
                <a:latin typeface="+mj-lt"/>
              </a:rPr>
              <a:t>Fora dos Estados Unidos </a:t>
            </a:r>
            <a:endParaRPr lang="en-US" sz="2700" dirty="0">
              <a:latin typeface="+mj-lt"/>
            </a:endParaRPr>
          </a:p>
        </p:txBody>
      </p:sp>
      <p:pic>
        <p:nvPicPr>
          <p:cNvPr id="1026" name="Picture 2" descr="http://www.google.com.br/url?source=imgres&amp;ct=img&amp;q=http://www.flyton.com/images/canada_flag.jpg&amp;sa=X&amp;ei=rHOHTa-JLIXEgAe9r7DJCA&amp;ved=0CAQQ8wc4Dw&amp;usg=AFQjCNHtk3MKFLJecNP1pPL_Db3misiHs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600200"/>
            <a:ext cx="17018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google.com.br/url?source=imgres&amp;ct=img&amp;q=http://ptlnm.files.wordpress.com/2011/03/bandeira-inglesa17.jpg&amp;sa=X&amp;ei=AHSHTeT6HsnPgAeIwei_CA&amp;ved=0CAQQ8wc&amp;usg=AFQjCNGkJ19jFvr_qdolp8JVNjXJk5mA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64" y="3733801"/>
            <a:ext cx="1565275" cy="111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653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Advanced transportation management systems (ATMS) - </a:t>
            </a:r>
            <a:r>
              <a:rPr lang="en-US" dirty="0" err="1" smtClean="0"/>
              <a:t>Monitoramento</a:t>
            </a:r>
            <a:endParaRPr lang="en-US" dirty="0" smtClean="0"/>
          </a:p>
        </p:txBody>
      </p:sp>
      <p:pic>
        <p:nvPicPr>
          <p:cNvPr id="2052" name="Picture 4" descr="http://www.roadtraffic-technology.com/contractor_images/transdyn/2_Picture_00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2" y="1828802"/>
            <a:ext cx="6692871" cy="4457452"/>
          </a:xfrm>
          <a:prstGeom prst="rect">
            <a:avLst/>
          </a:prstGeom>
          <a:noFill/>
        </p:spPr>
      </p:pic>
      <p:sp>
        <p:nvSpPr>
          <p:cNvPr id="6" name="Retângulo 5"/>
          <p:cNvSpPr/>
          <p:nvPr/>
        </p:nvSpPr>
        <p:spPr>
          <a:xfrm>
            <a:off x="0" y="621167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hlinkClick r:id="rId3"/>
              </a:rPr>
              <a:t>http://www.roadtraffic-technology.com/contractor_images/transdyn/2_Picture_0062.jpg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52417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Desafios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304288"/>
            <a:ext cx="8229600" cy="4325112"/>
          </a:xfrm>
        </p:spPr>
        <p:txBody>
          <a:bodyPr>
            <a:normAutofit/>
          </a:bodyPr>
          <a:lstStyle/>
          <a:p>
            <a:r>
              <a:rPr lang="en-US" dirty="0" err="1" smtClean="0"/>
              <a:t>Integração</a:t>
            </a:r>
            <a:r>
              <a:rPr lang="en-US" dirty="0" smtClean="0"/>
              <a:t> de </a:t>
            </a:r>
            <a:r>
              <a:rPr lang="en-US" dirty="0" err="1" smtClean="0"/>
              <a:t>Sistemas</a:t>
            </a:r>
            <a:r>
              <a:rPr lang="en-US" dirty="0" smtClean="0"/>
              <a:t>;</a:t>
            </a:r>
          </a:p>
          <a:p>
            <a:r>
              <a:rPr lang="en-US" dirty="0" err="1" smtClean="0"/>
              <a:t>Criação</a:t>
            </a:r>
            <a:r>
              <a:rPr lang="en-US" dirty="0" smtClean="0"/>
              <a:t> e </a:t>
            </a:r>
            <a:r>
              <a:rPr lang="en-US" dirty="0" err="1" smtClean="0"/>
              <a:t>manutenção</a:t>
            </a:r>
            <a:r>
              <a:rPr lang="en-US" dirty="0" smtClean="0"/>
              <a:t> de </a:t>
            </a:r>
            <a:r>
              <a:rPr lang="en-US" dirty="0" err="1" smtClean="0"/>
              <a:t>padrões</a:t>
            </a:r>
            <a:r>
              <a:rPr lang="en-US" dirty="0" smtClean="0"/>
              <a:t> e </a:t>
            </a:r>
            <a:r>
              <a:rPr lang="en-US" dirty="0" err="1" smtClean="0"/>
              <a:t>especificações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o </a:t>
            </a:r>
            <a:r>
              <a:rPr lang="en-US" dirty="0" err="1" smtClean="0"/>
              <a:t>uso</a:t>
            </a:r>
            <a:r>
              <a:rPr lang="en-US" dirty="0" smtClean="0"/>
              <a:t> da </a:t>
            </a:r>
            <a:r>
              <a:rPr lang="en-US" dirty="0" err="1" smtClean="0"/>
              <a:t>informação</a:t>
            </a:r>
            <a:r>
              <a:rPr lang="en-US" dirty="0" smtClean="0"/>
              <a:t> e de </a:t>
            </a:r>
            <a:r>
              <a:rPr lang="en-US" dirty="0" err="1" smtClean="0"/>
              <a:t>tecnologias</a:t>
            </a:r>
            <a:r>
              <a:rPr lang="en-US" dirty="0" smtClean="0"/>
              <a:t> de </a:t>
            </a:r>
            <a:r>
              <a:rPr lang="en-US" dirty="0" err="1" smtClean="0"/>
              <a:t>comunicação</a:t>
            </a:r>
            <a:r>
              <a:rPr lang="en-US" dirty="0" smtClean="0"/>
              <a:t>;</a:t>
            </a:r>
          </a:p>
          <a:p>
            <a:r>
              <a:rPr lang="en-US" dirty="0" err="1" smtClean="0"/>
              <a:t>Foco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crescente</a:t>
            </a:r>
            <a:r>
              <a:rPr lang="en-US" dirty="0" smtClean="0"/>
              <a:t> </a:t>
            </a:r>
            <a:r>
              <a:rPr lang="en-US" dirty="0" err="1" smtClean="0"/>
              <a:t>urbanização</a:t>
            </a:r>
            <a:r>
              <a:rPr lang="en-US" dirty="0" smtClean="0"/>
              <a:t> </a:t>
            </a:r>
            <a:r>
              <a:rPr lang="en-US" dirty="0" err="1" smtClean="0"/>
              <a:t>mundial</a:t>
            </a:r>
            <a:r>
              <a:rPr lang="en-US" dirty="0"/>
              <a:t> </a:t>
            </a:r>
            <a:r>
              <a:rPr lang="en-US" dirty="0" smtClean="0"/>
              <a:t>e </a:t>
            </a:r>
            <a:r>
              <a:rPr lang="en-US" dirty="0" err="1" smtClean="0"/>
              <a:t>demanda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transportes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763883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04800" y="914400"/>
            <a:ext cx="8458200" cy="2533650"/>
          </a:xfrm>
        </p:spPr>
        <p:txBody>
          <a:bodyPr>
            <a:noAutofit/>
          </a:bodyPr>
          <a:lstStyle/>
          <a:p>
            <a:r>
              <a:rPr lang="pt-BR" sz="5400" b="1" i="1" dirty="0" smtClean="0"/>
              <a:t>Aula 2</a:t>
            </a:r>
            <a:br>
              <a:rPr lang="pt-BR" sz="5400" b="1" i="1" dirty="0" smtClean="0"/>
            </a:br>
            <a:r>
              <a:rPr lang="pt-BR" sz="5400" b="1" i="1" dirty="0" smtClean="0"/>
              <a:t>Componentes Tecnológicos</a:t>
            </a:r>
            <a:endParaRPr lang="en-US" sz="5400" b="1" dirty="0"/>
          </a:p>
        </p:txBody>
      </p:sp>
      <p:pic>
        <p:nvPicPr>
          <p:cNvPr id="4" name="Imagem 3" descr="miner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845950"/>
            <a:ext cx="848336" cy="101205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219200" y="4724400"/>
            <a:ext cx="6934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latin typeface="Aharoni" pitchFamily="2" charset="-79"/>
                <a:cs typeface="Aharoni" pitchFamily="2" charset="-79"/>
              </a:rPr>
              <a:t>Dr. Caio Fernando </a:t>
            </a:r>
            <a:r>
              <a:rPr lang="pt-BR" sz="3200" dirty="0" smtClean="0">
                <a:latin typeface="Aharoni" pitchFamily="2" charset="-79"/>
                <a:cs typeface="Aharoni" pitchFamily="2" charset="-79"/>
              </a:rPr>
              <a:t>Fontana</a:t>
            </a:r>
            <a:endParaRPr lang="pt-BR" sz="3200" dirty="0" smtClean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65255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/>
          <a:lstStyle/>
          <a:p>
            <a:r>
              <a:rPr lang="pt-BR" dirty="0" smtClean="0"/>
              <a:t>Conteúdo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648200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Calibri" pitchFamily="34" charset="0"/>
                <a:cs typeface="Calibri" pitchFamily="34" charset="0"/>
              </a:rPr>
              <a:t>1. Introdução</a:t>
            </a:r>
          </a:p>
          <a:p>
            <a:pPr lvl="1"/>
            <a:r>
              <a:rPr lang="pt-BR" dirty="0" smtClean="0">
                <a:latin typeface="Calibri" pitchFamily="34" charset="0"/>
                <a:cs typeface="Calibri" pitchFamily="34" charset="0"/>
              </a:rPr>
              <a:t>Arquitetura e Componentes de ITS</a:t>
            </a:r>
          </a:p>
          <a:p>
            <a:r>
              <a:rPr lang="pt-BR" dirty="0" smtClean="0">
                <a:latin typeface="Calibri" pitchFamily="34" charset="0"/>
                <a:cs typeface="Calibri" pitchFamily="34" charset="0"/>
              </a:rPr>
              <a:t>2. Componentes Integrados de ITS</a:t>
            </a:r>
            <a:endParaRPr lang="pt-BR" sz="2800" i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t-BR" dirty="0" smtClean="0">
                <a:latin typeface="Calibri" pitchFamily="34" charset="0"/>
                <a:cs typeface="Calibri" pitchFamily="34" charset="0"/>
              </a:rPr>
              <a:t>3. Conclusão</a:t>
            </a:r>
          </a:p>
          <a:p>
            <a:pPr lvl="1"/>
            <a:endParaRPr lang="pt-BR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594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8600" y="1828800"/>
            <a:ext cx="8686800" cy="4648200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pt-BR" dirty="0" smtClean="0"/>
          </a:p>
          <a:p>
            <a:pPr lvl="0"/>
            <a:r>
              <a:rPr lang="pt-BR" dirty="0" smtClean="0"/>
              <a:t>Resenha</a:t>
            </a:r>
          </a:p>
          <a:p>
            <a:pPr lvl="0"/>
            <a:endParaRPr lang="pt-BR" dirty="0" smtClean="0"/>
          </a:p>
          <a:p>
            <a:pPr lvl="0"/>
            <a:r>
              <a:rPr lang="pt-BR" smtClean="0"/>
              <a:t>Artigo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066800"/>
          </a:xfrm>
        </p:spPr>
        <p:txBody>
          <a:bodyPr/>
          <a:lstStyle/>
          <a:p>
            <a:r>
              <a:rPr lang="pt-BR" dirty="0" smtClean="0"/>
              <a:t>Metodologia</a:t>
            </a:r>
            <a:endParaRPr lang="pt-B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</p:spPr>
        <p:txBody>
          <a:bodyPr/>
          <a:lstStyle/>
          <a:p>
            <a:r>
              <a:rPr lang="pt-BR" dirty="0" smtClean="0"/>
              <a:t>Introdução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325112"/>
          </a:xfrm>
        </p:spPr>
        <p:txBody>
          <a:bodyPr/>
          <a:lstStyle/>
          <a:p>
            <a:r>
              <a:rPr lang="pt-BR" dirty="0" smtClean="0">
                <a:latin typeface="Calibri" pitchFamily="34" charset="0"/>
                <a:cs typeface="Calibri" pitchFamily="34" charset="0"/>
              </a:rPr>
              <a:t>Os componentes de ITS são as estruturas que integram a chamada arquitetura de ITS. Esta por sua vez, exemplificada a seguir, nos permite enxergar de maneira global a estrutura de transportes.</a:t>
            </a:r>
            <a:endParaRPr lang="pt-BR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415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 descr="http://www.etsi.org/WebSite/document/Technologies/ETSI-ITS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1"/>
            <a:ext cx="7848600" cy="482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68300" y="381000"/>
            <a:ext cx="8229600" cy="1066800"/>
          </a:xfrm>
        </p:spPr>
        <p:txBody>
          <a:bodyPr/>
          <a:lstStyle/>
          <a:p>
            <a:pPr marL="571500" indent="-571500">
              <a:buFont typeface="Wingdings" pitchFamily="2" charset="2"/>
              <a:buChar char="Ø"/>
            </a:pPr>
            <a:r>
              <a:rPr lang="pt-BR" dirty="0"/>
              <a:t>Arquitetura ITS Básica do Japão</a:t>
            </a:r>
          </a:p>
        </p:txBody>
      </p:sp>
      <p:sp>
        <p:nvSpPr>
          <p:cNvPr id="4" name="Retângulo 3"/>
          <p:cNvSpPr/>
          <p:nvPr/>
        </p:nvSpPr>
        <p:spPr>
          <a:xfrm>
            <a:off x="292100" y="6258580"/>
            <a:ext cx="8775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>
                <a:latin typeface="Calibri" pitchFamily="34" charset="0"/>
                <a:cs typeface="Calibri" pitchFamily="34" charset="0"/>
              </a:rPr>
              <a:t>Dissertação: “O uso de sistemas inteligentes para o aumento da eficácia do transporte público por ônibus: O sistema de bilhetagem eletrônica” </a:t>
            </a:r>
            <a:r>
              <a:rPr lang="pt-BR" sz="1400" dirty="0">
                <a:latin typeface="Calibri" pitchFamily="34" charset="0"/>
                <a:cs typeface="Calibri" pitchFamily="34" charset="0"/>
              </a:rPr>
              <a:t>Wallace Fernandes </a:t>
            </a:r>
            <a:r>
              <a:rPr lang="pt-BR" sz="1400" dirty="0" smtClean="0">
                <a:latin typeface="Calibri" pitchFamily="34" charset="0"/>
                <a:cs typeface="Calibri" pitchFamily="34" charset="0"/>
              </a:rPr>
              <a:t>Pereira – Rio de Janeiro – 2007</a:t>
            </a:r>
            <a:endParaRPr lang="pt-BR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3200400" y="838200"/>
            <a:ext cx="4572000" cy="312419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35680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229600" cy="1066800"/>
          </a:xfrm>
        </p:spPr>
        <p:txBody>
          <a:bodyPr>
            <a:norm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pt-BR" b="1" dirty="0" smtClean="0"/>
              <a:t>Componentes Integrados de ITS</a:t>
            </a:r>
            <a:endParaRPr lang="en-US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8600" y="1752600"/>
            <a:ext cx="8610600" cy="4572001"/>
          </a:xfrm>
        </p:spPr>
        <p:txBody>
          <a:bodyPr>
            <a:normAutofit/>
          </a:bodyPr>
          <a:lstStyle/>
          <a:p>
            <a:pPr lvl="1"/>
            <a:r>
              <a:rPr lang="pt-BR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1. RFID;</a:t>
            </a:r>
          </a:p>
          <a:p>
            <a:pPr lvl="1"/>
            <a:r>
              <a:rPr lang="pt-BR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2. AVL;</a:t>
            </a:r>
          </a:p>
          <a:p>
            <a:pPr lvl="1"/>
            <a:r>
              <a:rPr lang="pt-BR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3. Lacre Eletrônico;</a:t>
            </a:r>
          </a:p>
          <a:p>
            <a:pPr lvl="1"/>
            <a:r>
              <a:rPr lang="pt-BR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4. Inspeção não-intrusiva;</a:t>
            </a:r>
          </a:p>
          <a:p>
            <a:pPr lvl="1"/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5. </a:t>
            </a:r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Rastreamento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;</a:t>
            </a:r>
          </a:p>
          <a:p>
            <a:pPr lvl="1"/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6. </a:t>
            </a:r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Outros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Elementos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pt-BR" sz="28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lvl="1"/>
            <a:endParaRPr lang="pt-BR" sz="2800" i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453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915400" cy="1066800"/>
          </a:xfrm>
        </p:spPr>
        <p:txBody>
          <a:bodyPr>
            <a:normAutofit fontScale="90000"/>
          </a:bodyPr>
          <a:lstStyle/>
          <a:p>
            <a:pPr marL="514350" indent="-514350" algn="r">
              <a:buFont typeface="+mj-lt"/>
              <a:buAutoNum type="arabicPeriod"/>
            </a:pPr>
            <a:r>
              <a:rPr lang="pt-BR" sz="3200" b="1" dirty="0" err="1" smtClean="0"/>
              <a:t>RFId</a:t>
            </a:r>
            <a:r>
              <a:rPr lang="pt-BR" sz="3200" b="1" dirty="0" smtClean="0"/>
              <a:t> – Identificação por Radio </a:t>
            </a:r>
            <a:r>
              <a:rPr lang="pt-BR" sz="3200" b="1" dirty="0" err="1" smtClean="0"/>
              <a:t>Frequência</a:t>
            </a:r>
            <a:r>
              <a:rPr lang="pt-BR" sz="3200" b="1" dirty="0" smtClean="0"/>
              <a:t> “</a:t>
            </a:r>
            <a:r>
              <a:rPr lang="pt-BR" sz="2400" i="1" dirty="0" smtClean="0"/>
              <a:t>Radio </a:t>
            </a:r>
            <a:r>
              <a:rPr lang="pt-BR" sz="2400" i="1" dirty="0" err="1" smtClean="0"/>
              <a:t>Frequency</a:t>
            </a:r>
            <a:r>
              <a:rPr lang="pt-BR" sz="2400" i="1" dirty="0" smtClean="0"/>
              <a:t> </a:t>
            </a:r>
            <a:r>
              <a:rPr lang="pt-BR" sz="2400" i="1" dirty="0" err="1" smtClean="0"/>
              <a:t>Identification</a:t>
            </a:r>
            <a:r>
              <a:rPr lang="pt-BR" sz="2400" i="1" dirty="0" smtClean="0"/>
              <a:t>”</a:t>
            </a:r>
            <a:endParaRPr lang="en-US" sz="2000" i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8600" y="2057399"/>
            <a:ext cx="8610600" cy="4953001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Calibri" pitchFamily="34" charset="0"/>
                <a:cs typeface="Calibri" pitchFamily="34" charset="0"/>
              </a:rPr>
              <a:t>Apesar de ter funções muito parecidas com o código de barras, cada vez mais se comprovam que essas etiquetas inteligentes tendem a ser algo complementar ao código de barras, no entanto, algo que revolucionaria a gestão da cadeia de suprimentos, trazendo informações em tempo real.  </a:t>
            </a: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6145" name="Picture 1" descr="etiquet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3400" y="5257800"/>
            <a:ext cx="5994400" cy="1123950"/>
          </a:xfrm>
          <a:prstGeom prst="rect">
            <a:avLst/>
          </a:prstGeom>
          <a:noFill/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4191000" y="6385226"/>
            <a:ext cx="46482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Fig.4: Etiqueta RFID </a:t>
            </a:r>
            <a:r>
              <a:rPr kumimoji="0" lang="pt-BR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Alien</a:t>
            </a:r>
            <a:r>
              <a:rPr kumimoji="0" lang="pt-BR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pt-BR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Squiqqle</a:t>
            </a:r>
            <a:r>
              <a:rPr kumimoji="0" lang="pt-BR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pt-BR" sz="105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Tag</a:t>
            </a:r>
            <a:r>
              <a:rPr kumimoji="0" lang="pt-BR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(Fonte: Referência [13])</a:t>
            </a:r>
            <a:endParaRPr kumimoji="0" lang="pt-B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756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915400" cy="1066800"/>
          </a:xfrm>
        </p:spPr>
        <p:txBody>
          <a:bodyPr>
            <a:normAutofit fontScale="90000"/>
          </a:bodyPr>
          <a:lstStyle/>
          <a:p>
            <a:pPr marL="514350" indent="-514350" algn="r">
              <a:buFont typeface="+mj-lt"/>
              <a:buAutoNum type="arabicPeriod"/>
            </a:pPr>
            <a:r>
              <a:rPr lang="pt-BR" sz="3200" b="1" dirty="0" err="1" smtClean="0"/>
              <a:t>RFId</a:t>
            </a:r>
            <a:r>
              <a:rPr lang="pt-BR" sz="3200" b="1" dirty="0" smtClean="0"/>
              <a:t> – Identificação por Radio </a:t>
            </a:r>
            <a:r>
              <a:rPr lang="pt-BR" sz="3200" b="1" dirty="0" err="1" smtClean="0"/>
              <a:t>Frequência</a:t>
            </a:r>
            <a:r>
              <a:rPr lang="pt-BR" sz="3200" b="1" dirty="0" smtClean="0"/>
              <a:t> “</a:t>
            </a:r>
            <a:r>
              <a:rPr lang="pt-BR" sz="2400" i="1" dirty="0" smtClean="0"/>
              <a:t>Radio </a:t>
            </a:r>
            <a:r>
              <a:rPr lang="pt-BR" sz="2400" i="1" dirty="0" err="1" smtClean="0"/>
              <a:t>Frequency</a:t>
            </a:r>
            <a:r>
              <a:rPr lang="pt-BR" sz="2400" i="1" dirty="0" smtClean="0"/>
              <a:t> </a:t>
            </a:r>
            <a:r>
              <a:rPr lang="pt-BR" sz="2400" i="1" dirty="0" err="1" smtClean="0"/>
              <a:t>Identification</a:t>
            </a:r>
            <a:r>
              <a:rPr lang="pt-BR" sz="2400" i="1" dirty="0" smtClean="0"/>
              <a:t>”</a:t>
            </a:r>
            <a:endParaRPr lang="en-US" sz="2000" i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609600" y="1828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TAG + </a:t>
            </a:r>
            <a:r>
              <a:rPr lang="en-US" sz="2400" b="1" dirty="0" err="1" smtClean="0">
                <a:latin typeface="Calibri" pitchFamily="34" charset="0"/>
                <a:cs typeface="Calibri" pitchFamily="34" charset="0"/>
              </a:rPr>
              <a:t>Antena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+ </a:t>
            </a:r>
            <a:r>
              <a:rPr lang="en-US" sz="2400" b="1" dirty="0" err="1" smtClean="0">
                <a:latin typeface="Calibri" pitchFamily="34" charset="0"/>
                <a:cs typeface="Calibri" pitchFamily="34" charset="0"/>
              </a:rPr>
              <a:t>Leitor</a:t>
            </a:r>
            <a:r>
              <a:rPr lang="en-US" sz="2400" b="1" dirty="0" smtClean="0">
                <a:latin typeface="Calibri" pitchFamily="34" charset="0"/>
                <a:cs typeface="Calibri" pitchFamily="34" charset="0"/>
              </a:rPr>
              <a:t> + Software</a:t>
            </a:r>
            <a:endParaRPr lang="pt-BR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581" name="Picture 5" descr="http://www.dipolerfid.es/productos/lectores_RFID/antenas_RFID/img/Antenas_RFID_sistema_rfid_mini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438400"/>
            <a:ext cx="7327900" cy="39970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5926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915400" cy="1066800"/>
          </a:xfrm>
        </p:spPr>
        <p:txBody>
          <a:bodyPr>
            <a:normAutofit fontScale="90000"/>
          </a:bodyPr>
          <a:lstStyle/>
          <a:p>
            <a:pPr marL="514350" indent="-514350" algn="r">
              <a:buFont typeface="+mj-lt"/>
              <a:buAutoNum type="arabicPeriod"/>
            </a:pPr>
            <a:r>
              <a:rPr lang="pt-BR" sz="3200" b="1" dirty="0" err="1" smtClean="0"/>
              <a:t>RFId</a:t>
            </a:r>
            <a:r>
              <a:rPr lang="pt-BR" sz="3200" b="1" dirty="0" smtClean="0"/>
              <a:t> – Identificação por Radio </a:t>
            </a:r>
            <a:r>
              <a:rPr lang="pt-BR" sz="3200" b="1" dirty="0" err="1" smtClean="0"/>
              <a:t>Frequência</a:t>
            </a:r>
            <a:r>
              <a:rPr lang="pt-BR" sz="3200" b="1" dirty="0" smtClean="0"/>
              <a:t> “</a:t>
            </a:r>
            <a:r>
              <a:rPr lang="pt-BR" sz="2400" i="1" dirty="0" smtClean="0"/>
              <a:t>Radio </a:t>
            </a:r>
            <a:r>
              <a:rPr lang="pt-BR" sz="2400" i="1" dirty="0" err="1" smtClean="0"/>
              <a:t>Frequency</a:t>
            </a:r>
            <a:r>
              <a:rPr lang="pt-BR" sz="2400" i="1" dirty="0" smtClean="0"/>
              <a:t> </a:t>
            </a:r>
            <a:r>
              <a:rPr lang="pt-BR" sz="2400" i="1" dirty="0" err="1" smtClean="0"/>
              <a:t>Identification</a:t>
            </a:r>
            <a:r>
              <a:rPr lang="pt-BR" sz="2400" i="1" dirty="0" smtClean="0"/>
              <a:t>”</a:t>
            </a:r>
            <a:endParaRPr lang="en-US" sz="2000" i="1" dirty="0"/>
          </a:p>
        </p:txBody>
      </p:sp>
      <p:pic>
        <p:nvPicPr>
          <p:cNvPr id="4" name="Espaço Reservado para Conteúdo 3" descr="The-Basic-RFID-System-flow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29814" y="1752600"/>
            <a:ext cx="7199786" cy="4931854"/>
          </a:xfrm>
        </p:spPr>
      </p:pic>
    </p:spTree>
    <p:extLst>
      <p:ext uri="{BB962C8B-B14F-4D97-AF65-F5344CB8AC3E}">
        <p14:creationId xmlns:p14="http://schemas.microsoft.com/office/powerpoint/2010/main" val="2766483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686800" cy="1066800"/>
          </a:xfrm>
        </p:spPr>
        <p:txBody>
          <a:bodyPr>
            <a:normAutofit fontScale="90000"/>
          </a:bodyPr>
          <a:lstStyle/>
          <a:p>
            <a:pPr algn="r"/>
            <a:r>
              <a:rPr lang="pt-BR" sz="3600" b="1" dirty="0" smtClean="0"/>
              <a:t>2. AVL – Localização Automática de Veículos  </a:t>
            </a:r>
            <a:r>
              <a:rPr lang="pt-BR" sz="4400" b="1" dirty="0" smtClean="0"/>
              <a:t/>
            </a:r>
            <a:br>
              <a:rPr lang="pt-BR" sz="4400" b="1" dirty="0" smtClean="0"/>
            </a:br>
            <a:r>
              <a:rPr lang="pt-BR" sz="2200" i="1" dirty="0" smtClean="0"/>
              <a:t>“</a:t>
            </a:r>
            <a:r>
              <a:rPr lang="pt-BR" sz="2200" i="1" dirty="0" err="1" smtClean="0"/>
              <a:t>Automatic</a:t>
            </a:r>
            <a:r>
              <a:rPr lang="pt-BR" sz="2200" i="1" dirty="0" smtClean="0"/>
              <a:t> </a:t>
            </a:r>
            <a:r>
              <a:rPr lang="pt-BR" sz="2200" i="1" dirty="0" err="1" smtClean="0"/>
              <a:t>Vehicle</a:t>
            </a:r>
            <a:r>
              <a:rPr lang="pt-BR" sz="2200" i="1" dirty="0" smtClean="0"/>
              <a:t> </a:t>
            </a:r>
            <a:r>
              <a:rPr lang="pt-BR" sz="2200" i="1" dirty="0" err="1" smtClean="0"/>
              <a:t>Location</a:t>
            </a:r>
            <a:r>
              <a:rPr lang="pt-BR" sz="2200" i="1" dirty="0" smtClean="0"/>
              <a:t>” </a:t>
            </a:r>
            <a:endParaRPr lang="en-US" sz="2200" i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8600" y="2133599"/>
            <a:ext cx="8610600" cy="4953001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Calibri" pitchFamily="34" charset="0"/>
                <a:cs typeface="Calibri" pitchFamily="34" charset="0"/>
              </a:rPr>
              <a:t>É a denominação dada aos sistemas de posicionamento e comunicação que permitem o conhecimento da posição de um veículo e a realização de operações associadas.</a:t>
            </a:r>
          </a:p>
          <a:p>
            <a:r>
              <a:rPr lang="pt-BR" dirty="0" smtClean="0">
                <a:latin typeface="Calibri" pitchFamily="34" charset="0"/>
                <a:cs typeface="Calibri" pitchFamily="34" charset="0"/>
              </a:rPr>
              <a:t>AVL não é uma tecnologia, mas sim, um conceito de utilização de tecnologias. </a:t>
            </a:r>
            <a:endParaRPr lang="pt-BR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042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686800" cy="1066800"/>
          </a:xfrm>
        </p:spPr>
        <p:txBody>
          <a:bodyPr>
            <a:normAutofit fontScale="90000"/>
          </a:bodyPr>
          <a:lstStyle/>
          <a:p>
            <a:pPr algn="r"/>
            <a:r>
              <a:rPr lang="pt-BR" sz="3600" b="1" dirty="0" smtClean="0"/>
              <a:t>2. AVL – Localização Automática de Veículos  </a:t>
            </a:r>
            <a:r>
              <a:rPr lang="pt-BR" sz="4400" b="1" dirty="0" smtClean="0"/>
              <a:t/>
            </a:r>
            <a:br>
              <a:rPr lang="pt-BR" sz="4400" b="1" dirty="0" smtClean="0"/>
            </a:br>
            <a:r>
              <a:rPr lang="pt-BR" sz="2200" i="1" dirty="0" smtClean="0"/>
              <a:t>“</a:t>
            </a:r>
            <a:r>
              <a:rPr lang="pt-BR" sz="2200" i="1" dirty="0" err="1" smtClean="0"/>
              <a:t>Automatic</a:t>
            </a:r>
            <a:r>
              <a:rPr lang="pt-BR" sz="2200" i="1" dirty="0" smtClean="0"/>
              <a:t> </a:t>
            </a:r>
            <a:r>
              <a:rPr lang="pt-BR" sz="2200" i="1" dirty="0" err="1" smtClean="0"/>
              <a:t>Vehicle</a:t>
            </a:r>
            <a:r>
              <a:rPr lang="pt-BR" sz="2200" i="1" dirty="0" smtClean="0"/>
              <a:t> </a:t>
            </a:r>
            <a:r>
              <a:rPr lang="pt-BR" sz="2200" i="1" dirty="0" err="1" smtClean="0"/>
              <a:t>Location</a:t>
            </a:r>
            <a:r>
              <a:rPr lang="pt-BR" sz="2200" i="1" dirty="0" smtClean="0"/>
              <a:t>” </a:t>
            </a:r>
            <a:endParaRPr lang="en-US" sz="2200" i="1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 t="8264"/>
          <a:stretch>
            <a:fillRect/>
          </a:stretch>
        </p:blipFill>
        <p:spPr bwMode="auto">
          <a:xfrm>
            <a:off x="1066800" y="1600200"/>
            <a:ext cx="6553200" cy="4652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/>
          <p:nvPr/>
        </p:nvSpPr>
        <p:spPr>
          <a:xfrm>
            <a:off x="381000" y="63246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Calibri" pitchFamily="34" charset="0"/>
                <a:cs typeface="Calibri" pitchFamily="34" charset="0"/>
              </a:rPr>
              <a:t>Sistema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dirty="0" err="1" smtClean="0">
                <a:latin typeface="Calibri" pitchFamily="34" charset="0"/>
                <a:cs typeface="Calibri" pitchFamily="34" charset="0"/>
              </a:rPr>
              <a:t>Proposto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1200" dirty="0" err="1" smtClean="0">
                <a:latin typeface="Calibri" pitchFamily="34" charset="0"/>
                <a:cs typeface="Calibri" pitchFamily="34" charset="0"/>
              </a:rPr>
              <a:t>por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pt-BR" sz="1200" dirty="0" smtClean="0">
                <a:latin typeface="Calibri" pitchFamily="34" charset="0"/>
                <a:cs typeface="Calibri" pitchFamily="34" charset="0"/>
              </a:rPr>
              <a:t>AMARANTE, R. R. Desenvolvimento de um Sistema AVL com regras para atualização de posição inteligente que melhora a representação dos trajetos. Dissertação de Mestrado, UNICAMP. Campinas. 2007</a:t>
            </a:r>
            <a:endParaRPr lang="pt-BR" sz="12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952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49169"/>
            <a:ext cx="6172200" cy="5208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228600" y="609600"/>
            <a:ext cx="8686800" cy="1066800"/>
          </a:xfrm>
          <a:prstGeom prst="rect">
            <a:avLst/>
          </a:prstGeom>
        </p:spPr>
        <p:txBody>
          <a:bodyPr vert="horz" anchor="ctr">
            <a:normAutofit fontScale="900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2. AVL – Localização Automática de Veículos  </a:t>
            </a:r>
            <a:r>
              <a:rPr kumimoji="0" lang="pt-BR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t-BR" sz="2200" b="0" i="1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“Automatic Vehicle Location” 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94335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533400"/>
            <a:ext cx="8686800" cy="1066800"/>
          </a:xfrm>
        </p:spPr>
        <p:txBody>
          <a:bodyPr>
            <a:noAutofit/>
          </a:bodyPr>
          <a:lstStyle/>
          <a:p>
            <a:pPr algn="r"/>
            <a:r>
              <a:rPr lang="pt-BR" b="1" dirty="0" smtClean="0"/>
              <a:t>3. Lacre Eletrônico </a:t>
            </a:r>
            <a:r>
              <a:rPr lang="pt-BR" sz="5400" b="1" dirty="0" smtClean="0"/>
              <a:t/>
            </a:r>
            <a:br>
              <a:rPr lang="pt-BR" sz="5400" b="1" dirty="0" smtClean="0"/>
            </a:br>
            <a:r>
              <a:rPr lang="pt-BR" sz="2000" i="1" dirty="0" smtClean="0"/>
              <a:t>“</a:t>
            </a:r>
            <a:r>
              <a:rPr lang="pt-BR" sz="2000" i="1" dirty="0" err="1" smtClean="0"/>
              <a:t>Eletronic</a:t>
            </a:r>
            <a:r>
              <a:rPr lang="pt-BR" sz="2000" i="1" dirty="0" smtClean="0"/>
              <a:t> Seal”</a:t>
            </a:r>
            <a:endParaRPr lang="en-US" sz="2000" i="1" dirty="0"/>
          </a:p>
        </p:txBody>
      </p:sp>
      <p:sp>
        <p:nvSpPr>
          <p:cNvPr id="6" name="Espaço Reservado para Conteúdo 2"/>
          <p:cNvSpPr>
            <a:spLocks noGrp="1"/>
          </p:cNvSpPr>
          <p:nvPr>
            <p:ph idx="1"/>
          </p:nvPr>
        </p:nvSpPr>
        <p:spPr>
          <a:xfrm>
            <a:off x="228600" y="2209801"/>
            <a:ext cx="8610600" cy="4191000"/>
          </a:xfrm>
        </p:spPr>
        <p:txBody>
          <a:bodyPr>
            <a:normAutofit/>
          </a:bodyPr>
          <a:lstStyle/>
          <a:p>
            <a:r>
              <a:rPr lang="pt-BR" dirty="0" smtClean="0">
                <a:latin typeface="Calibri" pitchFamily="34" charset="0"/>
                <a:cs typeface="Calibri" pitchFamily="34" charset="0"/>
              </a:rPr>
              <a:t>Seu princípio de operação baseia-se na tecnologia de </a:t>
            </a:r>
            <a:r>
              <a:rPr lang="pt-BR" dirty="0" err="1" smtClean="0">
                <a:latin typeface="Calibri" pitchFamily="34" charset="0"/>
                <a:cs typeface="Calibri" pitchFamily="34" charset="0"/>
              </a:rPr>
              <a:t>RFId</a:t>
            </a:r>
            <a:r>
              <a:rPr lang="pt-BR" dirty="0" smtClean="0">
                <a:latin typeface="Calibri" pitchFamily="34" charset="0"/>
                <a:cs typeface="Calibri" pitchFamily="34" charset="0"/>
              </a:rPr>
              <a:t> integrado a um mecanismo que o destrói quando o lacre é violado, não permitindo mais a leitura dos dados gravados no mesmo.</a:t>
            </a:r>
            <a:endParaRPr lang="pt-BR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749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pt-BR" dirty="0" smtClean="0"/>
              <a:t>Estrutura </a:t>
            </a: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>Básica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8600" y="2590801"/>
            <a:ext cx="3581400" cy="4114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ITS </a:t>
            </a:r>
            <a:r>
              <a:rPr lang="en-US" dirty="0" err="1"/>
              <a:t>faz</a:t>
            </a:r>
            <a:r>
              <a:rPr lang="en-US" dirty="0"/>
              <a:t> </a:t>
            </a:r>
            <a:r>
              <a:rPr lang="en-US" dirty="0" err="1"/>
              <a:t>uso</a:t>
            </a:r>
            <a:r>
              <a:rPr lang="en-US" dirty="0"/>
              <a:t> de </a:t>
            </a:r>
            <a:r>
              <a:rPr lang="en-US" dirty="0" err="1"/>
              <a:t>novas</a:t>
            </a:r>
            <a:r>
              <a:rPr lang="en-US" dirty="0"/>
              <a:t> </a:t>
            </a:r>
            <a:r>
              <a:rPr lang="en-US" dirty="0" err="1"/>
              <a:t>tecnologias</a:t>
            </a:r>
            <a:r>
              <a:rPr lang="en-US" dirty="0"/>
              <a:t> </a:t>
            </a:r>
            <a:r>
              <a:rPr lang="en-US" dirty="0" err="1"/>
              <a:t>para</a:t>
            </a:r>
            <a:r>
              <a:rPr lang="en-US" dirty="0"/>
              <a:t> </a:t>
            </a:r>
            <a:r>
              <a:rPr lang="en-US" dirty="0" err="1"/>
              <a:t>melhorar</a:t>
            </a:r>
            <a:r>
              <a:rPr lang="en-US" dirty="0"/>
              <a:t> a </a:t>
            </a:r>
            <a:r>
              <a:rPr lang="en-US" dirty="0" err="1"/>
              <a:t>segurança</a:t>
            </a:r>
            <a:r>
              <a:rPr lang="en-US" dirty="0"/>
              <a:t>, </a:t>
            </a:r>
            <a:r>
              <a:rPr lang="en-US" dirty="0" err="1"/>
              <a:t>eficiência</a:t>
            </a:r>
            <a:r>
              <a:rPr lang="en-US" dirty="0"/>
              <a:t> e </a:t>
            </a:r>
            <a:r>
              <a:rPr lang="en-US" dirty="0" err="1"/>
              <a:t>conveniência</a:t>
            </a:r>
            <a:r>
              <a:rPr lang="en-US" dirty="0"/>
              <a:t> do </a:t>
            </a:r>
            <a:r>
              <a:rPr lang="en-US" dirty="0" err="1"/>
              <a:t>sistema</a:t>
            </a:r>
            <a:r>
              <a:rPr lang="en-US" dirty="0"/>
              <a:t> de </a:t>
            </a:r>
            <a:r>
              <a:rPr lang="en-US" dirty="0" err="1"/>
              <a:t>transporte</a:t>
            </a:r>
            <a:r>
              <a:rPr lang="en-US" dirty="0"/>
              <a:t>, </a:t>
            </a:r>
            <a:r>
              <a:rPr lang="en-US" dirty="0" err="1"/>
              <a:t>tanto</a:t>
            </a:r>
            <a:r>
              <a:rPr lang="en-US" dirty="0"/>
              <a:t> de </a:t>
            </a:r>
            <a:r>
              <a:rPr lang="en-US" dirty="0" err="1"/>
              <a:t>pessoas</a:t>
            </a:r>
            <a:r>
              <a:rPr lang="en-US" dirty="0"/>
              <a:t> </a:t>
            </a:r>
            <a:r>
              <a:rPr lang="en-US" dirty="0" err="1"/>
              <a:t>quanto</a:t>
            </a:r>
            <a:r>
              <a:rPr lang="en-US" dirty="0"/>
              <a:t> de </a:t>
            </a:r>
            <a:r>
              <a:rPr lang="en-US" dirty="0" err="1" smtClean="0"/>
              <a:t>mercadorias</a:t>
            </a:r>
            <a:r>
              <a:rPr lang="en-US" dirty="0" smtClean="0"/>
              <a:t>, </a:t>
            </a:r>
            <a:r>
              <a:rPr lang="en-US" dirty="0" err="1" smtClean="0"/>
              <a:t>dentro</a:t>
            </a:r>
            <a:r>
              <a:rPr lang="en-US" dirty="0" smtClean="0"/>
              <a:t> dos </a:t>
            </a:r>
            <a:r>
              <a:rPr lang="en-US" dirty="0" err="1" smtClean="0"/>
              <a:t>diversos</a:t>
            </a:r>
            <a:r>
              <a:rPr lang="en-US" dirty="0" smtClean="0"/>
              <a:t> </a:t>
            </a:r>
            <a:r>
              <a:rPr lang="en-US" dirty="0" err="1" smtClean="0"/>
              <a:t>modais</a:t>
            </a:r>
            <a:r>
              <a:rPr lang="en-US" dirty="0" smtClean="0"/>
              <a:t> </a:t>
            </a:r>
            <a:r>
              <a:rPr lang="en-US" dirty="0" err="1" smtClean="0"/>
              <a:t>existentes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14338" name="Picture 2" descr="Transport modes, interoperability and multimodality - Setec I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1447800"/>
            <a:ext cx="4800600" cy="45137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838200"/>
            <a:ext cx="8686800" cy="1066800"/>
          </a:xfrm>
        </p:spPr>
        <p:txBody>
          <a:bodyPr>
            <a:noAutofit/>
          </a:bodyPr>
          <a:lstStyle/>
          <a:p>
            <a:pPr algn="r"/>
            <a:r>
              <a:rPr lang="pt-BR" b="1" dirty="0" smtClean="0"/>
              <a:t>3. Lacre Eletrônico </a:t>
            </a:r>
            <a:r>
              <a:rPr lang="pt-BR" sz="5400" b="1" dirty="0" smtClean="0"/>
              <a:t/>
            </a:r>
            <a:br>
              <a:rPr lang="pt-BR" sz="5400" b="1" dirty="0" smtClean="0"/>
            </a:br>
            <a:r>
              <a:rPr lang="pt-BR" sz="2000" i="1" dirty="0" smtClean="0"/>
              <a:t>“</a:t>
            </a:r>
            <a:r>
              <a:rPr lang="pt-BR" sz="2000" i="1" dirty="0" err="1" smtClean="0"/>
              <a:t>Eletronic</a:t>
            </a:r>
            <a:r>
              <a:rPr lang="pt-BR" sz="2000" i="1" dirty="0" smtClean="0"/>
              <a:t> Seal”</a:t>
            </a:r>
            <a:endParaRPr lang="en-US" sz="2000" i="1" dirty="0"/>
          </a:p>
        </p:txBody>
      </p:sp>
      <p:pic>
        <p:nvPicPr>
          <p:cNvPr id="1026" name="Picture 2" descr="http://www.prlog.org/10640929-unisto-manta-reusable-electronic-security-seal-on-netto-trail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981200"/>
            <a:ext cx="6711079" cy="45283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9396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533400"/>
            <a:ext cx="8686800" cy="1066800"/>
          </a:xfrm>
        </p:spPr>
        <p:txBody>
          <a:bodyPr>
            <a:noAutofit/>
          </a:bodyPr>
          <a:lstStyle/>
          <a:p>
            <a:pPr algn="r"/>
            <a:r>
              <a:rPr lang="pt-BR" b="1" dirty="0" smtClean="0"/>
              <a:t>3. Lacre Eletrônico </a:t>
            </a:r>
            <a:r>
              <a:rPr lang="pt-BR" sz="5400" b="1" dirty="0" smtClean="0"/>
              <a:t/>
            </a:r>
            <a:br>
              <a:rPr lang="pt-BR" sz="5400" b="1" dirty="0" smtClean="0"/>
            </a:br>
            <a:r>
              <a:rPr lang="pt-BR" sz="2000" i="1" dirty="0" smtClean="0"/>
              <a:t>“</a:t>
            </a:r>
            <a:r>
              <a:rPr lang="pt-BR" sz="2000" i="1" dirty="0" err="1" smtClean="0"/>
              <a:t>Eletronic</a:t>
            </a:r>
            <a:r>
              <a:rPr lang="pt-BR" sz="2000" i="1" dirty="0" smtClean="0"/>
              <a:t> Seal”</a:t>
            </a:r>
            <a:endParaRPr lang="en-US" sz="2000" i="1" dirty="0"/>
          </a:p>
        </p:txBody>
      </p:sp>
      <p:pic>
        <p:nvPicPr>
          <p:cNvPr id="4098" name="Picture 2" descr="http://www.rfidcn.com/images/ProductsSolutions/tradeapp_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752600"/>
            <a:ext cx="6964973" cy="480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2582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838200"/>
            <a:ext cx="8686800" cy="1066800"/>
          </a:xfrm>
        </p:spPr>
        <p:txBody>
          <a:bodyPr>
            <a:noAutofit/>
          </a:bodyPr>
          <a:lstStyle/>
          <a:p>
            <a:pPr algn="r"/>
            <a:r>
              <a:rPr lang="pt-BR" b="1" dirty="0" smtClean="0"/>
              <a:t>4. Inspeção Não-Intrusiva </a:t>
            </a:r>
            <a:r>
              <a:rPr lang="pt-BR" sz="5400" b="1" dirty="0" smtClean="0"/>
              <a:t/>
            </a:r>
            <a:br>
              <a:rPr lang="pt-BR" sz="5400" b="1" dirty="0" smtClean="0"/>
            </a:br>
            <a:r>
              <a:rPr lang="pt-BR" sz="2000" i="1" dirty="0" smtClean="0"/>
              <a:t>“</a:t>
            </a:r>
            <a:r>
              <a:rPr lang="pt-BR" sz="2000" i="1" dirty="0" err="1" smtClean="0"/>
              <a:t>Eletronic</a:t>
            </a:r>
            <a:r>
              <a:rPr lang="pt-BR" sz="2000" i="1" dirty="0" smtClean="0"/>
              <a:t> Seal”</a:t>
            </a:r>
            <a:endParaRPr lang="en-US" sz="2000" i="1" dirty="0"/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228600" y="2362200"/>
            <a:ext cx="8610600" cy="41910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pt-BR" dirty="0" smtClean="0">
                <a:latin typeface="Calibri" pitchFamily="34" charset="0"/>
                <a:cs typeface="Calibri" pitchFamily="34" charset="0"/>
              </a:rPr>
              <a:t>Inspeção não intrusiva consiste no reconhecimento, na conferência e no exame do conteúdo de algum material embalado sem a necessidade de abri-lo. Isso é feito por meio de equipamentos especiais, empregando diversas tecnologias; tais equipamentos são mais conhecidos como scanners.</a:t>
            </a:r>
            <a:endParaRPr lang="pt-BR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28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838200"/>
            <a:ext cx="8686800" cy="1066800"/>
          </a:xfrm>
        </p:spPr>
        <p:txBody>
          <a:bodyPr>
            <a:noAutofit/>
          </a:bodyPr>
          <a:lstStyle/>
          <a:p>
            <a:pPr algn="r"/>
            <a:r>
              <a:rPr lang="pt-BR" b="1" dirty="0" smtClean="0"/>
              <a:t>4. Inspeção Não-Intrusiva </a:t>
            </a:r>
            <a:r>
              <a:rPr lang="pt-BR" sz="5400" b="1" dirty="0" smtClean="0"/>
              <a:t/>
            </a:r>
            <a:br>
              <a:rPr lang="pt-BR" sz="5400" b="1" dirty="0" smtClean="0"/>
            </a:br>
            <a:endParaRPr lang="en-US" sz="2000" i="1" dirty="0"/>
          </a:p>
        </p:txBody>
      </p:sp>
      <p:pic>
        <p:nvPicPr>
          <p:cNvPr id="6" name="Imagem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828800"/>
            <a:ext cx="4787265" cy="2369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0" y="4953000"/>
            <a:ext cx="3886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Fonte: Imagens cedida por EBCO SYSTEM LTDA 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Imagem 7"/>
          <p:cNvPicPr/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665902" y="4267200"/>
            <a:ext cx="5020898" cy="23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ângulo 8"/>
          <p:cNvSpPr/>
          <p:nvPr/>
        </p:nvSpPr>
        <p:spPr>
          <a:xfrm>
            <a:off x="228600" y="5943600"/>
            <a:ext cx="3276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dirty="0" smtClean="0">
                <a:latin typeface="Calibri" pitchFamily="34" charset="0"/>
                <a:cs typeface="Calibri" pitchFamily="34" charset="0"/>
              </a:rPr>
              <a:t>Equipamentos Permanentes - Carga fixa e movimento do Raio-X</a:t>
            </a:r>
            <a:endParaRPr lang="pt-BR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5257800" y="2743200"/>
            <a:ext cx="20808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dirty="0" smtClean="0">
                <a:latin typeface="Calibri" pitchFamily="34" charset="0"/>
                <a:cs typeface="Calibri" pitchFamily="34" charset="0"/>
              </a:rPr>
              <a:t>Equipamentos Móveis;</a:t>
            </a:r>
            <a:endParaRPr lang="pt-BR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238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572000" y="6273225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600" dirty="0" smtClean="0">
                <a:latin typeface="Calibri" pitchFamily="34" charset="0"/>
                <a:cs typeface="Calibri" pitchFamily="34" charset="0"/>
              </a:rPr>
              <a:t>Equipamentos Permanentes, onde o Raio-X é fixo e a Carga move-se.</a:t>
            </a:r>
            <a:endParaRPr lang="pt-BR" sz="16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Imagem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752600"/>
            <a:ext cx="4953000" cy="454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0" y="838200"/>
            <a:ext cx="8686800" cy="10668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4. Inspeção Não-Intrusiva </a:t>
            </a:r>
            <a:r>
              <a:rPr kumimoji="0" lang="pt-BR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pt-BR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37896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pt-BR" b="1" dirty="0" smtClean="0">
                <a:latin typeface="Calibri" pitchFamily="34" charset="0"/>
                <a:cs typeface="Calibri" pitchFamily="34" charset="0"/>
              </a:rPr>
              <a:t>GPS - Global </a:t>
            </a:r>
            <a:r>
              <a:rPr lang="pt-BR" b="1" dirty="0" err="1" smtClean="0">
                <a:latin typeface="Calibri" pitchFamily="34" charset="0"/>
                <a:cs typeface="Calibri" pitchFamily="34" charset="0"/>
              </a:rPr>
              <a:t>Positioning</a:t>
            </a:r>
            <a:r>
              <a:rPr lang="pt-BR" b="1" dirty="0" smtClean="0">
                <a:latin typeface="Calibri" pitchFamily="34" charset="0"/>
                <a:cs typeface="Calibri" pitchFamily="34" charset="0"/>
              </a:rPr>
              <a:t> System</a:t>
            </a:r>
          </a:p>
          <a:p>
            <a:r>
              <a:rPr lang="pt-BR" b="1" dirty="0" err="1" smtClean="0">
                <a:latin typeface="Calibri" pitchFamily="34" charset="0"/>
                <a:cs typeface="Calibri" pitchFamily="34" charset="0"/>
              </a:rPr>
              <a:t>Signpost</a:t>
            </a:r>
            <a:endParaRPr lang="pt-BR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pt-BR" b="1" dirty="0" smtClean="0">
                <a:latin typeface="Calibri" pitchFamily="34" charset="0"/>
                <a:cs typeface="Calibri" pitchFamily="34" charset="0"/>
              </a:rPr>
              <a:t>Rádio </a:t>
            </a:r>
            <a:r>
              <a:rPr lang="pt-BR" b="1" dirty="0" err="1" smtClean="0">
                <a:latin typeface="Calibri" pitchFamily="34" charset="0"/>
                <a:cs typeface="Calibri" pitchFamily="34" charset="0"/>
              </a:rPr>
              <a:t>Frequência</a:t>
            </a:r>
            <a:endParaRPr lang="pt-BR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pt-BR" b="1" dirty="0" smtClean="0">
                <a:latin typeface="Calibri" pitchFamily="34" charset="0"/>
                <a:cs typeface="Calibri" pitchFamily="34" charset="0"/>
              </a:rPr>
              <a:t>Rede de Telefonia Móvel:</a:t>
            </a:r>
          </a:p>
          <a:p>
            <a:r>
              <a:rPr lang="pt-BR" b="1" dirty="0" smtClean="0">
                <a:latin typeface="Calibri" pitchFamily="34" charset="0"/>
                <a:cs typeface="Calibri" pitchFamily="34" charset="0"/>
              </a:rPr>
              <a:t>Timing </a:t>
            </a:r>
            <a:r>
              <a:rPr lang="pt-BR" b="1" dirty="0" err="1" smtClean="0">
                <a:latin typeface="Calibri" pitchFamily="34" charset="0"/>
                <a:cs typeface="Calibri" pitchFamily="34" charset="0"/>
              </a:rPr>
              <a:t>Advance</a:t>
            </a:r>
            <a:endParaRPr lang="pt-BR" b="1" dirty="0" smtClean="0">
              <a:latin typeface="Calibri" pitchFamily="34" charset="0"/>
              <a:cs typeface="Calibri" pitchFamily="34" charset="0"/>
            </a:endParaRPr>
          </a:p>
          <a:p>
            <a:r>
              <a:rPr lang="pt-BR" b="1" dirty="0" smtClean="0">
                <a:latin typeface="Calibri" pitchFamily="34" charset="0"/>
                <a:cs typeface="Calibri" pitchFamily="34" charset="0"/>
              </a:rPr>
              <a:t>AOA (</a:t>
            </a:r>
            <a:r>
              <a:rPr lang="pt-BR" b="1" dirty="0" err="1" smtClean="0">
                <a:latin typeface="Calibri" pitchFamily="34" charset="0"/>
                <a:cs typeface="Calibri" pitchFamily="34" charset="0"/>
              </a:rPr>
              <a:t>Angle</a:t>
            </a:r>
            <a:r>
              <a:rPr lang="pt-BR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b="1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b="1" dirty="0" err="1" smtClean="0">
                <a:latin typeface="Calibri" pitchFamily="34" charset="0"/>
                <a:cs typeface="Calibri" pitchFamily="34" charset="0"/>
              </a:rPr>
              <a:t>Arrival</a:t>
            </a:r>
            <a:r>
              <a:rPr lang="pt-BR" b="1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r>
              <a:rPr lang="pt-BR" b="1" dirty="0" smtClean="0">
                <a:latin typeface="Calibri" pitchFamily="34" charset="0"/>
                <a:cs typeface="Calibri" pitchFamily="34" charset="0"/>
              </a:rPr>
              <a:t>TOA (Time </a:t>
            </a:r>
            <a:r>
              <a:rPr lang="pt-BR" b="1" dirty="0" err="1" smtClean="0">
                <a:latin typeface="Calibri" pitchFamily="34" charset="0"/>
                <a:cs typeface="Calibri" pitchFamily="34" charset="0"/>
              </a:rPr>
              <a:t>of</a:t>
            </a:r>
            <a:r>
              <a:rPr lang="pt-BR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pt-BR" b="1" dirty="0" err="1" smtClean="0">
                <a:latin typeface="Calibri" pitchFamily="34" charset="0"/>
                <a:cs typeface="Calibri" pitchFamily="34" charset="0"/>
              </a:rPr>
              <a:t>Arrival</a:t>
            </a:r>
            <a:r>
              <a:rPr lang="pt-BR" b="1" dirty="0" smtClean="0">
                <a:latin typeface="Calibri" pitchFamily="34" charset="0"/>
                <a:cs typeface="Calibri" pitchFamily="34" charset="0"/>
              </a:rPr>
              <a:t>)</a:t>
            </a:r>
            <a:endParaRPr lang="pt-BR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0" y="838200"/>
            <a:ext cx="8686800" cy="10668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5</a:t>
            </a: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Rastreamento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30279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304800" y="1295400"/>
          <a:ext cx="8458200" cy="5059680"/>
        </p:xfrm>
        <a:graphic>
          <a:graphicData uri="http://schemas.openxmlformats.org/drawingml/2006/table">
            <a:tbl>
              <a:tblPr/>
              <a:tblGrid>
                <a:gridCol w="1275989"/>
                <a:gridCol w="1349828"/>
                <a:gridCol w="1344019"/>
                <a:gridCol w="1437770"/>
                <a:gridCol w="1607846"/>
                <a:gridCol w="1442748"/>
              </a:tblGrid>
              <a:tr h="2927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n-US" sz="2000" b="1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Método</a:t>
                      </a:r>
                      <a:endParaRPr lang="pt-BR" sz="20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4546" marR="645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n-US" sz="2000" b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Célula</a:t>
                      </a:r>
                      <a:endParaRPr lang="pt-BR" sz="20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4546" marR="645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n-US" sz="2000" b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Tempo de </a:t>
                      </a:r>
                      <a:r>
                        <a:rPr lang="en-US" sz="2000" b="1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propagação</a:t>
                      </a:r>
                      <a:endParaRPr lang="pt-BR" sz="20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4546" marR="645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n-US" sz="2000" b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GPS</a:t>
                      </a:r>
                      <a:endParaRPr lang="pt-BR" sz="20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4546" marR="645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811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n-US" sz="20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Tecnologia</a:t>
                      </a:r>
                      <a:endParaRPr lang="pt-BR" sz="20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4546" marR="645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n-US" sz="2000" i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Cell Id</a:t>
                      </a:r>
                      <a:endParaRPr lang="pt-BR" sz="20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4546" marR="645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n-US" sz="20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TDOA</a:t>
                      </a:r>
                      <a:endParaRPr lang="pt-BR" sz="20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4546" marR="645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n-US" sz="20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E-OTD</a:t>
                      </a:r>
                      <a:endParaRPr lang="pt-BR" sz="20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4546" marR="645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n-US" sz="20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GPS</a:t>
                      </a:r>
                      <a:endParaRPr lang="pt-BR" sz="20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4546" marR="645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n-US" sz="20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A-GPS</a:t>
                      </a:r>
                      <a:endParaRPr lang="pt-BR" sz="20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4546" marR="645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17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n-US" sz="20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Precisão urbana média </a:t>
                      </a:r>
                      <a:endParaRPr lang="pt-BR" sz="20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50 a 500m </a:t>
                      </a:r>
                      <a:endParaRPr lang="pt-BR" sz="2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500m a 10Km </a:t>
                      </a:r>
                      <a:endParaRPr lang="pt-BR" sz="2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250m</a:t>
                      </a:r>
                      <a:endParaRPr lang="pt-BR" sz="2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75m</a:t>
                      </a:r>
                      <a:endParaRPr lang="pt-BR" sz="2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15 m </a:t>
                      </a:r>
                      <a:endParaRPr lang="pt-BR" sz="2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5m </a:t>
                      </a:r>
                      <a:endParaRPr lang="pt-BR" sz="2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27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n-US" sz="20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Terminais especiais</a:t>
                      </a:r>
                      <a:endParaRPr lang="pt-BR" sz="20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4546" marR="64546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Não</a:t>
                      </a:r>
                      <a:endParaRPr lang="pt-BR" sz="2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Não</a:t>
                      </a:r>
                      <a:endParaRPr lang="pt-BR" sz="2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Sim</a:t>
                      </a:r>
                      <a:endParaRPr lang="pt-BR" sz="2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n-US" sz="18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Sim</a:t>
                      </a:r>
                      <a:endParaRPr lang="pt-BR" sz="28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n-US" sz="180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Sim</a:t>
                      </a:r>
                      <a:endParaRPr lang="pt-BR" sz="28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16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n-US" sz="20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Custo</a:t>
                      </a:r>
                      <a:endParaRPr lang="pt-BR" sz="20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n-US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Menor custo de implementação</a:t>
                      </a:r>
                      <a:endParaRPr lang="pt-BR" sz="24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Necessidade de pesados investimentos na rede e em servidores</a:t>
                      </a:r>
                      <a:endParaRPr lang="pt-BR" sz="24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Necessidade de investimentos na rede, servidores e terminais</a:t>
                      </a:r>
                      <a:endParaRPr lang="pt-BR" sz="24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Necessidade de investimento em terminais</a:t>
                      </a:r>
                      <a:endParaRPr lang="pt-BR" sz="24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pt-BR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Necessidade de investimentos em terminais e processamento na rede</a:t>
                      </a:r>
                      <a:endParaRPr lang="pt-BR" sz="24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19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n-US" sz="20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Obs.</a:t>
                      </a:r>
                      <a:endParaRPr lang="pt-BR" sz="20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Precisão dependente do tamanho da célula</a:t>
                      </a:r>
                      <a:endParaRPr lang="pt-BR" sz="24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Precisão vulnerável à carga de tráfego da rede</a:t>
                      </a:r>
                      <a:endParaRPr lang="pt-BR" sz="24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Dependente de grande densidade de estações</a:t>
                      </a:r>
                      <a:endParaRPr lang="pt-BR" sz="24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Não tem cobertura </a:t>
                      </a:r>
                      <a:r>
                        <a:rPr lang="pt-BR" sz="1600" i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indoor</a:t>
                      </a:r>
                      <a:r>
                        <a:rPr lang="pt-BR" sz="160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e sofre severas limitações com multipercursos e obstáculos (prédios)</a:t>
                      </a:r>
                      <a:endParaRPr lang="pt-BR" sz="240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806065" algn="ctr"/>
                          <a:tab pos="5612130" algn="r"/>
                        </a:tabLst>
                      </a:pPr>
                      <a:r>
                        <a:rPr lang="en-US" sz="160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Restrições</a:t>
                      </a:r>
                      <a:r>
                        <a:rPr lang="en-US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à </a:t>
                      </a:r>
                      <a:r>
                        <a:rPr lang="en-US" sz="1600" dirty="0" err="1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cobertura</a:t>
                      </a:r>
                      <a:r>
                        <a:rPr lang="en-US" sz="1600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 </a:t>
                      </a:r>
                      <a:r>
                        <a:rPr lang="en-US" sz="1600" i="1" dirty="0">
                          <a:latin typeface="Calibri" pitchFamily="34" charset="0"/>
                          <a:ea typeface="Times New Roman"/>
                          <a:cs typeface="Calibri" pitchFamily="34" charset="0"/>
                        </a:rPr>
                        <a:t>indoor</a:t>
                      </a:r>
                      <a:endParaRPr lang="pt-BR" sz="2400" dirty="0">
                        <a:latin typeface="Calibri" pitchFamily="34" charset="0"/>
                        <a:ea typeface="Times New Roman"/>
                        <a:cs typeface="Calibri" pitchFamily="34" charset="0"/>
                      </a:endParaRPr>
                    </a:p>
                  </a:txBody>
                  <a:tcPr marL="64546" marR="6454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0" y="381000"/>
            <a:ext cx="8686800" cy="10668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5</a:t>
            </a: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Rastreamento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228600" y="6398569"/>
            <a:ext cx="845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Fonte: relatório técnico do desenvolvimento do anteprojeto da Central de Operações e Vigilância – COV - do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Plano Nacional de Segurança Aduaneira da Secretaria da Receita Federal.</a:t>
            </a:r>
            <a:endParaRPr kumimoji="0" lang="pt-B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267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0" y="381000"/>
            <a:ext cx="8686800" cy="10668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 b="1" noProof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6</a:t>
            </a:r>
            <a:r>
              <a:rPr kumimoji="0" lang="pt-BR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</a:t>
            </a:r>
            <a:r>
              <a:rPr lang="pt-BR" sz="4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Outros Elementos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http://oneti.com.br/wp-content/uploads/2010/02/Lacoindutiv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4062" y="1676400"/>
            <a:ext cx="3601338" cy="2209800"/>
          </a:xfrm>
          <a:prstGeom prst="rect">
            <a:avLst/>
          </a:prstGeom>
          <a:noFill/>
        </p:spPr>
      </p:pic>
      <p:sp>
        <p:nvSpPr>
          <p:cNvPr id="7" name="Espaço Reservado para Conteúdo 2"/>
          <p:cNvSpPr>
            <a:spLocks noGrp="1"/>
          </p:cNvSpPr>
          <p:nvPr>
            <p:ph idx="1"/>
          </p:nvPr>
        </p:nvSpPr>
        <p:spPr>
          <a:xfrm>
            <a:off x="533400" y="1524000"/>
            <a:ext cx="3810000" cy="22860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en-US" sz="3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dirty="0" err="1" smtClean="0">
                <a:latin typeface="Calibri" pitchFamily="34" charset="0"/>
                <a:cs typeface="Calibri" pitchFamily="34" charset="0"/>
              </a:rPr>
              <a:t>Laço</a:t>
            </a:r>
            <a:r>
              <a:rPr lang="en-US" sz="3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dirty="0" err="1" smtClean="0">
                <a:latin typeface="Calibri" pitchFamily="34" charset="0"/>
                <a:cs typeface="Calibri" pitchFamily="34" charset="0"/>
              </a:rPr>
              <a:t>Indutivo</a:t>
            </a:r>
            <a:r>
              <a:rPr lang="en-US" sz="36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dirty="0" err="1" smtClean="0">
                <a:latin typeface="Calibri" pitchFamily="34" charset="0"/>
                <a:cs typeface="Calibri" pitchFamily="34" charset="0"/>
              </a:rPr>
              <a:t>Radares</a:t>
            </a:r>
            <a:r>
              <a:rPr lang="en-US" sz="36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dirty="0" err="1" smtClean="0">
                <a:latin typeface="Calibri" pitchFamily="34" charset="0"/>
                <a:cs typeface="Calibri" pitchFamily="34" charset="0"/>
              </a:rPr>
              <a:t>Semáforos</a:t>
            </a:r>
            <a:r>
              <a:rPr lang="en-US" sz="3600" dirty="0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>
              <a:buFont typeface="Wingdings" pitchFamily="2" charset="2"/>
              <a:buChar char="Ø"/>
            </a:pPr>
            <a:r>
              <a:rPr lang="en-US" sz="36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600" dirty="0" err="1" smtClean="0">
                <a:latin typeface="Calibri" pitchFamily="34" charset="0"/>
                <a:cs typeface="Calibri" pitchFamily="34" charset="0"/>
              </a:rPr>
              <a:t>Câmeras</a:t>
            </a:r>
            <a:r>
              <a:rPr lang="en-US" sz="3600" dirty="0" smtClean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5638800" y="1447800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>
                <a:latin typeface="Calibri" pitchFamily="34" charset="0"/>
                <a:cs typeface="Calibri" pitchFamily="34" charset="0"/>
                <a:hlinkClick r:id="rId3"/>
              </a:rPr>
              <a:t>http://oneti.com.br/produtos/detector-de-veiculos/</a:t>
            </a:r>
            <a:endParaRPr lang="pt-BR" sz="1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8" name="Picture 4" descr="http://2.bp.blogspot.com/_gcH-MT0DHkE/SJ-JTIpwGoI/AAAAAAAAABE/wkD2H1zXv0Q/s320/Sem%C3%A1foro%2B1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191000"/>
            <a:ext cx="2077664" cy="2085975"/>
          </a:xfrm>
          <a:prstGeom prst="rect">
            <a:avLst/>
          </a:prstGeom>
          <a:noFill/>
        </p:spPr>
      </p:pic>
      <p:pic>
        <p:nvPicPr>
          <p:cNvPr id="1030" name="Picture 6" descr="http://www.rhuan.com.br/blog/wp-content/uploads/2010/12/07radar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3886200"/>
            <a:ext cx="3352800" cy="2458720"/>
          </a:xfrm>
          <a:prstGeom prst="rect">
            <a:avLst/>
          </a:prstGeom>
          <a:noFill/>
        </p:spPr>
      </p:pic>
      <p:sp>
        <p:nvSpPr>
          <p:cNvPr id="15" name="Retângulo 14"/>
          <p:cNvSpPr/>
          <p:nvPr/>
        </p:nvSpPr>
        <p:spPr>
          <a:xfrm>
            <a:off x="3429000" y="6550223"/>
            <a:ext cx="6477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dirty="0" smtClean="0">
                <a:latin typeface="Calibri" pitchFamily="34" charset="0"/>
                <a:cs typeface="Calibri" pitchFamily="34" charset="0"/>
                <a:hlinkClick r:id="rId6"/>
              </a:rPr>
              <a:t>http://www.rhuan.com.br/blog/wp-content/uploads/2010/12/07radares.jpg</a:t>
            </a:r>
            <a:endParaRPr lang="pt-BR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0" y="6550223"/>
            <a:ext cx="324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dirty="0" smtClean="0">
                <a:latin typeface="Calibri" pitchFamily="34" charset="0"/>
                <a:cs typeface="Calibri" pitchFamily="34" charset="0"/>
                <a:hlinkClick r:id="rId7"/>
              </a:rPr>
              <a:t>http://picsfr.eu/keyword/el%20semaforo/</a:t>
            </a:r>
            <a:endParaRPr lang="pt-BR" sz="14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32" name="Picture 8" descr="http://i.blogamos.com/cet-rio-cameras-ao-vivo.jpg"/>
          <p:cNvPicPr>
            <a:picLocks noChangeAspect="1" noChangeArrowheads="1"/>
          </p:cNvPicPr>
          <p:nvPr/>
        </p:nvPicPr>
        <p:blipFill>
          <a:blip r:embed="rId8" cstate="print"/>
          <a:srcRect t="22835"/>
          <a:stretch>
            <a:fillRect/>
          </a:stretch>
        </p:blipFill>
        <p:spPr bwMode="auto">
          <a:xfrm>
            <a:off x="2590800" y="3886200"/>
            <a:ext cx="2514600" cy="24526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4178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066800"/>
          </a:xfrm>
        </p:spPr>
        <p:txBody>
          <a:bodyPr>
            <a:normAutofit/>
          </a:bodyPr>
          <a:lstStyle/>
          <a:p>
            <a:pPr marL="571500" indent="-571500">
              <a:buFont typeface="Wingdings" pitchFamily="2" charset="2"/>
              <a:buChar char="Ø"/>
            </a:pPr>
            <a:r>
              <a:rPr lang="pt-BR" b="1" dirty="0" smtClean="0"/>
              <a:t>Conclusão</a:t>
            </a:r>
            <a:endParaRPr lang="en-US" b="1" dirty="0"/>
          </a:p>
        </p:txBody>
      </p:sp>
      <p:sp>
        <p:nvSpPr>
          <p:cNvPr id="8" name="Espaço Reservado para Conteúdo 2"/>
          <p:cNvSpPr>
            <a:spLocks noGrp="1"/>
          </p:cNvSpPr>
          <p:nvPr>
            <p:ph idx="1"/>
          </p:nvPr>
        </p:nvSpPr>
        <p:spPr>
          <a:xfrm>
            <a:off x="228600" y="2362200"/>
            <a:ext cx="8610600" cy="41910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err="1" smtClean="0">
                <a:latin typeface="Calibri" pitchFamily="34" charset="0"/>
                <a:cs typeface="Calibri" pitchFamily="34" charset="0"/>
              </a:rPr>
              <a:t>Atualmente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há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um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avanço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constante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nas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tecnologias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utilizadas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tornar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fato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os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sistemas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transportes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mais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seguros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inteligentes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O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que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é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respaldado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uma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procura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cada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vez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maior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dentro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setor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público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privado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por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essas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aplicações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Certamente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se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trata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uma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área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que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continuará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contribuir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para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o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desenvolvimento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dos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processos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logísticos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de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uma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escala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local à global. </a:t>
            </a:r>
            <a:endParaRPr lang="pt-BR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384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itchFamily="2" charset="2"/>
              <a:buChar char="Ø"/>
            </a:pPr>
            <a:r>
              <a:rPr lang="pt-BR" dirty="0" smtClean="0"/>
              <a:t>Histórico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Nos</a:t>
            </a:r>
            <a:r>
              <a:rPr lang="en-US" dirty="0" smtClean="0"/>
              <a:t> </a:t>
            </a:r>
            <a:r>
              <a:rPr lang="en-US" dirty="0" err="1" smtClean="0"/>
              <a:t>anos</a:t>
            </a:r>
            <a:r>
              <a:rPr lang="en-US" dirty="0" smtClean="0"/>
              <a:t> 80, um </a:t>
            </a:r>
            <a:r>
              <a:rPr lang="en-US" dirty="0" err="1" smtClean="0"/>
              <a:t>pequeno</a:t>
            </a:r>
            <a:r>
              <a:rPr lang="en-US" dirty="0" smtClean="0"/>
              <a:t> </a:t>
            </a:r>
            <a:r>
              <a:rPr lang="en-US" dirty="0" err="1" smtClean="0"/>
              <a:t>grupo</a:t>
            </a:r>
            <a:r>
              <a:rPr lang="en-US" dirty="0" smtClean="0"/>
              <a:t> de </a:t>
            </a:r>
            <a:r>
              <a:rPr lang="en-US" dirty="0" err="1" smtClean="0"/>
              <a:t>profissionais</a:t>
            </a:r>
            <a:r>
              <a:rPr lang="en-US" dirty="0" smtClean="0"/>
              <a:t> da </a:t>
            </a:r>
            <a:r>
              <a:rPr lang="en-US" dirty="0" err="1" smtClean="0"/>
              <a:t>área</a:t>
            </a:r>
            <a:r>
              <a:rPr lang="en-US" dirty="0" smtClean="0"/>
              <a:t> de </a:t>
            </a:r>
            <a:r>
              <a:rPr lang="en-US" dirty="0" err="1" smtClean="0"/>
              <a:t>transportes</a:t>
            </a:r>
            <a:r>
              <a:rPr lang="en-US" dirty="0" smtClean="0"/>
              <a:t>, </a:t>
            </a:r>
            <a:r>
              <a:rPr lang="en-US" dirty="0" err="1" smtClean="0"/>
              <a:t>reconheceram</a:t>
            </a:r>
            <a:r>
              <a:rPr lang="en-US" dirty="0" smtClean="0"/>
              <a:t> o </a:t>
            </a:r>
            <a:r>
              <a:rPr lang="en-US" dirty="0" err="1" smtClean="0"/>
              <a:t>impacto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a </a:t>
            </a:r>
            <a:r>
              <a:rPr lang="en-US" dirty="0" err="1" smtClean="0"/>
              <a:t>revolução</a:t>
            </a:r>
            <a:r>
              <a:rPr lang="en-US" dirty="0" smtClean="0"/>
              <a:t> </a:t>
            </a:r>
            <a:r>
              <a:rPr lang="en-US" dirty="0" err="1" smtClean="0"/>
              <a:t>computacional</a:t>
            </a:r>
            <a:r>
              <a:rPr lang="en-US" dirty="0" smtClean="0"/>
              <a:t> e </a:t>
            </a:r>
            <a:r>
              <a:rPr lang="en-US" dirty="0" err="1" smtClean="0"/>
              <a:t>nas</a:t>
            </a:r>
            <a:r>
              <a:rPr lang="en-US" dirty="0" smtClean="0"/>
              <a:t> </a:t>
            </a:r>
            <a:r>
              <a:rPr lang="en-US" dirty="0" err="1" smtClean="0"/>
              <a:t>telecomunicações</a:t>
            </a:r>
            <a:r>
              <a:rPr lang="en-US" dirty="0" smtClean="0"/>
              <a:t> da </a:t>
            </a:r>
            <a:r>
              <a:rPr lang="en-US" dirty="0" err="1" smtClean="0"/>
              <a:t>chamada</a:t>
            </a:r>
            <a:r>
              <a:rPr lang="en-US" dirty="0" smtClean="0"/>
              <a:t> “Era da </a:t>
            </a:r>
            <a:r>
              <a:rPr lang="en-US" dirty="0" err="1" smtClean="0"/>
              <a:t>Informação</a:t>
            </a:r>
            <a:r>
              <a:rPr lang="en-US" dirty="0" smtClean="0"/>
              <a:t>” </a:t>
            </a:r>
            <a:r>
              <a:rPr lang="en-US" dirty="0" err="1" smtClean="0"/>
              <a:t>poderia</a:t>
            </a:r>
            <a:r>
              <a:rPr lang="en-US" dirty="0" smtClean="0"/>
              <a:t> </a:t>
            </a:r>
            <a:r>
              <a:rPr lang="en-US" dirty="0" err="1" smtClean="0"/>
              <a:t>ter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esfera</a:t>
            </a:r>
            <a:r>
              <a:rPr lang="en-US" dirty="0" smtClean="0"/>
              <a:t> dos </a:t>
            </a:r>
            <a:r>
              <a:rPr lang="en-US" dirty="0" err="1" smtClean="0"/>
              <a:t>transportes</a:t>
            </a:r>
            <a:r>
              <a:rPr lang="en-US" dirty="0" smtClean="0"/>
              <a:t>. A </a:t>
            </a:r>
            <a:r>
              <a:rPr lang="en-US" dirty="0" err="1" smtClean="0"/>
              <a:t>ideia</a:t>
            </a:r>
            <a:r>
              <a:rPr lang="en-US" dirty="0" smtClean="0"/>
              <a:t> de ITS – </a:t>
            </a:r>
            <a:r>
              <a:rPr lang="en-US" dirty="0" err="1" smtClean="0"/>
              <a:t>originalmente</a:t>
            </a:r>
            <a:r>
              <a:rPr lang="en-US" dirty="0" smtClean="0"/>
              <a:t> “</a:t>
            </a:r>
            <a:r>
              <a:rPr lang="en-US" dirty="0" err="1" smtClean="0"/>
              <a:t>Intellingen</a:t>
            </a:r>
            <a:r>
              <a:rPr lang="en-US" dirty="0" smtClean="0"/>
              <a:t> Vehicle-Highway Systems – </a:t>
            </a:r>
            <a:r>
              <a:rPr lang="en-US" dirty="0" err="1" smtClean="0"/>
              <a:t>nascera</a:t>
            </a:r>
            <a:r>
              <a:rPr lang="en-US" dirty="0" smtClean="0"/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112044"/>
            <a:ext cx="8229600" cy="1066800"/>
          </a:xfrm>
        </p:spPr>
        <p:txBody>
          <a:bodyPr/>
          <a:lstStyle/>
          <a:p>
            <a:r>
              <a:rPr lang="pt-BR" dirty="0" smtClean="0"/>
              <a:t>Importância Atual</a:t>
            </a:r>
            <a:endParaRPr lang="en-US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8066723"/>
              </p:ext>
            </p:extLst>
          </p:nvPr>
        </p:nvGraphicFramePr>
        <p:xfrm>
          <a:off x="152400" y="2743200"/>
          <a:ext cx="8229600" cy="4325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m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797627"/>
            <a:ext cx="3505200" cy="23265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itchFamily="2" charset="2"/>
              <a:buChar char="Ø"/>
            </a:pPr>
            <a:r>
              <a:rPr lang="pt-BR" dirty="0" smtClean="0"/>
              <a:t>+ Importância Atual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Veículos</a:t>
            </a:r>
            <a:r>
              <a:rPr lang="en-US" dirty="0" smtClean="0"/>
              <a:t> </a:t>
            </a:r>
            <a:r>
              <a:rPr lang="en-US" dirty="0" err="1" smtClean="0"/>
              <a:t>contendo</a:t>
            </a:r>
            <a:r>
              <a:rPr lang="en-US" dirty="0" smtClean="0"/>
              <a:t> </a:t>
            </a:r>
            <a:r>
              <a:rPr lang="en-US" dirty="0" err="1" smtClean="0"/>
              <a:t>sistemas</a:t>
            </a:r>
            <a:r>
              <a:rPr lang="en-US" dirty="0" smtClean="0"/>
              <a:t> de </a:t>
            </a:r>
            <a:r>
              <a:rPr lang="en-US" dirty="0" err="1" smtClean="0"/>
              <a:t>comunicação</a:t>
            </a:r>
            <a:r>
              <a:rPr lang="en-US" dirty="0" smtClean="0"/>
              <a:t> e </a:t>
            </a:r>
            <a:r>
              <a:rPr lang="en-US" dirty="0" err="1" smtClean="0"/>
              <a:t>localização</a:t>
            </a:r>
            <a:r>
              <a:rPr lang="en-US" dirty="0"/>
              <a:t>;</a:t>
            </a:r>
            <a:endParaRPr lang="en-US" dirty="0" smtClean="0"/>
          </a:p>
          <a:p>
            <a:r>
              <a:rPr lang="en-US" dirty="0" err="1" smtClean="0"/>
              <a:t>Infraestrutura</a:t>
            </a:r>
            <a:r>
              <a:rPr lang="en-US" dirty="0" smtClean="0"/>
              <a:t> de </a:t>
            </a:r>
            <a:r>
              <a:rPr lang="en-US" dirty="0" err="1" smtClean="0"/>
              <a:t>rastreamento</a:t>
            </a:r>
            <a:r>
              <a:rPr lang="en-US" dirty="0" smtClean="0"/>
              <a:t> </a:t>
            </a:r>
            <a:r>
              <a:rPr lang="en-US" dirty="0" err="1" smtClean="0"/>
              <a:t>automático</a:t>
            </a:r>
            <a:r>
              <a:rPr lang="en-US" dirty="0" smtClean="0"/>
              <a:t> e </a:t>
            </a:r>
            <a:r>
              <a:rPr lang="en-US" dirty="0" err="1" smtClean="0"/>
              <a:t>suporte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melhor</a:t>
            </a:r>
            <a:r>
              <a:rPr lang="en-US" dirty="0" smtClean="0"/>
              <a:t> </a:t>
            </a:r>
            <a:r>
              <a:rPr lang="en-US" dirty="0" err="1" smtClean="0"/>
              <a:t>gerenciamento</a:t>
            </a:r>
            <a:r>
              <a:rPr lang="en-US" dirty="0" smtClean="0"/>
              <a:t> de </a:t>
            </a:r>
            <a:r>
              <a:rPr lang="en-US" dirty="0" err="1" smtClean="0"/>
              <a:t>fluxo</a:t>
            </a:r>
            <a:r>
              <a:rPr lang="en-US" dirty="0" smtClean="0"/>
              <a:t> de </a:t>
            </a:r>
            <a:r>
              <a:rPr lang="en-US" dirty="0" err="1" smtClean="0"/>
              <a:t>tráfico</a:t>
            </a:r>
            <a:r>
              <a:rPr lang="en-US" dirty="0" smtClean="0"/>
              <a:t>.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b="1" dirty="0" err="1" smtClean="0">
                <a:latin typeface="Aharoni" pitchFamily="2" charset="-79"/>
                <a:cs typeface="Aharoni" pitchFamily="2" charset="-79"/>
              </a:rPr>
              <a:t>Esses</a:t>
            </a:r>
            <a:r>
              <a:rPr lang="en-US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b="1" dirty="0" err="1" smtClean="0">
                <a:latin typeface="Aharoni" pitchFamily="2" charset="-79"/>
                <a:cs typeface="Aharoni" pitchFamily="2" charset="-79"/>
              </a:rPr>
              <a:t>tópicos</a:t>
            </a:r>
            <a:r>
              <a:rPr lang="en-US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b="1" dirty="0" err="1" smtClean="0">
                <a:latin typeface="Aharoni" pitchFamily="2" charset="-79"/>
                <a:cs typeface="Aharoni" pitchFamily="2" charset="-79"/>
              </a:rPr>
              <a:t>expressam</a:t>
            </a:r>
            <a:r>
              <a:rPr lang="en-US" b="1" dirty="0" smtClean="0">
                <a:latin typeface="Aharoni" pitchFamily="2" charset="-79"/>
                <a:cs typeface="Aharoni" pitchFamily="2" charset="-79"/>
              </a:rPr>
              <a:t> o </a:t>
            </a:r>
            <a:r>
              <a:rPr lang="en-US" b="1" dirty="0" err="1" smtClean="0">
                <a:latin typeface="Aharoni" pitchFamily="2" charset="-79"/>
                <a:cs typeface="Aharoni" pitchFamily="2" charset="-79"/>
              </a:rPr>
              <a:t>quão</a:t>
            </a:r>
            <a:r>
              <a:rPr lang="en-US" b="1" dirty="0">
                <a:latin typeface="Aharoni" pitchFamily="2" charset="-79"/>
                <a:cs typeface="Aharoni" pitchFamily="2" charset="-79"/>
              </a:rPr>
              <a:t> </a:t>
            </a:r>
            <a:r>
              <a:rPr lang="en-US" b="1" dirty="0" err="1" smtClean="0">
                <a:latin typeface="Aharoni" pitchFamily="2" charset="-79"/>
                <a:cs typeface="Aharoni" pitchFamily="2" charset="-79"/>
              </a:rPr>
              <a:t>amplamente</a:t>
            </a:r>
            <a:r>
              <a:rPr lang="en-US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b="1" dirty="0" err="1" smtClean="0">
                <a:latin typeface="Aharoni" pitchFamily="2" charset="-79"/>
                <a:cs typeface="Aharoni" pitchFamily="2" charset="-79"/>
              </a:rPr>
              <a:t>aceito</a:t>
            </a:r>
            <a:r>
              <a:rPr lang="en-US" b="1" dirty="0" smtClean="0">
                <a:latin typeface="Aharoni" pitchFamily="2" charset="-79"/>
                <a:cs typeface="Aharoni" pitchFamily="2" charset="-79"/>
              </a:rPr>
              <a:t> tem </a:t>
            </a:r>
            <a:r>
              <a:rPr lang="en-US" b="1" dirty="0" err="1" smtClean="0">
                <a:latin typeface="Aharoni" pitchFamily="2" charset="-79"/>
                <a:cs typeface="Aharoni" pitchFamily="2" charset="-79"/>
              </a:rPr>
              <a:t>sido</a:t>
            </a:r>
            <a:r>
              <a:rPr lang="en-US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b="1" dirty="0" err="1" smtClean="0">
                <a:latin typeface="Aharoni" pitchFamily="2" charset="-79"/>
                <a:cs typeface="Aharoni" pitchFamily="2" charset="-79"/>
              </a:rPr>
              <a:t>os</a:t>
            </a:r>
            <a:r>
              <a:rPr lang="en-US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b="1" dirty="0" err="1" smtClean="0">
                <a:latin typeface="Aharoni" pitchFamily="2" charset="-79"/>
                <a:cs typeface="Aharoni" pitchFamily="2" charset="-79"/>
              </a:rPr>
              <a:t>conceitos</a:t>
            </a:r>
            <a:r>
              <a:rPr lang="en-US" b="1" dirty="0" smtClean="0">
                <a:latin typeface="Aharoni" pitchFamily="2" charset="-79"/>
                <a:cs typeface="Aharoni" pitchFamily="2" charset="-79"/>
              </a:rPr>
              <a:t> de ITS, </a:t>
            </a:r>
            <a:r>
              <a:rPr lang="en-US" b="1" dirty="0" err="1" smtClean="0">
                <a:latin typeface="Aharoni" pitchFamily="2" charset="-79"/>
                <a:cs typeface="Aharoni" pitchFamily="2" charset="-79"/>
              </a:rPr>
              <a:t>tanto</a:t>
            </a:r>
            <a:r>
              <a:rPr lang="en-US" b="1" dirty="0" smtClean="0">
                <a:latin typeface="Aharoni" pitchFamily="2" charset="-79"/>
                <a:cs typeface="Aharoni" pitchFamily="2" charset="-79"/>
              </a:rPr>
              <a:t>  </a:t>
            </a:r>
            <a:r>
              <a:rPr lang="en-US" b="1" dirty="0" err="1" smtClean="0">
                <a:latin typeface="Aharoni" pitchFamily="2" charset="-79"/>
                <a:cs typeface="Aharoni" pitchFamily="2" charset="-79"/>
              </a:rPr>
              <a:t>dentro</a:t>
            </a:r>
            <a:r>
              <a:rPr lang="en-US" b="1" dirty="0" smtClean="0">
                <a:latin typeface="Aharoni" pitchFamily="2" charset="-79"/>
                <a:cs typeface="Aharoni" pitchFamily="2" charset="-79"/>
              </a:rPr>
              <a:t> da </a:t>
            </a:r>
            <a:r>
              <a:rPr lang="en-US" b="1" dirty="0" err="1" smtClean="0">
                <a:latin typeface="Aharoni" pitchFamily="2" charset="-79"/>
                <a:cs typeface="Aharoni" pitchFamily="2" charset="-79"/>
              </a:rPr>
              <a:t>área</a:t>
            </a:r>
            <a:r>
              <a:rPr lang="en-US" b="1" dirty="0" smtClean="0">
                <a:latin typeface="Aharoni" pitchFamily="2" charset="-79"/>
                <a:cs typeface="Aharoni" pitchFamily="2" charset="-79"/>
              </a:rPr>
              <a:t> de </a:t>
            </a:r>
            <a:r>
              <a:rPr lang="en-US" b="1" dirty="0" err="1" smtClean="0">
                <a:latin typeface="Aharoni" pitchFamily="2" charset="-79"/>
                <a:cs typeface="Aharoni" pitchFamily="2" charset="-79"/>
              </a:rPr>
              <a:t>transportes</a:t>
            </a:r>
            <a:r>
              <a:rPr lang="en-US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b="1" dirty="0" err="1" smtClean="0">
                <a:latin typeface="Aharoni" pitchFamily="2" charset="-79"/>
                <a:cs typeface="Aharoni" pitchFamily="2" charset="-79"/>
              </a:rPr>
              <a:t>bem</a:t>
            </a:r>
            <a:r>
              <a:rPr lang="en-US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b="1" dirty="0" err="1" smtClean="0">
                <a:latin typeface="Aharoni" pitchFamily="2" charset="-79"/>
                <a:cs typeface="Aharoni" pitchFamily="2" charset="-79"/>
              </a:rPr>
              <a:t>como</a:t>
            </a:r>
            <a:r>
              <a:rPr lang="en-US" b="1" dirty="0">
                <a:latin typeface="Aharoni" pitchFamily="2" charset="-79"/>
                <a:cs typeface="Aharoni" pitchFamily="2" charset="-79"/>
              </a:rPr>
              <a:t> </a:t>
            </a:r>
            <a:r>
              <a:rPr lang="en-US" b="1" dirty="0" err="1" smtClean="0">
                <a:latin typeface="Aharoni" pitchFamily="2" charset="-79"/>
                <a:cs typeface="Aharoni" pitchFamily="2" charset="-79"/>
              </a:rPr>
              <a:t>diante</a:t>
            </a:r>
            <a:r>
              <a:rPr lang="en-US" b="1" dirty="0" smtClean="0">
                <a:latin typeface="Aharoni" pitchFamily="2" charset="-79"/>
                <a:cs typeface="Aharoni" pitchFamily="2" charset="-79"/>
              </a:rPr>
              <a:t> do </a:t>
            </a:r>
            <a:r>
              <a:rPr lang="en-US" b="1" dirty="0" err="1" smtClean="0">
                <a:latin typeface="Aharoni" pitchFamily="2" charset="-79"/>
                <a:cs typeface="Aharoni" pitchFamily="2" charset="-79"/>
              </a:rPr>
              <a:t>público</a:t>
            </a:r>
            <a:r>
              <a:rPr lang="en-US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b="1" dirty="0" err="1" smtClean="0">
                <a:latin typeface="Aharoni" pitchFamily="2" charset="-79"/>
                <a:cs typeface="Aharoni" pitchFamily="2" charset="-79"/>
              </a:rPr>
              <a:t>em</a:t>
            </a:r>
            <a:r>
              <a:rPr lang="en-US" b="1" dirty="0" smtClean="0">
                <a:latin typeface="Aharoni" pitchFamily="2" charset="-79"/>
                <a:cs typeface="Aharoni" pitchFamily="2" charset="-79"/>
              </a:rPr>
              <a:t> </a:t>
            </a:r>
            <a:r>
              <a:rPr lang="en-US" b="1" dirty="0" err="1" smtClean="0">
                <a:latin typeface="Aharoni" pitchFamily="2" charset="-79"/>
                <a:cs typeface="Aharoni" pitchFamily="2" charset="-79"/>
              </a:rPr>
              <a:t>geral</a:t>
            </a:r>
            <a:r>
              <a:rPr lang="en-US" b="1" dirty="0" smtClean="0">
                <a:latin typeface="Aharoni" pitchFamily="2" charset="-79"/>
                <a:cs typeface="Aharoni" pitchFamily="2" charset="-79"/>
              </a:rPr>
              <a:t>.</a:t>
            </a:r>
            <a:endParaRPr lang="en-US" dirty="0"/>
          </a:p>
        </p:txBody>
      </p:sp>
      <p:pic>
        <p:nvPicPr>
          <p:cNvPr id="1026" name="Picture 2" descr="http://www.whala.com.br/wp-content/uploads/2008/10/gp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85800"/>
            <a:ext cx="2252134" cy="16002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066800"/>
          </a:xfrm>
        </p:spPr>
        <p:txBody>
          <a:bodyPr>
            <a:normAutofit/>
          </a:bodyPr>
          <a:lstStyle/>
          <a:p>
            <a:r>
              <a:rPr lang="en-US" b="1" dirty="0" smtClean="0"/>
              <a:t>ITS - </a:t>
            </a:r>
            <a:r>
              <a:rPr lang="en-US" b="1" dirty="0" err="1" smtClean="0"/>
              <a:t>Suporte</a:t>
            </a:r>
            <a:endParaRPr lang="en-US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096512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 err="1" smtClean="0"/>
              <a:t>criação</a:t>
            </a:r>
            <a:r>
              <a:rPr lang="en-US" dirty="0" smtClean="0"/>
              <a:t> do ITS America,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organização</a:t>
            </a:r>
            <a:r>
              <a:rPr lang="en-US" dirty="0" smtClean="0"/>
              <a:t> </a:t>
            </a:r>
            <a:r>
              <a:rPr lang="en-US" dirty="0" err="1" smtClean="0"/>
              <a:t>sem</a:t>
            </a:r>
            <a:r>
              <a:rPr lang="en-US" dirty="0" smtClean="0"/>
              <a:t> fins </a:t>
            </a:r>
            <a:r>
              <a:rPr lang="en-US" dirty="0" err="1" smtClean="0"/>
              <a:t>lucrativos</a:t>
            </a:r>
            <a:r>
              <a:rPr lang="en-US" dirty="0"/>
              <a:t> </a:t>
            </a:r>
            <a:r>
              <a:rPr lang="en-US" dirty="0" err="1" smtClean="0"/>
              <a:t>tornou</a:t>
            </a:r>
            <a:r>
              <a:rPr lang="en-US" dirty="0" smtClean="0"/>
              <a:t>-se um </a:t>
            </a:r>
            <a:r>
              <a:rPr lang="en-US" dirty="0" err="1" smtClean="0"/>
              <a:t>instrumento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identificar</a:t>
            </a:r>
            <a:r>
              <a:rPr lang="en-US" dirty="0" smtClean="0"/>
              <a:t>, </a:t>
            </a:r>
            <a:r>
              <a:rPr lang="en-US" dirty="0" err="1" smtClean="0"/>
              <a:t>catalizar</a:t>
            </a:r>
            <a:r>
              <a:rPr lang="en-US" dirty="0" smtClean="0"/>
              <a:t>, </a:t>
            </a:r>
            <a:r>
              <a:rPr lang="en-US" dirty="0" err="1" smtClean="0"/>
              <a:t>desenvolver</a:t>
            </a:r>
            <a:r>
              <a:rPr lang="en-US" dirty="0" smtClean="0"/>
              <a:t> e </a:t>
            </a:r>
            <a:r>
              <a:rPr lang="en-US" dirty="0" err="1" smtClean="0"/>
              <a:t>implementar</a:t>
            </a:r>
            <a:r>
              <a:rPr lang="en-US" dirty="0" smtClean="0"/>
              <a:t> </a:t>
            </a:r>
            <a:r>
              <a:rPr lang="en-US" dirty="0" err="1" smtClean="0"/>
              <a:t>soluções</a:t>
            </a:r>
            <a:r>
              <a:rPr lang="en-US" dirty="0" smtClean="0"/>
              <a:t> de ITS.</a:t>
            </a:r>
          </a:p>
          <a:p>
            <a:endParaRPr lang="en-US" dirty="0"/>
          </a:p>
          <a:p>
            <a:r>
              <a:rPr lang="pt-BR" dirty="0" smtClean="0"/>
              <a:t>Assim, outras organizações ao redor do mundo decidem suportar implantações de ITS</a:t>
            </a:r>
            <a:endParaRPr lang="en-US" dirty="0"/>
          </a:p>
        </p:txBody>
      </p:sp>
      <p:pic>
        <p:nvPicPr>
          <p:cNvPr id="2050" name="Picture 2" descr="http://www.itsa.org/itsa/images/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914400"/>
            <a:ext cx="438726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o">
  <a:themeElements>
    <a:clrScheme name="Urbano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587</TotalTime>
  <Words>2155</Words>
  <Application>Microsoft Macintosh PowerPoint</Application>
  <PresentationFormat>On-screen Show (4:3)</PresentationFormat>
  <Paragraphs>246</Paragraphs>
  <Slides>58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Urbano</vt:lpstr>
      <vt:lpstr>Aula 1 Introdução aos Sistemas de Automação em ITS</vt:lpstr>
      <vt:lpstr>Programa</vt:lpstr>
      <vt:lpstr>Programa</vt:lpstr>
      <vt:lpstr>Metodologia</vt:lpstr>
      <vt:lpstr>Estrutura  Básica</vt:lpstr>
      <vt:lpstr>Histórico</vt:lpstr>
      <vt:lpstr>Importância Atual</vt:lpstr>
      <vt:lpstr>+ Importância Atual</vt:lpstr>
      <vt:lpstr>ITS - Suporte</vt:lpstr>
      <vt:lpstr>Multifocal</vt:lpstr>
      <vt:lpstr>Advanced traveler information systems (ATIS);</vt:lpstr>
      <vt:lpstr>Advanced public transportation systems (APTS)</vt:lpstr>
      <vt:lpstr>Advanced transportation management systems (ATMS)</vt:lpstr>
      <vt:lpstr> Advanced vehicle control and safety systems (AVCSS), </vt:lpstr>
      <vt:lpstr>Longo caminho pela frente</vt:lpstr>
      <vt:lpstr>Longo caminho pela frente</vt:lpstr>
      <vt:lpstr>Principais desafios</vt:lpstr>
      <vt:lpstr>+ Principais desafios</vt:lpstr>
      <vt:lpstr>NORMALIZAÇÃO - IEEE Std 1489-1999, IEEE Standard for Data Dictionaries for  Intelligent Transportation Systems</vt:lpstr>
      <vt:lpstr>Normalização / Referências</vt:lpstr>
      <vt:lpstr>Conclusão</vt:lpstr>
      <vt:lpstr>Aula 2 Componentes e Infraestrutura na Automação de ITS</vt:lpstr>
      <vt:lpstr>Conteúdo</vt:lpstr>
      <vt:lpstr>Estrutura</vt:lpstr>
      <vt:lpstr>Sistema Integrado</vt:lpstr>
      <vt:lpstr>O Porquê da Infraestrutura de ITS?</vt:lpstr>
      <vt:lpstr>Aplicações Diretas</vt:lpstr>
      <vt:lpstr>“Infraestrutura Inteligente”</vt:lpstr>
      <vt:lpstr>Foco Rural e Intermunicipal</vt:lpstr>
      <vt:lpstr>Veículos pessoais e comerciais</vt:lpstr>
      <vt:lpstr>NIA – National ITS Architecture</vt:lpstr>
      <vt:lpstr>National ITS Architecture – Estados Unidos – Department of Transportation</vt:lpstr>
      <vt:lpstr>Resultados // Tecnologias Usadas </vt:lpstr>
      <vt:lpstr>PowerPoint Presentation</vt:lpstr>
      <vt:lpstr>PowerPoint Presentation</vt:lpstr>
      <vt:lpstr>Advanced transportation management systems (ATMS) - Monitoramento</vt:lpstr>
      <vt:lpstr>Desafios</vt:lpstr>
      <vt:lpstr>Aula 2 Componentes Tecnológicos</vt:lpstr>
      <vt:lpstr>Conteúdo</vt:lpstr>
      <vt:lpstr>Introdução</vt:lpstr>
      <vt:lpstr>Arquitetura ITS Básica do Japão</vt:lpstr>
      <vt:lpstr>Componentes Integrados de ITS</vt:lpstr>
      <vt:lpstr>RFId – Identificação por Radio Frequência “Radio Frequency Identification”</vt:lpstr>
      <vt:lpstr>RFId – Identificação por Radio Frequência “Radio Frequency Identification”</vt:lpstr>
      <vt:lpstr>RFId – Identificação por Radio Frequência “Radio Frequency Identification”</vt:lpstr>
      <vt:lpstr>2. AVL – Localização Automática de Veículos   “Automatic Vehicle Location” </vt:lpstr>
      <vt:lpstr>2. AVL – Localização Automática de Veículos   “Automatic Vehicle Location” </vt:lpstr>
      <vt:lpstr>PowerPoint Presentation</vt:lpstr>
      <vt:lpstr>3. Lacre Eletrônico  “Eletronic Seal”</vt:lpstr>
      <vt:lpstr>3. Lacre Eletrônico  “Eletronic Seal”</vt:lpstr>
      <vt:lpstr>3. Lacre Eletrônico  “Eletronic Seal”</vt:lpstr>
      <vt:lpstr>4. Inspeção Não-Intrusiva  “Eletronic Seal”</vt:lpstr>
      <vt:lpstr>4. Inspeção Não-Intrusiva  </vt:lpstr>
      <vt:lpstr>PowerPoint Presentation</vt:lpstr>
      <vt:lpstr>PowerPoint Presentation</vt:lpstr>
      <vt:lpstr>PowerPoint Presentation</vt:lpstr>
      <vt:lpstr>PowerPoint Presentation</vt:lpstr>
      <vt:lpstr>Conclusão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ITS INTELLIGENT TRANSPORTATION SYSTEMS</dc:title>
  <dc:creator>Wellington</dc:creator>
  <cp:lastModifiedBy>Caio Fontana</cp:lastModifiedBy>
  <cp:revision>52</cp:revision>
  <dcterms:created xsi:type="dcterms:W3CDTF">2012-02-28T20:03:18Z</dcterms:created>
  <dcterms:modified xsi:type="dcterms:W3CDTF">2014-05-12T12:19:11Z</dcterms:modified>
</cp:coreProperties>
</file>