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65" r:id="rId2"/>
    <p:sldId id="271" r:id="rId3"/>
    <p:sldId id="268" r:id="rId4"/>
    <p:sldId id="259" r:id="rId5"/>
    <p:sldId id="291" r:id="rId6"/>
    <p:sldId id="293" r:id="rId7"/>
    <p:sldId id="283" r:id="rId8"/>
    <p:sldId id="274" r:id="rId9"/>
    <p:sldId id="294" r:id="rId10"/>
    <p:sldId id="289" r:id="rId11"/>
    <p:sldId id="295" r:id="rId12"/>
    <p:sldId id="275" r:id="rId13"/>
    <p:sldId id="286" r:id="rId14"/>
    <p:sldId id="296" r:id="rId15"/>
    <p:sldId id="282" r:id="rId16"/>
    <p:sldId id="284" r:id="rId17"/>
    <p:sldId id="288" r:id="rId18"/>
    <p:sldId id="272" r:id="rId19"/>
    <p:sldId id="276" r:id="rId20"/>
    <p:sldId id="298" r:id="rId21"/>
    <p:sldId id="297" r:id="rId22"/>
    <p:sldId id="279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uli Black" panose="020F0502020204030204" pitchFamily="34" charset="0"/>
      <p:regular r:id="rId29"/>
      <p:bold r:id="rId30"/>
    </p:embeddedFont>
    <p:embeddedFont>
      <p:font typeface="Muli Bold" panose="020F0502020204030204" pitchFamily="34" charset="0"/>
      <p:regular r:id="rId31"/>
      <p:bold r:id="rId32"/>
    </p:embeddedFont>
    <p:embeddedFont>
      <p:font typeface="Muli Bold Bold" panose="020F0502020204030204" pitchFamily="34" charset="0"/>
      <p:regular r:id="rId33"/>
      <p:bold r:id="rId34"/>
    </p:embeddedFont>
    <p:embeddedFont>
      <p:font typeface="Roboto Mono" pitchFamily="49" charset="0"/>
      <p:regular r:id="rId35"/>
      <p:bold r:id="rId36"/>
      <p:italic r:id="rId37"/>
      <p:boldItalic r:id="rId38"/>
    </p:embeddedFont>
    <p:embeddedFont>
      <p:font typeface="Roboto Mono Regular" panose="020F0502020204030204" pitchFamily="3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 Ramos Tavares" initials="ART" lastIdx="3" clrIdx="0">
    <p:extLst>
      <p:ext uri="{19B8F6BF-5375-455C-9EA6-DF929625EA0E}">
        <p15:presenceInfo xmlns:p15="http://schemas.microsoft.com/office/powerpoint/2012/main" userId="1e212f0361836b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 autoAdjust="0"/>
    <p:restoredTop sz="94693" autoAdjust="0"/>
  </p:normalViewPr>
  <p:slideViewPr>
    <p:cSldViewPr>
      <p:cViewPr varScale="1">
        <p:scale>
          <a:sx n="78" d="100"/>
          <a:sy n="78" d="100"/>
        </p:scale>
        <p:origin x="2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1A699-5067-9D4A-B5C7-ED1BBF73674A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CC6D-6C19-5648-B973-9FFDBA3160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49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CC6D-6C19-5648-B973-9FFDBA31604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2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2CC6D-6C19-5648-B973-9FFDBA31604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7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in black jacket sitting on white chair">
            <a:extLst>
              <a:ext uri="{FF2B5EF4-FFF2-40B4-BE49-F238E27FC236}">
                <a16:creationId xmlns:a16="http://schemas.microsoft.com/office/drawing/2014/main" id="{5FFA79D2-0F74-E64F-A67C-4686366CA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r="3006" b="17911"/>
          <a:stretch/>
        </p:blipFill>
        <p:spPr bwMode="auto">
          <a:xfrm>
            <a:off x="-29308" y="2012058"/>
            <a:ext cx="18288000" cy="8274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-1647092" y="-1221958"/>
            <a:ext cx="7371487" cy="7371487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804998" y="335994"/>
            <a:ext cx="14935200" cy="1678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949"/>
              </a:lnSpc>
            </a:pPr>
            <a:r>
              <a:rPr lang="pt-BR" sz="8000" dirty="0">
                <a:solidFill>
                  <a:srgbClr val="FFFF00"/>
                </a:solidFill>
                <a:latin typeface="Muli Black"/>
              </a:rPr>
              <a:t>Direito Econômico Digital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455662" y="1333500"/>
            <a:ext cx="1179971" cy="117997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915EFE57-C2E5-564F-BCA8-84BD66DA1B7B}"/>
              </a:ext>
            </a:extLst>
          </p:cNvPr>
          <p:cNvSpPr/>
          <p:nvPr/>
        </p:nvSpPr>
        <p:spPr>
          <a:xfrm>
            <a:off x="804998" y="2012058"/>
            <a:ext cx="10777402" cy="1399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3000" spc="21" dirty="0">
                <a:solidFill>
                  <a:srgbClr val="FFC000"/>
                </a:solidFill>
                <a:highlight>
                  <a:srgbClr val="800000"/>
                </a:highlight>
                <a:latin typeface="Roboto Mono Regular"/>
              </a:rPr>
              <a:t>Professor Titular André Ramos Tavares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3000" spc="21" dirty="0">
                <a:solidFill>
                  <a:schemeClr val="bg1"/>
                </a:solidFill>
                <a:highlight>
                  <a:srgbClr val="800000"/>
                </a:highlight>
                <a:latin typeface="Roboto Mono Regular"/>
              </a:rPr>
              <a:t>1º Semestre de 2023</a:t>
            </a:r>
            <a:endParaRPr lang="en-US" sz="3000" spc="21" dirty="0">
              <a:solidFill>
                <a:schemeClr val="bg1"/>
              </a:solidFill>
              <a:highlight>
                <a:srgbClr val="800000"/>
              </a:highlight>
              <a:latin typeface="Roboto Mono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946404" y="960120"/>
            <a:ext cx="7228332" cy="2221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Dados </a:t>
            </a:r>
            <a:r>
              <a:rPr lang="en-US" sz="7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7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“novo </a:t>
            </a:r>
            <a:r>
              <a:rPr lang="en-US" sz="7500" b="1" dirty="0" err="1">
                <a:latin typeface="+mj-lt"/>
                <a:ea typeface="+mj-ea"/>
                <a:cs typeface="+mj-cs"/>
              </a:rPr>
              <a:t>p</a:t>
            </a:r>
            <a:r>
              <a:rPr lang="en-US" sz="7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etróleo</a:t>
            </a:r>
            <a:r>
              <a:rPr lang="en-US" sz="7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917" y="3559302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994908 w 4882642"/>
              <a:gd name="connsiteY3" fmla="*/ 0 h 27432"/>
              <a:gd name="connsiteX4" fmla="*/ 2643602 w 4882642"/>
              <a:gd name="connsiteY4" fmla="*/ 0 h 27432"/>
              <a:gd name="connsiteX5" fmla="*/ 3292296 w 4882642"/>
              <a:gd name="connsiteY5" fmla="*/ 0 h 27432"/>
              <a:gd name="connsiteX6" fmla="*/ 4087469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282775 w 4882642"/>
              <a:gd name="connsiteY9" fmla="*/ 27432 h 27432"/>
              <a:gd name="connsiteX10" fmla="*/ 3585254 w 4882642"/>
              <a:gd name="connsiteY10" fmla="*/ 27432 h 27432"/>
              <a:gd name="connsiteX11" fmla="*/ 2887734 w 4882642"/>
              <a:gd name="connsiteY11" fmla="*/ 27432 h 27432"/>
              <a:gd name="connsiteX12" fmla="*/ 2239040 w 4882642"/>
              <a:gd name="connsiteY12" fmla="*/ 27432 h 27432"/>
              <a:gd name="connsiteX13" fmla="*/ 1443867 w 4882642"/>
              <a:gd name="connsiteY13" fmla="*/ 27432 h 27432"/>
              <a:gd name="connsiteX14" fmla="*/ 648694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2422" y="50852"/>
                  <a:pt x="501396" y="-20227"/>
                  <a:pt x="648694" y="0"/>
                </a:cubicBezTo>
                <a:cubicBezTo>
                  <a:pt x="799812" y="38507"/>
                  <a:pt x="959489" y="-800"/>
                  <a:pt x="1199735" y="0"/>
                </a:cubicBezTo>
                <a:cubicBezTo>
                  <a:pt x="1414420" y="17294"/>
                  <a:pt x="1508747" y="1527"/>
                  <a:pt x="1799602" y="0"/>
                </a:cubicBezTo>
                <a:cubicBezTo>
                  <a:pt x="2066440" y="-1017"/>
                  <a:pt x="2195650" y="32589"/>
                  <a:pt x="2545949" y="0"/>
                </a:cubicBezTo>
                <a:cubicBezTo>
                  <a:pt x="2873794" y="-31645"/>
                  <a:pt x="2929952" y="-3485"/>
                  <a:pt x="3194643" y="0"/>
                </a:cubicBezTo>
                <a:cubicBezTo>
                  <a:pt x="3454854" y="13507"/>
                  <a:pt x="3583403" y="-37677"/>
                  <a:pt x="3794510" y="0"/>
                </a:cubicBezTo>
                <a:cubicBezTo>
                  <a:pt x="4006689" y="30598"/>
                  <a:pt x="4340446" y="-94541"/>
                  <a:pt x="4882642" y="0"/>
                </a:cubicBezTo>
                <a:cubicBezTo>
                  <a:pt x="4881830" y="8405"/>
                  <a:pt x="4881054" y="21756"/>
                  <a:pt x="4882642" y="27432"/>
                </a:cubicBezTo>
                <a:cubicBezTo>
                  <a:pt x="4602011" y="27736"/>
                  <a:pt x="4385273" y="27792"/>
                  <a:pt x="4185122" y="27432"/>
                </a:cubicBezTo>
                <a:cubicBezTo>
                  <a:pt x="4006416" y="-24290"/>
                  <a:pt x="3836508" y="36434"/>
                  <a:pt x="3585254" y="27432"/>
                </a:cubicBezTo>
                <a:cubicBezTo>
                  <a:pt x="3336147" y="759"/>
                  <a:pt x="3187969" y="-5198"/>
                  <a:pt x="2790081" y="27432"/>
                </a:cubicBezTo>
                <a:cubicBezTo>
                  <a:pt x="2412999" y="38696"/>
                  <a:pt x="2457514" y="16798"/>
                  <a:pt x="2141387" y="27432"/>
                </a:cubicBezTo>
                <a:cubicBezTo>
                  <a:pt x="1838990" y="46054"/>
                  <a:pt x="1771634" y="27462"/>
                  <a:pt x="1590346" y="27432"/>
                </a:cubicBezTo>
                <a:cubicBezTo>
                  <a:pt x="1444790" y="48064"/>
                  <a:pt x="1195028" y="1250"/>
                  <a:pt x="844000" y="27432"/>
                </a:cubicBezTo>
                <a:cubicBezTo>
                  <a:pt x="493299" y="36516"/>
                  <a:pt x="334969" y="15761"/>
                  <a:pt x="0" y="27432"/>
                </a:cubicBezTo>
                <a:cubicBezTo>
                  <a:pt x="-476" y="15539"/>
                  <a:pt x="-411" y="9181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53027" y="23111"/>
                  <a:pt x="491193" y="-9736"/>
                  <a:pt x="648694" y="0"/>
                </a:cubicBezTo>
                <a:cubicBezTo>
                  <a:pt x="774418" y="32734"/>
                  <a:pt x="1004421" y="15443"/>
                  <a:pt x="1199735" y="0"/>
                </a:cubicBezTo>
                <a:cubicBezTo>
                  <a:pt x="1414066" y="-19237"/>
                  <a:pt x="1745615" y="-11843"/>
                  <a:pt x="1994908" y="0"/>
                </a:cubicBezTo>
                <a:cubicBezTo>
                  <a:pt x="2228376" y="-7139"/>
                  <a:pt x="2371916" y="44711"/>
                  <a:pt x="2643602" y="0"/>
                </a:cubicBezTo>
                <a:cubicBezTo>
                  <a:pt x="2914314" y="-21888"/>
                  <a:pt x="3044662" y="1137"/>
                  <a:pt x="3292296" y="0"/>
                </a:cubicBezTo>
                <a:cubicBezTo>
                  <a:pt x="3560253" y="4721"/>
                  <a:pt x="3901562" y="8014"/>
                  <a:pt x="4087469" y="0"/>
                </a:cubicBezTo>
                <a:cubicBezTo>
                  <a:pt x="4275340" y="-4038"/>
                  <a:pt x="4487843" y="-21532"/>
                  <a:pt x="4882642" y="0"/>
                </a:cubicBezTo>
                <a:cubicBezTo>
                  <a:pt x="4883146" y="9145"/>
                  <a:pt x="4884401" y="18278"/>
                  <a:pt x="4882642" y="27432"/>
                </a:cubicBezTo>
                <a:cubicBezTo>
                  <a:pt x="4640452" y="55312"/>
                  <a:pt x="4469276" y="12389"/>
                  <a:pt x="4282775" y="27432"/>
                </a:cubicBezTo>
                <a:cubicBezTo>
                  <a:pt x="4127518" y="7175"/>
                  <a:pt x="3830432" y="34045"/>
                  <a:pt x="3585254" y="27432"/>
                </a:cubicBezTo>
                <a:cubicBezTo>
                  <a:pt x="3397964" y="-19363"/>
                  <a:pt x="3088373" y="27783"/>
                  <a:pt x="2887734" y="27432"/>
                </a:cubicBezTo>
                <a:cubicBezTo>
                  <a:pt x="2686715" y="33491"/>
                  <a:pt x="2471858" y="-15874"/>
                  <a:pt x="2239040" y="27432"/>
                </a:cubicBezTo>
                <a:cubicBezTo>
                  <a:pt x="2010727" y="69105"/>
                  <a:pt x="1750352" y="75633"/>
                  <a:pt x="1443867" y="27432"/>
                </a:cubicBezTo>
                <a:cubicBezTo>
                  <a:pt x="1059802" y="3232"/>
                  <a:pt x="850219" y="23727"/>
                  <a:pt x="648694" y="27432"/>
                </a:cubicBezTo>
                <a:cubicBezTo>
                  <a:pt x="414440" y="23153"/>
                  <a:pt x="304476" y="56600"/>
                  <a:pt x="0" y="27432"/>
                </a:cubicBezTo>
                <a:cubicBezTo>
                  <a:pt x="-736" y="17315"/>
                  <a:pt x="432" y="6508"/>
                  <a:pt x="0" y="0"/>
                </a:cubicBezTo>
                <a:close/>
              </a:path>
              <a:path w="4882642" h="27432" fill="none" stroke="0" extrusionOk="0">
                <a:moveTo>
                  <a:pt x="0" y="0"/>
                </a:moveTo>
                <a:cubicBezTo>
                  <a:pt x="278307" y="12359"/>
                  <a:pt x="458140" y="1341"/>
                  <a:pt x="648694" y="0"/>
                </a:cubicBezTo>
                <a:cubicBezTo>
                  <a:pt x="837654" y="9322"/>
                  <a:pt x="968082" y="-1784"/>
                  <a:pt x="1199735" y="0"/>
                </a:cubicBezTo>
                <a:cubicBezTo>
                  <a:pt x="1403481" y="5976"/>
                  <a:pt x="1529540" y="18391"/>
                  <a:pt x="1799602" y="0"/>
                </a:cubicBezTo>
                <a:cubicBezTo>
                  <a:pt x="2060949" y="10650"/>
                  <a:pt x="2230517" y="38632"/>
                  <a:pt x="2545949" y="0"/>
                </a:cubicBezTo>
                <a:cubicBezTo>
                  <a:pt x="2872552" y="-33837"/>
                  <a:pt x="2933189" y="-11123"/>
                  <a:pt x="3194643" y="0"/>
                </a:cubicBezTo>
                <a:cubicBezTo>
                  <a:pt x="3425833" y="1576"/>
                  <a:pt x="3570403" y="-8842"/>
                  <a:pt x="3794510" y="0"/>
                </a:cubicBezTo>
                <a:cubicBezTo>
                  <a:pt x="3994857" y="-4870"/>
                  <a:pt x="4333504" y="-26345"/>
                  <a:pt x="4882642" y="0"/>
                </a:cubicBezTo>
                <a:cubicBezTo>
                  <a:pt x="4882085" y="8537"/>
                  <a:pt x="4883564" y="21849"/>
                  <a:pt x="4882642" y="27432"/>
                </a:cubicBezTo>
                <a:cubicBezTo>
                  <a:pt x="4562314" y="-173"/>
                  <a:pt x="4430982" y="86245"/>
                  <a:pt x="4185122" y="27432"/>
                </a:cubicBezTo>
                <a:cubicBezTo>
                  <a:pt x="3986202" y="13896"/>
                  <a:pt x="3828751" y="61605"/>
                  <a:pt x="3585254" y="27432"/>
                </a:cubicBezTo>
                <a:cubicBezTo>
                  <a:pt x="3360279" y="30319"/>
                  <a:pt x="3187249" y="44608"/>
                  <a:pt x="2790081" y="27432"/>
                </a:cubicBezTo>
                <a:cubicBezTo>
                  <a:pt x="2423355" y="30305"/>
                  <a:pt x="2455688" y="-1923"/>
                  <a:pt x="2141387" y="27432"/>
                </a:cubicBezTo>
                <a:cubicBezTo>
                  <a:pt x="1826188" y="48501"/>
                  <a:pt x="1763258" y="10227"/>
                  <a:pt x="1590346" y="27432"/>
                </a:cubicBezTo>
                <a:cubicBezTo>
                  <a:pt x="1376289" y="34931"/>
                  <a:pt x="1198242" y="14277"/>
                  <a:pt x="844000" y="27432"/>
                </a:cubicBezTo>
                <a:cubicBezTo>
                  <a:pt x="489390" y="13107"/>
                  <a:pt x="304080" y="13295"/>
                  <a:pt x="0" y="27432"/>
                </a:cubicBezTo>
                <a:cubicBezTo>
                  <a:pt x="-1508" y="15815"/>
                  <a:pt x="-177" y="81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882642"/>
                      <a:gd name="connsiteY0" fmla="*/ 0 h 27432"/>
                      <a:gd name="connsiteX1" fmla="*/ 648694 w 4882642"/>
                      <a:gd name="connsiteY1" fmla="*/ 0 h 27432"/>
                      <a:gd name="connsiteX2" fmla="*/ 1199735 w 4882642"/>
                      <a:gd name="connsiteY2" fmla="*/ 0 h 27432"/>
                      <a:gd name="connsiteX3" fmla="*/ 1799602 w 4882642"/>
                      <a:gd name="connsiteY3" fmla="*/ 0 h 27432"/>
                      <a:gd name="connsiteX4" fmla="*/ 2545949 w 4882642"/>
                      <a:gd name="connsiteY4" fmla="*/ 0 h 27432"/>
                      <a:gd name="connsiteX5" fmla="*/ 3194643 w 4882642"/>
                      <a:gd name="connsiteY5" fmla="*/ 0 h 27432"/>
                      <a:gd name="connsiteX6" fmla="*/ 3794510 w 4882642"/>
                      <a:gd name="connsiteY6" fmla="*/ 0 h 27432"/>
                      <a:gd name="connsiteX7" fmla="*/ 4882642 w 4882642"/>
                      <a:gd name="connsiteY7" fmla="*/ 0 h 27432"/>
                      <a:gd name="connsiteX8" fmla="*/ 4882642 w 4882642"/>
                      <a:gd name="connsiteY8" fmla="*/ 27432 h 27432"/>
                      <a:gd name="connsiteX9" fmla="*/ 4185122 w 4882642"/>
                      <a:gd name="connsiteY9" fmla="*/ 27432 h 27432"/>
                      <a:gd name="connsiteX10" fmla="*/ 3585254 w 4882642"/>
                      <a:gd name="connsiteY10" fmla="*/ 27432 h 27432"/>
                      <a:gd name="connsiteX11" fmla="*/ 2790081 w 4882642"/>
                      <a:gd name="connsiteY11" fmla="*/ 27432 h 27432"/>
                      <a:gd name="connsiteX12" fmla="*/ 2141387 w 4882642"/>
                      <a:gd name="connsiteY12" fmla="*/ 27432 h 27432"/>
                      <a:gd name="connsiteX13" fmla="*/ 1590346 w 4882642"/>
                      <a:gd name="connsiteY13" fmla="*/ 27432 h 27432"/>
                      <a:gd name="connsiteX14" fmla="*/ 844000 w 4882642"/>
                      <a:gd name="connsiteY14" fmla="*/ 27432 h 27432"/>
                      <a:gd name="connsiteX15" fmla="*/ 0 w 4882642"/>
                      <a:gd name="connsiteY15" fmla="*/ 27432 h 27432"/>
                      <a:gd name="connsiteX16" fmla="*/ 0 w 4882642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82642" h="27432" fill="none" extrusionOk="0">
                        <a:moveTo>
                          <a:pt x="0" y="0"/>
                        </a:moveTo>
                        <a:cubicBezTo>
                          <a:pt x="283896" y="15806"/>
                          <a:pt x="476914" y="-5705"/>
                          <a:pt x="648694" y="0"/>
                        </a:cubicBezTo>
                        <a:cubicBezTo>
                          <a:pt x="820474" y="5705"/>
                          <a:pt x="992491" y="-2560"/>
                          <a:pt x="1199735" y="0"/>
                        </a:cubicBezTo>
                        <a:cubicBezTo>
                          <a:pt x="1406979" y="2560"/>
                          <a:pt x="1535106" y="-12373"/>
                          <a:pt x="1799602" y="0"/>
                        </a:cubicBezTo>
                        <a:cubicBezTo>
                          <a:pt x="2064098" y="12373"/>
                          <a:pt x="2220857" y="34016"/>
                          <a:pt x="2545949" y="0"/>
                        </a:cubicBezTo>
                        <a:cubicBezTo>
                          <a:pt x="2871041" y="-34016"/>
                          <a:pt x="2930967" y="-6551"/>
                          <a:pt x="3194643" y="0"/>
                        </a:cubicBezTo>
                        <a:cubicBezTo>
                          <a:pt x="3458319" y="6551"/>
                          <a:pt x="3590719" y="-27970"/>
                          <a:pt x="3794510" y="0"/>
                        </a:cubicBezTo>
                        <a:cubicBezTo>
                          <a:pt x="3998301" y="27970"/>
                          <a:pt x="4343090" y="-39667"/>
                          <a:pt x="4882642" y="0"/>
                        </a:cubicBezTo>
                        <a:cubicBezTo>
                          <a:pt x="4881669" y="8304"/>
                          <a:pt x="4882164" y="21512"/>
                          <a:pt x="4882642" y="27432"/>
                        </a:cubicBezTo>
                        <a:cubicBezTo>
                          <a:pt x="4608564" y="7308"/>
                          <a:pt x="4394312" y="56256"/>
                          <a:pt x="4185122" y="27432"/>
                        </a:cubicBezTo>
                        <a:cubicBezTo>
                          <a:pt x="3975932" y="-1392"/>
                          <a:pt x="3827783" y="51583"/>
                          <a:pt x="3585254" y="27432"/>
                        </a:cubicBezTo>
                        <a:cubicBezTo>
                          <a:pt x="3342725" y="3281"/>
                          <a:pt x="3165015" y="17373"/>
                          <a:pt x="2790081" y="27432"/>
                        </a:cubicBezTo>
                        <a:cubicBezTo>
                          <a:pt x="2415147" y="37491"/>
                          <a:pt x="2453830" y="6816"/>
                          <a:pt x="2141387" y="27432"/>
                        </a:cubicBezTo>
                        <a:cubicBezTo>
                          <a:pt x="1828944" y="48048"/>
                          <a:pt x="1774219" y="17790"/>
                          <a:pt x="1590346" y="27432"/>
                        </a:cubicBezTo>
                        <a:cubicBezTo>
                          <a:pt x="1406473" y="37074"/>
                          <a:pt x="1200327" y="18527"/>
                          <a:pt x="844000" y="27432"/>
                        </a:cubicBezTo>
                        <a:cubicBezTo>
                          <a:pt x="487673" y="36337"/>
                          <a:pt x="322314" y="2648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882642" h="27432" stroke="0" extrusionOk="0">
                        <a:moveTo>
                          <a:pt x="0" y="0"/>
                        </a:moveTo>
                        <a:cubicBezTo>
                          <a:pt x="238803" y="9040"/>
                          <a:pt x="494861" y="-4831"/>
                          <a:pt x="648694" y="0"/>
                        </a:cubicBezTo>
                        <a:cubicBezTo>
                          <a:pt x="802527" y="4831"/>
                          <a:pt x="991643" y="12575"/>
                          <a:pt x="1199735" y="0"/>
                        </a:cubicBezTo>
                        <a:cubicBezTo>
                          <a:pt x="1407827" y="-12575"/>
                          <a:pt x="1757315" y="9056"/>
                          <a:pt x="1994908" y="0"/>
                        </a:cubicBezTo>
                        <a:cubicBezTo>
                          <a:pt x="2232501" y="-9056"/>
                          <a:pt x="2370188" y="18797"/>
                          <a:pt x="2643602" y="0"/>
                        </a:cubicBezTo>
                        <a:cubicBezTo>
                          <a:pt x="2917016" y="-18797"/>
                          <a:pt x="3036387" y="10091"/>
                          <a:pt x="3292296" y="0"/>
                        </a:cubicBezTo>
                        <a:cubicBezTo>
                          <a:pt x="3548205" y="-10091"/>
                          <a:pt x="3892824" y="6516"/>
                          <a:pt x="4087469" y="0"/>
                        </a:cubicBezTo>
                        <a:cubicBezTo>
                          <a:pt x="4282114" y="-6516"/>
                          <a:pt x="4487997" y="-16222"/>
                          <a:pt x="4882642" y="0"/>
                        </a:cubicBezTo>
                        <a:cubicBezTo>
                          <a:pt x="4883127" y="9333"/>
                          <a:pt x="4883920" y="19699"/>
                          <a:pt x="4882642" y="27432"/>
                        </a:cubicBezTo>
                        <a:cubicBezTo>
                          <a:pt x="4665479" y="53358"/>
                          <a:pt x="4455363" y="34051"/>
                          <a:pt x="4282775" y="27432"/>
                        </a:cubicBezTo>
                        <a:cubicBezTo>
                          <a:pt x="4110187" y="20813"/>
                          <a:pt x="3781952" y="37808"/>
                          <a:pt x="3585254" y="27432"/>
                        </a:cubicBezTo>
                        <a:cubicBezTo>
                          <a:pt x="3388556" y="17056"/>
                          <a:pt x="3084641" y="41802"/>
                          <a:pt x="2887734" y="27432"/>
                        </a:cubicBezTo>
                        <a:cubicBezTo>
                          <a:pt x="2690827" y="13062"/>
                          <a:pt x="2491613" y="5294"/>
                          <a:pt x="2239040" y="27432"/>
                        </a:cubicBezTo>
                        <a:cubicBezTo>
                          <a:pt x="1986467" y="49570"/>
                          <a:pt x="1795483" y="63015"/>
                          <a:pt x="1443867" y="27432"/>
                        </a:cubicBezTo>
                        <a:cubicBezTo>
                          <a:pt x="1092251" y="-8151"/>
                          <a:pt x="850619" y="43704"/>
                          <a:pt x="648694" y="27432"/>
                        </a:cubicBezTo>
                        <a:cubicBezTo>
                          <a:pt x="446769" y="11160"/>
                          <a:pt x="306471" y="26408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A97B45E-1C58-1F4D-AE38-C2482007B07D}"/>
              </a:ext>
            </a:extLst>
          </p:cNvPr>
          <p:cNvSpPr/>
          <p:nvPr/>
        </p:nvSpPr>
        <p:spPr>
          <a:xfrm>
            <a:off x="946404" y="3991356"/>
            <a:ext cx="7228332" cy="532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Os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dados</a:t>
            </a:r>
            <a:r>
              <a:rPr lang="en-US" sz="2200" i="1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se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tornaram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um </a:t>
            </a:r>
            <a:r>
              <a:rPr lang="en-US" sz="2200" i="1" dirty="0" err="1">
                <a:effectLst/>
                <a:latin typeface="Roboto Mono" pitchFamily="49" charset="0"/>
                <a:ea typeface="Roboto Mono" pitchFamily="49" charset="0"/>
              </a:rPr>
              <a:t>elemento</a:t>
            </a:r>
            <a:r>
              <a:rPr lang="en-US" sz="2200" i="1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i="1" dirty="0" err="1">
                <a:effectLst/>
                <a:latin typeface="Roboto Mono" pitchFamily="49" charset="0"/>
                <a:ea typeface="Roboto Mono" pitchFamily="49" charset="0"/>
              </a:rPr>
              <a:t>estrutural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da nova Economia,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ao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passo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que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estudiosos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têm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comparado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a magnitude da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sua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importância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para a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sociedade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à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revolução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causada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pela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descoberta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e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utilização</a:t>
            </a:r>
            <a:r>
              <a:rPr lang="en-US" sz="2200" dirty="0">
                <a:effectLst/>
                <a:latin typeface="Roboto Mono" pitchFamily="49" charset="0"/>
                <a:ea typeface="Roboto Mono" pitchFamily="49" charset="0"/>
              </a:rPr>
              <a:t> do </a:t>
            </a:r>
            <a:r>
              <a:rPr lang="en-US" sz="2200" dirty="0" err="1">
                <a:effectLst/>
                <a:latin typeface="Roboto Mono" pitchFamily="49" charset="0"/>
                <a:ea typeface="Roboto Mono" pitchFamily="49" charset="0"/>
              </a:rPr>
              <a:t>petróleo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.</a:t>
            </a:r>
          </a:p>
          <a:p>
            <a:pPr marL="228600" algn="just">
              <a:lnSpc>
                <a:spcPct val="90000"/>
              </a:lnSpc>
              <a:spcBef>
                <a:spcPts val="600"/>
              </a:spcBef>
            </a:pP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</a:p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Roboto Mono" pitchFamily="49" charset="0"/>
                <a:ea typeface="Roboto Mono" pitchFamily="49" charset="0"/>
              </a:rPr>
              <a:t>Dados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podem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ser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produzidos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em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segundos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.</a:t>
            </a:r>
          </a:p>
          <a:p>
            <a:pPr marL="228600" algn="just">
              <a:lnSpc>
                <a:spcPct val="90000"/>
              </a:lnSpc>
              <a:spcBef>
                <a:spcPts val="600"/>
              </a:spcBef>
            </a:pPr>
            <a:endParaRPr lang="en-US" sz="2200" dirty="0">
              <a:latin typeface="Roboto Mono" pitchFamily="49" charset="0"/>
              <a:ea typeface="Roboto Mono" pitchFamily="49" charset="0"/>
            </a:endParaRPr>
          </a:p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Roboto Mono" pitchFamily="49" charset="0"/>
                <a:ea typeface="Roboto Mono" pitchFamily="49" charset="0"/>
              </a:rPr>
              <a:t>Dados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existem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em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praticamente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todos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os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lugares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e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são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técnicamente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fáceis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de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gravar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e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armazena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r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.</a:t>
            </a:r>
          </a:p>
          <a:p>
            <a:pPr marL="228600" algn="just">
              <a:lnSpc>
                <a:spcPct val="90000"/>
              </a:lnSpc>
              <a:spcBef>
                <a:spcPts val="600"/>
              </a:spcBef>
            </a:pPr>
            <a:endParaRPr lang="en-US" sz="2200" dirty="0">
              <a:latin typeface="Roboto Mono" pitchFamily="49" charset="0"/>
              <a:ea typeface="Roboto Mono" pitchFamily="49" charset="0"/>
            </a:endParaRPr>
          </a:p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Roboto Mono" pitchFamily="49" charset="0"/>
                <a:ea typeface="Roboto Mono" pitchFamily="49" charset="0"/>
              </a:rPr>
              <a:t>O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processamento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de dados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cria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mais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conhecimento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e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transmite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poder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em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todas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as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áreas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de </a:t>
            </a:r>
            <a:r>
              <a:rPr lang="en-US" sz="2200" b="1" dirty="0" err="1">
                <a:latin typeface="Roboto Mono" pitchFamily="49" charset="0"/>
                <a:ea typeface="Roboto Mono" pitchFamily="49" charset="0"/>
              </a:rPr>
              <a:t>ação</a:t>
            </a:r>
            <a:r>
              <a:rPr lang="en-US" sz="2200" b="1" dirty="0">
                <a:latin typeface="Roboto Mono" pitchFamily="49" charset="0"/>
                <a:ea typeface="Roboto Mono" pitchFamily="49" charset="0"/>
              </a:rPr>
              <a:t> social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não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só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na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200" dirty="0" err="1">
                <a:latin typeface="Roboto Mono" pitchFamily="49" charset="0"/>
                <a:ea typeface="Roboto Mono" pitchFamily="49" charset="0"/>
              </a:rPr>
              <a:t>economia</a:t>
            </a:r>
            <a:r>
              <a:rPr lang="en-US" sz="2200" dirty="0">
                <a:latin typeface="Roboto Mono" pitchFamily="49" charset="0"/>
                <a:ea typeface="Roboto Mono" pitchFamily="49" charset="0"/>
              </a:rPr>
              <a:t>.</a:t>
            </a:r>
            <a:br>
              <a:rPr lang="en-US" sz="2200" dirty="0">
                <a:latin typeface="Roboto Mono" pitchFamily="49" charset="0"/>
                <a:ea typeface="Roboto Mono" pitchFamily="49" charset="0"/>
              </a:rPr>
            </a:br>
            <a:endParaRPr lang="en-US" sz="2200" dirty="0">
              <a:latin typeface="Roboto Mono" pitchFamily="49" charset="0"/>
              <a:ea typeface="Roboto Mono" pitchFamily="49" charset="0"/>
            </a:endParaRP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pc="100" dirty="0"/>
          </a:p>
          <a:p>
            <a:pPr marL="228600" algn="just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marL="228600" algn="just"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effectLst/>
                <a:latin typeface="Roboto Mono" pitchFamily="49" charset="0"/>
                <a:ea typeface="Roboto Mono" pitchFamily="49" charset="0"/>
              </a:rPr>
              <a:t>HOFFMAN-RIEM, Wolfgang. </a:t>
            </a:r>
            <a:r>
              <a:rPr lang="en-US" sz="1200" i="1" dirty="0">
                <a:effectLst/>
                <a:latin typeface="Roboto Mono" pitchFamily="49" charset="0"/>
                <a:ea typeface="Roboto Mono" pitchFamily="49" charset="0"/>
              </a:rPr>
              <a:t>Teoria </a:t>
            </a:r>
            <a:r>
              <a:rPr lang="en-US" sz="1200" i="1" dirty="0" err="1">
                <a:effectLst/>
                <a:latin typeface="Roboto Mono" pitchFamily="49" charset="0"/>
                <a:ea typeface="Roboto Mono" pitchFamily="49" charset="0"/>
              </a:rPr>
              <a:t>Geral</a:t>
            </a:r>
            <a:r>
              <a:rPr lang="en-US" sz="1200" i="1" dirty="0">
                <a:effectLst/>
                <a:latin typeface="Roboto Mono" pitchFamily="49" charset="0"/>
                <a:ea typeface="Roboto Mono" pitchFamily="49" charset="0"/>
              </a:rPr>
              <a:t> do </a:t>
            </a:r>
            <a:r>
              <a:rPr lang="en-US" sz="1200" i="1" dirty="0" err="1">
                <a:effectLst/>
                <a:latin typeface="Roboto Mono" pitchFamily="49" charset="0"/>
                <a:ea typeface="Roboto Mono" pitchFamily="49" charset="0"/>
              </a:rPr>
              <a:t>Direito</a:t>
            </a:r>
            <a:r>
              <a:rPr lang="en-US" sz="1200" i="1" dirty="0">
                <a:effectLst/>
                <a:latin typeface="Roboto Mono" pitchFamily="49" charset="0"/>
                <a:ea typeface="Roboto Mono" pitchFamily="49" charset="0"/>
              </a:rPr>
              <a:t> Digital</a:t>
            </a:r>
            <a:r>
              <a:rPr lang="en-US" sz="1200" dirty="0">
                <a:effectLst/>
                <a:latin typeface="Roboto Mono" pitchFamily="49" charset="0"/>
                <a:ea typeface="Roboto Mono" pitchFamily="49" charset="0"/>
              </a:rPr>
              <a:t>: </a:t>
            </a:r>
            <a:r>
              <a:rPr lang="en-US" sz="1200" dirty="0" err="1">
                <a:effectLst/>
                <a:latin typeface="Roboto Mono" pitchFamily="49" charset="0"/>
                <a:ea typeface="Roboto Mono" pitchFamily="49" charset="0"/>
              </a:rPr>
              <a:t>Transformação</a:t>
            </a:r>
            <a:r>
              <a:rPr lang="en-US" sz="1200" dirty="0">
                <a:effectLst/>
                <a:latin typeface="Roboto Mono" pitchFamily="49" charset="0"/>
                <a:ea typeface="Roboto Mono" pitchFamily="49" charset="0"/>
              </a:rPr>
              <a:t> Digital: </a:t>
            </a:r>
            <a:r>
              <a:rPr lang="en-US" sz="1200" dirty="0" err="1">
                <a:effectLst/>
                <a:latin typeface="Roboto Mono" pitchFamily="49" charset="0"/>
                <a:ea typeface="Roboto Mono" pitchFamily="49" charset="0"/>
              </a:rPr>
              <a:t>Desafios</a:t>
            </a:r>
            <a:r>
              <a:rPr lang="en-US" sz="1200" dirty="0">
                <a:effectLst/>
                <a:latin typeface="Roboto Mono" pitchFamily="49" charset="0"/>
                <a:ea typeface="Roboto Mono" pitchFamily="49" charset="0"/>
              </a:rPr>
              <a:t> para o </a:t>
            </a:r>
            <a:r>
              <a:rPr lang="en-US" sz="1200" dirty="0" err="1">
                <a:effectLst/>
                <a:latin typeface="Roboto Mono" pitchFamily="49" charset="0"/>
                <a:ea typeface="Roboto Mono" pitchFamily="49" charset="0"/>
              </a:rPr>
              <a:t>Direito</a:t>
            </a:r>
            <a:r>
              <a:rPr lang="en-US" sz="1200" dirty="0">
                <a:effectLst/>
                <a:latin typeface="Roboto Mono" pitchFamily="49" charset="0"/>
                <a:ea typeface="Roboto Mono" pitchFamily="49" charset="0"/>
              </a:rPr>
              <a:t>. Trad. Italo Fuhrman. 2ª ed. Rio de Janeiro: </a:t>
            </a:r>
            <a:r>
              <a:rPr lang="en-US" sz="1200" dirty="0" err="1">
                <a:effectLst/>
                <a:latin typeface="Roboto Mono" pitchFamily="49" charset="0"/>
                <a:ea typeface="Roboto Mono" pitchFamily="49" charset="0"/>
              </a:rPr>
              <a:t>Forense</a:t>
            </a:r>
            <a:r>
              <a:rPr lang="en-US" sz="1200" dirty="0">
                <a:effectLst/>
                <a:latin typeface="Roboto Mono" pitchFamily="49" charset="0"/>
                <a:ea typeface="Roboto Mono" pitchFamily="49" charset="0"/>
              </a:rPr>
              <a:t>, 2022, pp. 22-23.</a:t>
            </a:r>
            <a:endParaRPr lang="en-US" sz="1200" spc="100" dirty="0">
              <a:latin typeface="Roboto Mono" pitchFamily="49" charset="0"/>
              <a:ea typeface="Roboto Mono" pitchFamily="49" charset="0"/>
            </a:endParaRPr>
          </a:p>
        </p:txBody>
      </p:sp>
      <p:pic>
        <p:nvPicPr>
          <p:cNvPr id="1026" name="Picture 2" descr="Barco na água com cidade ao fundo&#10;&#10;Descrição gerada automaticamente com confiança média">
            <a:extLst>
              <a:ext uri="{FF2B5EF4-FFF2-40B4-BE49-F238E27FC236}">
                <a16:creationId xmlns:a16="http://schemas.microsoft.com/office/drawing/2014/main" id="{FE77040B-E0DC-EDC7-9528-B83BB012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8572" y="3260156"/>
            <a:ext cx="8188452" cy="37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F1FE30F6-D093-554A-A059-C2D9C843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Professor Titular André Ramos Tavares - FDUSP</a:t>
            </a:r>
          </a:p>
        </p:txBody>
      </p:sp>
    </p:spTree>
    <p:extLst>
      <p:ext uri="{BB962C8B-B14F-4D97-AF65-F5344CB8AC3E}">
        <p14:creationId xmlns:p14="http://schemas.microsoft.com/office/powerpoint/2010/main" val="12111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946404" y="960120"/>
            <a:ext cx="7228332" cy="2221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Dados como “novo petróleo”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9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917" y="3559302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994908 w 4882642"/>
              <a:gd name="connsiteY3" fmla="*/ 0 h 27432"/>
              <a:gd name="connsiteX4" fmla="*/ 2643602 w 4882642"/>
              <a:gd name="connsiteY4" fmla="*/ 0 h 27432"/>
              <a:gd name="connsiteX5" fmla="*/ 3292296 w 4882642"/>
              <a:gd name="connsiteY5" fmla="*/ 0 h 27432"/>
              <a:gd name="connsiteX6" fmla="*/ 4087469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282775 w 4882642"/>
              <a:gd name="connsiteY9" fmla="*/ 27432 h 27432"/>
              <a:gd name="connsiteX10" fmla="*/ 3585254 w 4882642"/>
              <a:gd name="connsiteY10" fmla="*/ 27432 h 27432"/>
              <a:gd name="connsiteX11" fmla="*/ 2887734 w 4882642"/>
              <a:gd name="connsiteY11" fmla="*/ 27432 h 27432"/>
              <a:gd name="connsiteX12" fmla="*/ 2239040 w 4882642"/>
              <a:gd name="connsiteY12" fmla="*/ 27432 h 27432"/>
              <a:gd name="connsiteX13" fmla="*/ 1443867 w 4882642"/>
              <a:gd name="connsiteY13" fmla="*/ 27432 h 27432"/>
              <a:gd name="connsiteX14" fmla="*/ 648694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2422" y="50852"/>
                  <a:pt x="501396" y="-20227"/>
                  <a:pt x="648694" y="0"/>
                </a:cubicBezTo>
                <a:cubicBezTo>
                  <a:pt x="799812" y="38507"/>
                  <a:pt x="959489" y="-800"/>
                  <a:pt x="1199735" y="0"/>
                </a:cubicBezTo>
                <a:cubicBezTo>
                  <a:pt x="1414420" y="17294"/>
                  <a:pt x="1508747" y="1527"/>
                  <a:pt x="1799602" y="0"/>
                </a:cubicBezTo>
                <a:cubicBezTo>
                  <a:pt x="2066440" y="-1017"/>
                  <a:pt x="2195650" y="32589"/>
                  <a:pt x="2545949" y="0"/>
                </a:cubicBezTo>
                <a:cubicBezTo>
                  <a:pt x="2873794" y="-31645"/>
                  <a:pt x="2929952" y="-3485"/>
                  <a:pt x="3194643" y="0"/>
                </a:cubicBezTo>
                <a:cubicBezTo>
                  <a:pt x="3454854" y="13507"/>
                  <a:pt x="3583403" y="-37677"/>
                  <a:pt x="3794510" y="0"/>
                </a:cubicBezTo>
                <a:cubicBezTo>
                  <a:pt x="4006689" y="30598"/>
                  <a:pt x="4340446" y="-94541"/>
                  <a:pt x="4882642" y="0"/>
                </a:cubicBezTo>
                <a:cubicBezTo>
                  <a:pt x="4881830" y="8405"/>
                  <a:pt x="4881054" y="21756"/>
                  <a:pt x="4882642" y="27432"/>
                </a:cubicBezTo>
                <a:cubicBezTo>
                  <a:pt x="4602011" y="27736"/>
                  <a:pt x="4385273" y="27792"/>
                  <a:pt x="4185122" y="27432"/>
                </a:cubicBezTo>
                <a:cubicBezTo>
                  <a:pt x="4006416" y="-24290"/>
                  <a:pt x="3836508" y="36434"/>
                  <a:pt x="3585254" y="27432"/>
                </a:cubicBezTo>
                <a:cubicBezTo>
                  <a:pt x="3336147" y="759"/>
                  <a:pt x="3187969" y="-5198"/>
                  <a:pt x="2790081" y="27432"/>
                </a:cubicBezTo>
                <a:cubicBezTo>
                  <a:pt x="2412999" y="38696"/>
                  <a:pt x="2457514" y="16798"/>
                  <a:pt x="2141387" y="27432"/>
                </a:cubicBezTo>
                <a:cubicBezTo>
                  <a:pt x="1838990" y="46054"/>
                  <a:pt x="1771634" y="27462"/>
                  <a:pt x="1590346" y="27432"/>
                </a:cubicBezTo>
                <a:cubicBezTo>
                  <a:pt x="1444790" y="48064"/>
                  <a:pt x="1195028" y="1250"/>
                  <a:pt x="844000" y="27432"/>
                </a:cubicBezTo>
                <a:cubicBezTo>
                  <a:pt x="493299" y="36516"/>
                  <a:pt x="334969" y="15761"/>
                  <a:pt x="0" y="27432"/>
                </a:cubicBezTo>
                <a:cubicBezTo>
                  <a:pt x="-476" y="15539"/>
                  <a:pt x="-411" y="9181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53027" y="23111"/>
                  <a:pt x="491193" y="-9736"/>
                  <a:pt x="648694" y="0"/>
                </a:cubicBezTo>
                <a:cubicBezTo>
                  <a:pt x="774418" y="32734"/>
                  <a:pt x="1004421" y="15443"/>
                  <a:pt x="1199735" y="0"/>
                </a:cubicBezTo>
                <a:cubicBezTo>
                  <a:pt x="1414066" y="-19237"/>
                  <a:pt x="1745615" y="-11843"/>
                  <a:pt x="1994908" y="0"/>
                </a:cubicBezTo>
                <a:cubicBezTo>
                  <a:pt x="2228376" y="-7139"/>
                  <a:pt x="2371916" y="44711"/>
                  <a:pt x="2643602" y="0"/>
                </a:cubicBezTo>
                <a:cubicBezTo>
                  <a:pt x="2914314" y="-21888"/>
                  <a:pt x="3044662" y="1137"/>
                  <a:pt x="3292296" y="0"/>
                </a:cubicBezTo>
                <a:cubicBezTo>
                  <a:pt x="3560253" y="4721"/>
                  <a:pt x="3901562" y="8014"/>
                  <a:pt x="4087469" y="0"/>
                </a:cubicBezTo>
                <a:cubicBezTo>
                  <a:pt x="4275340" y="-4038"/>
                  <a:pt x="4487843" y="-21532"/>
                  <a:pt x="4882642" y="0"/>
                </a:cubicBezTo>
                <a:cubicBezTo>
                  <a:pt x="4883146" y="9145"/>
                  <a:pt x="4884401" y="18278"/>
                  <a:pt x="4882642" y="27432"/>
                </a:cubicBezTo>
                <a:cubicBezTo>
                  <a:pt x="4640452" y="55312"/>
                  <a:pt x="4469276" y="12389"/>
                  <a:pt x="4282775" y="27432"/>
                </a:cubicBezTo>
                <a:cubicBezTo>
                  <a:pt x="4127518" y="7175"/>
                  <a:pt x="3830432" y="34045"/>
                  <a:pt x="3585254" y="27432"/>
                </a:cubicBezTo>
                <a:cubicBezTo>
                  <a:pt x="3397964" y="-19363"/>
                  <a:pt x="3088373" y="27783"/>
                  <a:pt x="2887734" y="27432"/>
                </a:cubicBezTo>
                <a:cubicBezTo>
                  <a:pt x="2686715" y="33491"/>
                  <a:pt x="2471858" y="-15874"/>
                  <a:pt x="2239040" y="27432"/>
                </a:cubicBezTo>
                <a:cubicBezTo>
                  <a:pt x="2010727" y="69105"/>
                  <a:pt x="1750352" y="75633"/>
                  <a:pt x="1443867" y="27432"/>
                </a:cubicBezTo>
                <a:cubicBezTo>
                  <a:pt x="1059802" y="3232"/>
                  <a:pt x="850219" y="23727"/>
                  <a:pt x="648694" y="27432"/>
                </a:cubicBezTo>
                <a:cubicBezTo>
                  <a:pt x="414440" y="23153"/>
                  <a:pt x="304476" y="56600"/>
                  <a:pt x="0" y="27432"/>
                </a:cubicBezTo>
                <a:cubicBezTo>
                  <a:pt x="-736" y="17315"/>
                  <a:pt x="432" y="6508"/>
                  <a:pt x="0" y="0"/>
                </a:cubicBezTo>
                <a:close/>
              </a:path>
              <a:path w="4882642" h="27432" fill="none" stroke="0" extrusionOk="0">
                <a:moveTo>
                  <a:pt x="0" y="0"/>
                </a:moveTo>
                <a:cubicBezTo>
                  <a:pt x="278307" y="12359"/>
                  <a:pt x="458140" y="1341"/>
                  <a:pt x="648694" y="0"/>
                </a:cubicBezTo>
                <a:cubicBezTo>
                  <a:pt x="837654" y="9322"/>
                  <a:pt x="968082" y="-1784"/>
                  <a:pt x="1199735" y="0"/>
                </a:cubicBezTo>
                <a:cubicBezTo>
                  <a:pt x="1403481" y="5976"/>
                  <a:pt x="1529540" y="18391"/>
                  <a:pt x="1799602" y="0"/>
                </a:cubicBezTo>
                <a:cubicBezTo>
                  <a:pt x="2060949" y="10650"/>
                  <a:pt x="2230517" y="38632"/>
                  <a:pt x="2545949" y="0"/>
                </a:cubicBezTo>
                <a:cubicBezTo>
                  <a:pt x="2872552" y="-33837"/>
                  <a:pt x="2933189" y="-11123"/>
                  <a:pt x="3194643" y="0"/>
                </a:cubicBezTo>
                <a:cubicBezTo>
                  <a:pt x="3425833" y="1576"/>
                  <a:pt x="3570403" y="-8842"/>
                  <a:pt x="3794510" y="0"/>
                </a:cubicBezTo>
                <a:cubicBezTo>
                  <a:pt x="3994857" y="-4870"/>
                  <a:pt x="4333504" y="-26345"/>
                  <a:pt x="4882642" y="0"/>
                </a:cubicBezTo>
                <a:cubicBezTo>
                  <a:pt x="4882085" y="8537"/>
                  <a:pt x="4883564" y="21849"/>
                  <a:pt x="4882642" y="27432"/>
                </a:cubicBezTo>
                <a:cubicBezTo>
                  <a:pt x="4562314" y="-173"/>
                  <a:pt x="4430982" y="86245"/>
                  <a:pt x="4185122" y="27432"/>
                </a:cubicBezTo>
                <a:cubicBezTo>
                  <a:pt x="3986202" y="13896"/>
                  <a:pt x="3828751" y="61605"/>
                  <a:pt x="3585254" y="27432"/>
                </a:cubicBezTo>
                <a:cubicBezTo>
                  <a:pt x="3360279" y="30319"/>
                  <a:pt x="3187249" y="44608"/>
                  <a:pt x="2790081" y="27432"/>
                </a:cubicBezTo>
                <a:cubicBezTo>
                  <a:pt x="2423355" y="30305"/>
                  <a:pt x="2455688" y="-1923"/>
                  <a:pt x="2141387" y="27432"/>
                </a:cubicBezTo>
                <a:cubicBezTo>
                  <a:pt x="1826188" y="48501"/>
                  <a:pt x="1763258" y="10227"/>
                  <a:pt x="1590346" y="27432"/>
                </a:cubicBezTo>
                <a:cubicBezTo>
                  <a:pt x="1376289" y="34931"/>
                  <a:pt x="1198242" y="14277"/>
                  <a:pt x="844000" y="27432"/>
                </a:cubicBezTo>
                <a:cubicBezTo>
                  <a:pt x="489390" y="13107"/>
                  <a:pt x="304080" y="13295"/>
                  <a:pt x="0" y="27432"/>
                </a:cubicBezTo>
                <a:cubicBezTo>
                  <a:pt x="-1508" y="15815"/>
                  <a:pt x="-177" y="81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882642"/>
                      <a:gd name="connsiteY0" fmla="*/ 0 h 27432"/>
                      <a:gd name="connsiteX1" fmla="*/ 648694 w 4882642"/>
                      <a:gd name="connsiteY1" fmla="*/ 0 h 27432"/>
                      <a:gd name="connsiteX2" fmla="*/ 1199735 w 4882642"/>
                      <a:gd name="connsiteY2" fmla="*/ 0 h 27432"/>
                      <a:gd name="connsiteX3" fmla="*/ 1799602 w 4882642"/>
                      <a:gd name="connsiteY3" fmla="*/ 0 h 27432"/>
                      <a:gd name="connsiteX4" fmla="*/ 2545949 w 4882642"/>
                      <a:gd name="connsiteY4" fmla="*/ 0 h 27432"/>
                      <a:gd name="connsiteX5" fmla="*/ 3194643 w 4882642"/>
                      <a:gd name="connsiteY5" fmla="*/ 0 h 27432"/>
                      <a:gd name="connsiteX6" fmla="*/ 3794510 w 4882642"/>
                      <a:gd name="connsiteY6" fmla="*/ 0 h 27432"/>
                      <a:gd name="connsiteX7" fmla="*/ 4882642 w 4882642"/>
                      <a:gd name="connsiteY7" fmla="*/ 0 h 27432"/>
                      <a:gd name="connsiteX8" fmla="*/ 4882642 w 4882642"/>
                      <a:gd name="connsiteY8" fmla="*/ 27432 h 27432"/>
                      <a:gd name="connsiteX9" fmla="*/ 4185122 w 4882642"/>
                      <a:gd name="connsiteY9" fmla="*/ 27432 h 27432"/>
                      <a:gd name="connsiteX10" fmla="*/ 3585254 w 4882642"/>
                      <a:gd name="connsiteY10" fmla="*/ 27432 h 27432"/>
                      <a:gd name="connsiteX11" fmla="*/ 2790081 w 4882642"/>
                      <a:gd name="connsiteY11" fmla="*/ 27432 h 27432"/>
                      <a:gd name="connsiteX12" fmla="*/ 2141387 w 4882642"/>
                      <a:gd name="connsiteY12" fmla="*/ 27432 h 27432"/>
                      <a:gd name="connsiteX13" fmla="*/ 1590346 w 4882642"/>
                      <a:gd name="connsiteY13" fmla="*/ 27432 h 27432"/>
                      <a:gd name="connsiteX14" fmla="*/ 844000 w 4882642"/>
                      <a:gd name="connsiteY14" fmla="*/ 27432 h 27432"/>
                      <a:gd name="connsiteX15" fmla="*/ 0 w 4882642"/>
                      <a:gd name="connsiteY15" fmla="*/ 27432 h 27432"/>
                      <a:gd name="connsiteX16" fmla="*/ 0 w 4882642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82642" h="27432" fill="none" extrusionOk="0">
                        <a:moveTo>
                          <a:pt x="0" y="0"/>
                        </a:moveTo>
                        <a:cubicBezTo>
                          <a:pt x="283896" y="15806"/>
                          <a:pt x="476914" y="-5705"/>
                          <a:pt x="648694" y="0"/>
                        </a:cubicBezTo>
                        <a:cubicBezTo>
                          <a:pt x="820474" y="5705"/>
                          <a:pt x="992491" y="-2560"/>
                          <a:pt x="1199735" y="0"/>
                        </a:cubicBezTo>
                        <a:cubicBezTo>
                          <a:pt x="1406979" y="2560"/>
                          <a:pt x="1535106" y="-12373"/>
                          <a:pt x="1799602" y="0"/>
                        </a:cubicBezTo>
                        <a:cubicBezTo>
                          <a:pt x="2064098" y="12373"/>
                          <a:pt x="2220857" y="34016"/>
                          <a:pt x="2545949" y="0"/>
                        </a:cubicBezTo>
                        <a:cubicBezTo>
                          <a:pt x="2871041" y="-34016"/>
                          <a:pt x="2930967" y="-6551"/>
                          <a:pt x="3194643" y="0"/>
                        </a:cubicBezTo>
                        <a:cubicBezTo>
                          <a:pt x="3458319" y="6551"/>
                          <a:pt x="3590719" y="-27970"/>
                          <a:pt x="3794510" y="0"/>
                        </a:cubicBezTo>
                        <a:cubicBezTo>
                          <a:pt x="3998301" y="27970"/>
                          <a:pt x="4343090" y="-39667"/>
                          <a:pt x="4882642" y="0"/>
                        </a:cubicBezTo>
                        <a:cubicBezTo>
                          <a:pt x="4881669" y="8304"/>
                          <a:pt x="4882164" y="21512"/>
                          <a:pt x="4882642" y="27432"/>
                        </a:cubicBezTo>
                        <a:cubicBezTo>
                          <a:pt x="4608564" y="7308"/>
                          <a:pt x="4394312" y="56256"/>
                          <a:pt x="4185122" y="27432"/>
                        </a:cubicBezTo>
                        <a:cubicBezTo>
                          <a:pt x="3975932" y="-1392"/>
                          <a:pt x="3827783" y="51583"/>
                          <a:pt x="3585254" y="27432"/>
                        </a:cubicBezTo>
                        <a:cubicBezTo>
                          <a:pt x="3342725" y="3281"/>
                          <a:pt x="3165015" y="17373"/>
                          <a:pt x="2790081" y="27432"/>
                        </a:cubicBezTo>
                        <a:cubicBezTo>
                          <a:pt x="2415147" y="37491"/>
                          <a:pt x="2453830" y="6816"/>
                          <a:pt x="2141387" y="27432"/>
                        </a:cubicBezTo>
                        <a:cubicBezTo>
                          <a:pt x="1828944" y="48048"/>
                          <a:pt x="1774219" y="17790"/>
                          <a:pt x="1590346" y="27432"/>
                        </a:cubicBezTo>
                        <a:cubicBezTo>
                          <a:pt x="1406473" y="37074"/>
                          <a:pt x="1200327" y="18527"/>
                          <a:pt x="844000" y="27432"/>
                        </a:cubicBezTo>
                        <a:cubicBezTo>
                          <a:pt x="487673" y="36337"/>
                          <a:pt x="322314" y="2648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882642" h="27432" stroke="0" extrusionOk="0">
                        <a:moveTo>
                          <a:pt x="0" y="0"/>
                        </a:moveTo>
                        <a:cubicBezTo>
                          <a:pt x="238803" y="9040"/>
                          <a:pt x="494861" y="-4831"/>
                          <a:pt x="648694" y="0"/>
                        </a:cubicBezTo>
                        <a:cubicBezTo>
                          <a:pt x="802527" y="4831"/>
                          <a:pt x="991643" y="12575"/>
                          <a:pt x="1199735" y="0"/>
                        </a:cubicBezTo>
                        <a:cubicBezTo>
                          <a:pt x="1407827" y="-12575"/>
                          <a:pt x="1757315" y="9056"/>
                          <a:pt x="1994908" y="0"/>
                        </a:cubicBezTo>
                        <a:cubicBezTo>
                          <a:pt x="2232501" y="-9056"/>
                          <a:pt x="2370188" y="18797"/>
                          <a:pt x="2643602" y="0"/>
                        </a:cubicBezTo>
                        <a:cubicBezTo>
                          <a:pt x="2917016" y="-18797"/>
                          <a:pt x="3036387" y="10091"/>
                          <a:pt x="3292296" y="0"/>
                        </a:cubicBezTo>
                        <a:cubicBezTo>
                          <a:pt x="3548205" y="-10091"/>
                          <a:pt x="3892824" y="6516"/>
                          <a:pt x="4087469" y="0"/>
                        </a:cubicBezTo>
                        <a:cubicBezTo>
                          <a:pt x="4282114" y="-6516"/>
                          <a:pt x="4487997" y="-16222"/>
                          <a:pt x="4882642" y="0"/>
                        </a:cubicBezTo>
                        <a:cubicBezTo>
                          <a:pt x="4883127" y="9333"/>
                          <a:pt x="4883920" y="19699"/>
                          <a:pt x="4882642" y="27432"/>
                        </a:cubicBezTo>
                        <a:cubicBezTo>
                          <a:pt x="4665479" y="53358"/>
                          <a:pt x="4455363" y="34051"/>
                          <a:pt x="4282775" y="27432"/>
                        </a:cubicBezTo>
                        <a:cubicBezTo>
                          <a:pt x="4110187" y="20813"/>
                          <a:pt x="3781952" y="37808"/>
                          <a:pt x="3585254" y="27432"/>
                        </a:cubicBezTo>
                        <a:cubicBezTo>
                          <a:pt x="3388556" y="17056"/>
                          <a:pt x="3084641" y="41802"/>
                          <a:pt x="2887734" y="27432"/>
                        </a:cubicBezTo>
                        <a:cubicBezTo>
                          <a:pt x="2690827" y="13062"/>
                          <a:pt x="2491613" y="5294"/>
                          <a:pt x="2239040" y="27432"/>
                        </a:cubicBezTo>
                        <a:cubicBezTo>
                          <a:pt x="1986467" y="49570"/>
                          <a:pt x="1795483" y="63015"/>
                          <a:pt x="1443867" y="27432"/>
                        </a:cubicBezTo>
                        <a:cubicBezTo>
                          <a:pt x="1092251" y="-8151"/>
                          <a:pt x="850619" y="43704"/>
                          <a:pt x="648694" y="27432"/>
                        </a:cubicBezTo>
                        <a:cubicBezTo>
                          <a:pt x="446769" y="11160"/>
                          <a:pt x="306471" y="26408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A97B45E-1C58-1F4D-AE38-C2482007B07D}"/>
              </a:ext>
            </a:extLst>
          </p:cNvPr>
          <p:cNvSpPr/>
          <p:nvPr/>
        </p:nvSpPr>
        <p:spPr>
          <a:xfrm>
            <a:off x="946404" y="3991356"/>
            <a:ext cx="7228332" cy="532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Esses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dados,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assim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como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o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petróleo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,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precisam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passar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por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um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processo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de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refino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que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permita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o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seu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direcionamento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para fins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comerciais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,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sociais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,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governamentais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entre outros. </a:t>
            </a:r>
          </a:p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spc="100" dirty="0">
              <a:latin typeface="Roboto Mono" pitchFamily="49" charset="0"/>
              <a:ea typeface="Roboto Mono" pitchFamily="49" charset="0"/>
            </a:endParaRPr>
          </a:p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O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uso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de dados no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contexto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da nova Economia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não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tem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ocorrido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com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finalidades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meramente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econômicas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,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como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a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busca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 do </a:t>
            </a:r>
            <a:r>
              <a:rPr lang="en-US" sz="2600" dirty="0" err="1">
                <a:effectLst/>
                <a:latin typeface="Roboto Mono" pitchFamily="49" charset="0"/>
                <a:ea typeface="Roboto Mono" pitchFamily="49" charset="0"/>
              </a:rPr>
              <a:t>lucro</a:t>
            </a:r>
            <a:r>
              <a:rPr lang="en-US" sz="2600" dirty="0">
                <a:effectLst/>
                <a:latin typeface="Roboto Mono" pitchFamily="49" charset="0"/>
                <a:ea typeface="Roboto Mono" pitchFamily="49" charset="0"/>
              </a:rPr>
              <a:t>. </a:t>
            </a:r>
          </a:p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b="1" dirty="0">
              <a:latin typeface="Roboto Mono" pitchFamily="49" charset="0"/>
              <a:ea typeface="Roboto Mono" pitchFamily="49" charset="0"/>
            </a:endParaRPr>
          </a:p>
          <a:p>
            <a:pPr marL="457200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A Economia Digital,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nos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moldes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atualmente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estruturados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,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é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indissociável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de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uma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forma de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controle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social que se </a:t>
            </a:r>
            <a:r>
              <a:rPr lang="en-US" sz="2600" b="1" dirty="0" err="1">
                <a:effectLst/>
                <a:latin typeface="Roboto Mono" pitchFamily="49" charset="0"/>
                <a:ea typeface="Roboto Mono" pitchFamily="49" charset="0"/>
              </a:rPr>
              <a:t>convencionou</a:t>
            </a:r>
            <a:r>
              <a:rPr lang="en-US" sz="2600" b="1" dirty="0">
                <a:effectLst/>
                <a:latin typeface="Roboto Mono" pitchFamily="49" charset="0"/>
                <a:ea typeface="Roboto Mono" pitchFamily="49" charset="0"/>
              </a:rPr>
              <a:t> chamar de </a:t>
            </a:r>
            <a:r>
              <a:rPr lang="en-US" sz="2600" b="1" dirty="0">
                <a:solidFill>
                  <a:srgbClr val="FF0000"/>
                </a:solidFill>
                <a:effectLst/>
                <a:latin typeface="Roboto Mono" pitchFamily="49" charset="0"/>
                <a:ea typeface="Roboto Mono" pitchFamily="49" charset="0"/>
              </a:rPr>
              <a:t>“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Roboto Mono" pitchFamily="49" charset="0"/>
                <a:ea typeface="Roboto Mono" pitchFamily="49" charset="0"/>
              </a:rPr>
              <a:t>capitalismo</a:t>
            </a:r>
            <a:r>
              <a:rPr lang="en-US" sz="2600" b="1" dirty="0">
                <a:solidFill>
                  <a:srgbClr val="FF0000"/>
                </a:solidFill>
                <a:effectLst/>
                <a:latin typeface="Roboto Mono" pitchFamily="49" charset="0"/>
                <a:ea typeface="Roboto Mono" pitchFamily="49" charset="0"/>
              </a:rPr>
              <a:t> de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Roboto Mono" pitchFamily="49" charset="0"/>
                <a:ea typeface="Roboto Mono" pitchFamily="49" charset="0"/>
              </a:rPr>
              <a:t>vigilância</a:t>
            </a:r>
            <a:r>
              <a:rPr lang="en-US" sz="2600" b="1" dirty="0">
                <a:solidFill>
                  <a:srgbClr val="FF0000"/>
                </a:solidFill>
                <a:effectLst/>
                <a:latin typeface="Roboto Mono" pitchFamily="49" charset="0"/>
                <a:ea typeface="Roboto Mono" pitchFamily="49" charset="0"/>
              </a:rPr>
              <a:t>.” </a:t>
            </a:r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spc="100" dirty="0"/>
          </a:p>
          <a:p>
            <a:pPr marL="4572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spc="100" dirty="0"/>
          </a:p>
        </p:txBody>
      </p:sp>
      <p:pic>
        <p:nvPicPr>
          <p:cNvPr id="2050" name="Picture 2" descr="Ilustrações grátis de Câmera">
            <a:extLst>
              <a:ext uri="{FF2B5EF4-FFF2-40B4-BE49-F238E27FC236}">
                <a16:creationId xmlns:a16="http://schemas.microsoft.com/office/drawing/2014/main" id="{6F4F9804-2B69-5C5A-269D-45C14497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4631" y="3019788"/>
            <a:ext cx="8188452" cy="49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F1FE30F6-D093-554A-A059-C2D9C843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Professor Titular André Ramos Tavares - FDUSP</a:t>
            </a:r>
          </a:p>
        </p:txBody>
      </p:sp>
    </p:spTree>
    <p:extLst>
      <p:ext uri="{BB962C8B-B14F-4D97-AF65-F5344CB8AC3E}">
        <p14:creationId xmlns:p14="http://schemas.microsoft.com/office/powerpoint/2010/main" val="129097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514601"/>
            <a:ext cx="166116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5000" b="1" dirty="0">
                <a:solidFill>
                  <a:srgbClr val="000000"/>
                </a:solidFill>
                <a:latin typeface="Muli Bold"/>
              </a:rPr>
              <a:t>Um novo modelo econômico para a Humanidade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F1FE30F6-D093-554A-A059-C2D9C843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A97B45E-1C58-1F4D-AE38-C2482007B07D}"/>
              </a:ext>
            </a:extLst>
          </p:cNvPr>
          <p:cNvSpPr/>
          <p:nvPr/>
        </p:nvSpPr>
        <p:spPr>
          <a:xfrm>
            <a:off x="533400" y="2470151"/>
            <a:ext cx="11963400" cy="542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Origem do Conceito: </a:t>
            </a:r>
            <a:r>
              <a:rPr lang="pt-BR" sz="2800" spc="100" dirty="0">
                <a:latin typeface="Roboto Mono Regular"/>
              </a:rPr>
              <a:t>“Capitalismo de Vigilância” surge em 2015, </a:t>
            </a:r>
            <a:r>
              <a:rPr lang="pt-BR" sz="2800" i="1" spc="100" dirty="0">
                <a:latin typeface="Roboto Mono Regular"/>
              </a:rPr>
              <a:t>Big </a:t>
            </a:r>
            <a:r>
              <a:rPr lang="pt-BR" sz="2800" i="1" spc="100" dirty="0" err="1">
                <a:latin typeface="Roboto Mono Regular"/>
              </a:rPr>
              <a:t>Other</a:t>
            </a:r>
            <a:r>
              <a:rPr lang="pt-BR" sz="2800" spc="100" dirty="0">
                <a:latin typeface="Roboto Mono Regular"/>
              </a:rPr>
              <a:t>, </a:t>
            </a:r>
            <a:r>
              <a:rPr lang="pt-BR" sz="2800" spc="100" dirty="0" err="1">
                <a:latin typeface="Roboto Mono Regular"/>
              </a:rPr>
              <a:t>Zuboff</a:t>
            </a:r>
            <a:r>
              <a:rPr lang="pt-BR" sz="2800" spc="100" dirty="0">
                <a:latin typeface="Roboto Mono Regular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Precursora</a:t>
            </a:r>
            <a:r>
              <a:rPr lang="pt-BR" sz="2800" spc="100" dirty="0">
                <a:latin typeface="Roboto Mono Regular"/>
              </a:rPr>
              <a:t>: Google (2001); Apple (2011). Modelo adotado pelo Vale do Silício.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Modelo</a:t>
            </a:r>
            <a:r>
              <a:rPr lang="pt-BR" sz="2800" spc="100" dirty="0">
                <a:latin typeface="Roboto Mono Regular"/>
              </a:rPr>
              <a:t>: Big Data. Extração de dados. Usuários como </a:t>
            </a:r>
            <a:r>
              <a:rPr lang="pt-BR" sz="2800" i="1" spc="100" dirty="0">
                <a:latin typeface="Roboto Mono Regular"/>
              </a:rPr>
              <a:t>commodities</a:t>
            </a:r>
            <a:r>
              <a:rPr lang="pt-BR" sz="2800" spc="100" dirty="0">
                <a:latin typeface="Roboto Mono Regular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Dados comportamentais: </a:t>
            </a:r>
            <a:r>
              <a:rPr lang="pt-BR" sz="2800" spc="100" dirty="0">
                <a:latin typeface="Roboto Mono Regular"/>
              </a:rPr>
              <a:t>criação de produtos e serviços.</a:t>
            </a:r>
          </a:p>
        </p:txBody>
      </p:sp>
      <p:pic>
        <p:nvPicPr>
          <p:cNvPr id="5122" name="Picture 2" descr="Shoshana Zuboff - Intrínseca">
            <a:extLst>
              <a:ext uri="{FF2B5EF4-FFF2-40B4-BE49-F238E27FC236}">
                <a16:creationId xmlns:a16="http://schemas.microsoft.com/office/drawing/2014/main" id="{99CAC363-AADB-5C46-854E-DA0D4D29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2059674"/>
            <a:ext cx="5105400" cy="67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4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>
            <a:extLst>
              <a:ext uri="{FF2B5EF4-FFF2-40B4-BE49-F238E27FC236}">
                <a16:creationId xmlns:a16="http://schemas.microsoft.com/office/drawing/2014/main" id="{EFFCF3C3-EE67-5248-B58A-CB4D67DC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0C9F9E3-2DAA-9C47-8B88-5376C743F36C}"/>
              </a:ext>
            </a:extLst>
          </p:cNvPr>
          <p:cNvSpPr/>
          <p:nvPr/>
        </p:nvSpPr>
        <p:spPr>
          <a:xfrm>
            <a:off x="524804" y="430350"/>
            <a:ext cx="1776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b="1" dirty="0" err="1">
                <a:solidFill>
                  <a:srgbClr val="000000"/>
                </a:solidFill>
                <a:latin typeface="Muli Bold"/>
              </a:rPr>
              <a:t>Googlenomia</a:t>
            </a:r>
            <a:endParaRPr lang="pt-BR" sz="6000" b="1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11E5A9-C6B5-5C4F-A586-D1631B7AF2B0}"/>
              </a:ext>
            </a:extLst>
          </p:cNvPr>
          <p:cNvSpPr/>
          <p:nvPr/>
        </p:nvSpPr>
        <p:spPr>
          <a:xfrm>
            <a:off x="524804" y="2264089"/>
            <a:ext cx="12903588" cy="704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300" b="1" spc="100" dirty="0">
                <a:latin typeface="Roboto Mono Regular"/>
              </a:rPr>
              <a:t>Hall </a:t>
            </a:r>
            <a:r>
              <a:rPr lang="pt-BR" sz="2300" b="1" spc="100" dirty="0" err="1">
                <a:latin typeface="Roboto Mono Regular"/>
              </a:rPr>
              <a:t>Varian</a:t>
            </a:r>
            <a:r>
              <a:rPr lang="pt-BR" sz="2300" spc="100" dirty="0">
                <a:latin typeface="Roboto Mono Regular"/>
              </a:rPr>
              <a:t>, Economista da Google “O Adam Smith da </a:t>
            </a:r>
            <a:r>
              <a:rPr lang="pt-BR" sz="2300" spc="100" dirty="0" err="1">
                <a:latin typeface="Roboto Mono Regular"/>
              </a:rPr>
              <a:t>Googlenomia</a:t>
            </a:r>
            <a:r>
              <a:rPr lang="pt-BR" sz="2300" spc="100" dirty="0">
                <a:latin typeface="Roboto Mono Regular"/>
              </a:rPr>
              <a:t>”;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300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300" spc="100" dirty="0">
                <a:latin typeface="Roboto Mono Regular"/>
              </a:rPr>
              <a:t>Um novo intermediário? “Hoje em dia existe um computador no meio de praticamente todas as transação... agora que eles estão disponíveis, esses computadores têm vários outros usos” (S. </a:t>
            </a:r>
            <a:r>
              <a:rPr lang="pt-BR" sz="2300" spc="100" dirty="0" err="1">
                <a:latin typeface="Roboto Mono Regular"/>
              </a:rPr>
              <a:t>Zuboff</a:t>
            </a:r>
            <a:r>
              <a:rPr lang="pt-BR" sz="2300" spc="100" dirty="0">
                <a:latin typeface="Roboto Mono Regular"/>
              </a:rPr>
              <a:t>, </a:t>
            </a:r>
            <a:r>
              <a:rPr lang="pt-BR" sz="2300" i="1" spc="100" dirty="0">
                <a:latin typeface="Roboto Mono Regular"/>
              </a:rPr>
              <a:t>A Era do Capitalismo...</a:t>
            </a:r>
            <a:r>
              <a:rPr lang="pt-BR" sz="2300" spc="100" dirty="0">
                <a:latin typeface="Roboto Mono Regular"/>
              </a:rPr>
              <a:t>);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300" b="1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300" b="1" spc="100" dirty="0">
                <a:latin typeface="Roboto Mono Regular"/>
              </a:rPr>
              <a:t>Novos usos</a:t>
            </a:r>
            <a:r>
              <a:rPr lang="pt-BR" sz="2300" spc="100" dirty="0">
                <a:latin typeface="Roboto Mono Regular"/>
              </a:rPr>
              <a:t>: Extração de Dados e Análises.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300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300" spc="100" dirty="0">
                <a:latin typeface="Roboto Mono Regular"/>
              </a:rPr>
              <a:t>Máquinas de inteligência artificial que convertem a matéria-prima em produtos algorítmicos altamente lucrativos da empresa.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800" spc="100" dirty="0">
              <a:latin typeface="Roboto Mo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399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0C9F9E3-2DAA-9C47-8B88-5376C743F36C}"/>
              </a:ext>
            </a:extLst>
          </p:cNvPr>
          <p:cNvSpPr/>
          <p:nvPr/>
        </p:nvSpPr>
        <p:spPr>
          <a:xfrm>
            <a:off x="1255018" y="1085847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+mj-lt"/>
                <a:ea typeface="+mj-ea"/>
                <a:cs typeface="+mj-cs"/>
              </a:rPr>
              <a:t>Capitalismo</a:t>
            </a:r>
            <a:r>
              <a:rPr lang="en-US" sz="6000" b="1" dirty="0">
                <a:latin typeface="+mj-lt"/>
                <a:ea typeface="+mj-ea"/>
                <a:cs typeface="+mj-cs"/>
              </a:rPr>
              <a:t> de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informação</a:t>
            </a:r>
            <a:endParaRPr lang="en-US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11E5A9-C6B5-5C4F-A586-D1631B7AF2B0}"/>
              </a:ext>
            </a:extLst>
          </p:cNvPr>
          <p:cNvSpPr/>
          <p:nvPr/>
        </p:nvSpPr>
        <p:spPr>
          <a:xfrm>
            <a:off x="1255021" y="3607600"/>
            <a:ext cx="8269980" cy="559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b="1" spc="100" dirty="0"/>
              <a:t>Byung-</a:t>
            </a:r>
            <a:r>
              <a:rPr lang="en-US" sz="2300" b="1" spc="100" dirty="0" err="1"/>
              <a:t>Chul</a:t>
            </a:r>
            <a:r>
              <a:rPr lang="en-US" sz="2300" b="1" spc="100" dirty="0"/>
              <a:t> Han:</a:t>
            </a:r>
          </a:p>
          <a:p>
            <a:pPr marL="685800" lvl="1" algn="just">
              <a:lnSpc>
                <a:spcPct val="90000"/>
              </a:lnSpc>
              <a:spcBef>
                <a:spcPts val="600"/>
              </a:spcBef>
            </a:pPr>
            <a:endParaRPr lang="en-US" sz="2300" spc="100" dirty="0"/>
          </a:p>
          <a:p>
            <a:pPr marL="9144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100" dirty="0" err="1"/>
              <a:t>Não</a:t>
            </a:r>
            <a:r>
              <a:rPr lang="en-US" sz="2800" spc="100" dirty="0"/>
              <a:t> </a:t>
            </a:r>
            <a:r>
              <a:rPr lang="en-US" sz="2800" spc="100" dirty="0" err="1"/>
              <a:t>é</a:t>
            </a:r>
            <a:r>
              <a:rPr lang="en-US" sz="2800" spc="100" dirty="0"/>
              <a:t> a posse do </a:t>
            </a:r>
            <a:r>
              <a:rPr lang="en-US" sz="2800" spc="100" dirty="0" err="1"/>
              <a:t>meios</a:t>
            </a:r>
            <a:r>
              <a:rPr lang="en-US" sz="2800" spc="100" dirty="0"/>
              <a:t> de </a:t>
            </a:r>
            <a:r>
              <a:rPr lang="en-US" sz="2800" spc="100" dirty="0" err="1"/>
              <a:t>produção</a:t>
            </a:r>
            <a:r>
              <a:rPr lang="en-US" sz="2800" spc="100" dirty="0"/>
              <a:t> que </a:t>
            </a:r>
            <a:r>
              <a:rPr lang="en-US" sz="2800" spc="100" dirty="0" err="1"/>
              <a:t>é</a:t>
            </a:r>
            <a:r>
              <a:rPr lang="en-US" sz="2800" spc="100" dirty="0"/>
              <a:t> </a:t>
            </a:r>
            <a:r>
              <a:rPr lang="en-US" sz="2800" spc="100" dirty="0" err="1"/>
              <a:t>decisiva</a:t>
            </a:r>
            <a:r>
              <a:rPr lang="en-US" sz="2800" spc="100" dirty="0"/>
              <a:t> para o </a:t>
            </a:r>
            <a:r>
              <a:rPr lang="en-US" sz="2800" spc="100" dirty="0" err="1"/>
              <a:t>ganho</a:t>
            </a:r>
            <a:r>
              <a:rPr lang="en-US" sz="2800" spc="100" dirty="0"/>
              <a:t> de </a:t>
            </a:r>
            <a:r>
              <a:rPr lang="en-US" sz="2800" spc="100" dirty="0" err="1"/>
              <a:t>poder</a:t>
            </a:r>
            <a:r>
              <a:rPr lang="en-US" sz="2800" spc="100" dirty="0"/>
              <a:t>, mas o </a:t>
            </a:r>
            <a:r>
              <a:rPr lang="en-US" sz="2800" spc="100" dirty="0" err="1"/>
              <a:t>acesso</a:t>
            </a:r>
            <a:r>
              <a:rPr lang="en-US" sz="2800" spc="100" dirty="0"/>
              <a:t> a dados </a:t>
            </a:r>
            <a:r>
              <a:rPr lang="en-US" sz="2800" spc="100" dirty="0" err="1"/>
              <a:t>utilizados</a:t>
            </a:r>
            <a:r>
              <a:rPr lang="en-US" sz="2800" spc="100" dirty="0"/>
              <a:t> para </a:t>
            </a:r>
            <a:r>
              <a:rPr lang="en-US" sz="2800" spc="100" dirty="0" err="1"/>
              <a:t>vigilância</a:t>
            </a:r>
            <a:r>
              <a:rPr lang="en-US" sz="2800" spc="100" dirty="0"/>
              <a:t>, </a:t>
            </a:r>
            <a:r>
              <a:rPr lang="en-US" sz="2800" spc="100" dirty="0" err="1"/>
              <a:t>controle</a:t>
            </a:r>
            <a:r>
              <a:rPr lang="en-US" sz="2800" spc="100" dirty="0"/>
              <a:t> e </a:t>
            </a:r>
            <a:r>
              <a:rPr lang="en-US" sz="2800" spc="100" dirty="0" err="1"/>
              <a:t>prognóstico</a:t>
            </a:r>
            <a:r>
              <a:rPr lang="en-US" sz="2800" spc="100" dirty="0"/>
              <a:t> de </a:t>
            </a:r>
            <a:r>
              <a:rPr lang="en-US" sz="2800" spc="100" dirty="0" err="1"/>
              <a:t>comportamentos</a:t>
            </a:r>
            <a:r>
              <a:rPr lang="en-US" sz="2800" spc="100" dirty="0"/>
              <a:t> </a:t>
            </a:r>
            <a:r>
              <a:rPr lang="en-US" sz="2800" spc="100" dirty="0" err="1"/>
              <a:t>psicopolíticos</a:t>
            </a:r>
            <a:r>
              <a:rPr lang="en-US" sz="2800" spc="100" dirty="0"/>
              <a:t>. </a:t>
            </a:r>
          </a:p>
          <a:p>
            <a:pPr marL="9144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spc="100" dirty="0"/>
          </a:p>
          <a:p>
            <a:pPr marL="9144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100" dirty="0"/>
              <a:t>O regime de </a:t>
            </a:r>
            <a:r>
              <a:rPr lang="en-US" sz="2800" spc="100" dirty="0" err="1"/>
              <a:t>informação</a:t>
            </a:r>
            <a:r>
              <a:rPr lang="en-US" sz="2800" spc="100" dirty="0"/>
              <a:t> </a:t>
            </a:r>
            <a:r>
              <a:rPr lang="en-US" sz="2800" spc="100" dirty="0" err="1"/>
              <a:t>está</a:t>
            </a:r>
            <a:r>
              <a:rPr lang="en-US" sz="2800" spc="100" dirty="0"/>
              <a:t> </a:t>
            </a:r>
            <a:r>
              <a:rPr lang="en-US" sz="2800" spc="100" dirty="0" err="1"/>
              <a:t>acoplado</a:t>
            </a:r>
            <a:r>
              <a:rPr lang="en-US" sz="2800" spc="100" dirty="0"/>
              <a:t> </a:t>
            </a:r>
            <a:r>
              <a:rPr lang="en-US" sz="2800" spc="100" dirty="0" err="1"/>
              <a:t>ao</a:t>
            </a:r>
            <a:r>
              <a:rPr lang="en-US" sz="2800" spc="100" dirty="0"/>
              <a:t> </a:t>
            </a:r>
            <a:r>
              <a:rPr lang="en-US" sz="2800" spc="100" dirty="0" err="1"/>
              <a:t>capitalismo</a:t>
            </a:r>
            <a:r>
              <a:rPr lang="en-US" sz="2800" spc="100" dirty="0"/>
              <a:t> da </a:t>
            </a:r>
            <a:r>
              <a:rPr lang="en-US" sz="2800" spc="100" dirty="0" err="1"/>
              <a:t>informação</a:t>
            </a:r>
            <a:r>
              <a:rPr lang="en-US" sz="2800" spc="100" dirty="0"/>
              <a:t>, que se </a:t>
            </a:r>
            <a:r>
              <a:rPr lang="en-US" sz="2800" spc="100" dirty="0" err="1"/>
              <a:t>desenvolve</a:t>
            </a:r>
            <a:r>
              <a:rPr lang="en-US" sz="2800" spc="100" dirty="0"/>
              <a:t> </a:t>
            </a:r>
            <a:r>
              <a:rPr lang="en-US" sz="2800" spc="100" dirty="0" err="1"/>
              <a:t>em</a:t>
            </a:r>
            <a:r>
              <a:rPr lang="en-US" sz="2800" spc="100" dirty="0"/>
              <a:t> </a:t>
            </a:r>
            <a:r>
              <a:rPr lang="en-US" sz="2800" b="1" spc="100" dirty="0" err="1"/>
              <a:t>capitalismo</a:t>
            </a:r>
            <a:r>
              <a:rPr lang="en-US" sz="2800" b="1" spc="100" dirty="0"/>
              <a:t> de </a:t>
            </a:r>
            <a:r>
              <a:rPr lang="en-US" sz="2800" b="1" spc="100" dirty="0" err="1"/>
              <a:t>vigilância</a:t>
            </a:r>
            <a:r>
              <a:rPr lang="en-US" sz="2800" spc="100" dirty="0"/>
              <a:t> e que </a:t>
            </a:r>
            <a:r>
              <a:rPr lang="en-US" sz="2800" spc="100" dirty="0" err="1"/>
              <a:t>degrada</a:t>
            </a:r>
            <a:r>
              <a:rPr lang="en-US" sz="2800" spc="100" dirty="0"/>
              <a:t> </a:t>
            </a:r>
            <a:r>
              <a:rPr lang="en-US" sz="2800" spc="100" dirty="0" err="1"/>
              <a:t>os</a:t>
            </a:r>
            <a:r>
              <a:rPr lang="en-US" sz="2800" spc="100" dirty="0"/>
              <a:t> </a:t>
            </a:r>
            <a:r>
              <a:rPr lang="en-US" sz="2800" spc="100" dirty="0" err="1"/>
              <a:t>seres</a:t>
            </a:r>
            <a:r>
              <a:rPr lang="en-US" sz="2800" spc="100" dirty="0"/>
              <a:t> </a:t>
            </a:r>
            <a:r>
              <a:rPr lang="en-US" sz="2800" spc="100" dirty="0" err="1"/>
              <a:t>humanos</a:t>
            </a:r>
            <a:r>
              <a:rPr lang="en-US" sz="2800" spc="100" dirty="0"/>
              <a:t> </a:t>
            </a:r>
            <a:r>
              <a:rPr lang="en-US" sz="2800" spc="100" dirty="0" err="1"/>
              <a:t>em</a:t>
            </a:r>
            <a:r>
              <a:rPr lang="en-US" sz="2800" spc="100" dirty="0"/>
              <a:t> </a:t>
            </a:r>
            <a:r>
              <a:rPr lang="en-US" sz="2800" spc="100" dirty="0" err="1"/>
              <a:t>animais</a:t>
            </a:r>
            <a:r>
              <a:rPr lang="en-US" sz="2800" spc="100" dirty="0"/>
              <a:t> de </a:t>
            </a:r>
            <a:r>
              <a:rPr lang="en-US" sz="2800" spc="100" dirty="0" err="1"/>
              <a:t>consumo</a:t>
            </a:r>
            <a:r>
              <a:rPr lang="en-US" sz="2800" spc="100" dirty="0"/>
              <a:t> e dados.</a:t>
            </a:r>
          </a:p>
          <a:p>
            <a:pPr marL="685800" lvl="1" algn="just">
              <a:lnSpc>
                <a:spcPct val="90000"/>
              </a:lnSpc>
              <a:spcBef>
                <a:spcPts val="600"/>
              </a:spcBef>
            </a:pPr>
            <a:endParaRPr lang="en-US" sz="2300" b="1" spc="100" dirty="0"/>
          </a:p>
        </p:txBody>
      </p:sp>
      <p:sp>
        <p:nvSpPr>
          <p:cNvPr id="6" name="Espaço Reservado para Rodapé 3">
            <a:extLst>
              <a:ext uri="{FF2B5EF4-FFF2-40B4-BE49-F238E27FC236}">
                <a16:creationId xmlns:a16="http://schemas.microsoft.com/office/drawing/2014/main" id="{EFFCF3C3-EE67-5248-B58A-CB4D67DC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209" y="9534525"/>
            <a:ext cx="5717156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Professor Titular André Ramos Tavares - FDUSP</a:t>
            </a:r>
          </a:p>
        </p:txBody>
      </p:sp>
      <p:pic>
        <p:nvPicPr>
          <p:cNvPr id="1026" name="Picture 2" descr="Homem tocando piano&#10;&#10;Descrição gerada automaticamente">
            <a:extLst>
              <a:ext uri="{FF2B5EF4-FFF2-40B4-BE49-F238E27FC236}">
                <a16:creationId xmlns:a16="http://schemas.microsoft.com/office/drawing/2014/main" id="{B72CB1A7-0AE0-C986-C026-33B6B05EB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1" b="-2"/>
          <a:stretch/>
        </p:blipFill>
        <p:spPr bwMode="auto">
          <a:xfrm>
            <a:off x="10799160" y="10"/>
            <a:ext cx="7488840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5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99ABD28-31B6-F84F-A338-B316C6CEE2C2}"/>
              </a:ext>
            </a:extLst>
          </p:cNvPr>
          <p:cNvSpPr/>
          <p:nvPr/>
        </p:nvSpPr>
        <p:spPr>
          <a:xfrm>
            <a:off x="262402" y="333976"/>
            <a:ext cx="1776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b="1" dirty="0">
                <a:solidFill>
                  <a:srgbClr val="000000"/>
                </a:solidFill>
                <a:latin typeface="Muli Bold"/>
              </a:rPr>
              <a:t>Capitalismo clássico v. Capitalismo de vigilância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AA03987-88AA-5E45-8582-5AD1A2DB7FDF}"/>
              </a:ext>
            </a:extLst>
          </p:cNvPr>
          <p:cNvSpPr/>
          <p:nvPr/>
        </p:nvSpPr>
        <p:spPr>
          <a:xfrm>
            <a:off x="533400" y="2470150"/>
            <a:ext cx="7848600" cy="542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solidFill>
                  <a:srgbClr val="C00000"/>
                </a:solidFill>
                <a:latin typeface="Roboto Mono Regular"/>
              </a:rPr>
              <a:t>Meio de produção materializado</a:t>
            </a:r>
            <a:r>
              <a:rPr lang="pt-BR" sz="2800" spc="100" dirty="0">
                <a:solidFill>
                  <a:srgbClr val="C00000"/>
                </a:solidFill>
                <a:latin typeface="Roboto Mono Regular"/>
              </a:rPr>
              <a:t>: </a:t>
            </a:r>
            <a:r>
              <a:rPr lang="pt-BR" sz="2800" spc="100" dirty="0">
                <a:latin typeface="Roboto Mono Regular"/>
              </a:rPr>
              <a:t>terra, ferramentas, maquinário, fábrica, </a:t>
            </a:r>
            <a:r>
              <a:rPr lang="pt-BR" sz="2800" i="1" spc="100" dirty="0">
                <a:latin typeface="Roboto Mono Regular"/>
              </a:rPr>
              <a:t>commodities, etc.</a:t>
            </a:r>
            <a:endParaRPr lang="pt-BR" sz="2800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Propriedade física.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Lucro pela acumulação do capital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Capital resultante do uso da mão-de-obra.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BC63BBD-CC4C-F74A-B61B-01DA558ED97F}"/>
              </a:ext>
            </a:extLst>
          </p:cNvPr>
          <p:cNvSpPr/>
          <p:nvPr/>
        </p:nvSpPr>
        <p:spPr>
          <a:xfrm>
            <a:off x="9372600" y="2470150"/>
            <a:ext cx="8382000" cy="671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solidFill>
                  <a:srgbClr val="C00000"/>
                </a:solidFill>
                <a:latin typeface="Roboto Mono Regular"/>
              </a:rPr>
              <a:t>Meio de produção desmaterializado</a:t>
            </a:r>
            <a:r>
              <a:rPr lang="pt-BR" sz="2800" spc="100" dirty="0">
                <a:latin typeface="Roboto Mono Regular"/>
              </a:rPr>
              <a:t>: dados pessoais, registros sensíveis, dados de navegação, cruzamento de dados.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Propriedade imaterial.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Lucro pela criação de novas necessidades: Publicidade, Marketing, etc.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Capital resultante do uso do indivíduo-</a:t>
            </a:r>
            <a:r>
              <a:rPr lang="pt-BR" sz="2800" i="1" spc="100" dirty="0">
                <a:latin typeface="Roboto Mono Regular"/>
              </a:rPr>
              <a:t>commodity</a:t>
            </a:r>
            <a:r>
              <a:rPr lang="pt-BR" sz="2800" spc="100" dirty="0">
                <a:latin typeface="Roboto Mono Regular"/>
              </a:rPr>
              <a:t>.</a:t>
            </a:r>
          </a:p>
        </p:txBody>
      </p:sp>
      <p:sp>
        <p:nvSpPr>
          <p:cNvPr id="12" name="Espaço Reservado para Rodapé 3">
            <a:extLst>
              <a:ext uri="{FF2B5EF4-FFF2-40B4-BE49-F238E27FC236}">
                <a16:creationId xmlns:a16="http://schemas.microsoft.com/office/drawing/2014/main" id="{B047741B-594E-5C4E-B810-5126E187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</p:spTree>
    <p:extLst>
      <p:ext uri="{BB962C8B-B14F-4D97-AF65-F5344CB8AC3E}">
        <p14:creationId xmlns:p14="http://schemas.microsoft.com/office/powerpoint/2010/main" val="290910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 U.S.A dollar banknotes">
            <a:extLst>
              <a:ext uri="{FF2B5EF4-FFF2-40B4-BE49-F238E27FC236}">
                <a16:creationId xmlns:a16="http://schemas.microsoft.com/office/drawing/2014/main" id="{AF533222-E08B-6E48-843B-602337F1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-647700"/>
            <a:ext cx="19126200" cy="127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99ABD28-31B6-F84F-A338-B316C6CEE2C2}"/>
              </a:ext>
            </a:extLst>
          </p:cNvPr>
          <p:cNvSpPr/>
          <p:nvPr/>
        </p:nvSpPr>
        <p:spPr>
          <a:xfrm>
            <a:off x="262402" y="3467100"/>
            <a:ext cx="1776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Muli Bold"/>
              </a:rPr>
              <a:t>Ainda estamos no Capitalismo?</a:t>
            </a:r>
          </a:p>
        </p:txBody>
      </p:sp>
      <p:sp>
        <p:nvSpPr>
          <p:cNvPr id="12" name="Espaço Reservado para Rodapé 3">
            <a:extLst>
              <a:ext uri="{FF2B5EF4-FFF2-40B4-BE49-F238E27FC236}">
                <a16:creationId xmlns:a16="http://schemas.microsoft.com/office/drawing/2014/main" id="{B047741B-594E-5C4E-B810-5126E187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</a:rPr>
              <a:t>Professor Titular André Ramos Tavares - FDUSP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B580F0-CBF6-0940-8D32-9C94A6AD4012}"/>
              </a:ext>
            </a:extLst>
          </p:cNvPr>
          <p:cNvSpPr txBox="1"/>
          <p:nvPr/>
        </p:nvSpPr>
        <p:spPr>
          <a:xfrm>
            <a:off x="651999" y="4964701"/>
            <a:ext cx="1737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spc="100" dirty="0" err="1">
                <a:solidFill>
                  <a:schemeClr val="bg1"/>
                </a:solidFill>
                <a:highlight>
                  <a:srgbClr val="000000"/>
                </a:highlight>
                <a:latin typeface="Roboto Mono Regular"/>
              </a:rPr>
              <a:t>Evgeny</a:t>
            </a:r>
            <a:r>
              <a:rPr lang="pt-BR" sz="3600" spc="100" dirty="0">
                <a:solidFill>
                  <a:schemeClr val="bg1"/>
                </a:solidFill>
                <a:highlight>
                  <a:srgbClr val="000000"/>
                </a:highlight>
                <a:latin typeface="Roboto Mono Regular"/>
              </a:rPr>
              <a:t> </a:t>
            </a:r>
            <a:r>
              <a:rPr lang="pt-BR" sz="3600" spc="100" dirty="0" err="1">
                <a:solidFill>
                  <a:schemeClr val="bg1"/>
                </a:solidFill>
                <a:highlight>
                  <a:srgbClr val="000000"/>
                </a:highlight>
                <a:latin typeface="Roboto Mono Regular"/>
              </a:rPr>
              <a:t>Morozov</a:t>
            </a:r>
            <a:r>
              <a:rPr lang="pt-BR" sz="3600" spc="100" dirty="0">
                <a:solidFill>
                  <a:schemeClr val="bg1"/>
                </a:solidFill>
                <a:highlight>
                  <a:srgbClr val="000000"/>
                </a:highlight>
                <a:latin typeface="Roboto Mono Regular"/>
              </a:rPr>
              <a:t> considera que as grandes plataformas digitais já não operam no capitalismo, mas sim à margem deste e contra os seus princípios básicos. </a:t>
            </a:r>
            <a:endParaRPr lang="pt-BR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401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99ABD28-31B6-F84F-A338-B316C6CEE2C2}"/>
              </a:ext>
            </a:extLst>
          </p:cNvPr>
          <p:cNvSpPr/>
          <p:nvPr/>
        </p:nvSpPr>
        <p:spPr>
          <a:xfrm>
            <a:off x="533400" y="571500"/>
            <a:ext cx="1776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b="1" dirty="0">
                <a:solidFill>
                  <a:srgbClr val="000000"/>
                </a:solidFill>
                <a:latin typeface="Muli Bold"/>
              </a:rPr>
              <a:t>Questão de Estado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AA03987-88AA-5E45-8582-5AD1A2DB7FDF}"/>
              </a:ext>
            </a:extLst>
          </p:cNvPr>
          <p:cNvSpPr/>
          <p:nvPr/>
        </p:nvSpPr>
        <p:spPr>
          <a:xfrm>
            <a:off x="533400" y="2266696"/>
            <a:ext cx="9677400" cy="7590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Coleta de Dados e Monitoramento: vigilância estatal.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800" spc="100" dirty="0">
              <a:latin typeface="Roboto Mono Regular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Privacidade </a:t>
            </a:r>
            <a:r>
              <a:rPr lang="pt-BR" sz="2800" spc="100" dirty="0" err="1">
                <a:latin typeface="Roboto Mono Regular"/>
              </a:rPr>
              <a:t>x</a:t>
            </a:r>
            <a:r>
              <a:rPr lang="pt-BR" sz="2800" spc="100" dirty="0">
                <a:latin typeface="Roboto Mono Regular"/>
              </a:rPr>
              <a:t> Serviços de Vigilância;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800" spc="100" dirty="0">
              <a:latin typeface="Roboto Mono Regular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Aplicativos de Controle: China e Pandemia;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800" b="1" spc="100" dirty="0">
              <a:latin typeface="Roboto Mono Regular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Razões de segurança: opção permanente dos Governos, crise constante. (G. </a:t>
            </a:r>
            <a:r>
              <a:rPr lang="pt-BR" sz="2800" b="1" spc="100" dirty="0" err="1">
                <a:latin typeface="Roboto Mono Regular"/>
              </a:rPr>
              <a:t>Agamben</a:t>
            </a:r>
            <a:r>
              <a:rPr lang="pt-BR" sz="2800" b="1" spc="100" dirty="0">
                <a:latin typeface="Roboto Mono Regular"/>
              </a:rPr>
              <a:t>)</a:t>
            </a:r>
            <a:endParaRPr lang="pt-BR" sz="2800" spc="100" dirty="0">
              <a:latin typeface="Roboto Mono Regular"/>
            </a:endParaRPr>
          </a:p>
        </p:txBody>
      </p:sp>
      <p:sp>
        <p:nvSpPr>
          <p:cNvPr id="12" name="Espaço Reservado para Rodapé 3">
            <a:extLst>
              <a:ext uri="{FF2B5EF4-FFF2-40B4-BE49-F238E27FC236}">
                <a16:creationId xmlns:a16="http://schemas.microsoft.com/office/drawing/2014/main" id="{B047741B-594E-5C4E-B810-5126E187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pic>
        <p:nvPicPr>
          <p:cNvPr id="12290" name="Picture 2" descr="China usa QR code digital para combater o coronavírus. Saiba como funciona  | CNN Brasil">
            <a:extLst>
              <a:ext uri="{FF2B5EF4-FFF2-40B4-BE49-F238E27FC236}">
                <a16:creationId xmlns:a16="http://schemas.microsoft.com/office/drawing/2014/main" id="{99A2EFAF-162A-BD4F-A172-481C8B32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266696"/>
            <a:ext cx="9906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DEC2DA-0A52-BF4F-A514-7CF68F548011}"/>
              </a:ext>
            </a:extLst>
          </p:cNvPr>
          <p:cNvSpPr txBox="1"/>
          <p:nvPr/>
        </p:nvSpPr>
        <p:spPr>
          <a:xfrm>
            <a:off x="14379032" y="7867658"/>
            <a:ext cx="116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CNN Brasil</a:t>
            </a:r>
          </a:p>
        </p:txBody>
      </p:sp>
    </p:spTree>
    <p:extLst>
      <p:ext uri="{BB962C8B-B14F-4D97-AF65-F5344CB8AC3E}">
        <p14:creationId xmlns:p14="http://schemas.microsoft.com/office/powerpoint/2010/main" val="189299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61183" y="2095500"/>
            <a:ext cx="11789943" cy="11789943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609600" y="4838700"/>
            <a:ext cx="8077200" cy="3630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pt-BR" sz="7999" dirty="0">
                <a:solidFill>
                  <a:srgbClr val="FFFFFF"/>
                </a:solidFill>
                <a:latin typeface="Muli Bold Bold"/>
              </a:rPr>
              <a:t>Direitos no Capitalismo de Vigilância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3FED3D70-D520-3945-B0C8-FA7D6B21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7255" y="9258300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</p:spTree>
    <p:extLst>
      <p:ext uri="{BB962C8B-B14F-4D97-AF65-F5344CB8AC3E}">
        <p14:creationId xmlns:p14="http://schemas.microsoft.com/office/powerpoint/2010/main" val="83149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>
            <a:extLst>
              <a:ext uri="{FF2B5EF4-FFF2-40B4-BE49-F238E27FC236}">
                <a16:creationId xmlns:a16="http://schemas.microsoft.com/office/drawing/2014/main" id="{EFFCF3C3-EE67-5248-B58A-CB4D67DC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2177F2-8C1A-9B46-B3E9-A1D4124C6E89}"/>
              </a:ext>
            </a:extLst>
          </p:cNvPr>
          <p:cNvSpPr/>
          <p:nvPr/>
        </p:nvSpPr>
        <p:spPr>
          <a:xfrm>
            <a:off x="524804" y="2264089"/>
            <a:ext cx="16535400" cy="5105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b="1" spc="100" dirty="0">
                <a:latin typeface="Roboto Mono Regular"/>
              </a:rPr>
              <a:t>Mudanças estruturais e regras à margem do Direito positivo;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500" b="1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b="1" spc="100" dirty="0">
                <a:latin typeface="Roboto Mono Regular"/>
              </a:rPr>
              <a:t>Ações e opções tecnológicas livres do Estado (os interesses digitais reforçam premissas ultraliberais): </a:t>
            </a:r>
            <a:r>
              <a:rPr lang="pt-BR" sz="2500" spc="100" dirty="0">
                <a:latin typeface="Roboto Mono Regular"/>
              </a:rPr>
              <a:t>caso </a:t>
            </a:r>
            <a:r>
              <a:rPr lang="pt-BR" sz="2500" spc="100" dirty="0" err="1">
                <a:latin typeface="Roboto Mono Regular"/>
              </a:rPr>
              <a:t>Telegram</a:t>
            </a:r>
            <a:r>
              <a:rPr lang="pt-BR" sz="2500" spc="100" dirty="0">
                <a:latin typeface="Roboto Mono Regular"/>
              </a:rPr>
              <a:t>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500" b="1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b="1" spc="100" dirty="0">
                <a:latin typeface="Roboto Mono Regular"/>
              </a:rPr>
              <a:t>Termos de Uso dos </a:t>
            </a:r>
            <a:r>
              <a:rPr lang="pt-BR" sz="2500" b="1" spc="100" dirty="0" err="1">
                <a:latin typeface="Roboto Mono Regular"/>
              </a:rPr>
              <a:t>APPs</a:t>
            </a:r>
            <a:r>
              <a:rPr lang="pt-BR" sz="2500" b="1" spc="100" dirty="0">
                <a:latin typeface="Roboto Mono Regular"/>
              </a:rPr>
              <a:t> e aceitação tácita?;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500" b="1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b="1" spc="100" dirty="0">
                <a:latin typeface="Roboto Mono Regular"/>
              </a:rPr>
              <a:t>Novas leis: </a:t>
            </a:r>
            <a:r>
              <a:rPr lang="pt-BR" sz="2500" spc="100" dirty="0">
                <a:latin typeface="Roboto Mono Regular"/>
              </a:rPr>
              <a:t>reativas, específicas e pontuais.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30D5F3-D1C5-F44B-ADD6-07CA446B4DEC}"/>
              </a:ext>
            </a:extLst>
          </p:cNvPr>
          <p:cNvSpPr/>
          <p:nvPr/>
        </p:nvSpPr>
        <p:spPr>
          <a:xfrm>
            <a:off x="524804" y="430350"/>
            <a:ext cx="1776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b="1" dirty="0">
                <a:solidFill>
                  <a:srgbClr val="000000"/>
                </a:solidFill>
                <a:latin typeface="Muli Bold"/>
              </a:rPr>
              <a:t>“Privatização” do Direito</a:t>
            </a:r>
          </a:p>
        </p:txBody>
      </p:sp>
    </p:spTree>
    <p:extLst>
      <p:ext uri="{BB962C8B-B14F-4D97-AF65-F5344CB8AC3E}">
        <p14:creationId xmlns:p14="http://schemas.microsoft.com/office/powerpoint/2010/main" val="113765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sorted-color security cameras">
            <a:extLst>
              <a:ext uri="{FF2B5EF4-FFF2-40B4-BE49-F238E27FC236}">
                <a16:creationId xmlns:a16="http://schemas.microsoft.com/office/drawing/2014/main" id="{EB05FE98-E3D7-BA42-BBEB-F6CCAC79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7406"/>
            <a:ext cx="18319595" cy="1153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574927" y="567790"/>
            <a:ext cx="6207250" cy="6207250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2514600" y="3304615"/>
            <a:ext cx="14325600" cy="73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FFFFFF"/>
                </a:solidFill>
                <a:latin typeface="Muli Black"/>
              </a:rPr>
              <a:t>SEMANA IV: Capitalismo de Vigilância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8D18EDF4-2659-8E42-8E3F-D0E16472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4597" y="9432561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</p:spTree>
    <p:extLst>
      <p:ext uri="{BB962C8B-B14F-4D97-AF65-F5344CB8AC3E}">
        <p14:creationId xmlns:p14="http://schemas.microsoft.com/office/powerpoint/2010/main" val="130534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>
            <a:extLst>
              <a:ext uri="{FF2B5EF4-FFF2-40B4-BE49-F238E27FC236}">
                <a16:creationId xmlns:a16="http://schemas.microsoft.com/office/drawing/2014/main" id="{EFFCF3C3-EE67-5248-B58A-CB4D67DC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2177F2-8C1A-9B46-B3E9-A1D4124C6E89}"/>
              </a:ext>
            </a:extLst>
          </p:cNvPr>
          <p:cNvSpPr/>
          <p:nvPr/>
        </p:nvSpPr>
        <p:spPr>
          <a:xfrm>
            <a:off x="524804" y="2264089"/>
            <a:ext cx="16535400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spc="100" dirty="0">
                <a:latin typeface="Roboto Mono" pitchFamily="49" charset="0"/>
                <a:ea typeface="Roboto Mono" pitchFamily="49" charset="0"/>
              </a:rPr>
              <a:t>MP 954/2020: </a:t>
            </a:r>
          </a:p>
          <a:p>
            <a:pPr marL="91440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rgbClr val="212529"/>
                </a:solidFill>
                <a:latin typeface="Roboto Mono" pitchFamily="49" charset="0"/>
                <a:ea typeface="Roboto Mono" pitchFamily="49" charset="0"/>
              </a:rPr>
              <a:t>P</a:t>
            </a:r>
            <a:r>
              <a:rPr lang="pt-BR" sz="2500" b="0" i="0" u="none" strike="noStrike" dirty="0">
                <a:solidFill>
                  <a:srgbClr val="212529"/>
                </a:solidFill>
                <a:effectLst/>
                <a:latin typeface="Roboto Mono" pitchFamily="49" charset="0"/>
                <a:ea typeface="Roboto Mono" pitchFamily="49" charset="0"/>
              </a:rPr>
              <a:t>revia o compartilhamento de dados de usuários de telecomunicações com o Instituto Brasileiro de Geografia e Estatística (IBGE) para a produção de estatística oficial durante a pandemia do novo coronavírus.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500" spc="100" dirty="0">
              <a:solidFill>
                <a:srgbClr val="212529"/>
              </a:solidFill>
              <a:latin typeface="Roboto Mono" pitchFamily="49" charset="0"/>
              <a:ea typeface="Roboto Mono" pitchFamily="49" charset="0"/>
            </a:endParaRP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spc="100" dirty="0" err="1">
                <a:solidFill>
                  <a:srgbClr val="212529"/>
                </a:solidFill>
                <a:latin typeface="Roboto Mono" pitchFamily="49" charset="0"/>
                <a:ea typeface="Roboto Mono" pitchFamily="49" charset="0"/>
              </a:rPr>
              <a:t>ADIs</a:t>
            </a:r>
            <a:r>
              <a:rPr lang="pt-BR" sz="2500" spc="100" dirty="0">
                <a:solidFill>
                  <a:srgbClr val="212529"/>
                </a:solidFill>
                <a:latin typeface="Roboto Mono" pitchFamily="49" charset="0"/>
                <a:ea typeface="Roboto Mono" pitchFamily="49" charset="0"/>
              </a:rPr>
              <a:t>: ADI n°6387; ADI n°6388; ADI n°6389 e ADI n°6390.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500" spc="100" dirty="0">
              <a:solidFill>
                <a:srgbClr val="212529"/>
              </a:solidFill>
              <a:effectLst/>
              <a:latin typeface="Roboto Mono" pitchFamily="49" charset="0"/>
              <a:ea typeface="Roboto Mono" pitchFamily="49" charset="0"/>
            </a:endParaRP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“Na medida em que relacionados à identificação – efetiva ou</a:t>
            </a:r>
            <a:r>
              <a:rPr lang="pt-BR" sz="25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potencial – de pessoa natural, o </a:t>
            </a:r>
            <a:r>
              <a:rPr lang="pt-BR" sz="2500" b="1" dirty="0">
                <a:effectLst/>
                <a:latin typeface="Roboto Mono" pitchFamily="49" charset="0"/>
                <a:ea typeface="Roboto Mono" pitchFamily="49" charset="0"/>
              </a:rPr>
              <a:t>tratamento e a manipulação de dados</a:t>
            </a:r>
            <a:r>
              <a:rPr lang="pt-BR" sz="25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b="1" dirty="0">
                <a:effectLst/>
                <a:latin typeface="Roboto Mono" pitchFamily="49" charset="0"/>
                <a:ea typeface="Roboto Mono" pitchFamily="49" charset="0"/>
              </a:rPr>
              <a:t>pessoais </a:t>
            </a: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hão de observar os limites delineados pelo âmbito de proteção</a:t>
            </a:r>
            <a:r>
              <a:rPr lang="pt-BR" sz="25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das cláusulas constitucionais assecuratórias da </a:t>
            </a:r>
            <a:r>
              <a:rPr lang="pt-BR" sz="2500" b="1" dirty="0">
                <a:solidFill>
                  <a:srgbClr val="C00000"/>
                </a:solidFill>
                <a:effectLst/>
                <a:latin typeface="Roboto Mono" pitchFamily="49" charset="0"/>
                <a:ea typeface="Roboto Mono" pitchFamily="49" charset="0"/>
              </a:rPr>
              <a:t>liberdade individual (art.</a:t>
            </a:r>
            <a:r>
              <a:rPr lang="pt-BR" sz="2500" b="1" dirty="0">
                <a:solidFill>
                  <a:srgbClr val="C00000"/>
                </a:solidFill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b="1" dirty="0">
                <a:solidFill>
                  <a:srgbClr val="C00000"/>
                </a:solidFill>
                <a:effectLst/>
                <a:latin typeface="Roboto Mono" pitchFamily="49" charset="0"/>
                <a:ea typeface="Roboto Mono" pitchFamily="49" charset="0"/>
              </a:rPr>
              <a:t>5º, caput), da privacidade </a:t>
            </a: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e do </a:t>
            </a:r>
            <a:r>
              <a:rPr lang="pt-BR" sz="2500" b="1" dirty="0">
                <a:solidFill>
                  <a:srgbClr val="C00000"/>
                </a:solidFill>
                <a:effectLst/>
                <a:latin typeface="Roboto Mono" pitchFamily="49" charset="0"/>
                <a:ea typeface="Roboto Mono" pitchFamily="49" charset="0"/>
              </a:rPr>
              <a:t>livre desenvolvimento da personalidade</a:t>
            </a:r>
            <a:r>
              <a:rPr lang="pt-BR" sz="2500" b="1" dirty="0">
                <a:solidFill>
                  <a:srgbClr val="C00000"/>
                </a:solidFill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b="1" dirty="0">
                <a:solidFill>
                  <a:srgbClr val="C00000"/>
                </a:solidFill>
                <a:effectLst/>
                <a:latin typeface="Roboto Mono" pitchFamily="49" charset="0"/>
                <a:ea typeface="Roboto Mono" pitchFamily="49" charset="0"/>
              </a:rPr>
              <a:t>(art. 5º, </a:t>
            </a:r>
            <a:r>
              <a:rPr lang="pt-BR" sz="2500" b="1" dirty="0" err="1">
                <a:solidFill>
                  <a:srgbClr val="C00000"/>
                </a:solidFill>
                <a:effectLst/>
                <a:latin typeface="Roboto Mono" pitchFamily="49" charset="0"/>
                <a:ea typeface="Roboto Mono" pitchFamily="49" charset="0"/>
              </a:rPr>
              <a:t>X</a:t>
            </a:r>
            <a:r>
              <a:rPr lang="pt-BR" sz="2500" b="1" dirty="0">
                <a:solidFill>
                  <a:srgbClr val="C00000"/>
                </a:solidFill>
                <a:effectLst/>
                <a:latin typeface="Roboto Mono" pitchFamily="49" charset="0"/>
                <a:ea typeface="Roboto Mono" pitchFamily="49" charset="0"/>
              </a:rPr>
              <a:t> e XII)</a:t>
            </a: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, sob pena de lesão a esses direitos. </a:t>
            </a:r>
            <a:r>
              <a:rPr lang="pt-BR" sz="2500" b="1" dirty="0">
                <a:effectLst/>
                <a:latin typeface="Roboto Mono" pitchFamily="49" charset="0"/>
                <a:ea typeface="Roboto Mono" pitchFamily="49" charset="0"/>
              </a:rPr>
              <a:t>O compartilhamento,</a:t>
            </a:r>
            <a:r>
              <a:rPr lang="pt-BR" sz="25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b="1" dirty="0">
                <a:effectLst/>
                <a:latin typeface="Roboto Mono" pitchFamily="49" charset="0"/>
                <a:ea typeface="Roboto Mono" pitchFamily="49" charset="0"/>
              </a:rPr>
              <a:t>com ente público, de dados pessoais custodiados por concessionária de</a:t>
            </a:r>
            <a:r>
              <a:rPr lang="pt-BR" sz="25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b="1" dirty="0">
                <a:effectLst/>
                <a:latin typeface="Roboto Mono" pitchFamily="49" charset="0"/>
                <a:ea typeface="Roboto Mono" pitchFamily="49" charset="0"/>
              </a:rPr>
              <a:t>serviço público há de assegurar mecanismos de proteção e segurança</a:t>
            </a:r>
            <a:r>
              <a:rPr lang="pt-BR" sz="2500" b="1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pt-BR" sz="2500" b="1" dirty="0">
                <a:effectLst/>
                <a:latin typeface="Roboto Mono" pitchFamily="49" charset="0"/>
                <a:ea typeface="Roboto Mono" pitchFamily="49" charset="0"/>
              </a:rPr>
              <a:t>desses dados</a:t>
            </a: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.” (ADI </a:t>
            </a:r>
            <a:r>
              <a:rPr lang="pt-BR" sz="2500" dirty="0" err="1">
                <a:effectLst/>
                <a:latin typeface="Roboto Mono" pitchFamily="49" charset="0"/>
                <a:ea typeface="Roboto Mono" pitchFamily="49" charset="0"/>
              </a:rPr>
              <a:t>n°</a:t>
            </a:r>
            <a:r>
              <a:rPr lang="pt-BR" sz="2500" dirty="0">
                <a:effectLst/>
                <a:latin typeface="Roboto Mono" pitchFamily="49" charset="0"/>
                <a:ea typeface="Roboto Mono" pitchFamily="49" charset="0"/>
              </a:rPr>
              <a:t> 6388, rel. Min. Rosa Weber, j. 07-05-2020)</a:t>
            </a:r>
          </a:p>
          <a:p>
            <a:pPr algn="just">
              <a:spcBef>
                <a:spcPts val="600"/>
              </a:spcBef>
            </a:pPr>
            <a:endParaRPr lang="pt-BR" sz="2500" spc="100" dirty="0">
              <a:latin typeface="Roboto Mono" pitchFamily="49" charset="0"/>
              <a:ea typeface="Roboto Mono" pitchFamily="49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30D5F3-D1C5-F44B-ADD6-07CA446B4DEC}"/>
              </a:ext>
            </a:extLst>
          </p:cNvPr>
          <p:cNvSpPr/>
          <p:nvPr/>
        </p:nvSpPr>
        <p:spPr>
          <a:xfrm>
            <a:off x="524804" y="430350"/>
            <a:ext cx="1776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b="1" dirty="0">
                <a:solidFill>
                  <a:srgbClr val="000000"/>
                </a:solidFill>
                <a:latin typeface="Muli Bold"/>
              </a:rPr>
              <a:t>MP 954/2020</a:t>
            </a:r>
          </a:p>
        </p:txBody>
      </p:sp>
    </p:spTree>
    <p:extLst>
      <p:ext uri="{BB962C8B-B14F-4D97-AF65-F5344CB8AC3E}">
        <p14:creationId xmlns:p14="http://schemas.microsoft.com/office/powerpoint/2010/main" val="24789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514601"/>
            <a:ext cx="16611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>
                <a:solidFill>
                  <a:srgbClr val="000000"/>
                </a:solidFill>
                <a:latin typeface="Muli Bold"/>
              </a:rPr>
              <a:t>Emenda Constitucional 115/2022 – inova?</a:t>
            </a: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id="{335614D1-B59E-0645-95FC-41A6022FF652}"/>
              </a:ext>
            </a:extLst>
          </p:cNvPr>
          <p:cNvGrpSpPr/>
          <p:nvPr/>
        </p:nvGrpSpPr>
        <p:grpSpPr>
          <a:xfrm>
            <a:off x="838200" y="1943100"/>
            <a:ext cx="1334344" cy="1334344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F7130221-57F1-9E4A-8BEB-94F4D64D6E2E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4B500BDA-3355-F346-9F33-1D83C454C2D0}"/>
              </a:ext>
            </a:extLst>
          </p:cNvPr>
          <p:cNvGrpSpPr/>
          <p:nvPr/>
        </p:nvGrpSpPr>
        <p:grpSpPr>
          <a:xfrm>
            <a:off x="777971" y="3823878"/>
            <a:ext cx="1334344" cy="1334344"/>
            <a:chOff x="0" y="0"/>
            <a:chExt cx="6350000" cy="6350000"/>
          </a:xfrm>
          <a:solidFill>
            <a:schemeClr val="bg1">
              <a:lumMod val="65000"/>
            </a:schemeClr>
          </a:solidFill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3B4EC09-D6BA-7541-8A42-A6B460031D7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E2C2FA6C-C14F-0F46-B814-F9D8449B8A61}"/>
              </a:ext>
            </a:extLst>
          </p:cNvPr>
          <p:cNvGrpSpPr/>
          <p:nvPr/>
        </p:nvGrpSpPr>
        <p:grpSpPr>
          <a:xfrm>
            <a:off x="780948" y="5875468"/>
            <a:ext cx="1334344" cy="1334344"/>
            <a:chOff x="0" y="0"/>
            <a:chExt cx="6350000" cy="6350000"/>
          </a:xfrm>
          <a:solidFill>
            <a:schemeClr val="tx2"/>
          </a:solidFill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241C5658-23FA-6A4C-AAF1-D208F34226E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Espaço Reservado para Rodapé 3">
            <a:extLst>
              <a:ext uri="{FF2B5EF4-FFF2-40B4-BE49-F238E27FC236}">
                <a16:creationId xmlns:a16="http://schemas.microsoft.com/office/drawing/2014/main" id="{4C0E639D-F8A8-C24D-AC11-0E30FA1A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9D5F5E4-7794-0147-88F9-AE20C850D880}"/>
              </a:ext>
            </a:extLst>
          </p:cNvPr>
          <p:cNvSpPr/>
          <p:nvPr/>
        </p:nvSpPr>
        <p:spPr>
          <a:xfrm>
            <a:off x="2489052" y="1892918"/>
            <a:ext cx="14173200" cy="131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800" spc="100" dirty="0">
                <a:latin typeface="Roboto Mono Regular"/>
              </a:rPr>
              <a:t>Inclusão da proteção de dados pessoais entre os direitos e garantias fundamentais.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A3FEF0D-82C8-A143-86DA-EC9C4C8ED067}"/>
              </a:ext>
            </a:extLst>
          </p:cNvPr>
          <p:cNvSpPr/>
          <p:nvPr/>
        </p:nvSpPr>
        <p:spPr>
          <a:xfrm>
            <a:off x="2489052" y="3546756"/>
            <a:ext cx="14173200" cy="203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800" spc="100" dirty="0">
                <a:latin typeface="Roboto Mono Regular"/>
              </a:rPr>
              <a:t>Art. 5º, LXXIX “é assegurado, nos termos da lei, o direito à proteção dos dados pessoais, inclusive nos meios digitais”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800" spc="100" dirty="0">
                <a:latin typeface="Roboto Mono Regular"/>
              </a:rPr>
              <a:t>(+ inc. XII: sigilo de dados)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BB1B83-46C7-DD47-A706-5ECFC2A8D03F}"/>
              </a:ext>
            </a:extLst>
          </p:cNvPr>
          <p:cNvSpPr/>
          <p:nvPr/>
        </p:nvSpPr>
        <p:spPr>
          <a:xfrm>
            <a:off x="2382308" y="5903388"/>
            <a:ext cx="14173200" cy="195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800" spc="100" dirty="0">
                <a:latin typeface="Roboto Mono Regular"/>
              </a:rPr>
              <a:t>Competência da União para ”organizar e fiscalizar a proteção e o tratamento de dados pessoais, nos termos da lei.” (art. 21, XXVI)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09E0A797-6ECF-3543-AD40-E4AEE81A83A7}"/>
              </a:ext>
            </a:extLst>
          </p:cNvPr>
          <p:cNvGrpSpPr/>
          <p:nvPr/>
        </p:nvGrpSpPr>
        <p:grpSpPr>
          <a:xfrm>
            <a:off x="774994" y="7927058"/>
            <a:ext cx="1334344" cy="1334344"/>
            <a:chOff x="0" y="0"/>
            <a:chExt cx="6350000" cy="6350000"/>
          </a:xfrm>
          <a:solidFill>
            <a:schemeClr val="accent2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7BAB14F-6F89-C644-A96D-60629C81630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A48595F6-733C-3B43-B27D-D9CAABF469C7}"/>
              </a:ext>
            </a:extLst>
          </p:cNvPr>
          <p:cNvSpPr/>
          <p:nvPr/>
        </p:nvSpPr>
        <p:spPr>
          <a:xfrm>
            <a:off x="2382308" y="7959107"/>
            <a:ext cx="14173200" cy="131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800" spc="100" dirty="0">
                <a:latin typeface="Roboto Mono Regular"/>
              </a:rPr>
              <a:t>Competência privativa da União para legislar sobre “proteção e tratamento de dados pessoais.” (art. 22, XXX)</a:t>
            </a:r>
          </a:p>
        </p:txBody>
      </p:sp>
    </p:spTree>
    <p:extLst>
      <p:ext uri="{BB962C8B-B14F-4D97-AF65-F5344CB8AC3E}">
        <p14:creationId xmlns:p14="http://schemas.microsoft.com/office/powerpoint/2010/main" val="34728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8973F66-4669-0145-8D75-79CAF521F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/>
          <a:stretch/>
        </p:blipFill>
        <p:spPr bwMode="auto">
          <a:xfrm>
            <a:off x="11048999" y="1679280"/>
            <a:ext cx="6781801" cy="71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838200" y="514601"/>
            <a:ext cx="8001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/>
              <a:t>Pontos críticos do </a:t>
            </a:r>
          </a:p>
          <a:p>
            <a:pPr algn="just"/>
            <a:r>
              <a:rPr lang="pt-BR" sz="6000" b="1" dirty="0"/>
              <a:t>Capitalismo de Vigilância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C9E2B8-A07C-6947-A6C5-823A5E603703}"/>
              </a:ext>
            </a:extLst>
          </p:cNvPr>
          <p:cNvSpPr/>
          <p:nvPr/>
        </p:nvSpPr>
        <p:spPr>
          <a:xfrm>
            <a:off x="1638299" y="2361260"/>
            <a:ext cx="8001001" cy="8159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Monitoramento privado das pessoas;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Falta de total transparência sobre procedimentos e extrações;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Modelo de manipulação social;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Redução da efetividade de direitos;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Concentração de riqueza e reforço da desigualdade;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>
                <a:latin typeface="Roboto Mono Regular"/>
              </a:rPr>
              <a:t>Domínio </a:t>
            </a:r>
            <a:r>
              <a:rPr lang="pt-BR" sz="2800" b="1" spc="100" dirty="0">
                <a:latin typeface="Roboto Mono Regular"/>
              </a:rPr>
              <a:t>de plataformas planetárias em detrimento da concorrência.</a:t>
            </a:r>
          </a:p>
        </p:txBody>
      </p:sp>
      <p:sp>
        <p:nvSpPr>
          <p:cNvPr id="9" name="Espaço Reservado para Rodapé 3">
            <a:extLst>
              <a:ext uri="{FF2B5EF4-FFF2-40B4-BE49-F238E27FC236}">
                <a16:creationId xmlns:a16="http://schemas.microsoft.com/office/drawing/2014/main" id="{926E772D-D7F0-3A4F-8A56-CB368D59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</p:spTree>
    <p:extLst>
      <p:ext uri="{BB962C8B-B14F-4D97-AF65-F5344CB8AC3E}">
        <p14:creationId xmlns:p14="http://schemas.microsoft.com/office/powerpoint/2010/main" val="256096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62200" y="2563229"/>
            <a:ext cx="11789943" cy="11789943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762000" y="6555181"/>
            <a:ext cx="8077200" cy="116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pt-BR" sz="7999" dirty="0">
                <a:solidFill>
                  <a:srgbClr val="FFFFFF"/>
                </a:solidFill>
                <a:latin typeface="Muli Bold Bold"/>
              </a:rPr>
              <a:t>O Capitalismo</a:t>
            </a:r>
          </a:p>
        </p:txBody>
      </p:sp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201F1692-0224-6247-9C8C-02BD572B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393300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677601"/>
            <a:ext cx="16611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>
                <a:latin typeface="Muli Bold Bold"/>
              </a:rPr>
              <a:t>Conceitos Tradicionais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10954E92-0DA5-4342-ABEF-001F1F255AF1}"/>
              </a:ext>
            </a:extLst>
          </p:cNvPr>
          <p:cNvSpPr txBox="1"/>
          <p:nvPr/>
        </p:nvSpPr>
        <p:spPr>
          <a:xfrm>
            <a:off x="2876481" y="8078682"/>
            <a:ext cx="14510555" cy="57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spc="-17" dirty="0">
                <a:solidFill>
                  <a:srgbClr val="000000"/>
                </a:solidFill>
                <a:latin typeface="Roboto Mono Regular"/>
              </a:rPr>
              <a:t>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604F6F-4B5D-4640-9F8B-1F4C3B83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393300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7B2AA4-DA9C-FB43-9AD9-584538ADA60E}"/>
              </a:ext>
            </a:extLst>
          </p:cNvPr>
          <p:cNvSpPr/>
          <p:nvPr/>
        </p:nvSpPr>
        <p:spPr>
          <a:xfrm>
            <a:off x="876300" y="2840394"/>
            <a:ext cx="11768721" cy="557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Sistema econômico</a:t>
            </a:r>
            <a:r>
              <a:rPr lang="pt-BR" sz="2800" spc="100" dirty="0">
                <a:latin typeface="Roboto Mono Regular"/>
              </a:rPr>
              <a:t>: Lucro e Acumulação. Propriedade Privada e Meios de Produção.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O Lucro</a:t>
            </a:r>
            <a:r>
              <a:rPr lang="pt-BR" sz="2800" spc="100" dirty="0">
                <a:latin typeface="Roboto Mono Regular"/>
              </a:rPr>
              <a:t>: </a:t>
            </a:r>
            <a:r>
              <a:rPr lang="pt-BR" sz="2800" b="1" spc="100" dirty="0">
                <a:latin typeface="Roboto Mono Regular"/>
              </a:rPr>
              <a:t>pelo uso</a:t>
            </a:r>
            <a:r>
              <a:rPr lang="pt-BR" sz="2800" spc="100" dirty="0">
                <a:latin typeface="Roboto Mono Regular"/>
              </a:rPr>
              <a:t> do capital.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A “mão invisível” (A. Smith).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Preço: </a:t>
            </a:r>
            <a:r>
              <a:rPr lang="pt-BR" sz="2800" spc="100" dirty="0">
                <a:latin typeface="Roboto Mono Regular"/>
              </a:rPr>
              <a:t>Razão entre procura e oferta.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pt-BR" sz="2800" spc="100" dirty="0">
                <a:latin typeface="Roboto Mono Regular"/>
              </a:rPr>
              <a:t>Aumento de Preço = Aumento do Lucro = Estímulo da Produção.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Divisão do Trabalho</a:t>
            </a:r>
            <a:r>
              <a:rPr lang="pt-BR" sz="2800" spc="100" dirty="0">
                <a:latin typeface="Roboto Mono Regular"/>
              </a:rPr>
              <a:t>: Principal riqueza. </a:t>
            </a:r>
          </a:p>
        </p:txBody>
      </p:sp>
      <p:pic>
        <p:nvPicPr>
          <p:cNvPr id="8" name="Picture 2" descr="The Wealth of Nations (Illustrated) (English Edition) - eBooks em Inglês na  Amazon.com.br">
            <a:extLst>
              <a:ext uri="{FF2B5EF4-FFF2-40B4-BE49-F238E27FC236}">
                <a16:creationId xmlns:a16="http://schemas.microsoft.com/office/drawing/2014/main" id="{15223ABB-B2A5-2545-A556-DCE9F588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85" y="2058637"/>
            <a:ext cx="4780115" cy="76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677601"/>
            <a:ext cx="16611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>
                <a:latin typeface="Muli Bold Bold"/>
              </a:rPr>
              <a:t>Mercantilização da Vida Social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604F6F-4B5D-4640-9F8B-1F4C3B83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393300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C4CCC9-DA8E-484E-A98A-1CD7A6B018DD}"/>
              </a:ext>
            </a:extLst>
          </p:cNvPr>
          <p:cNvSpPr/>
          <p:nvPr/>
        </p:nvSpPr>
        <p:spPr>
          <a:xfrm>
            <a:off x="838200" y="2525172"/>
            <a:ext cx="16306800" cy="195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Na obra “A Civilização Capitalista”, </a:t>
            </a:r>
            <a:r>
              <a:rPr lang="pt-BR" sz="2800" spc="100" dirty="0" err="1">
                <a:latin typeface="Roboto Mono Regular"/>
              </a:rPr>
              <a:t>Comparato</a:t>
            </a:r>
            <a:r>
              <a:rPr lang="pt-BR" sz="2800" spc="100" dirty="0">
                <a:latin typeface="Roboto Mono Regular"/>
              </a:rPr>
              <a:t> recorda que o “espírito” material do capitalismo (ideia de Max Weber) é transformar tudo em mercadoria (</a:t>
            </a:r>
            <a:r>
              <a:rPr lang="pt-BR" sz="2800" spc="100" dirty="0" err="1">
                <a:latin typeface="Roboto Mono Regular"/>
              </a:rPr>
              <a:t>K</a:t>
            </a:r>
            <a:r>
              <a:rPr lang="pt-BR" sz="2800" spc="100" dirty="0">
                <a:latin typeface="Roboto Mono Regular"/>
              </a:rPr>
              <a:t>. Marx).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B39164B-22C5-244F-AE7D-61D8FF847BD6}"/>
              </a:ext>
            </a:extLst>
          </p:cNvPr>
          <p:cNvSpPr/>
          <p:nvPr/>
        </p:nvSpPr>
        <p:spPr>
          <a:xfrm>
            <a:off x="2209800" y="5143500"/>
            <a:ext cx="13868400" cy="358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200" spc="100" dirty="0">
                <a:latin typeface="Roboto Mono Regular"/>
              </a:rPr>
              <a:t>“[...] Deparamo-nos, aí, com uma radical desumanização da vida. O capital, como valor supremo, é transformado em pessoa ficta, dita entre nós pessoa jurídica e em outras legislações pessoa moral. Os homens, ao contrário, quando despidos da posse ou propriedade de bens materiais, são aviltados à condição de </a:t>
            </a:r>
            <a:r>
              <a:rPr lang="pt-BR" sz="2200" b="1" spc="100" dirty="0">
                <a:latin typeface="Roboto Mono Regular"/>
              </a:rPr>
              <a:t>mercadorias vivas</a:t>
            </a:r>
            <a:r>
              <a:rPr lang="pt-BR" sz="2200" spc="100" dirty="0">
                <a:latin typeface="Roboto Mono Regular"/>
              </a:rPr>
              <a:t>, quando não excluídos da sociedade capitalista como pesos mortos.” (F. </a:t>
            </a:r>
            <a:r>
              <a:rPr lang="pt-BR" sz="2200" spc="100" dirty="0" err="1">
                <a:latin typeface="Roboto Mono Regular"/>
              </a:rPr>
              <a:t>K</a:t>
            </a:r>
            <a:r>
              <a:rPr lang="pt-BR" sz="2200" spc="100" dirty="0">
                <a:latin typeface="Roboto Mono Regular"/>
              </a:rPr>
              <a:t>. </a:t>
            </a:r>
            <a:r>
              <a:rPr lang="pt-BR" sz="2200" spc="100" dirty="0" err="1">
                <a:latin typeface="Roboto Mono Regular"/>
              </a:rPr>
              <a:t>Comparato</a:t>
            </a:r>
            <a:r>
              <a:rPr lang="pt-BR" sz="2200" spc="100" dirty="0">
                <a:latin typeface="Roboto Mono Regular"/>
              </a:rPr>
              <a:t>, </a:t>
            </a:r>
            <a:r>
              <a:rPr lang="pt-BR" sz="2200" i="1" spc="100" dirty="0">
                <a:latin typeface="Roboto Mono Regular"/>
              </a:rPr>
              <a:t>A Civilização Capitalista</a:t>
            </a:r>
            <a:r>
              <a:rPr lang="pt-BR" sz="2200" spc="100" dirty="0">
                <a:latin typeface="Roboto Mono Regular"/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355728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677601"/>
            <a:ext cx="16459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6000" b="1" dirty="0">
                <a:latin typeface="Muli Bold Bold"/>
              </a:rPr>
              <a:t>Funcionamento do capitalismo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604F6F-4B5D-4640-9F8B-1F4C3B83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393300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3C4CCC9-DA8E-484E-A98A-1CD7A6B018DD}"/>
              </a:ext>
            </a:extLst>
          </p:cNvPr>
          <p:cNvSpPr/>
          <p:nvPr/>
        </p:nvSpPr>
        <p:spPr>
          <a:xfrm>
            <a:off x="1178312" y="2933700"/>
            <a:ext cx="16306800" cy="43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pt-BR" sz="3000" spc="100" dirty="0">
                <a:latin typeface="Roboto Mono Regular"/>
              </a:rPr>
              <a:t>“Como não se pode saber com antecedência qual das ofertas será capaz de estimular o desejo de consumo, </a:t>
            </a:r>
            <a:r>
              <a:rPr lang="pt-BR" sz="3000" b="1" spc="100" dirty="0">
                <a:latin typeface="Roboto Mono Regular"/>
              </a:rPr>
              <a:t>a única maneira de verificação passa pelas tentativas de acerto e erro, que custam caro.</a:t>
            </a:r>
            <a:r>
              <a:rPr lang="pt-BR" sz="3000" spc="100" dirty="0">
                <a:latin typeface="Roboto Mono Regular"/>
              </a:rPr>
              <a:t>” (</a:t>
            </a:r>
            <a:r>
              <a:rPr lang="pt-BR" sz="3000" spc="100" dirty="0" err="1">
                <a:latin typeface="Roboto Mono Regular"/>
              </a:rPr>
              <a:t>Z</a:t>
            </a:r>
            <a:r>
              <a:rPr lang="pt-BR" sz="3000" spc="100" dirty="0">
                <a:latin typeface="Roboto Mono Regular"/>
              </a:rPr>
              <a:t>. </a:t>
            </a:r>
            <a:r>
              <a:rPr lang="pt-BR" sz="3000" spc="100" dirty="0" err="1">
                <a:latin typeface="Roboto Mono Regular"/>
              </a:rPr>
              <a:t>Bauman</a:t>
            </a:r>
            <a:r>
              <a:rPr lang="pt-BR" sz="3000" spc="100" dirty="0">
                <a:latin typeface="Roboto Mono Regular"/>
              </a:rPr>
              <a:t>, </a:t>
            </a:r>
            <a:r>
              <a:rPr lang="pt-BR" sz="3000" i="1" spc="100" dirty="0">
                <a:latin typeface="Roboto Mono Regular"/>
              </a:rPr>
              <a:t>Capitalismo Parasitário</a:t>
            </a:r>
            <a:r>
              <a:rPr lang="pt-BR" sz="3000" spc="100" dirty="0">
                <a:latin typeface="Roboto Mono Regular"/>
              </a:rPr>
              <a:t>). 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endParaRPr lang="pt-BR" sz="3000" spc="100" dirty="0">
              <a:latin typeface="Roboto Mono Regular"/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pt-BR" sz="3000" spc="100" dirty="0">
                <a:solidFill>
                  <a:schemeClr val="accent2"/>
                </a:solidFill>
                <a:latin typeface="Roboto Mono Regular"/>
                <a:sym typeface="Wingdings" pitchFamily="2" charset="2"/>
              </a:rPr>
              <a:t> </a:t>
            </a:r>
            <a:r>
              <a:rPr lang="pt-BR" sz="3000" spc="100" dirty="0">
                <a:solidFill>
                  <a:schemeClr val="accent2"/>
                </a:solidFill>
                <a:latin typeface="Roboto Mono Regular"/>
              </a:rPr>
              <a:t>Essa lógica mudará no novo Capitalismo.</a:t>
            </a:r>
          </a:p>
        </p:txBody>
      </p:sp>
    </p:spTree>
    <p:extLst>
      <p:ext uri="{BB962C8B-B14F-4D97-AF65-F5344CB8AC3E}">
        <p14:creationId xmlns:p14="http://schemas.microsoft.com/office/powerpoint/2010/main" val="391736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22E81E-24A3-6946-8197-770ABABD4B94}"/>
              </a:ext>
            </a:extLst>
          </p:cNvPr>
          <p:cNvSpPr/>
          <p:nvPr/>
        </p:nvSpPr>
        <p:spPr>
          <a:xfrm>
            <a:off x="1276350" y="2171700"/>
            <a:ext cx="15792450" cy="61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O capitalismo mais avançado neste século XXI destaca-se, dentre os ‘capitalismos’, de maneira inovadora.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800" spc="100" dirty="0">
                <a:latin typeface="Roboto Mono Regular"/>
              </a:rPr>
              <a:t>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A primazia pela titularidade e domínio sobre alguns dos chamados bens de produção tradicionais (terras, recursos naturais, máquinas, plantas industriais e capital) parece se deslocar rapidamente.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pt-BR" sz="2800" spc="100" dirty="0">
              <a:latin typeface="Roboto Mono Regular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Priorização do domínio sobre o fluxo digital e sobre os dados, acima de qualquer outro tipo tradicional de domínio econômico.</a:t>
            </a:r>
            <a:endParaRPr lang="pt-BR" sz="2800" b="1" spc="100" dirty="0">
              <a:highlight>
                <a:srgbClr val="FFFF00"/>
              </a:highlight>
              <a:latin typeface="Roboto Mono Regular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5C5DA6-A0DF-D046-8590-074DCC17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98B7DEB-4DAD-3A4B-B535-2B0C66ACF719}"/>
              </a:ext>
            </a:extLst>
          </p:cNvPr>
          <p:cNvSpPr txBox="1"/>
          <p:nvPr/>
        </p:nvSpPr>
        <p:spPr>
          <a:xfrm>
            <a:off x="838200" y="1017565"/>
            <a:ext cx="16611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500" b="1" dirty="0">
                <a:latin typeface="Muli Bold Bold"/>
              </a:rPr>
              <a:t>Era Digital: aprofundamento de alguns elementos típicos do modelo Capitalista</a:t>
            </a:r>
          </a:p>
        </p:txBody>
      </p:sp>
    </p:spTree>
    <p:extLst>
      <p:ext uri="{BB962C8B-B14F-4D97-AF65-F5344CB8AC3E}">
        <p14:creationId xmlns:p14="http://schemas.microsoft.com/office/powerpoint/2010/main" val="272167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trix movie still">
            <a:extLst>
              <a:ext uri="{FF2B5EF4-FFF2-40B4-BE49-F238E27FC236}">
                <a16:creationId xmlns:a16="http://schemas.microsoft.com/office/drawing/2014/main" id="{A13DD816-8ADE-1643-9B8F-DC14F5B9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87" y="-279400"/>
            <a:ext cx="15841679" cy="105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-2661183" y="2095500"/>
            <a:ext cx="11789943" cy="11789943"/>
            <a:chOff x="0" y="0"/>
            <a:chExt cx="6350000" cy="635000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685800" y="5791804"/>
            <a:ext cx="8077200" cy="239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pt-BR" sz="7999" dirty="0">
                <a:solidFill>
                  <a:srgbClr val="FFFFFF"/>
                </a:solidFill>
                <a:latin typeface="Muli Bold Bold"/>
              </a:rPr>
              <a:t>Capitalismo de Vigilância</a:t>
            </a:r>
          </a:p>
        </p:txBody>
      </p:sp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3FB78E66-471F-E846-A44E-CBDC677B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7255" y="9334500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</p:spTree>
    <p:extLst>
      <p:ext uri="{BB962C8B-B14F-4D97-AF65-F5344CB8AC3E}">
        <p14:creationId xmlns:p14="http://schemas.microsoft.com/office/powerpoint/2010/main" val="156487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514601"/>
            <a:ext cx="16611600" cy="183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Dados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“novo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p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etróleo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algn="just"/>
            <a:endParaRPr lang="pt-BR" sz="6000" b="1" dirty="0">
              <a:solidFill>
                <a:srgbClr val="000000"/>
              </a:solidFill>
              <a:latin typeface="Muli Bold"/>
            </a:endParaRP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F1FE30F6-D093-554A-A059-C2D9C843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9482872"/>
            <a:ext cx="7010400" cy="573298"/>
          </a:xfrm>
        </p:spPr>
        <p:txBody>
          <a:bodyPr/>
          <a:lstStyle/>
          <a:p>
            <a:r>
              <a:rPr lang="en-US" sz="2000" dirty="0"/>
              <a:t>Professor Titular André Ramos Tavares - FDUSP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A97B45E-1C58-1F4D-AE38-C2482007B07D}"/>
              </a:ext>
            </a:extLst>
          </p:cNvPr>
          <p:cNvSpPr/>
          <p:nvPr/>
        </p:nvSpPr>
        <p:spPr>
          <a:xfrm>
            <a:off x="533400" y="2019300"/>
            <a:ext cx="16916400" cy="622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Manuel </a:t>
            </a:r>
            <a:r>
              <a:rPr lang="pt-BR" sz="2800" b="1" spc="100" dirty="0" err="1">
                <a:latin typeface="Roboto Mono Regular"/>
              </a:rPr>
              <a:t>Castells</a:t>
            </a:r>
            <a:r>
              <a:rPr lang="pt-BR" sz="2800" b="1" spc="100" dirty="0">
                <a:latin typeface="Roboto Mono Regular"/>
              </a:rPr>
              <a:t> </a:t>
            </a:r>
            <a:r>
              <a:rPr lang="pt-BR" sz="2800" spc="100" dirty="0">
                <a:latin typeface="Roboto Mono Regular"/>
              </a:rPr>
              <a:t>sustenta que aquele que se conecta às redes sociais aceita tacitamente a socialização dos seus dados.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800" spc="100" dirty="0">
              <a:latin typeface="Roboto Mono Regular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b="1" spc="100" dirty="0">
                <a:latin typeface="Roboto Mono Regular"/>
              </a:rPr>
              <a:t>Perspectiva aplicável ao Direito brasileiro?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	A CB/LGPD protege a privacidade das pessoas, a segurança jurídica e a 	transparência.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800" spc="100" dirty="0">
              <a:latin typeface="Roboto Mono Regular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spc="100" dirty="0">
                <a:latin typeface="Roboto Mono Regular"/>
              </a:rPr>
              <a:t>Plataformas digitais em </a:t>
            </a:r>
            <a:r>
              <a:rPr lang="pt-BR" sz="2800" spc="100" dirty="0" err="1">
                <a:latin typeface="Roboto Mono Regular"/>
              </a:rPr>
              <a:t>hiperescala</a:t>
            </a:r>
            <a:r>
              <a:rPr lang="pt-BR" sz="2800" spc="100" dirty="0">
                <a:latin typeface="Roboto Mono Regular"/>
              </a:rPr>
              <a:t> trabalham com a construção de perfis a partir da extração de dados. Objetivo: negocial.</a:t>
            </a:r>
          </a:p>
        </p:txBody>
      </p:sp>
    </p:spTree>
    <p:extLst>
      <p:ext uri="{BB962C8B-B14F-4D97-AF65-F5344CB8AC3E}">
        <p14:creationId xmlns:p14="http://schemas.microsoft.com/office/powerpoint/2010/main" val="208826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20466</TotalTime>
  <Words>1538</Words>
  <Application>Microsoft Macintosh PowerPoint</Application>
  <PresentationFormat>Personalizar</PresentationFormat>
  <Paragraphs>143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Wingdings</vt:lpstr>
      <vt:lpstr>Roboto Mono Regular</vt:lpstr>
      <vt:lpstr>Muli Bold Bold</vt:lpstr>
      <vt:lpstr>Muli Bold</vt:lpstr>
      <vt:lpstr>Muli Black</vt:lpstr>
      <vt:lpstr>Roboto Mono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Preto e Vermelho Geométrico Tecnologia Apresentação para Conferências</dc:title>
  <cp:lastModifiedBy>Microsoft Office User</cp:lastModifiedBy>
  <cp:revision>61</cp:revision>
  <dcterms:created xsi:type="dcterms:W3CDTF">2006-08-16T00:00:00Z</dcterms:created>
  <dcterms:modified xsi:type="dcterms:W3CDTF">2023-04-12T22:30:42Z</dcterms:modified>
  <dc:identifier>DAE7ngTQCDA</dc:identifier>
</cp:coreProperties>
</file>