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29" r:id="rId3"/>
    <p:sldId id="430" r:id="rId4"/>
    <p:sldId id="432" r:id="rId5"/>
    <p:sldId id="437" r:id="rId6"/>
    <p:sldId id="435" r:id="rId7"/>
    <p:sldId id="436" r:id="rId8"/>
    <p:sldId id="439" r:id="rId9"/>
    <p:sldId id="440" r:id="rId10"/>
    <p:sldId id="441" r:id="rId11"/>
    <p:sldId id="442" r:id="rId12"/>
    <p:sldId id="438" r:id="rId13"/>
    <p:sldId id="443" r:id="rId14"/>
    <p:sldId id="444" r:id="rId15"/>
    <p:sldId id="458" r:id="rId16"/>
    <p:sldId id="459" r:id="rId17"/>
    <p:sldId id="445" r:id="rId18"/>
    <p:sldId id="446" r:id="rId19"/>
    <p:sldId id="447" r:id="rId20"/>
    <p:sldId id="448" r:id="rId21"/>
    <p:sldId id="460" r:id="rId22"/>
    <p:sldId id="461" r:id="rId23"/>
    <p:sldId id="462" r:id="rId24"/>
    <p:sldId id="463" r:id="rId25"/>
    <p:sldId id="467" r:id="rId26"/>
    <p:sldId id="468" r:id="rId27"/>
    <p:sldId id="475" r:id="rId28"/>
    <p:sldId id="470" r:id="rId29"/>
    <p:sldId id="471" r:id="rId30"/>
    <p:sldId id="472" r:id="rId31"/>
    <p:sldId id="473" r:id="rId32"/>
    <p:sldId id="466" r:id="rId33"/>
    <p:sldId id="464" r:id="rId34"/>
    <p:sldId id="465" r:id="rId35"/>
    <p:sldId id="474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9C4D8-C155-8571-1314-24BB41491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2550BB-3661-F041-E4F0-043F6AC7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3C0732-09C6-6871-7E69-B6F86436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4FCFA3-B395-66C2-71F6-DAF8C544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92ABCF-02F0-8D40-A7FA-FD4B5E24D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48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99FC1-093A-C742-0A12-275A6118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6508A9-1452-E96B-58E2-DF0E1602E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8858D7-4C72-7CD1-2F93-AB16B05F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C8F612-686D-4F78-484A-4F2D8735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651022-BF0B-4D70-6C71-FB365BAD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44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763142-2F5D-C71F-8877-60B342BA8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9C9B80-B994-36EC-A9F4-98EBE845C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3847B0-D143-4E95-3881-FC8EAAA3B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A1CBFD-7F02-11C0-6452-270D07BB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F985CF-63B3-25F1-85B4-6FD93372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3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FEFE8-36EE-4C14-9E32-070BEF3B27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351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DF763-55D1-117D-B002-D8D575DC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50084B-2F3E-4B8B-5C2A-5FE21822B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4EAD96-4DC9-6AF3-C95B-BBB24194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A2222B-ED96-CA22-D2B7-DA0522C9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ACC640-5A03-BE8C-2964-B4D5B687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97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ACC90-FDFC-3369-2EA6-60DB7D5E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0764C6-9DB0-76DD-607D-F6BA00E92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95F284-0E6B-A489-FB9B-CB8CE18B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E6C65E-2369-6642-4760-603D2A67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B95ED7-AE02-6780-950E-A12A14A2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36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52036-E259-E4A9-4747-8D51E656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7DE4EB-41BE-628B-7C60-198039401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8CC35F-4AA6-F9EA-CD53-B7AEDA867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076D6B-D928-7AF9-2362-F37BDFF1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5595AD-9999-10BE-C593-A947B51E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4488A-ADF6-838B-D7B5-5F4ABF22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20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59B68-52FF-4613-06A8-33C36A3F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DAD7C4-5ACA-4096-4019-3F3D7479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0FAAB3-A4B3-C8B0-595D-1518B29EF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882A165-6E54-E9B4-FA47-A95FAA05F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387CEAC-E335-F23A-2585-5E82E888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14CF2B9-03E0-FACF-570B-7D191BBC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FBA667-E98A-2B0E-72DE-5E747E73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9354E88-D088-2404-72F0-E87E2756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81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139CD-4D73-7E9A-DD64-5B6F4BB9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20475C6-1D53-3C93-E3C2-62D27D0C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5939621-25C8-C45B-E93A-BA8893B6C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8A5304-97D1-C908-5295-F28382B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88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E3CF1AD-0345-6822-C029-40E058F4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DF7741-A548-4274-B414-9DD6BCD2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C5749B-CEC3-C32C-A068-AED4D96B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58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1A2A9-A724-8A73-BD37-A3EE3CC5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76C5EF-FAA1-3EC4-91FB-CB2BC1B6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09241A-6D60-A3C0-8FE4-BF7DEC7BC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73AB7D-7D13-1681-65EA-4E7708D1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D41A4E-DC32-808D-32B3-77A8343D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87756C-6FFF-2169-55EB-43005FD1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3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1D7B5-BE3E-790C-16DA-223A641D7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06DF1ED-B2C1-3665-806F-2634311BC1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A9D1BF-AE19-0967-46E7-361B548D3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A7A35C-CE4E-259B-01A8-E792C159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443B0E-40B8-C2CD-893E-F612249D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DE9B73-BE88-1E38-B9C5-0A813EB7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89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32F8B0-23DB-C3AE-9ACA-45DFD914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D0558C-2C29-51AD-599C-248CD3EB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78B06E-C518-E1CF-2A56-F4B6403E5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63C71-B4CC-48FD-84DA-8A71B450392F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06150A-0123-256E-35E8-1249942DF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7B99C4-8769-7DE1-8C64-CA03FCD45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9C705-34FE-4675-B23A-984EEAC66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Ov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4A0B64EC-9FC6-FFD0-060B-F29C5F820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5952405" cy="4412648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9340E5-1724-CF95-910F-5E579C2E2D0B}"/>
              </a:ext>
            </a:extLst>
          </p:cNvPr>
          <p:cNvSpPr txBox="1">
            <a:spLocks noChangeArrowheads="1"/>
          </p:cNvSpPr>
          <p:nvPr/>
        </p:nvSpPr>
        <p:spPr>
          <a:xfrm>
            <a:off x="1648629" y="1896707"/>
            <a:ext cx="3703783" cy="17922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700" b="1" i="0" u="none" strike="noStrike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Dos Alimentos à </a:t>
            </a:r>
            <a:r>
              <a:rPr lang="en-US" sz="3700" b="1" i="0" u="none" strike="noStrike" kern="120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refeição</a:t>
            </a:r>
            <a:r>
              <a:rPr lang="en-US" sz="3700" b="1" i="0" u="none" strike="noStrike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pPr algn="l">
              <a:spcAft>
                <a:spcPts val="600"/>
              </a:spcAft>
            </a:pPr>
            <a:endParaRPr lang="en-US" sz="3700" b="1" i="0" u="none" strike="noStrike" kern="1200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l">
              <a:spcAft>
                <a:spcPts val="600"/>
              </a:spcAft>
            </a:pPr>
            <a:r>
              <a:rPr lang="en-US" sz="3700" b="1" i="0" u="none" strike="noStrik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Ovos</a:t>
            </a:r>
            <a:endParaRPr lang="en-US" altLang="pt-BR" sz="37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1.jpg">
            <a:extLst>
              <a:ext uri="{FF2B5EF4-FFF2-40B4-BE49-F238E27FC236}">
                <a16:creationId xmlns:a16="http://schemas.microsoft.com/office/drawing/2014/main" id="{B160C099-8B6D-32E3-F365-46910EC2DB79}"/>
              </a:ext>
            </a:extLst>
          </p:cNvPr>
          <p:cNvPicPr/>
          <p:nvPr/>
        </p:nvPicPr>
        <p:blipFill rotWithShape="1">
          <a:blip r:embed="rId3"/>
          <a:srcRect l="-24971" t="-1" r="-20414" b="-5080"/>
          <a:stretch/>
        </p:blipFill>
        <p:spPr>
          <a:xfrm>
            <a:off x="3609516" y="4374119"/>
            <a:ext cx="2419926" cy="1821874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433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B4312E3-EF54-DB79-BF8F-AFB3CD4FF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4" r="11950" b="13501"/>
          <a:stretch/>
        </p:blipFill>
        <p:spPr>
          <a:xfrm>
            <a:off x="5246254" y="3343257"/>
            <a:ext cx="5125252" cy="341845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34C8062-1CB2-446C-BB93-E2D6CC881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9" t="3873" r="12330" b="22577"/>
          <a:stretch/>
        </p:blipFill>
        <p:spPr>
          <a:xfrm>
            <a:off x="1452113" y="96285"/>
            <a:ext cx="5251428" cy="380538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0CDD7C4-1193-0A96-621D-220BF880A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36" b="2"/>
          <a:stretch/>
        </p:blipFill>
        <p:spPr>
          <a:xfrm>
            <a:off x="6839465" y="96285"/>
            <a:ext cx="3809132" cy="3139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DDF184-390C-015E-760D-629062247046}"/>
              </a:ext>
            </a:extLst>
          </p:cNvPr>
          <p:cNvSpPr txBox="1"/>
          <p:nvPr/>
        </p:nvSpPr>
        <p:spPr>
          <a:xfrm>
            <a:off x="544946" y="4414982"/>
            <a:ext cx="3962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Merengue Italiano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Calda de açúcar é acrescentada às claras em neve</a:t>
            </a:r>
          </a:p>
        </p:txBody>
      </p:sp>
    </p:spTree>
    <p:extLst>
      <p:ext uri="{BB962C8B-B14F-4D97-AF65-F5344CB8AC3E}">
        <p14:creationId xmlns:p14="http://schemas.microsoft.com/office/powerpoint/2010/main" val="37594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1502724-0ACB-9BA5-2BEC-472B33A77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472001B-A439-3FC8-BC66-539508F6AF58}"/>
              </a:ext>
            </a:extLst>
          </p:cNvPr>
          <p:cNvSpPr txBox="1"/>
          <p:nvPr/>
        </p:nvSpPr>
        <p:spPr>
          <a:xfrm>
            <a:off x="7130473" y="2434201"/>
            <a:ext cx="4223326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Merengue </a:t>
            </a:r>
            <a:r>
              <a:rPr lang="en-US" sz="4000" dirty="0" err="1"/>
              <a:t>francês</a:t>
            </a:r>
            <a:endParaRPr lang="en-US" sz="4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Açúcar</a:t>
            </a:r>
            <a:r>
              <a:rPr lang="en-US" sz="2800" dirty="0"/>
              <a:t> </a:t>
            </a:r>
            <a:r>
              <a:rPr lang="en-US" sz="2800" dirty="0" err="1"/>
              <a:t>adicionado</a:t>
            </a:r>
            <a:r>
              <a:rPr lang="en-US" sz="2800" dirty="0"/>
              <a:t> </a:t>
            </a:r>
            <a:r>
              <a:rPr lang="en-US" sz="2800" dirty="0" err="1"/>
              <a:t>diretamente</a:t>
            </a:r>
            <a:r>
              <a:rPr lang="en-US" sz="2800" dirty="0"/>
              <a:t> </a:t>
            </a:r>
            <a:r>
              <a:rPr lang="en-US" sz="2800" dirty="0" err="1"/>
              <a:t>nas</a:t>
            </a:r>
            <a:r>
              <a:rPr lang="en-US" sz="2800" dirty="0"/>
              <a:t> </a:t>
            </a:r>
            <a:r>
              <a:rPr lang="en-US" sz="2800" dirty="0" err="1"/>
              <a:t>claras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neve.</a:t>
            </a:r>
          </a:p>
        </p:txBody>
      </p:sp>
    </p:spTree>
    <p:extLst>
      <p:ext uri="{BB962C8B-B14F-4D97-AF65-F5344CB8AC3E}">
        <p14:creationId xmlns:p14="http://schemas.microsoft.com/office/powerpoint/2010/main" val="1097803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7CE236-A82E-22B3-9C0D-587A282E6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8" r="6727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D49A7B4-D0C0-A2B6-4347-DFCA0FA24917}"/>
              </a:ext>
            </a:extLst>
          </p:cNvPr>
          <p:cNvSpPr txBox="1"/>
          <p:nvPr/>
        </p:nvSpPr>
        <p:spPr>
          <a:xfrm>
            <a:off x="8244606" y="267855"/>
            <a:ext cx="3470710" cy="5506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Souflet</a:t>
            </a:r>
            <a:endParaRPr lang="en-US" sz="3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Preparação</a:t>
            </a:r>
            <a:r>
              <a:rPr lang="en-US" sz="2200" dirty="0"/>
              <a:t> </a:t>
            </a:r>
            <a:r>
              <a:rPr lang="en-US" sz="2200" dirty="0" err="1"/>
              <a:t>desafiadora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Trata</a:t>
            </a:r>
            <a:r>
              <a:rPr lang="en-US" sz="2200" dirty="0"/>
              <a:t>-se de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espuma</a:t>
            </a:r>
            <a:r>
              <a:rPr lang="en-US" sz="2200" dirty="0"/>
              <a:t> com </a:t>
            </a:r>
            <a:r>
              <a:rPr lang="en-US" sz="2200" dirty="0" err="1"/>
              <a:t>pouca</a:t>
            </a:r>
            <a:r>
              <a:rPr lang="en-US" sz="2200" dirty="0"/>
              <a:t> </a:t>
            </a:r>
            <a:r>
              <a:rPr lang="en-US" sz="2200" dirty="0" err="1"/>
              <a:t>capacidade</a:t>
            </a:r>
            <a:r>
              <a:rPr lang="en-US" sz="2200" dirty="0"/>
              <a:t> de </a:t>
            </a:r>
            <a:r>
              <a:rPr lang="en-US" sz="2200" dirty="0" err="1"/>
              <a:t>sustentação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Incorporação</a:t>
            </a:r>
            <a:r>
              <a:rPr lang="en-US" sz="2200" dirty="0"/>
              <a:t> de </a:t>
            </a:r>
            <a:r>
              <a:rPr lang="en-US" sz="2200" dirty="0" err="1"/>
              <a:t>gordura</a:t>
            </a:r>
            <a:r>
              <a:rPr lang="en-US" sz="2200" dirty="0"/>
              <a:t>.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Lipídeos</a:t>
            </a:r>
            <a:r>
              <a:rPr lang="en-US" dirty="0"/>
              <a:t> </a:t>
            </a:r>
            <a:r>
              <a:rPr lang="en-US" dirty="0" err="1"/>
              <a:t>desestabilizam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impedem</a:t>
            </a:r>
            <a:r>
              <a:rPr lang="en-US" dirty="0"/>
              <a:t> a </a:t>
            </a:r>
            <a:r>
              <a:rPr lang="en-US" dirty="0" err="1"/>
              <a:t>formação</a:t>
            </a:r>
            <a:r>
              <a:rPr lang="en-US" dirty="0"/>
              <a:t> de </a:t>
            </a:r>
            <a:r>
              <a:rPr lang="en-US" dirty="0" err="1"/>
              <a:t>espuma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Deve</a:t>
            </a:r>
            <a:r>
              <a:rPr lang="en-US" sz="2200" dirty="0"/>
              <a:t> ser </a:t>
            </a:r>
            <a:r>
              <a:rPr lang="en-US" sz="2200" dirty="0" err="1"/>
              <a:t>servido</a:t>
            </a:r>
            <a:r>
              <a:rPr lang="en-US" sz="2200" dirty="0"/>
              <a:t> </a:t>
            </a:r>
            <a:r>
              <a:rPr lang="en-US" sz="2200" dirty="0" err="1"/>
              <a:t>rapidamente</a:t>
            </a:r>
            <a:r>
              <a:rPr lang="en-US" sz="2200" dirty="0"/>
              <a:t>, logo </a:t>
            </a:r>
            <a:r>
              <a:rPr lang="en-US" sz="2200" dirty="0" err="1"/>
              <a:t>após</a:t>
            </a:r>
            <a:r>
              <a:rPr lang="en-US" sz="2200" dirty="0"/>
              <a:t> a </a:t>
            </a:r>
            <a:r>
              <a:rPr lang="en-US" sz="2200" dirty="0" err="1"/>
              <a:t>preparação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04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elicious Creamy Homemade Mayonnaise | Clean Food Crush">
            <a:extLst>
              <a:ext uri="{FF2B5EF4-FFF2-40B4-BE49-F238E27FC236}">
                <a16:creationId xmlns:a16="http://schemas.microsoft.com/office/drawing/2014/main" id="{5412B03E-107A-8304-1EFC-BC7E5C10B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r="495"/>
          <a:stretch/>
        </p:blipFill>
        <p:spPr bwMode="auto">
          <a:xfrm>
            <a:off x="-2" y="10"/>
            <a:ext cx="755035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5B4FDD-7166-A05B-3272-EC6DDFEC80E7}"/>
              </a:ext>
            </a:extLst>
          </p:cNvPr>
          <p:cNvSpPr txBox="1"/>
          <p:nvPr/>
        </p:nvSpPr>
        <p:spPr>
          <a:xfrm>
            <a:off x="7989259" y="2399100"/>
            <a:ext cx="3507415" cy="3645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/>
              <a:t>Emulsões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232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051DE4B-8DF6-4498-611A-590513CF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4" r="13417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766D43A-08DF-0473-2A85-8D7FF7BA3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6" r="1970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A80CB9F-BF39-4D00-A11D-35F03E9FF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390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96FFC5-300B-7386-8094-94B0D5AE0E9B}"/>
              </a:ext>
            </a:extLst>
          </p:cNvPr>
          <p:cNvSpPr txBox="1"/>
          <p:nvPr/>
        </p:nvSpPr>
        <p:spPr>
          <a:xfrm>
            <a:off x="318698" y="2504134"/>
            <a:ext cx="5020056" cy="3046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Maionese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</a:rPr>
              <a:t>O Chef </a:t>
            </a:r>
            <a:r>
              <a:rPr lang="en-US" dirty="0" err="1">
                <a:latin typeface="+mj-lt"/>
                <a:ea typeface="+mj-ea"/>
                <a:cs typeface="+mj-cs"/>
              </a:rPr>
              <a:t>espanhol</a:t>
            </a:r>
            <a:r>
              <a:rPr lang="en-US" dirty="0">
                <a:latin typeface="+mj-lt"/>
                <a:ea typeface="+mj-ea"/>
                <a:cs typeface="+mj-cs"/>
              </a:rPr>
              <a:t> Nandu </a:t>
            </a:r>
            <a:r>
              <a:rPr lang="en-US" dirty="0" err="1">
                <a:latin typeface="+mj-lt"/>
                <a:ea typeface="+mj-ea"/>
                <a:cs typeface="+mj-cs"/>
              </a:rPr>
              <a:t>Jubany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mostra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como</a:t>
            </a:r>
            <a:r>
              <a:rPr lang="en-US" dirty="0">
                <a:latin typeface="+mj-lt"/>
                <a:ea typeface="+mj-ea"/>
                <a:cs typeface="+mj-cs"/>
              </a:rPr>
              <a:t> é </a:t>
            </a:r>
            <a:r>
              <a:rPr lang="en-US" dirty="0" err="1">
                <a:latin typeface="+mj-lt"/>
                <a:ea typeface="+mj-ea"/>
                <a:cs typeface="+mj-cs"/>
              </a:rPr>
              <a:t>possível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fazer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alguns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quilos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maionese</a:t>
            </a:r>
            <a:r>
              <a:rPr lang="en-US" dirty="0">
                <a:latin typeface="+mj-lt"/>
                <a:ea typeface="+mj-ea"/>
                <a:cs typeface="+mj-cs"/>
              </a:rPr>
              <a:t> com </a:t>
            </a:r>
            <a:r>
              <a:rPr lang="en-US" dirty="0" err="1">
                <a:latin typeface="+mj-lt"/>
                <a:ea typeface="+mj-ea"/>
                <a:cs typeface="+mj-cs"/>
              </a:rPr>
              <a:t>apenas</a:t>
            </a:r>
            <a:r>
              <a:rPr lang="en-US" dirty="0">
                <a:latin typeface="+mj-lt"/>
                <a:ea typeface="+mj-ea"/>
                <a:cs typeface="+mj-cs"/>
              </a:rPr>
              <a:t> 4 </a:t>
            </a:r>
            <a:r>
              <a:rPr lang="en-US" dirty="0" err="1">
                <a:latin typeface="+mj-lt"/>
                <a:ea typeface="+mj-ea"/>
                <a:cs typeface="+mj-cs"/>
              </a:rPr>
              <a:t>gemas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dirty="0">
                <a:latin typeface="+mj-lt"/>
                <a:ea typeface="+mj-ea"/>
                <a:cs typeface="+mj-cs"/>
              </a:rPr>
              <a:t>(https://youtu.be/fU4sbFgTicg?list=PLA9tJt89_YimWPsLv4Xg19DJSXbNCDR1H)</a:t>
            </a:r>
            <a:endParaRPr lang="en-US" sz="1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7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E4BA43-86D6-7D1A-CE2F-AFA3F6ABB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1" r="20105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61586D3-B2C5-4F9A-6C87-BC08EB4DC412}"/>
              </a:ext>
            </a:extLst>
          </p:cNvPr>
          <p:cNvSpPr txBox="1"/>
          <p:nvPr/>
        </p:nvSpPr>
        <p:spPr>
          <a:xfrm>
            <a:off x="7291465" y="808600"/>
            <a:ext cx="4826644" cy="604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Molho</a:t>
            </a:r>
            <a:r>
              <a:rPr lang="en-US" sz="2800" dirty="0"/>
              <a:t> </a:t>
            </a:r>
            <a:r>
              <a:rPr lang="en-US" sz="2800" dirty="0" err="1"/>
              <a:t>Holandês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Ovos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Manteiga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Suco</a:t>
            </a:r>
            <a:r>
              <a:rPr lang="en-US" sz="2000" dirty="0"/>
              <a:t> de </a:t>
            </a:r>
            <a:r>
              <a:rPr lang="en-US" sz="2000" dirty="0" err="1"/>
              <a:t>limão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vinagre</a:t>
            </a:r>
            <a:r>
              <a:rPr lang="en-US" sz="2000" dirty="0"/>
              <a:t> de vinho </a:t>
            </a:r>
            <a:r>
              <a:rPr lang="en-US" sz="2000" dirty="0" err="1"/>
              <a:t>branco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 </a:t>
            </a:r>
            <a:r>
              <a:rPr lang="en-US" sz="2000" dirty="0" err="1"/>
              <a:t>desafio</a:t>
            </a:r>
            <a:r>
              <a:rPr lang="en-US" sz="2000" dirty="0"/>
              <a:t> é </a:t>
            </a:r>
            <a:r>
              <a:rPr lang="en-US" sz="2000" dirty="0" err="1"/>
              <a:t>obter</a:t>
            </a:r>
            <a:r>
              <a:rPr lang="en-US" sz="2000" dirty="0"/>
              <a:t> a </a:t>
            </a:r>
            <a:r>
              <a:rPr lang="en-US" sz="2000" dirty="0" err="1"/>
              <a:t>emulsão</a:t>
            </a:r>
            <a:r>
              <a:rPr lang="en-US" sz="2000" dirty="0"/>
              <a:t> com um </a:t>
            </a:r>
            <a:r>
              <a:rPr lang="en-US" sz="2000" dirty="0" err="1"/>
              <a:t>meio</a:t>
            </a:r>
            <a:r>
              <a:rPr lang="en-US" sz="2000" dirty="0"/>
              <a:t> </a:t>
            </a:r>
            <a:r>
              <a:rPr lang="en-US" sz="2000" dirty="0" err="1"/>
              <a:t>ácido</a:t>
            </a:r>
            <a:r>
              <a:rPr lang="en-US" sz="20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Para </a:t>
            </a:r>
            <a:r>
              <a:rPr lang="en-US" sz="2000" dirty="0" err="1"/>
              <a:t>tal</a:t>
            </a:r>
            <a:r>
              <a:rPr lang="en-US" sz="2000" dirty="0"/>
              <a:t> a </a:t>
            </a:r>
            <a:r>
              <a:rPr lang="en-US" sz="2000" dirty="0" err="1"/>
              <a:t>preparação</a:t>
            </a:r>
            <a:r>
              <a:rPr lang="en-US" sz="2000" dirty="0"/>
              <a:t> </a:t>
            </a:r>
            <a:r>
              <a:rPr lang="en-US" sz="2000" dirty="0" err="1"/>
              <a:t>deve</a:t>
            </a:r>
            <a:r>
              <a:rPr lang="en-US" sz="2000" dirty="0"/>
              <a:t> ser </a:t>
            </a:r>
            <a:r>
              <a:rPr lang="en-US" sz="2000" dirty="0" err="1"/>
              <a:t>aquecida</a:t>
            </a:r>
            <a:r>
              <a:rPr lang="en-US" sz="2000" dirty="0"/>
              <a:t> com </a:t>
            </a:r>
            <a:r>
              <a:rPr lang="en-US" sz="2000" dirty="0" err="1"/>
              <a:t>cuidado</a:t>
            </a:r>
            <a:r>
              <a:rPr lang="en-US" sz="2000" dirty="0"/>
              <a:t> a </a:t>
            </a:r>
            <a:r>
              <a:rPr lang="en-US" sz="2000" dirty="0" err="1"/>
              <a:t>fim</a:t>
            </a:r>
            <a:r>
              <a:rPr lang="en-US" sz="2000" dirty="0"/>
              <a:t> de </a:t>
            </a:r>
            <a:r>
              <a:rPr lang="en-US" sz="2000" dirty="0" err="1"/>
              <a:t>facilitar</a:t>
            </a:r>
            <a:r>
              <a:rPr lang="en-US" sz="2000" dirty="0"/>
              <a:t> o </a:t>
            </a:r>
            <a:r>
              <a:rPr lang="en-US" sz="2000" dirty="0" err="1"/>
              <a:t>desdobramento</a:t>
            </a:r>
            <a:r>
              <a:rPr lang="en-US" sz="2000" dirty="0"/>
              <a:t> e </a:t>
            </a:r>
            <a:r>
              <a:rPr lang="en-US" sz="2000" dirty="0" err="1"/>
              <a:t>posicionamento</a:t>
            </a:r>
            <a:r>
              <a:rPr lang="en-US" sz="2000" dirty="0"/>
              <a:t> dos </a:t>
            </a:r>
            <a:r>
              <a:rPr lang="en-US" sz="2000" dirty="0" err="1"/>
              <a:t>fosfolípides</a:t>
            </a:r>
            <a:r>
              <a:rPr lang="en-US" sz="2000" dirty="0"/>
              <a:t> para </a:t>
            </a:r>
            <a:r>
              <a:rPr lang="en-US" sz="2000" dirty="0" err="1"/>
              <a:t>formar</a:t>
            </a:r>
            <a:r>
              <a:rPr lang="en-US" sz="2000" dirty="0"/>
              <a:t> as </a:t>
            </a:r>
            <a:r>
              <a:rPr lang="en-US" sz="2000" dirty="0" err="1"/>
              <a:t>micelas</a:t>
            </a:r>
            <a:r>
              <a:rPr lang="en-US" sz="2000" dirty="0"/>
              <a:t> </a:t>
            </a:r>
            <a:r>
              <a:rPr lang="en-US" sz="2000" dirty="0" err="1"/>
              <a:t>contendo</a:t>
            </a:r>
            <a:r>
              <a:rPr lang="en-US" sz="2000" dirty="0"/>
              <a:t> a </a:t>
            </a:r>
            <a:r>
              <a:rPr lang="en-US" sz="2000" dirty="0" err="1"/>
              <a:t>gordura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57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39E808-0E8B-D95A-738C-E797DD947A2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Ovos</a:t>
            </a:r>
            <a:r>
              <a:rPr lang="en-US" sz="3200" dirty="0"/>
              <a:t> </a:t>
            </a:r>
            <a:r>
              <a:rPr lang="en-US" sz="3200" dirty="0" err="1"/>
              <a:t>beneditinos</a:t>
            </a:r>
            <a:endParaRPr lang="en-US" sz="3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FF29F1-DC52-B3E8-BDE0-592DDA10B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6" r="1202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693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a recette facile de sauce béarnaise (pour les steaks)!">
            <a:extLst>
              <a:ext uri="{FF2B5EF4-FFF2-40B4-BE49-F238E27FC236}">
                <a16:creationId xmlns:a16="http://schemas.microsoft.com/office/drawing/2014/main" id="{85AF8EE5-3DD5-60B3-4C7D-53944F387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r="8115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934DEE-AFCE-7EDA-18DC-7DCE9A258FCA}"/>
              </a:ext>
            </a:extLst>
          </p:cNvPr>
          <p:cNvSpPr txBox="1"/>
          <p:nvPr/>
        </p:nvSpPr>
        <p:spPr>
          <a:xfrm>
            <a:off x="6280727" y="203200"/>
            <a:ext cx="5643417" cy="597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O </a:t>
            </a:r>
            <a:r>
              <a:rPr lang="en-US" sz="2800" dirty="0" err="1"/>
              <a:t>molho</a:t>
            </a:r>
            <a:r>
              <a:rPr lang="en-US" sz="2800" dirty="0"/>
              <a:t> mais </a:t>
            </a:r>
            <a:r>
              <a:rPr lang="en-US" sz="2800" dirty="0" err="1"/>
              <a:t>desafiador</a:t>
            </a:r>
            <a:r>
              <a:rPr lang="en-US" sz="2800" dirty="0"/>
              <a:t>: </a:t>
            </a:r>
            <a:r>
              <a:rPr lang="en-US" sz="2800" dirty="0" err="1"/>
              <a:t>Bernaise</a:t>
            </a: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Além</a:t>
            </a:r>
            <a:r>
              <a:rPr lang="en-US" sz="2800" dirty="0"/>
              <a:t> do </a:t>
            </a:r>
            <a:r>
              <a:rPr lang="en-US" sz="2800" dirty="0" err="1"/>
              <a:t>meio</a:t>
            </a:r>
            <a:r>
              <a:rPr lang="en-US" sz="2800" dirty="0"/>
              <a:t> </a:t>
            </a:r>
            <a:r>
              <a:rPr lang="en-US" sz="2800" dirty="0" err="1"/>
              <a:t>ácido</a:t>
            </a:r>
            <a:r>
              <a:rPr lang="en-US" sz="2800" dirty="0"/>
              <a:t> </a:t>
            </a:r>
            <a:r>
              <a:rPr lang="en-US" sz="2800" dirty="0" err="1"/>
              <a:t>proporcionado</a:t>
            </a:r>
            <a:r>
              <a:rPr lang="en-US" sz="2800" dirty="0"/>
              <a:t> pela </a:t>
            </a:r>
            <a:r>
              <a:rPr lang="en-US" sz="2800" dirty="0" err="1"/>
              <a:t>adição</a:t>
            </a:r>
            <a:r>
              <a:rPr lang="en-US" sz="2800" dirty="0"/>
              <a:t> de </a:t>
            </a:r>
            <a:r>
              <a:rPr lang="en-US" sz="2800" dirty="0" err="1"/>
              <a:t>vinagre</a:t>
            </a:r>
            <a:r>
              <a:rPr lang="en-US" sz="2800" dirty="0"/>
              <a:t> de vinho </a:t>
            </a:r>
            <a:r>
              <a:rPr lang="en-US" sz="2800" dirty="0" err="1"/>
              <a:t>branco</a:t>
            </a:r>
            <a:r>
              <a:rPr lang="en-US" sz="2800" dirty="0"/>
              <a:t>, o </a:t>
            </a:r>
            <a:r>
              <a:rPr lang="en-US" sz="2800" dirty="0" err="1"/>
              <a:t>molho</a:t>
            </a:r>
            <a:r>
              <a:rPr lang="en-US" sz="2800" dirty="0"/>
              <a:t> </a:t>
            </a:r>
            <a:r>
              <a:rPr lang="en-US" sz="2800" dirty="0" err="1"/>
              <a:t>também</a:t>
            </a:r>
            <a:r>
              <a:rPr lang="en-US" sz="2800" dirty="0"/>
              <a:t> leva vinho </a:t>
            </a:r>
            <a:r>
              <a:rPr lang="en-US" sz="2800" dirty="0" err="1"/>
              <a:t>branco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seja</a:t>
            </a:r>
            <a:r>
              <a:rPr lang="en-US" sz="2800" dirty="0"/>
              <a:t>, </a:t>
            </a:r>
            <a:r>
              <a:rPr lang="en-US" sz="2800" dirty="0" err="1"/>
              <a:t>dois</a:t>
            </a:r>
            <a:r>
              <a:rPr lang="en-US" sz="2800" dirty="0"/>
              <a:t> </a:t>
            </a:r>
            <a:r>
              <a:rPr lang="en-US" sz="2800" dirty="0" err="1"/>
              <a:t>ingredientes</a:t>
            </a:r>
            <a:r>
              <a:rPr lang="en-US" sz="2800" dirty="0"/>
              <a:t> que </a:t>
            </a:r>
            <a:r>
              <a:rPr lang="en-US" sz="2800" dirty="0" err="1"/>
              <a:t>podem</a:t>
            </a:r>
            <a:r>
              <a:rPr lang="en-US" sz="2800" dirty="0"/>
              <a:t> </a:t>
            </a:r>
            <a:r>
              <a:rPr lang="en-US" sz="2800" dirty="0" err="1"/>
              <a:t>facilmente</a:t>
            </a:r>
            <a:r>
              <a:rPr lang="en-US" sz="2800" dirty="0"/>
              <a:t> </a:t>
            </a:r>
            <a:r>
              <a:rPr lang="en-US" sz="2800" dirty="0" err="1"/>
              <a:t>desestabilizar</a:t>
            </a:r>
            <a:r>
              <a:rPr lang="en-US" sz="2800" dirty="0"/>
              <a:t> a </a:t>
            </a:r>
            <a:r>
              <a:rPr lang="en-US" sz="2800" dirty="0" err="1"/>
              <a:t>emulsão</a:t>
            </a:r>
            <a:r>
              <a:rPr lang="en-US" sz="2800" dirty="0"/>
              <a:t>, </a:t>
            </a:r>
            <a:r>
              <a:rPr lang="en-US" sz="2800" dirty="0" err="1"/>
              <a:t>fazendo</a:t>
            </a:r>
            <a:r>
              <a:rPr lang="en-US" sz="2800" dirty="0"/>
              <a:t> com se </a:t>
            </a:r>
            <a:r>
              <a:rPr lang="en-US" sz="2800" dirty="0" err="1"/>
              <a:t>separe</a:t>
            </a:r>
            <a:r>
              <a:rPr lang="en-US" sz="2800" dirty="0"/>
              <a:t> a </a:t>
            </a:r>
            <a:r>
              <a:rPr lang="en-US" sz="2800" dirty="0" err="1"/>
              <a:t>parte</a:t>
            </a:r>
            <a:r>
              <a:rPr lang="en-US" sz="2800" dirty="0"/>
              <a:t> </a:t>
            </a:r>
            <a:r>
              <a:rPr lang="en-US" sz="2800" dirty="0" err="1"/>
              <a:t>aquosa</a:t>
            </a:r>
            <a:r>
              <a:rPr lang="en-US" sz="2800" dirty="0"/>
              <a:t> da </a:t>
            </a:r>
            <a:r>
              <a:rPr lang="en-US" sz="2800" dirty="0" err="1"/>
              <a:t>oleosa</a:t>
            </a:r>
            <a:r>
              <a:rPr lang="en-US" sz="2800" dirty="0"/>
              <a:t>, no </a:t>
            </a:r>
            <a:r>
              <a:rPr lang="en-US" sz="2800" dirty="0" err="1"/>
              <a:t>caso</a:t>
            </a:r>
            <a:r>
              <a:rPr lang="en-US" sz="2800" dirty="0"/>
              <a:t>, </a:t>
            </a:r>
            <a:r>
              <a:rPr lang="en-US" sz="2800" dirty="0" err="1"/>
              <a:t>manteiga</a:t>
            </a:r>
            <a:r>
              <a:rPr lang="en-US" sz="2800" dirty="0"/>
              <a:t> </a:t>
            </a:r>
            <a:r>
              <a:rPr lang="en-US" sz="2800" dirty="0" err="1"/>
              <a:t>clarificada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601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868A777-BA05-2A83-CC5A-6BF7E057C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r="33643" b="-2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F3DD1C-72D6-88AF-DBC6-BB7817186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736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2892B9-EAE2-F60B-3D5F-10F8AED24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9" r="14178" b="-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7170804-3657-2CBF-D965-695B04F1E01F}"/>
              </a:ext>
            </a:extLst>
          </p:cNvPr>
          <p:cNvSpPr txBox="1"/>
          <p:nvPr/>
        </p:nvSpPr>
        <p:spPr>
          <a:xfrm>
            <a:off x="6940296" y="2871982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dirty="0" err="1"/>
              <a:t>Confeitaria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94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2" name="Rectangle 513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FFCBDD7-1FF6-751F-0730-206CC54FC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36" r="2" b="20944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BC68B8-D451-3C63-0BDC-05101AAF2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3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5122" name="Picture 2" descr="Scotch Eggs Recipe (the Best, Easiest Guide) | Kitchn">
            <a:extLst>
              <a:ext uri="{FF2B5EF4-FFF2-40B4-BE49-F238E27FC236}">
                <a16:creationId xmlns:a16="http://schemas.microsoft.com/office/drawing/2014/main" id="{D238FBED-C116-26AD-CC21-62D4E3608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 r="2" b="25241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1EDDD7A-6111-A9EB-FB40-483442E6B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5F3C78-2B3C-3BC4-0824-74F1CC453A2B}"/>
              </a:ext>
            </a:extLst>
          </p:cNvPr>
          <p:cNvSpPr txBox="1"/>
          <p:nvPr/>
        </p:nvSpPr>
        <p:spPr>
          <a:xfrm>
            <a:off x="7052654" y="3621602"/>
            <a:ext cx="9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Omelete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2DA96E-CB50-6A57-3FEC-2B2DA5C0BD7F}"/>
              </a:ext>
            </a:extLst>
          </p:cNvPr>
          <p:cNvSpPr txBox="1"/>
          <p:nvPr/>
        </p:nvSpPr>
        <p:spPr>
          <a:xfrm>
            <a:off x="-63930" y="3552043"/>
            <a:ext cx="201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Bolovo</a:t>
            </a:r>
            <a:r>
              <a:rPr lang="en-US" dirty="0"/>
              <a:t> (scotch egg)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336175-0322-6ACD-0DCE-F564672E9E1E}"/>
              </a:ext>
            </a:extLst>
          </p:cNvPr>
          <p:cNvSpPr txBox="1"/>
          <p:nvPr/>
        </p:nvSpPr>
        <p:spPr>
          <a:xfrm>
            <a:off x="9705411" y="0"/>
            <a:ext cx="231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Espaguete</a:t>
            </a:r>
            <a:r>
              <a:rPr lang="en-US" dirty="0"/>
              <a:t> a carbonara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239DE5-A084-A561-E511-ADD6B9D2F249}"/>
              </a:ext>
            </a:extLst>
          </p:cNvPr>
          <p:cNvSpPr txBox="1"/>
          <p:nvPr/>
        </p:nvSpPr>
        <p:spPr>
          <a:xfrm>
            <a:off x="-1523" y="0"/>
            <a:ext cx="11994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Shakshuka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316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2" name="Rectangle 922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Resultado de imagem para eg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8" r="3896" b="2"/>
          <a:stretch/>
        </p:blipFill>
        <p:spPr bwMode="auto">
          <a:xfrm>
            <a:off x="621675" y="623275"/>
            <a:ext cx="5474323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Right Triangle 922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6405201" y="623275"/>
            <a:ext cx="4218138" cy="117761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pt-BR" altLang="pt-BR" sz="5400" b="1" dirty="0">
                <a:latin typeface="Arial" panose="020B0604020202020204" pitchFamily="34" charset="0"/>
                <a:ea typeface="+mn-ea"/>
                <a:cs typeface="+mn-cs"/>
              </a:rPr>
              <a:t>OVOS</a:t>
            </a:r>
          </a:p>
        </p:txBody>
      </p:sp>
      <p:sp>
        <p:nvSpPr>
          <p:cNvPr id="9219" name="Espaço Reservado para Conteúdo 3"/>
          <p:cNvSpPr>
            <a:spLocks noGrp="1"/>
          </p:cNvSpPr>
          <p:nvPr>
            <p:ph idx="1"/>
          </p:nvPr>
        </p:nvSpPr>
        <p:spPr>
          <a:xfrm>
            <a:off x="6483927" y="1795691"/>
            <a:ext cx="5062900" cy="3886532"/>
          </a:xfrm>
        </p:spPr>
        <p:txBody>
          <a:bodyPr anchor="t">
            <a:normAutofit/>
          </a:bodyPr>
          <a:lstStyle/>
          <a:p>
            <a:r>
              <a:rPr lang="pt-BR" altLang="pt-BR" sz="1800" dirty="0"/>
              <a:t>- Os ovos possuem proteínas de alto valor biológico </a:t>
            </a:r>
          </a:p>
          <a:p>
            <a:endParaRPr lang="pt-BR" altLang="pt-BR" sz="1800" dirty="0"/>
          </a:p>
          <a:p>
            <a:r>
              <a:rPr lang="pt-BR" altLang="pt-BR" sz="1800" dirty="0"/>
              <a:t>- Ácidos graxos essenciais como o linoléico</a:t>
            </a:r>
          </a:p>
          <a:p>
            <a:endParaRPr lang="pt-BR" altLang="pt-BR" sz="1800" dirty="0"/>
          </a:p>
          <a:p>
            <a:r>
              <a:rPr lang="pt-BR" altLang="pt-BR" sz="1800" dirty="0"/>
              <a:t>- Vitaminas lipossolúveis A, D, E </a:t>
            </a:r>
            <a:r>
              <a:rPr lang="pt-BR" altLang="pt-BR" sz="1800" dirty="0" err="1"/>
              <a:t>e</a:t>
            </a:r>
            <a:r>
              <a:rPr lang="pt-BR" altLang="pt-BR" sz="1800" dirty="0"/>
              <a:t> K</a:t>
            </a:r>
          </a:p>
          <a:p>
            <a:endParaRPr lang="pt-BR" altLang="pt-BR" sz="1800" dirty="0"/>
          </a:p>
          <a:p>
            <a:r>
              <a:rPr lang="pt-BR" altLang="pt-BR" sz="1800" dirty="0"/>
              <a:t>- Rico em vitaminas do complexo B</a:t>
            </a:r>
          </a:p>
          <a:p>
            <a:endParaRPr lang="pt-BR" altLang="pt-BR" sz="1800" dirty="0"/>
          </a:p>
          <a:p>
            <a:r>
              <a:rPr lang="pt-BR" altLang="pt-BR" sz="1800" dirty="0"/>
              <a:t>- Possui digestibilidade de 97% e baixo valor calórico (143 kcal/100g)</a:t>
            </a:r>
          </a:p>
        </p:txBody>
      </p:sp>
    </p:spTree>
    <p:extLst>
      <p:ext uri="{BB962C8B-B14F-4D97-AF65-F5344CB8AC3E}">
        <p14:creationId xmlns:p14="http://schemas.microsoft.com/office/powerpoint/2010/main" val="384951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21655C-08AF-939F-A74C-D55638CDC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22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6565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B17DF8C-4F7E-88A4-035A-F064D8C19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4" r="-1" b="7223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image1.jpg">
            <a:extLst>
              <a:ext uri="{FF2B5EF4-FFF2-40B4-BE49-F238E27FC236}">
                <a16:creationId xmlns:a16="http://schemas.microsoft.com/office/drawing/2014/main" id="{236393A4-E96F-619B-2E54-8B6C4D481E9C}"/>
              </a:ext>
            </a:extLst>
          </p:cNvPr>
          <p:cNvPicPr/>
          <p:nvPr/>
        </p:nvPicPr>
        <p:blipFill rotWithShape="1">
          <a:blip r:embed="rId3"/>
          <a:srcRect r="2" b="10525"/>
          <a:stretch/>
        </p:blipFill>
        <p:spPr>
          <a:xfrm>
            <a:off x="350982" y="406399"/>
            <a:ext cx="1535230" cy="1426504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68BC14-C27D-98C8-B996-6617CE40E503}"/>
              </a:ext>
            </a:extLst>
          </p:cNvPr>
          <p:cNvSpPr txBox="1"/>
          <p:nvPr/>
        </p:nvSpPr>
        <p:spPr>
          <a:xfrm>
            <a:off x="10556647" y="1955348"/>
            <a:ext cx="88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Leite</a:t>
            </a:r>
          </a:p>
        </p:txBody>
      </p:sp>
    </p:spTree>
    <p:extLst>
      <p:ext uri="{BB962C8B-B14F-4D97-AF65-F5344CB8AC3E}">
        <p14:creationId xmlns:p14="http://schemas.microsoft.com/office/powerpoint/2010/main" val="3208647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Vacas olhando para a câmera">
            <a:extLst>
              <a:ext uri="{FF2B5EF4-FFF2-40B4-BE49-F238E27FC236}">
                <a16:creationId xmlns:a16="http://schemas.microsoft.com/office/drawing/2014/main" id="{115F8257-A525-1695-2379-3D3D873B8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98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22B67EA-776E-AB26-B80B-DADA3F1ED4CA}"/>
              </a:ext>
            </a:extLst>
          </p:cNvPr>
          <p:cNvSpPr txBox="1">
            <a:spLocks noChangeArrowheads="1"/>
          </p:cNvSpPr>
          <p:nvPr/>
        </p:nvSpPr>
        <p:spPr>
          <a:xfrm>
            <a:off x="8046720" y="10455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600"/>
              </a:spcAft>
            </a:pPr>
            <a:r>
              <a:rPr lang="en-US" altLang="pt-BR" sz="3600" b="1" i="1" dirty="0"/>
              <a:t>COMPOSIÇÃO BÁSICA DO LEITE DE VACA</a:t>
            </a:r>
            <a:endParaRPr lang="en-US" altLang="pt-BR" sz="3600" i="1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E79E040-BCA4-4D75-EB59-1E566F288748}"/>
              </a:ext>
            </a:extLst>
          </p:cNvPr>
          <p:cNvSpPr txBox="1">
            <a:spLocks noChangeArrowheads="1"/>
          </p:cNvSpPr>
          <p:nvPr/>
        </p:nvSpPr>
        <p:spPr>
          <a:xfrm>
            <a:off x="7961745" y="2722729"/>
            <a:ext cx="3718722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fontAlgn="auto">
              <a:spcAft>
                <a:spcPts val="0"/>
              </a:spcAft>
            </a:pPr>
            <a:endParaRPr lang="en-US" altLang="pt-BR" sz="1700" dirty="0"/>
          </a:p>
          <a:p>
            <a:pPr indent="-228600" defTabSz="914400" fontAlgn="auto">
              <a:spcAft>
                <a:spcPts val="0"/>
              </a:spcAft>
            </a:pPr>
            <a:r>
              <a:rPr lang="en-US" altLang="pt-BR" sz="1700" dirty="0" err="1"/>
              <a:t>Água</a:t>
            </a:r>
            <a:r>
              <a:rPr lang="en-US" altLang="pt-BR" sz="1700" dirty="0"/>
              <a:t> - 87,3%</a:t>
            </a:r>
          </a:p>
          <a:p>
            <a:pPr indent="-228600" defTabSz="914400" fontAlgn="auto">
              <a:spcAft>
                <a:spcPts val="0"/>
              </a:spcAft>
            </a:pPr>
            <a:r>
              <a:rPr lang="en-US" altLang="pt-BR" sz="1700" dirty="0" err="1"/>
              <a:t>Lipídios</a:t>
            </a:r>
            <a:r>
              <a:rPr lang="en-US" altLang="pt-BR" sz="1700" dirty="0"/>
              <a:t>	 - 3,8%</a:t>
            </a:r>
          </a:p>
          <a:p>
            <a:pPr indent="-228600" defTabSz="914400" fontAlgn="auto">
              <a:spcAft>
                <a:spcPts val="0"/>
              </a:spcAft>
            </a:pPr>
            <a:r>
              <a:rPr lang="en-US" altLang="pt-BR" sz="1700" dirty="0" err="1"/>
              <a:t>Proteínas</a:t>
            </a:r>
            <a:r>
              <a:rPr lang="en-US" altLang="pt-BR" sz="1700" dirty="0"/>
              <a:t> - 3,3%  </a:t>
            </a:r>
          </a:p>
          <a:p>
            <a:pPr lvl="1" indent="-228600" defTabSz="914400"/>
            <a:r>
              <a:rPr lang="en-US" altLang="pt-BR" sz="1400" dirty="0"/>
              <a:t>(85% </a:t>
            </a:r>
            <a:r>
              <a:rPr lang="en-US" altLang="pt-BR" sz="1400" dirty="0" err="1"/>
              <a:t>caseína</a:t>
            </a:r>
            <a:r>
              <a:rPr lang="en-US" altLang="pt-BR" sz="1400" dirty="0"/>
              <a:t>, 15%   </a:t>
            </a:r>
            <a:r>
              <a:rPr lang="en-US" altLang="pt-BR" sz="1400" dirty="0" err="1"/>
              <a:t>proteínas</a:t>
            </a:r>
            <a:r>
              <a:rPr lang="en-US" altLang="pt-BR" sz="1400" dirty="0"/>
              <a:t> do </a:t>
            </a:r>
            <a:r>
              <a:rPr lang="en-US" altLang="pt-BR" sz="1400" dirty="0" err="1"/>
              <a:t>soro</a:t>
            </a:r>
            <a:r>
              <a:rPr lang="en-US" altLang="pt-BR" sz="1400" dirty="0"/>
              <a:t>)</a:t>
            </a:r>
          </a:p>
          <a:p>
            <a:pPr indent="-228600" defTabSz="914400" fontAlgn="auto">
              <a:spcAft>
                <a:spcPts val="0"/>
              </a:spcAft>
            </a:pPr>
            <a:r>
              <a:rPr lang="en-US" altLang="pt-BR" sz="1700" dirty="0"/>
              <a:t>Lactose - 4,9%</a:t>
            </a:r>
          </a:p>
          <a:p>
            <a:pPr indent="-228600" defTabSz="914400" fontAlgn="auto">
              <a:spcAft>
                <a:spcPts val="0"/>
              </a:spcAft>
            </a:pPr>
            <a:r>
              <a:rPr lang="en-US" altLang="pt-BR" sz="1700" dirty="0" err="1"/>
              <a:t>Cinzas</a:t>
            </a:r>
            <a:r>
              <a:rPr lang="en-US" altLang="pt-BR" sz="1700" dirty="0"/>
              <a:t> - 0,7%</a:t>
            </a:r>
          </a:p>
          <a:p>
            <a:pPr indent="-228600" defTabSz="914400" fontAlgn="auto">
              <a:spcAft>
                <a:spcPts val="0"/>
              </a:spcAft>
            </a:pPr>
            <a:endParaRPr lang="en-US" altLang="pt-BR" sz="1700" dirty="0"/>
          </a:p>
        </p:txBody>
      </p:sp>
    </p:spTree>
    <p:extLst>
      <p:ext uri="{BB962C8B-B14F-4D97-AF65-F5344CB8AC3E}">
        <p14:creationId xmlns:p14="http://schemas.microsoft.com/office/powerpoint/2010/main" val="4024658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6B16030-3EDF-A1D1-7D1A-79E9B3C29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" r="473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7F48BE-C9F1-1439-B56C-ED7ECE87269C}"/>
              </a:ext>
            </a:extLst>
          </p:cNvPr>
          <p:cNvSpPr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PROTEÍNAS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8952719-4EBD-AC5E-89FA-29B6CC002C84}"/>
              </a:ext>
            </a:extLst>
          </p:cNvPr>
          <p:cNvSpPr txBox="1">
            <a:spLocks noChangeArrowheads="1"/>
          </p:cNvSpPr>
          <p:nvPr/>
        </p:nvSpPr>
        <p:spPr>
          <a:xfrm>
            <a:off x="7666182" y="1773382"/>
            <a:ext cx="4387272" cy="441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Caseína</a:t>
            </a:r>
            <a:r>
              <a:rPr lang="en-US" sz="2000" dirty="0"/>
              <a:t>, </a:t>
            </a:r>
            <a:r>
              <a:rPr lang="en-US" sz="2000" dirty="0" err="1"/>
              <a:t>albuminas</a:t>
            </a:r>
            <a:r>
              <a:rPr lang="en-US" sz="2000" dirty="0"/>
              <a:t> e a </a:t>
            </a:r>
            <a:r>
              <a:rPr lang="en-US" sz="2000" dirty="0" err="1"/>
              <a:t>globulinas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As 2 </a:t>
            </a:r>
            <a:r>
              <a:rPr lang="en-US" sz="2000" dirty="0" err="1"/>
              <a:t>primeiras</a:t>
            </a:r>
            <a:r>
              <a:rPr lang="en-US" sz="2000" dirty="0"/>
              <a:t> </a:t>
            </a:r>
            <a:r>
              <a:rPr lang="en-US" sz="2000" dirty="0" err="1"/>
              <a:t>representam</a:t>
            </a:r>
            <a:r>
              <a:rPr lang="en-US" sz="2000" dirty="0"/>
              <a:t> </a:t>
            </a:r>
            <a:r>
              <a:rPr lang="en-US" sz="2000" dirty="0" err="1"/>
              <a:t>quase</a:t>
            </a:r>
            <a:r>
              <a:rPr lang="en-US" sz="2000" dirty="0"/>
              <a:t> o total das </a:t>
            </a:r>
            <a:r>
              <a:rPr lang="en-US" sz="2000" dirty="0" err="1"/>
              <a:t>proteínas</a:t>
            </a:r>
            <a:r>
              <a:rPr lang="en-US" sz="2000" dirty="0"/>
              <a:t>, com </a:t>
            </a:r>
            <a:r>
              <a:rPr lang="en-US" sz="2000" dirty="0" err="1"/>
              <a:t>destaque</a:t>
            </a:r>
            <a:r>
              <a:rPr lang="en-US" sz="2000" dirty="0"/>
              <a:t> para a </a:t>
            </a:r>
            <a:r>
              <a:rPr lang="en-US" sz="2000" dirty="0" err="1"/>
              <a:t>caseína</a:t>
            </a:r>
            <a:r>
              <a:rPr lang="en-US" sz="2000" dirty="0"/>
              <a:t> (75 a 85%). A </a:t>
            </a:r>
            <a:r>
              <a:rPr lang="en-US" sz="2000" dirty="0" err="1"/>
              <a:t>globulina</a:t>
            </a:r>
            <a:r>
              <a:rPr lang="en-US" sz="2000" dirty="0"/>
              <a:t>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presente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pequenas</a:t>
            </a:r>
            <a:r>
              <a:rPr lang="en-US" sz="2000" dirty="0"/>
              <a:t> </a:t>
            </a:r>
            <a:r>
              <a:rPr lang="en-US" sz="2000" dirty="0" err="1"/>
              <a:t>quantidades</a:t>
            </a:r>
            <a:r>
              <a:rPr lang="en-US" sz="20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 </a:t>
            </a:r>
            <a:r>
              <a:rPr lang="en-US" sz="2000" dirty="0" err="1"/>
              <a:t>caseína</a:t>
            </a:r>
            <a:r>
              <a:rPr lang="en-US" sz="2000" dirty="0"/>
              <a:t> é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fosfoproteína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As </a:t>
            </a:r>
            <a:r>
              <a:rPr lang="en-US" sz="2000" dirty="0" err="1"/>
              <a:t>lactoalbuminas</a:t>
            </a:r>
            <a:r>
              <a:rPr lang="en-US" sz="2000" dirty="0"/>
              <a:t> e </a:t>
            </a:r>
            <a:r>
              <a:rPr lang="en-US" sz="2000" dirty="0" err="1"/>
              <a:t>lactoglobulinas</a:t>
            </a:r>
            <a:r>
              <a:rPr lang="en-US" sz="2000" dirty="0"/>
              <a:t> - </a:t>
            </a:r>
            <a:r>
              <a:rPr lang="en-US" sz="2000" dirty="0" err="1"/>
              <a:t>são</a:t>
            </a:r>
            <a:r>
              <a:rPr lang="en-US" sz="2000" dirty="0"/>
              <a:t> as </a:t>
            </a:r>
            <a:r>
              <a:rPr lang="en-US" sz="2000" dirty="0" err="1"/>
              <a:t>proteínas</a:t>
            </a:r>
            <a:r>
              <a:rPr lang="en-US" sz="2000" dirty="0"/>
              <a:t> do </a:t>
            </a:r>
            <a:r>
              <a:rPr lang="en-US" sz="2000" dirty="0" err="1"/>
              <a:t>soro</a:t>
            </a:r>
            <a:r>
              <a:rPr lang="en-US" sz="2000" dirty="0"/>
              <a:t> (15 a 22%) - </a:t>
            </a:r>
            <a:r>
              <a:rPr lang="en-US" sz="2000" dirty="0" err="1"/>
              <a:t>encontradas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ricota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642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24687B-3153-123C-0A8C-D7D007FAF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9768"/>
            <a:ext cx="12202175" cy="1519356"/>
            <a:chOff x="-1" y="-29768"/>
            <a:chExt cx="12202175" cy="151935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6305F5-7509-0BF5-12D3-30451FCD7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1C5C7A-6D55-5B27-646E-39C962693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B3B1F4-948C-963C-E6EA-60CF7FBF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C54C7DFC-B70C-D5DA-E7A7-5EF012CAEB32}"/>
              </a:ext>
            </a:extLst>
          </p:cNvPr>
          <p:cNvSpPr txBox="1">
            <a:spLocks noChangeArrowheads="1"/>
          </p:cNvSpPr>
          <p:nvPr/>
        </p:nvSpPr>
        <p:spPr>
          <a:xfrm>
            <a:off x="876301" y="2308124"/>
            <a:ext cx="5025735" cy="3673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altLang="pt-BR" b="1" i="1" dirty="0" err="1"/>
              <a:t>Quantidade</a:t>
            </a:r>
            <a:r>
              <a:rPr lang="en-US" altLang="pt-BR" b="1" i="1" dirty="0"/>
              <a:t> de </a:t>
            </a:r>
            <a:r>
              <a:rPr lang="en-US" altLang="pt-BR" b="1" i="1" dirty="0" err="1"/>
              <a:t>aminoácidos</a:t>
            </a:r>
            <a:r>
              <a:rPr lang="en-US" altLang="pt-BR" b="1" i="1" dirty="0"/>
              <a:t> </a:t>
            </a:r>
            <a:r>
              <a:rPr lang="en-US" altLang="pt-BR" b="1" i="1" dirty="0" err="1"/>
              <a:t>essenciais</a:t>
            </a:r>
            <a:r>
              <a:rPr lang="en-US" altLang="pt-BR" b="1" i="1" dirty="0"/>
              <a:t> </a:t>
            </a:r>
            <a:r>
              <a:rPr lang="en-US" altLang="pt-BR" b="1" i="1" dirty="0" err="1"/>
              <a:t>presentes</a:t>
            </a:r>
            <a:r>
              <a:rPr lang="en-US" altLang="pt-BR" b="1" i="1" dirty="0"/>
              <a:t> no </a:t>
            </a:r>
            <a:r>
              <a:rPr lang="en-US" altLang="pt-BR" b="1" i="1" dirty="0" err="1"/>
              <a:t>leite</a:t>
            </a:r>
            <a:endParaRPr lang="en-US" altLang="pt-BR" b="1" i="1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  <a:p>
            <a:pPr marL="342923">
              <a:buClr>
                <a:schemeClr val="bg2">
                  <a:lumMod val="40000"/>
                  <a:lumOff val="60000"/>
                </a:schemeClr>
              </a:buClr>
              <a:defRPr/>
            </a:pPr>
            <a:endParaRPr lang="en-US" alt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169FD9-3491-5064-58A8-A5718E17723C}"/>
              </a:ext>
            </a:extLst>
          </p:cNvPr>
          <p:cNvSpPr txBox="1"/>
          <p:nvPr/>
        </p:nvSpPr>
        <p:spPr>
          <a:xfrm>
            <a:off x="8451791" y="6369959"/>
            <a:ext cx="61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pt-BR"/>
              <a:t> Fonte: Pinheiro &amp; </a:t>
            </a:r>
            <a:r>
              <a:rPr lang="en-US" altLang="pt-BR" err="1"/>
              <a:t>Mosquim</a:t>
            </a:r>
            <a:r>
              <a:rPr lang="en-US" altLang="pt-BR"/>
              <a:t>, 1991</a:t>
            </a:r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E117BD2-559E-AE33-05AC-0B12FFB9E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297187"/>
              </p:ext>
            </p:extLst>
          </p:nvPr>
        </p:nvGraphicFramePr>
        <p:xfrm>
          <a:off x="6937873" y="2308124"/>
          <a:ext cx="4224213" cy="3673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919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Aminoácidos essenciais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Necessidade do adulto (</a:t>
                      </a:r>
                      <a:r>
                        <a:rPr lang="pt-BR" sz="1400" err="1">
                          <a:solidFill>
                            <a:schemeClr val="bg1"/>
                          </a:solidFill>
                        </a:rPr>
                        <a:t>mg</a:t>
                      </a:r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/dia)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bg1"/>
                          </a:solidFill>
                        </a:rPr>
                        <a:t>mg</a:t>
                      </a:r>
                      <a:r>
                        <a:rPr lang="pt-BR" sz="1400" baseline="0">
                          <a:solidFill>
                            <a:schemeClr val="bg1"/>
                          </a:solidFill>
                        </a:rPr>
                        <a:t> de aminoácidos/ 100g de leite</a:t>
                      </a:r>
                      <a:endParaRPr lang="pt-BR" sz="1400">
                        <a:solidFill>
                          <a:schemeClr val="bg1"/>
                        </a:solidFill>
                      </a:endParaRP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 err="1"/>
                        <a:t>Fenilalanina</a:t>
                      </a:r>
                      <a:endParaRPr lang="pt-BR" sz="1400"/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2200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140-228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/>
                        <a:t>Histidina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-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59-110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 err="1"/>
                        <a:t>Isoleucina</a:t>
                      </a:r>
                      <a:endParaRPr lang="pt-BR" sz="1400"/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1400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167-240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/>
                        <a:t>Leucina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1200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312-490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/>
                        <a:t>Lisina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1600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184-338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 err="1"/>
                        <a:t>Metionina</a:t>
                      </a:r>
                      <a:endParaRPr lang="pt-BR" sz="1400"/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2200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70-140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 err="1"/>
                        <a:t>Treonina</a:t>
                      </a:r>
                      <a:endParaRPr lang="pt-BR" sz="1400"/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136-176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 err="1"/>
                        <a:t>Triptofano</a:t>
                      </a:r>
                      <a:endParaRPr lang="pt-BR" sz="1400"/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500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43-70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r>
                        <a:rPr lang="pt-BR" sz="1400"/>
                        <a:t>Valina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1600</a:t>
                      </a:r>
                    </a:p>
                  </a:txBody>
                  <a:tcPr marL="73598" marR="73598" marT="36798" marB="36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171-268</a:t>
                      </a:r>
                    </a:p>
                  </a:txBody>
                  <a:tcPr marL="73598" marR="73598" marT="36798" marB="3679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48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F30453-AA43-A6A9-45D9-554CDEB07B91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Tipos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leite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3640E42-0CB8-F4AA-D01F-CFD13A4026D4}"/>
              </a:ext>
            </a:extLst>
          </p:cNvPr>
          <p:cNvGrpSpPr/>
          <p:nvPr/>
        </p:nvGrpSpPr>
        <p:grpSpPr>
          <a:xfrm>
            <a:off x="644056" y="2297805"/>
            <a:ext cx="10927830" cy="3822340"/>
            <a:chOff x="228600" y="2219325"/>
            <a:chExt cx="8686800" cy="3038475"/>
          </a:xfrm>
        </p:grpSpPr>
        <p:sp>
          <p:nvSpPr>
            <p:cNvPr id="48" name="Rectangle 4">
              <a:extLst>
                <a:ext uri="{FF2B5EF4-FFF2-40B4-BE49-F238E27FC236}">
                  <a16:creationId xmlns:a16="http://schemas.microsoft.com/office/drawing/2014/main" id="{B55BD4A7-35F3-4128-4658-4F8CE2F47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2303463"/>
              <a:ext cx="722313" cy="60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143000">
                <a:spcAft>
                  <a:spcPts val="600"/>
                </a:spcAft>
              </a:pPr>
              <a:r>
                <a:rPr lang="en-US" altLang="en-US" sz="2000" b="1" kern="1200"/>
                <a:t>Tipo</a:t>
              </a: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grpSp>
          <p:nvGrpSpPr>
            <p:cNvPr id="49" name="Group 69">
              <a:extLst>
                <a:ext uri="{FF2B5EF4-FFF2-40B4-BE49-F238E27FC236}">
                  <a16:creationId xmlns:a16="http://schemas.microsoft.com/office/drawing/2014/main" id="{2E6EEF56-C20E-ED27-1479-2525807838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4400" y="2295525"/>
              <a:ext cx="2897188" cy="820738"/>
              <a:chOff x="720" y="1824"/>
              <a:chExt cx="1825" cy="517"/>
            </a:xfrm>
          </p:grpSpPr>
          <p:sp>
            <p:nvSpPr>
              <p:cNvPr id="89" name="Rectangle 5">
                <a:extLst>
                  <a:ext uri="{FF2B5EF4-FFF2-40B4-BE49-F238E27FC236}">
                    <a16:creationId xmlns:a16="http://schemas.microsoft.com/office/drawing/2014/main" id="{2035E786-D683-2999-2C6E-F4ACF4440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1824"/>
                <a:ext cx="1802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b="1" kern="1200"/>
                  <a:t>Origem / Ordenha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0" name="Rectangle 22">
                <a:extLst>
                  <a:ext uri="{FF2B5EF4-FFF2-40B4-BE49-F238E27FC236}">
                    <a16:creationId xmlns:a16="http://schemas.microsoft.com/office/drawing/2014/main" id="{76C64D10-DF19-82F5-7E77-8186DBB9E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1824"/>
                <a:ext cx="1802" cy="517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50" name="Group 68">
              <a:extLst>
                <a:ext uri="{FF2B5EF4-FFF2-40B4-BE49-F238E27FC236}">
                  <a16:creationId xmlns:a16="http://schemas.microsoft.com/office/drawing/2014/main" id="{D8AD5BA2-B6DD-ADFD-02E5-7ADC2BE0AC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2" y="2295525"/>
              <a:ext cx="3422651" cy="820738"/>
              <a:chOff x="2544" y="1824"/>
              <a:chExt cx="2156" cy="517"/>
            </a:xfrm>
          </p:grpSpPr>
          <p:sp>
            <p:nvSpPr>
              <p:cNvPr id="87" name="Rectangle 6">
                <a:extLst>
                  <a:ext uri="{FF2B5EF4-FFF2-40B4-BE49-F238E27FC236}">
                    <a16:creationId xmlns:a16="http://schemas.microsoft.com/office/drawing/2014/main" id="{59A730F4-2A25-7934-B385-083845FD3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829"/>
                <a:ext cx="1967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b="1" kern="1200"/>
                  <a:t>Possibilidade de Transporte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8" name="Rectangle 24">
                <a:extLst>
                  <a:ext uri="{FF2B5EF4-FFF2-40B4-BE49-F238E27FC236}">
                    <a16:creationId xmlns:a16="http://schemas.microsoft.com/office/drawing/2014/main" id="{21B553EE-6FEF-E2E5-C227-B4FFE62C0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1824"/>
                <a:ext cx="2155" cy="517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AB1BD97C-6199-AF22-2BD2-699F6B6B5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650" y="2219325"/>
              <a:ext cx="1682750" cy="906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143000">
                <a:spcAft>
                  <a:spcPts val="600"/>
                </a:spcAft>
              </a:pPr>
              <a:r>
                <a:rPr lang="en-US" altLang="en-US" sz="2000" b="1" kern="1200"/>
                <a:t>Número Máximo de</a:t>
              </a:r>
              <a:br>
                <a:rPr lang="en-US" altLang="en-US" sz="2000" b="1" kern="1200"/>
              </a:br>
              <a:r>
                <a:rPr lang="en-US" altLang="en-US" sz="2000" b="1" kern="1200"/>
                <a:t>Bactérias / ml *</a:t>
              </a: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grpSp>
          <p:nvGrpSpPr>
            <p:cNvPr id="52" name="Group 67">
              <a:extLst>
                <a:ext uri="{FF2B5EF4-FFF2-40B4-BE49-F238E27FC236}">
                  <a16:creationId xmlns:a16="http://schemas.microsoft.com/office/drawing/2014/main" id="{53B74E2F-6348-3FF1-5D6E-78652C091C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3116263"/>
              <a:ext cx="722314" cy="711200"/>
              <a:chOff x="288" y="2341"/>
              <a:chExt cx="455" cy="448"/>
            </a:xfrm>
          </p:grpSpPr>
          <p:sp>
            <p:nvSpPr>
              <p:cNvPr id="85" name="Rectangle 8">
                <a:extLst>
                  <a:ext uri="{FF2B5EF4-FFF2-40B4-BE49-F238E27FC236}">
                    <a16:creationId xmlns:a16="http://schemas.microsoft.com/office/drawing/2014/main" id="{2E94F48C-BBC8-6552-3B5E-496871D69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" y="2341"/>
                <a:ext cx="211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b="1" kern="1200"/>
                  <a:t>A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" name="Rectangle 28">
                <a:extLst>
                  <a:ext uri="{FF2B5EF4-FFF2-40B4-BE49-F238E27FC236}">
                    <a16:creationId xmlns:a16="http://schemas.microsoft.com/office/drawing/2014/main" id="{A924643E-F37C-B9CC-376A-6C9C3021E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341"/>
                <a:ext cx="455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D04FD8A4-2E81-79EE-0AEA-52CD4E6EF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13" y="3116263"/>
              <a:ext cx="2860675" cy="71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143000">
                <a:spcAft>
                  <a:spcPts val="600"/>
                </a:spcAft>
              </a:pPr>
              <a:r>
                <a:rPr lang="en-US" altLang="en-US" sz="2000" kern="1200"/>
                <a:t>Um só rebanho e com ordenha mecânica</a:t>
              </a: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grpSp>
          <p:nvGrpSpPr>
            <p:cNvPr id="54" name="Group 66">
              <a:extLst>
                <a:ext uri="{FF2B5EF4-FFF2-40B4-BE49-F238E27FC236}">
                  <a16:creationId xmlns:a16="http://schemas.microsoft.com/office/drawing/2014/main" id="{4F61578E-A47E-024D-80F1-AF46E368E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1588" y="3108325"/>
              <a:ext cx="3421062" cy="719138"/>
              <a:chOff x="2545" y="2336"/>
              <a:chExt cx="2155" cy="453"/>
            </a:xfrm>
          </p:grpSpPr>
          <p:sp>
            <p:nvSpPr>
              <p:cNvPr id="83" name="Rectangle 10">
                <a:extLst>
                  <a:ext uri="{FF2B5EF4-FFF2-40B4-BE49-F238E27FC236}">
                    <a16:creationId xmlns:a16="http://schemas.microsoft.com/office/drawing/2014/main" id="{0C38FF45-6FED-21A3-3AD6-2F0961A64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341"/>
                <a:ext cx="2155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>
                    <a:latin typeface="Arial" panose="020B0604020202020204" pitchFamily="34" charset="0"/>
                    <a:ea typeface="+mn-ea"/>
                    <a:cs typeface="+mn-cs"/>
                  </a:rPr>
                  <a:t>Não é transportado. Deve ser envasado junto a</a:t>
                </a:r>
                <a:r>
                  <a:rPr lang="en-US" altLang="en-US" sz="2000" kern="1200"/>
                  <a:t> ordenha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4" name="Rectangle 32">
                <a:extLst>
                  <a:ext uri="{FF2B5EF4-FFF2-40B4-BE49-F238E27FC236}">
                    <a16:creationId xmlns:a16="http://schemas.microsoft.com/office/drawing/2014/main" id="{5D95E9AB-CF73-B1BF-5A7E-3384913FE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336"/>
                <a:ext cx="2155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55" name="Group 65">
              <a:extLst>
                <a:ext uri="{FF2B5EF4-FFF2-40B4-BE49-F238E27FC236}">
                  <a16:creationId xmlns:a16="http://schemas.microsoft.com/office/drawing/2014/main" id="{AF6C43F2-C254-B731-9596-88FF2B295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2650" y="3116263"/>
              <a:ext cx="1682750" cy="711200"/>
              <a:chOff x="4700" y="2341"/>
              <a:chExt cx="1060" cy="448"/>
            </a:xfrm>
          </p:grpSpPr>
          <p:sp>
            <p:nvSpPr>
              <p:cNvPr id="81" name="Rectangle 11">
                <a:extLst>
                  <a:ext uri="{FF2B5EF4-FFF2-40B4-BE49-F238E27FC236}">
                    <a16:creationId xmlns:a16="http://schemas.microsoft.com/office/drawing/2014/main" id="{65C09AB0-A508-968B-D981-E09CD75EE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0" y="2341"/>
                <a:ext cx="576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500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" name="Rectangle 34">
                <a:extLst>
                  <a:ext uri="{FF2B5EF4-FFF2-40B4-BE49-F238E27FC236}">
                    <a16:creationId xmlns:a16="http://schemas.microsoft.com/office/drawing/2014/main" id="{74DB6762-6B5F-6190-D9A1-F5EB69CB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0" y="2341"/>
                <a:ext cx="1060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56" name="Group 64">
              <a:extLst>
                <a:ext uri="{FF2B5EF4-FFF2-40B4-BE49-F238E27FC236}">
                  <a16:creationId xmlns:a16="http://schemas.microsoft.com/office/drawing/2014/main" id="{4DAC2591-780A-9C99-A611-2C416C3C06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3827463"/>
              <a:ext cx="722314" cy="711200"/>
              <a:chOff x="288" y="2789"/>
              <a:chExt cx="455" cy="448"/>
            </a:xfrm>
          </p:grpSpPr>
          <p:sp>
            <p:nvSpPr>
              <p:cNvPr id="79" name="Rectangle 12">
                <a:extLst>
                  <a:ext uri="{FF2B5EF4-FFF2-40B4-BE49-F238E27FC236}">
                    <a16:creationId xmlns:a16="http://schemas.microsoft.com/office/drawing/2014/main" id="{B1858C8E-6FEF-5A16-56E1-51FEAE49B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" y="2789"/>
                <a:ext cx="211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b="1" kern="1200"/>
                  <a:t>B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0" name="Rectangle 36">
                <a:extLst>
                  <a:ext uri="{FF2B5EF4-FFF2-40B4-BE49-F238E27FC236}">
                    <a16:creationId xmlns:a16="http://schemas.microsoft.com/office/drawing/2014/main" id="{C2EEC12E-3B35-6D74-B68B-5CC90D59F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789"/>
                <a:ext cx="455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57" name="Group 63">
              <a:extLst>
                <a:ext uri="{FF2B5EF4-FFF2-40B4-BE49-F238E27FC236}">
                  <a16:creationId xmlns:a16="http://schemas.microsoft.com/office/drawing/2014/main" id="{09536EE3-EEFD-6FD2-AB7F-3A09DD6C1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0913" y="3827463"/>
              <a:ext cx="2860675" cy="711200"/>
              <a:chOff x="743" y="2789"/>
              <a:chExt cx="1802" cy="448"/>
            </a:xfrm>
          </p:grpSpPr>
          <p:sp>
            <p:nvSpPr>
              <p:cNvPr id="77" name="Rectangle 13">
                <a:extLst>
                  <a:ext uri="{FF2B5EF4-FFF2-40B4-BE49-F238E27FC236}">
                    <a16:creationId xmlns:a16="http://schemas.microsoft.com/office/drawing/2014/main" id="{52A53C09-8C33-9312-A651-52E2756D4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2789"/>
                <a:ext cx="1802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Mistura de rebanhos e com ordenha mecânica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" name="Rectangle 38">
                <a:extLst>
                  <a:ext uri="{FF2B5EF4-FFF2-40B4-BE49-F238E27FC236}">
                    <a16:creationId xmlns:a16="http://schemas.microsoft.com/office/drawing/2014/main" id="{A8E75DD2-895F-1ED9-2F2B-2387AD356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2789"/>
                <a:ext cx="1802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58" name="Group 62">
              <a:extLst>
                <a:ext uri="{FF2B5EF4-FFF2-40B4-BE49-F238E27FC236}">
                  <a16:creationId xmlns:a16="http://schemas.microsoft.com/office/drawing/2014/main" id="{AB28C6E4-AABB-DE9A-2F10-5E6D53901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1588" y="3827463"/>
              <a:ext cx="3421062" cy="711200"/>
              <a:chOff x="2545" y="2789"/>
              <a:chExt cx="2155" cy="448"/>
            </a:xfrm>
          </p:grpSpPr>
          <p:sp>
            <p:nvSpPr>
              <p:cNvPr id="75" name="Rectangle 14">
                <a:extLst>
                  <a:ext uri="{FF2B5EF4-FFF2-40B4-BE49-F238E27FC236}">
                    <a16:creationId xmlns:a16="http://schemas.microsoft.com/office/drawing/2014/main" id="{B7E0277A-18EF-5617-42AC-50EA38644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789"/>
                <a:ext cx="2155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É transportado a granel até a usina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6" name="Rectangle 40">
                <a:extLst>
                  <a:ext uri="{FF2B5EF4-FFF2-40B4-BE49-F238E27FC236}">
                    <a16:creationId xmlns:a16="http://schemas.microsoft.com/office/drawing/2014/main" id="{250CE9FC-E359-5ADD-786D-83CD5788F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789"/>
                <a:ext cx="2155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59" name="Group 61">
              <a:extLst>
                <a:ext uri="{FF2B5EF4-FFF2-40B4-BE49-F238E27FC236}">
                  <a16:creationId xmlns:a16="http://schemas.microsoft.com/office/drawing/2014/main" id="{F05FB43F-85ED-320A-7253-A32C40BA36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2650" y="3827463"/>
              <a:ext cx="1682750" cy="711200"/>
              <a:chOff x="4700" y="2789"/>
              <a:chExt cx="1060" cy="448"/>
            </a:xfrm>
          </p:grpSpPr>
          <p:sp>
            <p:nvSpPr>
              <p:cNvPr id="73" name="Rectangle 15">
                <a:extLst>
                  <a:ext uri="{FF2B5EF4-FFF2-40B4-BE49-F238E27FC236}">
                    <a16:creationId xmlns:a16="http://schemas.microsoft.com/office/drawing/2014/main" id="{567B7B6C-D02A-4829-42EA-21AFDA341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0" y="2789"/>
                <a:ext cx="576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40.000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" name="Rectangle 42">
                <a:extLst>
                  <a:ext uri="{FF2B5EF4-FFF2-40B4-BE49-F238E27FC236}">
                    <a16:creationId xmlns:a16="http://schemas.microsoft.com/office/drawing/2014/main" id="{E2B3EDFB-8ED2-7305-C3B1-15AD8F0BE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0" y="2789"/>
                <a:ext cx="1060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0" name="Group 60">
              <a:extLst>
                <a:ext uri="{FF2B5EF4-FFF2-40B4-BE49-F238E27FC236}">
                  <a16:creationId xmlns:a16="http://schemas.microsoft.com/office/drawing/2014/main" id="{76E4534A-953A-A640-7F4F-03B40FD33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4538663"/>
              <a:ext cx="722314" cy="711200"/>
              <a:chOff x="288" y="3237"/>
              <a:chExt cx="455" cy="448"/>
            </a:xfrm>
          </p:grpSpPr>
          <p:sp>
            <p:nvSpPr>
              <p:cNvPr id="71" name="Rectangle 16">
                <a:extLst>
                  <a:ext uri="{FF2B5EF4-FFF2-40B4-BE49-F238E27FC236}">
                    <a16:creationId xmlns:a16="http://schemas.microsoft.com/office/drawing/2014/main" id="{3FA138AD-E6B9-F75C-7D55-A55BC7C07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" y="3237"/>
                <a:ext cx="211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b="1" kern="1200"/>
                  <a:t>C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" name="Rectangle 44">
                <a:extLst>
                  <a:ext uri="{FF2B5EF4-FFF2-40B4-BE49-F238E27FC236}">
                    <a16:creationId xmlns:a16="http://schemas.microsoft.com/office/drawing/2014/main" id="{14A3E2CA-2F7A-1F18-DF60-6CCF0371A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3237"/>
                <a:ext cx="455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1" name="Group 59">
              <a:extLst>
                <a:ext uri="{FF2B5EF4-FFF2-40B4-BE49-F238E27FC236}">
                  <a16:creationId xmlns:a16="http://schemas.microsoft.com/office/drawing/2014/main" id="{F6F2818F-4774-5961-56ED-54D6315D6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0913" y="4538663"/>
              <a:ext cx="2860675" cy="711200"/>
              <a:chOff x="743" y="3237"/>
              <a:chExt cx="1802" cy="448"/>
            </a:xfrm>
          </p:grpSpPr>
          <p:sp>
            <p:nvSpPr>
              <p:cNvPr id="69" name="Rectangle 17">
                <a:extLst>
                  <a:ext uri="{FF2B5EF4-FFF2-40B4-BE49-F238E27FC236}">
                    <a16:creationId xmlns:a16="http://schemas.microsoft.com/office/drawing/2014/main" id="{712919F1-453E-E7D4-B750-ADA076DBE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3237"/>
                <a:ext cx="1802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Mistura de rebanhos e com ordenha manual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0" name="Rectangle 46">
                <a:extLst>
                  <a:ext uri="{FF2B5EF4-FFF2-40B4-BE49-F238E27FC236}">
                    <a16:creationId xmlns:a16="http://schemas.microsoft.com/office/drawing/2014/main" id="{9879111F-0481-E0EA-27B4-16B479C1E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3237"/>
                <a:ext cx="1802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2" name="Group 58">
              <a:extLst>
                <a:ext uri="{FF2B5EF4-FFF2-40B4-BE49-F238E27FC236}">
                  <a16:creationId xmlns:a16="http://schemas.microsoft.com/office/drawing/2014/main" id="{742B861E-2FED-3706-F439-0B90B6FC7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1588" y="4538663"/>
              <a:ext cx="3421062" cy="711200"/>
              <a:chOff x="2545" y="3237"/>
              <a:chExt cx="2155" cy="448"/>
            </a:xfrm>
          </p:grpSpPr>
          <p:sp>
            <p:nvSpPr>
              <p:cNvPr id="67" name="Rectangle 18">
                <a:extLst>
                  <a:ext uri="{FF2B5EF4-FFF2-40B4-BE49-F238E27FC236}">
                    <a16:creationId xmlns:a16="http://schemas.microsoft.com/office/drawing/2014/main" id="{A4E8CE21-A1A9-6EF4-A12C-5778A4182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237"/>
                <a:ext cx="2155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É transportado a granel até a usina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8" name="Rectangle 48">
                <a:extLst>
                  <a:ext uri="{FF2B5EF4-FFF2-40B4-BE49-F238E27FC236}">
                    <a16:creationId xmlns:a16="http://schemas.microsoft.com/office/drawing/2014/main" id="{4A434F20-C385-1F11-CE62-8718E5B13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237"/>
                <a:ext cx="2155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63" name="Group 57">
              <a:extLst>
                <a:ext uri="{FF2B5EF4-FFF2-40B4-BE49-F238E27FC236}">
                  <a16:creationId xmlns:a16="http://schemas.microsoft.com/office/drawing/2014/main" id="{05272C76-FD28-1BD9-490E-0727170212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2650" y="4538663"/>
              <a:ext cx="1682750" cy="711200"/>
              <a:chOff x="4700" y="3237"/>
              <a:chExt cx="1060" cy="448"/>
            </a:xfrm>
          </p:grpSpPr>
          <p:sp>
            <p:nvSpPr>
              <p:cNvPr id="65" name="Rectangle 19">
                <a:extLst>
                  <a:ext uri="{FF2B5EF4-FFF2-40B4-BE49-F238E27FC236}">
                    <a16:creationId xmlns:a16="http://schemas.microsoft.com/office/drawing/2014/main" id="{52418D61-109C-5EE0-59F5-BB50E8888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0" y="3237"/>
                <a:ext cx="772" cy="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143000">
                  <a:spcAft>
                    <a:spcPts val="600"/>
                  </a:spcAft>
                </a:pPr>
                <a:r>
                  <a:rPr lang="en-US" altLang="en-US" sz="2000" kern="1200"/>
                  <a:t>150.000</a:t>
                </a:r>
                <a:endParaRPr lang="en-US" altLang="en-US" sz="3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6" name="Rectangle 50">
                <a:extLst>
                  <a:ext uri="{FF2B5EF4-FFF2-40B4-BE49-F238E27FC236}">
                    <a16:creationId xmlns:a16="http://schemas.microsoft.com/office/drawing/2014/main" id="{A3DC5189-FF7C-DA7E-684A-08414AA31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0" y="3237"/>
                <a:ext cx="1060" cy="4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64" name="Rectangle 53">
              <a:extLst>
                <a:ext uri="{FF2B5EF4-FFF2-40B4-BE49-F238E27FC236}">
                  <a16:creationId xmlns:a16="http://schemas.microsoft.com/office/drawing/2014/main" id="{C97A02BB-BFEE-C916-C7E2-B1E6A98B6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2295525"/>
              <a:ext cx="8686800" cy="296227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</p:spTree>
    <p:extLst>
      <p:ext uri="{BB962C8B-B14F-4D97-AF65-F5344CB8AC3E}">
        <p14:creationId xmlns:p14="http://schemas.microsoft.com/office/powerpoint/2010/main" val="425355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38DA705-5FFA-896A-84F5-C6AF9838D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701" y="139897"/>
            <a:ext cx="4423683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 </a:t>
            </a:r>
            <a:r>
              <a:rPr lang="en-US" alt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relação</a:t>
            </a:r>
            <a:r>
              <a:rPr lang="en-US" alt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alt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teor</a:t>
            </a:r>
            <a:r>
              <a:rPr lang="en-US" alt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alt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Gordura</a:t>
            </a:r>
            <a:endParaRPr lang="en-US" alt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Group 7">
            <a:extLst>
              <a:ext uri="{FF2B5EF4-FFF2-40B4-BE49-F238E27FC236}">
                <a16:creationId xmlns:a16="http://schemas.microsoft.com/office/drawing/2014/main" id="{E8466444-6CFD-4094-3B97-AAE59FD97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881690"/>
              </p:ext>
            </p:extLst>
          </p:nvPr>
        </p:nvGraphicFramePr>
        <p:xfrm>
          <a:off x="521293" y="2338995"/>
          <a:ext cx="10836068" cy="2652038"/>
        </p:xfrm>
        <a:graphic>
          <a:graphicData uri="http://schemas.openxmlformats.org/drawingml/2006/table">
            <a:tbl>
              <a:tblPr/>
              <a:tblGrid>
                <a:gridCol w="301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3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Requisitos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Leite Integral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Leite Semi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Parcialmente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Desnatado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Leite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Desnatado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Matéria Gorda% m/v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Min. 3,0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 a 2,9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Máx.de 0,5</a:t>
                      </a: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Acidez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(g ac.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lático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100 ml)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0,14 a 0,18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0,14 a 0,18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0,14 a 0,18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Estabilidade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etanol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68% (v/v)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Estável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Estável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Estável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Extrato seco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desengordurado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% (m/m)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Min. 8,2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Min. 8,3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Min. 8,4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53">
            <a:extLst>
              <a:ext uri="{FF2B5EF4-FFF2-40B4-BE49-F238E27FC236}">
                <a16:creationId xmlns:a16="http://schemas.microsoft.com/office/drawing/2014/main" id="{DDEA5307-4759-C62B-E992-FA8FE495E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107" y="6594992"/>
            <a:ext cx="4689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193841" eaLnBrk="1" hangingPunct="1">
              <a:spcBef>
                <a:spcPct val="50000"/>
              </a:spcBef>
            </a:pPr>
            <a:r>
              <a:rPr lang="en-US" altLang="en-US" sz="1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http://www.agridata.mg.gov.br/mercosul/queijos_mel/merportleiuht.htm#item4</a:t>
            </a:r>
            <a:endParaRPr lang="en-US" altLang="en-US" sz="600" dirty="0"/>
          </a:p>
        </p:txBody>
      </p:sp>
    </p:spTree>
    <p:extLst>
      <p:ext uri="{BB962C8B-B14F-4D97-AF65-F5344CB8AC3E}">
        <p14:creationId xmlns:p14="http://schemas.microsoft.com/office/powerpoint/2010/main" val="258371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1" name="Rectangle 41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7C25B9-ED41-DB8C-3151-CCADBB07F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3" t="6484" r="1634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123" name="Rectangle 41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7145BA-CB53-7A19-0B88-6B83EAAD7399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Preparações</a:t>
            </a:r>
          </a:p>
        </p:txBody>
      </p:sp>
      <p:sp>
        <p:nvSpPr>
          <p:cNvPr id="4125" name="Rectangle 41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27" name="Rectangle 41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9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308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olho bechamel: receita e dicas de como fazer - Guia da Cozinha">
            <a:extLst>
              <a:ext uri="{FF2B5EF4-FFF2-40B4-BE49-F238E27FC236}">
                <a16:creationId xmlns:a16="http://schemas.microsoft.com/office/drawing/2014/main" id="{6E0B189C-18FC-9D9C-5911-A8BAD963C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r="22813" b="-2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CTONESE | Create Recipes | Receitas para fazer com o seu Chefbot">
            <a:extLst>
              <a:ext uri="{FF2B5EF4-FFF2-40B4-BE49-F238E27FC236}">
                <a16:creationId xmlns:a16="http://schemas.microsoft.com/office/drawing/2014/main" id="{BB7595B0-B3FA-DB10-5825-C166ECF2D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220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EDAB451-7FFF-BC3F-19E1-115BFB283B8A}"/>
              </a:ext>
            </a:extLst>
          </p:cNvPr>
          <p:cNvSpPr txBox="1"/>
          <p:nvPr/>
        </p:nvSpPr>
        <p:spPr>
          <a:xfrm>
            <a:off x="643467" y="643467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/>
              <a:t>Molho Bechamel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E17BB7-E12A-27D6-BF69-2A8A46C8AEEC}"/>
              </a:ext>
            </a:extLst>
          </p:cNvPr>
          <p:cNvSpPr txBox="1"/>
          <p:nvPr/>
        </p:nvSpPr>
        <p:spPr>
          <a:xfrm>
            <a:off x="6319126" y="3870519"/>
            <a:ext cx="11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 err="1"/>
              <a:t>Lactonese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5065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03BA86-96E1-E346-044A-B1CCB51A3576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</a:rPr>
              <a:t>Doces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C3F73B-0005-1456-5F92-75B0E7FE6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F899F616-FE82-5975-1BD7-8C22DCA42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2" r="-2" b="6034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Resultado de imagem para egg white yol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655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2" y="0"/>
            <a:ext cx="4204137" cy="134275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pt-BR" sz="3600" b="1" dirty="0"/>
              <a:t>GEMA E CLARA</a:t>
            </a:r>
          </a:p>
        </p:txBody>
      </p:sp>
      <p:cxnSp>
        <p:nvCxnSpPr>
          <p:cNvPr id="10252" name="Straight Connector 1025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190534" y="1491272"/>
            <a:ext cx="6300157" cy="4873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50000"/>
              </a:spcBef>
              <a:spcAft>
                <a:spcPts val="500"/>
              </a:spcAft>
            </a:pPr>
            <a:r>
              <a:rPr lang="en-US" altLang="pt-BR" sz="2000" b="1" dirty="0"/>
              <a:t>A </a:t>
            </a:r>
            <a:r>
              <a:rPr lang="en-US" altLang="pt-BR" sz="2000" b="1" dirty="0" err="1"/>
              <a:t>gema</a:t>
            </a:r>
            <a:r>
              <a:rPr lang="en-US" altLang="pt-BR" sz="2000" b="1" dirty="0"/>
              <a:t> e a </a:t>
            </a:r>
            <a:r>
              <a:rPr lang="en-US" altLang="pt-BR" sz="2000" b="1" dirty="0" err="1"/>
              <a:t>clara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são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muito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diferentes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em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sua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composição</a:t>
            </a:r>
            <a:r>
              <a:rPr lang="en-US" altLang="pt-BR" sz="2000" b="1" dirty="0"/>
              <a:t>.</a:t>
            </a:r>
          </a:p>
          <a:p>
            <a:pPr>
              <a:spcBef>
                <a:spcPct val="50000"/>
              </a:spcBef>
              <a:spcAft>
                <a:spcPts val="500"/>
              </a:spcAft>
            </a:pPr>
            <a:r>
              <a:rPr lang="en-US" altLang="pt-BR" sz="2000" b="1" dirty="0"/>
              <a:t>A </a:t>
            </a:r>
            <a:r>
              <a:rPr lang="en-US" altLang="pt-BR" sz="2000" b="1" dirty="0" err="1"/>
              <a:t>clara</a:t>
            </a:r>
            <a:r>
              <a:rPr lang="en-US" altLang="pt-BR" sz="2000" b="1" dirty="0"/>
              <a:t> </a:t>
            </a:r>
            <a:r>
              <a:rPr lang="en-US" altLang="pt-BR" sz="2000" b="1" dirty="0" err="1"/>
              <a:t>contém</a:t>
            </a:r>
            <a:r>
              <a:rPr lang="en-US" altLang="pt-BR" sz="2000" b="1" dirty="0"/>
              <a:t>:</a:t>
            </a:r>
          </a:p>
          <a:p>
            <a:pPr lvl="1">
              <a:spcBef>
                <a:spcPct val="50000"/>
              </a:spcBef>
              <a:spcAft>
                <a:spcPts val="500"/>
              </a:spcAft>
            </a:pPr>
            <a:r>
              <a:rPr lang="en-US" altLang="pt-BR" sz="2000" dirty="0"/>
              <a:t>87,5% de </a:t>
            </a:r>
            <a:r>
              <a:rPr lang="en-US" altLang="pt-BR" sz="2000" dirty="0" err="1"/>
              <a:t>água</a:t>
            </a:r>
            <a:endParaRPr lang="en-US" altLang="pt-BR" sz="2000" dirty="0"/>
          </a:p>
          <a:p>
            <a:pPr lvl="1">
              <a:spcBef>
                <a:spcPct val="50000"/>
              </a:spcBef>
              <a:spcAft>
                <a:spcPts val="500"/>
              </a:spcAft>
            </a:pPr>
            <a:r>
              <a:rPr lang="en-US" altLang="pt-BR" sz="2000" dirty="0"/>
              <a:t>12,5% de </a:t>
            </a:r>
            <a:r>
              <a:rPr lang="en-US" altLang="pt-BR" sz="2000" dirty="0" err="1"/>
              <a:t>proteína</a:t>
            </a:r>
            <a:r>
              <a:rPr lang="en-US" altLang="pt-BR" sz="2000" dirty="0"/>
              <a:t> (</a:t>
            </a:r>
            <a:r>
              <a:rPr lang="en-US" altLang="pt-BR" sz="2000" dirty="0" err="1"/>
              <a:t>predomina</a:t>
            </a:r>
            <a:r>
              <a:rPr lang="en-US" altLang="pt-BR" sz="2000" dirty="0"/>
              <a:t> a </a:t>
            </a:r>
            <a:r>
              <a:rPr lang="en-US" altLang="pt-BR" sz="2000" dirty="0" err="1"/>
              <a:t>albumina</a:t>
            </a:r>
            <a:r>
              <a:rPr lang="en-US" altLang="pt-BR" sz="2000" dirty="0"/>
              <a:t>)</a:t>
            </a:r>
          </a:p>
          <a:p>
            <a:pPr lvl="1">
              <a:spcBef>
                <a:spcPct val="50000"/>
              </a:spcBef>
              <a:spcAft>
                <a:spcPts val="500"/>
              </a:spcAft>
            </a:pPr>
            <a:r>
              <a:rPr lang="en-US" altLang="pt-BR" sz="2000" dirty="0"/>
              <a:t>tem </a:t>
            </a:r>
            <a:r>
              <a:rPr lang="en-US" altLang="pt-BR" sz="2000" dirty="0" err="1"/>
              <a:t>apenas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traços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gordura</a:t>
            </a:r>
            <a:endParaRPr lang="en-US" altLang="pt-BR" sz="2000" dirty="0"/>
          </a:p>
          <a:p>
            <a:pPr lvl="1">
              <a:spcBef>
                <a:spcPct val="50000"/>
              </a:spcBef>
              <a:spcAft>
                <a:spcPts val="500"/>
              </a:spcAft>
            </a:pPr>
            <a:r>
              <a:rPr lang="en-US" altLang="pt-BR" sz="2000" dirty="0" err="1"/>
              <a:t>aproximadamente</a:t>
            </a:r>
            <a:r>
              <a:rPr lang="en-US" altLang="pt-BR" sz="2000" dirty="0"/>
              <a:t> 0,6% de material mineral.</a:t>
            </a:r>
          </a:p>
          <a:p>
            <a:endParaRPr lang="en-US" alt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32164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CB2139-A13A-E5DC-37FA-0235D0F55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1" r="-2" b="-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D4AEBDA-A09E-4546-1374-39CBB809D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8" b="17716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24871B-3270-4C26-CC1B-CF2AEBDE5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8" r="21121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F580F6-B63E-4C47-2101-CFE338A6BF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237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90CDD2-5C32-FA42-8506-F7DB79C8B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57" r="5" b="3118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0880FB3-ED78-A548-B191-DE0E29623458}"/>
              </a:ext>
            </a:extLst>
          </p:cNvPr>
          <p:cNvSpPr txBox="1"/>
          <p:nvPr/>
        </p:nvSpPr>
        <p:spPr>
          <a:xfrm>
            <a:off x="3931477" y="1074595"/>
            <a:ext cx="107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Manteiga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49A2D1-9D9D-1C8B-78B3-C681118B696D}"/>
              </a:ext>
            </a:extLst>
          </p:cNvPr>
          <p:cNvSpPr txBox="1"/>
          <p:nvPr/>
        </p:nvSpPr>
        <p:spPr>
          <a:xfrm>
            <a:off x="10008971" y="4260695"/>
            <a:ext cx="15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Creme de leite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2A22141-0EEC-68E3-5069-917FF44CE941}"/>
              </a:ext>
            </a:extLst>
          </p:cNvPr>
          <p:cNvSpPr txBox="1"/>
          <p:nvPr/>
        </p:nvSpPr>
        <p:spPr>
          <a:xfrm>
            <a:off x="7067560" y="6350388"/>
            <a:ext cx="86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Iogurte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D2E3C2-6FD6-948D-439E-D75D30F66A31}"/>
              </a:ext>
            </a:extLst>
          </p:cNvPr>
          <p:cNvSpPr txBox="1"/>
          <p:nvPr/>
        </p:nvSpPr>
        <p:spPr>
          <a:xfrm>
            <a:off x="9479819" y="269092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Coalhada</a:t>
            </a:r>
          </a:p>
        </p:txBody>
      </p:sp>
    </p:spTree>
    <p:extLst>
      <p:ext uri="{BB962C8B-B14F-4D97-AF65-F5344CB8AC3E}">
        <p14:creationId xmlns:p14="http://schemas.microsoft.com/office/powerpoint/2010/main" val="4110799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4B8780-AEDA-F9C6-B33D-9DA36FC1C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0" r="-3" b="27848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0F34EB2-3A7D-C370-1007-0E8E4D082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2" r="-3" b="321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EF37E2-761A-F488-1D81-AAC067195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75" b="2127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8930ACB-9024-9B49-388C-D405070E8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2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2C11990-2B64-4D27-25D3-123C06EBBAAA}"/>
              </a:ext>
            </a:extLst>
          </p:cNvPr>
          <p:cNvSpPr txBox="1"/>
          <p:nvPr/>
        </p:nvSpPr>
        <p:spPr>
          <a:xfrm>
            <a:off x="7215401" y="2684760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Molho </a:t>
            </a:r>
            <a:r>
              <a:rPr lang="pt-BR" dirty="0" err="1"/>
              <a:t>Bernaise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F6E18D-0EA0-9335-934D-9E033AE9AD28}"/>
              </a:ext>
            </a:extLst>
          </p:cNvPr>
          <p:cNvSpPr txBox="1"/>
          <p:nvPr/>
        </p:nvSpPr>
        <p:spPr>
          <a:xfrm>
            <a:off x="791511" y="814396"/>
            <a:ext cx="85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Tzatziki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E1EF105-BC3B-F3C3-98A0-105E62B6E184}"/>
              </a:ext>
            </a:extLst>
          </p:cNvPr>
          <p:cNvSpPr txBox="1"/>
          <p:nvPr/>
        </p:nvSpPr>
        <p:spPr>
          <a:xfrm>
            <a:off x="2516090" y="6346396"/>
            <a:ext cx="117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Strogonoff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0AF7BE-04CC-66B5-1ADE-FE43EE736E7B}"/>
              </a:ext>
            </a:extLst>
          </p:cNvPr>
          <p:cNvSpPr txBox="1"/>
          <p:nvPr/>
        </p:nvSpPr>
        <p:spPr>
          <a:xfrm>
            <a:off x="8718308" y="4167440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Bem casado</a:t>
            </a:r>
          </a:p>
        </p:txBody>
      </p:sp>
    </p:spTree>
    <p:extLst>
      <p:ext uri="{BB962C8B-B14F-4D97-AF65-F5344CB8AC3E}">
        <p14:creationId xmlns:p14="http://schemas.microsoft.com/office/powerpoint/2010/main" val="197173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BA520B-F206-927D-88BB-7D20966C4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2" r="1430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B0936B-DF20-35FA-D8ED-C7EC15B78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831" r="2" b="1758"/>
          <a:stretch/>
        </p:blipFill>
        <p:spPr>
          <a:xfrm>
            <a:off x="6492578" y="565479"/>
            <a:ext cx="4703350" cy="57270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22B8B7-6B16-2A7D-6FD4-10FDA43CDED3}"/>
              </a:ext>
            </a:extLst>
          </p:cNvPr>
          <p:cNvSpPr txBox="1"/>
          <p:nvPr/>
        </p:nvSpPr>
        <p:spPr>
          <a:xfrm>
            <a:off x="942109" y="757382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</a:rPr>
              <a:t>Queijos</a:t>
            </a:r>
          </a:p>
        </p:txBody>
      </p:sp>
    </p:spTree>
    <p:extLst>
      <p:ext uri="{BB962C8B-B14F-4D97-AF65-F5344CB8AC3E}">
        <p14:creationId xmlns:p14="http://schemas.microsoft.com/office/powerpoint/2010/main" val="2092725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C1F04B-1AE4-CBFC-3F9C-10B60F6B9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8" r="-2" b="250"/>
          <a:stretch/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2820C70-BF8E-7AC7-AEBE-75322AEE33A7}"/>
              </a:ext>
            </a:extLst>
          </p:cNvPr>
          <p:cNvSpPr txBox="1">
            <a:spLocks noChangeArrowheads="1"/>
          </p:cNvSpPr>
          <p:nvPr/>
        </p:nvSpPr>
        <p:spPr>
          <a:xfrm>
            <a:off x="1179576" y="1966431"/>
            <a:ext cx="5485331" cy="3997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 err="1"/>
              <a:t>Produção</a:t>
            </a:r>
            <a:r>
              <a:rPr lang="en-US" altLang="en-US" sz="2000" dirty="0"/>
              <a:t> de queijos, </a:t>
            </a:r>
            <a:r>
              <a:rPr lang="en-US" altLang="en-US" sz="2000" dirty="0" err="1"/>
              <a:t>iogurtes</a:t>
            </a:r>
            <a:endParaRPr lang="en-US" altLang="en-US" sz="2000" dirty="0"/>
          </a:p>
          <a:p>
            <a:pPr>
              <a:spcBef>
                <a:spcPct val="50000"/>
              </a:spcBef>
            </a:pPr>
            <a:endParaRPr lang="en-US" altLang="en-US" sz="2000" dirty="0"/>
          </a:p>
          <a:p>
            <a:pPr>
              <a:spcBef>
                <a:spcPct val="50000"/>
              </a:spcBef>
            </a:pPr>
            <a:r>
              <a:rPr lang="en-US" altLang="en-US" sz="2000" dirty="0" err="1"/>
              <a:t>Enzimas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proteolíticas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são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adicionadas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leite</a:t>
            </a:r>
            <a:r>
              <a:rPr lang="en-US" altLang="en-US" sz="2000" dirty="0"/>
              <a:t> e leva a </a:t>
            </a:r>
            <a:r>
              <a:rPr lang="en-US" altLang="en-US" sz="2000" dirty="0" err="1"/>
              <a:t>coagulação</a:t>
            </a:r>
            <a:r>
              <a:rPr lang="en-US" altLang="en-US" sz="2000" dirty="0"/>
              <a:t> da </a:t>
            </a:r>
            <a:r>
              <a:rPr lang="en-US" altLang="en-US" sz="2000" dirty="0" err="1"/>
              <a:t>caseína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produzindo</a:t>
            </a:r>
            <a:r>
              <a:rPr lang="en-US" altLang="en-US" sz="2000" dirty="0"/>
              <a:t> o </a:t>
            </a:r>
            <a:r>
              <a:rPr lang="en-US" altLang="en-US" sz="2000" dirty="0" err="1"/>
              <a:t>coalho</a:t>
            </a:r>
            <a:r>
              <a:rPr lang="en-US" altLang="en-US" sz="2000" dirty="0"/>
              <a:t> e o </a:t>
            </a:r>
            <a:r>
              <a:rPr lang="en-US" altLang="en-US" sz="2000" dirty="0" err="1"/>
              <a:t>soro</a:t>
            </a:r>
            <a:endParaRPr lang="en-US" altLang="en-US" sz="2000" dirty="0"/>
          </a:p>
          <a:p>
            <a:pPr>
              <a:spcBef>
                <a:spcPct val="50000"/>
              </a:spcBef>
            </a:pPr>
            <a:endParaRPr lang="en-US" altLang="en-US" sz="2000" dirty="0"/>
          </a:p>
          <a:p>
            <a:pPr>
              <a:spcBef>
                <a:spcPct val="50000"/>
              </a:spcBef>
            </a:pPr>
            <a:r>
              <a:rPr lang="en-US" altLang="en-US" sz="2000" dirty="0"/>
              <a:t>*</a:t>
            </a:r>
            <a:r>
              <a:rPr lang="en-US" altLang="en-US" sz="2000" dirty="0" err="1"/>
              <a:t>originalmente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extraídas</a:t>
            </a:r>
            <a:r>
              <a:rPr lang="en-US" altLang="en-US" sz="2000" dirty="0"/>
              <a:t> do </a:t>
            </a:r>
            <a:r>
              <a:rPr lang="en-US" altLang="en-US" sz="2000" dirty="0" err="1"/>
              <a:t>estômago</a:t>
            </a:r>
            <a:r>
              <a:rPr lang="en-US" altLang="en-US" sz="2000" dirty="0"/>
              <a:t> de </a:t>
            </a:r>
            <a:r>
              <a:rPr lang="en-US" altLang="en-US" sz="2000" dirty="0" err="1"/>
              <a:t>bezerros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hoje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substituídas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enzimas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obtidas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biotecnologia</a:t>
            </a:r>
            <a:r>
              <a:rPr lang="en-US" altLang="en-US" sz="2000" dirty="0"/>
              <a:t>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133B948-DAFE-8D4F-29B1-DB2C6C9BF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50" r="2" b="2"/>
          <a:stretch/>
        </p:blipFill>
        <p:spPr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457B76-D051-C764-01EB-F883B9179C66}"/>
              </a:ext>
            </a:extLst>
          </p:cNvPr>
          <p:cNvSpPr txBox="1"/>
          <p:nvPr/>
        </p:nvSpPr>
        <p:spPr>
          <a:xfrm>
            <a:off x="1246254" y="481738"/>
            <a:ext cx="2315057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6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Coagulação</a:t>
            </a:r>
          </a:p>
        </p:txBody>
      </p:sp>
    </p:spTree>
    <p:extLst>
      <p:ext uri="{BB962C8B-B14F-4D97-AF65-F5344CB8AC3E}">
        <p14:creationId xmlns:p14="http://schemas.microsoft.com/office/powerpoint/2010/main" val="280285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83C01-22CD-2EE8-4010-30BF87E1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988" y="1515695"/>
            <a:ext cx="7953240" cy="5122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9394D-B173-BBF4-1D1B-833F3EB35FEF}"/>
              </a:ext>
            </a:extLst>
          </p:cNvPr>
          <p:cNvSpPr txBox="1"/>
          <p:nvPr/>
        </p:nvSpPr>
        <p:spPr>
          <a:xfrm>
            <a:off x="2512492" y="267686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Micela</a:t>
            </a:r>
            <a:r>
              <a:rPr lang="en-US" sz="1400" dirty="0"/>
              <a:t> de </a:t>
            </a:r>
            <a:r>
              <a:rPr lang="en-US" sz="1400" dirty="0" err="1"/>
              <a:t>caseína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3E6CC-9D19-E44F-FB98-DC5DDD92A39E}"/>
              </a:ext>
            </a:extLst>
          </p:cNvPr>
          <p:cNvSpPr txBox="1"/>
          <p:nvPr/>
        </p:nvSpPr>
        <p:spPr>
          <a:xfrm>
            <a:off x="3127986" y="152487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70C0"/>
                </a:solidFill>
              </a:rPr>
              <a:t>Renina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5">
            <a:extLst>
              <a:ext uri="{FF2B5EF4-FFF2-40B4-BE49-F238E27FC236}">
                <a16:creationId xmlns:a16="http://schemas.microsoft.com/office/drawing/2014/main" id="{B5D6DF5E-F87F-DB0C-E682-8D9640EDA486}"/>
              </a:ext>
            </a:extLst>
          </p:cNvPr>
          <p:cNvCxnSpPr/>
          <p:nvPr/>
        </p:nvCxnSpPr>
        <p:spPr>
          <a:xfrm flipH="1">
            <a:off x="5152361" y="1063755"/>
            <a:ext cx="18288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7">
            <a:extLst>
              <a:ext uri="{FF2B5EF4-FFF2-40B4-BE49-F238E27FC236}">
                <a16:creationId xmlns:a16="http://schemas.microsoft.com/office/drawing/2014/main" id="{19A0EA90-8BFF-CC4E-815F-38E429C6934C}"/>
              </a:ext>
            </a:extLst>
          </p:cNvPr>
          <p:cNvCxnSpPr/>
          <p:nvPr/>
        </p:nvCxnSpPr>
        <p:spPr>
          <a:xfrm flipH="1">
            <a:off x="5284621" y="994452"/>
            <a:ext cx="3048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>
            <a:extLst>
              <a:ext uri="{FF2B5EF4-FFF2-40B4-BE49-F238E27FC236}">
                <a16:creationId xmlns:a16="http://schemas.microsoft.com/office/drawing/2014/main" id="{66A455A8-A640-AD90-849B-B9AD341AE052}"/>
              </a:ext>
            </a:extLst>
          </p:cNvPr>
          <p:cNvSpPr txBox="1"/>
          <p:nvPr/>
        </p:nvSpPr>
        <p:spPr>
          <a:xfrm>
            <a:off x="4515028" y="762875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Peptídeos</a:t>
            </a:r>
            <a:r>
              <a:rPr lang="en-US" sz="1400" dirty="0"/>
              <a:t> </a:t>
            </a:r>
            <a:r>
              <a:rPr lang="en-US" sz="1400" dirty="0" err="1"/>
              <a:t>hidrofílicos</a:t>
            </a:r>
            <a:endParaRPr lang="en-US" sz="1400" dirty="0"/>
          </a:p>
        </p:txBody>
      </p:sp>
      <p:cxnSp>
        <p:nvCxnSpPr>
          <p:cNvPr id="8" name="Straight Arrow Connector 18">
            <a:extLst>
              <a:ext uri="{FF2B5EF4-FFF2-40B4-BE49-F238E27FC236}">
                <a16:creationId xmlns:a16="http://schemas.microsoft.com/office/drawing/2014/main" id="{919A28F4-F395-0F00-8332-3C583D7E86F6}"/>
              </a:ext>
            </a:extLst>
          </p:cNvPr>
          <p:cNvCxnSpPr/>
          <p:nvPr/>
        </p:nvCxnSpPr>
        <p:spPr>
          <a:xfrm>
            <a:off x="4776640" y="991475"/>
            <a:ext cx="203862" cy="99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3">
            <a:extLst>
              <a:ext uri="{FF2B5EF4-FFF2-40B4-BE49-F238E27FC236}">
                <a16:creationId xmlns:a16="http://schemas.microsoft.com/office/drawing/2014/main" id="{089BDF5B-2414-7484-15CB-A857123DDD90}"/>
              </a:ext>
            </a:extLst>
          </p:cNvPr>
          <p:cNvCxnSpPr/>
          <p:nvPr/>
        </p:nvCxnSpPr>
        <p:spPr>
          <a:xfrm>
            <a:off x="6172413" y="1060663"/>
            <a:ext cx="685800" cy="649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5">
            <a:extLst>
              <a:ext uri="{FF2B5EF4-FFF2-40B4-BE49-F238E27FC236}">
                <a16:creationId xmlns:a16="http://schemas.microsoft.com/office/drawing/2014/main" id="{9A32CD78-DFF9-56FE-2601-446892B3270E}"/>
              </a:ext>
            </a:extLst>
          </p:cNvPr>
          <p:cNvCxnSpPr/>
          <p:nvPr/>
        </p:nvCxnSpPr>
        <p:spPr>
          <a:xfrm>
            <a:off x="5812857" y="1022563"/>
            <a:ext cx="375408" cy="725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6">
            <a:extLst>
              <a:ext uri="{FF2B5EF4-FFF2-40B4-BE49-F238E27FC236}">
                <a16:creationId xmlns:a16="http://schemas.microsoft.com/office/drawing/2014/main" id="{B2E9982D-DFC6-6399-BFD3-3F3D6FCF8202}"/>
              </a:ext>
            </a:extLst>
          </p:cNvPr>
          <p:cNvSpPr txBox="1"/>
          <p:nvPr/>
        </p:nvSpPr>
        <p:spPr>
          <a:xfrm>
            <a:off x="7791628" y="613944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Coágulo</a:t>
            </a:r>
            <a:r>
              <a:rPr lang="en-US" dirty="0"/>
              <a:t> (</a:t>
            </a:r>
            <a:r>
              <a:rPr lang="en-US" dirty="0" err="1"/>
              <a:t>coalho</a:t>
            </a:r>
            <a:r>
              <a:rPr lang="en-US" dirty="0"/>
              <a:t>)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A80FFFDB-F8BF-32F7-41C8-11D27FCA83BA}"/>
              </a:ext>
            </a:extLst>
          </p:cNvPr>
          <p:cNvSpPr txBox="1"/>
          <p:nvPr/>
        </p:nvSpPr>
        <p:spPr>
          <a:xfrm>
            <a:off x="8020228" y="3200086"/>
            <a:ext cx="114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Água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  </a:t>
            </a:r>
            <a:r>
              <a:rPr lang="en-US" sz="1400" dirty="0" err="1"/>
              <a:t>Lipídeos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      </a:t>
            </a:r>
            <a:r>
              <a:rPr lang="en-US" sz="1400" dirty="0" err="1"/>
              <a:t>Íons</a:t>
            </a:r>
            <a:r>
              <a:rPr lang="en-US" sz="1400" dirty="0"/>
              <a:t> </a:t>
            </a: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B0F2FE32-9049-361D-B2B6-98A20603D8C3}"/>
              </a:ext>
            </a:extLst>
          </p:cNvPr>
          <p:cNvSpPr txBox="1"/>
          <p:nvPr/>
        </p:nvSpPr>
        <p:spPr>
          <a:xfrm>
            <a:off x="7715428" y="54743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Ca</a:t>
            </a:r>
            <a:r>
              <a:rPr lang="en-US" sz="1400" baseline="30000" dirty="0">
                <a:solidFill>
                  <a:schemeClr val="accent1"/>
                </a:solidFill>
              </a:rPr>
              <a:t>2+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presente</a:t>
            </a:r>
            <a:r>
              <a:rPr lang="en-US" sz="1400" dirty="0">
                <a:solidFill>
                  <a:schemeClr val="accent1"/>
                </a:solidFill>
              </a:rPr>
              <a:t> no </a:t>
            </a:r>
            <a:r>
              <a:rPr lang="en-US" sz="1400" dirty="0" err="1">
                <a:solidFill>
                  <a:schemeClr val="accent1"/>
                </a:solidFill>
              </a:rPr>
              <a:t>leite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promove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ligação</a:t>
            </a:r>
            <a:r>
              <a:rPr lang="en-US" sz="1400" dirty="0">
                <a:solidFill>
                  <a:schemeClr val="accent1"/>
                </a:solidFill>
              </a:rPr>
              <a:t> entre as </a:t>
            </a:r>
            <a:r>
              <a:rPr lang="en-US" sz="1400" dirty="0" err="1">
                <a:solidFill>
                  <a:schemeClr val="accent1"/>
                </a:solidFill>
              </a:rPr>
              <a:t>micelas</a:t>
            </a:r>
            <a:endParaRPr lang="en-US" sz="1400" baseline="30000" dirty="0">
              <a:solidFill>
                <a:schemeClr val="accent1"/>
              </a:solidFill>
            </a:endParaRPr>
          </a:p>
        </p:txBody>
      </p:sp>
      <p:cxnSp>
        <p:nvCxnSpPr>
          <p:cNvPr id="14" name="Straight Arrow Connector 31">
            <a:extLst>
              <a:ext uri="{FF2B5EF4-FFF2-40B4-BE49-F238E27FC236}">
                <a16:creationId xmlns:a16="http://schemas.microsoft.com/office/drawing/2014/main" id="{47299BCD-7067-B14F-6132-9EC221C1DB21}"/>
              </a:ext>
            </a:extLst>
          </p:cNvPr>
          <p:cNvCxnSpPr/>
          <p:nvPr/>
        </p:nvCxnSpPr>
        <p:spPr>
          <a:xfrm>
            <a:off x="8858428" y="1083532"/>
            <a:ext cx="76200" cy="61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4">
            <a:extLst>
              <a:ext uri="{FF2B5EF4-FFF2-40B4-BE49-F238E27FC236}">
                <a16:creationId xmlns:a16="http://schemas.microsoft.com/office/drawing/2014/main" id="{B57E95EC-2998-7E36-877E-FD24CAA139DA}"/>
              </a:ext>
            </a:extLst>
          </p:cNvPr>
          <p:cNvCxnSpPr/>
          <p:nvPr/>
        </p:nvCxnSpPr>
        <p:spPr>
          <a:xfrm>
            <a:off x="3532300" y="1832652"/>
            <a:ext cx="0" cy="18901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37">
            <a:extLst>
              <a:ext uri="{FF2B5EF4-FFF2-40B4-BE49-F238E27FC236}">
                <a16:creationId xmlns:a16="http://schemas.microsoft.com/office/drawing/2014/main" id="{0B90535B-AF5A-736B-438C-76432A3050FD}"/>
              </a:ext>
            </a:extLst>
          </p:cNvPr>
          <p:cNvSpPr/>
          <p:nvPr/>
        </p:nvSpPr>
        <p:spPr>
          <a:xfrm>
            <a:off x="7587928" y="306381"/>
            <a:ext cx="2718300" cy="962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25010A1-D814-4391-CEF7-D1218749C545}"/>
              </a:ext>
            </a:extLst>
          </p:cNvPr>
          <p:cNvSpPr txBox="1">
            <a:spLocks noChangeArrowheads="1"/>
          </p:cNvSpPr>
          <p:nvPr/>
        </p:nvSpPr>
        <p:spPr>
          <a:xfrm>
            <a:off x="2352988" y="225284"/>
            <a:ext cx="5791200" cy="509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F688B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F688B"/>
                </a:solidFill>
                <a:latin typeface="Gill Sans MT" pitchFamily="34" charset="0"/>
              </a:defRPr>
            </a:lvl9pPr>
            <a:extLst/>
          </a:lstStyle>
          <a:p>
            <a:r>
              <a:rPr lang="en-GB" altLang="en-US" sz="2800" b="1" dirty="0" err="1"/>
              <a:t>Coagulação</a:t>
            </a:r>
            <a:r>
              <a:rPr lang="en-GB" altLang="en-US" sz="2800" b="1" dirty="0"/>
              <a:t> do LEITE 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56322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4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2" name="Picture 8" descr="Queijos artesanais de Minas Gerais fomentam o turismo gastronômico">
            <a:extLst>
              <a:ext uri="{FF2B5EF4-FFF2-40B4-BE49-F238E27FC236}">
                <a16:creationId xmlns:a16="http://schemas.microsoft.com/office/drawing/2014/main" id="{0F6B1D16-6782-B3CE-04CF-26DFEB43A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0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09448" y="1913950"/>
            <a:ext cx="4204137" cy="1342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GEMA E CLARA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06032" y="2954088"/>
            <a:ext cx="4593021" cy="3944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 </a:t>
            </a:r>
            <a:r>
              <a:rPr lang="en-US" b="1" dirty="0" err="1"/>
              <a:t>Gema</a:t>
            </a:r>
            <a:r>
              <a:rPr lang="en-US" b="1" dirty="0"/>
              <a:t>:</a:t>
            </a:r>
          </a:p>
          <a:p>
            <a:pPr marL="34290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/>
              <a:t>proteína</a:t>
            </a:r>
            <a:r>
              <a:rPr lang="en-US" dirty="0"/>
              <a:t> – </a:t>
            </a:r>
            <a:r>
              <a:rPr lang="en-US" dirty="0" err="1"/>
              <a:t>Ovovitelina</a:t>
            </a:r>
            <a:endParaRPr lang="en-US" dirty="0"/>
          </a:p>
          <a:p>
            <a:pPr marL="342900" indent="-228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alto </a:t>
            </a:r>
            <a:r>
              <a:rPr lang="en-US" dirty="0" err="1"/>
              <a:t>teor</a:t>
            </a:r>
            <a:r>
              <a:rPr lang="en-US" dirty="0"/>
              <a:t> de </a:t>
            </a:r>
            <a:r>
              <a:rPr lang="en-US" dirty="0" err="1"/>
              <a:t>lipídios</a:t>
            </a:r>
            <a:endParaRPr lang="en-US" dirty="0"/>
          </a:p>
          <a:p>
            <a:pPr marL="342900" indent="-22860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 Clara:</a:t>
            </a:r>
          </a:p>
          <a:p>
            <a:pPr marL="342900" indent="-22860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/>
              <a:t>proteínas</a:t>
            </a:r>
            <a:r>
              <a:rPr lang="en-US" dirty="0"/>
              <a:t> - </a:t>
            </a:r>
            <a:r>
              <a:rPr lang="en-US" dirty="0" err="1"/>
              <a:t>Ovoalbumina</a:t>
            </a:r>
            <a:r>
              <a:rPr lang="en-US" dirty="0"/>
              <a:t> (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quantidade</a:t>
            </a:r>
            <a:r>
              <a:rPr lang="en-US" dirty="0"/>
              <a:t>), </a:t>
            </a:r>
            <a:r>
              <a:rPr lang="en-US" dirty="0" err="1"/>
              <a:t>ovotransferrina</a:t>
            </a:r>
            <a:r>
              <a:rPr lang="en-US" dirty="0"/>
              <a:t>, </a:t>
            </a:r>
            <a:r>
              <a:rPr lang="en-US" dirty="0" err="1"/>
              <a:t>ovo</a:t>
            </a:r>
            <a:r>
              <a:rPr lang="en-US" dirty="0"/>
              <a:t> </a:t>
            </a:r>
            <a:r>
              <a:rPr lang="en-US" dirty="0" err="1"/>
              <a:t>mucóide</a:t>
            </a:r>
            <a:r>
              <a:rPr lang="en-US" dirty="0"/>
              <a:t>, </a:t>
            </a:r>
            <a:r>
              <a:rPr lang="en-US" dirty="0" err="1"/>
              <a:t>ovomucina</a:t>
            </a:r>
            <a:r>
              <a:rPr lang="en-US" dirty="0"/>
              <a:t>, </a:t>
            </a:r>
            <a:r>
              <a:rPr lang="en-US" dirty="0" err="1"/>
              <a:t>lisozima</a:t>
            </a:r>
            <a:r>
              <a:rPr lang="en-US" dirty="0"/>
              <a:t>, G2 </a:t>
            </a:r>
            <a:r>
              <a:rPr lang="en-US" dirty="0" err="1"/>
              <a:t>globulina</a:t>
            </a:r>
            <a:r>
              <a:rPr lang="en-US" dirty="0"/>
              <a:t>, G3 </a:t>
            </a:r>
            <a:r>
              <a:rPr lang="en-US" dirty="0" err="1"/>
              <a:t>globulina</a:t>
            </a:r>
            <a:r>
              <a:rPr lang="en-US" dirty="0"/>
              <a:t>, </a:t>
            </a:r>
            <a:r>
              <a:rPr lang="en-US" dirty="0" err="1"/>
              <a:t>avidina</a:t>
            </a:r>
            <a:r>
              <a:rPr lang="en-US" dirty="0"/>
              <a:t>, </a:t>
            </a:r>
            <a:r>
              <a:rPr lang="en-US" dirty="0" err="1"/>
              <a:t>ovoglicoproteína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3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Sunny-Side Up Fried Eggs Recipe">
            <a:extLst>
              <a:ext uri="{FF2B5EF4-FFF2-40B4-BE49-F238E27FC236}">
                <a16:creationId xmlns:a16="http://schemas.microsoft.com/office/drawing/2014/main" id="{4EE7DE8A-7F02-3C94-8E02-D18E15229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783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3" name="Rectangle 2765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4" name="Rectangle 27657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665" name="Group 27659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27661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2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33181" y="2274757"/>
            <a:ext cx="3582072" cy="2793251"/>
          </a:xfrm>
        </p:spPr>
        <p:txBody>
          <a:bodyPr anchor="t">
            <a:normAutofit/>
          </a:bodyPr>
          <a:lstStyle/>
          <a:p>
            <a:r>
              <a:rPr lang="pt-BR" altLang="pt-B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A proteína do ovo coagula a 60ºC, portanto deve cozinhar a temperatura entre 85</a:t>
            </a:r>
            <a:r>
              <a:rPr lang="pt-BR" altLang="pt-BR" sz="24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o</a:t>
            </a:r>
            <a:r>
              <a:rPr lang="pt-BR" altLang="pt-B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C e 90</a:t>
            </a:r>
            <a:r>
              <a:rPr lang="pt-BR" altLang="pt-BR" sz="24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o</a:t>
            </a:r>
            <a:r>
              <a:rPr lang="pt-BR" altLang="pt-BR" sz="2400" dirty="0">
                <a:solidFill>
                  <a:schemeClr val="bg1"/>
                </a:solidFill>
                <a:cs typeface="Times New Roman" panose="02020603050405020304" pitchFamily="18" charset="0"/>
              </a:rPr>
              <a:t>C</a:t>
            </a:r>
          </a:p>
          <a:p>
            <a:endParaRPr lang="pt-BR" altLang="pt-BR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pt-BR" altLang="pt-BR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99" t="-1" r="2948" b="-1"/>
          <a:stretch/>
        </p:blipFill>
        <p:spPr>
          <a:xfrm>
            <a:off x="5220251" y="903730"/>
            <a:ext cx="6435333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D9F33C-7D12-7906-0A18-AD6218181F71}"/>
              </a:ext>
            </a:extLst>
          </p:cNvPr>
          <p:cNvSpPr txBox="1">
            <a:spLocks noChangeArrowheads="1"/>
          </p:cNvSpPr>
          <p:nvPr/>
        </p:nvSpPr>
        <p:spPr>
          <a:xfrm>
            <a:off x="383308" y="141719"/>
            <a:ext cx="6266873" cy="99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0" indent="0">
              <a:buFont typeface="Arial" panose="020B0604020202020204" pitchFamily="34" charset="0"/>
              <a:buNone/>
            </a:pPr>
            <a:r>
              <a:rPr lang="en-US" altLang="en-US" sz="3600" b="1" dirty="0" err="1"/>
              <a:t>Formação</a:t>
            </a:r>
            <a:r>
              <a:rPr lang="en-US" altLang="en-US" sz="3600" b="1" dirty="0"/>
              <a:t> de </a:t>
            </a:r>
            <a:r>
              <a:rPr lang="en-US" altLang="en-US" sz="3600" b="1" dirty="0" err="1"/>
              <a:t>espuma</a:t>
            </a:r>
            <a:r>
              <a:rPr lang="en-US" altLang="en-US" sz="3600" b="1" dirty="0"/>
              <a:t>:</a:t>
            </a:r>
          </a:p>
          <a:p>
            <a:pPr marL="82550" indent="0">
              <a:buFont typeface="Arial" panose="020B0604020202020204" pitchFamily="34" charset="0"/>
              <a:buNone/>
            </a:pPr>
            <a:r>
              <a:rPr lang="en-US" altLang="en-US" sz="2400" dirty="0"/>
              <a:t>Clara </a:t>
            </a:r>
            <a:r>
              <a:rPr lang="en-US" altLang="en-US" sz="2400" dirty="0" err="1"/>
              <a:t>em</a:t>
            </a:r>
            <a:r>
              <a:rPr lang="en-US" altLang="en-US" sz="2400" dirty="0"/>
              <a:t> neve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3752657E-0297-ED33-A309-31E853DE1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9"/>
          <a:stretch/>
        </p:blipFill>
        <p:spPr bwMode="auto">
          <a:xfrm>
            <a:off x="1278384" y="1600200"/>
            <a:ext cx="259281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56E163-9223-40C4-A670-72E1EEFD3C0E}"/>
              </a:ext>
            </a:extLst>
          </p:cNvPr>
          <p:cNvSpPr txBox="1"/>
          <p:nvPr/>
        </p:nvSpPr>
        <p:spPr>
          <a:xfrm>
            <a:off x="3905228" y="2387891"/>
            <a:ext cx="212773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Clara de </a:t>
            </a:r>
            <a:r>
              <a:rPr lang="en-US" sz="1400" b="1" dirty="0" err="1"/>
              <a:t>ovo</a:t>
            </a:r>
            <a:r>
              <a:rPr lang="en-US" sz="1400" b="1" dirty="0"/>
              <a:t>:</a:t>
            </a:r>
          </a:p>
          <a:p>
            <a:r>
              <a:rPr lang="en-US" sz="1400" dirty="0"/>
              <a:t>90% </a:t>
            </a:r>
            <a:r>
              <a:rPr lang="en-US" sz="1400" dirty="0" err="1"/>
              <a:t>água</a:t>
            </a:r>
            <a:r>
              <a:rPr lang="en-US" sz="1400" dirty="0"/>
              <a:t> e </a:t>
            </a:r>
          </a:p>
          <a:p>
            <a:r>
              <a:rPr lang="en-US" sz="1400" dirty="0" err="1"/>
              <a:t>quase</a:t>
            </a:r>
            <a:r>
              <a:rPr lang="en-US" sz="1400" dirty="0"/>
              <a:t> 10% </a:t>
            </a:r>
            <a:r>
              <a:rPr lang="en-US" sz="1400" dirty="0" err="1"/>
              <a:t>proteínas</a:t>
            </a:r>
            <a:endParaRPr lang="en-US" sz="1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0677CF-1B8D-AEDE-436D-E4D29E061CC9}"/>
              </a:ext>
            </a:extLst>
          </p:cNvPr>
          <p:cNvSpPr txBox="1"/>
          <p:nvPr/>
        </p:nvSpPr>
        <p:spPr>
          <a:xfrm>
            <a:off x="3878595" y="3538387"/>
            <a:ext cx="212773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Com um pouco de </a:t>
            </a:r>
            <a:r>
              <a:rPr lang="en-US" sz="1400" b="1" dirty="0" err="1"/>
              <a:t>batimento</a:t>
            </a:r>
            <a:r>
              <a:rPr lang="en-US" sz="1400" b="1" dirty="0"/>
              <a:t>:</a:t>
            </a:r>
          </a:p>
          <a:p>
            <a:endParaRPr lang="en-US" sz="1400" dirty="0"/>
          </a:p>
          <a:p>
            <a:r>
              <a:rPr lang="en-US" sz="1400" dirty="0"/>
              <a:t>Grandes </a:t>
            </a:r>
            <a:r>
              <a:rPr lang="en-US" sz="1400" dirty="0" err="1"/>
              <a:t>bolhas</a:t>
            </a:r>
            <a:r>
              <a:rPr lang="en-US" sz="1400" dirty="0"/>
              <a:t> de </a:t>
            </a:r>
            <a:r>
              <a:rPr lang="en-US" sz="1400" dirty="0" err="1"/>
              <a:t>ar</a:t>
            </a:r>
            <a:r>
              <a:rPr lang="en-US" sz="1400" dirty="0"/>
              <a:t> </a:t>
            </a:r>
            <a:r>
              <a:rPr lang="en-US" sz="1400" dirty="0" err="1"/>
              <a:t>são</a:t>
            </a:r>
            <a:r>
              <a:rPr lang="en-US" sz="1400" dirty="0"/>
              <a:t> </a:t>
            </a:r>
            <a:r>
              <a:rPr lang="en-US" sz="1400" dirty="0" err="1"/>
              <a:t>incorporadas</a:t>
            </a:r>
            <a:r>
              <a:rPr lang="en-US" sz="1400" dirty="0"/>
              <a:t> a </a:t>
            </a:r>
            <a:r>
              <a:rPr lang="en-US" sz="1400" dirty="0" err="1"/>
              <a:t>clara</a:t>
            </a:r>
            <a:r>
              <a:rPr lang="en-US" sz="1400" dirty="0"/>
              <a:t> e as </a:t>
            </a:r>
            <a:r>
              <a:rPr lang="en-US" sz="1400" dirty="0" err="1"/>
              <a:t>proteínas</a:t>
            </a:r>
            <a:r>
              <a:rPr lang="en-US" sz="1400" dirty="0"/>
              <a:t> </a:t>
            </a:r>
            <a:r>
              <a:rPr lang="en-US" sz="1400" dirty="0" err="1"/>
              <a:t>são</a:t>
            </a:r>
            <a:r>
              <a:rPr lang="en-US" sz="1400" dirty="0"/>
              <a:t> </a:t>
            </a:r>
            <a:r>
              <a:rPr lang="en-US" sz="1400" dirty="0" err="1"/>
              <a:t>desnaturadas</a:t>
            </a:r>
            <a:endParaRPr lang="en-US" sz="1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C530F7E-9511-94CB-034D-B5265DB33F6E}"/>
              </a:ext>
            </a:extLst>
          </p:cNvPr>
          <p:cNvSpPr txBox="1"/>
          <p:nvPr/>
        </p:nvSpPr>
        <p:spPr>
          <a:xfrm>
            <a:off x="3871197" y="5260759"/>
            <a:ext cx="212773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Quando</a:t>
            </a:r>
            <a:r>
              <a:rPr lang="en-US" sz="1400" b="1" dirty="0"/>
              <a:t> a </a:t>
            </a:r>
            <a:r>
              <a:rPr lang="en-US" sz="1400" b="1" dirty="0" err="1"/>
              <a:t>espuma</a:t>
            </a:r>
            <a:r>
              <a:rPr lang="en-US" sz="1400" b="1" dirty="0"/>
              <a:t> </a:t>
            </a:r>
            <a:r>
              <a:rPr lang="en-US" sz="1400" b="1" dirty="0" err="1"/>
              <a:t>está</a:t>
            </a:r>
            <a:r>
              <a:rPr lang="en-US" sz="1400" b="1" dirty="0"/>
              <a:t> </a:t>
            </a:r>
            <a:r>
              <a:rPr lang="en-US" sz="1400" b="1" dirty="0" err="1"/>
              <a:t>pronta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r>
              <a:rPr lang="en-US" sz="1400" dirty="0"/>
              <a:t>As </a:t>
            </a:r>
            <a:r>
              <a:rPr lang="en-US" sz="1400" dirty="0" err="1"/>
              <a:t>proteínas</a:t>
            </a:r>
            <a:r>
              <a:rPr lang="en-US" sz="1400" dirty="0"/>
              <a:t> </a:t>
            </a:r>
            <a:r>
              <a:rPr lang="en-US" sz="1400" dirty="0" err="1"/>
              <a:t>desnaturadas</a:t>
            </a:r>
            <a:r>
              <a:rPr lang="en-US" sz="1400" dirty="0"/>
              <a:t> e a </a:t>
            </a:r>
            <a:r>
              <a:rPr lang="en-US" sz="1400" dirty="0" err="1"/>
              <a:t>água</a:t>
            </a:r>
            <a:r>
              <a:rPr lang="en-US" sz="1400" dirty="0"/>
              <a:t> se </a:t>
            </a:r>
            <a:r>
              <a:rPr lang="en-US" sz="1400" dirty="0" err="1"/>
              <a:t>orientam</a:t>
            </a:r>
            <a:r>
              <a:rPr lang="en-US" sz="1400" dirty="0"/>
              <a:t> </a:t>
            </a:r>
            <a:r>
              <a:rPr lang="en-US" sz="1400" dirty="0" err="1"/>
              <a:t>ao</a:t>
            </a:r>
            <a:r>
              <a:rPr lang="en-US" sz="1400" dirty="0"/>
              <a:t> </a:t>
            </a:r>
            <a:r>
              <a:rPr lang="en-US" sz="1400" dirty="0" err="1"/>
              <a:t>redor</a:t>
            </a:r>
            <a:r>
              <a:rPr lang="en-US" sz="1400" dirty="0"/>
              <a:t> das </a:t>
            </a:r>
            <a:r>
              <a:rPr lang="en-US" sz="1400" dirty="0" err="1"/>
              <a:t>bolhas</a:t>
            </a:r>
            <a:r>
              <a:rPr lang="en-US" sz="1400" dirty="0"/>
              <a:t> de </a:t>
            </a:r>
            <a:r>
              <a:rPr lang="en-US" sz="1400" dirty="0" err="1"/>
              <a:t>ar</a:t>
            </a:r>
            <a:r>
              <a:rPr lang="en-US" sz="1400" dirty="0"/>
              <a:t> </a:t>
            </a:r>
          </a:p>
        </p:txBody>
      </p:sp>
      <p:pic>
        <p:nvPicPr>
          <p:cNvPr id="7" name="Picture 2" descr="Image result for clara em neve">
            <a:extLst>
              <a:ext uri="{FF2B5EF4-FFF2-40B4-BE49-F238E27FC236}">
                <a16:creationId xmlns:a16="http://schemas.microsoft.com/office/drawing/2014/main" id="{051AA6F6-1C04-8BE5-DDFA-CB8678C7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46" y="2095238"/>
            <a:ext cx="5287053" cy="363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4EDEE2-1534-0D6D-F496-C30AF0C9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9" r="22755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95BFEA64-ACE6-8B96-00AA-0BCF6EF42517}"/>
              </a:ext>
            </a:extLst>
          </p:cNvPr>
          <p:cNvSpPr/>
          <p:nvPr/>
        </p:nvSpPr>
        <p:spPr>
          <a:xfrm>
            <a:off x="8434148" y="1350236"/>
            <a:ext cx="3495781" cy="50078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r>
              <a:rPr lang="en-US" altLang="en-US" sz="3400" dirty="0" err="1">
                <a:latin typeface="+mj-lt"/>
                <a:ea typeface="+mj-ea"/>
                <a:cs typeface="+mj-cs"/>
              </a:rPr>
              <a:t>Fatores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que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afetam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a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formação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de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espuma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e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sua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estabilidade</a:t>
            </a: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r>
              <a:rPr lang="en-US" altLang="en-US" sz="3400" dirty="0">
                <a:latin typeface="+mj-lt"/>
                <a:ea typeface="+mj-ea"/>
                <a:cs typeface="+mj-cs"/>
              </a:rPr>
              <a:t>pH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r>
              <a:rPr lang="en-US" altLang="en-US" sz="3400" dirty="0">
                <a:latin typeface="+mj-lt"/>
                <a:ea typeface="+mj-ea"/>
                <a:cs typeface="+mj-cs"/>
              </a:rPr>
              <a:t>Sais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r>
              <a:rPr lang="en-US" altLang="en-US" sz="3400" dirty="0" err="1">
                <a:latin typeface="+mj-lt"/>
                <a:ea typeface="+mj-ea"/>
                <a:cs typeface="+mj-cs"/>
              </a:rPr>
              <a:t>Açúcar</a:t>
            </a: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r>
              <a:rPr lang="en-US" altLang="en-US" sz="3400" dirty="0">
                <a:latin typeface="+mj-lt"/>
                <a:ea typeface="+mj-ea"/>
                <a:cs typeface="+mj-cs"/>
              </a:rPr>
              <a:t>A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influência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será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positiva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se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utilizado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em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proporções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adequadas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.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r>
              <a:rPr lang="en-US" altLang="en-US" sz="3400" dirty="0">
                <a:latin typeface="+mj-lt"/>
                <a:ea typeface="+mj-ea"/>
                <a:cs typeface="+mj-cs"/>
              </a:rPr>
              <a:t>Na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proporção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errada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pode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desestabilizar</a:t>
            </a:r>
            <a:r>
              <a:rPr lang="en-US" altLang="en-US" sz="3400" dirty="0">
                <a:latin typeface="+mj-lt"/>
                <a:ea typeface="+mj-ea"/>
                <a:cs typeface="+mj-cs"/>
              </a:rPr>
              <a:t> a </a:t>
            </a:r>
            <a:r>
              <a:rPr lang="en-US" altLang="en-US" sz="3400" dirty="0" err="1">
                <a:latin typeface="+mj-lt"/>
                <a:ea typeface="+mj-ea"/>
                <a:cs typeface="+mj-cs"/>
              </a:rPr>
              <a:t>espuma</a:t>
            </a: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endParaRPr lang="en-US" altLang="en-US" sz="3400" dirty="0"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4C600"/>
              </a:buClr>
            </a:pPr>
            <a:endParaRPr lang="en-US" altLang="en-US" sz="3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483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04A26B-D7A1-7D26-B68A-F99C31F5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9" r="28605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6D43F7-9FF8-4874-C34E-D5017F7A5E20}"/>
              </a:ext>
            </a:extLst>
          </p:cNvPr>
          <p:cNvSpPr txBox="1"/>
          <p:nvPr/>
        </p:nvSpPr>
        <p:spPr>
          <a:xfrm>
            <a:off x="6274962" y="719909"/>
            <a:ext cx="5824674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Merengue </a:t>
            </a:r>
            <a:r>
              <a:rPr lang="en-US" sz="4000" dirty="0" err="1"/>
              <a:t>suíço</a:t>
            </a:r>
            <a:endParaRPr lang="en-US" sz="4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Açúcar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Cremor</a:t>
            </a:r>
            <a:r>
              <a:rPr lang="en-US" sz="2400" dirty="0"/>
              <a:t> </a:t>
            </a:r>
            <a:r>
              <a:rPr lang="en-US" sz="2400" dirty="0" err="1"/>
              <a:t>tártaro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suco</a:t>
            </a:r>
            <a:r>
              <a:rPr lang="en-US" sz="2400" dirty="0"/>
              <a:t> de </a:t>
            </a:r>
            <a:r>
              <a:rPr lang="en-US" sz="2400" dirty="0" err="1"/>
              <a:t>limão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vinagre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5174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885</Words>
  <Application>Microsoft Office PowerPoint</Application>
  <PresentationFormat>Widescreen</PresentationFormat>
  <Paragraphs>222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Meiryo</vt:lpstr>
      <vt:lpstr>Arial</vt:lpstr>
      <vt:lpstr>Calibri</vt:lpstr>
      <vt:lpstr>Calibri Light</vt:lpstr>
      <vt:lpstr>Times New Roman</vt:lpstr>
      <vt:lpstr>Tema do Office</vt:lpstr>
      <vt:lpstr>Apresentação do PowerPoint</vt:lpstr>
      <vt:lpstr>OVOS</vt:lpstr>
      <vt:lpstr>GEMA E CLARA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Purgatto</dc:creator>
  <cp:lastModifiedBy>Eduardo Purgatto</cp:lastModifiedBy>
  <cp:revision>9</cp:revision>
  <dcterms:created xsi:type="dcterms:W3CDTF">2022-11-09T19:24:15Z</dcterms:created>
  <dcterms:modified xsi:type="dcterms:W3CDTF">2023-10-18T13:15:03Z</dcterms:modified>
</cp:coreProperties>
</file>