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67"/>
  </p:notesMasterIdLst>
  <p:handoutMasterIdLst>
    <p:handoutMasterId r:id="rId68"/>
  </p:handoutMasterIdLst>
  <p:sldIdLst>
    <p:sldId id="256" r:id="rId2"/>
    <p:sldId id="400" r:id="rId3"/>
    <p:sldId id="418" r:id="rId4"/>
    <p:sldId id="426" r:id="rId5"/>
    <p:sldId id="420" r:id="rId6"/>
    <p:sldId id="379" r:id="rId7"/>
    <p:sldId id="349" r:id="rId8"/>
    <p:sldId id="378" r:id="rId9"/>
    <p:sldId id="258" r:id="rId10"/>
    <p:sldId id="421" r:id="rId11"/>
    <p:sldId id="259" r:id="rId12"/>
    <p:sldId id="285" r:id="rId13"/>
    <p:sldId id="381" r:id="rId14"/>
    <p:sldId id="376" r:id="rId15"/>
    <p:sldId id="350" r:id="rId16"/>
    <p:sldId id="382" r:id="rId17"/>
    <p:sldId id="322" r:id="rId18"/>
    <p:sldId id="291" r:id="rId19"/>
    <p:sldId id="435" r:id="rId20"/>
    <p:sldId id="436" r:id="rId21"/>
    <p:sldId id="428" r:id="rId22"/>
    <p:sldId id="429" r:id="rId23"/>
    <p:sldId id="305" r:id="rId24"/>
    <p:sldId id="306" r:id="rId25"/>
    <p:sldId id="308" r:id="rId26"/>
    <p:sldId id="309" r:id="rId27"/>
    <p:sldId id="303" r:id="rId28"/>
    <p:sldId id="314" r:id="rId29"/>
    <p:sldId id="310" r:id="rId30"/>
    <p:sldId id="311" r:id="rId31"/>
    <p:sldId id="313" r:id="rId32"/>
    <p:sldId id="377" r:id="rId33"/>
    <p:sldId id="351" r:id="rId34"/>
    <p:sldId id="300" r:id="rId35"/>
    <p:sldId id="423" r:id="rId36"/>
    <p:sldId id="353" r:id="rId37"/>
    <p:sldId id="386" r:id="rId38"/>
    <p:sldId id="357" r:id="rId39"/>
    <p:sldId id="437" r:id="rId40"/>
    <p:sldId id="358" r:id="rId41"/>
    <p:sldId id="363" r:id="rId42"/>
    <p:sldId id="427" r:id="rId43"/>
    <p:sldId id="354" r:id="rId44"/>
    <p:sldId id="359" r:id="rId45"/>
    <p:sldId id="356" r:id="rId46"/>
    <p:sldId id="392" r:id="rId47"/>
    <p:sldId id="408" r:id="rId48"/>
    <p:sldId id="371" r:id="rId49"/>
    <p:sldId id="372" r:id="rId50"/>
    <p:sldId id="433" r:id="rId51"/>
    <p:sldId id="360" r:id="rId52"/>
    <p:sldId id="369" r:id="rId53"/>
    <p:sldId id="412" r:id="rId54"/>
    <p:sldId id="410" r:id="rId55"/>
    <p:sldId id="434" r:id="rId56"/>
    <p:sldId id="432" r:id="rId57"/>
    <p:sldId id="394" r:id="rId58"/>
    <p:sldId id="389" r:id="rId59"/>
    <p:sldId id="414" r:id="rId60"/>
    <p:sldId id="411" r:id="rId61"/>
    <p:sldId id="431" r:id="rId62"/>
    <p:sldId id="286" r:id="rId63"/>
    <p:sldId id="373" r:id="rId64"/>
    <p:sldId id="399" r:id="rId65"/>
    <p:sldId id="272" r:id="rId6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1500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1.xml"/><Relationship Id="rId2" Type="http://schemas.openxmlformats.org/officeDocument/2006/relationships/slide" Target="slides/slide55.xml"/><Relationship Id="rId1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697D6C5-7A23-4A2C-9311-D9C40D6F5E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212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C74CD-642B-4BD6-B200-01050EF61E1D}" type="datetimeFigureOut">
              <a:rPr lang="pt-BR" smtClean="0"/>
              <a:t>12/08/2019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55AB6-6149-495C-B84E-4148CDC6E9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47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5AB6-6149-495C-B84E-4148CDC6E942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34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1219200"/>
            <a:ext cx="9147175" cy="1063625"/>
            <a:chOff x="-2" y="1536"/>
            <a:chExt cx="5762" cy="67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1482628380 h 720"/>
                  <a:gd name="T4" fmla="*/ 37 w 1000"/>
                  <a:gd name="T5" fmla="*/ 1482628380 h 720"/>
                  <a:gd name="T6" fmla="*/ 37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60 h 317"/>
                  <a:gd name="T4" fmla="*/ 624 w 624"/>
                  <a:gd name="T5" fmla="*/ 1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011 h 272"/>
                  <a:gd name="T4" fmla="*/ 240 w 624"/>
                  <a:gd name="T5" fmla="*/ 1775 h 272"/>
                  <a:gd name="T6" fmla="*/ 624 w 624"/>
                  <a:gd name="T7" fmla="*/ 201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19 h 362"/>
                  <a:gd name="T4" fmla="*/ 248 w 632"/>
                  <a:gd name="T5" fmla="*/ 119 h 362"/>
                  <a:gd name="T6" fmla="*/ 632 w 632"/>
                  <a:gd name="T7" fmla="*/ 119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60 h 317"/>
                  <a:gd name="T4" fmla="*/ 624 w 624"/>
                  <a:gd name="T5" fmla="*/ 1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72 h 272"/>
                  <a:gd name="T4" fmla="*/ 240 w 624"/>
                  <a:gd name="T5" fmla="*/ 1743 h 272"/>
                  <a:gd name="T6" fmla="*/ 624 w 624"/>
                  <a:gd name="T7" fmla="*/ 19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23 h 362"/>
                  <a:gd name="T4" fmla="*/ 248 w 632"/>
                  <a:gd name="T5" fmla="*/ 123 h 362"/>
                  <a:gd name="T6" fmla="*/ 632 w 632"/>
                  <a:gd name="T7" fmla="*/ 123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72 h 272"/>
                  <a:gd name="T4" fmla="*/ 240 w 624"/>
                  <a:gd name="T5" fmla="*/ 1743 h 272"/>
                  <a:gd name="T6" fmla="*/ 624 w 624"/>
                  <a:gd name="T7" fmla="*/ 19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23 h 362"/>
                  <a:gd name="T4" fmla="*/ 248 w 632"/>
                  <a:gd name="T5" fmla="*/ 123 h 362"/>
                  <a:gd name="T6" fmla="*/ 632 w 632"/>
                  <a:gd name="T7" fmla="*/ 123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6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316 h 385"/>
                <a:gd name="T2" fmla="*/ 5762 w 5762"/>
                <a:gd name="T3" fmla="*/ 301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316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146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Clique para editar o estilo do título mestre</a:t>
            </a:r>
          </a:p>
        </p:txBody>
      </p:sp>
      <p:sp>
        <p:nvSpPr>
          <p:cNvPr id="6146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990600" y="2667000"/>
            <a:ext cx="7215188" cy="30480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000">
                <a:latin typeface="Calibri" panose="020F050202020403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6616AC1-525B-4C08-AEF6-59C654801D0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0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7F410-4B53-477E-AC2F-6ADC362EAB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9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6F4A8-765F-4743-908D-C3C1A87C46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29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1173163" y="457200"/>
            <a:ext cx="7772400" cy="5638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B8C34-9B40-451A-9741-46BDB08F65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4E5B4-7D81-4BF6-98A5-7C80C80FA5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B36E2-A37F-4395-BF00-1AA25420455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8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7B10E-06BD-4004-BFDA-45F6F4985CF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6A866-0617-4495-9026-B9705DD82AC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2B384-E1F3-417D-BFF9-C13BC91B7F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4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51DB2-86B4-4BBB-A0D1-2F10C6A385D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1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4B485-EF41-45B5-9219-2FD96E1E638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92FD8-42B9-4A4B-8D57-C294B235AE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0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07975" y="-4763"/>
            <a:ext cx="1063625" cy="6858001"/>
            <a:chOff x="0" y="-3"/>
            <a:chExt cx="670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035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1482628380 h 720"/>
                  <a:gd name="T4" fmla="*/ 37 w 1000"/>
                  <a:gd name="T5" fmla="*/ 1482628380 h 720"/>
                  <a:gd name="T6" fmla="*/ 37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6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7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8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9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60 h 317"/>
                  <a:gd name="T4" fmla="*/ 624 w 624"/>
                  <a:gd name="T5" fmla="*/ 1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0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011 h 272"/>
                  <a:gd name="T4" fmla="*/ 240 w 624"/>
                  <a:gd name="T5" fmla="*/ 1775 h 272"/>
                  <a:gd name="T6" fmla="*/ 624 w 624"/>
                  <a:gd name="T7" fmla="*/ 201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1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19 h 362"/>
                  <a:gd name="T4" fmla="*/ 248 w 632"/>
                  <a:gd name="T5" fmla="*/ 119 h 362"/>
                  <a:gd name="T6" fmla="*/ 632 w 632"/>
                  <a:gd name="T7" fmla="*/ 119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2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3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4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5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60 h 317"/>
                  <a:gd name="T4" fmla="*/ 624 w 624"/>
                  <a:gd name="T5" fmla="*/ 1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6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72 h 272"/>
                  <a:gd name="T4" fmla="*/ 240 w 624"/>
                  <a:gd name="T5" fmla="*/ 1743 h 272"/>
                  <a:gd name="T6" fmla="*/ 624 w 624"/>
                  <a:gd name="T7" fmla="*/ 19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7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23 h 362"/>
                  <a:gd name="T4" fmla="*/ 248 w 632"/>
                  <a:gd name="T5" fmla="*/ 123 h 362"/>
                  <a:gd name="T6" fmla="*/ 632 w 632"/>
                  <a:gd name="T7" fmla="*/ 123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8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9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0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1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2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72 h 272"/>
                  <a:gd name="T4" fmla="*/ 240 w 624"/>
                  <a:gd name="T5" fmla="*/ 1743 h 272"/>
                  <a:gd name="T6" fmla="*/ 624 w 624"/>
                  <a:gd name="T7" fmla="*/ 19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3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23 h 362"/>
                  <a:gd name="T4" fmla="*/ 248 w 632"/>
                  <a:gd name="T5" fmla="*/ 123 h 362"/>
                  <a:gd name="T6" fmla="*/ 632 w 632"/>
                  <a:gd name="T7" fmla="*/ 123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033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316 h 385"/>
                <a:gd name="T2" fmla="*/ 767 w 5762"/>
                <a:gd name="T3" fmla="*/ 301 h 385"/>
                <a:gd name="T4" fmla="*/ 767 w 5762"/>
                <a:gd name="T5" fmla="*/ 4 h 385"/>
                <a:gd name="T6" fmla="*/ 0 w 5762"/>
                <a:gd name="T7" fmla="*/ 0 h 385"/>
                <a:gd name="T8" fmla="*/ 0 w 5762"/>
                <a:gd name="T9" fmla="*/ 316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4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767 w 5761"/>
                <a:gd name="T3" fmla="*/ 0 h 189"/>
                <a:gd name="T4" fmla="*/ 767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60443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44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4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5F2D2B19-6A78-44A7-AD33-22FF4266919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410548" y="5934918"/>
            <a:ext cx="6387996" cy="806450"/>
          </a:xfrm>
        </p:spPr>
        <p:txBody>
          <a:bodyPr/>
          <a:lstStyle/>
          <a:p>
            <a:pPr algn="ctr"/>
            <a:r>
              <a:rPr lang="pt-BR" sz="2200" b="1" dirty="0" smtClean="0"/>
              <a:t>Tuberculose: epidemiologia e controle</a:t>
            </a:r>
          </a:p>
          <a:p>
            <a:pPr algn="ctr"/>
            <a:r>
              <a:rPr lang="pt-BR" sz="1800" dirty="0" smtClean="0"/>
              <a:t>Fernando </a:t>
            </a:r>
            <a:r>
              <a:rPr lang="pt-BR" sz="1800" dirty="0" err="1" smtClean="0"/>
              <a:t>Bellissimo</a:t>
            </a:r>
            <a:r>
              <a:rPr lang="pt-BR" sz="1600" dirty="0" smtClean="0"/>
              <a:t> </a:t>
            </a:r>
            <a:r>
              <a:rPr lang="pt-BR" sz="1800" dirty="0" smtClean="0"/>
              <a:t>Rodrigues</a:t>
            </a:r>
          </a:p>
        </p:txBody>
      </p:sp>
      <p:pic>
        <p:nvPicPr>
          <p:cNvPr id="3076" name="Picture 1037" descr="brasaofm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971848" cy="11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Rectangle 1039"/>
          <p:cNvSpPr>
            <a:spLocks noGrp="1" noChangeArrowheads="1"/>
          </p:cNvSpPr>
          <p:nvPr>
            <p:ph type="ctrTitle"/>
          </p:nvPr>
        </p:nvSpPr>
        <p:spPr>
          <a:xfrm>
            <a:off x="611560" y="260350"/>
            <a:ext cx="7772400" cy="1143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t-BR" sz="2200" dirty="0" smtClean="0">
                <a:latin typeface="Calibri" panose="020F0502020204030204" pitchFamily="34" charset="0"/>
              </a:rPr>
              <a:t>Universidade de São Paulo</a:t>
            </a:r>
            <a:br>
              <a:rPr lang="pt-BR" sz="2200" dirty="0" smtClean="0">
                <a:latin typeface="Calibri" panose="020F0502020204030204" pitchFamily="34" charset="0"/>
              </a:rPr>
            </a:br>
            <a:r>
              <a:rPr lang="pt-BR" sz="2200" dirty="0" smtClean="0">
                <a:latin typeface="Calibri" panose="020F0502020204030204" pitchFamily="34" charset="0"/>
              </a:rPr>
              <a:t>Faculdade de Medicina de Ribeirão Preto</a:t>
            </a:r>
            <a:br>
              <a:rPr lang="pt-BR" sz="2200" dirty="0" smtClean="0">
                <a:latin typeface="Calibri" panose="020F0502020204030204" pitchFamily="34" charset="0"/>
              </a:rPr>
            </a:br>
            <a:r>
              <a:rPr lang="pt-BR" sz="2200" dirty="0" smtClean="0">
                <a:latin typeface="Calibri" panose="020F0502020204030204" pitchFamily="34" charset="0"/>
              </a:rPr>
              <a:t>Departamento de Medicina Social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16" y="189768"/>
            <a:ext cx="1438656" cy="1078992"/>
          </a:xfrm>
          <a:prstGeom prst="rect">
            <a:avLst/>
          </a:prstGeom>
        </p:spPr>
      </p:pic>
      <p:pic>
        <p:nvPicPr>
          <p:cNvPr id="1026" name="Picture 2" descr="noel r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53" y="2276872"/>
            <a:ext cx="4786711" cy="36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 txBox="1">
            <a:spLocks noChangeArrowheads="1"/>
          </p:cNvSpPr>
          <p:nvPr/>
        </p:nvSpPr>
        <p:spPr bwMode="auto">
          <a:xfrm>
            <a:off x="1330077" y="188640"/>
            <a:ext cx="74183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Agente etiológico:</a:t>
            </a:r>
          </a:p>
          <a:p>
            <a:pPr algn="ctr"/>
            <a:r>
              <a:rPr kumimoji="1" lang="pt-BR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emergência de cepas </a:t>
            </a:r>
            <a:r>
              <a:rPr kumimoji="1" lang="pt-BR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MDR e XDR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http://gamapserver.who.int/mapLibrary/Files/Maps/Global_TBincidence_mdr_rr_1000_2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71" y="1340768"/>
            <a:ext cx="7488309" cy="529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7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7058025" cy="1447800"/>
          </a:xfrm>
        </p:spPr>
        <p:txBody>
          <a:bodyPr/>
          <a:lstStyle/>
          <a:p>
            <a:pPr algn="ctr"/>
            <a:r>
              <a:rPr lang="pt-BR" sz="2600" b="1" dirty="0" smtClean="0">
                <a:latin typeface="Calibri" panose="020F0502020204030204" pitchFamily="34" charset="0"/>
              </a:rPr>
              <a:t>Agente etiológico: transmissibilidade</a:t>
            </a:r>
            <a:endParaRPr lang="pt-BR" sz="2600" dirty="0" smtClean="0">
              <a:latin typeface="Calibri" panose="020F0502020204030204" pitchFamily="34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2564656"/>
            <a:ext cx="7920037" cy="3816672"/>
          </a:xfrm>
        </p:spPr>
        <p:txBody>
          <a:bodyPr/>
          <a:lstStyle/>
          <a:p>
            <a:pPr algn="just">
              <a:lnSpc>
                <a:spcPts val="2900"/>
              </a:lnSpc>
              <a:spcBef>
                <a:spcPts val="1000"/>
              </a:spcBef>
              <a:buFont typeface="Monotype Sorts" pitchFamily="2" charset="2"/>
              <a:buChar char="n"/>
            </a:pPr>
            <a:r>
              <a:rPr lang="pt-BR" dirty="0" smtClean="0"/>
              <a:t> Inter-humana principalmente, ou a partir de bovinos doentes.</a:t>
            </a:r>
          </a:p>
          <a:p>
            <a:pPr algn="just">
              <a:lnSpc>
                <a:spcPts val="2900"/>
              </a:lnSpc>
              <a:spcBef>
                <a:spcPts val="1000"/>
              </a:spcBef>
              <a:buFont typeface="Monotype Sorts" pitchFamily="2" charset="2"/>
              <a:buChar char="n"/>
            </a:pPr>
            <a:r>
              <a:rPr lang="pt-BR" dirty="0" smtClean="0"/>
              <a:t> </a:t>
            </a:r>
            <a:r>
              <a:rPr lang="pt-BR" b="1" dirty="0" smtClean="0"/>
              <a:t>Reservatório principal:</a:t>
            </a:r>
            <a:r>
              <a:rPr lang="pt-BR" dirty="0" smtClean="0"/>
              <a:t> doentes com TB pulmonar ou laríngea.</a:t>
            </a:r>
          </a:p>
          <a:p>
            <a:pPr algn="just">
              <a:lnSpc>
                <a:spcPts val="2900"/>
              </a:lnSpc>
              <a:spcBef>
                <a:spcPts val="1000"/>
              </a:spcBef>
              <a:buFont typeface="Monotype Sorts" pitchFamily="2" charset="2"/>
              <a:buChar char="n"/>
            </a:pPr>
            <a:r>
              <a:rPr lang="pt-BR" dirty="0" smtClean="0"/>
              <a:t> A transmissão se dá por via respiratória</a:t>
            </a:r>
            <a:r>
              <a:rPr lang="pt-BR" b="1" dirty="0" smtClean="0"/>
              <a:t> </a:t>
            </a:r>
            <a:r>
              <a:rPr lang="pt-BR" dirty="0" smtClean="0"/>
              <a:t>(aerossóis), ou mais raramente através da ingestão de leite contaminado. </a:t>
            </a:r>
          </a:p>
          <a:p>
            <a:pPr algn="just">
              <a:lnSpc>
                <a:spcPts val="2900"/>
              </a:lnSpc>
              <a:spcBef>
                <a:spcPts val="1000"/>
              </a:spcBef>
              <a:buFont typeface="Monotype Sorts" pitchFamily="2" charset="2"/>
              <a:buChar char="n"/>
            </a:pPr>
            <a:r>
              <a:rPr lang="pt-BR" dirty="0" smtClean="0"/>
              <a:t> Após ser eliminado pela tosse ou espirro, o bacilo pode permanecer viável em suspensão no ar por algumas horas.</a:t>
            </a:r>
          </a:p>
          <a:p>
            <a:pPr algn="just">
              <a:lnSpc>
                <a:spcPts val="2900"/>
              </a:lnSpc>
              <a:spcBef>
                <a:spcPts val="1000"/>
              </a:spcBef>
              <a:buFont typeface="Monotype Sorts" pitchFamily="2" charset="2"/>
              <a:buChar char="n"/>
            </a:pPr>
            <a:r>
              <a:rPr lang="pt-BR" dirty="0" smtClean="0"/>
              <a:t> A </a:t>
            </a:r>
            <a:r>
              <a:rPr lang="pt-BR" b="1" dirty="0" smtClean="0"/>
              <a:t>transmissibilidade</a:t>
            </a:r>
            <a:r>
              <a:rPr lang="pt-BR" dirty="0" smtClean="0"/>
              <a:t> é influenciada pela ventilação e iluminação local.</a:t>
            </a:r>
          </a:p>
          <a:p>
            <a:pPr algn="just">
              <a:lnSpc>
                <a:spcPts val="2900"/>
              </a:lnSpc>
              <a:spcBef>
                <a:spcPts val="1000"/>
              </a:spcBef>
              <a:buFont typeface="Monotype Sorts" pitchFamily="2" charset="2"/>
              <a:buChar char="n"/>
            </a:pPr>
            <a:r>
              <a:rPr lang="pt-BR" dirty="0" smtClean="0"/>
              <a:t> Em 1 ano, um doente </a:t>
            </a:r>
            <a:r>
              <a:rPr lang="pt-BR" dirty="0" err="1" smtClean="0"/>
              <a:t>bacilífero</a:t>
            </a:r>
            <a:r>
              <a:rPr lang="pt-BR" dirty="0" smtClean="0"/>
              <a:t> contamina 10-15 </a:t>
            </a:r>
            <a:r>
              <a:rPr lang="pt-BR" dirty="0" err="1" smtClean="0"/>
              <a:t>contactantes</a:t>
            </a:r>
            <a:r>
              <a:rPr lang="pt-BR" dirty="0" smtClean="0"/>
              <a:t>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481" y="116632"/>
            <a:ext cx="2259015" cy="1447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115888"/>
            <a:ext cx="7056438" cy="1447800"/>
          </a:xfrm>
        </p:spPr>
        <p:txBody>
          <a:bodyPr/>
          <a:lstStyle/>
          <a:p>
            <a:pPr algn="ctr"/>
            <a:r>
              <a:rPr lang="pt-BR" sz="2600" b="1" dirty="0" smtClean="0">
                <a:latin typeface="Calibri" panose="020F0502020204030204" pitchFamily="34" charset="0"/>
              </a:rPr>
              <a:t>Agente etiológico: transmissibilidade</a:t>
            </a:r>
            <a:endParaRPr lang="pt-BR" sz="26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546945"/>
            <a:ext cx="8286750" cy="376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089025"/>
            <a:ext cx="476885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 txBox="1">
            <a:spLocks noChangeArrowheads="1"/>
          </p:cNvSpPr>
          <p:nvPr/>
        </p:nvSpPr>
        <p:spPr bwMode="auto">
          <a:xfrm>
            <a:off x="1403350" y="544513"/>
            <a:ext cx="70564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Agente etiológico: transmissibilidade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lipse 9"/>
          <p:cNvSpPr>
            <a:spLocks noChangeArrowheads="1"/>
          </p:cNvSpPr>
          <p:nvPr/>
        </p:nvSpPr>
        <p:spPr bwMode="auto">
          <a:xfrm>
            <a:off x="2843213" y="3357563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4339" name="Elipse 13"/>
          <p:cNvSpPr>
            <a:spLocks noChangeArrowheads="1"/>
          </p:cNvSpPr>
          <p:nvPr/>
        </p:nvSpPr>
        <p:spPr bwMode="auto">
          <a:xfrm>
            <a:off x="1403350" y="1557338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4341" name="CaixaDeTexto 16"/>
          <p:cNvSpPr txBox="1">
            <a:spLocks noChangeArrowheads="1"/>
          </p:cNvSpPr>
          <p:nvPr/>
        </p:nvSpPr>
        <p:spPr bwMode="auto">
          <a:xfrm>
            <a:off x="4067175" y="6197600"/>
            <a:ext cx="1255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Sociedade</a:t>
            </a:r>
          </a:p>
        </p:txBody>
      </p:sp>
      <p:sp>
        <p:nvSpPr>
          <p:cNvPr id="14342" name="CaixaDeTexto 18"/>
          <p:cNvSpPr txBox="1">
            <a:spLocks noChangeArrowheads="1"/>
          </p:cNvSpPr>
          <p:nvPr/>
        </p:nvSpPr>
        <p:spPr bwMode="auto">
          <a:xfrm>
            <a:off x="2051050" y="1989138"/>
            <a:ext cx="2004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Agente etiológico</a:t>
            </a:r>
          </a:p>
        </p:txBody>
      </p:sp>
      <p:pic>
        <p:nvPicPr>
          <p:cNvPr id="14343" name="Picture 4" descr="favel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 r="24002" b="12296"/>
          <a:stretch>
            <a:fillRect/>
          </a:stretch>
        </p:blipFill>
        <p:spPr bwMode="auto">
          <a:xfrm>
            <a:off x="3419475" y="4581525"/>
            <a:ext cx="2657475" cy="1511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6" b="5472"/>
          <a:stretch>
            <a:fillRect/>
          </a:stretch>
        </p:blipFill>
        <p:spPr bwMode="auto">
          <a:xfrm>
            <a:off x="2268538" y="2598738"/>
            <a:ext cx="1979612" cy="147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Elipse 10"/>
          <p:cNvSpPr>
            <a:spLocks noChangeArrowheads="1"/>
          </p:cNvSpPr>
          <p:nvPr/>
        </p:nvSpPr>
        <p:spPr bwMode="auto">
          <a:xfrm>
            <a:off x="4356100" y="1628775"/>
            <a:ext cx="3887788" cy="338455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4346" name="CaixaDeTexto 17"/>
          <p:cNvSpPr txBox="1">
            <a:spLocks noChangeArrowheads="1"/>
          </p:cNvSpPr>
          <p:nvPr/>
        </p:nvSpPr>
        <p:spPr bwMode="auto">
          <a:xfrm>
            <a:off x="5551488" y="2020888"/>
            <a:ext cx="1386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Hospedeiro</a:t>
            </a:r>
          </a:p>
        </p:txBody>
      </p:sp>
      <p:pic>
        <p:nvPicPr>
          <p:cNvPr id="14347" name="Picture 5" descr="Image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5280025" y="2670175"/>
            <a:ext cx="2028825" cy="1695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31552" y="304800"/>
            <a:ext cx="7100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Determinantes </a:t>
            </a:r>
            <a:r>
              <a:rPr kumimoji="1" lang="pt-BR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da ocorrência de </a:t>
            </a:r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Tuberculose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6825" y="188913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  <p:pic>
        <p:nvPicPr>
          <p:cNvPr id="15363" name="Picture 6" descr="iceberg-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4814" r="7249" b="4707"/>
          <a:stretch>
            <a:fillRect/>
          </a:stretch>
        </p:blipFill>
        <p:spPr bwMode="auto">
          <a:xfrm>
            <a:off x="0" y="1052513"/>
            <a:ext cx="9144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708400"/>
            <a:ext cx="7921625" cy="2744788"/>
          </a:xfrm>
          <a:noFill/>
        </p:spPr>
        <p:txBody>
          <a:bodyPr/>
          <a:lstStyle/>
          <a:p>
            <a:pPr algn="just">
              <a:lnSpc>
                <a:spcPct val="105000"/>
              </a:lnSpc>
              <a:spcBef>
                <a:spcPct val="35000"/>
              </a:spcBef>
              <a:buFont typeface="Monotype Sorts" pitchFamily="2" charset="2"/>
              <a:buChar char="n"/>
            </a:pPr>
            <a:r>
              <a:rPr lang="pt-BR" sz="2100" b="1" dirty="0" smtClean="0">
                <a:solidFill>
                  <a:schemeClr val="bg1"/>
                </a:solidFill>
              </a:rPr>
              <a:t> A ponta do iceberg: apenas 5 a 10% das pessoas infectadas desenvolvem doença clínica.</a:t>
            </a:r>
          </a:p>
          <a:p>
            <a:pPr algn="just">
              <a:lnSpc>
                <a:spcPct val="105000"/>
              </a:lnSpc>
              <a:spcBef>
                <a:spcPct val="35000"/>
              </a:spcBef>
              <a:buFont typeface="Monotype Sorts" pitchFamily="2" charset="2"/>
              <a:buChar char="n"/>
            </a:pPr>
            <a:r>
              <a:rPr lang="pt-BR" sz="2100" b="1" dirty="0" smtClean="0">
                <a:solidFill>
                  <a:schemeClr val="bg1"/>
                </a:solidFill>
              </a:rPr>
              <a:t> Depressão da imunidade celular favorece o adoecimento.</a:t>
            </a:r>
          </a:p>
          <a:p>
            <a:pPr algn="just">
              <a:lnSpc>
                <a:spcPct val="105000"/>
              </a:lnSpc>
              <a:spcBef>
                <a:spcPct val="35000"/>
              </a:spcBef>
              <a:buFont typeface="Monotype Sorts" pitchFamily="2" charset="2"/>
              <a:buChar char="n"/>
            </a:pPr>
            <a:r>
              <a:rPr lang="pt-BR" sz="2100" b="1" dirty="0" smtClean="0">
                <a:solidFill>
                  <a:schemeClr val="bg1"/>
                </a:solidFill>
              </a:rPr>
              <a:t> Imunidade humoral é irrelevante no controle da doença.</a:t>
            </a:r>
          </a:p>
          <a:p>
            <a:pPr algn="just">
              <a:lnSpc>
                <a:spcPct val="105000"/>
              </a:lnSpc>
              <a:spcBef>
                <a:spcPct val="35000"/>
              </a:spcBef>
              <a:buFont typeface="Monotype Sorts" pitchFamily="2" charset="2"/>
              <a:buChar char="n"/>
            </a:pPr>
            <a:r>
              <a:rPr lang="pt-BR" sz="2100" b="1" dirty="0" smtClean="0">
                <a:solidFill>
                  <a:schemeClr val="bg1"/>
                </a:solidFill>
              </a:rPr>
              <a:t> Tempo de incubação: varia de alguns meses (TB primária) até décadas (TB pós-primária).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3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11288" y="333375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8635" t="16518"/>
          <a:stretch/>
        </p:blipFill>
        <p:spPr>
          <a:xfrm>
            <a:off x="1128638" y="1988840"/>
            <a:ext cx="6827738" cy="47312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61" descr="\\Projetor\foto\pulma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06" y="1412776"/>
            <a:ext cx="329501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3074640" y="553691"/>
            <a:ext cx="3657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COMPLEXO PRIMÁRIO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88055"/>
            <a:ext cx="3960440" cy="3801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7474024" y="2154560"/>
            <a:ext cx="914400" cy="914400"/>
          </a:xfrm>
          <a:prstGeom prst="ellipse">
            <a:avLst/>
          </a:prstGeom>
          <a:noFill/>
          <a:ln w="1905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26367" r="27116" b="14561"/>
          <a:stretch>
            <a:fillRect/>
          </a:stretch>
        </p:blipFill>
        <p:spPr bwMode="auto">
          <a:xfrm>
            <a:off x="1691680" y="2348880"/>
            <a:ext cx="5760640" cy="4164317"/>
          </a:xfrm>
          <a:prstGeom prst="rect">
            <a:avLst/>
          </a:prstGeom>
          <a:noFill/>
          <a:ln w="127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6825" y="333375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6825" y="333375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2936"/>
            <a:ext cx="9144000" cy="26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25811" y="404664"/>
            <a:ext cx="5470525" cy="64735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sz="2800" b="1" kern="0" dirty="0" smtClean="0">
                <a:latin typeface="Calibri" panose="020F0502020204030204" pitchFamily="34" charset="0"/>
              </a:rPr>
              <a:t>Teste </a:t>
            </a:r>
            <a:r>
              <a:rPr lang="pt-BR" sz="2800" b="1" kern="0" dirty="0" err="1" smtClean="0">
                <a:latin typeface="Calibri" panose="020F0502020204030204" pitchFamily="34" charset="0"/>
              </a:rPr>
              <a:t>pré</a:t>
            </a:r>
            <a:r>
              <a:rPr lang="pt-BR" sz="2800" b="1" kern="0" dirty="0" smtClean="0">
                <a:latin typeface="Calibri" panose="020F0502020204030204" pitchFamily="34" charset="0"/>
              </a:rPr>
              <a:t>-aula</a:t>
            </a:r>
            <a:endParaRPr lang="pt-BR" sz="2800" kern="0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943420"/>
              </p:ext>
            </p:extLst>
          </p:nvPr>
        </p:nvGraphicFramePr>
        <p:xfrm>
          <a:off x="1475656" y="1132939"/>
          <a:ext cx="7200800" cy="4949952"/>
        </p:xfrm>
        <a:graphic>
          <a:graphicData uri="http://schemas.openxmlformats.org/drawingml/2006/table">
            <a:tbl>
              <a:tblPr firstRow="1" firstCol="1" bandRow="1"/>
              <a:tblGrid>
                <a:gridCol w="7200800"/>
              </a:tblGrid>
              <a:tr h="220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ÁREA DE ORIGEM: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Medicina Social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Especialidade: Epidemiologia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5" marR="218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CONTEÚDO: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Prevenção e Controle da Tuberculose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5" marR="218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433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ENUNCIADO – </a:t>
                      </a:r>
                      <a:r>
                        <a:rPr lang="pt-BR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Paciente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 52 anos portador de Artrite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Reumatóide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grave comparece a consulta médica em UBS com carta do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reumatologista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que o acompanha solicitando sua autorização para prescrição de um inibidor do TNF-alfa, o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infliximabe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No prontuário desse paciente, consta que o mesmo já teve tuberculose pulmonar há 12 anos, tendo sido tratado com o esquema básico (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rifampicina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isoniazida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pirazinamida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etambutol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 por 6 meses, com alta por cura clínica e radiológica. No momento, o paciente não tem sintomas respiratórios e traz um Raio X de tórax recente que evidencia fibrose de aspecto residual no ápice pulmonar direito</a:t>
                      </a:r>
                      <a:r>
                        <a:rPr lang="pt-BR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Questão:</a:t>
                      </a:r>
                      <a:r>
                        <a:rPr lang="pt-BR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Para prevenir a possibilidade de reativação da tuberculose pulmonar, assinale dentre as abaixo a melhor conduta a ser tomada pelo menos 1 mês 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antecedendo o início do </a:t>
                      </a:r>
                      <a:r>
                        <a:rPr lang="pt-BR" sz="1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infliximabe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Realizar teste tuberculínico e prescrever </a:t>
                      </a:r>
                      <a:r>
                        <a:rPr lang="pt-BR" sz="1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isoniazida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300mg/dia + vitamina B6 40mg/dia por 6 meses, se teste tuberculínico ≥ 5 mm.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Realizar teste tuberculínico e prescrever </a:t>
                      </a:r>
                      <a:r>
                        <a:rPr lang="pt-BR" sz="1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isoniazida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300mg/dia + vitamina B6 40mg/dia por 6 meses, se teste tuberculínico ≥ 10 mm.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Prescrever </a:t>
                      </a:r>
                      <a:r>
                        <a:rPr lang="pt-BR" sz="1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isoniazida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300mg/dia + vitamina B6 40mg/dia por 6 meses, se houver história de exposição a pessoa com tuberculose </a:t>
                      </a:r>
                      <a:r>
                        <a:rPr lang="pt-BR" sz="1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bacilífera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nos últimos 12 anos.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Prescrever </a:t>
                      </a:r>
                      <a:r>
                        <a:rPr lang="pt-BR" sz="1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isoniazida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300mg/dia + vitamina B6 40mg/dia por 6 meses.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5" marR="218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7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6825" y="333375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  <p:pic>
        <p:nvPicPr>
          <p:cNvPr id="4098" name="Picture 2" descr="http://gamapserver.who.int/mapLibrary/Files/Maps/Global_HIVprevalence_NewRelapseTBcases_20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3116" r="1851" b="2618"/>
          <a:stretch/>
        </p:blipFill>
        <p:spPr bwMode="auto">
          <a:xfrm>
            <a:off x="827584" y="1628800"/>
            <a:ext cx="7488832" cy="518457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9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6825" y="333375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hospedeiro: tabagismo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389255"/>
            <a:ext cx="5184576" cy="5280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4067944" y="6248345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" panose="020F0502020204030204" pitchFamily="34" charset="0"/>
              </a:rPr>
              <a:t>Lancet 2008, 372(9648):1473-1483</a:t>
            </a:r>
            <a:endParaRPr lang="pt-BR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TB pulmona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b="10130"/>
          <a:stretch/>
        </p:blipFill>
        <p:spPr bwMode="auto">
          <a:xfrm>
            <a:off x="1691680" y="1314997"/>
            <a:ext cx="6840760" cy="526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1120080" y="332656"/>
            <a:ext cx="7772400" cy="914400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sz="2400" b="1" kern="0" dirty="0" smtClean="0">
                <a:latin typeface="Calibri" panose="020F0502020204030204" pitchFamily="34" charset="0"/>
              </a:rPr>
              <a:t>TUBERCULOSE PULMONAR</a:t>
            </a:r>
          </a:p>
        </p:txBody>
      </p:sp>
    </p:spTree>
    <p:extLst>
      <p:ext uri="{BB962C8B-B14F-4D97-AF65-F5344CB8AC3E}">
        <p14:creationId xmlns:p14="http://schemas.microsoft.com/office/powerpoint/2010/main" val="14472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19684" r="35043" b="11436"/>
          <a:stretch>
            <a:fillRect/>
          </a:stretch>
        </p:blipFill>
        <p:spPr bwMode="auto">
          <a:xfrm>
            <a:off x="2339975" y="1555750"/>
            <a:ext cx="4268788" cy="4897438"/>
          </a:xfrm>
          <a:prstGeom prst="rect">
            <a:avLst/>
          </a:prstGeom>
          <a:noFill/>
          <a:ln w="127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333375"/>
            <a:ext cx="7772400" cy="914400"/>
          </a:xfrm>
          <a:noFill/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PULMONAR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33375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PULMONAR</a:t>
            </a:r>
          </a:p>
        </p:txBody>
      </p:sp>
      <p:pic>
        <p:nvPicPr>
          <p:cNvPr id="22531" name="Picture 3" descr="Várias0001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3542"/>
          <a:stretch>
            <a:fillRect/>
          </a:stretch>
        </p:blipFill>
        <p:spPr bwMode="auto">
          <a:xfrm>
            <a:off x="1258888" y="1111250"/>
            <a:ext cx="6626225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PULMONAR EM PACIENTE COM HIV/AIDS</a:t>
            </a:r>
          </a:p>
        </p:txBody>
      </p:sp>
      <p:pic>
        <p:nvPicPr>
          <p:cNvPr id="23555" name="Picture 3" descr="SIDA+TB MILI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52"/>
          <a:stretch>
            <a:fillRect/>
          </a:stretch>
        </p:blipFill>
        <p:spPr bwMode="auto">
          <a:xfrm>
            <a:off x="1828800" y="1606550"/>
            <a:ext cx="54102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14400"/>
          </a:xfrm>
        </p:spPr>
        <p:txBody>
          <a:bodyPr/>
          <a:lstStyle/>
          <a:p>
            <a:pPr algn="ctr"/>
            <a:r>
              <a:rPr lang="pt-BR" sz="2300" b="1" dirty="0" smtClean="0">
                <a:latin typeface="Calibri" panose="020F0502020204030204" pitchFamily="34" charset="0"/>
              </a:rPr>
              <a:t>TUBERCULOSE PULMONAR EM PACIENTE COM HIV/AIDS</a:t>
            </a:r>
          </a:p>
        </p:txBody>
      </p:sp>
      <p:pic>
        <p:nvPicPr>
          <p:cNvPr id="63490" name="Picture 2" descr="http://www.scielo.br/img/fbpe/jpneu/v27n6/a07fig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41714"/>
            <a:ext cx="4752528" cy="4727646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GANGLIONAR</a:t>
            </a:r>
          </a:p>
        </p:txBody>
      </p:sp>
      <p:pic>
        <p:nvPicPr>
          <p:cNvPr id="25603" name="Picture 3" descr="Adenopatia axilar_peste bulbô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89200"/>
            <a:ext cx="5867400" cy="391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Oval 4"/>
          <p:cNvSpPr>
            <a:spLocks noChangeArrowheads="1"/>
          </p:cNvSpPr>
          <p:nvPr/>
        </p:nvSpPr>
        <p:spPr bwMode="auto">
          <a:xfrm>
            <a:off x="4140200" y="4365625"/>
            <a:ext cx="1368425" cy="1008063"/>
          </a:xfrm>
          <a:prstGeom prst="ellips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14400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TUBERCULOSE GANGLIONAR</a:t>
            </a:r>
          </a:p>
        </p:txBody>
      </p:sp>
      <p:sp>
        <p:nvSpPr>
          <p:cNvPr id="106500" name="Oval 4"/>
          <p:cNvSpPr>
            <a:spLocks noChangeArrowheads="1"/>
          </p:cNvSpPr>
          <p:nvPr/>
        </p:nvSpPr>
        <p:spPr bwMode="auto">
          <a:xfrm>
            <a:off x="4140200" y="4365625"/>
            <a:ext cx="1368425" cy="1008063"/>
          </a:xfrm>
          <a:prstGeom prst="ellips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pic>
        <p:nvPicPr>
          <p:cNvPr id="26628" name="Picture 5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1979613" y="1828800"/>
            <a:ext cx="5472112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NO SNC</a:t>
            </a:r>
            <a:endParaRPr lang="pt-BR" sz="3200" b="1" dirty="0" smtClean="0">
              <a:latin typeface="Calibri" panose="020F0502020204030204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8575"/>
            <a:ext cx="5824538" cy="5330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124075" y="6400800"/>
            <a:ext cx="49625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200" b="1">
                <a:latin typeface="Arial" charset="0"/>
              </a:rPr>
              <a:t>Reid, V. A. et al. N Engl J Med 2002;347:6e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260648"/>
            <a:ext cx="7128718" cy="934266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Magnitude do problema no mundo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5" y="2348880"/>
            <a:ext cx="8968121" cy="367170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5"/>
          <a:stretch/>
        </p:blipFill>
        <p:spPr>
          <a:xfrm>
            <a:off x="3419872" y="5301208"/>
            <a:ext cx="1977897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2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RENAL</a:t>
            </a:r>
            <a:endParaRPr lang="pt-BR" sz="3200" b="1" dirty="0" smtClean="0">
              <a:latin typeface="Calibri" panose="020F0502020204030204" pitchFamily="34" charset="0"/>
            </a:endParaRPr>
          </a:p>
        </p:txBody>
      </p:sp>
      <p:pic>
        <p:nvPicPr>
          <p:cNvPr id="28675" name="Picture 3" descr="TB kidne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546225"/>
            <a:ext cx="611505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VERTEBRAL</a:t>
            </a:r>
            <a:endParaRPr lang="pt-BR" sz="3200" b="1" dirty="0" smtClean="0">
              <a:latin typeface="Calibri" panose="020F0502020204030204" pitchFamily="34" charset="0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73175"/>
            <a:ext cx="5973763" cy="535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lipse 10"/>
          <p:cNvSpPr>
            <a:spLocks noChangeArrowheads="1"/>
          </p:cNvSpPr>
          <p:nvPr/>
        </p:nvSpPr>
        <p:spPr bwMode="auto">
          <a:xfrm>
            <a:off x="4356100" y="1628775"/>
            <a:ext cx="3887788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0723" name="Elipse 13"/>
          <p:cNvSpPr>
            <a:spLocks noChangeArrowheads="1"/>
          </p:cNvSpPr>
          <p:nvPr/>
        </p:nvSpPr>
        <p:spPr bwMode="auto">
          <a:xfrm>
            <a:off x="1403350" y="1557338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0725" name="CaixaDeTexto 17"/>
          <p:cNvSpPr txBox="1">
            <a:spLocks noChangeArrowheads="1"/>
          </p:cNvSpPr>
          <p:nvPr/>
        </p:nvSpPr>
        <p:spPr bwMode="auto">
          <a:xfrm>
            <a:off x="5694363" y="1949450"/>
            <a:ext cx="1386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Hospedeiro</a:t>
            </a:r>
          </a:p>
        </p:txBody>
      </p:sp>
      <p:sp>
        <p:nvSpPr>
          <p:cNvPr id="30726" name="CaixaDeTexto 18"/>
          <p:cNvSpPr txBox="1">
            <a:spLocks noChangeArrowheads="1"/>
          </p:cNvSpPr>
          <p:nvPr/>
        </p:nvSpPr>
        <p:spPr bwMode="auto">
          <a:xfrm>
            <a:off x="2051050" y="1989138"/>
            <a:ext cx="2004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Agente etiológico</a:t>
            </a:r>
          </a:p>
        </p:txBody>
      </p:sp>
      <p:pic>
        <p:nvPicPr>
          <p:cNvPr id="30727" name="Picture 5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5430838" y="2471738"/>
            <a:ext cx="2093912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6" b="5472"/>
          <a:stretch>
            <a:fillRect/>
          </a:stretch>
        </p:blipFill>
        <p:spPr bwMode="auto">
          <a:xfrm>
            <a:off x="1931988" y="2492375"/>
            <a:ext cx="2316162" cy="172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9" name="Elipse 9"/>
          <p:cNvSpPr>
            <a:spLocks noChangeArrowheads="1"/>
          </p:cNvSpPr>
          <p:nvPr/>
        </p:nvSpPr>
        <p:spPr bwMode="auto">
          <a:xfrm>
            <a:off x="2843213" y="3357563"/>
            <a:ext cx="3889375" cy="338455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pt-BR"/>
          </a:p>
        </p:txBody>
      </p:sp>
      <p:pic>
        <p:nvPicPr>
          <p:cNvPr id="30730" name="Picture 4" descr="favel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 r="24002" b="12296"/>
          <a:stretch>
            <a:fillRect/>
          </a:stretch>
        </p:blipFill>
        <p:spPr bwMode="auto">
          <a:xfrm>
            <a:off x="3419475" y="4365625"/>
            <a:ext cx="2657475" cy="1511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1" name="CaixaDeTexto 16"/>
          <p:cNvSpPr txBox="1">
            <a:spLocks noChangeArrowheads="1"/>
          </p:cNvSpPr>
          <p:nvPr/>
        </p:nvSpPr>
        <p:spPr bwMode="auto">
          <a:xfrm>
            <a:off x="4067175" y="6092825"/>
            <a:ext cx="1255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Sociedade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31552" y="304800"/>
            <a:ext cx="7100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Determinantes </a:t>
            </a:r>
            <a:r>
              <a:rPr kumimoji="1" lang="pt-BR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da ocorrência de </a:t>
            </a:r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Tuberculose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15888"/>
            <a:ext cx="7772400" cy="1447800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Determinantes sociais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280370"/>
            <a:ext cx="6624736" cy="4309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tângulo 2"/>
          <p:cNvSpPr/>
          <p:nvPr/>
        </p:nvSpPr>
        <p:spPr>
          <a:xfrm>
            <a:off x="5364088" y="6309320"/>
            <a:ext cx="25250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haker2Lancet-Regular"/>
              </a:rPr>
              <a:t>The Lancet, </a:t>
            </a:r>
            <a:r>
              <a:rPr lang="pt-BR" sz="1100" b="1" dirty="0" err="1" smtClean="0">
                <a:solidFill>
                  <a:schemeClr val="bg1"/>
                </a:solidFill>
                <a:latin typeface="Shaker2Lancet-Regular"/>
              </a:rPr>
              <a:t>v</a:t>
            </a:r>
            <a:r>
              <a:rPr lang="pt-BR" sz="1100" b="1" dirty="0" err="1" smtClean="0">
                <a:solidFill>
                  <a:schemeClr val="bg1"/>
                </a:solidFill>
                <a:latin typeface="Shaker2Lancet-Bold"/>
              </a:rPr>
              <a:t>ol</a:t>
            </a:r>
            <a:r>
              <a:rPr lang="pt-BR" sz="1100" b="1" dirty="0" smtClean="0">
                <a:solidFill>
                  <a:schemeClr val="bg1"/>
                </a:solidFill>
                <a:latin typeface="Shaker2Lancet-Bold"/>
              </a:rPr>
              <a:t> </a:t>
            </a:r>
            <a:r>
              <a:rPr lang="pt-BR" sz="1100" b="1" dirty="0">
                <a:solidFill>
                  <a:schemeClr val="bg1"/>
                </a:solidFill>
                <a:latin typeface="Shaker2Lancet-Bold"/>
              </a:rPr>
              <a:t>391 </a:t>
            </a:r>
            <a:r>
              <a:rPr lang="pt-BR" sz="1100" b="1" dirty="0" err="1">
                <a:solidFill>
                  <a:schemeClr val="bg1"/>
                </a:solidFill>
                <a:latin typeface="Shaker2Lancet-Bold"/>
              </a:rPr>
              <a:t>March</a:t>
            </a:r>
            <a:r>
              <a:rPr lang="pt-BR" sz="1100" b="1" dirty="0">
                <a:solidFill>
                  <a:schemeClr val="bg1"/>
                </a:solidFill>
                <a:latin typeface="Shaker2Lancet-Bold"/>
              </a:rPr>
              <a:t> 24, 2018</a:t>
            </a:r>
            <a:endParaRPr lang="pt-BR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197819" y="332656"/>
            <a:ext cx="5470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pt-BR" sz="2800" b="1" dirty="0">
                <a:latin typeface="Calibri" panose="020F0502020204030204" pitchFamily="34" charset="0"/>
              </a:rPr>
              <a:t>Determinantes sociais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88" y="980356"/>
            <a:ext cx="8496300" cy="5715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269827" y="332656"/>
            <a:ext cx="5470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pt-BR" sz="2800" b="1" dirty="0">
                <a:latin typeface="Calibri" panose="020F0502020204030204" pitchFamily="34" charset="0"/>
              </a:rPr>
              <a:t>Determinantes </a:t>
            </a:r>
            <a:r>
              <a:rPr lang="pt-BR" sz="2800" b="1" dirty="0" smtClean="0">
                <a:latin typeface="Calibri" panose="020F0502020204030204" pitchFamily="34" charset="0"/>
              </a:rPr>
              <a:t>sociais: pobreza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074" name="Picture 2" descr="http://gamapserver.who.int/mapLibrary/Files/Maps/Global_tb_incidence_100000_20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923"/>
            <a:ext cx="7781448" cy="550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75656" y="6037838"/>
            <a:ext cx="6120680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1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2/3 dos casos de TB no mundo em apenas 8 países</a:t>
            </a:r>
            <a:endParaRPr lang="pt-BR" sz="21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004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260350"/>
            <a:ext cx="7486650" cy="914400"/>
          </a:xfrm>
        </p:spPr>
        <p:txBody>
          <a:bodyPr/>
          <a:lstStyle/>
          <a:p>
            <a:pPr algn="ctr"/>
            <a:r>
              <a:rPr lang="pt-BR" sz="2600" dirty="0" smtClean="0">
                <a:latin typeface="Calibri" panose="020F0502020204030204" pitchFamily="34" charset="0"/>
              </a:rPr>
              <a:t>Determinantes sociais: movimentos migratórios</a:t>
            </a:r>
          </a:p>
        </p:txBody>
      </p:sp>
      <p:pic>
        <p:nvPicPr>
          <p:cNvPr id="60418" name="Picture 2" descr="https://upload.wikimedia.org/wikipedia/commons/a/ac/World-airline-routemap-200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/>
          <a:stretch/>
        </p:blipFill>
        <p:spPr bwMode="auto">
          <a:xfrm>
            <a:off x="467544" y="2332014"/>
            <a:ext cx="8280920" cy="42653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 txBox="1">
            <a:spLocks noChangeArrowheads="1"/>
          </p:cNvSpPr>
          <p:nvPr/>
        </p:nvSpPr>
        <p:spPr bwMode="auto">
          <a:xfrm>
            <a:off x="1333822" y="260648"/>
            <a:ext cx="7486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e controle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r="16138"/>
          <a:stretch/>
        </p:blipFill>
        <p:spPr>
          <a:xfrm>
            <a:off x="1090719" y="1052736"/>
            <a:ext cx="7945777" cy="46983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787" t="2184" r="26" b="67192"/>
          <a:stretch/>
        </p:blipFill>
        <p:spPr>
          <a:xfrm>
            <a:off x="1090719" y="4886947"/>
            <a:ext cx="7945777" cy="1763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orld military spending 1988â2018. Data and graphic: SIPR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7"/>
          <a:stretch/>
        </p:blipFill>
        <p:spPr bwMode="auto">
          <a:xfrm>
            <a:off x="2051720" y="2348880"/>
            <a:ext cx="6955993" cy="421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" r="4602"/>
          <a:stretch/>
        </p:blipFill>
        <p:spPr>
          <a:xfrm>
            <a:off x="35496" y="3140968"/>
            <a:ext cx="2376264" cy="2068981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27584" y="476672"/>
            <a:ext cx="7486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e </a:t>
            </a:r>
            <a:r>
              <a:rPr kumimoji="1" lang="pt-BR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controle: gap financeiro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915189" y="2740858"/>
            <a:ext cx="296106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Em 2018: US$1822 bilhões</a:t>
            </a:r>
            <a:endParaRPr lang="pt-BR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6" y="5157192"/>
            <a:ext cx="1473842" cy="589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primária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44550" y="2492375"/>
            <a:ext cx="7543800" cy="739775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smtClean="0"/>
              <a:t>Melhoria das condições nutricionais da população</a:t>
            </a:r>
          </a:p>
        </p:txBody>
      </p:sp>
      <p:pic>
        <p:nvPicPr>
          <p:cNvPr id="39940" name="Picture 5" descr="cardapio_infantil_filedefran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213100"/>
            <a:ext cx="3316287" cy="31448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6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74" y="330926"/>
            <a:ext cx="7128718" cy="937834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Magnitude do problema no mundo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b="4826"/>
          <a:stretch/>
        </p:blipFill>
        <p:spPr>
          <a:xfrm>
            <a:off x="1118734" y="2276872"/>
            <a:ext cx="6909650" cy="43924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88" y="6165304"/>
            <a:ext cx="14001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6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primária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44550" y="2132856"/>
            <a:ext cx="7543800" cy="739775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dirty="0" smtClean="0"/>
              <a:t>Melhoria das condições habitacionais da população</a:t>
            </a:r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5773117" cy="378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3" descr="\\Projetor\foto\t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998538"/>
            <a:ext cx="8091487" cy="567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44"/>
          <p:cNvSpPr txBox="1">
            <a:spLocks noChangeArrowheads="1"/>
          </p:cNvSpPr>
          <p:nvPr/>
        </p:nvSpPr>
        <p:spPr bwMode="auto">
          <a:xfrm>
            <a:off x="5219700" y="6308725"/>
            <a:ext cx="335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400" b="1"/>
              <a:t>McKeown T. The Role of Medicine.  1979</a:t>
            </a:r>
            <a:r>
              <a:rPr lang="pt-BR" sz="2000" b="1"/>
              <a:t> 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765300" y="260350"/>
            <a:ext cx="5470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1989" name="Retângulo 1"/>
          <p:cNvSpPr>
            <a:spLocks noChangeArrowheads="1"/>
          </p:cNvSpPr>
          <p:nvPr/>
        </p:nvSpPr>
        <p:spPr bwMode="auto">
          <a:xfrm>
            <a:off x="900113" y="273050"/>
            <a:ext cx="79200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kumimoji="1" lang="pt-BR" sz="2600" dirty="0">
                <a:solidFill>
                  <a:srgbClr val="003366"/>
                </a:solidFill>
                <a:latin typeface="Calibri" panose="020F0502020204030204" pitchFamily="34" charset="0"/>
              </a:rPr>
              <a:t>Evolução da mortalidade por TB na Inglaterra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765300" y="260350"/>
            <a:ext cx="5470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1989" name="Retângulo 1"/>
          <p:cNvSpPr>
            <a:spLocks noChangeArrowheads="1"/>
          </p:cNvSpPr>
          <p:nvPr/>
        </p:nvSpPr>
        <p:spPr bwMode="auto">
          <a:xfrm>
            <a:off x="827584" y="476672"/>
            <a:ext cx="792003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kumimoji="1" lang="pt-BR" sz="2600" dirty="0">
                <a:solidFill>
                  <a:srgbClr val="003366"/>
                </a:solidFill>
                <a:latin typeface="Calibri" panose="020F0502020204030204" pitchFamily="34" charset="0"/>
              </a:rPr>
              <a:t>Evolução da mortalidade por TB </a:t>
            </a:r>
            <a:r>
              <a:rPr kumimoji="1" lang="pt-BR" sz="2600" dirty="0" smtClean="0">
                <a:solidFill>
                  <a:srgbClr val="003366"/>
                </a:solidFill>
                <a:latin typeface="Calibri" panose="020F0502020204030204" pitchFamily="34" charset="0"/>
              </a:rPr>
              <a:t>no Rio de Janeiro</a:t>
            </a:r>
            <a:endParaRPr kumimoji="1" lang="pt-BR" sz="2600" dirty="0">
              <a:solidFill>
                <a:srgbClr val="003366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1295053"/>
            <a:ext cx="5883548" cy="50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primária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44550" y="2492375"/>
            <a:ext cx="7543800" cy="739775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smtClean="0"/>
              <a:t>Vacinação BCG (</a:t>
            </a:r>
            <a:r>
              <a:rPr lang="pt-BR" sz="2200" i="1" smtClean="0"/>
              <a:t>M. bovis</a:t>
            </a:r>
            <a:r>
              <a:rPr lang="pt-BR" sz="2200" smtClean="0"/>
              <a:t> atenuado) na infância</a:t>
            </a:r>
          </a:p>
        </p:txBody>
      </p:sp>
      <p:pic>
        <p:nvPicPr>
          <p:cNvPr id="64514" name="Picture 2" descr="http://sct.poumon.ca/tb/images/full_archive/149_bcg_vacc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2" y="3284984"/>
            <a:ext cx="471487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primária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64088" y="3429000"/>
            <a:ext cx="3384625" cy="1295400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dirty="0" smtClean="0"/>
              <a:t>Controle da epidemia de HIV/AIDS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14" y="2474911"/>
            <a:ext cx="4570966" cy="3938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r="12448" b="85762"/>
          <a:stretch/>
        </p:blipFill>
        <p:spPr>
          <a:xfrm>
            <a:off x="721113" y="6007204"/>
            <a:ext cx="4562033" cy="4461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secundária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8975"/>
            <a:ext cx="4104009" cy="2088257"/>
          </a:xfrm>
        </p:spPr>
        <p:txBody>
          <a:bodyPr/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t-BR" sz="2200" dirty="0" smtClean="0"/>
              <a:t>Notificação dos casos suspeitos ou confirmados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t-BR" sz="2200" dirty="0"/>
              <a:t>d</a:t>
            </a:r>
            <a:r>
              <a:rPr lang="pt-BR" sz="2200" dirty="0" smtClean="0"/>
              <a:t>e TB, de qualquer forma clínica</a:t>
            </a:r>
          </a:p>
        </p:txBody>
      </p:sp>
      <p:pic>
        <p:nvPicPr>
          <p:cNvPr id="45062" name="Picture 6" descr="http://ccihemfoco.files.wordpress.com/2011/04/lgvigilan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9634"/>
            <a:ext cx="3650434" cy="33756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secundária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11960" y="2348880"/>
            <a:ext cx="3887787" cy="2087562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dirty="0" smtClean="0"/>
              <a:t>Diagnóstico precoce: busca ativa de casos na comunidade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08" y="2380156"/>
            <a:ext cx="2917404" cy="39291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http://www.blog.saude.gov.br/images/ProgramaseCampanhas/TUBERCULOSE_AD_Estatico_320x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012" y="3481537"/>
            <a:ext cx="3900388" cy="28277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0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1" t="12511" r="4750" b="15948"/>
          <a:stretch>
            <a:fillRect/>
          </a:stretch>
        </p:blipFill>
        <p:spPr bwMode="auto">
          <a:xfrm>
            <a:off x="2555875" y="1457325"/>
            <a:ext cx="496887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6354763"/>
            <a:ext cx="31432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03350" y="404813"/>
            <a:ext cx="72723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Monotype Sorts" pitchFamily="2" charset="2"/>
              <a:buNone/>
              <a:defRPr/>
            </a:pPr>
            <a:r>
              <a:rPr lang="pt-BR" sz="2400" dirty="0" smtClean="0">
                <a:latin typeface="Calibri" panose="020F0502020204030204" pitchFamily="34" charset="0"/>
              </a:rPr>
              <a:t>Prevenção</a:t>
            </a:r>
            <a:r>
              <a:rPr lang="pt-BR" sz="24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smtClean="0">
                <a:latin typeface="Calibri" panose="020F0502020204030204" pitchFamily="34" charset="0"/>
              </a:rPr>
              <a:t>secundária:</a:t>
            </a:r>
          </a:p>
          <a:p>
            <a:pPr marL="0" indent="0" algn="ctr">
              <a:buFont typeface="Monotype Sorts" pitchFamily="2" charset="2"/>
              <a:buNone/>
              <a:defRPr/>
            </a:pPr>
            <a:r>
              <a:rPr lang="pt-BR" sz="2400" dirty="0" smtClean="0">
                <a:latin typeface="Calibri" panose="020F0502020204030204" pitchFamily="34" charset="0"/>
              </a:rPr>
              <a:t> investigação e tratamento da </a:t>
            </a:r>
            <a:r>
              <a:rPr lang="pt-BR" sz="2400" dirty="0" err="1" smtClean="0">
                <a:latin typeface="Calibri" panose="020F0502020204030204" pitchFamily="34" charset="0"/>
              </a:rPr>
              <a:t>co-infecção</a:t>
            </a:r>
            <a:r>
              <a:rPr lang="pt-BR" sz="2400" dirty="0" smtClean="0">
                <a:latin typeface="Calibri" panose="020F0502020204030204" pitchFamily="34" charset="0"/>
              </a:rPr>
              <a:t> TB/HIV</a:t>
            </a:r>
          </a:p>
        </p:txBody>
      </p:sp>
    </p:spTree>
    <p:extLst>
      <p:ext uri="{BB962C8B-B14F-4D97-AF65-F5344CB8AC3E}">
        <p14:creationId xmlns:p14="http://schemas.microsoft.com/office/powerpoint/2010/main" val="183029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fot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98" y="1104570"/>
            <a:ext cx="3367087" cy="5184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2752725" cy="48863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Seta para a direita 4"/>
          <p:cNvSpPr>
            <a:spLocks noChangeArrowheads="1"/>
          </p:cNvSpPr>
          <p:nvPr/>
        </p:nvSpPr>
        <p:spPr bwMode="auto">
          <a:xfrm>
            <a:off x="4579987" y="3357563"/>
            <a:ext cx="1000125" cy="5000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pt-BR">
              <a:latin typeface="Arial" charset="0"/>
              <a:cs typeface="Arial" charset="0"/>
            </a:endParaRPr>
          </a:p>
        </p:txBody>
      </p:sp>
      <p:sp>
        <p:nvSpPr>
          <p:cNvPr id="50181" name="Rectangle 2"/>
          <p:cNvSpPr txBox="1">
            <a:spLocks noChangeArrowheads="1"/>
          </p:cNvSpPr>
          <p:nvPr/>
        </p:nvSpPr>
        <p:spPr bwMode="auto">
          <a:xfrm>
            <a:off x="1331913" y="333375"/>
            <a:ext cx="77041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tratamento adequado</a:t>
            </a:r>
          </a:p>
        </p:txBody>
      </p:sp>
      <p:sp>
        <p:nvSpPr>
          <p:cNvPr id="50182" name="CaixaDeTexto 1"/>
          <p:cNvSpPr txBox="1">
            <a:spLocks noChangeArrowheads="1"/>
          </p:cNvSpPr>
          <p:nvPr/>
        </p:nvSpPr>
        <p:spPr bwMode="auto">
          <a:xfrm>
            <a:off x="4592778" y="6146140"/>
            <a:ext cx="40575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600" dirty="0">
                <a:latin typeface="Calibri" panose="020F0502020204030204" pitchFamily="34" charset="0"/>
              </a:rPr>
              <a:t>Em </a:t>
            </a:r>
            <a:r>
              <a:rPr lang="pt-BR" sz="2600" dirty="0" smtClean="0">
                <a:latin typeface="Calibri" panose="020F0502020204030204" pitchFamily="34" charset="0"/>
              </a:rPr>
              <a:t>jejum e sem </a:t>
            </a:r>
            <a:r>
              <a:rPr lang="pt-BR" sz="2600" dirty="0" err="1" smtClean="0">
                <a:latin typeface="Calibri" panose="020F0502020204030204" pitchFamily="34" charset="0"/>
              </a:rPr>
              <a:t>omeprazol</a:t>
            </a:r>
            <a:r>
              <a:rPr lang="pt-BR" sz="2600" dirty="0" smtClean="0">
                <a:latin typeface="Calibri" panose="020F0502020204030204" pitchFamily="34" charset="0"/>
              </a:rPr>
              <a:t>!</a:t>
            </a:r>
            <a:endParaRPr lang="pt-BR" sz="2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92" name="Text Box 48"/>
          <p:cNvSpPr txBox="1">
            <a:spLocks noChangeArrowheads="1"/>
          </p:cNvSpPr>
          <p:nvPr/>
        </p:nvSpPr>
        <p:spPr bwMode="auto">
          <a:xfrm>
            <a:off x="684213" y="1556792"/>
            <a:ext cx="3095625" cy="784830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Rifampicina</a:t>
            </a:r>
            <a:endParaRPr lang="pt-BR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1:10</a:t>
            </a:r>
            <a:r>
              <a:rPr lang="pt-BR" sz="18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8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 bacilos resistentes</a:t>
            </a:r>
          </a:p>
        </p:txBody>
      </p:sp>
      <p:sp>
        <p:nvSpPr>
          <p:cNvPr id="57393" name="Text Box 49"/>
          <p:cNvSpPr txBox="1">
            <a:spLocks noChangeArrowheads="1"/>
          </p:cNvSpPr>
          <p:nvPr/>
        </p:nvSpPr>
        <p:spPr bwMode="auto">
          <a:xfrm>
            <a:off x="684213" y="2780928"/>
            <a:ext cx="3095625" cy="784830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Isoniazida</a:t>
            </a:r>
            <a:endParaRPr lang="pt-BR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1:10</a:t>
            </a:r>
            <a:r>
              <a:rPr lang="pt-BR" sz="18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6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 bacilos resistentes</a:t>
            </a:r>
          </a:p>
        </p:txBody>
      </p:sp>
      <p:sp>
        <p:nvSpPr>
          <p:cNvPr id="57394" name="Text Box 50"/>
          <p:cNvSpPr txBox="1">
            <a:spLocks noChangeArrowheads="1"/>
          </p:cNvSpPr>
          <p:nvPr/>
        </p:nvSpPr>
        <p:spPr bwMode="auto">
          <a:xfrm>
            <a:off x="684213" y="3933056"/>
            <a:ext cx="3095625" cy="784830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Pirazinamida</a:t>
            </a:r>
            <a:endParaRPr lang="pt-BR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1:10</a:t>
            </a:r>
            <a:r>
              <a:rPr lang="pt-BR" sz="18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4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 bacilos resistentes</a:t>
            </a:r>
          </a:p>
        </p:txBody>
      </p:sp>
      <p:sp>
        <p:nvSpPr>
          <p:cNvPr id="57395" name="Text Box 51"/>
          <p:cNvSpPr txBox="1">
            <a:spLocks noChangeArrowheads="1"/>
          </p:cNvSpPr>
          <p:nvPr/>
        </p:nvSpPr>
        <p:spPr bwMode="auto">
          <a:xfrm>
            <a:off x="684213" y="5119017"/>
            <a:ext cx="3095625" cy="784830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Etambutol</a:t>
            </a:r>
            <a:endParaRPr lang="pt-BR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1:10</a:t>
            </a:r>
            <a:r>
              <a:rPr lang="pt-BR" sz="18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6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 bacilos resistentes</a:t>
            </a:r>
          </a:p>
        </p:txBody>
      </p:sp>
      <p:sp>
        <p:nvSpPr>
          <p:cNvPr id="51206" name="Line 53"/>
          <p:cNvSpPr>
            <a:spLocks noChangeShapeType="1"/>
          </p:cNvSpPr>
          <p:nvPr/>
        </p:nvSpPr>
        <p:spPr bwMode="auto">
          <a:xfrm>
            <a:off x="3786188" y="2143125"/>
            <a:ext cx="1938337" cy="1285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07" name="Line 54"/>
          <p:cNvSpPr>
            <a:spLocks noChangeShapeType="1"/>
          </p:cNvSpPr>
          <p:nvPr/>
        </p:nvSpPr>
        <p:spPr bwMode="auto">
          <a:xfrm>
            <a:off x="3786188" y="3286125"/>
            <a:ext cx="1938337" cy="43021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08" name="Line 55"/>
          <p:cNvSpPr>
            <a:spLocks noChangeShapeType="1"/>
          </p:cNvSpPr>
          <p:nvPr/>
        </p:nvSpPr>
        <p:spPr bwMode="auto">
          <a:xfrm flipV="1">
            <a:off x="3786188" y="3933825"/>
            <a:ext cx="1938337" cy="4953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09" name="Line 57"/>
          <p:cNvSpPr>
            <a:spLocks noChangeShapeType="1"/>
          </p:cNvSpPr>
          <p:nvPr/>
        </p:nvSpPr>
        <p:spPr bwMode="auto">
          <a:xfrm flipV="1">
            <a:off x="3786188" y="4221163"/>
            <a:ext cx="1938337" cy="13509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10" name="Oval 60"/>
          <p:cNvSpPr>
            <a:spLocks noChangeArrowheads="1"/>
          </p:cNvSpPr>
          <p:nvPr/>
        </p:nvSpPr>
        <p:spPr bwMode="auto">
          <a:xfrm>
            <a:off x="5795963" y="2636838"/>
            <a:ext cx="3168650" cy="2593975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pt-BR" dirty="0"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51211" name="Text Box 61"/>
          <p:cNvSpPr txBox="1">
            <a:spLocks noChangeArrowheads="1"/>
          </p:cNvSpPr>
          <p:nvPr/>
        </p:nvSpPr>
        <p:spPr bwMode="auto">
          <a:xfrm>
            <a:off x="5651500" y="3286125"/>
            <a:ext cx="34925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1</a:t>
            </a:r>
            <a:r>
              <a:rPr lang="pt-BR" sz="1800" b="1" i="1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bacilo resistente</a:t>
            </a:r>
          </a:p>
          <a:p>
            <a:pPr algn="ctr">
              <a:spcBef>
                <a:spcPct val="50000"/>
              </a:spcBef>
            </a:pP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 em</a:t>
            </a:r>
          </a:p>
          <a:p>
            <a:pPr algn="ctr">
              <a:spcBef>
                <a:spcPct val="50000"/>
              </a:spcBef>
            </a:pP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pt-BR" b="1" dirty="0">
                <a:latin typeface="Calibri" panose="020F0502020204030204" pitchFamily="34" charset="0"/>
                <a:cs typeface="Arial" charset="0"/>
              </a:rPr>
              <a:t>10</a:t>
            </a:r>
            <a:r>
              <a:rPr lang="pt-BR" b="1" baseline="30000" dirty="0">
                <a:latin typeface="Calibri" panose="020F0502020204030204" pitchFamily="34" charset="0"/>
                <a:cs typeface="Arial" charset="0"/>
              </a:rPr>
              <a:t>24</a:t>
            </a:r>
            <a:r>
              <a:rPr lang="pt-BR" b="1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bacilos</a:t>
            </a:r>
          </a:p>
        </p:txBody>
      </p:sp>
      <p:sp>
        <p:nvSpPr>
          <p:cNvPr id="51212" name="Text Box 62"/>
          <p:cNvSpPr txBox="1">
            <a:spLocks noChangeArrowheads="1"/>
          </p:cNvSpPr>
          <p:nvPr/>
        </p:nvSpPr>
        <p:spPr bwMode="auto">
          <a:xfrm>
            <a:off x="1857375" y="2348880"/>
            <a:ext cx="719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b="1" dirty="0">
                <a:latin typeface="Calibri" panose="020F0502020204030204" pitchFamily="34" charset="0"/>
                <a:cs typeface="Arial" charset="0"/>
              </a:rPr>
              <a:t>+</a:t>
            </a:r>
          </a:p>
        </p:txBody>
      </p:sp>
      <p:sp>
        <p:nvSpPr>
          <p:cNvPr id="51213" name="Text Box 63"/>
          <p:cNvSpPr txBox="1">
            <a:spLocks noChangeArrowheads="1"/>
          </p:cNvSpPr>
          <p:nvPr/>
        </p:nvSpPr>
        <p:spPr bwMode="auto">
          <a:xfrm>
            <a:off x="1846263" y="3573016"/>
            <a:ext cx="719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b="1" dirty="0">
                <a:latin typeface="Calibri" panose="020F0502020204030204" pitchFamily="34" charset="0"/>
                <a:cs typeface="Arial" charset="0"/>
              </a:rPr>
              <a:t>+</a:t>
            </a:r>
          </a:p>
        </p:txBody>
      </p:sp>
      <p:sp>
        <p:nvSpPr>
          <p:cNvPr id="51214" name="Text Box 64"/>
          <p:cNvSpPr txBox="1">
            <a:spLocks noChangeArrowheads="1"/>
          </p:cNvSpPr>
          <p:nvPr/>
        </p:nvSpPr>
        <p:spPr bwMode="auto">
          <a:xfrm>
            <a:off x="1846263" y="4725144"/>
            <a:ext cx="719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b="1" dirty="0">
                <a:latin typeface="Calibri" panose="020F0502020204030204" pitchFamily="34" charset="0"/>
                <a:cs typeface="Arial" charset="0"/>
              </a:rPr>
              <a:t>+</a:t>
            </a:r>
          </a:p>
        </p:txBody>
      </p:sp>
      <p:sp>
        <p:nvSpPr>
          <p:cNvPr id="51215" name="Oval 66"/>
          <p:cNvSpPr>
            <a:spLocks noChangeArrowheads="1"/>
          </p:cNvSpPr>
          <p:nvPr/>
        </p:nvSpPr>
        <p:spPr bwMode="auto">
          <a:xfrm>
            <a:off x="6588125" y="4071938"/>
            <a:ext cx="792163" cy="642937"/>
          </a:xfrm>
          <a:prstGeom prst="ellips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pt-BR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51216" name="Rectangle 2"/>
          <p:cNvSpPr txBox="1">
            <a:spLocks noChangeArrowheads="1"/>
          </p:cNvSpPr>
          <p:nvPr/>
        </p:nvSpPr>
        <p:spPr bwMode="auto">
          <a:xfrm>
            <a:off x="1187450" y="333375"/>
            <a:ext cx="77057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</a:t>
            </a:r>
          </a:p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tratamento adequado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045813" y="6093296"/>
            <a:ext cx="539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800" dirty="0" smtClean="0">
                <a:latin typeface="Calibri" panose="020F0502020204030204" pitchFamily="34" charset="0"/>
              </a:rPr>
              <a:t>Custo de 1 tratamento convencional para TB: R$120,00;</a:t>
            </a:r>
          </a:p>
          <a:p>
            <a:pPr algn="ctr"/>
            <a:r>
              <a:rPr lang="pt-BR" sz="1800" dirty="0" smtClean="0">
                <a:latin typeface="Calibri" panose="020F0502020204030204" pitchFamily="34" charset="0"/>
              </a:rPr>
              <a:t>Custo de 1 tratamento para TB MDR: U$18.000,00.</a:t>
            </a:r>
            <a:endParaRPr lang="pt-BR" sz="1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30926"/>
            <a:ext cx="7128718" cy="937834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Magnitude do problema no mundo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469233"/>
            <a:ext cx="4689390" cy="369607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10455"/>
            <a:ext cx="4479404" cy="315484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89" y="6165304"/>
            <a:ext cx="1528207" cy="5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2"/>
          <p:cNvSpPr txBox="1">
            <a:spLocks noChangeArrowheads="1"/>
          </p:cNvSpPr>
          <p:nvPr/>
        </p:nvSpPr>
        <p:spPr bwMode="auto">
          <a:xfrm>
            <a:off x="1331913" y="642392"/>
            <a:ext cx="77041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tratamento adequado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573016"/>
            <a:ext cx="8187411" cy="252542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941300"/>
            <a:ext cx="8187411" cy="161248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6376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secundária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44550" y="2205038"/>
            <a:ext cx="7543800" cy="739775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dirty="0" smtClean="0"/>
              <a:t> </a:t>
            </a:r>
            <a:r>
              <a:rPr lang="pt-BR" sz="2200" dirty="0"/>
              <a:t>Tratamento Diretamente Observado (TDO)</a:t>
            </a:r>
            <a:endParaRPr lang="pt-BR" sz="2200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140967"/>
            <a:ext cx="4687722" cy="30243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61" y="2835934"/>
            <a:ext cx="3264967" cy="3545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4205"/>
            <a:ext cx="9180512" cy="6729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ChangeArrowheads="1"/>
          </p:cNvSpPr>
          <p:nvPr/>
        </p:nvSpPr>
        <p:spPr bwMode="auto">
          <a:xfrm>
            <a:off x="899592" y="260648"/>
            <a:ext cx="806489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</a:t>
            </a:r>
            <a:r>
              <a:rPr kumimoji="1" lang="pt-BR" dirty="0" smtClean="0">
                <a:solidFill>
                  <a:schemeClr val="tx2"/>
                </a:solidFill>
                <a:latin typeface="Calibri" panose="020F0502020204030204" pitchFamily="34" charset="0"/>
              </a:rPr>
              <a:t>TDO</a:t>
            </a:r>
            <a:endParaRPr kumimoji="1" lang="pt-BR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943975" cy="59150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1503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Oval 14"/>
          <p:cNvSpPr>
            <a:spLocks noChangeArrowheads="1"/>
          </p:cNvSpPr>
          <p:nvPr/>
        </p:nvSpPr>
        <p:spPr bwMode="auto">
          <a:xfrm>
            <a:off x="1763713" y="2349475"/>
            <a:ext cx="6840735" cy="4247877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8" name="Oval 15"/>
          <p:cNvSpPr>
            <a:spLocks noChangeArrowheads="1"/>
          </p:cNvSpPr>
          <p:nvPr/>
        </p:nvSpPr>
        <p:spPr bwMode="auto">
          <a:xfrm>
            <a:off x="1763713" y="2996977"/>
            <a:ext cx="3457575" cy="2808287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9" name="Text Box 16"/>
          <p:cNvSpPr txBox="1">
            <a:spLocks noChangeArrowheads="1"/>
          </p:cNvSpPr>
          <p:nvPr/>
        </p:nvSpPr>
        <p:spPr bwMode="auto">
          <a:xfrm>
            <a:off x="4248601" y="1948770"/>
            <a:ext cx="18355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População geral</a:t>
            </a:r>
          </a:p>
        </p:txBody>
      </p:sp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2843213" y="3092450"/>
            <a:ext cx="10494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 dirty="0">
                <a:latin typeface="Calibri" panose="020F0502020204030204" pitchFamily="34" charset="0"/>
              </a:rPr>
              <a:t>Infectados</a:t>
            </a:r>
          </a:p>
        </p:txBody>
      </p:sp>
      <p:sp>
        <p:nvSpPr>
          <p:cNvPr id="16391" name="Text Box 18"/>
          <p:cNvSpPr txBox="1">
            <a:spLocks noChangeArrowheads="1"/>
          </p:cNvSpPr>
          <p:nvPr/>
        </p:nvSpPr>
        <p:spPr bwMode="auto">
          <a:xfrm>
            <a:off x="5868144" y="4244578"/>
            <a:ext cx="17958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 dirty="0">
                <a:latin typeface="Calibri" panose="020F0502020204030204" pitchFamily="34" charset="0"/>
              </a:rPr>
              <a:t>Virgens de infecção</a:t>
            </a:r>
          </a:p>
        </p:txBody>
      </p:sp>
      <p:sp>
        <p:nvSpPr>
          <p:cNvPr id="16392" name="Oval 19"/>
          <p:cNvSpPr>
            <a:spLocks noChangeArrowheads="1"/>
          </p:cNvSpPr>
          <p:nvPr/>
        </p:nvSpPr>
        <p:spPr bwMode="auto">
          <a:xfrm>
            <a:off x="2124076" y="3884613"/>
            <a:ext cx="1727844" cy="1128712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93" name="Text Box 20"/>
          <p:cNvSpPr txBox="1">
            <a:spLocks noChangeArrowheads="1"/>
          </p:cNvSpPr>
          <p:nvPr/>
        </p:nvSpPr>
        <p:spPr bwMode="auto">
          <a:xfrm>
            <a:off x="2533030" y="3884538"/>
            <a:ext cx="8778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 dirty="0">
                <a:latin typeface="Calibri" panose="020F0502020204030204" pitchFamily="34" charset="0"/>
              </a:rPr>
              <a:t>Doentes</a:t>
            </a:r>
          </a:p>
        </p:txBody>
      </p:sp>
      <p:sp>
        <p:nvSpPr>
          <p:cNvPr id="16394" name="Oval 21"/>
          <p:cNvSpPr>
            <a:spLocks noChangeArrowheads="1"/>
          </p:cNvSpPr>
          <p:nvPr/>
        </p:nvSpPr>
        <p:spPr bwMode="auto">
          <a:xfrm>
            <a:off x="2123728" y="4184786"/>
            <a:ext cx="1084078" cy="539986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95" name="Text Box 22"/>
          <p:cNvSpPr txBox="1">
            <a:spLocks noChangeArrowheads="1"/>
          </p:cNvSpPr>
          <p:nvPr/>
        </p:nvSpPr>
        <p:spPr bwMode="auto">
          <a:xfrm>
            <a:off x="2123728" y="4273351"/>
            <a:ext cx="10840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400" dirty="0" err="1">
                <a:latin typeface="Calibri" panose="020F0502020204030204" pitchFamily="34" charset="0"/>
              </a:rPr>
              <a:t>Bacilíferos</a:t>
            </a:r>
            <a:endParaRPr lang="pt-BR" sz="1400" dirty="0">
              <a:latin typeface="Calibri" panose="020F0502020204030204" pitchFamily="34" charset="0"/>
            </a:endParaRPr>
          </a:p>
        </p:txBody>
      </p:sp>
      <p:sp>
        <p:nvSpPr>
          <p:cNvPr id="2" name="Seta em curva para cima 1"/>
          <p:cNvSpPr/>
          <p:nvPr/>
        </p:nvSpPr>
        <p:spPr bwMode="auto">
          <a:xfrm>
            <a:off x="2533030" y="4714076"/>
            <a:ext cx="4545012" cy="875164"/>
          </a:xfrm>
          <a:prstGeom prst="curvedUp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Seta em curva para a esquerda 2"/>
          <p:cNvSpPr/>
          <p:nvPr/>
        </p:nvSpPr>
        <p:spPr bwMode="auto">
          <a:xfrm>
            <a:off x="3465513" y="3405435"/>
            <a:ext cx="281255" cy="527621"/>
          </a:xfrm>
          <a:prstGeom prst="curvedLef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Multiplicar 3"/>
          <p:cNvSpPr/>
          <p:nvPr/>
        </p:nvSpPr>
        <p:spPr bwMode="auto">
          <a:xfrm>
            <a:off x="4716016" y="5085184"/>
            <a:ext cx="831528" cy="847926"/>
          </a:xfrm>
          <a:prstGeom prst="mathMultiply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Multiplicar 14"/>
          <p:cNvSpPr/>
          <p:nvPr/>
        </p:nvSpPr>
        <p:spPr bwMode="auto">
          <a:xfrm>
            <a:off x="3419872" y="3284984"/>
            <a:ext cx="497855" cy="648072"/>
          </a:xfrm>
          <a:prstGeom prst="mathMultiply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010" y="44624"/>
            <a:ext cx="7362478" cy="16945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1574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16"/>
          <p:cNvSpPr txBox="1">
            <a:spLocks noChangeArrowheads="1"/>
          </p:cNvSpPr>
          <p:nvPr/>
        </p:nvSpPr>
        <p:spPr bwMode="auto">
          <a:xfrm>
            <a:off x="3491880" y="980728"/>
            <a:ext cx="3032112" cy="492443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600" dirty="0" smtClean="0">
                <a:latin typeface="Calibri" panose="020F0502020204030204" pitchFamily="34" charset="0"/>
              </a:rPr>
              <a:t>Principais candidatos</a:t>
            </a:r>
            <a:endParaRPr lang="pt-BR" sz="2600" dirty="0">
              <a:latin typeface="Calibri" panose="020F0502020204030204" pitchFamily="34" charset="0"/>
            </a:endParaRPr>
          </a:p>
        </p:txBody>
      </p:sp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4110805" y="6381328"/>
            <a:ext cx="18293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800" dirty="0" smtClean="0">
                <a:latin typeface="Calibri" panose="020F0502020204030204" pitchFamily="34" charset="0"/>
              </a:rPr>
              <a:t>Imunosuprimidos</a:t>
            </a:r>
            <a:endParaRPr lang="pt-BR" sz="1800" dirty="0">
              <a:latin typeface="Calibri" panose="020F0502020204030204" pitchFamily="34" charset="0"/>
            </a:endParaRPr>
          </a:p>
        </p:txBody>
      </p:sp>
      <p:sp>
        <p:nvSpPr>
          <p:cNvPr id="16391" name="Text Box 18"/>
          <p:cNvSpPr txBox="1">
            <a:spLocks noChangeArrowheads="1"/>
          </p:cNvSpPr>
          <p:nvPr/>
        </p:nvSpPr>
        <p:spPr bwMode="auto">
          <a:xfrm>
            <a:off x="6300192" y="6165304"/>
            <a:ext cx="2487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1800" dirty="0" smtClean="0">
                <a:latin typeface="Calibri" panose="020F0502020204030204" pitchFamily="34" charset="0"/>
              </a:rPr>
              <a:t>Privados de liberdade e carcereiros</a:t>
            </a:r>
            <a:endParaRPr lang="pt-BR" sz="1800" dirty="0">
              <a:latin typeface="Calibri" panose="020F0502020204030204" pitchFamily="34" charset="0"/>
            </a:endParaRPr>
          </a:p>
        </p:txBody>
      </p:sp>
      <p:sp>
        <p:nvSpPr>
          <p:cNvPr id="16395" name="Text Box 22"/>
          <p:cNvSpPr txBox="1">
            <a:spLocks noChangeArrowheads="1"/>
          </p:cNvSpPr>
          <p:nvPr/>
        </p:nvSpPr>
        <p:spPr bwMode="auto">
          <a:xfrm>
            <a:off x="1403648" y="6250145"/>
            <a:ext cx="1922883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pt-BR" sz="1800" dirty="0" err="1" smtClean="0">
                <a:latin typeface="Calibri" panose="020F0502020204030204" pitchFamily="34" charset="0"/>
              </a:rPr>
              <a:t>Rx</a:t>
            </a:r>
            <a:r>
              <a:rPr lang="pt-BR" sz="1800" dirty="0" smtClean="0">
                <a:latin typeface="Calibri" panose="020F0502020204030204" pitchFamily="34" charset="0"/>
              </a:rPr>
              <a:t> tórax com nódulo ou fibrose</a:t>
            </a:r>
            <a:endParaRPr lang="pt-BR" sz="1800" dirty="0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691680" y="316906"/>
            <a:ext cx="7200800" cy="61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</a:t>
            </a:r>
            <a:r>
              <a:rPr kumimoji="1" lang="pt-BR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tratamento da TB latente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346" y="4349681"/>
            <a:ext cx="1795798" cy="20277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r="9451"/>
          <a:stretch/>
        </p:blipFill>
        <p:spPr>
          <a:xfrm>
            <a:off x="6300192" y="4653136"/>
            <a:ext cx="2491823" cy="1550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Resultado de imagem para tb tossindo na cara do out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94" y="1916832"/>
            <a:ext cx="1994638" cy="18616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1059618" y="3708901"/>
            <a:ext cx="2648286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1800" dirty="0" smtClean="0">
                <a:latin typeface="Calibri" panose="020F0502020204030204" pitchFamily="34" charset="0"/>
              </a:rPr>
              <a:t>Contatos recentes</a:t>
            </a:r>
          </a:p>
          <a:p>
            <a:pPr algn="ctr" eaLnBrk="1" hangingPunct="1"/>
            <a:r>
              <a:rPr lang="pt-BR" sz="1300" dirty="0" smtClean="0">
                <a:latin typeface="Calibri" panose="020F0502020204030204" pitchFamily="34" charset="0"/>
              </a:rPr>
              <a:t>(adultos e crianças mesmo sadios)</a:t>
            </a:r>
            <a:endParaRPr lang="pt-BR" sz="1300" dirty="0">
              <a:latin typeface="Calibri" panose="020F050202020403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6660232" y="3284984"/>
            <a:ext cx="22322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1800" dirty="0" smtClean="0">
                <a:latin typeface="Calibri" panose="020F0502020204030204" pitchFamily="34" charset="0"/>
              </a:rPr>
              <a:t>Profissionais da saúde</a:t>
            </a:r>
            <a:endParaRPr lang="pt-BR" sz="1800" dirty="0">
              <a:latin typeface="Calibri" panose="020F050202020403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/>
          <a:srcRect l="5862" r="6538" b="48819"/>
          <a:stretch/>
        </p:blipFill>
        <p:spPr>
          <a:xfrm>
            <a:off x="6586842" y="1700808"/>
            <a:ext cx="2449653" cy="1590258"/>
          </a:xfrm>
          <a:prstGeom prst="rect">
            <a:avLst/>
          </a:prstGeom>
        </p:spPr>
      </p:pic>
      <p:cxnSp>
        <p:nvCxnSpPr>
          <p:cNvPr id="16" name="Conector de seta reta 15"/>
          <p:cNvCxnSpPr>
            <a:endCxn id="23" idx="3"/>
          </p:cNvCxnSpPr>
          <p:nvPr/>
        </p:nvCxnSpPr>
        <p:spPr bwMode="auto">
          <a:xfrm flipH="1">
            <a:off x="3326531" y="1477062"/>
            <a:ext cx="1672800" cy="388283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Conector de seta reta 17"/>
          <p:cNvCxnSpPr>
            <a:stCxn id="16389" idx="2"/>
            <a:endCxn id="10" idx="0"/>
          </p:cNvCxnSpPr>
          <p:nvPr/>
        </p:nvCxnSpPr>
        <p:spPr bwMode="auto">
          <a:xfrm flipH="1">
            <a:off x="4970245" y="1473171"/>
            <a:ext cx="37691" cy="287651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ector de seta reta 19"/>
          <p:cNvCxnSpPr>
            <a:stCxn id="16389" idx="2"/>
            <a:endCxn id="1026" idx="3"/>
          </p:cNvCxnSpPr>
          <p:nvPr/>
        </p:nvCxnSpPr>
        <p:spPr bwMode="auto">
          <a:xfrm flipH="1">
            <a:off x="3326532" y="1473171"/>
            <a:ext cx="1681404" cy="1374493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onector de seta reta 21"/>
          <p:cNvCxnSpPr>
            <a:stCxn id="16389" idx="2"/>
            <a:endCxn id="13" idx="1"/>
          </p:cNvCxnSpPr>
          <p:nvPr/>
        </p:nvCxnSpPr>
        <p:spPr bwMode="auto">
          <a:xfrm>
            <a:off x="5007936" y="1473171"/>
            <a:ext cx="1578906" cy="1022766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ector de seta reta 25"/>
          <p:cNvCxnSpPr>
            <a:stCxn id="16389" idx="2"/>
            <a:endCxn id="11" idx="0"/>
          </p:cNvCxnSpPr>
          <p:nvPr/>
        </p:nvCxnSpPr>
        <p:spPr bwMode="auto">
          <a:xfrm>
            <a:off x="5007936" y="1473171"/>
            <a:ext cx="2538168" cy="3179965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37112"/>
            <a:ext cx="1922883" cy="18455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795194" y="2118617"/>
            <a:ext cx="160973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Calibri" panose="020F0502020204030204" pitchFamily="34" charset="0"/>
              </a:rPr>
              <a:t>Busca ativa</a:t>
            </a:r>
            <a:endParaRPr lang="pt-B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42441" y="354360"/>
            <a:ext cx="676991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7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avaliação de </a:t>
            </a:r>
            <a:r>
              <a:rPr kumimoji="1" lang="pt-BR" sz="27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contactantes</a:t>
            </a:r>
            <a:r>
              <a:rPr kumimoji="1" lang="pt-BR" sz="27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de TB pulmonar ou laríngea</a:t>
            </a:r>
            <a:endParaRPr kumimoji="1" lang="pt-BR" sz="27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292080" y="4077072"/>
            <a:ext cx="35283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Libre Semi Serif SSi"/>
              </a:rPr>
              <a:t>Figure 3</a:t>
            </a:r>
            <a:r>
              <a:rPr lang="en-US" sz="1600" dirty="0">
                <a:solidFill>
                  <a:srgbClr val="000000"/>
                </a:solidFill>
                <a:latin typeface="Libre Semi Serif SSi"/>
              </a:rPr>
              <a:t>: Model </a:t>
            </a:r>
            <a:r>
              <a:rPr lang="en-US" sz="1600" dirty="0" smtClean="0">
                <a:solidFill>
                  <a:srgbClr val="000000"/>
                </a:solidFill>
                <a:latin typeface="Libre Semi Serif SSi"/>
              </a:rPr>
              <a:t>prediction </a:t>
            </a:r>
            <a:r>
              <a:rPr lang="en-US" sz="1600" dirty="0">
                <a:solidFill>
                  <a:srgbClr val="000000"/>
                </a:solidFill>
                <a:latin typeface="Libre Semi Serif SSi"/>
              </a:rPr>
              <a:t>for </a:t>
            </a:r>
            <a:r>
              <a:rPr lang="en-US" sz="1600" dirty="0" smtClean="0">
                <a:solidFill>
                  <a:srgbClr val="000000"/>
                </a:solidFill>
                <a:latin typeface="Libre Semi Serif SSi"/>
              </a:rPr>
              <a:t>cumulative incidence </a:t>
            </a:r>
            <a:r>
              <a:rPr lang="en-US" sz="1600" dirty="0">
                <a:solidFill>
                  <a:srgbClr val="000000"/>
                </a:solidFill>
                <a:latin typeface="Libre Semi Serif SSi"/>
              </a:rPr>
              <a:t>of active tuberculosis by years since infection, for population groups with </a:t>
            </a:r>
            <a:r>
              <a:rPr lang="en-US" sz="1600" dirty="0" smtClean="0">
                <a:solidFill>
                  <a:srgbClr val="000000"/>
                </a:solidFill>
                <a:latin typeface="Libre Semi Serif SSi"/>
              </a:rPr>
              <a:t>no individual </a:t>
            </a:r>
            <a:r>
              <a:rPr lang="en-US" sz="1600" dirty="0">
                <a:solidFill>
                  <a:srgbClr val="000000"/>
                </a:solidFill>
                <a:latin typeface="Libre Semi Serif SSi"/>
              </a:rPr>
              <a:t>risk </a:t>
            </a:r>
            <a:r>
              <a:rPr lang="en-US" sz="1600" dirty="0" smtClean="0">
                <a:solidFill>
                  <a:srgbClr val="000000"/>
                </a:solidFill>
                <a:latin typeface="Libre Semi Serif SSi"/>
              </a:rPr>
              <a:t>factors</a:t>
            </a:r>
          </a:p>
          <a:p>
            <a:pPr algn="ctr"/>
            <a:endParaRPr lang="en-US" sz="1600" dirty="0" smtClean="0">
              <a:solidFill>
                <a:srgbClr val="000000"/>
              </a:solidFill>
              <a:latin typeface="Libre Semi Serif SSi"/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Libre Semi Serif SSi"/>
              </a:rPr>
              <a:t>(Lancet Infect Dis 2018; 18:e228-238) </a:t>
            </a:r>
            <a:endParaRPr lang="pt-BR" sz="1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126202"/>
            <a:ext cx="4032448" cy="46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7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6" descr="100_tuberculin_nee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5" b="1927"/>
          <a:stretch>
            <a:fillRect/>
          </a:stretch>
        </p:blipFill>
        <p:spPr bwMode="auto">
          <a:xfrm>
            <a:off x="1098391" y="2266875"/>
            <a:ext cx="2681521" cy="2724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99592" y="332656"/>
            <a:ext cx="741682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7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avaliação de </a:t>
            </a:r>
            <a:r>
              <a:rPr kumimoji="1" lang="pt-BR" sz="27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contactantes</a:t>
            </a:r>
            <a:r>
              <a:rPr kumimoji="1" lang="pt-BR" sz="27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(adultos ou crianças) de TB pulmonar ou laríngea</a:t>
            </a:r>
            <a:endParaRPr kumimoji="1" lang="pt-BR" sz="27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55576" y="4077072"/>
            <a:ext cx="316835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Teste tuberculínico</a:t>
            </a:r>
          </a:p>
          <a:p>
            <a:pPr algn="ctr"/>
            <a:r>
              <a:rPr lang="pt-B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(TT ou </a:t>
            </a:r>
            <a:r>
              <a:rPr lang="pt-BR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ppd</a:t>
            </a:r>
            <a:r>
              <a:rPr lang="pt-B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 </a:t>
            </a: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762000" y="5157192"/>
            <a:ext cx="7523129" cy="129614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05000"/>
              </a:lnSpc>
              <a:spcBef>
                <a:spcPct val="35000"/>
              </a:spcBef>
            </a:pP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Por </a:t>
            </a:r>
            <a:r>
              <a:rPr lang="pt-BR" sz="2000" dirty="0" err="1" smtClean="0">
                <a:solidFill>
                  <a:schemeClr val="accent4"/>
                </a:solidFill>
                <a:latin typeface="Calibri" panose="020F0502020204030204" pitchFamily="34" charset="0"/>
              </a:rPr>
              <a:t>contactante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 entende-se a pessoa que manteve 200h de contato com paciente portador de BAAR 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  <a:sym typeface="Symbol"/>
              </a:rPr>
              <a:t> no escarro, ou 400h com paciente BAAR, mas com cultura do escarro .</a:t>
            </a:r>
            <a:endParaRPr lang="pt-BR" sz="200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16327"/>
          <a:stretch/>
        </p:blipFill>
        <p:spPr>
          <a:xfrm rot="5400000">
            <a:off x="4640579" y="2201435"/>
            <a:ext cx="2743162" cy="28803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ixaDeTexto 7"/>
          <p:cNvSpPr txBox="1"/>
          <p:nvPr/>
        </p:nvSpPr>
        <p:spPr>
          <a:xfrm>
            <a:off x="2483768" y="6320353"/>
            <a:ext cx="402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Ministério da Saúde. Guia de Vigilância Epidemiológica 2017.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947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ChangeArrowheads="1"/>
          </p:cNvSpPr>
          <p:nvPr/>
        </p:nvSpPr>
        <p:spPr bwMode="auto">
          <a:xfrm>
            <a:off x="2051050" y="620713"/>
            <a:ext cx="6265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avaliação de </a:t>
            </a:r>
            <a:r>
              <a:rPr kumimoji="1" lang="pt-BR" sz="2800" dirty="0" err="1">
                <a:solidFill>
                  <a:schemeClr val="tx2"/>
                </a:solidFill>
                <a:latin typeface="Calibri" panose="020F0502020204030204" pitchFamily="34" charset="0"/>
              </a:rPr>
              <a:t>contactantes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13032"/>
              </p:ext>
            </p:extLst>
          </p:nvPr>
        </p:nvGraphicFramePr>
        <p:xfrm>
          <a:off x="395288" y="2258349"/>
          <a:ext cx="8424860" cy="3042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972"/>
                <a:gridCol w="1684972"/>
                <a:gridCol w="1684972"/>
                <a:gridCol w="1684972"/>
                <a:gridCol w="1684972"/>
              </a:tblGrid>
              <a:tr h="817861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Sintomas clínicos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/>
                        <a:t>Rx</a:t>
                      </a:r>
                      <a:r>
                        <a:rPr lang="pt-BR" sz="1600" dirty="0" smtClean="0"/>
                        <a:t> de tórax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Teste</a:t>
                      </a:r>
                      <a:r>
                        <a:rPr lang="pt-BR" sz="1600" baseline="0" dirty="0" smtClean="0"/>
                        <a:t> tuberculínico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Interpretação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Conduta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</a:tr>
              <a:tr h="57903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Sugestivos</a:t>
                      </a:r>
                      <a:r>
                        <a:rPr lang="pt-BR" sz="1600" baseline="0" dirty="0" smtClean="0"/>
                        <a:t> de TB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Compatível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Positivo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Doente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Confirmar e</a:t>
                      </a:r>
                      <a:r>
                        <a:rPr lang="pt-BR" sz="1600" baseline="0" dirty="0" smtClean="0"/>
                        <a:t> tratar com RIPE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</a:tr>
              <a:tr h="57903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Ausentes ou não sugestivos de TB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Normal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Negativo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Virgem de infecção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Observar , repetir TT em 8 semanas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</a:tr>
              <a:tr h="822836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Ausentes ou não sugestivos de TB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Normal</a:t>
                      </a:r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Positivo*</a:t>
                      </a:r>
                      <a:endParaRPr lang="pt-BR" sz="1600" baseline="300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TB latente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Tratar com </a:t>
                      </a:r>
                      <a:r>
                        <a:rPr lang="pt-BR" sz="1600" dirty="0" err="1" smtClean="0"/>
                        <a:t>isoniazida</a:t>
                      </a:r>
                      <a:r>
                        <a:rPr lang="pt-BR" sz="1600" dirty="0" smtClean="0"/>
                        <a:t> ou </a:t>
                      </a:r>
                      <a:r>
                        <a:rPr lang="pt-BR" sz="1600" dirty="0" err="1" smtClean="0"/>
                        <a:t>Rif</a:t>
                      </a:r>
                      <a:endParaRPr lang="pt-BR" sz="1600" baseline="30000" dirty="0"/>
                    </a:p>
                  </a:txBody>
                  <a:tcPr marL="91443" marR="91443" marT="45713" marB="45713" anchor="ctr"/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936006" y="6269250"/>
            <a:ext cx="4708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http://www.nejm.org/do/10.1056/NEJMdo005246/full</a:t>
            </a:r>
            <a:r>
              <a:rPr lang="pt-BR" sz="2000" dirty="0"/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2"/>
          <p:cNvSpPr txBox="1">
            <a:spLocks noChangeArrowheads="1"/>
          </p:cNvSpPr>
          <p:nvPr/>
        </p:nvSpPr>
        <p:spPr bwMode="auto">
          <a:xfrm>
            <a:off x="1402631" y="578868"/>
            <a:ext cx="4897561" cy="104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</a:t>
            </a:r>
            <a:r>
              <a:rPr kumimoji="1" lang="pt-BR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tratamento da TB latente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56328" name="Picture 4" descr="102_tuberculin_wh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60350"/>
            <a:ext cx="2436812" cy="1566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7"/>
          <p:cNvSpPr txBox="1">
            <a:spLocks noChangeArrowheads="1"/>
          </p:cNvSpPr>
          <p:nvPr/>
        </p:nvSpPr>
        <p:spPr>
          <a:xfrm>
            <a:off x="1258888" y="2204864"/>
            <a:ext cx="7561262" cy="36004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05000"/>
              </a:lnSpc>
              <a:spcBef>
                <a:spcPct val="35000"/>
              </a:spcBef>
            </a:pPr>
            <a:r>
              <a:rPr lang="pt-BR" sz="2000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Esquema básico: </a:t>
            </a:r>
            <a:r>
              <a:rPr lang="pt-BR" sz="2000" dirty="0" err="1" smtClean="0">
                <a:solidFill>
                  <a:schemeClr val="accent4"/>
                </a:solidFill>
                <a:latin typeface="Calibri" panose="020F0502020204030204" pitchFamily="34" charset="0"/>
              </a:rPr>
              <a:t>isoniazida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 300mg (</a:t>
            </a:r>
            <a:r>
              <a:rPr lang="pt-BR" sz="2000" dirty="0" err="1" smtClean="0">
                <a:solidFill>
                  <a:schemeClr val="accent4"/>
                </a:solidFill>
                <a:latin typeface="Calibri" panose="020F0502020204030204" pitchFamily="34" charset="0"/>
              </a:rPr>
              <a:t>vo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)/dia por 6-9 meses;</a:t>
            </a:r>
          </a:p>
          <a:p>
            <a:pPr algn="just">
              <a:lnSpc>
                <a:spcPct val="105000"/>
              </a:lnSpc>
              <a:spcBef>
                <a:spcPct val="35000"/>
              </a:spcBef>
            </a:pPr>
            <a:r>
              <a:rPr lang="pt-BR" sz="2000" b="1" dirty="0">
                <a:solidFill>
                  <a:schemeClr val="accent4"/>
                </a:solidFill>
                <a:latin typeface="Calibri" panose="020F0502020204030204" pitchFamily="34" charset="0"/>
              </a:rPr>
              <a:t>Esquema </a:t>
            </a:r>
            <a:r>
              <a:rPr lang="pt-BR" sz="2000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alternativo: </a:t>
            </a:r>
            <a:r>
              <a:rPr lang="pt-BR" sz="2000" dirty="0" err="1" smtClean="0">
                <a:solidFill>
                  <a:schemeClr val="accent4"/>
                </a:solidFill>
                <a:latin typeface="Calibri" panose="020F0502020204030204" pitchFamily="34" charset="0"/>
              </a:rPr>
              <a:t>rifampicina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 600mg </a:t>
            </a:r>
            <a:r>
              <a:rPr lang="pt-BR" sz="2000" dirty="0">
                <a:solidFill>
                  <a:schemeClr val="accent4"/>
                </a:solidFill>
                <a:latin typeface="Calibri" panose="020F0502020204030204" pitchFamily="34" charset="0"/>
              </a:rPr>
              <a:t>(</a:t>
            </a:r>
            <a:r>
              <a:rPr lang="pt-BR" sz="2000" dirty="0" err="1">
                <a:solidFill>
                  <a:schemeClr val="accent4"/>
                </a:solidFill>
                <a:latin typeface="Calibri" panose="020F0502020204030204" pitchFamily="34" charset="0"/>
              </a:rPr>
              <a:t>vo</a:t>
            </a:r>
            <a:r>
              <a:rPr lang="pt-BR" sz="2000" dirty="0">
                <a:solidFill>
                  <a:schemeClr val="accent4"/>
                </a:solidFill>
                <a:latin typeface="Calibri" panose="020F0502020204030204" pitchFamily="34" charset="0"/>
              </a:rPr>
              <a:t>)/dia por 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4 </a:t>
            </a:r>
            <a:r>
              <a:rPr lang="pt-BR" sz="2000" dirty="0">
                <a:solidFill>
                  <a:schemeClr val="accent4"/>
                </a:solidFill>
                <a:latin typeface="Calibri" panose="020F0502020204030204" pitchFamily="34" charset="0"/>
              </a:rPr>
              <a:t>meses;</a:t>
            </a:r>
          </a:p>
          <a:p>
            <a:pPr algn="just">
              <a:lnSpc>
                <a:spcPct val="150000"/>
              </a:lnSpc>
              <a:spcBef>
                <a:spcPct val="35000"/>
              </a:spcBef>
            </a:pPr>
            <a:r>
              <a:rPr lang="pt-BR" sz="2000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Efetividade: </a:t>
            </a:r>
            <a:r>
              <a:rPr lang="pt-BR" sz="2000" dirty="0">
                <a:solidFill>
                  <a:schemeClr val="accent4"/>
                </a:solidFill>
                <a:latin typeface="Calibri" panose="020F0502020204030204" pitchFamily="34" charset="0"/>
              </a:rPr>
              <a:t>reduz 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em pelo menos 60</a:t>
            </a:r>
            <a:r>
              <a:rPr lang="pt-BR" sz="2000" dirty="0">
                <a:solidFill>
                  <a:schemeClr val="accent4"/>
                </a:solidFill>
                <a:latin typeface="Calibri" panose="020F0502020204030204" pitchFamily="34" charset="0"/>
              </a:rPr>
              <a:t>% o risco de indivíduos 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com Tb latente desenvolverem Tb doença;</a:t>
            </a:r>
          </a:p>
          <a:p>
            <a:pPr algn="just">
              <a:lnSpc>
                <a:spcPct val="105000"/>
              </a:lnSpc>
              <a:spcBef>
                <a:spcPct val="35000"/>
              </a:spcBef>
            </a:pPr>
            <a:r>
              <a:rPr lang="pt-BR" sz="2000" dirty="0">
                <a:solidFill>
                  <a:schemeClr val="accent4"/>
                </a:solidFill>
                <a:latin typeface="Calibri" panose="020F0502020204030204" pitchFamily="34" charset="0"/>
              </a:rPr>
              <a:t>Sempre afastar Tb doença antes do tratamento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.</a:t>
            </a:r>
            <a:endParaRPr lang="pt-BR" sz="2000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05000"/>
              </a:lnSpc>
              <a:spcBef>
                <a:spcPct val="35000"/>
              </a:spcBef>
            </a:pP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Em </a:t>
            </a:r>
            <a:r>
              <a:rPr lang="pt-BR" sz="2000" dirty="0" err="1" smtClean="0">
                <a:solidFill>
                  <a:schemeClr val="accent4"/>
                </a:solidFill>
                <a:latin typeface="Calibri" panose="020F0502020204030204" pitchFamily="34" charset="0"/>
              </a:rPr>
              <a:t>imunosuprimidos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, considerar repetição do tratamento se reexposição a foco </a:t>
            </a:r>
            <a:r>
              <a:rPr lang="pt-BR" sz="2000" dirty="0" err="1" smtClean="0">
                <a:solidFill>
                  <a:schemeClr val="accent4"/>
                </a:solidFill>
                <a:latin typeface="Calibri" panose="020F0502020204030204" pitchFamily="34" charset="0"/>
              </a:rPr>
              <a:t>bacilífero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75856" y="6093296"/>
            <a:ext cx="5434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  <a:latin typeface="Libre Semi Serif SSi"/>
              </a:rPr>
              <a:t>CDC, MMWR, </a:t>
            </a:r>
            <a:r>
              <a:rPr lang="en-US" sz="1200" dirty="0" smtClean="0">
                <a:solidFill>
                  <a:srgbClr val="000000"/>
                </a:solidFill>
                <a:latin typeface="Libre Semi Serif SSi"/>
              </a:rPr>
              <a:t>Recommendations and Reports, December </a:t>
            </a:r>
            <a:r>
              <a:rPr lang="en-US" sz="1200" dirty="0">
                <a:solidFill>
                  <a:srgbClr val="000000"/>
                </a:solidFill>
                <a:latin typeface="Libre Semi Serif SSi"/>
              </a:rPr>
              <a:t>16, 2005 / Vol. </a:t>
            </a:r>
            <a:r>
              <a:rPr lang="en-US" sz="1200" dirty="0" smtClean="0">
                <a:solidFill>
                  <a:srgbClr val="000000"/>
                </a:solidFill>
                <a:latin typeface="Libre Semi Serif SSi"/>
              </a:rPr>
              <a:t>54.</a:t>
            </a:r>
          </a:p>
          <a:p>
            <a:r>
              <a:rPr lang="pt-BR" sz="1200" dirty="0">
                <a:solidFill>
                  <a:srgbClr val="000000"/>
                </a:solidFill>
                <a:latin typeface="Libre Semi Serif SSi"/>
              </a:rPr>
              <a:t>N </a:t>
            </a:r>
            <a:r>
              <a:rPr lang="pt-BR" sz="1200" dirty="0" err="1">
                <a:solidFill>
                  <a:srgbClr val="000000"/>
                </a:solidFill>
                <a:latin typeface="Libre Semi Serif SSi"/>
              </a:rPr>
              <a:t>Engl</a:t>
            </a:r>
            <a:r>
              <a:rPr lang="pt-BR" sz="1200" dirty="0">
                <a:solidFill>
                  <a:srgbClr val="000000"/>
                </a:solidFill>
                <a:latin typeface="Libre Semi Serif SSi"/>
              </a:rPr>
              <a:t> J </a:t>
            </a:r>
            <a:r>
              <a:rPr lang="pt-BR" sz="1200" dirty="0" err="1">
                <a:solidFill>
                  <a:srgbClr val="000000"/>
                </a:solidFill>
                <a:latin typeface="Libre Semi Serif SSi"/>
              </a:rPr>
              <a:t>Med</a:t>
            </a:r>
            <a:r>
              <a:rPr lang="pt-BR" sz="1200" dirty="0">
                <a:solidFill>
                  <a:srgbClr val="000000"/>
                </a:solidFill>
                <a:latin typeface="Libre Semi Serif SSi"/>
              </a:rPr>
              <a:t> 2018; 379:440-453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95693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b="30564"/>
          <a:stretch/>
        </p:blipFill>
        <p:spPr>
          <a:xfrm>
            <a:off x="0" y="-27384"/>
            <a:ext cx="9144000" cy="441682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4399796"/>
            <a:ext cx="3384376" cy="2413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ChangeArrowheads="1"/>
          </p:cNvSpPr>
          <p:nvPr/>
        </p:nvSpPr>
        <p:spPr bwMode="auto">
          <a:xfrm>
            <a:off x="899592" y="282352"/>
            <a:ext cx="806489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avaliação de </a:t>
            </a:r>
            <a:r>
              <a:rPr kumimoji="1" lang="pt-BR" dirty="0" err="1">
                <a:solidFill>
                  <a:schemeClr val="tx2"/>
                </a:solidFill>
                <a:latin typeface="Calibri" panose="020F0502020204030204" pitchFamily="34" charset="0"/>
              </a:rPr>
              <a:t>contactantes</a:t>
            </a:r>
            <a:endParaRPr kumimoji="1" lang="pt-BR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80728"/>
            <a:ext cx="8102497" cy="57654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4569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691680" y="316906"/>
            <a:ext cx="7200800" cy="61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</a:t>
            </a:r>
            <a:r>
              <a:rPr kumimoji="1" lang="pt-BR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tratamento da TB latente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/>
          <a:srcRect l="3450" r="1707"/>
          <a:stretch/>
        </p:blipFill>
        <p:spPr>
          <a:xfrm>
            <a:off x="1331640" y="1170583"/>
            <a:ext cx="7416824" cy="5056093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3275856" y="6320353"/>
            <a:ext cx="402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Ministério da Saúde. Guia de Vigilância Epidemiológica 2017.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518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2276475"/>
            <a:ext cx="7632700" cy="1079500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5000"/>
              </a:spcBef>
            </a:pPr>
            <a:r>
              <a:rPr lang="pt-BR" sz="2200" dirty="0" smtClean="0"/>
              <a:t> Triar na </a:t>
            </a:r>
            <a:r>
              <a:rPr lang="pt-BR" sz="2200" dirty="0" err="1" smtClean="0"/>
              <a:t>pré</a:t>
            </a:r>
            <a:r>
              <a:rPr lang="pt-BR" sz="2200" dirty="0" smtClean="0"/>
              <a:t>-consulta os pacientes com suspeita de Tb pulmonar ou laríngea e instalar neles máscara cirúrgica</a:t>
            </a:r>
          </a:p>
        </p:txBody>
      </p:sp>
      <p:sp>
        <p:nvSpPr>
          <p:cNvPr id="57347" name="Rectangle 2"/>
          <p:cNvSpPr txBox="1">
            <a:spLocks noChangeArrowheads="1"/>
          </p:cNvSpPr>
          <p:nvPr/>
        </p:nvSpPr>
        <p:spPr bwMode="auto">
          <a:xfrm>
            <a:off x="2195513" y="260350"/>
            <a:ext cx="4679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biossegurança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3500438"/>
            <a:ext cx="4286250" cy="28575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2205038"/>
            <a:ext cx="7993063" cy="1079500"/>
          </a:xfrm>
        </p:spPr>
        <p:txBody>
          <a:bodyPr/>
          <a:lstStyle/>
          <a:p>
            <a:pPr algn="ctr">
              <a:lnSpc>
                <a:spcPts val="2900"/>
              </a:lnSpc>
              <a:spcBef>
                <a:spcPct val="55000"/>
              </a:spcBef>
            </a:pPr>
            <a:r>
              <a:rPr lang="pt-BR" sz="2100" dirty="0" smtClean="0"/>
              <a:t> Na internação do paciente com suspeita de Tb pulmonar ou laríngea, usar </a:t>
            </a:r>
            <a:r>
              <a:rPr lang="pt-BR" sz="2100" b="1" dirty="0" smtClean="0"/>
              <a:t>quarto privativo</a:t>
            </a:r>
            <a:r>
              <a:rPr lang="pt-BR" sz="2100" dirty="0" smtClean="0"/>
              <a:t>, manter as </a:t>
            </a:r>
            <a:r>
              <a:rPr lang="pt-BR" sz="2100" b="1" dirty="0" smtClean="0"/>
              <a:t>portas fechadas  </a:t>
            </a:r>
            <a:r>
              <a:rPr lang="pt-BR" sz="2100" dirty="0" smtClean="0"/>
              <a:t>e usar </a:t>
            </a:r>
            <a:r>
              <a:rPr lang="pt-BR" sz="2100" b="1" dirty="0" smtClean="0"/>
              <a:t>máscara N</a:t>
            </a:r>
            <a:r>
              <a:rPr lang="pt-BR" sz="2100" b="1" baseline="-25000" dirty="0" smtClean="0"/>
              <a:t>95</a:t>
            </a:r>
            <a:r>
              <a:rPr lang="pt-BR" sz="2100" b="1" dirty="0" smtClean="0"/>
              <a:t> </a:t>
            </a:r>
            <a:r>
              <a:rPr lang="pt-BR" sz="2100" dirty="0" smtClean="0"/>
              <a:t>ao entrar no quarto</a:t>
            </a:r>
          </a:p>
        </p:txBody>
      </p:sp>
      <p:sp>
        <p:nvSpPr>
          <p:cNvPr id="58371" name="Rectangle 2"/>
          <p:cNvSpPr txBox="1">
            <a:spLocks noChangeArrowheads="1"/>
          </p:cNvSpPr>
          <p:nvPr/>
        </p:nvSpPr>
        <p:spPr bwMode="auto">
          <a:xfrm>
            <a:off x="2195513" y="260350"/>
            <a:ext cx="4679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biossegurança</a:t>
            </a:r>
          </a:p>
        </p:txBody>
      </p:sp>
      <p:pic>
        <p:nvPicPr>
          <p:cNvPr id="6" name="Picture 1036" descr="DSC004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9776" y="3500437"/>
            <a:ext cx="2106662" cy="2808883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0626" t="19402" r="57395" b="17492"/>
          <a:stretch/>
        </p:blipFill>
        <p:spPr>
          <a:xfrm>
            <a:off x="1907705" y="3356992"/>
            <a:ext cx="2088231" cy="3090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1" r="1039" b="4977"/>
          <a:stretch/>
        </p:blipFill>
        <p:spPr bwMode="auto">
          <a:xfrm>
            <a:off x="179512" y="1160591"/>
            <a:ext cx="8837313" cy="44379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152400" y="5638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"/>
              </a:spcBef>
            </a:pPr>
            <a:r>
              <a:rPr lang="pt-BR" sz="25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“Um passo à frente e você não está mais no mesmo lugar”</a:t>
            </a:r>
            <a:br>
              <a:rPr lang="pt-BR" sz="25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t-BR" sz="25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Francisco Science (1966-1997)</a:t>
            </a:r>
            <a:endParaRPr lang="pt-BR" sz="2500" kern="0" dirty="0" smtClean="0">
              <a:solidFill>
                <a:schemeClr val="bg1"/>
              </a:solidFill>
              <a:latin typeface="Bookman Old Style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lipse 9"/>
          <p:cNvSpPr>
            <a:spLocks noChangeArrowheads="1"/>
          </p:cNvSpPr>
          <p:nvPr/>
        </p:nvSpPr>
        <p:spPr bwMode="auto">
          <a:xfrm>
            <a:off x="2843213" y="3357563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7171" name="Elipse 10"/>
          <p:cNvSpPr>
            <a:spLocks noChangeArrowheads="1"/>
          </p:cNvSpPr>
          <p:nvPr/>
        </p:nvSpPr>
        <p:spPr bwMode="auto">
          <a:xfrm>
            <a:off x="4356100" y="1628775"/>
            <a:ext cx="3887788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7172" name="CaixaDeTexto 11"/>
          <p:cNvSpPr txBox="1">
            <a:spLocks noChangeArrowheads="1"/>
          </p:cNvSpPr>
          <p:nvPr/>
        </p:nvSpPr>
        <p:spPr bwMode="auto">
          <a:xfrm>
            <a:off x="4427538" y="3500438"/>
            <a:ext cx="6078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200" dirty="0">
                <a:latin typeface="Calibri" panose="020F0502020204030204" pitchFamily="34" charset="0"/>
              </a:rPr>
              <a:t>TB</a:t>
            </a:r>
          </a:p>
        </p:txBody>
      </p:sp>
      <p:sp>
        <p:nvSpPr>
          <p:cNvPr id="7173" name="Elipse 13"/>
          <p:cNvSpPr>
            <a:spLocks noChangeArrowheads="1"/>
          </p:cNvSpPr>
          <p:nvPr/>
        </p:nvSpPr>
        <p:spPr bwMode="auto">
          <a:xfrm>
            <a:off x="1403350" y="1557338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7174" name="Rectangle 2"/>
          <p:cNvSpPr txBox="1">
            <a:spLocks noChangeArrowheads="1"/>
          </p:cNvSpPr>
          <p:nvPr/>
        </p:nvSpPr>
        <p:spPr bwMode="auto">
          <a:xfrm>
            <a:off x="1431552" y="304800"/>
            <a:ext cx="7100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Determinantes </a:t>
            </a:r>
            <a:r>
              <a:rPr kumimoji="1" lang="pt-BR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da ocorrência de </a:t>
            </a:r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Tuberculose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7175" name="CaixaDeTexto 16"/>
          <p:cNvSpPr txBox="1">
            <a:spLocks noChangeArrowheads="1"/>
          </p:cNvSpPr>
          <p:nvPr/>
        </p:nvSpPr>
        <p:spPr bwMode="auto">
          <a:xfrm>
            <a:off x="4067175" y="6197600"/>
            <a:ext cx="1255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Sociedade</a:t>
            </a:r>
          </a:p>
        </p:txBody>
      </p:sp>
      <p:sp>
        <p:nvSpPr>
          <p:cNvPr id="7176" name="CaixaDeTexto 17"/>
          <p:cNvSpPr txBox="1">
            <a:spLocks noChangeArrowheads="1"/>
          </p:cNvSpPr>
          <p:nvPr/>
        </p:nvSpPr>
        <p:spPr bwMode="auto">
          <a:xfrm>
            <a:off x="5694363" y="1949450"/>
            <a:ext cx="1386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Hospedeiro</a:t>
            </a:r>
          </a:p>
        </p:txBody>
      </p:sp>
      <p:sp>
        <p:nvSpPr>
          <p:cNvPr id="7177" name="CaixaDeTexto 18"/>
          <p:cNvSpPr txBox="1">
            <a:spLocks noChangeArrowheads="1"/>
          </p:cNvSpPr>
          <p:nvPr/>
        </p:nvSpPr>
        <p:spPr bwMode="auto">
          <a:xfrm>
            <a:off x="2157413" y="1989138"/>
            <a:ext cx="2004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Agente etiológico</a:t>
            </a:r>
          </a:p>
        </p:txBody>
      </p:sp>
      <p:pic>
        <p:nvPicPr>
          <p:cNvPr id="7178" name="Picture 5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5364163" y="2608263"/>
            <a:ext cx="2016125" cy="1684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4" descr="favel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 r="24002" b="12296"/>
          <a:stretch>
            <a:fillRect/>
          </a:stretch>
        </p:blipFill>
        <p:spPr bwMode="auto">
          <a:xfrm>
            <a:off x="3419475" y="4508500"/>
            <a:ext cx="2657475" cy="1511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6" b="5472"/>
          <a:stretch>
            <a:fillRect/>
          </a:stretch>
        </p:blipFill>
        <p:spPr bwMode="auto">
          <a:xfrm>
            <a:off x="2195513" y="2608263"/>
            <a:ext cx="2160587" cy="1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lipse 9"/>
          <p:cNvSpPr>
            <a:spLocks noChangeArrowheads="1"/>
          </p:cNvSpPr>
          <p:nvPr/>
        </p:nvSpPr>
        <p:spPr bwMode="auto">
          <a:xfrm>
            <a:off x="2843213" y="3357563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8195" name="Elipse 10"/>
          <p:cNvSpPr>
            <a:spLocks noChangeArrowheads="1"/>
          </p:cNvSpPr>
          <p:nvPr/>
        </p:nvSpPr>
        <p:spPr bwMode="auto">
          <a:xfrm>
            <a:off x="4356100" y="1628775"/>
            <a:ext cx="3887788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8197" name="CaixaDeTexto 16"/>
          <p:cNvSpPr txBox="1">
            <a:spLocks noChangeArrowheads="1"/>
          </p:cNvSpPr>
          <p:nvPr/>
        </p:nvSpPr>
        <p:spPr bwMode="auto">
          <a:xfrm>
            <a:off x="4067175" y="6197600"/>
            <a:ext cx="1255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Sociedade</a:t>
            </a:r>
          </a:p>
        </p:txBody>
      </p:sp>
      <p:sp>
        <p:nvSpPr>
          <p:cNvPr id="8198" name="CaixaDeTexto 17"/>
          <p:cNvSpPr txBox="1">
            <a:spLocks noChangeArrowheads="1"/>
          </p:cNvSpPr>
          <p:nvPr/>
        </p:nvSpPr>
        <p:spPr bwMode="auto">
          <a:xfrm>
            <a:off x="5694363" y="1949450"/>
            <a:ext cx="1386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Hospedeiro</a:t>
            </a:r>
          </a:p>
        </p:txBody>
      </p:sp>
      <p:pic>
        <p:nvPicPr>
          <p:cNvPr id="8199" name="Picture 5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5364163" y="2608263"/>
            <a:ext cx="2016125" cy="1684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4" descr="favel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 r="24002" b="12296"/>
          <a:stretch>
            <a:fillRect/>
          </a:stretch>
        </p:blipFill>
        <p:spPr bwMode="auto">
          <a:xfrm>
            <a:off x="3419475" y="4508500"/>
            <a:ext cx="2657475" cy="1511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Elipse 13"/>
          <p:cNvSpPr>
            <a:spLocks noChangeArrowheads="1"/>
          </p:cNvSpPr>
          <p:nvPr/>
        </p:nvSpPr>
        <p:spPr bwMode="auto">
          <a:xfrm>
            <a:off x="1403350" y="1557338"/>
            <a:ext cx="3889375" cy="338455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pt-BR"/>
          </a:p>
        </p:txBody>
      </p:sp>
      <p:pic>
        <p:nvPicPr>
          <p:cNvPr id="820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6" b="5472"/>
          <a:stretch>
            <a:fillRect/>
          </a:stretch>
        </p:blipFill>
        <p:spPr bwMode="auto">
          <a:xfrm>
            <a:off x="2195513" y="2608263"/>
            <a:ext cx="2160587" cy="1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CaixaDeTexto 18"/>
          <p:cNvSpPr txBox="1">
            <a:spLocks noChangeArrowheads="1"/>
          </p:cNvSpPr>
          <p:nvPr/>
        </p:nvSpPr>
        <p:spPr bwMode="auto">
          <a:xfrm>
            <a:off x="2157413" y="1989138"/>
            <a:ext cx="2004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Agente etiológico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31552" y="304800"/>
            <a:ext cx="7100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Determinantes </a:t>
            </a:r>
            <a:r>
              <a:rPr kumimoji="1" lang="pt-BR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da ocorrência de </a:t>
            </a:r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Tuberculose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450" y="188913"/>
            <a:ext cx="5334000" cy="1143000"/>
          </a:xfrm>
        </p:spPr>
        <p:txBody>
          <a:bodyPr/>
          <a:lstStyle/>
          <a:p>
            <a:pPr algn="ctr"/>
            <a:r>
              <a:rPr lang="pt-BR" sz="3000" b="1" dirty="0" smtClean="0">
                <a:latin typeface="Calibri" panose="020F0502020204030204" pitchFamily="34" charset="0"/>
              </a:rPr>
              <a:t>Agente</a:t>
            </a:r>
            <a:r>
              <a:rPr lang="pt-BR" sz="2800" b="1" dirty="0" smtClean="0">
                <a:latin typeface="Calibri" panose="020F0502020204030204" pitchFamily="34" charset="0"/>
              </a:rPr>
              <a:t> </a:t>
            </a:r>
            <a:r>
              <a:rPr lang="pt-BR" sz="3000" b="1" dirty="0" smtClean="0">
                <a:latin typeface="Calibri" panose="020F0502020204030204" pitchFamily="34" charset="0"/>
              </a:rPr>
              <a:t>etiológico</a:t>
            </a:r>
            <a:endParaRPr lang="pt-BR" sz="3000" dirty="0" smtClean="0">
              <a:latin typeface="Calibri" panose="020F0502020204030204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2505074"/>
            <a:ext cx="7777162" cy="3948261"/>
          </a:xfrm>
        </p:spPr>
        <p:txBody>
          <a:bodyPr/>
          <a:lstStyle/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</a:t>
            </a:r>
            <a:r>
              <a:rPr lang="pt-BR" sz="2100" b="1" dirty="0" smtClean="0"/>
              <a:t>Complexo Mycobacterium </a:t>
            </a:r>
            <a:r>
              <a:rPr lang="pt-BR" sz="2100" b="1" dirty="0" err="1" smtClean="0"/>
              <a:t>tuberculosis</a:t>
            </a:r>
            <a:r>
              <a:rPr lang="pt-BR" sz="2100" dirty="0" smtClean="0"/>
              <a:t>:</a:t>
            </a:r>
            <a:r>
              <a:rPr lang="pt-BR" sz="2100" i="1" dirty="0" smtClean="0"/>
              <a:t> M. </a:t>
            </a:r>
            <a:r>
              <a:rPr lang="pt-BR" sz="2100" i="1" dirty="0" err="1" smtClean="0"/>
              <a:t>tuberculosis</a:t>
            </a:r>
            <a:r>
              <a:rPr lang="pt-BR" sz="2100" i="1" dirty="0" smtClean="0"/>
              <a:t>, M. </a:t>
            </a:r>
            <a:r>
              <a:rPr lang="pt-BR" sz="2100" i="1" dirty="0" err="1" smtClean="0"/>
              <a:t>bovis</a:t>
            </a:r>
            <a:r>
              <a:rPr lang="pt-BR" sz="2100" i="1" dirty="0" smtClean="0"/>
              <a:t>, M. </a:t>
            </a:r>
            <a:r>
              <a:rPr lang="pt-BR" sz="2100" i="1" dirty="0" err="1" smtClean="0"/>
              <a:t>microti</a:t>
            </a:r>
            <a:r>
              <a:rPr lang="pt-BR" sz="2100" i="1" dirty="0" smtClean="0"/>
              <a:t>, M. </a:t>
            </a:r>
            <a:r>
              <a:rPr lang="pt-BR" sz="2100" i="1" dirty="0" err="1" smtClean="0"/>
              <a:t>africanum</a:t>
            </a:r>
            <a:r>
              <a:rPr lang="pt-BR" sz="2100" i="1" dirty="0" smtClean="0"/>
              <a:t>,</a:t>
            </a:r>
            <a:r>
              <a:rPr lang="pt-BR" sz="2100" dirty="0" smtClean="0"/>
              <a:t> </a:t>
            </a:r>
            <a:r>
              <a:rPr lang="pt-BR" sz="2100" i="1" dirty="0" smtClean="0"/>
              <a:t>M</a:t>
            </a:r>
            <a:r>
              <a:rPr lang="pt-BR" sz="2100" i="1" dirty="0"/>
              <a:t>. </a:t>
            </a:r>
            <a:r>
              <a:rPr lang="pt-BR" sz="2100" i="1" dirty="0" err="1" smtClean="0"/>
              <a:t>caprae</a:t>
            </a:r>
            <a:r>
              <a:rPr lang="pt-BR" sz="2100" i="1" dirty="0" smtClean="0"/>
              <a:t>, </a:t>
            </a:r>
            <a:r>
              <a:rPr lang="pt-BR" sz="2100" i="1" dirty="0"/>
              <a:t>M. </a:t>
            </a:r>
            <a:r>
              <a:rPr lang="pt-BR" sz="2100" i="1" dirty="0" err="1" smtClean="0"/>
              <a:t>pinnipedii</a:t>
            </a:r>
            <a:r>
              <a:rPr lang="pt-BR" sz="2100" i="1" dirty="0" smtClean="0"/>
              <a:t> </a:t>
            </a:r>
            <a:r>
              <a:rPr lang="pt-BR" sz="2100" dirty="0" smtClean="0"/>
              <a:t>e </a:t>
            </a:r>
            <a:r>
              <a:rPr lang="pt-BR" sz="2100" i="1" dirty="0" smtClean="0"/>
              <a:t>M. </a:t>
            </a:r>
            <a:r>
              <a:rPr lang="pt-BR" sz="2100" i="1" dirty="0" err="1" smtClean="0"/>
              <a:t>canetti</a:t>
            </a:r>
            <a:endParaRPr lang="pt-BR" sz="2100" dirty="0" smtClean="0"/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Descoberto em 1882 por Robert Koch</a:t>
            </a:r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Introduzido no Brasil pelos portugueses, em 1500</a:t>
            </a:r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Bacilo de crescimento lento, duplicação leva 18 a 48 h</a:t>
            </a:r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Bastante sensível ao calor e a radiação UV</a:t>
            </a:r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>
                <a:sym typeface="Symbol" pitchFamily="18" charset="2"/>
              </a:rPr>
              <a:t> </a:t>
            </a:r>
            <a:r>
              <a:rPr lang="pt-BR" sz="2100" dirty="0">
                <a:sym typeface="Symbol" pitchFamily="18" charset="2"/>
              </a:rPr>
              <a:t>M</a:t>
            </a:r>
            <a:r>
              <a:rPr lang="pt-BR" sz="2100" dirty="0" smtClean="0">
                <a:sym typeface="Symbol" pitchFamily="18" charset="2"/>
              </a:rPr>
              <a:t>utações frequentes conferem resistência antimicrobiana</a:t>
            </a:r>
            <a:endParaRPr lang="pt-BR" sz="2100" dirty="0" smtClean="0"/>
          </a:p>
        </p:txBody>
      </p:sp>
      <p:pic>
        <p:nvPicPr>
          <p:cNvPr id="9220" name="Picture 5" descr="img3_k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4561" r="7899" b="27808"/>
          <a:stretch>
            <a:fillRect/>
          </a:stretch>
        </p:blipFill>
        <p:spPr bwMode="auto">
          <a:xfrm>
            <a:off x="7092950" y="236538"/>
            <a:ext cx="1800225" cy="13922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utoUpdateAnimBg="0"/>
    </p:bldLst>
  </p:timing>
</p:sld>
</file>

<file path=ppt/theme/theme1.xml><?xml version="1.0" encoding="utf-8"?>
<a:theme xmlns:a="http://schemas.openxmlformats.org/drawingml/2006/main" name="GRAVATA">
  <a:themeElements>
    <a:clrScheme name="GRAVATA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GRAVA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RAVATA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VATA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AVATA 2">
    <a:dk1>
      <a:srgbClr val="000000"/>
    </a:dk1>
    <a:lt1>
      <a:srgbClr val="FFFFFF"/>
    </a:lt1>
    <a:dk2>
      <a:srgbClr val="003366"/>
    </a:dk2>
    <a:lt2>
      <a:srgbClr val="5490A8"/>
    </a:lt2>
    <a:accent1>
      <a:srgbClr val="0099CC"/>
    </a:accent1>
    <a:accent2>
      <a:srgbClr val="3366CC"/>
    </a:accent2>
    <a:accent3>
      <a:srgbClr val="FFFFFF"/>
    </a:accent3>
    <a:accent4>
      <a:srgbClr val="000000"/>
    </a:accent4>
    <a:accent5>
      <a:srgbClr val="AACAE2"/>
    </a:accent5>
    <a:accent6>
      <a:srgbClr val="2D5CB9"/>
    </a:accent6>
    <a:hlink>
      <a:srgbClr val="99CCFF"/>
    </a:hlink>
    <a:folHlink>
      <a:srgbClr val="E1E1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3855</TotalTime>
  <Words>1258</Words>
  <Application>Microsoft Office PowerPoint</Application>
  <PresentationFormat>Apresentação na tela (4:3)</PresentationFormat>
  <Paragraphs>186</Paragraphs>
  <Slides>65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65</vt:i4>
      </vt:variant>
    </vt:vector>
  </HeadingPairs>
  <TitlesOfParts>
    <vt:vector size="76" baseType="lpstr">
      <vt:lpstr>Arial</vt:lpstr>
      <vt:lpstr>Bookman Old Style</vt:lpstr>
      <vt:lpstr>Calibri</vt:lpstr>
      <vt:lpstr>Libre Semi Serif SSi</vt:lpstr>
      <vt:lpstr>Monotype Sorts</vt:lpstr>
      <vt:lpstr>Shaker2Lancet-Bold</vt:lpstr>
      <vt:lpstr>Shaker2Lancet-Regular</vt:lpstr>
      <vt:lpstr>StarSymbol</vt:lpstr>
      <vt:lpstr>Symbol</vt:lpstr>
      <vt:lpstr>Times New Roman</vt:lpstr>
      <vt:lpstr>GRAVATA</vt:lpstr>
      <vt:lpstr>Universidade de São Paulo Faculdade de Medicina de Ribeirão Preto Departamento de Medicina Social</vt:lpstr>
      <vt:lpstr>Apresentação do PowerPoint</vt:lpstr>
      <vt:lpstr>Magnitude do problema no mundo</vt:lpstr>
      <vt:lpstr>Magnitude do problema no mundo</vt:lpstr>
      <vt:lpstr>Magnitude do problema no mundo</vt:lpstr>
      <vt:lpstr>Apresentação do PowerPoint</vt:lpstr>
      <vt:lpstr>Apresentação do PowerPoint</vt:lpstr>
      <vt:lpstr>Apresentação do PowerPoint</vt:lpstr>
      <vt:lpstr>Agente etiológico</vt:lpstr>
      <vt:lpstr>Apresentação do PowerPoint</vt:lpstr>
      <vt:lpstr>Agente etiológico: transmissibilidade</vt:lpstr>
      <vt:lpstr>Agente etiológico: transmissibilidade</vt:lpstr>
      <vt:lpstr>Apresentação do PowerPoint</vt:lpstr>
      <vt:lpstr>Apresentação do PowerPoint</vt:lpstr>
      <vt:lpstr>Determinantes do hospedeiro</vt:lpstr>
      <vt:lpstr>Determinantes do hospedeiro</vt:lpstr>
      <vt:lpstr>Apresentação do PowerPoint</vt:lpstr>
      <vt:lpstr>Determinantes do hospedeiro</vt:lpstr>
      <vt:lpstr>Determinantes do hospedeiro</vt:lpstr>
      <vt:lpstr>Determinantes do hospedeiro</vt:lpstr>
      <vt:lpstr>Determinantes do hospedeiro: tabagismo</vt:lpstr>
      <vt:lpstr>Apresentação do PowerPoint</vt:lpstr>
      <vt:lpstr>TUBERCULOSE PULMONAR</vt:lpstr>
      <vt:lpstr>TUBERCULOSE PULMONAR</vt:lpstr>
      <vt:lpstr>TUBERCULOSE PULMONAR EM PACIENTE COM HIV/AIDS</vt:lpstr>
      <vt:lpstr>TUBERCULOSE PULMONAR EM PACIENTE COM HIV/AIDS</vt:lpstr>
      <vt:lpstr>TUBERCULOSE GANGLIONAR</vt:lpstr>
      <vt:lpstr>TUBERCULOSE GANGLIONAR</vt:lpstr>
      <vt:lpstr>TUBERCULOSE NO SNC</vt:lpstr>
      <vt:lpstr>TUBERCULOSE RENAL</vt:lpstr>
      <vt:lpstr>TUBERCULOSE VERTEBRAL</vt:lpstr>
      <vt:lpstr>Apresentação do PowerPoint</vt:lpstr>
      <vt:lpstr>Determinantes sociais</vt:lpstr>
      <vt:lpstr>Apresentação do PowerPoint</vt:lpstr>
      <vt:lpstr>Apresentação do PowerPoint</vt:lpstr>
      <vt:lpstr>Determinantes sociais: movimentos migratórios</vt:lpstr>
      <vt:lpstr>Apresentação do PowerPoint</vt:lpstr>
      <vt:lpstr>Apresentação do PowerPoint</vt:lpstr>
      <vt:lpstr>Prevenção primária</vt:lpstr>
      <vt:lpstr>Prevenção primária</vt:lpstr>
      <vt:lpstr>Apresentação do PowerPoint</vt:lpstr>
      <vt:lpstr>Apresentação do PowerPoint</vt:lpstr>
      <vt:lpstr>Prevenção primária</vt:lpstr>
      <vt:lpstr>Prevenção primária</vt:lpstr>
      <vt:lpstr>Prevenção secundária</vt:lpstr>
      <vt:lpstr>Prevenção secundária</vt:lpstr>
      <vt:lpstr>Apresentação do PowerPoint</vt:lpstr>
      <vt:lpstr>Apresentação do PowerPoint</vt:lpstr>
      <vt:lpstr>Apresentação do PowerPoint</vt:lpstr>
      <vt:lpstr>Apresentação do PowerPoint</vt:lpstr>
      <vt:lpstr>Prevenção secundária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Universidade de São Paulo Faculdade de Medicina de Ribeirão Preto Disciplina de Medicina Preventiva</dc:title>
  <dc:creator>Fernando Bellissimo Rodrigues</dc:creator>
  <cp:lastModifiedBy>Fernando</cp:lastModifiedBy>
  <cp:revision>220</cp:revision>
  <dcterms:created xsi:type="dcterms:W3CDTF">2002-04-14T19:17:59Z</dcterms:created>
  <dcterms:modified xsi:type="dcterms:W3CDTF">2019-08-12T11:04:18Z</dcterms:modified>
</cp:coreProperties>
</file>