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83" d="100"/>
          <a:sy n="83" d="100"/>
        </p:scale>
        <p:origin x="60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9C6AAA-5D20-0349-BA95-74D2FA0CAC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079804C-D344-A645-B7B9-88ED075E5A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7E2658D-3938-FA4F-9B6A-7F19E37FE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8772-C716-414C-8A6A-ED2262E07D74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675C1EC-F3D1-9E49-ADC1-7AA658CFC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F3BB492-8B44-EB41-9045-5FE7F4C6D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CAB6-CC1E-534A-A7DB-C88B9346E09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930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F6869C-2488-7F41-8D76-A3FF88DDC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77DD2C4-A64F-1A43-9DB0-A354FF13C9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A7C6A49-DF40-D448-BEF6-E21C2E141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8772-C716-414C-8A6A-ED2262E07D74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2B93E72-BF91-8046-944E-2C8635F22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E1D4858-C546-4C4D-B5A0-3482980B9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CAB6-CC1E-534A-A7DB-C88B9346E09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0753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B62552F-079D-494D-8BBC-D60DAE55C9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1AF6558-66B7-5A4C-B785-F179391C24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FBF1D6-1936-934D-B272-5B45F028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8772-C716-414C-8A6A-ED2262E07D74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932C45D-20F5-1644-8377-56C17D089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603BB5-D1FE-A340-BB8F-96514407E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CAB6-CC1E-534A-A7DB-C88B9346E09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169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86EAF4-836B-9C4C-B5D1-4A70833CA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D705C4-9E6B-0C47-89D9-0546DB5AE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E72545E-5303-FC46-A08A-513286C97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8772-C716-414C-8A6A-ED2262E07D74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286F4BC-68E1-A948-BA28-536CE9635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D133F4-20F7-A048-8A54-67145EE99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CAB6-CC1E-534A-A7DB-C88B9346E09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7707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1C2B1C-ABA7-C045-8358-8E556A85F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8148666-05B4-8341-B882-9A0C6C5B2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C0F59B0-EE52-744D-A1AB-0404DB180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8772-C716-414C-8A6A-ED2262E07D74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986D518-BE27-B044-8CCC-26268ED84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98F38AA-2541-4743-B4AB-1821F397E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CAB6-CC1E-534A-A7DB-C88B9346E09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5595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D35348-444E-0D4E-841E-EA15F6379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22AB1DF-9424-8C48-8F81-F04AC3F36B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AC9DD73-FCEE-F84C-9B4D-14DF467266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EF8162D-CBC7-804C-82BD-5F2E8DFB5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8772-C716-414C-8A6A-ED2262E07D74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63452C4-C18E-F145-B159-72B9A70ED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98704CB-CA14-CD44-9A5F-807318234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CAB6-CC1E-534A-A7DB-C88B9346E09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3819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DE0843-8C24-8A43-B8DC-AF5850CFA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1DC8F7D-5AE0-394E-ADDC-11348BA08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F5A62B1-8E08-C74A-9447-0E082C9C0D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AEC5048-B236-5944-9EE4-EDC7F1AAAA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D622355-DAA5-1A4C-8F82-9FDF498282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5D7F6A2-1643-1B4F-AFBA-83117883A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8772-C716-414C-8A6A-ED2262E07D74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583D9B9-011A-0340-BF69-94288F6E1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B738CC3-AC3B-484A-89CD-635348599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CAB6-CC1E-534A-A7DB-C88B9346E09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0462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353DA1-ADF4-354B-8286-7EA70E5D3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9F20719-7321-7C4C-B167-A0DE972DF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8772-C716-414C-8A6A-ED2262E07D74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42F55A1-DEEB-5D4A-99F1-D43FFC2D2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2BAC39B-E686-E646-A511-70C001A47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CAB6-CC1E-534A-A7DB-C88B9346E09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525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390B10B-20C5-4E40-9D4B-EF88F175E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8772-C716-414C-8A6A-ED2262E07D74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AD707AE-307E-3D4A-B2F5-39AA55830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1970585-FD00-9C45-9FD5-106865183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CAB6-CC1E-534A-A7DB-C88B9346E09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3160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DB7EF7-4849-004C-AEF3-A5F7173D1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BD2551F-AA4D-144B-9ABD-2A5951ABC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8684C37-DFB5-744E-A1A8-90AFBC664E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C632125-4D27-4246-9CD1-26CC525FA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8772-C716-414C-8A6A-ED2262E07D74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66DE8AB-CF06-E54B-BAC4-50A4C5D84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4CEDB6F-805B-D64C-821A-F520371F7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CAB6-CC1E-534A-A7DB-C88B9346E09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5613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BD54C2-BCA3-5545-A23B-25BB9CD5A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5D6118B-97DA-FB4B-B629-E429E4822F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11952A2-F630-B341-8A93-E873040DB3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A3C2817-9333-F64E-82F2-A9B7437E5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8772-C716-414C-8A6A-ED2262E07D74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91CC453-EB72-434F-8A21-EEFEEAFA2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5D609BE-6AD3-E140-8DA1-536B18036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7CAB6-CC1E-534A-A7DB-C88B9346E09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6117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A8E000D-BF36-B34C-A53D-869CC0A36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3333097-EF6E-0B44-A33A-99FDF997A8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058848-97CE-474A-B1E3-0E42516491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C8772-C716-414C-8A6A-ED2262E07D74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7D7545-60DB-FA45-BDDE-078F03E5FA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5523E74-39CC-804D-B213-0ACF8790E7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7CAB6-CC1E-534A-A7DB-C88B9346E09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2685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6B71868-2C33-D24A-85E2-BD5969CB4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1205"/>
            <a:ext cx="10515600" cy="1325563"/>
          </a:xfrm>
        </p:spPr>
        <p:txBody>
          <a:bodyPr>
            <a:noAutofit/>
          </a:bodyPr>
          <a:lstStyle/>
          <a:p>
            <a:pPr marL="449263" indent="-449263"/>
            <a:r>
              <a:rPr lang="pt-BR" sz="3200" dirty="0"/>
              <a:t>1. 	Especificar qual fase do Ciclo de Vida do Projeto encontram-se os seguintes projetos</a:t>
            </a:r>
          </a:p>
        </p:txBody>
      </p:sp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80D31CD7-DA2B-104A-AE95-E1CE63073D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670216"/>
              </p:ext>
            </p:extLst>
          </p:nvPr>
        </p:nvGraphicFramePr>
        <p:xfrm>
          <a:off x="838200" y="2601646"/>
          <a:ext cx="997849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297">
                  <a:extLst>
                    <a:ext uri="{9D8B030D-6E8A-4147-A177-3AD203B41FA5}">
                      <a16:colId xmlns:a16="http://schemas.microsoft.com/office/drawing/2014/main" val="3611987791"/>
                    </a:ext>
                  </a:extLst>
                </a:gridCol>
                <a:gridCol w="5578867">
                  <a:extLst>
                    <a:ext uri="{9D8B030D-6E8A-4147-A177-3AD203B41FA5}">
                      <a16:colId xmlns:a16="http://schemas.microsoft.com/office/drawing/2014/main" val="2654310479"/>
                    </a:ext>
                  </a:extLst>
                </a:gridCol>
                <a:gridCol w="955497">
                  <a:extLst>
                    <a:ext uri="{9D8B030D-6E8A-4147-A177-3AD203B41FA5}">
                      <a16:colId xmlns:a16="http://schemas.microsoft.com/office/drawing/2014/main" val="632156888"/>
                    </a:ext>
                  </a:extLst>
                </a:gridCol>
                <a:gridCol w="904126">
                  <a:extLst>
                    <a:ext uri="{9D8B030D-6E8A-4147-A177-3AD203B41FA5}">
                      <a16:colId xmlns:a16="http://schemas.microsoft.com/office/drawing/2014/main" val="850529305"/>
                    </a:ext>
                  </a:extLst>
                </a:gridCol>
                <a:gridCol w="883577">
                  <a:extLst>
                    <a:ext uri="{9D8B030D-6E8A-4147-A177-3AD203B41FA5}">
                      <a16:colId xmlns:a16="http://schemas.microsoft.com/office/drawing/2014/main" val="3173449940"/>
                    </a:ext>
                  </a:extLst>
                </a:gridCol>
                <a:gridCol w="904126">
                  <a:extLst>
                    <a:ext uri="{9D8B030D-6E8A-4147-A177-3AD203B41FA5}">
                      <a16:colId xmlns:a16="http://schemas.microsoft.com/office/drawing/2014/main" val="25480639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n.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effectLst/>
                          <a:latin typeface="Arial" panose="020B0604020202020204" pitchFamily="34" charset="0"/>
                        </a:rPr>
                        <a:t>Nome do Projeto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Viabilidade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Planejamento e Projeto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Construção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Entrega e Início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98987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effectLst/>
                          <a:latin typeface="Arial" panose="020B0604020202020204" pitchFamily="34" charset="0"/>
                        </a:rPr>
                        <a:t>Novo túnel de passageiros entre as estações Consolação e Paulista do Metrô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86523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Ferrovia Transcontinental EF 354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84718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Hidrovia Tietê - Trecho Urbano de São Paulo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18939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Ferrovia Transnordestina - Trecho Piaui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89932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Duplicação Rodovia Regis Bittencourt Trecho Serra do Cafezal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72530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Reforma da Estação Elevatória de Traição Rio Pinheiros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03546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Trecho Norte Rodoanel São Paulo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35432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Trem-Bala São Paulo - Rio de Janeiro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0281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 err="1">
                          <a:effectLst/>
                          <a:latin typeface="Arial" panose="020B0604020202020204" pitchFamily="34" charset="0"/>
                        </a:rPr>
                        <a:t>Ferroanel</a:t>
                      </a:r>
                      <a:r>
                        <a:rPr lang="pt-BR" sz="1000" b="0" i="0" u="none" strike="noStrike" dirty="0">
                          <a:effectLst/>
                          <a:latin typeface="Arial" panose="020B0604020202020204" pitchFamily="34" charset="0"/>
                        </a:rPr>
                        <a:t> São Paulo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3022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Linha 5 - Metrô São Paulo - Chácara Klabin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20781501"/>
                  </a:ext>
                </a:extLst>
              </a:tr>
            </a:tbl>
          </a:graphicData>
        </a:graphic>
      </p:graphicFrame>
      <p:graphicFrame>
        <p:nvGraphicFramePr>
          <p:cNvPr id="6" name="Tabela 7">
            <a:extLst>
              <a:ext uri="{FF2B5EF4-FFF2-40B4-BE49-F238E27FC236}">
                <a16:creationId xmlns:a16="http://schemas.microsoft.com/office/drawing/2014/main" id="{EC8AF1AC-7500-2D4A-92FE-D742BDFBDF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044150"/>
              </p:ext>
            </p:extLst>
          </p:nvPr>
        </p:nvGraphicFramePr>
        <p:xfrm>
          <a:off x="565387" y="172445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8566">
                  <a:extLst>
                    <a:ext uri="{9D8B030D-6E8A-4147-A177-3AD203B41FA5}">
                      <a16:colId xmlns:a16="http://schemas.microsoft.com/office/drawing/2014/main" val="1874385421"/>
                    </a:ext>
                  </a:extLst>
                </a:gridCol>
                <a:gridCol w="1519434">
                  <a:extLst>
                    <a:ext uri="{9D8B030D-6E8A-4147-A177-3AD203B41FA5}">
                      <a16:colId xmlns:a16="http://schemas.microsoft.com/office/drawing/2014/main" val="18856864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Nome do aluno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n</a:t>
                      </a:r>
                      <a:r>
                        <a:rPr lang="pt-BR" baseline="30000" dirty="0"/>
                        <a:t>o</a:t>
                      </a:r>
                      <a:r>
                        <a:rPr lang="pt-BR" dirty="0"/>
                        <a:t>. USP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904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516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9956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417016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A7D5740E-6890-CB43-A4C8-736BC99432F7}"/>
              </a:ext>
            </a:extLst>
          </p:cNvPr>
          <p:cNvSpPr txBox="1"/>
          <p:nvPr/>
        </p:nvSpPr>
        <p:spPr>
          <a:xfrm>
            <a:off x="9178062" y="1171873"/>
            <a:ext cx="1790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Máximo 3 alunos</a:t>
            </a:r>
          </a:p>
        </p:txBody>
      </p:sp>
    </p:spTree>
    <p:extLst>
      <p:ext uri="{BB962C8B-B14F-4D97-AF65-F5344CB8AC3E}">
        <p14:creationId xmlns:p14="http://schemas.microsoft.com/office/powerpoint/2010/main" val="68134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4614E6-A19A-7E4F-B42E-7B4F55C0B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23888" indent="-614363"/>
            <a:r>
              <a:rPr lang="pt-BR" sz="3200" dirty="0"/>
              <a:t>2. 	Desenhe e classifique o sistema organizacional da empresa quanto ao gerenciamento de projetos onde fez o módulo de estágio (colocar os nomes das áreas reais da empresa)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E762F09-DB7F-774B-88B8-EDCD1FB92CEA}"/>
              </a:ext>
            </a:extLst>
          </p:cNvPr>
          <p:cNvSpPr txBox="1"/>
          <p:nvPr/>
        </p:nvSpPr>
        <p:spPr>
          <a:xfrm>
            <a:off x="729465" y="1921267"/>
            <a:ext cx="8575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Tipo de organização quanto ao gerenciamento de projetos: Organização </a:t>
            </a:r>
            <a:r>
              <a:rPr lang="pt-BR" dirty="0">
                <a:solidFill>
                  <a:srgbClr val="0070C0"/>
                </a:solidFill>
              </a:rPr>
              <a:t>______________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04357645-981A-1443-BDC3-25DDB4827983}"/>
              </a:ext>
            </a:extLst>
          </p:cNvPr>
          <p:cNvSpPr/>
          <p:nvPr/>
        </p:nvSpPr>
        <p:spPr>
          <a:xfrm>
            <a:off x="4666180" y="2784297"/>
            <a:ext cx="2412714" cy="5342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0070C0"/>
              </a:solidFill>
            </a:endParaRPr>
          </a:p>
        </p:txBody>
      </p:sp>
      <p:cxnSp>
        <p:nvCxnSpPr>
          <p:cNvPr id="7" name="Conector Angulado 6">
            <a:extLst>
              <a:ext uri="{FF2B5EF4-FFF2-40B4-BE49-F238E27FC236}">
                <a16:creationId xmlns:a16="http://schemas.microsoft.com/office/drawing/2014/main" id="{CA1BE088-0AFC-1D44-B904-CA536842E446}"/>
              </a:ext>
            </a:extLst>
          </p:cNvPr>
          <p:cNvCxnSpPr>
            <a:cxnSpLocks/>
            <a:stCxn id="4" idx="2"/>
            <a:endCxn id="8" idx="0"/>
          </p:cNvCxnSpPr>
          <p:nvPr/>
        </p:nvCxnSpPr>
        <p:spPr>
          <a:xfrm rot="5400000">
            <a:off x="4589711" y="2750319"/>
            <a:ext cx="714593" cy="185106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7">
            <a:extLst>
              <a:ext uri="{FF2B5EF4-FFF2-40B4-BE49-F238E27FC236}">
                <a16:creationId xmlns:a16="http://schemas.microsoft.com/office/drawing/2014/main" id="{80DD1D76-FC97-3445-8CE6-2D319D71E639}"/>
              </a:ext>
            </a:extLst>
          </p:cNvPr>
          <p:cNvSpPr/>
          <p:nvPr/>
        </p:nvSpPr>
        <p:spPr>
          <a:xfrm>
            <a:off x="2815119" y="4033146"/>
            <a:ext cx="2412714" cy="5342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0070C0"/>
              </a:solidFill>
            </a:endParaRPr>
          </a:p>
        </p:txBody>
      </p:sp>
      <p:cxnSp>
        <p:nvCxnSpPr>
          <p:cNvPr id="10" name="Conector Angulado 9">
            <a:extLst>
              <a:ext uri="{FF2B5EF4-FFF2-40B4-BE49-F238E27FC236}">
                <a16:creationId xmlns:a16="http://schemas.microsoft.com/office/drawing/2014/main" id="{862C0D29-9A90-0349-A51E-6FDD97B07B3D}"/>
              </a:ext>
            </a:extLst>
          </p:cNvPr>
          <p:cNvCxnSpPr>
            <a:cxnSpLocks/>
            <a:stCxn id="4" idx="2"/>
            <a:endCxn id="11" idx="0"/>
          </p:cNvCxnSpPr>
          <p:nvPr/>
        </p:nvCxnSpPr>
        <p:spPr>
          <a:xfrm rot="16200000" flipH="1">
            <a:off x="6772702" y="2418388"/>
            <a:ext cx="715126" cy="25154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 10">
            <a:extLst>
              <a:ext uri="{FF2B5EF4-FFF2-40B4-BE49-F238E27FC236}">
                <a16:creationId xmlns:a16="http://schemas.microsoft.com/office/drawing/2014/main" id="{BEE0E94A-9D77-D146-BA52-52827EF5936D}"/>
              </a:ext>
            </a:extLst>
          </p:cNvPr>
          <p:cNvSpPr/>
          <p:nvPr/>
        </p:nvSpPr>
        <p:spPr>
          <a:xfrm>
            <a:off x="7181636" y="4033679"/>
            <a:ext cx="2412714" cy="5342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0070C0"/>
              </a:solidFill>
            </a:endParaRPr>
          </a:p>
        </p:txBody>
      </p:sp>
      <p:cxnSp>
        <p:nvCxnSpPr>
          <p:cNvPr id="13" name="Conector Angulado 12">
            <a:extLst>
              <a:ext uri="{FF2B5EF4-FFF2-40B4-BE49-F238E27FC236}">
                <a16:creationId xmlns:a16="http://schemas.microsoft.com/office/drawing/2014/main" id="{474CCB5F-F25F-4F4B-A62A-97AFF2BFE202}"/>
              </a:ext>
            </a:extLst>
          </p:cNvPr>
          <p:cNvCxnSpPr>
            <a:cxnSpLocks/>
            <a:stCxn id="11" idx="2"/>
            <a:endCxn id="14" idx="0"/>
          </p:cNvCxnSpPr>
          <p:nvPr/>
        </p:nvCxnSpPr>
        <p:spPr>
          <a:xfrm rot="5400000">
            <a:off x="7105435" y="3999433"/>
            <a:ext cx="714056" cy="185106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ângulo 13">
            <a:extLst>
              <a:ext uri="{FF2B5EF4-FFF2-40B4-BE49-F238E27FC236}">
                <a16:creationId xmlns:a16="http://schemas.microsoft.com/office/drawing/2014/main" id="{0720B018-11FB-5042-A316-D1C4EA2DF7D6}"/>
              </a:ext>
            </a:extLst>
          </p:cNvPr>
          <p:cNvSpPr/>
          <p:nvPr/>
        </p:nvSpPr>
        <p:spPr>
          <a:xfrm>
            <a:off x="5330576" y="5281991"/>
            <a:ext cx="2412714" cy="5342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0070C0"/>
              </a:solidFill>
            </a:endParaRPr>
          </a:p>
        </p:txBody>
      </p:sp>
      <p:cxnSp>
        <p:nvCxnSpPr>
          <p:cNvPr id="15" name="Conector Angulado 14">
            <a:extLst>
              <a:ext uri="{FF2B5EF4-FFF2-40B4-BE49-F238E27FC236}">
                <a16:creationId xmlns:a16="http://schemas.microsoft.com/office/drawing/2014/main" id="{E1B233F4-964E-D343-AC64-45DEF22E7456}"/>
              </a:ext>
            </a:extLst>
          </p:cNvPr>
          <p:cNvCxnSpPr>
            <a:cxnSpLocks/>
            <a:stCxn id="11" idx="2"/>
            <a:endCxn id="16" idx="0"/>
          </p:cNvCxnSpPr>
          <p:nvPr/>
        </p:nvCxnSpPr>
        <p:spPr>
          <a:xfrm rot="16200000" flipH="1">
            <a:off x="9288694" y="3667234"/>
            <a:ext cx="714056" cy="251545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 15">
            <a:extLst>
              <a:ext uri="{FF2B5EF4-FFF2-40B4-BE49-F238E27FC236}">
                <a16:creationId xmlns:a16="http://schemas.microsoft.com/office/drawing/2014/main" id="{67888407-20E1-384C-86FE-8C098CBAFCF3}"/>
              </a:ext>
            </a:extLst>
          </p:cNvPr>
          <p:cNvSpPr/>
          <p:nvPr/>
        </p:nvSpPr>
        <p:spPr>
          <a:xfrm>
            <a:off x="9697094" y="5281991"/>
            <a:ext cx="2412714" cy="53425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rgbClr val="0070C0"/>
                </a:solidFill>
              </a:rPr>
              <a:t>Nome da Área onde o aluno fez estágio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02C7FD53-A571-DF45-B406-D955B93427D2}"/>
              </a:ext>
            </a:extLst>
          </p:cNvPr>
          <p:cNvSpPr/>
          <p:nvPr/>
        </p:nvSpPr>
        <p:spPr>
          <a:xfrm>
            <a:off x="172948" y="5275681"/>
            <a:ext cx="2412714" cy="5342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0070C0"/>
              </a:solidFill>
            </a:endParaRPr>
          </a:p>
        </p:txBody>
      </p:sp>
      <p:cxnSp>
        <p:nvCxnSpPr>
          <p:cNvPr id="21" name="Conector Angulado 20">
            <a:extLst>
              <a:ext uri="{FF2B5EF4-FFF2-40B4-BE49-F238E27FC236}">
                <a16:creationId xmlns:a16="http://schemas.microsoft.com/office/drawing/2014/main" id="{E5ABC712-BE30-3546-AF5A-D5C132CADCBE}"/>
              </a:ext>
            </a:extLst>
          </p:cNvPr>
          <p:cNvCxnSpPr>
            <a:cxnSpLocks/>
            <a:stCxn id="4" idx="2"/>
            <a:endCxn id="20" idx="0"/>
          </p:cNvCxnSpPr>
          <p:nvPr/>
        </p:nvCxnSpPr>
        <p:spPr>
          <a:xfrm rot="5400000">
            <a:off x="2647357" y="2050501"/>
            <a:ext cx="1957128" cy="4493232"/>
          </a:xfrm>
          <a:prstGeom prst="bentConnector3">
            <a:avLst>
              <a:gd name="adj1" fmla="val 18502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29660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208</Words>
  <Application>Microsoft Office PowerPoint</Application>
  <PresentationFormat>Widescreen</PresentationFormat>
  <Paragraphs>73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1.  Especificar qual fase do Ciclo de Vida do Projeto encontram-se os seguintes projetos</vt:lpstr>
      <vt:lpstr>2.  Desenhe e classifique o sistema organizacional da empresa quanto ao gerenciamento de projetos onde fez o módulo de estágio (colocar os nomes das áreas reais da empresa)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Trabalho em Grupo Aula 01</dc:title>
  <dc:creator>Paulino G Francischini</dc:creator>
  <cp:lastModifiedBy>Paulino G Francischini</cp:lastModifiedBy>
  <cp:revision>5</cp:revision>
  <dcterms:created xsi:type="dcterms:W3CDTF">2021-01-05T03:36:51Z</dcterms:created>
  <dcterms:modified xsi:type="dcterms:W3CDTF">2023-01-16T22:26:43Z</dcterms:modified>
</cp:coreProperties>
</file>