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5" r:id="rId2"/>
    <p:sldId id="315" r:id="rId3"/>
    <p:sldId id="316" r:id="rId4"/>
    <p:sldId id="317" r:id="rId5"/>
    <p:sldId id="318" r:id="rId6"/>
    <p:sldId id="319" r:id="rId7"/>
    <p:sldId id="320" r:id="rId8"/>
    <p:sldId id="314" r:id="rId9"/>
    <p:sldId id="321" r:id="rId10"/>
    <p:sldId id="322" r:id="rId11"/>
    <p:sldId id="323" r:id="rId12"/>
    <p:sldId id="325" r:id="rId13"/>
    <p:sldId id="327" r:id="rId14"/>
    <p:sldId id="326" r:id="rId15"/>
    <p:sldId id="329" r:id="rId16"/>
    <p:sldId id="330" r:id="rId17"/>
    <p:sldId id="324" r:id="rId18"/>
    <p:sldId id="331" r:id="rId19"/>
    <p:sldId id="335" r:id="rId20"/>
    <p:sldId id="332" r:id="rId21"/>
    <p:sldId id="333" r:id="rId22"/>
    <p:sldId id="334" r:id="rId23"/>
    <p:sldId id="336" r:id="rId24"/>
    <p:sldId id="341" r:id="rId25"/>
    <p:sldId id="342" r:id="rId26"/>
    <p:sldId id="343" r:id="rId27"/>
    <p:sldId id="337" r:id="rId28"/>
    <p:sldId id="338" r:id="rId29"/>
    <p:sldId id="339" r:id="rId30"/>
    <p:sldId id="340" r:id="rId31"/>
    <p:sldId id="344" r:id="rId32"/>
    <p:sldId id="345" r:id="rId33"/>
    <p:sldId id="31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238B-23E8-4C78-812B-3C670E0A189D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CB23-5156-46B9-9E66-CDB36B31C0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11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BE868-2908-4581-9A25-6807E3A37A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326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5B48-A329-40AE-B8D3-D80BE95D32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60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pt-BR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0DCB8-8E98-4BC7-8C71-7C6DA23B467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676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6E9363-CFAA-4F5D-9DA3-C3E85196EC55}" type="slidenum">
              <a:rPr lang="en-GB" altLang="pt-BR"/>
              <a:pPr/>
              <a:t>13</a:t>
            </a:fld>
            <a:endParaRPr lang="en-GB" altLang="pt-B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0257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0702C-4688-4079-8A5B-817CC40EA685}" type="slidenum">
              <a:rPr lang="en-GB" altLang="pt-BR"/>
              <a:pPr/>
              <a:t>14</a:t>
            </a:fld>
            <a:endParaRPr lang="en-GB" altLang="pt-BR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4129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6C235-3A50-4FC4-9C15-D5CBB15D3C07}" type="slidenum">
              <a:rPr lang="en-GB" altLang="pt-BR"/>
              <a:pPr/>
              <a:t>15</a:t>
            </a:fld>
            <a:endParaRPr lang="en-GB" altLang="pt-BR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2109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BB122-6792-4D90-8B0A-BB01C46AB02E}" type="slidenum">
              <a:rPr lang="en-GB" altLang="pt-BR"/>
              <a:pPr/>
              <a:t>16</a:t>
            </a:fld>
            <a:endParaRPr lang="en-GB" altLang="pt-BR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1926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D15AC-6A54-4C46-80D3-097597D84203}" type="slidenum">
              <a:rPr lang="en-GB" altLang="pt-BR"/>
              <a:pPr/>
              <a:t>18</a:t>
            </a:fld>
            <a:endParaRPr lang="en-GB" altLang="pt-BR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3781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25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28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464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0EADA-010A-4527-B015-414AA10382B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0271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68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5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70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24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18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91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60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7DAC-F75A-4EC6-89F1-E6D91D10A62A}" type="datetimeFigureOut">
              <a:rPr lang="pt-BR" smtClean="0"/>
              <a:t>16/02/2017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8BB0-EF96-4339-BFDC-F76F3E28E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2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images.google.com.my/imgres?imgurl=http://upload.wikimedia.org/wikipedia/meta/9/91/Nohat-logo-XI-big-text.png&amp;imgrefurl=http://meta.wikimedia.org/wiki/Logo&amp;h=1296&amp;w=1058&amp;sz=355&amp;hl=en&amp;start=9&amp;um=1&amp;tbnid=4BxqeqTR0iv_nM:&amp;tbnh=150&amp;tbnw=122&amp;prev=/images?q%3Dwikis%2Blogo%26svnum%3D10%26um%3D1%26hl%3Den" TargetMode="External"/><Relationship Id="rId3" Type="http://schemas.openxmlformats.org/officeDocument/2006/relationships/hyperlink" Target="http://images.google.com.my/imgres?imgurl=http://2007.sxsw.com/community_blog/wp-content/uploads/2006/11/youtube_logo.jpg&amp;imgrefurl=http://2007.sxsw.com/community_blog/?m%3D200611&amp;h=146&amp;w=220&amp;sz=7&amp;hl=en&amp;start=2&amp;tbnid=Z9ohCLszmN5mPM:&amp;tbnh=71&amp;tbnw=107&amp;prev=/images?q%3Dyoutube%2Blogo%26gbv%3D2%26svnum%3D10%26hl%3Den" TargetMode="External"/><Relationship Id="rId7" Type="http://schemas.openxmlformats.org/officeDocument/2006/relationships/hyperlink" Target="http://images.google.com.my/imgres?imgurl=http://www.opendemocracy.net/openblogs/resources/od/BloggerLogo.gif&amp;imgrefurl=http://www.opendemocracy.net/openblogs/blog/od/?month%3D11%26year%3D2006&amp;h=152&amp;w=152&amp;sz=2&amp;hl=en&amp;start=16&amp;tbnid=b-7wJubavOXG9M:&amp;tbnh=96&amp;tbnw=96&amp;prev=/images?q%3Dblogger%2Blogo%26gbv%3D2%26svnum%3D10%26hl%3Den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hyperlink" Target="http://images.google.com.my/imgres?imgurl=http://www.rapel.com.br/orkut-logo.gif&amp;imgrefurl=http://quinari.com.br/artigos/blog/&amp;h=37&amp;w=96&amp;sz=3&amp;hl=en&amp;start=2&amp;tbnid=VA1NkKIs3ZFlIM:&amp;tbnh=31&amp;tbnw=81&amp;prev=/images?q%3Dorkut%2Blogo%26gbv%3D2%26svnum%3D10%26hl%3Den" TargetMode="External"/><Relationship Id="rId5" Type="http://schemas.openxmlformats.org/officeDocument/2006/relationships/hyperlink" Target="http://images.google.com.my/imgres?imgurl=http://www.logotwo.com/wp-content/uploads/2006/08/flicker.gif&amp;imgrefurl=http://www.logotwo.com/photo/flickr/&amp;h=166&amp;w=300&amp;sz=2&amp;hl=en&amp;start=2&amp;tbnid=ZCR7yKtd0WRm1M:&amp;tbnh=64&amp;tbnw=116&amp;prev=/images?q%3Dflicker%2Blogo%26gbv%3D2%26svnum%3D10%26hl%3Den" TargetMode="External"/><Relationship Id="rId15" Type="http://schemas.openxmlformats.org/officeDocument/2006/relationships/hyperlink" Target="http://en.wikipedia.org/wiki/Image:Web_2.0_Map.sv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images.google.com.my/imgres?imgurl=http://www.bussolaescolar.com.br/logo_orkut.jpg&amp;imgrefurl=http://www.bussolaescolar.com.br/orkut.htm&amp;h=176&amp;w=288&amp;sz=17&amp;hl=en&amp;start=5&amp;tbnid=8jTYgFvSR0k1LM:&amp;tbnh=70&amp;tbnw=115&amp;prev=/images?q%3Dorkut%2Blogo%26gbv%3D2%26svnum%3D10%26hl%3Den" TargetMode="External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internetlivestats.com/twitter-statistics/" TargetMode="External"/><Relationship Id="rId7" Type="http://schemas.openxmlformats.org/officeDocument/2006/relationships/hyperlink" Target="http://www.google.com.br/url?sa=i&amp;rct=j&amp;q=instagram+facebook&amp;source=images&amp;cd=&amp;cad=rja&amp;docid=5oaClYNPxV0jAM&amp;tbnid=FrX-VyxV0CQVkM:&amp;ved=0CAUQjRw&amp;url=http://www.universosmart.com.br/tecnologia/facebook-compra-instagram-101.html&amp;ei=Y_hCUe-MKoba8wSYoIGIAQ&amp;bvm=bv.43828540,d.dmg&amp;psig=AFQjCNFCGfkEVEjDzBmFpbpRh0smg5FQlQ&amp;ust=1363429851519134" TargetMode="External"/><Relationship Id="rId12" Type="http://schemas.openxmlformats.org/officeDocument/2006/relationships/image" Target="../media/image35.gif"/><Relationship Id="rId2" Type="http://schemas.openxmlformats.org/officeDocument/2006/relationships/hyperlink" Target="https://instagram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hyperlink" Target="http://pt.wordpress.com/stats/" TargetMode="External"/><Relationship Id="rId10" Type="http://schemas.openxmlformats.org/officeDocument/2006/relationships/image" Target="../media/image33.jpeg"/><Relationship Id="rId4" Type="http://schemas.openxmlformats.org/officeDocument/2006/relationships/hyperlink" Target="http://trends.builtwith.com/cms/Drupal" TargetMode="Externa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spa%C3%B1a" TargetMode="External"/><Relationship Id="rId13" Type="http://schemas.openxmlformats.org/officeDocument/2006/relationships/hyperlink" Target="http://www.erevistas.csic.es/" TargetMode="External"/><Relationship Id="rId3" Type="http://schemas.openxmlformats.org/officeDocument/2006/relationships/hyperlink" Target="https://es.wikipedia.org/wiki/En_l%C3%ADnea" TargetMode="External"/><Relationship Id="rId7" Type="http://schemas.openxmlformats.org/officeDocument/2006/relationships/hyperlink" Target="http://digital.csic.es/" TargetMode="External"/><Relationship Id="rId12" Type="http://schemas.openxmlformats.org/officeDocument/2006/relationships/hyperlink" Target="http://doaj.org/" TargetMode="External"/><Relationship Id="rId2" Type="http://schemas.openxmlformats.org/officeDocument/2006/relationships/hyperlink" Target="https://es.wikipedia.org/wiki/Base_de_dat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wikipedia.org/wiki/Digital.CSIC" TargetMode="External"/><Relationship Id="rId11" Type="http://schemas.openxmlformats.org/officeDocument/2006/relationships/hyperlink" Target="http://www.cervantesvirtual.com/" TargetMode="External"/><Relationship Id="rId5" Type="http://schemas.openxmlformats.org/officeDocument/2006/relationships/hyperlink" Target="http://digibug.ugr.es/" TargetMode="External"/><Relationship Id="rId10" Type="http://schemas.openxmlformats.org/officeDocument/2006/relationships/hyperlink" Target="http://www.bne.es/es/Catalogos/BibliotecaDigitalHispanica/Inicio/index.html" TargetMode="External"/><Relationship Id="rId4" Type="http://schemas.openxmlformats.org/officeDocument/2006/relationships/hyperlink" Target="https://es.wikipedia.org/wiki/Hispana_(recolector_OAI)" TargetMode="External"/><Relationship Id="rId9" Type="http://schemas.openxmlformats.org/officeDocument/2006/relationships/hyperlink" Target="https://es.wikipedia.org/wiki/Centro_Superior_de_Investigaciones_Cient%C3%ADficas" TargetMode="External"/><Relationship Id="rId1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l.org/pt/" TargetMode="External"/><Relationship Id="rId7" Type="http://schemas.openxmlformats.org/officeDocument/2006/relationships/hyperlink" Target="http://www.lusosofia.net/" TargetMode="External"/><Relationship Id="rId2" Type="http://schemas.openxmlformats.org/officeDocument/2006/relationships/hyperlink" Target="https://www.gutenberg.org/wiki/PT_Principa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dltd.org/" TargetMode="External"/><Relationship Id="rId5" Type="http://schemas.openxmlformats.org/officeDocument/2006/relationships/hyperlink" Target="http://www.culturaacademica.com.br/" TargetMode="External"/><Relationship Id="rId4" Type="http://schemas.openxmlformats.org/officeDocument/2006/relationships/hyperlink" Target="http://www.dominiopublico.gov.b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pkhQMssGggI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youtube.com/watch?v=971ocC4VqH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md.edu/~golbeck/LBSC690/SemanticWeb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t.wikipedia.org/wiki/Moritz_Schlic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codificador%20Shannon&amp;source=images&amp;cd=&amp;cad=rja&amp;docid=yL_bf9HKy5QInM&amp;tbnid=FJbZLVSRfojmoM:&amp;ved=0CAUQjRw&amp;url=http://es.wikipedia.org/wiki/Comunicaci%C3%B3n&amp;ei=x1wXUq7FCpCK9AShv4CADQ&amp;psig=AFQjCNE3rzPLvFnJ8CvlPb4AkIptvW7H2w&amp;ust=1377349135530311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om.br/url?sa=i&amp;rct=j&amp;q=Siste+ma+X+Shannon&amp;source=images&amp;cd=&amp;cad=rja&amp;docid=VzEfCHZ8akFVBM&amp;tbnid=A6xoRnp0E4wDEM:&amp;ved=0CAUQjRw&amp;url=http://identidadediversa.wordpress.com/projetos-coletivos/imagem-e-cultura-imaterial/&amp;ei=_1kXUtTRJIe69gTfmIGwBg&amp;bvm=bv.51156542,d.b2I&amp;psig=AFQjCNGzf8qk3t0WqB6TWMu8IsfpDSXxog&amp;ust=137734798653329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marcosmucheroni.pro.br/blog/wp-content/uploads/2011/10/DenisRitchi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algn="ctr"/>
            <a:r>
              <a:rPr lang="pt-BR" sz="2400" dirty="0"/>
              <a:t>A </a:t>
            </a:r>
            <a:r>
              <a:rPr lang="pt-BR" sz="2400" dirty="0" smtClean="0"/>
              <a:t>Internet</a:t>
            </a:r>
            <a:r>
              <a:rPr lang="pt-BR" sz="2400" dirty="0"/>
              <a:t>, Repositórios, Bibliotecas Digitais e </a:t>
            </a:r>
            <a:r>
              <a:rPr lang="pt-BR" sz="2400"/>
              <a:t>Software </a:t>
            </a:r>
            <a:r>
              <a:rPr lang="pt-BR" sz="2400" smtClean="0"/>
              <a:t>Livre</a:t>
            </a:r>
            <a:br>
              <a:rPr lang="pt-BR" sz="2400" smtClean="0"/>
            </a:br>
            <a:r>
              <a:rPr lang="pt-BR" sz="4000" b="1" smtClean="0"/>
              <a:t>Aula </a:t>
            </a:r>
            <a:r>
              <a:rPr lang="pt-BR" sz="4000" b="1" dirty="0" smtClean="0"/>
              <a:t>4</a:t>
            </a:r>
            <a:endParaRPr lang="pt-BR" sz="4000" b="1" dirty="0"/>
          </a:p>
        </p:txBody>
      </p:sp>
      <p:sp>
        <p:nvSpPr>
          <p:cNvPr id="5" name="Subtítulo 6"/>
          <p:cNvSpPr txBox="1">
            <a:spLocks/>
          </p:cNvSpPr>
          <p:nvPr/>
        </p:nvSpPr>
        <p:spPr>
          <a:xfrm>
            <a:off x="1104900" y="4372404"/>
            <a:ext cx="5734050" cy="955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MPI4002</a:t>
            </a:r>
            <a:r>
              <a:rPr lang="pt-BR" dirty="0" smtClean="0"/>
              <a:t> - </a:t>
            </a:r>
            <a:r>
              <a:rPr lang="pt-BR" b="1" dirty="0" smtClean="0"/>
              <a:t>Bibliotecas Digitais: Implementação e Avaliação de Sistemas e Serviços Digitais</a:t>
            </a:r>
          </a:p>
          <a:p>
            <a:r>
              <a:rPr lang="pt-BR" b="1" dirty="0" smtClean="0"/>
              <a:t>Profs. Marcos L. </a:t>
            </a:r>
            <a:r>
              <a:rPr lang="pt-BR" b="1" dirty="0" err="1" smtClean="0"/>
              <a:t>Mucheroni</a:t>
            </a:r>
            <a:r>
              <a:rPr lang="pt-BR" b="1" dirty="0" smtClean="0"/>
              <a:t> – José Fernando M. Silva</a:t>
            </a:r>
            <a:endParaRPr lang="pt-BR" dirty="0"/>
          </a:p>
        </p:txBody>
      </p:sp>
      <p:pic>
        <p:nvPicPr>
          <p:cNvPr id="9" name="Picture 4" descr="Resultado de imagem para eca 50 an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07" y="6104007"/>
            <a:ext cx="2057047" cy="60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22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78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-457200"/>
            <a:ext cx="9144000" cy="23271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pitchFamily="34" charset="0"/>
              </a:rPr>
              <a:t>Crowdsourcing (2a. História)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3013062" y="4102189"/>
            <a:ext cx="8229600" cy="5276850"/>
          </a:xfrm>
        </p:spPr>
        <p:txBody>
          <a:bodyPr rtlCol="0">
            <a:normAutofit/>
          </a:bodyPr>
          <a:lstStyle/>
          <a:p>
            <a:pPr>
              <a:buFontTx/>
              <a:buChar char="-"/>
              <a:defRPr/>
            </a:pPr>
            <a:r>
              <a:rPr lang="pt-BR" sz="1600" dirty="0"/>
              <a:t>De Cambridge para o A.I. Lab MIT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Já existia a </a:t>
            </a:r>
            <a:r>
              <a:rPr lang="pt-BR" sz="1600" dirty="0" err="1"/>
              <a:t>MicroSoft</a:t>
            </a:r>
            <a:r>
              <a:rPr lang="pt-BR" sz="1600" dirty="0"/>
              <a:t> e o UNIX (complexo)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Protesto contra o M.S. -&gt; GNU (Gnu Not Unix)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GPL (Gnu Public License), jogada do software livre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Mas faltava o kernel (núcleo) – mais 2 anos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Começaram o </a:t>
            </a:r>
            <a:r>
              <a:rPr lang="pt-BR" sz="1600" i="1" dirty="0"/>
              <a:t>circulo virtuoso  </a:t>
            </a:r>
            <a:r>
              <a:rPr lang="pt-BR" sz="1600" dirty="0"/>
              <a:t>ajudou o Linux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Hoje 70% dos servidores usam Apache</a:t>
            </a:r>
          </a:p>
          <a:p>
            <a:pPr>
              <a:buFontTx/>
              <a:buChar char="-"/>
              <a:defRPr/>
            </a:pPr>
            <a:endParaRPr lang="pt-BR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220718" y="1284407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pt-BR" dirty="0"/>
              <a:t>1991 Linus Torvalds </a:t>
            </a:r>
          </a:p>
          <a:p>
            <a:pPr>
              <a:defRPr/>
            </a:pPr>
            <a:r>
              <a:rPr lang="pt-BR" dirty="0"/>
              <a:t>  pede ajuda na rede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4901" y="1270330"/>
            <a:ext cx="2201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Richard </a:t>
            </a:r>
            <a:r>
              <a:rPr lang="pt-BR" dirty="0" err="1"/>
              <a:t>Stalman</a:t>
            </a:r>
            <a:r>
              <a:rPr lang="pt-BR" dirty="0"/>
              <a:t>– </a:t>
            </a:r>
          </a:p>
          <a:p>
            <a:pPr>
              <a:defRPr/>
            </a:pPr>
            <a:r>
              <a:rPr lang="pt-BR" dirty="0"/>
              <a:t>1970-1983 - UNIX</a:t>
            </a:r>
          </a:p>
        </p:txBody>
      </p:sp>
      <p:pic>
        <p:nvPicPr>
          <p:cNvPr id="11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800" y="2580677"/>
            <a:ext cx="6946862" cy="176794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6" descr="Richard_Stall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48" y="2085965"/>
            <a:ext cx="19361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linusJov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32" y="2085965"/>
            <a:ext cx="19046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-457200"/>
            <a:ext cx="9144000" cy="23271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438400" y="164648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pitchFamily="34" charset="0"/>
              </a:rPr>
              <a:t>Agora a 3a. </a:t>
            </a:r>
            <a:r>
              <a:rPr lang="en-US" dirty="0" err="1">
                <a:latin typeface="Century Gothic" pitchFamily="34" charset="0"/>
              </a:rPr>
              <a:t>história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3557" name="Picture 6" descr="L_Sa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385145"/>
            <a:ext cx="1224136" cy="18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25917" y="3782106"/>
            <a:ext cx="8041010" cy="39909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2001 sai para jantar com Ben </a:t>
            </a:r>
            <a:r>
              <a:rPr lang="pt-BR" sz="1600" dirty="0" err="1"/>
              <a:t>Kovitz</a:t>
            </a:r>
            <a:r>
              <a:rPr lang="pt-BR" sz="1600" dirty="0"/>
              <a:t> – San Diego: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“enciclopédia” de Diderot - $ de Jimmy </a:t>
            </a:r>
            <a:r>
              <a:rPr lang="pt-BR" sz="1600" dirty="0" err="1"/>
              <a:t>Wales</a:t>
            </a:r>
            <a:r>
              <a:rPr lang="pt-BR" sz="1600" dirty="0"/>
              <a:t>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err="1"/>
              <a:t>Nupedia</a:t>
            </a:r>
            <a:r>
              <a:rPr lang="pt-BR" sz="1600" dirty="0"/>
              <a:t> em GPL, mas poucos colaboradores e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Pior: a Enciclopédia Britânica disponibilizou conteúdos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 err="1"/>
              <a:t>Nupedia</a:t>
            </a:r>
            <a:r>
              <a:rPr lang="pt-BR" sz="1600" dirty="0"/>
              <a:t>: o rigor de poucos, mas a </a:t>
            </a:r>
            <a:r>
              <a:rPr lang="pt-BR" sz="1600" dirty="0" err="1"/>
              <a:t>Wikipedia</a:t>
            </a:r>
            <a:r>
              <a:rPr lang="pt-BR" sz="1600" dirty="0"/>
              <a:t> crescia: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3 semanas – 17 artigos, 150 em 1 mês, 3.7 mil , 4 meses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    Hoje: 2.2 milhões de artigos – 23 vezes a Britânica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1600" dirty="0"/>
              <a:t>                                                                   4ª. História, Ler !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63343" y="374073"/>
            <a:ext cx="5904657" cy="16464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Mas a multidão poderia produzir “conhecimento” </a:t>
            </a:r>
            <a:r>
              <a:rPr lang="en-US" sz="1600" dirty="0"/>
              <a:t>?</a:t>
            </a:r>
            <a:endParaRPr lang="pt-BR" sz="16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Clássico de Raymond Eric S. Raymond em 1997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“The </a:t>
            </a:r>
            <a:r>
              <a:rPr lang="pt-BR" sz="1600" dirty="0" err="1"/>
              <a:t>Baazar</a:t>
            </a:r>
            <a:r>
              <a:rPr lang="pt-BR" sz="1600" dirty="0"/>
              <a:t> </a:t>
            </a:r>
            <a:r>
              <a:rPr lang="pt-BR" sz="1600" dirty="0" err="1"/>
              <a:t>and</a:t>
            </a:r>
            <a:r>
              <a:rPr lang="pt-BR" sz="1600" dirty="0"/>
              <a:t> </a:t>
            </a:r>
            <a:r>
              <a:rPr lang="pt-BR" sz="1600" dirty="0" err="1"/>
              <a:t>Cathedral</a:t>
            </a:r>
            <a:r>
              <a:rPr lang="pt-BR" sz="1600" dirty="0"/>
              <a:t>” usado depois por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pt-BR" sz="1600" dirty="0"/>
              <a:t>Larry Sanger ex-professor de Filosofia- Y2K </a:t>
            </a:r>
            <a:r>
              <a:rPr lang="pt-BR" sz="1600" dirty="0" err="1"/>
              <a:t>review</a:t>
            </a:r>
            <a:endParaRPr lang="pt-BR" sz="16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BR" kern="0" dirty="0"/>
          </a:p>
        </p:txBody>
      </p:sp>
      <p:pic>
        <p:nvPicPr>
          <p:cNvPr id="9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917" y="2356300"/>
            <a:ext cx="6946862" cy="176794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540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da Web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8183"/>
          </a:xfr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pt-PT" dirty="0" smtClean="0"/>
              <a:t>“</a:t>
            </a:r>
            <a:r>
              <a:rPr lang="pt-PT" i="1" dirty="0" smtClean="0"/>
              <a:t>A </a:t>
            </a:r>
            <a:r>
              <a:rPr lang="pt-PT" i="1" dirty="0"/>
              <a:t>Web Semântica é uma extensão da web atual na qual a informação é dada um significado bem definido, permitindo que os computadores e as pessoas trabalhem em </a:t>
            </a:r>
            <a:r>
              <a:rPr lang="pt-PT" i="1" dirty="0" smtClean="0"/>
              <a:t>cooperação</a:t>
            </a:r>
            <a:r>
              <a:rPr lang="pt-PT" dirty="0" smtClean="0"/>
              <a:t>” (Tim Berners-Lee et all. 2001)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101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12EF-2559-44CA-914B-22EA0CF831DF}" type="slidenum">
              <a:rPr lang="en-US" altLang="pt-BR"/>
              <a:pPr/>
              <a:t>13</a:t>
            </a:fld>
            <a:endParaRPr lang="en-US" altLang="pt-BR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smtClean="0"/>
              <a:t>O que é a Web de Dados?</a:t>
            </a:r>
            <a:endParaRPr lang="en-US" altLang="pt-BR" sz="28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400" dirty="0" err="1" smtClean="0"/>
              <a:t>Pensando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em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guardar</a:t>
            </a:r>
            <a:r>
              <a:rPr lang="en-US" altLang="pt-BR" sz="2400" dirty="0" smtClean="0"/>
              <a:t> bits ... </a:t>
            </a:r>
            <a:r>
              <a:rPr lang="en-US" altLang="pt-BR" sz="2400" dirty="0"/>
              <a:t>1994 </a:t>
            </a:r>
          </a:p>
          <a:p>
            <a:pPr>
              <a:lnSpc>
                <a:spcPct val="80000"/>
              </a:lnSpc>
            </a:pPr>
            <a:endParaRPr lang="en-US" altLang="pt-B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400" dirty="0"/>
              <a:t>HTML </a:t>
            </a:r>
            <a:r>
              <a:rPr lang="en-US" altLang="pt-BR" sz="2400" dirty="0" smtClean="0"/>
              <a:t>e </a:t>
            </a:r>
            <a:r>
              <a:rPr lang="en-US" altLang="pt-BR" sz="2400" dirty="0"/>
              <a:t>URIs </a:t>
            </a:r>
            <a:r>
              <a:rPr lang="en-US" altLang="pt-BR" sz="2400" dirty="0" smtClean="0"/>
              <a:t> (</a:t>
            </a:r>
            <a:r>
              <a:rPr lang="en-US" altLang="pt-BR" sz="2400" dirty="0" err="1" smtClean="0"/>
              <a:t>Recursos</a:t>
            </a:r>
            <a:r>
              <a:rPr lang="en-US" altLang="pt-BR" sz="2400" dirty="0" smtClean="0"/>
              <a:t>)</a:t>
            </a:r>
            <a:endParaRPr lang="en-US" altLang="pt-BR" sz="2400" dirty="0"/>
          </a:p>
          <a:p>
            <a:pPr>
              <a:lnSpc>
                <a:spcPct val="80000"/>
              </a:lnSpc>
            </a:pPr>
            <a:endParaRPr lang="en-US" altLang="pt-B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400" dirty="0" err="1" smtClean="0"/>
              <a:t>Linguagens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Marcação</a:t>
            </a:r>
            <a:r>
              <a:rPr lang="en-US" altLang="pt-BR" sz="2400" dirty="0" smtClean="0"/>
              <a:t> e </a:t>
            </a:r>
            <a:r>
              <a:rPr lang="en-US" altLang="pt-BR" sz="2400" dirty="0" err="1" smtClean="0"/>
              <a:t>sugnificados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conectam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recursos</a:t>
            </a:r>
            <a:endParaRPr lang="en-US" altLang="pt-BR" sz="2400" dirty="0"/>
          </a:p>
          <a:p>
            <a:pPr>
              <a:lnSpc>
                <a:spcPct val="80000"/>
              </a:lnSpc>
            </a:pPr>
            <a:endParaRPr lang="en-US" altLang="pt-B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400" dirty="0" err="1" smtClean="0"/>
              <a:t>Abaixo</a:t>
            </a:r>
            <a:r>
              <a:rPr lang="en-US" altLang="pt-BR" sz="2400" dirty="0" smtClean="0"/>
              <a:t> é o </a:t>
            </a:r>
            <a:r>
              <a:rPr lang="en-US" altLang="pt-BR" sz="2400" dirty="0" err="1" smtClean="0"/>
              <a:t>nível</a:t>
            </a:r>
            <a:r>
              <a:rPr lang="en-US" altLang="pt-BR" sz="2400" dirty="0" smtClean="0"/>
              <a:t> de </a:t>
            </a:r>
            <a:r>
              <a:rPr lang="en-US" altLang="pt-BR" sz="2400" dirty="0" err="1" smtClean="0"/>
              <a:t>arquivo</a:t>
            </a:r>
            <a:r>
              <a:rPr lang="en-US" altLang="pt-BR" sz="2400" dirty="0" smtClean="0"/>
              <a:t> (de dados)</a:t>
            </a:r>
            <a:endParaRPr lang="en-US" altLang="pt-B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400" dirty="0" err="1" smtClean="0"/>
              <a:t>Estática</a:t>
            </a:r>
            <a:r>
              <a:rPr lang="en-US" altLang="pt-BR" sz="2400" dirty="0" smtClean="0"/>
              <a:t> </a:t>
            </a:r>
            <a:r>
              <a:rPr lang="en-US" altLang="pt-BR" sz="2400" dirty="0" err="1" smtClean="0"/>
              <a:t>está</a:t>
            </a:r>
            <a:r>
              <a:rPr lang="en-US" altLang="pt-BR" sz="2400" dirty="0" smtClean="0"/>
              <a:t> no </a:t>
            </a:r>
            <a:r>
              <a:rPr lang="en-US" altLang="pt-BR" sz="2400" dirty="0" err="1" smtClean="0"/>
              <a:t>nível</a:t>
            </a:r>
            <a:r>
              <a:rPr lang="en-US" altLang="pt-BR" sz="2400" dirty="0" smtClean="0"/>
              <a:t> do </a:t>
            </a:r>
            <a:r>
              <a:rPr lang="en-US" altLang="pt-BR" sz="2400" dirty="0" err="1" smtClean="0"/>
              <a:t>texto</a:t>
            </a:r>
            <a:r>
              <a:rPr lang="en-US" altLang="pt-BR" sz="2400" dirty="0" smtClean="0"/>
              <a:t> .</a:t>
            </a:r>
            <a:endParaRPr lang="en-US" altLang="pt-BR" sz="2400" dirty="0"/>
          </a:p>
        </p:txBody>
      </p:sp>
      <p:pic>
        <p:nvPicPr>
          <p:cNvPr id="129028" name="Picture 4" descr="weblin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447800"/>
            <a:ext cx="4419600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90975-AF27-4072-BC65-F500E1E39A37}" type="slidenum">
              <a:rPr lang="en-US" altLang="pt-BR"/>
              <a:pPr/>
              <a:t>14</a:t>
            </a:fld>
            <a:endParaRPr lang="en-US" altLang="pt-BR"/>
          </a:p>
        </p:txBody>
      </p:sp>
      <p:sp>
        <p:nvSpPr>
          <p:cNvPr id="293890" name="AutoShape 2"/>
          <p:cNvSpPr>
            <a:spLocks noChangeArrowheads="1"/>
          </p:cNvSpPr>
          <p:nvPr/>
        </p:nvSpPr>
        <p:spPr bwMode="auto">
          <a:xfrm>
            <a:off x="5867400" y="2133600"/>
            <a:ext cx="4572000" cy="37338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altLang="pt-BR" sz="1600">
              <a:latin typeface="Tahoma" panose="020B0604030504040204" pitchFamily="34" charset="0"/>
            </a:endParaRPr>
          </a:p>
        </p:txBody>
      </p:sp>
      <p:sp>
        <p:nvSpPr>
          <p:cNvPr id="29389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 smtClean="0"/>
              <a:t>A Web </a:t>
            </a:r>
            <a:r>
              <a:rPr lang="en-GB" altLang="pt-BR" dirty="0" err="1" smtClean="0"/>
              <a:t>Sintática</a:t>
            </a:r>
            <a:r>
              <a:rPr lang="en-GB" altLang="pt-BR" dirty="0" smtClean="0"/>
              <a:t> </a:t>
            </a:r>
            <a:endParaRPr lang="en-US" altLang="pt-BR" dirty="0"/>
          </a:p>
        </p:txBody>
      </p:sp>
      <p:pic>
        <p:nvPicPr>
          <p:cNvPr id="293893" name="Picture 5" descr="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46314"/>
            <a:ext cx="3910013" cy="35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3894" name="Group 6"/>
          <p:cNvGrpSpPr>
            <a:grpSpLocks/>
          </p:cNvGrpSpPr>
          <p:nvPr/>
        </p:nvGrpSpPr>
        <p:grpSpPr bwMode="auto">
          <a:xfrm>
            <a:off x="1919289" y="1844676"/>
            <a:ext cx="3616325" cy="4176713"/>
            <a:chOff x="249" y="1162"/>
            <a:chExt cx="2278" cy="2631"/>
          </a:xfrm>
        </p:grpSpPr>
        <p:pic>
          <p:nvPicPr>
            <p:cNvPr id="293895" name="Picture 7" descr="Slide0001hendl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80" b="8643"/>
            <a:stretch>
              <a:fillRect/>
            </a:stretch>
          </p:blipFill>
          <p:spPr bwMode="auto">
            <a:xfrm>
              <a:off x="249" y="1162"/>
              <a:ext cx="1731" cy="114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89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659"/>
              <a:ext cx="1688" cy="113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3897" name="Line 9"/>
            <p:cNvSpPr>
              <a:spLocks noChangeShapeType="1"/>
            </p:cNvSpPr>
            <p:nvPr/>
          </p:nvSpPr>
          <p:spPr bwMode="auto">
            <a:xfrm>
              <a:off x="657" y="2205"/>
              <a:ext cx="363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390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CDB9-55EE-4515-9E37-7BBA00E1C518}" type="slidenum">
              <a:rPr lang="en-US" altLang="pt-BR"/>
              <a:pPr/>
              <a:t>15</a:t>
            </a:fld>
            <a:endParaRPr lang="en-US" altLang="pt-BR"/>
          </a:p>
        </p:txBody>
      </p:sp>
      <p:sp>
        <p:nvSpPr>
          <p:cNvPr id="297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 smtClean="0"/>
              <a:t>por. ex. a Web </a:t>
            </a:r>
            <a:r>
              <a:rPr lang="en-GB" altLang="pt-BR" dirty="0" err="1" smtClean="0"/>
              <a:t>Sintática</a:t>
            </a:r>
            <a:r>
              <a:rPr lang="en-GB" altLang="pt-BR" dirty="0" smtClean="0"/>
              <a:t> é …</a:t>
            </a:r>
            <a:endParaRPr lang="en-US" altLang="pt-BR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76388"/>
            <a:ext cx="8280400" cy="4341812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pt-BR" dirty="0"/>
          </a:p>
          <a:p>
            <a:pPr>
              <a:lnSpc>
                <a:spcPct val="90000"/>
              </a:lnSpc>
            </a:pPr>
            <a:r>
              <a:rPr lang="en-GB" altLang="pt-BR" sz="3000" dirty="0"/>
              <a:t>U</a:t>
            </a:r>
            <a:r>
              <a:rPr lang="en-GB" altLang="pt-BR" sz="3000" dirty="0" smtClean="0"/>
              <a:t>m </a:t>
            </a:r>
            <a:r>
              <a:rPr lang="en-GB" altLang="pt-BR" sz="3000" dirty="0" err="1" smtClean="0"/>
              <a:t>lugar</a:t>
            </a:r>
            <a:r>
              <a:rPr lang="en-GB" altLang="pt-BR" sz="3000" dirty="0" smtClean="0"/>
              <a:t> </a:t>
            </a:r>
            <a:r>
              <a:rPr lang="en-GB" altLang="pt-BR" sz="3000" dirty="0" err="1" smtClean="0"/>
              <a:t>onde</a:t>
            </a:r>
            <a:endParaRPr lang="en-GB" altLang="pt-BR" sz="3000" dirty="0"/>
          </a:p>
          <a:p>
            <a:pPr lvl="1">
              <a:lnSpc>
                <a:spcPct val="90000"/>
              </a:lnSpc>
            </a:pPr>
            <a:r>
              <a:rPr lang="en-GB" altLang="pt-BR" sz="2600" dirty="0" err="1" smtClean="0"/>
              <a:t>Computadores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apresentam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tetos</a:t>
            </a:r>
            <a:r>
              <a:rPr lang="en-GB" altLang="pt-BR" sz="2600" dirty="0" smtClean="0"/>
              <a:t> (</a:t>
            </a:r>
            <a:r>
              <a:rPr lang="en-GB" altLang="pt-BR" sz="2600" dirty="0" err="1" smtClean="0"/>
              <a:t>fácil</a:t>
            </a:r>
            <a:r>
              <a:rPr lang="en-GB" altLang="pt-BR" sz="2600" dirty="0" smtClean="0"/>
              <a:t>) e </a:t>
            </a:r>
            <a:endParaRPr lang="en-GB" altLang="pt-BR" sz="2600" dirty="0"/>
          </a:p>
          <a:p>
            <a:pPr lvl="1">
              <a:lnSpc>
                <a:spcPct val="90000"/>
              </a:lnSpc>
            </a:pPr>
            <a:r>
              <a:rPr lang="en-GB" altLang="pt-BR" sz="2600" dirty="0" smtClean="0"/>
              <a:t>As </a:t>
            </a:r>
            <a:r>
              <a:rPr lang="en-GB" altLang="pt-BR" sz="2600" dirty="0" err="1" smtClean="0"/>
              <a:t>pessoas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ligam</a:t>
            </a:r>
            <a:r>
              <a:rPr lang="en-GB" altLang="pt-BR" sz="2600" dirty="0" smtClean="0"/>
              <a:t> e </a:t>
            </a:r>
            <a:r>
              <a:rPr lang="en-GB" altLang="pt-BR" sz="2600" dirty="0" err="1" smtClean="0"/>
              <a:t>interpretam</a:t>
            </a:r>
            <a:r>
              <a:rPr lang="en-GB" altLang="pt-BR" sz="2600" dirty="0" smtClean="0"/>
              <a:t> (</a:t>
            </a:r>
            <a:r>
              <a:rPr lang="en-GB" altLang="pt-BR" sz="2600" dirty="0" err="1" smtClean="0"/>
              <a:t>difícil</a:t>
            </a:r>
            <a:r>
              <a:rPr lang="en-GB" altLang="pt-BR" sz="2600" dirty="0" smtClean="0"/>
              <a:t>). </a:t>
            </a:r>
            <a:endParaRPr lang="en-GB" altLang="pt-BR" sz="2600" dirty="0"/>
          </a:p>
          <a:p>
            <a:pPr>
              <a:lnSpc>
                <a:spcPct val="90000"/>
              </a:lnSpc>
            </a:pPr>
            <a:endParaRPr lang="en-GB" altLang="pt-BR" sz="3000" dirty="0"/>
          </a:p>
          <a:p>
            <a:pPr>
              <a:lnSpc>
                <a:spcPct val="90000"/>
              </a:lnSpc>
            </a:pPr>
            <a:r>
              <a:rPr lang="en-GB" altLang="pt-BR" sz="3000" i="1" dirty="0" err="1" smtClean="0"/>
              <a:t>Porque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os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compuadores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não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fazem</a:t>
            </a:r>
            <a:r>
              <a:rPr lang="en-GB" altLang="pt-BR" sz="3000" i="1" dirty="0" smtClean="0"/>
              <a:t> para </a:t>
            </a:r>
            <a:r>
              <a:rPr lang="en-GB" altLang="pt-BR" sz="3000" i="1" dirty="0" err="1" smtClean="0"/>
              <a:t>nós</a:t>
            </a:r>
            <a:r>
              <a:rPr lang="en-GB" altLang="pt-BR" sz="3000" i="1" dirty="0" smtClean="0"/>
              <a:t> o </a:t>
            </a:r>
            <a:r>
              <a:rPr lang="en-GB" altLang="pt-BR" sz="3000" i="1" dirty="0" err="1" smtClean="0"/>
              <a:t>trabalho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mais</a:t>
            </a:r>
            <a:r>
              <a:rPr lang="en-GB" altLang="pt-BR" sz="3000" i="1" dirty="0" smtClean="0"/>
              <a:t> </a:t>
            </a:r>
            <a:r>
              <a:rPr lang="en-GB" altLang="pt-BR" sz="3000" i="1" dirty="0" err="1" smtClean="0"/>
              <a:t>difícil</a:t>
            </a:r>
            <a:r>
              <a:rPr lang="en-GB" altLang="pt-BR" sz="3000" i="1" dirty="0" smtClean="0"/>
              <a:t>?</a:t>
            </a:r>
            <a:endParaRPr lang="en-GB" altLang="pt-BR" sz="30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38335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B392-32FB-46E7-A4C4-C13900B61105}" type="slidenum">
              <a:rPr lang="en-US" altLang="pt-BR"/>
              <a:pPr/>
              <a:t>16</a:t>
            </a:fld>
            <a:endParaRPr lang="en-US" altLang="pt-BR"/>
          </a:p>
        </p:txBody>
      </p:sp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/>
              <a:t>Web 2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pt-BR" dirty="0" smtClean="0"/>
              <a:t>Agora </a:t>
            </a:r>
            <a:r>
              <a:rPr lang="en-GB" altLang="pt-BR" dirty="0" err="1" smtClean="0"/>
              <a:t>muitos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pessoal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podem</a:t>
            </a:r>
            <a:r>
              <a:rPr lang="en-GB" altLang="pt-BR" dirty="0" smtClean="0"/>
              <a:t>, </a:t>
            </a:r>
            <a:r>
              <a:rPr lang="en-GB" altLang="pt-BR" dirty="0" err="1" smtClean="0"/>
              <a:t>usando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mídias</a:t>
            </a:r>
            <a:r>
              <a:rPr lang="en-GB" altLang="pt-BR" dirty="0" smtClean="0"/>
              <a:t> </a:t>
            </a:r>
            <a:r>
              <a:rPr lang="en-GB" altLang="pt-BR" dirty="0" err="1" smtClean="0"/>
              <a:t>colaborativas</a:t>
            </a:r>
            <a:r>
              <a:rPr lang="en-GB" altLang="pt-BR" dirty="0" smtClean="0"/>
              <a:t>, </a:t>
            </a:r>
            <a:r>
              <a:rPr lang="en-GB" altLang="pt-BR" dirty="0"/>
              <a:t>...</a:t>
            </a:r>
          </a:p>
        </p:txBody>
      </p:sp>
      <p:pic>
        <p:nvPicPr>
          <p:cNvPr id="250884" name="Picture 4" descr="youtube_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1"/>
            <a:ext cx="1881188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flick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360972"/>
            <a:ext cx="253365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Blogger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7" name="Picture 7" descr="logo_orku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1"/>
            <a:ext cx="2209800" cy="13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8" name="Picture 8" descr="orkut-logo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1"/>
            <a:ext cx="12192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0" name="Picture 10" descr="Nohat-logo-XI-big-text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19400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91" name="Picture 11" descr="On September 30, 2005, Tim O'Reilly wrote a piece summarizing the subject. The mind-map pictured above (constructed by Markus Angermeier  on November 11, 2005) sums up the memes of Web 2.0, with example-sites and services attached.">
            <a:hlinkClick r:id="rId15" tooltip="On September 30, 2005, Tim O'Reilly wrote a piece summarizing the subject. The mind-map pictured above (constructed by Markus Angermeier  on November 11, 2005) sums up the memes of Web 2.0, with example-sites and services attached.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289175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Midias: Blogs, microblogs e blogs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11300"/>
            <a:ext cx="5638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>
                <a:hlinkClick r:id="rId2"/>
              </a:rPr>
              <a:t>Instagram</a:t>
            </a:r>
            <a:r>
              <a:rPr lang="pt-BR" altLang="pt-BR" sz="20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/>
              <a:t> David </a:t>
            </a:r>
            <a:r>
              <a:rPr lang="pt-BR" altLang="pt-BR" sz="2000" dirty="0" err="1"/>
              <a:t>Sifry</a:t>
            </a:r>
            <a:r>
              <a:rPr lang="pt-BR" altLang="pt-BR" sz="2000" dirty="0"/>
              <a:t> </a:t>
            </a:r>
            <a:r>
              <a:rPr lang="pt-BR" altLang="pt-BR" sz="2000" dirty="0" err="1"/>
              <a:t>California</a:t>
            </a:r>
            <a:r>
              <a:rPr lang="pt-BR" altLang="pt-BR" sz="2000" dirty="0"/>
              <a:t> 2002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 err="1"/>
              <a:t>Facebook</a:t>
            </a:r>
            <a:r>
              <a:rPr lang="pt-BR" altLang="pt-BR" sz="2000" b="1" dirty="0"/>
              <a:t> (comprou Instagram)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   </a:t>
            </a:r>
            <a:r>
              <a:rPr lang="pt-BR" altLang="pt-BR" sz="2000" dirty="0"/>
              <a:t> ~ </a:t>
            </a:r>
            <a:r>
              <a:rPr lang="pt-BR" altLang="pt-BR" sz="2000" dirty="0" smtClean="0"/>
              <a:t>1,7 </a:t>
            </a:r>
            <a:r>
              <a:rPr lang="pt-BR" altLang="pt-BR" sz="2000" dirty="0"/>
              <a:t>bilhões de usuários.</a:t>
            </a: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 err="1"/>
              <a:t>Twitter</a:t>
            </a:r>
            <a:r>
              <a:rPr lang="pt-BR" altLang="pt-BR" sz="20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/>
              <a:t>    </a:t>
            </a:r>
            <a:r>
              <a:rPr lang="en-US" altLang="pt-BR" sz="2000" dirty="0"/>
              <a:t> 2006 by Jack Dorsey, </a:t>
            </a:r>
            <a:r>
              <a:rPr lang="en-US" altLang="pt-BR" sz="2000" dirty="0" err="1"/>
              <a:t>Março</a:t>
            </a:r>
            <a:r>
              <a:rPr lang="en-US" altLang="pt-BR" sz="2000" dirty="0"/>
              <a:t> 2006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pt-BR" sz="2000" dirty="0"/>
              <a:t>     500 </a:t>
            </a:r>
            <a:r>
              <a:rPr lang="en-US" altLang="pt-BR" sz="2000" dirty="0" err="1"/>
              <a:t>milhões</a:t>
            </a:r>
            <a:r>
              <a:rPr lang="en-US" altLang="pt-BR" sz="2000" dirty="0"/>
              <a:t> </a:t>
            </a:r>
            <a:r>
              <a:rPr lang="en-US" altLang="pt-BR" sz="2000" dirty="0">
                <a:hlinkClick r:id="rId3"/>
              </a:rPr>
              <a:t>tweets </a:t>
            </a:r>
            <a:r>
              <a:rPr lang="en-US" altLang="pt-BR" sz="2000" dirty="0" err="1">
                <a:hlinkClick r:id="rId3"/>
              </a:rPr>
              <a:t>por</a:t>
            </a:r>
            <a:r>
              <a:rPr lang="en-US" altLang="pt-BR" sz="2000" dirty="0">
                <a:hlinkClick r:id="rId3"/>
              </a:rPr>
              <a:t> </a:t>
            </a:r>
            <a:r>
              <a:rPr lang="en-US" altLang="pt-BR" sz="2000" dirty="0" err="1">
                <a:hlinkClick r:id="rId3"/>
              </a:rPr>
              <a:t>dia</a:t>
            </a:r>
            <a:r>
              <a:rPr lang="en-US" altLang="pt-BR" sz="2000" dirty="0">
                <a:hlinkClick r:id="rId3"/>
              </a:rPr>
              <a:t> </a:t>
            </a:r>
            <a:r>
              <a:rPr lang="en-US" altLang="pt-BR" sz="2000" dirty="0"/>
              <a:t>(2013)</a:t>
            </a:r>
            <a:endParaRPr lang="pt-BR" alt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>
                <a:solidFill>
                  <a:schemeClr val="tx2"/>
                </a:solidFill>
              </a:rPr>
              <a:t>Os gerenciadores de conteúdos:</a:t>
            </a:r>
            <a:endParaRPr lang="pt-BR" alt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 err="1"/>
              <a:t>Drupal</a:t>
            </a:r>
            <a:r>
              <a:rPr lang="pt-BR" altLang="pt-BR" sz="2000" dirty="0"/>
              <a:t>: </a:t>
            </a:r>
            <a:r>
              <a:rPr lang="pt-BR" altLang="pt-BR" sz="2000" dirty="0" smtClean="0"/>
              <a:t>692.355 sites  </a:t>
            </a:r>
            <a:endParaRPr lang="pt-BR" alt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>
                <a:hlinkClick r:id="rId4"/>
              </a:rPr>
              <a:t>http://trends.builtwith.com/cms/Drupal</a:t>
            </a:r>
            <a:r>
              <a:rPr lang="pt-BR" altLang="pt-BR" sz="20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 err="1"/>
              <a:t>WordPress</a:t>
            </a:r>
            <a:r>
              <a:rPr lang="pt-BR" altLang="pt-BR" sz="2000" dirty="0"/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 smtClean="0"/>
              <a:t>71.401 </a:t>
            </a:r>
            <a:r>
              <a:rPr lang="pt-BR" altLang="pt-BR" sz="2000" dirty="0"/>
              <a:t>milhões de sites: </a:t>
            </a:r>
            <a:r>
              <a:rPr lang="pt-BR" altLang="pt-BR" sz="2000" dirty="0" smtClean="0"/>
              <a:t>(63.2%)</a:t>
            </a:r>
            <a:endParaRPr lang="pt-BR" altLang="pt-B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>
                <a:hlinkClick r:id="rId5"/>
              </a:rPr>
              <a:t>http://pt.wordpress.com/stats/</a:t>
            </a:r>
            <a:r>
              <a:rPr lang="pt-BR" altLang="pt-BR" sz="2000" dirty="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 err="1"/>
              <a:t>Joomla</a:t>
            </a:r>
            <a:r>
              <a:rPr lang="pt-BR" altLang="pt-BR" sz="2000" dirty="0"/>
              <a:t>: </a:t>
            </a:r>
            <a:r>
              <a:rPr lang="pt-BR" altLang="pt-BR" sz="2000" dirty="0" smtClean="0"/>
              <a:t>2.</a:t>
            </a:r>
            <a:r>
              <a:rPr lang="pt-BR" sz="2000" dirty="0" smtClean="0"/>
              <a:t>234.202</a:t>
            </a:r>
            <a:r>
              <a:rPr lang="pt-BR" altLang="pt-BR" sz="2000" dirty="0" smtClean="0"/>
              <a:t> </a:t>
            </a:r>
            <a:r>
              <a:rPr lang="pt-BR" altLang="pt-BR" sz="2000" dirty="0"/>
              <a:t>milhões: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>
                <a:hlinkClick r:id="rId4"/>
              </a:rPr>
              <a:t>http://trends.builtwith.com/cms/Drupal</a:t>
            </a:r>
            <a:r>
              <a:rPr lang="pt-BR" altLang="pt-BR" sz="2000" dirty="0"/>
              <a:t> </a:t>
            </a:r>
          </a:p>
        </p:txBody>
      </p:sp>
      <p:pic>
        <p:nvPicPr>
          <p:cNvPr id="20484" name="Picture 7" descr="So, which of the Open Source CMSs take it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68" y="2193575"/>
            <a:ext cx="3333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http://www.universosmart.com.br/arquivos/thumbs/120504172431/670_facebookeinstagram.jp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74" y="1214086"/>
            <a:ext cx="11255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https://instagramstatic-a.akamaihd.net/bluebar/da90a51/images/homepage/screenshot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1789"/>
            <a:ext cx="1250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ttps://instagramstatic-a.akamaihd.net/bluebar/da90a51/images/homepage/screenshot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4" y="1606551"/>
            <a:ext cx="119538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511300"/>
            <a:ext cx="13255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88" y="4852543"/>
            <a:ext cx="3521075" cy="20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60D6E-2D92-467E-8A1E-42292CD0C04F}" type="slidenum">
              <a:rPr lang="en-US" altLang="pt-BR"/>
              <a:pPr/>
              <a:t>18</a:t>
            </a:fld>
            <a:endParaRPr lang="en-US" altLang="pt-BR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71" y="1417506"/>
            <a:ext cx="51816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pt-BR" dirty="0"/>
              <a:t>Web 2.0 </a:t>
            </a:r>
            <a:r>
              <a:rPr lang="en-GB" altLang="pt-BR" dirty="0" smtClean="0"/>
              <a:t>e </a:t>
            </a:r>
            <a:r>
              <a:rPr lang="en-GB" altLang="pt-BR" dirty="0" err="1" smtClean="0"/>
              <a:t>Folksonomias</a:t>
            </a:r>
            <a:endParaRPr lang="en-GB" altLang="pt-BR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1"/>
            <a:ext cx="5181600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1"/>
            <a:ext cx="3276600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1"/>
            <a:ext cx="40386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77318" y="1027906"/>
            <a:ext cx="35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Mas sem padronização de </a:t>
            </a:r>
            <a:r>
              <a:rPr lang="pt-BR" dirty="0" err="1" smtClean="0"/>
              <a:t>tags</a:t>
            </a:r>
            <a:r>
              <a:rPr lang="pt-BR" dirty="0" smtClean="0"/>
              <a:t> ?!!??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9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 Emergência </a:t>
            </a:r>
            <a:r>
              <a:rPr lang="pt-BR" dirty="0" smtClean="0"/>
              <a:t>da Web 3.0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03" y="1675635"/>
            <a:ext cx="6902607" cy="518236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190187" y="2528835"/>
            <a:ext cx="248562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Linked</a:t>
            </a:r>
            <a:r>
              <a:rPr lang="pt-BR" dirty="0" smtClean="0"/>
              <a:t> data (</a:t>
            </a:r>
            <a:r>
              <a:rPr lang="pt-BR" dirty="0" smtClean="0">
                <a:solidFill>
                  <a:srgbClr val="FF0000"/>
                </a:solidFill>
              </a:rPr>
              <a:t>NEW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5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2063751" y="0"/>
            <a:ext cx="7610475" cy="1143000"/>
          </a:xfrm>
        </p:spPr>
        <p:txBody>
          <a:bodyPr/>
          <a:lstStyle/>
          <a:p>
            <a:r>
              <a:rPr lang="pt-BR" altLang="pt-BR" smtClean="0"/>
              <a:t>Novos fios e nova lógica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1870075" y="1196976"/>
            <a:ext cx="8497888" cy="3508375"/>
          </a:xfrm>
        </p:spPr>
        <p:txBody>
          <a:bodyPr>
            <a:normAutofit lnSpcReduction="10000"/>
          </a:bodyPr>
          <a:lstStyle/>
          <a:p>
            <a:r>
              <a:rPr lang="pt-BR" altLang="pt-BR" smtClean="0"/>
              <a:t>Infância de Shannon na pequena cidade de Gaylord, interesse por matemática e códigos, vai para Universidade de Michigan em 1932.</a:t>
            </a:r>
          </a:p>
          <a:p>
            <a:r>
              <a:rPr lang="pt-BR" altLang="pt-BR" smtClean="0"/>
              <a:t>1936 vê anuncio d emprego para alunos de pós-graduação </a:t>
            </a:r>
            <a:r>
              <a:rPr lang="pt-BR" altLang="pt-BR" i="1" smtClean="0"/>
              <a:t>Massachusetts Institute of Technology</a:t>
            </a:r>
            <a:r>
              <a:rPr lang="pt-BR" altLang="pt-BR" smtClean="0"/>
              <a:t>.</a:t>
            </a:r>
          </a:p>
          <a:p>
            <a:r>
              <a:rPr lang="pt-BR" altLang="pt-BR" smtClean="0"/>
              <a:t> Vannevar Bush era o chefe do departamento de engenharia e procurava um assistente para sua máquina: Analisador Diferencial, computador de Charles Babbage, descrito no livro de Gleick:</a:t>
            </a: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180139" y="223839"/>
            <a:ext cx="3660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James Gleick – Informação: </a:t>
            </a:r>
            <a:r>
              <a:rPr lang="pt-BR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Uma história, uma teoria, uma enxurrada.</a:t>
            </a: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48090" y="4869160"/>
            <a:ext cx="8352928" cy="158417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 eaLnBrk="1" hangingPunct="1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”Ao contrário da máquina de Babbage, esta não manipulava os números. Funcionava com base nas quantidades – gerando curvas, como Bush gostava de dizer, para representar o futuro de um sistema dinâmico.  Diríamos hoje que o aparato era analógico em vez de digital.”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181).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1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Evolução das Ideias da Web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21" y="1896046"/>
            <a:ext cx="52387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das tecnologias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4" y="1926336"/>
            <a:ext cx="3823614" cy="24931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99488" y="4628520"/>
            <a:ext cx="899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Modelo idealizado pela </a:t>
            </a:r>
            <a:r>
              <a:rPr lang="pt-BR" dirty="0" err="1" smtClean="0"/>
              <a:t>Gartner</a:t>
            </a:r>
            <a:r>
              <a:rPr lang="pt-BR" dirty="0" smtClean="0"/>
              <a:t> consultoria: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1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andam as tecnologias na Curva 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32" y="1690688"/>
            <a:ext cx="7075932" cy="47172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096000" y="3720190"/>
            <a:ext cx="1453134" cy="766466"/>
          </a:xfrm>
          <a:prstGeom prst="ellipse">
            <a:avLst/>
          </a:prstGeom>
          <a:noFill/>
          <a:ln>
            <a:solidFill>
              <a:srgbClr val="FB4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517392" y="2499139"/>
            <a:ext cx="969264" cy="304800"/>
          </a:xfrm>
          <a:prstGeom prst="ellipse">
            <a:avLst/>
          </a:prstGeom>
          <a:noFill/>
          <a:ln>
            <a:solidFill>
              <a:srgbClr val="FB4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213479" y="3896974"/>
            <a:ext cx="1453134" cy="766466"/>
          </a:xfrm>
          <a:prstGeom prst="ellipse">
            <a:avLst/>
          </a:prstGeom>
          <a:noFill/>
          <a:ln>
            <a:solidFill>
              <a:srgbClr val="FB4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712287" y="2967335"/>
            <a:ext cx="2767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Intervalo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Repositórios e bibliotecas digital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08278" y="1563509"/>
            <a:ext cx="9020578" cy="434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pt-BR" sz="3000" dirty="0" smtClean="0"/>
              <a:t>Uma </a:t>
            </a:r>
            <a:r>
              <a:rPr lang="en-GB" altLang="pt-BR" sz="3000" dirty="0" err="1" smtClean="0"/>
              <a:t>Biblioteca</a:t>
            </a:r>
            <a:r>
              <a:rPr lang="en-GB" altLang="pt-BR" sz="3000" dirty="0" smtClean="0"/>
              <a:t> </a:t>
            </a:r>
            <a:r>
              <a:rPr lang="en-GB" altLang="pt-BR" sz="3000" dirty="0" err="1" smtClean="0"/>
              <a:t>refere</a:t>
            </a:r>
            <a:r>
              <a:rPr lang="en-GB" altLang="pt-BR" sz="3000" dirty="0" smtClean="0"/>
              <a:t>-se a </a:t>
            </a:r>
            <a:r>
              <a:rPr lang="en-GB" altLang="pt-BR" sz="3000" dirty="0" err="1" smtClean="0"/>
              <a:t>uma</a:t>
            </a:r>
            <a:r>
              <a:rPr lang="en-GB" altLang="pt-BR" sz="3000" dirty="0" smtClean="0"/>
              <a:t> </a:t>
            </a:r>
            <a:r>
              <a:rPr lang="en-GB" altLang="pt-BR" sz="3000" dirty="0" err="1" smtClean="0"/>
              <a:t>instituição</a:t>
            </a:r>
            <a:r>
              <a:rPr lang="en-GB" altLang="pt-BR" sz="3000" dirty="0" smtClean="0"/>
              <a:t> </a:t>
            </a:r>
            <a:r>
              <a:rPr lang="en-GB" altLang="pt-BR" sz="3000" dirty="0" err="1" smtClean="0"/>
              <a:t>onde</a:t>
            </a:r>
            <a:r>
              <a:rPr lang="en-GB" altLang="pt-BR" sz="3000" dirty="0" smtClean="0"/>
              <a:t>:</a:t>
            </a:r>
          </a:p>
          <a:p>
            <a:pPr lvl="1"/>
            <a:r>
              <a:rPr lang="en-GB" altLang="pt-BR" sz="2600" dirty="0" err="1" smtClean="0"/>
              <a:t>Deve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um </a:t>
            </a:r>
            <a:r>
              <a:rPr lang="en-GB" altLang="pt-BR" sz="2600" dirty="0" err="1" smtClean="0"/>
              <a:t>acervo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podendo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ser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apenas</a:t>
            </a:r>
            <a:r>
              <a:rPr lang="en-GB" altLang="pt-BR" sz="2600" dirty="0" smtClean="0"/>
              <a:t> digital mas </a:t>
            </a:r>
          </a:p>
          <a:p>
            <a:pPr lvl="1"/>
            <a:r>
              <a:rPr lang="en-GB" altLang="pt-BR" sz="2600" dirty="0" err="1" smtClean="0"/>
              <a:t>Deve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alguma</a:t>
            </a:r>
            <a:r>
              <a:rPr lang="en-GB" altLang="pt-BR" sz="2600" dirty="0" smtClean="0"/>
              <a:t> forma de </a:t>
            </a:r>
            <a:r>
              <a:rPr lang="en-GB" altLang="pt-BR" sz="2600" dirty="0" err="1" smtClean="0"/>
              <a:t>catalogação</a:t>
            </a:r>
            <a:r>
              <a:rPr lang="en-GB" altLang="pt-BR" sz="2600" dirty="0" smtClean="0"/>
              <a:t> “</a:t>
            </a:r>
            <a:r>
              <a:rPr lang="en-GB" altLang="pt-BR" sz="2600" dirty="0" err="1" smtClean="0"/>
              <a:t>normalizada</a:t>
            </a:r>
            <a:r>
              <a:rPr lang="en-GB" altLang="pt-BR" sz="2600" dirty="0" smtClean="0"/>
              <a:t>”, </a:t>
            </a:r>
          </a:p>
          <a:p>
            <a:pPr lvl="1"/>
            <a:r>
              <a:rPr lang="en-GB" altLang="pt-BR" sz="2600" dirty="0" err="1" smtClean="0"/>
              <a:t>Pode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outros </a:t>
            </a:r>
            <a:r>
              <a:rPr lang="en-GB" altLang="pt-BR" sz="2600" dirty="0" err="1" smtClean="0"/>
              <a:t>serviços</a:t>
            </a:r>
            <a:r>
              <a:rPr lang="en-GB" altLang="pt-BR" sz="2600" dirty="0" smtClean="0"/>
              <a:t>, </a:t>
            </a:r>
            <a:r>
              <a:rPr lang="en-GB" altLang="pt-BR" sz="2600" dirty="0" err="1" smtClean="0"/>
              <a:t>por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exemplo</a:t>
            </a:r>
            <a:r>
              <a:rPr lang="en-GB" altLang="pt-BR" sz="2600" dirty="0" smtClean="0"/>
              <a:t>, </a:t>
            </a:r>
            <a:r>
              <a:rPr lang="en-GB" altLang="pt-BR" sz="2600" dirty="0" err="1" smtClean="0"/>
              <a:t>acervo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físico</a:t>
            </a:r>
            <a:r>
              <a:rPr lang="en-GB" altLang="pt-BR" sz="2600" dirty="0" smtClean="0"/>
              <a:t>.</a:t>
            </a:r>
          </a:p>
          <a:p>
            <a:pPr lvl="1"/>
            <a:r>
              <a:rPr lang="en-GB" altLang="pt-BR" sz="2600" dirty="0" err="1" smtClean="0"/>
              <a:t>Deve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quando</a:t>
            </a:r>
            <a:r>
              <a:rPr lang="en-GB" altLang="pt-BR" sz="2600" dirty="0" smtClean="0"/>
              <a:t> for um </a:t>
            </a:r>
            <a:r>
              <a:rPr lang="en-GB" altLang="pt-BR" sz="2600" dirty="0" err="1" smtClean="0"/>
              <a:t>acervo</a:t>
            </a:r>
            <a:r>
              <a:rPr lang="en-GB" altLang="pt-BR" sz="2600" dirty="0" smtClean="0"/>
              <a:t> com </a:t>
            </a:r>
            <a:r>
              <a:rPr lang="en-GB" altLang="pt-BR" sz="2600" dirty="0" err="1" smtClean="0"/>
              <a:t>referencias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bibliográficas</a:t>
            </a:r>
            <a:r>
              <a:rPr lang="en-GB" altLang="pt-BR" sz="2600" dirty="0" smtClean="0"/>
              <a:t>, </a:t>
            </a:r>
            <a:r>
              <a:rPr lang="en-GB" altLang="pt-BR" sz="2600" dirty="0" err="1" smtClean="0"/>
              <a:t>uma</a:t>
            </a:r>
            <a:r>
              <a:rPr lang="en-GB" altLang="pt-BR" sz="2600" dirty="0" smtClean="0"/>
              <a:t> forma de </a:t>
            </a:r>
            <a:r>
              <a:rPr lang="en-GB" altLang="pt-BR" sz="2600" dirty="0" err="1" smtClean="0"/>
              <a:t>organização</a:t>
            </a:r>
            <a:r>
              <a:rPr lang="en-GB" altLang="pt-BR" sz="2600" dirty="0" smtClean="0"/>
              <a:t> de base de dados, </a:t>
            </a:r>
            <a:r>
              <a:rPr lang="en-GB" altLang="pt-BR" sz="2600" dirty="0" err="1" smtClean="0"/>
              <a:t>por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exemplo</a:t>
            </a:r>
            <a:r>
              <a:rPr lang="en-GB" altLang="pt-BR" sz="2600" dirty="0" smtClean="0"/>
              <a:t>, as bases MEDLINE, </a:t>
            </a:r>
            <a:r>
              <a:rPr lang="en-GB" altLang="pt-BR" sz="2600" dirty="0" err="1" smtClean="0"/>
              <a:t>PsycINFO</a:t>
            </a:r>
            <a:r>
              <a:rPr lang="en-GB" altLang="pt-BR" sz="2600" dirty="0" smtClean="0"/>
              <a:t>, Web of Science, LILACS, </a:t>
            </a:r>
            <a:r>
              <a:rPr lang="en-GB" altLang="pt-BR" sz="2600" dirty="0" err="1" smtClean="0"/>
              <a:t>neste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caso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vinculadas</a:t>
            </a:r>
            <a:r>
              <a:rPr lang="en-GB" altLang="pt-BR" sz="2600" dirty="0" smtClean="0"/>
              <a:t> a </a:t>
            </a:r>
            <a:r>
              <a:rPr lang="en-GB" altLang="pt-BR" sz="2600" dirty="0" err="1" smtClean="0"/>
              <a:t>uma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área</a:t>
            </a:r>
            <a:r>
              <a:rPr lang="en-GB" altLang="pt-BR" sz="2600" dirty="0" smtClean="0"/>
              <a:t>.</a:t>
            </a:r>
          </a:p>
          <a:p>
            <a:r>
              <a:rPr lang="en-GB" altLang="pt-BR" dirty="0" err="1"/>
              <a:t>Já</a:t>
            </a:r>
            <a:r>
              <a:rPr lang="en-GB" altLang="pt-BR" dirty="0"/>
              <a:t> o </a:t>
            </a:r>
            <a:r>
              <a:rPr lang="en-GB" altLang="pt-BR" dirty="0" err="1"/>
              <a:t>repositório</a:t>
            </a:r>
            <a:r>
              <a:rPr lang="en-GB" altLang="pt-BR" dirty="0"/>
              <a:t> </a:t>
            </a:r>
            <a:r>
              <a:rPr lang="en-GB" altLang="pt-BR" dirty="0" err="1"/>
              <a:t>refere</a:t>
            </a:r>
            <a:r>
              <a:rPr lang="en-GB" altLang="pt-BR" dirty="0"/>
              <a:t>-se </a:t>
            </a:r>
            <a:r>
              <a:rPr lang="en-GB" altLang="pt-BR" dirty="0" err="1"/>
              <a:t>ao</a:t>
            </a:r>
            <a:r>
              <a:rPr lang="en-GB" altLang="pt-BR" dirty="0"/>
              <a:t> </a:t>
            </a:r>
            <a:r>
              <a:rPr lang="en-GB" altLang="pt-BR" dirty="0" err="1"/>
              <a:t>armazenamento</a:t>
            </a:r>
            <a:r>
              <a:rPr lang="en-GB" altLang="pt-BR" dirty="0"/>
              <a:t> de </a:t>
            </a:r>
            <a:r>
              <a:rPr lang="en-GB" altLang="pt-BR" dirty="0" err="1"/>
              <a:t>arquivos</a:t>
            </a:r>
            <a:r>
              <a:rPr lang="en-GB" altLang="pt-BR" dirty="0"/>
              <a:t>, </a:t>
            </a:r>
            <a:r>
              <a:rPr lang="en-GB" altLang="pt-BR" dirty="0" err="1"/>
              <a:t>documentos</a:t>
            </a:r>
            <a:r>
              <a:rPr lang="en-GB" altLang="pt-BR" dirty="0"/>
              <a:t> </a:t>
            </a:r>
            <a:r>
              <a:rPr lang="en-GB" altLang="pt-BR" dirty="0" err="1"/>
              <a:t>ou</a:t>
            </a:r>
            <a:r>
              <a:rPr lang="en-GB" altLang="pt-BR" dirty="0"/>
              <a:t> dados, de forma </a:t>
            </a:r>
            <a:r>
              <a:rPr lang="en-GB" altLang="pt-BR" dirty="0" err="1"/>
              <a:t>organizada</a:t>
            </a:r>
            <a:r>
              <a:rPr lang="en-GB" altLang="pt-BR" dirty="0"/>
              <a:t> </a:t>
            </a:r>
            <a:r>
              <a:rPr lang="en-GB" altLang="pt-BR" dirty="0" err="1"/>
              <a:t>podendo</a:t>
            </a:r>
            <a:r>
              <a:rPr lang="en-GB" altLang="pt-BR" dirty="0"/>
              <a:t> </a:t>
            </a:r>
            <a:r>
              <a:rPr lang="en-GB" altLang="pt-BR" dirty="0" err="1"/>
              <a:t>estar</a:t>
            </a:r>
            <a:r>
              <a:rPr lang="en-GB" altLang="pt-BR" dirty="0"/>
              <a:t> </a:t>
            </a:r>
            <a:r>
              <a:rPr lang="en-GB" altLang="pt-BR" dirty="0" err="1"/>
              <a:t>ou</a:t>
            </a:r>
            <a:r>
              <a:rPr lang="en-GB" altLang="pt-BR" dirty="0"/>
              <a:t> </a:t>
            </a:r>
            <a:r>
              <a:rPr lang="en-GB" altLang="pt-BR" dirty="0" err="1"/>
              <a:t>não</a:t>
            </a:r>
            <a:r>
              <a:rPr lang="en-GB" altLang="pt-BR" dirty="0"/>
              <a:t> </a:t>
            </a:r>
            <a:r>
              <a:rPr lang="en-GB" altLang="pt-BR" dirty="0" err="1"/>
              <a:t>numa</a:t>
            </a:r>
            <a:r>
              <a:rPr lang="en-GB" altLang="pt-BR" dirty="0"/>
              <a:t> </a:t>
            </a:r>
            <a:r>
              <a:rPr lang="en-GB" altLang="pt-BR" dirty="0" err="1"/>
              <a:t>biblioteca</a:t>
            </a:r>
            <a:r>
              <a:rPr lang="en-GB" altLang="pt-BR" dirty="0"/>
              <a:t>, o que </a:t>
            </a:r>
            <a:r>
              <a:rPr lang="en-GB" altLang="pt-BR" dirty="0" err="1"/>
              <a:t>conceitualmente</a:t>
            </a:r>
            <a:r>
              <a:rPr lang="en-GB" altLang="pt-BR" dirty="0"/>
              <a:t> causa a </a:t>
            </a:r>
            <a:r>
              <a:rPr lang="en-GB" altLang="pt-BR" dirty="0" err="1"/>
              <a:t>confusão</a:t>
            </a:r>
            <a:r>
              <a:rPr lang="en-GB" altLang="pt-BR" dirty="0"/>
              <a:t>.</a:t>
            </a:r>
          </a:p>
          <a:p>
            <a:endParaRPr lang="en-US" alt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3186102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</a:t>
            </a:r>
            <a:r>
              <a:rPr lang="pt-BR" dirty="0" smtClean="0"/>
              <a:t>ibliotecas digital, virtual e híbrida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08278" y="1563509"/>
            <a:ext cx="9020578" cy="43418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pt-BR" sz="3000" dirty="0" smtClean="0"/>
              <a:t>Uma </a:t>
            </a:r>
            <a:r>
              <a:rPr lang="en-GB" altLang="pt-BR" sz="3000" dirty="0" err="1" smtClean="0"/>
              <a:t>Biblioteca</a:t>
            </a:r>
            <a:r>
              <a:rPr lang="en-GB" altLang="pt-BR" sz="3000" dirty="0" smtClean="0"/>
              <a:t> Digital</a:t>
            </a:r>
          </a:p>
          <a:p>
            <a:r>
              <a:rPr lang="en-GB" altLang="pt-BR" sz="2600" dirty="0" err="1" smtClean="0"/>
              <a:t>Deve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alguma</a:t>
            </a:r>
            <a:r>
              <a:rPr lang="en-GB" altLang="pt-BR" sz="2600" dirty="0" smtClean="0"/>
              <a:t> forma de </a:t>
            </a:r>
            <a:r>
              <a:rPr lang="en-GB" altLang="pt-BR" sz="2600" dirty="0" err="1" smtClean="0"/>
              <a:t>catalogação</a:t>
            </a:r>
            <a:r>
              <a:rPr lang="en-GB" altLang="pt-BR" sz="2600" dirty="0" smtClean="0"/>
              <a:t> “</a:t>
            </a:r>
            <a:r>
              <a:rPr lang="en-GB" altLang="pt-BR" sz="2600" dirty="0" err="1" smtClean="0"/>
              <a:t>normalizada</a:t>
            </a:r>
            <a:r>
              <a:rPr lang="en-GB" altLang="pt-BR" sz="2600" dirty="0" smtClean="0"/>
              <a:t>”, </a:t>
            </a:r>
            <a:r>
              <a:rPr lang="en-GB" altLang="pt-BR" sz="2600" dirty="0" err="1" smtClean="0"/>
              <a:t>podendo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ter</a:t>
            </a:r>
            <a:r>
              <a:rPr lang="en-GB" altLang="pt-BR" sz="2600" dirty="0" smtClean="0"/>
              <a:t> outros </a:t>
            </a:r>
            <a:r>
              <a:rPr lang="en-GB" altLang="pt-BR" sz="2600" dirty="0" err="1"/>
              <a:t>s</a:t>
            </a:r>
            <a:r>
              <a:rPr lang="en-GB" altLang="pt-BR" sz="2600" dirty="0" err="1" smtClean="0"/>
              <a:t>erviços</a:t>
            </a:r>
            <a:r>
              <a:rPr lang="en-GB" altLang="pt-BR" sz="2600" dirty="0" smtClean="0"/>
              <a:t>, se </a:t>
            </a:r>
            <a:r>
              <a:rPr lang="en-GB" altLang="pt-BR" sz="2600" dirty="0" err="1" smtClean="0"/>
              <a:t>tiver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acervo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ou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serviço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físico</a:t>
            </a:r>
            <a:r>
              <a:rPr lang="en-GB" altLang="pt-BR" sz="2600" dirty="0" smtClean="0"/>
              <a:t>, </a:t>
            </a:r>
            <a:r>
              <a:rPr lang="en-GB" altLang="pt-BR" sz="2600" dirty="0" err="1" smtClean="0"/>
              <a:t>por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exemplo</a:t>
            </a:r>
            <a:r>
              <a:rPr lang="en-GB" altLang="pt-BR" sz="2600" dirty="0" smtClean="0"/>
              <a:t>, </a:t>
            </a:r>
            <a:r>
              <a:rPr lang="en-GB" altLang="pt-BR" sz="2600" dirty="0" err="1" smtClean="0"/>
              <a:t>pode</a:t>
            </a:r>
            <a:r>
              <a:rPr lang="en-GB" altLang="pt-BR" sz="2600" dirty="0" smtClean="0"/>
              <a:t>-se </a:t>
            </a:r>
            <a:r>
              <a:rPr lang="en-GB" altLang="pt-BR" sz="2600" dirty="0" err="1" smtClean="0"/>
              <a:t>ir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lá</a:t>
            </a:r>
            <a:r>
              <a:rPr lang="en-GB" altLang="pt-BR" sz="2600" dirty="0" smtClean="0"/>
              <a:t> para </a:t>
            </a:r>
            <a:r>
              <a:rPr lang="en-GB" altLang="pt-BR" sz="2600" dirty="0" err="1" smtClean="0"/>
              <a:t>obter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menos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uma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referência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ou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algum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serviço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prestado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fisicamente</a:t>
            </a:r>
            <a:r>
              <a:rPr lang="en-GB" altLang="pt-BR" sz="2600" dirty="0" smtClean="0"/>
              <a:t>, é </a:t>
            </a:r>
            <a:r>
              <a:rPr lang="en-GB" altLang="pt-BR" sz="2600" dirty="0" err="1" smtClean="0"/>
              <a:t>uma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biblioteca</a:t>
            </a:r>
            <a:r>
              <a:rPr lang="en-GB" altLang="pt-BR" sz="2600" dirty="0" smtClean="0"/>
              <a:t> </a:t>
            </a:r>
            <a:r>
              <a:rPr lang="en-GB" altLang="pt-BR" sz="2600" dirty="0" err="1" smtClean="0"/>
              <a:t>híbrida</a:t>
            </a:r>
            <a:endParaRPr lang="en-GB" altLang="pt-BR" sz="2600" dirty="0" smtClean="0"/>
          </a:p>
          <a:p>
            <a:r>
              <a:rPr lang="en-US" altLang="pt-BR" sz="3000" dirty="0" err="1"/>
              <a:t>Biblioteca</a:t>
            </a:r>
            <a:r>
              <a:rPr lang="en-US" altLang="pt-BR" sz="3000" dirty="0"/>
              <a:t> Virtual</a:t>
            </a:r>
            <a:r>
              <a:rPr lang="en-US" altLang="pt-BR" sz="2600" i="1" dirty="0" smtClean="0"/>
              <a:t>:</a:t>
            </a:r>
          </a:p>
          <a:p>
            <a:r>
              <a:rPr lang="en-US" altLang="pt-BR" sz="2600" i="1" dirty="0" err="1" smtClean="0"/>
              <a:t>Há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restrições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ao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acesso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físico</a:t>
            </a:r>
            <a:r>
              <a:rPr lang="en-US" altLang="pt-BR" sz="2600" i="1" dirty="0" smtClean="0"/>
              <a:t>, </a:t>
            </a:r>
            <a:r>
              <a:rPr lang="en-US" altLang="pt-BR" sz="2600" i="1" dirty="0" err="1" smtClean="0"/>
              <a:t>mesmo</a:t>
            </a:r>
            <a:r>
              <a:rPr lang="en-US" altLang="pt-BR" sz="2600" i="1" dirty="0" smtClean="0"/>
              <a:t> que </a:t>
            </a:r>
            <a:r>
              <a:rPr lang="en-US" altLang="pt-BR" sz="2600" i="1" dirty="0" err="1" smtClean="0"/>
              <a:t>todos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os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livros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sejam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digitais</a:t>
            </a:r>
            <a:r>
              <a:rPr lang="en-US" altLang="pt-BR" sz="2600" i="1" dirty="0" smtClean="0"/>
              <a:t>, </a:t>
            </a:r>
            <a:r>
              <a:rPr lang="en-US" altLang="pt-BR" sz="2600" i="1" dirty="0" err="1" smtClean="0"/>
              <a:t>não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como</a:t>
            </a:r>
            <a:r>
              <a:rPr lang="en-US" altLang="pt-BR" sz="2600" i="1" dirty="0" smtClean="0"/>
              <a:t> solicitor </a:t>
            </a:r>
            <a:r>
              <a:rPr lang="en-US" altLang="pt-BR" sz="2600" i="1" dirty="0" err="1" smtClean="0"/>
              <a:t>algum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serviço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pessoalmente</a:t>
            </a:r>
            <a:r>
              <a:rPr lang="en-US" altLang="pt-BR" sz="2600" i="1" dirty="0" smtClean="0"/>
              <a:t>. </a:t>
            </a:r>
          </a:p>
          <a:p>
            <a:pPr marL="0" indent="0">
              <a:buNone/>
            </a:pPr>
            <a:endParaRPr lang="en-US" altLang="pt-BR" sz="2600" i="1" dirty="0"/>
          </a:p>
          <a:p>
            <a:pPr marL="0" indent="0">
              <a:buNone/>
            </a:pPr>
            <a:r>
              <a:rPr lang="en-US" altLang="pt-BR" sz="2600" i="1" dirty="0" smtClean="0"/>
              <a:t>Obs.: São </a:t>
            </a:r>
            <a:r>
              <a:rPr lang="en-US" altLang="pt-BR" sz="2600" i="1" dirty="0" err="1" smtClean="0"/>
              <a:t>conceitos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nossos</a:t>
            </a:r>
            <a:r>
              <a:rPr lang="en-US" altLang="pt-BR" sz="2600" i="1" dirty="0" smtClean="0"/>
              <a:t> para </a:t>
            </a:r>
            <a:r>
              <a:rPr lang="en-US" altLang="pt-BR" sz="2600" i="1" dirty="0" err="1" smtClean="0"/>
              <a:t>desambiguação</a:t>
            </a:r>
            <a:r>
              <a:rPr lang="en-US" altLang="pt-BR" sz="2600" i="1" dirty="0" smtClean="0"/>
              <a:t>, </a:t>
            </a:r>
            <a:r>
              <a:rPr lang="en-US" altLang="pt-BR" sz="2600" i="1" dirty="0" err="1" smtClean="0"/>
              <a:t>não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há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acordos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sobre</a:t>
            </a:r>
            <a:r>
              <a:rPr lang="en-US" altLang="pt-BR" sz="2600" i="1" dirty="0" smtClean="0"/>
              <a:t> a </a:t>
            </a:r>
            <a:r>
              <a:rPr lang="en-US" altLang="pt-BR" sz="2600" i="1" dirty="0" err="1" smtClean="0"/>
              <a:t>nomenclatura</a:t>
            </a:r>
            <a:r>
              <a:rPr lang="en-US" altLang="pt-BR" sz="2600" i="1" dirty="0" smtClean="0"/>
              <a:t> para </a:t>
            </a:r>
            <a:r>
              <a:rPr lang="en-US" altLang="pt-BR" sz="2600" i="1" dirty="0" err="1" smtClean="0"/>
              <a:t>este</a:t>
            </a:r>
            <a:r>
              <a:rPr lang="en-US" altLang="pt-BR" sz="2600" i="1" dirty="0" smtClean="0"/>
              <a:t> </a:t>
            </a:r>
            <a:r>
              <a:rPr lang="en-US" altLang="pt-BR" sz="2600" i="1" dirty="0" err="1" smtClean="0"/>
              <a:t>assunto</a:t>
            </a:r>
            <a:r>
              <a:rPr lang="en-US" altLang="pt-BR" sz="2600" i="1" dirty="0"/>
              <a:t>.</a:t>
            </a:r>
            <a:endParaRPr lang="en-US" altLang="pt-BR" sz="2600" i="1" dirty="0" smtClean="0"/>
          </a:p>
          <a:p>
            <a:pPr marL="0" indent="0">
              <a:buNone/>
            </a:pPr>
            <a:r>
              <a:rPr lang="en-US" altLang="pt-BR" sz="2600" i="1" dirty="0"/>
              <a:t> </a:t>
            </a:r>
            <a:r>
              <a:rPr lang="en-US" altLang="pt-BR" sz="2600" i="1" dirty="0" smtClean="0"/>
              <a:t>  </a:t>
            </a:r>
            <a:endParaRPr lang="en-US" altLang="pt-BR" sz="2600" i="1" dirty="0"/>
          </a:p>
        </p:txBody>
      </p:sp>
    </p:spTree>
    <p:extLst>
      <p:ext uri="{BB962C8B-B14F-4D97-AF65-F5344CB8AC3E}">
        <p14:creationId xmlns:p14="http://schemas.microsoft.com/office/powerpoint/2010/main" val="90984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</a:t>
            </a:r>
            <a:r>
              <a:rPr lang="pt-BR" dirty="0" smtClean="0"/>
              <a:t>xemplo histórico (híbrida)</a:t>
            </a:r>
            <a:br>
              <a:rPr lang="pt-BR" dirty="0" smtClean="0"/>
            </a:br>
            <a:r>
              <a:rPr lang="pt-BR" sz="2000" dirty="0"/>
              <a:t> </a:t>
            </a:r>
            <a:r>
              <a:rPr lang="pt-BR" sz="2000" dirty="0" smtClean="0"/>
              <a:t> (compatível com os conceitos propostos)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200" y="1873568"/>
            <a:ext cx="1044875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Education</a:t>
            </a:r>
            <a:r>
              <a:rPr lang="es-ES" b="1" dirty="0"/>
              <a:t> </a:t>
            </a:r>
            <a:r>
              <a:rPr lang="es-ES" b="1" dirty="0" err="1"/>
              <a:t>Resources</a:t>
            </a:r>
            <a:r>
              <a:rPr lang="es-ES" b="1" dirty="0"/>
              <a:t> </a:t>
            </a:r>
            <a:r>
              <a:rPr lang="es-ES" b="1" dirty="0" err="1"/>
              <a:t>Information</a:t>
            </a:r>
            <a:r>
              <a:rPr lang="es-ES" b="1" dirty="0"/>
              <a:t> Center</a:t>
            </a:r>
            <a:r>
              <a:rPr lang="es-ES" dirty="0"/>
              <a:t> (</a:t>
            </a:r>
            <a:r>
              <a:rPr lang="es-ES" b="1" dirty="0"/>
              <a:t>ERIC</a:t>
            </a:r>
            <a:r>
              <a:rPr lang="es-ES" dirty="0"/>
              <a:t>), </a:t>
            </a:r>
            <a:r>
              <a:rPr lang="es-ES" dirty="0" smtClean="0"/>
              <a:t>é a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>
                <a:hlinkClick r:id="rId2" tooltip="Base de datos"/>
              </a:rPr>
              <a:t>base de </a:t>
            </a:r>
            <a:r>
              <a:rPr lang="es-ES" dirty="0" smtClean="0">
                <a:hlinkClick r:id="rId2" tooltip="Base de datos"/>
              </a:rPr>
              <a:t>dados</a:t>
            </a:r>
            <a:r>
              <a:rPr lang="es-ES" dirty="0" smtClean="0"/>
              <a:t> </a:t>
            </a:r>
            <a:r>
              <a:rPr lang="es-ES" dirty="0"/>
              <a:t>especializada </a:t>
            </a:r>
            <a:r>
              <a:rPr lang="es-ES" dirty="0" smtClean="0"/>
              <a:t>e </a:t>
            </a:r>
            <a:r>
              <a:rPr lang="es-ES" dirty="0" err="1" smtClean="0"/>
              <a:t>educação</a:t>
            </a:r>
            <a:r>
              <a:rPr lang="es-ES" dirty="0" smtClean="0"/>
              <a:t> </a:t>
            </a:r>
            <a:r>
              <a:rPr lang="es-ES" dirty="0" err="1" smtClean="0"/>
              <a:t>disponível</a:t>
            </a:r>
            <a:endParaRPr lang="es-ES" dirty="0" smtClean="0"/>
          </a:p>
          <a:p>
            <a:r>
              <a:rPr lang="es-ES" dirty="0" err="1" smtClean="0"/>
              <a:t>o</a:t>
            </a:r>
            <a:r>
              <a:rPr lang="es-ES" dirty="0" err="1" smtClean="0">
                <a:hlinkClick r:id="rId3" tooltip="En línea"/>
              </a:rPr>
              <a:t>n</a:t>
            </a:r>
            <a:r>
              <a:rPr lang="es-ES" dirty="0" smtClean="0">
                <a:hlinkClick r:id="rId3" tooltip="En línea"/>
              </a:rPr>
              <a:t> line</a:t>
            </a:r>
            <a:r>
              <a:rPr lang="es-ES" dirty="0" smtClean="0"/>
              <a:t>. </a:t>
            </a:r>
            <a:r>
              <a:rPr lang="es-ES" dirty="0"/>
              <a:t>Está financiada </a:t>
            </a:r>
            <a:r>
              <a:rPr lang="es-ES" dirty="0" smtClean="0"/>
              <a:t>peli </a:t>
            </a:r>
            <a:r>
              <a:rPr lang="es-ES" i="1" dirty="0" err="1"/>
              <a:t>Institute</a:t>
            </a:r>
            <a:r>
              <a:rPr lang="es-ES" i="1" dirty="0"/>
              <a:t> of </a:t>
            </a:r>
            <a:r>
              <a:rPr lang="es-ES" i="1" dirty="0" err="1"/>
              <a:t>Education</a:t>
            </a:r>
            <a:r>
              <a:rPr lang="es-ES" i="1" dirty="0"/>
              <a:t> </a:t>
            </a:r>
            <a:r>
              <a:rPr lang="es-ES" i="1" dirty="0" err="1"/>
              <a:t>Sciences</a:t>
            </a:r>
            <a:r>
              <a:rPr lang="es-ES" dirty="0"/>
              <a:t> (IES) </a:t>
            </a:r>
            <a:r>
              <a:rPr lang="es-ES" dirty="0" smtClean="0"/>
              <a:t>do </a:t>
            </a:r>
            <a:r>
              <a:rPr lang="es-ES" dirty="0"/>
              <a:t>departamento de </a:t>
            </a:r>
            <a:r>
              <a:rPr lang="es-ES" dirty="0" err="1" smtClean="0"/>
              <a:t>Educação</a:t>
            </a:r>
            <a:r>
              <a:rPr lang="es-ES" dirty="0" smtClean="0"/>
              <a:t> dos EUA. </a:t>
            </a:r>
          </a:p>
          <a:p>
            <a:r>
              <a:rPr lang="es-ES" dirty="0" err="1" smtClean="0"/>
              <a:t>Tem</a:t>
            </a:r>
            <a:r>
              <a:rPr lang="es-ES" dirty="0" smtClean="0"/>
              <a:t> </a:t>
            </a:r>
            <a:r>
              <a:rPr lang="es-ES" dirty="0" err="1" smtClean="0"/>
              <a:t>mais</a:t>
            </a:r>
            <a:r>
              <a:rPr lang="es-ES" dirty="0" smtClean="0"/>
              <a:t> de </a:t>
            </a:r>
            <a:r>
              <a:rPr lang="es-ES" dirty="0" err="1" smtClean="0"/>
              <a:t>um</a:t>
            </a:r>
            <a:r>
              <a:rPr lang="es-ES" dirty="0" smtClean="0"/>
              <a:t> </a:t>
            </a:r>
            <a:r>
              <a:rPr lang="es-ES" dirty="0" err="1" smtClean="0"/>
              <a:t>mílhão</a:t>
            </a:r>
            <a:r>
              <a:rPr lang="es-ES" dirty="0" smtClean="0"/>
              <a:t> de referencias, e </a:t>
            </a:r>
            <a:r>
              <a:rPr lang="es-ES" dirty="0" err="1" smtClean="0"/>
              <a:t>alguns</a:t>
            </a:r>
            <a:r>
              <a:rPr lang="es-ES" dirty="0" smtClean="0"/>
              <a:t> </a:t>
            </a:r>
            <a:r>
              <a:rPr lang="es-ES" dirty="0" err="1" smtClean="0"/>
              <a:t>foram</a:t>
            </a:r>
            <a:r>
              <a:rPr lang="es-ES" dirty="0" smtClean="0"/>
              <a:t> </a:t>
            </a:r>
            <a:r>
              <a:rPr lang="es-ES" dirty="0" err="1" smtClean="0"/>
              <a:t>feitas</a:t>
            </a:r>
            <a:r>
              <a:rPr lang="es-ES" dirty="0" smtClean="0"/>
              <a:t> </a:t>
            </a:r>
            <a:r>
              <a:rPr lang="es-ES" dirty="0" err="1" smtClean="0"/>
              <a:t>em</a:t>
            </a:r>
            <a:r>
              <a:rPr lang="es-ES" dirty="0" smtClean="0"/>
              <a:t> 1966 </a:t>
            </a:r>
            <a:r>
              <a:rPr lang="es-ES" dirty="0" err="1" smtClean="0"/>
              <a:t>já</a:t>
            </a:r>
            <a:r>
              <a:rPr lang="es-ES" dirty="0" smtClean="0"/>
              <a:t> </a:t>
            </a:r>
            <a:r>
              <a:rPr lang="es-ES" dirty="0" err="1" smtClean="0"/>
              <a:t>em</a:t>
            </a:r>
            <a:r>
              <a:rPr lang="es-ES" dirty="0" smtClean="0"/>
              <a:t> formato digital.</a:t>
            </a:r>
          </a:p>
          <a:p>
            <a:r>
              <a:rPr lang="es-ES" b="1" dirty="0" err="1" smtClean="0"/>
              <a:t>Repositórios</a:t>
            </a:r>
            <a:r>
              <a:rPr lang="es-ES" b="1" dirty="0" smtClean="0"/>
              <a:t> e </a:t>
            </a:r>
            <a:r>
              <a:rPr lang="es-ES" b="1" dirty="0" err="1" smtClean="0"/>
              <a:t>portais</a:t>
            </a:r>
            <a:r>
              <a:rPr lang="es-ES" b="1" dirty="0" smtClean="0"/>
              <a:t> </a:t>
            </a:r>
            <a:endParaRPr lang="es-ES" b="1" dirty="0"/>
          </a:p>
          <a:p>
            <a:r>
              <a:rPr lang="es-ES" dirty="0">
                <a:hlinkClick r:id="rId4" tooltip="Hispana (recolector OAI)"/>
              </a:rPr>
              <a:t>Hispana</a:t>
            </a:r>
            <a:r>
              <a:rPr lang="es-ES" dirty="0"/>
              <a:t>, recolector OAI de archivos y museos españoles.</a:t>
            </a:r>
          </a:p>
          <a:p>
            <a:r>
              <a:rPr lang="es-ES" dirty="0">
                <a:hlinkClick r:id="rId5"/>
              </a:rPr>
              <a:t>Repositorio DIGIBUG de la Universidad de Granada UGR</a:t>
            </a:r>
            <a:r>
              <a:rPr lang="es-ES" dirty="0"/>
              <a:t> (España)</a:t>
            </a:r>
          </a:p>
          <a:p>
            <a:r>
              <a:rPr lang="es-ES" dirty="0" err="1">
                <a:hlinkClick r:id="rId6" tooltip="Digital.CSIC"/>
              </a:rPr>
              <a:t>Digital.CSIC</a:t>
            </a:r>
            <a:r>
              <a:rPr lang="es-ES" dirty="0"/>
              <a:t> </a:t>
            </a:r>
            <a:r>
              <a:rPr lang="es-ES" dirty="0">
                <a:hlinkClick r:id="rId7"/>
              </a:rPr>
              <a:t>[1]</a:t>
            </a:r>
            <a:r>
              <a:rPr lang="es-ES" dirty="0"/>
              <a:t> Depósito científico multidisciplinar de acceso abierto ubicado en </a:t>
            </a:r>
            <a:r>
              <a:rPr lang="es-ES" dirty="0">
                <a:hlinkClick r:id="rId8" tooltip="España"/>
              </a:rPr>
              <a:t>España</a:t>
            </a:r>
            <a:r>
              <a:rPr lang="es-ES" dirty="0"/>
              <a:t> </a:t>
            </a:r>
            <a:r>
              <a:rPr lang="es-ES" dirty="0" smtClean="0"/>
              <a:t>del</a:t>
            </a:r>
          </a:p>
          <a:p>
            <a:r>
              <a:rPr lang="es-ES" dirty="0" smtClean="0"/>
              <a:t> </a:t>
            </a:r>
            <a:r>
              <a:rPr lang="es-ES" dirty="0">
                <a:hlinkClick r:id="rId9" tooltip="Centro Superior de Investigaciones Científicas"/>
              </a:rPr>
              <a:t>Centro Superior de Investigaciones Científicas</a:t>
            </a:r>
            <a:r>
              <a:rPr lang="es-ES" dirty="0"/>
              <a:t> (España)</a:t>
            </a:r>
          </a:p>
          <a:p>
            <a:r>
              <a:rPr lang="pt-BR" dirty="0" smtClean="0"/>
              <a:t>....</a:t>
            </a:r>
          </a:p>
          <a:p>
            <a:r>
              <a:rPr lang="es-ES" b="1" dirty="0"/>
              <a:t>Bibliotecas </a:t>
            </a:r>
            <a:r>
              <a:rPr lang="es-ES" b="1" dirty="0" err="1" smtClean="0"/>
              <a:t>digitais</a:t>
            </a:r>
            <a:endParaRPr lang="es-ES" b="1" dirty="0"/>
          </a:p>
          <a:p>
            <a:r>
              <a:rPr lang="es-ES" dirty="0">
                <a:hlinkClick r:id="rId10"/>
              </a:rPr>
              <a:t>Biblioteca Digital Hispánica</a:t>
            </a:r>
            <a:r>
              <a:rPr lang="es-ES" dirty="0"/>
              <a:t>, Biblioteca Nacional de España.</a:t>
            </a:r>
          </a:p>
          <a:p>
            <a:r>
              <a:rPr lang="es-ES" dirty="0">
                <a:hlinkClick r:id="rId11"/>
              </a:rPr>
              <a:t>Biblioteca Virtual Miguel de Cervantes</a:t>
            </a:r>
            <a:endParaRPr lang="es-ES" dirty="0"/>
          </a:p>
          <a:p>
            <a:r>
              <a:rPr lang="pt-BR" dirty="0" smtClean="0"/>
              <a:t>...</a:t>
            </a:r>
          </a:p>
          <a:p>
            <a:r>
              <a:rPr lang="es-ES" b="1" dirty="0" err="1" smtClean="0"/>
              <a:t>Diretórios</a:t>
            </a:r>
            <a:r>
              <a:rPr lang="es-ES" b="1" dirty="0" smtClean="0"/>
              <a:t> </a:t>
            </a:r>
            <a:r>
              <a:rPr lang="es-ES" b="1" dirty="0"/>
              <a:t>de </a:t>
            </a:r>
            <a:r>
              <a:rPr lang="es-ES" b="1" dirty="0" smtClean="0"/>
              <a:t>Revistas</a:t>
            </a:r>
            <a:endParaRPr lang="es-ES" b="1" dirty="0"/>
          </a:p>
          <a:p>
            <a:r>
              <a:rPr lang="es-ES" dirty="0" err="1">
                <a:hlinkClick r:id="rId12"/>
              </a:rPr>
              <a:t>Directory</a:t>
            </a:r>
            <a:r>
              <a:rPr lang="es-ES" dirty="0">
                <a:hlinkClick r:id="rId12"/>
              </a:rPr>
              <a:t> of Open Access </a:t>
            </a:r>
            <a:r>
              <a:rPr lang="es-ES" dirty="0" err="1">
                <a:hlinkClick r:id="rId12"/>
              </a:rPr>
              <a:t>Journals</a:t>
            </a:r>
            <a:r>
              <a:rPr lang="es-ES" dirty="0">
                <a:hlinkClick r:id="rId12"/>
              </a:rPr>
              <a:t> (DOAJ)</a:t>
            </a:r>
            <a:r>
              <a:rPr lang="es-ES" dirty="0"/>
              <a:t>, directorio de revistas académicas en acceso abierto.</a:t>
            </a:r>
          </a:p>
          <a:p>
            <a:r>
              <a:rPr lang="es-ES" dirty="0">
                <a:hlinkClick r:id="rId13"/>
              </a:rPr>
              <a:t>e-Revistas</a:t>
            </a:r>
            <a:r>
              <a:rPr lang="es-ES" dirty="0"/>
              <a:t> Plataforma </a:t>
            </a:r>
            <a:r>
              <a:rPr lang="es-ES" i="1" dirty="0"/>
              <a:t>Open Access</a:t>
            </a:r>
            <a:r>
              <a:rPr lang="es-ES" dirty="0"/>
              <a:t> de revistas científicas electrónicas españolas y latinoamericanas.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2" y="185528"/>
            <a:ext cx="2095792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exemplos históricos de bibliotecas digitais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20463" y="2305318"/>
            <a:ext cx="519582" cy="61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320727" y="2343955"/>
            <a:ext cx="77846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Projeto </a:t>
            </a:r>
            <a:r>
              <a:rPr lang="pt-BR" dirty="0" err="1" smtClean="0"/>
              <a:t>Guteberg</a:t>
            </a:r>
            <a:r>
              <a:rPr lang="pt-BR" dirty="0" smtClean="0"/>
              <a:t> (</a:t>
            </a:r>
            <a:r>
              <a:rPr lang="pt-BR" dirty="0"/>
              <a:t>em português) -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www.gutenberg.org/wiki/PT_Principal</a:t>
            </a:r>
            <a:r>
              <a:rPr lang="pt-BR" dirty="0" smtClean="0"/>
              <a:t> </a:t>
            </a:r>
          </a:p>
          <a:p>
            <a:r>
              <a:rPr lang="pt-BR" dirty="0" smtClean="0"/>
              <a:t>(38 mil livros) </a:t>
            </a:r>
            <a:endParaRPr lang="pt-BR" dirty="0"/>
          </a:p>
          <a:p>
            <a:r>
              <a:rPr lang="pt-BR" dirty="0" smtClean="0"/>
              <a:t>Biblioteca Digital Mundial (</a:t>
            </a:r>
            <a:r>
              <a:rPr lang="pt-BR" dirty="0"/>
              <a:t>em português) - </a:t>
            </a:r>
            <a:r>
              <a:rPr lang="pt-BR" dirty="0">
                <a:hlinkClick r:id="rId3"/>
              </a:rPr>
              <a:t>https://www.wdl.org/pt</a:t>
            </a:r>
            <a:r>
              <a:rPr lang="pt-BR" dirty="0" smtClean="0">
                <a:hlinkClick r:id="rId3"/>
              </a:rPr>
              <a:t>/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dirty="0" smtClean="0"/>
              <a:t>Livros públicos </a:t>
            </a:r>
            <a:r>
              <a:rPr lang="pt-BR" dirty="0"/>
              <a:t>no Brasil: </a:t>
            </a:r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www.dominiopublico.gov.br/</a:t>
            </a:r>
            <a:r>
              <a:rPr lang="pt-BR" dirty="0" smtClean="0"/>
              <a:t> </a:t>
            </a:r>
          </a:p>
          <a:p>
            <a:r>
              <a:rPr lang="pt-BR" dirty="0"/>
              <a:t>E-books da UNESP:  </a:t>
            </a:r>
            <a:r>
              <a:rPr lang="pt-BR" dirty="0">
                <a:hlinkClick r:id="rId5"/>
              </a:rPr>
              <a:t>http://www.culturaacademica.com.br</a:t>
            </a:r>
            <a:r>
              <a:rPr lang="pt-BR" dirty="0" smtClean="0">
                <a:hlinkClick r:id="rId5"/>
              </a:rPr>
              <a:t>/</a:t>
            </a:r>
            <a:r>
              <a:rPr lang="pt-BR" dirty="0" smtClean="0"/>
              <a:t> </a:t>
            </a:r>
          </a:p>
          <a:p>
            <a:r>
              <a:rPr lang="pt-BR" dirty="0" smtClean="0"/>
              <a:t>Teses e Dissertações Internacional:  </a:t>
            </a:r>
            <a:r>
              <a:rPr lang="pt-BR" dirty="0" smtClean="0">
                <a:hlinkClick r:id="rId6"/>
              </a:rPr>
              <a:t>http</a:t>
            </a:r>
            <a:r>
              <a:rPr lang="pt-BR" dirty="0">
                <a:hlinkClick r:id="rId6"/>
              </a:rPr>
              <a:t>://www.ndltd.org</a:t>
            </a:r>
            <a:r>
              <a:rPr lang="pt-BR" dirty="0"/>
              <a:t> </a:t>
            </a:r>
            <a:r>
              <a:rPr lang="pt-BR" dirty="0" smtClean="0"/>
              <a:t>(mais de 3 milhões)</a:t>
            </a:r>
          </a:p>
          <a:p>
            <a:r>
              <a:rPr lang="pt-BR" dirty="0" err="1" smtClean="0"/>
              <a:t>Lusosofia</a:t>
            </a:r>
            <a:r>
              <a:rPr lang="pt-BR" dirty="0" smtClean="0"/>
              <a:t> (</a:t>
            </a:r>
            <a:r>
              <a:rPr lang="pt-BR" dirty="0"/>
              <a:t>muitos clássicos</a:t>
            </a:r>
            <a:r>
              <a:rPr lang="pt-BR" dirty="0" smtClean="0"/>
              <a:t>)  </a:t>
            </a:r>
            <a:r>
              <a:rPr lang="pt-BR" dirty="0">
                <a:hlinkClick r:id="rId7"/>
              </a:rPr>
              <a:t>http://www.lusosofia.net</a:t>
            </a:r>
            <a:r>
              <a:rPr lang="pt-BR" dirty="0" smtClean="0">
                <a:hlinkClick r:id="rId7"/>
              </a:rPr>
              <a:t>/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97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lis.co.za/files/2011/11/cloud-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04664"/>
            <a:ext cx="3855783" cy="4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humbs.dreamstime.com/z/online-library-concept-27191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54" l="625" r="100000">
                        <a14:backgroundMark x1="12000" y1="36770" x2="12000" y2="36770"/>
                        <a14:backgroundMark x1="15500" y1="33677" x2="15500" y2="33677"/>
                        <a14:backgroundMark x1="16500" y1="27320" x2="16500" y2="27320"/>
                        <a14:backgroundMark x1="18750" y1="23711" x2="18750" y2="23711"/>
                        <a14:backgroundMark x1="22375" y1="17354" x2="22375" y2="17354"/>
                        <a14:backgroundMark x1="29125" y1="14261" x2="29125" y2="14261"/>
                        <a14:backgroundMark x1="5625" y1="4983" x2="5625" y2="4983"/>
                        <a14:backgroundMark x1="15500" y1="4467" x2="15500" y2="4467"/>
                        <a14:backgroundMark x1="22750" y1="4467" x2="22750" y2="4467"/>
                        <a14:backgroundMark x1="32250" y1="4467" x2="32250" y2="4467"/>
                        <a14:backgroundMark x1="43125" y1="4983" x2="43125" y2="4983"/>
                        <a14:backgroundMark x1="58500" y1="6186" x2="58500" y2="6186"/>
                        <a14:backgroundMark x1="65250" y1="4983" x2="65250" y2="4983"/>
                        <a14:backgroundMark x1="73375" y1="3093" x2="73375" y2="3093"/>
                        <a14:backgroundMark x1="76625" y1="18041" x2="76625" y2="18041"/>
                        <a14:backgroundMark x1="82875" y1="26117" x2="82875" y2="26117"/>
                        <a14:backgroundMark x1="85125" y1="37285" x2="86500" y2="39175"/>
                        <a14:backgroundMark x1="86500" y1="21134" x2="86500" y2="21134"/>
                        <a14:backgroundMark x1="85625" y1="6186" x2="85625" y2="6186"/>
                        <a14:backgroundMark x1="96500" y1="9966" x2="96500" y2="9966"/>
                        <a14:backgroundMark x1="95125" y1="26117" x2="95125" y2="26117"/>
                        <a14:backgroundMark x1="94250" y1="38488" x2="94250" y2="38488"/>
                        <a14:backgroundMark x1="94625" y1="54639" x2="94625" y2="54639"/>
                        <a14:backgroundMark x1="85125" y1="74055" x2="85125" y2="74055"/>
                        <a14:backgroundMark x1="94250" y1="70275" x2="94250" y2="70275"/>
                        <a14:backgroundMark x1="94625" y1="80756" x2="94625" y2="80756"/>
                        <a14:backgroundMark x1="95500" y1="90722" x2="95500" y2="90722"/>
                        <a14:backgroundMark x1="80625" y1="83333" x2="80625" y2="83333"/>
                        <a14:backgroundMark x1="6500" y1="23024" x2="6500" y2="23024"/>
                        <a14:backgroundMark x1="5625" y1="47251" x2="5625" y2="47251"/>
                        <a14:backgroundMark x1="4750" y1="56014" x2="4750" y2="56014"/>
                        <a14:backgroundMark x1="6125" y1="65979" x2="6125" y2="65979"/>
                        <a14:backgroundMark x1="8375" y1="73368" x2="9625" y2="74055"/>
                        <a14:backgroundMark x1="13250" y1="79553" x2="13250" y2="79553"/>
                        <a14:backgroundMark x1="7875" y1="86426" x2="7875" y2="86426"/>
                        <a14:backgroundMark x1="16875" y1="87629" x2="16875" y2="87629"/>
                        <a14:backgroundMark x1="26375" y1="93814" x2="26375" y2="93814"/>
                        <a14:backgroundMark x1="61250" y1="95704" x2="61250" y2="95704"/>
                        <a14:backgroundMark x1="74750" y1="94502" x2="74750" y2="94502"/>
                        <a14:backgroundMark x1="82875" y1="92612" x2="82875" y2="92612"/>
                        <a14:backgroundMark x1="40000" y1="95017" x2="40000" y2="95017"/>
                        <a14:backgroundMark x1="46250" y1="93814" x2="46250" y2="93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01" y="819767"/>
            <a:ext cx="2488439" cy="18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92749" y="1124745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Modelo tecnológico que implica considerar a internet como um enorme computador (imenso datacenter). </a:t>
            </a:r>
          </a:p>
          <a:p>
            <a:pPr algn="just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Pressupõe para as </a:t>
            </a:r>
            <a:r>
              <a:rPr lang="pt-BR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bibliotecas uma revisão da cultura tecnológica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e uma maneira de pensar sobre as tendências e preparar-se.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91544" y="188640"/>
            <a:ext cx="439248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Tecnologia na Biblioteca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09517" y="4725144"/>
            <a:ext cx="8818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Buscar a colaboração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entre elas e uma </a:t>
            </a:r>
            <a:r>
              <a:rPr lang="pt-BR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crescente participação do usuário que não é mais um simples consumidor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mas alguém que deve participar ativamente dos serviços, mas é evidente que o </a:t>
            </a:r>
            <a:r>
              <a:rPr lang="pt-B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bibliotecário é um mediador e moderador destes serviços.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49949" y="4325034"/>
            <a:ext cx="35283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Caminho para as bibliotecas 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2908103" y="5804298"/>
            <a:ext cx="6314405" cy="892969"/>
            <a:chOff x="1085" y="4550"/>
            <a:chExt cx="5657" cy="800"/>
          </a:xfrm>
        </p:grpSpPr>
        <p:grpSp>
          <p:nvGrpSpPr>
            <p:cNvPr id="12320" name="Group 2"/>
            <p:cNvGrpSpPr>
              <a:grpSpLocks/>
            </p:cNvGrpSpPr>
            <p:nvPr/>
          </p:nvGrpSpPr>
          <p:grpSpPr bwMode="auto">
            <a:xfrm>
              <a:off x="1085" y="4550"/>
              <a:ext cx="5600" cy="800"/>
              <a:chOff x="1085" y="4550"/>
              <a:chExt cx="5600" cy="800"/>
            </a:xfrm>
          </p:grpSpPr>
          <p:sp>
            <p:nvSpPr>
              <p:cNvPr id="12327" name="Freeform 3"/>
              <p:cNvSpPr>
                <a:spLocks/>
              </p:cNvSpPr>
              <p:nvPr/>
            </p:nvSpPr>
            <p:spPr bwMode="auto">
              <a:xfrm>
                <a:off x="1085" y="4550"/>
                <a:ext cx="5600" cy="800"/>
              </a:xfrm>
              <a:custGeom>
                <a:avLst/>
                <a:gdLst>
                  <a:gd name="T0" fmla="*/ 0 w 10000"/>
                  <a:gd name="T1" fmla="*/ 800 h 10000"/>
                  <a:gd name="T2" fmla="*/ 5600 w 10000"/>
                  <a:gd name="T3" fmla="*/ 800 h 10000"/>
                  <a:gd name="T4" fmla="*/ 5600 w 10000"/>
                  <a:gd name="T5" fmla="*/ 1600 h 10000"/>
                  <a:gd name="T6" fmla="*/ 0 w 10000"/>
                  <a:gd name="T7" fmla="*/ 1600 h 10000"/>
                  <a:gd name="T8" fmla="*/ 0 w 10000"/>
                  <a:gd name="T9" fmla="*/ 80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00662A"/>
                  </a:gs>
                  <a:gs pos="100000">
                    <a:srgbClr val="C6FFC3"/>
                  </a:gs>
                </a:gsLst>
                <a:lin ang="16200000" scaled="1"/>
              </a:gradFill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Text Box 4"/>
              <p:cNvSpPr txBox="1">
                <a:spLocks noChangeArrowheads="1"/>
              </p:cNvSpPr>
              <p:nvPr/>
            </p:nvSpPr>
            <p:spPr bwMode="auto">
              <a:xfrm>
                <a:off x="2916" y="4566"/>
                <a:ext cx="2758" cy="6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27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>
                    <a:solidFill>
                      <a:srgbClr val="43412C"/>
                    </a:solidFill>
                    <a:latin typeface="Hoefler Text" charset="0"/>
                  </a:defRPr>
                </a:lvl1pPr>
                <a:lvl2pPr marL="742950" indent="-28575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2pPr>
                <a:lvl3pPr marL="11430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3pPr>
                <a:lvl4pPr marL="16002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4pPr>
                <a:lvl5pPr marL="20574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9pPr>
              </a:lstStyle>
              <a:p>
                <a:r>
                  <a:rPr lang="en-US" altLang="pt-BR">
                    <a:solidFill>
                      <a:srgbClr val="5E0A00"/>
                    </a:solidFill>
                  </a:rPr>
                  <a:t>Infraestrutura</a:t>
                </a:r>
              </a:p>
            </p:txBody>
          </p:sp>
        </p:grpSp>
        <p:sp>
          <p:nvSpPr>
            <p:cNvPr id="12321" name="Text Box 5"/>
            <p:cNvSpPr txBox="1">
              <a:spLocks noChangeArrowheads="1"/>
            </p:cNvSpPr>
            <p:nvPr/>
          </p:nvSpPr>
          <p:spPr bwMode="auto">
            <a:xfrm>
              <a:off x="1226" y="4950"/>
              <a:ext cx="731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Literacia</a:t>
              </a:r>
            </a:p>
          </p:txBody>
        </p:sp>
        <p:sp>
          <p:nvSpPr>
            <p:cNvPr id="12322" name="Text Box 6"/>
            <p:cNvSpPr txBox="1">
              <a:spLocks noChangeArrowheads="1"/>
            </p:cNvSpPr>
            <p:nvPr/>
          </p:nvSpPr>
          <p:spPr bwMode="auto">
            <a:xfrm>
              <a:off x="1977" y="4950"/>
              <a:ext cx="598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Redes</a:t>
              </a:r>
            </a:p>
          </p:txBody>
        </p:sp>
        <p:sp>
          <p:nvSpPr>
            <p:cNvPr id="12323" name="Text Box 7"/>
            <p:cNvSpPr txBox="1">
              <a:spLocks noChangeArrowheads="1"/>
            </p:cNvSpPr>
            <p:nvPr/>
          </p:nvSpPr>
          <p:spPr bwMode="auto">
            <a:xfrm>
              <a:off x="2555" y="4950"/>
              <a:ext cx="997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Repositórios</a:t>
              </a:r>
            </a:p>
          </p:txBody>
        </p:sp>
        <p:sp>
          <p:nvSpPr>
            <p:cNvPr id="12324" name="Text Box 8"/>
            <p:cNvSpPr txBox="1">
              <a:spLocks noChangeArrowheads="1"/>
            </p:cNvSpPr>
            <p:nvPr/>
          </p:nvSpPr>
          <p:spPr bwMode="auto">
            <a:xfrm>
              <a:off x="3480" y="4950"/>
              <a:ext cx="881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Securança</a:t>
              </a:r>
            </a:p>
          </p:txBody>
        </p:sp>
        <p:sp>
          <p:nvSpPr>
            <p:cNvPr id="12325" name="Text Box 9"/>
            <p:cNvSpPr txBox="1">
              <a:spLocks noChangeArrowheads="1"/>
            </p:cNvSpPr>
            <p:nvPr/>
          </p:nvSpPr>
          <p:spPr bwMode="auto">
            <a:xfrm>
              <a:off x="4697" y="4950"/>
              <a:ext cx="797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Recursos</a:t>
              </a:r>
            </a:p>
          </p:txBody>
        </p:sp>
        <p:sp>
          <p:nvSpPr>
            <p:cNvPr id="12326" name="Text Box 10"/>
            <p:cNvSpPr txBox="1">
              <a:spLocks noChangeArrowheads="1"/>
            </p:cNvSpPr>
            <p:nvPr/>
          </p:nvSpPr>
          <p:spPr bwMode="auto">
            <a:xfrm>
              <a:off x="5662" y="4950"/>
              <a:ext cx="1080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rgbClr val="5E0A00"/>
                  </a:solidFill>
                </a:rPr>
                <a:t>Planejamento</a:t>
              </a:r>
            </a:p>
          </p:txBody>
        </p:sp>
      </p:grp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3131345" y="3768329"/>
            <a:ext cx="5795367" cy="1178719"/>
            <a:chOff x="1260" y="2954"/>
            <a:chExt cx="5192" cy="1056"/>
          </a:xfrm>
        </p:grpSpPr>
        <p:grpSp>
          <p:nvGrpSpPr>
            <p:cNvPr id="12316" name="Group 12"/>
            <p:cNvGrpSpPr>
              <a:grpSpLocks/>
            </p:cNvGrpSpPr>
            <p:nvPr/>
          </p:nvGrpSpPr>
          <p:grpSpPr bwMode="auto">
            <a:xfrm>
              <a:off x="1260" y="2954"/>
              <a:ext cx="5192" cy="1056"/>
              <a:chOff x="1260" y="2954"/>
              <a:chExt cx="5192" cy="1056"/>
            </a:xfrm>
          </p:grpSpPr>
          <p:sp>
            <p:nvSpPr>
              <p:cNvPr id="12318" name="Freeform 13"/>
              <p:cNvSpPr>
                <a:spLocks/>
              </p:cNvSpPr>
              <p:nvPr/>
            </p:nvSpPr>
            <p:spPr bwMode="auto">
              <a:xfrm>
                <a:off x="1260" y="2954"/>
                <a:ext cx="5192" cy="1056"/>
              </a:xfrm>
              <a:custGeom>
                <a:avLst/>
                <a:gdLst>
                  <a:gd name="T0" fmla="*/ 0 w 10000"/>
                  <a:gd name="T1" fmla="*/ 1056 h 10000"/>
                  <a:gd name="T2" fmla="*/ 5192 w 10000"/>
                  <a:gd name="T3" fmla="*/ 1056 h 10000"/>
                  <a:gd name="T4" fmla="*/ 5192 w 10000"/>
                  <a:gd name="T5" fmla="*/ 2112 h 10000"/>
                  <a:gd name="T6" fmla="*/ 0 w 10000"/>
                  <a:gd name="T7" fmla="*/ 2112 h 10000"/>
                  <a:gd name="T8" fmla="*/ 0 w 10000"/>
                  <a:gd name="T9" fmla="*/ 105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897900"/>
                  </a:gs>
                  <a:gs pos="100000">
                    <a:srgbClr val="FFFBD3"/>
                  </a:gs>
                </a:gsLst>
                <a:lin ang="16200000" scaled="1"/>
              </a:gradFill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Text Box 14"/>
              <p:cNvSpPr txBox="1">
                <a:spLocks noChangeArrowheads="1"/>
              </p:cNvSpPr>
              <p:nvPr/>
            </p:nvSpPr>
            <p:spPr bwMode="auto">
              <a:xfrm>
                <a:off x="2084" y="2954"/>
                <a:ext cx="165" cy="46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27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>
                    <a:solidFill>
                      <a:srgbClr val="43412C"/>
                    </a:solidFill>
                    <a:latin typeface="Hoefler Text" charset="0"/>
                  </a:defRPr>
                </a:lvl1pPr>
                <a:lvl2pPr marL="742950" indent="-28575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2pPr>
                <a:lvl3pPr marL="11430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3pPr>
                <a:lvl4pPr marL="16002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4pPr>
                <a:lvl5pPr marL="20574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9pPr>
              </a:lstStyle>
              <a:p>
                <a:endParaRPr lang="en-US" altLang="pt-BR" sz="2800" dirty="0" err="1">
                  <a:solidFill>
                    <a:srgbClr val="000450"/>
                  </a:solidFill>
                </a:endParaRPr>
              </a:p>
            </p:txBody>
          </p:sp>
        </p:grpSp>
        <p:sp>
          <p:nvSpPr>
            <p:cNvPr id="12317" name="Text Box 15"/>
            <p:cNvSpPr txBox="1">
              <a:spLocks noChangeArrowheads="1"/>
            </p:cNvSpPr>
            <p:nvPr/>
          </p:nvSpPr>
          <p:spPr bwMode="auto">
            <a:xfrm>
              <a:off x="2249" y="3023"/>
              <a:ext cx="3787" cy="800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 b="1" dirty="0" err="1">
                  <a:solidFill>
                    <a:srgbClr val="333399"/>
                  </a:solidFill>
                </a:rPr>
                <a:t>ferramentas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dispositivos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empresas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e TI</a:t>
              </a:r>
            </a:p>
            <a:p>
              <a:r>
                <a:rPr lang="en-US" altLang="pt-BR" sz="1300" b="1" dirty="0" err="1">
                  <a:solidFill>
                    <a:srgbClr val="333399"/>
                  </a:solidFill>
                </a:rPr>
                <a:t>Tratamento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da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informação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Armazenagem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Suporte</a:t>
              </a:r>
              <a:endParaRPr lang="en-US" altLang="pt-BR" sz="1300" b="1" dirty="0">
                <a:solidFill>
                  <a:srgbClr val="333399"/>
                </a:solidFill>
              </a:endParaRPr>
            </a:p>
            <a:p>
              <a:r>
                <a:rPr lang="en-US" altLang="pt-BR" sz="1300" b="1" dirty="0" err="1">
                  <a:solidFill>
                    <a:srgbClr val="333399"/>
                  </a:solidFill>
                </a:rPr>
                <a:t>Acesso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ao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conhecimento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e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disseminação</a:t>
              </a:r>
              <a:endParaRPr lang="en-US" altLang="pt-BR" sz="1300" b="1" dirty="0">
                <a:solidFill>
                  <a:srgbClr val="333399"/>
                </a:solidFill>
              </a:endParaRPr>
            </a:p>
            <a:p>
              <a:endParaRPr lang="en-US" altLang="pt-BR" sz="1300" b="1" dirty="0">
                <a:solidFill>
                  <a:srgbClr val="333399"/>
                </a:solidFill>
              </a:endParaRPr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3140275" y="857250"/>
            <a:ext cx="5795367" cy="2902148"/>
            <a:chOff x="1267" y="672"/>
            <a:chExt cx="5192" cy="2600"/>
          </a:xfrm>
        </p:grpSpPr>
        <p:grpSp>
          <p:nvGrpSpPr>
            <p:cNvPr id="12303" name="Group 17"/>
            <p:cNvGrpSpPr>
              <a:grpSpLocks/>
            </p:cNvGrpSpPr>
            <p:nvPr/>
          </p:nvGrpSpPr>
          <p:grpSpPr bwMode="auto">
            <a:xfrm>
              <a:off x="1267" y="1984"/>
              <a:ext cx="5192" cy="1288"/>
              <a:chOff x="1267" y="1820"/>
              <a:chExt cx="5192" cy="1288"/>
            </a:xfrm>
          </p:grpSpPr>
          <p:sp>
            <p:nvSpPr>
              <p:cNvPr id="12314" name="Freeform 18"/>
              <p:cNvSpPr>
                <a:spLocks/>
              </p:cNvSpPr>
              <p:nvPr/>
            </p:nvSpPr>
            <p:spPr bwMode="auto">
              <a:xfrm>
                <a:off x="1267" y="1820"/>
                <a:ext cx="5192" cy="1288"/>
              </a:xfrm>
              <a:custGeom>
                <a:avLst/>
                <a:gdLst>
                  <a:gd name="T0" fmla="*/ 0 w 10000"/>
                  <a:gd name="T1" fmla="*/ 2576 h 10000"/>
                  <a:gd name="T2" fmla="*/ 5192 w 10000"/>
                  <a:gd name="T3" fmla="*/ 2576 h 10000"/>
                  <a:gd name="T4" fmla="*/ 2596 w 10000"/>
                  <a:gd name="T5" fmla="*/ 1288 h 10000"/>
                  <a:gd name="T6" fmla="*/ 0 w 10000"/>
                  <a:gd name="T7" fmla="*/ 2576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>
                    <a:moveTo>
                      <a:pt x="0" y="10000"/>
                    </a:moveTo>
                    <a:lnTo>
                      <a:pt x="10000" y="10000"/>
                    </a:lnTo>
                    <a:lnTo>
                      <a:pt x="5000" y="0"/>
                    </a:lnTo>
                    <a:lnTo>
                      <a:pt x="0" y="10000"/>
                    </a:lnTo>
                    <a:close/>
                    <a:moveTo>
                      <a:pt x="0" y="10000"/>
                    </a:moveTo>
                  </a:path>
                </a:pathLst>
              </a:custGeom>
              <a:gradFill rotWithShape="0">
                <a:gsLst>
                  <a:gs pos="0">
                    <a:srgbClr val="8C0E00"/>
                  </a:gs>
                  <a:gs pos="100000">
                    <a:srgbClr val="FFDFDD"/>
                  </a:gs>
                </a:gsLst>
                <a:lin ang="16200000" scaled="1"/>
              </a:gradFill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Text Box 19"/>
              <p:cNvSpPr txBox="1">
                <a:spLocks noChangeArrowheads="1"/>
              </p:cNvSpPr>
              <p:nvPr/>
            </p:nvSpPr>
            <p:spPr bwMode="auto">
              <a:xfrm>
                <a:off x="2821" y="2265"/>
                <a:ext cx="2348" cy="60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27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>
                    <a:solidFill>
                      <a:srgbClr val="43412C"/>
                    </a:solidFill>
                    <a:latin typeface="Hoefler Text" charset="0"/>
                  </a:defRPr>
                </a:lvl1pPr>
                <a:lvl2pPr marL="742950" indent="-28575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2pPr>
                <a:lvl3pPr marL="11430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3pPr>
                <a:lvl4pPr marL="16002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4pPr>
                <a:lvl5pPr marL="20574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9pPr>
              </a:lstStyle>
              <a:p>
                <a:r>
                  <a:rPr lang="en-US" altLang="pt-BR" dirty="0" err="1"/>
                  <a:t>Instituições</a:t>
                </a:r>
                <a:endParaRPr lang="en-US" altLang="pt-BR" dirty="0"/>
              </a:p>
            </p:txBody>
          </p:sp>
        </p:grpSp>
        <p:grpSp>
          <p:nvGrpSpPr>
            <p:cNvPr id="12304" name="Group 20"/>
            <p:cNvGrpSpPr>
              <a:grpSpLocks/>
            </p:cNvGrpSpPr>
            <p:nvPr/>
          </p:nvGrpSpPr>
          <p:grpSpPr bwMode="auto">
            <a:xfrm>
              <a:off x="1717" y="672"/>
              <a:ext cx="4499" cy="1904"/>
              <a:chOff x="1659" y="672"/>
              <a:chExt cx="4499" cy="1904"/>
            </a:xfrm>
          </p:grpSpPr>
          <p:grpSp>
            <p:nvGrpSpPr>
              <p:cNvPr id="12305" name="Group 21"/>
              <p:cNvGrpSpPr>
                <a:grpSpLocks/>
              </p:cNvGrpSpPr>
              <p:nvPr/>
            </p:nvGrpSpPr>
            <p:grpSpPr bwMode="auto">
              <a:xfrm>
                <a:off x="1659" y="1288"/>
                <a:ext cx="1558" cy="1288"/>
                <a:chOff x="1659" y="1211"/>
                <a:chExt cx="1558" cy="1288"/>
              </a:xfrm>
            </p:grpSpPr>
            <p:sp>
              <p:nvSpPr>
                <p:cNvPr id="12312" name="Freeform 22"/>
                <p:cNvSpPr>
                  <a:spLocks/>
                </p:cNvSpPr>
                <p:nvPr/>
              </p:nvSpPr>
              <p:spPr bwMode="auto">
                <a:xfrm>
                  <a:off x="1673" y="1211"/>
                  <a:ext cx="1544" cy="1288"/>
                </a:xfrm>
                <a:custGeom>
                  <a:avLst/>
                  <a:gdLst>
                    <a:gd name="T0" fmla="*/ 1318 w 9111"/>
                    <a:gd name="T1" fmla="*/ 1665 h 9111"/>
                    <a:gd name="T2" fmla="*/ 1318 w 9111"/>
                    <a:gd name="T3" fmla="*/ 2576 h 9111"/>
                    <a:gd name="T4" fmla="*/ 226 w 9111"/>
                    <a:gd name="T5" fmla="*/ 2576 h 9111"/>
                    <a:gd name="T6" fmla="*/ 226 w 9111"/>
                    <a:gd name="T7" fmla="*/ 1665 h 9111"/>
                    <a:gd name="T8" fmla="*/ 1318 w 9111"/>
                    <a:gd name="T9" fmla="*/ 1665 h 9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11" h="9111">
                      <a:moveTo>
                        <a:pt x="7777" y="1334"/>
                      </a:moveTo>
                      <a:cubicBezTo>
                        <a:pt x="9556" y="3113"/>
                        <a:pt x="9556" y="5998"/>
                        <a:pt x="7777" y="7777"/>
                      </a:cubicBezTo>
                      <a:cubicBezTo>
                        <a:pt x="5998" y="9556"/>
                        <a:pt x="3113" y="9556"/>
                        <a:pt x="1334" y="7777"/>
                      </a:cubicBezTo>
                      <a:cubicBezTo>
                        <a:pt x="-445" y="5998"/>
                        <a:pt x="-445" y="3113"/>
                        <a:pt x="1334" y="1334"/>
                      </a:cubicBezTo>
                      <a:cubicBezTo>
                        <a:pt x="3113" y="-445"/>
                        <a:pt x="5998" y="-445"/>
                        <a:pt x="7777" y="133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6259"/>
                    </a:gs>
                    <a:gs pos="100000">
                      <a:srgbClr val="D3FFFD"/>
                    </a:gs>
                  </a:gsLst>
                  <a:lin ang="162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3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659" y="1667"/>
                  <a:ext cx="1486" cy="41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25399" dir="2700000" algn="ctr" rotWithShape="0">
                    <a:srgbClr val="FFFFFF">
                      <a:alpha val="7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1pPr>
                  <a:lvl2pPr marL="742950" indent="-28575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2pPr>
                  <a:lvl3pPr marL="11430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3pPr>
                  <a:lvl4pPr marL="16002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4pPr>
                  <a:lvl5pPr marL="20574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9pPr>
                </a:lstStyle>
                <a:p>
                  <a:r>
                    <a:rPr lang="en-US" altLang="pt-BR" sz="2400" dirty="0" err="1">
                      <a:solidFill>
                        <a:schemeClr val="tx1"/>
                      </a:solidFill>
                    </a:rPr>
                    <a:t>Tecnologia</a:t>
                  </a:r>
                  <a:endParaRPr lang="en-US" altLang="pt-BR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06" name="Group 24"/>
              <p:cNvGrpSpPr>
                <a:grpSpLocks/>
              </p:cNvGrpSpPr>
              <p:nvPr/>
            </p:nvGrpSpPr>
            <p:grpSpPr bwMode="auto">
              <a:xfrm>
                <a:off x="3025" y="672"/>
                <a:ext cx="1582" cy="1288"/>
                <a:chOff x="2856" y="672"/>
                <a:chExt cx="1582" cy="1288"/>
              </a:xfrm>
            </p:grpSpPr>
            <p:sp>
              <p:nvSpPr>
                <p:cNvPr id="12310" name="Freeform 25"/>
                <p:cNvSpPr>
                  <a:spLocks/>
                </p:cNvSpPr>
                <p:nvPr/>
              </p:nvSpPr>
              <p:spPr bwMode="auto">
                <a:xfrm>
                  <a:off x="2856" y="672"/>
                  <a:ext cx="1544" cy="1288"/>
                </a:xfrm>
                <a:custGeom>
                  <a:avLst/>
                  <a:gdLst>
                    <a:gd name="T0" fmla="*/ 1318 w 9111"/>
                    <a:gd name="T1" fmla="*/ 1665 h 9111"/>
                    <a:gd name="T2" fmla="*/ 1318 w 9111"/>
                    <a:gd name="T3" fmla="*/ 2576 h 9111"/>
                    <a:gd name="T4" fmla="*/ 226 w 9111"/>
                    <a:gd name="T5" fmla="*/ 2576 h 9111"/>
                    <a:gd name="T6" fmla="*/ 226 w 9111"/>
                    <a:gd name="T7" fmla="*/ 1665 h 9111"/>
                    <a:gd name="T8" fmla="*/ 1318 w 9111"/>
                    <a:gd name="T9" fmla="*/ 1665 h 9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11" h="9111">
                      <a:moveTo>
                        <a:pt x="7777" y="1334"/>
                      </a:moveTo>
                      <a:cubicBezTo>
                        <a:pt x="9556" y="3113"/>
                        <a:pt x="9556" y="5998"/>
                        <a:pt x="7777" y="7777"/>
                      </a:cubicBezTo>
                      <a:cubicBezTo>
                        <a:pt x="5998" y="9556"/>
                        <a:pt x="3113" y="9556"/>
                        <a:pt x="1334" y="7777"/>
                      </a:cubicBezTo>
                      <a:cubicBezTo>
                        <a:pt x="-445" y="5998"/>
                        <a:pt x="-445" y="3113"/>
                        <a:pt x="1334" y="1334"/>
                      </a:cubicBezTo>
                      <a:cubicBezTo>
                        <a:pt x="3113" y="-445"/>
                        <a:pt x="5998" y="-445"/>
                        <a:pt x="7777" y="133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6259"/>
                    </a:gs>
                    <a:gs pos="100000">
                      <a:srgbClr val="D3FFFD"/>
                    </a:gs>
                  </a:gsLst>
                  <a:lin ang="162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1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892" y="1050"/>
                  <a:ext cx="1546" cy="41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25399" dir="2700000" algn="ctr" rotWithShape="0">
                    <a:srgbClr val="FFFFFF">
                      <a:alpha val="7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1pPr>
                  <a:lvl2pPr marL="742950" indent="-28575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2pPr>
                  <a:lvl3pPr marL="11430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3pPr>
                  <a:lvl4pPr marL="16002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4pPr>
                  <a:lvl5pPr marL="20574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9pPr>
                </a:lstStyle>
                <a:p>
                  <a:r>
                    <a:rPr lang="en-US" altLang="pt-BR" sz="2400" dirty="0" err="1">
                      <a:solidFill>
                        <a:schemeClr val="tx1"/>
                      </a:solidFill>
                    </a:rPr>
                    <a:t>Informação</a:t>
                  </a:r>
                  <a:endParaRPr lang="en-US" altLang="pt-BR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07" name="Group 27"/>
              <p:cNvGrpSpPr>
                <a:grpSpLocks/>
              </p:cNvGrpSpPr>
              <p:nvPr/>
            </p:nvGrpSpPr>
            <p:grpSpPr bwMode="auto">
              <a:xfrm>
                <a:off x="4264" y="1264"/>
                <a:ext cx="1894" cy="1288"/>
                <a:chOff x="3925" y="1190"/>
                <a:chExt cx="1894" cy="1288"/>
              </a:xfrm>
            </p:grpSpPr>
            <p:sp>
              <p:nvSpPr>
                <p:cNvPr id="12308" name="Freeform 28"/>
                <p:cNvSpPr>
                  <a:spLocks/>
                </p:cNvSpPr>
                <p:nvPr/>
              </p:nvSpPr>
              <p:spPr bwMode="auto">
                <a:xfrm>
                  <a:off x="3926" y="1190"/>
                  <a:ext cx="1893" cy="1288"/>
                </a:xfrm>
                <a:custGeom>
                  <a:avLst/>
                  <a:gdLst>
                    <a:gd name="T0" fmla="*/ 1616 w 9111"/>
                    <a:gd name="T1" fmla="*/ 1665 h 9111"/>
                    <a:gd name="T2" fmla="*/ 1616 w 9111"/>
                    <a:gd name="T3" fmla="*/ 2576 h 9111"/>
                    <a:gd name="T4" fmla="*/ 277 w 9111"/>
                    <a:gd name="T5" fmla="*/ 2576 h 9111"/>
                    <a:gd name="T6" fmla="*/ 277 w 9111"/>
                    <a:gd name="T7" fmla="*/ 1665 h 9111"/>
                    <a:gd name="T8" fmla="*/ 1616 w 9111"/>
                    <a:gd name="T9" fmla="*/ 1665 h 9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11" h="9111">
                      <a:moveTo>
                        <a:pt x="7777" y="1334"/>
                      </a:moveTo>
                      <a:cubicBezTo>
                        <a:pt x="9556" y="3113"/>
                        <a:pt x="9556" y="5998"/>
                        <a:pt x="7777" y="7777"/>
                      </a:cubicBezTo>
                      <a:cubicBezTo>
                        <a:pt x="5998" y="9556"/>
                        <a:pt x="3113" y="9556"/>
                        <a:pt x="1334" y="7777"/>
                      </a:cubicBezTo>
                      <a:cubicBezTo>
                        <a:pt x="-445" y="5998"/>
                        <a:pt x="-445" y="3113"/>
                        <a:pt x="1334" y="1334"/>
                      </a:cubicBezTo>
                      <a:cubicBezTo>
                        <a:pt x="3113" y="-445"/>
                        <a:pt x="5998" y="-445"/>
                        <a:pt x="7777" y="133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006259"/>
                    </a:gs>
                    <a:gs pos="100000">
                      <a:srgbClr val="D3FFFD"/>
                    </a:gs>
                  </a:gsLst>
                  <a:lin ang="162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925" y="1646"/>
                  <a:ext cx="1854" cy="41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25399" dir="2700000" algn="ctr" rotWithShape="0">
                    <a:srgbClr val="FFFFFF">
                      <a:alpha val="7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1pPr>
                  <a:lvl2pPr marL="742950" indent="-28575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2pPr>
                  <a:lvl3pPr marL="11430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3pPr>
                  <a:lvl4pPr marL="16002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4pPr>
                  <a:lvl5pPr marL="2057400" indent="-228600"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rgbClr val="43412C"/>
                      </a:solidFill>
                      <a:latin typeface="Hoefler Text" charset="0"/>
                    </a:defRPr>
                  </a:lvl9pPr>
                </a:lstStyle>
                <a:p>
                  <a:r>
                    <a:rPr lang="en-US" altLang="pt-BR" sz="2400" dirty="0" err="1">
                      <a:solidFill>
                        <a:schemeClr val="tx1"/>
                      </a:solidFill>
                    </a:rPr>
                    <a:t>Comunicação</a:t>
                  </a:r>
                  <a:endParaRPr lang="en-US" altLang="pt-BR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2293" name="Text Box 30"/>
          <p:cNvSpPr txBox="1">
            <a:spLocks noChangeArrowheads="1"/>
          </p:cNvSpPr>
          <p:nvPr/>
        </p:nvSpPr>
        <p:spPr bwMode="auto">
          <a:xfrm>
            <a:off x="4084589" y="258961"/>
            <a:ext cx="3897809" cy="454298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>
              <a:defRPr sz="3800">
                <a:solidFill>
                  <a:srgbClr val="43412C"/>
                </a:solidFill>
                <a:latin typeface="Hoefler Text" charset="0"/>
              </a:defRPr>
            </a:lvl1pPr>
            <a:lvl2pPr marL="742950" indent="-285750">
              <a:defRPr sz="3800">
                <a:solidFill>
                  <a:srgbClr val="43412C"/>
                </a:solidFill>
                <a:latin typeface="Hoefler Text" charset="0"/>
              </a:defRPr>
            </a:lvl2pPr>
            <a:lvl3pPr marL="1143000" indent="-228600">
              <a:defRPr sz="3800">
                <a:solidFill>
                  <a:srgbClr val="43412C"/>
                </a:solidFill>
                <a:latin typeface="Hoefler Text" charset="0"/>
              </a:defRPr>
            </a:lvl3pPr>
            <a:lvl4pPr marL="1600200" indent="-228600">
              <a:defRPr sz="3800">
                <a:solidFill>
                  <a:srgbClr val="43412C"/>
                </a:solidFill>
                <a:latin typeface="Hoefler Text" charset="0"/>
              </a:defRPr>
            </a:lvl4pPr>
            <a:lvl5pPr marL="2057400" indent="-228600">
              <a:defRPr sz="3800">
                <a:solidFill>
                  <a:srgbClr val="43412C"/>
                </a:solidFill>
                <a:latin typeface="Hoefler Tex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412C"/>
                </a:solidFill>
                <a:latin typeface="Hoefler Tex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412C"/>
                </a:solidFill>
                <a:latin typeface="Hoefler Tex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412C"/>
                </a:solidFill>
                <a:latin typeface="Hoefler Tex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43412C"/>
                </a:solidFill>
                <a:latin typeface="Hoefler Text" charset="0"/>
              </a:defRPr>
            </a:lvl9pPr>
          </a:lstStyle>
          <a:p>
            <a:r>
              <a:rPr lang="en-US" altLang="pt-BR" sz="2500" b="1" i="1">
                <a:solidFill>
                  <a:schemeClr val="tx1"/>
                </a:solidFill>
              </a:rPr>
              <a:t>Um Modelo para as TICs</a:t>
            </a:r>
          </a:p>
        </p:txBody>
      </p:sp>
      <p:grpSp>
        <p:nvGrpSpPr>
          <p:cNvPr id="20511" name="Group 31"/>
          <p:cNvGrpSpPr>
            <a:grpSpLocks/>
          </p:cNvGrpSpPr>
          <p:nvPr/>
        </p:nvGrpSpPr>
        <p:grpSpPr bwMode="auto">
          <a:xfrm>
            <a:off x="7489032" y="4955977"/>
            <a:ext cx="1518047" cy="839391"/>
            <a:chOff x="4676" y="3885"/>
            <a:chExt cx="1360" cy="752"/>
          </a:xfrm>
        </p:grpSpPr>
        <p:sp>
          <p:nvSpPr>
            <p:cNvPr id="12301" name="Freeform 32"/>
            <p:cNvSpPr>
              <a:spLocks/>
            </p:cNvSpPr>
            <p:nvPr/>
          </p:nvSpPr>
          <p:spPr bwMode="auto">
            <a:xfrm>
              <a:off x="4740" y="3885"/>
              <a:ext cx="1232" cy="752"/>
            </a:xfrm>
            <a:custGeom>
              <a:avLst/>
              <a:gdLst>
                <a:gd name="T0" fmla="*/ 0 w 10000"/>
                <a:gd name="T1" fmla="*/ 752 h 10000"/>
                <a:gd name="T2" fmla="*/ 1232 w 10000"/>
                <a:gd name="T3" fmla="*/ 752 h 10000"/>
                <a:gd name="T4" fmla="*/ 1232 w 10000"/>
                <a:gd name="T5" fmla="*/ 1504 h 10000"/>
                <a:gd name="T6" fmla="*/ 0 w 10000"/>
                <a:gd name="T7" fmla="*/ 1504 h 10000"/>
                <a:gd name="T8" fmla="*/ 0 w 10000"/>
                <a:gd name="T9" fmla="*/ 752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80100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2" name="Text Box 33"/>
            <p:cNvSpPr txBox="1">
              <a:spLocks noChangeArrowheads="1"/>
            </p:cNvSpPr>
            <p:nvPr/>
          </p:nvSpPr>
          <p:spPr bwMode="auto">
            <a:xfrm>
              <a:off x="4676" y="4173"/>
              <a:ext cx="1360" cy="262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chemeClr val="tx1"/>
                  </a:solidFill>
                </a:rPr>
                <a:t>Informática.</a:t>
              </a:r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5253261" y="4955977"/>
            <a:ext cx="1530325" cy="839391"/>
            <a:chOff x="2914" y="3885"/>
            <a:chExt cx="1371" cy="752"/>
          </a:xfrm>
        </p:grpSpPr>
        <p:sp>
          <p:nvSpPr>
            <p:cNvPr id="12299" name="Freeform 35"/>
            <p:cNvSpPr>
              <a:spLocks/>
            </p:cNvSpPr>
            <p:nvPr/>
          </p:nvSpPr>
          <p:spPr bwMode="auto">
            <a:xfrm>
              <a:off x="3053" y="3885"/>
              <a:ext cx="1232" cy="752"/>
            </a:xfrm>
            <a:custGeom>
              <a:avLst/>
              <a:gdLst>
                <a:gd name="T0" fmla="*/ 0 w 10000"/>
                <a:gd name="T1" fmla="*/ 752 h 10000"/>
                <a:gd name="T2" fmla="*/ 1232 w 10000"/>
                <a:gd name="T3" fmla="*/ 752 h 10000"/>
                <a:gd name="T4" fmla="*/ 1232 w 10000"/>
                <a:gd name="T5" fmla="*/ 1504 h 10000"/>
                <a:gd name="T6" fmla="*/ 0 w 10000"/>
                <a:gd name="T7" fmla="*/ 1504 h 10000"/>
                <a:gd name="T8" fmla="*/ 0 w 10000"/>
                <a:gd name="T9" fmla="*/ 752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80100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00" name="Text Box 36"/>
            <p:cNvSpPr txBox="1">
              <a:spLocks noChangeArrowheads="1"/>
            </p:cNvSpPr>
            <p:nvPr/>
          </p:nvSpPr>
          <p:spPr bwMode="auto">
            <a:xfrm>
              <a:off x="2914" y="3951"/>
              <a:ext cx="1360" cy="620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 dirty="0" err="1">
                  <a:solidFill>
                    <a:schemeClr val="tx1"/>
                  </a:solidFill>
                </a:rPr>
                <a:t>Gerenciamento</a:t>
              </a:r>
              <a:r>
                <a:rPr lang="en-US" altLang="pt-BR" sz="1300" dirty="0">
                  <a:solidFill>
                    <a:schemeClr val="tx1"/>
                  </a:solidFill>
                </a:rPr>
                <a:t> do</a:t>
              </a:r>
            </a:p>
            <a:p>
              <a:r>
                <a:rPr lang="en-US" altLang="pt-BR" sz="1300" dirty="0" err="1">
                  <a:solidFill>
                    <a:schemeClr val="tx1"/>
                  </a:solidFill>
                </a:rPr>
                <a:t>Conhecimento</a:t>
              </a:r>
              <a:endParaRPr lang="en-US" altLang="pt-BR" sz="1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3059907" y="4955977"/>
            <a:ext cx="1518047" cy="839391"/>
            <a:chOff x="1204" y="3885"/>
            <a:chExt cx="1360" cy="752"/>
          </a:xfrm>
        </p:grpSpPr>
        <p:sp>
          <p:nvSpPr>
            <p:cNvPr id="12297" name="Freeform 38"/>
            <p:cNvSpPr>
              <a:spLocks/>
            </p:cNvSpPr>
            <p:nvPr/>
          </p:nvSpPr>
          <p:spPr bwMode="auto">
            <a:xfrm>
              <a:off x="1268" y="3885"/>
              <a:ext cx="1232" cy="752"/>
            </a:xfrm>
            <a:custGeom>
              <a:avLst/>
              <a:gdLst>
                <a:gd name="T0" fmla="*/ 0 w 10000"/>
                <a:gd name="T1" fmla="*/ 752 h 10000"/>
                <a:gd name="T2" fmla="*/ 1232 w 10000"/>
                <a:gd name="T3" fmla="*/ 752 h 10000"/>
                <a:gd name="T4" fmla="*/ 1232 w 10000"/>
                <a:gd name="T5" fmla="*/ 1504 h 10000"/>
                <a:gd name="T6" fmla="*/ 0 w 10000"/>
                <a:gd name="T7" fmla="*/ 1504 h 10000"/>
                <a:gd name="T8" fmla="*/ 0 w 10000"/>
                <a:gd name="T9" fmla="*/ 752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180100"/>
                </a:gs>
                <a:gs pos="100000">
                  <a:srgbClr val="FFFFFF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98" name="Text Box 39"/>
            <p:cNvSpPr txBox="1">
              <a:spLocks noChangeArrowheads="1"/>
            </p:cNvSpPr>
            <p:nvPr/>
          </p:nvSpPr>
          <p:spPr bwMode="auto">
            <a:xfrm>
              <a:off x="1204" y="4085"/>
              <a:ext cx="1360" cy="441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>
                  <a:solidFill>
                    <a:schemeClr val="tx1"/>
                  </a:solidFill>
                </a:rPr>
                <a:t>Tecnologia da</a:t>
              </a:r>
            </a:p>
            <a:p>
              <a:r>
                <a:rPr lang="en-US" altLang="pt-BR" sz="1300">
                  <a:solidFill>
                    <a:schemeClr val="tx1"/>
                  </a:solidFill>
                </a:rPr>
                <a:t>Informação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21499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774825" y="12700"/>
            <a:ext cx="9074150" cy="1143000"/>
          </a:xfrm>
        </p:spPr>
        <p:txBody>
          <a:bodyPr/>
          <a:lstStyle/>
          <a:p>
            <a:r>
              <a:rPr lang="pt-BR" altLang="pt-BR" smtClean="0"/>
              <a:t>Shannon vai trabalhar com V.Bush 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992314" y="1320801"/>
            <a:ext cx="7342187" cy="35083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altLang="pt-BR" dirty="0" smtClean="0"/>
              <a:t>Encontrar o trecho em que Bush sugere a Shannon a lógica booleana.</a:t>
            </a:r>
          </a:p>
          <a:p>
            <a:pPr>
              <a:defRPr/>
            </a:pPr>
            <a:r>
              <a:rPr lang="pt-BR" altLang="pt-BR" dirty="0" smtClean="0"/>
              <a:t>No laboratório de Bush, um </a:t>
            </a:r>
          </a:p>
          <a:p>
            <a:pPr marL="69850" indent="0">
              <a:buNone/>
              <a:defRPr/>
            </a:pPr>
            <a:r>
              <a:rPr lang="pt-BR" altLang="pt-BR" dirty="0"/>
              <a:t> </a:t>
            </a:r>
            <a:r>
              <a:rPr lang="pt-BR" altLang="pt-BR" dirty="0" smtClean="0"/>
              <a:t>   “Analisador Diferencial” </a:t>
            </a:r>
            <a:r>
              <a:rPr lang="pt-BR" altLang="pt-BR" dirty="0" err="1" smtClean="0"/>
              <a:t>diferen</a:t>
            </a:r>
            <a:r>
              <a:rPr lang="pt-BR" altLang="pt-BR" dirty="0" smtClean="0"/>
              <a:t>-</a:t>
            </a:r>
          </a:p>
          <a:p>
            <a:pPr marL="69850" indent="0">
              <a:buNone/>
              <a:defRPr/>
            </a:pPr>
            <a:r>
              <a:rPr lang="pt-BR" altLang="pt-BR" dirty="0"/>
              <a:t> </a:t>
            </a:r>
            <a:r>
              <a:rPr lang="pt-BR" altLang="pt-BR" dirty="0" smtClean="0"/>
              <a:t>   te da máquina Analítica de C.</a:t>
            </a:r>
          </a:p>
          <a:p>
            <a:pPr marL="69850" indent="0">
              <a:buNone/>
              <a:defRPr/>
            </a:pPr>
            <a:r>
              <a:rPr lang="pt-BR" altLang="pt-BR" dirty="0"/>
              <a:t> </a:t>
            </a:r>
            <a:r>
              <a:rPr lang="pt-BR" altLang="pt-BR" dirty="0" smtClean="0"/>
              <a:t>   Babbage fazia “gráficos”.</a:t>
            </a:r>
          </a:p>
          <a:p>
            <a:pPr>
              <a:defRPr/>
            </a:pPr>
            <a:r>
              <a:rPr lang="pt-BR" altLang="pt-BR" dirty="0" smtClean="0"/>
              <a:t>Na época eram comuns </a:t>
            </a:r>
            <a:r>
              <a:rPr lang="pt-BR" altLang="pt-BR" dirty="0" err="1" smtClean="0"/>
              <a:t>man</a:t>
            </a:r>
            <a:r>
              <a:rPr lang="pt-BR" altLang="pt-BR" dirty="0" smtClean="0"/>
              <a:t>-</a:t>
            </a:r>
          </a:p>
          <a:p>
            <a:pPr marL="69850" indent="0">
              <a:buNone/>
              <a:defRPr/>
            </a:pPr>
            <a:r>
              <a:rPr lang="pt-BR" altLang="pt-BR" dirty="0" smtClean="0"/>
              <a:t>   </a:t>
            </a:r>
            <a:r>
              <a:rPr lang="pt-BR" altLang="pt-BR" dirty="0" err="1" smtClean="0"/>
              <a:t>chetes</a:t>
            </a:r>
            <a:r>
              <a:rPr lang="pt-BR" altLang="pt-BR" dirty="0" smtClean="0"/>
              <a:t> em jornais do tipo:</a:t>
            </a: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180138" y="223839"/>
            <a:ext cx="39481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James Gleick – Informação: </a:t>
            </a:r>
            <a:r>
              <a:rPr lang="pt-BR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Uma história, uma teoria, uma enxurrada.</a:t>
            </a: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2" descr="https://encrypted-tbn0.gstatic.com/images?q=tbn:ANd9GcQ1tcRjbRTRfy0oR4LF_PWbTByBT55lzeaylOGQiuUQ7pc_Meat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989138"/>
            <a:ext cx="3333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992313" y="4829175"/>
            <a:ext cx="8352928" cy="1584176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just" eaLnBrk="1" hangingPunct="1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”Máquina Pensante” resolve problemas da matemática avançada; soluciona equações que os humanos levariam meses para resolver. (</a:t>
            </a:r>
            <a:r>
              <a:rPr lang="pt-BR" i="1" dirty="0">
                <a:solidFill>
                  <a:schemeClr val="tx1"/>
                </a:solidFill>
                <a:latin typeface="Arial Black" panose="020B0A04020102020204" pitchFamily="34" charset="0"/>
              </a:rPr>
              <a:t>New York Times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21/10/1927  in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180).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3049193" y="188640"/>
            <a:ext cx="6007447" cy="1182662"/>
            <a:chOff x="1260" y="2954"/>
            <a:chExt cx="5192" cy="1082"/>
          </a:xfrm>
        </p:grpSpPr>
        <p:grpSp>
          <p:nvGrpSpPr>
            <p:cNvPr id="14364" name="Group 12"/>
            <p:cNvGrpSpPr>
              <a:grpSpLocks/>
            </p:cNvGrpSpPr>
            <p:nvPr/>
          </p:nvGrpSpPr>
          <p:grpSpPr bwMode="auto">
            <a:xfrm>
              <a:off x="1260" y="2954"/>
              <a:ext cx="5192" cy="1056"/>
              <a:chOff x="1260" y="2954"/>
              <a:chExt cx="5192" cy="1056"/>
            </a:xfrm>
          </p:grpSpPr>
          <p:sp>
            <p:nvSpPr>
              <p:cNvPr id="14366" name="Freeform 13"/>
              <p:cNvSpPr>
                <a:spLocks/>
              </p:cNvSpPr>
              <p:nvPr/>
            </p:nvSpPr>
            <p:spPr bwMode="auto">
              <a:xfrm>
                <a:off x="1260" y="2954"/>
                <a:ext cx="5192" cy="1056"/>
              </a:xfrm>
              <a:custGeom>
                <a:avLst/>
                <a:gdLst>
                  <a:gd name="T0" fmla="*/ 0 w 10000"/>
                  <a:gd name="T1" fmla="*/ 1056 h 10000"/>
                  <a:gd name="T2" fmla="*/ 5192 w 10000"/>
                  <a:gd name="T3" fmla="*/ 1056 h 10000"/>
                  <a:gd name="T4" fmla="*/ 5192 w 10000"/>
                  <a:gd name="T5" fmla="*/ 2112 h 10000"/>
                  <a:gd name="T6" fmla="*/ 0 w 10000"/>
                  <a:gd name="T7" fmla="*/ 2112 h 10000"/>
                  <a:gd name="T8" fmla="*/ 0 w 10000"/>
                  <a:gd name="T9" fmla="*/ 105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897900"/>
                  </a:gs>
                  <a:gs pos="100000">
                    <a:srgbClr val="FFFBD3"/>
                  </a:gs>
                </a:gsLst>
                <a:lin ang="16200000" scaled="1"/>
              </a:gradFill>
              <a:ln w="25400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67" name="Text Box 14"/>
              <p:cNvSpPr txBox="1">
                <a:spLocks noChangeArrowheads="1"/>
              </p:cNvSpPr>
              <p:nvPr/>
            </p:nvSpPr>
            <p:spPr bwMode="auto">
              <a:xfrm>
                <a:off x="2002" y="2955"/>
                <a:ext cx="3566" cy="53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2700000" algn="ctr" rotWithShape="0">
                  <a:srgbClr val="FFFFFF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800">
                    <a:solidFill>
                      <a:srgbClr val="43412C"/>
                    </a:solidFill>
                    <a:latin typeface="Hoefler Text" charset="0"/>
                  </a:defRPr>
                </a:lvl1pPr>
                <a:lvl2pPr marL="742950" indent="-28575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2pPr>
                <a:lvl3pPr marL="11430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3pPr>
                <a:lvl4pPr marL="16002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4pPr>
                <a:lvl5pPr marL="2057400" indent="-228600">
                  <a:defRPr sz="3800">
                    <a:solidFill>
                      <a:srgbClr val="43412C"/>
                    </a:solidFill>
                    <a:latin typeface="Hoefler Text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rgbClr val="43412C"/>
                    </a:solidFill>
                    <a:latin typeface="Hoefler Text" charset="0"/>
                  </a:defRPr>
                </a:lvl9pPr>
              </a:lstStyle>
              <a:p>
                <a:r>
                  <a:rPr lang="en-US" altLang="pt-BR" sz="3200" dirty="0" err="1">
                    <a:solidFill>
                      <a:srgbClr val="000450"/>
                    </a:solidFill>
                  </a:rPr>
                  <a:t>Aplicações</a:t>
                </a:r>
                <a:r>
                  <a:rPr lang="en-US" altLang="pt-BR" sz="3200" dirty="0">
                    <a:solidFill>
                      <a:srgbClr val="000450"/>
                    </a:solidFill>
                  </a:rPr>
                  <a:t> e </a:t>
                </a:r>
                <a:r>
                  <a:rPr lang="en-US" altLang="pt-BR" sz="3200" dirty="0" err="1">
                    <a:solidFill>
                      <a:srgbClr val="000450"/>
                    </a:solidFill>
                  </a:rPr>
                  <a:t>serviços</a:t>
                </a:r>
                <a:endParaRPr lang="en-US" altLang="pt-BR" sz="3200" dirty="0">
                  <a:solidFill>
                    <a:srgbClr val="000450"/>
                  </a:solidFill>
                </a:endParaRPr>
              </a:p>
            </p:txBody>
          </p:sp>
        </p:grpSp>
        <p:sp>
          <p:nvSpPr>
            <p:cNvPr id="14365" name="Text Box 15"/>
            <p:cNvSpPr txBox="1">
              <a:spLocks noChangeArrowheads="1"/>
            </p:cNvSpPr>
            <p:nvPr/>
          </p:nvSpPr>
          <p:spPr bwMode="auto">
            <a:xfrm>
              <a:off x="2103" y="3402"/>
              <a:ext cx="3653" cy="634"/>
            </a:xfrm>
            <a:prstGeom prst="rect">
              <a:avLst/>
            </a:prstGeom>
            <a:noFill/>
            <a:ln>
              <a:noFill/>
            </a:ln>
            <a:effectLst>
              <a:outerShdw dist="25399" dir="2700000" algn="ctr" rotWithShape="0">
                <a:srgbClr val="FFFF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800">
                  <a:solidFill>
                    <a:srgbClr val="43412C"/>
                  </a:solidFill>
                  <a:latin typeface="Hoefler Text" charset="0"/>
                </a:defRPr>
              </a:lvl1pPr>
              <a:lvl2pPr marL="742950" indent="-285750">
                <a:defRPr sz="3800">
                  <a:solidFill>
                    <a:srgbClr val="43412C"/>
                  </a:solidFill>
                  <a:latin typeface="Hoefler Text" charset="0"/>
                </a:defRPr>
              </a:lvl2pPr>
              <a:lvl3pPr marL="11430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3pPr>
              <a:lvl4pPr marL="16002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4pPr>
              <a:lvl5pPr marL="2057400" indent="-228600">
                <a:defRPr sz="3800">
                  <a:solidFill>
                    <a:srgbClr val="43412C"/>
                  </a:solidFill>
                  <a:latin typeface="Hoefler Text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43412C"/>
                  </a:solidFill>
                  <a:latin typeface="Hoefler Text" charset="0"/>
                </a:defRPr>
              </a:lvl9pPr>
            </a:lstStyle>
            <a:p>
              <a:r>
                <a:rPr lang="en-US" altLang="pt-BR" sz="1300" b="1" dirty="0" err="1">
                  <a:solidFill>
                    <a:srgbClr val="333399"/>
                  </a:solidFill>
                </a:rPr>
                <a:t>Tratamento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da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informação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Armazenagem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,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Suporte</a:t>
              </a:r>
              <a:endParaRPr lang="en-US" altLang="pt-BR" sz="1300" b="1" dirty="0">
                <a:solidFill>
                  <a:srgbClr val="333399"/>
                </a:solidFill>
              </a:endParaRPr>
            </a:p>
            <a:p>
              <a:r>
                <a:rPr lang="en-US" altLang="pt-BR" sz="1300" b="1" dirty="0" err="1">
                  <a:solidFill>
                    <a:srgbClr val="333399"/>
                  </a:solidFill>
                </a:rPr>
                <a:t>Acesso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ao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conhecimento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 e </a:t>
              </a:r>
              <a:r>
                <a:rPr lang="en-US" altLang="pt-BR" sz="1300" b="1" dirty="0" err="1">
                  <a:solidFill>
                    <a:srgbClr val="333399"/>
                  </a:solidFill>
                </a:rPr>
                <a:t>disseminação</a:t>
              </a:r>
              <a:r>
                <a:rPr lang="en-US" altLang="pt-BR" sz="1300" b="1" dirty="0">
                  <a:solidFill>
                    <a:srgbClr val="333399"/>
                  </a:solidFill>
                </a:rPr>
                <a:t>.</a:t>
              </a:r>
            </a:p>
            <a:p>
              <a:endParaRPr lang="en-US" altLang="pt-BR" sz="1300" b="1" dirty="0">
                <a:solidFill>
                  <a:srgbClr val="333399"/>
                </a:solidFill>
              </a:endParaRPr>
            </a:p>
          </p:txBody>
        </p:sp>
      </p:grpSp>
      <p:pic>
        <p:nvPicPr>
          <p:cNvPr id="7" name="Picture 2" descr="http://linhadeleitura.files.wordpress.com/2012/06/estrategdigitalbib.png?w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2060849"/>
            <a:ext cx="521017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3935760" y="2744789"/>
            <a:ext cx="3384376" cy="338437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57096" y="3914951"/>
            <a:ext cx="16786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Núcleo da</a:t>
            </a:r>
          </a:p>
          <a:p>
            <a:pPr algn="ctr"/>
            <a:r>
              <a:rPr lang="pt-B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Biblioteca</a:t>
            </a:r>
          </a:p>
        </p:txBody>
      </p:sp>
      <p:sp>
        <p:nvSpPr>
          <p:cNvPr id="10" name="Elipse 9"/>
          <p:cNvSpPr/>
          <p:nvPr/>
        </p:nvSpPr>
        <p:spPr>
          <a:xfrm>
            <a:off x="1641829" y="2321705"/>
            <a:ext cx="8213861" cy="38074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570443" y="3645025"/>
            <a:ext cx="21032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Serviço ao</a:t>
            </a:r>
          </a:p>
          <a:p>
            <a:pPr algn="ctr"/>
            <a:r>
              <a:rPr lang="pt-B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usuário</a:t>
            </a:r>
          </a:p>
        </p:txBody>
      </p:sp>
    </p:spTree>
    <p:extLst>
      <p:ext uri="{BB962C8B-B14F-4D97-AF65-F5344CB8AC3E}">
        <p14:creationId xmlns:p14="http://schemas.microsoft.com/office/powerpoint/2010/main" val="42646673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bibliotecas mais belas do mundo</a:t>
            </a:r>
            <a:endParaRPr lang="pt-BR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1515" y="1980089"/>
            <a:ext cx="52292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Biblioteca Mundial Digital</a:t>
            </a:r>
            <a:endParaRPr lang="pt-BR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2010569"/>
            <a:ext cx="62484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Dr. Marcos Luiz Mucheroni - ECA - USP - SP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31800" y="1028700"/>
            <a:ext cx="10922000" cy="682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pt-BR" dirty="0">
                <a:latin typeface="+mj-lt"/>
              </a:rPr>
              <a:t>BERNERS-LEE, T.; HENDLER, J.; LASSILA, O. The Semantic Web: a new form of Web </a:t>
            </a:r>
            <a:r>
              <a:rPr lang="en-US" altLang="pt-BR" dirty="0" smtClean="0">
                <a:latin typeface="+mj-lt"/>
              </a:rPr>
              <a:t>content </a:t>
            </a:r>
            <a:r>
              <a:rPr lang="en-US" altLang="pt-BR" dirty="0">
                <a:latin typeface="+mj-lt"/>
              </a:rPr>
              <a:t>that is meaningful to computers will unleash a revolution of new possibilities. </a:t>
            </a:r>
            <a:r>
              <a:rPr lang="en-US" altLang="pt-BR" dirty="0" smtClean="0">
                <a:latin typeface="+mj-lt"/>
              </a:rPr>
              <a:t>Scientific </a:t>
            </a:r>
            <a:r>
              <a:rPr lang="en-US" altLang="pt-BR" dirty="0">
                <a:latin typeface="+mj-lt"/>
              </a:rPr>
              <a:t>American Magazine, May, 2001. </a:t>
            </a:r>
            <a:r>
              <a:rPr lang="en-US" altLang="pt-BR" dirty="0" err="1">
                <a:latin typeface="+mj-lt"/>
              </a:rPr>
              <a:t>Disponível</a:t>
            </a:r>
            <a:r>
              <a:rPr lang="en-US" altLang="pt-BR" dirty="0">
                <a:latin typeface="+mj-lt"/>
              </a:rPr>
              <a:t> </a:t>
            </a:r>
            <a:r>
              <a:rPr lang="en-US" altLang="pt-BR" dirty="0" err="1">
                <a:latin typeface="+mj-lt"/>
              </a:rPr>
              <a:t>em</a:t>
            </a:r>
            <a:r>
              <a:rPr lang="en-US" altLang="pt-BR" dirty="0">
                <a:latin typeface="+mj-lt"/>
              </a:rPr>
              <a:t>: </a:t>
            </a:r>
            <a:r>
              <a:rPr lang="en-US" altLang="pt-BR" dirty="0">
                <a:latin typeface="+mj-lt"/>
                <a:hlinkClick r:id="rId2"/>
              </a:rPr>
              <a:t>http://www.cs.umd.edu/~golbeck/LBSC690/SemanticWeb.html</a:t>
            </a:r>
            <a:r>
              <a:rPr lang="en-US" altLang="pt-BR" dirty="0">
                <a:latin typeface="+mj-lt"/>
              </a:rPr>
              <a:t>. </a:t>
            </a:r>
            <a:endParaRPr lang="pt-BR" altLang="pt-BR" dirty="0">
              <a:latin typeface="+mj-lt"/>
            </a:endParaRPr>
          </a:p>
          <a:p>
            <a:pPr eaLnBrk="1" hangingPunct="1">
              <a:defRPr/>
            </a:pPr>
            <a:r>
              <a:rPr lang="en-US" altLang="pt-BR" dirty="0" smtClean="0">
                <a:latin typeface="+mj-lt"/>
              </a:rPr>
              <a:t>HENDLER</a:t>
            </a:r>
            <a:r>
              <a:rPr lang="en-US" altLang="pt-BR" dirty="0">
                <a:latin typeface="+mj-lt"/>
              </a:rPr>
              <a:t>, </a:t>
            </a:r>
            <a:r>
              <a:rPr lang="en-US" altLang="pt-BR" dirty="0" err="1">
                <a:latin typeface="+mj-lt"/>
              </a:rPr>
              <a:t>J."Web</a:t>
            </a:r>
            <a:r>
              <a:rPr lang="en-US" altLang="pt-BR" dirty="0">
                <a:latin typeface="+mj-lt"/>
              </a:rPr>
              <a:t> 3.0 </a:t>
            </a:r>
            <a:r>
              <a:rPr lang="en-US" altLang="pt-BR" dirty="0" err="1">
                <a:latin typeface="+mj-lt"/>
              </a:rPr>
              <a:t>emerging",Computer</a:t>
            </a:r>
            <a:r>
              <a:rPr lang="en-US" altLang="pt-BR" dirty="0">
                <a:latin typeface="+mj-lt"/>
              </a:rPr>
              <a:t>, </a:t>
            </a:r>
            <a:r>
              <a:rPr lang="en-US" altLang="pt-BR" dirty="0" err="1">
                <a:latin typeface="+mj-lt"/>
              </a:rPr>
              <a:t>january</a:t>
            </a:r>
            <a:r>
              <a:rPr lang="en-US" altLang="pt-BR" dirty="0">
                <a:latin typeface="+mj-lt"/>
              </a:rPr>
              <a:t> 2009, pp111-113.</a:t>
            </a:r>
            <a:endParaRPr lang="pt-BR" altLang="pt-BR" dirty="0">
              <a:latin typeface="+mj-lt"/>
            </a:endParaRPr>
          </a:p>
          <a:p>
            <a:pPr eaLnBrk="1" hangingPunct="1">
              <a:defRPr/>
            </a:pPr>
            <a:r>
              <a:rPr lang="en-US" altLang="pt-BR" dirty="0">
                <a:latin typeface="+mj-lt"/>
              </a:rPr>
              <a:t>HENDLER, J.  3.0: The Dawn o Semantic Search, IEEE Computer, </a:t>
            </a:r>
            <a:r>
              <a:rPr lang="en-US" altLang="pt-BR" dirty="0" err="1">
                <a:latin typeface="+mj-lt"/>
              </a:rPr>
              <a:t>january</a:t>
            </a:r>
            <a:r>
              <a:rPr lang="en-US" altLang="pt-BR" dirty="0">
                <a:latin typeface="+mj-lt"/>
              </a:rPr>
              <a:t>, 2010</a:t>
            </a:r>
            <a:r>
              <a:rPr lang="en-US" altLang="pt-BR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pt-BR" dirty="0">
                <a:latin typeface="+mj-lt"/>
              </a:rPr>
              <a:t>HOWE, J. O poder das multidões, RJ: Campus, 2009</a:t>
            </a:r>
            <a:r>
              <a:rPr lang="pt-BR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pt-BR" dirty="0">
                <a:latin typeface="+mj-lt"/>
              </a:rPr>
              <a:t>GLEICK, J. Informação: Uma história, uma teoria, uma enxurrada. São Paulo: Companhia das Letras, 2013.</a:t>
            </a:r>
            <a:endParaRPr lang="en-US" altLang="pt-BR" dirty="0">
              <a:latin typeface="+mj-lt"/>
            </a:endParaRPr>
          </a:p>
          <a:p>
            <a:pPr eaLnBrk="1" hangingPunct="1">
              <a:defRPr/>
            </a:pPr>
            <a:r>
              <a:rPr lang="en-US" altLang="pt-BR" dirty="0">
                <a:latin typeface="+mj-lt"/>
              </a:rPr>
              <a:t>MORVILLE, </a:t>
            </a:r>
            <a:r>
              <a:rPr lang="en-US" b="0" dirty="0"/>
              <a:t>P</a:t>
            </a:r>
            <a:r>
              <a:rPr lang="en-US" dirty="0">
                <a:latin typeface="+mj-lt"/>
              </a:rPr>
              <a:t>.  ROSENFELD, L. Information Architecture for the Word Wide Web. </a:t>
            </a:r>
            <a:r>
              <a:rPr lang="en-US" dirty="0" smtClean="0">
                <a:latin typeface="+mj-lt"/>
              </a:rPr>
              <a:t>3a</a:t>
            </a:r>
            <a:r>
              <a:rPr lang="en-US" dirty="0">
                <a:latin typeface="+mj-lt"/>
              </a:rPr>
              <a:t>. ed. Sebastopol, CA: O'Reilly, 2006</a:t>
            </a:r>
            <a:r>
              <a:rPr lang="en-US" altLang="pt-BR" dirty="0">
                <a:latin typeface="+mj-lt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zh-CN" dirty="0" smtClean="0">
                <a:latin typeface="+mj-lt"/>
                <a:ea typeface="宋体" pitchFamily="2" charset="-122"/>
              </a:rPr>
              <a:t>ROWLEY</a:t>
            </a:r>
            <a:r>
              <a:rPr lang="pt-BR" altLang="zh-CN" dirty="0">
                <a:latin typeface="+mj-lt"/>
                <a:ea typeface="宋体" pitchFamily="2" charset="-122"/>
              </a:rPr>
              <a:t>, </a:t>
            </a:r>
            <a:r>
              <a:rPr lang="pt-BR" altLang="zh-CN" dirty="0" smtClean="0">
                <a:latin typeface="+mj-lt"/>
                <a:ea typeface="宋体" pitchFamily="2" charset="-122"/>
              </a:rPr>
              <a:t> J</a:t>
            </a:r>
            <a:r>
              <a:rPr lang="pt-BR" altLang="zh-CN" dirty="0">
                <a:latin typeface="+mj-lt"/>
                <a:ea typeface="宋体" pitchFamily="2" charset="-122"/>
              </a:rPr>
              <a:t>. – A Biblioteca Eletrônica, </a:t>
            </a:r>
            <a:r>
              <a:rPr lang="pt-BR" altLang="zh-CN" dirty="0" err="1">
                <a:latin typeface="+mj-lt"/>
                <a:ea typeface="宋体" pitchFamily="2" charset="-122"/>
              </a:rPr>
              <a:t>Briquet</a:t>
            </a:r>
            <a:r>
              <a:rPr lang="pt-BR" altLang="zh-CN" dirty="0">
                <a:latin typeface="+mj-lt"/>
                <a:ea typeface="宋体" pitchFamily="2" charset="-122"/>
              </a:rPr>
              <a:t> Lemos, 2002.</a:t>
            </a:r>
          </a:p>
          <a:p>
            <a:pPr eaLnBrk="1" hangingPunct="1">
              <a:defRPr/>
            </a:pPr>
            <a:endParaRPr lang="pt-BR" altLang="pt-BR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sz="2400" dirty="0">
              <a:latin typeface="+mn-lt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76866" y="410280"/>
            <a:ext cx="10515600" cy="1325563"/>
          </a:xfrm>
        </p:spPr>
        <p:txBody>
          <a:bodyPr/>
          <a:lstStyle/>
          <a:p>
            <a:r>
              <a:rPr lang="pt-BR" b="1" dirty="0" smtClean="0"/>
              <a:t>Referencias: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57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992314" y="0"/>
            <a:ext cx="7608887" cy="1143000"/>
          </a:xfrm>
        </p:spPr>
        <p:txBody>
          <a:bodyPr/>
          <a:lstStyle/>
          <a:p>
            <a:r>
              <a:rPr lang="pt-BR" altLang="pt-BR" smtClean="0"/>
              <a:t>Nascimento do computador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3751" y="1412876"/>
            <a:ext cx="7777163" cy="35083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pt-BR" dirty="0" smtClean="0"/>
              <a:t>Este aparato além de dispositivos comuns: engrenagens e polias, novos dispositivos eletromecânicos que são os relés, e eles são os primeiros dispositivos a simularem bits, dígitos binários, inicialmente SIM e NÃO, e depois 0 e 1.</a:t>
            </a:r>
          </a:p>
          <a:p>
            <a:pPr>
              <a:defRPr/>
            </a:pPr>
            <a:r>
              <a:rPr lang="pt-BR" dirty="0" smtClean="0"/>
              <a:t>Ideia inicial era que </a:t>
            </a:r>
            <a:r>
              <a:rPr lang="pt-BR" dirty="0"/>
              <a:t>informação nas pessoas seria </a:t>
            </a:r>
            <a:r>
              <a:rPr lang="pt-BR" dirty="0" smtClean="0"/>
              <a:t>igual se codificássemos </a:t>
            </a:r>
            <a:r>
              <a:rPr lang="pt-BR" dirty="0"/>
              <a:t>o </a:t>
            </a:r>
            <a:r>
              <a:rPr lang="pt-BR" dirty="0" smtClean="0"/>
              <a:t>pensamento: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 smtClean="0"/>
          </a:p>
          <a:p>
            <a:pPr marL="69850" indent="0">
              <a:buNone/>
              <a:defRPr/>
            </a:pPr>
            <a:endParaRPr lang="pt-BR" sz="1200" dirty="0"/>
          </a:p>
          <a:p>
            <a:pPr marL="69850" indent="0">
              <a:buNone/>
              <a:defRPr/>
            </a:pPr>
            <a:endParaRPr lang="pt-BR" sz="1200" dirty="0"/>
          </a:p>
          <a:p>
            <a:pPr marL="69850" indent="0">
              <a:buNone/>
              <a:defRPr/>
            </a:pPr>
            <a:endParaRPr lang="pt-BR" sz="1200" dirty="0"/>
          </a:p>
          <a:p>
            <a:pPr>
              <a:defRPr/>
            </a:pPr>
            <a:r>
              <a:rPr lang="pt-BR" dirty="0" smtClean="0"/>
              <a:t>Ver Olga Pombo “Leibniz” – </a:t>
            </a:r>
            <a:r>
              <a:rPr lang="pt-BR" i="1" dirty="0" err="1" smtClean="0"/>
              <a:t>Characteristica</a:t>
            </a:r>
            <a:r>
              <a:rPr lang="pt-BR" i="1" dirty="0" smtClean="0"/>
              <a:t> </a:t>
            </a:r>
            <a:r>
              <a:rPr lang="pt-BR" i="1" dirty="0" err="1" smtClean="0"/>
              <a:t>Universalis</a:t>
            </a:r>
            <a:r>
              <a:rPr lang="pt-BR" i="1" dirty="0" smtClean="0"/>
              <a:t> </a:t>
            </a:r>
            <a:r>
              <a:rPr lang="pt-BR" dirty="0" smtClean="0"/>
              <a:t>– em “três projetos complementares.</a:t>
            </a:r>
            <a:endParaRPr lang="pt-BR" dirty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119813" y="201614"/>
            <a:ext cx="3948112" cy="54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James Gleick – Informação: </a:t>
            </a:r>
            <a:r>
              <a:rPr lang="pt-BR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Uma história, uma teoria, uma enxurrada.</a:t>
            </a: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221559" y="4149080"/>
            <a:ext cx="7704856" cy="1368152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9850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Esse fugidio objetivo foi buscado por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Boole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e, antes dele, por Babbage, e muito antes de ambos por Leibniz, e todos acreditavam que a perfeição do raciocínio poderia advir da codificação perfeita do pensamento”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186).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368" name="Espaço Reservado para Número de Slide 3"/>
          <p:cNvSpPr txBox="1">
            <a:spLocks/>
          </p:cNvSpPr>
          <p:nvPr/>
        </p:nvSpPr>
        <p:spPr bwMode="auto">
          <a:xfrm>
            <a:off x="6264275" y="-163513"/>
            <a:ext cx="3659188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1909763" y="1536701"/>
            <a:ext cx="8147050" cy="3508375"/>
          </a:xfrm>
        </p:spPr>
        <p:txBody>
          <a:bodyPr/>
          <a:lstStyle/>
          <a:p>
            <a:r>
              <a:rPr lang="pt-BR" altLang="pt-BR" smtClean="0"/>
              <a:t>Círculo de Viena (Universidade de Viena) </a:t>
            </a:r>
            <a:r>
              <a:rPr lang="pt-PT" altLang="pt-BR" smtClean="0"/>
              <a:t>1922</a:t>
            </a:r>
          </a:p>
          <a:p>
            <a:r>
              <a:rPr lang="pt-PT" altLang="pt-BR" smtClean="0">
                <a:hlinkClick r:id="rId2" tooltip="Moritz Schlick"/>
              </a:rPr>
              <a:t>Moritz Schlick</a:t>
            </a:r>
            <a:r>
              <a:rPr lang="pt-PT" altLang="pt-BR" smtClean="0"/>
              <a:t>. Encontro Wittgestein por seu</a:t>
            </a:r>
          </a:p>
          <a:p>
            <a:r>
              <a:rPr lang="pt-PT" altLang="pt-BR" smtClean="0"/>
              <a:t>Tratado Lógico-Filosófico, negou a relação.</a:t>
            </a:r>
          </a:p>
          <a:p>
            <a:r>
              <a:rPr lang="pt-PT" altLang="pt-BR" smtClean="0"/>
              <a:t>Influencia de Popper e no direito Hans Kelsen.</a:t>
            </a:r>
          </a:p>
          <a:p>
            <a:r>
              <a:rPr lang="pt-PT" altLang="pt-BR" smtClean="0"/>
              <a:t>Kurt Gödel – contradição do sistema lógico. </a:t>
            </a:r>
            <a:endParaRPr lang="pt-BR" altLang="pt-BR" smtClean="0"/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1739901" y="79375"/>
            <a:ext cx="8380413" cy="1054100"/>
          </a:xfrm>
        </p:spPr>
        <p:txBody>
          <a:bodyPr/>
          <a:lstStyle/>
          <a:p>
            <a:r>
              <a:rPr lang="pt-BR" altLang="pt-BR" smtClean="0"/>
              <a:t>Relação com história da ciência</a:t>
            </a:r>
          </a:p>
        </p:txBody>
      </p:sp>
      <p:sp>
        <p:nvSpPr>
          <p:cNvPr id="18436" name="AutoShape 2" descr="data:image/jpeg;base64,/9j/4AAQSkZJRgABAQAAAQABAAD/2wCEAAkGBhQSERUUExQWFRUVGBgYGBgVFxYVGBcZFRkXGBoVFRgYHSceFxojGRUVHy8gJicpLCwtFR4xNzAqNSYrLCkBCQoKBQUFDQUFDSkYEhgpKSkpKSkpKSkpKSkpKSkpKSkpKSkpKSkpKSkpKSkpKSkpKSkpKSkpKSkpKSkpKSkpKf/AABEIAJsAzwMBIgACEQEDEQH/xAAcAAACAgMBAQAAAAAAAAAAAAAEBQYHAQIDAAj/xAA6EAACAQMDAgQDBQcFAQADAAABAhEAAyEEEjEFQQYiUWETcYEHMpGh8BQjQrHB0fEzUmJyguEkksL/xAAUAQEAAAAAAAAAAAAAAAAAAAAA/8QAFBEBAAAAAAAAAAAAAAAAAAAAAP/aAAwDAQACEQMRAD8AqhnM1vbu5M8VzIma5MhHBoOt27nFEaRsVjpnRbl4/u0Zz3CiaY3fB+qRDc/Z7qhSZO0yIE5HpQa2TWdQaF0moPeu+oaRQB6c+c0RrV/cH/sKH0/3zRutH7n/AND8zQJ7dskYE1uEI7VcngXwTZFtLjL5mHcz9CDWfGvgvTwxA2NtO0g4BAmQDxxMTFBUKPRdmzJoEDNNtAeKD2p0UClV3BqTapQVqOXxmg4iuq026H4S1Or/ANC0zgct91R7bjifaiOseDtTpc3rRA9Vhh+IxQKdMKNv2/LQ2iQTT4aKUoI5cWKzNEa6ztbNDlY/XM+lBgc10V6m/Qfso1N5N9wCyGEqGbzf+lCkj8aXeJ/Ad/RKHcKyExvSSATwGkCDQKOnN5hT03fekPTmhpim7PIoDBckGuehvQxrGn4NaaWySTQQMjOaI0nTWulwhHkE5PNDlsmaI6X1NrN3eBPIYEkSDznsfegmPgm8dM6bgZb5gZPqAZ/A1YXVfFltrZUK5LM9vvCm2ASSQCYMj+HvxUD8HdUUtFydgO+M7gfURmQZmKkTai1tdma21uWuLtF3ePKcEnygADJntEUFVXrW1yPcn8Sf8V0c4rje1RuOzmPMZx29BWxfFBz0x8xo903KowJZck4pXZeDRGq1HkBHYiguzwtY1D6d1F9x51CHErABdVjlTK/h2orxF0lr1kWnubnJElVjAGQoJMH61Hfs31zOrsEUuWn4jC5kQAACFKrjsCJozxf1a8qO+nO17Y3M3O0RkCRHEmPagqzrnTVsam7aRtyo0An2iQcDgyK00pNcXYnJJJJJJPJJ5P40TpzH4UDPVH93SFAC6hjAJAJ9iRP5U3uaqVpJcfzfX50H0t4aa2ti2ttQqBQFAwIovq1lXtspAMqYlZgkGDB+lVj4Jvay9aup+0N5bUpCrKNuAXaYgyu47fbmph0HS30tn4183BH3ivmnMkMfpyO9BRVpouHEQSI9CJEflU16VY3W6WeNbFmzqUtWgu5VJuFc5uHcATEltsEyTloEAUR0vWwooAPE2ih4j9ZpRon+HetMchbiE+mGnP1qb9WsLc83eP61D9cyq7D2wZ7gyKC9ugeLdNdARLksATG0iQBJ/LMc0B4o61a1Wj1Fq2GJNt4Ed0G4cEkHAI+YpJ03xQiJpfg27UsDKs4tfw7ZWAZzUj631ZF0pZmX/kVO4CPvQeTgexoKQ0yFbhVgVImQex9DTQN6RSvWdQF3U3LowHYkewmAD9AK72r9A70NuRRItBaC6ffk0yuNMUFd6Loz3RP3QT6c/Si73QAsYJzB79uf5Uf0fWLhDhwACrQNwB5QnBPtRrSzMgOY3ITPYwVYfMigZ+E+lJeITf8AB1I/07oBZboA+7cQ/wAQGJESB3iu3iCVOo019tOl02VKmyhUu5ZYFxzEeUk7Yz64oLpurzIJtuhBIPKn1X69xzQ3jS8l7VWyg3PctIbhURtuAtBMcnuTjBHJzQQ+9omtttYR+c/Ws3GxUh6kVexvOJUMOMH/ABj6UP4OuI2oQMA7EgKHAZQW7kHmgQpZIBaMev8A9rjevSIH4zX1LoOnDbE7hx6D3hRiKrT7WPs+tJaOq067CpHxVAAUg43gdmBImOQfxA3wv0K0dAmqF97C/B3XGttg/DWGLKcT5SMQalWu6Xat9NvfD8wbT3G3mJbfaJDZ9cfhVUeHPFwTo+s05gsrJ8Mdtt9grfRWWf8A3Uy6l4i/ZugIt5v3z2f2dVHO4jaQfTbbOT2x60FQtqcV0t6gGgLz0ObnvQNXumgrr5rX9oxQ9y9QTTw9f1V9lFi86Qqq6o0GAxIwWEjPr+MxVt2L1xv/AMdWD3Yl327VQH+JwCQp/wCIOT6dqU8Iatmt3NMllLty9cti2WZlZSQwOxgRGOZMZ4NSXx54jv6QnR2ntWbZX95bsEu43ASt68VBYnJxGCJiaCNeIDaGtvLYffbVyFYmdwGCwPcbt1F6HWR3pf4S6D+2XxbDbYBM+gHtVo9L+yK2V815/baBj5zQQ3VdTM1G+o35aasvxH9lTJaZrNwuVBOxhG6BO0MP4sGJFU9q7xY5/KgnXhZdSlpLh07anTnzKELSpkg/d8y5qxrfQG1NprmqU2LItuVtljP3D+8ck4A5jnAqBeAfFTL0vXWQYezZuXLZkgqryGiO4dhHu496b+L/ABI9rommsfGF59Sgl1kzaXJBJyTO22SedrCgrW3qIj+lGW9YKT/EmugtNEgEj1AJFBLumaketGvrpPyqEaXVFDIPzphY6rMyaA/w1YDAzBX/AGtkcc0w1do27lt/THM4Mcnk5iCc9jwKUeGNZtPcyZA9TwB9Kd6jfcBMKJGAQZxwcGMZJ5j1oNtRBBKjzDIzA449YI5/HtSbV20a/ZuqDkweBBAMbh6iCI9aMfUMBxg/yH86Qtq4u45Yk5xB7kfSfrQNtLpHvq2ntLuubyqCQJBlhzgYJoXoFn4WosP94mCf4dpzEGTI7z7HFBPrdl8MpIlYMGI5Ej07UX0fqoa0lplJZNwBn+DJAnnBn6E0Fu9K8f2rQZbpaVYztBYgY8xHMZ5Fa/aJ4qsNo9RaBJc25+6QIcArB7mDux6fSuvR7z3NIdib7ipAiF3RHLHBMeuJpf4s6kzdJvXWstamyLf7yOcJ5QCYBxB+fpQUhY1JVgR2IMdjBDQR3EgV313Wrt7aLjlgrOwHo11t7n5k/wAh6UAT+uKwx9P8UHV3rkxr01oTQdN+K5k1g16ga9H6w2mZLlvbvR9y7huAIAgx7Gg9RqmdizkszEksxJJJyST6kkmhprJagmHhTXfs210cFryshWIKFW4mZOBM1f3hTUl9OpbBr5o6cV2If9rbXAOYY4YemMT61afR+ni3+x3fily11QGB2ShnyuBg8xnufYUFi9d14VTBVmAJ2zk4wMcSa+Y/EmnFvUuFnaTuWQAYfMQCc5j6dqvpejWdOjlH3lCzBS7HzQRuOYb5+w9KpDxv1ddRqiyEsiIiKTydgyT/AOi30igH8M9a/ZtSl0jcmUuIeHtXBsuIfmpP1ijvGHVrVy8EsEnT2ESzZJkFlQSXYerOzMf+1RxDWZoLF+zPwIusPxr2batAX/cV7k+lXRc8N2GTb8JIGBCgR8sYqo/sm8Um3s03wi3xHjcD93d3K+nvIq0dL1W+bjKygANAHlGOzAHJ9aCkPtC6Iul1TKg8v8J9jyvzBqJ/Fr6L8QeDbGqvB7y7gVyoMeYYDn5A8e1fP3Xunixqb1pTuFu4yA+ymBQHJdNq9LqLUEQFDADbiRM4+vM0+TxBbdY+Iqk8s0wBjCilPXUDlIiIxtYleF+6hyOZLcGQBwaQ6zR7GKzMR+Ymgml3qdgjb8VYHzifXPeg7+jt3fNbJJzBUH8zUS01nc6jEkgZwD7E1YfRHCwpBVlwQckTww4BHagVWvDttmQklict/CAB7fM078OeHLertPpwRb1Vtrj2nM7biiA1pj7bVYEcZrOgabt1SB/BEyYDARnEgtuz6g0bc0xtXEu6b79ohx/2GSPkZI+RoH3hOxbvI2j1YKXrTBntsSu4AfewfOsye4zS37T+l2bemFjSqq3LzK1wKSf3aTtkEwJciP8AqakPiy+mp02n1Gn0w1GpJW7aWfMotlTcDEEEqDCx6ssVBtXql1Gpv3lUoLpDFXGUJUAqR6h1Yf2oK2uad7beYFSCOY57exrndSMyD2ke1Tfr2mDW9pBJ2k45lSu2PrP41BnHJHE/4/Kg1mtSazWKD016vRXqDIFbEVqDXe1YkT68fy/pQcAanXSbf7QllBG8EFrbkBXWcXE3EA9xg9jUKFqWAFS3QdMu2umrqt1m9Za5s+DdViUubiN1sgggwoJ2kSCJBoLOt6SECO6Qol4ZCli0MuxKgAM2QBkknvE1Rus0oLnaImSAeMmYn2qyPFWiu2en6YagrZa6+8aWwi20ULk3L8ktduCV5IAnvmoLq7MfOZ/GgSPbI7VjNMb3GaX3Bmgk3g7xD+z3UuP5vgsrIuATnI3RMQSQDImr76V4ltXlttuVywIlUaFnMb/MJjBG7PtXy+jVaf2f+KmFsWEs3bjGCCGJA+nAE98D3oLX11yFZt2yATuxIVRuYme0D9GvmXqgJuM8lt7Ftx5O4kyff9dqt/7SOutY0y6fdN6+N12P4bYOLY9iw+u09oqotRc7UDrqxhbb+aSkszIUkyeO0SB8ySflGr97cxNPOrgC1ZIWJtrPm3zMwSRx/wBfQ+2Y+ozn9R2oGGi0xIkANnIMDsJ2z3/tUt+NNuZBATB4YTIAYd+MjnIOaTdL0xVZEFXggiJU/XsT/L50x1lsJauFtpYrC7Tg7zBBA9AZHpQGdA6pue4pEFNrYxClVx34YH8akdi/k4Oc+kxH9jUB0AIum4DhmNsiTHEjjtuAFSnSvIM45Cx3wcDHvQWH4E1ij4trAIO9eCYJ2sPbMH/0ar7qvVPi9QvFTPxMrmBtDuo+eP50NZ6++nNx0/1HtNbAB4L7fMB3wD9YqNabUn9sAnMbfSI4H0NA91bEFTAPlciJkklYj34FQHW2dlxl5gnI4PoR9KsS/IZIzuwIAnnJUSCOB+NQrxLYi+xAgMAR+AB+sigUzWKyRWKA3Q9GvXgxt23cIpZiFO0KoJZiTgAAGgqtrwLrl/YzbP3bhKFGYAG24YBbdzHw3+9hsHMHFVp13TW7eouJaLFFYgbwu4R2O0lTHEjn2oAVWTFEoxCT6GP7g1wstBzwcH296Jc+X8j7mcGg69PHm+Sk/hWo6lcFtbO9vhhjcCyYDxG4CeYAzXXQDyux/wBrCgWYEd8UEo6p4gvar4TX33tbtBJOSQCck92JYknvQF7UYk/o9vpQCauc+0V6/c59Nv8AUZoNWvAn19qGvCj7Nvy8gTzzOP70NrbQU+9AMv6/xVheBLl7T2tTqbdw2tMqqrkwzu6kFVt8AElm443c4kQbp/w/iL8WdkiQDE54nsPcZ9ATFS7xN4mV7FnS2T+6SLjxgNcYYRVHCIsCMmQxyaBJ1DqLXrr3HPmYyfbtAnJAGJOaXu2a2Zq0agZdSabFojbhQPICD/7kZPy/rQnSNPuYkmAMSe01z1FyUUegEDI55I/v7iiemageVY78tBHzigb6a/aUwWVhzPpjEVp1y9KW8Dz95n7kACPm35UxB3AoxERPlKgwMeUREkn5ZqOvacOdwICztkbZBP3sd/cUDiwmywBMMBIj/cnmH4kVItLcIQkZBhlmc7gSAD2wRSHS6ENl5zmOJExPy5/CjumbxaCopYgsoJOAVJUBh6CKDlf01w3EDOJKSsqSozB2jt/CJ9xUQ1GpIv7jyG5GODz6VNOtdQv20X4ltVK7trBVAEKQZO4nvxABIA5FQzrG9nLsoHEke4kE/MZB4NBM9fqXb4KrCghpJIEAbZIYZMycUq690A/D3K5Yr5iCScR95SwByIxHpWbF/wCLZsPvC7N6ux820ACWCgSxgYHckUZoNTaZH+Hcvs1spvTULbBKuwTfb2TthigKHs89jQQNq1onXoFuOBwCY44+lDxQb/GJUKTgTHHfn6YmPn61rFeitrbQZoCLKBjCyIH+f5msXzgCZj9eldNLeIMzn8voKP1HR2uobltcKdpJKqGP+1SxEt/xGfagGQ7dOfcgenP+KHSyp5IH1JrpqbkW7axkbtwOIIMCR24rGlvQQfh+vHPFAPG0nIOORmtm5+fPyrOtgnClfY0RZ0Zx5j244+U0BK7QJAz2/wAdqC1a5EmSSZoq5KeUEknmcx8uaXqPOe/v/eg5stb2mxXO4CDWQcUDrwv0f9r1VuyW2q5Ys2PKqozFzOIEA0DqbGx2UlSVJEqwZTGDBXBGOaHQ/r19q2JxQaPeMR+scfzNaWrpB5I+XNeatAaCQdJ1qggQJJ/iPt3JBqS2lW8oDBSZMRiD/ukHJ/Kq/W7HFN+h9QtrJuXbyEHy/CRHxGZ3ER+BoJla6YyEYJE895A/iEY457Ur6LqWtNfVjChlcTuIlm9AZzj+dTPwBaXUKbrH9whg7wE+IxjapEkD1MHuvrTHW+DES5cu248/8JAIXBjbPIHuKCJX+tsqlipJIYAQw3CJkg5gZJPaTUU6mrMoU6dwyrtQicr6EHBHv7DNS7rnQbthHufffblhLsBMeZeUTtIECobc6qd4BJgATMTIEbSPn/WgE6TeuWbhxLDadpPOeRHNTvWW01WmS+Abd7cUcAeYqjKWSf4iDsYSflzVe6q98R5ktiDxntmaf9FVBp7lq55o3tZUgeR2WDBHc7VHpHpQLOu9HCy9qzeRV5+KyN6CRGRk8Z57UiitrtsqSGEEYIisvfZuSTNBpNeitrTcj19p/wAUbq9CURWII3iV3KBO07SFYE955g4oA0fn5fy/X5VbHhCxbvXHs/CW4tgKiBgGAUqGZgCOWcsxPfHpVT2Le5gOJMSf559KsvpHW7ejZn0+68HtFGgBTvtlWRwSfODBXgYNAy8cfZXuR9TYJ3jLWhncBglD2PeO/tVeaHQMDJJGDzz9Kti39qlqYNsrLsCHMEqYdYJgAzKycZqutbrre5mtmU3NtMRgkxIPGIx7UAV1FXBmeR359aEfVsMDA44Faau7XBJY80HfS6S7ebbbR7jHsoJ/HGKkVz7N9V8JmFpZWTDMfiNt5KgHaB3A549Yrfw/4zfTEILdoWjzhhBJPmkSWOe4NWf4W8QWtbZ3SouGd6A5WOO2RHf50Hz5c5zz3/tWVWRVs+PPsxuX3N/Squ6JuJIXd/zHaex9agnVui/s197JaTaIUmIDSoJgemfyoENsfOaygn3ox1EzFYYqJB+lACwrUCu+zBrgooPEUf0ogPmfpzI9JoAoaN0FxhcUqoJ9+INBNOrdW2aK1ZsXWJFw3nGw29kAxuJMEknEEjnJgTIPCPjtbq7bzbWXmeCPX51X/Ur7uAFBYcsQJXvCiPTn8KW2LjoZUxIIMxBBxGfagt7xPeLIXtxvtFllgYYFfPbYA8NbM4zIkcVVvXdJJNwGSfvR3H+4e/qK30fW7y3bb3S7W12hwM7kVSuYwTtJz7UFqtWXhR+VBy0yHBwM9/7Cm1u6cEes4+XIFLtCkZ5Iz/8ArmmKk9sevbPr+vWgA8QNLo3/AB5iJyf7gUopt4hPnUeg/rSqg6W0wfmKb6yyPghiZ2kAbcpkTIM9yDAjsaT2rkCKI1GvLLt7E7j8wCJHpg8UA1rmpJau+UeYjE4/lUbtc1I9PcGxB7CgJOlDIVkgkc/3ikVjWkSrDILZ5+c+ucj5mmF/WNuhFOOaHuCASQJJJNAvuSflWdOAfwP5Cud27mt9M2RQdW9IJHvRfS+sXdLcFy0xUj8GHofbitbOe36wf71nU2pEfr9YoJRrvta1FwII2Di4EP8AqLIO0zkZB47MwpP4r1zX7lvU7SPj2lzwGe0PhXCP/Sz9aTfs0RW76bjJ4Men09KAd2968tz1E0X+xqOfzrncQH7ooMLchSI5PP8AQUKozNEmuC0BGq129Qu0CIz8u1cVYjj/ADXo4p30fRI9whlkbJ78yM0B3SvF4RPhvaIUZUoBKsDIwY3CDBHaaNfrGju2wG3W3jJ2gEZidw++IMxk4rPX+jWU+FsQLIMwTmJ5zS270u3DeXj3b0+dALqtEmwusOEJBe0dhwcErwwIEyIpTYu+cZJ5ifeibDlS4XAx/X+woK794GgPtJggT3GP17UZ8P59h/c/r0rjZPP65YUVHmX2j+tAp66s3B/1/wDn9KVxTnrSj4g/6/8A9NSg0GAteismtaDe1g0/tLutpHMCkCU70X+mvy/qaAlLhUeYzSnU32aT2PamM+VvlS+8o83tFAAwrpYHHzrAWspzQH2VjH670RcUGtF++fn/AHrtqRC/r0FAJ8SRx/OuYJ7c5rJHNc7B8y/X+RoOotFszArta0g+f9a7FQD8/wD7XV1gYx/mg//Z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pic>
        <p:nvPicPr>
          <p:cNvPr id="18437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424364"/>
            <a:ext cx="218916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CaixaDeTexto 5"/>
          <p:cNvSpPr txBox="1">
            <a:spLocks noChangeArrowheads="1"/>
          </p:cNvSpPr>
          <p:nvPr/>
        </p:nvSpPr>
        <p:spPr bwMode="auto">
          <a:xfrm>
            <a:off x="4829176" y="4892675"/>
            <a:ext cx="468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Circulo de Viena – neopositivismo,</a:t>
            </a:r>
          </a:p>
          <a:p>
            <a:r>
              <a:rPr lang="pt-BR" altLang="pt-BR"/>
              <a:t>Empirismo lógico ou logicismo.</a:t>
            </a:r>
          </a:p>
          <a:p>
            <a:r>
              <a:rPr lang="pt-BR" altLang="pt-BR"/>
              <a:t>Encerrou com a perseguição nazista.</a:t>
            </a:r>
          </a:p>
        </p:txBody>
      </p:sp>
    </p:spTree>
    <p:extLst>
      <p:ext uri="{BB962C8B-B14F-4D97-AF65-F5344CB8AC3E}">
        <p14:creationId xmlns:p14="http://schemas.microsoft.com/office/powerpoint/2010/main" val="28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1774825" y="0"/>
            <a:ext cx="9074150" cy="1143000"/>
          </a:xfrm>
        </p:spPr>
        <p:txBody>
          <a:bodyPr/>
          <a:lstStyle/>
          <a:p>
            <a:r>
              <a:rPr lang="pt-BR" altLang="pt-BR" smtClean="0"/>
              <a:t>Shannon  e Turing, se encontram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47850" y="1125539"/>
            <a:ext cx="8496300" cy="3508375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Claude Shannon trabalha no MIT – com V. Bush, sugeriu trocar a engenharia pela Matemática e este vai ao a Bell </a:t>
            </a:r>
            <a:r>
              <a:rPr lang="pt-BR" sz="2000" dirty="0" err="1" smtClean="0"/>
              <a:t>Laboratories</a:t>
            </a:r>
            <a:r>
              <a:rPr lang="pt-BR" sz="2000" dirty="0" smtClean="0"/>
              <a:t>, onde Alain </a:t>
            </a:r>
          </a:p>
          <a:p>
            <a:pPr marL="69850" indent="0">
              <a:buNone/>
              <a:defRPr/>
            </a:pPr>
            <a:r>
              <a:rPr lang="pt-BR" sz="2000" dirty="0" smtClean="0"/>
              <a:t>   Turing trabalhava secretamente em </a:t>
            </a:r>
          </a:p>
          <a:p>
            <a:pPr marL="69850" indent="0">
              <a:buNone/>
              <a:defRPr/>
            </a:pPr>
            <a:r>
              <a:rPr lang="pt-BR" sz="2000" dirty="0"/>
              <a:t> </a:t>
            </a:r>
            <a:r>
              <a:rPr lang="pt-BR" sz="2000" dirty="0" smtClean="0"/>
              <a:t>  decifrar o código da Máquina Enigma, </a:t>
            </a:r>
          </a:p>
          <a:p>
            <a:pPr marL="69850" indent="0">
              <a:buNone/>
              <a:defRPr/>
            </a:pPr>
            <a:r>
              <a:rPr lang="pt-BR" sz="2000" dirty="0"/>
              <a:t> </a:t>
            </a:r>
            <a:r>
              <a:rPr lang="pt-BR" sz="2000" dirty="0" smtClean="0"/>
              <a:t>  enquanto Shannon codificar  Sistema X.</a:t>
            </a:r>
          </a:p>
          <a:p>
            <a:pPr marL="69850" indent="0">
              <a:buNone/>
              <a:defRPr/>
            </a:pPr>
            <a:endParaRPr lang="pt-BR" dirty="0" smtClean="0"/>
          </a:p>
          <a:p>
            <a:pPr marL="69850" indent="0">
              <a:buNone/>
              <a:defRPr/>
            </a:pPr>
            <a:endParaRPr lang="pt-BR" dirty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180139" y="223839"/>
            <a:ext cx="4308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1200">
                <a:solidFill>
                  <a:schemeClr val="bg1"/>
                </a:solidFill>
                <a:latin typeface="Times New Roman" panose="02020603050405020304" pitchFamily="18" charset="0"/>
              </a:rPr>
              <a:t>James Gleick – Informação: </a:t>
            </a:r>
            <a:r>
              <a:rPr lang="pt-BR" altLang="pt-BR" sz="1200">
                <a:solidFill>
                  <a:schemeClr val="bg1"/>
                </a:solidFill>
                <a:latin typeface="Times New Roman" panose="02020603050405020304" pitchFamily="18" charset="0"/>
              </a:rPr>
              <a:t>Uma história, uma teoria, uma enxurrada</a:t>
            </a:r>
            <a:r>
              <a:rPr lang="pt-BR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.</a:t>
            </a: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AutoShape 2" descr="data:image/jpeg;base64,/9j/4AAQSkZJRgABAQAAAQABAAD/2wCEAAkGBxQTEhQUExQWFhQXFx0XGBgXFxsaGBwcFhwYHBwcHhwaHyggGhwlHRgYITEhJSkrLi4uHR8zODMsNygtLisBCgoKBQUFDgUFDisZExkrKysrKysrKysrKysrKysrKysrKysrKysrKysrKysrKysrKysrKysrKysrKysrKysrK//AABEIAOoAvwMBIgACEQEDEQH/xAAbAAACAwEBAQAAAAAAAAAAAAAEBQIDBgcBAP/EAEEQAAIBAwIDBgMFBgUDBQEBAAECEQADIQQSBTFBBhMiUWFxMoGRFCNCobEHUnLB0fAzYoLh8RUlsiRDU3OSNBb/xAAUAQEAAAAAAAAAAAAAAAAAAAAA/8QAFBEBAAAAAAAAAAAAAAAAAAAAAP/aAAwDAQACEQMRAD8AyGgwADy2/SnfGbIucMv5HhvWWEwIkxz9mNB6NPDy5jr5H1+VGatrncX0Xb3RRWfdO8FHQJtI8yzSD6UFXAdCA6wF8TeTHBWPKIrd8O0pS5bCnwEnBzGDyPTp+dZfgq+K1zgOM+ufrW70lvxj5/oaBoBn5VOKiBmpkUHoqLvXsUPqroRWd2CooJZmMAAdSTQSLHpWU472u23DptGovao8zP3doebnqR5f8FRr+P3+Is1nQlrOlErc1JBD3OhW0MQOk/pTngvA7eltFLChcYn8TAGCx/FmgV2eJ8T0y+Pu9aoEkT3dwecNBB+YptwntzpLzd2zHT3utrUDYZ9GPhNA9nOHarun+2OxYuCoJDMIHimMAExA9KL4jwa3eG27bS4P8woNTEf3/c1INXOLfAL+mzoNU9kT/g3PvLJ9gcr8qK0n7QTauCzr7VtG5d7ZuBl+aZI+Rn0oN8KlFU2bgYAqQQRIIMgzRCGg8ivhVhFRC0H1fAV6RXooPgKkDXwr6KCFeOKntrwig45w5TsEDpPL1qHGdYEQW9n/APQpSd3wd2Uuco8UxHSrOHghF6dZ9/WvuNPm0CFJ8YBjIkCY9YH0FAw4RahrRiJIJx6f7mtxpjLD++lY7g8fdE/vCK2Vg5H99DQMgakTVds8qmaAHjnF7elsPfuzsXookknAHkJPU4rnmjsPxZ2vX7o+zh5XSpcLKp6d4eUxmB+VdM1UFHByCpBByMjypZpLKosKIHkBH6UEtJogihVAAAgQIAHkB5UQ1upqaz/bi86WFKO6HeASjbSRtbEgj9aB2tuenLyFUrcQtsDqX57QwLfMTIrNdpLIa/oSV3YQyT13pnrJ9at4Gv8A3LUkAfjnzJlZNA2PEbBNxQ+5rSszgKZATn0yfQUs4XpdLqFe4lpSCxRi9sAsYBPmeTCluhUm9xAgFt1u6ogTJLYAgZNNeyune3pnDhkbezDcMxtSDB9jQL9DrG4Y+xyX0LMIMy+nZ+QYfuHoa6BYuAgEEEESCDIIPWsPxe+o2yxDNMqwm3cXwgpd9IJE/hmaE4LxwaFjbO86GRJOX0rsSNj/AL1s4IYYgig6UK+NVI4IBBkHIIMgg8iPSrRQfCvorxqkDQeg1IVAGvVNBIioVImozQcc4cnhAnlI5/T9Ko4+ngtMdxKNPhB5GQ0wOUQflR/DLf3YJ6j9PX51HXuBbYN+IFVyckSYHyBNA04TaJNr3HTlWvsMdw/voaynBuVv3EVotTqxaXeVJAPIROcdYoG+6BJOP751814DqDPKCP65+VJLnF7bOqhsgSVIM5B6dfelN/jltYLXUUSSRutrzHrnpQafVaoRggzI5Hy/WqUFYW52usPctoLgJa6ABvYkbiFGAINbtBQXoKG1/DkvALcBKgzAYjOR09zRK8qo1Wtt2l3XXVFmJYwJ8vfFBG/w+2xVmQMUACk5KwZEeVW2LCKSQqhjzIABM+vOhdZxJLdrvGJ2YyFLfFywM1bw3VLdRbiyVblIj05dKAm5mqdQPC38J/Ss3xHtqLbMo07Eglc3FUHaSJwrYoSx2ru3oHcW0RjsJ3s7QfKAonPWgs7T2XK22X4VLFm2yFEJzPNQepHLrilXD9cVlXUGEZQGA2xcKyG802qT6SSMYGo01jY926gPedwEAmAdhZgM4nMZpJqdCt5bVyyNrXLfeC0PC8Tl0U9MiU6cwfMDeGa/7A+wsW4ezkKxMtpmLMoDRzsMVMN0reA+XLoRnHnNcu0OvKSrAMCu3IkEAudhH7pZjuU5z0NNuAcR+x7bW5rmiYhVc+JrDM20AwPFYZg21ukQaDeCvgajXs0Eq9FRBr0Ggmaia9mvloOVaBlFsATEczQ3GZ8JGRJn5pc/rUtD/hrHOI+lS1B2qQMhwVOYiAzfP4Y+dA04CMJk/EKO7W8TGn0r3Su8KVlZgkMwHM+9L+E2wNh9RR3a3hR1OluWQwUuVgkEjwsD0z0igx3a+5ZvWnSYdFS5tII8LQZk4PM0n7OdnLF62d3hYdQBOfQgg/l70x41wt999yAVbTBFIMyyASI5+1I+C3zbYkFlIslsenIhTiRnnQavgvCfsj7WAubnthDtAg94AT5g5HnyrpFs5rnfDOPTcVGXeD9nKmIYtduKu481AEgwPrXRu7M0Fy0k7W6J7tkJaUs28HBAwAZyTinYFK+P8V+zW1fu+83NtjftjBMztM8ooAe0Fr/0e04ICA9ciAfOjezAjS2xnAPMR1PmBSK12zckbbCgnzuk9PRBWp4VqTdtI7RLCTExz6TJoMHxHgWou3XYW3IJMEjbiSfxEVfoOz162NzJgNuJJSQBGeZ8qt1vam8LjL39pQHYf4SyAu6MknOIqnS8Y1FxwDqdyloKBVG4Y8l5Z86DU21xcIn/AAjyBJ5NyjmeVZfi9gXE0MXCjbUAdT5nxR0DDzwRHlIrVtbJW8FIB7o7TEgGGgkYnMcqzvEL0jRNd/xDbVwclC7H4ZPUyY8U+hoKNRfW5cvW73guW2/xoi24Jhe92yEYgYuD2YYz5otZc0t2GUkqZKkxzDBTIwVzMjBz8ieMW/uuIb5hmTuyskyGIBkYlXPLp1FUa8d13iOu/TWktbdp+9tm5AhZmRIkqTtMj4YkhsuBcYF9TiGX4gJK+Ugn9DkfnTcVkuyPDXtXHlpXaMjAJMGGQ5VlGYPnzrVLQWLyr0V4or6glXqGokVK2POg5Xw0LsHqOhqriNuUkR4fEQ3oGBj18QqXDT92vl7VXxO54YBI5j3EH+cUDjgpnZyAmo/tKkcOvbSQd1uIwfjXPpVnDGynuKu7a64WdFcuMpYApjHVgOtBjuIax1uaoBiVTToygwVDECT5596z/DtTDNuUEd1uI8/Me3zrU6/UWSboZYK2ZuNHNWiBIOY5Vlnt2+8KhtqldvP8LDnmDQaDhPdNfsmSpmxz5R3im2PcnFdcArkHBdI32i0VYHxWB6RbuKTHuPWuvCglMGk/afhTam2iJtw+47jGIIxg+dNGaKz/AG34hcs2Ua07IS8EiMjaxjI9KBHf/Z89xSjMgDRJBM4MwPDitlwHho0+ntWAZFtdv0Nc0bjWoeQdXeQRO4OFiPU4zXRezV0nTWDvNwlR4ywYtk5LDB96BFd/ZnYZ3diSbjl2hDBLMW6tyk9KvXsZZsDerXQbfiUYC46RHKshc4hZ+0XS15yFdwwe7dZVJLCNpkDOMCp6LVaVryqoBZnO0hTyIEGduOR8qDY8c1F9Ld02k3L8Dnbv8DJE7QZkFjyB5cqy+v433h0rWlASyUW4WggG2wg9IEScwfStnxK2DYvKeRNpefm1sYis12l0gazZYFd2+4c4Lbrg/ECDjd6jIxQX3H2LxC4sOFdCFY+Egy5AOY3SIJ5dBVutIm+ATvX7Pv3A5CwRtJwZG7OcrzxSniHD3tvqbSlu6SGIJgsgbbPh8LGfMKY617qeLFwwvICbz2CoIgBLbAkrE78HcNs9RNBu+CLm9iCbsmZydiZzzxHKmy0n7PXQ4uurh1a6SCDIHhUR6cjg+tNxQTNerUCa+mgsNfK1Vg19Qcu0VoG2POCRzobiPwecAkD1wKZcOjYKD4nhT0MGgccHWdnuKn270HfaK5bnbLJmJ5MDyFV8GHw5Bg1X+0x2HD7pUkNut5BgjxjyoMxxbhrbr7gqe+shBzBBQDJnoazvFrDBvhmbSr55AiPyprxXUN3uqhmhbSlcmAY5gcppRxS827mcWVPz86Bzwe2RqrMow8emHIjlcWR8utdm3VxvgGsb7TYG4R3un5+dy4obM9a7MRiggozQHGtPYdV+0OqKGlZuBJMcpPPE0eBWW7f2C9qyoWT3k8iYhGzg/L50Hh0fCxjvbJjMd+Dy9Aa0XDkti2gtEG3HgKmRHoa5lb4bc8MbELGJdXCjn8RBronZ0EaeyGIJCgErMY8p6UCwNwtGY7rIeTujeTuzu5DnUn1mhIK2tpczEW3+IepET61lRotQbhYMi77rqNyOdqknxmByI5DnRGi0F6d117QAYgqLb723AeIMcKs0Gz119Ft3S4LLKYHPO2PnuiknGtDpry6Ym6U7su1vdkHbcBYEriAyge1O9evgecDvLIPlG+1PP0rL9pLi93oUZN2+RIztPe25yOVA11Ohvd5q7qEOXUC2EIJUgztI880p4jbCpdUrBXSWxyg7pAwDiRA86s13dm9xJluvbYKN7yfAxeQV3YAIUCBirr/ELyW7gF0Nt01t4uLuXc22fcN+VA77L8MS019lEEvtHltABiJ8ya0SClHA2MXNwVfvCMcjAXPvTTdQWFaG0l5mtqxABPzHOOfWvNa52yF3EGYBg+X1zQf2FsYBAwJfH5LQMprwtQB75VAASBjmSf8AxpVq+0vdMVaySQYPjWJxy8+YoEWhJ2Lg/wBige0APdNBgkRgickUdpXG0COn60u7QMO69cZ+YoDuBWWUA73OfxQf0UUX2s1RXS3WYB1XbgAT8Q5ULwEgqJovtlp9+jur57f/ACWgyHEdck3VKZsoCxG2G3AQB/vSPi91CAAkEIGJxyYYFNuI8OJa4Z/xlAPPG3HOYpZxLS+FmJHwKvX8PXJwKA3snfQ6jTjbkXbIJxGbg29ehzXbprg/Y62p1NmWA+/tc/NXUr16nFd0SgmRSbtR2iXRIjtba5vYrClQRAmfFTqs52w7P3NWltUud2VYsT7iIyDQLbn7QEUT9mu/J0/nWn4Tqxet27gUr3ihgDBI3dCRg1z+7+zy+Z+++LnkYzOMfrW94BpGs2LNtsm2iqT57euKDOXf2lW1Z1+zXSUYqYdOjFf5V8nbkXwLYsXF7wRuZ0IGJkgZ6dKW6/8AZ27uzI7qHJZ5KMZLFiV5YM8jy9alp+xt2w/em4/dJMW/uziI8TY/IUGy4heZUuMgBbfbUTkHeUXzH71Z/jfaFraaSdPac3g2CPh8aqI8WPik+1aHWWyyNtExetMR1IRrbNHyBrP8Y4BduroyMdz8fLP3iN7Z2/nQfa7i6BtcG0wYWgAxBzclwB7edC8R19jZd3ad47iyzbXOQ5XYsf5T+lGa3hBJ1kvbUXSM7wCoDg+KZigeJ6K2Vul9RbUGzYDQ3wi2QQ3L8Rx9KBjc7QrZwVcbrpXkGkgJJ5rA8XOvrfa8hjuSQIwoyJ85akfaW2H2EOI7x1MAiC3d/pSbiKssgsTMdPLHTNBu9H2g792TbACyQVJ5MsSA0/8AFaY3BPzrmfZZiLznxNNsSBg/EvIjP+00Rru3rJdu2zpm+7nO+NxG3AG3B8XKelBv7t3Fc97S6mNTcExkY/0ir+D9tRfuJa7oo7AkAvPwgsQfDzgUBx/Wp3z95AMwPFPQHlE9KA+00KP5dKXdpboNoiT0z/qH1q+zdAUEwB1P9fKlHaTXAnajpg+IN1O6CMkTEDlQH9k9WzuVgbR1zNOf2gH/ALffPXwcv4xWE4Zr2Qy1wJAybcTJ5ZAMiaI41xy+zd0HNy2VBbMr7HA8poAuLjdd1cAkMi7eoOByqm9YY74U5sKox5dKY8U4rDXgigi0BtO6QSf4eg8wTQN/WuN+QItK4xmW586D3sZbJ1dnH/v2D/8Alwa7ugrgPY5yNbpxMTetdfJxXZuE8bQm4lxxvW/cQDE7Q8KImTj0oHlY39o/GL+mtWWsXDbLXGDYBkbZAyPOtixpRxy3pLhRNTctKRLIty4qHOCQG5+U0HMLvbbWjfGoPh5eFTzaM4iupdmtW13Taa45lrltGY4ElufLApMOyXD3+F0PXw3bZnr0yafcN0y2kS2jAqgCr4gTC8uXlQc1uftA1ge8O+tQjECbVvkHYZ+QFW8P7caq9et2bj2mt3Ad0WlVvgZsEHzArX//AOD0xLHbl53+AeLcZM+dD2+wNq0e9t7d6jwlkyBEQDugCDzigbcXnun2kidRaUkcwrPbVvyJrFdoLjt/0tDccG4JcA/Ee9tzP1j2rf39KXDqMHvVbzHgKsPlIpbrbOltfZlv3BvHhsqPiYlx8IUE4aBM+9BkOJWNz8XwzS9sAGYP3nJfQQJijLvB7lzvglud1rTKuMHuypYT6U21/HQq6prOn3PaupZ3P8L3HubDESYUma+19y87XlN1gqvYtgW/DBIV7meeZjngUAPafSuNhwv3rPJYARKHJJ545VmeLXLIzdc5GBO2TMgjcNzDMYBHrRf7RbzWe5FttveXNQxIHiJ3W4g8xg9Kymj4BcuK126RZt82uXW8R+uST0HM4oL7nHAk9yCu4QWPMjGJ5nI6BaD1qXtm+83dqwLKHwz+qLzP8RxUOJ3tOo2aZXJB8V65zbHJUjwjrJz6CqdLoLl9ySzNjLtuMRgAnPyFA47Fvb+0LckItsGTccFmLKwxEKoE+RPrROucPfvM42hzuG5YBjaAQxPw+o6iKjf0lvS213o2SIAwzjEsCRy6eU0o1fFLJkPYuBpkidoyZxk4n5UGuN4bCpcTEQDM/SknaXVWtzhUDM8NuAWRkz6ycfnQGnuWQ03EuOo5IW2/mD0ovX8SS5Nu1pLVpWAQMS7MDJzIIAOc8+QoALDMGULacywO3axnrAA5/IU11HDb76dVOj2DJNxmVGMSYiJ8+nQeWVloXbbHa53J1Q8uXIkHzo/gVxy7E7yO7KiWJ5+5gfKg0/BezNu4LnfQdxUEJuVYAI6k0r7ScIs/aRatkWwdi7iSVAjzmDFaHs9ePi+6usZHiCGMA/iOK+13ZR9Rd7xiE5Ykk49BgTQI7XZm3pWS+uqS5dtuGCeEAwf3QS5zGBGOtM+HX7f21L52Ai67bngbZLzk+jVodJ2Ytx945bMwAEUR7Z/Om+m4bZQeG2g+X9aCn/qoeO7LOOX3alhj1GB9axf7S9Abtq07ptZWuATBMNsI5ExyOK6IDWU7eamyLQW7eRCT4QTLEGQSFGYHnyoOJtZA6D5Vtv2Y6hPtF9bjhQ2ndRuYCZ5gScmATAzilZ4a7ki1ZW8ASDcQM64+cEeRAzXt7iFm1C90DcHxbkYHd6qW2j6UCrR6vUBRtvPMThyeXtNX6rjWtQtbbU3cYIDkjI5fnUtRxy7cMyB0kDMfp+VAal2Lqbkn+LqJ6nmeuaDrvGdXcucHVi57x/swZgSD4zbB5eYo29w5V1/DragBbWkukDy23VH1zVKaI3eFadQVELp7jM7bVC2yjMSemFo/Va20dZoiiu925Zba4YC0tk3JdjgksSMfy50AzaQtY1BEAjX94xkKu21qFLMSTGFWrtUwB1AUb27+wTMqqtcW2oG7O+FXdjnIFSvaJr1rVfanCJ9pBQuoW2LVhwywBE7sySZJoHXdqF3XBpBBeC1xvxRCDu7Z5/hG4wOuaBT+0VWt9w7LJ334+FYVmTbjnBVZ3Z/lWA4lrXvbA7Ai2gCKohViekxu825mtD2+0TL3e5yznvixJJLbO6C++WbAxnAqen4ClnxOVuMyAKnPaTJluhx0oEvCuCd4JfeqSY+7Y7o6AjA58613DEtW1UXLmyDO3ujmemVEH60fpdPLb3YKBywFHTl5cszSrU9qDdDIq7QpiDmRkAg+UigUcb05v6nvZUW4QbVJnwD1FJe1DDwAgbsmeseXtNN3uT/tSbXXA5XKsJOVAYjBgSsNHMwaB/oeEJeEJa1Kk4lgBb+ZIn6U00/ZNzAa4FVWkAZPvgelavnz/OrwoxQJdH2R04JZzccnnLbBn+HP5070mit2xCW1UDyE/mc1coq5RQeg16GM+VebuZ5fkKGv65BMEsfTl9aAxT5V8boAkkD3NJddxBkAN65a0ynlvMO38K/E3yWs/q+1Nlf8JGuscBr0qvytL94/t4RQbA8Skwilz6Vzj9pfEZdVJssxt7IXY7JDliC0k225esU2s8O4jqxDDubJ6MO6T/TZQyw/iJpJ234EuhWw1u873ixDDaoUKqiCqgYzjPnQYxFPxDnykAz9RRPENKq3HFsNsERvZWYYE7iuJmflFVPrXYbWAM5+ETj1An6U+4F2P1Grbao2rMkkECOk9MQfWgStdGAIkcgP69flRmj7Oaq/4ltMVzmMYyeddP7O9g9PZ2O4N66RuKnkMcj5wfYelafWC1Ztg33VLYnaowMnkAMnn0j3oEq8HbU8MsWEKyBaB3A7ZskbgeR5qaJ41xXS2HSEF7U20KoF/wDbB57m5IPzpbxni+oupttq1iwWRCQPvm7whQT/APGpJHrzwaW2uCo1rTvBgolx03Sslm5/vclyfyoPNS+o1j3O9MlFG0DFpCZjap+M4+I00t8OREJydyJuJyTsYEcgMSaM1Li21wqBu2ExyAOYnyFBlSwPPxWoGCSdvIAe5oI6mwjPae5dtI1oXLSi5+IHu5YAcmkDEdRQN0WFa2xvAncSQphT4WjnmRzxEVp7PBUeGu21JI8KsvwzzM85OPoK572u41pFcDTWg2wncysQCRiADmOcnnQOuK8WR1ZITaQACJnrvmTB6AR61ln09tSxtIEB6D0qWrVX2MD0kQTzO0xHIjEZry5cBJ6AUAHENwtmAxP+XmPWlndtsVzvBLEAxmBPpz/2prrHRsbiG3DpgwZ5z8s0DxG6hcBmK7Z+JSwJJj8BEYA+tB12rVkx/YpKeK7h4QFEH4pLH2WAfnEetCXOI2EB+0XtpOe7UF7hwM7Vws+sUGjua5F/FJ/ykfryr1dXcZSyqESJLuQFA89xhf1rE6zteEMWLKW/J7/3tz5W18K/OfahrPCtdxAh33uv/wAl9oQeqoIH0BoNBr+0GmUkm7d1JHMWSFtfO40Aj2mlKdpNZqDs0tsoJjbp13N/qvOCfpArRcN/Z/YBDX3e+w/D8CfQZp5reJ6XRJtd0tCMW1HjPsgyfc4oMnwv9n912L6q7sJ5qjb7h97jT+Vau1odFoF3xas/57hl2+Z8TH2rKcU7d3WxZUWEOO8uDdcP8CjAx5g/KkOn017UvuO53OO9u+Ij0VeS+3PyFBq+MdvyZGmQf/beED/TbkFj7/Ss9b4dd19wbw90zBuXeQ8wiLAX5/SnXBuzCIzNqSd4aAvNz4UOekSSPkcVq9DpyoIUd3bJJGJYz0HU0Gf4L2Q0ttLbMqtcO07ZnAIJB+QiBj0rXrZjMC2oWCBAAUEnJ5AZOTSviHF7Gl8OWunARfFcJPmR8PsJPnSHW6m/eAa+GVC4S3p7RALM+FDNMAeeZ9YxQN9d2lALW9KA5HxXWxaTqSSeZjOfpFIbVwXTqL257r2l/wAc4QM20AW0PUBp5TVekvG7pNYwK7FG21atrgZ2ncebTmYp7Z04FzUqwAS4xbnGJABn2Uf1oBNLw77vUpJLfaCdzGWbumhST5kKMiIr0MbVtbe3wygDEljG0yfQ7liOVV9oOKxpdZdssVZQQGiDuU7GIn1mD86C4BcbUaa05lrmwKqjE7GYdekHJNA4W1944IndyE5OY6Z6e1NuE8O2BC4HeKIEZCj0+nOp6PRqGLsJc4nyHOB6VfqbwVSzGFGST5CgB7VcZOl0zXlVXdSsKxgGSBPOTHlXLOyfBDrrjeNbdm2IcsRvZjlVwZYzktPIZmaP7XXvtrglnW2khFEdebGepj5YpImsayCiHeFXc5PufL+VBoe0vCBpmRO8V2YSFAIIXlJ6Z5D2pJcXH6UHb1/ercucmCQ3lMmI+WaofiULhkbp4SQfoedBVw7RO13xLAEvzkYz8zPlS/WXCzEmefWtXwRJZ0CiGthi7AwdpyB5Hris7xO+twjau3J+f9xQMhxK9dJVGdpPwWS5GeUu5LkE+Zp3wvsPqXg3NunQ9AZuZnn1n3it/oOH27SxaQIAIMDMerczS3ivazT2Ttnvbn7lvxZ9TyE/P2oLuC9ltNpzNtNzz8b+JvlOB8qM4v2l02mEPcBccrSZf6DCj3rCcU7Sam9IZxpreYVATdbynO7pEgAedZ77QqkiyM8yx2tciRkn4Vg/u5oNhxPtjqHwhGmtmYIIa+w9FyVHyHvSDh9h7zu1sjwkd5euncw3TGDI3QD5mhuGcNe+zScbo5mTHPBgn3JAH5VreynAO4DoAt247K0gMAhUMAAZ8XxSTHQUH3Aez9s7nvEt4iN7SD4GI+EmYPrHpWl4ajKGXTqAskm42IBiBPLp0j50TpuFgEm4d55kDCL7n+fOheKcdVTstL3tyJVVUFRzyFJAIwfG8LPU8qA4IlkB3aT+845/wLzb9KRarj96+CNN4LZw15slp6KRzH8GP83Sl99A10LqXa/fYiLKeKB+8/mB6wvkKr7Kau5qrjXXYraG9LdpcAhSvzJjmfXpQUa2+bFq8dOpLo6WXvOwLhrhUeERAifQA9OdO7HD9v2AgO7W9Sr3GZiW2qLhyOi7tvvQvD+FbreoTaUB1pugAYhLm5eeNp2jPrTvh19EWyrHNxtibQTLZJyc4AJJOOgk0A2gsrpUuKzeBAGZoJ+MueQxJLAQM0LrNb3p1KsoUIe78yRbucz15g+kRQbcSe9ptSzwWJgBRgBXYAAH0HqTRduwe/uruDM7F4AkJuYnxA43CRj8qCq3ou+TU6e5K96zHwkFtrMWB5wBkU+7NcDXS2hbBLRJLN15n2A/5ojQ6BbeQMnmx+I+5619xniKWLFy45AARonqSpAH1oB+C8ZS+95leUQWwOgkhydo5noJ6ke1ZntL2kF4tbtn7tSs+ZYyc9OUYrmem4hfDIO9MgbhBEjaCT4umAedMuBsQnmGIOeeJFA3cz/zWe4honL7gQQDIwcf2actcj+VVPy/lQJtVY2pywT4owST/Q0HbBYjYo3DJjrBGcn16U/vEAUHZCi9Zdl8CXFd85KqQSPcxige6rS6pLJLXWVQCQJ6tiInEk+VZGDuEnz/AErX9pe0lu7bChWBLbiSPL2NZEtuYR60Gr4vxTUXm/8AUXe5XpZtyGAYc9v4gcZYxzpQOIC2ALSrbOAWEM+7p4yPu/ZfnQr6dtqHKh2IJIhYAUzumWgMSflV+ru2V2d0WdkYNuYAI23kNnUcsnnmg9Fht9s3CFR5YlwduImTO5+YzImcVJ9ZbtPusyx27QXUTP7yr0x58qC1equP4nZjPInn8h0+VCm7+6I9Zyf6UD/szrGfVoty4ERm3OXVnkDJG1QZYjAxA59K63/1zTWrfhuK8DK25HzZn+Ee5k9AeVcL4SD31oAkTcUEqYMMQDB6YJrq/C+DoDMtfcGVNxwypjBx4QYPPJoIa3id3UKGJ7nTjJZvAAMEMik8/wDNcB9FFNez9q21oPaJ2OSd2e8uRIk7sgep+UVlv2m2gLNjJP3jSZhMICAB1g5nJrVdnbWzTWlx8AwD6TJPQUCe9d7riWouoEAt6a3Mclndn/Mw5wedT7JaN7FsWbm2UBZobE3Gkh/UYwKc3uHIxuXMBnUKXiMJkc8bR60CDbW736uCty3uBAyY2iVAwZgZjFAXr9aLaTa2s5vW7R5+FrrKJI6kAzt+tUa1+7fSuxIVLsk/FgK5ORkmOgFDcKtb7A7pTnWG554713JJ9BFNt2/Yq/DHiYASP8vkCZ6ZFAg7O6ZlXut33m4kkH4A7MTk43gGIE5rWW+B2WABtjHWSD7zMk+pob/otl4HdwB+6SPymPnT21CCAIA/IUFNy2FGMAD5AVz3tv3msQJafba3QJUlX25ZifwqMZ9hzrQdouKqw2lwluQrOZyTgL86Q8RYMu20yMvLB5R0HlQc+ThNxGKttKHBKnBjpnPWmiqBjlHlR1/TN1WPWRQWo8v79qCtQSau/SvFxXpIoBL7Vdp72xHZhlpiAsAIMYYZBM1EwTA58hV3aNAqhQIAVVzkk5JPoD5UGbDJ+KSfmKjbK7xHKoXBX2jI3ZzjzigL1fELl0y7Fo5TgDlyAwOQoUsOkk9TUXYmvbVotgCTQeGTk0VY0k/FgfmfYdalbCLH42+qj6fF+nvRmiRmcSxkkASPp0wKArgfCbq6my+wqouK0tkAKZMkY6eddY0rSsGGMnC8vc/0rO6Th6KVIZWI/wA365NP9GPDBCzPwry6ZJjA/vNAq7WcEXVCwHLbVdiduAZVQFUdevL6010Vnu0VIA2jl0EYlyOZ9BRF3UogNxyAoxuIP/5QDJPtz/QbSakXEDgQCTAPSCRmPiY+XSgzH7RtRd7uzaS5C3O8NxT4SwTuwOnIbm8P5GME6e+j29KNpYC2JEQsggCfMQT4evWl3bNWvX9LbtruYi6oBI+K4UGTyHLrRvCttpkttnaux3UyZxO2DtjEbufP0oNTp9OqhlWdpZmJnmWJJ5clk0TpdOowogDoBAqGkIdZt/DyAII/5ppZtQMUHqrFJuN6/BVWCqAS7nkoGST6AUZxTWbQFTLtgenyrGdoEa4otrcHd7gbsrO8g/D/AADOBzOeQFAutanvnF/vIs2yy2re0+IkZuNPVp5dBA86FvuT1Pp/Op6m6JhQAqgAAch54PWh7pOI+X99KCpr5UH/AHoRXzPP+teXXn+/zr1RQSIxkmqbh5ke1E7R05Usu6xQSCTg9BigN4bblp8gTVPH7m4qPISfn/sKt0vELaqRJ8RHQ8h8vOk/Eb5Z2Ycice1AKI3LunbInzicx8qqVSTjry5D/avWNQoCUsgAF8A8vM+w/nyry5qOgEL5Dmfc9fblVdxiWYnJ3EZ9zUDQF2LtvrIxWn7NWwbineBt8XiGMcvKsWa6V2WGG9loH8kjJtt9f96Y6FfDBAEn4V68skwMUB3Kk5UHlzAo7RKBbwI8XT3oAO1LDajHMEwenLkB/Oq+H6o9zbVZOD8pY8vM+tedquajpK/+Jqq0xGkJGCLePmzUCTj7jvbQtR90TuIJO4nms+kDPvTvs5ww3juaRbBz6/5R/Wsvpv5D+ddX0agWrYAgbBj5CgH43qPs+i1FxBBt2mKwYIOAIMHqQeVL+z3ao30vXHRrcMgFtjJEpmMDwnBz5mie2A/7drP/AKG/VazXZczdeczdUmcz93b5+dBPjfaJbLEOS14jxdNinpnqfyHvS25xDvbalQRuzzHOqLqh3XcN0uZ3ZnxHnPOoawQzgYE9PY0FZY0FfJ8+YwKMv8vlS67zb+/KgjbX058vL3/n9Ks2gVIDxH2P61daOfmaAXUuEQkeX/FZwinfGzj5/wBaTDp70BN0LAyMYjP18qFc1a3T2oVjQRq3SRmUDe+7H0/nVRr2y5BwSPb50H//2Q=="/>
          <p:cNvSpPr>
            <a:spLocks noChangeAspect="1" noChangeArrowheads="1"/>
          </p:cNvSpPr>
          <p:nvPr/>
        </p:nvSpPr>
        <p:spPr bwMode="auto">
          <a:xfrm>
            <a:off x="1311276" y="-1333500"/>
            <a:ext cx="2276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2" name="Picture 4" descr="http://around.com/wordpress/wp-content/uploads/Westb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2001839"/>
            <a:ext cx="21732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1948278" y="3645024"/>
            <a:ext cx="6278239" cy="1118898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9850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.. Eles falavam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indiretamento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a respeito de uma noção de Turing que envolvia uma forma de medir tudo </a:t>
            </a:r>
            <a:r>
              <a:rPr lang="pt-BR" i="1" dirty="0">
                <a:solidFill>
                  <a:schemeClr val="tx1"/>
                </a:solidFill>
                <a:latin typeface="Arial Black" panose="020B0A04020102020204" pitchFamily="34" charset="0"/>
              </a:rPr>
              <a:t>aquilo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222).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948278" y="4790919"/>
            <a:ext cx="8324187" cy="11349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9850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Shannon tinha chegado a uma noção parecida ...sua 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“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análise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análise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de algumas propriedades fundamentais dos sistemas gerais de transmissão de informações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223).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1416050" y="1485901"/>
            <a:ext cx="9213850" cy="4525963"/>
          </a:xfrm>
        </p:spPr>
        <p:txBody>
          <a:bodyPr>
            <a:normAutofit/>
          </a:bodyPr>
          <a:lstStyle/>
          <a:p>
            <a:r>
              <a:rPr lang="pt-BR" altLang="pt-BR" sz="2000" dirty="0" smtClean="0"/>
              <a:t>Alain Turing: decodificar a alemã Enigma</a:t>
            </a:r>
          </a:p>
          <a:p>
            <a:r>
              <a:rPr lang="pt-BR" altLang="pt-BR" sz="2000" dirty="0" smtClean="0"/>
              <a:t>Claude Shannon – Máquina X</a:t>
            </a:r>
          </a:p>
          <a:p>
            <a:r>
              <a:rPr lang="pt-BR" altLang="pt-BR" sz="2000" dirty="0" smtClean="0"/>
              <a:t>codificar as conversas Roosevelt x Churchill</a:t>
            </a:r>
          </a:p>
          <a:p>
            <a:r>
              <a:rPr lang="pt-BR" altLang="pt-BR" sz="2000" dirty="0" smtClean="0"/>
              <a:t>Nos intervalos – conversas sobre Hilbert-Gödel</a:t>
            </a: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1560513" y="188914"/>
            <a:ext cx="8928100" cy="936625"/>
          </a:xfrm>
        </p:spPr>
        <p:txBody>
          <a:bodyPr/>
          <a:lstStyle/>
          <a:p>
            <a:r>
              <a:rPr lang="pt-BR" altLang="pt-BR" smtClean="0"/>
              <a:t>Laboratório Bell – segredos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1308101"/>
            <a:ext cx="1446213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4" y="4846639"/>
            <a:ext cx="3354387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dentidadediversa.files.wordpress.com/2011/10/imagem-e-cultura-imaterial-00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965701"/>
            <a:ext cx="45958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5226051" y="5661026"/>
            <a:ext cx="55721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070475" y="6165851"/>
            <a:ext cx="947738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Símbolo de 'Não' 5"/>
          <p:cNvSpPr/>
          <p:nvPr/>
        </p:nvSpPr>
        <p:spPr>
          <a:xfrm>
            <a:off x="5226051" y="6021388"/>
            <a:ext cx="557213" cy="6477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2055" name="Picture 7" descr="http://upload.wikimedia.org/wikipedia/commons/thumb/3/37/Communication_shannon-weaver2.svg/300px-Communication_shannon-weaver2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5419726"/>
            <a:ext cx="30956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>
            <a:off x="1703513" y="3356993"/>
            <a:ext cx="8324187" cy="11349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69850">
              <a:defRPr/>
            </a:pP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Aquilo que Marshall 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McLuhan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 chamou se meio era para Shannon o canal, e o canal estava sujeito a um rigoroso tratamento matemático</a:t>
            </a:r>
            <a:r>
              <a:rPr lang="pt-BR" sz="1400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 (</a:t>
            </a:r>
            <a:r>
              <a:rPr lang="pt-BR" dirty="0" err="1">
                <a:solidFill>
                  <a:schemeClr val="tx1"/>
                </a:solidFill>
                <a:latin typeface="Arial Black" panose="020B0A04020102020204" pitchFamily="34" charset="0"/>
              </a:rPr>
              <a:t>Gleick</a:t>
            </a:r>
            <a:r>
              <a:rPr lang="pt-BR" dirty="0">
                <a:solidFill>
                  <a:schemeClr val="tx1"/>
                </a:solidFill>
                <a:latin typeface="Arial Black" panose="020B0A04020102020204" pitchFamily="34" charset="0"/>
              </a:rPr>
              <a:t>, 2013, p. 272).</a:t>
            </a:r>
          </a:p>
          <a:p>
            <a:pPr algn="just" eaLnBrk="1" hangingPunct="1">
              <a:defRPr/>
            </a:pPr>
            <a:endParaRPr lang="pt-B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494" name="CaixaDeTexto 8"/>
          <p:cNvSpPr txBox="1">
            <a:spLocks noChangeArrowheads="1"/>
          </p:cNvSpPr>
          <p:nvPr/>
        </p:nvSpPr>
        <p:spPr bwMode="auto">
          <a:xfrm>
            <a:off x="6383339" y="115888"/>
            <a:ext cx="3571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BR" sz="1200">
                <a:solidFill>
                  <a:schemeClr val="bg1"/>
                </a:solidFill>
                <a:latin typeface="Times New Roman" panose="02020603050405020304" pitchFamily="18" charset="0"/>
              </a:rPr>
              <a:t>James Gleick – Informação: </a:t>
            </a:r>
            <a:r>
              <a:rPr lang="pt-BR" altLang="pt-BR" sz="1200">
                <a:solidFill>
                  <a:schemeClr val="bg1"/>
                </a:solidFill>
                <a:latin typeface="Times New Roman" panose="02020603050405020304" pitchFamily="18" charset="0"/>
              </a:rPr>
              <a:t>Uma história, uma teoria,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1"/>
                </a:solidFill>
                <a:latin typeface="Times New Roman" panose="02020603050405020304" pitchFamily="18" charset="0"/>
              </a:rPr>
              <a:t>uma enxurrada</a:t>
            </a:r>
            <a:r>
              <a:rPr lang="pt-BR" altLang="pt-BR" sz="1200">
                <a:solidFill>
                  <a:srgbClr val="FEFEFE"/>
                </a:solidFill>
                <a:latin typeface="Times New Roman" panose="02020603050405020304" pitchFamily="18" charset="0"/>
              </a:rPr>
              <a:t>.</a:t>
            </a:r>
            <a:endParaRPr lang="pt-PT" altLang="pt-BR" sz="1200">
              <a:solidFill>
                <a:srgbClr val="FEFEFE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Brevíssima história da </a:t>
            </a:r>
            <a:r>
              <a:rPr lang="pt-BR" dirty="0" err="1" smtClean="0"/>
              <a:t>Intenet</a:t>
            </a:r>
            <a:endParaRPr lang="pt-BR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442434"/>
            <a:ext cx="10515600" cy="473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2400" dirty="0" smtClean="0">
                <a:solidFill>
                  <a:schemeClr val="tx1"/>
                </a:solidFill>
              </a:rPr>
              <a:t>1968 - DARPA </a:t>
            </a:r>
            <a:r>
              <a:rPr lang="en-US" altLang="pt-BR" sz="1800" dirty="0" smtClean="0">
                <a:solidFill>
                  <a:schemeClr val="tx1"/>
                </a:solidFill>
              </a:rPr>
              <a:t>(Defense Advanced Research Projects Agency)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contratou</a:t>
            </a:r>
            <a:r>
              <a:rPr lang="en-US" altLang="pt-BR" sz="2400" dirty="0" smtClean="0">
                <a:solidFill>
                  <a:schemeClr val="tx1"/>
                </a:solidFill>
              </a:rPr>
              <a:t> a BBN</a:t>
            </a:r>
            <a:r>
              <a:rPr lang="en-US" altLang="pt-BR" sz="1800" dirty="0" smtClean="0">
                <a:solidFill>
                  <a:schemeClr val="tx1"/>
                </a:solidFill>
              </a:rPr>
              <a:t> (Bolt, </a:t>
            </a:r>
            <a:r>
              <a:rPr lang="en-US" altLang="pt-BR" sz="1800" dirty="0" err="1" smtClean="0">
                <a:solidFill>
                  <a:schemeClr val="tx1"/>
                </a:solidFill>
              </a:rPr>
              <a:t>Beranek</a:t>
            </a:r>
            <a:r>
              <a:rPr lang="en-US" altLang="pt-BR" sz="1800" dirty="0" smtClean="0">
                <a:solidFill>
                  <a:schemeClr val="tx1"/>
                </a:solidFill>
              </a:rPr>
              <a:t> &amp; Newman) </a:t>
            </a:r>
            <a:r>
              <a:rPr lang="en-US" altLang="pt-BR" sz="2400" dirty="0" smtClean="0">
                <a:solidFill>
                  <a:schemeClr val="tx1"/>
                </a:solidFill>
              </a:rPr>
              <a:t>para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criar</a:t>
            </a:r>
            <a:r>
              <a:rPr lang="en-US" altLang="pt-BR" sz="2400" dirty="0" smtClean="0">
                <a:solidFill>
                  <a:schemeClr val="tx1"/>
                </a:solidFill>
              </a:rPr>
              <a:t> a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ARPAnet</a:t>
            </a:r>
            <a:endParaRPr lang="en-US" altLang="pt-BR" sz="2400" dirty="0" smtClean="0">
              <a:solidFill>
                <a:schemeClr val="tx1"/>
              </a:solidFill>
            </a:endParaRPr>
          </a:p>
          <a:p>
            <a:r>
              <a:rPr lang="en-US" altLang="pt-BR" sz="2400" dirty="0" smtClean="0">
                <a:solidFill>
                  <a:schemeClr val="tx1"/>
                </a:solidFill>
              </a:rPr>
              <a:t>1970 – Cinco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primeiros</a:t>
            </a:r>
            <a:r>
              <a:rPr lang="en-US" altLang="pt-BR" sz="2400" dirty="0" smtClean="0">
                <a:solidFill>
                  <a:schemeClr val="tx1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nós</a:t>
            </a:r>
            <a:r>
              <a:rPr lang="en-US" altLang="pt-BR" sz="2400" dirty="0" smtClean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70000"/>
              </a:lnSpc>
            </a:pPr>
            <a:r>
              <a:rPr lang="en-US" altLang="pt-BR" sz="1800" dirty="0" smtClean="0">
                <a:solidFill>
                  <a:schemeClr val="tx1"/>
                </a:solidFill>
              </a:rPr>
              <a:t>UCLA</a:t>
            </a:r>
          </a:p>
          <a:p>
            <a:pPr lvl="1">
              <a:lnSpc>
                <a:spcPct val="70000"/>
              </a:lnSpc>
            </a:pPr>
            <a:r>
              <a:rPr lang="en-US" altLang="pt-BR" sz="1800" dirty="0" smtClean="0">
                <a:solidFill>
                  <a:schemeClr val="tx1"/>
                </a:solidFill>
              </a:rPr>
              <a:t>Stanford</a:t>
            </a:r>
          </a:p>
          <a:p>
            <a:pPr lvl="1">
              <a:lnSpc>
                <a:spcPct val="70000"/>
              </a:lnSpc>
            </a:pPr>
            <a:r>
              <a:rPr lang="en-US" altLang="pt-BR" sz="1800" dirty="0" smtClean="0">
                <a:solidFill>
                  <a:schemeClr val="tx1"/>
                </a:solidFill>
              </a:rPr>
              <a:t>UC Santa Barbara</a:t>
            </a:r>
          </a:p>
          <a:p>
            <a:pPr lvl="1">
              <a:lnSpc>
                <a:spcPct val="70000"/>
              </a:lnSpc>
            </a:pPr>
            <a:r>
              <a:rPr lang="en-US" altLang="pt-BR" sz="1800" dirty="0" smtClean="0">
                <a:solidFill>
                  <a:schemeClr val="tx1"/>
                </a:solidFill>
              </a:rPr>
              <a:t>U de Utah, e </a:t>
            </a:r>
          </a:p>
          <a:p>
            <a:pPr lvl="1">
              <a:lnSpc>
                <a:spcPct val="70000"/>
              </a:lnSpc>
            </a:pPr>
            <a:r>
              <a:rPr lang="en-US" altLang="pt-BR" sz="1800" dirty="0" smtClean="0">
                <a:solidFill>
                  <a:schemeClr val="tx1"/>
                </a:solidFill>
              </a:rPr>
              <a:t>BBN</a:t>
            </a:r>
          </a:p>
          <a:p>
            <a:r>
              <a:rPr lang="en-US" altLang="pt-BR" sz="2400" dirty="0" smtClean="0">
                <a:solidFill>
                  <a:schemeClr val="tx1"/>
                </a:solidFill>
              </a:rPr>
              <a:t>1974 - TCP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especificado</a:t>
            </a:r>
            <a:r>
              <a:rPr lang="en-US" altLang="pt-BR" sz="2400" dirty="0" smtClean="0">
                <a:solidFill>
                  <a:schemeClr val="tx1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por</a:t>
            </a:r>
            <a:r>
              <a:rPr lang="en-US" altLang="pt-BR" sz="2400" dirty="0" smtClean="0">
                <a:solidFill>
                  <a:schemeClr val="tx1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Vint</a:t>
            </a:r>
            <a:r>
              <a:rPr lang="en-US" altLang="pt-BR" sz="2400" dirty="0" smtClean="0">
                <a:solidFill>
                  <a:schemeClr val="tx1"/>
                </a:solidFill>
              </a:rPr>
              <a:t> Cerf</a:t>
            </a:r>
          </a:p>
          <a:p>
            <a:r>
              <a:rPr lang="en-US" altLang="pt-BR" sz="2400" dirty="0" smtClean="0">
                <a:solidFill>
                  <a:schemeClr val="tx1"/>
                </a:solidFill>
              </a:rPr>
              <a:t>1984 –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Em</a:t>
            </a:r>
            <a:r>
              <a:rPr lang="en-US" altLang="pt-BR" sz="2400" dirty="0" smtClean="0">
                <a:solidFill>
                  <a:schemeClr val="tx1"/>
                </a:solidFill>
              </a:rPr>
              <a:t> 1o.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janeiro</a:t>
            </a:r>
            <a:r>
              <a:rPr lang="en-US" altLang="pt-BR" sz="2400" dirty="0" smtClean="0">
                <a:solidFill>
                  <a:schemeClr val="tx1"/>
                </a:solidFill>
              </a:rPr>
              <a:t>, a internet com 1000 hosts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usam</a:t>
            </a:r>
            <a:r>
              <a:rPr lang="en-US" altLang="pt-BR" sz="2400" dirty="0" smtClean="0">
                <a:solidFill>
                  <a:schemeClr val="tx1"/>
                </a:solidFill>
              </a:rPr>
              <a:t> TCP/IP para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mensagens</a:t>
            </a:r>
            <a:r>
              <a:rPr lang="en-US" altLang="pt-B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pt-BR" sz="2400" dirty="0" smtClean="0">
                <a:solidFill>
                  <a:schemeClr val="tx1"/>
                </a:solidFill>
              </a:rPr>
              <a:t>1990 – Tim Berners-Lee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cria</a:t>
            </a:r>
            <a:r>
              <a:rPr lang="en-US" altLang="pt-BR" sz="2400" dirty="0" smtClean="0">
                <a:solidFill>
                  <a:schemeClr val="tx1"/>
                </a:solidFill>
              </a:rPr>
              <a:t> o protocol WWW (World Wide Web) (WEB)</a:t>
            </a:r>
          </a:p>
          <a:p>
            <a:pPr>
              <a:lnSpc>
                <a:spcPct val="100000"/>
              </a:lnSpc>
            </a:pPr>
            <a:r>
              <a:rPr lang="en-US" altLang="pt-BR" sz="2400" dirty="0">
                <a:solidFill>
                  <a:schemeClr val="tx1"/>
                </a:solidFill>
              </a:rPr>
              <a:t>2001: 150 – 175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milhões</a:t>
            </a:r>
            <a:r>
              <a:rPr lang="en-US" altLang="pt-BR" sz="240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dirty="0">
                <a:solidFill>
                  <a:schemeClr val="tx1"/>
                </a:solidFill>
              </a:rPr>
              <a:t>hosts</a:t>
            </a:r>
          </a:p>
          <a:p>
            <a:pPr>
              <a:lnSpc>
                <a:spcPct val="100000"/>
              </a:lnSpc>
            </a:pPr>
            <a:r>
              <a:rPr lang="en-US" altLang="pt-BR" sz="2400" dirty="0">
                <a:solidFill>
                  <a:schemeClr val="tx1"/>
                </a:solidFill>
              </a:rPr>
              <a:t>2002: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acima</a:t>
            </a:r>
            <a:r>
              <a:rPr lang="en-US" altLang="pt-BR" sz="240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dirty="0">
                <a:solidFill>
                  <a:schemeClr val="tx1"/>
                </a:solidFill>
              </a:rPr>
              <a:t>200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milhões</a:t>
            </a:r>
            <a:r>
              <a:rPr lang="en-US" altLang="pt-BR" sz="240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dirty="0">
                <a:solidFill>
                  <a:schemeClr val="tx1"/>
                </a:solidFill>
              </a:rPr>
              <a:t>hosts</a:t>
            </a:r>
          </a:p>
          <a:p>
            <a:pPr>
              <a:lnSpc>
                <a:spcPct val="100000"/>
              </a:lnSpc>
            </a:pPr>
            <a:r>
              <a:rPr lang="en-US" altLang="pt-BR" sz="2400" dirty="0" err="1" smtClean="0">
                <a:solidFill>
                  <a:schemeClr val="tx1"/>
                </a:solidFill>
              </a:rPr>
              <a:t>Por</a:t>
            </a:r>
            <a:r>
              <a:rPr lang="en-US" altLang="pt-BR" sz="2400" dirty="0" smtClean="0">
                <a:solidFill>
                  <a:schemeClr val="tx1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volta</a:t>
            </a:r>
            <a:r>
              <a:rPr lang="en-US" altLang="pt-BR" sz="240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dirty="0">
                <a:solidFill>
                  <a:schemeClr val="tx1"/>
                </a:solidFill>
              </a:rPr>
              <a:t>2010,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perto</a:t>
            </a:r>
            <a:r>
              <a:rPr lang="en-US" altLang="pt-BR" sz="240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dirty="0">
                <a:solidFill>
                  <a:schemeClr val="tx1"/>
                </a:solidFill>
              </a:rPr>
              <a:t>80% </a:t>
            </a:r>
            <a:r>
              <a:rPr lang="en-US" altLang="pt-BR" sz="2400" dirty="0" smtClean="0">
                <a:solidFill>
                  <a:schemeClr val="tx1"/>
                </a:solidFill>
              </a:rPr>
              <a:t>do </a:t>
            </a:r>
            <a:r>
              <a:rPr lang="en-US" altLang="pt-BR" sz="2400" dirty="0" err="1">
                <a:solidFill>
                  <a:schemeClr val="tx1"/>
                </a:solidFill>
              </a:rPr>
              <a:t>p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laneta</a:t>
            </a:r>
            <a:r>
              <a:rPr lang="en-US" altLang="pt-BR" sz="2400" dirty="0" smtClean="0">
                <a:solidFill>
                  <a:schemeClr val="tx1"/>
                </a:solidFill>
              </a:rPr>
              <a:t> </a:t>
            </a:r>
            <a:r>
              <a:rPr lang="en-US" altLang="pt-BR" sz="2400" dirty="0" err="1" smtClean="0">
                <a:solidFill>
                  <a:schemeClr val="tx1"/>
                </a:solidFill>
              </a:rPr>
              <a:t>usa</a:t>
            </a:r>
            <a:r>
              <a:rPr lang="en-US" altLang="pt-BR" sz="2400" dirty="0" smtClean="0">
                <a:solidFill>
                  <a:schemeClr val="tx1"/>
                </a:solidFill>
              </a:rPr>
              <a:t> a Internet . </a:t>
            </a:r>
            <a:endParaRPr lang="en-US" altLang="pt-B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rowd_fa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800" y="2580677"/>
            <a:ext cx="6946862" cy="176794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215680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entury Gothic" pitchFamily="34" charset="0"/>
              </a:rPr>
              <a:t>Crowdsourcing (3 </a:t>
            </a:r>
            <a:r>
              <a:rPr lang="en-US" dirty="0" err="1">
                <a:latin typeface="Century Gothic" pitchFamily="34" charset="0"/>
              </a:rPr>
              <a:t>Histórias</a:t>
            </a:r>
            <a:r>
              <a:rPr lang="en-US" dirty="0">
                <a:latin typeface="Century Gothic" pitchFamily="34" charset="0"/>
              </a:rPr>
              <a:t>)</a:t>
            </a:r>
            <a:br>
              <a:rPr lang="en-US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 1a. </a:t>
            </a:r>
            <a:r>
              <a:rPr lang="en-US" dirty="0" err="1">
                <a:latin typeface="Century Gothic" pitchFamily="34" charset="0"/>
              </a:rPr>
              <a:t>nascimento</a:t>
            </a:r>
            <a:r>
              <a:rPr lang="en-US" dirty="0">
                <a:latin typeface="Century Gothic" pitchFamily="34" charset="0"/>
              </a:rPr>
              <a:t> do Unix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2491587" y="3675324"/>
            <a:ext cx="8229600" cy="2918842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None/>
            </a:pPr>
            <a:endParaRPr lang="pt-BR" dirty="0" smtClean="0"/>
          </a:p>
          <a:p>
            <a:pPr>
              <a:buFontTx/>
              <a:buChar char="-"/>
              <a:defRPr/>
            </a:pPr>
            <a:r>
              <a:rPr lang="pt-BR" sz="1600" dirty="0"/>
              <a:t>Dennis Ritchie-Ken </a:t>
            </a:r>
            <a:r>
              <a:rPr lang="pt-BR" sz="1600" dirty="0" err="1"/>
              <a:t>Tompson</a:t>
            </a:r>
            <a:r>
              <a:rPr lang="pt-BR" sz="1600" dirty="0"/>
              <a:t> – 1969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Sistema </a:t>
            </a:r>
            <a:r>
              <a:rPr lang="pt-BR" sz="1600" dirty="0" err="1"/>
              <a:t>Multi-tarefas</a:t>
            </a:r>
            <a:r>
              <a:rPr lang="pt-BR" sz="1600" dirty="0"/>
              <a:t> (camadas) - </a:t>
            </a:r>
            <a:r>
              <a:rPr lang="pt-BR" sz="1600" dirty="0" err="1"/>
              <a:t>Multics</a:t>
            </a:r>
            <a:r>
              <a:rPr lang="pt-BR" sz="1600" dirty="0"/>
              <a:t> -&gt; demitido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4 meses – cria em pequenos pedaços UNIX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“criar coisas pequenas mas bem-feitas”, UNIX colaboradores ...</a:t>
            </a:r>
          </a:p>
          <a:p>
            <a:pPr>
              <a:buFontTx/>
              <a:buChar char="-"/>
              <a:defRPr/>
            </a:pPr>
            <a:r>
              <a:rPr lang="pt-BR" sz="1600" dirty="0"/>
              <a:t>1976 – Bill Gates e Paul Allen escrevem:</a:t>
            </a:r>
          </a:p>
          <a:p>
            <a:pPr marL="0" indent="0">
              <a:buNone/>
              <a:defRPr/>
            </a:pPr>
            <a:r>
              <a:rPr lang="pt-BR" sz="1600" dirty="0"/>
              <a:t>     “ </a:t>
            </a:r>
            <a:r>
              <a:rPr lang="pt-BR" sz="1600" dirty="0" err="1"/>
              <a:t>An</a:t>
            </a:r>
            <a:r>
              <a:rPr lang="pt-BR" sz="1600" dirty="0"/>
              <a:t> Open </a:t>
            </a:r>
            <a:r>
              <a:rPr lang="pt-BR" sz="1600" dirty="0" err="1"/>
              <a:t>Letter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</a:t>
            </a:r>
            <a:r>
              <a:rPr lang="pt-BR" sz="1600" dirty="0" err="1"/>
              <a:t>Hobbists</a:t>
            </a:r>
            <a:r>
              <a:rPr lang="pt-BR" sz="1600" dirty="0"/>
              <a:t>” compartilhamento de software </a:t>
            </a:r>
          </a:p>
          <a:p>
            <a:pPr marL="0" indent="0">
              <a:buNone/>
              <a:defRPr/>
            </a:pPr>
            <a:r>
              <a:rPr lang="pt-BR" sz="1600" dirty="0"/>
              <a:t>                                        ... mas depois criaram a </a:t>
            </a:r>
            <a:r>
              <a:rPr lang="pt-BR" sz="1600" dirty="0" err="1" smtClean="0"/>
              <a:t>Micro-Soft</a:t>
            </a:r>
            <a:r>
              <a:rPr lang="pt-BR" sz="1600" dirty="0" smtClean="0"/>
              <a:t> (inicial)</a:t>
            </a:r>
            <a:endParaRPr lang="en-US" sz="1600" dirty="0"/>
          </a:p>
        </p:txBody>
      </p:sp>
      <p:pic>
        <p:nvPicPr>
          <p:cNvPr id="21509" name="Picture 4" descr="KenThomp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47" y="2085587"/>
            <a:ext cx="2160240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63" y="1769696"/>
            <a:ext cx="1945117" cy="21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980" y="1915746"/>
            <a:ext cx="1623309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arcosmucheroni.pro.br/blog/wp-content/uploads/2011/10/DenisRitchi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58" y="2085587"/>
            <a:ext cx="1374483" cy="15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6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2085</Words>
  <Application>Microsoft Office PowerPoint</Application>
  <PresentationFormat>Widescreen</PresentationFormat>
  <Paragraphs>263</Paragraphs>
  <Slides>33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4" baseType="lpstr">
      <vt:lpstr>宋体</vt:lpstr>
      <vt:lpstr>Arial</vt:lpstr>
      <vt:lpstr>Arial Black</vt:lpstr>
      <vt:lpstr>Calibri</vt:lpstr>
      <vt:lpstr>Calibri Light</vt:lpstr>
      <vt:lpstr>Century Gothic</vt:lpstr>
      <vt:lpstr>Hoefler Text</vt:lpstr>
      <vt:lpstr>Tahoma</vt:lpstr>
      <vt:lpstr>Times New Roman</vt:lpstr>
      <vt:lpstr>Wingdings</vt:lpstr>
      <vt:lpstr>Tema do Office</vt:lpstr>
      <vt:lpstr>A Internet, Repositórios, Bibliotecas Digitais e Software Livre Aula 4</vt:lpstr>
      <vt:lpstr>Novos fios e nova lógica</vt:lpstr>
      <vt:lpstr>Shannon vai trabalhar com V.Bush </vt:lpstr>
      <vt:lpstr>Nascimento do computador</vt:lpstr>
      <vt:lpstr>Relação com história da ciência</vt:lpstr>
      <vt:lpstr>Shannon  e Turing, se encontram</vt:lpstr>
      <vt:lpstr>Laboratório Bell – segredos</vt:lpstr>
      <vt:lpstr>Brevíssima história da Intenet</vt:lpstr>
      <vt:lpstr>Crowdsourcing (3 Histórias)  1a. nascimento do Unix</vt:lpstr>
      <vt:lpstr>Crowdsourcing (2a. História)</vt:lpstr>
      <vt:lpstr>Agora a 3a. história</vt:lpstr>
      <vt:lpstr>Desenvolvimento da Web</vt:lpstr>
      <vt:lpstr>O que é a Web de Dados?</vt:lpstr>
      <vt:lpstr>A Web Sintática </vt:lpstr>
      <vt:lpstr>por. ex. a Web Sintática é …</vt:lpstr>
      <vt:lpstr>Web 2</vt:lpstr>
      <vt:lpstr>Midias: Blogs, microblogs e blogs</vt:lpstr>
      <vt:lpstr>Web 2.0 e Folksonomias</vt:lpstr>
      <vt:lpstr>A Emergência da Web 3.0</vt:lpstr>
      <vt:lpstr>A Evolução das Ideias da Web</vt:lpstr>
      <vt:lpstr>Evolução das tecnologias</vt:lpstr>
      <vt:lpstr>Como andam as tecnologias na Curva ?</vt:lpstr>
      <vt:lpstr>Apresentação do PowerPoint</vt:lpstr>
      <vt:lpstr>Repositórios e bibliotecas digital</vt:lpstr>
      <vt:lpstr>Bibliotecas digital, virtual e híbrida</vt:lpstr>
      <vt:lpstr>Exemplo histórico (híbrida)   (compatível com os conceitos propostos)</vt:lpstr>
      <vt:lpstr>Alguns exemplos históricos de bibliotecas digitais</vt:lpstr>
      <vt:lpstr>Apresentação do PowerPoint</vt:lpstr>
      <vt:lpstr>Apresentação do PowerPoint</vt:lpstr>
      <vt:lpstr>Apresentação do PowerPoint</vt:lpstr>
      <vt:lpstr>As bibliotecas mais belas do mundo</vt:lpstr>
      <vt:lpstr>Biblioteca Mundial Digital</vt:lpstr>
      <vt:lpstr>Referencias: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</dc:title>
  <dc:creator>marcos</dc:creator>
  <cp:lastModifiedBy>marcos</cp:lastModifiedBy>
  <cp:revision>73</cp:revision>
  <dcterms:created xsi:type="dcterms:W3CDTF">2017-02-06T16:21:58Z</dcterms:created>
  <dcterms:modified xsi:type="dcterms:W3CDTF">2017-02-16T19:22:44Z</dcterms:modified>
</cp:coreProperties>
</file>