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7" r:id="rId2"/>
    <p:sldId id="268" r:id="rId3"/>
    <p:sldId id="257" r:id="rId4"/>
    <p:sldId id="260" r:id="rId5"/>
    <p:sldId id="262" r:id="rId6"/>
    <p:sldId id="263" r:id="rId7"/>
    <p:sldId id="264" r:id="rId8"/>
    <p:sldId id="258" r:id="rId9"/>
    <p:sldId id="259" r:id="rId10"/>
    <p:sldId id="269" r:id="rId11"/>
    <p:sldId id="272" r:id="rId12"/>
    <p:sldId id="271" r:id="rId13"/>
    <p:sldId id="275" r:id="rId14"/>
    <p:sldId id="277" r:id="rId15"/>
    <p:sldId id="276" r:id="rId16"/>
    <p:sldId id="278" r:id="rId17"/>
    <p:sldId id="279" r:id="rId18"/>
    <p:sldId id="280" r:id="rId19"/>
    <p:sldId id="281" r:id="rId20"/>
    <p:sldId id="282" r:id="rId21"/>
    <p:sldId id="270" r:id="rId22"/>
    <p:sldId id="283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/>
    <p:restoredTop sz="94622"/>
  </p:normalViewPr>
  <p:slideViewPr>
    <p:cSldViewPr>
      <p:cViewPr varScale="1">
        <p:scale>
          <a:sx n="76" d="100"/>
          <a:sy n="76" d="100"/>
        </p:scale>
        <p:origin x="103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C4E277-089F-6E4C-90E9-8B16547AA292}" type="datetimeFigureOut">
              <a:rPr lang="pt-BR"/>
              <a:pPr>
                <a:defRPr/>
              </a:pPr>
              <a:t>05/12/20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FD1E8BD-751A-E54C-A186-C8C868192E4F}" type="slidenum">
              <a:rPr lang="pt-BR" altLang="pt-BR"/>
              <a:pPr/>
              <a:t>‹n.º›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5830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990600" y="1017588"/>
            <a:ext cx="7178675" cy="48307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pt-BR">
              <a:solidFill>
                <a:srgbClr val="FFFFFF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>
              <a:lum contrast="12000"/>
              <a:grayscl/>
              <a:alphaModFix amt="20000"/>
            </a:blip>
            <a:srcRect/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pt-BR">
              <a:solidFill>
                <a:srgbClr val="FFFFFF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851A3-26B8-FC4A-9C15-DCD6DA5D198B}" type="datetimeFigureOut">
              <a:rPr lang="pt-BR"/>
              <a:pPr>
                <a:defRPr/>
              </a:pPr>
              <a:t>05/12/20</a:t>
            </a:fld>
            <a:endParaRPr lang="pt-B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fld id="{7D9CBA87-10E1-6848-856D-4425FE0CB1B3}" type="slidenum">
              <a:rPr lang="pt-BR" altLang="pt-BR"/>
              <a:pPr/>
              <a:t>‹n.º›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818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1CA5-8232-B140-9D6E-521AD9D96BA2}" type="datetimeFigureOut">
              <a:rPr lang="pt-BR"/>
              <a:pPr>
                <a:defRPr/>
              </a:pPr>
              <a:t>05/12/20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2C46F-3756-7244-A419-F10AA09EB3E9}" type="slidenum">
              <a:rPr lang="pt-BR" altLang="pt-BR"/>
              <a:pPr/>
              <a:t>‹n.º›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367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3D287-6FDE-794C-BB7B-41C54F3ADF8D}" type="datetimeFigureOut">
              <a:rPr lang="pt-BR"/>
              <a:pPr>
                <a:defRPr/>
              </a:pPr>
              <a:t>05/12/20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74611-9EBB-994B-9492-F5EC64BCF5C1}" type="slidenum">
              <a:rPr lang="pt-BR" altLang="pt-BR"/>
              <a:pPr/>
              <a:t>‹n.º›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329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33097-678E-9B47-B8C1-5726DC0463B2}" type="datetimeFigureOut">
              <a:rPr lang="pt-BR"/>
              <a:pPr>
                <a:defRPr/>
              </a:pPr>
              <a:t>05/12/20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3FF78-77A5-2540-8132-B2FA4DCD458E}" type="slidenum">
              <a:rPr lang="pt-BR" altLang="pt-BR"/>
              <a:pPr/>
              <a:t>‹n.º›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018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38286-6BF2-D944-B952-C31D6696905F}" type="datetimeFigureOut">
              <a:rPr lang="pt-BR"/>
              <a:pPr>
                <a:defRPr/>
              </a:pPr>
              <a:t>05/12/20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701EE-F6A2-9D46-9411-E20393FB0B7A}" type="slidenum">
              <a:rPr lang="pt-BR" altLang="pt-BR"/>
              <a:pPr/>
              <a:t>‹n.º›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368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74F2D-E7D9-764F-8A0C-1E6DA02FBFC1}" type="datetimeFigureOut">
              <a:rPr lang="pt-BR"/>
              <a:pPr>
                <a:defRPr/>
              </a:pPr>
              <a:t>05/12/20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BB1A986-71B8-CE4F-BB2B-EA4BFBF6FC84}" type="slidenum">
              <a:rPr lang="pt-BR" altLang="pt-BR"/>
              <a:pPr/>
              <a:t>‹n.º›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816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7D1FA-DB71-274B-8970-109F53E142B9}" type="datetimeFigureOut">
              <a:rPr lang="pt-BR"/>
              <a:pPr>
                <a:defRPr/>
              </a:pPr>
              <a:t>05/12/20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367E24C-D221-B34E-B588-3A64C0EA69AF}" type="slidenum">
              <a:rPr lang="pt-BR" altLang="pt-BR"/>
              <a:pPr/>
              <a:t>‹n.º›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793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B4E0-F130-3347-BBBB-D69E9CDCE3D3}" type="datetimeFigureOut">
              <a:rPr lang="pt-BR"/>
              <a:pPr>
                <a:defRPr/>
              </a:pPr>
              <a:t>05/12/20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AB1AD-51F5-7945-AAA8-EEF8E1AB729F}" type="slidenum">
              <a:rPr lang="pt-BR" altLang="pt-BR"/>
              <a:pPr/>
              <a:t>‹n.º›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100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20354-AEDD-BD46-B376-ED03A2589948}" type="datetimeFigureOut">
              <a:rPr lang="pt-BR"/>
              <a:pPr>
                <a:defRPr/>
              </a:pPr>
              <a:t>05/12/20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2298B-0BA5-4F42-B2B2-665149134092}" type="slidenum">
              <a:rPr lang="pt-BR" altLang="pt-BR"/>
              <a:pPr/>
              <a:t>‹n.º›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77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pt-BR">
              <a:solidFill>
                <a:srgbClr val="FFFFFF"/>
              </a:solidFill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>
              <a:lum contrast="12000"/>
              <a:grayscl/>
              <a:alphaModFix amt="20000"/>
            </a:blip>
            <a:srcRect/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pt-BR">
              <a:solidFill>
                <a:srgbClr val="FFFFFF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pt-BR">
              <a:solidFill>
                <a:srgbClr val="FFFFFF"/>
              </a:solidFill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>
              <a:lum contrast="12000"/>
              <a:grayscl/>
              <a:alphaModFix amt="20000"/>
            </a:blip>
            <a:srcRect/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pt-BR">
              <a:solidFill>
                <a:srgbClr val="FFFFFF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3E74C-F826-6345-AE71-ED0F4248EC6B}" type="datetimeFigureOut">
              <a:rPr lang="pt-BR"/>
              <a:pPr>
                <a:defRPr/>
              </a:pPr>
              <a:t>05/12/20</a:t>
            </a:fld>
            <a:endParaRPr lang="pt-BR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fld id="{22430222-61C4-454D-8F5F-31DD0E7A465C}" type="slidenum">
              <a:rPr lang="pt-BR" altLang="pt-BR"/>
              <a:pPr/>
              <a:t>‹n.º›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034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pt-BR">
              <a:solidFill>
                <a:srgbClr val="FFFFFF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>
              <a:lum contrast="12000"/>
              <a:grayscl/>
              <a:alphaModFix amt="20000"/>
            </a:blip>
            <a:srcRect/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pt-BR">
              <a:solidFill>
                <a:srgbClr val="FFFFFF"/>
              </a:solidFill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pt-BR">
              <a:solidFill>
                <a:srgbClr val="FFFFFF"/>
              </a:solidFill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>
              <a:lum contrast="12000"/>
              <a:grayscl/>
              <a:alphaModFix amt="20000"/>
            </a:blip>
            <a:srcRect/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pt-BR">
              <a:solidFill>
                <a:srgbClr val="FFFFFF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85B78-DD25-984E-9E8C-C0CF5ED6BD72}" type="datetimeFigureOut">
              <a:rPr lang="pt-BR"/>
              <a:pPr>
                <a:defRPr/>
              </a:pPr>
              <a:t>05/12/20</a:t>
            </a:fld>
            <a:endParaRPr lang="pt-BR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7A3997ED-AD0D-9F47-A9FC-D78AB72D1CAB}" type="slidenum">
              <a:rPr lang="pt-BR" altLang="pt-BR"/>
              <a:pPr/>
              <a:t>‹n.º›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508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jpe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31838" y="574675"/>
            <a:ext cx="7696200" cy="571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pt-BR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>
              <a:lum contrast="12000"/>
              <a:grayscl/>
              <a:alphaModFix amt="20000"/>
            </a:blip>
            <a:srcRect/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pt-BR">
              <a:solidFill>
                <a:srgbClr val="FFFFFF"/>
              </a:solidFill>
            </a:endParaRPr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27E3794-89B3-D340-85F4-B0F946405689}" type="datetimeFigureOut">
              <a:rPr lang="pt-BR"/>
              <a:pPr>
                <a:defRPr/>
              </a:pPr>
              <a:t>05/12/20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Rage Italic" charset="0"/>
              </a:defRPr>
            </a:lvl1pPr>
          </a:lstStyle>
          <a:p>
            <a:fld id="{654F972B-47E8-3444-9E72-085FA60296EC}" type="slidenum">
              <a:rPr lang="pt-BR" altLang="pt-BR"/>
              <a:pPr/>
              <a:t>‹n.º›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6" r:id="rId8"/>
    <p:sldLayoutId id="2147483737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ctrTitle"/>
          </p:nvPr>
        </p:nvSpPr>
        <p:spPr>
          <a:xfrm>
            <a:off x="1331913" y="1196975"/>
            <a:ext cx="6480175" cy="1470025"/>
          </a:xfrm>
        </p:spPr>
        <p:txBody>
          <a:bodyPr/>
          <a:lstStyle/>
          <a:p>
            <a:pPr eaLnBrk="1" hangingPunct="1"/>
            <a:r>
              <a:rPr lang="pt-BR" altLang="pt-BR" sz="4000" b="1"/>
              <a:t>Activités de stage</a:t>
            </a:r>
            <a:r>
              <a:rPr lang="pt-BR" altLang="pt-BR" b="1"/>
              <a:t/>
            </a:r>
            <a:br>
              <a:rPr lang="pt-BR" altLang="pt-BR" b="1"/>
            </a:br>
            <a:r>
              <a:rPr lang="pt-BR" altLang="pt-BR" sz="2800" b="1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51" name="Subtítulo 2"/>
          <p:cNvSpPr>
            <a:spLocks noGrp="1"/>
          </p:cNvSpPr>
          <p:nvPr>
            <p:ph type="subTitle" idx="1"/>
          </p:nvPr>
        </p:nvSpPr>
        <p:spPr>
          <a:xfrm>
            <a:off x="1403350" y="2636838"/>
            <a:ext cx="6400800" cy="863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pt-BR" altLang="pt-BR" sz="2800" dirty="0" err="1" smtClean="0">
                <a:solidFill>
                  <a:srgbClr val="C00000"/>
                </a:solidFill>
              </a:rPr>
              <a:t>Approche</a:t>
            </a:r>
            <a:r>
              <a:rPr lang="pt-BR" altLang="pt-BR" sz="2800" dirty="0" smtClean="0">
                <a:solidFill>
                  <a:srgbClr val="C00000"/>
                </a:solidFill>
              </a:rPr>
              <a:t> </a:t>
            </a:r>
            <a:r>
              <a:rPr lang="pt-BR" altLang="pt-BR" sz="2800" dirty="0" err="1" smtClean="0">
                <a:solidFill>
                  <a:srgbClr val="C00000"/>
                </a:solidFill>
              </a:rPr>
              <a:t>actionnelle</a:t>
            </a:r>
            <a:endParaRPr lang="pt-BR" altLang="pt-BR" sz="2800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pt-BR" altLang="pt-BR" sz="2800" dirty="0" err="1" smtClean="0">
                <a:solidFill>
                  <a:srgbClr val="C00000"/>
                </a:solidFill>
              </a:rPr>
              <a:t>Découvertes</a:t>
            </a:r>
            <a:r>
              <a:rPr lang="pt-BR" altLang="pt-BR" sz="2800" dirty="0" smtClean="0">
                <a:solidFill>
                  <a:srgbClr val="C00000"/>
                </a:solidFill>
              </a:rPr>
              <a:t> et critiques  - CECR </a:t>
            </a:r>
          </a:p>
        </p:txBody>
      </p:sp>
      <p:sp>
        <p:nvSpPr>
          <p:cNvPr id="5124" name="CaixaDeTexto 3"/>
          <p:cNvSpPr txBox="1">
            <a:spLocks noChangeArrowheads="1"/>
          </p:cNvSpPr>
          <p:nvPr/>
        </p:nvSpPr>
        <p:spPr bwMode="auto">
          <a:xfrm>
            <a:off x="2411413" y="4930775"/>
            <a:ext cx="4681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Calibri" charset="0"/>
              </a:rPr>
              <a:t>FFLCH-USP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1"/>
          <p:cNvSpPr>
            <a:spLocks noChangeArrowheads="1"/>
          </p:cNvSpPr>
          <p:nvPr/>
        </p:nvSpPr>
        <p:spPr bwMode="auto">
          <a:xfrm>
            <a:off x="1258888" y="1582738"/>
            <a:ext cx="669766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charset="2"/>
              <a:buChar char="§"/>
            </a:pPr>
            <a:r>
              <a:rPr lang="fr-FR" altLang="pt-BR" sz="1800" b="1" dirty="0" smtClean="0"/>
              <a:t>Les domaines</a:t>
            </a:r>
            <a:r>
              <a:rPr lang="fr-FR" altLang="pt-BR" sz="1800" dirty="0" smtClean="0"/>
              <a:t> </a:t>
            </a:r>
            <a:r>
              <a:rPr lang="fr-FR" altLang="pt-BR" sz="1800" dirty="0"/>
              <a:t>: </a:t>
            </a:r>
            <a:r>
              <a:rPr lang="fr-FR" altLang="pt-BR" sz="1800" i="1" dirty="0"/>
              <a:t>« grands secteurs de la vie sociale où se réalisent les interventions des </a:t>
            </a:r>
            <a:r>
              <a:rPr lang="pt-BR" altLang="pt-BR" sz="1800" i="1" dirty="0" err="1"/>
              <a:t>acteurs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sociaux</a:t>
            </a:r>
            <a:r>
              <a:rPr lang="pt-BR" altLang="pt-BR" sz="1800" i="1" dirty="0"/>
              <a:t> » 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charset="2"/>
              <a:buChar char="§"/>
            </a:pPr>
            <a:endParaRPr lang="pt-BR" altLang="pt-BR" sz="1800" i="1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charset="2"/>
              <a:buChar char="§"/>
            </a:pPr>
            <a:r>
              <a:rPr lang="fr-FR" altLang="pt-BR" sz="1800" b="1" dirty="0" smtClean="0"/>
              <a:t>La stratégie </a:t>
            </a:r>
            <a:r>
              <a:rPr lang="fr-FR" altLang="pt-BR" sz="1800" dirty="0"/>
              <a:t>: </a:t>
            </a:r>
            <a:r>
              <a:rPr lang="fr-FR" altLang="pt-BR" sz="1800" i="1" dirty="0"/>
              <a:t>« tout agencement organisé, finalisé et réglé d’opérations choisies par un individu pour accomplir une </a:t>
            </a:r>
            <a:r>
              <a:rPr lang="fr-FR" altLang="pt-BR" sz="1800" b="1" i="1" dirty="0"/>
              <a:t>tâche </a:t>
            </a:r>
            <a:r>
              <a:rPr lang="fr-FR" altLang="pt-BR" sz="1800" i="1" dirty="0"/>
              <a:t>qu’il se donne ou qui se présente à lui ».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charset="2"/>
              <a:buChar char="§"/>
            </a:pPr>
            <a:endParaRPr lang="fr-FR" altLang="pt-BR" sz="1800" i="1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charset="2"/>
              <a:buChar char="§"/>
            </a:pPr>
            <a:r>
              <a:rPr lang="fr-FR" altLang="pt-BR" sz="1800" b="1" dirty="0" smtClean="0"/>
              <a:t>La tâche </a:t>
            </a:r>
            <a:r>
              <a:rPr lang="fr-FR" altLang="pt-BR" sz="1800" dirty="0"/>
              <a:t>: </a:t>
            </a:r>
            <a:r>
              <a:rPr lang="fr-FR" altLang="pt-BR" sz="1800" i="1" dirty="0"/>
              <a:t>« est définie comme tâche toute </a:t>
            </a:r>
            <a:r>
              <a:rPr lang="fr-FR" altLang="pt-BR" sz="1800" b="1" i="1" dirty="0"/>
              <a:t>visée actionnelle </a:t>
            </a:r>
            <a:r>
              <a:rPr lang="fr-FR" altLang="pt-BR" sz="1800" i="1" dirty="0"/>
              <a:t>que l’acteur se représente comme devant parvenir à un résultat donné en fonction d’un problème à résoudre, d’une obligation à remplir, d’un but qu’on s’est fixé. </a:t>
            </a:r>
            <a:r>
              <a:rPr lang="fr-FR" altLang="pt-BR" sz="1800" dirty="0"/>
              <a:t>(p. 15 et p. 16)</a:t>
            </a:r>
            <a:endParaRPr lang="pt-BR" altLang="pt-BR" sz="1800" dirty="0"/>
          </a:p>
        </p:txBody>
      </p:sp>
      <p:sp>
        <p:nvSpPr>
          <p:cNvPr id="15363" name="CaixaDeTexto 2"/>
          <p:cNvSpPr txBox="1">
            <a:spLocks noChangeArrowheads="1"/>
          </p:cNvSpPr>
          <p:nvPr/>
        </p:nvSpPr>
        <p:spPr bwMode="auto">
          <a:xfrm>
            <a:off x="1258888" y="765175"/>
            <a:ext cx="684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rgbClr val="C00000"/>
                </a:solidFill>
              </a:rPr>
              <a:t>Construire une séquence dans la perspective actionnelle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1"/>
          <p:cNvSpPr>
            <a:spLocks noChangeArrowheads="1"/>
          </p:cNvSpPr>
          <p:nvPr/>
        </p:nvSpPr>
        <p:spPr bwMode="auto">
          <a:xfrm>
            <a:off x="1259632" y="1412776"/>
            <a:ext cx="669766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pt-BR" sz="3600" b="1" dirty="0" err="1"/>
              <a:t>t</a:t>
            </a:r>
            <a:r>
              <a:rPr lang="en-US" altLang="pt-BR" sz="3600" b="1" dirty="0" err="1" smtClean="0"/>
              <a:t>âche</a:t>
            </a:r>
            <a:r>
              <a:rPr lang="en-US" altLang="pt-BR" sz="3600" b="1" dirty="0" smtClean="0"/>
              <a:t> – </a:t>
            </a:r>
            <a:r>
              <a:rPr lang="en-US" altLang="pt-BR" sz="3600" b="1" dirty="0" err="1" smtClean="0"/>
              <a:t>activité</a:t>
            </a:r>
            <a:r>
              <a:rPr lang="en-US" altLang="pt-BR" sz="3600" b="1" dirty="0" smtClean="0"/>
              <a:t> – </a:t>
            </a:r>
            <a:r>
              <a:rPr lang="en-US" altLang="pt-BR" sz="3600" b="1" dirty="0" err="1" smtClean="0"/>
              <a:t>exercice</a:t>
            </a:r>
            <a:r>
              <a:rPr lang="en-US" altLang="pt-BR" sz="3600" b="1" dirty="0" smtClean="0"/>
              <a:t> </a:t>
            </a:r>
            <a:endParaRPr lang="pt-BR" altLang="pt-BR" sz="3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195736" y="3140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>
                <a:solidFill>
                  <a:srgbClr val="C00000"/>
                </a:solidFill>
              </a:rPr>
              <a:t>Quelles</a:t>
            </a:r>
            <a:r>
              <a:rPr lang="pt-BR" sz="2800" dirty="0" smtClean="0">
                <a:solidFill>
                  <a:srgbClr val="C00000"/>
                </a:solidFill>
              </a:rPr>
              <a:t> </a:t>
            </a:r>
            <a:r>
              <a:rPr lang="pt-BR" sz="2800" dirty="0" err="1" smtClean="0">
                <a:solidFill>
                  <a:srgbClr val="C00000"/>
                </a:solidFill>
              </a:rPr>
              <a:t>sont</a:t>
            </a:r>
            <a:r>
              <a:rPr lang="pt-BR" sz="2800" dirty="0" smtClean="0">
                <a:solidFill>
                  <a:srgbClr val="C00000"/>
                </a:solidFill>
              </a:rPr>
              <a:t> </a:t>
            </a:r>
            <a:r>
              <a:rPr lang="pt-BR" sz="2800" dirty="0" err="1" smtClean="0">
                <a:solidFill>
                  <a:srgbClr val="C00000"/>
                </a:solidFill>
              </a:rPr>
              <a:t>les</a:t>
            </a:r>
            <a:r>
              <a:rPr lang="pt-BR" sz="2800" dirty="0" smtClean="0">
                <a:solidFill>
                  <a:srgbClr val="C00000"/>
                </a:solidFill>
              </a:rPr>
              <a:t> </a:t>
            </a:r>
            <a:r>
              <a:rPr lang="pt-BR" sz="2800" dirty="0" err="1" smtClean="0">
                <a:solidFill>
                  <a:srgbClr val="C00000"/>
                </a:solidFill>
              </a:rPr>
              <a:t>diff</a:t>
            </a:r>
            <a:r>
              <a:rPr lang="en-US" sz="2800" dirty="0" err="1" smtClean="0">
                <a:solidFill>
                  <a:srgbClr val="C00000"/>
                </a:solidFill>
              </a:rPr>
              <a:t>érences</a:t>
            </a:r>
            <a:r>
              <a:rPr lang="en-US" sz="2800" dirty="0" smtClean="0">
                <a:solidFill>
                  <a:srgbClr val="C00000"/>
                </a:solidFill>
              </a:rPr>
              <a:t>?</a:t>
            </a:r>
            <a:endParaRPr lang="pt-B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89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ângulo 1"/>
          <p:cNvSpPr>
            <a:spLocks noChangeArrowheads="1"/>
          </p:cNvSpPr>
          <p:nvPr/>
        </p:nvSpPr>
        <p:spPr bwMode="auto">
          <a:xfrm>
            <a:off x="1187450" y="1628775"/>
            <a:ext cx="6985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altLang="pt-BR"/>
              <a:t>Si </a:t>
            </a:r>
            <a:r>
              <a:rPr lang="fr-FR" altLang="pt-BR" b="1">
                <a:solidFill>
                  <a:srgbClr val="C00000"/>
                </a:solidFill>
              </a:rPr>
              <a:t>la tâche </a:t>
            </a:r>
            <a:r>
              <a:rPr lang="fr-FR" altLang="pt-BR"/>
              <a:t>est</a:t>
            </a:r>
            <a:r>
              <a:rPr lang="pt-BR" altLang="pt-BR"/>
              <a:t> </a:t>
            </a:r>
            <a:r>
              <a:rPr lang="fr-FR" altLang="pt-BR"/>
              <a:t>une activité complexe, contextualisée qui débouche sur plusieurs propositions, </a:t>
            </a:r>
          </a:p>
          <a:p>
            <a:pPr algn="just" eaLnBrk="1" hangingPunct="1"/>
            <a:endParaRPr lang="fr-FR" altLang="pt-BR"/>
          </a:p>
          <a:p>
            <a:pPr algn="just" eaLnBrk="1" hangingPunct="1"/>
            <a:r>
              <a:rPr lang="fr-FR" altLang="pt-BR" b="1">
                <a:solidFill>
                  <a:srgbClr val="C00000"/>
                </a:solidFill>
              </a:rPr>
              <a:t>l’exercice, </a:t>
            </a:r>
            <a:r>
              <a:rPr lang="fr-FR" altLang="pt-BR"/>
              <a:t>au contraire, est une activité simple et décontextualisée dont le résultat est prévisible et la</a:t>
            </a:r>
            <a:r>
              <a:rPr lang="pt-BR" altLang="pt-BR"/>
              <a:t> </a:t>
            </a:r>
            <a:r>
              <a:rPr lang="fr-FR" altLang="pt-BR"/>
              <a:t>réponse unique. </a:t>
            </a:r>
          </a:p>
          <a:p>
            <a:pPr algn="just" eaLnBrk="1" hangingPunct="1"/>
            <a:endParaRPr lang="fr-FR" altLang="pt-BR"/>
          </a:p>
          <a:p>
            <a:pPr algn="just" eaLnBrk="1" hangingPunct="1"/>
            <a:r>
              <a:rPr lang="fr-FR" altLang="pt-BR"/>
              <a:t>Pour autant, pour </a:t>
            </a:r>
            <a:r>
              <a:rPr lang="fr-FR" altLang="pt-BR" b="1">
                <a:solidFill>
                  <a:srgbClr val="C00000"/>
                </a:solidFill>
              </a:rPr>
              <a:t>réaliser une tâche </a:t>
            </a:r>
            <a:r>
              <a:rPr lang="fr-FR" altLang="pt-BR"/>
              <a:t>de type débat dont la complexité est très</a:t>
            </a:r>
            <a:r>
              <a:rPr lang="pt-BR" altLang="pt-BR"/>
              <a:t> </a:t>
            </a:r>
            <a:r>
              <a:rPr lang="fr-FR" altLang="pt-BR"/>
              <a:t>importante, il faut que les élèves puissent mettre en œuvre des compétences linguistiques, pragmatiques et socioculturelles à la fois, et pour ce faire, qu’ils aient été « nourris » par um</a:t>
            </a:r>
            <a:r>
              <a:rPr lang="pt-BR" altLang="pt-BR"/>
              <a:t> </a:t>
            </a:r>
            <a:r>
              <a:rPr lang="fr-FR" altLang="pt-BR" i="1"/>
              <a:t>input </a:t>
            </a:r>
            <a:r>
              <a:rPr lang="fr-FR" altLang="pt-BR"/>
              <a:t>qui peut consister dans des exercices de compréhension et de production, y compris</a:t>
            </a:r>
            <a:r>
              <a:rPr lang="pt-BR" altLang="pt-BR"/>
              <a:t> fermés.</a:t>
            </a:r>
          </a:p>
        </p:txBody>
      </p:sp>
      <p:sp>
        <p:nvSpPr>
          <p:cNvPr id="13315" name="Retângulo 2"/>
          <p:cNvSpPr>
            <a:spLocks noChangeArrowheads="1"/>
          </p:cNvSpPr>
          <p:nvPr/>
        </p:nvSpPr>
        <p:spPr bwMode="auto">
          <a:xfrm>
            <a:off x="1955800" y="693738"/>
            <a:ext cx="5400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pt-BR" b="1">
                <a:solidFill>
                  <a:srgbClr val="C00000"/>
                </a:solidFill>
              </a:rPr>
              <a:t>La distinction entre tâche et exercice n’est pas qu’une affaire de terminologie. </a:t>
            </a:r>
            <a:endParaRPr lang="pt-BR" altLang="pt-BR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83671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solidFill>
                  <a:srgbClr val="C00000"/>
                </a:solidFill>
              </a:rPr>
              <a:t>Quelques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citations</a:t>
            </a:r>
            <a:r>
              <a:rPr lang="pt-BR" b="1" dirty="0" smtClean="0">
                <a:solidFill>
                  <a:srgbClr val="C00000"/>
                </a:solidFill>
              </a:rPr>
              <a:t> importantes </a:t>
            </a:r>
            <a:r>
              <a:rPr lang="pt-BR" b="1" dirty="0" err="1" smtClean="0">
                <a:solidFill>
                  <a:srgbClr val="C00000"/>
                </a:solidFill>
              </a:rPr>
              <a:t>des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docs</a:t>
            </a:r>
            <a:r>
              <a:rPr lang="pt-BR" b="1" dirty="0" smtClean="0">
                <a:solidFill>
                  <a:srgbClr val="C00000"/>
                </a:solidFill>
              </a:rPr>
              <a:t> CECR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99592" y="1294488"/>
            <a:ext cx="7200800" cy="477053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 err="1" smtClean="0"/>
              <a:t>On</a:t>
            </a:r>
            <a:r>
              <a:rPr lang="pt-BR" sz="1600" dirty="0" smtClean="0"/>
              <a:t> distingue </a:t>
            </a:r>
            <a:r>
              <a:rPr lang="pt-BR" sz="1600" dirty="0" err="1" smtClean="0">
                <a:solidFill>
                  <a:srgbClr val="C00000"/>
                </a:solidFill>
              </a:rPr>
              <a:t>le</a:t>
            </a:r>
            <a:r>
              <a:rPr lang="pt-BR" sz="1600" dirty="0" smtClean="0">
                <a:solidFill>
                  <a:srgbClr val="C00000"/>
                </a:solidFill>
              </a:rPr>
              <a:t> « </a:t>
            </a:r>
            <a:r>
              <a:rPr lang="pt-BR" sz="1600" dirty="0" err="1" smtClean="0">
                <a:solidFill>
                  <a:srgbClr val="C00000"/>
                </a:solidFill>
              </a:rPr>
              <a:t>plurilinguisme</a:t>
            </a:r>
            <a:r>
              <a:rPr lang="pt-BR" sz="1600" dirty="0" smtClean="0">
                <a:solidFill>
                  <a:srgbClr val="C00000"/>
                </a:solidFill>
              </a:rPr>
              <a:t> » </a:t>
            </a:r>
            <a:r>
              <a:rPr lang="pt-BR" sz="1600" dirty="0" err="1" smtClean="0">
                <a:solidFill>
                  <a:srgbClr val="C00000"/>
                </a:solidFill>
              </a:rPr>
              <a:t>du</a:t>
            </a:r>
            <a:r>
              <a:rPr lang="pt-BR" sz="1600" dirty="0" smtClean="0">
                <a:solidFill>
                  <a:srgbClr val="C00000"/>
                </a:solidFill>
              </a:rPr>
              <a:t> « </a:t>
            </a:r>
            <a:r>
              <a:rPr lang="pt-BR" sz="1600" dirty="0" err="1" smtClean="0">
                <a:solidFill>
                  <a:srgbClr val="C00000"/>
                </a:solidFill>
              </a:rPr>
              <a:t>multilinguisme</a:t>
            </a:r>
            <a:r>
              <a:rPr lang="pt-BR" sz="1600" dirty="0" smtClean="0">
                <a:solidFill>
                  <a:srgbClr val="C00000"/>
                </a:solidFill>
              </a:rPr>
              <a:t> </a:t>
            </a:r>
            <a:r>
              <a:rPr lang="pt-BR" sz="1600" dirty="0" smtClean="0"/>
              <a:t>» </a:t>
            </a:r>
            <a:r>
              <a:rPr lang="pt-BR" sz="1600" dirty="0" err="1" smtClean="0"/>
              <a:t>qui</a:t>
            </a:r>
            <a:r>
              <a:rPr lang="pt-BR" sz="1600" dirty="0" smtClean="0"/>
              <a:t> est </a:t>
            </a:r>
            <a:r>
              <a:rPr lang="pt-BR" sz="1600" dirty="0" err="1" smtClean="0"/>
              <a:t>la</a:t>
            </a:r>
            <a:r>
              <a:rPr lang="pt-BR" sz="1600" dirty="0" smtClean="0"/>
              <a:t> </a:t>
            </a:r>
            <a:r>
              <a:rPr lang="pt-BR" sz="1600" dirty="0" err="1" smtClean="0"/>
              <a:t>connaissance</a:t>
            </a:r>
            <a:r>
              <a:rPr lang="pt-BR" sz="1600" dirty="0" smtClean="0"/>
              <a:t> d’</a:t>
            </a:r>
            <a:r>
              <a:rPr lang="pt-BR" sz="1600" dirty="0" err="1" smtClean="0"/>
              <a:t>un</a:t>
            </a:r>
            <a:r>
              <a:rPr lang="pt-BR" sz="1600" dirty="0" smtClean="0"/>
              <a:t> </a:t>
            </a:r>
            <a:r>
              <a:rPr lang="pt-BR" sz="1600" dirty="0" err="1" smtClean="0"/>
              <a:t>certain</a:t>
            </a:r>
            <a:r>
              <a:rPr lang="pt-BR" sz="1600" dirty="0" smtClean="0"/>
              <a:t> </a:t>
            </a:r>
            <a:r>
              <a:rPr lang="pt-BR" sz="1600" dirty="0" err="1" smtClean="0"/>
              <a:t>nombre</a:t>
            </a:r>
            <a:r>
              <a:rPr lang="pt-BR" sz="1600" dirty="0" smtClean="0"/>
              <a:t> de langues ou </a:t>
            </a:r>
            <a:r>
              <a:rPr lang="pt-BR" sz="1600" dirty="0" err="1" smtClean="0"/>
              <a:t>la</a:t>
            </a:r>
            <a:r>
              <a:rPr lang="pt-BR" sz="1600" dirty="0" smtClean="0"/>
              <a:t> </a:t>
            </a:r>
            <a:r>
              <a:rPr lang="pt-BR" sz="1600" dirty="0" err="1" smtClean="0"/>
              <a:t>coexistence</a:t>
            </a:r>
            <a:r>
              <a:rPr lang="pt-BR" sz="1600" dirty="0" smtClean="0"/>
              <a:t> de langues </a:t>
            </a:r>
            <a:r>
              <a:rPr lang="pt-BR" sz="1600" dirty="0" err="1" smtClean="0"/>
              <a:t>différentes</a:t>
            </a:r>
            <a:r>
              <a:rPr lang="pt-BR" sz="1600" dirty="0" smtClean="0"/>
              <a:t> </a:t>
            </a:r>
            <a:r>
              <a:rPr lang="pt-BR" sz="1600" dirty="0" err="1" smtClean="0"/>
              <a:t>dans</a:t>
            </a:r>
            <a:r>
              <a:rPr lang="pt-BR" sz="1600" dirty="0" smtClean="0"/>
              <a:t> une </a:t>
            </a:r>
            <a:r>
              <a:rPr lang="pt-BR" sz="1600" dirty="0" err="1" smtClean="0"/>
              <a:t>société</a:t>
            </a:r>
            <a:r>
              <a:rPr lang="pt-BR" sz="1600" dirty="0" smtClean="0"/>
              <a:t> </a:t>
            </a:r>
            <a:r>
              <a:rPr lang="pt-BR" sz="1600" dirty="0" err="1" smtClean="0"/>
              <a:t>donnée</a:t>
            </a:r>
            <a:r>
              <a:rPr lang="pt-BR" sz="1600" dirty="0" smtClean="0"/>
              <a:t>. </a:t>
            </a:r>
            <a:r>
              <a:rPr lang="pt-BR" sz="1600" dirty="0" err="1" smtClean="0"/>
              <a:t>On</a:t>
            </a:r>
            <a:r>
              <a:rPr lang="pt-BR" sz="1600" dirty="0" smtClean="0"/>
              <a:t> </a:t>
            </a:r>
            <a:r>
              <a:rPr lang="pt-BR" sz="1600" dirty="0" err="1" smtClean="0"/>
              <a:t>peut</a:t>
            </a:r>
            <a:r>
              <a:rPr lang="pt-BR" sz="1600" dirty="0" smtClean="0"/>
              <a:t> </a:t>
            </a:r>
            <a:r>
              <a:rPr lang="pt-BR" sz="1600" dirty="0" err="1" smtClean="0"/>
              <a:t>arriver</a:t>
            </a:r>
            <a:r>
              <a:rPr lang="pt-BR" sz="1600" dirty="0" smtClean="0"/>
              <a:t> </a:t>
            </a:r>
            <a:r>
              <a:rPr lang="pt-BR" sz="1600" dirty="0" err="1" smtClean="0"/>
              <a:t>au</a:t>
            </a:r>
            <a:r>
              <a:rPr lang="pt-BR" sz="1600" dirty="0" smtClean="0"/>
              <a:t> </a:t>
            </a:r>
            <a:r>
              <a:rPr lang="pt-BR" sz="1600" dirty="0" err="1" smtClean="0"/>
              <a:t>multilinguisme</a:t>
            </a:r>
            <a:r>
              <a:rPr lang="pt-BR" sz="1600" dirty="0" smtClean="0"/>
              <a:t> </a:t>
            </a:r>
            <a:r>
              <a:rPr lang="pt-BR" sz="1600" dirty="0" err="1" smtClean="0"/>
              <a:t>simplement</a:t>
            </a:r>
            <a:r>
              <a:rPr lang="pt-BR" sz="1600" dirty="0" smtClean="0"/>
              <a:t> </a:t>
            </a:r>
            <a:r>
              <a:rPr lang="pt-BR" sz="1600" dirty="0" err="1" smtClean="0"/>
              <a:t>en</a:t>
            </a:r>
            <a:r>
              <a:rPr lang="pt-BR" sz="1600" dirty="0" smtClean="0"/>
              <a:t> </a:t>
            </a:r>
            <a:r>
              <a:rPr lang="pt-BR" sz="1600" dirty="0" err="1" smtClean="0"/>
              <a:t>diversifiant</a:t>
            </a:r>
            <a:r>
              <a:rPr lang="pt-BR" sz="1600" dirty="0" smtClean="0"/>
              <a:t> </a:t>
            </a:r>
            <a:r>
              <a:rPr lang="pt-BR" sz="1600" dirty="0" err="1" smtClean="0"/>
              <a:t>l’offre</a:t>
            </a:r>
            <a:r>
              <a:rPr lang="pt-BR" sz="1600" dirty="0" smtClean="0"/>
              <a:t> de langues </a:t>
            </a:r>
            <a:r>
              <a:rPr lang="pt-BR" sz="1600" dirty="0" err="1" smtClean="0"/>
              <a:t>dans</a:t>
            </a:r>
            <a:r>
              <a:rPr lang="pt-BR" sz="1600" dirty="0" smtClean="0"/>
              <a:t> une </a:t>
            </a:r>
            <a:r>
              <a:rPr lang="pt-BR" sz="1600" dirty="0" err="1" smtClean="0"/>
              <a:t>école</a:t>
            </a:r>
            <a:r>
              <a:rPr lang="pt-BR" sz="1600" dirty="0" smtClean="0"/>
              <a:t> ou </a:t>
            </a:r>
            <a:r>
              <a:rPr lang="pt-BR" sz="1600" dirty="0" err="1" smtClean="0"/>
              <a:t>un</a:t>
            </a:r>
            <a:r>
              <a:rPr lang="pt-BR" sz="1600" dirty="0" smtClean="0"/>
              <a:t> </a:t>
            </a:r>
            <a:r>
              <a:rPr lang="pt-BR" sz="1600" dirty="0" err="1" smtClean="0"/>
              <a:t>système</a:t>
            </a:r>
            <a:r>
              <a:rPr lang="pt-BR" sz="1600" dirty="0" smtClean="0"/>
              <a:t> </a:t>
            </a:r>
            <a:r>
              <a:rPr lang="pt-BR" sz="1600" dirty="0" err="1" smtClean="0"/>
              <a:t>éducatif</a:t>
            </a:r>
            <a:r>
              <a:rPr lang="pt-BR" sz="1600" dirty="0" smtClean="0"/>
              <a:t> </a:t>
            </a:r>
            <a:r>
              <a:rPr lang="pt-BR" sz="1600" dirty="0" err="1" smtClean="0"/>
              <a:t>donnés</a:t>
            </a:r>
            <a:r>
              <a:rPr lang="pt-BR" sz="1600" dirty="0" smtClean="0"/>
              <a:t>, ou </a:t>
            </a:r>
            <a:r>
              <a:rPr lang="pt-BR" sz="1600" dirty="0" err="1" smtClean="0"/>
              <a:t>en</a:t>
            </a:r>
            <a:r>
              <a:rPr lang="pt-BR" sz="1600" dirty="0" smtClean="0"/>
              <a:t> </a:t>
            </a:r>
            <a:r>
              <a:rPr lang="pt-BR" sz="1600" dirty="0" err="1" smtClean="0"/>
              <a:t>encourageant</a:t>
            </a:r>
            <a:r>
              <a:rPr lang="pt-BR" sz="1600" dirty="0" smtClean="0"/>
              <a:t> </a:t>
            </a:r>
            <a:r>
              <a:rPr lang="pt-BR" sz="1600" dirty="0" err="1" smtClean="0"/>
              <a:t>les</a:t>
            </a:r>
            <a:r>
              <a:rPr lang="pt-BR" sz="1600" dirty="0" smtClean="0"/>
              <a:t> </a:t>
            </a:r>
            <a:r>
              <a:rPr lang="pt-BR" sz="1600" dirty="0" err="1" smtClean="0"/>
              <a:t>élèves</a:t>
            </a:r>
            <a:r>
              <a:rPr lang="pt-BR" sz="1600" dirty="0" smtClean="0"/>
              <a:t> à </a:t>
            </a:r>
            <a:r>
              <a:rPr lang="pt-BR" sz="1600" dirty="0" err="1" smtClean="0"/>
              <a:t>étudier</a:t>
            </a:r>
            <a:r>
              <a:rPr lang="pt-BR" sz="1600" dirty="0" smtClean="0"/>
              <a:t> </a:t>
            </a:r>
            <a:r>
              <a:rPr lang="pt-BR" sz="1600" dirty="0" err="1" smtClean="0"/>
              <a:t>plus</a:t>
            </a:r>
            <a:r>
              <a:rPr lang="pt-BR" sz="1600" dirty="0" smtClean="0"/>
              <a:t> d’une langue </a:t>
            </a:r>
            <a:r>
              <a:rPr lang="pt-BR" sz="1600" dirty="0" err="1" smtClean="0"/>
              <a:t>étrangère</a:t>
            </a:r>
            <a:r>
              <a:rPr lang="pt-BR" sz="1600" dirty="0" smtClean="0"/>
              <a:t>, ou </a:t>
            </a:r>
            <a:r>
              <a:rPr lang="pt-BR" sz="1600" dirty="0" err="1" smtClean="0"/>
              <a:t>en</a:t>
            </a:r>
            <a:r>
              <a:rPr lang="pt-BR" sz="1600" dirty="0" smtClean="0"/>
              <a:t> </a:t>
            </a:r>
            <a:r>
              <a:rPr lang="pt-BR" sz="1600" dirty="0" err="1" smtClean="0"/>
              <a:t>réduisant</a:t>
            </a:r>
            <a:r>
              <a:rPr lang="pt-BR" sz="1600" dirty="0" smtClean="0"/>
              <a:t> </a:t>
            </a:r>
            <a:r>
              <a:rPr lang="pt-BR" sz="1600" dirty="0" err="1" smtClean="0"/>
              <a:t>la</a:t>
            </a:r>
            <a:r>
              <a:rPr lang="pt-BR" sz="1600" dirty="0" smtClean="0"/>
              <a:t> </a:t>
            </a:r>
            <a:r>
              <a:rPr lang="pt-BR" sz="1600" dirty="0" err="1" smtClean="0"/>
              <a:t>place</a:t>
            </a:r>
            <a:r>
              <a:rPr lang="pt-BR" sz="1600" dirty="0" smtClean="0"/>
              <a:t> dominante de </a:t>
            </a:r>
            <a:r>
              <a:rPr lang="pt-BR" sz="1600" dirty="0" err="1" smtClean="0"/>
              <a:t>l’anglais</a:t>
            </a:r>
            <a:r>
              <a:rPr lang="pt-BR" sz="1600" dirty="0" smtClean="0"/>
              <a:t> </a:t>
            </a:r>
            <a:r>
              <a:rPr lang="pt-BR" sz="1600" dirty="0" err="1" smtClean="0"/>
              <a:t>dans</a:t>
            </a:r>
            <a:r>
              <a:rPr lang="pt-BR" sz="1600" dirty="0" smtClean="0"/>
              <a:t> </a:t>
            </a:r>
            <a:r>
              <a:rPr lang="pt-BR" sz="1600" dirty="0" err="1" smtClean="0"/>
              <a:t>la</a:t>
            </a:r>
            <a:r>
              <a:rPr lang="pt-BR" sz="1600" dirty="0" smtClean="0"/>
              <a:t> communication </a:t>
            </a:r>
            <a:r>
              <a:rPr lang="pt-BR" sz="1600" dirty="0" err="1" smtClean="0"/>
              <a:t>internationale</a:t>
            </a:r>
            <a:r>
              <a:rPr lang="pt-BR" sz="1600" dirty="0" smtClean="0"/>
              <a:t>. </a:t>
            </a:r>
            <a:r>
              <a:rPr lang="pt-BR" sz="1600" dirty="0" err="1" smtClean="0"/>
              <a:t>Bien</a:t>
            </a:r>
            <a:r>
              <a:rPr lang="pt-BR" sz="1600" dirty="0" smtClean="0"/>
              <a:t> </a:t>
            </a:r>
            <a:r>
              <a:rPr lang="pt-BR" sz="1600" dirty="0" err="1" smtClean="0"/>
              <a:t>au-delà</a:t>
            </a:r>
            <a:r>
              <a:rPr lang="pt-BR" sz="1600" dirty="0" smtClean="0"/>
              <a:t>, </a:t>
            </a:r>
            <a:r>
              <a:rPr lang="pt-BR" sz="1600" dirty="0" err="1" smtClean="0"/>
              <a:t>l’approche</a:t>
            </a:r>
            <a:r>
              <a:rPr lang="pt-BR" sz="1600" dirty="0" smtClean="0"/>
              <a:t> </a:t>
            </a:r>
            <a:r>
              <a:rPr lang="pt-BR" sz="1600" dirty="0" err="1" smtClean="0"/>
              <a:t>plurilingue</a:t>
            </a:r>
            <a:r>
              <a:rPr lang="pt-BR" sz="1600" dirty="0" smtClean="0"/>
              <a:t> </a:t>
            </a:r>
            <a:r>
              <a:rPr lang="pt-BR" sz="1600" dirty="0" err="1" smtClean="0"/>
              <a:t>met</a:t>
            </a:r>
            <a:r>
              <a:rPr lang="pt-BR" sz="1600" dirty="0" smtClean="0"/>
              <a:t> </a:t>
            </a:r>
            <a:r>
              <a:rPr lang="pt-BR" sz="1600" dirty="0" err="1" smtClean="0"/>
              <a:t>l’accent</a:t>
            </a:r>
            <a:r>
              <a:rPr lang="pt-BR" sz="1600" dirty="0" smtClean="0"/>
              <a:t> </a:t>
            </a:r>
            <a:r>
              <a:rPr lang="pt-BR" sz="1600" dirty="0" err="1" smtClean="0"/>
              <a:t>sur</a:t>
            </a:r>
            <a:r>
              <a:rPr lang="pt-BR" sz="1600" dirty="0" smtClean="0"/>
              <a:t> </a:t>
            </a:r>
            <a:r>
              <a:rPr lang="pt-BR" sz="1600" dirty="0" err="1" smtClean="0"/>
              <a:t>le</a:t>
            </a:r>
            <a:r>
              <a:rPr lang="pt-BR" sz="1600" dirty="0" smtClean="0"/>
              <a:t> fait que, </a:t>
            </a:r>
            <a:r>
              <a:rPr lang="pt-BR" sz="1600" dirty="0" err="1" smtClean="0"/>
              <a:t>au</a:t>
            </a:r>
            <a:r>
              <a:rPr lang="pt-BR" sz="1600" dirty="0" smtClean="0"/>
              <a:t> </a:t>
            </a:r>
            <a:r>
              <a:rPr lang="pt-BR" sz="1600" dirty="0" err="1" smtClean="0"/>
              <a:t>fur</a:t>
            </a:r>
            <a:r>
              <a:rPr lang="pt-BR" sz="1600" dirty="0" smtClean="0"/>
              <a:t> et à mesure que </a:t>
            </a:r>
            <a:r>
              <a:rPr lang="pt-BR" sz="1600" dirty="0" err="1" smtClean="0"/>
              <a:t>l’expérience</a:t>
            </a:r>
            <a:r>
              <a:rPr lang="pt-BR" sz="1600" dirty="0" smtClean="0"/>
              <a:t> </a:t>
            </a:r>
            <a:r>
              <a:rPr lang="pt-BR" sz="1600" dirty="0" err="1" smtClean="0"/>
              <a:t>langagière</a:t>
            </a:r>
            <a:r>
              <a:rPr lang="pt-BR" sz="1600" dirty="0" smtClean="0"/>
              <a:t> d’</a:t>
            </a:r>
            <a:r>
              <a:rPr lang="pt-BR" sz="1600" dirty="0" err="1" smtClean="0"/>
              <a:t>un</a:t>
            </a:r>
            <a:r>
              <a:rPr lang="pt-BR" sz="1600" dirty="0" smtClean="0"/>
              <a:t> </a:t>
            </a:r>
            <a:r>
              <a:rPr lang="pt-BR" sz="1600" dirty="0" err="1" smtClean="0"/>
              <a:t>individu</a:t>
            </a:r>
            <a:r>
              <a:rPr lang="pt-BR" sz="1600" dirty="0" smtClean="0"/>
              <a:t> </a:t>
            </a:r>
            <a:r>
              <a:rPr lang="pt-BR" sz="1600" dirty="0" err="1" smtClean="0"/>
              <a:t>dans</a:t>
            </a:r>
            <a:r>
              <a:rPr lang="pt-BR" sz="1600" dirty="0" smtClean="0"/>
              <a:t> </a:t>
            </a:r>
            <a:r>
              <a:rPr lang="pt-BR" sz="1600" dirty="0" err="1" smtClean="0"/>
              <a:t>son</a:t>
            </a:r>
            <a:r>
              <a:rPr lang="pt-BR" sz="1600" dirty="0" smtClean="0"/>
              <a:t> </a:t>
            </a:r>
            <a:r>
              <a:rPr lang="pt-BR" sz="1600" dirty="0" err="1" smtClean="0"/>
              <a:t>contexte</a:t>
            </a:r>
            <a:r>
              <a:rPr lang="pt-BR" sz="1600" dirty="0" smtClean="0"/>
              <a:t> </a:t>
            </a:r>
            <a:r>
              <a:rPr lang="pt-BR" sz="1600" dirty="0" err="1" smtClean="0"/>
              <a:t>culturel</a:t>
            </a:r>
            <a:r>
              <a:rPr lang="pt-BR" sz="1600" dirty="0" smtClean="0"/>
              <a:t> </a:t>
            </a:r>
            <a:r>
              <a:rPr lang="pt-BR" sz="1600" dirty="0" err="1" smtClean="0"/>
              <a:t>s’étend</a:t>
            </a:r>
            <a:r>
              <a:rPr lang="pt-BR" sz="1600" dirty="0" smtClean="0"/>
              <a:t> de </a:t>
            </a:r>
            <a:r>
              <a:rPr lang="pt-BR" sz="1600" dirty="0" err="1" smtClean="0"/>
              <a:t>la</a:t>
            </a:r>
            <a:r>
              <a:rPr lang="pt-BR" sz="1600" dirty="0" smtClean="0"/>
              <a:t> langue </a:t>
            </a:r>
            <a:r>
              <a:rPr lang="pt-BR" sz="1600" dirty="0" err="1" smtClean="0"/>
              <a:t>familiale</a:t>
            </a:r>
            <a:r>
              <a:rPr lang="pt-BR" sz="1600" dirty="0" smtClean="0"/>
              <a:t> à </a:t>
            </a:r>
            <a:r>
              <a:rPr lang="pt-BR" sz="1600" dirty="0" err="1" smtClean="0"/>
              <a:t>celle</a:t>
            </a:r>
            <a:r>
              <a:rPr lang="pt-BR" sz="1600" dirty="0" smtClean="0"/>
              <a:t> </a:t>
            </a:r>
            <a:r>
              <a:rPr lang="pt-BR" sz="1600" dirty="0" err="1" smtClean="0"/>
              <a:t>du</a:t>
            </a:r>
            <a:r>
              <a:rPr lang="pt-BR" sz="1600" dirty="0" smtClean="0"/>
              <a:t> </a:t>
            </a:r>
            <a:r>
              <a:rPr lang="pt-BR" sz="1600" dirty="0" err="1" smtClean="0"/>
              <a:t>groupe</a:t>
            </a:r>
            <a:r>
              <a:rPr lang="pt-BR" sz="1600" dirty="0" smtClean="0"/>
              <a:t> social puis à </a:t>
            </a:r>
            <a:r>
              <a:rPr lang="pt-BR" sz="1600" dirty="0" err="1" smtClean="0"/>
              <a:t>celle</a:t>
            </a:r>
            <a:r>
              <a:rPr lang="pt-BR" sz="1600" dirty="0" smtClean="0"/>
              <a:t> d’</a:t>
            </a:r>
            <a:r>
              <a:rPr lang="pt-BR" sz="1600" dirty="0" err="1" smtClean="0"/>
              <a:t>autres</a:t>
            </a:r>
            <a:r>
              <a:rPr lang="pt-BR" sz="1600" dirty="0" smtClean="0"/>
              <a:t> </a:t>
            </a:r>
            <a:r>
              <a:rPr lang="pt-BR" sz="1600" dirty="0" err="1" smtClean="0"/>
              <a:t>groupes</a:t>
            </a:r>
            <a:r>
              <a:rPr lang="pt-BR" sz="1600" dirty="0" smtClean="0"/>
              <a:t> (que </a:t>
            </a:r>
            <a:r>
              <a:rPr lang="pt-BR" sz="1600" dirty="0" err="1" smtClean="0"/>
              <a:t>ce</a:t>
            </a:r>
            <a:r>
              <a:rPr lang="pt-BR" sz="1600" dirty="0" smtClean="0"/>
              <a:t> </a:t>
            </a:r>
            <a:r>
              <a:rPr lang="pt-BR" sz="1600" dirty="0" err="1" smtClean="0"/>
              <a:t>soit</a:t>
            </a:r>
            <a:r>
              <a:rPr lang="pt-BR" sz="1600" dirty="0" smtClean="0"/>
              <a:t> par </a:t>
            </a:r>
            <a:r>
              <a:rPr lang="pt-BR" sz="1600" dirty="0" err="1" smtClean="0"/>
              <a:t>apprentissage</a:t>
            </a:r>
            <a:r>
              <a:rPr lang="pt-BR" sz="1600" dirty="0" smtClean="0"/>
              <a:t> </a:t>
            </a:r>
            <a:r>
              <a:rPr lang="pt-BR" sz="1600" dirty="0" err="1" smtClean="0"/>
              <a:t>scolaire</a:t>
            </a:r>
            <a:r>
              <a:rPr lang="pt-BR" sz="1600" dirty="0" smtClean="0"/>
              <a:t> ou </a:t>
            </a:r>
            <a:r>
              <a:rPr lang="pt-BR" sz="1600" dirty="0" err="1" smtClean="0"/>
              <a:t>sur</a:t>
            </a:r>
            <a:r>
              <a:rPr lang="pt-BR" sz="1600" dirty="0" smtClean="0"/>
              <a:t> </a:t>
            </a:r>
            <a:r>
              <a:rPr lang="pt-BR" sz="1600" dirty="0" err="1" smtClean="0"/>
              <a:t>le</a:t>
            </a:r>
            <a:r>
              <a:rPr lang="pt-BR" sz="1600" dirty="0" smtClean="0"/>
              <a:t> </a:t>
            </a:r>
            <a:r>
              <a:rPr lang="pt-BR" sz="1600" dirty="0" err="1" smtClean="0"/>
              <a:t>tas</a:t>
            </a:r>
            <a:r>
              <a:rPr lang="pt-BR" sz="1600" dirty="0" smtClean="0"/>
              <a:t>), </a:t>
            </a:r>
            <a:r>
              <a:rPr lang="pt-BR" sz="1600" dirty="0" err="1" smtClean="0"/>
              <a:t>il</a:t>
            </a:r>
            <a:r>
              <a:rPr lang="pt-BR" sz="1600" dirty="0" smtClean="0"/>
              <a:t>/</a:t>
            </a:r>
            <a:r>
              <a:rPr lang="pt-BR" sz="1600" dirty="0" err="1" smtClean="0"/>
              <a:t>elle</a:t>
            </a:r>
            <a:r>
              <a:rPr lang="pt-BR" sz="1600" dirty="0" smtClean="0"/>
              <a:t> ne classe </a:t>
            </a:r>
            <a:r>
              <a:rPr lang="pt-BR" sz="1600" dirty="0" err="1" smtClean="0"/>
              <a:t>pas</a:t>
            </a:r>
            <a:r>
              <a:rPr lang="pt-BR" sz="1600" dirty="0" smtClean="0"/>
              <a:t> </a:t>
            </a:r>
            <a:r>
              <a:rPr lang="pt-BR" sz="1600" dirty="0" err="1" smtClean="0"/>
              <a:t>ces</a:t>
            </a:r>
            <a:r>
              <a:rPr lang="pt-BR" sz="1600" dirty="0" smtClean="0"/>
              <a:t> langues et </a:t>
            </a:r>
            <a:r>
              <a:rPr lang="pt-BR" sz="1600" dirty="0" err="1" smtClean="0"/>
              <a:t>ces</a:t>
            </a:r>
            <a:r>
              <a:rPr lang="pt-BR" sz="1600" dirty="0" smtClean="0"/>
              <a:t> </a:t>
            </a:r>
            <a:r>
              <a:rPr lang="pt-BR" sz="1600" dirty="0" err="1" smtClean="0"/>
              <a:t>cultures</a:t>
            </a:r>
            <a:r>
              <a:rPr lang="pt-BR" sz="1600" dirty="0" smtClean="0"/>
              <a:t> </a:t>
            </a:r>
            <a:r>
              <a:rPr lang="pt-BR" sz="1600" dirty="0" err="1" smtClean="0"/>
              <a:t>dans</a:t>
            </a:r>
            <a:r>
              <a:rPr lang="pt-BR" sz="1600" dirty="0" smtClean="0"/>
              <a:t> </a:t>
            </a:r>
            <a:r>
              <a:rPr lang="pt-BR" sz="1600" dirty="0" err="1" smtClean="0"/>
              <a:t>des</a:t>
            </a:r>
            <a:r>
              <a:rPr lang="pt-BR" sz="1600" dirty="0" smtClean="0"/>
              <a:t> </a:t>
            </a:r>
            <a:r>
              <a:rPr lang="pt-BR" sz="1600" dirty="0" err="1" smtClean="0"/>
              <a:t>compartiments</a:t>
            </a:r>
            <a:r>
              <a:rPr lang="pt-BR" sz="1600" dirty="0" smtClean="0"/>
              <a:t> </a:t>
            </a:r>
            <a:r>
              <a:rPr lang="pt-BR" sz="1600" dirty="0" err="1" smtClean="0"/>
              <a:t>séparés</a:t>
            </a:r>
            <a:r>
              <a:rPr lang="pt-BR" sz="1600" dirty="0" smtClean="0"/>
              <a:t> mais </a:t>
            </a:r>
            <a:r>
              <a:rPr lang="pt-BR" sz="1600" dirty="0" err="1" smtClean="0"/>
              <a:t>construit</a:t>
            </a:r>
            <a:r>
              <a:rPr lang="pt-BR" sz="1600" dirty="0" smtClean="0"/>
              <a:t> </a:t>
            </a:r>
            <a:r>
              <a:rPr lang="pt-BR" sz="1600" dirty="0" err="1" smtClean="0"/>
              <a:t>plutôt</a:t>
            </a:r>
            <a:r>
              <a:rPr lang="pt-BR" sz="1600" dirty="0" smtClean="0"/>
              <a:t> une </a:t>
            </a:r>
            <a:r>
              <a:rPr lang="pt-BR" sz="1600" dirty="0" err="1" smtClean="0"/>
              <a:t>compétence</a:t>
            </a:r>
            <a:r>
              <a:rPr lang="pt-BR" sz="1600" dirty="0" smtClean="0"/>
              <a:t> </a:t>
            </a:r>
            <a:r>
              <a:rPr lang="pt-BR" sz="1600" dirty="0" err="1" smtClean="0"/>
              <a:t>communicative</a:t>
            </a:r>
            <a:r>
              <a:rPr lang="pt-BR" sz="1600" dirty="0" smtClean="0"/>
              <a:t> à </a:t>
            </a:r>
            <a:r>
              <a:rPr lang="pt-BR" sz="1600" dirty="0" err="1" smtClean="0"/>
              <a:t>laquelle</a:t>
            </a:r>
            <a:r>
              <a:rPr lang="pt-BR" sz="1600" dirty="0" smtClean="0"/>
              <a:t> </a:t>
            </a:r>
            <a:r>
              <a:rPr lang="pt-BR" sz="1600" dirty="0" err="1" smtClean="0"/>
              <a:t>contribuent</a:t>
            </a:r>
            <a:r>
              <a:rPr lang="pt-BR" sz="1600" dirty="0" smtClean="0"/>
              <a:t> </a:t>
            </a:r>
            <a:r>
              <a:rPr lang="pt-BR" sz="1600" dirty="0" err="1" smtClean="0"/>
              <a:t>toute</a:t>
            </a:r>
            <a:r>
              <a:rPr lang="pt-BR" sz="1600" dirty="0" smtClean="0"/>
              <a:t> </a:t>
            </a:r>
            <a:r>
              <a:rPr lang="pt-BR" sz="1600" dirty="0" err="1" smtClean="0"/>
              <a:t>connaissance</a:t>
            </a:r>
            <a:r>
              <a:rPr lang="pt-BR" sz="1600" dirty="0" smtClean="0"/>
              <a:t> et </a:t>
            </a:r>
            <a:r>
              <a:rPr lang="pt-BR" sz="1600" dirty="0" err="1" smtClean="0"/>
              <a:t>toute</a:t>
            </a:r>
            <a:r>
              <a:rPr lang="pt-BR" sz="1600" dirty="0" smtClean="0"/>
              <a:t> </a:t>
            </a:r>
            <a:r>
              <a:rPr lang="pt-BR" sz="1600" dirty="0" err="1" smtClean="0"/>
              <a:t>expérience</a:t>
            </a:r>
            <a:r>
              <a:rPr lang="pt-BR" sz="1600" dirty="0" smtClean="0"/>
              <a:t> </a:t>
            </a:r>
            <a:r>
              <a:rPr lang="pt-BR" sz="1600" dirty="0" err="1" smtClean="0"/>
              <a:t>des</a:t>
            </a:r>
            <a:r>
              <a:rPr lang="pt-BR" sz="1600" dirty="0" smtClean="0"/>
              <a:t> langues et </a:t>
            </a:r>
            <a:r>
              <a:rPr lang="pt-BR" sz="1600" dirty="0" err="1" smtClean="0"/>
              <a:t>dans</a:t>
            </a:r>
            <a:r>
              <a:rPr lang="pt-BR" sz="1600" dirty="0" smtClean="0"/>
              <a:t> </a:t>
            </a:r>
            <a:r>
              <a:rPr lang="pt-BR" sz="1600" dirty="0" err="1" smtClean="0"/>
              <a:t>laquelle</a:t>
            </a:r>
            <a:r>
              <a:rPr lang="pt-BR" sz="1600" dirty="0" smtClean="0"/>
              <a:t> </a:t>
            </a:r>
            <a:r>
              <a:rPr lang="pt-BR" sz="1600" dirty="0" err="1" smtClean="0"/>
              <a:t>les</a:t>
            </a:r>
            <a:r>
              <a:rPr lang="pt-BR" sz="1600" dirty="0" smtClean="0"/>
              <a:t> langues </a:t>
            </a:r>
            <a:r>
              <a:rPr lang="pt-BR" sz="1600" dirty="0" err="1" smtClean="0"/>
              <a:t>sont</a:t>
            </a:r>
            <a:r>
              <a:rPr lang="pt-BR" sz="1600" dirty="0" smtClean="0"/>
              <a:t> </a:t>
            </a:r>
            <a:r>
              <a:rPr lang="pt-BR" sz="1600" dirty="0" err="1" smtClean="0"/>
              <a:t>en</a:t>
            </a:r>
            <a:r>
              <a:rPr lang="pt-BR" sz="1600" dirty="0" smtClean="0"/>
              <a:t> </a:t>
            </a:r>
            <a:r>
              <a:rPr lang="pt-BR" sz="1600" dirty="0" err="1" smtClean="0"/>
              <a:t>corrélation</a:t>
            </a:r>
            <a:r>
              <a:rPr lang="pt-BR" sz="1600" dirty="0" smtClean="0"/>
              <a:t> et </a:t>
            </a:r>
            <a:r>
              <a:rPr lang="pt-BR" sz="1600" dirty="0" err="1" smtClean="0"/>
              <a:t>interagissent</a:t>
            </a:r>
            <a:r>
              <a:rPr lang="pt-BR" sz="1600" dirty="0" smtClean="0"/>
              <a:t>. </a:t>
            </a:r>
            <a:r>
              <a:rPr lang="pt-BR" sz="1600" dirty="0" err="1" smtClean="0"/>
              <a:t>Dans</a:t>
            </a:r>
            <a:r>
              <a:rPr lang="pt-BR" sz="1600" dirty="0" smtClean="0"/>
              <a:t> </a:t>
            </a:r>
            <a:r>
              <a:rPr lang="pt-BR" sz="1600" dirty="0" err="1" smtClean="0"/>
              <a:t>des</a:t>
            </a:r>
            <a:r>
              <a:rPr lang="pt-BR" sz="1600" dirty="0" smtClean="0"/>
              <a:t> </a:t>
            </a:r>
            <a:r>
              <a:rPr lang="pt-BR" sz="1600" dirty="0" err="1" smtClean="0"/>
              <a:t>situations</a:t>
            </a:r>
            <a:r>
              <a:rPr lang="pt-BR" sz="1600" dirty="0" smtClean="0"/>
              <a:t> </a:t>
            </a:r>
            <a:r>
              <a:rPr lang="pt-BR" sz="1600" dirty="0" err="1" smtClean="0"/>
              <a:t>différentes</a:t>
            </a:r>
            <a:r>
              <a:rPr lang="pt-BR" sz="1600" dirty="0" smtClean="0"/>
              <a:t>, </a:t>
            </a:r>
            <a:r>
              <a:rPr lang="pt-BR" sz="1600" dirty="0" err="1" smtClean="0"/>
              <a:t>un</a:t>
            </a:r>
            <a:r>
              <a:rPr lang="pt-BR" sz="1600" dirty="0" smtClean="0"/>
              <a:t> </a:t>
            </a:r>
            <a:r>
              <a:rPr lang="pt-BR" sz="1600" dirty="0" err="1" smtClean="0"/>
              <a:t>locuteur</a:t>
            </a:r>
            <a:r>
              <a:rPr lang="pt-BR" sz="1600" dirty="0" smtClean="0"/>
              <a:t> </a:t>
            </a:r>
            <a:r>
              <a:rPr lang="pt-BR" sz="1600" dirty="0" err="1" smtClean="0"/>
              <a:t>peut</a:t>
            </a:r>
            <a:r>
              <a:rPr lang="pt-BR" sz="1600" dirty="0" smtClean="0"/>
              <a:t> </a:t>
            </a:r>
            <a:r>
              <a:rPr lang="pt-BR" sz="1600" dirty="0" err="1" smtClean="0"/>
              <a:t>faire</a:t>
            </a:r>
            <a:r>
              <a:rPr lang="pt-BR" sz="1600" dirty="0" smtClean="0"/>
              <a:t> </a:t>
            </a:r>
            <a:r>
              <a:rPr lang="pt-BR" sz="1600" dirty="0" err="1" smtClean="0"/>
              <a:t>appel</a:t>
            </a:r>
            <a:r>
              <a:rPr lang="pt-BR" sz="1600" dirty="0" smtClean="0"/>
              <a:t> </a:t>
            </a:r>
            <a:r>
              <a:rPr lang="pt-BR" sz="1600" dirty="0" err="1" smtClean="0"/>
              <a:t>avec</a:t>
            </a:r>
            <a:r>
              <a:rPr lang="pt-BR" sz="1600" dirty="0" smtClean="0"/>
              <a:t> </a:t>
            </a:r>
            <a:r>
              <a:rPr lang="pt-BR" sz="1600" dirty="0" err="1" smtClean="0"/>
              <a:t>souplesse</a:t>
            </a:r>
            <a:r>
              <a:rPr lang="pt-BR" sz="1600" dirty="0" smtClean="0"/>
              <a:t> </a:t>
            </a:r>
            <a:r>
              <a:rPr lang="pt-BR" sz="1600" dirty="0" err="1" smtClean="0"/>
              <a:t>aux</a:t>
            </a:r>
            <a:r>
              <a:rPr lang="pt-BR" sz="1600" dirty="0" smtClean="0"/>
              <a:t> </a:t>
            </a:r>
            <a:r>
              <a:rPr lang="pt-BR" sz="1600" dirty="0" err="1" smtClean="0"/>
              <a:t>différentes</a:t>
            </a:r>
            <a:r>
              <a:rPr lang="pt-BR" sz="1600" dirty="0" smtClean="0"/>
              <a:t> </a:t>
            </a:r>
            <a:r>
              <a:rPr lang="pt-BR" sz="1600" dirty="0" err="1" smtClean="0"/>
              <a:t>parties</a:t>
            </a:r>
            <a:r>
              <a:rPr lang="pt-BR" sz="1600" dirty="0" smtClean="0"/>
              <a:t> de </a:t>
            </a:r>
            <a:r>
              <a:rPr lang="pt-BR" sz="1600" dirty="0" err="1" smtClean="0"/>
              <a:t>cette</a:t>
            </a:r>
            <a:r>
              <a:rPr lang="pt-BR" sz="1600" dirty="0" smtClean="0"/>
              <a:t> </a:t>
            </a:r>
            <a:r>
              <a:rPr lang="pt-BR" sz="1600" dirty="0" err="1" smtClean="0"/>
              <a:t>compétence</a:t>
            </a:r>
            <a:r>
              <a:rPr lang="pt-BR" sz="1600" dirty="0" smtClean="0"/>
              <a:t> </a:t>
            </a:r>
            <a:r>
              <a:rPr lang="pt-BR" sz="1600" dirty="0" err="1" smtClean="0"/>
              <a:t>pour</a:t>
            </a:r>
            <a:r>
              <a:rPr lang="pt-BR" sz="1600" dirty="0" smtClean="0"/>
              <a:t> </a:t>
            </a:r>
            <a:r>
              <a:rPr lang="pt-BR" sz="1600" dirty="0" err="1" smtClean="0"/>
              <a:t>entrer</a:t>
            </a:r>
            <a:r>
              <a:rPr lang="pt-BR" sz="1600" dirty="0" smtClean="0"/>
              <a:t> </a:t>
            </a:r>
            <a:r>
              <a:rPr lang="pt-BR" sz="1600" dirty="0" err="1" smtClean="0"/>
              <a:t>efficacement</a:t>
            </a:r>
            <a:r>
              <a:rPr lang="pt-BR" sz="1600" dirty="0" smtClean="0"/>
              <a:t> </a:t>
            </a:r>
            <a:r>
              <a:rPr lang="pt-BR" sz="1600" dirty="0" err="1" smtClean="0"/>
              <a:t>en</a:t>
            </a:r>
            <a:r>
              <a:rPr lang="pt-BR" sz="1600" dirty="0" smtClean="0"/>
              <a:t> communication </a:t>
            </a:r>
            <a:r>
              <a:rPr lang="pt-BR" sz="1600" dirty="0" err="1" smtClean="0"/>
              <a:t>avec</a:t>
            </a:r>
            <a:r>
              <a:rPr lang="pt-BR" sz="1600" dirty="0" smtClean="0"/>
              <a:t> </a:t>
            </a:r>
            <a:r>
              <a:rPr lang="pt-BR" sz="1600" dirty="0" err="1" smtClean="0"/>
              <a:t>un</a:t>
            </a:r>
            <a:r>
              <a:rPr lang="pt-BR" sz="1600" dirty="0" smtClean="0"/>
              <a:t> </a:t>
            </a:r>
            <a:r>
              <a:rPr lang="pt-BR" sz="1600" dirty="0" err="1" smtClean="0"/>
              <a:t>interlocuteur</a:t>
            </a:r>
            <a:r>
              <a:rPr lang="pt-BR" sz="1600" dirty="0" smtClean="0"/>
              <a:t> </a:t>
            </a:r>
            <a:r>
              <a:rPr lang="pt-BR" sz="1600" dirty="0" err="1" smtClean="0"/>
              <a:t>donné</a:t>
            </a:r>
            <a:r>
              <a:rPr lang="pt-BR" sz="1600" dirty="0" smtClean="0"/>
              <a:t>. Des </a:t>
            </a:r>
            <a:r>
              <a:rPr lang="pt-BR" sz="1600" dirty="0" err="1" smtClean="0"/>
              <a:t>partenaires</a:t>
            </a:r>
            <a:r>
              <a:rPr lang="pt-BR" sz="1600" dirty="0" smtClean="0"/>
              <a:t> </a:t>
            </a:r>
            <a:r>
              <a:rPr lang="pt-BR" sz="1600" dirty="0" err="1" smtClean="0"/>
              <a:t>peuvent</a:t>
            </a:r>
            <a:r>
              <a:rPr lang="pt-BR" sz="1600" dirty="0" smtClean="0"/>
              <a:t>, par exemple, </a:t>
            </a:r>
            <a:r>
              <a:rPr lang="pt-BR" sz="1600" dirty="0" err="1" smtClean="0"/>
              <a:t>passer</a:t>
            </a:r>
            <a:r>
              <a:rPr lang="pt-BR" sz="1600" dirty="0" smtClean="0"/>
              <a:t> d’une langue ou d’</a:t>
            </a:r>
            <a:r>
              <a:rPr lang="pt-BR" sz="1600" dirty="0" err="1" smtClean="0"/>
              <a:t>un</a:t>
            </a:r>
            <a:r>
              <a:rPr lang="pt-BR" sz="1600" dirty="0" smtClean="0"/>
              <a:t> </a:t>
            </a:r>
            <a:r>
              <a:rPr lang="pt-BR" sz="1600" dirty="0" err="1" smtClean="0"/>
              <a:t>dialecte</a:t>
            </a:r>
            <a:r>
              <a:rPr lang="pt-BR" sz="1600" dirty="0" smtClean="0"/>
              <a:t> à </a:t>
            </a:r>
            <a:r>
              <a:rPr lang="pt-BR" sz="1600" dirty="0" err="1" smtClean="0"/>
              <a:t>l’autre</a:t>
            </a:r>
            <a:r>
              <a:rPr lang="pt-BR" sz="1600" dirty="0" smtClean="0"/>
              <a:t>, </a:t>
            </a:r>
            <a:r>
              <a:rPr lang="pt-BR" sz="1600" dirty="0" err="1" smtClean="0"/>
              <a:t>chacun</a:t>
            </a:r>
            <a:r>
              <a:rPr lang="pt-BR" sz="1600" dirty="0" smtClean="0"/>
              <a:t> </a:t>
            </a:r>
            <a:r>
              <a:rPr lang="pt-BR" sz="1600" dirty="0" err="1" smtClean="0"/>
              <a:t>exploitant</a:t>
            </a:r>
            <a:r>
              <a:rPr lang="pt-BR" sz="1600" dirty="0" smtClean="0"/>
              <a:t> </a:t>
            </a:r>
            <a:r>
              <a:rPr lang="pt-BR" sz="1600" dirty="0" err="1" smtClean="0"/>
              <a:t>la</a:t>
            </a:r>
            <a:r>
              <a:rPr lang="pt-BR" sz="1600" dirty="0" smtClean="0"/>
              <a:t> </a:t>
            </a:r>
            <a:r>
              <a:rPr lang="pt-BR" sz="1600" dirty="0" err="1" smtClean="0"/>
              <a:t>capacité</a:t>
            </a:r>
            <a:r>
              <a:rPr lang="pt-BR" sz="1600" dirty="0" smtClean="0"/>
              <a:t> de </a:t>
            </a:r>
            <a:r>
              <a:rPr lang="pt-BR" sz="1600" dirty="0" err="1" smtClean="0"/>
              <a:t>l’un</a:t>
            </a:r>
            <a:r>
              <a:rPr lang="pt-BR" sz="1600" dirty="0" smtClean="0"/>
              <a:t> et de </a:t>
            </a:r>
            <a:r>
              <a:rPr lang="pt-BR" sz="1600" dirty="0" err="1" smtClean="0"/>
              <a:t>l’autre</a:t>
            </a:r>
            <a:r>
              <a:rPr lang="pt-BR" sz="1600" dirty="0" smtClean="0"/>
              <a:t> </a:t>
            </a:r>
            <a:r>
              <a:rPr lang="pt-BR" sz="1600" dirty="0" err="1" smtClean="0"/>
              <a:t>pour</a:t>
            </a:r>
            <a:r>
              <a:rPr lang="pt-BR" sz="1600" dirty="0" smtClean="0"/>
              <a:t> </a:t>
            </a:r>
            <a:r>
              <a:rPr lang="pt-BR" sz="1600" dirty="0" err="1" smtClean="0"/>
              <a:t>s’exprimer</a:t>
            </a:r>
            <a:r>
              <a:rPr lang="pt-BR" sz="1600" dirty="0" smtClean="0"/>
              <a:t> </a:t>
            </a:r>
            <a:r>
              <a:rPr lang="pt-BR" sz="1600" dirty="0" err="1" smtClean="0"/>
              <a:t>dans</a:t>
            </a:r>
            <a:r>
              <a:rPr lang="pt-BR" sz="1600" dirty="0" smtClean="0"/>
              <a:t> une langue et </a:t>
            </a:r>
            <a:r>
              <a:rPr lang="pt-BR" sz="1600" dirty="0" err="1" smtClean="0"/>
              <a:t>comprendre</a:t>
            </a:r>
            <a:r>
              <a:rPr lang="pt-BR" sz="1600" dirty="0" smtClean="0"/>
              <a:t> </a:t>
            </a:r>
            <a:r>
              <a:rPr lang="pt-BR" sz="1600" dirty="0" err="1" smtClean="0"/>
              <a:t>l’autre</a:t>
            </a:r>
            <a:r>
              <a:rPr lang="pt-BR" sz="1600" dirty="0" smtClean="0"/>
              <a:t>.  </a:t>
            </a:r>
            <a:r>
              <a:rPr lang="pt-BR" sz="1600" b="1" dirty="0" smtClean="0">
                <a:solidFill>
                  <a:srgbClr val="C00000"/>
                </a:solidFill>
              </a:rPr>
              <a:t>(CECR 2001)</a:t>
            </a:r>
            <a:endParaRPr lang="pt-BR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75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69269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Plurilinguisme</a:t>
            </a:r>
            <a:r>
              <a:rPr lang="pt-BR" b="1" dirty="0" smtClean="0"/>
              <a:t> – </a:t>
            </a:r>
            <a:r>
              <a:rPr lang="pt-BR" b="1" dirty="0" err="1" smtClean="0"/>
              <a:t>doc</a:t>
            </a:r>
            <a:r>
              <a:rPr lang="pt-BR" b="1" dirty="0" smtClean="0"/>
              <a:t> CECR </a:t>
            </a:r>
            <a:r>
              <a:rPr lang="pt-BR" b="1" dirty="0" err="1" smtClean="0"/>
              <a:t>compl</a:t>
            </a:r>
            <a:r>
              <a:rPr lang="en-US" b="1" dirty="0" err="1" smtClean="0"/>
              <a:t>émentaire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978000" y="1082161"/>
            <a:ext cx="7313240" cy="7571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dirty="0" err="1" smtClean="0"/>
              <a:t>L’une</a:t>
            </a:r>
            <a:r>
              <a:rPr lang="pt-BR" dirty="0" smtClean="0"/>
              <a:t> </a:t>
            </a:r>
            <a:r>
              <a:rPr lang="pt-BR" dirty="0" err="1" smtClean="0"/>
              <a:t>des</a:t>
            </a:r>
            <a:r>
              <a:rPr lang="pt-BR" dirty="0" smtClean="0"/>
              <a:t> </a:t>
            </a:r>
            <a:r>
              <a:rPr lang="pt-BR" dirty="0" err="1" smtClean="0"/>
              <a:t>raisons</a:t>
            </a:r>
            <a:r>
              <a:rPr lang="pt-BR" dirty="0" smtClean="0"/>
              <a:t> </a:t>
            </a:r>
            <a:r>
              <a:rPr lang="pt-BR" dirty="0" err="1" smtClean="0"/>
              <a:t>pour</a:t>
            </a:r>
            <a:r>
              <a:rPr lang="pt-BR" dirty="0" smtClean="0"/>
              <a:t> </a:t>
            </a:r>
            <a:r>
              <a:rPr lang="pt-BR" dirty="0" err="1" smtClean="0"/>
              <a:t>mettre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avant </a:t>
            </a:r>
            <a:r>
              <a:rPr lang="pt-BR" dirty="0" err="1" smtClean="0"/>
              <a:t>le</a:t>
            </a:r>
            <a:r>
              <a:rPr lang="pt-BR" dirty="0" smtClean="0"/>
              <a:t> </a:t>
            </a:r>
            <a:r>
              <a:rPr lang="pt-BR" dirty="0" err="1" smtClean="0"/>
              <a:t>plurilinguisme</a:t>
            </a:r>
            <a:r>
              <a:rPr lang="pt-BR" dirty="0" smtClean="0"/>
              <a:t> et </a:t>
            </a:r>
            <a:r>
              <a:rPr lang="pt-BR" dirty="0" err="1" smtClean="0"/>
              <a:t>le</a:t>
            </a:r>
            <a:r>
              <a:rPr lang="pt-BR" dirty="0" smtClean="0"/>
              <a:t> </a:t>
            </a:r>
            <a:r>
              <a:rPr lang="pt-BR" dirty="0" err="1" smtClean="0"/>
              <a:t>pluriculturalisme</a:t>
            </a:r>
            <a:r>
              <a:rPr lang="pt-BR" dirty="0" smtClean="0"/>
              <a:t> est que par </a:t>
            </a:r>
            <a:r>
              <a:rPr lang="pt-BR" dirty="0" err="1" smtClean="0"/>
              <a:t>expérience</a:t>
            </a:r>
            <a:r>
              <a:rPr lang="pt-BR" dirty="0" smtClean="0"/>
              <a:t>, </a:t>
            </a:r>
            <a:r>
              <a:rPr lang="pt-BR" dirty="0" err="1" smtClean="0"/>
              <a:t>leur</a:t>
            </a:r>
            <a:r>
              <a:rPr lang="pt-BR" dirty="0" smtClean="0"/>
              <a:t> </a:t>
            </a:r>
            <a:r>
              <a:rPr lang="pt-BR" dirty="0" err="1" smtClean="0"/>
              <a:t>développement</a:t>
            </a:r>
            <a:r>
              <a:rPr lang="pt-BR" dirty="0" smtClean="0"/>
              <a:t> :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1024112" y="2204864"/>
            <a:ext cx="7221016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charset="2"/>
              <a:buChar char="Ø"/>
            </a:pPr>
            <a:r>
              <a:rPr lang="pt-BR" dirty="0" err="1" smtClean="0"/>
              <a:t>s’appuie</a:t>
            </a:r>
            <a:r>
              <a:rPr lang="pt-BR" dirty="0" smtClean="0"/>
              <a:t> </a:t>
            </a:r>
            <a:r>
              <a:rPr lang="pt-BR" dirty="0" err="1" smtClean="0"/>
              <a:t>sur</a:t>
            </a:r>
            <a:r>
              <a:rPr lang="pt-BR" dirty="0" smtClean="0"/>
              <a:t> </a:t>
            </a:r>
            <a:r>
              <a:rPr lang="pt-BR" dirty="0" err="1" smtClean="0"/>
              <a:t>les</a:t>
            </a:r>
            <a:r>
              <a:rPr lang="pt-BR" dirty="0" smtClean="0"/>
              <a:t> </a:t>
            </a:r>
            <a:r>
              <a:rPr lang="pt-BR" dirty="0" err="1" smtClean="0"/>
              <a:t>compétences</a:t>
            </a:r>
            <a:r>
              <a:rPr lang="pt-BR" dirty="0" smtClean="0"/>
              <a:t> </a:t>
            </a:r>
            <a:r>
              <a:rPr lang="pt-BR" dirty="0" err="1" smtClean="0"/>
              <a:t>sociolinguistiques</a:t>
            </a:r>
            <a:r>
              <a:rPr lang="pt-BR" dirty="0" smtClean="0"/>
              <a:t> et </a:t>
            </a:r>
            <a:r>
              <a:rPr lang="pt-BR" dirty="0" err="1" smtClean="0"/>
              <a:t>pragmatiques</a:t>
            </a:r>
            <a:r>
              <a:rPr lang="pt-BR" dirty="0" smtClean="0"/>
              <a:t> </a:t>
            </a:r>
            <a:r>
              <a:rPr lang="pt-BR" dirty="0" err="1" smtClean="0"/>
              <a:t>préexistantes</a:t>
            </a:r>
            <a:r>
              <a:rPr lang="pt-BR" dirty="0" smtClean="0"/>
              <a:t> mais </a:t>
            </a:r>
            <a:r>
              <a:rPr lang="pt-BR" dirty="0" err="1" smtClean="0"/>
              <a:t>les</a:t>
            </a:r>
            <a:r>
              <a:rPr lang="pt-BR" dirty="0" smtClean="0"/>
              <a:t> </a:t>
            </a:r>
            <a:r>
              <a:rPr lang="pt-BR" dirty="0" err="1" smtClean="0"/>
              <a:t>élargit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retour</a:t>
            </a:r>
            <a:r>
              <a:rPr lang="pt-BR" dirty="0" smtClean="0"/>
              <a:t> ; </a:t>
            </a:r>
          </a:p>
          <a:p>
            <a:pPr marL="285750" indent="-285750" algn="just">
              <a:lnSpc>
                <a:spcPct val="120000"/>
              </a:lnSpc>
              <a:buFont typeface="Wingdings" charset="2"/>
              <a:buChar char="Ø"/>
            </a:pPr>
            <a:r>
              <a:rPr lang="pt-BR" dirty="0" err="1" smtClean="0"/>
              <a:t>installe</a:t>
            </a:r>
            <a:r>
              <a:rPr lang="pt-BR" dirty="0" smtClean="0"/>
              <a:t> une </a:t>
            </a:r>
            <a:r>
              <a:rPr lang="pt-BR" dirty="0" err="1" smtClean="0"/>
              <a:t>meilleure</a:t>
            </a:r>
            <a:r>
              <a:rPr lang="pt-BR" dirty="0" smtClean="0"/>
              <a:t> </a:t>
            </a:r>
            <a:r>
              <a:rPr lang="pt-BR" dirty="0" err="1" smtClean="0"/>
              <a:t>perception</a:t>
            </a:r>
            <a:r>
              <a:rPr lang="pt-BR" dirty="0" smtClean="0"/>
              <a:t> de </a:t>
            </a:r>
            <a:r>
              <a:rPr lang="pt-BR" dirty="0" err="1" smtClean="0"/>
              <a:t>ce</a:t>
            </a:r>
            <a:r>
              <a:rPr lang="pt-BR" dirty="0" smtClean="0"/>
              <a:t> </a:t>
            </a:r>
            <a:r>
              <a:rPr lang="pt-BR" dirty="0" err="1" smtClean="0"/>
              <a:t>qu’il</a:t>
            </a:r>
            <a:r>
              <a:rPr lang="pt-BR" dirty="0" smtClean="0"/>
              <a:t> </a:t>
            </a:r>
            <a:r>
              <a:rPr lang="pt-BR" dirty="0" err="1" smtClean="0"/>
              <a:t>y</a:t>
            </a:r>
            <a:r>
              <a:rPr lang="pt-BR" dirty="0" smtClean="0"/>
              <a:t> a de </a:t>
            </a:r>
            <a:r>
              <a:rPr lang="pt-BR" dirty="0" err="1" smtClean="0"/>
              <a:t>général</a:t>
            </a:r>
            <a:r>
              <a:rPr lang="pt-BR" dirty="0" smtClean="0"/>
              <a:t> et de </a:t>
            </a:r>
            <a:r>
              <a:rPr lang="pt-BR" dirty="0" err="1" smtClean="0"/>
              <a:t>ce</a:t>
            </a:r>
            <a:r>
              <a:rPr lang="pt-BR" dirty="0" smtClean="0"/>
              <a:t> </a:t>
            </a:r>
            <a:r>
              <a:rPr lang="pt-BR" dirty="0" err="1" smtClean="0"/>
              <a:t>qu’il</a:t>
            </a:r>
            <a:r>
              <a:rPr lang="pt-BR" dirty="0" smtClean="0"/>
              <a:t> </a:t>
            </a:r>
            <a:r>
              <a:rPr lang="pt-BR" dirty="0" err="1" smtClean="0"/>
              <a:t>y</a:t>
            </a:r>
            <a:r>
              <a:rPr lang="pt-BR" dirty="0" smtClean="0"/>
              <a:t> a de </a:t>
            </a:r>
            <a:r>
              <a:rPr lang="pt-BR" dirty="0" err="1" smtClean="0"/>
              <a:t>spécifique</a:t>
            </a:r>
            <a:r>
              <a:rPr lang="pt-BR" dirty="0" smtClean="0"/>
              <a:t> </a:t>
            </a:r>
            <a:r>
              <a:rPr lang="pt-BR" dirty="0" err="1" smtClean="0"/>
              <a:t>dans</a:t>
            </a:r>
            <a:r>
              <a:rPr lang="pt-BR" dirty="0" smtClean="0"/>
              <a:t> </a:t>
            </a:r>
            <a:r>
              <a:rPr lang="pt-BR" dirty="0" err="1" smtClean="0"/>
              <a:t>l’organisation</a:t>
            </a:r>
            <a:r>
              <a:rPr lang="pt-BR" dirty="0" smtClean="0"/>
              <a:t> </a:t>
            </a:r>
            <a:r>
              <a:rPr lang="pt-BR" dirty="0" err="1" smtClean="0"/>
              <a:t>linguistique</a:t>
            </a:r>
            <a:r>
              <a:rPr lang="pt-BR" dirty="0" smtClean="0"/>
              <a:t> de langues </a:t>
            </a:r>
            <a:r>
              <a:rPr lang="pt-BR" dirty="0" err="1" smtClean="0"/>
              <a:t>différentes</a:t>
            </a:r>
            <a:r>
              <a:rPr lang="pt-BR" dirty="0" smtClean="0"/>
              <a:t> (forme de </a:t>
            </a:r>
            <a:r>
              <a:rPr lang="pt-BR" dirty="0" err="1" smtClean="0"/>
              <a:t>prise</a:t>
            </a:r>
            <a:r>
              <a:rPr lang="pt-BR" dirty="0" smtClean="0"/>
              <a:t> de </a:t>
            </a:r>
            <a:r>
              <a:rPr lang="pt-BR" dirty="0" err="1" smtClean="0"/>
              <a:t>conscience</a:t>
            </a:r>
            <a:r>
              <a:rPr lang="pt-BR" dirty="0" smtClean="0"/>
              <a:t> </a:t>
            </a:r>
            <a:r>
              <a:rPr lang="pt-BR" dirty="0" err="1" smtClean="0"/>
              <a:t>métalinguistique</a:t>
            </a:r>
            <a:r>
              <a:rPr lang="pt-BR" dirty="0" smtClean="0"/>
              <a:t>, </a:t>
            </a:r>
            <a:r>
              <a:rPr lang="pt-BR" dirty="0" err="1" smtClean="0"/>
              <a:t>inter</a:t>
            </a:r>
            <a:r>
              <a:rPr lang="pt-BR" dirty="0" smtClean="0"/>
              <a:t> </a:t>
            </a:r>
            <a:r>
              <a:rPr lang="pt-BR" dirty="0" err="1" smtClean="0"/>
              <a:t>linguistique</a:t>
            </a:r>
            <a:r>
              <a:rPr lang="pt-BR" dirty="0" smtClean="0"/>
              <a:t>, </a:t>
            </a:r>
            <a:r>
              <a:rPr lang="pt-BR" dirty="0" err="1" smtClean="0"/>
              <a:t>voire</a:t>
            </a:r>
            <a:r>
              <a:rPr lang="pt-BR" dirty="0" smtClean="0"/>
              <a:t>, si </a:t>
            </a:r>
            <a:r>
              <a:rPr lang="pt-BR" dirty="0" err="1" smtClean="0"/>
              <a:t>l’on</a:t>
            </a:r>
            <a:r>
              <a:rPr lang="pt-BR" dirty="0" smtClean="0"/>
              <a:t> </a:t>
            </a:r>
            <a:r>
              <a:rPr lang="pt-BR" dirty="0" err="1" smtClean="0"/>
              <a:t>peut</a:t>
            </a:r>
            <a:r>
              <a:rPr lang="pt-BR" dirty="0" smtClean="0"/>
              <a:t> </a:t>
            </a:r>
            <a:r>
              <a:rPr lang="pt-BR" dirty="0" err="1" smtClean="0"/>
              <a:t>dire</a:t>
            </a:r>
            <a:r>
              <a:rPr lang="pt-BR" dirty="0" smtClean="0"/>
              <a:t>, «</a:t>
            </a:r>
            <a:r>
              <a:rPr lang="pt-BR" dirty="0" err="1" smtClean="0"/>
              <a:t>hyper</a:t>
            </a:r>
            <a:r>
              <a:rPr lang="pt-BR" dirty="0" smtClean="0"/>
              <a:t> </a:t>
            </a:r>
            <a:r>
              <a:rPr lang="pt-BR" dirty="0" err="1" smtClean="0"/>
              <a:t>linguistique</a:t>
            </a:r>
            <a:r>
              <a:rPr lang="pt-BR" dirty="0" smtClean="0"/>
              <a:t> ») ; </a:t>
            </a:r>
          </a:p>
          <a:p>
            <a:pPr marL="285750" indent="-285750" algn="just">
              <a:lnSpc>
                <a:spcPct val="120000"/>
              </a:lnSpc>
              <a:buFont typeface="Wingdings" charset="2"/>
              <a:buChar char="Ø"/>
            </a:pPr>
            <a:r>
              <a:rPr lang="pt-BR" dirty="0" smtClean="0"/>
              <a:t>est de </a:t>
            </a:r>
            <a:r>
              <a:rPr lang="pt-BR" dirty="0" err="1" smtClean="0"/>
              <a:t>nature</a:t>
            </a:r>
            <a:r>
              <a:rPr lang="pt-BR" dirty="0" smtClean="0"/>
              <a:t> à </a:t>
            </a:r>
            <a:r>
              <a:rPr lang="pt-BR" dirty="0" err="1" smtClean="0"/>
              <a:t>affiner</a:t>
            </a:r>
            <a:r>
              <a:rPr lang="pt-BR" dirty="0" smtClean="0"/>
              <a:t> </a:t>
            </a:r>
            <a:r>
              <a:rPr lang="pt-BR" dirty="0" err="1" smtClean="0"/>
              <a:t>les</a:t>
            </a:r>
            <a:r>
              <a:rPr lang="pt-BR" dirty="0" smtClean="0"/>
              <a:t> </a:t>
            </a:r>
            <a:r>
              <a:rPr lang="pt-BR" dirty="0" err="1" smtClean="0"/>
              <a:t>connaissances</a:t>
            </a:r>
            <a:r>
              <a:rPr lang="pt-BR" dirty="0" smtClean="0"/>
              <a:t> </a:t>
            </a:r>
            <a:r>
              <a:rPr lang="pt-BR" dirty="0" err="1" smtClean="0"/>
              <a:t>sur</a:t>
            </a:r>
            <a:r>
              <a:rPr lang="pt-BR" dirty="0" smtClean="0"/>
              <a:t> </a:t>
            </a:r>
            <a:r>
              <a:rPr lang="pt-BR" dirty="0" err="1" smtClean="0"/>
              <a:t>le</a:t>
            </a:r>
            <a:r>
              <a:rPr lang="pt-BR" dirty="0" smtClean="0"/>
              <a:t> </a:t>
            </a:r>
            <a:r>
              <a:rPr lang="pt-BR" dirty="0" err="1" smtClean="0"/>
              <a:t>savoir-apprendre</a:t>
            </a:r>
            <a:r>
              <a:rPr lang="pt-BR" dirty="0" smtClean="0"/>
              <a:t> </a:t>
            </a:r>
            <a:r>
              <a:rPr lang="pt-BR" dirty="0" err="1" smtClean="0"/>
              <a:t>ainsi</a:t>
            </a:r>
            <a:r>
              <a:rPr lang="pt-BR" dirty="0" smtClean="0"/>
              <a:t> que </a:t>
            </a:r>
            <a:r>
              <a:rPr lang="pt-BR" dirty="0" err="1" smtClean="0"/>
              <a:t>les</a:t>
            </a:r>
            <a:r>
              <a:rPr lang="pt-BR" dirty="0" smtClean="0"/>
              <a:t> </a:t>
            </a:r>
            <a:r>
              <a:rPr lang="pt-BR" dirty="0" err="1" smtClean="0"/>
              <a:t>capacités</a:t>
            </a:r>
            <a:r>
              <a:rPr lang="pt-BR" dirty="0" smtClean="0"/>
              <a:t> à </a:t>
            </a:r>
            <a:r>
              <a:rPr lang="pt-BR" dirty="0" err="1" smtClean="0"/>
              <a:t>entrer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relation</a:t>
            </a:r>
            <a:r>
              <a:rPr lang="pt-BR" dirty="0" smtClean="0"/>
              <a:t> </a:t>
            </a:r>
            <a:r>
              <a:rPr lang="pt-BR" dirty="0" err="1" smtClean="0"/>
              <a:t>avec</a:t>
            </a:r>
            <a:r>
              <a:rPr lang="pt-BR" dirty="0" smtClean="0"/>
              <a:t> d’</a:t>
            </a:r>
            <a:r>
              <a:rPr lang="pt-BR" dirty="0" err="1" smtClean="0"/>
              <a:t>autres</a:t>
            </a:r>
            <a:r>
              <a:rPr lang="pt-BR" dirty="0" smtClean="0"/>
              <a:t> </a:t>
            </a:r>
            <a:r>
              <a:rPr lang="pt-BR" dirty="0" err="1" smtClean="0"/>
              <a:t>personnes</a:t>
            </a:r>
            <a:r>
              <a:rPr lang="pt-BR" dirty="0" smtClean="0"/>
              <a:t> et de </a:t>
            </a:r>
            <a:r>
              <a:rPr lang="pt-BR" dirty="0" err="1" smtClean="0"/>
              <a:t>nouvelles</a:t>
            </a:r>
            <a:r>
              <a:rPr lang="pt-BR" dirty="0" smtClean="0"/>
              <a:t> </a:t>
            </a:r>
            <a:r>
              <a:rPr lang="pt-BR" dirty="0" err="1" smtClean="0"/>
              <a:t>situations</a:t>
            </a:r>
            <a:r>
              <a:rPr lang="pt-BR" dirty="0" smtClean="0"/>
              <a:t>. Cela </a:t>
            </a:r>
            <a:r>
              <a:rPr lang="pt-BR" dirty="0" err="1" smtClean="0"/>
              <a:t>peut</a:t>
            </a:r>
            <a:r>
              <a:rPr lang="pt-BR" dirty="0" smtClean="0"/>
              <a:t> </a:t>
            </a:r>
            <a:r>
              <a:rPr lang="pt-BR" dirty="0" err="1" smtClean="0"/>
              <a:t>ainsi</a:t>
            </a:r>
            <a:r>
              <a:rPr lang="pt-BR" dirty="0" smtClean="0"/>
              <a:t> </a:t>
            </a:r>
            <a:r>
              <a:rPr lang="pt-BR" dirty="0" err="1" smtClean="0"/>
              <a:t>accélérer</a:t>
            </a:r>
            <a:r>
              <a:rPr lang="pt-BR" dirty="0" smtClean="0"/>
              <a:t> </a:t>
            </a:r>
            <a:r>
              <a:rPr lang="pt-BR" dirty="0" err="1" smtClean="0"/>
              <a:t>jusqu’à</a:t>
            </a:r>
            <a:r>
              <a:rPr lang="pt-BR" dirty="0" smtClean="0"/>
              <a:t> </a:t>
            </a:r>
            <a:r>
              <a:rPr lang="pt-BR" dirty="0" err="1" smtClean="0"/>
              <a:t>un</a:t>
            </a:r>
            <a:r>
              <a:rPr lang="pt-BR" dirty="0" smtClean="0"/>
              <a:t> </a:t>
            </a:r>
            <a:r>
              <a:rPr lang="pt-BR" dirty="0" err="1" smtClean="0"/>
              <a:t>certain</a:t>
            </a:r>
            <a:r>
              <a:rPr lang="pt-BR" dirty="0" smtClean="0"/>
              <a:t> point </a:t>
            </a:r>
            <a:r>
              <a:rPr lang="pt-BR" dirty="0" err="1" smtClean="0"/>
              <a:t>des</a:t>
            </a:r>
            <a:r>
              <a:rPr lang="pt-BR" dirty="0" smtClean="0"/>
              <a:t> </a:t>
            </a:r>
            <a:r>
              <a:rPr lang="pt-BR" dirty="0" err="1" smtClean="0"/>
              <a:t>apprentissages</a:t>
            </a:r>
            <a:r>
              <a:rPr lang="pt-BR" dirty="0" smtClean="0"/>
              <a:t> </a:t>
            </a:r>
            <a:r>
              <a:rPr lang="pt-BR" dirty="0" err="1" smtClean="0"/>
              <a:t>ultérieurs</a:t>
            </a:r>
            <a:r>
              <a:rPr lang="pt-BR" dirty="0" smtClean="0"/>
              <a:t> </a:t>
            </a:r>
            <a:r>
              <a:rPr lang="pt-BR" dirty="0" err="1" smtClean="0"/>
              <a:t>dans</a:t>
            </a:r>
            <a:r>
              <a:rPr lang="pt-BR" dirty="0" smtClean="0"/>
              <a:t> </a:t>
            </a:r>
            <a:r>
              <a:rPr lang="pt-BR" dirty="0" err="1" smtClean="0"/>
              <a:t>les</a:t>
            </a:r>
            <a:r>
              <a:rPr lang="pt-BR" dirty="0" smtClean="0"/>
              <a:t> </a:t>
            </a:r>
            <a:r>
              <a:rPr lang="pt-BR" dirty="0" err="1" smtClean="0"/>
              <a:t>domaines</a:t>
            </a:r>
            <a:r>
              <a:rPr lang="pt-BR" dirty="0" smtClean="0"/>
              <a:t> </a:t>
            </a:r>
            <a:r>
              <a:rPr lang="pt-BR" dirty="0" err="1" smtClean="0"/>
              <a:t>langagier</a:t>
            </a:r>
            <a:r>
              <a:rPr lang="pt-BR" dirty="0" smtClean="0"/>
              <a:t> et </a:t>
            </a:r>
            <a:r>
              <a:rPr lang="pt-BR" dirty="0" err="1" smtClean="0"/>
              <a:t>culturel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405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69269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Plurilinguisme</a:t>
            </a:r>
            <a:r>
              <a:rPr lang="pt-BR" b="1" dirty="0" smtClean="0"/>
              <a:t> – </a:t>
            </a:r>
            <a:r>
              <a:rPr lang="pt-BR" b="1" dirty="0" err="1" smtClean="0"/>
              <a:t>doc</a:t>
            </a:r>
            <a:r>
              <a:rPr lang="pt-BR" b="1" dirty="0" smtClean="0"/>
              <a:t> CECR </a:t>
            </a:r>
            <a:r>
              <a:rPr lang="pt-BR" b="1" dirty="0" err="1" smtClean="0"/>
              <a:t>compl</a:t>
            </a:r>
            <a:r>
              <a:rPr lang="en-US" b="1" dirty="0" err="1" smtClean="0"/>
              <a:t>émentaire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978000" y="1082161"/>
            <a:ext cx="7313240" cy="10895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b="1" dirty="0" err="1" smtClean="0"/>
              <a:t>Comme</a:t>
            </a:r>
            <a:r>
              <a:rPr lang="pt-BR" b="1" dirty="0" smtClean="0"/>
              <a:t> cela est </a:t>
            </a:r>
            <a:r>
              <a:rPr lang="pt-BR" b="1" dirty="0" err="1" smtClean="0"/>
              <a:t>expliqué</a:t>
            </a:r>
            <a:r>
              <a:rPr lang="pt-BR" b="1" dirty="0" smtClean="0"/>
              <a:t> </a:t>
            </a:r>
            <a:r>
              <a:rPr lang="pt-BR" b="1" dirty="0" err="1" smtClean="0"/>
              <a:t>dans</a:t>
            </a:r>
            <a:r>
              <a:rPr lang="pt-BR" b="1" dirty="0" smtClean="0"/>
              <a:t> </a:t>
            </a:r>
            <a:r>
              <a:rPr lang="pt-BR" b="1" dirty="0" err="1" smtClean="0"/>
              <a:t>le</a:t>
            </a:r>
            <a:r>
              <a:rPr lang="pt-BR" b="1" dirty="0" smtClean="0"/>
              <a:t> </a:t>
            </a:r>
            <a:r>
              <a:rPr lang="pt-BR" b="1" dirty="0" smtClean="0"/>
              <a:t>CECR, </a:t>
            </a:r>
            <a:r>
              <a:rPr lang="pt-BR" b="1" dirty="0" err="1" smtClean="0"/>
              <a:t>la</a:t>
            </a:r>
            <a:r>
              <a:rPr lang="pt-BR" b="1" dirty="0" smtClean="0"/>
              <a:t> </a:t>
            </a:r>
            <a:r>
              <a:rPr lang="pt-BR" b="1" dirty="0" err="1" smtClean="0"/>
              <a:t>compétence</a:t>
            </a:r>
            <a:r>
              <a:rPr lang="pt-BR" b="1" dirty="0" smtClean="0"/>
              <a:t> </a:t>
            </a:r>
            <a:r>
              <a:rPr lang="pt-BR" b="1" dirty="0" err="1" smtClean="0"/>
              <a:t>plurilingue</a:t>
            </a:r>
            <a:r>
              <a:rPr lang="pt-BR" b="1" dirty="0" smtClean="0"/>
              <a:t> implique </a:t>
            </a:r>
            <a:r>
              <a:rPr lang="pt-BR" b="1" dirty="0" err="1" smtClean="0"/>
              <a:t>la</a:t>
            </a:r>
            <a:r>
              <a:rPr lang="pt-BR" b="1" dirty="0" smtClean="0"/>
              <a:t> </a:t>
            </a:r>
            <a:r>
              <a:rPr lang="pt-BR" b="1" dirty="0" err="1" smtClean="0"/>
              <a:t>capacité</a:t>
            </a:r>
            <a:r>
              <a:rPr lang="pt-BR" b="1" dirty="0" smtClean="0"/>
              <a:t> à </a:t>
            </a:r>
            <a:r>
              <a:rPr lang="pt-BR" b="1" dirty="0" err="1" smtClean="0"/>
              <a:t>utiliser</a:t>
            </a:r>
            <a:r>
              <a:rPr lang="pt-BR" b="1" dirty="0" smtClean="0"/>
              <a:t> </a:t>
            </a:r>
            <a:r>
              <a:rPr lang="pt-BR" b="1" dirty="0" err="1" smtClean="0"/>
              <a:t>un</a:t>
            </a:r>
            <a:r>
              <a:rPr lang="pt-BR" b="1" dirty="0" smtClean="0"/>
              <a:t> </a:t>
            </a:r>
            <a:r>
              <a:rPr lang="pt-BR" b="1" dirty="0" err="1" smtClean="0"/>
              <a:t>répertoire</a:t>
            </a:r>
            <a:r>
              <a:rPr lang="pt-BR" b="1" dirty="0" smtClean="0"/>
              <a:t> </a:t>
            </a:r>
            <a:r>
              <a:rPr lang="pt-BR" b="1" dirty="0" err="1" smtClean="0"/>
              <a:t>interdépendant</a:t>
            </a:r>
            <a:r>
              <a:rPr lang="pt-BR" b="1" dirty="0" smtClean="0"/>
              <a:t>, </a:t>
            </a:r>
            <a:r>
              <a:rPr lang="pt-BR" b="1" dirty="0" err="1" smtClean="0"/>
              <a:t>inégal</a:t>
            </a:r>
            <a:r>
              <a:rPr lang="pt-BR" b="1" dirty="0" smtClean="0"/>
              <a:t>, </a:t>
            </a:r>
            <a:r>
              <a:rPr lang="pt-BR" b="1" dirty="0" err="1" smtClean="0"/>
              <a:t>plurilinguistique</a:t>
            </a:r>
            <a:r>
              <a:rPr lang="pt-BR" b="1" dirty="0" smtClean="0"/>
              <a:t> et </a:t>
            </a:r>
            <a:r>
              <a:rPr lang="pt-BR" b="1" dirty="0" err="1" smtClean="0"/>
              <a:t>avec</a:t>
            </a:r>
            <a:r>
              <a:rPr lang="pt-BR" b="1" dirty="0" smtClean="0"/>
              <a:t> une </a:t>
            </a:r>
            <a:r>
              <a:rPr lang="pt-BR" b="1" dirty="0" err="1" smtClean="0"/>
              <a:t>certaine</a:t>
            </a:r>
            <a:r>
              <a:rPr lang="pt-BR" b="1" dirty="0" smtClean="0"/>
              <a:t> </a:t>
            </a:r>
            <a:r>
              <a:rPr lang="pt-BR" b="1" dirty="0" err="1" smtClean="0"/>
              <a:t>flexibilité</a:t>
            </a:r>
            <a:r>
              <a:rPr lang="pt-BR" b="1" dirty="0" smtClean="0"/>
              <a:t> </a:t>
            </a:r>
            <a:r>
              <a:rPr lang="pt-BR" b="1" dirty="0" err="1" smtClean="0"/>
              <a:t>pour</a:t>
            </a:r>
            <a:r>
              <a:rPr lang="pt-BR" b="1" dirty="0" smtClean="0"/>
              <a:t> :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1070224" y="2348880"/>
            <a:ext cx="72210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pt-BR" dirty="0" err="1" smtClean="0"/>
              <a:t>passer</a:t>
            </a:r>
            <a:r>
              <a:rPr lang="pt-BR" dirty="0" smtClean="0"/>
              <a:t> d’une langue ou d’</a:t>
            </a:r>
            <a:r>
              <a:rPr lang="pt-BR" dirty="0" err="1" smtClean="0"/>
              <a:t>un</a:t>
            </a:r>
            <a:r>
              <a:rPr lang="pt-BR" dirty="0" smtClean="0"/>
              <a:t> </a:t>
            </a:r>
            <a:r>
              <a:rPr lang="pt-BR" dirty="0" err="1" smtClean="0"/>
              <a:t>dialecte</a:t>
            </a:r>
            <a:r>
              <a:rPr lang="pt-BR" dirty="0" smtClean="0"/>
              <a:t> (ou d’une </a:t>
            </a:r>
            <a:r>
              <a:rPr lang="pt-BR" dirty="0" err="1" smtClean="0"/>
              <a:t>variété</a:t>
            </a:r>
            <a:r>
              <a:rPr lang="pt-BR" dirty="0" smtClean="0"/>
              <a:t> de langue ou de </a:t>
            </a:r>
            <a:r>
              <a:rPr lang="pt-BR" dirty="0" err="1" smtClean="0"/>
              <a:t>dialecte</a:t>
            </a:r>
            <a:r>
              <a:rPr lang="pt-BR" dirty="0" smtClean="0"/>
              <a:t>) à </a:t>
            </a:r>
            <a:r>
              <a:rPr lang="pt-BR" dirty="0" err="1" smtClean="0"/>
              <a:t>l’autre</a:t>
            </a:r>
            <a:r>
              <a:rPr lang="pt-BR" dirty="0" smtClean="0"/>
              <a:t> ; </a:t>
            </a:r>
          </a:p>
          <a:p>
            <a:pPr marL="285750" indent="-285750">
              <a:buFont typeface="Wingdings" charset="2"/>
              <a:buChar char="Ø"/>
            </a:pPr>
            <a:r>
              <a:rPr lang="pt-BR" dirty="0" smtClean="0"/>
              <a:t> </a:t>
            </a:r>
            <a:r>
              <a:rPr lang="pt-BR" dirty="0" err="1" smtClean="0"/>
              <a:t>s’exprimer</a:t>
            </a:r>
            <a:r>
              <a:rPr lang="pt-BR" dirty="0" smtClean="0"/>
              <a:t> </a:t>
            </a:r>
            <a:r>
              <a:rPr lang="pt-BR" dirty="0" err="1" smtClean="0"/>
              <a:t>dans</a:t>
            </a:r>
            <a:r>
              <a:rPr lang="pt-BR" dirty="0" smtClean="0"/>
              <a:t> une langue (ou </a:t>
            </a:r>
            <a:r>
              <a:rPr lang="pt-BR" dirty="0" err="1" smtClean="0"/>
              <a:t>dans</a:t>
            </a:r>
            <a:r>
              <a:rPr lang="pt-BR" dirty="0" smtClean="0"/>
              <a:t> une </a:t>
            </a:r>
            <a:r>
              <a:rPr lang="pt-BR" dirty="0" err="1" smtClean="0"/>
              <a:t>variété</a:t>
            </a:r>
            <a:r>
              <a:rPr lang="pt-BR" dirty="0" smtClean="0"/>
              <a:t> de langue ou de </a:t>
            </a:r>
            <a:r>
              <a:rPr lang="pt-BR" dirty="0" err="1" smtClean="0"/>
              <a:t>dialecte</a:t>
            </a:r>
            <a:r>
              <a:rPr lang="pt-BR" dirty="0" smtClean="0"/>
              <a:t>) et </a:t>
            </a:r>
            <a:r>
              <a:rPr lang="pt-BR" dirty="0" err="1" smtClean="0"/>
              <a:t>comprendre</a:t>
            </a:r>
            <a:r>
              <a:rPr lang="pt-BR" dirty="0" smtClean="0"/>
              <a:t> une </a:t>
            </a:r>
            <a:r>
              <a:rPr lang="pt-BR" dirty="0" err="1" smtClean="0"/>
              <a:t>personne</a:t>
            </a:r>
            <a:r>
              <a:rPr lang="pt-BR" dirty="0" smtClean="0"/>
              <a:t> </a:t>
            </a:r>
            <a:r>
              <a:rPr lang="pt-BR" dirty="0" err="1" smtClean="0"/>
              <a:t>parlant</a:t>
            </a:r>
            <a:r>
              <a:rPr lang="pt-BR" dirty="0" smtClean="0"/>
              <a:t> une </a:t>
            </a:r>
            <a:r>
              <a:rPr lang="pt-BR" dirty="0" err="1" smtClean="0"/>
              <a:t>autre</a:t>
            </a:r>
            <a:r>
              <a:rPr lang="pt-BR" dirty="0" smtClean="0"/>
              <a:t> langue ; </a:t>
            </a:r>
          </a:p>
          <a:p>
            <a:pPr marL="285750" indent="-285750">
              <a:buFont typeface="Wingdings" charset="2"/>
              <a:buChar char="Ø"/>
            </a:pPr>
            <a:r>
              <a:rPr lang="pt-BR" dirty="0" err="1" smtClean="0"/>
              <a:t>faire</a:t>
            </a:r>
            <a:r>
              <a:rPr lang="pt-BR" dirty="0" smtClean="0"/>
              <a:t> </a:t>
            </a:r>
            <a:r>
              <a:rPr lang="pt-BR" dirty="0" err="1" smtClean="0"/>
              <a:t>appel</a:t>
            </a:r>
            <a:r>
              <a:rPr lang="pt-BR" dirty="0" smtClean="0"/>
              <a:t> à </a:t>
            </a:r>
            <a:r>
              <a:rPr lang="pt-BR" dirty="0" err="1" smtClean="0"/>
              <a:t>sa</a:t>
            </a:r>
            <a:r>
              <a:rPr lang="pt-BR" dirty="0" smtClean="0"/>
              <a:t> </a:t>
            </a:r>
            <a:r>
              <a:rPr lang="pt-BR" dirty="0" err="1" smtClean="0"/>
              <a:t>connaissance</a:t>
            </a:r>
            <a:r>
              <a:rPr lang="pt-BR" dirty="0" smtClean="0"/>
              <a:t> de </a:t>
            </a:r>
            <a:r>
              <a:rPr lang="pt-BR" dirty="0" err="1" smtClean="0"/>
              <a:t>différentes</a:t>
            </a:r>
            <a:r>
              <a:rPr lang="pt-BR" dirty="0" smtClean="0"/>
              <a:t> langues (ou de </a:t>
            </a:r>
            <a:r>
              <a:rPr lang="pt-BR" dirty="0" err="1" smtClean="0"/>
              <a:t>variété</a:t>
            </a:r>
            <a:r>
              <a:rPr lang="pt-BR" dirty="0" smtClean="0"/>
              <a:t> de langue ou de </a:t>
            </a:r>
            <a:r>
              <a:rPr lang="pt-BR" dirty="0" err="1" smtClean="0"/>
              <a:t>dialecte</a:t>
            </a:r>
            <a:r>
              <a:rPr lang="pt-BR" dirty="0" smtClean="0"/>
              <a:t>) </a:t>
            </a:r>
            <a:r>
              <a:rPr lang="pt-BR" dirty="0" err="1" smtClean="0"/>
              <a:t>pour</a:t>
            </a:r>
            <a:r>
              <a:rPr lang="pt-BR" dirty="0" smtClean="0"/>
              <a:t> </a:t>
            </a:r>
            <a:r>
              <a:rPr lang="pt-BR" dirty="0" err="1" smtClean="0"/>
              <a:t>comprendre</a:t>
            </a:r>
            <a:r>
              <a:rPr lang="pt-BR" dirty="0" smtClean="0"/>
              <a:t> </a:t>
            </a:r>
            <a:r>
              <a:rPr lang="pt-BR" dirty="0" err="1" smtClean="0"/>
              <a:t>un</a:t>
            </a:r>
            <a:r>
              <a:rPr lang="pt-BR" dirty="0" smtClean="0"/>
              <a:t> </a:t>
            </a:r>
            <a:r>
              <a:rPr lang="pt-BR" dirty="0" err="1" smtClean="0"/>
              <a:t>texte</a:t>
            </a:r>
            <a:r>
              <a:rPr lang="pt-BR" dirty="0" smtClean="0"/>
              <a:t> ; </a:t>
            </a:r>
          </a:p>
          <a:p>
            <a:pPr marL="285750" indent="-285750">
              <a:buFont typeface="Wingdings" charset="2"/>
              <a:buChar char="Ø"/>
            </a:pPr>
            <a:r>
              <a:rPr lang="pt-BR" dirty="0" smtClean="0"/>
              <a:t> </a:t>
            </a:r>
            <a:r>
              <a:rPr lang="pt-BR" dirty="0" err="1" smtClean="0"/>
              <a:t>reconnaître</a:t>
            </a:r>
            <a:r>
              <a:rPr lang="pt-BR" dirty="0" smtClean="0"/>
              <a:t> </a:t>
            </a:r>
            <a:r>
              <a:rPr lang="pt-BR" dirty="0" err="1" smtClean="0"/>
              <a:t>des</a:t>
            </a:r>
            <a:r>
              <a:rPr lang="pt-BR" dirty="0" smtClean="0"/>
              <a:t> </a:t>
            </a:r>
            <a:r>
              <a:rPr lang="pt-BR" dirty="0" err="1" smtClean="0"/>
              <a:t>mots</a:t>
            </a:r>
            <a:r>
              <a:rPr lang="pt-BR" dirty="0" smtClean="0"/>
              <a:t> </a:t>
            </a:r>
            <a:r>
              <a:rPr lang="pt-BR" dirty="0" err="1" smtClean="0"/>
              <a:t>sous</a:t>
            </a:r>
            <a:r>
              <a:rPr lang="pt-BR" dirty="0" smtClean="0"/>
              <a:t> une forme nouvelle mais </a:t>
            </a:r>
            <a:r>
              <a:rPr lang="pt-BR" dirty="0" err="1" smtClean="0"/>
              <a:t>appartenant</a:t>
            </a:r>
            <a:r>
              <a:rPr lang="pt-BR" dirty="0" smtClean="0"/>
              <a:t> à </a:t>
            </a:r>
            <a:r>
              <a:rPr lang="pt-BR" dirty="0" err="1" smtClean="0"/>
              <a:t>un</a:t>
            </a:r>
            <a:r>
              <a:rPr lang="pt-BR" dirty="0" smtClean="0"/>
              <a:t> stock </a:t>
            </a:r>
            <a:r>
              <a:rPr lang="pt-BR" dirty="0" err="1" smtClean="0"/>
              <a:t>international</a:t>
            </a:r>
            <a:r>
              <a:rPr lang="pt-BR" dirty="0" smtClean="0"/>
              <a:t> </a:t>
            </a:r>
            <a:r>
              <a:rPr lang="pt-BR" dirty="0" err="1" smtClean="0"/>
              <a:t>commun</a:t>
            </a:r>
            <a:r>
              <a:rPr lang="pt-BR" dirty="0" smtClean="0"/>
              <a:t> ; </a:t>
            </a:r>
          </a:p>
          <a:p>
            <a:pPr marL="285750" indent="-285750">
              <a:buFont typeface="Wingdings" charset="2"/>
              <a:buChar char="Ø"/>
            </a:pPr>
            <a:r>
              <a:rPr lang="pt-BR" dirty="0" smtClean="0"/>
              <a:t> </a:t>
            </a:r>
            <a:r>
              <a:rPr lang="pt-BR" dirty="0" err="1" smtClean="0"/>
              <a:t>médier</a:t>
            </a:r>
            <a:r>
              <a:rPr lang="pt-BR" dirty="0" smtClean="0"/>
              <a:t> entre </a:t>
            </a:r>
            <a:r>
              <a:rPr lang="pt-BR" dirty="0" err="1" smtClean="0"/>
              <a:t>des</a:t>
            </a:r>
            <a:r>
              <a:rPr lang="pt-BR" dirty="0" smtClean="0"/>
              <a:t> </a:t>
            </a:r>
            <a:r>
              <a:rPr lang="pt-BR" dirty="0" err="1" smtClean="0"/>
              <a:t>individus</a:t>
            </a:r>
            <a:r>
              <a:rPr lang="pt-BR" dirty="0" smtClean="0"/>
              <a:t> </a:t>
            </a:r>
            <a:r>
              <a:rPr lang="pt-BR" dirty="0" err="1" smtClean="0"/>
              <a:t>qui</a:t>
            </a:r>
            <a:r>
              <a:rPr lang="pt-BR" dirty="0" smtClean="0"/>
              <a:t> n’</a:t>
            </a:r>
            <a:r>
              <a:rPr lang="pt-BR" dirty="0" err="1" smtClean="0"/>
              <a:t>ont</a:t>
            </a:r>
            <a:r>
              <a:rPr lang="pt-BR" dirty="0" smtClean="0"/>
              <a:t> </a:t>
            </a:r>
            <a:r>
              <a:rPr lang="pt-BR" dirty="0" err="1" smtClean="0"/>
              <a:t>aucune</a:t>
            </a:r>
            <a:r>
              <a:rPr lang="pt-BR" dirty="0" smtClean="0"/>
              <a:t> langue (ou </a:t>
            </a:r>
            <a:r>
              <a:rPr lang="pt-BR" dirty="0" err="1" smtClean="0"/>
              <a:t>variété</a:t>
            </a:r>
            <a:r>
              <a:rPr lang="pt-BR" dirty="0" smtClean="0"/>
              <a:t> de langue ou de </a:t>
            </a:r>
            <a:r>
              <a:rPr lang="pt-BR" dirty="0" err="1" smtClean="0"/>
              <a:t>dialecte</a:t>
            </a:r>
            <a:r>
              <a:rPr lang="pt-BR" dirty="0" smtClean="0"/>
              <a:t>)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commun</a:t>
            </a:r>
            <a:r>
              <a:rPr lang="pt-BR" dirty="0" smtClean="0"/>
              <a:t> ou </a:t>
            </a:r>
            <a:r>
              <a:rPr lang="pt-BR" dirty="0" err="1" smtClean="0"/>
              <a:t>qui</a:t>
            </a:r>
            <a:r>
              <a:rPr lang="pt-BR" dirty="0" smtClean="0"/>
              <a:t> n’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ont</a:t>
            </a:r>
            <a:r>
              <a:rPr lang="pt-BR" dirty="0" smtClean="0"/>
              <a:t> que </a:t>
            </a:r>
            <a:r>
              <a:rPr lang="pt-BR" dirty="0" err="1" smtClean="0"/>
              <a:t>des</a:t>
            </a:r>
            <a:r>
              <a:rPr lang="pt-BR" dirty="0" smtClean="0"/>
              <a:t> </a:t>
            </a:r>
            <a:r>
              <a:rPr lang="pt-BR" dirty="0" err="1" smtClean="0"/>
              <a:t>notions</a:t>
            </a:r>
            <a:r>
              <a:rPr lang="pt-BR" dirty="0" smtClean="0"/>
              <a:t> ;</a:t>
            </a:r>
          </a:p>
          <a:p>
            <a:pPr marL="285750" indent="-285750">
              <a:buFont typeface="Wingdings" charset="2"/>
              <a:buChar char="Ø"/>
            </a:pPr>
            <a:r>
              <a:rPr lang="pt-BR" dirty="0" err="1" smtClean="0"/>
              <a:t>mettre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jeu</a:t>
            </a:r>
            <a:r>
              <a:rPr lang="pt-BR" dirty="0" smtClean="0"/>
              <a:t> tout </a:t>
            </a:r>
            <a:r>
              <a:rPr lang="pt-BR" dirty="0" err="1" smtClean="0"/>
              <a:t>un</a:t>
            </a:r>
            <a:r>
              <a:rPr lang="pt-BR" dirty="0" smtClean="0"/>
              <a:t> </a:t>
            </a:r>
            <a:r>
              <a:rPr lang="pt-BR" dirty="0" err="1" smtClean="0"/>
              <a:t>outillage</a:t>
            </a:r>
            <a:r>
              <a:rPr lang="pt-BR" dirty="0" smtClean="0"/>
              <a:t> </a:t>
            </a:r>
            <a:r>
              <a:rPr lang="pt-BR" dirty="0" err="1" smtClean="0"/>
              <a:t>langagier</a:t>
            </a:r>
            <a:r>
              <a:rPr lang="pt-BR" dirty="0" smtClean="0"/>
              <a:t>,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essayant</a:t>
            </a:r>
            <a:r>
              <a:rPr lang="pt-BR" dirty="0" smtClean="0"/>
              <a:t> </a:t>
            </a:r>
            <a:r>
              <a:rPr lang="pt-BR" dirty="0" err="1" smtClean="0"/>
              <a:t>des</a:t>
            </a:r>
            <a:r>
              <a:rPr lang="pt-BR" dirty="0" smtClean="0"/>
              <a:t> </a:t>
            </a:r>
            <a:r>
              <a:rPr lang="pt-BR" dirty="0" err="1" smtClean="0"/>
              <a:t>expressions</a:t>
            </a:r>
            <a:r>
              <a:rPr lang="pt-BR" dirty="0" smtClean="0"/>
              <a:t> </a:t>
            </a:r>
            <a:r>
              <a:rPr lang="pt-BR" dirty="0" err="1" smtClean="0"/>
              <a:t>possibles</a:t>
            </a:r>
            <a:r>
              <a:rPr lang="pt-BR" dirty="0" smtClean="0"/>
              <a:t> ; </a:t>
            </a:r>
          </a:p>
          <a:p>
            <a:pPr marL="285750" indent="-285750">
              <a:buFont typeface="Wingdings" charset="2"/>
              <a:buChar char="Ø"/>
            </a:pPr>
            <a:r>
              <a:rPr lang="pt-BR" dirty="0" err="1" smtClean="0"/>
              <a:t>exploiter</a:t>
            </a:r>
            <a:r>
              <a:rPr lang="pt-BR" dirty="0" smtClean="0"/>
              <a:t> </a:t>
            </a:r>
            <a:r>
              <a:rPr lang="pt-BR" dirty="0" err="1" smtClean="0"/>
              <a:t>le</a:t>
            </a:r>
            <a:r>
              <a:rPr lang="pt-BR" dirty="0" smtClean="0"/>
              <a:t> </a:t>
            </a:r>
            <a:r>
              <a:rPr lang="pt-BR" dirty="0" err="1" smtClean="0"/>
              <a:t>paralinguistique</a:t>
            </a:r>
            <a:r>
              <a:rPr lang="pt-BR" dirty="0" smtClean="0"/>
              <a:t> (mimique, geste, mime, etc.).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7661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817563"/>
            <a:ext cx="7488831" cy="1201737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Échelle</a:t>
            </a:r>
            <a:r>
              <a:rPr lang="en-US" sz="3200" dirty="0" smtClean="0">
                <a:solidFill>
                  <a:srgbClr val="C00000"/>
                </a:solidFill>
              </a:rPr>
              <a:t> de </a:t>
            </a:r>
            <a:r>
              <a:rPr lang="en-US" sz="3200" dirty="0" err="1" smtClean="0">
                <a:solidFill>
                  <a:srgbClr val="C00000"/>
                </a:solidFill>
              </a:rPr>
              <a:t>compétences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à</a:t>
            </a:r>
            <a:r>
              <a:rPr lang="en-US" sz="3200" dirty="0" smtClean="0">
                <a:solidFill>
                  <a:srgbClr val="C00000"/>
                </a:solidFill>
              </a:rPr>
              <a:t> quoi </a:t>
            </a:r>
            <a:r>
              <a:rPr lang="en-US" sz="3200" dirty="0" err="1" smtClean="0">
                <a:solidFill>
                  <a:srgbClr val="C00000"/>
                </a:solidFill>
              </a:rPr>
              <a:t>ça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sert</a:t>
            </a:r>
            <a:r>
              <a:rPr lang="en-US" sz="3200" dirty="0" smtClean="0">
                <a:solidFill>
                  <a:srgbClr val="C00000"/>
                </a:solidFill>
              </a:rPr>
              <a:t>?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95375" y="2040095"/>
            <a:ext cx="7077025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v"/>
            </a:pPr>
            <a:r>
              <a:rPr lang="pt-BR" b="1" dirty="0" err="1" smtClean="0"/>
              <a:t>D</a:t>
            </a:r>
            <a:r>
              <a:rPr lang="en-US" b="1" dirty="0" err="1" smtClean="0"/>
              <a:t>éfinition</a:t>
            </a:r>
            <a:r>
              <a:rPr lang="en-US" b="1" dirty="0" smtClean="0"/>
              <a:t> </a:t>
            </a:r>
            <a:r>
              <a:rPr lang="en-US" b="1" dirty="0" err="1" smtClean="0"/>
              <a:t>classique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C’est</a:t>
            </a:r>
            <a:r>
              <a:rPr lang="en-US" dirty="0" smtClean="0"/>
              <a:t> un </a:t>
            </a:r>
            <a:r>
              <a:rPr lang="en-US" dirty="0" err="1" smtClean="0"/>
              <a:t>référentiel</a:t>
            </a:r>
            <a:r>
              <a:rPr lang="en-US" dirty="0" smtClean="0"/>
              <a:t> </a:t>
            </a:r>
            <a:r>
              <a:rPr lang="en-US" dirty="0"/>
              <a:t>pour qualifier le </a:t>
            </a:r>
            <a:r>
              <a:rPr lang="en-US" dirty="0" err="1"/>
              <a:t>niveau</a:t>
            </a:r>
            <a:r>
              <a:rPr lang="en-US" dirty="0"/>
              <a:t> de </a:t>
            </a:r>
            <a:r>
              <a:rPr lang="en-US" dirty="0" err="1"/>
              <a:t>quelqu'un</a:t>
            </a:r>
            <a:r>
              <a:rPr lang="en-US" dirty="0"/>
              <a:t>, </a:t>
            </a:r>
            <a:r>
              <a:rPr lang="en-US" dirty="0" err="1"/>
              <a:t>quelle</a:t>
            </a:r>
            <a:r>
              <a:rPr lang="en-US" dirty="0"/>
              <a:t> </a:t>
            </a:r>
            <a:r>
              <a:rPr lang="en-US" b="1" dirty="0" err="1"/>
              <a:t>que</a:t>
            </a:r>
            <a:r>
              <a:rPr lang="en-US" dirty="0"/>
              <a:t> </a:t>
            </a:r>
            <a:r>
              <a:rPr lang="en-US" dirty="0" err="1"/>
              <a:t>soit</a:t>
            </a:r>
            <a:r>
              <a:rPr lang="en-US" dirty="0"/>
              <a:t> la langue </a:t>
            </a:r>
            <a:r>
              <a:rPr lang="en-US" dirty="0" err="1"/>
              <a:t>européenne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question. </a:t>
            </a:r>
            <a:r>
              <a:rPr lang="en-US" dirty="0" err="1"/>
              <a:t>Autrement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 </a:t>
            </a:r>
            <a:r>
              <a:rPr lang="en-US" b="1" dirty="0" err="1"/>
              <a:t>échelle</a:t>
            </a:r>
            <a:r>
              <a:rPr lang="en-US" dirty="0"/>
              <a:t> </a:t>
            </a:r>
            <a:r>
              <a:rPr lang="en-US" dirty="0" err="1"/>
              <a:t>universelle</a:t>
            </a:r>
            <a:r>
              <a:rPr lang="en-US" dirty="0"/>
              <a:t> </a:t>
            </a:r>
            <a:r>
              <a:rPr lang="en-US" dirty="0" err="1"/>
              <a:t>définissant</a:t>
            </a:r>
            <a:r>
              <a:rPr lang="en-US" dirty="0"/>
              <a:t> des </a:t>
            </a:r>
            <a:r>
              <a:rPr lang="en-US" dirty="0" err="1"/>
              <a:t>niveaux</a:t>
            </a:r>
            <a:r>
              <a:rPr lang="en-US" dirty="0"/>
              <a:t> de </a:t>
            </a:r>
            <a:r>
              <a:rPr lang="en-US" b="1" dirty="0" err="1"/>
              <a:t>compétence</a:t>
            </a:r>
            <a:r>
              <a:rPr lang="en-US" dirty="0"/>
              <a:t> 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langue</a:t>
            </a:r>
            <a:r>
              <a:rPr lang="en-US" dirty="0" smtClean="0"/>
              <a:t>.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v"/>
            </a:pPr>
            <a:endParaRPr lang="en-US" dirty="0"/>
          </a:p>
          <a:p>
            <a:pPr marL="285750" indent="-285750">
              <a:lnSpc>
                <a:spcPct val="120000"/>
              </a:lnSpc>
              <a:buFont typeface="Wingdings" charset="2"/>
              <a:buChar char="v"/>
            </a:pPr>
            <a:r>
              <a:rPr lang="en-US" dirty="0" err="1" smtClean="0">
                <a:solidFill>
                  <a:srgbClr val="C00000"/>
                </a:solidFill>
              </a:rPr>
              <a:t>Mais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</a:t>
            </a:r>
            <a:r>
              <a:rPr lang="en-US" dirty="0" err="1" smtClean="0">
                <a:solidFill>
                  <a:srgbClr val="C00000"/>
                </a:solidFill>
              </a:rPr>
              <a:t>éférentiel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prend</a:t>
            </a:r>
            <a:r>
              <a:rPr lang="en-US" dirty="0" smtClean="0">
                <a:solidFill>
                  <a:srgbClr val="C00000"/>
                </a:solidFill>
              </a:rPr>
              <a:t> en </a:t>
            </a:r>
            <a:r>
              <a:rPr lang="en-US" dirty="0" err="1" smtClean="0">
                <a:solidFill>
                  <a:srgbClr val="C00000"/>
                </a:solidFill>
              </a:rPr>
              <a:t>compte</a:t>
            </a:r>
            <a:r>
              <a:rPr lang="en-US" dirty="0" smtClean="0">
                <a:solidFill>
                  <a:srgbClr val="C00000"/>
                </a:solidFill>
              </a:rPr>
              <a:t> les </a:t>
            </a:r>
            <a:r>
              <a:rPr lang="en-US" dirty="0" err="1" smtClean="0">
                <a:solidFill>
                  <a:srgbClr val="C00000"/>
                </a:solidFill>
              </a:rPr>
              <a:t>spécificités</a:t>
            </a:r>
            <a:r>
              <a:rPr lang="en-US" dirty="0" smtClean="0">
                <a:solidFill>
                  <a:srgbClr val="C00000"/>
                </a:solidFill>
              </a:rPr>
              <a:t> des </a:t>
            </a:r>
            <a:r>
              <a:rPr lang="en-US" dirty="0" err="1" smtClean="0">
                <a:solidFill>
                  <a:srgbClr val="C00000"/>
                </a:solidFill>
              </a:rPr>
              <a:t>contextes</a:t>
            </a:r>
            <a:r>
              <a:rPr lang="en-US" dirty="0" smtClean="0">
                <a:solidFill>
                  <a:srgbClr val="C00000"/>
                </a:solidFill>
              </a:rPr>
              <a:t>? </a:t>
            </a:r>
            <a:r>
              <a:rPr lang="en-US" dirty="0" err="1" smtClean="0">
                <a:solidFill>
                  <a:srgbClr val="C00000"/>
                </a:solidFill>
              </a:rPr>
              <a:t>Ou</a:t>
            </a:r>
            <a:r>
              <a:rPr lang="en-US" dirty="0" smtClean="0">
                <a:solidFill>
                  <a:srgbClr val="C00000"/>
                </a:solidFill>
              </a:rPr>
              <a:t> des </a:t>
            </a:r>
            <a:r>
              <a:rPr lang="en-US" dirty="0" err="1" smtClean="0">
                <a:solidFill>
                  <a:srgbClr val="C00000"/>
                </a:solidFill>
              </a:rPr>
              <a:t>besoins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d’apprentissage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v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v"/>
            </a:pPr>
            <a:r>
              <a:rPr lang="pt-BR" dirty="0" smtClean="0"/>
              <a:t>Que </a:t>
            </a:r>
            <a:r>
              <a:rPr lang="pt-BR" dirty="0" err="1" smtClean="0"/>
              <a:t>disent</a:t>
            </a:r>
            <a:r>
              <a:rPr lang="pt-BR" dirty="0" smtClean="0"/>
              <a:t> </a:t>
            </a:r>
            <a:r>
              <a:rPr lang="pt-BR" dirty="0" err="1" smtClean="0"/>
              <a:t>les</a:t>
            </a:r>
            <a:r>
              <a:rPr lang="pt-BR" dirty="0" smtClean="0"/>
              <a:t> </a:t>
            </a:r>
            <a:r>
              <a:rPr lang="pt-BR" dirty="0" err="1" smtClean="0"/>
              <a:t>documents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0330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369" y="620688"/>
            <a:ext cx="7232154" cy="667221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Échelle</a:t>
            </a:r>
            <a:r>
              <a:rPr lang="en-US" sz="3200" dirty="0" smtClean="0">
                <a:solidFill>
                  <a:srgbClr val="C00000"/>
                </a:solidFill>
              </a:rPr>
              <a:t> de </a:t>
            </a:r>
            <a:r>
              <a:rPr lang="en-US" sz="3200" dirty="0" err="1" smtClean="0">
                <a:solidFill>
                  <a:srgbClr val="C00000"/>
                </a:solidFill>
              </a:rPr>
              <a:t>compétences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à</a:t>
            </a:r>
            <a:r>
              <a:rPr lang="en-US" sz="3200" dirty="0" smtClean="0">
                <a:solidFill>
                  <a:srgbClr val="C00000"/>
                </a:solidFill>
              </a:rPr>
              <a:t> quoi </a:t>
            </a:r>
            <a:r>
              <a:rPr lang="en-US" sz="3200" dirty="0" err="1" smtClean="0">
                <a:solidFill>
                  <a:srgbClr val="C00000"/>
                </a:solidFill>
              </a:rPr>
              <a:t>ça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sert</a:t>
            </a:r>
            <a:r>
              <a:rPr lang="en-US" sz="3200" dirty="0" smtClean="0">
                <a:solidFill>
                  <a:srgbClr val="C00000"/>
                </a:solidFill>
              </a:rPr>
              <a:t>?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19933" y="1308869"/>
            <a:ext cx="7324475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v"/>
            </a:pPr>
            <a:r>
              <a:rPr lang="en-US" b="1" dirty="0" smtClean="0"/>
              <a:t>CECR – 2001</a:t>
            </a:r>
          </a:p>
          <a:p>
            <a:pPr marL="285750" indent="-285750" algn="just">
              <a:lnSpc>
                <a:spcPct val="120000"/>
              </a:lnSpc>
              <a:buFont typeface="Wingdings" charset="2"/>
              <a:buChar char="v"/>
            </a:pPr>
            <a:r>
              <a:rPr lang="en-US" dirty="0" err="1" smtClean="0"/>
              <a:t>L’échelle</a:t>
            </a:r>
            <a:r>
              <a:rPr lang="en-US" dirty="0" smtClean="0"/>
              <a:t> </a:t>
            </a:r>
            <a:r>
              <a:rPr lang="en-US" dirty="0"/>
              <a:t>d’un cadre </a:t>
            </a:r>
            <a:r>
              <a:rPr lang="en-US" dirty="0" err="1"/>
              <a:t>commun</a:t>
            </a:r>
            <a:r>
              <a:rPr lang="en-US" dirty="0"/>
              <a:t> de </a:t>
            </a:r>
            <a:r>
              <a:rPr lang="en-US" dirty="0" err="1"/>
              <a:t>référence</a:t>
            </a:r>
            <a:r>
              <a:rPr lang="en-US" dirty="0"/>
              <a:t> </a:t>
            </a:r>
            <a:r>
              <a:rPr lang="en-US" dirty="0" err="1"/>
              <a:t>devrait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hors </a:t>
            </a:r>
            <a:r>
              <a:rPr lang="en-US" dirty="0" err="1">
                <a:solidFill>
                  <a:srgbClr val="C00000"/>
                </a:solidFill>
              </a:rPr>
              <a:t>contexte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afin</a:t>
            </a:r>
            <a:r>
              <a:rPr lang="en-US" dirty="0"/>
              <a:t> de </a:t>
            </a:r>
            <a:r>
              <a:rPr lang="en-US" dirty="0" err="1"/>
              <a:t>prendre</a:t>
            </a:r>
            <a:r>
              <a:rPr lang="en-US" dirty="0"/>
              <a:t> en </a:t>
            </a:r>
            <a:r>
              <a:rPr lang="en-US" dirty="0" err="1"/>
              <a:t>compte</a:t>
            </a:r>
            <a:r>
              <a:rPr lang="en-US" dirty="0"/>
              <a:t> les </a:t>
            </a:r>
            <a:r>
              <a:rPr lang="en-US" dirty="0" err="1">
                <a:solidFill>
                  <a:srgbClr val="C00000"/>
                </a:solidFill>
              </a:rPr>
              <a:t>résultats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généralisables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de situations </a:t>
            </a:r>
            <a:r>
              <a:rPr lang="en-US" dirty="0" err="1"/>
              <a:t>spécifiques</a:t>
            </a:r>
            <a:r>
              <a:rPr lang="en-US" dirty="0"/>
              <a:t> </a:t>
            </a:r>
            <a:r>
              <a:rPr lang="en-US" dirty="0" err="1"/>
              <a:t>différentes</a:t>
            </a:r>
            <a:r>
              <a:rPr lang="en-US" dirty="0"/>
              <a:t>. </a:t>
            </a:r>
            <a:r>
              <a:rPr lang="en-US" dirty="0" err="1"/>
              <a:t>C’est</a:t>
            </a:r>
            <a:r>
              <a:rPr lang="en-US" dirty="0"/>
              <a:t>-</a:t>
            </a:r>
            <a:r>
              <a:rPr lang="en-US" dirty="0" err="1"/>
              <a:t>à</a:t>
            </a:r>
            <a:r>
              <a:rPr lang="en-US" dirty="0"/>
              <a:t>-dire, par </a:t>
            </a:r>
            <a:r>
              <a:rPr lang="en-US" dirty="0" err="1"/>
              <a:t>exemple</a:t>
            </a:r>
            <a:r>
              <a:rPr lang="en-US" dirty="0"/>
              <a:t>, </a:t>
            </a:r>
            <a:r>
              <a:rPr lang="en-US" dirty="0" err="1"/>
              <a:t>qu’il</a:t>
            </a:r>
            <a:r>
              <a:rPr lang="en-US" dirty="0"/>
              <a:t> ne </a:t>
            </a:r>
            <a:r>
              <a:rPr lang="en-US" dirty="0" err="1"/>
              <a:t>faudrait</a:t>
            </a:r>
            <a:r>
              <a:rPr lang="en-US" dirty="0"/>
              <a:t> pas </a:t>
            </a:r>
            <a:r>
              <a:rPr lang="en-US" dirty="0" err="1"/>
              <a:t>produire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échelle</a:t>
            </a:r>
            <a:r>
              <a:rPr lang="en-US" dirty="0"/>
              <a:t> pour un milieu </a:t>
            </a:r>
            <a:r>
              <a:rPr lang="en-US" dirty="0" err="1"/>
              <a:t>scolaire</a:t>
            </a:r>
            <a:r>
              <a:rPr lang="en-US" dirty="0"/>
              <a:t> </a:t>
            </a:r>
            <a:r>
              <a:rPr lang="en-US" dirty="0" err="1"/>
              <a:t>spécifique</a:t>
            </a:r>
            <a:r>
              <a:rPr lang="en-US" dirty="0"/>
              <a:t> et </a:t>
            </a:r>
            <a:r>
              <a:rPr lang="en-US" dirty="0" err="1"/>
              <a:t>l’appliquer</a:t>
            </a:r>
            <a:r>
              <a:rPr lang="en-US" dirty="0"/>
              <a:t> </a:t>
            </a:r>
            <a:r>
              <a:rPr lang="en-US" dirty="0" err="1"/>
              <a:t>ensuite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des </a:t>
            </a:r>
            <a:r>
              <a:rPr lang="en-US" dirty="0" err="1"/>
              <a:t>adultes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vice versa. </a:t>
            </a:r>
            <a:r>
              <a:rPr lang="en-US" dirty="0" err="1">
                <a:solidFill>
                  <a:srgbClr val="C00000"/>
                </a:solidFill>
              </a:rPr>
              <a:t>Pourtant</a:t>
            </a:r>
            <a:r>
              <a:rPr lang="en-US" dirty="0">
                <a:solidFill>
                  <a:srgbClr val="C00000"/>
                </a:solidFill>
              </a:rPr>
              <a:t>, les </a:t>
            </a:r>
            <a:r>
              <a:rPr lang="en-US" dirty="0" err="1">
                <a:solidFill>
                  <a:srgbClr val="C00000"/>
                </a:solidFill>
              </a:rPr>
              <a:t>descripteurs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d’une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échelle</a:t>
            </a:r>
            <a:r>
              <a:rPr lang="en-US" dirty="0">
                <a:solidFill>
                  <a:srgbClr val="C00000"/>
                </a:solidFill>
              </a:rPr>
              <a:t> commune de </a:t>
            </a:r>
            <a:r>
              <a:rPr lang="en-US" dirty="0" err="1">
                <a:solidFill>
                  <a:srgbClr val="C00000"/>
                </a:solidFill>
              </a:rPr>
              <a:t>référence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doivent</a:t>
            </a:r>
            <a:r>
              <a:rPr lang="en-US" dirty="0">
                <a:solidFill>
                  <a:srgbClr val="C00000"/>
                </a:solidFill>
              </a:rPr>
              <a:t>, en </a:t>
            </a:r>
            <a:r>
              <a:rPr lang="en-US" dirty="0" err="1">
                <a:solidFill>
                  <a:srgbClr val="C00000"/>
                </a:solidFill>
              </a:rPr>
              <a:t>même</a:t>
            </a:r>
            <a:r>
              <a:rPr lang="en-US" dirty="0">
                <a:solidFill>
                  <a:srgbClr val="C00000"/>
                </a:solidFill>
              </a:rPr>
              <a:t> temps, </a:t>
            </a:r>
            <a:r>
              <a:rPr lang="en-US" dirty="0" err="1">
                <a:solidFill>
                  <a:srgbClr val="C00000"/>
                </a:solidFill>
              </a:rPr>
              <a:t>être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pertinents</a:t>
            </a:r>
            <a:r>
              <a:rPr lang="en-US" dirty="0">
                <a:solidFill>
                  <a:srgbClr val="C00000"/>
                </a:solidFill>
              </a:rPr>
              <a:t> par rapport au </a:t>
            </a:r>
            <a:r>
              <a:rPr lang="en-US" dirty="0" err="1">
                <a:solidFill>
                  <a:srgbClr val="C00000"/>
                </a:solidFill>
              </a:rPr>
              <a:t>contexte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rattachables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à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chacun</a:t>
            </a:r>
            <a:r>
              <a:rPr lang="en-US" dirty="0">
                <a:solidFill>
                  <a:srgbClr val="C00000"/>
                </a:solidFill>
              </a:rPr>
              <a:t> des </a:t>
            </a:r>
            <a:r>
              <a:rPr lang="en-US" dirty="0" err="1">
                <a:solidFill>
                  <a:srgbClr val="C00000"/>
                </a:solidFill>
              </a:rPr>
              <a:t>contextes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pertinents</a:t>
            </a:r>
            <a:r>
              <a:rPr lang="en-US" dirty="0">
                <a:solidFill>
                  <a:srgbClr val="C00000"/>
                </a:solidFill>
              </a:rPr>
              <a:t> et </a:t>
            </a:r>
            <a:r>
              <a:rPr lang="en-US" dirty="0" err="1">
                <a:solidFill>
                  <a:srgbClr val="C00000"/>
                </a:solidFill>
              </a:rPr>
              <a:t>transférables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dans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contextes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 </a:t>
            </a:r>
            <a:r>
              <a:rPr lang="en-US" dirty="0" err="1"/>
              <a:t>ainsi</a:t>
            </a:r>
            <a:r>
              <a:rPr lang="en-US" dirty="0"/>
              <a:t> </a:t>
            </a:r>
            <a:r>
              <a:rPr lang="en-US" dirty="0" err="1"/>
              <a:t>qu’appropriés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fonction</a:t>
            </a:r>
            <a:r>
              <a:rPr lang="en-US" dirty="0"/>
              <a:t> pour </a:t>
            </a:r>
            <a:r>
              <a:rPr lang="en-US" dirty="0" err="1"/>
              <a:t>laquelle</a:t>
            </a:r>
            <a:r>
              <a:rPr lang="en-US" dirty="0"/>
              <a:t> on les y </a:t>
            </a:r>
            <a:r>
              <a:rPr lang="en-US" dirty="0" err="1"/>
              <a:t>utilise</a:t>
            </a:r>
            <a:r>
              <a:rPr lang="en-US" dirty="0"/>
              <a:t>.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signifie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les </a:t>
            </a:r>
            <a:r>
              <a:rPr lang="en-US" dirty="0" err="1"/>
              <a:t>catégories</a:t>
            </a:r>
            <a:r>
              <a:rPr lang="en-US" dirty="0"/>
              <a:t> par </a:t>
            </a:r>
            <a:r>
              <a:rPr lang="en-US" dirty="0" err="1"/>
              <a:t>lesquelles</a:t>
            </a:r>
            <a:r>
              <a:rPr lang="en-US" dirty="0"/>
              <a:t> on </a:t>
            </a:r>
            <a:r>
              <a:rPr lang="en-US" dirty="0" err="1"/>
              <a:t>décrit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les </a:t>
            </a:r>
            <a:r>
              <a:rPr lang="en-US" dirty="0" err="1"/>
              <a:t>apprenants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capables</a:t>
            </a:r>
            <a:r>
              <a:rPr lang="en-US" dirty="0"/>
              <a:t> de faire </a:t>
            </a:r>
            <a:r>
              <a:rPr lang="en-US" dirty="0" err="1"/>
              <a:t>dans</a:t>
            </a:r>
            <a:r>
              <a:rPr lang="en-US" dirty="0"/>
              <a:t> des situations </a:t>
            </a:r>
            <a:r>
              <a:rPr lang="en-US" dirty="0" err="1"/>
              <a:t>différentes</a:t>
            </a:r>
            <a:r>
              <a:rPr lang="en-US" dirty="0"/>
              <a:t> </a:t>
            </a:r>
            <a:r>
              <a:rPr lang="en-US" dirty="0" err="1"/>
              <a:t>d’utilisation</a:t>
            </a:r>
            <a:r>
              <a:rPr lang="en-US" dirty="0"/>
              <a:t> </a:t>
            </a:r>
            <a:r>
              <a:rPr lang="en-US" dirty="0" err="1"/>
              <a:t>doivent</a:t>
            </a:r>
            <a:r>
              <a:rPr lang="en-US" dirty="0"/>
              <a:t> </a:t>
            </a:r>
            <a:r>
              <a:rPr lang="en-US" dirty="0" err="1"/>
              <a:t>pouvoir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rattachées</a:t>
            </a:r>
            <a:r>
              <a:rPr lang="en-US" dirty="0"/>
              <a:t> aux </a:t>
            </a:r>
            <a:r>
              <a:rPr lang="en-US" dirty="0" err="1"/>
              <a:t>contextes</a:t>
            </a:r>
            <a:r>
              <a:rPr lang="en-US" dirty="0"/>
              <a:t> </a:t>
            </a:r>
            <a:r>
              <a:rPr lang="en-US" dirty="0" err="1"/>
              <a:t>cibles</a:t>
            </a:r>
            <a:r>
              <a:rPr lang="en-US" dirty="0"/>
              <a:t> </a:t>
            </a:r>
            <a:r>
              <a:rPr lang="en-US" dirty="0" err="1"/>
              <a:t>d’utilisation</a:t>
            </a:r>
            <a:r>
              <a:rPr lang="en-US" dirty="0"/>
              <a:t> de </a:t>
            </a:r>
            <a:r>
              <a:rPr lang="en-US" dirty="0" err="1"/>
              <a:t>groupes</a:t>
            </a:r>
            <a:r>
              <a:rPr lang="en-US" dirty="0"/>
              <a:t> </a:t>
            </a:r>
            <a:r>
              <a:rPr lang="en-US" dirty="0" err="1"/>
              <a:t>d’apprenants</a:t>
            </a:r>
            <a:r>
              <a:rPr lang="en-US" dirty="0"/>
              <a:t> </a:t>
            </a:r>
            <a:r>
              <a:rPr lang="en-US" dirty="0" err="1"/>
              <a:t>différents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l’ensemble</a:t>
            </a:r>
            <a:r>
              <a:rPr lang="en-US" dirty="0"/>
              <a:t> de la population </a:t>
            </a:r>
            <a:r>
              <a:rPr lang="en-US" dirty="0" err="1"/>
              <a:t>cible</a:t>
            </a:r>
            <a:r>
              <a:rPr lang="en-US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0601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369" y="620688"/>
            <a:ext cx="7232154" cy="667221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Échelle</a:t>
            </a:r>
            <a:r>
              <a:rPr lang="en-US" sz="3200" dirty="0" smtClean="0">
                <a:solidFill>
                  <a:srgbClr val="C00000"/>
                </a:solidFill>
              </a:rPr>
              <a:t> de </a:t>
            </a:r>
            <a:r>
              <a:rPr lang="en-US" sz="3200" dirty="0" err="1" smtClean="0">
                <a:solidFill>
                  <a:srgbClr val="C00000"/>
                </a:solidFill>
              </a:rPr>
              <a:t>compétences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à</a:t>
            </a:r>
            <a:r>
              <a:rPr lang="en-US" sz="3200" dirty="0" smtClean="0">
                <a:solidFill>
                  <a:srgbClr val="C00000"/>
                </a:solidFill>
              </a:rPr>
              <a:t> quoi </a:t>
            </a:r>
            <a:r>
              <a:rPr lang="en-US" sz="3200" dirty="0" err="1" smtClean="0">
                <a:solidFill>
                  <a:srgbClr val="C00000"/>
                </a:solidFill>
              </a:rPr>
              <a:t>ça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sert</a:t>
            </a:r>
            <a:r>
              <a:rPr lang="en-US" sz="3200" dirty="0" smtClean="0">
                <a:solidFill>
                  <a:srgbClr val="C00000"/>
                </a:solidFill>
              </a:rPr>
              <a:t>?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43608" y="1278946"/>
            <a:ext cx="7324475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v"/>
            </a:pPr>
            <a:r>
              <a:rPr lang="en-US" b="1" dirty="0" smtClean="0"/>
              <a:t>CECR – 2001</a:t>
            </a:r>
          </a:p>
          <a:p>
            <a:pPr marL="285750" indent="-285750" algn="just">
              <a:lnSpc>
                <a:spcPct val="120000"/>
              </a:lnSpc>
              <a:buFont typeface="Wingdings" charset="2"/>
              <a:buChar char="v"/>
            </a:pPr>
            <a:r>
              <a:rPr lang="en-US" dirty="0"/>
              <a:t> Le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niveaux</a:t>
            </a:r>
            <a:r>
              <a:rPr lang="en-US" dirty="0"/>
              <a:t> </a:t>
            </a:r>
            <a:r>
              <a:rPr lang="en-US" dirty="0" err="1"/>
              <a:t>adopté</a:t>
            </a:r>
            <a:r>
              <a:rPr lang="en-US" dirty="0"/>
              <a:t> </a:t>
            </a:r>
            <a:r>
              <a:rPr lang="en-US" dirty="0" err="1"/>
              <a:t>devrait</a:t>
            </a:r>
            <a:r>
              <a:rPr lang="en-US" dirty="0"/>
              <a:t> </a:t>
            </a:r>
            <a:r>
              <a:rPr lang="en-US" dirty="0" err="1"/>
              <a:t>pouvoir</a:t>
            </a:r>
            <a:r>
              <a:rPr lang="en-US" dirty="0"/>
              <a:t> </a:t>
            </a:r>
            <a:r>
              <a:rPr lang="en-US" dirty="0" err="1"/>
              <a:t>refléter</a:t>
            </a:r>
            <a:r>
              <a:rPr lang="en-US" dirty="0"/>
              <a:t> la progression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différents</a:t>
            </a:r>
            <a:r>
              <a:rPr lang="en-US" dirty="0"/>
              <a:t> </a:t>
            </a:r>
            <a:r>
              <a:rPr lang="en-US" dirty="0" err="1"/>
              <a:t>secteurs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, pour </a:t>
            </a:r>
            <a:r>
              <a:rPr lang="en-US" dirty="0" err="1"/>
              <a:t>chaque</a:t>
            </a:r>
            <a:r>
              <a:rPr lang="en-US" dirty="0"/>
              <a:t> situation </a:t>
            </a:r>
            <a:r>
              <a:rPr lang="en-US" dirty="0" err="1"/>
              <a:t>particulière</a:t>
            </a:r>
            <a:r>
              <a:rPr lang="en-US" dirty="0"/>
              <a:t>, ne </a:t>
            </a:r>
            <a:r>
              <a:rPr lang="en-US" dirty="0" err="1"/>
              <a:t>devrait</a:t>
            </a:r>
            <a:r>
              <a:rPr lang="en-US" dirty="0"/>
              <a:t> pas </a:t>
            </a:r>
            <a:r>
              <a:rPr lang="en-US" dirty="0" err="1"/>
              <a:t>excéder</a:t>
            </a:r>
            <a:r>
              <a:rPr lang="en-US" dirty="0"/>
              <a:t> le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niveaux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l’on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raisonnablement</a:t>
            </a:r>
            <a:r>
              <a:rPr lang="en-US" dirty="0"/>
              <a:t> et </a:t>
            </a:r>
            <a:r>
              <a:rPr lang="en-US" dirty="0" err="1"/>
              <a:t>sûrement</a:t>
            </a:r>
            <a:r>
              <a:rPr lang="en-US" dirty="0"/>
              <a:t> </a:t>
            </a:r>
            <a:r>
              <a:rPr lang="en-US" dirty="0" err="1"/>
              <a:t>distinguer</a:t>
            </a:r>
            <a:r>
              <a:rPr lang="en-US" dirty="0"/>
              <a:t>.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avoir</a:t>
            </a:r>
            <a:r>
              <a:rPr lang="en-US" dirty="0"/>
              <a:t> pour </a:t>
            </a:r>
            <a:r>
              <a:rPr lang="en-US" dirty="0" err="1"/>
              <a:t>conséquence</a:t>
            </a:r>
            <a:r>
              <a:rPr lang="en-US" dirty="0"/>
              <a:t> </a:t>
            </a:r>
            <a:r>
              <a:rPr lang="en-US" dirty="0" err="1"/>
              <a:t>l’adoption</a:t>
            </a:r>
            <a:r>
              <a:rPr lang="en-US" dirty="0"/>
              <a:t> de </a:t>
            </a:r>
            <a:r>
              <a:rPr lang="en-US" dirty="0" err="1"/>
              <a:t>degrés</a:t>
            </a:r>
            <a:r>
              <a:rPr lang="en-US" dirty="0"/>
              <a:t> de dimensions </a:t>
            </a:r>
            <a:r>
              <a:rPr lang="en-US" dirty="0" err="1"/>
              <a:t>différentes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approche</a:t>
            </a:r>
            <a:r>
              <a:rPr lang="en-US" dirty="0"/>
              <a:t> avec </a:t>
            </a:r>
            <a:r>
              <a:rPr lang="en-US" dirty="0" err="1"/>
              <a:t>deux</a:t>
            </a:r>
            <a:r>
              <a:rPr lang="en-US" dirty="0"/>
              <a:t> gradations, </a:t>
            </a:r>
            <a:r>
              <a:rPr lang="en-US" dirty="0" err="1"/>
              <a:t>l’une</a:t>
            </a:r>
            <a:r>
              <a:rPr lang="en-US" dirty="0"/>
              <a:t> plus large pour les </a:t>
            </a:r>
            <a:r>
              <a:rPr lang="en-US" dirty="0" err="1"/>
              <a:t>niveaux</a:t>
            </a:r>
            <a:r>
              <a:rPr lang="en-US" dirty="0"/>
              <a:t> </a:t>
            </a:r>
            <a:r>
              <a:rPr lang="en-US" dirty="0" err="1"/>
              <a:t>communs</a:t>
            </a:r>
            <a:r>
              <a:rPr lang="en-US" dirty="0"/>
              <a:t> </a:t>
            </a:r>
            <a:r>
              <a:rPr lang="en-US" dirty="0" err="1"/>
              <a:t>classiques</a:t>
            </a:r>
            <a:r>
              <a:rPr lang="en-US" dirty="0"/>
              <a:t>, et </a:t>
            </a:r>
            <a:r>
              <a:rPr lang="en-US" dirty="0" err="1"/>
              <a:t>l’autre</a:t>
            </a:r>
            <a:r>
              <a:rPr lang="en-US" dirty="0"/>
              <a:t>, plus </a:t>
            </a:r>
            <a:r>
              <a:rPr lang="en-US" dirty="0" err="1"/>
              <a:t>étroite</a:t>
            </a:r>
            <a:r>
              <a:rPr lang="en-US" dirty="0"/>
              <a:t> et plus </a:t>
            </a:r>
            <a:r>
              <a:rPr lang="en-US" dirty="0" err="1"/>
              <a:t>pédagogique</a:t>
            </a:r>
            <a:r>
              <a:rPr lang="en-US" dirty="0"/>
              <a:t>, pour les </a:t>
            </a:r>
            <a:r>
              <a:rPr lang="en-US" dirty="0" err="1"/>
              <a:t>niveaux</a:t>
            </a:r>
            <a:r>
              <a:rPr lang="en-US" dirty="0"/>
              <a:t> </a:t>
            </a:r>
            <a:r>
              <a:rPr lang="en-US" dirty="0" err="1"/>
              <a:t>locaux</a:t>
            </a:r>
            <a:r>
              <a:rPr lang="en-US" dirty="0" smtClean="0"/>
              <a:t>.</a:t>
            </a:r>
          </a:p>
          <a:p>
            <a:pPr marL="285750" indent="80963" algn="just">
              <a:lnSpc>
                <a:spcPct val="120000"/>
              </a:lnSpc>
              <a:buFont typeface="Arial" charset="0"/>
              <a:buChar char="•"/>
            </a:pPr>
            <a:r>
              <a:rPr lang="en-US" dirty="0"/>
              <a:t>   Le </a:t>
            </a:r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introductif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découverte</a:t>
            </a:r>
            <a:r>
              <a:rPr lang="en-US" dirty="0"/>
              <a:t> </a:t>
            </a:r>
            <a:endParaRPr lang="en-US" dirty="0" smtClean="0"/>
          </a:p>
          <a:p>
            <a:pPr marL="285750" indent="80963" algn="just">
              <a:lnSpc>
                <a:spcPct val="120000"/>
              </a:lnSpc>
              <a:buFont typeface="Arial" charset="0"/>
              <a:buChar char="•"/>
            </a:pPr>
            <a:r>
              <a:rPr lang="en-US" dirty="0"/>
              <a:t>   </a:t>
            </a:r>
            <a:r>
              <a:rPr lang="en-US" dirty="0" smtClean="0"/>
              <a:t>Le </a:t>
            </a:r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intermédiaire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de </a:t>
            </a:r>
            <a:r>
              <a:rPr lang="en-US" dirty="0" err="1" smtClean="0"/>
              <a:t>survie</a:t>
            </a:r>
            <a:endParaRPr lang="en-US" dirty="0" smtClean="0"/>
          </a:p>
          <a:p>
            <a:pPr marL="285750" indent="80963" algn="just">
              <a:lnSpc>
                <a:spcPct val="120000"/>
              </a:lnSpc>
              <a:buFont typeface="Arial" charset="0"/>
              <a:buChar char="•"/>
            </a:pPr>
            <a:r>
              <a:rPr lang="en-US" dirty="0"/>
              <a:t>   Le </a:t>
            </a:r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 smtClean="0"/>
              <a:t>seuil</a:t>
            </a:r>
            <a:endParaRPr lang="en-US" dirty="0" smtClean="0"/>
          </a:p>
          <a:p>
            <a:pPr marL="285750" indent="80963" algn="just">
              <a:lnSpc>
                <a:spcPct val="120000"/>
              </a:lnSpc>
              <a:buFont typeface="Arial" charset="0"/>
              <a:buChar char="•"/>
            </a:pPr>
            <a:r>
              <a:rPr lang="en-US" dirty="0" smtClean="0"/>
              <a:t>   Le </a:t>
            </a:r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avancé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/>
              <a:t>utilisateur</a:t>
            </a:r>
            <a:r>
              <a:rPr lang="en-US" dirty="0"/>
              <a:t> </a:t>
            </a:r>
            <a:r>
              <a:rPr lang="en-US" dirty="0" err="1" smtClean="0"/>
              <a:t>indépendant</a:t>
            </a:r>
            <a:endParaRPr lang="en-US" dirty="0" smtClean="0"/>
          </a:p>
          <a:p>
            <a:pPr marL="285750" indent="80963" algn="just">
              <a:lnSpc>
                <a:spcPct val="120000"/>
              </a:lnSpc>
              <a:buFont typeface="Arial" charset="0"/>
              <a:buChar char="•"/>
            </a:pPr>
            <a:r>
              <a:rPr lang="en-US" dirty="0"/>
              <a:t>   </a:t>
            </a:r>
            <a:r>
              <a:rPr lang="en-US" dirty="0" smtClean="0"/>
              <a:t>Le </a:t>
            </a:r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autonome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de </a:t>
            </a:r>
            <a:r>
              <a:rPr lang="en-US" dirty="0" err="1"/>
              <a:t>compétence</a:t>
            </a:r>
            <a:r>
              <a:rPr lang="en-US" dirty="0"/>
              <a:t> </a:t>
            </a:r>
            <a:r>
              <a:rPr lang="en-US" dirty="0" err="1"/>
              <a:t>opérationnelle</a:t>
            </a:r>
            <a:r>
              <a:rPr lang="en-US" dirty="0"/>
              <a:t> effective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9561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369" y="620688"/>
            <a:ext cx="7232154" cy="667221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Échelle</a:t>
            </a:r>
            <a:r>
              <a:rPr lang="en-US" sz="3200" dirty="0" smtClean="0">
                <a:solidFill>
                  <a:srgbClr val="C00000"/>
                </a:solidFill>
              </a:rPr>
              <a:t> de </a:t>
            </a:r>
            <a:r>
              <a:rPr lang="en-US" sz="3200" dirty="0" err="1" smtClean="0">
                <a:solidFill>
                  <a:srgbClr val="C00000"/>
                </a:solidFill>
              </a:rPr>
              <a:t>compétences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à</a:t>
            </a:r>
            <a:r>
              <a:rPr lang="en-US" sz="3200" dirty="0" smtClean="0">
                <a:solidFill>
                  <a:srgbClr val="C00000"/>
                </a:solidFill>
              </a:rPr>
              <a:t> quoi </a:t>
            </a:r>
            <a:r>
              <a:rPr lang="en-US" sz="3200" dirty="0" err="1" smtClean="0">
                <a:solidFill>
                  <a:srgbClr val="C00000"/>
                </a:solidFill>
              </a:rPr>
              <a:t>ça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sert</a:t>
            </a:r>
            <a:r>
              <a:rPr lang="en-US" sz="3200" dirty="0" smtClean="0">
                <a:solidFill>
                  <a:srgbClr val="C00000"/>
                </a:solidFill>
              </a:rPr>
              <a:t>?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8" y="1278946"/>
            <a:ext cx="7684516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v"/>
            </a:pPr>
            <a:r>
              <a:rPr lang="en-US" b="1" dirty="0" smtClean="0"/>
              <a:t>CECR – doc </a:t>
            </a:r>
            <a:r>
              <a:rPr lang="en-US" b="1" dirty="0" err="1" smtClean="0"/>
              <a:t>compl</a:t>
            </a:r>
            <a:r>
              <a:rPr lang="en-US" b="1" dirty="0" err="1" smtClean="0"/>
              <a:t>émentaire</a:t>
            </a:r>
            <a:endParaRPr lang="en-US" b="1" dirty="0" smtClean="0"/>
          </a:p>
          <a:p>
            <a:pPr marL="285750" indent="-285750" algn="just">
              <a:lnSpc>
                <a:spcPct val="120000"/>
              </a:lnSpc>
              <a:buFont typeface="Wingdings" charset="2"/>
              <a:buChar char="v"/>
            </a:pPr>
            <a:r>
              <a:rPr lang="en-US" dirty="0" smtClean="0"/>
              <a:t>Les </a:t>
            </a:r>
            <a:r>
              <a:rPr lang="en-US" dirty="0" err="1"/>
              <a:t>niveaux</a:t>
            </a:r>
            <a:r>
              <a:rPr lang="en-US" dirty="0"/>
              <a:t> </a:t>
            </a:r>
            <a:r>
              <a:rPr lang="en-US" dirty="0" err="1"/>
              <a:t>représentent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simplification </a:t>
            </a:r>
            <a:r>
              <a:rPr lang="en-US" dirty="0" err="1"/>
              <a:t>nécessaire</a:t>
            </a:r>
            <a:r>
              <a:rPr lang="en-US" dirty="0"/>
              <a:t>. On a </a:t>
            </a:r>
            <a:r>
              <a:rPr lang="en-US" dirty="0" err="1"/>
              <a:t>besoin</a:t>
            </a:r>
            <a:r>
              <a:rPr lang="en-US" dirty="0"/>
              <a:t> de </a:t>
            </a:r>
            <a:r>
              <a:rPr lang="en-US" dirty="0" err="1"/>
              <a:t>niveaux</a:t>
            </a:r>
            <a:r>
              <a:rPr lang="en-US" dirty="0"/>
              <a:t> pour </a:t>
            </a:r>
            <a:r>
              <a:rPr lang="en-US" dirty="0" err="1"/>
              <a:t>organiser</a:t>
            </a:r>
            <a:r>
              <a:rPr lang="en-US" dirty="0"/>
              <a:t> </a:t>
            </a:r>
            <a:r>
              <a:rPr lang="en-US" dirty="0" err="1"/>
              <a:t>l’apprentissage</a:t>
            </a:r>
            <a:r>
              <a:rPr lang="en-US" dirty="0"/>
              <a:t>, pour </a:t>
            </a:r>
            <a:r>
              <a:rPr lang="en-US" dirty="0" err="1"/>
              <a:t>avoir</a:t>
            </a:r>
            <a:r>
              <a:rPr lang="en-US" dirty="0"/>
              <a:t> des traces des </a:t>
            </a:r>
            <a:r>
              <a:rPr lang="en-US" dirty="0" err="1"/>
              <a:t>progrès</a:t>
            </a:r>
            <a:r>
              <a:rPr lang="en-US" dirty="0"/>
              <a:t> et </a:t>
            </a:r>
            <a:r>
              <a:rPr lang="en-US" dirty="0" err="1"/>
              <a:t>répondre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des questions </a:t>
            </a:r>
            <a:r>
              <a:rPr lang="en-US" dirty="0" err="1"/>
              <a:t>telles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Quel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est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votre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niveau</a:t>
            </a:r>
            <a:r>
              <a:rPr lang="en-US" dirty="0">
                <a:solidFill>
                  <a:srgbClr val="C00000"/>
                </a:solidFill>
              </a:rPr>
              <a:t> en </a:t>
            </a:r>
            <a:r>
              <a:rPr lang="en-US" dirty="0" err="1">
                <a:solidFill>
                  <a:srgbClr val="C00000"/>
                </a:solidFill>
              </a:rPr>
              <a:t>français</a:t>
            </a:r>
            <a:r>
              <a:rPr lang="en-US" dirty="0">
                <a:solidFill>
                  <a:srgbClr val="C00000"/>
                </a:solidFill>
              </a:rPr>
              <a:t> ?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Quelle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compétence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devrions</a:t>
            </a:r>
            <a:r>
              <a:rPr lang="en-US" dirty="0">
                <a:solidFill>
                  <a:srgbClr val="C00000"/>
                </a:solidFill>
              </a:rPr>
              <a:t>-nous </a:t>
            </a:r>
            <a:r>
              <a:rPr lang="en-US" dirty="0" err="1">
                <a:solidFill>
                  <a:srgbClr val="C00000"/>
                </a:solidFill>
              </a:rPr>
              <a:t>exiger</a:t>
            </a:r>
            <a:r>
              <a:rPr lang="en-US" dirty="0">
                <a:solidFill>
                  <a:srgbClr val="C00000"/>
                </a:solidFill>
              </a:rPr>
              <a:t> des </a:t>
            </a:r>
            <a:r>
              <a:rPr lang="en-US" dirty="0" err="1">
                <a:solidFill>
                  <a:srgbClr val="C00000"/>
                </a:solidFill>
              </a:rPr>
              <a:t>candidats</a:t>
            </a:r>
            <a:r>
              <a:rPr lang="en-US" dirty="0">
                <a:solidFill>
                  <a:srgbClr val="C00000"/>
                </a:solidFill>
              </a:rPr>
              <a:t> ? </a:t>
            </a:r>
            <a:r>
              <a:rPr lang="en-US" dirty="0" err="1"/>
              <a:t>Toutefois</a:t>
            </a:r>
            <a:r>
              <a:rPr lang="en-US" dirty="0"/>
              <a:t>,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réponse</a:t>
            </a:r>
            <a:r>
              <a:rPr lang="en-US" dirty="0"/>
              <a:t> simple du genre B2 –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même</a:t>
            </a:r>
            <a:r>
              <a:rPr lang="en-US" dirty="0"/>
              <a:t> B2 en </a:t>
            </a:r>
            <a:r>
              <a:rPr lang="en-US" dirty="0" err="1"/>
              <a:t>réception</a:t>
            </a:r>
            <a:r>
              <a:rPr lang="en-US" dirty="0"/>
              <a:t>, B1 en production - cache un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complexe</a:t>
            </a:r>
            <a:r>
              <a:rPr lang="en-US" dirty="0"/>
              <a:t>.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pourquoi</a:t>
            </a:r>
            <a:r>
              <a:rPr lang="en-US" dirty="0"/>
              <a:t> le CECR propose </a:t>
            </a:r>
            <a:r>
              <a:rPr lang="en-US" dirty="0" err="1"/>
              <a:t>autant</a:t>
            </a:r>
            <a:r>
              <a:rPr lang="en-US" dirty="0"/>
              <a:t> </a:t>
            </a:r>
            <a:r>
              <a:rPr lang="en-US" dirty="0" err="1"/>
              <a:t>d’échelles</a:t>
            </a:r>
            <a:r>
              <a:rPr lang="en-US" dirty="0"/>
              <a:t> de </a:t>
            </a:r>
            <a:r>
              <a:rPr lang="en-US" dirty="0" err="1"/>
              <a:t>descripteurs</a:t>
            </a:r>
            <a:r>
              <a:rPr lang="en-US" dirty="0"/>
              <a:t>, </a:t>
            </a:r>
            <a:r>
              <a:rPr lang="en-US" dirty="0" err="1">
                <a:solidFill>
                  <a:srgbClr val="C00000"/>
                </a:solidFill>
              </a:rPr>
              <a:t>c’est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justement</a:t>
            </a:r>
            <a:r>
              <a:rPr lang="en-US" dirty="0">
                <a:solidFill>
                  <a:srgbClr val="C00000"/>
                </a:solidFill>
              </a:rPr>
              <a:t> pour encourager les </a:t>
            </a:r>
            <a:r>
              <a:rPr lang="en-US" dirty="0" err="1">
                <a:solidFill>
                  <a:srgbClr val="C00000"/>
                </a:solidFill>
              </a:rPr>
              <a:t>utilisateurs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à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élaborer</a:t>
            </a:r>
            <a:r>
              <a:rPr lang="en-US" dirty="0">
                <a:solidFill>
                  <a:srgbClr val="C00000"/>
                </a:solidFill>
              </a:rPr>
              <a:t> des </a:t>
            </a:r>
            <a:r>
              <a:rPr lang="en-US" dirty="0" err="1">
                <a:solidFill>
                  <a:srgbClr val="C00000"/>
                </a:solidFill>
              </a:rPr>
              <a:t>profils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différenciés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en-US" dirty="0"/>
              <a:t>Les </a:t>
            </a:r>
            <a:r>
              <a:rPr lang="en-US" dirty="0" err="1"/>
              <a:t>échelles</a:t>
            </a:r>
            <a:r>
              <a:rPr lang="en-US" dirty="0"/>
              <a:t> de </a:t>
            </a:r>
            <a:r>
              <a:rPr lang="en-US" dirty="0" err="1"/>
              <a:t>descripteurs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tout </a:t>
            </a:r>
            <a:r>
              <a:rPr lang="en-US" dirty="0" err="1"/>
              <a:t>d’abord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utilisées</a:t>
            </a:r>
            <a:r>
              <a:rPr lang="en-US" dirty="0"/>
              <a:t> pour </a:t>
            </a:r>
            <a:r>
              <a:rPr lang="en-US" dirty="0" err="1"/>
              <a:t>repérer</a:t>
            </a:r>
            <a:r>
              <a:rPr lang="en-US" dirty="0"/>
              <a:t> les </a:t>
            </a:r>
            <a:r>
              <a:rPr lang="en-US" dirty="0" err="1"/>
              <a:t>activités</a:t>
            </a:r>
            <a:r>
              <a:rPr lang="en-US" dirty="0"/>
              <a:t> </a:t>
            </a:r>
            <a:r>
              <a:rPr lang="en-US" dirty="0" err="1"/>
              <a:t>langagières</a:t>
            </a:r>
            <a:r>
              <a:rPr lang="en-US" dirty="0"/>
              <a:t> qui </a:t>
            </a:r>
            <a:r>
              <a:rPr lang="en-US" dirty="0" err="1"/>
              <a:t>conviennent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un </a:t>
            </a:r>
            <a:r>
              <a:rPr lang="en-US" dirty="0" err="1"/>
              <a:t>groupe</a:t>
            </a:r>
            <a:r>
              <a:rPr lang="en-US" dirty="0"/>
              <a:t> </a:t>
            </a:r>
            <a:r>
              <a:rPr lang="en-US" dirty="0" err="1"/>
              <a:t>particulier</a:t>
            </a:r>
            <a:r>
              <a:rPr lang="en-US" dirty="0"/>
              <a:t> </a:t>
            </a:r>
            <a:r>
              <a:rPr lang="en-US" dirty="0" err="1"/>
              <a:t>d’apprenants</a:t>
            </a:r>
            <a:r>
              <a:rPr lang="en-US" dirty="0"/>
              <a:t> </a:t>
            </a:r>
            <a:r>
              <a:rPr lang="en-US" dirty="0" err="1"/>
              <a:t>puis</a:t>
            </a:r>
            <a:r>
              <a:rPr lang="en-US" dirty="0"/>
              <a:t> pour </a:t>
            </a:r>
            <a:r>
              <a:rPr lang="en-US" dirty="0" err="1"/>
              <a:t>établir</a:t>
            </a:r>
            <a:r>
              <a:rPr lang="en-US" dirty="0"/>
              <a:t> le </a:t>
            </a:r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apprenants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besoin</a:t>
            </a:r>
            <a:r>
              <a:rPr lang="en-US" dirty="0"/>
              <a:t> </a:t>
            </a:r>
            <a:r>
              <a:rPr lang="en-US" dirty="0" err="1"/>
              <a:t>d’atteindre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activités</a:t>
            </a:r>
            <a:r>
              <a:rPr lang="en-US" dirty="0"/>
              <a:t> pour </a:t>
            </a:r>
            <a:r>
              <a:rPr lang="en-US" dirty="0" err="1"/>
              <a:t>réaliser</a:t>
            </a:r>
            <a:r>
              <a:rPr lang="en-US" dirty="0"/>
              <a:t>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objectifs</a:t>
            </a:r>
            <a:r>
              <a:rPr lang="en-US" dirty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311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tângulo 1"/>
          <p:cNvSpPr>
            <a:spLocks noChangeArrowheads="1"/>
          </p:cNvSpPr>
          <p:nvPr/>
        </p:nvSpPr>
        <p:spPr bwMode="auto">
          <a:xfrm>
            <a:off x="1116013" y="1052513"/>
            <a:ext cx="669607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pt-BR" sz="1900" i="1"/>
              <a:t>D’une manière globale, </a:t>
            </a:r>
            <a:r>
              <a:rPr lang="fr-FR" altLang="pt-BR" sz="1900" b="1" i="1"/>
              <a:t>l’unique compétence visée par l’enseignement d’une langue étrangère est la capacité à communiquer</a:t>
            </a:r>
            <a:r>
              <a:rPr lang="fr-FR" altLang="pt-BR" sz="1900" i="1"/>
              <a:t>. Ce que l’élève désire, ce dont il a besoin, immédiatement et pour son avenir d’adulte, c’est être capable de communiquer avec un natif de la langue qu’il apprend, c’est-à-dire le comprendre et se faire </a:t>
            </a:r>
            <a:r>
              <a:rPr lang="pt-BR" altLang="pt-BR" sz="1900" i="1"/>
              <a:t>comprendre par lui.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i="1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pt-BR" sz="1600"/>
              <a:t>Louis PORCHER, </a:t>
            </a:r>
            <a:r>
              <a:rPr lang="fr-FR" altLang="pt-BR" sz="1600" i="1"/>
              <a:t>L’enseignement des langues étrangères</a:t>
            </a:r>
            <a:r>
              <a:rPr lang="fr-FR" altLang="pt-BR" sz="1600"/>
              <a:t>.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pt-BR" sz="1600"/>
              <a:t> Paris : Hachette Éducation,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pt-BR" sz="1600"/>
              <a:t>2004, pp. 31-32, je souligne)</a:t>
            </a:r>
            <a:endParaRPr lang="pt-BR" altLang="pt-BR" sz="1600"/>
          </a:p>
        </p:txBody>
      </p:sp>
      <p:sp>
        <p:nvSpPr>
          <p:cNvPr id="6147" name="Retângulo 2"/>
          <p:cNvSpPr>
            <a:spLocks noChangeArrowheads="1"/>
          </p:cNvSpPr>
          <p:nvPr/>
        </p:nvSpPr>
        <p:spPr bwMode="auto">
          <a:xfrm>
            <a:off x="5451475" y="5375275"/>
            <a:ext cx="2166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/>
              <a:t>Christian Puren, 2012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99592" y="4494213"/>
            <a:ext cx="331236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r>
              <a:rPr lang="pt-BR" dirty="0" err="1" smtClean="0"/>
              <a:t>Obs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Et se </a:t>
            </a:r>
            <a:r>
              <a:rPr lang="pt-BR" dirty="0" err="1" smtClean="0"/>
              <a:t>communiquer</a:t>
            </a:r>
            <a:r>
              <a:rPr lang="pt-BR" dirty="0" smtClean="0"/>
              <a:t>  </a:t>
            </a:r>
            <a:r>
              <a:rPr lang="en-US" dirty="0" smtClean="0"/>
              <a:t>avec </a:t>
            </a:r>
            <a:r>
              <a:rPr lang="en-US" dirty="0" err="1" smtClean="0"/>
              <a:t>tous</a:t>
            </a:r>
            <a:r>
              <a:rPr lang="en-US" dirty="0" smtClean="0"/>
              <a:t> </a:t>
            </a:r>
            <a:r>
              <a:rPr lang="en-US" dirty="0" err="1" smtClean="0"/>
              <a:t>ceux</a:t>
            </a:r>
            <a:r>
              <a:rPr lang="en-US" dirty="0" smtClean="0"/>
              <a:t> qui </a:t>
            </a:r>
            <a:r>
              <a:rPr lang="en-US" dirty="0" err="1" smtClean="0"/>
              <a:t>parlent</a:t>
            </a:r>
            <a:r>
              <a:rPr lang="en-US" dirty="0" smtClean="0"/>
              <a:t> le </a:t>
            </a:r>
            <a:r>
              <a:rPr lang="en-US" dirty="0" err="1" smtClean="0"/>
              <a:t>français</a:t>
            </a:r>
            <a:r>
              <a:rPr lang="en-US" dirty="0" smtClean="0"/>
              <a:t>  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369" y="620688"/>
            <a:ext cx="7232154" cy="667221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Échelle</a:t>
            </a:r>
            <a:r>
              <a:rPr lang="en-US" sz="3200" dirty="0" smtClean="0">
                <a:solidFill>
                  <a:srgbClr val="C00000"/>
                </a:solidFill>
              </a:rPr>
              <a:t> de </a:t>
            </a:r>
            <a:r>
              <a:rPr lang="en-US" sz="3200" dirty="0" err="1" smtClean="0">
                <a:solidFill>
                  <a:srgbClr val="C00000"/>
                </a:solidFill>
              </a:rPr>
              <a:t>compétences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à</a:t>
            </a:r>
            <a:r>
              <a:rPr lang="en-US" sz="3200" dirty="0" smtClean="0">
                <a:solidFill>
                  <a:srgbClr val="C00000"/>
                </a:solidFill>
              </a:rPr>
              <a:t> quoi </a:t>
            </a:r>
            <a:r>
              <a:rPr lang="en-US" sz="3200" dirty="0" err="1" smtClean="0">
                <a:solidFill>
                  <a:srgbClr val="C00000"/>
                </a:solidFill>
              </a:rPr>
              <a:t>ça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sert</a:t>
            </a:r>
            <a:r>
              <a:rPr lang="en-US" sz="3200" dirty="0" smtClean="0">
                <a:solidFill>
                  <a:srgbClr val="C00000"/>
                </a:solidFill>
              </a:rPr>
              <a:t>?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42368" y="1278946"/>
            <a:ext cx="7525715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v"/>
            </a:pPr>
            <a:r>
              <a:rPr lang="en-US" b="1" dirty="0" smtClean="0"/>
              <a:t>CECR – doc </a:t>
            </a:r>
            <a:r>
              <a:rPr lang="en-US" b="1" dirty="0" err="1" smtClean="0"/>
              <a:t>compl</a:t>
            </a:r>
            <a:r>
              <a:rPr lang="en-US" b="1" dirty="0" err="1" smtClean="0"/>
              <a:t>émentaire</a:t>
            </a:r>
            <a:endParaRPr lang="en-US" b="1" dirty="0" smtClean="0"/>
          </a:p>
          <a:p>
            <a:pPr marL="285750" indent="-285750" algn="just">
              <a:lnSpc>
                <a:spcPct val="120000"/>
              </a:lnSpc>
              <a:buFont typeface="Wingdings" charset="2"/>
              <a:buChar char="v"/>
            </a:pPr>
            <a:r>
              <a:rPr lang="en-US" dirty="0"/>
              <a:t>Les </a:t>
            </a:r>
            <a:r>
              <a:rPr lang="en-US" dirty="0" err="1"/>
              <a:t>descripteurs</a:t>
            </a:r>
            <a:r>
              <a:rPr lang="en-US" dirty="0"/>
              <a:t> </a:t>
            </a:r>
            <a:r>
              <a:rPr lang="en-US" dirty="0" err="1"/>
              <a:t>représentent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une</a:t>
            </a:r>
            <a:r>
              <a:rPr lang="en-US" dirty="0">
                <a:solidFill>
                  <a:srgbClr val="C00000"/>
                </a:solidFill>
              </a:rPr>
              <a:t> base pour </a:t>
            </a:r>
            <a:r>
              <a:rPr lang="en-US" dirty="0" err="1">
                <a:solidFill>
                  <a:srgbClr val="C00000"/>
                </a:solidFill>
              </a:rPr>
              <a:t>l’élaboration</a:t>
            </a:r>
            <a:r>
              <a:rPr lang="en-US" dirty="0">
                <a:solidFill>
                  <a:srgbClr val="C00000"/>
                </a:solidFill>
              </a:rPr>
              <a:t> de </a:t>
            </a:r>
            <a:r>
              <a:rPr lang="en-US" dirty="0" err="1">
                <a:solidFill>
                  <a:srgbClr val="C00000"/>
                </a:solidFill>
              </a:rPr>
              <a:t>normes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appropriées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à</a:t>
            </a:r>
            <a:r>
              <a:rPr lang="en-US" dirty="0">
                <a:solidFill>
                  <a:srgbClr val="C00000"/>
                </a:solidFill>
              </a:rPr>
              <a:t> un </a:t>
            </a:r>
            <a:r>
              <a:rPr lang="en-US" dirty="0" err="1">
                <a:solidFill>
                  <a:srgbClr val="C00000"/>
                </a:solidFill>
              </a:rPr>
              <a:t>contexte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en-US" dirty="0"/>
              <a:t>On ne les propose pas </a:t>
            </a:r>
            <a:r>
              <a:rPr lang="en-US" dirty="0" err="1"/>
              <a:t>eux-mêmes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des </a:t>
            </a:r>
            <a:r>
              <a:rPr lang="en-US" dirty="0" err="1"/>
              <a:t>normes</a:t>
            </a:r>
            <a:r>
              <a:rPr lang="en-US" dirty="0"/>
              <a:t>. Le CECR met les choses au </a:t>
            </a:r>
            <a:r>
              <a:rPr lang="en-US" dirty="0" err="1"/>
              <a:t>clair</a:t>
            </a:r>
            <a:r>
              <a:rPr lang="en-US" dirty="0"/>
              <a:t> en </a:t>
            </a:r>
            <a:r>
              <a:rPr lang="en-US" dirty="0" err="1"/>
              <a:t>donnant</a:t>
            </a:r>
            <a:r>
              <a:rPr lang="en-US" dirty="0"/>
              <a:t> les </a:t>
            </a:r>
            <a:r>
              <a:rPr lang="en-US" dirty="0" err="1"/>
              <a:t>précisions</a:t>
            </a:r>
            <a:r>
              <a:rPr lang="en-US" dirty="0"/>
              <a:t> </a:t>
            </a:r>
            <a:r>
              <a:rPr lang="en-US" dirty="0" err="1"/>
              <a:t>suivantes</a:t>
            </a:r>
            <a:r>
              <a:rPr lang="en-US" dirty="0"/>
              <a:t> : ‘… </a:t>
            </a:r>
            <a:r>
              <a:rPr lang="en-US" b="1" dirty="0" err="1">
                <a:solidFill>
                  <a:srgbClr val="C00000"/>
                </a:solidFill>
              </a:rPr>
              <a:t>il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s’agit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là</a:t>
            </a:r>
            <a:r>
              <a:rPr lang="en-US" b="1" dirty="0">
                <a:solidFill>
                  <a:srgbClr val="C00000"/>
                </a:solidFill>
              </a:rPr>
              <a:t> de </a:t>
            </a:r>
            <a:r>
              <a:rPr lang="en-US" b="1" dirty="0" err="1">
                <a:solidFill>
                  <a:srgbClr val="C00000"/>
                </a:solidFill>
              </a:rPr>
              <a:t>recommandations</a:t>
            </a:r>
            <a:r>
              <a:rPr lang="en-US" b="1" dirty="0">
                <a:solidFill>
                  <a:srgbClr val="C00000"/>
                </a:solidFill>
              </a:rPr>
              <a:t> et non de prescriptions. </a:t>
            </a:r>
            <a:r>
              <a:rPr lang="en-US" dirty="0" err="1"/>
              <a:t>C’est</a:t>
            </a:r>
            <a:r>
              <a:rPr lang="en-US" dirty="0"/>
              <a:t> un « document de </a:t>
            </a:r>
            <a:r>
              <a:rPr lang="en-US" dirty="0" err="1"/>
              <a:t>réflexion</a:t>
            </a:r>
            <a:r>
              <a:rPr lang="en-US" dirty="0"/>
              <a:t>, de discussion et de </a:t>
            </a:r>
            <a:r>
              <a:rPr lang="en-US" dirty="0" err="1"/>
              <a:t>projet</a:t>
            </a:r>
            <a:r>
              <a:rPr lang="en-US" dirty="0"/>
              <a:t>… Le but des </a:t>
            </a:r>
            <a:r>
              <a:rPr lang="en-US" dirty="0" err="1"/>
              <a:t>exemples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d’ouvrir</a:t>
            </a:r>
            <a:r>
              <a:rPr lang="en-US" dirty="0"/>
              <a:t> de </a:t>
            </a:r>
            <a:r>
              <a:rPr lang="en-US" dirty="0" err="1"/>
              <a:t>nouvelles</a:t>
            </a:r>
            <a:r>
              <a:rPr lang="en-US" dirty="0"/>
              <a:t> </a:t>
            </a:r>
            <a:r>
              <a:rPr lang="en-US" dirty="0" err="1"/>
              <a:t>possibilités</a:t>
            </a:r>
            <a:r>
              <a:rPr lang="en-US" dirty="0"/>
              <a:t> et non </a:t>
            </a:r>
            <a:r>
              <a:rPr lang="en-US" dirty="0" err="1"/>
              <a:t>d’anticiper</a:t>
            </a:r>
            <a:r>
              <a:rPr lang="en-US" dirty="0"/>
              <a:t> des </a:t>
            </a:r>
            <a:r>
              <a:rPr lang="en-US" dirty="0" err="1"/>
              <a:t>décisions</a:t>
            </a:r>
            <a:r>
              <a:rPr lang="en-US" dirty="0"/>
              <a:t>. » (Ibid.). </a:t>
            </a:r>
            <a:r>
              <a:rPr lang="en-US" dirty="0" err="1"/>
              <a:t>Toutefois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apparaît</a:t>
            </a:r>
            <a:r>
              <a:rPr lang="en-US" dirty="0"/>
              <a:t> </a:t>
            </a:r>
            <a:r>
              <a:rPr lang="en-US" dirty="0" err="1"/>
              <a:t>clairement</a:t>
            </a:r>
            <a:r>
              <a:rPr lang="en-US" dirty="0"/>
              <a:t> </a:t>
            </a:r>
            <a:r>
              <a:rPr lang="en-US" dirty="0" err="1"/>
              <a:t>qu’un</a:t>
            </a:r>
            <a:r>
              <a:rPr lang="en-US" dirty="0"/>
              <a:t> ensemble de </a:t>
            </a:r>
            <a:r>
              <a:rPr lang="en-US" dirty="0" err="1"/>
              <a:t>niveaux</a:t>
            </a:r>
            <a:r>
              <a:rPr lang="en-US" dirty="0"/>
              <a:t> </a:t>
            </a:r>
            <a:r>
              <a:rPr lang="en-US" dirty="0" err="1"/>
              <a:t>communs</a:t>
            </a:r>
            <a:r>
              <a:rPr lang="en-US" dirty="0"/>
              <a:t> de </a:t>
            </a:r>
            <a:r>
              <a:rPr lang="en-US" dirty="0" err="1"/>
              <a:t>référence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outil</a:t>
            </a:r>
            <a:r>
              <a:rPr lang="en-US" dirty="0"/>
              <a:t> de </a:t>
            </a:r>
            <a:r>
              <a:rPr lang="en-US" dirty="0" err="1"/>
              <a:t>calibrage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particulièrement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</a:t>
            </a:r>
            <a:r>
              <a:rPr lang="en-US" dirty="0" err="1"/>
              <a:t>accueilli</a:t>
            </a:r>
            <a:r>
              <a:rPr lang="en-US" dirty="0"/>
              <a:t> par </a:t>
            </a:r>
            <a:r>
              <a:rPr lang="en-US" dirty="0" err="1"/>
              <a:t>l’ensemble</a:t>
            </a:r>
            <a:r>
              <a:rPr lang="en-US" dirty="0"/>
              <a:t> des </a:t>
            </a:r>
            <a:r>
              <a:rPr lang="en-US" dirty="0" err="1"/>
              <a:t>praticiens</a:t>
            </a:r>
            <a:r>
              <a:rPr lang="en-US" dirty="0"/>
              <a:t> qui,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</a:t>
            </a:r>
            <a:r>
              <a:rPr lang="en-US" dirty="0" err="1"/>
              <a:t>d’autres</a:t>
            </a:r>
            <a:r>
              <a:rPr lang="en-US" dirty="0"/>
              <a:t> </a:t>
            </a:r>
            <a:r>
              <a:rPr lang="en-US" dirty="0" err="1"/>
              <a:t>domaines</a:t>
            </a:r>
            <a:r>
              <a:rPr lang="en-US" dirty="0"/>
              <a:t>, </a:t>
            </a:r>
            <a:r>
              <a:rPr lang="en-US" dirty="0" err="1"/>
              <a:t>trouvent</a:t>
            </a:r>
            <a:r>
              <a:rPr lang="en-US" dirty="0"/>
              <a:t> un </a:t>
            </a:r>
            <a:r>
              <a:rPr lang="en-US" dirty="0" err="1"/>
              <a:t>avantage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travailler</a:t>
            </a:r>
            <a:r>
              <a:rPr lang="en-US" dirty="0"/>
              <a:t> avec des </a:t>
            </a:r>
            <a:r>
              <a:rPr lang="en-US" dirty="0" err="1"/>
              <a:t>mesures</a:t>
            </a:r>
            <a:r>
              <a:rPr lang="en-US" dirty="0"/>
              <a:t> et des </a:t>
            </a:r>
            <a:r>
              <a:rPr lang="en-US" dirty="0" err="1"/>
              <a:t>normes</a:t>
            </a:r>
            <a:r>
              <a:rPr lang="en-US" dirty="0"/>
              <a:t> stables et </a:t>
            </a:r>
            <a:r>
              <a:rPr lang="en-US" dirty="0" err="1"/>
              <a:t>reconnues</a:t>
            </a:r>
            <a:r>
              <a:rPr lang="en-US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9603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/>
          <p:cNvSpPr txBox="1">
            <a:spLocks noChangeArrowheads="1"/>
          </p:cNvSpPr>
          <p:nvPr/>
        </p:nvSpPr>
        <p:spPr bwMode="auto">
          <a:xfrm>
            <a:off x="1187450" y="795338"/>
            <a:ext cx="6481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 err="1">
                <a:solidFill>
                  <a:srgbClr val="C00000"/>
                </a:solidFill>
              </a:rPr>
              <a:t>Activité</a:t>
            </a:r>
            <a:r>
              <a:rPr lang="pt-BR" altLang="pt-BR" sz="1800" b="1" dirty="0">
                <a:solidFill>
                  <a:srgbClr val="C00000"/>
                </a:solidFill>
              </a:rPr>
              <a:t> pratique </a:t>
            </a:r>
            <a:r>
              <a:rPr lang="pt-BR" altLang="pt-BR" sz="1800" b="1" dirty="0" err="1">
                <a:solidFill>
                  <a:srgbClr val="C00000"/>
                </a:solidFill>
              </a:rPr>
              <a:t>avec</a:t>
            </a:r>
            <a:r>
              <a:rPr lang="pt-BR" altLang="pt-BR" sz="1800" b="1" dirty="0">
                <a:solidFill>
                  <a:srgbClr val="C00000"/>
                </a:solidFill>
              </a:rPr>
              <a:t> </a:t>
            </a:r>
            <a:r>
              <a:rPr lang="pt-BR" altLang="pt-BR" sz="1800" b="1" dirty="0" err="1">
                <a:solidFill>
                  <a:srgbClr val="C00000"/>
                </a:solidFill>
              </a:rPr>
              <a:t>le</a:t>
            </a:r>
            <a:r>
              <a:rPr lang="pt-BR" altLang="pt-BR" sz="1800" b="1" dirty="0">
                <a:solidFill>
                  <a:srgbClr val="C00000"/>
                </a:solidFill>
              </a:rPr>
              <a:t> </a:t>
            </a:r>
            <a:r>
              <a:rPr lang="pt-BR" altLang="pt-BR" sz="1800" b="1" dirty="0" smtClean="0">
                <a:solidFill>
                  <a:srgbClr val="C00000"/>
                </a:solidFill>
              </a:rPr>
              <a:t>CECR (2001 et </a:t>
            </a:r>
            <a:r>
              <a:rPr lang="pt-BR" altLang="pt-BR" sz="1800" b="1" dirty="0" err="1" smtClean="0">
                <a:solidFill>
                  <a:srgbClr val="C00000"/>
                </a:solidFill>
              </a:rPr>
              <a:t>doc</a:t>
            </a:r>
            <a:r>
              <a:rPr lang="pt-BR" altLang="pt-BR" sz="1800" b="1" dirty="0" smtClean="0">
                <a:solidFill>
                  <a:srgbClr val="C00000"/>
                </a:solidFill>
              </a:rPr>
              <a:t> </a:t>
            </a:r>
            <a:r>
              <a:rPr lang="pt-BR" altLang="pt-BR" sz="1800" b="1" dirty="0" err="1" smtClean="0">
                <a:solidFill>
                  <a:srgbClr val="C00000"/>
                </a:solidFill>
              </a:rPr>
              <a:t>compl</a:t>
            </a:r>
            <a:r>
              <a:rPr lang="en-US" altLang="pt-BR" sz="1800" b="1" dirty="0" err="1" smtClean="0">
                <a:solidFill>
                  <a:srgbClr val="C00000"/>
                </a:solidFill>
              </a:rPr>
              <a:t>émentaire</a:t>
            </a:r>
            <a:r>
              <a:rPr lang="en-US" altLang="pt-BR" sz="1800" b="1" dirty="0" smtClean="0">
                <a:solidFill>
                  <a:srgbClr val="C00000"/>
                </a:solidFill>
              </a:rPr>
              <a:t>)</a:t>
            </a:r>
            <a:endParaRPr lang="pt-BR" altLang="pt-BR" sz="1800" b="1" dirty="0">
              <a:solidFill>
                <a:srgbClr val="C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16000" y="1341438"/>
            <a:ext cx="7127875" cy="44084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175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Cherchez dans le document « approche actionnelle »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175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Cherchez dans le document « tâche »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175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Cherchez dans le document «compétence à communiquer langagièrement » 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175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Cherchez dans le document « savoir-être »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175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Cherchez dans le document « savoir-faire » 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175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Cherchez dans le document « savoir-apprendre » 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175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Cherchez dans le document « compétence linguistique » 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175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Cherchez dans le document «compétence pragmatique » 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175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Cherchez dans le document «compétence sociolinguistique »</a:t>
            </a:r>
            <a:endParaRPr lang="pt-BR" sz="175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2348880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i="1" dirty="0" smtClean="0">
                <a:solidFill>
                  <a:srgbClr val="C00000"/>
                </a:solidFill>
              </a:rPr>
              <a:t>Bon </a:t>
            </a:r>
            <a:r>
              <a:rPr lang="pt-BR" sz="6000" i="1" dirty="0" err="1" smtClean="0">
                <a:solidFill>
                  <a:srgbClr val="C00000"/>
                </a:solidFill>
              </a:rPr>
              <a:t>travail</a:t>
            </a:r>
            <a:r>
              <a:rPr lang="pt-BR" sz="6000" i="1" dirty="0" smtClean="0">
                <a:solidFill>
                  <a:srgbClr val="C00000"/>
                </a:solidFill>
              </a:rPr>
              <a:t> !</a:t>
            </a:r>
            <a:endParaRPr lang="pt-BR" sz="6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8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ítulo 2"/>
          <p:cNvSpPr>
            <a:spLocks noGrp="1"/>
          </p:cNvSpPr>
          <p:nvPr>
            <p:ph type="subTitle" idx="1"/>
          </p:nvPr>
        </p:nvSpPr>
        <p:spPr>
          <a:xfrm>
            <a:off x="1258888" y="1557338"/>
            <a:ext cx="6400800" cy="1752600"/>
          </a:xfrm>
        </p:spPr>
        <p:txBody>
          <a:bodyPr/>
          <a:lstStyle/>
          <a:p>
            <a:pPr eaLnBrk="1" hangingPunct="1"/>
            <a:r>
              <a:rPr lang="pt-BR" altLang="pt-BR" sz="2800">
                <a:solidFill>
                  <a:srgbClr val="C00000"/>
                </a:solidFill>
              </a:rPr>
              <a:t>Découvertes du CECR</a:t>
            </a:r>
          </a:p>
          <a:p>
            <a:pPr eaLnBrk="1" hangingPunct="1"/>
            <a:r>
              <a:rPr lang="pt-BR" altLang="pt-BR" sz="2800">
                <a:solidFill>
                  <a:srgbClr val="C00000"/>
                </a:solidFill>
              </a:rPr>
              <a:t>Cadre européen commun de référence pour les langues</a:t>
            </a:r>
          </a:p>
        </p:txBody>
      </p:sp>
      <p:sp>
        <p:nvSpPr>
          <p:cNvPr id="7171" name="CaixaDeTexto 4"/>
          <p:cNvSpPr txBox="1">
            <a:spLocks noChangeArrowheads="1"/>
          </p:cNvSpPr>
          <p:nvPr/>
        </p:nvSpPr>
        <p:spPr bwMode="auto">
          <a:xfrm>
            <a:off x="1763713" y="3789363"/>
            <a:ext cx="561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/>
              <a:t>Notion de tâche dans l’apprentissage de langues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74168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aixaDeTexto 1"/>
          <p:cNvSpPr txBox="1">
            <a:spLocks noChangeArrowheads="1"/>
          </p:cNvSpPr>
          <p:nvPr/>
        </p:nvSpPr>
        <p:spPr bwMode="auto">
          <a:xfrm>
            <a:off x="4211638" y="6092825"/>
            <a:ext cx="381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Claire BOURGUIGNON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0713"/>
            <a:ext cx="74168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aixaDeTexto 2"/>
          <p:cNvSpPr txBox="1">
            <a:spLocks noChangeArrowheads="1"/>
          </p:cNvSpPr>
          <p:nvPr/>
        </p:nvSpPr>
        <p:spPr bwMode="auto">
          <a:xfrm>
            <a:off x="4211638" y="5445125"/>
            <a:ext cx="381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Claire BOURGUIGNON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65175"/>
            <a:ext cx="72009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4168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1"/>
          <p:cNvSpPr>
            <a:spLocks noChangeArrowheads="1"/>
          </p:cNvSpPr>
          <p:nvPr/>
        </p:nvSpPr>
        <p:spPr bwMode="auto">
          <a:xfrm>
            <a:off x="1115617" y="1484784"/>
            <a:ext cx="6696744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1938" indent="85725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5000"/>
              </a:spcBef>
              <a:buClrTx/>
              <a:buSzTx/>
              <a:buFontTx/>
              <a:buNone/>
            </a:pPr>
            <a:r>
              <a:rPr lang="fr-FR" altLang="pt-BR" sz="2000" b="1" dirty="0">
                <a:solidFill>
                  <a:srgbClr val="C00000"/>
                </a:solidFill>
              </a:rPr>
              <a:t>Tâche</a:t>
            </a:r>
            <a:r>
              <a:rPr lang="fr-FR" altLang="pt-BR" sz="2000" b="1" dirty="0"/>
              <a:t> « </a:t>
            </a:r>
            <a:r>
              <a:rPr lang="pt-BR" altLang="pt-BR" sz="2000" b="1" dirty="0" err="1"/>
              <a:t>c’est</a:t>
            </a:r>
            <a:r>
              <a:rPr lang="pt-BR" altLang="pt-BR" sz="2000" b="1" dirty="0"/>
              <a:t> </a:t>
            </a:r>
            <a:r>
              <a:rPr lang="fr-FR" altLang="pt-BR" sz="2000" b="1" dirty="0"/>
              <a:t>toute </a:t>
            </a:r>
            <a:r>
              <a:rPr lang="fr-FR" altLang="pt-BR" sz="2000" b="1" dirty="0">
                <a:solidFill>
                  <a:srgbClr val="0070C0"/>
                </a:solidFill>
              </a:rPr>
              <a:t>action</a:t>
            </a:r>
            <a:r>
              <a:rPr lang="fr-FR" altLang="pt-BR" sz="2000" b="1" dirty="0"/>
              <a:t> que l’auteur se représente    pour parvenir à un résultat donné en fonction d’un problème à résoudre, d’une obligation à remplir, d’un but qu’on s’est fixé »</a:t>
            </a:r>
            <a:r>
              <a:rPr lang="fr-FR" altLang="pt-BR" sz="2000" dirty="0"/>
              <a:t> </a:t>
            </a:r>
            <a:endParaRPr lang="fr-FR" altLang="pt-BR" sz="2000" dirty="0" smtClean="0"/>
          </a:p>
          <a:p>
            <a:pPr algn="just" eaLnBrk="1" hangingPunct="1">
              <a:lnSpc>
                <a:spcPct val="150000"/>
              </a:lnSpc>
              <a:spcBef>
                <a:spcPct val="25000"/>
              </a:spcBef>
              <a:buClrTx/>
              <a:buSzTx/>
              <a:buFontTx/>
              <a:buNone/>
            </a:pPr>
            <a:endParaRPr lang="fr-FR" altLang="pt-BR" sz="2000" b="1" dirty="0" smtClean="0">
              <a:solidFill>
                <a:srgbClr val="C00000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25000"/>
              </a:spcBef>
              <a:buClrTx/>
              <a:buSzTx/>
              <a:buFontTx/>
              <a:buNone/>
            </a:pPr>
            <a:r>
              <a:rPr lang="fr-FR" altLang="pt-BR" sz="2000" b="1" dirty="0" err="1" smtClean="0">
                <a:solidFill>
                  <a:srgbClr val="C00000"/>
                </a:solidFill>
              </a:rPr>
              <a:t>T</a:t>
            </a:r>
            <a:r>
              <a:rPr lang="en-US" altLang="pt-BR" sz="2000" b="1" dirty="0" err="1" smtClean="0">
                <a:solidFill>
                  <a:srgbClr val="C00000"/>
                </a:solidFill>
              </a:rPr>
              <a:t>âche</a:t>
            </a:r>
            <a:r>
              <a:rPr lang="en-US" altLang="pt-BR" sz="2000" b="1" dirty="0" smtClean="0">
                <a:solidFill>
                  <a:srgbClr val="C00000"/>
                </a:solidFill>
              </a:rPr>
              <a:t> non-</a:t>
            </a:r>
            <a:r>
              <a:rPr lang="en-US" altLang="pt-BR" sz="2000" b="1" dirty="0" err="1" smtClean="0">
                <a:solidFill>
                  <a:srgbClr val="C00000"/>
                </a:solidFill>
              </a:rPr>
              <a:t>langagière</a:t>
            </a:r>
            <a:r>
              <a:rPr lang="en-US" altLang="pt-BR" sz="2000" b="1" dirty="0" smtClean="0">
                <a:solidFill>
                  <a:srgbClr val="C00000"/>
                </a:solidFill>
              </a:rPr>
              <a:t> – </a:t>
            </a:r>
            <a:r>
              <a:rPr lang="en-US" altLang="pt-BR" sz="2000" b="1" dirty="0" smtClean="0">
                <a:solidFill>
                  <a:srgbClr val="0070C0"/>
                </a:solidFill>
              </a:rPr>
              <a:t>Ex. </a:t>
            </a:r>
            <a:r>
              <a:rPr lang="en-US" altLang="pt-BR" sz="2000" b="1" dirty="0" err="1" smtClean="0">
                <a:solidFill>
                  <a:srgbClr val="0070C0"/>
                </a:solidFill>
              </a:rPr>
              <a:t>Organiser</a:t>
            </a:r>
            <a:r>
              <a:rPr lang="en-US" altLang="pt-BR" sz="2000" b="1" dirty="0" smtClean="0">
                <a:solidFill>
                  <a:srgbClr val="0070C0"/>
                </a:solidFill>
              </a:rPr>
              <a:t> un circuit</a:t>
            </a:r>
          </a:p>
          <a:p>
            <a:pPr algn="just" eaLnBrk="1" hangingPunct="1">
              <a:lnSpc>
                <a:spcPct val="150000"/>
              </a:lnSpc>
              <a:spcBef>
                <a:spcPct val="25000"/>
              </a:spcBef>
              <a:buClrTx/>
              <a:buSzTx/>
              <a:buFontTx/>
              <a:buNone/>
            </a:pPr>
            <a:endParaRPr lang="fr-FR" altLang="pt-BR" sz="2000" b="1" dirty="0" smtClean="0">
              <a:solidFill>
                <a:srgbClr val="C00000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25000"/>
              </a:spcBef>
              <a:buClrTx/>
              <a:buSzTx/>
              <a:buFontTx/>
              <a:buNone/>
            </a:pPr>
            <a:r>
              <a:rPr lang="fr-FR" altLang="pt-BR" sz="2000" b="1" dirty="0" err="1" smtClean="0">
                <a:solidFill>
                  <a:srgbClr val="C00000"/>
                </a:solidFill>
              </a:rPr>
              <a:t>T</a:t>
            </a:r>
            <a:r>
              <a:rPr lang="en-US" altLang="pt-BR" sz="2000" b="1" dirty="0" err="1" smtClean="0">
                <a:solidFill>
                  <a:srgbClr val="C00000"/>
                </a:solidFill>
              </a:rPr>
              <a:t>âche</a:t>
            </a:r>
            <a:r>
              <a:rPr lang="en-US" altLang="pt-BR" sz="2000" b="1" dirty="0" smtClean="0">
                <a:solidFill>
                  <a:srgbClr val="C00000"/>
                </a:solidFill>
              </a:rPr>
              <a:t> </a:t>
            </a:r>
            <a:r>
              <a:rPr lang="en-US" altLang="pt-BR" sz="2000" b="1" dirty="0" err="1" smtClean="0">
                <a:solidFill>
                  <a:srgbClr val="C00000"/>
                </a:solidFill>
              </a:rPr>
              <a:t>langagière</a:t>
            </a:r>
            <a:r>
              <a:rPr lang="en-US" altLang="pt-BR" sz="2000" b="1" dirty="0" smtClean="0">
                <a:solidFill>
                  <a:srgbClr val="C00000"/>
                </a:solidFill>
              </a:rPr>
              <a:t> – </a:t>
            </a:r>
            <a:r>
              <a:rPr lang="en-US" altLang="pt-BR" sz="2000" b="1" dirty="0" err="1" smtClean="0">
                <a:solidFill>
                  <a:srgbClr val="0070C0"/>
                </a:solidFill>
              </a:rPr>
              <a:t>Discuter</a:t>
            </a:r>
            <a:r>
              <a:rPr lang="en-US" altLang="pt-BR" sz="2000" b="1" dirty="0" smtClean="0">
                <a:solidFill>
                  <a:srgbClr val="0070C0"/>
                </a:solidFill>
              </a:rPr>
              <a:t> des </a:t>
            </a:r>
            <a:r>
              <a:rPr lang="en-US" altLang="pt-BR" sz="2000" b="1" dirty="0" err="1" smtClean="0">
                <a:solidFill>
                  <a:srgbClr val="0070C0"/>
                </a:solidFill>
              </a:rPr>
              <a:t>itinéraires</a:t>
            </a:r>
            <a:r>
              <a:rPr lang="en-US" altLang="pt-BR" sz="2000" b="1" dirty="0" smtClean="0">
                <a:solidFill>
                  <a:srgbClr val="0070C0"/>
                </a:solidFill>
              </a:rPr>
              <a:t> </a:t>
            </a:r>
            <a:r>
              <a:rPr lang="en-US" altLang="pt-BR" sz="2000" b="1" dirty="0" err="1" smtClean="0">
                <a:solidFill>
                  <a:srgbClr val="0070C0"/>
                </a:solidFill>
              </a:rPr>
              <a:t>possibles</a:t>
            </a:r>
            <a:endParaRPr lang="en-US" altLang="pt-BR" sz="2000" b="1" dirty="0">
              <a:solidFill>
                <a:srgbClr val="0070C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9693" y="764704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rgbClr val="C00000"/>
                </a:solidFill>
              </a:rPr>
              <a:t>T</a:t>
            </a:r>
            <a:r>
              <a:rPr lang="en-US" sz="3200" b="1" dirty="0" err="1" smtClean="0">
                <a:solidFill>
                  <a:srgbClr val="C00000"/>
                </a:solidFill>
              </a:rPr>
              <a:t>âche</a:t>
            </a:r>
            <a:r>
              <a:rPr lang="en-US" sz="3200" b="1" dirty="0" smtClean="0">
                <a:solidFill>
                  <a:srgbClr val="C00000"/>
                </a:solidFill>
              </a:rPr>
              <a:t>  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/>
          <p:cNvSpPr txBox="1">
            <a:spLocks noChangeArrowheads="1"/>
          </p:cNvSpPr>
          <p:nvPr/>
        </p:nvSpPr>
        <p:spPr bwMode="auto">
          <a:xfrm>
            <a:off x="1258888" y="765175"/>
            <a:ext cx="6842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 err="1">
                <a:solidFill>
                  <a:srgbClr val="C00000"/>
                </a:solidFill>
              </a:rPr>
              <a:t>Construire</a:t>
            </a:r>
            <a:r>
              <a:rPr lang="pt-BR" altLang="pt-BR" sz="2000" dirty="0">
                <a:solidFill>
                  <a:srgbClr val="C00000"/>
                </a:solidFill>
              </a:rPr>
              <a:t> une </a:t>
            </a:r>
            <a:r>
              <a:rPr lang="pt-BR" altLang="pt-BR" sz="2000" dirty="0" err="1">
                <a:solidFill>
                  <a:srgbClr val="C00000"/>
                </a:solidFill>
              </a:rPr>
              <a:t>séquence</a:t>
            </a:r>
            <a:r>
              <a:rPr lang="pt-BR" altLang="pt-BR" sz="2000" dirty="0">
                <a:solidFill>
                  <a:srgbClr val="C00000"/>
                </a:solidFill>
              </a:rPr>
              <a:t> </a:t>
            </a:r>
            <a:r>
              <a:rPr lang="pt-BR" altLang="pt-BR" sz="2000" dirty="0" err="1">
                <a:solidFill>
                  <a:srgbClr val="C00000"/>
                </a:solidFill>
              </a:rPr>
              <a:t>dans</a:t>
            </a:r>
            <a:r>
              <a:rPr lang="pt-BR" altLang="pt-BR" sz="2000" dirty="0">
                <a:solidFill>
                  <a:srgbClr val="C00000"/>
                </a:solidFill>
              </a:rPr>
              <a:t> </a:t>
            </a:r>
            <a:r>
              <a:rPr lang="pt-BR" altLang="pt-BR" sz="2000" dirty="0" err="1">
                <a:solidFill>
                  <a:srgbClr val="C00000"/>
                </a:solidFill>
              </a:rPr>
              <a:t>la</a:t>
            </a:r>
            <a:r>
              <a:rPr lang="pt-BR" altLang="pt-BR" sz="2000" dirty="0">
                <a:solidFill>
                  <a:srgbClr val="C00000"/>
                </a:solidFill>
              </a:rPr>
              <a:t> perspective </a:t>
            </a:r>
            <a:r>
              <a:rPr lang="pt-BR" altLang="pt-BR" sz="2000" dirty="0" err="1" smtClean="0">
                <a:solidFill>
                  <a:srgbClr val="C00000"/>
                </a:solidFill>
              </a:rPr>
              <a:t>actionnelle</a:t>
            </a:r>
            <a:endParaRPr lang="pt-BR" altLang="pt-BR" sz="20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 smtClean="0">
                <a:solidFill>
                  <a:srgbClr val="C00000"/>
                </a:solidFill>
              </a:rPr>
              <a:t>C</a:t>
            </a:r>
            <a:r>
              <a:rPr lang="en-US" altLang="pt-BR" sz="2000" dirty="0" smtClean="0">
                <a:solidFill>
                  <a:srgbClr val="C00000"/>
                </a:solidFill>
              </a:rPr>
              <a:t>’</a:t>
            </a:r>
            <a:r>
              <a:rPr lang="en-US" altLang="pt-BR" sz="2000" dirty="0" err="1" smtClean="0">
                <a:solidFill>
                  <a:srgbClr val="C00000"/>
                </a:solidFill>
              </a:rPr>
              <a:t>est</a:t>
            </a:r>
            <a:r>
              <a:rPr lang="en-US" altLang="pt-BR" sz="2000" dirty="0" smtClean="0">
                <a:solidFill>
                  <a:srgbClr val="C00000"/>
                </a:solidFill>
              </a:rPr>
              <a:t> </a:t>
            </a:r>
            <a:r>
              <a:rPr lang="en-US" altLang="pt-BR" sz="2000" dirty="0" err="1" smtClean="0">
                <a:solidFill>
                  <a:srgbClr val="C00000"/>
                </a:solidFill>
              </a:rPr>
              <a:t>définir</a:t>
            </a:r>
            <a:r>
              <a:rPr lang="en-US" altLang="pt-BR" sz="2000" dirty="0" smtClean="0">
                <a:solidFill>
                  <a:srgbClr val="C00000"/>
                </a:solidFill>
              </a:rPr>
              <a:t> …..</a:t>
            </a:r>
            <a:endParaRPr lang="pt-BR" altLang="pt-BR" sz="2000" dirty="0">
              <a:solidFill>
                <a:srgbClr val="C00000"/>
              </a:solidFill>
            </a:endParaRPr>
          </a:p>
        </p:txBody>
      </p:sp>
      <p:sp>
        <p:nvSpPr>
          <p:cNvPr id="14339" name="Retângulo 2"/>
          <p:cNvSpPr>
            <a:spLocks noChangeArrowheads="1"/>
          </p:cNvSpPr>
          <p:nvPr/>
        </p:nvSpPr>
        <p:spPr bwMode="auto">
          <a:xfrm>
            <a:off x="1187450" y="1700808"/>
            <a:ext cx="6985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charset="2"/>
              <a:buChar char="§"/>
            </a:pPr>
            <a:r>
              <a:rPr lang="fr-FR" altLang="pt-BR" sz="1800" b="1" dirty="0" smtClean="0"/>
              <a:t>Les compétences</a:t>
            </a:r>
            <a:r>
              <a:rPr lang="fr-FR" altLang="pt-BR" sz="1800" dirty="0" smtClean="0"/>
              <a:t> </a:t>
            </a:r>
            <a:r>
              <a:rPr lang="fr-FR" altLang="pt-BR" sz="1800" dirty="0"/>
              <a:t>: </a:t>
            </a:r>
            <a:r>
              <a:rPr lang="fr-FR" altLang="pt-BR" sz="1800" i="1" dirty="0"/>
              <a:t>« l’ensemble des connaissances, des habiletés et des dispositions qui </a:t>
            </a:r>
            <a:r>
              <a:rPr lang="pt-BR" altLang="pt-BR" sz="1800" i="1" dirty="0" err="1"/>
              <a:t>permettent</a:t>
            </a:r>
            <a:r>
              <a:rPr lang="pt-BR" altLang="pt-BR" sz="1800" i="1" dirty="0"/>
              <a:t> d’</a:t>
            </a:r>
            <a:r>
              <a:rPr lang="pt-BR" altLang="pt-BR" sz="1800" b="1" i="1" dirty="0"/>
              <a:t>agir </a:t>
            </a:r>
            <a:r>
              <a:rPr lang="pt-BR" altLang="pt-BR" sz="1800" i="1" dirty="0"/>
              <a:t>» 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charset="2"/>
              <a:buChar char="§"/>
            </a:pPr>
            <a:endParaRPr lang="pt-BR" altLang="pt-BR" sz="1800" i="1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charset="2"/>
              <a:buChar char="§"/>
            </a:pPr>
            <a:r>
              <a:rPr lang="en-US" altLang="pt-BR" sz="1800" b="1" dirty="0" smtClean="0"/>
              <a:t>Le </a:t>
            </a:r>
            <a:r>
              <a:rPr lang="fr-FR" altLang="pt-BR" sz="1800" b="1" dirty="0" smtClean="0"/>
              <a:t>contexte </a:t>
            </a:r>
            <a:r>
              <a:rPr lang="fr-FR" altLang="pt-BR" sz="1800" dirty="0"/>
              <a:t>: </a:t>
            </a:r>
            <a:r>
              <a:rPr lang="fr-FR" altLang="pt-BR" sz="1800" i="1" dirty="0"/>
              <a:t>« renvoie à la multitude des événements et des paramètres de la situation (physiques et autres), propres à la personne mais aussi extérieurs à elle, dans laquelle s’inscrivent les </a:t>
            </a:r>
            <a:r>
              <a:rPr lang="fr-FR" altLang="pt-BR" sz="1800" b="1" i="1" dirty="0"/>
              <a:t>actes </a:t>
            </a:r>
            <a:r>
              <a:rPr lang="fr-FR" altLang="pt-BR" sz="1800" i="1" dirty="0"/>
              <a:t>de communication » 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charset="2"/>
              <a:buChar char="§"/>
            </a:pPr>
            <a:endParaRPr lang="fr-FR" altLang="pt-BR" sz="1800" i="1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charset="2"/>
              <a:buChar char="§"/>
            </a:pPr>
            <a:r>
              <a:rPr lang="fr-FR" altLang="pt-BR" sz="1800" b="1" dirty="0" smtClean="0"/>
              <a:t>Les  supports/documents </a:t>
            </a:r>
            <a:r>
              <a:rPr lang="fr-FR" altLang="pt-BR" sz="1800" dirty="0" smtClean="0"/>
              <a:t>: </a:t>
            </a:r>
            <a:r>
              <a:rPr lang="fr-FR" altLang="pt-BR" sz="1800" i="1" dirty="0"/>
              <a:t>« toute séquence discursive (orale et/ou écrite) inscrite dans un domaine particulier et donnant lieu, comme objet ou comme visée, comme produit ou comme processus, à </a:t>
            </a:r>
            <a:r>
              <a:rPr lang="fr-FR" altLang="pt-BR" sz="1800" b="1" i="1" dirty="0"/>
              <a:t>activité </a:t>
            </a:r>
            <a:r>
              <a:rPr lang="fr-FR" altLang="pt-BR" sz="1800" i="1" dirty="0"/>
              <a:t>langagière au cours de la réalisation d’une </a:t>
            </a:r>
            <a:r>
              <a:rPr lang="fr-FR" altLang="pt-BR" sz="1800" b="1" i="1" dirty="0"/>
              <a:t>tâche </a:t>
            </a:r>
            <a:r>
              <a:rPr lang="fr-FR" altLang="pt-BR" sz="1800" i="1" dirty="0"/>
              <a:t>» ;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ino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i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23420</TotalTime>
  <Words>1626</Words>
  <Application>Microsoft Macintosh PowerPoint</Application>
  <PresentationFormat>Apresentação na tela (4:3)</PresentationFormat>
  <Paragraphs>95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Brush Script MT</vt:lpstr>
      <vt:lpstr>Constantia</vt:lpstr>
      <vt:lpstr>Franklin Gothic Book</vt:lpstr>
      <vt:lpstr>Rage Italic</vt:lpstr>
      <vt:lpstr>Arial</vt:lpstr>
      <vt:lpstr>Calibri</vt:lpstr>
      <vt:lpstr>Wingdings</vt:lpstr>
      <vt:lpstr>Pino</vt:lpstr>
      <vt:lpstr>Activités de stage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Échelle de compétences, à quoi ça sert?</vt:lpstr>
      <vt:lpstr>Échelle de compétences, à quoi ça sert?</vt:lpstr>
      <vt:lpstr>Échelle de compétences, à quoi ça sert?</vt:lpstr>
      <vt:lpstr>Échelle de compétences, à quoi ça sert?</vt:lpstr>
      <vt:lpstr>Échelle de compétences, à quoi ça sert?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Activités de stage  </dc:title>
  <dc:creator>Heloísa Albuquerque Costa</dc:creator>
  <cp:lastModifiedBy>Heloísa Albuquerque Costa</cp:lastModifiedBy>
  <cp:revision>14</cp:revision>
  <dcterms:created xsi:type="dcterms:W3CDTF">2020-11-06T11:02:03Z</dcterms:created>
  <dcterms:modified xsi:type="dcterms:W3CDTF">2020-12-08T01:05:22Z</dcterms:modified>
</cp:coreProperties>
</file>