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63"/>
  </p:notesMasterIdLst>
  <p:handoutMasterIdLst>
    <p:handoutMasterId r:id="rId64"/>
  </p:handoutMasterIdLst>
  <p:sldIdLst>
    <p:sldId id="257" r:id="rId5"/>
    <p:sldId id="322" r:id="rId6"/>
    <p:sldId id="328" r:id="rId7"/>
    <p:sldId id="327" r:id="rId8"/>
    <p:sldId id="262" r:id="rId9"/>
    <p:sldId id="329" r:id="rId10"/>
    <p:sldId id="263" r:id="rId11"/>
    <p:sldId id="330" r:id="rId12"/>
    <p:sldId id="308" r:id="rId13"/>
    <p:sldId id="323" r:id="rId14"/>
    <p:sldId id="331" r:id="rId15"/>
    <p:sldId id="309" r:id="rId16"/>
    <p:sldId id="310" r:id="rId17"/>
    <p:sldId id="313" r:id="rId18"/>
    <p:sldId id="333" r:id="rId19"/>
    <p:sldId id="311" r:id="rId20"/>
    <p:sldId id="264" r:id="rId21"/>
    <p:sldId id="266" r:id="rId22"/>
    <p:sldId id="267" r:id="rId23"/>
    <p:sldId id="269" r:id="rId24"/>
    <p:sldId id="270" r:id="rId25"/>
    <p:sldId id="271" r:id="rId26"/>
    <p:sldId id="272" r:id="rId27"/>
    <p:sldId id="273" r:id="rId28"/>
    <p:sldId id="274" r:id="rId29"/>
    <p:sldId id="280" r:id="rId30"/>
    <p:sldId id="324" r:id="rId31"/>
    <p:sldId id="281" r:id="rId32"/>
    <p:sldId id="282" r:id="rId33"/>
    <p:sldId id="314" r:id="rId34"/>
    <p:sldId id="288" r:id="rId35"/>
    <p:sldId id="325"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32" r:id="rId51"/>
    <p:sldId id="315" r:id="rId52"/>
    <p:sldId id="318" r:id="rId53"/>
    <p:sldId id="316" r:id="rId54"/>
    <p:sldId id="326" r:id="rId55"/>
    <p:sldId id="319" r:id="rId56"/>
    <p:sldId id="320" r:id="rId57"/>
    <p:sldId id="303" r:id="rId58"/>
    <p:sldId id="304" r:id="rId59"/>
    <p:sldId id="305" r:id="rId60"/>
    <p:sldId id="306" r:id="rId61"/>
    <p:sldId id="307" r:id="rId62"/>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8" y="276"/>
      </p:cViewPr>
      <p:guideLst/>
    </p:cSldViewPr>
  </p:slideViewPr>
  <p:notesTextViewPr>
    <p:cViewPr>
      <p:scale>
        <a:sx n="3" d="2"/>
        <a:sy n="3" d="2"/>
      </p:scale>
      <p:origin x="0" y="0"/>
    </p:cViewPr>
  </p:notesTextViewPr>
  <p:notesViewPr>
    <p:cSldViewPr snapToGrid="0" showGuides="1">
      <p:cViewPr varScale="1">
        <p:scale>
          <a:sx n="86" d="100"/>
          <a:sy n="86" d="100"/>
        </p:scale>
        <p:origin x="2820"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204E647-66B3-40AC-B67B-88949EA70700}" type="datetime1">
              <a:rPr lang="pt-BR" smtClean="0"/>
              <a:t>08/08/2023</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06BD15E-A83F-499B-AE2F-72149146BFF5}" type="slidenum">
              <a:rPr lang="pt-BR" smtClean="0"/>
              <a:t>‹nº›</a:t>
            </a:fld>
            <a:endParaRPr lang="pt-BR" dirty="0"/>
          </a:p>
        </p:txBody>
      </p:sp>
    </p:spTree>
    <p:extLst>
      <p:ext uri="{BB962C8B-B14F-4D97-AF65-F5344CB8AC3E}">
        <p14:creationId xmlns:p14="http://schemas.microsoft.com/office/powerpoint/2010/main" val="1528339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7B23364-EB5B-408F-AD52-FCA061B0A2CF}" type="datetime1">
              <a:rPr lang="pt-BR" smtClean="0"/>
              <a:t>08/08/2023</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D6FFF6-EFF5-46FA-B62C-F141E1274D59}" type="slidenum">
              <a:rPr lang="pt-BR" smtClean="0"/>
              <a:t>‹nº›</a:t>
            </a:fld>
            <a:endParaRPr lang="pt-BR" dirty="0"/>
          </a:p>
        </p:txBody>
      </p:sp>
    </p:spTree>
    <p:extLst>
      <p:ext uri="{BB962C8B-B14F-4D97-AF65-F5344CB8AC3E}">
        <p14:creationId xmlns:p14="http://schemas.microsoft.com/office/powerpoint/2010/main" val="7556670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dirty="0"/>
          </a:p>
        </p:txBody>
      </p:sp>
      <p:sp>
        <p:nvSpPr>
          <p:cNvPr id="4" name="Espaço reservado para número do slide 3"/>
          <p:cNvSpPr>
            <a:spLocks noGrp="1"/>
          </p:cNvSpPr>
          <p:nvPr>
            <p:ph type="sldNum" sz="quarter" idx="10"/>
          </p:nvPr>
        </p:nvSpPr>
        <p:spPr/>
        <p:txBody>
          <a:bodyPr rtlCol="0"/>
          <a:lstStyle/>
          <a:p>
            <a:pPr rtl="0"/>
            <a:fld id="{4BD6FFF6-EFF5-46FA-B62C-F141E1274D59}" type="slidenum">
              <a:rPr lang="pt-BR" smtClean="0"/>
              <a:t>1</a:t>
            </a:fld>
            <a:endParaRPr lang="pt-BR" dirty="0"/>
          </a:p>
        </p:txBody>
      </p:sp>
    </p:spTree>
    <p:extLst>
      <p:ext uri="{BB962C8B-B14F-4D97-AF65-F5344CB8AC3E}">
        <p14:creationId xmlns:p14="http://schemas.microsoft.com/office/powerpoint/2010/main" val="400522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58</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25893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024D273-59AD-4B2D-BED6-6D050235CBE5}" type="slidenum">
              <a:rPr lang="pt-BR" smtClean="0"/>
              <a:pPr/>
              <a:t>36</a:t>
            </a:fld>
            <a:endParaRPr lang="pt-B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92969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B0713DC-811A-4A57-ACA9-1347461CD647}" type="slidenum">
              <a:rPr lang="pt-BR" smtClean="0"/>
              <a:pPr/>
              <a:t>37</a:t>
            </a:fld>
            <a:endParaRPr lang="pt-B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98413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37C5871-E0BC-4319-9DCB-B1C581306785}" type="slidenum">
              <a:rPr lang="pt-BR" smtClean="0"/>
              <a:pPr/>
              <a:t>38</a:t>
            </a:fld>
            <a:endParaRPr lang="pt-B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85247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8D19934-F064-4DDB-9002-B802E03FD580}" type="slidenum">
              <a:rPr lang="pt-BR" smtClean="0"/>
              <a:pPr/>
              <a:t>39</a:t>
            </a:fld>
            <a:endParaRPr lang="pt-B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83697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54</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11176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55</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69058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56</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53135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57</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3570589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11" name="Imagem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ítulo 13"/>
          <p:cNvSpPr>
            <a:spLocks noGrp="1"/>
          </p:cNvSpPr>
          <p:nvPr>
            <p:ph type="ctrTitle"/>
          </p:nvPr>
        </p:nvSpPr>
        <p:spPr>
          <a:xfrm>
            <a:off x="1910080" y="1179705"/>
            <a:ext cx="9875520" cy="1472184"/>
          </a:xfrm>
          <a:prstGeom prst="rect">
            <a:avLst/>
          </a:prstGeom>
        </p:spPr>
        <p:txBody>
          <a:bodyPr rtlCol="0" anchor="b"/>
          <a:lstStyle>
            <a:lvl1pPr algn="ctr">
              <a:defRPr/>
            </a:lvl1pPr>
            <a:extLst/>
          </a:lstStyle>
          <a:p>
            <a:pPr rtl="0"/>
            <a:r>
              <a:rPr lang="pt-BR"/>
              <a:t>Clique para editar o título mestre</a:t>
            </a:r>
            <a:endParaRPr lang="pt-BR" dirty="0"/>
          </a:p>
        </p:txBody>
      </p:sp>
      <p:sp>
        <p:nvSpPr>
          <p:cNvPr id="22" name="Subtítulo 21"/>
          <p:cNvSpPr>
            <a:spLocks noGrp="1"/>
          </p:cNvSpPr>
          <p:nvPr>
            <p:ph type="subTitle" idx="1"/>
          </p:nvPr>
        </p:nvSpPr>
        <p:spPr>
          <a:xfrm>
            <a:off x="1910080" y="2669871"/>
            <a:ext cx="9875520" cy="1752600"/>
          </a:xfrm>
          <a:prstGeom prst="rect">
            <a:avLst/>
          </a:prstGeom>
        </p:spPr>
        <p:txBody>
          <a:bodyPr tIns="0" rtlCol="0"/>
          <a:lstStyle>
            <a:lvl1pPr marL="27432" indent="0" algn="ctr">
              <a:buNone/>
              <a:defRPr sz="2600" b="1">
                <a:solidFill>
                  <a:schemeClr val="accent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rtl="0"/>
            <a:r>
              <a:rPr lang="pt-BR"/>
              <a:t>Clique para editar o estilo do subtítulo Mestre</a:t>
            </a:r>
            <a:endParaRPr kumimoji="0" lang="pt-BR" dirty="0"/>
          </a:p>
        </p:txBody>
      </p:sp>
      <p:sp>
        <p:nvSpPr>
          <p:cNvPr id="7" name="Espaço reservado para data 6"/>
          <p:cNvSpPr>
            <a:spLocks noGrp="1"/>
          </p:cNvSpPr>
          <p:nvPr>
            <p:ph type="dt" sz="half" idx="10"/>
          </p:nvPr>
        </p:nvSpPr>
        <p:spPr>
          <a:xfrm>
            <a:off x="4775200" y="6305550"/>
            <a:ext cx="2844800" cy="476250"/>
          </a:xfrm>
          <a:prstGeom prst="rect">
            <a:avLst/>
          </a:prstGeom>
        </p:spPr>
        <p:txBody>
          <a:bodyPr rtlCol="0"/>
          <a:lstStyle/>
          <a:p>
            <a:pPr rtl="0"/>
            <a:fld id="{8A822A2E-CB5E-47E6-9F81-0F7543935752}" type="datetime1">
              <a:rPr lang="pt-BR" smtClean="0"/>
              <a:t>08/08/2023</a:t>
            </a:fld>
            <a:endParaRPr lang="pt-BR" dirty="0"/>
          </a:p>
        </p:txBody>
      </p:sp>
      <p:sp>
        <p:nvSpPr>
          <p:cNvPr id="20" name="Espaço reservado para rodapé 19"/>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10" name="Espaço reservado para número do slide 9"/>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407272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pt-BR"/>
              <a:t>Clique para editar o título mestre</a:t>
            </a:r>
            <a:endParaRPr lang="pt-BR" dirty="0"/>
          </a:p>
        </p:txBody>
      </p:sp>
      <p:sp>
        <p:nvSpPr>
          <p:cNvPr id="3" name="Espaço reservado para texto vertical 2"/>
          <p:cNvSpPr>
            <a:spLocks noGrp="1"/>
          </p:cNvSpPr>
          <p:nvPr>
            <p:ph type="body" orient="vert" idx="1" hasCustomPrompt="1"/>
          </p:nvPr>
        </p:nvSpPr>
        <p:spPr>
          <a:xfrm>
            <a:off x="1914144" y="1447800"/>
            <a:ext cx="9997440" cy="4800600"/>
          </a:xfrm>
          <a:prstGeom prst="rect">
            <a:avLst/>
          </a:prstGeom>
        </p:spPr>
        <p:txBody>
          <a:bodyPr vert="eaVert" rtlCol="0"/>
          <a:lstStyle>
            <a:lvl1pPr rtl="0" eaLnBrk="1" latinLnBrk="0" hangingPunct="1">
              <a:defRPr/>
            </a:lvl1pPr>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0F3FFE31-3B0F-49C5-8AEB-675446A59B69}" type="datetime1">
              <a:rPr lang="pt-BR" smtClean="0"/>
              <a:t>08/08/2023</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17499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40"/>
            <a:ext cx="2438400" cy="5851525"/>
          </a:xfrm>
          <a:prstGeom prst="rect">
            <a:avLst/>
          </a:prstGeom>
        </p:spPr>
        <p:txBody>
          <a:bodyPr vert="eaVert" rtlCol="0"/>
          <a:lstStyle/>
          <a:p>
            <a:pPr rtl="0"/>
            <a:r>
              <a:rPr lang="pt-BR"/>
              <a:t>Clique para editar o título mestre</a:t>
            </a:r>
            <a:endParaRPr lang="pt-BR" dirty="0"/>
          </a:p>
        </p:txBody>
      </p:sp>
      <p:sp>
        <p:nvSpPr>
          <p:cNvPr id="3" name="Espaço reservado para texto vertical 2"/>
          <p:cNvSpPr>
            <a:spLocks noGrp="1"/>
          </p:cNvSpPr>
          <p:nvPr>
            <p:ph type="body" orient="vert" idx="1" hasCustomPrompt="1"/>
          </p:nvPr>
        </p:nvSpPr>
        <p:spPr>
          <a:xfrm>
            <a:off x="1524000" y="274641"/>
            <a:ext cx="7416800" cy="5851525"/>
          </a:xfrm>
          <a:prstGeom prst="rect">
            <a:avLst/>
          </a:prstGeom>
        </p:spPr>
        <p:txBody>
          <a:bodyPr vert="eaVert" rtlCol="0"/>
          <a:lstStyle>
            <a:lvl1pPr rtl="0" eaLnBrk="1" latinLnBrk="0" hangingPunct="1">
              <a:defRPr/>
            </a:lvl1pPr>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55C8776A-8D62-46BF-90F4-47FF2D7C94E4}" type="datetime1">
              <a:rPr lang="pt-BR" smtClean="0"/>
              <a:t>08/08/2023</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194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pt-BR"/>
              <a:t>Clique para editar o título mestre</a:t>
            </a:r>
            <a:endParaRPr lang="pt-BR" dirty="0"/>
          </a:p>
        </p:txBody>
      </p:sp>
      <p:sp>
        <p:nvSpPr>
          <p:cNvPr id="3" name="Espaço reservado para conteúdo 2"/>
          <p:cNvSpPr>
            <a:spLocks noGrp="1"/>
          </p:cNvSpPr>
          <p:nvPr>
            <p:ph idx="1" hasCustomPrompt="1"/>
          </p:nvPr>
        </p:nvSpPr>
        <p:spPr>
          <a:xfrm>
            <a:off x="1914144" y="1447800"/>
            <a:ext cx="9997440" cy="4800600"/>
          </a:xfrm>
          <a:prstGeom prst="rect">
            <a:avLst/>
          </a:prstGeom>
        </p:spPr>
        <p:txBody>
          <a:bodyPr rtlCol="0"/>
          <a:lstStyle>
            <a:lvl1pPr rtl="0" eaLnBrk="1" latinLnBrk="0" hangingPunct="1">
              <a:defRPr/>
            </a:lvl1pPr>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C5B96DF2-E876-49CC-A523-154284584FDE}" type="datetime1">
              <a:rPr lang="pt-BR" smtClean="0"/>
              <a:t>08/08/2023</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6399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guide id="2" pos="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600325"/>
            <a:ext cx="8534400" cy="2286000"/>
          </a:xfrm>
          <a:prstGeom prst="rect">
            <a:avLst/>
          </a:prstGeom>
        </p:spPr>
        <p:txBody>
          <a:bodyPr rtlCol="0" anchor="t"/>
          <a:lstStyle>
            <a:lvl1pPr algn="l">
              <a:lnSpc>
                <a:spcPts val="4500"/>
              </a:lnSpc>
              <a:buNone/>
              <a:defRPr sz="4000" b="1" cap="all"/>
            </a:lvl1pPr>
            <a:extLst/>
          </a:lstStyle>
          <a:p>
            <a:pPr rtl="0"/>
            <a:r>
              <a:rPr lang="pt-BR"/>
              <a:t>Clique para editar o título mestre</a:t>
            </a:r>
            <a:endParaRPr lang="pt-BR" dirty="0"/>
          </a:p>
        </p:txBody>
      </p:sp>
      <p:sp>
        <p:nvSpPr>
          <p:cNvPr id="3" name="Espaço reservado para texto 2"/>
          <p:cNvSpPr>
            <a:spLocks noGrp="1"/>
          </p:cNvSpPr>
          <p:nvPr>
            <p:ph type="body" idx="1" hasCustomPrompt="1"/>
          </p:nvPr>
        </p:nvSpPr>
        <p:spPr>
          <a:xfrm>
            <a:off x="1828800" y="1066800"/>
            <a:ext cx="8534400" cy="1509712"/>
          </a:xfrm>
          <a:prstGeom prst="rect">
            <a:avLst/>
          </a:prstGeom>
        </p:spPr>
        <p:txBody>
          <a:bodyPr rtlCol="0" anchor="b"/>
          <a:lstStyle>
            <a:lvl1pPr marL="18288" indent="0" rtl="0" eaLnBrk="1" latinLnBrk="0" hangingPunct="1">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eaLnBrk="1" latinLnBrk="0" hangingPunct="1"/>
            <a:r>
              <a:rPr lang="pt-BR" dirty="0"/>
              <a:t>Clique para editar o texto Mestre</a:t>
            </a:r>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86A1C4EF-4B03-46EC-8375-903B1D943708}" type="datetime1">
              <a:rPr lang="pt-BR" smtClean="0"/>
              <a:t>08/08/2023</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40661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lstStyle/>
          <a:p>
            <a:pPr rtl="0"/>
            <a:r>
              <a:rPr lang="pt-BR"/>
              <a:t>Clique para editar o título mestre</a:t>
            </a:r>
            <a:endParaRPr lang="pt-BR" dirty="0"/>
          </a:p>
        </p:txBody>
      </p:sp>
      <p:sp>
        <p:nvSpPr>
          <p:cNvPr id="3" name="Espaço reservado para conteúdo 2"/>
          <p:cNvSpPr>
            <a:spLocks noGrp="1"/>
          </p:cNvSpPr>
          <p:nvPr>
            <p:ph sz="half" idx="1" hasCustomPrompt="1"/>
          </p:nvPr>
        </p:nvSpPr>
        <p:spPr>
          <a:xfrm>
            <a:off x="191414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4" name="Espaço reservado para conteúdo 3"/>
          <p:cNvSpPr>
            <a:spLocks noGrp="1"/>
          </p:cNvSpPr>
          <p:nvPr>
            <p:ph sz="half" idx="2" hasCustomPrompt="1"/>
          </p:nvPr>
        </p:nvSpPr>
        <p:spPr>
          <a:xfrm>
            <a:off x="703478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1342039C-EEFA-48FA-80C3-B90AF9FFE42A}" type="datetime1">
              <a:rPr lang="pt-BR" smtClean="0"/>
              <a:t>08/08/2023</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07845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5160336"/>
            <a:ext cx="10972800" cy="1143000"/>
          </a:xfrm>
          <a:prstGeom prst="rect">
            <a:avLst/>
          </a:prstGeom>
        </p:spPr>
        <p:txBody>
          <a:bodyPr rtlCol="0" anchor="ctr"/>
          <a:lstStyle>
            <a:lvl1pPr algn="ctr">
              <a:defRPr sz="4500" b="1" cap="none" baseline="0"/>
            </a:lvl1pPr>
            <a:extLst/>
          </a:lstStyle>
          <a:p>
            <a:pPr rtl="0"/>
            <a:r>
              <a:rPr lang="pt-BR"/>
              <a:t>Clique para editar o título mestre</a:t>
            </a:r>
            <a:endParaRPr lang="pt-BR" dirty="0"/>
          </a:p>
        </p:txBody>
      </p:sp>
      <p:sp>
        <p:nvSpPr>
          <p:cNvPr id="3" name="Espaço reservado para texto 2"/>
          <p:cNvSpPr>
            <a:spLocks noGrp="1"/>
          </p:cNvSpPr>
          <p:nvPr>
            <p:ph type="body" idx="1" hasCustomPrompt="1"/>
          </p:nvPr>
        </p:nvSpPr>
        <p:spPr>
          <a:xfrm>
            <a:off x="60960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pt-BR" dirty="0"/>
              <a:t>Clique para editar o texto Mestre</a:t>
            </a:r>
          </a:p>
        </p:txBody>
      </p:sp>
      <p:sp>
        <p:nvSpPr>
          <p:cNvPr id="5" name="Espaço reservado para conteúdo 4"/>
          <p:cNvSpPr>
            <a:spLocks noGrp="1"/>
          </p:cNvSpPr>
          <p:nvPr>
            <p:ph sz="quarter" idx="2" hasCustomPrompt="1"/>
          </p:nvPr>
        </p:nvSpPr>
        <p:spPr>
          <a:xfrm>
            <a:off x="60960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4" name="Espaço reservado para texto 3"/>
          <p:cNvSpPr>
            <a:spLocks noGrp="1"/>
          </p:cNvSpPr>
          <p:nvPr>
            <p:ph type="body" sz="half" idx="3" hasCustomPrompt="1"/>
          </p:nvPr>
        </p:nvSpPr>
        <p:spPr>
          <a:xfrm>
            <a:off x="621792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pt-BR" dirty="0"/>
              <a:t>Clique para editar o texto Mestre</a:t>
            </a:r>
          </a:p>
        </p:txBody>
      </p:sp>
      <p:sp>
        <p:nvSpPr>
          <p:cNvPr id="6" name="Espaço reservado para conteúdo 5"/>
          <p:cNvSpPr>
            <a:spLocks noGrp="1"/>
          </p:cNvSpPr>
          <p:nvPr>
            <p:ph sz="quarter" idx="4" hasCustomPrompt="1"/>
          </p:nvPr>
        </p:nvSpPr>
        <p:spPr>
          <a:xfrm>
            <a:off x="621792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7" name="Espaço reservado para data 6"/>
          <p:cNvSpPr>
            <a:spLocks noGrp="1"/>
          </p:cNvSpPr>
          <p:nvPr>
            <p:ph type="dt" sz="half" idx="10"/>
          </p:nvPr>
        </p:nvSpPr>
        <p:spPr>
          <a:xfrm>
            <a:off x="4775200" y="6305550"/>
            <a:ext cx="2844800" cy="476250"/>
          </a:xfrm>
          <a:prstGeom prst="rect">
            <a:avLst/>
          </a:prstGeom>
        </p:spPr>
        <p:txBody>
          <a:bodyPr rtlCol="0"/>
          <a:lstStyle/>
          <a:p>
            <a:pPr rtl="0"/>
            <a:fld id="{34237422-13F6-4F60-8485-73DF888AB901}" type="datetime1">
              <a:rPr lang="pt-BR" smtClean="0"/>
              <a:t>08/08/2023</a:t>
            </a:fld>
            <a:endParaRPr lang="pt-BR" dirty="0"/>
          </a:p>
        </p:txBody>
      </p:sp>
      <p:sp>
        <p:nvSpPr>
          <p:cNvPr id="8" name="Espaço reservado para rodapé 7"/>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9" name="Espaço reservado para número do slide 8"/>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23589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nchor="ctr"/>
          <a:lstStyle/>
          <a:p>
            <a:pPr rtl="0"/>
            <a:r>
              <a:rPr lang="pt-BR"/>
              <a:t>Clique para editar o título mestre</a:t>
            </a:r>
            <a:endParaRPr lang="pt-BR" dirty="0"/>
          </a:p>
        </p:txBody>
      </p:sp>
      <p:sp>
        <p:nvSpPr>
          <p:cNvPr id="3" name="Espaço reservado para data 2"/>
          <p:cNvSpPr>
            <a:spLocks noGrp="1"/>
          </p:cNvSpPr>
          <p:nvPr>
            <p:ph type="dt" sz="half" idx="10"/>
          </p:nvPr>
        </p:nvSpPr>
        <p:spPr>
          <a:xfrm>
            <a:off x="4775200" y="6305550"/>
            <a:ext cx="2844800" cy="476250"/>
          </a:xfrm>
          <a:prstGeom prst="rect">
            <a:avLst/>
          </a:prstGeom>
        </p:spPr>
        <p:txBody>
          <a:bodyPr rtlCol="0"/>
          <a:lstStyle/>
          <a:p>
            <a:pPr rtl="0"/>
            <a:fld id="{238AB8E4-2929-45BB-914D-8F2CA34729D5}" type="datetime1">
              <a:rPr lang="pt-BR" smtClean="0"/>
              <a:t>08/08/2023</a:t>
            </a:fld>
            <a:endParaRPr lang="pt-BR" dirty="0"/>
          </a:p>
        </p:txBody>
      </p:sp>
      <p:sp>
        <p:nvSpPr>
          <p:cNvPr id="4" name="Espaço reservado para rodapé 3"/>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5" name="Espaço reservado para número do slide 4"/>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86065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775200" y="6305550"/>
            <a:ext cx="2844800" cy="476250"/>
          </a:xfrm>
          <a:prstGeom prst="rect">
            <a:avLst/>
          </a:prstGeom>
        </p:spPr>
        <p:txBody>
          <a:bodyPr rtlCol="0"/>
          <a:lstStyle/>
          <a:p>
            <a:pPr rtl="0"/>
            <a:fld id="{436BAA5A-F745-4A1F-8E7C-E2D525245B0F}" type="datetime1">
              <a:rPr lang="pt-BR" smtClean="0"/>
              <a:t>08/08/2023</a:t>
            </a:fld>
            <a:endParaRPr lang="pt-BR" dirty="0"/>
          </a:p>
        </p:txBody>
      </p:sp>
      <p:sp>
        <p:nvSpPr>
          <p:cNvPr id="3" name="Espaço reservado para rodapé 2"/>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4" name="Espaço reservado para número do slide 3"/>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86097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216778"/>
            <a:ext cx="5080000" cy="1162050"/>
          </a:xfrm>
          <a:prstGeom prst="rect">
            <a:avLst/>
          </a:prstGeom>
          <a:ln>
            <a:noFill/>
          </a:ln>
        </p:spPr>
        <p:txBody>
          <a:bodyPr rtlCol="0" anchor="b"/>
          <a:lstStyle>
            <a:lvl1pPr algn="l">
              <a:lnSpc>
                <a:spcPts val="2000"/>
              </a:lnSpc>
              <a:buNone/>
              <a:defRPr sz="2200" b="1" cap="all" baseline="0"/>
            </a:lvl1pPr>
            <a:extLst/>
          </a:lstStyle>
          <a:p>
            <a:pPr rtl="0"/>
            <a:r>
              <a:rPr lang="pt-BR"/>
              <a:t>Clique para editar o título mestre</a:t>
            </a:r>
            <a:endParaRPr lang="pt-BR" dirty="0"/>
          </a:p>
        </p:txBody>
      </p:sp>
      <p:sp>
        <p:nvSpPr>
          <p:cNvPr id="3" name="Espaço reservado para texto 2"/>
          <p:cNvSpPr>
            <a:spLocks noGrp="1"/>
          </p:cNvSpPr>
          <p:nvPr>
            <p:ph type="body" idx="2" hasCustomPrompt="1"/>
          </p:nvPr>
        </p:nvSpPr>
        <p:spPr>
          <a:xfrm>
            <a:off x="609600" y="1406964"/>
            <a:ext cx="5080000" cy="698500"/>
          </a:xfrm>
          <a:prstGeom prst="rect">
            <a:avLst/>
          </a:prstGeom>
        </p:spPr>
        <p:txBody>
          <a:bodyPr rtlCol="0"/>
          <a:lstStyle>
            <a:lvl1pPr marL="45720" indent="0" rtl="0" eaLnBrk="1" latinLnBrk="0" hangingPunct="1">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rtl="0" eaLnBrk="1" latinLnBrk="0" hangingPunct="1"/>
            <a:r>
              <a:rPr lang="pt-BR" dirty="0"/>
              <a:t>Clique para editar o texto Mestre</a:t>
            </a:r>
          </a:p>
        </p:txBody>
      </p:sp>
      <p:sp>
        <p:nvSpPr>
          <p:cNvPr id="4" name="Espaço reservado para conteúdo 3"/>
          <p:cNvSpPr>
            <a:spLocks noGrp="1"/>
          </p:cNvSpPr>
          <p:nvPr>
            <p:ph sz="half" idx="1" hasCustomPrompt="1"/>
          </p:nvPr>
        </p:nvSpPr>
        <p:spPr>
          <a:xfrm>
            <a:off x="609600" y="2133601"/>
            <a:ext cx="10871200" cy="3992563"/>
          </a:xfrm>
          <a:prstGeom prst="rect">
            <a:avLst/>
          </a:prstGeom>
        </p:spPr>
        <p:txBody>
          <a:bodyPr rtlCol="0"/>
          <a:lstStyle>
            <a:lvl1pPr rtl="0" eaLnBrk="1" latinLnBrk="0" hangingPunct="1">
              <a:defRPr sz="3200"/>
            </a:lvl1pPr>
            <a:lvl2pPr>
              <a:defRPr sz="2800"/>
            </a:lvl2pPr>
            <a:lvl3pPr>
              <a:defRPr sz="2400"/>
            </a:lvl3pPr>
            <a:lvl4pPr>
              <a:defRPr sz="2000"/>
            </a:lvl4pPr>
            <a:lvl5pPr>
              <a:defRPr sz="2000"/>
            </a:lvl5pPr>
            <a:extLst/>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endParaRPr kumimoji="0" lang="pt-BR" dirty="0"/>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A9A953AC-58A4-4BA4-B11B-8A98FD084679}" type="datetime1">
              <a:rPr lang="pt-BR" smtClean="0"/>
              <a:t>08/08/2023</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5425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49195" y="1066800"/>
            <a:ext cx="3657600" cy="1981200"/>
          </a:xfrm>
          <a:prstGeom prst="rect">
            <a:avLst/>
          </a:prstGeom>
        </p:spPr>
        <p:txBody>
          <a:bodyPr rtlCol="0" anchor="b">
            <a:noAutofit/>
          </a:bodyPr>
          <a:lstStyle>
            <a:lvl1pPr algn="l">
              <a:buNone/>
              <a:defRPr sz="2100" b="1">
                <a:effectLst/>
              </a:defRPr>
            </a:lvl1pPr>
            <a:extLst/>
          </a:lstStyle>
          <a:p>
            <a:pPr rtl="0"/>
            <a:r>
              <a:rPr lang="pt-BR"/>
              <a:t>Clique para editar o título mestre</a:t>
            </a:r>
            <a:endParaRPr lang="pt-BR" dirty="0"/>
          </a:p>
        </p:txBody>
      </p:sp>
      <p:sp>
        <p:nvSpPr>
          <p:cNvPr id="8" name="Retângulo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pt-BR" sz="3200" kern="1200" dirty="0">
              <a:solidFill>
                <a:schemeClr val="tx1"/>
              </a:solidFill>
              <a:latin typeface="+mn-lt"/>
              <a:ea typeface="+mn-ea"/>
              <a:cs typeface="+mn-cs"/>
            </a:endParaRPr>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rtlCol="0" anchor="t"/>
          <a:lstStyle>
            <a:lvl1pPr marL="0" indent="0" algn="l" eaLnBrk="1" latinLnBrk="0" hangingPunct="1">
              <a:buNone/>
              <a:defRPr sz="3200"/>
            </a:lvl1pPr>
            <a:extLst/>
          </a:lstStyle>
          <a:p>
            <a:pPr marL="0" algn="l" rtl="0" eaLnBrk="1" latinLnBrk="0" hangingPunct="1"/>
            <a:r>
              <a:rPr lang="pt-BR"/>
              <a:t>Clique no ícone para adicionar uma imagem</a:t>
            </a:r>
            <a:endParaRPr kumimoji="0" lang="pt-BR" dirty="0"/>
          </a:p>
        </p:txBody>
      </p:sp>
      <p:sp>
        <p:nvSpPr>
          <p:cNvPr id="9" name="Retângulo 1"/>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sp>
        <p:nvSpPr>
          <p:cNvPr id="10" name="Retângulo 2"/>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sp>
        <p:nvSpPr>
          <p:cNvPr id="4" name="Espaço reservado para texto 3"/>
          <p:cNvSpPr>
            <a:spLocks noGrp="1"/>
          </p:cNvSpPr>
          <p:nvPr>
            <p:ph type="body" sz="half" idx="2" hasCustomPrompt="1"/>
          </p:nvPr>
        </p:nvSpPr>
        <p:spPr>
          <a:xfrm>
            <a:off x="1117600" y="4800600"/>
            <a:ext cx="5892800" cy="762000"/>
          </a:xfrm>
          <a:prstGeom prst="rect">
            <a:avLst/>
          </a:prstGeom>
        </p:spPr>
        <p:txBody>
          <a:bodyPr rtlCol="0" anchor="ctr"/>
          <a:lstStyle>
            <a:lvl1pPr marL="0" indent="0" algn="l" rtl="0" eaLnBrk="1" latinLnBrk="0" hangingPunct="1">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rtl="0" eaLnBrk="1" latinLnBrk="0" hangingPunct="1"/>
            <a:r>
              <a:rPr lang="pt-BR" dirty="0"/>
              <a:t>Clique para editar o texto Mestre</a:t>
            </a:r>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7BE2A56F-D4B4-486A-9EE5-AE46A74846FB}" type="datetime1">
              <a:rPr lang="pt-BR" smtClean="0"/>
              <a:t>08/08/2023</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6367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2"/>
      </p:bgRef>
    </p:bg>
    <p:spTree>
      <p:nvGrpSpPr>
        <p:cNvPr id="1" name=""/>
        <p:cNvGrpSpPr/>
        <p:nvPr/>
      </p:nvGrpSpPr>
      <p:grpSpPr>
        <a:xfrm>
          <a:off x="0" y="0"/>
          <a:ext cx="0" cy="0"/>
          <a:chOff x="0" y="0"/>
          <a:chExt cx="0" cy="0"/>
        </a:xfrm>
      </p:grpSpPr>
      <p:grpSp>
        <p:nvGrpSpPr>
          <p:cNvPr id="6" name="Grupo 5"/>
          <p:cNvGrpSpPr/>
          <p:nvPr/>
        </p:nvGrpSpPr>
        <p:grpSpPr>
          <a:xfrm>
            <a:off x="7148" y="-54"/>
            <a:ext cx="12188952" cy="6858054"/>
            <a:chOff x="7148" y="-54"/>
            <a:chExt cx="12188952" cy="6858054"/>
          </a:xfrm>
        </p:grpSpPr>
        <p:sp>
          <p:nvSpPr>
            <p:cNvPr id="4" name="Retângulo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Retângulo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pic>
          <p:nvPicPr>
            <p:cNvPr id="3" name="Imagem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Espaço reservado para título 4"/>
          <p:cNvSpPr>
            <a:spLocks noGrp="1"/>
          </p:cNvSpPr>
          <p:nvPr>
            <p:ph type="title"/>
          </p:nvPr>
        </p:nvSpPr>
        <p:spPr>
          <a:xfrm>
            <a:off x="1914144" y="274638"/>
            <a:ext cx="9997440" cy="1143000"/>
          </a:xfrm>
          <a:prstGeom prst="rect">
            <a:avLst/>
          </a:prstGeom>
        </p:spPr>
        <p:txBody>
          <a:bodyPr rtlCol="0" anchor="ctr">
            <a:normAutofit/>
          </a:bodyPr>
          <a:lstStyle/>
          <a:p>
            <a:pPr rtl="0"/>
            <a:r>
              <a:rPr lang="pt-BR" dirty="0"/>
              <a:t>Clique para editar o estilo de título Mestre</a:t>
            </a:r>
          </a:p>
        </p:txBody>
      </p:sp>
      <p:sp>
        <p:nvSpPr>
          <p:cNvPr id="17" name="Espaço reservado para texto 8"/>
          <p:cNvSpPr>
            <a:spLocks noGrp="1"/>
          </p:cNvSpPr>
          <p:nvPr>
            <p:ph type="body" idx="1"/>
          </p:nvPr>
        </p:nvSpPr>
        <p:spPr>
          <a:xfrm>
            <a:off x="1914144" y="1447800"/>
            <a:ext cx="9997440" cy="4800600"/>
          </a:xfrm>
          <a:prstGeom prst="rect">
            <a:avLst/>
          </a:prstGeom>
        </p:spPr>
        <p:txBody>
          <a:bodyPr rtlCol="0">
            <a:normAutofit/>
          </a:bodyPr>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p>
        </p:txBody>
      </p:sp>
      <p:sp>
        <p:nvSpPr>
          <p:cNvPr id="18" name="Espaço reservado para data 23"/>
          <p:cNvSpPr>
            <a:spLocks noGrp="1"/>
          </p:cNvSpPr>
          <p:nvPr>
            <p:ph type="dt" sz="half" idx="2"/>
          </p:nvPr>
        </p:nvSpPr>
        <p:spPr>
          <a:xfrm>
            <a:off x="4775200" y="6305550"/>
            <a:ext cx="2844800" cy="476250"/>
          </a:xfrm>
          <a:prstGeom prst="rect">
            <a:avLst/>
          </a:prstGeom>
        </p:spPr>
        <p:txBody>
          <a:bodyPr rtlCol="0" anchor="b"/>
          <a:lstStyle>
            <a:lvl1pPr algn="r" eaLnBrk="1" latinLnBrk="0" hangingPunct="1">
              <a:defRPr kumimoji="0" sz="1100">
                <a:solidFill>
                  <a:schemeClr val="tx2"/>
                </a:solidFill>
              </a:defRPr>
            </a:lvl1pPr>
            <a:extLst/>
          </a:lstStyle>
          <a:p>
            <a:pPr rtl="0"/>
            <a:fld id="{E3E3ADEB-9494-4F1F-A471-A24120ADD419}" type="datetime1">
              <a:rPr lang="pt-BR" smtClean="0"/>
              <a:t>08/08/2023</a:t>
            </a:fld>
            <a:endParaRPr lang="pt-BR" dirty="0"/>
          </a:p>
        </p:txBody>
      </p:sp>
      <p:sp>
        <p:nvSpPr>
          <p:cNvPr id="19" name="Espaço reservado para rodapé 9"/>
          <p:cNvSpPr>
            <a:spLocks noGrp="1"/>
          </p:cNvSpPr>
          <p:nvPr>
            <p:ph type="ftr" sz="quarter" idx="3"/>
          </p:nvPr>
        </p:nvSpPr>
        <p:spPr>
          <a:xfrm>
            <a:off x="7620000" y="6305550"/>
            <a:ext cx="3860800" cy="476250"/>
          </a:xfrm>
          <a:prstGeom prst="rect">
            <a:avLst/>
          </a:prstGeom>
        </p:spPr>
        <p:txBody>
          <a:bodyPr rtlCol="0" anchor="b"/>
          <a:lstStyle>
            <a:lvl1pPr eaLnBrk="1" latinLnBrk="0" hangingPunct="1">
              <a:defRPr kumimoji="0" sz="1100">
                <a:solidFill>
                  <a:schemeClr val="tx2"/>
                </a:solidFill>
                <a:effectLst/>
              </a:defRPr>
            </a:lvl1pPr>
            <a:extLst/>
          </a:lstStyle>
          <a:p>
            <a:pPr rtl="0"/>
            <a:r>
              <a:rPr lang="pt-BR" dirty="0"/>
              <a:t>Adicionar um rodapé</a:t>
            </a:r>
          </a:p>
        </p:txBody>
      </p:sp>
      <p:sp>
        <p:nvSpPr>
          <p:cNvPr id="20" name="Espaço reservado para número do slide 21"/>
          <p:cNvSpPr>
            <a:spLocks noGrp="1"/>
          </p:cNvSpPr>
          <p:nvPr>
            <p:ph type="sldNum" sz="quarter" idx="4"/>
          </p:nvPr>
        </p:nvSpPr>
        <p:spPr>
          <a:xfrm>
            <a:off x="11484864" y="6305550"/>
            <a:ext cx="609600" cy="476250"/>
          </a:xfrm>
          <a:prstGeom prst="rect">
            <a:avLst/>
          </a:prstGeom>
        </p:spPr>
        <p:txBody>
          <a:bodyPr rtlCol="0" anchor="b"/>
          <a:lstStyle>
            <a:lvl1pPr algn="ctr" eaLnBrk="1" latinLnBrk="0" hangingPunct="1">
              <a:defRPr kumimoji="0" sz="1100">
                <a:solidFill>
                  <a:schemeClr val="tx2"/>
                </a:solidFill>
                <a:effectLst/>
              </a:defRPr>
            </a:lvl1pPr>
            <a:extLst/>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2600380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300" b="1" kern="1200">
          <a:solidFill>
            <a:schemeClr val="accent2">
              <a:lumMod val="50000"/>
            </a:schemeClr>
          </a:solidFill>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lumMod val="50000"/>
          </a:schemeClr>
        </a:buClr>
        <a:buSzPct val="80000"/>
        <a:buFont typeface="Wingdings 2"/>
        <a:buChar char=""/>
        <a:defRPr kumimoji="0" sz="3200" kern="1200">
          <a:solidFill>
            <a:schemeClr val="tx2">
              <a:lumMod val="75000"/>
            </a:schemeClr>
          </a:solidFill>
          <a:latin typeface="+mn-lt"/>
          <a:ea typeface="+mn-ea"/>
          <a:cs typeface="+mn-cs"/>
        </a:defRPr>
      </a:lvl1pPr>
      <a:lvl2pPr marL="640080" indent="-237744" algn="l" rtl="0" eaLnBrk="1" latinLnBrk="0" hangingPunct="1">
        <a:lnSpc>
          <a:spcPct val="100000"/>
        </a:lnSpc>
        <a:spcBef>
          <a:spcPts val="550"/>
        </a:spcBef>
        <a:buClr>
          <a:schemeClr val="accent1">
            <a:lumMod val="50000"/>
          </a:schemeClr>
        </a:buClr>
        <a:buFont typeface="Verdana"/>
        <a:buChar char="◦"/>
        <a:defRPr kumimoji="0" sz="2800" kern="1200">
          <a:solidFill>
            <a:schemeClr val="tx2">
              <a:lumMod val="75000"/>
            </a:schemeClr>
          </a:solidFill>
          <a:latin typeface="+mn-lt"/>
          <a:ea typeface="+mn-ea"/>
          <a:cs typeface="+mn-cs"/>
        </a:defRPr>
      </a:lvl2pPr>
      <a:lvl3pPr marL="886968" indent="-228600" algn="l" rtl="0" eaLnBrk="1" latinLnBrk="0" hangingPunct="1">
        <a:lnSpc>
          <a:spcPct val="100000"/>
        </a:lnSpc>
        <a:spcBef>
          <a:spcPct val="20000"/>
        </a:spcBef>
        <a:buClr>
          <a:schemeClr val="accent2">
            <a:lumMod val="75000"/>
          </a:schemeClr>
        </a:buClr>
        <a:buFont typeface="Wingdings 2"/>
        <a:buChar char=""/>
        <a:defRPr kumimoji="0" sz="2400" kern="1200">
          <a:solidFill>
            <a:schemeClr val="tx2">
              <a:lumMod val="75000"/>
            </a:schemeClr>
          </a:solidFill>
          <a:latin typeface="+mn-lt"/>
          <a:ea typeface="+mn-ea"/>
          <a:cs typeface="+mn-cs"/>
        </a:defRPr>
      </a:lvl3pPr>
      <a:lvl4pPr marL="1097280" indent="-173736" algn="l" rtl="0" eaLnBrk="1" latinLnBrk="0" hangingPunct="1">
        <a:lnSpc>
          <a:spcPct val="100000"/>
        </a:lnSpc>
        <a:spcBef>
          <a:spcPct val="20000"/>
        </a:spcBef>
        <a:buClr>
          <a:schemeClr val="accent3">
            <a:lumMod val="75000"/>
          </a:schemeClr>
        </a:buClr>
        <a:buFont typeface="Wingdings 2"/>
        <a:buChar char=""/>
        <a:defRPr kumimoji="0" sz="2000" kern="1200">
          <a:solidFill>
            <a:schemeClr val="tx2">
              <a:lumMod val="75000"/>
            </a:schemeClr>
          </a:solidFill>
          <a:latin typeface="+mn-lt"/>
          <a:ea typeface="+mn-ea"/>
          <a:cs typeface="+mn-cs"/>
        </a:defRPr>
      </a:lvl4pPr>
      <a:lvl5pPr marL="1298448" indent="-182880" algn="l" rtl="0" eaLnBrk="1" latinLnBrk="0" hangingPunct="1">
        <a:lnSpc>
          <a:spcPct val="100000"/>
        </a:lnSpc>
        <a:spcBef>
          <a:spcPct val="20000"/>
        </a:spcBef>
        <a:buClr>
          <a:schemeClr val="accent4">
            <a:lumMod val="75000"/>
          </a:schemeClr>
        </a:buClr>
        <a:buFont typeface="Wingdings 2"/>
        <a:buChar char=""/>
        <a:defRPr kumimoji="0" sz="2000" kern="1200">
          <a:solidFill>
            <a:schemeClr val="tx2">
              <a:lumMod val="75000"/>
            </a:schemeClr>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7512" userDrawn="1">
          <p15:clr>
            <a:srgbClr val="F26B43"/>
          </p15:clr>
        </p15:guide>
        <p15:guide id="3" pos="1176" userDrawn="1">
          <p15:clr>
            <a:srgbClr val="F26B43"/>
          </p15:clr>
        </p15:guide>
        <p15:guide id="4" orient="horz" pos="3936" userDrawn="1">
          <p15:clr>
            <a:srgbClr val="F26B43"/>
          </p15:clr>
        </p15:guide>
        <p15:guide id="5" orient="horz" pos="888" userDrawn="1">
          <p15:clr>
            <a:srgbClr val="F26B43"/>
          </p15:clr>
        </p15:guide>
        <p15:guide id="6" orient="horz" pos="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quipomap.com/levoc-grafismorupestresp/"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wikiaves.com.br/wiki/saira-sapucaia"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mentimeter.com/s/0cb5ff6c3a4a28e049e4ae8a68e1ec78/e7a770f3cefc/edit?"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7BA5EEDcbsg"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jamboard.google.com/d/1NnstvKbVQieNylmIQMER8B1b4BmGuuLJZCedifNyYEk/viewer?f=0"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doi.org/10.1590/S1676-06032006000200002"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11606/eISSN.2236-2878.rdg.2021.184973"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lf1XEp49vKI"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lstStyle/>
          <a:p>
            <a:pPr rtl="0"/>
            <a:r>
              <a:rPr lang="pt-BR" dirty="0"/>
              <a:t>Biogeografia (FLG0356)</a:t>
            </a:r>
          </a:p>
        </p:txBody>
      </p:sp>
      <p:sp>
        <p:nvSpPr>
          <p:cNvPr id="3" name="Subtítulo 2"/>
          <p:cNvSpPr>
            <a:spLocks noGrp="1"/>
          </p:cNvSpPr>
          <p:nvPr>
            <p:ph type="subTitle" idx="1"/>
          </p:nvPr>
        </p:nvSpPr>
        <p:spPr/>
        <p:txBody>
          <a:bodyPr rtlCol="0"/>
          <a:lstStyle/>
          <a:p>
            <a:pPr rtl="0"/>
            <a:r>
              <a:rPr lang="pt-BR" dirty="0"/>
              <a:t>Aula 1- Apresentação do Programa</a:t>
            </a:r>
          </a:p>
        </p:txBody>
      </p:sp>
      <p:sp>
        <p:nvSpPr>
          <p:cNvPr id="4" name="CaixaDeTexto 3">
            <a:extLst>
              <a:ext uri="{FF2B5EF4-FFF2-40B4-BE49-F238E27FC236}">
                <a16:creationId xmlns:a16="http://schemas.microsoft.com/office/drawing/2014/main" id="{CF0685C2-7787-45A3-A91C-3CEC688A652F}"/>
              </a:ext>
            </a:extLst>
          </p:cNvPr>
          <p:cNvSpPr txBox="1"/>
          <p:nvPr/>
        </p:nvSpPr>
        <p:spPr>
          <a:xfrm>
            <a:off x="5018461" y="3447364"/>
            <a:ext cx="4255652"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Dra. Sueli </a:t>
            </a:r>
            <a:r>
              <a:rPr lang="pt-BR" sz="3200" dirty="0" err="1">
                <a:latin typeface="Calibri" panose="020F0502020204030204" pitchFamily="34" charset="0"/>
                <a:cs typeface="Calibri" panose="020F0502020204030204" pitchFamily="34" charset="0"/>
              </a:rPr>
              <a:t>Angelo</a:t>
            </a:r>
            <a:r>
              <a:rPr lang="pt-BR" sz="3200" dirty="0">
                <a:latin typeface="Calibri" panose="020F0502020204030204" pitchFamily="34" charset="0"/>
                <a:cs typeface="Calibri" panose="020F0502020204030204" pitchFamily="34" charset="0"/>
              </a:rPr>
              <a:t> Furlan</a:t>
            </a:r>
          </a:p>
        </p:txBody>
      </p:sp>
      <p:sp>
        <p:nvSpPr>
          <p:cNvPr id="5" name="CaixaDeTexto 4">
            <a:extLst>
              <a:ext uri="{FF2B5EF4-FFF2-40B4-BE49-F238E27FC236}">
                <a16:creationId xmlns:a16="http://schemas.microsoft.com/office/drawing/2014/main" id="{E5975856-BC9E-4CAE-B45C-545F05050D60}"/>
              </a:ext>
            </a:extLst>
          </p:cNvPr>
          <p:cNvSpPr txBox="1"/>
          <p:nvPr/>
        </p:nvSpPr>
        <p:spPr>
          <a:xfrm>
            <a:off x="4370390" y="4032139"/>
            <a:ext cx="5617435"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Laboratório de Climatologia e Biogeografia</a:t>
            </a:r>
          </a:p>
        </p:txBody>
      </p:sp>
      <p:pic>
        <p:nvPicPr>
          <p:cNvPr id="6" name="Imagem 5">
            <a:extLst>
              <a:ext uri="{FF2B5EF4-FFF2-40B4-BE49-F238E27FC236}">
                <a16:creationId xmlns:a16="http://schemas.microsoft.com/office/drawing/2014/main" id="{9F700AE4-3DEB-4403-AA08-8768C8E96330}"/>
              </a:ext>
            </a:extLst>
          </p:cNvPr>
          <p:cNvPicPr>
            <a:picLocks noChangeAspect="1"/>
          </p:cNvPicPr>
          <p:nvPr/>
        </p:nvPicPr>
        <p:blipFill>
          <a:blip r:embed="rId3"/>
          <a:stretch>
            <a:fillRect/>
          </a:stretch>
        </p:blipFill>
        <p:spPr>
          <a:xfrm>
            <a:off x="2232876" y="3579403"/>
            <a:ext cx="1200150" cy="914400"/>
          </a:xfrm>
          <a:prstGeom prst="rect">
            <a:avLst/>
          </a:prstGeom>
        </p:spPr>
      </p:pic>
    </p:spTree>
    <p:extLst>
      <p:ext uri="{BB962C8B-B14F-4D97-AF65-F5344CB8AC3E}">
        <p14:creationId xmlns:p14="http://schemas.microsoft.com/office/powerpoint/2010/main" val="26339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leta da castanha resiste em integração ancestral com a floresta amazônica  | National Geographic"/>
          <p:cNvPicPr/>
          <p:nvPr/>
        </p:nvPicPr>
        <p:blipFill>
          <a:blip r:embed="rId2">
            <a:extLst>
              <a:ext uri="{28A0092B-C50C-407E-A947-70E740481C1C}">
                <a14:useLocalDpi xmlns:a14="http://schemas.microsoft.com/office/drawing/2010/main" val="0"/>
              </a:ext>
            </a:extLst>
          </a:blip>
          <a:srcRect/>
          <a:stretch>
            <a:fillRect/>
          </a:stretch>
        </p:blipFill>
        <p:spPr bwMode="auto">
          <a:xfrm>
            <a:off x="1702279" y="89320"/>
            <a:ext cx="3240656" cy="1791239"/>
          </a:xfrm>
          <a:prstGeom prst="rect">
            <a:avLst/>
          </a:prstGeom>
          <a:noFill/>
          <a:ln>
            <a:noFill/>
          </a:ln>
        </p:spPr>
      </p:pic>
      <p:sp>
        <p:nvSpPr>
          <p:cNvPr id="5" name="Retângulo 4"/>
          <p:cNvSpPr/>
          <p:nvPr/>
        </p:nvSpPr>
        <p:spPr>
          <a:xfrm>
            <a:off x="1633267" y="1991489"/>
            <a:ext cx="10343072" cy="4893647"/>
          </a:xfrm>
          <a:prstGeom prst="rect">
            <a:avLst/>
          </a:prstGeom>
        </p:spPr>
        <p:txBody>
          <a:bodyPr wrap="square">
            <a:spAutoFit/>
          </a:bodyPr>
          <a:lstStyle/>
          <a:p>
            <a:r>
              <a:rPr lang="pt-BR" sz="2400" dirty="0"/>
              <a:t>“(...) Suas grandes árvores gemem quando caem e ela chora de sofrimento quando é queimada. . . A floresta tem um sopro de vida muito longo. É a sua respiração. O sopro dos humanos, ao contrário, é muito breve. Vivemos pouco tempo e morremos depressa. Já a floresta, se não for destruída sem razão, não morre nunca. Não é como o corpo dos humanos. Ela não apodrece para depois desaparecer. Sempre se renova. É graças à sua respiração que as plantas que nos alimentam podem crescer. A floresta tem coração e respira, mas os brancos não percebem. Não acham que ela esteja viva. . . . É nossa floresta que cria desde sempre os animais e peixes que comemos. Ela alimenta seus filhotes e os faz crescer com os frutos de suas árvores.”</a:t>
            </a:r>
          </a:p>
          <a:p>
            <a:pPr algn="r"/>
            <a:r>
              <a:rPr lang="pt-BR" sz="2400" dirty="0"/>
              <a:t>(</a:t>
            </a:r>
            <a:r>
              <a:rPr lang="pt-BR" sz="2400" dirty="0" err="1"/>
              <a:t>Kopenawa</a:t>
            </a:r>
            <a:r>
              <a:rPr lang="pt-BR" sz="2400" dirty="0"/>
              <a:t> &amp; Albert, 2015, pp. 468-479).</a:t>
            </a:r>
          </a:p>
        </p:txBody>
      </p:sp>
      <p:pic>
        <p:nvPicPr>
          <p:cNvPr id="6" name="Imagem 5"/>
          <p:cNvPicPr>
            <a:picLocks noChangeAspect="1"/>
          </p:cNvPicPr>
          <p:nvPr/>
        </p:nvPicPr>
        <p:blipFill>
          <a:blip r:embed="rId3"/>
          <a:stretch>
            <a:fillRect/>
          </a:stretch>
        </p:blipFill>
        <p:spPr>
          <a:xfrm>
            <a:off x="5430234" y="89320"/>
            <a:ext cx="3017902" cy="1700662"/>
          </a:xfrm>
          <a:prstGeom prst="rect">
            <a:avLst/>
          </a:prstGeom>
        </p:spPr>
      </p:pic>
    </p:spTree>
    <p:extLst>
      <p:ext uri="{BB962C8B-B14F-4D97-AF65-F5344CB8AC3E}">
        <p14:creationId xmlns:p14="http://schemas.microsoft.com/office/powerpoint/2010/main" val="411531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579B-D8E0-AE90-D60D-4418D61526EC}"/>
              </a:ext>
            </a:extLst>
          </p:cNvPr>
          <p:cNvSpPr>
            <a:spLocks noGrp="1"/>
          </p:cNvSpPr>
          <p:nvPr>
            <p:ph type="title"/>
          </p:nvPr>
        </p:nvSpPr>
        <p:spPr/>
        <p:txBody>
          <a:bodyPr/>
          <a:lstStyle/>
          <a:p>
            <a:endParaRPr lang="en-US"/>
          </a:p>
        </p:txBody>
      </p:sp>
      <p:pic>
        <p:nvPicPr>
          <p:cNvPr id="3" name="Imagem 11" descr="Citações, frases e designs | Frases indigenas, Frases, Citações">
            <a:extLst>
              <a:ext uri="{FF2B5EF4-FFF2-40B4-BE49-F238E27FC236}">
                <a16:creationId xmlns:a16="http://schemas.microsoft.com/office/drawing/2014/main" id="{3225325A-2FAF-1A3D-AE41-11FDF96145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604" y="1123604"/>
            <a:ext cx="5353396" cy="5353396"/>
          </a:xfrm>
          <a:prstGeom prst="rect">
            <a:avLst/>
          </a:prstGeom>
          <a:noFill/>
          <a:ln>
            <a:noFill/>
          </a:ln>
        </p:spPr>
      </p:pic>
    </p:spTree>
    <p:extLst>
      <p:ext uri="{BB962C8B-B14F-4D97-AF65-F5344CB8AC3E}">
        <p14:creationId xmlns:p14="http://schemas.microsoft.com/office/powerpoint/2010/main" val="101097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30220" y="482531"/>
            <a:ext cx="10661780" cy="1692771"/>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NATUREZA</a:t>
            </a:r>
          </a:p>
          <a:p>
            <a:endParaRPr lang="pt-BR" sz="2400" dirty="0">
              <a:latin typeface="Calibri" panose="020F0502020204030204" pitchFamily="34" charset="0"/>
              <a:cs typeface="Calibri" panose="020F0502020204030204" pitchFamily="34" charset="0"/>
            </a:endParaRPr>
          </a:p>
          <a:p>
            <a:r>
              <a:rPr lang="pt-BR" sz="2400" dirty="0">
                <a:latin typeface="Calibri" panose="020F0502020204030204" pitchFamily="34" charset="0"/>
                <a:cs typeface="Calibri" panose="020F0502020204030204" pitchFamily="34" charset="0"/>
              </a:rPr>
              <a:t>Comparando diferentes paisagens percebemos semelhanças e diferenças na distribuição dos seres vivos. </a:t>
            </a:r>
          </a:p>
        </p:txBody>
      </p:sp>
      <p:pic>
        <p:nvPicPr>
          <p:cNvPr id="3" name="Imagem 2"/>
          <p:cNvPicPr>
            <a:picLocks noChangeAspect="1"/>
          </p:cNvPicPr>
          <p:nvPr/>
        </p:nvPicPr>
        <p:blipFill>
          <a:blip r:embed="rId2"/>
          <a:stretch>
            <a:fillRect/>
          </a:stretch>
        </p:blipFill>
        <p:spPr>
          <a:xfrm>
            <a:off x="1739966" y="2434026"/>
            <a:ext cx="3581400" cy="2867025"/>
          </a:xfrm>
          <a:prstGeom prst="rect">
            <a:avLst/>
          </a:prstGeom>
        </p:spPr>
      </p:pic>
      <p:sp>
        <p:nvSpPr>
          <p:cNvPr id="4" name="Retângulo 3"/>
          <p:cNvSpPr/>
          <p:nvPr/>
        </p:nvSpPr>
        <p:spPr>
          <a:xfrm>
            <a:off x="1530220" y="5439289"/>
            <a:ext cx="4998484" cy="646331"/>
          </a:xfrm>
          <a:prstGeom prst="rect">
            <a:avLst/>
          </a:prstGeom>
        </p:spPr>
        <p:txBody>
          <a:bodyPr wrap="square">
            <a:spAutoFit/>
          </a:bodyPr>
          <a:lstStyle/>
          <a:p>
            <a:r>
              <a:rPr lang="pt-BR" dirty="0"/>
              <a:t>Chacal-de-dorso-negro (</a:t>
            </a:r>
            <a:r>
              <a:rPr lang="pt-BR" i="1" dirty="0"/>
              <a:t>Canis </a:t>
            </a:r>
            <a:r>
              <a:rPr lang="pt-BR" i="1" dirty="0" err="1"/>
              <a:t>mesomelas</a:t>
            </a:r>
            <a:r>
              <a:rPr lang="pt-BR" dirty="0"/>
              <a:t>)</a:t>
            </a:r>
          </a:p>
          <a:p>
            <a:r>
              <a:rPr lang="pt-BR" dirty="0"/>
              <a:t>Ocorrência: </a:t>
            </a:r>
            <a:r>
              <a:rPr lang="pt-BR" dirty="0" err="1"/>
              <a:t>Balcâs</a:t>
            </a:r>
            <a:r>
              <a:rPr lang="pt-BR" dirty="0"/>
              <a:t> (</a:t>
            </a:r>
            <a:r>
              <a:rPr lang="pt-BR" dirty="0" err="1"/>
              <a:t>Grecia</a:t>
            </a:r>
            <a:r>
              <a:rPr lang="pt-BR" dirty="0"/>
              <a:t>, Turquia)</a:t>
            </a:r>
          </a:p>
        </p:txBody>
      </p:sp>
      <p:pic>
        <p:nvPicPr>
          <p:cNvPr id="5" name="Imagem 4"/>
          <p:cNvPicPr>
            <a:picLocks noChangeAspect="1"/>
          </p:cNvPicPr>
          <p:nvPr/>
        </p:nvPicPr>
        <p:blipFill>
          <a:blip r:embed="rId3"/>
          <a:stretch>
            <a:fillRect/>
          </a:stretch>
        </p:blipFill>
        <p:spPr>
          <a:xfrm>
            <a:off x="6861110" y="2120242"/>
            <a:ext cx="4859882" cy="3250995"/>
          </a:xfrm>
          <a:prstGeom prst="rect">
            <a:avLst/>
          </a:prstGeom>
        </p:spPr>
      </p:pic>
      <p:sp>
        <p:nvSpPr>
          <p:cNvPr id="6" name="CaixaDeTexto 5"/>
          <p:cNvSpPr txBox="1"/>
          <p:nvPr/>
        </p:nvSpPr>
        <p:spPr>
          <a:xfrm>
            <a:off x="7091198" y="5439289"/>
            <a:ext cx="4629794" cy="646331"/>
          </a:xfrm>
          <a:prstGeom prst="rect">
            <a:avLst/>
          </a:prstGeom>
          <a:noFill/>
        </p:spPr>
        <p:txBody>
          <a:bodyPr wrap="none" rtlCol="0">
            <a:spAutoFit/>
          </a:bodyPr>
          <a:lstStyle/>
          <a:p>
            <a:r>
              <a:rPr lang="pt-BR" dirty="0"/>
              <a:t>Raposa colorada (</a:t>
            </a:r>
            <a:r>
              <a:rPr lang="pt-BR" i="1" dirty="0" err="1"/>
              <a:t>Lycalopex</a:t>
            </a:r>
            <a:r>
              <a:rPr lang="pt-BR" i="1" dirty="0"/>
              <a:t> </a:t>
            </a:r>
            <a:r>
              <a:rPr lang="pt-BR" i="1" dirty="0" err="1"/>
              <a:t>culpaeus</a:t>
            </a:r>
            <a:r>
              <a:rPr lang="pt-BR" i="1" dirty="0"/>
              <a:t>)</a:t>
            </a:r>
            <a:endParaRPr lang="pt-BR" dirty="0"/>
          </a:p>
          <a:p>
            <a:r>
              <a:rPr lang="pt-BR" dirty="0"/>
              <a:t>Ocorrência: andina (deserto Atacama)</a:t>
            </a:r>
          </a:p>
        </p:txBody>
      </p:sp>
      <p:sp>
        <p:nvSpPr>
          <p:cNvPr id="7" name="CaixaDeTexto 6"/>
          <p:cNvSpPr txBox="1"/>
          <p:nvPr/>
        </p:nvSpPr>
        <p:spPr>
          <a:xfrm>
            <a:off x="5411755" y="3397261"/>
            <a:ext cx="1293944" cy="400110"/>
          </a:xfrm>
          <a:prstGeom prst="rect">
            <a:avLst/>
          </a:prstGeom>
          <a:noFill/>
        </p:spPr>
        <p:txBody>
          <a:bodyPr wrap="none" rtlCol="0">
            <a:spAutoFit/>
          </a:bodyPr>
          <a:lstStyle/>
          <a:p>
            <a:r>
              <a:rPr lang="pt-BR" sz="2000" b="1" dirty="0" err="1"/>
              <a:t>Canidae</a:t>
            </a:r>
            <a:endParaRPr lang="pt-BR" sz="2000" b="1" dirty="0"/>
          </a:p>
        </p:txBody>
      </p:sp>
      <p:sp>
        <p:nvSpPr>
          <p:cNvPr id="8" name="Seta para a Esquerda 7"/>
          <p:cNvSpPr/>
          <p:nvPr/>
        </p:nvSpPr>
        <p:spPr>
          <a:xfrm>
            <a:off x="5411755" y="3935609"/>
            <a:ext cx="396697" cy="149290"/>
          </a:xfrm>
          <a:prstGeom prst="lef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Esquerda 8"/>
          <p:cNvSpPr/>
          <p:nvPr/>
        </p:nvSpPr>
        <p:spPr>
          <a:xfrm rot="10800000">
            <a:off x="6301304" y="3948044"/>
            <a:ext cx="396697" cy="149290"/>
          </a:xfrm>
          <a:prstGeom prst="lef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936007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28800" y="762449"/>
            <a:ext cx="10363200" cy="5324535"/>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NATUREZA</a:t>
            </a:r>
          </a:p>
          <a:p>
            <a:endParaRPr lang="pt-BR" sz="3200" b="1" dirty="0">
              <a:latin typeface="Calibri" panose="020F0502020204030204" pitchFamily="34" charset="0"/>
              <a:cs typeface="Calibri" panose="020F0502020204030204" pitchFamily="34" charset="0"/>
            </a:endParaRPr>
          </a:p>
          <a:p>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a:latin typeface="Calibri" panose="020F0502020204030204" pitchFamily="34" charset="0"/>
                <a:cs typeface="Calibri" panose="020F0502020204030204" pitchFamily="34" charset="0"/>
              </a:rPr>
              <a:t>Como podemos entender a espacialidade da vida? </a:t>
            </a: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a:latin typeface="Calibri" panose="020F0502020204030204" pitchFamily="34" charset="0"/>
                <a:cs typeface="Calibri" panose="020F0502020204030204" pitchFamily="34" charset="0"/>
              </a:rPr>
              <a:t>O que condiciona essa espacialidade?  </a:t>
            </a: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a:latin typeface="Calibri" panose="020F0502020204030204" pitchFamily="34" charset="0"/>
                <a:cs typeface="Calibri" panose="020F0502020204030204" pitchFamily="34" charset="0"/>
              </a:rPr>
              <a:t>Como explicar a biodiversidade, </a:t>
            </a:r>
            <a:r>
              <a:rPr lang="pt-BR" sz="2800" dirty="0" err="1">
                <a:latin typeface="Calibri" panose="020F0502020204030204" pitchFamily="34" charset="0"/>
                <a:cs typeface="Calibri" panose="020F0502020204030204" pitchFamily="34" charset="0"/>
              </a:rPr>
              <a:t>geodiversidade</a:t>
            </a:r>
            <a:r>
              <a:rPr lang="pt-BR" sz="2800" dirty="0">
                <a:latin typeface="Calibri" panose="020F0502020204030204" pitchFamily="34" charset="0"/>
                <a:cs typeface="Calibri" panose="020F0502020204030204" pitchFamily="34" charset="0"/>
              </a:rPr>
              <a:t> e </a:t>
            </a:r>
            <a:r>
              <a:rPr lang="pt-BR" sz="2800" dirty="0" err="1">
                <a:latin typeface="Calibri" panose="020F0502020204030204" pitchFamily="34" charset="0"/>
                <a:cs typeface="Calibri" panose="020F0502020204030204" pitchFamily="34" charset="0"/>
              </a:rPr>
              <a:t>sociodiversidade</a:t>
            </a:r>
            <a:r>
              <a:rPr lang="pt-BR" sz="2800" dirty="0">
                <a:latin typeface="Calibri" panose="020F0502020204030204" pitchFamily="34" charset="0"/>
                <a:cs typeface="Calibri" panose="020F0502020204030204" pitchFamily="34" charset="0"/>
              </a:rPr>
              <a:t> brasileira?  </a:t>
            </a: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a:latin typeface="Calibri" panose="020F0502020204030204" pitchFamily="34" charset="0"/>
                <a:cs typeface="Calibri" panose="020F0502020204030204" pitchFamily="34" charset="0"/>
              </a:rPr>
              <a:t>As espacialidades do mundo natural e da cultura, são considerados na conservação ambiental? De que modo? </a:t>
            </a:r>
          </a:p>
        </p:txBody>
      </p:sp>
    </p:spTree>
    <p:extLst>
      <p:ext uri="{BB962C8B-B14F-4D97-AF65-F5344CB8AC3E}">
        <p14:creationId xmlns:p14="http://schemas.microsoft.com/office/powerpoint/2010/main" val="40199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19469" y="314580"/>
            <a:ext cx="9959666" cy="6124754"/>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NATUREZA</a:t>
            </a:r>
          </a:p>
          <a:p>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a:latin typeface="Calibri" panose="020F0502020204030204" pitchFamily="34" charset="0"/>
                <a:cs typeface="Calibri" panose="020F0502020204030204" pitchFamily="34" charset="0"/>
              </a:rPr>
              <a:t>Como tempo e espaço se combinam nos arranjos espaciais? Como explicar as transformações que ocorreram em muitas épocas da história da vida no planeta Terra?  </a:t>
            </a: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a:latin typeface="Calibri" panose="020F0502020204030204" pitchFamily="34" charset="0"/>
                <a:cs typeface="Calibri" panose="020F0502020204030204" pitchFamily="34" charset="0"/>
              </a:rPr>
              <a:t>Como compreender as mudanças ambientais que vem ocorrendo e os novos arranjos da biodiversidade na época contemporânea? </a:t>
            </a: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a:latin typeface="Calibri" panose="020F0502020204030204" pitchFamily="34" charset="0"/>
                <a:cs typeface="Calibri" panose="020F0502020204030204" pitchFamily="34" charset="0"/>
              </a:rPr>
              <a:t>Como entender que existe diferentes modos de interpretar uma floresta?  </a:t>
            </a: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a:latin typeface="Calibri" panose="020F0502020204030204" pitchFamily="34" charset="0"/>
                <a:cs typeface="Calibri" panose="020F0502020204030204" pitchFamily="34" charset="0"/>
              </a:rPr>
              <a:t>Como aplicar os conhecimentos sobre a espacialidade da vida na conservação ambiental? </a:t>
            </a: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a:latin typeface="Calibri" panose="020F0502020204030204" pitchFamily="34" charset="0"/>
                <a:cs typeface="Calibri" panose="020F0502020204030204" pitchFamily="34" charset="0"/>
              </a:rPr>
              <a:t>Como a pesquisa Biogeográfica na Geografia tem colaborado na conservação ambiental?</a:t>
            </a:r>
          </a:p>
        </p:txBody>
      </p:sp>
    </p:spTree>
    <p:extLst>
      <p:ext uri="{BB962C8B-B14F-4D97-AF65-F5344CB8AC3E}">
        <p14:creationId xmlns:p14="http://schemas.microsoft.com/office/powerpoint/2010/main" val="355325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18745" y="261746"/>
            <a:ext cx="9454342" cy="1200329"/>
          </a:xfrm>
          <a:prstGeom prst="rect">
            <a:avLst/>
          </a:prstGeom>
        </p:spPr>
        <p:txBody>
          <a:bodyPr wrap="square">
            <a:spAutoFit/>
          </a:bodyPr>
          <a:lstStyle/>
          <a:p>
            <a:pPr algn="ctr"/>
            <a:r>
              <a:rPr lang="pt-BR" sz="2400" dirty="0"/>
              <a:t>Laboratório Interdisciplinar de Pesquisas em Evolução, Cultura e Meio Ambiente (</a:t>
            </a:r>
            <a:r>
              <a:rPr lang="pt-BR" sz="2400" dirty="0" err="1"/>
              <a:t>Levoc</a:t>
            </a:r>
            <a:r>
              <a:rPr lang="pt-BR" sz="2400" dirty="0"/>
              <a:t>), do Museu de Arqueologia e Etnologia (MAE) da USP</a:t>
            </a:r>
          </a:p>
        </p:txBody>
      </p:sp>
      <p:sp>
        <p:nvSpPr>
          <p:cNvPr id="3" name="Retângulo 2"/>
          <p:cNvSpPr/>
          <p:nvPr/>
        </p:nvSpPr>
        <p:spPr>
          <a:xfrm>
            <a:off x="6112274" y="6281101"/>
            <a:ext cx="5772734" cy="646331"/>
          </a:xfrm>
          <a:prstGeom prst="rect">
            <a:avLst/>
          </a:prstGeom>
        </p:spPr>
        <p:txBody>
          <a:bodyPr wrap="none">
            <a:spAutoFit/>
          </a:bodyPr>
          <a:lstStyle/>
          <a:p>
            <a:r>
              <a:rPr lang="pt-BR" dirty="0">
                <a:hlinkClick r:id="rId2"/>
              </a:rPr>
              <a:t>https://quipomap.com/levoc-grafismorupestresp</a:t>
            </a:r>
            <a:r>
              <a:rPr lang="pt-BR" dirty="0" smtClean="0">
                <a:hlinkClick r:id="rId2"/>
              </a:rPr>
              <a:t>/</a:t>
            </a:r>
            <a:endParaRPr lang="pt-BR" dirty="0" smtClean="0"/>
          </a:p>
          <a:p>
            <a:endParaRPr lang="pt-BR" dirty="0"/>
          </a:p>
        </p:txBody>
      </p:sp>
      <p:pic>
        <p:nvPicPr>
          <p:cNvPr id="4" name="Imagem 3"/>
          <p:cNvPicPr>
            <a:picLocks noChangeAspect="1"/>
          </p:cNvPicPr>
          <p:nvPr/>
        </p:nvPicPr>
        <p:blipFill>
          <a:blip r:embed="rId3"/>
          <a:stretch>
            <a:fillRect/>
          </a:stretch>
        </p:blipFill>
        <p:spPr>
          <a:xfrm>
            <a:off x="2638269" y="1462075"/>
            <a:ext cx="7238063" cy="4819026"/>
          </a:xfrm>
          <a:prstGeom prst="rect">
            <a:avLst/>
          </a:prstGeom>
        </p:spPr>
      </p:pic>
    </p:spTree>
    <p:extLst>
      <p:ext uri="{BB962C8B-B14F-4D97-AF65-F5344CB8AC3E}">
        <p14:creationId xmlns:p14="http://schemas.microsoft.com/office/powerpoint/2010/main" val="21808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06781" y="1351511"/>
            <a:ext cx="9797144" cy="3539430"/>
          </a:xfrm>
          <a:prstGeom prst="rect">
            <a:avLst/>
          </a:prstGeom>
        </p:spPr>
        <p:txBody>
          <a:bodyPr wrap="square">
            <a:spAutoFit/>
          </a:bodyPr>
          <a:lstStyle/>
          <a:p>
            <a:endParaRPr lang="pt-BR" sz="2800" dirty="0">
              <a:latin typeface="Calibri" panose="020F0502020204030204" pitchFamily="34" charset="0"/>
              <a:cs typeface="Calibri" panose="020F0502020204030204" pitchFamily="34" charset="0"/>
            </a:endParaRPr>
          </a:p>
          <a:p>
            <a:r>
              <a:rPr lang="pt-BR" sz="2800" dirty="0">
                <a:latin typeface="Calibri" panose="020F0502020204030204" pitchFamily="34" charset="0"/>
                <a:cs typeface="Calibri" panose="020F0502020204030204" pitchFamily="34" charset="0"/>
              </a:rPr>
              <a:t>A Biogeografia na </a:t>
            </a:r>
            <a:r>
              <a:rPr lang="pt-BR" sz="2800" dirty="0">
                <a:solidFill>
                  <a:srgbClr val="C00000"/>
                </a:solidFill>
                <a:latin typeface="Calibri" panose="020F0502020204030204" pitchFamily="34" charset="0"/>
                <a:cs typeface="Calibri" panose="020F0502020204030204" pitchFamily="34" charset="0"/>
              </a:rPr>
              <a:t>ciência moderna </a:t>
            </a:r>
            <a:r>
              <a:rPr lang="pt-BR" sz="2800" dirty="0">
                <a:latin typeface="Calibri" panose="020F0502020204030204" pitchFamily="34" charset="0"/>
                <a:cs typeface="Calibri" panose="020F0502020204030204" pitchFamily="34" charset="0"/>
              </a:rPr>
              <a:t>é um campo de conhecimento da Geografia, da Biologia e da Ecologia que pesquisa o modo </a:t>
            </a:r>
            <a:r>
              <a:rPr lang="pt-BR" sz="2800" b="1" dirty="0">
                <a:latin typeface="Calibri" panose="020F0502020204030204" pitchFamily="34" charset="0"/>
                <a:cs typeface="Calibri" panose="020F0502020204030204" pitchFamily="34" charset="0"/>
              </a:rPr>
              <a:t>como os seres vivos se distribuem no tempo e no espaço</a:t>
            </a:r>
            <a:r>
              <a:rPr lang="pt-BR" sz="2800" dirty="0">
                <a:latin typeface="Calibri" panose="020F0502020204030204" pitchFamily="34" charset="0"/>
                <a:cs typeface="Calibri" panose="020F0502020204030204" pitchFamily="34" charset="0"/>
              </a:rPr>
              <a:t>. </a:t>
            </a:r>
          </a:p>
          <a:p>
            <a:endParaRPr lang="pt-BR"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pt-BR" sz="2800" dirty="0">
                <a:latin typeface="Calibri" panose="020F0502020204030204" pitchFamily="34" charset="0"/>
                <a:cs typeface="Calibri" panose="020F0502020204030204" pitchFamily="34" charset="0"/>
              </a:rPr>
              <a:t>É o estudo da biodiversidade </a:t>
            </a:r>
            <a:r>
              <a:rPr lang="pt-BR" sz="2800" dirty="0" err="1">
                <a:latin typeface="Calibri" panose="020F0502020204030204" pitchFamily="34" charset="0"/>
                <a:cs typeface="Calibri" panose="020F0502020204030204" pitchFamily="34" charset="0"/>
              </a:rPr>
              <a:t>espacializada</a:t>
            </a:r>
            <a:r>
              <a:rPr lang="pt-BR" sz="2800" dirty="0">
                <a:latin typeface="Calibri" panose="020F0502020204030204" pitchFamily="34" charset="0"/>
                <a:cs typeface="Calibri" panose="020F0502020204030204" pitchFamily="34" charset="0"/>
              </a:rPr>
              <a:t>. </a:t>
            </a:r>
          </a:p>
          <a:p>
            <a:pPr marL="457200" indent="-457200">
              <a:buFont typeface="Wingdings" panose="05000000000000000000" pitchFamily="2" charset="2"/>
              <a:buChar char="§"/>
            </a:pPr>
            <a:r>
              <a:rPr lang="pt-BR" sz="2800" dirty="0">
                <a:latin typeface="Calibri" panose="020F0502020204030204" pitchFamily="34" charset="0"/>
                <a:cs typeface="Calibri" panose="020F0502020204030204" pitchFamily="34" charset="0"/>
              </a:rPr>
              <a:t>É também o estudo das melhores maneiras de projetar a conservação ambiental, diante da intensa devastação.</a:t>
            </a:r>
          </a:p>
        </p:txBody>
      </p:sp>
    </p:spTree>
    <p:extLst>
      <p:ext uri="{BB962C8B-B14F-4D97-AF65-F5344CB8AC3E}">
        <p14:creationId xmlns:p14="http://schemas.microsoft.com/office/powerpoint/2010/main" val="1460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589314" y="219869"/>
            <a:ext cx="7416824" cy="584775"/>
          </a:xfrm>
          <a:prstGeom prst="rect">
            <a:avLst/>
          </a:prstGeom>
        </p:spPr>
        <p:txBody>
          <a:bodyPr wrap="square">
            <a:spAutoFit/>
          </a:bodyPr>
          <a:lstStyle/>
          <a:p>
            <a:pPr algn="ctr"/>
            <a:r>
              <a:rPr lang="pt-BR" sz="3200" dirty="0">
                <a:solidFill>
                  <a:srgbClr val="000000"/>
                </a:solidFill>
                <a:latin typeface="Segoe UI Semilight" panose="020B0402040204020203" pitchFamily="34" charset="0"/>
                <a:cs typeface="Segoe UI Semilight" panose="020B0402040204020203" pitchFamily="34" charset="0"/>
              </a:rPr>
              <a:t>Extinção  e Estudo do habitat</a:t>
            </a:r>
          </a:p>
        </p:txBody>
      </p:sp>
      <p:sp>
        <p:nvSpPr>
          <p:cNvPr id="4" name="CaixaDeTexto 3"/>
          <p:cNvSpPr txBox="1"/>
          <p:nvPr/>
        </p:nvSpPr>
        <p:spPr>
          <a:xfrm>
            <a:off x="1994613" y="5975462"/>
            <a:ext cx="6300302" cy="338554"/>
          </a:xfrm>
          <a:prstGeom prst="rect">
            <a:avLst/>
          </a:prstGeom>
          <a:noFill/>
        </p:spPr>
        <p:txBody>
          <a:bodyPr wrap="square" rtlCol="0">
            <a:spAutoFit/>
          </a:bodyPr>
          <a:lstStyle/>
          <a:p>
            <a:r>
              <a:rPr lang="pt-BR" sz="1600" dirty="0">
                <a:latin typeface="Calibri" panose="020F0502020204030204" pitchFamily="34" charset="0"/>
                <a:cs typeface="Calibri" panose="020F0502020204030204" pitchFamily="34" charset="0"/>
              </a:rPr>
              <a:t>Fonte: https://www.todamateria.com.br/animais-em-extincao-no-brasil/</a:t>
            </a:r>
          </a:p>
        </p:txBody>
      </p:sp>
      <p:pic>
        <p:nvPicPr>
          <p:cNvPr id="6" name="Imagem 5"/>
          <p:cNvPicPr>
            <a:picLocks noChangeAspect="1"/>
          </p:cNvPicPr>
          <p:nvPr/>
        </p:nvPicPr>
        <p:blipFill>
          <a:blip r:embed="rId2"/>
          <a:stretch>
            <a:fillRect/>
          </a:stretch>
        </p:blipFill>
        <p:spPr>
          <a:xfrm>
            <a:off x="1994612" y="1090362"/>
            <a:ext cx="6234987" cy="4671292"/>
          </a:xfrm>
          <a:prstGeom prst="rect">
            <a:avLst/>
          </a:prstGeom>
        </p:spPr>
      </p:pic>
      <p:sp>
        <p:nvSpPr>
          <p:cNvPr id="7" name="Retângulo 6"/>
          <p:cNvSpPr/>
          <p:nvPr/>
        </p:nvSpPr>
        <p:spPr>
          <a:xfrm>
            <a:off x="8229599" y="1387784"/>
            <a:ext cx="3706315" cy="3908762"/>
          </a:xfrm>
          <a:prstGeom prst="rect">
            <a:avLst/>
          </a:prstGeom>
        </p:spPr>
        <p:txBody>
          <a:bodyPr wrap="square">
            <a:spAutoFit/>
          </a:bodyPr>
          <a:lstStyle/>
          <a:p>
            <a:pPr algn="ctr"/>
            <a:r>
              <a:rPr lang="pt-BR" sz="2800" b="1" dirty="0"/>
              <a:t>Sapo-folha</a:t>
            </a:r>
          </a:p>
          <a:p>
            <a:pPr algn="ctr"/>
            <a:r>
              <a:rPr lang="pt-BR" sz="2000" i="1" dirty="0" err="1"/>
              <a:t>Proceratophrys</a:t>
            </a:r>
            <a:r>
              <a:rPr lang="pt-BR" sz="2000" i="1" dirty="0"/>
              <a:t> </a:t>
            </a:r>
            <a:r>
              <a:rPr lang="pt-BR" sz="2000" i="1" dirty="0" err="1"/>
              <a:t>sanctaritae</a:t>
            </a:r>
            <a:endParaRPr lang="pt-BR" sz="2000" dirty="0"/>
          </a:p>
          <a:p>
            <a:endParaRPr lang="pt-BR" sz="2000" dirty="0"/>
          </a:p>
          <a:p>
            <a:r>
              <a:rPr lang="pt-BR" sz="2000" dirty="0"/>
              <a:t>Espécie endêmica do </a:t>
            </a:r>
            <a:r>
              <a:rPr lang="pt-BR" sz="2000" b="1" dirty="0"/>
              <a:t>Brasil</a:t>
            </a:r>
            <a:r>
              <a:rPr lang="pt-BR" sz="2000" dirty="0"/>
              <a:t>, descrita cientificamente há pouco tempo e já se encontra em perigo de desaparecer. </a:t>
            </a:r>
          </a:p>
          <a:p>
            <a:endParaRPr lang="pt-BR" sz="2000" dirty="0"/>
          </a:p>
          <a:p>
            <a:r>
              <a:rPr lang="pt-BR" sz="2000" dirty="0"/>
              <a:t>Foi </a:t>
            </a:r>
            <a:r>
              <a:rPr lang="pt-BR" sz="2000" b="1" dirty="0"/>
              <a:t>descoberto em 2010 </a:t>
            </a:r>
            <a:r>
              <a:rPr lang="pt-BR" sz="2000" dirty="0"/>
              <a:t>na Serra do Timbó, no estado da Bahia.</a:t>
            </a:r>
          </a:p>
        </p:txBody>
      </p:sp>
    </p:spTree>
    <p:extLst>
      <p:ext uri="{BB962C8B-B14F-4D97-AF65-F5344CB8AC3E}">
        <p14:creationId xmlns:p14="http://schemas.microsoft.com/office/powerpoint/2010/main" val="21121476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589516" y="1772816"/>
            <a:ext cx="10602484" cy="3373930"/>
          </a:xfrm>
          <a:prstGeom prst="rect">
            <a:avLst/>
          </a:prstGeom>
        </p:spPr>
      </p:pic>
      <p:sp>
        <p:nvSpPr>
          <p:cNvPr id="3" name="CaixaDeTexto 2"/>
          <p:cNvSpPr txBox="1"/>
          <p:nvPr/>
        </p:nvSpPr>
        <p:spPr>
          <a:xfrm>
            <a:off x="8625003" y="5484327"/>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sp>
        <p:nvSpPr>
          <p:cNvPr id="4" name="CaixaDeTexto 3"/>
          <p:cNvSpPr txBox="1"/>
          <p:nvPr/>
        </p:nvSpPr>
        <p:spPr>
          <a:xfrm>
            <a:off x="3772388" y="481128"/>
            <a:ext cx="5512856" cy="1077218"/>
          </a:xfrm>
          <a:prstGeom prst="rect">
            <a:avLst/>
          </a:prstGeom>
          <a:noFill/>
        </p:spPr>
        <p:txBody>
          <a:bodyPr wrap="none" rtlCol="0">
            <a:spAutoFit/>
          </a:bodyPr>
          <a:lstStyle/>
          <a:p>
            <a:pPr algn="ctr"/>
            <a:r>
              <a:rPr lang="pt-BR" sz="3200" dirty="0">
                <a:latin typeface="Calibri" panose="020F0502020204030204" pitchFamily="34" charset="0"/>
                <a:cs typeface="Calibri" panose="020F0502020204030204" pitchFamily="34" charset="0"/>
              </a:rPr>
              <a:t>O que são espécies ameaçadas?</a:t>
            </a:r>
          </a:p>
          <a:p>
            <a:pPr algn="ctr"/>
            <a:r>
              <a:rPr lang="pt-BR" sz="3200" dirty="0">
                <a:latin typeface="Calibri" panose="020F0502020204030204" pitchFamily="34" charset="0"/>
                <a:cs typeface="Calibri" panose="020F0502020204030204" pitchFamily="34" charset="0"/>
              </a:rPr>
              <a:t>Porque estão ameaçadas?</a:t>
            </a:r>
          </a:p>
        </p:txBody>
      </p:sp>
    </p:spTree>
    <p:extLst>
      <p:ext uri="{BB962C8B-B14F-4D97-AF65-F5344CB8AC3E}">
        <p14:creationId xmlns:p14="http://schemas.microsoft.com/office/powerpoint/2010/main" val="125705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071664" y="24498"/>
            <a:ext cx="5760640" cy="6644862"/>
          </a:xfrm>
          <a:prstGeom prst="rect">
            <a:avLst/>
          </a:prstGeom>
        </p:spPr>
      </p:pic>
      <p:sp>
        <p:nvSpPr>
          <p:cNvPr id="4" name="CaixaDeTexto 3"/>
          <p:cNvSpPr txBox="1"/>
          <p:nvPr/>
        </p:nvSpPr>
        <p:spPr>
          <a:xfrm>
            <a:off x="5231904" y="2883708"/>
            <a:ext cx="5148064" cy="3785652"/>
          </a:xfrm>
          <a:prstGeom prst="rect">
            <a:avLst/>
          </a:prstGeom>
          <a:solidFill>
            <a:schemeClr val="tx1">
              <a:lumMod val="95000"/>
              <a:lumOff val="5000"/>
            </a:schemeClr>
          </a:solidFill>
        </p:spPr>
        <p:txBody>
          <a:bodyPr wrap="square" rtlCol="0">
            <a:spAutoFit/>
          </a:bodyPr>
          <a:lstStyle/>
          <a:p>
            <a:r>
              <a:rPr lang="pt-BR" sz="2000" dirty="0">
                <a:solidFill>
                  <a:srgbClr val="FFFFFF"/>
                </a:solidFill>
                <a:latin typeface="Calibri" panose="020F0502020204030204" pitchFamily="34" charset="0"/>
                <a:cs typeface="Calibri" panose="020F0502020204030204" pitchFamily="34" charset="0"/>
              </a:rPr>
              <a:t>O número de espécies de fauna ameaçadas no Brasil vai aumentar drasticamente na próxima lista oficial que está sendo elaborada pelo governo federal, segundo dados preliminares publicados pelo Instituto Chico Mendes de Conservação da Biodiversidade (</a:t>
            </a:r>
            <a:r>
              <a:rPr lang="pt-BR" sz="2000" dirty="0" err="1">
                <a:solidFill>
                  <a:srgbClr val="FFFFFF"/>
                </a:solidFill>
                <a:latin typeface="Calibri" panose="020F0502020204030204" pitchFamily="34" charset="0"/>
                <a:cs typeface="Calibri" panose="020F0502020204030204" pitchFamily="34" charset="0"/>
              </a:rPr>
              <a:t>ICMbio</a:t>
            </a:r>
            <a:r>
              <a:rPr lang="pt-BR" sz="2000" dirty="0">
                <a:solidFill>
                  <a:srgbClr val="FFFFFF"/>
                </a:solidFill>
                <a:latin typeface="Calibri" panose="020F0502020204030204" pitchFamily="34" charset="0"/>
                <a:cs typeface="Calibri" panose="020F0502020204030204" pitchFamily="34" charset="0"/>
              </a:rPr>
              <a:t>). A meta é avaliar o status de conservação de 10 mil espécies até 2014. Por enquanto foram analisadas cerca de 1,8 mil, e o </a:t>
            </a:r>
            <a:r>
              <a:rPr lang="pt-BR" sz="2000" dirty="0" err="1">
                <a:solidFill>
                  <a:srgbClr val="FFFFFF"/>
                </a:solidFill>
                <a:latin typeface="Calibri" panose="020F0502020204030204" pitchFamily="34" charset="0"/>
                <a:cs typeface="Calibri" panose="020F0502020204030204" pitchFamily="34" charset="0"/>
              </a:rPr>
              <a:t>numeto</a:t>
            </a:r>
            <a:r>
              <a:rPr lang="pt-BR" sz="2000" dirty="0">
                <a:solidFill>
                  <a:srgbClr val="FFFFFF"/>
                </a:solidFill>
                <a:latin typeface="Calibri" panose="020F0502020204030204" pitchFamily="34" charset="0"/>
                <a:cs typeface="Calibri" panose="020F0502020204030204" pitchFamily="34" charset="0"/>
              </a:rPr>
              <a:t> de animais na categoria “criticamente em perigo – ou seja, em risco imediato de extinção já é maior do que o da lista atual.</a:t>
            </a:r>
          </a:p>
        </p:txBody>
      </p:sp>
      <p:sp>
        <p:nvSpPr>
          <p:cNvPr id="5" name="Elipse 4"/>
          <p:cNvSpPr/>
          <p:nvPr/>
        </p:nvSpPr>
        <p:spPr bwMode="auto">
          <a:xfrm>
            <a:off x="2999656" y="2420888"/>
            <a:ext cx="1296144" cy="1800200"/>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pt-BR" sz="2800" b="1">
              <a:latin typeface="Times New Roman" pitchFamily="18" charset="0"/>
            </a:endParaRPr>
          </a:p>
        </p:txBody>
      </p:sp>
    </p:spTree>
    <p:extLst>
      <p:ext uri="{BB962C8B-B14F-4D97-AF65-F5344CB8AC3E}">
        <p14:creationId xmlns:p14="http://schemas.microsoft.com/office/powerpoint/2010/main" val="173167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dissolve">
                                      <p:cBhvr>
                                        <p:cTn id="12" dur="500"/>
                                        <p:tgtEl>
                                          <p:spTgt spid="4">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4684" y="2768790"/>
            <a:ext cx="1824538" cy="523220"/>
          </a:xfrm>
          <a:prstGeom prst="rect">
            <a:avLst/>
          </a:prstGeom>
          <a:noFill/>
        </p:spPr>
        <p:txBody>
          <a:bodyPr wrap="none" rtlCol="0">
            <a:spAutoFit/>
          </a:bodyPr>
          <a:lstStyle/>
          <a:p>
            <a:r>
              <a:rPr lang="pt-BR" sz="2800" dirty="0"/>
              <a:t>Monitoria</a:t>
            </a:r>
          </a:p>
        </p:txBody>
      </p:sp>
      <p:sp>
        <p:nvSpPr>
          <p:cNvPr id="3" name="CaixaDeTexto 2"/>
          <p:cNvSpPr txBox="1"/>
          <p:nvPr/>
        </p:nvSpPr>
        <p:spPr>
          <a:xfrm>
            <a:off x="2144684" y="598514"/>
            <a:ext cx="1677062" cy="584775"/>
          </a:xfrm>
          <a:prstGeom prst="rect">
            <a:avLst/>
          </a:prstGeom>
          <a:noFill/>
        </p:spPr>
        <p:txBody>
          <a:bodyPr wrap="none" rtlCol="0">
            <a:spAutoFit/>
          </a:bodyPr>
          <a:lstStyle/>
          <a:p>
            <a:r>
              <a:rPr lang="pt-BR" sz="3200" b="1" dirty="0"/>
              <a:t>Equipe:</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592" y="1056372"/>
            <a:ext cx="7081466" cy="4720977"/>
          </a:xfrm>
          <a:prstGeom prst="rect">
            <a:avLst/>
          </a:prstGeom>
        </p:spPr>
      </p:pic>
      <p:sp>
        <p:nvSpPr>
          <p:cNvPr id="5" name="CaixaDeTexto 4"/>
          <p:cNvSpPr txBox="1"/>
          <p:nvPr/>
        </p:nvSpPr>
        <p:spPr>
          <a:xfrm>
            <a:off x="2144684" y="2137504"/>
            <a:ext cx="2082621" cy="523220"/>
          </a:xfrm>
          <a:prstGeom prst="rect">
            <a:avLst/>
          </a:prstGeom>
          <a:noFill/>
        </p:spPr>
        <p:txBody>
          <a:bodyPr wrap="none" rtlCol="0">
            <a:spAutoFit/>
          </a:bodyPr>
          <a:lstStyle/>
          <a:p>
            <a:r>
              <a:rPr lang="pt-BR" sz="2800" dirty="0"/>
              <a:t>Professores</a:t>
            </a:r>
          </a:p>
        </p:txBody>
      </p:sp>
    </p:spTree>
    <p:extLst>
      <p:ext uri="{BB962C8B-B14F-4D97-AF65-F5344CB8AC3E}">
        <p14:creationId xmlns:p14="http://schemas.microsoft.com/office/powerpoint/2010/main" val="337659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61501" y="0"/>
            <a:ext cx="8170937" cy="6858000"/>
          </a:xfrm>
          <a:prstGeom prst="rect">
            <a:avLst/>
          </a:prstGeom>
        </p:spPr>
      </p:pic>
      <p:cxnSp>
        <p:nvCxnSpPr>
          <p:cNvPr id="4" name="Conector de seta reta 3"/>
          <p:cNvCxnSpPr/>
          <p:nvPr/>
        </p:nvCxnSpPr>
        <p:spPr bwMode="auto">
          <a:xfrm>
            <a:off x="3143672" y="3356992"/>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CaixaDeTexto 4"/>
          <p:cNvSpPr txBox="1"/>
          <p:nvPr/>
        </p:nvSpPr>
        <p:spPr>
          <a:xfrm>
            <a:off x="3359697" y="3140969"/>
            <a:ext cx="1152127" cy="461665"/>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Criticamente em perigo</a:t>
            </a:r>
          </a:p>
        </p:txBody>
      </p:sp>
      <p:cxnSp>
        <p:nvCxnSpPr>
          <p:cNvPr id="6" name="Conector de seta reta 5"/>
          <p:cNvCxnSpPr/>
          <p:nvPr/>
        </p:nvCxnSpPr>
        <p:spPr bwMode="auto">
          <a:xfrm>
            <a:off x="8858680" y="3115852"/>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CaixaDeTexto 6"/>
          <p:cNvSpPr txBox="1"/>
          <p:nvPr/>
        </p:nvSpPr>
        <p:spPr>
          <a:xfrm>
            <a:off x="9083497" y="2972818"/>
            <a:ext cx="828928" cy="276999"/>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Em perigo</a:t>
            </a:r>
          </a:p>
        </p:txBody>
      </p:sp>
      <p:cxnSp>
        <p:nvCxnSpPr>
          <p:cNvPr id="8" name="Conector de seta reta 7"/>
          <p:cNvCxnSpPr/>
          <p:nvPr/>
        </p:nvCxnSpPr>
        <p:spPr bwMode="auto">
          <a:xfrm>
            <a:off x="5087888" y="4653136"/>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CaixaDeTexto 8"/>
          <p:cNvSpPr txBox="1"/>
          <p:nvPr/>
        </p:nvSpPr>
        <p:spPr>
          <a:xfrm>
            <a:off x="5303912" y="4514637"/>
            <a:ext cx="864096" cy="276999"/>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Vulnerável</a:t>
            </a:r>
          </a:p>
        </p:txBody>
      </p:sp>
      <p:sp>
        <p:nvSpPr>
          <p:cNvPr id="3" name="CaixaDeTexto 2"/>
          <p:cNvSpPr txBox="1"/>
          <p:nvPr/>
        </p:nvSpPr>
        <p:spPr>
          <a:xfrm>
            <a:off x="8335751" y="3789040"/>
            <a:ext cx="872355" cy="369332"/>
          </a:xfrm>
          <a:prstGeom prst="rect">
            <a:avLst/>
          </a:prstGeom>
          <a:solidFill>
            <a:schemeClr val="tx1"/>
          </a:solidFill>
        </p:spPr>
        <p:txBody>
          <a:bodyPr wrap="none" rtlCol="0">
            <a:spAutoFit/>
          </a:bodyPr>
          <a:lstStyle/>
          <a:p>
            <a:r>
              <a:rPr lang="pt-BR" dirty="0">
                <a:solidFill>
                  <a:srgbClr val="FFFFFF"/>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12.256 </a:t>
            </a:r>
          </a:p>
        </p:txBody>
      </p:sp>
    </p:spTree>
    <p:extLst>
      <p:ext uri="{BB962C8B-B14F-4D97-AF65-F5344CB8AC3E}">
        <p14:creationId xmlns:p14="http://schemas.microsoft.com/office/powerpoint/2010/main" val="370225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2423592" y="705128"/>
            <a:ext cx="7848872" cy="5886654"/>
          </a:xfrm>
          <a:prstGeom prst="rect">
            <a:avLst/>
          </a:prstGeom>
        </p:spPr>
      </p:pic>
      <p:sp>
        <p:nvSpPr>
          <p:cNvPr id="2" name="CaixaDeTexto 1"/>
          <p:cNvSpPr txBox="1"/>
          <p:nvPr/>
        </p:nvSpPr>
        <p:spPr>
          <a:xfrm>
            <a:off x="2442728" y="3789041"/>
            <a:ext cx="2702727" cy="830997"/>
          </a:xfrm>
          <a:prstGeom prst="rect">
            <a:avLst/>
          </a:prstGeom>
          <a:noFill/>
        </p:spPr>
        <p:txBody>
          <a:bodyPr wrap="none" rtlCol="0">
            <a:spAutoFit/>
          </a:bodyPr>
          <a:lstStyle/>
          <a:p>
            <a:pPr algn="ctr"/>
            <a:r>
              <a:rPr lang="pt-BR" sz="2400" dirty="0">
                <a:solidFill>
                  <a:schemeClr val="bg1"/>
                </a:solidFill>
                <a:latin typeface="Calibri" panose="020F0502020204030204" pitchFamily="34" charset="0"/>
                <a:cs typeface="Calibri" panose="020F0502020204030204" pitchFamily="34" charset="0"/>
              </a:rPr>
              <a:t>Criticamente perigo</a:t>
            </a:r>
          </a:p>
          <a:p>
            <a:pPr algn="ctr"/>
            <a:r>
              <a:rPr lang="pt-BR" sz="2400" dirty="0">
                <a:solidFill>
                  <a:schemeClr val="bg1"/>
                </a:solidFill>
                <a:latin typeface="Calibri" panose="020F0502020204030204" pitchFamily="34" charset="0"/>
                <a:cs typeface="Calibri" panose="020F0502020204030204" pitchFamily="34" charset="0"/>
              </a:rPr>
              <a:t>125 </a:t>
            </a:r>
            <a:r>
              <a:rPr lang="pt-BR" sz="2400" dirty="0" err="1">
                <a:solidFill>
                  <a:schemeClr val="bg1"/>
                </a:solidFill>
                <a:latin typeface="Calibri" panose="020F0502020204030204" pitchFamily="34" charset="0"/>
                <a:cs typeface="Calibri" panose="020F0502020204030204" pitchFamily="34" charset="0"/>
              </a:rPr>
              <a:t>sp</a:t>
            </a:r>
            <a:endParaRPr lang="pt-BR" sz="2400" dirty="0">
              <a:solidFill>
                <a:schemeClr val="bg1"/>
              </a:solidFill>
              <a:latin typeface="Calibri" panose="020F0502020204030204" pitchFamily="34" charset="0"/>
              <a:cs typeface="Calibri" panose="020F0502020204030204" pitchFamily="34" charset="0"/>
            </a:endParaRPr>
          </a:p>
        </p:txBody>
      </p:sp>
      <p:sp>
        <p:nvSpPr>
          <p:cNvPr id="6" name="Retângulo 5"/>
          <p:cNvSpPr/>
          <p:nvPr/>
        </p:nvSpPr>
        <p:spPr>
          <a:xfrm>
            <a:off x="7620207" y="307413"/>
            <a:ext cx="2662075" cy="400110"/>
          </a:xfrm>
          <a:prstGeom prst="rect">
            <a:avLst/>
          </a:prstGeom>
        </p:spPr>
        <p:txBody>
          <a:bodyPr wrap="none">
            <a:spAutoFit/>
          </a:bodyPr>
          <a:lstStyle/>
          <a:p>
            <a:r>
              <a:rPr lang="pt-BR" sz="2000" i="1" dirty="0" err="1">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Leontopithecus</a:t>
            </a:r>
            <a:r>
              <a:rPr lang="pt-BR" sz="2000" i="1" dirty="0">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000" i="1" dirty="0" err="1">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caissara</a:t>
            </a:r>
            <a:endParaRPr lang="pt-B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CaixaDeTexto 7"/>
          <p:cNvSpPr txBox="1"/>
          <p:nvPr/>
        </p:nvSpPr>
        <p:spPr>
          <a:xfrm>
            <a:off x="2351585" y="6190705"/>
            <a:ext cx="3253341" cy="400110"/>
          </a:xfrm>
          <a:prstGeom prst="rect">
            <a:avLst/>
          </a:prstGeom>
          <a:solidFill>
            <a:schemeClr val="tx1">
              <a:alpha val="40000"/>
            </a:schemeClr>
          </a:solidFill>
        </p:spPr>
        <p:txBody>
          <a:bodyPr wrap="square" rtlCol="0">
            <a:spAutoFit/>
          </a:bodyPr>
          <a:lstStyle/>
          <a:p>
            <a:r>
              <a:rPr lang="pt-BR" sz="2000" dirty="0">
                <a:solidFill>
                  <a:srgbClr val="FFFFFF"/>
                </a:solidFill>
                <a:latin typeface="Calibri" panose="020F0502020204030204" pitchFamily="34" charset="0"/>
                <a:cs typeface="Calibri" panose="020F0502020204030204" pitchFamily="34" charset="0"/>
              </a:rPr>
              <a:t>Fonte: www.micoleao.org.br</a:t>
            </a:r>
          </a:p>
        </p:txBody>
      </p:sp>
      <p:sp>
        <p:nvSpPr>
          <p:cNvPr id="9" name="Retângulo 8"/>
          <p:cNvSpPr/>
          <p:nvPr/>
        </p:nvSpPr>
        <p:spPr>
          <a:xfrm>
            <a:off x="5519937" y="6252261"/>
            <a:ext cx="4833755" cy="338554"/>
          </a:xfrm>
          <a:prstGeom prst="rect">
            <a:avLst/>
          </a:prstGeom>
          <a:solidFill>
            <a:schemeClr val="tx1">
              <a:alpha val="42000"/>
            </a:schemeClr>
          </a:solidFill>
        </p:spPr>
        <p:txBody>
          <a:bodyPr wrap="square">
            <a:spAutoFit/>
          </a:bodyPr>
          <a:lstStyle/>
          <a:p>
            <a:r>
              <a:rPr lang="pt-BR" sz="1600" dirty="0">
                <a:solidFill>
                  <a:srgbClr val="FFFFFF"/>
                </a:solidFill>
                <a:latin typeface="Calibri" panose="020F0502020204030204" pitchFamily="34" charset="0"/>
                <a:cs typeface="Calibri" panose="020F0502020204030204" pitchFamily="34" charset="0"/>
              </a:rPr>
              <a:t>PORTARIA MMA Nº 443, DE 17 DE DEZEMBRO DE 2014</a:t>
            </a:r>
          </a:p>
        </p:txBody>
      </p:sp>
      <p:sp>
        <p:nvSpPr>
          <p:cNvPr id="10" name="CaixaDeTexto 9"/>
          <p:cNvSpPr txBox="1"/>
          <p:nvPr/>
        </p:nvSpPr>
        <p:spPr>
          <a:xfrm>
            <a:off x="2495600" y="188640"/>
            <a:ext cx="2462918"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Mico-leão-de-cara-preta</a:t>
            </a:r>
          </a:p>
        </p:txBody>
      </p:sp>
    </p:spTree>
    <p:extLst>
      <p:ext uri="{BB962C8B-B14F-4D97-AF65-F5344CB8AC3E}">
        <p14:creationId xmlns:p14="http://schemas.microsoft.com/office/powerpoint/2010/main" val="13699554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2207569" y="1988840"/>
            <a:ext cx="8165707" cy="4536504"/>
          </a:xfrm>
          <a:prstGeom prst="rect">
            <a:avLst/>
          </a:prstGeom>
        </p:spPr>
      </p:pic>
      <p:sp>
        <p:nvSpPr>
          <p:cNvPr id="3" name="CaixaDeTexto 2"/>
          <p:cNvSpPr txBox="1"/>
          <p:nvPr/>
        </p:nvSpPr>
        <p:spPr>
          <a:xfrm>
            <a:off x="7755110" y="1988841"/>
            <a:ext cx="2661370" cy="830997"/>
          </a:xfrm>
          <a:prstGeom prst="rect">
            <a:avLst/>
          </a:prstGeom>
          <a:solidFill>
            <a:schemeClr val="tx1">
              <a:alpha val="46000"/>
            </a:schemeClr>
          </a:solidFill>
        </p:spPr>
        <p:txBody>
          <a:bodyPr wrap="none" rtlCol="0">
            <a:spAutoFit/>
          </a:bodyPr>
          <a:lstStyle/>
          <a:p>
            <a:pPr algn="ctr"/>
            <a:r>
              <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Extinto na natureza</a:t>
            </a:r>
          </a:p>
          <a:p>
            <a:pPr algn="ctr"/>
            <a:r>
              <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 </a:t>
            </a:r>
            <a:r>
              <a:rPr lang="pt-BR" sz="24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t>
            </a:r>
            <a:endPar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CaixaDeTexto 8"/>
          <p:cNvSpPr txBox="1"/>
          <p:nvPr/>
        </p:nvSpPr>
        <p:spPr>
          <a:xfrm>
            <a:off x="2639616" y="467961"/>
            <a:ext cx="2381614"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Ararinha azul</a:t>
            </a:r>
          </a:p>
        </p:txBody>
      </p:sp>
      <p:sp>
        <p:nvSpPr>
          <p:cNvPr id="10" name="Retângulo 9"/>
          <p:cNvSpPr/>
          <p:nvPr/>
        </p:nvSpPr>
        <p:spPr>
          <a:xfrm>
            <a:off x="7879375" y="1059123"/>
            <a:ext cx="2412840" cy="461665"/>
          </a:xfrm>
          <a:prstGeom prst="rect">
            <a:avLst/>
          </a:prstGeom>
        </p:spPr>
        <p:txBody>
          <a:bodyPr wrap="none">
            <a:spAutoFit/>
          </a:bodyPr>
          <a:lstStyle/>
          <a:p>
            <a:r>
              <a:rPr lang="pt-BR" sz="2400" i="1" dirty="0" err="1">
                <a:latin typeface="Calibri" panose="020F0502020204030204" pitchFamily="34" charset="0"/>
                <a:cs typeface="Calibri" panose="020F0502020204030204" pitchFamily="34" charset="0"/>
              </a:rPr>
              <a:t>Cyanopsitta</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spixii</a:t>
            </a:r>
            <a:endParaRPr lang="pt-BR" sz="2400" i="1" dirty="0">
              <a:latin typeface="Calibri" panose="020F0502020204030204" pitchFamily="34" charset="0"/>
              <a:cs typeface="Calibri" panose="020F0502020204030204" pitchFamily="34" charset="0"/>
            </a:endParaRPr>
          </a:p>
        </p:txBody>
      </p:sp>
      <p:sp>
        <p:nvSpPr>
          <p:cNvPr id="11" name="CaixaDeTexto 10"/>
          <p:cNvSpPr txBox="1"/>
          <p:nvPr/>
        </p:nvSpPr>
        <p:spPr>
          <a:xfrm>
            <a:off x="2207569" y="6156012"/>
            <a:ext cx="2924775" cy="369332"/>
          </a:xfrm>
          <a:prstGeom prst="rect">
            <a:avLst/>
          </a:prstGeom>
          <a:solidFill>
            <a:schemeClr val="tx2">
              <a:alpha val="48000"/>
            </a:schemeClr>
          </a:solidFill>
        </p:spPr>
        <p:txBody>
          <a:bodyPr wrap="none" rtlCol="0">
            <a:spAutoFit/>
          </a:bodyPr>
          <a:lstStyle/>
          <a:p>
            <a:r>
              <a:rPr lang="pt-BR" dirty="0">
                <a:solidFill>
                  <a:srgbClr val="FFFFFF"/>
                </a:solidFill>
                <a:latin typeface="Calibri" panose="020F0502020204030204" pitchFamily="34" charset="0"/>
                <a:cs typeface="Calibri" panose="020F0502020204030204" pitchFamily="34" charset="0"/>
              </a:rPr>
              <a:t>Fonte: www.savebrasil.org.br</a:t>
            </a:r>
          </a:p>
        </p:txBody>
      </p:sp>
    </p:spTree>
    <p:extLst>
      <p:ext uri="{BB962C8B-B14F-4D97-AF65-F5344CB8AC3E}">
        <p14:creationId xmlns:p14="http://schemas.microsoft.com/office/powerpoint/2010/main" val="1925831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1524000" y="0"/>
            <a:ext cx="9180512" cy="6957392"/>
          </a:xfrm>
          <a:prstGeom prst="rect">
            <a:avLst/>
          </a:prstGeom>
        </p:spPr>
      </p:pic>
      <p:sp>
        <p:nvSpPr>
          <p:cNvPr id="5" name="CaixaDeTexto 4"/>
          <p:cNvSpPr txBox="1"/>
          <p:nvPr/>
        </p:nvSpPr>
        <p:spPr>
          <a:xfrm>
            <a:off x="5375921" y="6237312"/>
            <a:ext cx="1543756" cy="461665"/>
          </a:xfrm>
          <a:prstGeom prst="rect">
            <a:avLst/>
          </a:prstGeom>
          <a:noFill/>
        </p:spPr>
        <p:txBody>
          <a:bodyPr wrap="none" rtlCol="0">
            <a:spAutoFit/>
          </a:bodyPr>
          <a:lstStyle/>
          <a:p>
            <a:r>
              <a:rPr lang="pt-BR" sz="2400" b="1" dirty="0">
                <a:latin typeface="Calibri" panose="020F0502020204030204" pitchFamily="34" charset="0"/>
                <a:cs typeface="Calibri" panose="020F0502020204030204" pitchFamily="34" charset="0"/>
              </a:rPr>
              <a:t>Vulnerável</a:t>
            </a:r>
          </a:p>
        </p:txBody>
      </p:sp>
      <p:sp>
        <p:nvSpPr>
          <p:cNvPr id="9" name="CaixaDeTexto 8"/>
          <p:cNvSpPr txBox="1"/>
          <p:nvPr/>
        </p:nvSpPr>
        <p:spPr>
          <a:xfrm>
            <a:off x="1713398" y="377286"/>
            <a:ext cx="2762423" cy="461665"/>
          </a:xfrm>
          <a:prstGeom prst="rect">
            <a:avLst/>
          </a:prstGeom>
          <a:noFill/>
        </p:spPr>
        <p:txBody>
          <a:bodyPr wrap="none" rtlCol="0">
            <a:spAutoFit/>
          </a:bodyPr>
          <a:lstStyle/>
          <a:p>
            <a:r>
              <a:rPr lang="pt-BR" sz="2400" i="1" dirty="0" err="1">
                <a:latin typeface="Calibri" panose="020F0502020204030204" pitchFamily="34" charset="0"/>
                <a:cs typeface="Calibri" panose="020F0502020204030204" pitchFamily="34" charset="0"/>
              </a:rPr>
              <a:t>Melanoxylon</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brauna</a:t>
            </a:r>
            <a:endParaRPr lang="pt-BR" sz="2400" i="1" dirty="0">
              <a:latin typeface="Calibri" panose="020F0502020204030204" pitchFamily="34" charset="0"/>
              <a:cs typeface="Calibri" panose="020F0502020204030204" pitchFamily="34" charset="0"/>
            </a:endParaRPr>
          </a:p>
        </p:txBody>
      </p:sp>
      <p:pic>
        <p:nvPicPr>
          <p:cNvPr id="10" name="Imagem 9"/>
          <p:cNvPicPr>
            <a:picLocks noChangeAspect="1"/>
          </p:cNvPicPr>
          <p:nvPr/>
        </p:nvPicPr>
        <p:blipFill>
          <a:blip r:embed="rId3"/>
          <a:stretch>
            <a:fillRect/>
          </a:stretch>
        </p:blipFill>
        <p:spPr>
          <a:xfrm>
            <a:off x="1487489" y="865164"/>
            <a:ext cx="2768337" cy="1843756"/>
          </a:xfrm>
          <a:prstGeom prst="rect">
            <a:avLst/>
          </a:prstGeom>
        </p:spPr>
      </p:pic>
      <p:pic>
        <p:nvPicPr>
          <p:cNvPr id="11" name="Imagem 10"/>
          <p:cNvPicPr>
            <a:picLocks noChangeAspect="1"/>
          </p:cNvPicPr>
          <p:nvPr/>
        </p:nvPicPr>
        <p:blipFill>
          <a:blip r:embed="rId4"/>
          <a:stretch>
            <a:fillRect/>
          </a:stretch>
        </p:blipFill>
        <p:spPr>
          <a:xfrm>
            <a:off x="1919537" y="2780928"/>
            <a:ext cx="1942424" cy="1570383"/>
          </a:xfrm>
          <a:prstGeom prst="rect">
            <a:avLst/>
          </a:prstGeom>
        </p:spPr>
      </p:pic>
      <p:sp>
        <p:nvSpPr>
          <p:cNvPr id="12" name="CaixaDeTexto 11"/>
          <p:cNvSpPr txBox="1"/>
          <p:nvPr/>
        </p:nvSpPr>
        <p:spPr>
          <a:xfrm>
            <a:off x="2280646" y="0"/>
            <a:ext cx="849976"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Braúna</a:t>
            </a:r>
          </a:p>
        </p:txBody>
      </p:sp>
      <p:sp>
        <p:nvSpPr>
          <p:cNvPr id="13" name="CaixaDeTexto 12"/>
          <p:cNvSpPr txBox="1"/>
          <p:nvPr/>
        </p:nvSpPr>
        <p:spPr>
          <a:xfrm>
            <a:off x="1703513" y="6444044"/>
            <a:ext cx="2847767" cy="369332"/>
          </a:xfrm>
          <a:prstGeom prst="rect">
            <a:avLst/>
          </a:prstGeom>
          <a:solidFill>
            <a:schemeClr val="tx2">
              <a:alpha val="48000"/>
            </a:schemeClr>
          </a:solidFill>
        </p:spPr>
        <p:txBody>
          <a:bodyPr wrap="none" rtlCol="0">
            <a:spAutoFit/>
          </a:bodyPr>
          <a:lstStyle/>
          <a:p>
            <a:r>
              <a:rPr lang="pt-BR" dirty="0">
                <a:solidFill>
                  <a:srgbClr val="FFFFFF"/>
                </a:solidFill>
                <a:latin typeface="Calibri" panose="020F0502020204030204" pitchFamily="34" charset="0"/>
                <a:cs typeface="Calibri" panose="020F0502020204030204" pitchFamily="34" charset="0"/>
              </a:rPr>
              <a:t>Fonte: arvores.brasil.nom.br</a:t>
            </a:r>
          </a:p>
        </p:txBody>
      </p:sp>
    </p:spTree>
    <p:extLst>
      <p:ext uri="{BB962C8B-B14F-4D97-AF65-F5344CB8AC3E}">
        <p14:creationId xmlns:p14="http://schemas.microsoft.com/office/powerpoint/2010/main" val="17426791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31504" y="101777"/>
            <a:ext cx="10431326" cy="6196386"/>
          </a:xfrm>
          <a:prstGeom prst="rect">
            <a:avLst/>
          </a:prstGeom>
        </p:spPr>
      </p:pic>
      <p:sp>
        <p:nvSpPr>
          <p:cNvPr id="3" name="CaixaDeTexto 2"/>
          <p:cNvSpPr txBox="1"/>
          <p:nvPr/>
        </p:nvSpPr>
        <p:spPr>
          <a:xfrm>
            <a:off x="8792954" y="6488668"/>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spTree>
    <p:extLst>
      <p:ext uri="{BB962C8B-B14F-4D97-AF65-F5344CB8AC3E}">
        <p14:creationId xmlns:p14="http://schemas.microsoft.com/office/powerpoint/2010/main" val="396714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647164" y="765110"/>
            <a:ext cx="5544836" cy="5360008"/>
          </a:xfrm>
          <a:prstGeom prst="rect">
            <a:avLst/>
          </a:prstGeom>
        </p:spPr>
      </p:pic>
      <p:sp>
        <p:nvSpPr>
          <p:cNvPr id="3" name="CaixaDeTexto 2"/>
          <p:cNvSpPr txBox="1"/>
          <p:nvPr/>
        </p:nvSpPr>
        <p:spPr>
          <a:xfrm>
            <a:off x="1703288" y="135591"/>
            <a:ext cx="6468887" cy="461665"/>
          </a:xfrm>
          <a:prstGeom prst="rect">
            <a:avLst/>
          </a:prstGeom>
          <a:solidFill>
            <a:schemeClr val="accent4"/>
          </a:solidFill>
        </p:spPr>
        <p:txBody>
          <a:bodyPr wrap="none" rtlCol="0">
            <a:spAutoFit/>
          </a:bodyPr>
          <a:lstStyle/>
          <a:p>
            <a:r>
              <a:rPr lang="pt-BR" sz="2400" dirty="0">
                <a:latin typeface="Calibri" panose="020F0502020204030204" pitchFamily="34" charset="0"/>
                <a:cs typeface="Calibri" panose="020F0502020204030204" pitchFamily="34" charset="0"/>
              </a:rPr>
              <a:t>Qual a estimativa de espécies existentes no Brasil?</a:t>
            </a:r>
          </a:p>
        </p:txBody>
      </p:sp>
      <p:sp>
        <p:nvSpPr>
          <p:cNvPr id="4" name="CaixaDeTexto 3"/>
          <p:cNvSpPr txBox="1"/>
          <p:nvPr/>
        </p:nvSpPr>
        <p:spPr>
          <a:xfrm>
            <a:off x="8833459" y="6254314"/>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pic>
        <p:nvPicPr>
          <p:cNvPr id="5" name="Imagem 4">
            <a:hlinkClick r:id="rId3"/>
          </p:cNvPr>
          <p:cNvPicPr>
            <a:picLocks noChangeAspect="1"/>
          </p:cNvPicPr>
          <p:nvPr/>
        </p:nvPicPr>
        <p:blipFill>
          <a:blip r:embed="rId4"/>
          <a:stretch>
            <a:fillRect/>
          </a:stretch>
        </p:blipFill>
        <p:spPr>
          <a:xfrm>
            <a:off x="1547013" y="848612"/>
            <a:ext cx="4312021" cy="2876926"/>
          </a:xfrm>
          <a:prstGeom prst="rect">
            <a:avLst/>
          </a:prstGeom>
        </p:spPr>
      </p:pic>
      <p:sp>
        <p:nvSpPr>
          <p:cNvPr id="7" name="Retângulo 6"/>
          <p:cNvSpPr/>
          <p:nvPr/>
        </p:nvSpPr>
        <p:spPr>
          <a:xfrm>
            <a:off x="1547012" y="4259336"/>
            <a:ext cx="4881779" cy="2585323"/>
          </a:xfrm>
          <a:prstGeom prst="rect">
            <a:avLst/>
          </a:prstGeom>
        </p:spPr>
        <p:txBody>
          <a:bodyPr wrap="square">
            <a:spAutoFit/>
          </a:bodyPr>
          <a:lstStyle/>
          <a:p>
            <a:r>
              <a:rPr lang="pt-BR" dirty="0"/>
              <a:t>do (tupi) Tangara = dançarino; ata = andar; e </a:t>
            </a:r>
            <a:r>
              <a:rPr lang="pt-BR" dirty="0" err="1"/>
              <a:t>carã</a:t>
            </a:r>
            <a:r>
              <a:rPr lang="pt-BR" dirty="0"/>
              <a:t> = em volta; e de </a:t>
            </a:r>
            <a:r>
              <a:rPr lang="pt-BR" dirty="0" err="1"/>
              <a:t>peruviana</a:t>
            </a:r>
            <a:r>
              <a:rPr lang="pt-BR" dirty="0"/>
              <a:t> = referente ao Peru.</a:t>
            </a:r>
          </a:p>
          <a:p>
            <a:r>
              <a:rPr lang="pt-BR" dirty="0"/>
              <a:t> </a:t>
            </a:r>
          </a:p>
          <a:p>
            <a:r>
              <a:rPr lang="pt-BR" dirty="0"/>
              <a:t>⇒ Dançarino do Peru. Apesar do nome científico, é uma ave endêmica brasileira.</a:t>
            </a:r>
          </a:p>
          <a:p>
            <a:endParaRPr lang="pt-BR" dirty="0"/>
          </a:p>
          <a:p>
            <a:r>
              <a:rPr lang="pt-BR" dirty="0"/>
              <a:t>O nome </a:t>
            </a:r>
            <a:r>
              <a:rPr lang="pt-BR" dirty="0" err="1"/>
              <a:t>peruviana</a:t>
            </a:r>
            <a:r>
              <a:rPr lang="pt-BR" dirty="0"/>
              <a:t> se deve a um erro onde se confundiu o Peru com o Brasil.</a:t>
            </a:r>
          </a:p>
        </p:txBody>
      </p:sp>
      <p:sp>
        <p:nvSpPr>
          <p:cNvPr id="8" name="CaixaDeTexto 7"/>
          <p:cNvSpPr txBox="1"/>
          <p:nvPr/>
        </p:nvSpPr>
        <p:spPr>
          <a:xfrm>
            <a:off x="1630981" y="3792228"/>
            <a:ext cx="4229043" cy="369332"/>
          </a:xfrm>
          <a:prstGeom prst="rect">
            <a:avLst/>
          </a:prstGeom>
          <a:noFill/>
        </p:spPr>
        <p:txBody>
          <a:bodyPr wrap="none" rtlCol="0">
            <a:spAutoFit/>
          </a:bodyPr>
          <a:lstStyle/>
          <a:p>
            <a:r>
              <a:rPr lang="pt-BR" dirty="0"/>
              <a:t>Saíra sapucaia (</a:t>
            </a:r>
            <a:r>
              <a:rPr lang="pt-BR" i="1" dirty="0"/>
              <a:t>Tangara </a:t>
            </a:r>
            <a:r>
              <a:rPr lang="pt-BR" i="1" dirty="0" err="1"/>
              <a:t>peruviana</a:t>
            </a:r>
            <a:r>
              <a:rPr lang="pt-BR" dirty="0"/>
              <a:t>)</a:t>
            </a:r>
          </a:p>
        </p:txBody>
      </p:sp>
    </p:spTree>
    <p:extLst>
      <p:ext uri="{BB962C8B-B14F-4D97-AF65-F5344CB8AC3E}">
        <p14:creationId xmlns:p14="http://schemas.microsoft.com/office/powerpoint/2010/main" val="33582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ChangeArrowheads="1"/>
          </p:cNvSpPr>
          <p:nvPr/>
        </p:nvSpPr>
        <p:spPr bwMode="auto">
          <a:xfrm>
            <a:off x="2716213" y="457200"/>
            <a:ext cx="7772400" cy="1143000"/>
          </a:xfrm>
          <a:prstGeom prst="rect">
            <a:avLst/>
          </a:prstGeom>
          <a:noFill/>
          <a:ln w="12700">
            <a:noFill/>
            <a:miter lim="800000"/>
            <a:headEnd/>
            <a:tailEnd/>
          </a:ln>
        </p:spPr>
        <p:txBody>
          <a:bodyPr lIns="90488" tIns="44450" rIns="90488" bIns="44450" anchor="ctr"/>
          <a:lstStyle/>
          <a:p>
            <a:pPr eaLnBrk="0" hangingPunct="0"/>
            <a:r>
              <a:rPr lang="pt-BR" sz="3600" dirty="0">
                <a:latin typeface="Calibri" pitchFamily="34" charset="0"/>
              </a:rPr>
              <a:t>O QUE ESTUDAM OS  BIOGEÓGRAFOS ?</a:t>
            </a:r>
          </a:p>
        </p:txBody>
      </p:sp>
      <p:sp>
        <p:nvSpPr>
          <p:cNvPr id="2" name="CaixaDeTexto 1"/>
          <p:cNvSpPr txBox="1"/>
          <p:nvPr/>
        </p:nvSpPr>
        <p:spPr>
          <a:xfrm>
            <a:off x="3462315" y="5644624"/>
            <a:ext cx="4527906"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Oficina de Vegetação – </a:t>
            </a:r>
            <a:r>
              <a:rPr lang="pt-BR" sz="2400" dirty="0" smtClean="0">
                <a:latin typeface="Calibri" panose="020F0502020204030204" pitchFamily="34" charset="0"/>
                <a:cs typeface="Calibri" panose="020F0502020204030204" pitchFamily="34" charset="0"/>
              </a:rPr>
              <a:t>Menti.com </a:t>
            </a:r>
            <a:endParaRPr lang="pt-BR" sz="2400" dirty="0">
              <a:latin typeface="Calibri" panose="020F0502020204030204" pitchFamily="34" charset="0"/>
              <a:cs typeface="Calibri" panose="020F0502020204030204" pitchFamily="34" charset="0"/>
            </a:endParaRPr>
          </a:p>
        </p:txBody>
      </p:sp>
      <p:pic>
        <p:nvPicPr>
          <p:cNvPr id="3" name="Imagem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747" y="1600200"/>
            <a:ext cx="7004270" cy="3939902"/>
          </a:xfrm>
          <a:prstGeom prst="rect">
            <a:avLst/>
          </a:prstGeom>
        </p:spPr>
      </p:pic>
    </p:spTree>
    <p:extLst>
      <p:ext uri="{BB962C8B-B14F-4D97-AF65-F5344CB8AC3E}">
        <p14:creationId xmlns:p14="http://schemas.microsoft.com/office/powerpoint/2010/main" val="42250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additive="base">
                                        <p:cTn id="7" dur="500" fill="hold"/>
                                        <p:tgtEl>
                                          <p:spTgt spid="139269"/>
                                        </p:tgtEl>
                                        <p:attrNameLst>
                                          <p:attrName>ppt_x</p:attrName>
                                        </p:attrNameLst>
                                      </p:cBhvr>
                                      <p:tavLst>
                                        <p:tav tm="0">
                                          <p:val>
                                            <p:strVal val="0-#ppt_w/2"/>
                                          </p:val>
                                        </p:tav>
                                        <p:tav tm="100000">
                                          <p:val>
                                            <p:strVal val="#ppt_x"/>
                                          </p:val>
                                        </p:tav>
                                      </p:tavLst>
                                    </p:anim>
                                    <p:anim calcmode="lin" valueType="num">
                                      <p:cBhvr additive="base">
                                        <p:cTn id="8" dur="500" fill="hold"/>
                                        <p:tgtEl>
                                          <p:spTgt spid="139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8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711450" y="2262177"/>
            <a:ext cx="7632700" cy="3416320"/>
          </a:xfrm>
          <a:prstGeom prst="rect">
            <a:avLst/>
          </a:prstGeom>
          <a:noFill/>
          <a:ln w="9525">
            <a:noFill/>
            <a:miter lim="800000"/>
            <a:headEnd/>
            <a:tailEnd/>
          </a:ln>
        </p:spPr>
        <p:txBody>
          <a:bodyPr anchor="ctr">
            <a:spAutoFit/>
          </a:bodyPr>
          <a:lstStyle/>
          <a:p>
            <a:pPr>
              <a:buBlip>
                <a:blip r:embed="rId2"/>
              </a:buBlip>
              <a:tabLst>
                <a:tab pos="457200" algn="l"/>
              </a:tabLst>
            </a:pPr>
            <a:r>
              <a:rPr lang="pt-BR" sz="2400" dirty="0">
                <a:latin typeface="Calibri" panose="020F0502020204030204" pitchFamily="34" charset="0"/>
                <a:cs typeface="Calibri" panose="020F0502020204030204" pitchFamily="34" charset="0"/>
              </a:rPr>
              <a:t> Como explicar a biodiversidade e sua espacialidade? </a:t>
            </a:r>
          </a:p>
          <a:p>
            <a:pPr>
              <a:tabLst>
                <a:tab pos="457200" algn="l"/>
              </a:tabLst>
            </a:pPr>
            <a:r>
              <a:rPr lang="pt-BR" sz="2400" dirty="0">
                <a:latin typeface="Calibri" panose="020F0502020204030204" pitchFamily="34" charset="0"/>
                <a:cs typeface="Calibri" panose="020F0502020204030204" pitchFamily="34" charset="0"/>
              </a:rPr>
              <a:t> </a:t>
            </a:r>
          </a:p>
          <a:p>
            <a:pPr>
              <a:buBlip>
                <a:blip r:embed="rId2"/>
              </a:buBlip>
              <a:tabLst>
                <a:tab pos="457200" algn="l"/>
              </a:tabLst>
            </a:pPr>
            <a:r>
              <a:rPr lang="pt-BR" sz="2400" dirty="0">
                <a:latin typeface="Calibri" panose="020F0502020204030204" pitchFamily="34" charset="0"/>
                <a:cs typeface="Calibri" panose="020F0502020204030204" pitchFamily="34" charset="0"/>
              </a:rPr>
              <a:t>Porque temos endemismos das espécies?  </a:t>
            </a:r>
          </a:p>
          <a:p>
            <a:pPr>
              <a:tabLst>
                <a:tab pos="457200" algn="l"/>
              </a:tabLst>
            </a:pPr>
            <a:endParaRPr lang="pt-BR" sz="2400" dirty="0">
              <a:latin typeface="Calibri" panose="020F0502020204030204" pitchFamily="34" charset="0"/>
              <a:cs typeface="Calibri" panose="020F0502020204030204" pitchFamily="34" charset="0"/>
            </a:endParaRPr>
          </a:p>
          <a:p>
            <a:pPr>
              <a:buBlip>
                <a:blip r:embed="rId2"/>
              </a:buBlip>
              <a:tabLst>
                <a:tab pos="457200" algn="l"/>
              </a:tabLst>
            </a:pPr>
            <a:r>
              <a:rPr lang="pt-BR" sz="2400" dirty="0">
                <a:latin typeface="Calibri" panose="020F0502020204030204" pitchFamily="34" charset="0"/>
                <a:cs typeface="Calibri" panose="020F0502020204030204" pitchFamily="34" charset="0"/>
              </a:rPr>
              <a:t> Comparando diferentes paisagens percebemos diferenças na distribuição dos seres vivos?  </a:t>
            </a:r>
          </a:p>
          <a:p>
            <a:pPr>
              <a:tabLst>
                <a:tab pos="457200" algn="l"/>
              </a:tabLst>
            </a:pPr>
            <a:endParaRPr lang="pt-BR" sz="2400" dirty="0">
              <a:latin typeface="Calibri" panose="020F0502020204030204" pitchFamily="34" charset="0"/>
              <a:cs typeface="Calibri" panose="020F0502020204030204" pitchFamily="34" charset="0"/>
            </a:endParaRPr>
          </a:p>
          <a:p>
            <a:pPr>
              <a:buBlip>
                <a:blip r:embed="rId2"/>
              </a:buBlip>
              <a:tabLst>
                <a:tab pos="457200" algn="l"/>
              </a:tabLst>
            </a:pPr>
            <a:r>
              <a:rPr lang="pt-BR" sz="2400" dirty="0">
                <a:latin typeface="Calibri" panose="020F0502020204030204" pitchFamily="34" charset="0"/>
                <a:cs typeface="Calibri" panose="020F0502020204030204" pitchFamily="34" charset="0"/>
              </a:rPr>
              <a:t> Como tempo e espaço se combinam na natureza?  </a:t>
            </a:r>
          </a:p>
          <a:p>
            <a:pPr>
              <a:tabLst>
                <a:tab pos="457200" algn="l"/>
              </a:tabLst>
            </a:pPr>
            <a:endParaRPr lang="pt-BR" sz="2400" dirty="0">
              <a:latin typeface="Calibri" panose="020F0502020204030204" pitchFamily="34" charset="0"/>
              <a:cs typeface="Calibri" panose="020F0502020204030204" pitchFamily="34" charset="0"/>
            </a:endParaRPr>
          </a:p>
        </p:txBody>
      </p:sp>
      <p:sp>
        <p:nvSpPr>
          <p:cNvPr id="7171" name="Rectangle 5"/>
          <p:cNvSpPr>
            <a:spLocks noChangeArrowheads="1"/>
          </p:cNvSpPr>
          <p:nvPr/>
        </p:nvSpPr>
        <p:spPr bwMode="auto">
          <a:xfrm>
            <a:off x="2731253" y="908721"/>
            <a:ext cx="5369932" cy="584775"/>
          </a:xfrm>
          <a:prstGeom prst="rect">
            <a:avLst/>
          </a:prstGeom>
          <a:noFill/>
          <a:ln w="9525">
            <a:noFill/>
            <a:miter lim="800000"/>
            <a:headEnd/>
            <a:tailEnd/>
          </a:ln>
        </p:spPr>
        <p:txBody>
          <a:bodyPr wrap="none">
            <a:spAutoFit/>
          </a:bodyPr>
          <a:lstStyle/>
          <a:p>
            <a:r>
              <a:rPr lang="en-US" sz="3200" i="1" dirty="0">
                <a:solidFill>
                  <a:srgbClr val="003300"/>
                </a:solidFill>
                <a:latin typeface="Calibri" panose="020F0502020204030204" pitchFamily="34" charset="0"/>
                <a:cs typeface="Calibri" panose="020F0502020204030204" pitchFamily="34" charset="0"/>
              </a:rPr>
              <a:t>PERGUNTAS BIOGEOGRÁFICAS</a:t>
            </a:r>
            <a:endParaRPr lang="pt-BR" sz="3200" i="1" dirty="0">
              <a:solidFill>
                <a:srgbClr val="0033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169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lapatilla.com/site/wp-content/uploads/2013/12/Tapirus-Kabomani.jpg"/>
          <p:cNvPicPr>
            <a:picLocks noChangeAspect="1" noChangeArrowheads="1"/>
          </p:cNvPicPr>
          <p:nvPr/>
        </p:nvPicPr>
        <p:blipFill>
          <a:blip r:embed="rId2" cstate="print"/>
          <a:srcRect/>
          <a:stretch>
            <a:fillRect/>
          </a:stretch>
        </p:blipFill>
        <p:spPr bwMode="auto">
          <a:xfrm>
            <a:off x="2495600" y="1916832"/>
            <a:ext cx="4428492" cy="2952328"/>
          </a:xfrm>
          <a:prstGeom prst="rect">
            <a:avLst/>
          </a:prstGeom>
          <a:noFill/>
        </p:spPr>
      </p:pic>
      <p:sp>
        <p:nvSpPr>
          <p:cNvPr id="3" name="TextBox 2"/>
          <p:cNvSpPr txBox="1"/>
          <p:nvPr/>
        </p:nvSpPr>
        <p:spPr>
          <a:xfrm>
            <a:off x="2010888" y="563379"/>
            <a:ext cx="5709768" cy="523220"/>
          </a:xfrm>
          <a:prstGeom prst="rect">
            <a:avLst/>
          </a:prstGeom>
          <a:noFill/>
        </p:spPr>
        <p:txBody>
          <a:bodyPr wrap="none" rtlCol="0">
            <a:spAutoFit/>
          </a:bodyPr>
          <a:lstStyle/>
          <a:p>
            <a:r>
              <a:rPr lang="en-US" sz="2800" dirty="0">
                <a:latin typeface="Calibri" pitchFamily="34" charset="0"/>
              </a:rPr>
              <a:t>“</a:t>
            </a:r>
            <a:r>
              <a:rPr lang="en-US" sz="2800" dirty="0" err="1">
                <a:latin typeface="Calibri" pitchFamily="34" charset="0"/>
              </a:rPr>
              <a:t>Uma</a:t>
            </a:r>
            <a:r>
              <a:rPr lang="en-US" sz="2800" dirty="0">
                <a:latin typeface="Calibri" pitchFamily="34" charset="0"/>
              </a:rPr>
              <a:t> anta </a:t>
            </a:r>
            <a:r>
              <a:rPr lang="en-US" sz="2800" dirty="0" err="1">
                <a:latin typeface="Calibri" pitchFamily="34" charset="0"/>
              </a:rPr>
              <a:t>pode</a:t>
            </a:r>
            <a:r>
              <a:rPr lang="en-US" sz="2800" dirty="0">
                <a:latin typeface="Calibri" pitchFamily="34" charset="0"/>
              </a:rPr>
              <a:t> </a:t>
            </a:r>
            <a:r>
              <a:rPr lang="en-US" sz="2800" dirty="0" err="1">
                <a:latin typeface="Calibri" pitchFamily="34" charset="0"/>
              </a:rPr>
              <a:t>ensinar</a:t>
            </a:r>
            <a:r>
              <a:rPr lang="en-US" sz="2800" dirty="0">
                <a:latin typeface="Calibri" pitchFamily="34" charset="0"/>
              </a:rPr>
              <a:t> </a:t>
            </a:r>
            <a:r>
              <a:rPr lang="en-US" sz="2800" dirty="0" err="1">
                <a:latin typeface="Calibri" pitchFamily="34" charset="0"/>
              </a:rPr>
              <a:t>cientístas</a:t>
            </a:r>
            <a:r>
              <a:rPr lang="en-US" sz="2800" dirty="0">
                <a:latin typeface="Calibri" pitchFamily="34" charset="0"/>
              </a:rPr>
              <a:t>?”</a:t>
            </a:r>
            <a:r>
              <a:rPr lang="en-US" sz="2800" baseline="30000" dirty="0">
                <a:latin typeface="Calibri" pitchFamily="34" charset="0"/>
              </a:rPr>
              <a:t>1</a:t>
            </a:r>
            <a:r>
              <a:rPr lang="en-US" sz="2800" dirty="0">
                <a:latin typeface="Calibri" pitchFamily="34" charset="0"/>
              </a:rPr>
              <a:t> </a:t>
            </a:r>
            <a:endParaRPr lang="pt-BR" sz="2800" dirty="0">
              <a:latin typeface="Calibri" pitchFamily="34" charset="0"/>
            </a:endParaRPr>
          </a:p>
        </p:txBody>
      </p:sp>
      <p:pic>
        <p:nvPicPr>
          <p:cNvPr id="74756" name="Picture 4" descr="http://upload.wikimedia.org/wikipedia/commons/e/e2/Tapirus_terrestris_(2)_by_JM_Rosier.JPG"/>
          <p:cNvPicPr>
            <a:picLocks noChangeAspect="1" noChangeArrowheads="1"/>
          </p:cNvPicPr>
          <p:nvPr/>
        </p:nvPicPr>
        <p:blipFill>
          <a:blip r:embed="rId3" cstate="print"/>
          <a:srcRect/>
          <a:stretch>
            <a:fillRect/>
          </a:stretch>
        </p:blipFill>
        <p:spPr bwMode="auto">
          <a:xfrm>
            <a:off x="6124835" y="4581128"/>
            <a:ext cx="4507669" cy="2276872"/>
          </a:xfrm>
          <a:prstGeom prst="rect">
            <a:avLst/>
          </a:prstGeom>
          <a:noFill/>
        </p:spPr>
      </p:pic>
      <p:sp>
        <p:nvSpPr>
          <p:cNvPr id="5" name="TextBox 4"/>
          <p:cNvSpPr txBox="1"/>
          <p:nvPr/>
        </p:nvSpPr>
        <p:spPr>
          <a:xfrm>
            <a:off x="2423592" y="6309320"/>
            <a:ext cx="3544560" cy="338554"/>
          </a:xfrm>
          <a:prstGeom prst="rect">
            <a:avLst/>
          </a:prstGeom>
          <a:noFill/>
        </p:spPr>
        <p:txBody>
          <a:bodyPr wrap="none" rtlCol="0">
            <a:spAutoFit/>
          </a:bodyPr>
          <a:lstStyle/>
          <a:p>
            <a:r>
              <a:rPr lang="en-US" sz="1600" baseline="30000" dirty="0"/>
              <a:t>1. </a:t>
            </a:r>
            <a:r>
              <a:rPr lang="en-US" sz="1600" dirty="0" err="1"/>
              <a:t>Revista</a:t>
            </a:r>
            <a:r>
              <a:rPr lang="en-US" sz="1600" dirty="0"/>
              <a:t> </a:t>
            </a:r>
            <a:r>
              <a:rPr lang="en-US" sz="1600" dirty="0" err="1"/>
              <a:t>Ciência</a:t>
            </a:r>
            <a:r>
              <a:rPr lang="en-US" sz="1600" dirty="0"/>
              <a:t> </a:t>
            </a:r>
            <a:r>
              <a:rPr lang="en-US" sz="1600" dirty="0" err="1"/>
              <a:t>Hoje</a:t>
            </a:r>
            <a:r>
              <a:rPr lang="en-US" sz="1600" dirty="0"/>
              <a:t>, 2014. V. 53</a:t>
            </a:r>
            <a:endParaRPr lang="pt-BR" sz="1600" dirty="0"/>
          </a:p>
        </p:txBody>
      </p:sp>
      <p:sp>
        <p:nvSpPr>
          <p:cNvPr id="6" name="TextBox 5"/>
          <p:cNvSpPr txBox="1"/>
          <p:nvPr/>
        </p:nvSpPr>
        <p:spPr>
          <a:xfrm>
            <a:off x="7104112" y="2780929"/>
            <a:ext cx="2391360" cy="461665"/>
          </a:xfrm>
          <a:prstGeom prst="rect">
            <a:avLst/>
          </a:prstGeom>
          <a:noFill/>
        </p:spPr>
        <p:txBody>
          <a:bodyPr wrap="none" rtlCol="0">
            <a:spAutoFit/>
          </a:bodyPr>
          <a:lstStyle/>
          <a:p>
            <a:r>
              <a:rPr lang="en-US" sz="2400" i="1" dirty="0" err="1">
                <a:latin typeface="Calibri" pitchFamily="34" charset="0"/>
              </a:rPr>
              <a:t>Tapirus</a:t>
            </a:r>
            <a:r>
              <a:rPr lang="en-US" sz="2400" i="1" dirty="0">
                <a:latin typeface="Calibri" pitchFamily="34" charset="0"/>
              </a:rPr>
              <a:t> </a:t>
            </a:r>
            <a:r>
              <a:rPr lang="en-US" sz="2400" i="1" dirty="0" err="1">
                <a:latin typeface="Calibri" pitchFamily="34" charset="0"/>
              </a:rPr>
              <a:t>kabomani</a:t>
            </a:r>
            <a:endParaRPr lang="pt-BR" sz="2400" i="1" dirty="0">
              <a:latin typeface="Calibri" pitchFamily="34" charset="0"/>
            </a:endParaRPr>
          </a:p>
        </p:txBody>
      </p:sp>
      <p:sp>
        <p:nvSpPr>
          <p:cNvPr id="7" name="TextBox 6"/>
          <p:cNvSpPr txBox="1"/>
          <p:nvPr/>
        </p:nvSpPr>
        <p:spPr>
          <a:xfrm>
            <a:off x="3719736" y="5301209"/>
            <a:ext cx="2272482" cy="461665"/>
          </a:xfrm>
          <a:prstGeom prst="rect">
            <a:avLst/>
          </a:prstGeom>
          <a:noFill/>
        </p:spPr>
        <p:txBody>
          <a:bodyPr wrap="none" rtlCol="0">
            <a:spAutoFit/>
          </a:bodyPr>
          <a:lstStyle/>
          <a:p>
            <a:r>
              <a:rPr lang="en-US" sz="2400" i="1" dirty="0" err="1">
                <a:latin typeface="Calibri" pitchFamily="34" charset="0"/>
              </a:rPr>
              <a:t>Tapirus</a:t>
            </a:r>
            <a:r>
              <a:rPr lang="en-US" sz="2400" i="1" dirty="0">
                <a:latin typeface="Calibri" pitchFamily="34" charset="0"/>
              </a:rPr>
              <a:t> </a:t>
            </a:r>
            <a:r>
              <a:rPr lang="en-US" sz="2400" i="1" dirty="0" err="1">
                <a:latin typeface="Calibri" pitchFamily="34" charset="0"/>
              </a:rPr>
              <a:t>terrestris</a:t>
            </a:r>
            <a:endParaRPr lang="pt-BR" sz="2400" i="1" dirty="0">
              <a:latin typeface="Calibri" pitchFamily="34" charset="0"/>
            </a:endParaRPr>
          </a:p>
        </p:txBody>
      </p:sp>
      <p:sp>
        <p:nvSpPr>
          <p:cNvPr id="2" name="CaixaDeTexto 1"/>
          <p:cNvSpPr txBox="1"/>
          <p:nvPr/>
        </p:nvSpPr>
        <p:spPr>
          <a:xfrm>
            <a:off x="3260042" y="1239142"/>
            <a:ext cx="2434513" cy="461665"/>
          </a:xfrm>
          <a:prstGeom prst="rect">
            <a:avLst/>
          </a:prstGeom>
          <a:noFill/>
        </p:spPr>
        <p:txBody>
          <a:bodyPr wrap="none" rtlCol="0">
            <a:spAutoFit/>
          </a:bodyPr>
          <a:lstStyle/>
          <a:p>
            <a:r>
              <a:rPr lang="pt-BR" sz="2400" b="1" dirty="0">
                <a:solidFill>
                  <a:srgbClr val="C00000"/>
                </a:solidFill>
                <a:latin typeface="Segoe UI Semilight" panose="020B0402040204020203" pitchFamily="34" charset="0"/>
                <a:cs typeface="Segoe UI Semilight" panose="020B0402040204020203" pitchFamily="34" charset="0"/>
              </a:rPr>
              <a:t>Família </a:t>
            </a:r>
            <a:r>
              <a:rPr lang="pt-BR" sz="2400" b="1" dirty="0" err="1">
                <a:solidFill>
                  <a:srgbClr val="C00000"/>
                </a:solidFill>
                <a:latin typeface="Segoe UI Semilight" panose="020B0402040204020203" pitchFamily="34" charset="0"/>
                <a:cs typeface="Segoe UI Semilight" panose="020B0402040204020203" pitchFamily="34" charset="0"/>
              </a:rPr>
              <a:t>Tapiridae</a:t>
            </a:r>
            <a:endParaRPr lang="pt-BR" sz="2400" b="1"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5525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49958" y="281535"/>
            <a:ext cx="2658100" cy="646331"/>
          </a:xfrm>
          <a:prstGeom prst="rect">
            <a:avLst/>
          </a:prstGeom>
          <a:noFill/>
        </p:spPr>
        <p:txBody>
          <a:bodyPr wrap="none" rtlCol="0">
            <a:spAutoFit/>
          </a:bodyPr>
          <a:lstStyle/>
          <a:p>
            <a:r>
              <a:rPr lang="pt-BR" sz="3600" b="1" dirty="0" smtClean="0">
                <a:solidFill>
                  <a:srgbClr val="C00000"/>
                </a:solidFill>
                <a:latin typeface="Bradley Hand ITC" panose="03070402050302030203" pitchFamily="66" charset="0"/>
              </a:rPr>
              <a:t>Equipe 2023</a:t>
            </a:r>
            <a:endParaRPr lang="pt-BR" sz="3600" b="1" dirty="0">
              <a:solidFill>
                <a:srgbClr val="C00000"/>
              </a:solidFill>
              <a:latin typeface="Bradley Hand ITC" panose="03070402050302030203" pitchFamily="66" charset="0"/>
            </a:endParaRPr>
          </a:p>
        </p:txBody>
      </p:sp>
      <p:sp>
        <p:nvSpPr>
          <p:cNvPr id="3" name="CaixaDeTexto 2"/>
          <p:cNvSpPr txBox="1"/>
          <p:nvPr/>
        </p:nvSpPr>
        <p:spPr>
          <a:xfrm>
            <a:off x="1601571" y="1064913"/>
            <a:ext cx="4623382" cy="461665"/>
          </a:xfrm>
          <a:prstGeom prst="rect">
            <a:avLst/>
          </a:prstGeom>
          <a:noFill/>
        </p:spPr>
        <p:txBody>
          <a:bodyPr wrap="none" rtlCol="0">
            <a:spAutoFit/>
          </a:bodyPr>
          <a:lstStyle/>
          <a:p>
            <a:r>
              <a:rPr lang="pt-BR" sz="2400" dirty="0" smtClean="0"/>
              <a:t>Dra. Ana Lucia Gomes Santos</a:t>
            </a:r>
            <a:endParaRPr lang="pt-BR" sz="2400" dirty="0"/>
          </a:p>
        </p:txBody>
      </p:sp>
      <p:sp>
        <p:nvSpPr>
          <p:cNvPr id="4" name="CaixaDeTexto 3"/>
          <p:cNvSpPr txBox="1"/>
          <p:nvPr/>
        </p:nvSpPr>
        <p:spPr>
          <a:xfrm>
            <a:off x="1607506" y="4803253"/>
            <a:ext cx="1271502" cy="369332"/>
          </a:xfrm>
          <a:prstGeom prst="rect">
            <a:avLst/>
          </a:prstGeom>
          <a:noFill/>
        </p:spPr>
        <p:txBody>
          <a:bodyPr wrap="square" rtlCol="0">
            <a:spAutoFit/>
          </a:bodyPr>
          <a:lstStyle/>
          <a:p>
            <a:r>
              <a:rPr lang="pt-BR" dirty="0" smtClean="0"/>
              <a:t>Fernanda</a:t>
            </a:r>
            <a:endParaRPr lang="pt-BR" dirty="0"/>
          </a:p>
        </p:txBody>
      </p:sp>
      <p:sp>
        <p:nvSpPr>
          <p:cNvPr id="5" name="CaixaDeTexto 4"/>
          <p:cNvSpPr txBox="1"/>
          <p:nvPr/>
        </p:nvSpPr>
        <p:spPr>
          <a:xfrm>
            <a:off x="10536223" y="3609326"/>
            <a:ext cx="720069" cy="369332"/>
          </a:xfrm>
          <a:prstGeom prst="rect">
            <a:avLst/>
          </a:prstGeom>
          <a:noFill/>
        </p:spPr>
        <p:txBody>
          <a:bodyPr wrap="square" rtlCol="0">
            <a:spAutoFit/>
          </a:bodyPr>
          <a:lstStyle/>
          <a:p>
            <a:r>
              <a:rPr lang="pt-BR" dirty="0" smtClean="0"/>
              <a:t>Flora</a:t>
            </a:r>
            <a:endParaRPr lang="pt-BR" dirty="0"/>
          </a:p>
        </p:txBody>
      </p:sp>
      <p:sp>
        <p:nvSpPr>
          <p:cNvPr id="6" name="CaixaDeTexto 5"/>
          <p:cNvSpPr txBox="1"/>
          <p:nvPr/>
        </p:nvSpPr>
        <p:spPr>
          <a:xfrm>
            <a:off x="1902457" y="2142370"/>
            <a:ext cx="837089" cy="369332"/>
          </a:xfrm>
          <a:prstGeom prst="rect">
            <a:avLst/>
          </a:prstGeom>
          <a:noFill/>
        </p:spPr>
        <p:txBody>
          <a:bodyPr wrap="none" rtlCol="0">
            <a:spAutoFit/>
          </a:bodyPr>
          <a:lstStyle/>
          <a:p>
            <a:r>
              <a:rPr lang="pt-BR" dirty="0" smtClean="0"/>
              <a:t>Heitor</a:t>
            </a:r>
            <a:endParaRPr lang="pt-BR" dirty="0"/>
          </a:p>
        </p:txBody>
      </p:sp>
      <p:sp>
        <p:nvSpPr>
          <p:cNvPr id="7" name="CaixaDeTexto 6"/>
          <p:cNvSpPr txBox="1"/>
          <p:nvPr/>
        </p:nvSpPr>
        <p:spPr>
          <a:xfrm>
            <a:off x="4464481" y="2119028"/>
            <a:ext cx="987771" cy="369332"/>
          </a:xfrm>
          <a:prstGeom prst="rect">
            <a:avLst/>
          </a:prstGeom>
          <a:noFill/>
        </p:spPr>
        <p:txBody>
          <a:bodyPr wrap="none" rtlCol="0">
            <a:spAutoFit/>
          </a:bodyPr>
          <a:lstStyle/>
          <a:p>
            <a:r>
              <a:rPr lang="pt-BR" dirty="0" smtClean="0"/>
              <a:t>Helena</a:t>
            </a:r>
            <a:endParaRPr lang="pt-BR" dirty="0"/>
          </a:p>
        </p:txBody>
      </p:sp>
      <p:sp>
        <p:nvSpPr>
          <p:cNvPr id="8" name="CaixaDeTexto 7"/>
          <p:cNvSpPr txBox="1"/>
          <p:nvPr/>
        </p:nvSpPr>
        <p:spPr>
          <a:xfrm>
            <a:off x="3214675" y="4886033"/>
            <a:ext cx="931665" cy="369332"/>
          </a:xfrm>
          <a:prstGeom prst="rect">
            <a:avLst/>
          </a:prstGeom>
          <a:noFill/>
        </p:spPr>
        <p:txBody>
          <a:bodyPr wrap="none" rtlCol="0">
            <a:spAutoFit/>
          </a:bodyPr>
          <a:lstStyle/>
          <a:p>
            <a:r>
              <a:rPr lang="pt-BR" dirty="0" smtClean="0"/>
              <a:t>Janine</a:t>
            </a:r>
            <a:endParaRPr lang="pt-BR" dirty="0"/>
          </a:p>
        </p:txBody>
      </p:sp>
      <p:sp>
        <p:nvSpPr>
          <p:cNvPr id="9" name="CaixaDeTexto 8"/>
          <p:cNvSpPr txBox="1"/>
          <p:nvPr/>
        </p:nvSpPr>
        <p:spPr>
          <a:xfrm>
            <a:off x="7154052" y="3048354"/>
            <a:ext cx="1296786" cy="369332"/>
          </a:xfrm>
          <a:prstGeom prst="rect">
            <a:avLst/>
          </a:prstGeom>
          <a:noFill/>
        </p:spPr>
        <p:txBody>
          <a:bodyPr wrap="square" rtlCol="0">
            <a:spAutoFit/>
          </a:bodyPr>
          <a:lstStyle/>
          <a:p>
            <a:r>
              <a:rPr lang="pt-BR" dirty="0" smtClean="0"/>
              <a:t>Laura</a:t>
            </a:r>
            <a:endParaRPr lang="pt-BR" dirty="0"/>
          </a:p>
        </p:txBody>
      </p:sp>
      <p:sp>
        <p:nvSpPr>
          <p:cNvPr id="10" name="CaixaDeTexto 9"/>
          <p:cNvSpPr txBox="1"/>
          <p:nvPr/>
        </p:nvSpPr>
        <p:spPr>
          <a:xfrm>
            <a:off x="4799548" y="4883035"/>
            <a:ext cx="1269899" cy="369332"/>
          </a:xfrm>
          <a:prstGeom prst="rect">
            <a:avLst/>
          </a:prstGeom>
          <a:noFill/>
        </p:spPr>
        <p:txBody>
          <a:bodyPr wrap="none" rtlCol="0">
            <a:spAutoFit/>
          </a:bodyPr>
          <a:lstStyle/>
          <a:p>
            <a:r>
              <a:rPr lang="pt-BR" dirty="0" smtClean="0"/>
              <a:t>Leonardo</a:t>
            </a:r>
            <a:endParaRPr lang="pt-BR" dirty="0"/>
          </a:p>
        </p:txBody>
      </p:sp>
      <p:sp>
        <p:nvSpPr>
          <p:cNvPr id="11" name="CaixaDeTexto 10"/>
          <p:cNvSpPr txBox="1"/>
          <p:nvPr/>
        </p:nvSpPr>
        <p:spPr>
          <a:xfrm>
            <a:off x="9449724" y="1545374"/>
            <a:ext cx="920445" cy="369332"/>
          </a:xfrm>
          <a:prstGeom prst="rect">
            <a:avLst/>
          </a:prstGeom>
          <a:noFill/>
        </p:spPr>
        <p:txBody>
          <a:bodyPr wrap="none" rtlCol="0">
            <a:spAutoFit/>
          </a:bodyPr>
          <a:lstStyle/>
          <a:p>
            <a:r>
              <a:rPr lang="pt-BR" dirty="0" smtClean="0"/>
              <a:t>Letícia</a:t>
            </a:r>
            <a:endParaRPr lang="pt-BR" dirty="0"/>
          </a:p>
        </p:txBody>
      </p:sp>
      <p:sp>
        <p:nvSpPr>
          <p:cNvPr id="12" name="CaixaDeTexto 11"/>
          <p:cNvSpPr txBox="1"/>
          <p:nvPr/>
        </p:nvSpPr>
        <p:spPr>
          <a:xfrm>
            <a:off x="3260249" y="2142370"/>
            <a:ext cx="617477" cy="369332"/>
          </a:xfrm>
          <a:prstGeom prst="rect">
            <a:avLst/>
          </a:prstGeom>
          <a:noFill/>
        </p:spPr>
        <p:txBody>
          <a:bodyPr wrap="square" rtlCol="0">
            <a:spAutoFit/>
          </a:bodyPr>
          <a:lstStyle/>
          <a:p>
            <a:r>
              <a:rPr lang="pt-BR" dirty="0" smtClean="0"/>
              <a:t>Levi</a:t>
            </a:r>
            <a:endParaRPr lang="pt-BR" dirty="0"/>
          </a:p>
        </p:txBody>
      </p:sp>
      <p:sp>
        <p:nvSpPr>
          <p:cNvPr id="13" name="CaixaDeTexto 12"/>
          <p:cNvSpPr txBox="1"/>
          <p:nvPr/>
        </p:nvSpPr>
        <p:spPr>
          <a:xfrm>
            <a:off x="6692525" y="5075261"/>
            <a:ext cx="1002197" cy="369332"/>
          </a:xfrm>
          <a:prstGeom prst="rect">
            <a:avLst/>
          </a:prstGeom>
          <a:noFill/>
        </p:spPr>
        <p:txBody>
          <a:bodyPr wrap="none" rtlCol="0">
            <a:spAutoFit/>
          </a:bodyPr>
          <a:lstStyle/>
          <a:p>
            <a:r>
              <a:rPr lang="pt-BR" dirty="0" err="1" smtClean="0"/>
              <a:t>Linniker</a:t>
            </a:r>
            <a:endParaRPr lang="pt-BR" dirty="0"/>
          </a:p>
        </p:txBody>
      </p:sp>
      <p:sp>
        <p:nvSpPr>
          <p:cNvPr id="14" name="CaixaDeTexto 13"/>
          <p:cNvSpPr txBox="1"/>
          <p:nvPr/>
        </p:nvSpPr>
        <p:spPr>
          <a:xfrm>
            <a:off x="8624497" y="4347315"/>
            <a:ext cx="1745672" cy="369332"/>
          </a:xfrm>
          <a:prstGeom prst="rect">
            <a:avLst/>
          </a:prstGeom>
          <a:noFill/>
        </p:spPr>
        <p:txBody>
          <a:bodyPr wrap="square" rtlCol="0">
            <a:spAutoFit/>
          </a:bodyPr>
          <a:lstStyle/>
          <a:p>
            <a:r>
              <a:rPr lang="pt-BR" dirty="0" smtClean="0"/>
              <a:t>Mariana</a:t>
            </a:r>
            <a:endParaRPr lang="pt-BR" dirty="0"/>
          </a:p>
        </p:txBody>
      </p:sp>
      <p:pic>
        <p:nvPicPr>
          <p:cNvPr id="16" name="Imagem 15"/>
          <p:cNvPicPr>
            <a:picLocks noChangeAspect="1"/>
          </p:cNvPicPr>
          <p:nvPr/>
        </p:nvPicPr>
        <p:blipFill>
          <a:blip r:embed="rId2"/>
          <a:stretch>
            <a:fillRect/>
          </a:stretch>
        </p:blipFill>
        <p:spPr>
          <a:xfrm>
            <a:off x="8628174" y="4773172"/>
            <a:ext cx="1626613" cy="1626613"/>
          </a:xfrm>
          <a:prstGeom prst="rect">
            <a:avLst/>
          </a:prstGeom>
        </p:spPr>
      </p:pic>
      <p:pic>
        <p:nvPicPr>
          <p:cNvPr id="17" name="Imagem 16"/>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650387" y="5463981"/>
            <a:ext cx="1266082" cy="1212731"/>
          </a:xfrm>
          <a:prstGeom prst="rect">
            <a:avLst/>
          </a:prstGeom>
        </p:spPr>
      </p:pic>
      <p:pic>
        <p:nvPicPr>
          <p:cNvPr id="20" name="Imagem 19"/>
          <p:cNvPicPr>
            <a:picLocks noChangeAspect="1"/>
          </p:cNvPicPr>
          <p:nvPr/>
        </p:nvPicPr>
        <p:blipFill>
          <a:blip r:embed="rId5"/>
          <a:stretch>
            <a:fillRect/>
          </a:stretch>
        </p:blipFill>
        <p:spPr>
          <a:xfrm>
            <a:off x="4809799" y="5325410"/>
            <a:ext cx="1351301" cy="1351301"/>
          </a:xfrm>
          <a:prstGeom prst="rect">
            <a:avLst/>
          </a:prstGeom>
        </p:spPr>
      </p:pic>
      <p:pic>
        <p:nvPicPr>
          <p:cNvPr id="21" name="Imagem 20"/>
          <p:cNvPicPr>
            <a:picLocks noChangeAspect="1"/>
          </p:cNvPicPr>
          <p:nvPr/>
        </p:nvPicPr>
        <p:blipFill>
          <a:blip r:embed="rId6"/>
          <a:stretch>
            <a:fillRect/>
          </a:stretch>
        </p:blipFill>
        <p:spPr>
          <a:xfrm>
            <a:off x="10412115" y="4075835"/>
            <a:ext cx="1074707" cy="1432943"/>
          </a:xfrm>
          <a:prstGeom prst="rect">
            <a:avLst/>
          </a:prstGeom>
        </p:spPr>
      </p:pic>
      <p:pic>
        <p:nvPicPr>
          <p:cNvPr id="22" name="Imagem 21"/>
          <p:cNvPicPr>
            <a:picLocks noChangeAspect="1"/>
          </p:cNvPicPr>
          <p:nvPr/>
        </p:nvPicPr>
        <p:blipFill>
          <a:blip r:embed="rId7"/>
          <a:stretch>
            <a:fillRect/>
          </a:stretch>
        </p:blipFill>
        <p:spPr>
          <a:xfrm>
            <a:off x="1693707" y="5285868"/>
            <a:ext cx="1176634" cy="1568845"/>
          </a:xfrm>
          <a:prstGeom prst="rect">
            <a:avLst/>
          </a:prstGeom>
        </p:spPr>
      </p:pic>
      <p:pic>
        <p:nvPicPr>
          <p:cNvPr id="24" name="Imagem 23"/>
          <p:cNvPicPr>
            <a:picLocks noChangeAspect="1"/>
          </p:cNvPicPr>
          <p:nvPr/>
        </p:nvPicPr>
        <p:blipFill>
          <a:blip r:embed="rId8"/>
          <a:stretch>
            <a:fillRect/>
          </a:stretch>
        </p:blipFill>
        <p:spPr>
          <a:xfrm>
            <a:off x="3142584" y="5325411"/>
            <a:ext cx="1181733" cy="1529302"/>
          </a:xfrm>
          <a:prstGeom prst="rect">
            <a:avLst/>
          </a:prstGeom>
        </p:spPr>
      </p:pic>
      <p:pic>
        <p:nvPicPr>
          <p:cNvPr id="25" name="Imagem 24"/>
          <p:cNvPicPr>
            <a:picLocks noChangeAspect="1"/>
          </p:cNvPicPr>
          <p:nvPr/>
        </p:nvPicPr>
        <p:blipFill>
          <a:blip r:embed="rId9"/>
          <a:stretch>
            <a:fillRect/>
          </a:stretch>
        </p:blipFill>
        <p:spPr>
          <a:xfrm>
            <a:off x="7087065" y="3514018"/>
            <a:ext cx="1153659" cy="1492970"/>
          </a:xfrm>
          <a:prstGeom prst="rect">
            <a:avLst/>
          </a:prstGeom>
        </p:spPr>
      </p:pic>
      <p:pic>
        <p:nvPicPr>
          <p:cNvPr id="26" name="Imagem 25"/>
          <p:cNvPicPr>
            <a:picLocks noChangeAspect="1"/>
          </p:cNvPicPr>
          <p:nvPr/>
        </p:nvPicPr>
        <p:blipFill>
          <a:blip r:embed="rId10"/>
          <a:stretch>
            <a:fillRect/>
          </a:stretch>
        </p:blipFill>
        <p:spPr>
          <a:xfrm>
            <a:off x="9426385" y="1941128"/>
            <a:ext cx="1109838" cy="1331806"/>
          </a:xfrm>
          <a:prstGeom prst="rect">
            <a:avLst/>
          </a:prstGeom>
        </p:spPr>
      </p:pic>
      <p:pic>
        <p:nvPicPr>
          <p:cNvPr id="27" name="Imagem 26"/>
          <p:cNvPicPr>
            <a:picLocks noChangeAspect="1"/>
          </p:cNvPicPr>
          <p:nvPr/>
        </p:nvPicPr>
        <p:blipFill>
          <a:blip r:embed="rId11"/>
          <a:stretch>
            <a:fillRect/>
          </a:stretch>
        </p:blipFill>
        <p:spPr>
          <a:xfrm>
            <a:off x="3065039" y="2496627"/>
            <a:ext cx="1111524" cy="1482031"/>
          </a:xfrm>
          <a:prstGeom prst="rect">
            <a:avLst/>
          </a:prstGeom>
        </p:spPr>
      </p:pic>
      <p:pic>
        <p:nvPicPr>
          <p:cNvPr id="28" name="Imagem 27"/>
          <p:cNvPicPr>
            <a:picLocks noChangeAspect="1"/>
          </p:cNvPicPr>
          <p:nvPr/>
        </p:nvPicPr>
        <p:blipFill>
          <a:blip r:embed="rId12"/>
          <a:stretch>
            <a:fillRect/>
          </a:stretch>
        </p:blipFill>
        <p:spPr>
          <a:xfrm>
            <a:off x="4395629" y="2521862"/>
            <a:ext cx="1549598" cy="1402504"/>
          </a:xfrm>
          <a:prstGeom prst="rect">
            <a:avLst/>
          </a:prstGeom>
        </p:spPr>
      </p:pic>
      <p:pic>
        <p:nvPicPr>
          <p:cNvPr id="29" name="Imagem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41899" y="441192"/>
            <a:ext cx="2577696" cy="2577696"/>
          </a:xfrm>
          <a:prstGeom prst="rect">
            <a:avLst/>
          </a:prstGeom>
        </p:spPr>
      </p:pic>
      <p:pic>
        <p:nvPicPr>
          <p:cNvPr id="30" name="Imagem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6522" y="2482742"/>
            <a:ext cx="1441624" cy="1441624"/>
          </a:xfrm>
          <a:prstGeom prst="rect">
            <a:avLst/>
          </a:prstGeom>
        </p:spPr>
      </p:pic>
    </p:spTree>
    <p:extLst>
      <p:ext uri="{BB962C8B-B14F-4D97-AF65-F5344CB8AC3E}">
        <p14:creationId xmlns:p14="http://schemas.microsoft.com/office/powerpoint/2010/main" val="348038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hlinkClick r:id="rId2"/>
          </p:cNvPr>
          <p:cNvPicPr>
            <a:picLocks noChangeAspect="1"/>
          </p:cNvPicPr>
          <p:nvPr/>
        </p:nvPicPr>
        <p:blipFill>
          <a:blip r:embed="rId3"/>
          <a:stretch>
            <a:fillRect/>
          </a:stretch>
        </p:blipFill>
        <p:spPr>
          <a:xfrm>
            <a:off x="1567154" y="872412"/>
            <a:ext cx="6669055" cy="5461956"/>
          </a:xfrm>
          <a:prstGeom prst="rect">
            <a:avLst/>
          </a:prstGeom>
        </p:spPr>
      </p:pic>
      <p:sp>
        <p:nvSpPr>
          <p:cNvPr id="3" name="Retângulo 2"/>
          <p:cNvSpPr/>
          <p:nvPr/>
        </p:nvSpPr>
        <p:spPr>
          <a:xfrm>
            <a:off x="2816764" y="110126"/>
            <a:ext cx="7859844" cy="461665"/>
          </a:xfrm>
          <a:prstGeom prst="rect">
            <a:avLst/>
          </a:prstGeom>
        </p:spPr>
        <p:txBody>
          <a:bodyPr wrap="none">
            <a:spAutoFit/>
          </a:bodyPr>
          <a:lstStyle/>
          <a:p>
            <a:r>
              <a:rPr lang="pt-BR" sz="2400" b="1" dirty="0"/>
              <a:t>Cerrado conectou os Andes com a Mata Atlântica</a:t>
            </a:r>
          </a:p>
        </p:txBody>
      </p:sp>
      <p:sp>
        <p:nvSpPr>
          <p:cNvPr id="4" name="Retângulo 3"/>
          <p:cNvSpPr/>
          <p:nvPr/>
        </p:nvSpPr>
        <p:spPr>
          <a:xfrm>
            <a:off x="8236209" y="1618231"/>
            <a:ext cx="3846934" cy="5016758"/>
          </a:xfrm>
          <a:prstGeom prst="rect">
            <a:avLst/>
          </a:prstGeom>
        </p:spPr>
        <p:txBody>
          <a:bodyPr wrap="square">
            <a:spAutoFit/>
          </a:bodyPr>
          <a:lstStyle/>
          <a:p>
            <a:r>
              <a:rPr lang="pt-BR" sz="2000" dirty="0">
                <a:latin typeface="Calibri" panose="020F0502020204030204" pitchFamily="34" charset="0"/>
                <a:cs typeface="Calibri" panose="020F0502020204030204" pitchFamily="34" charset="0"/>
              </a:rPr>
              <a:t>“As florestas tropicais dos Andes e a Mata Atlântica estão separadas por quase mil quilômetros de áreas mais secas e de vegetação aberta, nos biomas </a:t>
            </a:r>
            <a:r>
              <a:rPr lang="pt-BR" sz="2000" dirty="0" err="1">
                <a:latin typeface="Calibri" panose="020F0502020204030204" pitchFamily="34" charset="0"/>
                <a:cs typeface="Calibri" panose="020F0502020204030204" pitchFamily="34" charset="0"/>
              </a:rPr>
              <a:t>Chaco</a:t>
            </a:r>
            <a:r>
              <a:rPr lang="pt-BR" sz="2000" dirty="0">
                <a:latin typeface="Calibri" panose="020F0502020204030204" pitchFamily="34" charset="0"/>
                <a:cs typeface="Calibri" panose="020F0502020204030204" pitchFamily="34" charset="0"/>
              </a:rPr>
              <a:t>, Cerrado e Caatinga. </a:t>
            </a: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Apesar de atualmente não terem conexão, essas florestas tropicais  compartilham espécies e linhagens intimamente relacionadas, o que sugere ter havido uma ligação entre essas matas no passado. Há, por exemplo, 23 espécies de aves tropicais presentes nos dois biomas.” (Revista Fapesp, 2020)</a:t>
            </a:r>
          </a:p>
        </p:txBody>
      </p:sp>
    </p:spTree>
    <p:extLst>
      <p:ext uri="{BB962C8B-B14F-4D97-AF65-F5344CB8AC3E}">
        <p14:creationId xmlns:p14="http://schemas.microsoft.com/office/powerpoint/2010/main" val="404969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711451" y="1478390"/>
            <a:ext cx="8363986" cy="5262979"/>
          </a:xfrm>
          <a:prstGeom prst="rect">
            <a:avLst/>
          </a:prstGeom>
          <a:noFill/>
          <a:ln w="9525">
            <a:noFill/>
            <a:miter lim="800000"/>
            <a:headEnd/>
            <a:tailEnd/>
          </a:ln>
        </p:spPr>
        <p:txBody>
          <a:bodyPr wrap="square" anchor="ctr">
            <a:spAutoFit/>
          </a:bodyPr>
          <a:lstStyle/>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explicar as transformações que ocorreram outras épocas da história da vida no planeta Terra?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praticar a conservação da biodiversidade e da sociodiversidade?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Como planejar a utilização dos recursos ecossistêmicos sem destruí-los?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diferentes  sociedades pensam e classificam os seres vivos?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conservar os fragmentos de ambientes intensamente humanizados? </a:t>
            </a:r>
          </a:p>
        </p:txBody>
      </p:sp>
      <p:sp>
        <p:nvSpPr>
          <p:cNvPr id="8195" name="Rectangle 5"/>
          <p:cNvSpPr>
            <a:spLocks noChangeArrowheads="1"/>
          </p:cNvSpPr>
          <p:nvPr/>
        </p:nvSpPr>
        <p:spPr bwMode="auto">
          <a:xfrm>
            <a:off x="2805956" y="548681"/>
            <a:ext cx="7170104" cy="584775"/>
          </a:xfrm>
          <a:prstGeom prst="rect">
            <a:avLst/>
          </a:prstGeom>
          <a:noFill/>
          <a:ln w="9525">
            <a:noFill/>
            <a:miter lim="800000"/>
            <a:headEnd/>
            <a:tailEnd/>
          </a:ln>
        </p:spPr>
        <p:txBody>
          <a:bodyPr wrap="none">
            <a:spAutoFit/>
          </a:bodyPr>
          <a:lstStyle/>
          <a:p>
            <a:r>
              <a:rPr lang="en-US" sz="3200" i="1" dirty="0">
                <a:solidFill>
                  <a:srgbClr val="003300"/>
                </a:solidFill>
                <a:latin typeface="Calibri" pitchFamily="34" charset="0"/>
              </a:rPr>
              <a:t>OUTRAS PERGUNTAS BIOGEOGRÁFICAS…</a:t>
            </a:r>
            <a:endParaRPr lang="pt-BR" sz="3200" i="1" dirty="0">
              <a:solidFill>
                <a:srgbClr val="003300"/>
              </a:solidFill>
              <a:latin typeface="Calibri" pitchFamily="34" charset="0"/>
            </a:endParaRPr>
          </a:p>
        </p:txBody>
      </p:sp>
    </p:spTree>
    <p:extLst>
      <p:ext uri="{BB962C8B-B14F-4D97-AF65-F5344CB8AC3E}">
        <p14:creationId xmlns:p14="http://schemas.microsoft.com/office/powerpoint/2010/main" val="82938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40943" y="2828836"/>
            <a:ext cx="9946257" cy="2246769"/>
          </a:xfrm>
          <a:prstGeom prst="rect">
            <a:avLst/>
          </a:prstGeom>
        </p:spPr>
        <p:txBody>
          <a:bodyPr wrap="square">
            <a:spAutoFit/>
          </a:bodyPr>
          <a:lstStyle/>
          <a:p>
            <a:r>
              <a:rPr lang="pt-BR" sz="2800" dirty="0"/>
              <a:t>A PARTIR DESSA BREVE EXPLANAÇÃO COMO VOCÊ DEFINIRIA BIOGEOGRAFIA?</a:t>
            </a:r>
          </a:p>
          <a:p>
            <a:endParaRPr lang="pt-BR" sz="2800" dirty="0"/>
          </a:p>
          <a:p>
            <a:r>
              <a:rPr lang="pt-BR" sz="2800" dirty="0"/>
              <a:t>(Escreva um pequeno </a:t>
            </a:r>
            <a:r>
              <a:rPr lang="pt-BR" sz="2800" b="1" dirty="0">
                <a:solidFill>
                  <a:srgbClr val="7030A0"/>
                </a:solidFill>
              </a:rPr>
              <a:t>verbete</a:t>
            </a:r>
            <a:r>
              <a:rPr lang="pt-BR" sz="2800" dirty="0"/>
              <a:t> e envie para o ambiente virtual (sala </a:t>
            </a:r>
            <a:r>
              <a:rPr lang="pt-BR" sz="2800" i="1" dirty="0"/>
              <a:t>Classroom</a:t>
            </a:r>
            <a:r>
              <a:rPr lang="pt-BR" sz="2800" dirty="0"/>
              <a:t>) até 15/08 )</a:t>
            </a:r>
          </a:p>
        </p:txBody>
      </p:sp>
      <p:sp>
        <p:nvSpPr>
          <p:cNvPr id="3" name="CaixaDeTexto 2"/>
          <p:cNvSpPr txBox="1"/>
          <p:nvPr/>
        </p:nvSpPr>
        <p:spPr>
          <a:xfrm>
            <a:off x="1673524" y="992038"/>
            <a:ext cx="3550972" cy="523220"/>
          </a:xfrm>
          <a:prstGeom prst="rect">
            <a:avLst/>
          </a:prstGeom>
          <a:noFill/>
        </p:spPr>
        <p:txBody>
          <a:bodyPr wrap="none" rtlCol="0">
            <a:spAutoFit/>
          </a:bodyPr>
          <a:lstStyle/>
          <a:p>
            <a:r>
              <a:rPr lang="pt-BR" sz="2800" b="1" dirty="0">
                <a:solidFill>
                  <a:srgbClr val="0070C0"/>
                </a:solidFill>
              </a:rPr>
              <a:t>Prática de escrita 1</a:t>
            </a:r>
          </a:p>
        </p:txBody>
      </p:sp>
    </p:spTree>
    <p:extLst>
      <p:ext uri="{BB962C8B-B14F-4D97-AF65-F5344CB8AC3E}">
        <p14:creationId xmlns:p14="http://schemas.microsoft.com/office/powerpoint/2010/main" val="26907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7"/>
          <p:cNvSpPr>
            <a:spLocks noChangeArrowheads="1"/>
          </p:cNvSpPr>
          <p:nvPr/>
        </p:nvSpPr>
        <p:spPr bwMode="auto">
          <a:xfrm>
            <a:off x="6595209" y="1215493"/>
            <a:ext cx="463550" cy="1107996"/>
          </a:xfrm>
          <a:prstGeom prst="rect">
            <a:avLst/>
          </a:prstGeom>
          <a:noFill/>
          <a:ln w="9525">
            <a:noFill/>
            <a:miter lim="800000"/>
            <a:headEnd/>
            <a:tailEnd/>
          </a:ln>
        </p:spPr>
        <p:txBody>
          <a:bodyPr>
            <a:spAutoFit/>
          </a:bodyPr>
          <a:lstStyle/>
          <a:p>
            <a:pPr algn="ctr"/>
            <a:r>
              <a:rPr lang="pt-BR" sz="6600" dirty="0">
                <a:solidFill>
                  <a:srgbClr val="000066"/>
                </a:solidFill>
                <a:latin typeface="Amasis MT Pro Medium" panose="020F0502020204030204" pitchFamily="18" charset="0"/>
              </a:rPr>
              <a:t>?</a:t>
            </a:r>
          </a:p>
        </p:txBody>
      </p:sp>
      <p:pic>
        <p:nvPicPr>
          <p:cNvPr id="4" name="Imagem 3">
            <a:hlinkClick r:id="rId2"/>
          </p:cNvPr>
          <p:cNvPicPr>
            <a:picLocks noChangeAspect="1"/>
          </p:cNvPicPr>
          <p:nvPr/>
        </p:nvPicPr>
        <p:blipFill>
          <a:blip r:embed="rId3"/>
          <a:stretch>
            <a:fillRect/>
          </a:stretch>
        </p:blipFill>
        <p:spPr>
          <a:xfrm>
            <a:off x="6952783" y="4000982"/>
            <a:ext cx="4762500" cy="2667000"/>
          </a:xfrm>
          <a:prstGeom prst="rect">
            <a:avLst/>
          </a:prstGeom>
        </p:spPr>
      </p:pic>
      <p:sp>
        <p:nvSpPr>
          <p:cNvPr id="3" name="TextBox 2">
            <a:extLst>
              <a:ext uri="{FF2B5EF4-FFF2-40B4-BE49-F238E27FC236}">
                <a16:creationId xmlns:a16="http://schemas.microsoft.com/office/drawing/2014/main" id="{B4881B8A-3B53-2987-DCBC-92DA1D1D59D7}"/>
              </a:ext>
            </a:extLst>
          </p:cNvPr>
          <p:cNvSpPr txBox="1"/>
          <p:nvPr/>
        </p:nvSpPr>
        <p:spPr>
          <a:xfrm>
            <a:off x="2168769" y="2417472"/>
            <a:ext cx="10023231" cy="523220"/>
          </a:xfrm>
          <a:prstGeom prst="rect">
            <a:avLst/>
          </a:prstGeom>
          <a:noFill/>
        </p:spPr>
        <p:txBody>
          <a:bodyPr wrap="square" rtlCol="0">
            <a:spAutoFit/>
          </a:bodyPr>
          <a:lstStyle/>
          <a:p>
            <a:r>
              <a:rPr lang="en-US" sz="2800" b="1" dirty="0" err="1">
                <a:solidFill>
                  <a:srgbClr val="002060"/>
                </a:solidFill>
              </a:rPr>
              <a:t>Faça</a:t>
            </a:r>
            <a:r>
              <a:rPr lang="en-US" sz="2800" b="1" dirty="0">
                <a:solidFill>
                  <a:srgbClr val="002060"/>
                </a:solidFill>
              </a:rPr>
              <a:t> </a:t>
            </a:r>
            <a:r>
              <a:rPr lang="en-US" sz="2800" b="1" dirty="0" err="1">
                <a:solidFill>
                  <a:srgbClr val="002060"/>
                </a:solidFill>
              </a:rPr>
              <a:t>uma</a:t>
            </a:r>
            <a:r>
              <a:rPr lang="en-US" sz="2800" b="1" dirty="0">
                <a:solidFill>
                  <a:srgbClr val="002060"/>
                </a:solidFill>
              </a:rPr>
              <a:t> </a:t>
            </a:r>
            <a:r>
              <a:rPr lang="en-US" sz="2800" b="1" dirty="0" err="1">
                <a:solidFill>
                  <a:srgbClr val="002060"/>
                </a:solidFill>
              </a:rPr>
              <a:t>pergunta</a:t>
            </a:r>
            <a:r>
              <a:rPr lang="en-US" sz="2800" b="1" dirty="0">
                <a:solidFill>
                  <a:srgbClr val="002060"/>
                </a:solidFill>
              </a:rPr>
              <a:t> </a:t>
            </a:r>
            <a:r>
              <a:rPr lang="en-US" sz="2800" b="1" dirty="0" err="1">
                <a:solidFill>
                  <a:srgbClr val="002060"/>
                </a:solidFill>
              </a:rPr>
              <a:t>biogeográfica</a:t>
            </a:r>
            <a:r>
              <a:rPr lang="en-US" sz="2800" b="1" dirty="0">
                <a:solidFill>
                  <a:srgbClr val="002060"/>
                </a:solidFill>
              </a:rPr>
              <a:t> para a </a:t>
            </a:r>
            <a:r>
              <a:rPr lang="en-US" sz="2800" b="1" dirty="0" err="1">
                <a:solidFill>
                  <a:srgbClr val="002060"/>
                </a:solidFill>
              </a:rPr>
              <a:t>professora</a:t>
            </a:r>
            <a:r>
              <a:rPr lang="en-US" sz="2800" b="1" dirty="0">
                <a:solidFill>
                  <a:srgbClr val="002060"/>
                </a:solidFill>
              </a:rPr>
              <a:t>!</a:t>
            </a:r>
          </a:p>
        </p:txBody>
      </p:sp>
    </p:spTree>
    <p:extLst>
      <p:ext uri="{BB962C8B-B14F-4D97-AF65-F5344CB8AC3E}">
        <p14:creationId xmlns:p14="http://schemas.microsoft.com/office/powerpoint/2010/main" val="42300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080546" y="1711653"/>
            <a:ext cx="8509519" cy="5262979"/>
          </a:xfrm>
          <a:prstGeom prst="rect">
            <a:avLst/>
          </a:prstGeom>
          <a:noFill/>
          <a:ln w="9525">
            <a:noFill/>
            <a:miter lim="800000"/>
            <a:headEnd/>
            <a:tailEnd/>
          </a:ln>
        </p:spPr>
        <p:txBody>
          <a:bodyPr wrap="square" anchor="ctr">
            <a:spAutoFit/>
          </a:bodyPr>
          <a:lstStyle/>
          <a:p>
            <a:pPr algn="just" eaLnBrk="0" hangingPunct="0"/>
            <a:r>
              <a:rPr lang="pt-BR" sz="2400" dirty="0">
                <a:latin typeface="Calibri" pitchFamily="34" charset="0"/>
              </a:rPr>
              <a:t>Biogeógrafos utilizam teorias, conceitos e métodos da:</a:t>
            </a:r>
          </a:p>
          <a:p>
            <a:pPr algn="just" eaLnBrk="0" hangingPunct="0"/>
            <a:endParaRPr lang="pt-BR" sz="2400" dirty="0">
              <a:latin typeface="Calibri" pitchFamily="34" charset="0"/>
            </a:endParaRPr>
          </a:p>
          <a:p>
            <a:pPr algn="just" eaLnBrk="0" hangingPunct="0">
              <a:buFont typeface="Wingdings" pitchFamily="2" charset="2"/>
              <a:buChar char="ü"/>
            </a:pPr>
            <a:r>
              <a:rPr lang="pt-BR" sz="2400" dirty="0">
                <a:latin typeface="Calibri" pitchFamily="34" charset="0"/>
              </a:rPr>
              <a:t>Botânica</a:t>
            </a:r>
          </a:p>
          <a:p>
            <a:pPr algn="just" eaLnBrk="0" hangingPunct="0">
              <a:buFont typeface="Wingdings" pitchFamily="2" charset="2"/>
              <a:buChar char="ü"/>
            </a:pPr>
            <a:r>
              <a:rPr lang="pt-BR" sz="2400" dirty="0">
                <a:latin typeface="Calibri" pitchFamily="34" charset="0"/>
              </a:rPr>
              <a:t>Zoologia</a:t>
            </a:r>
          </a:p>
          <a:p>
            <a:pPr algn="just" eaLnBrk="0" hangingPunct="0">
              <a:buFont typeface="Wingdings" pitchFamily="2" charset="2"/>
              <a:buChar char="ü"/>
            </a:pPr>
            <a:r>
              <a:rPr lang="pt-BR" sz="2400" dirty="0">
                <a:latin typeface="Calibri" pitchFamily="34" charset="0"/>
              </a:rPr>
              <a:t>Ecologia</a:t>
            </a:r>
          </a:p>
          <a:p>
            <a:pPr algn="just" eaLnBrk="0" hangingPunct="0">
              <a:buFont typeface="Wingdings" pitchFamily="2" charset="2"/>
              <a:buChar char="ü"/>
            </a:pPr>
            <a:r>
              <a:rPr lang="pt-BR" sz="2400" dirty="0">
                <a:latin typeface="Calibri" pitchFamily="34" charset="0"/>
              </a:rPr>
              <a:t>Antropologia</a:t>
            </a:r>
          </a:p>
          <a:p>
            <a:pPr algn="just" eaLnBrk="0" hangingPunct="0">
              <a:buFont typeface="Wingdings" pitchFamily="2" charset="2"/>
              <a:buChar char="ü"/>
            </a:pPr>
            <a:r>
              <a:rPr lang="pt-BR" sz="2400" dirty="0">
                <a:latin typeface="Calibri" pitchFamily="34" charset="0"/>
              </a:rPr>
              <a:t>Biologia da Conservação</a:t>
            </a:r>
          </a:p>
          <a:p>
            <a:pPr algn="just" eaLnBrk="0" hangingPunct="0">
              <a:buFont typeface="Wingdings" pitchFamily="2" charset="2"/>
              <a:buChar char="ü"/>
            </a:pPr>
            <a:r>
              <a:rPr lang="pt-BR" sz="2400" dirty="0">
                <a:latin typeface="Calibri" pitchFamily="34" charset="0"/>
              </a:rPr>
              <a:t>Geografia da Conservação.  </a:t>
            </a:r>
          </a:p>
          <a:p>
            <a:pPr algn="just" eaLnBrk="0" hangingPunct="0"/>
            <a:endParaRPr lang="pt-BR" sz="2400" dirty="0">
              <a:latin typeface="Calibri" pitchFamily="34" charset="0"/>
            </a:endParaRPr>
          </a:p>
          <a:p>
            <a:pPr algn="just" eaLnBrk="0" hangingPunct="0"/>
            <a:r>
              <a:rPr lang="pt-BR" sz="2400" dirty="0">
                <a:solidFill>
                  <a:srgbClr val="C00000"/>
                </a:solidFill>
                <a:latin typeface="Calibri" pitchFamily="34" charset="0"/>
              </a:rPr>
              <a:t>Do campo específico da Geografia</a:t>
            </a:r>
            <a:r>
              <a:rPr lang="pt-BR" sz="2400" dirty="0">
                <a:latin typeface="Calibri" pitchFamily="34" charset="0"/>
              </a:rPr>
              <a:t>:</a:t>
            </a:r>
          </a:p>
          <a:p>
            <a:pPr algn="just" eaLnBrk="0" hangingPunct="0"/>
            <a:endParaRPr lang="pt-BR" sz="2400" dirty="0">
              <a:latin typeface="Calibri" pitchFamily="34" charset="0"/>
            </a:endParaRPr>
          </a:p>
          <a:p>
            <a:pPr algn="just" eaLnBrk="0" hangingPunct="0"/>
            <a:r>
              <a:rPr lang="pt-BR" sz="2400" dirty="0">
                <a:latin typeface="Calibri" pitchFamily="34" charset="0"/>
              </a:rPr>
              <a:t>Relaciona a espacialidade dos seres vivos com atributos </a:t>
            </a:r>
            <a:r>
              <a:rPr lang="pt-BR" sz="2400" dirty="0">
                <a:solidFill>
                  <a:srgbClr val="0000FF"/>
                </a:solidFill>
                <a:effectLst>
                  <a:outerShdw blurRad="38100" dist="38100" dir="2700000" algn="tl">
                    <a:srgbClr val="000000">
                      <a:alpha val="43137"/>
                    </a:srgbClr>
                  </a:outerShdw>
                </a:effectLst>
                <a:latin typeface="Calibri" pitchFamily="34" charset="0"/>
              </a:rPr>
              <a:t>do meio físico </a:t>
            </a:r>
            <a:r>
              <a:rPr lang="pt-BR" sz="2400" dirty="0">
                <a:latin typeface="Calibri" pitchFamily="34" charset="0"/>
              </a:rPr>
              <a:t>e considera o modo </a:t>
            </a:r>
            <a:r>
              <a:rPr lang="pt-BR" sz="2400" dirty="0">
                <a:solidFill>
                  <a:srgbClr val="FF0000"/>
                </a:solidFill>
                <a:effectLst>
                  <a:outerShdw blurRad="38100" dist="38100" dir="2700000" algn="tl">
                    <a:srgbClr val="000000">
                      <a:alpha val="43137"/>
                    </a:srgbClr>
                  </a:outerShdw>
                </a:effectLst>
                <a:latin typeface="Calibri" pitchFamily="34" charset="0"/>
              </a:rPr>
              <a:t>como as sociedades humanas atuam </a:t>
            </a:r>
            <a:r>
              <a:rPr lang="pt-BR" sz="2400" dirty="0">
                <a:latin typeface="Calibri" pitchFamily="34" charset="0"/>
              </a:rPr>
              <a:t>sobre esses atributos.  </a:t>
            </a:r>
          </a:p>
        </p:txBody>
      </p:sp>
      <p:sp>
        <p:nvSpPr>
          <p:cNvPr id="10245" name="AutoShape 8"/>
          <p:cNvSpPr>
            <a:spLocks noChangeArrowheads="1"/>
          </p:cNvSpPr>
          <p:nvPr/>
        </p:nvSpPr>
        <p:spPr bwMode="auto">
          <a:xfrm>
            <a:off x="7835900" y="-295788"/>
            <a:ext cx="4356100" cy="2636837"/>
          </a:xfrm>
          <a:prstGeom prst="irregularSeal1">
            <a:avLst/>
          </a:prstGeom>
          <a:solidFill>
            <a:schemeClr val="bg1"/>
          </a:solidFill>
          <a:ln w="9525">
            <a:solidFill>
              <a:schemeClr val="tx1"/>
            </a:solidFill>
            <a:miter lim="800000"/>
            <a:headEnd/>
            <a:tailEnd/>
          </a:ln>
        </p:spPr>
        <p:txBody>
          <a:bodyPr wrap="none" anchor="ctr"/>
          <a:lstStyle/>
          <a:p>
            <a:endParaRPr lang="pt-BR"/>
          </a:p>
        </p:txBody>
      </p:sp>
      <p:sp>
        <p:nvSpPr>
          <p:cNvPr id="142345" name="WordArt 9"/>
          <p:cNvSpPr>
            <a:spLocks noChangeArrowheads="1" noChangeShapeType="1" noTextEdit="1"/>
          </p:cNvSpPr>
          <p:nvPr/>
        </p:nvSpPr>
        <p:spPr bwMode="auto">
          <a:xfrm>
            <a:off x="8594874" y="757151"/>
            <a:ext cx="2638425" cy="361950"/>
          </a:xfrm>
          <a:prstGeom prst="rect">
            <a:avLst/>
          </a:prstGeom>
        </p:spPr>
        <p:txBody>
          <a:bodyPr wrap="none" fromWordArt="1">
            <a:prstTxWarp prst="textPlain">
              <a:avLst>
                <a:gd name="adj" fmla="val 50000"/>
              </a:avLst>
            </a:prstTxWarp>
          </a:bodyPr>
          <a:lstStyle/>
          <a:p>
            <a:pPr algn="ctr"/>
            <a:r>
              <a:rPr lang="pt-BR" sz="2000" kern="10" dirty="0">
                <a:ln w="9525">
                  <a:solidFill>
                    <a:srgbClr val="000000"/>
                  </a:solidFill>
                  <a:round/>
                  <a:headEnd/>
                  <a:tailEnd/>
                </a:ln>
                <a:latin typeface="Arial Black"/>
              </a:rPr>
              <a:t>Ciência de Síntese</a:t>
            </a:r>
          </a:p>
        </p:txBody>
      </p:sp>
      <p:sp>
        <p:nvSpPr>
          <p:cNvPr id="5" name="CaixaDeTexto 4"/>
          <p:cNvSpPr txBox="1"/>
          <p:nvPr/>
        </p:nvSpPr>
        <p:spPr>
          <a:xfrm>
            <a:off x="1627391" y="260667"/>
            <a:ext cx="6069290" cy="584775"/>
          </a:xfrm>
          <a:prstGeom prst="rect">
            <a:avLst/>
          </a:prstGeom>
          <a:noFill/>
        </p:spPr>
        <p:txBody>
          <a:bodyPr wrap="none" rtlCol="0">
            <a:spAutoFit/>
          </a:bodyPr>
          <a:lstStyle/>
          <a:p>
            <a:r>
              <a:rPr lang="pt-BR" sz="3200" b="1" dirty="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BIOGEOGRAFIA ...nossa disciplina</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90627" y="2972299"/>
            <a:ext cx="3864974" cy="2174048"/>
          </a:xfrm>
          <a:prstGeom prst="rect">
            <a:avLst/>
          </a:prstGeom>
        </p:spPr>
      </p:pic>
    </p:spTree>
    <p:extLst>
      <p:ext uri="{BB962C8B-B14F-4D97-AF65-F5344CB8AC3E}">
        <p14:creationId xmlns:p14="http://schemas.microsoft.com/office/powerpoint/2010/main" val="99791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ao ar livre, planta, árvore, cacto&#10;&#10;Descrição gerada automaticamente">
            <a:extLst>
              <a:ext uri="{FF2B5EF4-FFF2-40B4-BE49-F238E27FC236}">
                <a16:creationId xmlns:a16="http://schemas.microsoft.com/office/drawing/2014/main" id="{10CC5BF2-8364-435B-B596-4B4DC301C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324528" cy="6957392"/>
          </a:xfrm>
          <a:prstGeom prst="rect">
            <a:avLst/>
          </a:prstGeom>
        </p:spPr>
      </p:pic>
      <p:sp>
        <p:nvSpPr>
          <p:cNvPr id="136199" name="Rectangle 7"/>
          <p:cNvSpPr>
            <a:spLocks noChangeArrowheads="1"/>
          </p:cNvSpPr>
          <p:nvPr/>
        </p:nvSpPr>
        <p:spPr bwMode="auto">
          <a:xfrm>
            <a:off x="7486329" y="247042"/>
            <a:ext cx="3384376" cy="6463308"/>
          </a:xfrm>
          <a:prstGeom prst="rect">
            <a:avLst/>
          </a:prstGeom>
          <a:solidFill>
            <a:srgbClr val="B2B2B2">
              <a:alpha val="58000"/>
            </a:srgbClr>
          </a:solidFill>
          <a:ln w="9525">
            <a:noFill/>
            <a:miter lim="800000"/>
            <a:headEnd/>
            <a:tailEnd/>
          </a:ln>
          <a:effectLst/>
        </p:spPr>
        <p:txBody>
          <a:bodyPr wrap="square">
            <a:spAutoFit/>
          </a:bodyPr>
          <a:lstStyle/>
          <a:p>
            <a:pPr eaLnBrk="0" hangingPunct="0">
              <a:spcBef>
                <a:spcPct val="50000"/>
              </a:spcBef>
              <a:defRPr/>
            </a:pPr>
            <a:r>
              <a:rPr lang="pt-BR" sz="3600" dirty="0">
                <a:effectLst>
                  <a:outerShdw blurRad="38100" dist="38100" dir="2700000" algn="tl">
                    <a:srgbClr val="000000"/>
                  </a:outerShdw>
                </a:effectLst>
                <a:latin typeface="Calibri" panose="020F0502020204030204" pitchFamily="34" charset="0"/>
                <a:cs typeface="Calibri" panose="020F0502020204030204" pitchFamily="34" charset="0"/>
              </a:rPr>
              <a:t>DEFINIÇÃO...</a:t>
            </a:r>
          </a:p>
          <a:p>
            <a:pPr eaLnBrk="0" hangingPunct="0">
              <a:spcBef>
                <a:spcPct val="50000"/>
              </a:spcBef>
              <a:buFont typeface="Wingdings" pitchFamily="2" charset="2"/>
              <a:buNone/>
              <a:defRPr/>
            </a:pPr>
            <a:r>
              <a:rPr lang="pt-BR" sz="3600" i="1" dirty="0">
                <a:solidFill>
                  <a:srgbClr val="008000"/>
                </a:solidFill>
                <a:latin typeface="Calibri" panose="020F0502020204030204" pitchFamily="34" charset="0"/>
                <a:cs typeface="Calibri" panose="020F0502020204030204" pitchFamily="34" charset="0"/>
              </a:rPr>
              <a:t> </a:t>
            </a:r>
            <a:r>
              <a:rPr lang="pt-BR" sz="3600" i="1" dirty="0">
                <a:latin typeface="Calibri" panose="020F0502020204030204" pitchFamily="34" charset="0"/>
                <a:cs typeface="Calibri" panose="020F0502020204030204" pitchFamily="34" charset="0"/>
              </a:rPr>
              <a:t>“É a ciência que se preocupa em documentar e compreender modelos espaciais de biodiversidade” (BROWN &amp; LOMOLINO, 2006). </a:t>
            </a:r>
          </a:p>
        </p:txBody>
      </p:sp>
    </p:spTree>
    <p:extLst>
      <p:ext uri="{BB962C8B-B14F-4D97-AF65-F5344CB8AC3E}">
        <p14:creationId xmlns:p14="http://schemas.microsoft.com/office/powerpoint/2010/main" val="19058695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199"/>
                                        </p:tgtEl>
                                        <p:attrNameLst>
                                          <p:attrName>style.visibility</p:attrName>
                                        </p:attrNameLst>
                                      </p:cBhvr>
                                      <p:to>
                                        <p:strVal val="visible"/>
                                      </p:to>
                                    </p:set>
                                    <p:animEffect transition="in" filter="checkerboard(across)">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1707502" y="180729"/>
            <a:ext cx="9927772" cy="1143000"/>
          </a:xfrm>
          <a:prstGeom prst="rect">
            <a:avLst/>
          </a:prstGeom>
          <a:noFill/>
          <a:ln w="12700">
            <a:noFill/>
            <a:miter lim="800000"/>
            <a:headEnd/>
            <a:tailEnd/>
          </a:ln>
        </p:spPr>
        <p:txBody>
          <a:bodyPr lIns="90488" tIns="44450" rIns="90488" bIns="44450" anchor="ctr"/>
          <a:lstStyle/>
          <a:p>
            <a:pPr algn="ctr" eaLnBrk="0" hangingPunct="0"/>
            <a:r>
              <a:rPr lang="pt-BR" sz="3600" i="1" dirty="0">
                <a:latin typeface="Calibri" panose="020F0502020204030204" pitchFamily="34" charset="0"/>
              </a:rPr>
              <a:t>BIOGEOGRAFIA é a dimensão espacial da evolução</a:t>
            </a:r>
            <a:endParaRPr lang="pt-BR" sz="2400" dirty="0">
              <a:latin typeface="Calibri" panose="020F0502020204030204" pitchFamily="34" charset="0"/>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26125"/>
            <a:ext cx="9144000" cy="5143500"/>
          </a:xfrm>
          <a:prstGeom prst="rect">
            <a:avLst/>
          </a:prstGeom>
        </p:spPr>
      </p:pic>
      <p:sp>
        <p:nvSpPr>
          <p:cNvPr id="3" name="CaixaDeTexto 2"/>
          <p:cNvSpPr txBox="1"/>
          <p:nvPr/>
        </p:nvSpPr>
        <p:spPr>
          <a:xfrm>
            <a:off x="8162854" y="6361849"/>
            <a:ext cx="2490362" cy="307777"/>
          </a:xfrm>
          <a:prstGeom prst="rect">
            <a:avLst/>
          </a:prstGeom>
          <a:solidFill>
            <a:schemeClr val="tx1">
              <a:alpha val="44000"/>
            </a:schemeClr>
          </a:solidFill>
        </p:spPr>
        <p:txBody>
          <a:bodyPr wrap="none" rtlCol="0">
            <a:spAutoFit/>
          </a:bodyPr>
          <a:lstStyle/>
          <a:p>
            <a:r>
              <a:rPr lang="pt-BR" sz="1400" dirty="0">
                <a:solidFill>
                  <a:srgbClr val="FFFFFF"/>
                </a:solidFill>
                <a:latin typeface="Calibri" panose="020F0502020204030204" pitchFamily="34" charset="0"/>
                <a:cs typeface="Calibri" panose="020F0502020204030204" pitchFamily="34" charset="0"/>
              </a:rPr>
              <a:t>Foto: Sueli </a:t>
            </a:r>
            <a:r>
              <a:rPr lang="pt-BR" sz="1400" dirty="0" err="1">
                <a:solidFill>
                  <a:srgbClr val="FFFFFF"/>
                </a:solidFill>
                <a:latin typeface="Calibri" panose="020F0502020204030204" pitchFamily="34" charset="0"/>
                <a:cs typeface="Calibri" panose="020F0502020204030204" pitchFamily="34" charset="0"/>
              </a:rPr>
              <a:t>Angelo</a:t>
            </a:r>
            <a:r>
              <a:rPr lang="pt-BR" sz="1400" dirty="0">
                <a:solidFill>
                  <a:srgbClr val="FFFFFF"/>
                </a:solidFill>
                <a:latin typeface="Calibri" panose="020F0502020204030204" pitchFamily="34" charset="0"/>
                <a:cs typeface="Calibri" panose="020F0502020204030204" pitchFamily="34" charset="0"/>
              </a:rPr>
              <a:t> Furlan, 2015</a:t>
            </a:r>
          </a:p>
        </p:txBody>
      </p:sp>
    </p:spTree>
    <p:extLst>
      <p:ext uri="{BB962C8B-B14F-4D97-AF65-F5344CB8AC3E}">
        <p14:creationId xmlns:p14="http://schemas.microsoft.com/office/powerpoint/2010/main" val="39829226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050719_f_006"/>
          <p:cNvPicPr>
            <a:picLocks noChangeAspect="1" noChangeArrowheads="1"/>
          </p:cNvPicPr>
          <p:nvPr/>
        </p:nvPicPr>
        <p:blipFill>
          <a:blip r:embed="rId3" cstate="print">
            <a:lum bright="70000" contrast="-70000"/>
          </a:blip>
          <a:srcRect/>
          <a:stretch>
            <a:fillRect/>
          </a:stretch>
        </p:blipFill>
        <p:spPr bwMode="auto">
          <a:xfrm>
            <a:off x="1533754" y="0"/>
            <a:ext cx="9144000" cy="6858000"/>
          </a:xfrm>
          <a:prstGeom prst="rect">
            <a:avLst/>
          </a:prstGeom>
          <a:noFill/>
          <a:ln w="9525">
            <a:noFill/>
            <a:miter lim="800000"/>
            <a:headEnd/>
            <a:tailEnd/>
          </a:ln>
        </p:spPr>
      </p:pic>
      <p:sp>
        <p:nvSpPr>
          <p:cNvPr id="18435" name="Line 9"/>
          <p:cNvSpPr>
            <a:spLocks noChangeShapeType="1"/>
          </p:cNvSpPr>
          <p:nvPr/>
        </p:nvSpPr>
        <p:spPr bwMode="auto">
          <a:xfrm>
            <a:off x="3613150" y="333376"/>
            <a:ext cx="0" cy="5472113"/>
          </a:xfrm>
          <a:prstGeom prst="line">
            <a:avLst/>
          </a:prstGeom>
          <a:noFill/>
          <a:ln w="12700">
            <a:solidFill>
              <a:srgbClr val="008000"/>
            </a:solidFill>
            <a:round/>
            <a:headEnd type="triangle" w="med" len="med"/>
            <a:tailEnd/>
          </a:ln>
        </p:spPr>
        <p:txBody>
          <a:bodyPr wrap="none"/>
          <a:lstStyle/>
          <a:p>
            <a:endParaRPr lang="pt-BR"/>
          </a:p>
        </p:txBody>
      </p:sp>
      <p:sp>
        <p:nvSpPr>
          <p:cNvPr id="18436" name="Line 10"/>
          <p:cNvSpPr>
            <a:spLocks noChangeShapeType="1"/>
          </p:cNvSpPr>
          <p:nvPr/>
        </p:nvSpPr>
        <p:spPr bwMode="auto">
          <a:xfrm flipH="1">
            <a:off x="3613151" y="5805488"/>
            <a:ext cx="6911975" cy="0"/>
          </a:xfrm>
          <a:prstGeom prst="line">
            <a:avLst/>
          </a:prstGeom>
          <a:noFill/>
          <a:ln w="12700">
            <a:solidFill>
              <a:srgbClr val="008000"/>
            </a:solidFill>
            <a:round/>
            <a:headEnd type="triangle" w="med" len="med"/>
            <a:tailEnd/>
          </a:ln>
        </p:spPr>
        <p:txBody>
          <a:bodyPr wrap="none"/>
          <a:lstStyle/>
          <a:p>
            <a:endParaRPr lang="pt-BR"/>
          </a:p>
        </p:txBody>
      </p:sp>
      <p:sp>
        <p:nvSpPr>
          <p:cNvPr id="18437" name="Text Box 12"/>
          <p:cNvSpPr txBox="1">
            <a:spLocks noChangeArrowheads="1"/>
          </p:cNvSpPr>
          <p:nvPr/>
        </p:nvSpPr>
        <p:spPr bwMode="auto">
          <a:xfrm flipH="1">
            <a:off x="2782889" y="4286251"/>
            <a:ext cx="339725" cy="954107"/>
          </a:xfrm>
          <a:prstGeom prst="rect">
            <a:avLst/>
          </a:prstGeom>
          <a:noFill/>
          <a:ln w="9525">
            <a:noFill/>
            <a:miter lim="800000"/>
            <a:headEnd/>
            <a:tailEnd/>
          </a:ln>
        </p:spPr>
        <p:txBody>
          <a:bodyPr>
            <a:spAutoFit/>
          </a:bodyPr>
          <a:lstStyle/>
          <a:p>
            <a:r>
              <a:rPr lang="pt-BR" sz="1400">
                <a:latin typeface="Verdana" pitchFamily="34" charset="0"/>
              </a:rPr>
              <a:t>ANOS</a:t>
            </a:r>
          </a:p>
        </p:txBody>
      </p:sp>
      <p:sp>
        <p:nvSpPr>
          <p:cNvPr id="18438" name="Text Box 13"/>
          <p:cNvSpPr txBox="1">
            <a:spLocks noChangeArrowheads="1"/>
          </p:cNvSpPr>
          <p:nvPr/>
        </p:nvSpPr>
        <p:spPr bwMode="auto">
          <a:xfrm flipH="1">
            <a:off x="2711451" y="404814"/>
            <a:ext cx="360363" cy="3108543"/>
          </a:xfrm>
          <a:prstGeom prst="rect">
            <a:avLst/>
          </a:prstGeom>
          <a:noFill/>
          <a:ln w="9525">
            <a:noFill/>
            <a:miter lim="800000"/>
            <a:headEnd/>
            <a:tailEnd/>
          </a:ln>
        </p:spPr>
        <p:txBody>
          <a:bodyPr>
            <a:spAutoFit/>
          </a:bodyPr>
          <a:lstStyle/>
          <a:p>
            <a:r>
              <a:rPr lang="pt-BR" sz="1400">
                <a:latin typeface="Verdana" pitchFamily="34" charset="0"/>
              </a:rPr>
              <a:t>MILHÕES</a:t>
            </a:r>
          </a:p>
          <a:p>
            <a:r>
              <a:rPr lang="pt-BR" sz="1400">
                <a:latin typeface="Verdana" pitchFamily="34" charset="0"/>
              </a:rPr>
              <a:t> </a:t>
            </a:r>
          </a:p>
          <a:p>
            <a:r>
              <a:rPr lang="pt-BR" sz="1400">
                <a:latin typeface="Verdana" pitchFamily="34" charset="0"/>
              </a:rPr>
              <a:t>DE</a:t>
            </a:r>
          </a:p>
          <a:p>
            <a:r>
              <a:rPr lang="pt-BR" sz="1400">
                <a:latin typeface="Verdana" pitchFamily="34" charset="0"/>
              </a:rPr>
              <a:t> ANOS</a:t>
            </a:r>
          </a:p>
        </p:txBody>
      </p:sp>
      <p:sp>
        <p:nvSpPr>
          <p:cNvPr id="18439" name="Text Box 14"/>
          <p:cNvSpPr txBox="1">
            <a:spLocks noChangeArrowheads="1"/>
          </p:cNvSpPr>
          <p:nvPr/>
        </p:nvSpPr>
        <p:spPr bwMode="auto">
          <a:xfrm>
            <a:off x="1524000" y="6583364"/>
            <a:ext cx="2518638" cy="276999"/>
          </a:xfrm>
          <a:prstGeom prst="rect">
            <a:avLst/>
          </a:prstGeom>
          <a:noFill/>
          <a:ln w="9525">
            <a:noFill/>
            <a:miter lim="800000"/>
            <a:headEnd/>
            <a:tailEnd/>
          </a:ln>
        </p:spPr>
        <p:txBody>
          <a:bodyPr wrap="none">
            <a:spAutoFit/>
          </a:bodyPr>
          <a:lstStyle/>
          <a:p>
            <a:r>
              <a:rPr lang="pt-BR" sz="1200" dirty="0">
                <a:solidFill>
                  <a:srgbClr val="FF0000"/>
                </a:solidFill>
              </a:rPr>
              <a:t>Fonte: Furlan, 1992 (atualizado)</a:t>
            </a:r>
          </a:p>
        </p:txBody>
      </p:sp>
      <p:sp>
        <p:nvSpPr>
          <p:cNvPr id="18440" name="Line 15"/>
          <p:cNvSpPr>
            <a:spLocks noChangeShapeType="1"/>
          </p:cNvSpPr>
          <p:nvPr/>
        </p:nvSpPr>
        <p:spPr bwMode="auto">
          <a:xfrm>
            <a:off x="3613151" y="4724400"/>
            <a:ext cx="2232025" cy="0"/>
          </a:xfrm>
          <a:prstGeom prst="line">
            <a:avLst/>
          </a:prstGeom>
          <a:noFill/>
          <a:ln w="9525">
            <a:solidFill>
              <a:schemeClr val="tx1"/>
            </a:solidFill>
            <a:round/>
            <a:headEnd/>
            <a:tailEnd/>
          </a:ln>
        </p:spPr>
        <p:txBody>
          <a:bodyPr wrap="none"/>
          <a:lstStyle/>
          <a:p>
            <a:endParaRPr lang="pt-BR"/>
          </a:p>
        </p:txBody>
      </p:sp>
      <p:sp>
        <p:nvSpPr>
          <p:cNvPr id="18441" name="Line 16"/>
          <p:cNvSpPr>
            <a:spLocks noChangeShapeType="1"/>
          </p:cNvSpPr>
          <p:nvPr/>
        </p:nvSpPr>
        <p:spPr bwMode="auto">
          <a:xfrm>
            <a:off x="5845175" y="4724400"/>
            <a:ext cx="0" cy="1081088"/>
          </a:xfrm>
          <a:prstGeom prst="line">
            <a:avLst/>
          </a:prstGeom>
          <a:noFill/>
          <a:ln w="9525">
            <a:solidFill>
              <a:schemeClr val="tx1"/>
            </a:solidFill>
            <a:round/>
            <a:headEnd/>
            <a:tailEnd/>
          </a:ln>
        </p:spPr>
        <p:txBody>
          <a:bodyPr wrap="none"/>
          <a:lstStyle/>
          <a:p>
            <a:endParaRPr lang="pt-BR"/>
          </a:p>
        </p:txBody>
      </p:sp>
      <p:sp>
        <p:nvSpPr>
          <p:cNvPr id="18442" name="Line 17"/>
          <p:cNvSpPr>
            <a:spLocks noChangeShapeType="1"/>
          </p:cNvSpPr>
          <p:nvPr/>
        </p:nvSpPr>
        <p:spPr bwMode="auto">
          <a:xfrm>
            <a:off x="3613151" y="3716338"/>
            <a:ext cx="3311525" cy="0"/>
          </a:xfrm>
          <a:prstGeom prst="line">
            <a:avLst/>
          </a:prstGeom>
          <a:noFill/>
          <a:ln w="9525">
            <a:solidFill>
              <a:schemeClr val="tx1"/>
            </a:solidFill>
            <a:round/>
            <a:headEnd/>
            <a:tailEnd/>
          </a:ln>
        </p:spPr>
        <p:txBody>
          <a:bodyPr wrap="none"/>
          <a:lstStyle/>
          <a:p>
            <a:endParaRPr lang="pt-BR"/>
          </a:p>
        </p:txBody>
      </p:sp>
      <p:sp>
        <p:nvSpPr>
          <p:cNvPr id="18443" name="Line 18"/>
          <p:cNvSpPr>
            <a:spLocks noChangeShapeType="1"/>
          </p:cNvSpPr>
          <p:nvPr/>
        </p:nvSpPr>
        <p:spPr bwMode="auto">
          <a:xfrm>
            <a:off x="6924675" y="3716338"/>
            <a:ext cx="0" cy="2089150"/>
          </a:xfrm>
          <a:prstGeom prst="line">
            <a:avLst/>
          </a:prstGeom>
          <a:noFill/>
          <a:ln w="9525">
            <a:solidFill>
              <a:schemeClr val="tx1"/>
            </a:solidFill>
            <a:round/>
            <a:headEnd/>
            <a:tailEnd/>
          </a:ln>
        </p:spPr>
        <p:txBody>
          <a:bodyPr wrap="none"/>
          <a:lstStyle/>
          <a:p>
            <a:endParaRPr lang="pt-BR"/>
          </a:p>
        </p:txBody>
      </p:sp>
      <p:sp>
        <p:nvSpPr>
          <p:cNvPr id="18444" name="Line 19"/>
          <p:cNvSpPr>
            <a:spLocks noChangeShapeType="1"/>
          </p:cNvSpPr>
          <p:nvPr/>
        </p:nvSpPr>
        <p:spPr bwMode="auto">
          <a:xfrm>
            <a:off x="3613151" y="692150"/>
            <a:ext cx="6264275" cy="0"/>
          </a:xfrm>
          <a:prstGeom prst="line">
            <a:avLst/>
          </a:prstGeom>
          <a:noFill/>
          <a:ln w="9525">
            <a:solidFill>
              <a:schemeClr val="tx1"/>
            </a:solidFill>
            <a:round/>
            <a:headEnd/>
            <a:tailEnd/>
          </a:ln>
        </p:spPr>
        <p:txBody>
          <a:bodyPr wrap="none"/>
          <a:lstStyle/>
          <a:p>
            <a:endParaRPr lang="pt-BR"/>
          </a:p>
        </p:txBody>
      </p:sp>
      <p:sp>
        <p:nvSpPr>
          <p:cNvPr id="18445" name="Line 20"/>
          <p:cNvSpPr>
            <a:spLocks noChangeShapeType="1"/>
          </p:cNvSpPr>
          <p:nvPr/>
        </p:nvSpPr>
        <p:spPr bwMode="auto">
          <a:xfrm>
            <a:off x="9877425" y="692150"/>
            <a:ext cx="0" cy="5113338"/>
          </a:xfrm>
          <a:prstGeom prst="line">
            <a:avLst/>
          </a:prstGeom>
          <a:noFill/>
          <a:ln w="9525">
            <a:solidFill>
              <a:schemeClr val="tx1"/>
            </a:solidFill>
            <a:round/>
            <a:headEnd/>
            <a:tailEnd/>
          </a:ln>
        </p:spPr>
        <p:txBody>
          <a:bodyPr wrap="none"/>
          <a:lstStyle/>
          <a:p>
            <a:endParaRPr lang="pt-BR"/>
          </a:p>
        </p:txBody>
      </p:sp>
      <p:sp>
        <p:nvSpPr>
          <p:cNvPr id="79893" name="Text Box 21"/>
          <p:cNvSpPr txBox="1">
            <a:spLocks noChangeArrowheads="1"/>
          </p:cNvSpPr>
          <p:nvPr/>
        </p:nvSpPr>
        <p:spPr bwMode="auto">
          <a:xfrm>
            <a:off x="3609976" y="4724400"/>
            <a:ext cx="2036135"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Secular</a:t>
            </a:r>
          </a:p>
        </p:txBody>
      </p:sp>
      <p:sp>
        <p:nvSpPr>
          <p:cNvPr id="79894" name="Text Box 22"/>
          <p:cNvSpPr txBox="1">
            <a:spLocks noChangeArrowheads="1"/>
          </p:cNvSpPr>
          <p:nvPr/>
        </p:nvSpPr>
        <p:spPr bwMode="auto">
          <a:xfrm>
            <a:off x="3613151" y="3716338"/>
            <a:ext cx="2015295"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Milenar</a:t>
            </a:r>
          </a:p>
        </p:txBody>
      </p:sp>
      <p:sp>
        <p:nvSpPr>
          <p:cNvPr id="79895" name="Text Box 23"/>
          <p:cNvSpPr txBox="1">
            <a:spLocks noChangeArrowheads="1"/>
          </p:cNvSpPr>
          <p:nvPr/>
        </p:nvSpPr>
        <p:spPr bwMode="auto">
          <a:xfrm>
            <a:off x="4278313" y="800100"/>
            <a:ext cx="4079130"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Evolutiva - Filogenética</a:t>
            </a:r>
          </a:p>
        </p:txBody>
      </p:sp>
      <p:sp>
        <p:nvSpPr>
          <p:cNvPr id="79896" name="Text Box 24"/>
          <p:cNvSpPr txBox="1">
            <a:spLocks noChangeArrowheads="1"/>
          </p:cNvSpPr>
          <p:nvPr/>
        </p:nvSpPr>
        <p:spPr bwMode="auto">
          <a:xfrm>
            <a:off x="3540126" y="5289550"/>
            <a:ext cx="2125903" cy="369332"/>
          </a:xfrm>
          <a:prstGeom prst="rect">
            <a:avLst/>
          </a:prstGeom>
          <a:noFill/>
          <a:ln w="9525">
            <a:noFill/>
            <a:miter lim="800000"/>
            <a:headEnd/>
            <a:tailEnd/>
          </a:ln>
          <a:effectLst/>
        </p:spPr>
        <p:txBody>
          <a:bodyPr wrap="none">
            <a:spAutoFit/>
          </a:bodyPr>
          <a:lstStyle/>
          <a:p>
            <a:pPr>
              <a:defRPr/>
            </a:pPr>
            <a:r>
              <a:rPr lang="pt-BR" dirty="0" err="1">
                <a:solidFill>
                  <a:srgbClr val="352AC2"/>
                </a:solidFill>
                <a:latin typeface="Verdana" pitchFamily="34" charset="0"/>
              </a:rPr>
              <a:t>Biogeo</a:t>
            </a:r>
            <a:r>
              <a:rPr lang="pt-BR" dirty="0">
                <a:solidFill>
                  <a:srgbClr val="352AC2"/>
                </a:solidFill>
                <a:latin typeface="Verdana" pitchFamily="34" charset="0"/>
              </a:rPr>
              <a:t> Ecológica</a:t>
            </a:r>
          </a:p>
        </p:txBody>
      </p:sp>
      <p:sp>
        <p:nvSpPr>
          <p:cNvPr id="79897" name="Text Box 25"/>
          <p:cNvSpPr txBox="1">
            <a:spLocks noChangeArrowheads="1"/>
          </p:cNvSpPr>
          <p:nvPr/>
        </p:nvSpPr>
        <p:spPr bwMode="auto">
          <a:xfrm>
            <a:off x="3613151" y="4210050"/>
            <a:ext cx="3036409" cy="369332"/>
          </a:xfrm>
          <a:prstGeom prst="rect">
            <a:avLst/>
          </a:prstGeom>
          <a:noFill/>
          <a:ln w="9525">
            <a:noFill/>
            <a:miter lim="800000"/>
            <a:headEnd/>
            <a:tailEnd/>
          </a:ln>
          <a:effectLst/>
        </p:spPr>
        <p:txBody>
          <a:bodyPr wrap="none">
            <a:spAutoFit/>
          </a:bodyPr>
          <a:lstStyle/>
          <a:p>
            <a:pPr>
              <a:defRPr/>
            </a:pPr>
            <a:r>
              <a:rPr lang="pt-BR" dirty="0">
                <a:solidFill>
                  <a:srgbClr val="352AC2"/>
                </a:solidFill>
                <a:latin typeface="Verdana" pitchFamily="34" charset="0"/>
              </a:rPr>
              <a:t>Biogeo Pós-Pleistocênica</a:t>
            </a:r>
          </a:p>
        </p:txBody>
      </p:sp>
      <p:sp>
        <p:nvSpPr>
          <p:cNvPr id="79898" name="Text Box 26"/>
          <p:cNvSpPr txBox="1">
            <a:spLocks noChangeArrowheads="1"/>
          </p:cNvSpPr>
          <p:nvPr/>
        </p:nvSpPr>
        <p:spPr bwMode="auto">
          <a:xfrm>
            <a:off x="4930775" y="1879600"/>
            <a:ext cx="3393878" cy="400110"/>
          </a:xfrm>
          <a:prstGeom prst="rect">
            <a:avLst/>
          </a:prstGeom>
          <a:noFill/>
          <a:ln w="9525">
            <a:noFill/>
            <a:miter lim="800000"/>
            <a:headEnd/>
            <a:tailEnd/>
          </a:ln>
          <a:effectLst/>
        </p:spPr>
        <p:txBody>
          <a:bodyPr wrap="none">
            <a:spAutoFit/>
          </a:bodyPr>
          <a:lstStyle/>
          <a:p>
            <a:pPr>
              <a:defRPr/>
            </a:pPr>
            <a:r>
              <a:rPr lang="pt-BR" sz="2000" b="1" dirty="0">
                <a:solidFill>
                  <a:srgbClr val="352AC2"/>
                </a:solidFill>
                <a:latin typeface="Verdana" pitchFamily="34" charset="0"/>
              </a:rPr>
              <a:t>Biogeografia Histórica</a:t>
            </a:r>
          </a:p>
        </p:txBody>
      </p:sp>
      <p:sp>
        <p:nvSpPr>
          <p:cNvPr id="18452" name="Line 27"/>
          <p:cNvSpPr>
            <a:spLocks noChangeShapeType="1"/>
          </p:cNvSpPr>
          <p:nvPr/>
        </p:nvSpPr>
        <p:spPr bwMode="auto">
          <a:xfrm>
            <a:off x="5845175" y="5805489"/>
            <a:ext cx="0" cy="287337"/>
          </a:xfrm>
          <a:prstGeom prst="line">
            <a:avLst/>
          </a:prstGeom>
          <a:noFill/>
          <a:ln w="9525">
            <a:solidFill>
              <a:schemeClr val="tx1"/>
            </a:solidFill>
            <a:round/>
            <a:headEnd/>
            <a:tailEnd/>
          </a:ln>
        </p:spPr>
        <p:txBody>
          <a:bodyPr wrap="none"/>
          <a:lstStyle/>
          <a:p>
            <a:endParaRPr lang="pt-BR"/>
          </a:p>
        </p:txBody>
      </p:sp>
      <p:sp>
        <p:nvSpPr>
          <p:cNvPr id="18453" name="Line 28"/>
          <p:cNvSpPr>
            <a:spLocks noChangeShapeType="1"/>
          </p:cNvSpPr>
          <p:nvPr/>
        </p:nvSpPr>
        <p:spPr bwMode="auto">
          <a:xfrm>
            <a:off x="6924675" y="5805489"/>
            <a:ext cx="0" cy="287337"/>
          </a:xfrm>
          <a:prstGeom prst="line">
            <a:avLst/>
          </a:prstGeom>
          <a:noFill/>
          <a:ln w="9525">
            <a:solidFill>
              <a:schemeClr val="tx1"/>
            </a:solidFill>
            <a:round/>
            <a:headEnd/>
            <a:tailEnd/>
          </a:ln>
        </p:spPr>
        <p:txBody>
          <a:bodyPr wrap="none"/>
          <a:lstStyle/>
          <a:p>
            <a:endParaRPr lang="pt-BR"/>
          </a:p>
        </p:txBody>
      </p:sp>
      <p:sp>
        <p:nvSpPr>
          <p:cNvPr id="18454" name="Line 29"/>
          <p:cNvSpPr>
            <a:spLocks noChangeShapeType="1"/>
          </p:cNvSpPr>
          <p:nvPr/>
        </p:nvSpPr>
        <p:spPr bwMode="auto">
          <a:xfrm>
            <a:off x="8364538" y="5805489"/>
            <a:ext cx="0" cy="287337"/>
          </a:xfrm>
          <a:prstGeom prst="line">
            <a:avLst/>
          </a:prstGeom>
          <a:noFill/>
          <a:ln w="9525">
            <a:solidFill>
              <a:schemeClr val="tx1"/>
            </a:solidFill>
            <a:round/>
            <a:headEnd/>
            <a:tailEnd/>
          </a:ln>
        </p:spPr>
        <p:txBody>
          <a:bodyPr wrap="none"/>
          <a:lstStyle/>
          <a:p>
            <a:endParaRPr lang="pt-BR"/>
          </a:p>
        </p:txBody>
      </p:sp>
      <p:sp>
        <p:nvSpPr>
          <p:cNvPr id="18455" name="Line 30"/>
          <p:cNvSpPr>
            <a:spLocks noChangeShapeType="1"/>
          </p:cNvSpPr>
          <p:nvPr/>
        </p:nvSpPr>
        <p:spPr bwMode="auto">
          <a:xfrm>
            <a:off x="9877425" y="5805489"/>
            <a:ext cx="0" cy="287337"/>
          </a:xfrm>
          <a:prstGeom prst="line">
            <a:avLst/>
          </a:prstGeom>
          <a:noFill/>
          <a:ln w="9525">
            <a:solidFill>
              <a:schemeClr val="tx1"/>
            </a:solidFill>
            <a:round/>
            <a:headEnd/>
            <a:tailEnd/>
          </a:ln>
        </p:spPr>
        <p:txBody>
          <a:bodyPr wrap="none"/>
          <a:lstStyle/>
          <a:p>
            <a:endParaRPr lang="pt-BR"/>
          </a:p>
        </p:txBody>
      </p:sp>
      <p:sp>
        <p:nvSpPr>
          <p:cNvPr id="79903" name="Text Box 31"/>
          <p:cNvSpPr txBox="1">
            <a:spLocks noChangeArrowheads="1"/>
          </p:cNvSpPr>
          <p:nvPr/>
        </p:nvSpPr>
        <p:spPr bwMode="auto">
          <a:xfrm>
            <a:off x="3540125" y="5799138"/>
            <a:ext cx="2108398"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Bacia de S.Paulo</a:t>
            </a:r>
          </a:p>
        </p:txBody>
      </p:sp>
      <p:sp>
        <p:nvSpPr>
          <p:cNvPr id="79904" name="Text Box 32"/>
          <p:cNvSpPr txBox="1">
            <a:spLocks noChangeArrowheads="1"/>
          </p:cNvSpPr>
          <p:nvPr/>
        </p:nvSpPr>
        <p:spPr bwMode="auto">
          <a:xfrm>
            <a:off x="5799139" y="6021388"/>
            <a:ext cx="1172885"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Regional</a:t>
            </a:r>
          </a:p>
        </p:txBody>
      </p:sp>
      <p:sp>
        <p:nvSpPr>
          <p:cNvPr id="79905" name="Text Box 33"/>
          <p:cNvSpPr txBox="1">
            <a:spLocks noChangeArrowheads="1"/>
          </p:cNvSpPr>
          <p:nvPr/>
        </p:nvSpPr>
        <p:spPr bwMode="auto">
          <a:xfrm>
            <a:off x="6997700" y="6237288"/>
            <a:ext cx="1510350"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Continental</a:t>
            </a:r>
          </a:p>
        </p:txBody>
      </p:sp>
      <p:sp>
        <p:nvSpPr>
          <p:cNvPr id="79906" name="Text Box 34"/>
          <p:cNvSpPr txBox="1">
            <a:spLocks noChangeArrowheads="1"/>
          </p:cNvSpPr>
          <p:nvPr/>
        </p:nvSpPr>
        <p:spPr bwMode="auto">
          <a:xfrm>
            <a:off x="8716964" y="6375400"/>
            <a:ext cx="914033"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Global</a:t>
            </a:r>
          </a:p>
        </p:txBody>
      </p:sp>
      <p:sp>
        <p:nvSpPr>
          <p:cNvPr id="79907" name="Text Box 35"/>
          <p:cNvSpPr txBox="1">
            <a:spLocks noChangeArrowheads="1"/>
          </p:cNvSpPr>
          <p:nvPr/>
        </p:nvSpPr>
        <p:spPr bwMode="auto">
          <a:xfrm>
            <a:off x="3287714" y="-26988"/>
            <a:ext cx="6192837" cy="701676"/>
          </a:xfrm>
          <a:prstGeom prst="rect">
            <a:avLst/>
          </a:prstGeom>
          <a:noFill/>
          <a:ln w="9525">
            <a:noFill/>
            <a:miter lim="800000"/>
            <a:headEnd/>
            <a:tailEnd/>
          </a:ln>
          <a:effectLst/>
        </p:spPr>
        <p:txBody>
          <a:bodyPr>
            <a:spAutoFit/>
          </a:bodyPr>
          <a:lstStyle/>
          <a:p>
            <a:pPr algn="ctr">
              <a:defRPr/>
            </a:pPr>
            <a:r>
              <a:rPr lang="pt-BR" sz="2000">
                <a:effectLst>
                  <a:outerShdw blurRad="38100" dist="38100" dir="2700000" algn="tl">
                    <a:srgbClr val="FFFFFF"/>
                  </a:outerShdw>
                </a:effectLst>
                <a:latin typeface="Verdana" pitchFamily="34" charset="0"/>
              </a:rPr>
              <a:t>DIVISÃO ESPAÇO TEMPORAL DOS ESTUDOS BIOGEOGRÁFICOS</a:t>
            </a:r>
          </a:p>
        </p:txBody>
      </p:sp>
      <p:sp>
        <p:nvSpPr>
          <p:cNvPr id="18461" name="Line 38"/>
          <p:cNvSpPr>
            <a:spLocks noChangeShapeType="1"/>
          </p:cNvSpPr>
          <p:nvPr/>
        </p:nvSpPr>
        <p:spPr bwMode="auto">
          <a:xfrm flipH="1">
            <a:off x="3289301" y="4724400"/>
            <a:ext cx="288925" cy="0"/>
          </a:xfrm>
          <a:prstGeom prst="line">
            <a:avLst/>
          </a:prstGeom>
          <a:noFill/>
          <a:ln w="9525">
            <a:solidFill>
              <a:schemeClr val="tx1"/>
            </a:solidFill>
            <a:round/>
            <a:headEnd/>
            <a:tailEnd/>
          </a:ln>
        </p:spPr>
        <p:txBody>
          <a:bodyPr wrap="none"/>
          <a:lstStyle/>
          <a:p>
            <a:endParaRPr lang="pt-BR"/>
          </a:p>
        </p:txBody>
      </p:sp>
      <p:sp>
        <p:nvSpPr>
          <p:cNvPr id="18462" name="Line 39"/>
          <p:cNvSpPr>
            <a:spLocks noChangeShapeType="1"/>
          </p:cNvSpPr>
          <p:nvPr/>
        </p:nvSpPr>
        <p:spPr bwMode="auto">
          <a:xfrm flipH="1">
            <a:off x="3324226" y="3716338"/>
            <a:ext cx="288925" cy="0"/>
          </a:xfrm>
          <a:prstGeom prst="line">
            <a:avLst/>
          </a:prstGeom>
          <a:noFill/>
          <a:ln w="9525">
            <a:solidFill>
              <a:schemeClr val="tx1"/>
            </a:solidFill>
            <a:round/>
            <a:headEnd/>
            <a:tailEnd/>
          </a:ln>
        </p:spPr>
        <p:txBody>
          <a:bodyPr wrap="none"/>
          <a:lstStyle/>
          <a:p>
            <a:endParaRPr lang="pt-BR"/>
          </a:p>
        </p:txBody>
      </p:sp>
      <p:sp>
        <p:nvSpPr>
          <p:cNvPr id="18463" name="Line 40"/>
          <p:cNvSpPr>
            <a:spLocks noChangeShapeType="1"/>
          </p:cNvSpPr>
          <p:nvPr/>
        </p:nvSpPr>
        <p:spPr bwMode="auto">
          <a:xfrm flipH="1">
            <a:off x="3324226" y="692150"/>
            <a:ext cx="288925" cy="0"/>
          </a:xfrm>
          <a:prstGeom prst="line">
            <a:avLst/>
          </a:prstGeom>
          <a:noFill/>
          <a:ln w="9525">
            <a:solidFill>
              <a:schemeClr val="tx1"/>
            </a:solidFill>
            <a:round/>
            <a:headEnd/>
            <a:tailEnd/>
          </a:ln>
        </p:spPr>
        <p:txBody>
          <a:bodyPr wrap="none"/>
          <a:lstStyle/>
          <a:p>
            <a:endParaRPr lang="pt-BR"/>
          </a:p>
        </p:txBody>
      </p:sp>
      <p:sp>
        <p:nvSpPr>
          <p:cNvPr id="18464" name="Line 41"/>
          <p:cNvSpPr>
            <a:spLocks noChangeShapeType="1"/>
          </p:cNvSpPr>
          <p:nvPr/>
        </p:nvSpPr>
        <p:spPr bwMode="auto">
          <a:xfrm flipH="1">
            <a:off x="3324226" y="3213100"/>
            <a:ext cx="288925" cy="0"/>
          </a:xfrm>
          <a:prstGeom prst="line">
            <a:avLst/>
          </a:prstGeom>
          <a:noFill/>
          <a:ln w="9525">
            <a:solidFill>
              <a:schemeClr val="tx1"/>
            </a:solidFill>
            <a:round/>
            <a:headEnd/>
            <a:tailEnd/>
          </a:ln>
        </p:spPr>
        <p:txBody>
          <a:bodyPr wrap="none"/>
          <a:lstStyle/>
          <a:p>
            <a:endParaRPr lang="pt-BR"/>
          </a:p>
        </p:txBody>
      </p:sp>
      <p:sp>
        <p:nvSpPr>
          <p:cNvPr id="18465" name="Line 42"/>
          <p:cNvSpPr>
            <a:spLocks noChangeShapeType="1"/>
          </p:cNvSpPr>
          <p:nvPr/>
        </p:nvSpPr>
        <p:spPr bwMode="auto">
          <a:xfrm flipH="1">
            <a:off x="3324226" y="2565400"/>
            <a:ext cx="288925" cy="0"/>
          </a:xfrm>
          <a:prstGeom prst="line">
            <a:avLst/>
          </a:prstGeom>
          <a:noFill/>
          <a:ln w="9525">
            <a:solidFill>
              <a:schemeClr val="tx1"/>
            </a:solidFill>
            <a:round/>
            <a:headEnd/>
            <a:tailEnd/>
          </a:ln>
        </p:spPr>
        <p:txBody>
          <a:bodyPr wrap="none"/>
          <a:lstStyle/>
          <a:p>
            <a:endParaRPr lang="pt-BR"/>
          </a:p>
        </p:txBody>
      </p:sp>
      <p:sp>
        <p:nvSpPr>
          <p:cNvPr id="18466" name="Line 43"/>
          <p:cNvSpPr>
            <a:spLocks noChangeShapeType="1"/>
          </p:cNvSpPr>
          <p:nvPr/>
        </p:nvSpPr>
        <p:spPr bwMode="auto">
          <a:xfrm flipH="1">
            <a:off x="3324226" y="1916113"/>
            <a:ext cx="288925" cy="0"/>
          </a:xfrm>
          <a:prstGeom prst="line">
            <a:avLst/>
          </a:prstGeom>
          <a:noFill/>
          <a:ln w="9525">
            <a:solidFill>
              <a:schemeClr val="tx1"/>
            </a:solidFill>
            <a:round/>
            <a:headEnd/>
            <a:tailEnd/>
          </a:ln>
        </p:spPr>
        <p:txBody>
          <a:bodyPr wrap="none"/>
          <a:lstStyle/>
          <a:p>
            <a:endParaRPr lang="pt-BR"/>
          </a:p>
        </p:txBody>
      </p:sp>
      <p:sp>
        <p:nvSpPr>
          <p:cNvPr id="18467" name="Line 44"/>
          <p:cNvSpPr>
            <a:spLocks noChangeShapeType="1"/>
          </p:cNvSpPr>
          <p:nvPr/>
        </p:nvSpPr>
        <p:spPr bwMode="auto">
          <a:xfrm flipH="1">
            <a:off x="3324226" y="1268413"/>
            <a:ext cx="288925" cy="0"/>
          </a:xfrm>
          <a:prstGeom prst="line">
            <a:avLst/>
          </a:prstGeom>
          <a:noFill/>
          <a:ln w="9525">
            <a:solidFill>
              <a:schemeClr val="tx1"/>
            </a:solidFill>
            <a:round/>
            <a:headEnd/>
            <a:tailEnd/>
          </a:ln>
        </p:spPr>
        <p:txBody>
          <a:bodyPr wrap="none"/>
          <a:lstStyle/>
          <a:p>
            <a:endParaRPr lang="pt-BR"/>
          </a:p>
        </p:txBody>
      </p:sp>
      <p:sp>
        <p:nvSpPr>
          <p:cNvPr id="18468" name="Text Box 45"/>
          <p:cNvSpPr txBox="1">
            <a:spLocks noChangeArrowheads="1"/>
          </p:cNvSpPr>
          <p:nvPr/>
        </p:nvSpPr>
        <p:spPr bwMode="auto">
          <a:xfrm>
            <a:off x="3278188" y="2924176"/>
            <a:ext cx="433132" cy="307777"/>
          </a:xfrm>
          <a:prstGeom prst="rect">
            <a:avLst/>
          </a:prstGeom>
          <a:noFill/>
          <a:ln w="9525">
            <a:noFill/>
            <a:miter lim="800000"/>
            <a:headEnd/>
            <a:tailEnd/>
          </a:ln>
        </p:spPr>
        <p:txBody>
          <a:bodyPr wrap="none">
            <a:spAutoFit/>
          </a:bodyPr>
          <a:lstStyle/>
          <a:p>
            <a:r>
              <a:rPr lang="pt-BR" sz="1400"/>
              <a:t>0,1</a:t>
            </a:r>
          </a:p>
        </p:txBody>
      </p:sp>
      <p:sp>
        <p:nvSpPr>
          <p:cNvPr id="18469" name="Text Box 46"/>
          <p:cNvSpPr txBox="1">
            <a:spLocks noChangeArrowheads="1"/>
          </p:cNvSpPr>
          <p:nvPr/>
        </p:nvSpPr>
        <p:spPr bwMode="auto">
          <a:xfrm>
            <a:off x="3252788" y="2276476"/>
            <a:ext cx="284052" cy="307777"/>
          </a:xfrm>
          <a:prstGeom prst="rect">
            <a:avLst/>
          </a:prstGeom>
          <a:noFill/>
          <a:ln w="9525">
            <a:noFill/>
            <a:miter lim="800000"/>
            <a:headEnd/>
            <a:tailEnd/>
          </a:ln>
        </p:spPr>
        <p:txBody>
          <a:bodyPr wrap="none">
            <a:spAutoFit/>
          </a:bodyPr>
          <a:lstStyle/>
          <a:p>
            <a:r>
              <a:rPr lang="pt-BR" sz="1400"/>
              <a:t>1</a:t>
            </a:r>
          </a:p>
        </p:txBody>
      </p:sp>
      <p:sp>
        <p:nvSpPr>
          <p:cNvPr id="18470" name="Text Box 47"/>
          <p:cNvSpPr txBox="1">
            <a:spLocks noChangeArrowheads="1"/>
          </p:cNvSpPr>
          <p:nvPr/>
        </p:nvSpPr>
        <p:spPr bwMode="auto">
          <a:xfrm>
            <a:off x="3252788" y="1611314"/>
            <a:ext cx="383438" cy="307777"/>
          </a:xfrm>
          <a:prstGeom prst="rect">
            <a:avLst/>
          </a:prstGeom>
          <a:noFill/>
          <a:ln w="9525">
            <a:noFill/>
            <a:miter lim="800000"/>
            <a:headEnd/>
            <a:tailEnd/>
          </a:ln>
        </p:spPr>
        <p:txBody>
          <a:bodyPr wrap="none">
            <a:spAutoFit/>
          </a:bodyPr>
          <a:lstStyle/>
          <a:p>
            <a:r>
              <a:rPr lang="pt-BR" sz="1400"/>
              <a:t>10</a:t>
            </a:r>
          </a:p>
        </p:txBody>
      </p:sp>
      <p:sp>
        <p:nvSpPr>
          <p:cNvPr id="18471" name="Text Box 48"/>
          <p:cNvSpPr txBox="1">
            <a:spLocks noChangeArrowheads="1"/>
          </p:cNvSpPr>
          <p:nvPr/>
        </p:nvSpPr>
        <p:spPr bwMode="auto">
          <a:xfrm>
            <a:off x="3179763" y="981076"/>
            <a:ext cx="482824" cy="307777"/>
          </a:xfrm>
          <a:prstGeom prst="rect">
            <a:avLst/>
          </a:prstGeom>
          <a:noFill/>
          <a:ln w="9525">
            <a:noFill/>
            <a:miter lim="800000"/>
            <a:headEnd/>
            <a:tailEnd/>
          </a:ln>
        </p:spPr>
        <p:txBody>
          <a:bodyPr wrap="none">
            <a:spAutoFit/>
          </a:bodyPr>
          <a:lstStyle/>
          <a:p>
            <a:r>
              <a:rPr lang="pt-BR" sz="1400"/>
              <a:t>100</a:t>
            </a:r>
          </a:p>
        </p:txBody>
      </p:sp>
      <p:sp>
        <p:nvSpPr>
          <p:cNvPr id="18472" name="Text Box 49"/>
          <p:cNvSpPr txBox="1">
            <a:spLocks noChangeArrowheads="1"/>
          </p:cNvSpPr>
          <p:nvPr/>
        </p:nvSpPr>
        <p:spPr bwMode="auto">
          <a:xfrm>
            <a:off x="3179763" y="387351"/>
            <a:ext cx="482824" cy="307777"/>
          </a:xfrm>
          <a:prstGeom prst="rect">
            <a:avLst/>
          </a:prstGeom>
          <a:noFill/>
          <a:ln w="9525">
            <a:noFill/>
            <a:miter lim="800000"/>
            <a:headEnd/>
            <a:tailEnd/>
          </a:ln>
        </p:spPr>
        <p:txBody>
          <a:bodyPr wrap="none">
            <a:spAutoFit/>
          </a:bodyPr>
          <a:lstStyle/>
          <a:p>
            <a:r>
              <a:rPr lang="pt-BR" sz="1400"/>
              <a:t>500</a:t>
            </a:r>
          </a:p>
        </p:txBody>
      </p:sp>
      <p:sp>
        <p:nvSpPr>
          <p:cNvPr id="18473" name="Text Box 50"/>
          <p:cNvSpPr txBox="1">
            <a:spLocks noChangeArrowheads="1"/>
          </p:cNvSpPr>
          <p:nvPr/>
        </p:nvSpPr>
        <p:spPr bwMode="auto">
          <a:xfrm>
            <a:off x="2984501" y="3429001"/>
            <a:ext cx="681597" cy="307777"/>
          </a:xfrm>
          <a:prstGeom prst="rect">
            <a:avLst/>
          </a:prstGeom>
          <a:noFill/>
          <a:ln w="9525">
            <a:noFill/>
            <a:miter lim="800000"/>
            <a:headEnd/>
            <a:tailEnd/>
          </a:ln>
        </p:spPr>
        <p:txBody>
          <a:bodyPr wrap="none">
            <a:spAutoFit/>
          </a:bodyPr>
          <a:lstStyle/>
          <a:p>
            <a:r>
              <a:rPr lang="pt-BR" sz="1400" dirty="0"/>
              <a:t>18000</a:t>
            </a:r>
          </a:p>
        </p:txBody>
      </p:sp>
      <p:sp>
        <p:nvSpPr>
          <p:cNvPr id="18474" name="Text Box 52"/>
          <p:cNvSpPr txBox="1">
            <a:spLocks noChangeArrowheads="1"/>
          </p:cNvSpPr>
          <p:nvPr/>
        </p:nvSpPr>
        <p:spPr bwMode="auto">
          <a:xfrm>
            <a:off x="9902825" y="5788026"/>
            <a:ext cx="734496" cy="307777"/>
          </a:xfrm>
          <a:prstGeom prst="rect">
            <a:avLst/>
          </a:prstGeom>
          <a:noFill/>
          <a:ln w="9525">
            <a:noFill/>
            <a:miter lim="800000"/>
            <a:headEnd/>
            <a:tailEnd/>
          </a:ln>
        </p:spPr>
        <p:txBody>
          <a:bodyPr wrap="none">
            <a:spAutoFit/>
          </a:bodyPr>
          <a:lstStyle/>
          <a:p>
            <a:r>
              <a:rPr lang="pt-BR" sz="1400"/>
              <a:t>4 x 10</a:t>
            </a:r>
            <a:r>
              <a:rPr lang="pt-BR" sz="1400" baseline="30000"/>
              <a:t>4</a:t>
            </a:r>
          </a:p>
        </p:txBody>
      </p:sp>
      <p:sp>
        <p:nvSpPr>
          <p:cNvPr id="18475" name="Text Box 53"/>
          <p:cNvSpPr txBox="1">
            <a:spLocks noChangeArrowheads="1"/>
          </p:cNvSpPr>
          <p:nvPr/>
        </p:nvSpPr>
        <p:spPr bwMode="auto">
          <a:xfrm>
            <a:off x="8364538" y="5788026"/>
            <a:ext cx="449162" cy="307777"/>
          </a:xfrm>
          <a:prstGeom prst="rect">
            <a:avLst/>
          </a:prstGeom>
          <a:noFill/>
          <a:ln w="9525">
            <a:noFill/>
            <a:miter lim="800000"/>
            <a:headEnd/>
            <a:tailEnd/>
          </a:ln>
        </p:spPr>
        <p:txBody>
          <a:bodyPr wrap="none">
            <a:spAutoFit/>
          </a:bodyPr>
          <a:lstStyle/>
          <a:p>
            <a:r>
              <a:rPr lang="pt-BR" sz="1400"/>
              <a:t>10</a:t>
            </a:r>
            <a:r>
              <a:rPr lang="pt-BR" sz="1400" baseline="30000"/>
              <a:t>4</a:t>
            </a:r>
          </a:p>
        </p:txBody>
      </p:sp>
      <p:sp>
        <p:nvSpPr>
          <p:cNvPr id="18476" name="Text Box 56"/>
          <p:cNvSpPr txBox="1">
            <a:spLocks noChangeArrowheads="1"/>
          </p:cNvSpPr>
          <p:nvPr/>
        </p:nvSpPr>
        <p:spPr bwMode="auto">
          <a:xfrm>
            <a:off x="6853238" y="5788026"/>
            <a:ext cx="449162" cy="307777"/>
          </a:xfrm>
          <a:prstGeom prst="rect">
            <a:avLst/>
          </a:prstGeom>
          <a:noFill/>
          <a:ln w="9525">
            <a:noFill/>
            <a:miter lim="800000"/>
            <a:headEnd/>
            <a:tailEnd/>
          </a:ln>
        </p:spPr>
        <p:txBody>
          <a:bodyPr wrap="none">
            <a:spAutoFit/>
          </a:bodyPr>
          <a:lstStyle/>
          <a:p>
            <a:r>
              <a:rPr lang="pt-BR" sz="1400"/>
              <a:t>10</a:t>
            </a:r>
            <a:r>
              <a:rPr lang="pt-BR" sz="1400" baseline="30000"/>
              <a:t>3</a:t>
            </a:r>
          </a:p>
        </p:txBody>
      </p:sp>
      <p:sp>
        <p:nvSpPr>
          <p:cNvPr id="18477" name="Text Box 57"/>
          <p:cNvSpPr txBox="1">
            <a:spLocks noChangeArrowheads="1"/>
          </p:cNvSpPr>
          <p:nvPr/>
        </p:nvSpPr>
        <p:spPr bwMode="auto">
          <a:xfrm>
            <a:off x="5786438" y="5788026"/>
            <a:ext cx="449162" cy="307777"/>
          </a:xfrm>
          <a:prstGeom prst="rect">
            <a:avLst/>
          </a:prstGeom>
          <a:noFill/>
          <a:ln w="9525">
            <a:noFill/>
            <a:miter lim="800000"/>
            <a:headEnd/>
            <a:tailEnd/>
          </a:ln>
        </p:spPr>
        <p:txBody>
          <a:bodyPr wrap="none">
            <a:spAutoFit/>
          </a:bodyPr>
          <a:lstStyle/>
          <a:p>
            <a:r>
              <a:rPr lang="pt-BR" sz="1400"/>
              <a:t>10</a:t>
            </a:r>
            <a:r>
              <a:rPr lang="pt-BR" sz="1400" baseline="30000"/>
              <a:t>2</a:t>
            </a:r>
          </a:p>
        </p:txBody>
      </p:sp>
      <p:sp>
        <p:nvSpPr>
          <p:cNvPr id="18478" name="Text Box 58"/>
          <p:cNvSpPr txBox="1">
            <a:spLocks noChangeArrowheads="1"/>
          </p:cNvSpPr>
          <p:nvPr/>
        </p:nvSpPr>
        <p:spPr bwMode="auto">
          <a:xfrm rot="-5400000">
            <a:off x="1772445" y="5157322"/>
            <a:ext cx="1243013" cy="523220"/>
          </a:xfrm>
          <a:prstGeom prst="rect">
            <a:avLst/>
          </a:prstGeom>
          <a:noFill/>
          <a:ln w="9525">
            <a:noFill/>
            <a:miter lim="800000"/>
            <a:headEnd/>
            <a:tailEnd/>
          </a:ln>
        </p:spPr>
        <p:txBody>
          <a:bodyPr>
            <a:spAutoFit/>
          </a:bodyPr>
          <a:lstStyle/>
          <a:p>
            <a:r>
              <a:rPr lang="pt-BR" sz="1400" dirty="0">
                <a:solidFill>
                  <a:srgbClr val="660033"/>
                </a:solidFill>
                <a:latin typeface="Verdana" pitchFamily="34" charset="0"/>
              </a:rPr>
              <a:t>Sucessão ecológica</a:t>
            </a:r>
          </a:p>
        </p:txBody>
      </p:sp>
      <p:sp>
        <p:nvSpPr>
          <p:cNvPr id="18479" name="Text Box 59"/>
          <p:cNvSpPr txBox="1">
            <a:spLocks noChangeArrowheads="1"/>
          </p:cNvSpPr>
          <p:nvPr/>
        </p:nvSpPr>
        <p:spPr bwMode="auto">
          <a:xfrm rot="-5400000">
            <a:off x="1666082" y="3950494"/>
            <a:ext cx="1243012" cy="304800"/>
          </a:xfrm>
          <a:prstGeom prst="rect">
            <a:avLst/>
          </a:prstGeom>
          <a:noFill/>
          <a:ln w="9525">
            <a:noFill/>
            <a:miter lim="800000"/>
            <a:headEnd/>
            <a:tailEnd/>
          </a:ln>
        </p:spPr>
        <p:txBody>
          <a:bodyPr>
            <a:spAutoFit/>
          </a:bodyPr>
          <a:lstStyle/>
          <a:p>
            <a:r>
              <a:rPr lang="pt-BR" sz="1400" dirty="0">
                <a:solidFill>
                  <a:srgbClr val="008000"/>
                </a:solidFill>
                <a:latin typeface="Verdana" pitchFamily="34" charset="0"/>
              </a:rPr>
              <a:t>T. Refúgios</a:t>
            </a:r>
          </a:p>
        </p:txBody>
      </p:sp>
      <p:sp>
        <p:nvSpPr>
          <p:cNvPr id="18480" name="Text Box 60"/>
          <p:cNvSpPr txBox="1">
            <a:spLocks noChangeArrowheads="1"/>
          </p:cNvSpPr>
          <p:nvPr/>
        </p:nvSpPr>
        <p:spPr bwMode="auto">
          <a:xfrm rot="-5400000">
            <a:off x="563206" y="1520909"/>
            <a:ext cx="3625206" cy="738664"/>
          </a:xfrm>
          <a:prstGeom prst="rect">
            <a:avLst/>
          </a:prstGeom>
          <a:noFill/>
          <a:ln w="9525">
            <a:noFill/>
            <a:miter lim="800000"/>
            <a:headEnd/>
            <a:tailEnd/>
          </a:ln>
        </p:spPr>
        <p:txBody>
          <a:bodyPr wrap="square">
            <a:spAutoFit/>
          </a:bodyPr>
          <a:lstStyle/>
          <a:p>
            <a:r>
              <a:rPr lang="pt-BR" sz="1400" dirty="0">
                <a:solidFill>
                  <a:srgbClr val="0000FF"/>
                </a:solidFill>
                <a:latin typeface="Verdana" pitchFamily="34" charset="0"/>
              </a:rPr>
              <a:t>Geotectônica dos Continentes . Conexões intercontinentais, Glaciações, Mudanças climáticas...</a:t>
            </a:r>
          </a:p>
        </p:txBody>
      </p:sp>
      <p:sp>
        <p:nvSpPr>
          <p:cNvPr id="18481" name="Line 61"/>
          <p:cNvSpPr>
            <a:spLocks noChangeShapeType="1"/>
          </p:cNvSpPr>
          <p:nvPr/>
        </p:nvSpPr>
        <p:spPr bwMode="auto">
          <a:xfrm flipH="1">
            <a:off x="2206626" y="4724400"/>
            <a:ext cx="288925" cy="0"/>
          </a:xfrm>
          <a:prstGeom prst="line">
            <a:avLst/>
          </a:prstGeom>
          <a:noFill/>
          <a:ln w="9525">
            <a:solidFill>
              <a:schemeClr val="tx1"/>
            </a:solidFill>
            <a:round/>
            <a:headEnd/>
            <a:tailEnd/>
          </a:ln>
        </p:spPr>
        <p:txBody>
          <a:bodyPr wrap="none"/>
          <a:lstStyle/>
          <a:p>
            <a:endParaRPr lang="pt-BR"/>
          </a:p>
        </p:txBody>
      </p:sp>
      <p:sp>
        <p:nvSpPr>
          <p:cNvPr id="18482" name="Line 62"/>
          <p:cNvSpPr>
            <a:spLocks noChangeShapeType="1"/>
          </p:cNvSpPr>
          <p:nvPr/>
        </p:nvSpPr>
        <p:spPr bwMode="auto">
          <a:xfrm flipH="1">
            <a:off x="2206626" y="3716338"/>
            <a:ext cx="288925" cy="0"/>
          </a:xfrm>
          <a:prstGeom prst="line">
            <a:avLst/>
          </a:prstGeom>
          <a:noFill/>
          <a:ln w="9525">
            <a:solidFill>
              <a:schemeClr val="tx1"/>
            </a:solidFill>
            <a:round/>
            <a:headEnd/>
            <a:tailEnd/>
          </a:ln>
        </p:spPr>
        <p:txBody>
          <a:bodyPr wrap="none"/>
          <a:lstStyle/>
          <a:p>
            <a:endParaRPr lang="pt-BR"/>
          </a:p>
        </p:txBody>
      </p:sp>
      <p:sp>
        <p:nvSpPr>
          <p:cNvPr id="2" name="CaixaDeTexto 1"/>
          <p:cNvSpPr txBox="1"/>
          <p:nvPr/>
        </p:nvSpPr>
        <p:spPr>
          <a:xfrm>
            <a:off x="8131434" y="4506224"/>
            <a:ext cx="1827744" cy="400110"/>
          </a:xfrm>
          <a:prstGeom prst="rect">
            <a:avLst/>
          </a:prstGeom>
          <a:noFill/>
        </p:spPr>
        <p:txBody>
          <a:bodyPr wrap="none" rtlCol="0">
            <a:spAutoFit/>
          </a:bodyPr>
          <a:lstStyle/>
          <a:p>
            <a:r>
              <a:rPr lang="pt-BR" sz="2000" b="1" dirty="0" err="1"/>
              <a:t>Antropoceno</a:t>
            </a:r>
            <a:endParaRPr lang="pt-BR" sz="2000" b="1" dirty="0"/>
          </a:p>
        </p:txBody>
      </p:sp>
      <p:cxnSp>
        <p:nvCxnSpPr>
          <p:cNvPr id="4" name="Conector Angulado 3"/>
          <p:cNvCxnSpPr/>
          <p:nvPr/>
        </p:nvCxnSpPr>
        <p:spPr>
          <a:xfrm>
            <a:off x="6993080" y="3767354"/>
            <a:ext cx="1081087" cy="966514"/>
          </a:xfrm>
          <a:prstGeom prst="bentConnector3">
            <a:avLst/>
          </a:prstGeom>
          <a:ln w="25400">
            <a:prstDash val="sysDash"/>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718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C:\Users\Angelo Furlan\Pictures\Viagem Costa Rica\DSC_0423.JPG"/>
          <p:cNvPicPr>
            <a:picLocks noChangeAspect="1" noChangeArrowheads="1"/>
          </p:cNvPicPr>
          <p:nvPr/>
        </p:nvPicPr>
        <p:blipFill>
          <a:blip r:embed="rId3" cstate="print"/>
          <a:srcRect/>
          <a:stretch>
            <a:fillRect/>
          </a:stretch>
        </p:blipFill>
        <p:spPr bwMode="auto">
          <a:xfrm>
            <a:off x="1524001" y="0"/>
            <a:ext cx="9572625" cy="6858000"/>
          </a:xfrm>
          <a:prstGeom prst="rect">
            <a:avLst/>
          </a:prstGeom>
          <a:noFill/>
          <a:ln w="9525">
            <a:noFill/>
            <a:miter lim="800000"/>
            <a:headEnd/>
            <a:tailEnd/>
          </a:ln>
        </p:spPr>
      </p:pic>
      <p:sp>
        <p:nvSpPr>
          <p:cNvPr id="83980" name="Text Box 12"/>
          <p:cNvSpPr txBox="1">
            <a:spLocks noChangeArrowheads="1"/>
          </p:cNvSpPr>
          <p:nvPr/>
        </p:nvSpPr>
        <p:spPr bwMode="auto">
          <a:xfrm>
            <a:off x="1558925" y="1052514"/>
            <a:ext cx="4535488" cy="1200329"/>
          </a:xfrm>
          <a:prstGeom prst="rect">
            <a:avLst/>
          </a:prstGeom>
          <a:solidFill>
            <a:schemeClr val="tx1"/>
          </a:solidFill>
          <a:ln w="9525">
            <a:solidFill>
              <a:srgbClr val="FFFF99"/>
            </a:solidFill>
            <a:miter lim="800000"/>
            <a:headEnd/>
            <a:tailEnd/>
          </a:ln>
        </p:spPr>
        <p:txBody>
          <a:bodyPr>
            <a:spAutoFit/>
          </a:bodyPr>
          <a:lstStyle/>
          <a:p>
            <a:pPr algn="ctr"/>
            <a:r>
              <a:rPr lang="pt-BR" sz="2400">
                <a:solidFill>
                  <a:schemeClr val="bg1"/>
                </a:solidFill>
              </a:rPr>
              <a:t>Biogeografia Dispersionista: padrões e processos de dispersão</a:t>
            </a:r>
            <a:endParaRPr lang="pt-BR" sz="2400"/>
          </a:p>
        </p:txBody>
      </p:sp>
      <p:sp>
        <p:nvSpPr>
          <p:cNvPr id="83981" name="Text Box 13"/>
          <p:cNvSpPr txBox="1">
            <a:spLocks noChangeArrowheads="1"/>
          </p:cNvSpPr>
          <p:nvPr/>
        </p:nvSpPr>
        <p:spPr bwMode="auto">
          <a:xfrm>
            <a:off x="6096001" y="1916113"/>
            <a:ext cx="4564063" cy="1569660"/>
          </a:xfrm>
          <a:prstGeom prst="rect">
            <a:avLst/>
          </a:prstGeom>
          <a:solidFill>
            <a:schemeClr val="tx1"/>
          </a:solidFill>
          <a:ln w="9525">
            <a:solidFill>
              <a:srgbClr val="FFCC00"/>
            </a:solidFill>
            <a:miter lim="800000"/>
            <a:headEnd/>
            <a:tailEnd/>
          </a:ln>
        </p:spPr>
        <p:txBody>
          <a:bodyPr>
            <a:spAutoFit/>
          </a:bodyPr>
          <a:lstStyle/>
          <a:p>
            <a:pPr algn="ctr"/>
            <a:r>
              <a:rPr lang="pt-BR" sz="2400">
                <a:solidFill>
                  <a:schemeClr val="bg1"/>
                </a:solidFill>
              </a:rPr>
              <a:t>Biogeografia Vicariância: padrões e processos evolutivos /  história da área / barreiras</a:t>
            </a:r>
            <a:endParaRPr lang="pt-BR" sz="2400"/>
          </a:p>
        </p:txBody>
      </p:sp>
      <p:sp>
        <p:nvSpPr>
          <p:cNvPr id="83982" name="Text Box 14"/>
          <p:cNvSpPr txBox="1">
            <a:spLocks noChangeArrowheads="1"/>
          </p:cNvSpPr>
          <p:nvPr/>
        </p:nvSpPr>
        <p:spPr bwMode="auto">
          <a:xfrm>
            <a:off x="1558925" y="3157538"/>
            <a:ext cx="4535488" cy="2308324"/>
          </a:xfrm>
          <a:prstGeom prst="rect">
            <a:avLst/>
          </a:prstGeom>
          <a:solidFill>
            <a:schemeClr val="tx1"/>
          </a:solidFill>
          <a:ln w="9525">
            <a:solidFill>
              <a:srgbClr val="FF6600"/>
            </a:solidFill>
            <a:miter lim="800000"/>
            <a:headEnd/>
            <a:tailEnd/>
          </a:ln>
        </p:spPr>
        <p:txBody>
          <a:bodyPr>
            <a:spAutoFit/>
          </a:bodyPr>
          <a:lstStyle/>
          <a:p>
            <a:r>
              <a:rPr lang="pt-BR" sz="2400">
                <a:solidFill>
                  <a:schemeClr val="bg1"/>
                </a:solidFill>
              </a:rPr>
              <a:t>Panbiogeografia: Utiliza taxons endêmicos e não endêmicos. Baseia-se na filogênese, mas também, na análise do padrão espacial e temporal.</a:t>
            </a:r>
            <a:endParaRPr lang="pt-BR" sz="2400"/>
          </a:p>
        </p:txBody>
      </p:sp>
      <p:sp>
        <p:nvSpPr>
          <p:cNvPr id="83983" name="Text Box 15"/>
          <p:cNvSpPr txBox="1">
            <a:spLocks noChangeArrowheads="1"/>
          </p:cNvSpPr>
          <p:nvPr/>
        </p:nvSpPr>
        <p:spPr bwMode="auto">
          <a:xfrm>
            <a:off x="6459898" y="4705201"/>
            <a:ext cx="4535487" cy="1938992"/>
          </a:xfrm>
          <a:prstGeom prst="rect">
            <a:avLst/>
          </a:prstGeom>
          <a:solidFill>
            <a:schemeClr val="tx1"/>
          </a:solidFill>
          <a:ln w="9525">
            <a:solidFill>
              <a:srgbClr val="FF0000"/>
            </a:solidFill>
            <a:miter lim="800000"/>
            <a:headEnd/>
            <a:tailEnd/>
          </a:ln>
        </p:spPr>
        <p:txBody>
          <a:bodyPr>
            <a:spAutoFit/>
          </a:bodyPr>
          <a:lstStyle/>
          <a:p>
            <a:pPr algn="ctr"/>
            <a:r>
              <a:rPr lang="pt-BR" sz="2400" dirty="0">
                <a:solidFill>
                  <a:schemeClr val="bg1"/>
                </a:solidFill>
              </a:rPr>
              <a:t>Biogeografia </a:t>
            </a:r>
            <a:r>
              <a:rPr lang="pt-BR" sz="2400" dirty="0" err="1">
                <a:solidFill>
                  <a:schemeClr val="bg1"/>
                </a:solidFill>
              </a:rPr>
              <a:t>Cladística</a:t>
            </a:r>
            <a:r>
              <a:rPr lang="pt-BR" sz="2400" dirty="0">
                <a:solidFill>
                  <a:schemeClr val="bg1"/>
                </a:solidFill>
              </a:rPr>
              <a:t>: classificação da biota baseada em ancestrais comuns, utilizando a similaridade da forma</a:t>
            </a:r>
            <a:endParaRPr lang="pt-BR" sz="2400" dirty="0"/>
          </a:p>
        </p:txBody>
      </p:sp>
      <p:sp>
        <p:nvSpPr>
          <p:cNvPr id="8" name="Rectangle 53"/>
          <p:cNvSpPr>
            <a:spLocks noChangeArrowheads="1"/>
          </p:cNvSpPr>
          <p:nvPr/>
        </p:nvSpPr>
        <p:spPr bwMode="auto">
          <a:xfrm>
            <a:off x="1703388" y="115889"/>
            <a:ext cx="7344940" cy="461665"/>
          </a:xfrm>
          <a:prstGeom prst="rect">
            <a:avLst/>
          </a:prstGeom>
          <a:solidFill>
            <a:schemeClr val="tx1"/>
          </a:solidFill>
          <a:ln w="9525">
            <a:noFill/>
            <a:miter lim="800000"/>
            <a:headEnd/>
            <a:tailEnd/>
          </a:ln>
          <a:effectLst/>
        </p:spPr>
        <p:txBody>
          <a:bodyPr wrap="square">
            <a:spAutoFit/>
          </a:bodyPr>
          <a:lstStyle/>
          <a:p>
            <a:pPr eaLnBrk="0" hangingPunct="0">
              <a:spcBef>
                <a:spcPct val="50000"/>
              </a:spcBef>
              <a:defRPr/>
            </a:pPr>
            <a:r>
              <a:rPr lang="pt-BR" sz="2400" dirty="0">
                <a:solidFill>
                  <a:srgbClr val="FFFFFF"/>
                </a:solidFill>
                <a:effectLst>
                  <a:outerShdw blurRad="38100" dist="38100" dir="2700000" algn="tl">
                    <a:srgbClr val="CBBD83"/>
                  </a:outerShdw>
                </a:effectLst>
              </a:rPr>
              <a:t>BIOGEOGRAFIA E ABORDAGENS DE ESTUDO</a:t>
            </a:r>
          </a:p>
        </p:txBody>
      </p:sp>
    </p:spTree>
    <p:extLst>
      <p:ext uri="{BB962C8B-B14F-4D97-AF65-F5344CB8AC3E}">
        <p14:creationId xmlns:p14="http://schemas.microsoft.com/office/powerpoint/2010/main" val="7250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3980"/>
                                        </p:tgtEl>
                                        <p:attrNameLst>
                                          <p:attrName>style.visibility</p:attrName>
                                        </p:attrNameLst>
                                      </p:cBhvr>
                                      <p:to>
                                        <p:strVal val="visible"/>
                                      </p:to>
                                    </p:set>
                                    <p:animEffect transition="in" filter="diamond(in)">
                                      <p:cBhvr>
                                        <p:cTn id="7" dur="1000"/>
                                        <p:tgtEl>
                                          <p:spTgt spid="839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3981"/>
                                        </p:tgtEl>
                                        <p:attrNameLst>
                                          <p:attrName>style.visibility</p:attrName>
                                        </p:attrNameLst>
                                      </p:cBhvr>
                                      <p:to>
                                        <p:strVal val="visible"/>
                                      </p:to>
                                    </p:set>
                                    <p:animEffect transition="in" filter="diamond(in)">
                                      <p:cBhvr>
                                        <p:cTn id="12" dur="1000"/>
                                        <p:tgtEl>
                                          <p:spTgt spid="8398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3982"/>
                                        </p:tgtEl>
                                        <p:attrNameLst>
                                          <p:attrName>style.visibility</p:attrName>
                                        </p:attrNameLst>
                                      </p:cBhvr>
                                      <p:to>
                                        <p:strVal val="visible"/>
                                      </p:to>
                                    </p:set>
                                    <p:animEffect transition="in" filter="diamond(in)">
                                      <p:cBhvr>
                                        <p:cTn id="17" dur="1000"/>
                                        <p:tgtEl>
                                          <p:spTgt spid="8398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diamond(in)">
                                      <p:cBhvr>
                                        <p:cTn id="22" dur="500"/>
                                        <p:tgtEl>
                                          <p:spTgt spid="83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animBg="1"/>
      <p:bldP spid="83981" grpId="0" animBg="1"/>
      <p:bldP spid="83982" grpId="0" animBg="1"/>
      <p:bldP spid="8398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BEBA8EAE-BF5A-486C-A8C5-ECC9F3942E4B}">
                <a14:imgProps xmlns:a14="http://schemas.microsoft.com/office/drawing/2010/main">
                  <a14:imgLayer r:embed="rId4">
                    <a14:imgEffect>
                      <a14:artisticWatercolorSponge/>
                    </a14:imgEffect>
                  </a14:imgLayer>
                </a14:imgProps>
              </a:ext>
            </a:extLst>
          </a:blip>
          <a:stretch>
            <a:fillRect/>
          </a:stretch>
        </p:blipFill>
        <p:spPr>
          <a:xfrm>
            <a:off x="0" y="0"/>
            <a:ext cx="12225464" cy="6858000"/>
          </a:xfrm>
          <a:prstGeom prst="rect">
            <a:avLst/>
          </a:prstGeom>
        </p:spPr>
      </p:pic>
      <p:sp>
        <p:nvSpPr>
          <p:cNvPr id="84998" name="Text Box 6"/>
          <p:cNvSpPr txBox="1">
            <a:spLocks noChangeArrowheads="1"/>
          </p:cNvSpPr>
          <p:nvPr/>
        </p:nvSpPr>
        <p:spPr bwMode="auto">
          <a:xfrm>
            <a:off x="1631950" y="1076506"/>
            <a:ext cx="3959225" cy="1196975"/>
          </a:xfrm>
          <a:prstGeom prst="rect">
            <a:avLst/>
          </a:prstGeom>
          <a:solidFill>
            <a:srgbClr val="FF9966"/>
          </a:solidFill>
          <a:ln w="9525">
            <a:solidFill>
              <a:srgbClr val="99CCFF"/>
            </a:solidFill>
            <a:miter lim="800000"/>
            <a:headEnd/>
            <a:tailEnd/>
          </a:ln>
        </p:spPr>
        <p:txBody>
          <a:bodyPr>
            <a:spAutoFit/>
          </a:bodyPr>
          <a:lstStyle/>
          <a:p>
            <a:pPr algn="ctr"/>
            <a:r>
              <a:rPr lang="pt-BR" sz="2400"/>
              <a:t>Biogeografia Analítica: padrões e processos integrados</a:t>
            </a:r>
          </a:p>
        </p:txBody>
      </p:sp>
      <p:sp>
        <p:nvSpPr>
          <p:cNvPr id="84999" name="Text Box 7"/>
          <p:cNvSpPr txBox="1">
            <a:spLocks noChangeArrowheads="1"/>
          </p:cNvSpPr>
          <p:nvPr/>
        </p:nvSpPr>
        <p:spPr bwMode="auto">
          <a:xfrm>
            <a:off x="7171303" y="2232025"/>
            <a:ext cx="3700463" cy="1196975"/>
          </a:xfrm>
          <a:prstGeom prst="rect">
            <a:avLst/>
          </a:prstGeom>
          <a:solidFill>
            <a:srgbClr val="FF9966"/>
          </a:solidFill>
          <a:ln w="9525">
            <a:solidFill>
              <a:srgbClr val="800000"/>
            </a:solidFill>
            <a:miter lim="800000"/>
            <a:headEnd/>
            <a:tailEnd/>
          </a:ln>
        </p:spPr>
        <p:txBody>
          <a:bodyPr>
            <a:spAutoFit/>
          </a:bodyPr>
          <a:lstStyle/>
          <a:p>
            <a:pPr algn="ctr"/>
            <a:r>
              <a:rPr lang="pt-BR" sz="2400" dirty="0"/>
              <a:t>Biogeografia Regional: estuda o padrão em escala regional</a:t>
            </a:r>
          </a:p>
        </p:txBody>
      </p:sp>
      <p:sp>
        <p:nvSpPr>
          <p:cNvPr id="85000" name="Text Box 8"/>
          <p:cNvSpPr txBox="1">
            <a:spLocks noChangeArrowheads="1"/>
          </p:cNvSpPr>
          <p:nvPr/>
        </p:nvSpPr>
        <p:spPr bwMode="auto">
          <a:xfrm>
            <a:off x="1498019" y="3860801"/>
            <a:ext cx="4319588" cy="1200329"/>
          </a:xfrm>
          <a:prstGeom prst="rect">
            <a:avLst/>
          </a:prstGeom>
          <a:solidFill>
            <a:srgbClr val="FF9966"/>
          </a:solidFill>
          <a:ln w="9525">
            <a:solidFill>
              <a:srgbClr val="CC99FF"/>
            </a:solidFill>
            <a:miter lim="800000"/>
            <a:headEnd/>
            <a:tailEnd/>
          </a:ln>
        </p:spPr>
        <p:txBody>
          <a:bodyPr>
            <a:spAutoFit/>
          </a:bodyPr>
          <a:lstStyle/>
          <a:p>
            <a:pPr algn="ctr"/>
            <a:r>
              <a:rPr lang="pt-BR" sz="2400" dirty="0"/>
              <a:t>Biogeografia Taxonômica: Biogeografia de vários </a:t>
            </a:r>
            <a:r>
              <a:rPr lang="pt-BR" sz="2400" dirty="0" err="1"/>
              <a:t>taxons</a:t>
            </a:r>
            <a:endParaRPr lang="pt-BR" sz="2400" dirty="0"/>
          </a:p>
        </p:txBody>
      </p:sp>
      <p:sp>
        <p:nvSpPr>
          <p:cNvPr id="85001" name="Text Box 9"/>
          <p:cNvSpPr txBox="1">
            <a:spLocks noChangeArrowheads="1"/>
          </p:cNvSpPr>
          <p:nvPr/>
        </p:nvSpPr>
        <p:spPr bwMode="auto">
          <a:xfrm>
            <a:off x="6392958" y="4696618"/>
            <a:ext cx="5257155" cy="1938992"/>
          </a:xfrm>
          <a:prstGeom prst="rect">
            <a:avLst/>
          </a:prstGeom>
          <a:solidFill>
            <a:srgbClr val="CCFFCC"/>
          </a:solidFill>
          <a:ln w="9525">
            <a:solidFill>
              <a:srgbClr val="008000"/>
            </a:solidFill>
            <a:miter lim="800000"/>
            <a:headEnd/>
            <a:tailEnd/>
          </a:ln>
        </p:spPr>
        <p:txBody>
          <a:bodyPr wrap="square">
            <a:spAutoFit/>
          </a:bodyPr>
          <a:lstStyle/>
          <a:p>
            <a:pPr algn="ctr"/>
            <a:r>
              <a:rPr lang="pt-BR" sz="2400" dirty="0"/>
              <a:t>Biogeografia Aplicada: </a:t>
            </a:r>
          </a:p>
          <a:p>
            <a:pPr algn="ctr"/>
            <a:r>
              <a:rPr lang="pt-BR" sz="2400" dirty="0"/>
              <a:t>Aplicação da Biogeografia para o desenho da conservação da biota, </a:t>
            </a:r>
            <a:r>
              <a:rPr lang="pt-BR" sz="2400" dirty="0">
                <a:solidFill>
                  <a:srgbClr val="000066"/>
                </a:solidFill>
                <a:effectLst>
                  <a:outerShdw blurRad="38100" dist="38100" dir="2700000" algn="tl">
                    <a:srgbClr val="000000">
                      <a:alpha val="43137"/>
                    </a:srgbClr>
                  </a:outerShdw>
                </a:effectLst>
              </a:rPr>
              <a:t>comunidades, ecossistemas e paisagens</a:t>
            </a:r>
          </a:p>
        </p:txBody>
      </p:sp>
      <p:sp>
        <p:nvSpPr>
          <p:cNvPr id="8" name="Rectangle 53"/>
          <p:cNvSpPr>
            <a:spLocks noChangeArrowheads="1"/>
          </p:cNvSpPr>
          <p:nvPr/>
        </p:nvSpPr>
        <p:spPr bwMode="auto">
          <a:xfrm>
            <a:off x="1703388" y="115889"/>
            <a:ext cx="7344940" cy="461665"/>
          </a:xfrm>
          <a:prstGeom prst="rect">
            <a:avLst/>
          </a:prstGeom>
          <a:solidFill>
            <a:schemeClr val="tx1"/>
          </a:solidFill>
          <a:ln w="9525">
            <a:noFill/>
            <a:miter lim="800000"/>
            <a:headEnd/>
            <a:tailEnd/>
          </a:ln>
          <a:effectLst/>
        </p:spPr>
        <p:txBody>
          <a:bodyPr wrap="square">
            <a:spAutoFit/>
          </a:bodyPr>
          <a:lstStyle/>
          <a:p>
            <a:pPr eaLnBrk="0" hangingPunct="0">
              <a:spcBef>
                <a:spcPct val="50000"/>
              </a:spcBef>
              <a:defRPr/>
            </a:pPr>
            <a:r>
              <a:rPr lang="pt-BR" sz="2400" dirty="0">
                <a:solidFill>
                  <a:srgbClr val="FFFFFF"/>
                </a:solidFill>
                <a:effectLst>
                  <a:outerShdw blurRad="38100" dist="38100" dir="2700000" algn="tl">
                    <a:srgbClr val="CBBD83"/>
                  </a:outerShdw>
                </a:effectLst>
              </a:rPr>
              <a:t>BIOGEOGRAFIA E ABORDAGENS DE ESTUDO</a:t>
            </a:r>
          </a:p>
        </p:txBody>
      </p:sp>
    </p:spTree>
    <p:extLst>
      <p:ext uri="{BB962C8B-B14F-4D97-AF65-F5344CB8AC3E}">
        <p14:creationId xmlns:p14="http://schemas.microsoft.com/office/powerpoint/2010/main" val="108529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diamond(in)">
                                      <p:cBhvr>
                                        <p:cTn id="7" dur="1000"/>
                                        <p:tgtEl>
                                          <p:spTgt spid="8499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4999"/>
                                        </p:tgtEl>
                                        <p:attrNameLst>
                                          <p:attrName>style.visibility</p:attrName>
                                        </p:attrNameLst>
                                      </p:cBhvr>
                                      <p:to>
                                        <p:strVal val="visible"/>
                                      </p:to>
                                    </p:set>
                                    <p:animEffect transition="in" filter="diamond(in)">
                                      <p:cBhvr>
                                        <p:cTn id="12" dur="1000"/>
                                        <p:tgtEl>
                                          <p:spTgt spid="8499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5000"/>
                                        </p:tgtEl>
                                        <p:attrNameLst>
                                          <p:attrName>style.visibility</p:attrName>
                                        </p:attrNameLst>
                                      </p:cBhvr>
                                      <p:to>
                                        <p:strVal val="visible"/>
                                      </p:to>
                                    </p:set>
                                    <p:animEffect transition="in" filter="diamond(in)">
                                      <p:cBhvr>
                                        <p:cTn id="17" dur="1000"/>
                                        <p:tgtEl>
                                          <p:spTgt spid="8500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5001"/>
                                        </p:tgtEl>
                                        <p:attrNameLst>
                                          <p:attrName>style.visibility</p:attrName>
                                        </p:attrNameLst>
                                      </p:cBhvr>
                                      <p:to>
                                        <p:strVal val="visible"/>
                                      </p:to>
                                    </p:set>
                                    <p:animEffect transition="in" filter="diamond(in)">
                                      <p:cBhvr>
                                        <p:cTn id="22" dur="5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9" grpId="0" animBg="1"/>
      <p:bldP spid="85000" grpId="0" animBg="1"/>
      <p:bldP spid="8500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73094" y="2174950"/>
            <a:ext cx="10058400" cy="2246769"/>
          </a:xfrm>
          <a:prstGeom prst="rect">
            <a:avLst/>
          </a:prstGeom>
        </p:spPr>
        <p:txBody>
          <a:bodyPr wrap="square">
            <a:spAutoFit/>
          </a:bodyPr>
          <a:lstStyle/>
          <a:p>
            <a:pPr marL="285750" indent="-285750">
              <a:buClr>
                <a:srgbClr val="0070C0"/>
              </a:buClr>
              <a:buFont typeface="Symbol" panose="05050102010706020507" pitchFamily="18" charset="2"/>
              <a:buChar char="®"/>
            </a:pPr>
            <a:r>
              <a:rPr lang="pt-BR" sz="2800" dirty="0"/>
              <a:t> Apresentação do Programa da disciplina</a:t>
            </a:r>
          </a:p>
          <a:p>
            <a:pPr marL="285750" indent="-285750">
              <a:buClr>
                <a:srgbClr val="0070C0"/>
              </a:buClr>
              <a:buFont typeface="Symbol" panose="05050102010706020507" pitchFamily="18" charset="2"/>
              <a:buChar char="®"/>
            </a:pPr>
            <a:r>
              <a:rPr lang="pt-BR" sz="2800" dirty="0"/>
              <a:t> Apresentação sintética da Área de Estudo de Campo</a:t>
            </a:r>
          </a:p>
          <a:p>
            <a:pPr marL="285750" indent="-285750">
              <a:buClr>
                <a:srgbClr val="0070C0"/>
              </a:buClr>
              <a:buFont typeface="Symbol" panose="05050102010706020507" pitchFamily="18" charset="2"/>
              <a:buChar char="®"/>
            </a:pPr>
            <a:r>
              <a:rPr lang="pt-BR" sz="2800" dirty="0"/>
              <a:t>Organização dos grupos por Eixo temático  de Estudos</a:t>
            </a:r>
          </a:p>
          <a:p>
            <a:pPr marL="285750" indent="-285750">
              <a:buClr>
                <a:srgbClr val="0070C0"/>
              </a:buClr>
              <a:buFont typeface="Symbol" panose="05050102010706020507" pitchFamily="18" charset="2"/>
              <a:buChar char="®"/>
            </a:pPr>
            <a:r>
              <a:rPr lang="pt-BR" sz="2800" dirty="0"/>
              <a:t> Lista de alunos para trabalho de campo e distribuição dos temas de estudo</a:t>
            </a:r>
          </a:p>
        </p:txBody>
      </p:sp>
      <p:sp>
        <p:nvSpPr>
          <p:cNvPr id="3" name="CaixaDeTexto 2"/>
          <p:cNvSpPr txBox="1"/>
          <p:nvPr/>
        </p:nvSpPr>
        <p:spPr>
          <a:xfrm>
            <a:off x="1708030" y="353683"/>
            <a:ext cx="2547492" cy="584775"/>
          </a:xfrm>
          <a:prstGeom prst="rect">
            <a:avLst/>
          </a:prstGeom>
          <a:noFill/>
        </p:spPr>
        <p:txBody>
          <a:bodyPr wrap="none" rtlCol="0">
            <a:spAutoFit/>
          </a:bodyPr>
          <a:lstStyle/>
          <a:p>
            <a:r>
              <a:rPr lang="pt-BR" sz="3200" b="1" dirty="0">
                <a:solidFill>
                  <a:srgbClr val="7030A0"/>
                </a:solidFill>
              </a:rPr>
              <a:t>Pauta 07/08</a:t>
            </a:r>
          </a:p>
        </p:txBody>
      </p:sp>
    </p:spTree>
    <p:extLst>
      <p:ext uri="{BB962C8B-B14F-4D97-AF65-F5344CB8AC3E}">
        <p14:creationId xmlns:p14="http://schemas.microsoft.com/office/powerpoint/2010/main" val="24745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639615" y="1311727"/>
            <a:ext cx="9385607" cy="4893647"/>
          </a:xfrm>
          <a:prstGeom prst="rect">
            <a:avLst/>
          </a:prstGeom>
          <a:noFill/>
          <a:ln w="9525">
            <a:noFill/>
            <a:miter lim="800000"/>
            <a:headEnd/>
            <a:tailEnd/>
          </a:ln>
        </p:spPr>
        <p:txBody>
          <a:bodyPr wrap="square" anchor="ctr">
            <a:spAutoFit/>
          </a:bodyPr>
          <a:lstStyle/>
          <a:p>
            <a:pPr>
              <a:buFontTx/>
              <a:buBlip>
                <a:blip r:embed="rId2"/>
              </a:buBlip>
            </a:pPr>
            <a:r>
              <a:rPr lang="pt-BR" sz="2400" dirty="0">
                <a:latin typeface="Calibri" panose="020F0502020204030204" pitchFamily="34" charset="0"/>
              </a:rPr>
              <a:t> Possibilitar ao aluno trabalhar conceitos que auxiliem a compreensão da distribuição dos seres vivos no tempo e no espaço;</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Discutir o caráter interdisciplinar da Biogeografia, promovendo um encontro entre as abordagens Geográficas e Ecológicas;</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Possibilitar ao aluno a análise, discussão e interpretação das teorias, métodos e técnicas de interpretação biogeográficas através do desenvolvimento de projeto didático;</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Dar oportunidade aos alunos de vivenciarem, por meio de trabalhos práticos de campo, as relações entre a Biogeografia e a Conservação da Natureza.</a:t>
            </a:r>
          </a:p>
        </p:txBody>
      </p:sp>
      <p:sp>
        <p:nvSpPr>
          <p:cNvPr id="144389" name="Rectangle 5"/>
          <p:cNvSpPr>
            <a:spLocks noChangeArrowheads="1"/>
          </p:cNvSpPr>
          <p:nvPr/>
        </p:nvSpPr>
        <p:spPr bwMode="auto">
          <a:xfrm>
            <a:off x="2010615" y="379512"/>
            <a:ext cx="5106719" cy="523220"/>
          </a:xfrm>
          <a:prstGeom prst="rect">
            <a:avLst/>
          </a:prstGeom>
          <a:noFill/>
          <a:ln w="9525">
            <a:noFill/>
            <a:miter lim="800000"/>
            <a:headEnd/>
            <a:tailEnd/>
          </a:ln>
          <a:effectLst/>
        </p:spPr>
        <p:txBody>
          <a:bodyPr wrap="none">
            <a:spAutoFit/>
          </a:bodyPr>
          <a:lstStyle/>
          <a:p>
            <a:pPr>
              <a:defRPr/>
            </a:pPr>
            <a:r>
              <a:rPr lang="pt-BR" sz="2800" i="1" dirty="0">
                <a:solidFill>
                  <a:srgbClr val="006600"/>
                </a:solidFill>
                <a:effectLst>
                  <a:outerShdw blurRad="38100" dist="38100" dir="2700000" algn="tl">
                    <a:srgbClr val="000000"/>
                  </a:outerShdw>
                </a:effectLst>
                <a:latin typeface="Calibri" panose="020F0502020204030204" pitchFamily="34" charset="0"/>
              </a:rPr>
              <a:t>OBJETIVOS GERAIS DA DISCIPLINA</a:t>
            </a:r>
          </a:p>
        </p:txBody>
      </p:sp>
    </p:spTree>
    <p:extLst>
      <p:ext uri="{BB962C8B-B14F-4D97-AF65-F5344CB8AC3E}">
        <p14:creationId xmlns:p14="http://schemas.microsoft.com/office/powerpoint/2010/main" val="192152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2667000" y="1448268"/>
            <a:ext cx="7786688" cy="4401205"/>
          </a:xfrm>
          <a:prstGeom prst="rect">
            <a:avLst/>
          </a:prstGeom>
          <a:noFill/>
          <a:ln w="9525">
            <a:noFill/>
            <a:miter lim="800000"/>
            <a:headEnd/>
            <a:tailEnd/>
          </a:ln>
        </p:spPr>
        <p:txBody>
          <a:bodyPr anchor="ctr">
            <a:spAutoFit/>
          </a:bodyPr>
          <a:lstStyle/>
          <a:p>
            <a:pPr>
              <a:tabLst>
                <a:tab pos="457200" algn="l"/>
              </a:tabLst>
            </a:pPr>
            <a:endParaRPr lang="pt-BR" sz="2000" dirty="0">
              <a:latin typeface="Calibri" panose="020F0502020204030204" pitchFamily="34" charset="0"/>
            </a:endParaRPr>
          </a:p>
          <a:p>
            <a:pPr>
              <a:tabLst>
                <a:tab pos="457200" algn="l"/>
              </a:tabLst>
            </a:pPr>
            <a:r>
              <a:rPr lang="pt-BR" sz="2000" dirty="0">
                <a:solidFill>
                  <a:srgbClr val="FF3300"/>
                </a:solidFill>
                <a:latin typeface="Calibri" panose="020F0502020204030204" pitchFamily="34" charset="0"/>
              </a:rPr>
              <a:t>Tema 1</a:t>
            </a:r>
            <a:r>
              <a:rPr lang="pt-BR" sz="2000" dirty="0">
                <a:latin typeface="Calibri" panose="020F0502020204030204" pitchFamily="34" charset="0"/>
              </a:rPr>
              <a:t> – A espacialidade da vida na dimensão Histórica da Biogeografia</a:t>
            </a:r>
          </a:p>
          <a:p>
            <a:pPr lvl="2">
              <a:buBlip>
                <a:blip r:embed="rId2"/>
              </a:buBlip>
              <a:tabLst>
                <a:tab pos="457200" algn="l"/>
              </a:tabLst>
            </a:pPr>
            <a:r>
              <a:rPr lang="pt-BR" sz="2000" dirty="0">
                <a:latin typeface="Calibri" panose="020F0502020204030204" pitchFamily="34" charset="0"/>
              </a:rPr>
              <a:t> A biogeografia </a:t>
            </a:r>
            <a:r>
              <a:rPr lang="pt-BR" sz="2000" dirty="0" err="1">
                <a:latin typeface="Calibri" panose="020F0502020204030204" pitchFamily="34" charset="0"/>
              </a:rPr>
              <a:t>pré</a:t>
            </a:r>
            <a:r>
              <a:rPr lang="pt-BR" sz="2000" dirty="0">
                <a:latin typeface="Calibri" panose="020F0502020204030204" pitchFamily="34" charset="0"/>
              </a:rPr>
              <a:t>-darwinista</a:t>
            </a:r>
          </a:p>
          <a:p>
            <a:pPr lvl="2">
              <a:buBlip>
                <a:blip r:embed="rId2"/>
              </a:buBlip>
              <a:tabLst>
                <a:tab pos="457200" algn="l"/>
              </a:tabLst>
            </a:pPr>
            <a:r>
              <a:rPr lang="pt-BR" sz="2000" dirty="0">
                <a:latin typeface="Calibri" panose="020F0502020204030204" pitchFamily="34" charset="0"/>
              </a:rPr>
              <a:t>Wallace, Darwin e a Biogeografia moderna</a:t>
            </a:r>
          </a:p>
          <a:p>
            <a:pPr lvl="2">
              <a:buBlip>
                <a:blip r:embed="rId2"/>
              </a:buBlip>
              <a:tabLst>
                <a:tab pos="457200" algn="l"/>
              </a:tabLst>
            </a:pPr>
            <a:r>
              <a:rPr lang="pt-BR" sz="2000" dirty="0">
                <a:latin typeface="Calibri" panose="020F0502020204030204" pitchFamily="34" charset="0"/>
              </a:rPr>
              <a:t>Biogeografia  de campo: formas de abordagem</a:t>
            </a:r>
          </a:p>
          <a:p>
            <a:pPr lvl="2">
              <a:buBlip>
                <a:blip r:embed="rId2"/>
              </a:buBlip>
              <a:tabLst>
                <a:tab pos="457200" algn="l"/>
              </a:tabLst>
            </a:pPr>
            <a:r>
              <a:rPr lang="pt-BR" sz="2000" dirty="0">
                <a:latin typeface="Calibri" panose="020F0502020204030204" pitchFamily="34" charset="0"/>
              </a:rPr>
              <a:t>Biogeografia e Conservação na atualidade</a:t>
            </a:r>
          </a:p>
          <a:p>
            <a:pPr lvl="2">
              <a:buBlip>
                <a:blip r:embed="rId2"/>
              </a:buBlip>
              <a:tabLst>
                <a:tab pos="457200" algn="l"/>
              </a:tabLst>
            </a:pPr>
            <a:r>
              <a:rPr lang="pt-BR" sz="2000" dirty="0">
                <a:latin typeface="Calibri" panose="020F0502020204030204" pitchFamily="34" charset="0"/>
              </a:rPr>
              <a:t>Porque proteger a biodiversidade?</a:t>
            </a:r>
          </a:p>
          <a:p>
            <a:pPr lvl="2">
              <a:buBlip>
                <a:blip r:embed="rId2"/>
              </a:buBlip>
              <a:tabLst>
                <a:tab pos="457200" algn="l"/>
              </a:tabLst>
            </a:pPr>
            <a:r>
              <a:rPr lang="pt-BR" sz="2000" dirty="0">
                <a:latin typeface="Calibri" panose="020F0502020204030204" pitchFamily="34" charset="0"/>
              </a:rPr>
              <a:t>Conservar com sociodiversidade</a:t>
            </a:r>
          </a:p>
          <a:p>
            <a:pPr>
              <a:tabLst>
                <a:tab pos="457200" algn="l"/>
              </a:tabLst>
            </a:pPr>
            <a:endParaRPr lang="pt-BR" sz="2000" dirty="0">
              <a:latin typeface="Calibri" panose="020F0502020204030204" pitchFamily="34" charset="0"/>
            </a:endParaRPr>
          </a:p>
          <a:p>
            <a:pPr>
              <a:tabLst>
                <a:tab pos="457200" algn="l"/>
              </a:tabLst>
            </a:pPr>
            <a:endParaRPr lang="pt-BR" sz="2000" dirty="0">
              <a:latin typeface="Calibri" panose="020F0502020204030204" pitchFamily="34" charset="0"/>
            </a:endParaRPr>
          </a:p>
          <a:p>
            <a:pPr>
              <a:tabLst>
                <a:tab pos="457200" algn="l"/>
              </a:tabLst>
            </a:pPr>
            <a:r>
              <a:rPr lang="pt-BR" sz="2000" dirty="0">
                <a:solidFill>
                  <a:srgbClr val="FF3300"/>
                </a:solidFill>
                <a:latin typeface="Calibri" panose="020F0502020204030204" pitchFamily="34" charset="0"/>
              </a:rPr>
              <a:t>Tema 2</a:t>
            </a:r>
            <a:r>
              <a:rPr lang="pt-BR" sz="2000" dirty="0">
                <a:latin typeface="Calibri" panose="020F0502020204030204" pitchFamily="34" charset="0"/>
              </a:rPr>
              <a:t> – Teorias Biogeográficas</a:t>
            </a:r>
          </a:p>
          <a:p>
            <a:pPr lvl="2">
              <a:buBlip>
                <a:blip r:embed="rId3"/>
              </a:buBlip>
              <a:tabLst>
                <a:tab pos="457200" algn="l"/>
              </a:tabLst>
            </a:pPr>
            <a:r>
              <a:rPr lang="pt-BR" sz="2000" dirty="0">
                <a:latin typeface="Calibri" panose="020F0502020204030204" pitchFamily="34" charset="0"/>
              </a:rPr>
              <a:t>Teoria dos Redutos e Refúgios Ecológicos do Quaternário</a:t>
            </a:r>
          </a:p>
          <a:p>
            <a:pPr lvl="2">
              <a:buBlip>
                <a:blip r:embed="rId3"/>
              </a:buBlip>
              <a:tabLst>
                <a:tab pos="457200" algn="l"/>
              </a:tabLst>
            </a:pPr>
            <a:r>
              <a:rPr lang="pt-BR" sz="2000" dirty="0">
                <a:latin typeface="Calibri" panose="020F0502020204030204" pitchFamily="34" charset="0"/>
              </a:rPr>
              <a:t>Teoria da Biogeografia de Ilhas (TEBI)</a:t>
            </a:r>
          </a:p>
          <a:p>
            <a:pPr lvl="2">
              <a:buBlip>
                <a:blip r:embed="rId3"/>
              </a:buBlip>
              <a:tabLst>
                <a:tab pos="457200" algn="l"/>
              </a:tabLst>
            </a:pPr>
            <a:r>
              <a:rPr lang="pt-BR" sz="2000" dirty="0">
                <a:latin typeface="Calibri" panose="020F0502020204030204" pitchFamily="34" charset="0"/>
              </a:rPr>
              <a:t>Ecologia da Paisagem e Desenhos de Conservação</a:t>
            </a:r>
          </a:p>
        </p:txBody>
      </p:sp>
      <p:sp>
        <p:nvSpPr>
          <p:cNvPr id="26627" name="Rectangle 5"/>
          <p:cNvSpPr>
            <a:spLocks noChangeArrowheads="1"/>
          </p:cNvSpPr>
          <p:nvPr/>
        </p:nvSpPr>
        <p:spPr bwMode="auto">
          <a:xfrm>
            <a:off x="2914650" y="587376"/>
            <a:ext cx="7236276" cy="584775"/>
          </a:xfrm>
          <a:prstGeom prst="rect">
            <a:avLst/>
          </a:prstGeom>
          <a:noFill/>
          <a:ln w="9525">
            <a:noFill/>
            <a:miter lim="800000"/>
            <a:headEnd/>
            <a:tailEnd/>
          </a:ln>
        </p:spPr>
        <p:txBody>
          <a:bodyPr wrap="none">
            <a:spAutoFit/>
          </a:bodyPr>
          <a:lstStyle/>
          <a:p>
            <a:r>
              <a:rPr lang="pt-BR" sz="3200" i="1" dirty="0">
                <a:solidFill>
                  <a:srgbClr val="006600"/>
                </a:solidFill>
                <a:latin typeface="Comic Sans MS" pitchFamily="66" charset="0"/>
              </a:rPr>
              <a:t>Conteúdos das aulas teóricas (2023)</a:t>
            </a:r>
          </a:p>
        </p:txBody>
      </p:sp>
    </p:spTree>
    <p:extLst>
      <p:ext uri="{BB962C8B-B14F-4D97-AF65-F5344CB8AC3E}">
        <p14:creationId xmlns:p14="http://schemas.microsoft.com/office/powerpoint/2010/main" val="366603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2914650" y="874781"/>
            <a:ext cx="7669212" cy="5324535"/>
          </a:xfrm>
          <a:prstGeom prst="rect">
            <a:avLst/>
          </a:prstGeom>
          <a:noFill/>
          <a:ln w="9525">
            <a:noFill/>
            <a:miter lim="800000"/>
            <a:headEnd/>
            <a:tailEnd/>
          </a:ln>
        </p:spPr>
        <p:txBody>
          <a:bodyPr anchor="ctr">
            <a:spAutoFit/>
          </a:bodyPr>
          <a:lstStyle/>
          <a:p>
            <a:r>
              <a:rPr lang="pt-BR" sz="2000" dirty="0">
                <a:solidFill>
                  <a:srgbClr val="FF3300"/>
                </a:solidFill>
                <a:latin typeface="Calibri" panose="020F0502020204030204" pitchFamily="34" charset="0"/>
              </a:rPr>
              <a:t>Tema 3</a:t>
            </a:r>
            <a:r>
              <a:rPr lang="pt-BR" sz="2000" dirty="0">
                <a:latin typeface="Calibri" panose="020F0502020204030204" pitchFamily="34" charset="0"/>
              </a:rPr>
              <a:t> – Conservação Biogeográfica</a:t>
            </a:r>
          </a:p>
          <a:p>
            <a:pPr lvl="2">
              <a:buFontTx/>
              <a:buBlip>
                <a:blip r:embed="rId2"/>
              </a:buBlip>
            </a:pPr>
            <a:r>
              <a:rPr lang="pt-BR" sz="2000" dirty="0">
                <a:latin typeface="Calibri" panose="020F0502020204030204" pitchFamily="34" charset="0"/>
              </a:rPr>
              <a:t>Introdução a Conservação Biogeográfica (teoria e métodos)</a:t>
            </a:r>
          </a:p>
          <a:p>
            <a:pPr lvl="2">
              <a:buFontTx/>
              <a:buBlip>
                <a:blip r:embed="rId2"/>
              </a:buBlip>
            </a:pPr>
            <a:r>
              <a:rPr lang="pt-BR" sz="2000" dirty="0">
                <a:latin typeface="Calibri" panose="020F0502020204030204" pitchFamily="34" charset="0"/>
              </a:rPr>
              <a:t>Áreas protegidas no Brasil (Lei Florestal/ SNUC)</a:t>
            </a:r>
          </a:p>
          <a:p>
            <a:pPr lvl="2">
              <a:buFontTx/>
              <a:buBlip>
                <a:blip r:embed="rId2"/>
              </a:buBlip>
            </a:pPr>
            <a:r>
              <a:rPr lang="pt-BR" sz="2000" dirty="0">
                <a:latin typeface="Calibri" panose="020F0502020204030204" pitchFamily="34" charset="0"/>
              </a:rPr>
              <a:t> Proteção da Biodiversidade no Estado de São Paulo (Representatividade, Projeto Biota FAPESP, SIEFLOR, SIGAP)</a:t>
            </a:r>
          </a:p>
          <a:p>
            <a:pPr lvl="2">
              <a:buFontTx/>
              <a:buBlip>
                <a:blip r:embed="rId2"/>
              </a:buBlip>
            </a:pPr>
            <a:r>
              <a:rPr lang="pt-BR" sz="2000" dirty="0">
                <a:latin typeface="Calibri" panose="020F0502020204030204" pitchFamily="34" charset="0"/>
              </a:rPr>
              <a:t> Paradigma do Desmatamento e a Conservação de Florestas Tropicais. </a:t>
            </a:r>
          </a:p>
          <a:p>
            <a:pPr lvl="2">
              <a:buFontTx/>
              <a:buBlip>
                <a:blip r:embed="rId2"/>
              </a:buBlip>
            </a:pPr>
            <a:r>
              <a:rPr lang="pt-BR" sz="2000" dirty="0">
                <a:latin typeface="Calibri" panose="020F0502020204030204" pitchFamily="34" charset="0"/>
              </a:rPr>
              <a:t> Planejamento sistemático da conservação e a proteção dos Cerrados Brasileiros /Caatingas / Florestas </a:t>
            </a:r>
            <a:r>
              <a:rPr lang="pt-BR" sz="2000" dirty="0" err="1">
                <a:latin typeface="Calibri" panose="020F0502020204030204" pitchFamily="34" charset="0"/>
              </a:rPr>
              <a:t>Ombrofilas</a:t>
            </a:r>
            <a:r>
              <a:rPr lang="pt-BR" sz="2000" dirty="0">
                <a:latin typeface="Calibri" panose="020F0502020204030204" pitchFamily="34" charset="0"/>
              </a:rPr>
              <a:t> Mistas e Campos Sulinos</a:t>
            </a:r>
          </a:p>
          <a:p>
            <a:pPr>
              <a:buFontTx/>
              <a:buBlip>
                <a:blip r:embed="rId2"/>
              </a:buBlip>
            </a:pPr>
            <a:endParaRPr lang="pt-BR" sz="2000" dirty="0">
              <a:latin typeface="Calibri" panose="020F0502020204030204" pitchFamily="34" charset="0"/>
            </a:endParaRPr>
          </a:p>
          <a:p>
            <a:r>
              <a:rPr lang="pt-BR" sz="2000" dirty="0">
                <a:solidFill>
                  <a:srgbClr val="FF3300"/>
                </a:solidFill>
                <a:latin typeface="Calibri" panose="020F0502020204030204" pitchFamily="34" charset="0"/>
              </a:rPr>
              <a:t>Tema 4</a:t>
            </a:r>
            <a:r>
              <a:rPr lang="pt-BR" sz="2000" dirty="0">
                <a:latin typeface="Calibri" panose="020F0502020204030204" pitchFamily="34" charset="0"/>
              </a:rPr>
              <a:t> – Estudos da Conservação biogeográfica no contexto da Paisagem</a:t>
            </a:r>
          </a:p>
          <a:p>
            <a:pPr marL="800100" lvl="1" indent="-342900">
              <a:buClr>
                <a:srgbClr val="0070C0"/>
              </a:buClr>
              <a:buFont typeface="Symbol" panose="05050102010706020507" pitchFamily="18" charset="2"/>
              <a:buChar char="®"/>
            </a:pPr>
            <a:r>
              <a:rPr lang="pt-BR" sz="2000" dirty="0">
                <a:latin typeface="Calibri" panose="020F0502020204030204" pitchFamily="34" charset="0"/>
              </a:rPr>
              <a:t>Biogeografia e paisagem (conceitos e métodos) </a:t>
            </a:r>
          </a:p>
          <a:p>
            <a:pPr marL="800100" lvl="1" indent="-342900">
              <a:buClr>
                <a:srgbClr val="0070C0"/>
              </a:buClr>
              <a:buFont typeface="Symbol" panose="05050102010706020507" pitchFamily="18" charset="2"/>
              <a:buChar char="®"/>
            </a:pPr>
            <a:r>
              <a:rPr lang="pt-BR" sz="2000" dirty="0">
                <a:latin typeface="Calibri" panose="020F0502020204030204" pitchFamily="34" charset="0"/>
              </a:rPr>
              <a:t>Cartografia dos níveis hierárquicos dos Manguezais: uma visão sistêmica</a:t>
            </a:r>
          </a:p>
          <a:p>
            <a:pPr marL="800100" lvl="1" indent="-342900">
              <a:buClr>
                <a:srgbClr val="0070C0"/>
              </a:buClr>
              <a:buFont typeface="Symbol" panose="05050102010706020507" pitchFamily="18" charset="2"/>
              <a:buChar char="®"/>
            </a:pPr>
            <a:r>
              <a:rPr lang="pt-BR" sz="2000" dirty="0">
                <a:latin typeface="Calibri" panose="020F0502020204030204" pitchFamily="34" charset="0"/>
              </a:rPr>
              <a:t>Florestas culturais e Unidades de Conservação</a:t>
            </a:r>
          </a:p>
        </p:txBody>
      </p:sp>
      <p:sp>
        <p:nvSpPr>
          <p:cNvPr id="44035" name="Rectangle 5"/>
          <p:cNvSpPr>
            <a:spLocks noChangeArrowheads="1"/>
          </p:cNvSpPr>
          <p:nvPr/>
        </p:nvSpPr>
        <p:spPr bwMode="auto">
          <a:xfrm>
            <a:off x="2914650" y="404665"/>
            <a:ext cx="5224764" cy="584775"/>
          </a:xfrm>
          <a:prstGeom prst="rect">
            <a:avLst/>
          </a:prstGeom>
          <a:noFill/>
          <a:ln w="9525">
            <a:noFill/>
            <a:miter lim="800000"/>
            <a:headEnd/>
            <a:tailEnd/>
          </a:ln>
        </p:spPr>
        <p:txBody>
          <a:bodyPr wrap="none">
            <a:spAutoFit/>
          </a:bodyPr>
          <a:lstStyle/>
          <a:p>
            <a:r>
              <a:rPr lang="pt-BR" sz="3200" i="1" dirty="0">
                <a:solidFill>
                  <a:srgbClr val="006600"/>
                </a:solidFill>
                <a:latin typeface="Calibri" panose="020F0502020204030204" pitchFamily="34" charset="0"/>
              </a:rPr>
              <a:t>Conteúdos das aulas teóricas:</a:t>
            </a:r>
          </a:p>
        </p:txBody>
      </p:sp>
    </p:spTree>
    <p:extLst>
      <p:ext uri="{BB962C8B-B14F-4D97-AF65-F5344CB8AC3E}">
        <p14:creationId xmlns:p14="http://schemas.microsoft.com/office/powerpoint/2010/main" val="36878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WordArt 2"/>
          <p:cNvSpPr>
            <a:spLocks noChangeArrowheads="1" noChangeShapeType="1" noTextEdit="1"/>
          </p:cNvSpPr>
          <p:nvPr/>
        </p:nvSpPr>
        <p:spPr bwMode="auto">
          <a:xfrm>
            <a:off x="2336679" y="413266"/>
            <a:ext cx="8170118" cy="542925"/>
          </a:xfrm>
          <a:prstGeom prst="rect">
            <a:avLst/>
          </a:prstGeom>
        </p:spPr>
        <p:txBody>
          <a:bodyPr wrap="none" fromWordArt="1">
            <a:prstTxWarp prst="textPlain">
              <a:avLst>
                <a:gd name="adj" fmla="val 50000"/>
              </a:avLst>
            </a:prstTxWarp>
          </a:bodyPr>
          <a:lstStyle/>
          <a:p>
            <a:pPr algn="ctr"/>
            <a:r>
              <a:rPr lang="pt-BR" sz="3600" b="1" i="1" kern="10" dirty="0">
                <a:ln w="9525">
                  <a:solidFill>
                    <a:srgbClr val="000000"/>
                  </a:solidFill>
                  <a:round/>
                  <a:headEnd/>
                  <a:tailEnd/>
                </a:ln>
                <a:solidFill>
                  <a:srgbClr val="C00000"/>
                </a:solidFill>
                <a:latin typeface="Verdana"/>
                <a:ea typeface="Verdana"/>
                <a:cs typeface="Verdana"/>
              </a:rPr>
              <a:t>AULAS PRÁTICAS – OFICINAS E TRABALHO DE CAMPO</a:t>
            </a:r>
          </a:p>
        </p:txBody>
      </p:sp>
      <p:sp>
        <p:nvSpPr>
          <p:cNvPr id="50208" name="Rectangle 1"/>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pPr eaLnBrk="0" hangingPunct="0"/>
            <a:endParaRPr lang="pt-BR"/>
          </a:p>
        </p:txBody>
      </p:sp>
      <p:sp>
        <p:nvSpPr>
          <p:cNvPr id="50209" name="Rectangle 33"/>
          <p:cNvSpPr>
            <a:spLocks noChangeArrowheads="1"/>
          </p:cNvSpPr>
          <p:nvPr/>
        </p:nvSpPr>
        <p:spPr bwMode="auto">
          <a:xfrm>
            <a:off x="1524001" y="-3301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tabLst>
                <a:tab pos="-338138" algn="l"/>
              </a:tabLst>
            </a:pPr>
            <a:endParaRPr lang="pt-BR" sz="2800" b="1">
              <a:latin typeface="Times New Roman" pitchFamily="18" charset="0"/>
            </a:endParaRPr>
          </a:p>
        </p:txBody>
      </p:sp>
      <p:sp>
        <p:nvSpPr>
          <p:cNvPr id="8" name="Content Placeholder 7"/>
          <p:cNvSpPr>
            <a:spLocks noGrp="1"/>
          </p:cNvSpPr>
          <p:nvPr>
            <p:ph sz="half" idx="1"/>
          </p:nvPr>
        </p:nvSpPr>
        <p:spPr>
          <a:xfrm>
            <a:off x="1914144" y="1524000"/>
            <a:ext cx="4876800" cy="3225282"/>
          </a:xfrm>
        </p:spPr>
        <p:txBody>
          <a:bodyPr>
            <a:normAutofit lnSpcReduction="10000"/>
          </a:bodyPr>
          <a:lstStyle/>
          <a:p>
            <a:pPr>
              <a:buNone/>
            </a:pPr>
            <a:r>
              <a:rPr lang="pt-BR" sz="2000" b="1" dirty="0">
                <a:latin typeface="Calibri" pitchFamily="34" charset="0"/>
              </a:rPr>
              <a:t>PROJETO DE ESTUDO DE CAMPO</a:t>
            </a:r>
          </a:p>
          <a:p>
            <a:pPr>
              <a:buNone/>
            </a:pPr>
            <a:endParaRPr lang="pt-BR" sz="2000" dirty="0">
              <a:latin typeface="Calibri" pitchFamily="34" charset="0"/>
            </a:endParaRPr>
          </a:p>
          <a:p>
            <a:pPr lvl="0"/>
            <a:r>
              <a:rPr lang="pt-BR" sz="2000" dirty="0">
                <a:latin typeface="Calibri" pitchFamily="34" charset="0"/>
              </a:rPr>
              <a:t>Biogeografia de campo: as formas de abordagem </a:t>
            </a:r>
          </a:p>
          <a:p>
            <a:pPr lvl="0"/>
            <a:r>
              <a:rPr lang="pt-BR" sz="2000" dirty="0">
                <a:latin typeface="Calibri" pitchFamily="34" charset="0"/>
              </a:rPr>
              <a:t>Temas e trabalho de campo </a:t>
            </a:r>
          </a:p>
          <a:p>
            <a:pPr lvl="0"/>
            <a:r>
              <a:rPr lang="pt-BR" sz="2000" dirty="0">
                <a:latin typeface="Calibri" pitchFamily="34" charset="0"/>
              </a:rPr>
              <a:t>Estudo em Espaços Protegidos</a:t>
            </a:r>
          </a:p>
          <a:p>
            <a:pPr lvl="0"/>
            <a:r>
              <a:rPr lang="pt-BR" sz="2000" dirty="0">
                <a:latin typeface="Calibri" pitchFamily="34" charset="0"/>
              </a:rPr>
              <a:t>Conhecer principais padrões de vegetação do Brasil. </a:t>
            </a:r>
          </a:p>
          <a:p>
            <a:pPr lvl="0"/>
            <a:r>
              <a:rPr lang="pt-BR" sz="2000" dirty="0">
                <a:latin typeface="Calibri" pitchFamily="34" charset="0"/>
              </a:rPr>
              <a:t>Mapeamento de habitats</a:t>
            </a:r>
          </a:p>
        </p:txBody>
      </p:sp>
      <p:sp>
        <p:nvSpPr>
          <p:cNvPr id="10" name="Content Placeholder 2"/>
          <p:cNvSpPr>
            <a:spLocks noGrp="1"/>
          </p:cNvSpPr>
          <p:nvPr>
            <p:ph sz="half" idx="1"/>
          </p:nvPr>
        </p:nvSpPr>
        <p:spPr>
          <a:xfrm>
            <a:off x="7350966" y="1524000"/>
            <a:ext cx="4449969" cy="4628728"/>
          </a:xfrm>
        </p:spPr>
        <p:txBody>
          <a:bodyPr>
            <a:normAutofit/>
          </a:bodyPr>
          <a:lstStyle/>
          <a:p>
            <a:pPr>
              <a:buNone/>
            </a:pPr>
            <a:r>
              <a:rPr lang="pt-BR" sz="2000" b="1" dirty="0">
                <a:latin typeface="Calibri" pitchFamily="34" charset="0"/>
              </a:rPr>
              <a:t>OFICINAS  DE ESTUDOS DA VEGETAÇÃO </a:t>
            </a:r>
          </a:p>
          <a:p>
            <a:pPr>
              <a:buNone/>
            </a:pPr>
            <a:endParaRPr lang="pt-BR" sz="2000" dirty="0">
              <a:latin typeface="Calibri" pitchFamily="34" charset="0"/>
            </a:endParaRPr>
          </a:p>
          <a:p>
            <a:pPr lvl="0"/>
            <a:r>
              <a:rPr lang="pt-BR" sz="2000" dirty="0">
                <a:latin typeface="Calibri" pitchFamily="34" charset="0"/>
              </a:rPr>
              <a:t>Técnicas de estudo da vegetação: </a:t>
            </a:r>
          </a:p>
          <a:p>
            <a:pPr lvl="1">
              <a:buFont typeface="Wingdings" pitchFamily="2" charset="2"/>
              <a:buChar char="ü"/>
            </a:pPr>
            <a:r>
              <a:rPr lang="pt-BR" sz="1600" dirty="0">
                <a:latin typeface="Calibri" pitchFamily="34" charset="0"/>
              </a:rPr>
              <a:t> observação e descrição da vegetação</a:t>
            </a:r>
          </a:p>
          <a:p>
            <a:pPr lvl="1">
              <a:buFont typeface="Wingdings" pitchFamily="2" charset="2"/>
              <a:buChar char="ü"/>
            </a:pPr>
            <a:r>
              <a:rPr lang="pt-BR" sz="1600" dirty="0">
                <a:latin typeface="Calibri" pitchFamily="34" charset="0"/>
              </a:rPr>
              <a:t>coleta e herborização</a:t>
            </a:r>
          </a:p>
          <a:p>
            <a:pPr lvl="1">
              <a:buFont typeface="Wingdings" pitchFamily="2" charset="2"/>
              <a:buChar char="ü"/>
            </a:pPr>
            <a:r>
              <a:rPr lang="pt-BR" sz="1600" dirty="0">
                <a:latin typeface="Calibri" pitchFamily="34" charset="0"/>
              </a:rPr>
              <a:t>decifrando a planta</a:t>
            </a:r>
          </a:p>
          <a:p>
            <a:pPr lvl="1">
              <a:buFont typeface="Wingdings" pitchFamily="2" charset="2"/>
              <a:buChar char="ü"/>
            </a:pPr>
            <a:r>
              <a:rPr lang="pt-BR" sz="1600" dirty="0">
                <a:latin typeface="Calibri" pitchFamily="34" charset="0"/>
              </a:rPr>
              <a:t>levantamento florístico e fitossociológico parcelas fixas</a:t>
            </a:r>
          </a:p>
          <a:p>
            <a:pPr lvl="1">
              <a:buFont typeface="Wingdings" pitchFamily="2" charset="2"/>
              <a:buChar char="ü"/>
            </a:pPr>
            <a:r>
              <a:rPr lang="pt-BR" sz="1600" dirty="0">
                <a:latin typeface="Calibri" pitchFamily="34" charset="0"/>
              </a:rPr>
              <a:t>levantamento florístico e fitossociológico quadrante centrado</a:t>
            </a:r>
          </a:p>
          <a:p>
            <a:pPr lvl="1">
              <a:buFont typeface="Wingdings" pitchFamily="2" charset="2"/>
              <a:buChar char="ü"/>
            </a:pPr>
            <a:r>
              <a:rPr lang="pt-BR" sz="1600" dirty="0">
                <a:latin typeface="Calibri" pitchFamily="34" charset="0"/>
              </a:rPr>
              <a:t>desenho do perfil da vegetação</a:t>
            </a:r>
          </a:p>
          <a:p>
            <a:pPr lvl="1">
              <a:buFont typeface="Wingdings" pitchFamily="2" charset="2"/>
              <a:buChar char="ü"/>
            </a:pPr>
            <a:r>
              <a:rPr lang="pt-BR" sz="1600" dirty="0">
                <a:latin typeface="Calibri" pitchFamily="34" charset="0"/>
              </a:rPr>
              <a:t>Técnicas de estudo e mapeamento de fauna</a:t>
            </a:r>
          </a:p>
          <a:p>
            <a:pPr lvl="1">
              <a:buFont typeface="Wingdings" pitchFamily="2" charset="2"/>
              <a:buChar char="ü"/>
            </a:pPr>
            <a:r>
              <a:rPr lang="pt-BR" sz="1600" dirty="0">
                <a:latin typeface="Calibri" pitchFamily="34" charset="0"/>
              </a:rPr>
              <a:t>Técnicas de fotografia</a:t>
            </a:r>
          </a:p>
        </p:txBody>
      </p:sp>
    </p:spTree>
    <p:extLst>
      <p:ext uri="{BB962C8B-B14F-4D97-AF65-F5344CB8AC3E}">
        <p14:creationId xmlns:p14="http://schemas.microsoft.com/office/powerpoint/2010/main" val="17420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90" name="Rectangle 6"/>
          <p:cNvSpPr>
            <a:spLocks noChangeArrowheads="1"/>
          </p:cNvSpPr>
          <p:nvPr/>
        </p:nvSpPr>
        <p:spPr bwMode="auto">
          <a:xfrm>
            <a:off x="2576235" y="189335"/>
            <a:ext cx="7632848" cy="1815882"/>
          </a:xfrm>
          <a:prstGeom prst="rect">
            <a:avLst/>
          </a:prstGeom>
          <a:noFill/>
          <a:ln w="9525">
            <a:noFill/>
            <a:miter lim="800000"/>
            <a:headEnd/>
            <a:tailEnd/>
          </a:ln>
          <a:effectLst/>
        </p:spPr>
        <p:txBody>
          <a:bodyPr wrap="square">
            <a:spAutoFit/>
          </a:bodyPr>
          <a:lstStyle/>
          <a:p>
            <a:pPr algn="ctr">
              <a:defRPr/>
            </a:pPr>
            <a:r>
              <a:rPr lang="pt-BR" sz="2800" i="1" dirty="0">
                <a:solidFill>
                  <a:srgbClr val="006600"/>
                </a:solidFill>
                <a:effectLst>
                  <a:outerShdw blurRad="38100" dist="38100" dir="2700000" algn="tl">
                    <a:srgbClr val="000000"/>
                  </a:outerShdw>
                </a:effectLst>
                <a:latin typeface="Calibri" panose="020F0502020204030204" pitchFamily="34" charset="0"/>
              </a:rPr>
              <a:t>ÁREA DE ESTUDO </a:t>
            </a:r>
          </a:p>
          <a:p>
            <a:pPr algn="ctr">
              <a:defRPr/>
            </a:pPr>
            <a:r>
              <a:rPr lang="pt-BR" sz="2800" b="1" i="1" dirty="0" smtClean="0">
                <a:solidFill>
                  <a:srgbClr val="0070C0"/>
                </a:solidFill>
                <a:latin typeface="Calibri" panose="020F0502020204030204" pitchFamily="34" charset="0"/>
              </a:rPr>
              <a:t>Reserva </a:t>
            </a:r>
            <a:r>
              <a:rPr lang="pt-BR" sz="2800" b="1" i="1" dirty="0">
                <a:solidFill>
                  <a:srgbClr val="0070C0"/>
                </a:solidFill>
                <a:latin typeface="Calibri" panose="020F0502020204030204" pitchFamily="34" charset="0"/>
              </a:rPr>
              <a:t>Biológica Poço das Antas</a:t>
            </a:r>
          </a:p>
          <a:p>
            <a:pPr algn="ctr">
              <a:defRPr/>
            </a:pPr>
            <a:r>
              <a:rPr lang="pt-BR" sz="2800" b="1" i="1" dirty="0" err="1" smtClean="0">
                <a:solidFill>
                  <a:srgbClr val="0070C0"/>
                </a:solidFill>
                <a:latin typeface="Calibri" panose="020F0502020204030204" pitchFamily="34" charset="0"/>
              </a:rPr>
              <a:t>Apa</a:t>
            </a:r>
            <a:r>
              <a:rPr lang="pt-BR" sz="2800" b="1" i="1" dirty="0" smtClean="0">
                <a:solidFill>
                  <a:srgbClr val="0070C0"/>
                </a:solidFill>
                <a:latin typeface="Calibri" panose="020F0502020204030204" pitchFamily="34" charset="0"/>
              </a:rPr>
              <a:t> </a:t>
            </a:r>
            <a:r>
              <a:rPr lang="pt-BR" sz="2800" b="1" i="1" dirty="0">
                <a:solidFill>
                  <a:srgbClr val="0070C0"/>
                </a:solidFill>
                <a:latin typeface="Calibri" panose="020F0502020204030204" pitchFamily="34" charset="0"/>
              </a:rPr>
              <a:t>do Rio  São João </a:t>
            </a:r>
            <a:endParaRPr lang="pt-BR" sz="2800" b="1" i="1" dirty="0" smtClean="0">
              <a:solidFill>
                <a:srgbClr val="0070C0"/>
              </a:solidFill>
              <a:latin typeface="Calibri" panose="020F0502020204030204" pitchFamily="34" charset="0"/>
            </a:endParaRPr>
          </a:p>
          <a:p>
            <a:pPr algn="ctr">
              <a:defRPr/>
            </a:pPr>
            <a:r>
              <a:rPr lang="pt-BR" sz="2800" b="1" i="1" dirty="0" smtClean="0">
                <a:solidFill>
                  <a:srgbClr val="0070C0"/>
                </a:solidFill>
                <a:latin typeface="Calibri" panose="020F0502020204030204" pitchFamily="34" charset="0"/>
              </a:rPr>
              <a:t>Parque Ecológico Mico Leão Dourado (AMLD)</a:t>
            </a:r>
            <a:endParaRPr lang="pt-BR" sz="2800" b="1" i="1" dirty="0">
              <a:solidFill>
                <a:srgbClr val="0070C0"/>
              </a:solidFill>
              <a:latin typeface="Calibri" panose="020F0502020204030204" pitchFamily="34" charset="0"/>
            </a:endParaRPr>
          </a:p>
        </p:txBody>
      </p:sp>
      <p:sp>
        <p:nvSpPr>
          <p:cNvPr id="10" name="CaixaDeTexto 9"/>
          <p:cNvSpPr txBox="1"/>
          <p:nvPr/>
        </p:nvSpPr>
        <p:spPr>
          <a:xfrm rot="16200000">
            <a:off x="1800955" y="2698819"/>
            <a:ext cx="2171137" cy="707886"/>
          </a:xfrm>
          <a:prstGeom prst="rect">
            <a:avLst/>
          </a:prstGeom>
          <a:noFill/>
        </p:spPr>
        <p:txBody>
          <a:bodyPr wrap="square" rtlCol="0">
            <a:spAutoFit/>
          </a:bodyPr>
          <a:lstStyle/>
          <a:p>
            <a:pPr algn="ctr"/>
            <a:r>
              <a:rPr lang="pt-BR" sz="2000" b="1" dirty="0">
                <a:solidFill>
                  <a:schemeClr val="accent5">
                    <a:lumMod val="50000"/>
                  </a:schemeClr>
                </a:solidFill>
              </a:rPr>
              <a:t>REBIO POÇO DAS ANTAS</a:t>
            </a:r>
          </a:p>
        </p:txBody>
      </p:sp>
      <p:sp>
        <p:nvSpPr>
          <p:cNvPr id="12" name="CaixaDeTexto 11"/>
          <p:cNvSpPr txBox="1"/>
          <p:nvPr/>
        </p:nvSpPr>
        <p:spPr>
          <a:xfrm rot="16200000">
            <a:off x="1439300" y="5052287"/>
            <a:ext cx="2909653" cy="707886"/>
          </a:xfrm>
          <a:prstGeom prst="rect">
            <a:avLst/>
          </a:prstGeom>
          <a:noFill/>
        </p:spPr>
        <p:txBody>
          <a:bodyPr wrap="square" rtlCol="0">
            <a:spAutoFit/>
          </a:bodyPr>
          <a:lstStyle/>
          <a:p>
            <a:pPr algn="ctr"/>
            <a:r>
              <a:rPr lang="pt-BR" sz="2000" b="1" dirty="0">
                <a:solidFill>
                  <a:schemeClr val="accent5">
                    <a:lumMod val="50000"/>
                  </a:schemeClr>
                </a:solidFill>
              </a:rPr>
              <a:t>APA DO RIO SÃO JOÃO</a:t>
            </a:r>
          </a:p>
        </p:txBody>
      </p:sp>
      <p:pic>
        <p:nvPicPr>
          <p:cNvPr id="2" name="Imagem 1"/>
          <p:cNvPicPr>
            <a:picLocks noChangeAspect="1"/>
          </p:cNvPicPr>
          <p:nvPr/>
        </p:nvPicPr>
        <p:blipFill>
          <a:blip r:embed="rId2"/>
          <a:stretch>
            <a:fillRect/>
          </a:stretch>
        </p:blipFill>
        <p:spPr>
          <a:xfrm>
            <a:off x="3364835" y="2208327"/>
            <a:ext cx="2619375" cy="1743075"/>
          </a:xfrm>
          <a:prstGeom prst="rect">
            <a:avLst/>
          </a:prstGeom>
        </p:spPr>
      </p:pic>
      <p:pic>
        <p:nvPicPr>
          <p:cNvPr id="3" name="Imagem 2"/>
          <p:cNvPicPr>
            <a:picLocks noChangeAspect="1"/>
          </p:cNvPicPr>
          <p:nvPr/>
        </p:nvPicPr>
        <p:blipFill>
          <a:blip r:embed="rId3"/>
          <a:stretch>
            <a:fillRect/>
          </a:stretch>
        </p:blipFill>
        <p:spPr>
          <a:xfrm>
            <a:off x="6342954" y="2208327"/>
            <a:ext cx="1847850" cy="2466975"/>
          </a:xfrm>
          <a:prstGeom prst="rect">
            <a:avLst/>
          </a:prstGeom>
        </p:spPr>
      </p:pic>
      <p:pic>
        <p:nvPicPr>
          <p:cNvPr id="4" name="Imagem 3"/>
          <p:cNvPicPr>
            <a:picLocks noChangeAspect="1"/>
          </p:cNvPicPr>
          <p:nvPr/>
        </p:nvPicPr>
        <p:blipFill>
          <a:blip r:embed="rId4"/>
          <a:stretch>
            <a:fillRect/>
          </a:stretch>
        </p:blipFill>
        <p:spPr>
          <a:xfrm>
            <a:off x="8403474" y="2195512"/>
            <a:ext cx="2667000" cy="1714500"/>
          </a:xfrm>
          <a:prstGeom prst="rect">
            <a:avLst/>
          </a:prstGeom>
        </p:spPr>
      </p:pic>
      <p:pic>
        <p:nvPicPr>
          <p:cNvPr id="5" name="Imagem 4"/>
          <p:cNvPicPr>
            <a:picLocks noChangeAspect="1"/>
          </p:cNvPicPr>
          <p:nvPr/>
        </p:nvPicPr>
        <p:blipFill>
          <a:blip r:embed="rId5"/>
          <a:stretch>
            <a:fillRect/>
          </a:stretch>
        </p:blipFill>
        <p:spPr>
          <a:xfrm>
            <a:off x="3364835" y="4584469"/>
            <a:ext cx="2505075" cy="1828800"/>
          </a:xfrm>
          <a:prstGeom prst="rect">
            <a:avLst/>
          </a:prstGeom>
        </p:spPr>
      </p:pic>
      <p:pic>
        <p:nvPicPr>
          <p:cNvPr id="6" name="Imagem 5"/>
          <p:cNvPicPr>
            <a:picLocks noChangeAspect="1"/>
          </p:cNvPicPr>
          <p:nvPr/>
        </p:nvPicPr>
        <p:blipFill>
          <a:blip r:embed="rId6"/>
          <a:stretch>
            <a:fillRect/>
          </a:stretch>
        </p:blipFill>
        <p:spPr>
          <a:xfrm>
            <a:off x="6228654" y="5084099"/>
            <a:ext cx="3924300" cy="1162050"/>
          </a:xfrm>
          <a:prstGeom prst="rect">
            <a:avLst/>
          </a:prstGeom>
        </p:spPr>
      </p:pic>
    </p:spTree>
    <p:extLst>
      <p:ext uri="{BB962C8B-B14F-4D97-AF65-F5344CB8AC3E}">
        <p14:creationId xmlns:p14="http://schemas.microsoft.com/office/powerpoint/2010/main" val="28103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2567609" y="1916832"/>
            <a:ext cx="9029445" cy="4154984"/>
          </a:xfrm>
          <a:prstGeom prst="rect">
            <a:avLst/>
          </a:prstGeom>
          <a:solidFill>
            <a:srgbClr val="E5E5E5"/>
          </a:solidFill>
          <a:ln w="9525">
            <a:noFill/>
            <a:miter lim="800000"/>
            <a:headEnd/>
            <a:tailEnd/>
          </a:ln>
        </p:spPr>
        <p:txBody>
          <a:bodyPr wrap="square" anchor="ctr">
            <a:spAutoFit/>
          </a:bodyPr>
          <a:lstStyle/>
          <a:p>
            <a:pPr>
              <a:tabLst>
                <a:tab pos="-450850" algn="l"/>
              </a:tabLst>
            </a:pPr>
            <a:r>
              <a:rPr lang="pt-BR" sz="2400" dirty="0">
                <a:latin typeface="Calibri" panose="020F0502020204030204" pitchFamily="34" charset="0"/>
              </a:rPr>
              <a:t>Cumprir três metas: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Aprofundar a compreensão de conteúdos conceituais, procedimentais e atitudinais;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Utilizar metodologia e técnicas de estudo em diferentes abordagens Biogeográficas;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a:t>
            </a:r>
            <a:r>
              <a:rPr lang="pt-BR" sz="2400" dirty="0">
                <a:latin typeface="Calibri" panose="020F0502020204030204" pitchFamily="34" charset="0"/>
                <a:cs typeface="Calibri" panose="020F0502020204030204" pitchFamily="34" charset="0"/>
              </a:rPr>
              <a:t>Utilizar a cartografia,  trabalho com dados floristicos, </a:t>
            </a:r>
            <a:r>
              <a:rPr lang="pt-BR" sz="2400" dirty="0">
                <a:effectLst/>
                <a:latin typeface="Calibri" panose="020F0502020204030204" pitchFamily="34" charset="0"/>
                <a:ea typeface="Times New Roman" panose="02020603050405020304" pitchFamily="18" charset="0"/>
                <a:cs typeface="Calibri" panose="020F0502020204030204" pitchFamily="34" charset="0"/>
              </a:rPr>
              <a:t>a fotografia e o desenho como registro de dados </a:t>
            </a:r>
            <a:r>
              <a:rPr lang="pt-BR" sz="2400" dirty="0">
                <a:latin typeface="Calibri" panose="020F0502020204030204" pitchFamily="34" charset="0"/>
                <a:cs typeface="Calibri" panose="020F0502020204030204" pitchFamily="34" charset="0"/>
              </a:rPr>
              <a:t>para representar o estudo realizado.</a:t>
            </a:r>
          </a:p>
          <a:p>
            <a:pPr eaLnBrk="0" hangingPunct="0">
              <a:tabLst>
                <a:tab pos="-450850" algn="l"/>
              </a:tabLst>
            </a:pPr>
            <a:endParaRPr lang="pt-BR" sz="2400" dirty="0">
              <a:latin typeface="Calibri" panose="020F0502020204030204" pitchFamily="34" charset="0"/>
            </a:endParaRPr>
          </a:p>
        </p:txBody>
      </p:sp>
      <p:sp>
        <p:nvSpPr>
          <p:cNvPr id="222213" name="Rectangle 5"/>
          <p:cNvSpPr>
            <a:spLocks noChangeArrowheads="1"/>
          </p:cNvSpPr>
          <p:nvPr/>
        </p:nvSpPr>
        <p:spPr bwMode="auto">
          <a:xfrm>
            <a:off x="2644842" y="647313"/>
            <a:ext cx="6517820" cy="954107"/>
          </a:xfrm>
          <a:prstGeom prst="rect">
            <a:avLst/>
          </a:prstGeom>
          <a:noFill/>
          <a:ln w="9525">
            <a:noFill/>
            <a:miter lim="800000"/>
            <a:headEnd/>
            <a:tailEnd/>
          </a:ln>
          <a:effectLst/>
        </p:spPr>
        <p:txBody>
          <a:bodyPr wrap="square">
            <a:spAutoFit/>
          </a:bodyPr>
          <a:lstStyle/>
          <a:p>
            <a:pPr>
              <a:defRPr/>
            </a:pPr>
            <a:r>
              <a:rPr lang="pt-BR" sz="2800" i="1" dirty="0">
                <a:solidFill>
                  <a:srgbClr val="006600"/>
                </a:solidFill>
                <a:effectLst>
                  <a:outerShdw blurRad="38100" dist="38100" dir="2700000" algn="tl">
                    <a:srgbClr val="000000"/>
                  </a:outerShdw>
                </a:effectLst>
                <a:latin typeface="Calibri" panose="020F0502020204030204" pitchFamily="34" charset="0"/>
              </a:rPr>
              <a:t>TEORIA E  PRÁTICA – ESTUDO DE CAMPO</a:t>
            </a:r>
          </a:p>
          <a:p>
            <a:pPr>
              <a:defRPr/>
            </a:pPr>
            <a:r>
              <a:rPr lang="pt-BR" sz="2800" i="1" dirty="0">
                <a:solidFill>
                  <a:srgbClr val="FF3300"/>
                </a:solidFill>
                <a:effectLst>
                  <a:outerShdw blurRad="38100" dist="38100" dir="2700000" algn="tl">
                    <a:srgbClr val="000000"/>
                  </a:outerShdw>
                </a:effectLst>
                <a:latin typeface="Calibri" panose="020F0502020204030204" pitchFamily="34" charset="0"/>
              </a:rPr>
              <a:t>DIDÁTICA DE PROJETOS</a:t>
            </a:r>
          </a:p>
        </p:txBody>
      </p:sp>
    </p:spTree>
    <p:extLst>
      <p:ext uri="{BB962C8B-B14F-4D97-AF65-F5344CB8AC3E}">
        <p14:creationId xmlns:p14="http://schemas.microsoft.com/office/powerpoint/2010/main" val="213983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2782889" y="2226737"/>
            <a:ext cx="8553805" cy="3785652"/>
          </a:xfrm>
          <a:prstGeom prst="rect">
            <a:avLst/>
          </a:prstGeom>
          <a:solidFill>
            <a:srgbClr val="E5E5E5"/>
          </a:solidFill>
          <a:ln w="9525">
            <a:noFill/>
            <a:miter lim="800000"/>
            <a:headEnd/>
            <a:tailEnd/>
          </a:ln>
        </p:spPr>
        <p:txBody>
          <a:bodyPr wrap="square" anchor="ctr">
            <a:spAutoFit/>
          </a:bodyPr>
          <a:lstStyle/>
          <a:p>
            <a:pPr>
              <a:buFontTx/>
              <a:buBlip>
                <a:blip r:embed="rId2"/>
              </a:buBlip>
            </a:pPr>
            <a:r>
              <a:rPr lang="pt-BR" sz="2400" dirty="0">
                <a:latin typeface="Calibri" panose="020F0502020204030204" pitchFamily="34" charset="0"/>
              </a:rPr>
              <a:t>Escolha de um eixo temático e seus temas</a:t>
            </a:r>
          </a:p>
          <a:p>
            <a:pPr>
              <a:buFontTx/>
              <a:buBlip>
                <a:blip r:embed="rId2"/>
              </a:buBlip>
            </a:pPr>
            <a:r>
              <a:rPr lang="pt-BR" sz="2400" dirty="0">
                <a:latin typeface="Calibri" panose="020F0502020204030204" pitchFamily="34" charset="0"/>
              </a:rPr>
              <a:t>Elaboração de uma bibliografia sobre a área de estudo e do tema </a:t>
            </a:r>
          </a:p>
          <a:p>
            <a:pPr>
              <a:buFontTx/>
              <a:buBlip>
                <a:blip r:embed="rId2"/>
              </a:buBlip>
            </a:pPr>
            <a:r>
              <a:rPr lang="pt-BR" sz="2400" dirty="0">
                <a:latin typeface="Calibri" panose="020F0502020204030204" pitchFamily="34" charset="0"/>
              </a:rPr>
              <a:t>Preparação de questionário em gabinete</a:t>
            </a:r>
          </a:p>
          <a:p>
            <a:pPr>
              <a:buFontTx/>
              <a:buBlip>
                <a:blip r:embed="rId2"/>
              </a:buBlip>
            </a:pPr>
            <a:r>
              <a:rPr lang="pt-BR" sz="2400" dirty="0">
                <a:latin typeface="Calibri" panose="020F0502020204030204" pitchFamily="34" charset="0"/>
              </a:rPr>
              <a:t>Pré-projeto/plano de trabalho, desenvolvido em oficina de projeto (</a:t>
            </a:r>
            <a:r>
              <a:rPr lang="pt-BR" sz="2400" i="1" dirty="0" err="1">
                <a:latin typeface="Calibri" panose="020F0502020204030204" pitchFamily="34" charset="0"/>
              </a:rPr>
              <a:t>Canvas</a:t>
            </a:r>
            <a:r>
              <a:rPr lang="pt-BR" sz="2400" dirty="0">
                <a:latin typeface="Calibri" panose="020F0502020204030204" pitchFamily="34" charset="0"/>
              </a:rPr>
              <a:t>)</a:t>
            </a:r>
          </a:p>
          <a:p>
            <a:pPr>
              <a:buFontTx/>
              <a:buBlip>
                <a:blip r:embed="rId2"/>
              </a:buBlip>
            </a:pPr>
            <a:r>
              <a:rPr lang="pt-BR" sz="2400" dirty="0">
                <a:latin typeface="Calibri" panose="020F0502020204030204" pitchFamily="34" charset="0"/>
              </a:rPr>
              <a:t>Roteiro de estudo de campo com técnicas e material de apoio</a:t>
            </a:r>
          </a:p>
          <a:p>
            <a:pPr>
              <a:buFontTx/>
              <a:buBlip>
                <a:blip r:embed="rId2"/>
              </a:buBlip>
            </a:pPr>
            <a:r>
              <a:rPr lang="pt-BR" sz="2400" dirty="0">
                <a:latin typeface="Calibri" panose="020F0502020204030204" pitchFamily="34" charset="0"/>
              </a:rPr>
              <a:t>Trabalho de campo propriamente dito</a:t>
            </a:r>
          </a:p>
          <a:p>
            <a:pPr>
              <a:buFontTx/>
              <a:buBlip>
                <a:blip r:embed="rId2"/>
              </a:buBlip>
            </a:pPr>
            <a:r>
              <a:rPr lang="pt-BR" sz="2400" dirty="0">
                <a:latin typeface="Calibri" panose="020F0502020204030204" pitchFamily="34" charset="0"/>
              </a:rPr>
              <a:t>Análise, discussão e interpretação dos dados</a:t>
            </a:r>
          </a:p>
          <a:p>
            <a:pPr>
              <a:buFontTx/>
              <a:buBlip>
                <a:blip r:embed="rId2"/>
              </a:buBlip>
            </a:pPr>
            <a:r>
              <a:rPr lang="pt-BR" sz="2400" dirty="0">
                <a:latin typeface="Calibri" panose="020F0502020204030204" pitchFamily="34" charset="0"/>
              </a:rPr>
              <a:t>Apresentação dos resultados em plenária para discussão coletiva</a:t>
            </a:r>
          </a:p>
          <a:p>
            <a:pPr>
              <a:buFontTx/>
              <a:buBlip>
                <a:blip r:embed="rId2"/>
              </a:buBlip>
            </a:pPr>
            <a:r>
              <a:rPr lang="pt-BR" sz="2400" dirty="0">
                <a:latin typeface="Calibri" panose="020F0502020204030204" pitchFamily="34" charset="0"/>
              </a:rPr>
              <a:t>Trabalho final (Painel e relatório)</a:t>
            </a:r>
          </a:p>
        </p:txBody>
      </p:sp>
      <p:sp>
        <p:nvSpPr>
          <p:cNvPr id="56323" name="Rectangle 5"/>
          <p:cNvSpPr>
            <a:spLocks noChangeArrowheads="1"/>
          </p:cNvSpPr>
          <p:nvPr/>
        </p:nvSpPr>
        <p:spPr bwMode="auto">
          <a:xfrm>
            <a:off x="2781300" y="939801"/>
            <a:ext cx="1418530" cy="584775"/>
          </a:xfrm>
          <a:prstGeom prst="rect">
            <a:avLst/>
          </a:prstGeom>
          <a:noFill/>
          <a:ln w="9525">
            <a:noFill/>
            <a:miter lim="800000"/>
            <a:headEnd/>
            <a:tailEnd/>
          </a:ln>
        </p:spPr>
        <p:txBody>
          <a:bodyPr wrap="none">
            <a:spAutoFit/>
          </a:bodyPr>
          <a:lstStyle/>
          <a:p>
            <a:r>
              <a:rPr lang="pt-BR" sz="3200" b="1" dirty="0">
                <a:solidFill>
                  <a:srgbClr val="006600"/>
                </a:solidFill>
                <a:latin typeface="Calibri" panose="020F0502020204030204" pitchFamily="34" charset="0"/>
              </a:rPr>
              <a:t>Etapas:</a:t>
            </a:r>
          </a:p>
        </p:txBody>
      </p:sp>
    </p:spTree>
    <p:extLst>
      <p:ext uri="{BB962C8B-B14F-4D97-AF65-F5344CB8AC3E}">
        <p14:creationId xmlns:p14="http://schemas.microsoft.com/office/powerpoint/2010/main" val="194652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057CEC-0B4E-BD14-84DE-7A2D474344CA}"/>
              </a:ext>
            </a:extLst>
          </p:cNvPr>
          <p:cNvSpPr txBox="1"/>
          <p:nvPr/>
        </p:nvSpPr>
        <p:spPr>
          <a:xfrm>
            <a:off x="1876638" y="1086627"/>
            <a:ext cx="9445296" cy="5189113"/>
          </a:xfrm>
          <a:prstGeom prst="rect">
            <a:avLst/>
          </a:prstGeom>
          <a:noFill/>
        </p:spPr>
        <p:txBody>
          <a:bodyPr wrap="square">
            <a:spAutoFit/>
          </a:bodyPr>
          <a:lstStyle/>
          <a:p>
            <a:pPr marL="342900" lvl="0" indent="-342900" algn="just">
              <a:lnSpc>
                <a:spcPct val="115000"/>
              </a:lnSpc>
              <a:buFont typeface="+mj-lt"/>
              <a:buAutoNum type="arabicPeriod"/>
            </a:pPr>
            <a:r>
              <a:rPr lang="pt-BR" sz="2400" b="1" dirty="0">
                <a:solidFill>
                  <a:srgbClr val="0070C0"/>
                </a:solidFill>
                <a:effectLst/>
                <a:latin typeface="+mj-lt"/>
                <a:ea typeface="Times New Roman" panose="02020603050405020304" pitchFamily="18" charset="0"/>
                <a:cs typeface="Times New Roman" panose="02020603050405020304" pitchFamily="18" charset="0"/>
              </a:rPr>
              <a:t>Eixo 1</a:t>
            </a:r>
            <a:r>
              <a:rPr lang="pt-BR" sz="2400" dirty="0">
                <a:effectLst/>
                <a:latin typeface="+mj-lt"/>
                <a:ea typeface="Times New Roman" panose="02020603050405020304" pitchFamily="18" charset="0"/>
                <a:cs typeface="Times New Roman" panose="02020603050405020304" pitchFamily="18" charset="0"/>
              </a:rPr>
              <a:t> - Década da restauração – estudos de restauração, regeneração natural e </a:t>
            </a:r>
            <a:r>
              <a:rPr lang="pt-BR" sz="2400" dirty="0" smtClean="0">
                <a:effectLst/>
                <a:latin typeface="+mj-lt"/>
                <a:ea typeface="Times New Roman" panose="02020603050405020304" pitchFamily="18" charset="0"/>
                <a:cs typeface="Times New Roman" panose="02020603050405020304" pitchFamily="18" charset="0"/>
              </a:rPr>
              <a:t>paisagens</a:t>
            </a:r>
          </a:p>
          <a:p>
            <a:pPr marL="342900" lvl="0" indent="-342900" algn="just">
              <a:lnSpc>
                <a:spcPct val="115000"/>
              </a:lnSpc>
              <a:buFont typeface="+mj-lt"/>
              <a:buAutoNum type="arabicPeriod"/>
            </a:pPr>
            <a:endParaRPr lang="en-US" sz="2400" dirty="0">
              <a:effectLst/>
              <a:latin typeface="+mj-lt"/>
              <a:ea typeface="Times New Roman" panose="02020603050405020304" pitchFamily="18" charset="0"/>
            </a:endParaRPr>
          </a:p>
          <a:p>
            <a:pPr marL="342900" lvl="0" indent="-342900" algn="just">
              <a:lnSpc>
                <a:spcPct val="115000"/>
              </a:lnSpc>
              <a:buFont typeface="+mj-lt"/>
              <a:buAutoNum type="arabicPeriod"/>
            </a:pPr>
            <a:r>
              <a:rPr lang="pt-BR" sz="2400" b="1" dirty="0">
                <a:solidFill>
                  <a:srgbClr val="0070C0"/>
                </a:solidFill>
                <a:effectLst/>
                <a:latin typeface="+mj-lt"/>
                <a:ea typeface="Times New Roman" panose="02020603050405020304" pitchFamily="18" charset="0"/>
                <a:cs typeface="Times New Roman" panose="02020603050405020304" pitchFamily="18" charset="0"/>
              </a:rPr>
              <a:t>Eixo 2</a:t>
            </a:r>
            <a:r>
              <a:rPr lang="pt-BR" sz="2400" dirty="0">
                <a:effectLst/>
                <a:latin typeface="+mj-lt"/>
                <a:ea typeface="Times New Roman" panose="02020603050405020304" pitchFamily="18" charset="0"/>
                <a:cs typeface="Times New Roman" panose="02020603050405020304" pitchFamily="18" charset="0"/>
              </a:rPr>
              <a:t> – Agenda 2030 – ODS – Objetivos do Desenvolvimento Sustentável. </a:t>
            </a:r>
            <a:r>
              <a:rPr lang="pt-BR" sz="2400" dirty="0" smtClean="0">
                <a:effectLst/>
                <a:latin typeface="+mj-lt"/>
                <a:ea typeface="Times New Roman" panose="02020603050405020304" pitchFamily="18" charset="0"/>
                <a:cs typeface="Times New Roman" panose="02020603050405020304" pitchFamily="18" charset="0"/>
              </a:rPr>
              <a:t>ODS</a:t>
            </a:r>
            <a:r>
              <a:rPr lang="pt-BR" sz="2400" dirty="0">
                <a:effectLst/>
                <a:latin typeface="+mj-lt"/>
                <a:ea typeface="Times New Roman" panose="02020603050405020304" pitchFamily="18" charset="0"/>
                <a:cs typeface="Times New Roman" panose="02020603050405020304" pitchFamily="18" charset="0"/>
              </a:rPr>
              <a:t>: 13; 14 e </a:t>
            </a:r>
            <a:r>
              <a:rPr lang="pt-BR" sz="2400" dirty="0" smtClean="0">
                <a:effectLst/>
                <a:latin typeface="+mj-lt"/>
                <a:ea typeface="Times New Roman" panose="02020603050405020304" pitchFamily="18" charset="0"/>
                <a:cs typeface="Times New Roman" panose="02020603050405020304" pitchFamily="18" charset="0"/>
              </a:rPr>
              <a:t>15</a:t>
            </a:r>
          </a:p>
          <a:p>
            <a:pPr marL="342900" lvl="0" indent="-342900" algn="just">
              <a:lnSpc>
                <a:spcPct val="115000"/>
              </a:lnSpc>
              <a:buFont typeface="+mj-lt"/>
              <a:buAutoNum type="arabicPeriod"/>
            </a:pPr>
            <a:endParaRPr lang="pt-BR" sz="2400" dirty="0" smtClean="0">
              <a:effectLst/>
              <a:latin typeface="+mj-lt"/>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endParaRPr lang="en-US" sz="2400" dirty="0">
              <a:effectLst/>
              <a:latin typeface="+mj-lt"/>
              <a:ea typeface="Times New Roman" panose="02020603050405020304" pitchFamily="18" charset="0"/>
            </a:endParaRPr>
          </a:p>
          <a:p>
            <a:pPr marL="342900" lvl="0" indent="-342900" algn="just">
              <a:lnSpc>
                <a:spcPct val="115000"/>
              </a:lnSpc>
              <a:buFont typeface="+mj-lt"/>
              <a:buAutoNum type="arabicPeriod"/>
            </a:pPr>
            <a:r>
              <a:rPr lang="pt-BR" sz="2400" b="1" dirty="0">
                <a:solidFill>
                  <a:srgbClr val="0070C0"/>
                </a:solidFill>
                <a:effectLst/>
                <a:latin typeface="+mj-lt"/>
                <a:ea typeface="Times New Roman" panose="02020603050405020304" pitchFamily="18" charset="0"/>
                <a:cs typeface="Times New Roman" panose="02020603050405020304" pitchFamily="18" charset="0"/>
              </a:rPr>
              <a:t>Eixo 3</a:t>
            </a:r>
            <a:r>
              <a:rPr lang="pt-BR" sz="2400" dirty="0">
                <a:effectLst/>
                <a:latin typeface="+mj-lt"/>
                <a:ea typeface="Times New Roman" panose="02020603050405020304" pitchFamily="18" charset="0"/>
                <a:cs typeface="Times New Roman" panose="02020603050405020304" pitchFamily="18" charset="0"/>
              </a:rPr>
              <a:t> – Planejamento Sistemático da Conservação e Governança colaborativa de Áreas Protegidas: enfoque para Unidades de </a:t>
            </a:r>
            <a:r>
              <a:rPr lang="pt-BR" sz="2400" dirty="0" smtClean="0">
                <a:effectLst/>
                <a:latin typeface="+mj-lt"/>
                <a:ea typeface="Times New Roman" panose="02020603050405020304" pitchFamily="18" charset="0"/>
                <a:cs typeface="Times New Roman" panose="02020603050405020304" pitchFamily="18" charset="0"/>
              </a:rPr>
              <a:t>Conservação</a:t>
            </a:r>
          </a:p>
          <a:p>
            <a:pPr lvl="0" algn="just">
              <a:lnSpc>
                <a:spcPct val="115000"/>
              </a:lnSpc>
            </a:pPr>
            <a:r>
              <a:rPr lang="pt-BR" sz="2400" dirty="0" smtClean="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endParaRPr>
          </a:p>
          <a:p>
            <a:pPr lvl="0" algn="just">
              <a:lnSpc>
                <a:spcPct val="115000"/>
              </a:lnSpc>
            </a:pPr>
            <a:r>
              <a:rPr lang="pt-BR" sz="2400" b="1" dirty="0" smtClean="0">
                <a:solidFill>
                  <a:srgbClr val="0070C0"/>
                </a:solidFill>
                <a:effectLst/>
                <a:latin typeface="+mj-lt"/>
                <a:ea typeface="Times New Roman" panose="02020603050405020304" pitchFamily="18" charset="0"/>
                <a:cs typeface="Times New Roman" panose="02020603050405020304" pitchFamily="18" charset="0"/>
              </a:rPr>
              <a:t>4. Eixo </a:t>
            </a:r>
            <a:r>
              <a:rPr lang="pt-BR" sz="2400" b="1" dirty="0">
                <a:solidFill>
                  <a:srgbClr val="0070C0"/>
                </a:solidFill>
                <a:effectLst/>
                <a:latin typeface="+mj-lt"/>
                <a:ea typeface="Times New Roman" panose="02020603050405020304" pitchFamily="18" charset="0"/>
                <a:cs typeface="Times New Roman" panose="02020603050405020304" pitchFamily="18" charset="0"/>
              </a:rPr>
              <a:t>4</a:t>
            </a:r>
            <a:r>
              <a:rPr lang="pt-BR" sz="2400" dirty="0">
                <a:effectLst/>
                <a:latin typeface="+mj-lt"/>
                <a:ea typeface="Times New Roman" panose="02020603050405020304" pitchFamily="18" charset="0"/>
                <a:cs typeface="Times New Roman" panose="02020603050405020304" pitchFamily="18" charset="0"/>
              </a:rPr>
              <a:t> - Biogeografia, conservação e estudos da paisagem </a:t>
            </a:r>
            <a:endParaRPr lang="en-US" sz="2400" dirty="0">
              <a:effectLst/>
              <a:latin typeface="+mj-lt"/>
              <a:ea typeface="Times New Roman" panose="02020603050405020304" pitchFamily="18" charset="0"/>
            </a:endParaRPr>
          </a:p>
        </p:txBody>
      </p:sp>
      <p:pic>
        <p:nvPicPr>
          <p:cNvPr id="2" name="Imagem 1"/>
          <p:cNvPicPr>
            <a:picLocks noChangeAspect="1"/>
          </p:cNvPicPr>
          <p:nvPr/>
        </p:nvPicPr>
        <p:blipFill>
          <a:blip r:embed="rId2"/>
          <a:stretch>
            <a:fillRect/>
          </a:stretch>
        </p:blipFill>
        <p:spPr>
          <a:xfrm>
            <a:off x="6932814" y="3213982"/>
            <a:ext cx="758450" cy="758450"/>
          </a:xfrm>
          <a:prstGeom prst="rect">
            <a:avLst/>
          </a:prstGeom>
        </p:spPr>
      </p:pic>
      <p:pic>
        <p:nvPicPr>
          <p:cNvPr id="4" name="Imagem 3"/>
          <p:cNvPicPr>
            <a:picLocks noChangeAspect="1"/>
          </p:cNvPicPr>
          <p:nvPr/>
        </p:nvPicPr>
        <p:blipFill>
          <a:blip r:embed="rId3"/>
          <a:stretch>
            <a:fillRect/>
          </a:stretch>
        </p:blipFill>
        <p:spPr>
          <a:xfrm>
            <a:off x="7838902" y="3223235"/>
            <a:ext cx="764770" cy="764770"/>
          </a:xfrm>
          <a:prstGeom prst="rect">
            <a:avLst/>
          </a:prstGeom>
        </p:spPr>
      </p:pic>
      <p:pic>
        <p:nvPicPr>
          <p:cNvPr id="5" name="Imagem 4"/>
          <p:cNvPicPr>
            <a:picLocks noChangeAspect="1"/>
          </p:cNvPicPr>
          <p:nvPr/>
        </p:nvPicPr>
        <p:blipFill>
          <a:blip r:embed="rId4"/>
          <a:stretch>
            <a:fillRect/>
          </a:stretch>
        </p:blipFill>
        <p:spPr>
          <a:xfrm>
            <a:off x="8751310" y="3213982"/>
            <a:ext cx="746488" cy="746488"/>
          </a:xfrm>
          <a:prstGeom prst="rect">
            <a:avLst/>
          </a:prstGeom>
        </p:spPr>
      </p:pic>
    </p:spTree>
    <p:extLst>
      <p:ext uri="{BB962C8B-B14F-4D97-AF65-F5344CB8AC3E}">
        <p14:creationId xmlns:p14="http://schemas.microsoft.com/office/powerpoint/2010/main" val="151510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064693" y="355797"/>
            <a:ext cx="2645276" cy="584775"/>
          </a:xfrm>
          <a:prstGeom prst="rect">
            <a:avLst/>
          </a:prstGeom>
        </p:spPr>
        <p:txBody>
          <a:bodyPr wrap="none">
            <a:spAutoFit/>
          </a:bodyPr>
          <a:lstStyle/>
          <a:p>
            <a:r>
              <a:rPr lang="pt-BR" sz="3200" b="1" dirty="0">
                <a:solidFill>
                  <a:srgbClr val="C00000"/>
                </a:solidFill>
              </a:rPr>
              <a:t>AVALIAÇÃO</a:t>
            </a:r>
          </a:p>
        </p:txBody>
      </p:sp>
      <p:sp>
        <p:nvSpPr>
          <p:cNvPr id="5" name="Rectangle 1"/>
          <p:cNvSpPr>
            <a:spLocks noChangeArrowheads="1"/>
          </p:cNvSpPr>
          <p:nvPr/>
        </p:nvSpPr>
        <p:spPr bwMode="auto">
          <a:xfrm>
            <a:off x="1940768" y="1503323"/>
            <a:ext cx="1013304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Média ponderada (cada atividade recebe um peso e a razão entre os pesos compõe a média final): </a:t>
            </a:r>
            <a:endParaRPr kumimoji="0" lang="pt-BR" altLang="pt-B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NF = </a:t>
            </a:r>
            <a:r>
              <a:rPr kumimoji="0" lang="pt-BR" altLang="pt-BR" sz="2400" b="1" i="0" u="sng"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n1.1+n2.2+n3.4.</a:t>
            </a:r>
            <a:endParaRPr kumimoji="0" lang="pt-BR" altLang="pt-BR" sz="2400" b="0"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(p1+p2+p3+...)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Datas para entrega de trabalhos/avaliação e pesos para cálculo da média ponderada</a:t>
            </a:r>
            <a:endParaRPr kumimoji="0" lang="pt-BR" altLang="pt-B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RECUPERAÇÃO PARA ALUNOS QUE NÃO PARTICIPAREM DO TRABALHO DE CAMPO</a:t>
            </a:r>
            <a:r>
              <a:rPr kumimoji="0" lang="pt-BR" altLang="pt-BR"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Alunos que não atingirem a media 5,0 e 70% de frequência farão prova escrita de recuperação –JANEIRO 2023</a:t>
            </a:r>
            <a:endParaRPr kumimoji="0" lang="pt-BR" altLang="pt-B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9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064693" y="355797"/>
            <a:ext cx="2645276" cy="584775"/>
          </a:xfrm>
          <a:prstGeom prst="rect">
            <a:avLst/>
          </a:prstGeom>
        </p:spPr>
        <p:txBody>
          <a:bodyPr wrap="none">
            <a:spAutoFit/>
          </a:bodyPr>
          <a:lstStyle/>
          <a:p>
            <a:r>
              <a:rPr lang="pt-BR" sz="3200" b="1" dirty="0">
                <a:solidFill>
                  <a:srgbClr val="C00000"/>
                </a:solidFill>
              </a:rPr>
              <a:t>AVALIAÇÃO</a:t>
            </a:r>
          </a:p>
        </p:txBody>
      </p:sp>
      <p:graphicFrame>
        <p:nvGraphicFramePr>
          <p:cNvPr id="2" name="Table 1">
            <a:extLst>
              <a:ext uri="{FF2B5EF4-FFF2-40B4-BE49-F238E27FC236}">
                <a16:creationId xmlns:a16="http://schemas.microsoft.com/office/drawing/2014/main" id="{152F34CA-E9BB-406A-A2B0-39E582537E3E}"/>
              </a:ext>
            </a:extLst>
          </p:cNvPr>
          <p:cNvGraphicFramePr>
            <a:graphicFrameLocks noGrp="1"/>
          </p:cNvGraphicFramePr>
          <p:nvPr>
            <p:extLst>
              <p:ext uri="{D42A27DB-BD31-4B8C-83A1-F6EECF244321}">
                <p14:modId xmlns:p14="http://schemas.microsoft.com/office/powerpoint/2010/main" val="2178501098"/>
              </p:ext>
            </p:extLst>
          </p:nvPr>
        </p:nvGraphicFramePr>
        <p:xfrm>
          <a:off x="2064692" y="1547445"/>
          <a:ext cx="9418061" cy="4663440"/>
        </p:xfrm>
        <a:graphic>
          <a:graphicData uri="http://schemas.openxmlformats.org/drawingml/2006/table">
            <a:tbl>
              <a:tblPr firstRow="1" firstCol="1" bandRow="1" bandCol="1">
                <a:tableStyleId>{5C22544A-7EE6-4342-B048-85BDC9FD1C3A}</a:tableStyleId>
              </a:tblPr>
              <a:tblGrid>
                <a:gridCol w="4591085">
                  <a:extLst>
                    <a:ext uri="{9D8B030D-6E8A-4147-A177-3AD203B41FA5}">
                      <a16:colId xmlns:a16="http://schemas.microsoft.com/office/drawing/2014/main" val="873742150"/>
                    </a:ext>
                  </a:extLst>
                </a:gridCol>
                <a:gridCol w="1371600">
                  <a:extLst>
                    <a:ext uri="{9D8B030D-6E8A-4147-A177-3AD203B41FA5}">
                      <a16:colId xmlns:a16="http://schemas.microsoft.com/office/drawing/2014/main" val="1685508807"/>
                    </a:ext>
                  </a:extLst>
                </a:gridCol>
                <a:gridCol w="3455376">
                  <a:extLst>
                    <a:ext uri="{9D8B030D-6E8A-4147-A177-3AD203B41FA5}">
                      <a16:colId xmlns:a16="http://schemas.microsoft.com/office/drawing/2014/main" val="2426688358"/>
                    </a:ext>
                  </a:extLst>
                </a:gridCol>
              </a:tblGrid>
              <a:tr h="811478">
                <a:tc>
                  <a:txBody>
                    <a:bodyPr/>
                    <a:lstStyle/>
                    <a:p>
                      <a:pPr algn="ctr"/>
                      <a:r>
                        <a:rPr lang="pt-BR" sz="1800" dirty="0">
                          <a:solidFill>
                            <a:srgbClr val="002060"/>
                          </a:solidFill>
                          <a:effectLst/>
                        </a:rPr>
                        <a:t>Trabalho</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Peso na média ponderada</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Data de entrega (*)</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795973150"/>
                  </a:ext>
                </a:extLst>
              </a:tr>
              <a:tr h="540986">
                <a:tc>
                  <a:txBody>
                    <a:bodyPr/>
                    <a:lstStyle/>
                    <a:p>
                      <a:r>
                        <a:rPr lang="pt-BR" sz="1800" dirty="0">
                          <a:solidFill>
                            <a:srgbClr val="002060"/>
                          </a:solidFill>
                          <a:effectLst/>
                        </a:rPr>
                        <a:t>Exercícios de aulas práticas e oficinas</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2</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No dia da aula/ ou em data estipulada pela professora</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164245682"/>
                  </a:ext>
                </a:extLst>
              </a:tr>
              <a:tr h="540986">
                <a:tc>
                  <a:txBody>
                    <a:bodyPr/>
                    <a:lstStyle/>
                    <a:p>
                      <a:r>
                        <a:rPr lang="pt-BR" sz="1800" dirty="0">
                          <a:solidFill>
                            <a:srgbClr val="002060"/>
                          </a:solidFill>
                          <a:effectLst/>
                        </a:rPr>
                        <a:t>Questionário sobre a área de estudo (grupo)</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3</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12/09</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062108471"/>
                  </a:ext>
                </a:extLst>
              </a:tr>
              <a:tr h="540986">
                <a:tc>
                  <a:txBody>
                    <a:bodyPr/>
                    <a:lstStyle/>
                    <a:p>
                      <a:r>
                        <a:rPr lang="pt-BR" sz="1800" dirty="0">
                          <a:solidFill>
                            <a:srgbClr val="002060"/>
                          </a:solidFill>
                          <a:effectLst/>
                        </a:rPr>
                        <a:t>Participação no CANVAS (grupo) / Teaser</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1</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26/09</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4129176208"/>
                  </a:ext>
                </a:extLst>
              </a:tr>
              <a:tr h="270492">
                <a:tc>
                  <a:txBody>
                    <a:bodyPr/>
                    <a:lstStyle/>
                    <a:p>
                      <a:r>
                        <a:rPr lang="pt-BR" sz="1800" dirty="0">
                          <a:solidFill>
                            <a:srgbClr val="002060"/>
                          </a:solidFill>
                          <a:effectLst/>
                        </a:rPr>
                        <a:t>Entrega do Projeto</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4</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17/10</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849180652"/>
                  </a:ext>
                </a:extLst>
              </a:tr>
              <a:tr h="540986">
                <a:tc>
                  <a:txBody>
                    <a:bodyPr/>
                    <a:lstStyle/>
                    <a:p>
                      <a:r>
                        <a:rPr lang="pt-BR" sz="1800" dirty="0">
                          <a:solidFill>
                            <a:srgbClr val="002060"/>
                          </a:solidFill>
                          <a:effectLst/>
                        </a:rPr>
                        <a:t>Resenha de artigos (dupla)</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4</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AGO: 29/08; OUT:17/10; DEZ:12/12</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722343276"/>
                  </a:ext>
                </a:extLst>
              </a:tr>
              <a:tr h="540986">
                <a:tc>
                  <a:txBody>
                    <a:bodyPr/>
                    <a:lstStyle/>
                    <a:p>
                      <a:r>
                        <a:rPr lang="pt-BR" sz="1800" dirty="0">
                          <a:solidFill>
                            <a:srgbClr val="002060"/>
                          </a:solidFill>
                          <a:effectLst/>
                        </a:rPr>
                        <a:t>Relatório FINAL de trabalho de campo (grupo)</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5</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19/12</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226257401"/>
                  </a:ext>
                </a:extLst>
              </a:tr>
              <a:tr h="540986">
                <a:tc>
                  <a:txBody>
                    <a:bodyPr/>
                    <a:lstStyle/>
                    <a:p>
                      <a:r>
                        <a:rPr lang="pt-BR" sz="1800" dirty="0">
                          <a:solidFill>
                            <a:srgbClr val="002060"/>
                          </a:solidFill>
                          <a:effectLst/>
                        </a:rPr>
                        <a:t>Painel / ou outro produto – Semana de Biogeografia</a:t>
                      </a:r>
                      <a:endParaRPr lang="en-US" sz="1800" dirty="0">
                        <a:solidFill>
                          <a:srgbClr val="00206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4</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12/12</a:t>
                      </a:r>
                      <a:endParaRPr lang="en-US" sz="18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339307348"/>
                  </a:ext>
                </a:extLst>
              </a:tr>
              <a:tr h="270492">
                <a:tc>
                  <a:txBody>
                    <a:bodyPr/>
                    <a:lstStyle/>
                    <a:p>
                      <a:r>
                        <a:rPr lang="pt-BR" sz="1800" dirty="0">
                          <a:solidFill>
                            <a:srgbClr val="C00000"/>
                          </a:solidFill>
                          <a:effectLst/>
                        </a:rPr>
                        <a:t>Prova de recuperação</a:t>
                      </a:r>
                      <a:endParaRPr lang="en-US" sz="1800" dirty="0">
                        <a:solidFill>
                          <a:srgbClr val="C00000"/>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a:effectLst/>
                        </a:rPr>
                        <a:t>5</a:t>
                      </a:r>
                      <a:endParaRPr lang="en-US" sz="18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r>
                        <a:rPr lang="pt-BR" sz="1800" dirty="0">
                          <a:effectLst/>
                        </a:rPr>
                        <a:t>Janeiro </a:t>
                      </a:r>
                      <a:endParaRPr lang="en-US" sz="18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188404242"/>
                  </a:ext>
                </a:extLst>
              </a:tr>
            </a:tbl>
          </a:graphicData>
        </a:graphic>
      </p:graphicFrame>
    </p:spTree>
    <p:extLst>
      <p:ext uri="{BB962C8B-B14F-4D97-AF65-F5344CB8AC3E}">
        <p14:creationId xmlns:p14="http://schemas.microsoft.com/office/powerpoint/2010/main" val="33366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17122" y="67493"/>
            <a:ext cx="10204764" cy="6806323"/>
          </a:xfrm>
          <a:prstGeom prst="rect">
            <a:avLst/>
          </a:prstGeom>
        </p:spPr>
      </p:pic>
      <p:sp>
        <p:nvSpPr>
          <p:cNvPr id="10" name="CaixaDeTexto 9">
            <a:extLst>
              <a:ext uri="{FF2B5EF4-FFF2-40B4-BE49-F238E27FC236}">
                <a16:creationId xmlns:a16="http://schemas.microsoft.com/office/drawing/2014/main" id="{BD5C7286-DD9D-4ACD-93F8-5C842255C01F}"/>
              </a:ext>
            </a:extLst>
          </p:cNvPr>
          <p:cNvSpPr txBox="1"/>
          <p:nvPr/>
        </p:nvSpPr>
        <p:spPr>
          <a:xfrm rot="19858414">
            <a:off x="1206121" y="2399017"/>
            <a:ext cx="9925043" cy="830997"/>
          </a:xfrm>
          <a:prstGeom prst="rect">
            <a:avLst/>
          </a:prstGeom>
          <a:solidFill>
            <a:schemeClr val="tx1"/>
          </a:solidFill>
        </p:spPr>
        <p:txBody>
          <a:bodyPr wrap="square" rtlCol="0">
            <a:spAutoFit/>
          </a:bodyPr>
          <a:lstStyle/>
          <a:p>
            <a:pPr algn="ctr"/>
            <a:r>
              <a:rPr lang="pt-BR" sz="4800" dirty="0">
                <a:solidFill>
                  <a:schemeClr val="bg1"/>
                </a:solidFill>
                <a:latin typeface="Candara" panose="020E0502030303020204" pitchFamily="34" charset="0"/>
              </a:rPr>
              <a:t>A Floresta vai acabar?</a:t>
            </a:r>
          </a:p>
        </p:txBody>
      </p:sp>
    </p:spTree>
    <p:extLst>
      <p:ext uri="{BB962C8B-B14F-4D97-AF65-F5344CB8AC3E}">
        <p14:creationId xmlns:p14="http://schemas.microsoft.com/office/powerpoint/2010/main" val="348337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84783" y="1222255"/>
            <a:ext cx="9853125" cy="5970865"/>
          </a:xfrm>
          <a:prstGeom prst="rect">
            <a:avLst/>
          </a:prstGeom>
        </p:spPr>
        <p:txBody>
          <a:bodyPr wrap="square">
            <a:spAutoFit/>
          </a:bodyPr>
          <a:lstStyle/>
          <a:p>
            <a:pPr marL="457200" indent="-457200">
              <a:buAutoNum type="arabicPeriod"/>
            </a:pPr>
            <a:r>
              <a:rPr lang="pt-BR" sz="2000" dirty="0"/>
              <a:t>BUSH, M. B. METZGER, J. P. The </a:t>
            </a:r>
            <a:r>
              <a:rPr lang="pt-BR" sz="2000" dirty="0" err="1"/>
              <a:t>rise</a:t>
            </a:r>
            <a:r>
              <a:rPr lang="pt-BR" sz="2000" dirty="0"/>
              <a:t> </a:t>
            </a:r>
            <a:r>
              <a:rPr lang="pt-BR" sz="2000" dirty="0" err="1"/>
              <a:t>and</a:t>
            </a:r>
            <a:r>
              <a:rPr lang="pt-BR" sz="2000" dirty="0"/>
              <a:t> </a:t>
            </a:r>
            <a:r>
              <a:rPr lang="pt-BR" sz="2000" dirty="0" err="1"/>
              <a:t>fall</a:t>
            </a:r>
            <a:r>
              <a:rPr lang="pt-BR" sz="2000" dirty="0"/>
              <a:t> </a:t>
            </a:r>
            <a:r>
              <a:rPr lang="pt-BR" sz="2000" dirty="0" err="1"/>
              <a:t>of</a:t>
            </a:r>
            <a:r>
              <a:rPr lang="pt-BR" sz="2000" dirty="0"/>
              <a:t> </a:t>
            </a:r>
            <a:r>
              <a:rPr lang="pt-BR" sz="2000" dirty="0" err="1"/>
              <a:t>the</a:t>
            </a:r>
            <a:r>
              <a:rPr lang="pt-BR" sz="2000" dirty="0"/>
              <a:t> </a:t>
            </a:r>
            <a:r>
              <a:rPr lang="pt-BR" sz="2000" dirty="0" err="1"/>
              <a:t>Refugial</a:t>
            </a:r>
            <a:r>
              <a:rPr lang="pt-BR" sz="2000" dirty="0"/>
              <a:t> </a:t>
            </a:r>
            <a:r>
              <a:rPr lang="pt-BR" sz="2000" dirty="0" err="1"/>
              <a:t>Hypothesis</a:t>
            </a:r>
            <a:r>
              <a:rPr lang="pt-BR" sz="2000" dirty="0"/>
              <a:t> </a:t>
            </a:r>
            <a:r>
              <a:rPr lang="pt-BR" sz="2000" dirty="0" err="1"/>
              <a:t>of</a:t>
            </a:r>
            <a:r>
              <a:rPr lang="pt-BR" sz="2000" dirty="0"/>
              <a:t> </a:t>
            </a:r>
            <a:r>
              <a:rPr lang="pt-BR" sz="2000" dirty="0" err="1"/>
              <a:t>Amazonian</a:t>
            </a:r>
            <a:r>
              <a:rPr lang="pt-BR" sz="2000" dirty="0"/>
              <a:t> </a:t>
            </a:r>
            <a:r>
              <a:rPr lang="pt-BR" sz="2000" dirty="0" err="1"/>
              <a:t>Speciation</a:t>
            </a:r>
            <a:r>
              <a:rPr lang="pt-BR" sz="2000" dirty="0"/>
              <a:t>: a </a:t>
            </a:r>
            <a:r>
              <a:rPr lang="pt-BR" sz="2000" dirty="0" err="1"/>
              <a:t>paleo-ecological</a:t>
            </a:r>
            <a:r>
              <a:rPr lang="pt-BR" sz="2000" dirty="0"/>
              <a:t> perspective. Biota </a:t>
            </a:r>
            <a:r>
              <a:rPr lang="pt-BR" sz="2000" dirty="0" err="1"/>
              <a:t>Neotropica</a:t>
            </a:r>
            <a:r>
              <a:rPr lang="pt-BR" sz="2000" dirty="0"/>
              <a:t>, 6 (1), 2006.</a:t>
            </a:r>
          </a:p>
          <a:p>
            <a:pPr marL="457200" indent="-457200">
              <a:buAutoNum type="arabicPeriod"/>
            </a:pPr>
            <a:endParaRPr lang="pt-BR" sz="2000" dirty="0"/>
          </a:p>
          <a:p>
            <a:pPr marL="457200" indent="-457200">
              <a:buFontTx/>
              <a:buAutoNum type="arabicPeriod"/>
            </a:pPr>
            <a:r>
              <a:rPr lang="en-GB" dirty="0"/>
              <a:t>DOS SANTOS VERÇOSA, J. P. et al. </a:t>
            </a:r>
            <a:r>
              <a:rPr lang="en-GB" dirty="0" err="1"/>
              <a:t>Uso</a:t>
            </a:r>
            <a:r>
              <a:rPr lang="en-GB" dirty="0"/>
              <a:t> de </a:t>
            </a:r>
            <a:r>
              <a:rPr lang="en-GB" dirty="0" err="1"/>
              <a:t>Sensoriamento</a:t>
            </a:r>
            <a:r>
              <a:rPr lang="en-GB" dirty="0"/>
              <a:t> remote e de dados </a:t>
            </a:r>
            <a:r>
              <a:rPr lang="en-GB" dirty="0" err="1"/>
              <a:t>oriundos</a:t>
            </a:r>
            <a:r>
              <a:rPr lang="en-GB" dirty="0"/>
              <a:t> do </a:t>
            </a:r>
            <a:r>
              <a:rPr lang="en-GB" dirty="0" err="1"/>
              <a:t>Projeto</a:t>
            </a:r>
            <a:r>
              <a:rPr lang="en-GB" dirty="0"/>
              <a:t> </a:t>
            </a:r>
            <a:r>
              <a:rPr lang="en-GB" dirty="0" err="1"/>
              <a:t>Mapbiomas</a:t>
            </a:r>
            <a:r>
              <a:rPr lang="en-GB" dirty="0"/>
              <a:t> para </a:t>
            </a:r>
            <a:r>
              <a:rPr lang="en-GB" dirty="0" err="1"/>
              <a:t>análise</a:t>
            </a:r>
            <a:r>
              <a:rPr lang="en-GB" dirty="0"/>
              <a:t> do </a:t>
            </a:r>
            <a:r>
              <a:rPr lang="en-GB" dirty="0" err="1"/>
              <a:t>desmatamento</a:t>
            </a:r>
            <a:r>
              <a:rPr lang="en-GB" dirty="0"/>
              <a:t> no </a:t>
            </a:r>
            <a:r>
              <a:rPr lang="en-GB" dirty="0" err="1"/>
              <a:t>município</a:t>
            </a:r>
            <a:r>
              <a:rPr lang="en-GB" dirty="0"/>
              <a:t> de Rio Largo / AL. </a:t>
            </a:r>
            <a:r>
              <a:rPr lang="en-GB" b="1" dirty="0" err="1"/>
              <a:t>Estudos</a:t>
            </a:r>
            <a:r>
              <a:rPr lang="en-GB" b="1" dirty="0"/>
              <a:t> </a:t>
            </a:r>
            <a:r>
              <a:rPr lang="en-GB" b="1" dirty="0" err="1"/>
              <a:t>Avançados</a:t>
            </a:r>
            <a:r>
              <a:rPr lang="en-GB" b="1" dirty="0"/>
              <a:t> </a:t>
            </a:r>
            <a:r>
              <a:rPr lang="en-GB" b="1" dirty="0" err="1"/>
              <a:t>sobre</a:t>
            </a:r>
            <a:r>
              <a:rPr lang="en-GB" b="1" dirty="0"/>
              <a:t> </a:t>
            </a:r>
            <a:r>
              <a:rPr lang="en-GB" b="1" dirty="0" err="1"/>
              <a:t>Saúde</a:t>
            </a:r>
            <a:r>
              <a:rPr lang="en-GB" b="1" dirty="0"/>
              <a:t> e </a:t>
            </a:r>
            <a:r>
              <a:rPr lang="en-GB" b="1" dirty="0" err="1"/>
              <a:t>Natureza</a:t>
            </a:r>
            <a:r>
              <a:rPr lang="en-GB" dirty="0"/>
              <a:t>, </a:t>
            </a:r>
            <a:r>
              <a:rPr lang="en-GB" i="1" dirty="0"/>
              <a:t>[S. l.]</a:t>
            </a:r>
            <a:r>
              <a:rPr lang="en-GB" dirty="0"/>
              <a:t>, v. 1, 2021. </a:t>
            </a:r>
            <a:r>
              <a:rPr lang="en-GB" dirty="0" err="1"/>
              <a:t>Disponível</a:t>
            </a:r>
            <a:r>
              <a:rPr lang="en-GB" dirty="0"/>
              <a:t> </a:t>
            </a:r>
            <a:r>
              <a:rPr lang="en-GB" dirty="0" err="1"/>
              <a:t>em</a:t>
            </a:r>
            <a:r>
              <a:rPr lang="en-GB" dirty="0"/>
              <a:t>: https://periodicojs.com.br/index.php/easn/article/view/321. </a:t>
            </a:r>
            <a:r>
              <a:rPr lang="en-GB" dirty="0" err="1"/>
              <a:t>Acesso</a:t>
            </a:r>
            <a:r>
              <a:rPr lang="en-GB" dirty="0"/>
              <a:t> </a:t>
            </a:r>
            <a:r>
              <a:rPr lang="en-GB" dirty="0" err="1"/>
              <a:t>em</a:t>
            </a:r>
            <a:r>
              <a:rPr lang="en-GB" dirty="0"/>
              <a:t>: 11 ago. 2022.</a:t>
            </a:r>
          </a:p>
          <a:p>
            <a:pPr marL="457200" indent="-457200">
              <a:buFontTx/>
              <a:buAutoNum type="arabicPeriod"/>
            </a:pPr>
            <a:endParaRPr lang="pt-BR" sz="2000" dirty="0"/>
          </a:p>
          <a:p>
            <a:pPr marL="457200" indent="-457200">
              <a:buAutoNum type="arabicPeriod" startAt="2"/>
            </a:pPr>
            <a:r>
              <a:rPr lang="pt-BR" sz="2000" dirty="0"/>
              <a:t>FURLAN, Sueli A.; SOUZA, </a:t>
            </a:r>
            <a:r>
              <a:rPr lang="pt-BR" sz="2000" dirty="0" err="1"/>
              <a:t>Rosemeri</a:t>
            </a:r>
            <a:r>
              <a:rPr lang="pt-BR" sz="2000" dirty="0"/>
              <a:t> M.; LIMA, Eduardo Rodrigues Viana de; SOUZA, Bartolomeu I.  Biogeografia: reflexões sobre temas e conceitos.  Revista da Associação Nacional de Pós-graduação e Pesquisa em Geografia (</a:t>
            </a:r>
            <a:r>
              <a:rPr lang="pt-BR" sz="2000" dirty="0" err="1"/>
              <a:t>Anpege</a:t>
            </a:r>
            <a:r>
              <a:rPr lang="pt-BR" sz="2000" dirty="0"/>
              <a:t>), 2016: 97-115, V.12, n.18, especial GT </a:t>
            </a:r>
            <a:r>
              <a:rPr lang="pt-BR" sz="2000" dirty="0" err="1"/>
              <a:t>Anpege</a:t>
            </a:r>
            <a:r>
              <a:rPr lang="pt-BR" sz="2000" dirty="0"/>
              <a:t>.</a:t>
            </a:r>
          </a:p>
          <a:p>
            <a:pPr marL="457200" indent="-457200">
              <a:buAutoNum type="arabicPeriod" startAt="2"/>
            </a:pPr>
            <a:endParaRPr lang="pt-BR" sz="2000" dirty="0"/>
          </a:p>
          <a:p>
            <a:pPr marL="457200" indent="-457200">
              <a:buFontTx/>
              <a:buAutoNum type="arabicPeriod" startAt="2"/>
            </a:pPr>
            <a:r>
              <a:rPr lang="pt-BR" dirty="0"/>
              <a:t>FURLAN, S. Ângelo. Florestas culturais: manejo sociocultural, territorialidades e sustentabilidade. </a:t>
            </a:r>
            <a:r>
              <a:rPr lang="pt-BR" b="1" dirty="0" err="1"/>
              <a:t>InCID</a:t>
            </a:r>
            <a:r>
              <a:rPr lang="pt-BR" b="1" dirty="0"/>
              <a:t>: Revista de Ciência da Informação e Documentação</a:t>
            </a:r>
            <a:r>
              <a:rPr lang="pt-BR" dirty="0"/>
              <a:t>, </a:t>
            </a:r>
            <a:r>
              <a:rPr lang="pt-BR" i="1" dirty="0"/>
              <a:t>[S. l.]</a:t>
            </a:r>
            <a:r>
              <a:rPr lang="pt-BR" dirty="0"/>
              <a:t>, n. 3, p. 3-15, 2005. DOI: 10.11606/issn.1808-1150.v0i3p3-15. Disponível em: https://www.revistas.usp.br/incid/article/view/85. Acesso em: 11 ago. 2022.</a:t>
            </a:r>
          </a:p>
          <a:p>
            <a:endParaRPr lang="pt-BR" sz="2000" dirty="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(escolha 3 textos)</a:t>
            </a:r>
          </a:p>
        </p:txBody>
      </p:sp>
    </p:spTree>
    <p:extLst>
      <p:ext uri="{BB962C8B-B14F-4D97-AF65-F5344CB8AC3E}">
        <p14:creationId xmlns:p14="http://schemas.microsoft.com/office/powerpoint/2010/main" val="31288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12254" y="894451"/>
            <a:ext cx="9853125" cy="6555641"/>
          </a:xfrm>
          <a:prstGeom prst="rect">
            <a:avLst/>
          </a:prstGeom>
        </p:spPr>
        <p:txBody>
          <a:bodyPr wrap="square">
            <a:spAutoFit/>
          </a:bodyPr>
          <a:lstStyle/>
          <a:p>
            <a:pPr marL="457200" indent="-457200">
              <a:buAutoNum type="arabicPeriod" startAt="3"/>
            </a:pPr>
            <a:r>
              <a:rPr lang="pt-BR" sz="2000" dirty="0"/>
              <a:t>HAFFER, J.; PRANCE, G. T. Impulsos climáticos da evolução da Amazônica durante o </a:t>
            </a:r>
            <a:r>
              <a:rPr lang="pt-BR" sz="2000" dirty="0" err="1"/>
              <a:t>Cenozóico</a:t>
            </a:r>
            <a:r>
              <a:rPr lang="pt-BR" sz="2000" dirty="0"/>
              <a:t>: sobre a Teoria dos Refúgios da diferenciação Biótica. Estudos Avançados, 16 (46), 2002.</a:t>
            </a:r>
          </a:p>
          <a:p>
            <a:pPr marL="457200" indent="-457200">
              <a:buAutoNum type="arabicPeriod" startAt="3"/>
            </a:pPr>
            <a:endParaRPr lang="pt-BR" sz="2000" dirty="0"/>
          </a:p>
          <a:p>
            <a:pPr marL="342900" indent="-342900">
              <a:buAutoNum type="arabicPeriod" startAt="4"/>
            </a:pPr>
            <a:r>
              <a:rPr lang="pt-BR" sz="2000" dirty="0"/>
              <a:t>GOMES, Ângela Maria S. Entre os conflitos da Biogeografia Física e os redemoinhos da Biogeografia Cultural. In HISSA, Cássio E. V. Saberes ambientais_ desafios para o conhecimento disciplinar. Belo Horizonte: Ed. UFMG (</a:t>
            </a:r>
            <a:r>
              <a:rPr lang="pt-BR" sz="2000" dirty="0" err="1"/>
              <a:t>Humanitas</a:t>
            </a:r>
            <a:r>
              <a:rPr lang="pt-BR" sz="2000" dirty="0"/>
              <a:t>), 2008, 311p</a:t>
            </a:r>
          </a:p>
          <a:p>
            <a:pPr marL="342900" indent="-342900">
              <a:buAutoNum type="arabicPeriod" startAt="4"/>
            </a:pPr>
            <a:endParaRPr lang="pt-BR" sz="2000" dirty="0"/>
          </a:p>
          <a:p>
            <a:pPr marL="457200" indent="-457200">
              <a:buFont typeface="+mj-lt"/>
              <a:buAutoNum type="arabicPeriod" startAt="5"/>
            </a:pPr>
            <a:r>
              <a:rPr lang="pt-BR" sz="2000" dirty="0"/>
              <a:t>METZGER, Jean Paul; CASATTI, Lilian. Do diagnóstico à conservação da biodiversidade: o estado da arte do programa BIOTA/FAPESP.</a:t>
            </a:r>
            <a:r>
              <a:rPr lang="pt-BR" sz="2000" b="1" dirty="0"/>
              <a:t> Biota </a:t>
            </a:r>
            <a:r>
              <a:rPr lang="pt-BR" sz="2000" b="1" dirty="0" err="1"/>
              <a:t>Neotrop</a:t>
            </a:r>
            <a:r>
              <a:rPr lang="pt-BR" sz="2000" b="1" dirty="0"/>
              <a:t>.</a:t>
            </a:r>
            <a:r>
              <a:rPr lang="pt-BR" sz="2000" dirty="0"/>
              <a:t>,  Campinas ,  v. 6, n. 2,   2006 . </a:t>
            </a:r>
            <a:r>
              <a:rPr lang="pt-BR" sz="2000" dirty="0" err="1"/>
              <a:t>Available</a:t>
            </a:r>
            <a:r>
              <a:rPr lang="pt-BR" sz="2000" dirty="0"/>
              <a:t> </a:t>
            </a:r>
            <a:r>
              <a:rPr lang="pt-BR" sz="2000" dirty="0" err="1"/>
              <a:t>from</a:t>
            </a:r>
            <a:r>
              <a:rPr lang="pt-BR" sz="2000" dirty="0"/>
              <a:t> &lt;http://www.scielo.br/scielo.php?script=sci_arttext&amp;pid=S1676-06032006000200002&amp;lng=en&amp;nrm=iso&gt;. </a:t>
            </a:r>
            <a:r>
              <a:rPr lang="pt-BR" sz="2000" dirty="0" err="1"/>
              <a:t>access</a:t>
            </a:r>
            <a:r>
              <a:rPr lang="pt-BR" sz="2000" dirty="0"/>
              <a:t> </a:t>
            </a:r>
            <a:r>
              <a:rPr lang="pt-BR" sz="2000" dirty="0" err="1"/>
              <a:t>on</a:t>
            </a:r>
            <a:r>
              <a:rPr lang="pt-BR" sz="2000" dirty="0"/>
              <a:t>  12  </a:t>
            </a:r>
            <a:r>
              <a:rPr lang="pt-BR" sz="2000" dirty="0" err="1"/>
              <a:t>Sept</a:t>
            </a:r>
            <a:r>
              <a:rPr lang="pt-BR" sz="2000" dirty="0"/>
              <a:t>.  2020. </a:t>
            </a:r>
            <a:r>
              <a:rPr lang="pt-BR" sz="2000" dirty="0">
                <a:solidFill>
                  <a:schemeClr val="accent5">
                    <a:lumMod val="50000"/>
                  </a:schemeClr>
                </a:solidFill>
              </a:rPr>
              <a:t> </a:t>
            </a:r>
            <a:r>
              <a:rPr lang="pt-BR" sz="2000" u="sng" dirty="0">
                <a:solidFill>
                  <a:schemeClr val="accent5">
                    <a:lumMod val="50000"/>
                  </a:schemeClr>
                </a:solidFill>
                <a:hlinkClick r:id="rId2"/>
              </a:rPr>
              <a:t>https://doi.org/10.1590/S1676-06032006000200002</a:t>
            </a:r>
            <a:r>
              <a:rPr lang="pt-BR" sz="2000" dirty="0">
                <a:solidFill>
                  <a:schemeClr val="accent5">
                    <a:lumMod val="50000"/>
                  </a:schemeClr>
                </a:solidFill>
              </a:rPr>
              <a:t>.</a:t>
            </a:r>
          </a:p>
          <a:p>
            <a:pPr marL="457200" indent="-457200">
              <a:buFont typeface="+mj-lt"/>
              <a:buAutoNum type="arabicPeriod" startAt="5"/>
            </a:pPr>
            <a:endParaRPr lang="pt-BR" sz="2000" dirty="0"/>
          </a:p>
          <a:p>
            <a:pPr marL="457200" indent="-457200">
              <a:buFont typeface="+mj-lt"/>
              <a:buAutoNum type="arabicPeriod" startAt="5"/>
            </a:pPr>
            <a:r>
              <a:rPr lang="pt-BR" sz="2000" dirty="0"/>
              <a:t>RIBEIRO, M. C. et al. </a:t>
            </a:r>
            <a:r>
              <a:rPr lang="en-US" sz="2000" b="1" u="sng" dirty="0"/>
              <a:t>The Brazilian Atlantic Forest: How much is left, and how is the remaining forest distributed?</a:t>
            </a:r>
            <a:r>
              <a:rPr lang="en-US" sz="2000" dirty="0"/>
              <a:t> Implications for conservation. Biological Conservation, 149. 2009.</a:t>
            </a:r>
          </a:p>
          <a:p>
            <a:endParaRPr lang="pt-BR" sz="2000" dirty="0"/>
          </a:p>
          <a:p>
            <a:pPr marL="342900" indent="-342900">
              <a:buAutoNum type="arabicPeriod" startAt="4"/>
            </a:pPr>
            <a:endParaRPr lang="pt-BR" sz="2000" dirty="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(escolha 3 textos)</a:t>
            </a:r>
          </a:p>
        </p:txBody>
      </p:sp>
    </p:spTree>
    <p:extLst>
      <p:ext uri="{BB962C8B-B14F-4D97-AF65-F5344CB8AC3E}">
        <p14:creationId xmlns:p14="http://schemas.microsoft.com/office/powerpoint/2010/main" val="26580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84783" y="1212029"/>
            <a:ext cx="10307217" cy="4524315"/>
          </a:xfrm>
          <a:prstGeom prst="rect">
            <a:avLst/>
          </a:prstGeom>
        </p:spPr>
        <p:txBody>
          <a:bodyPr wrap="square">
            <a:spAutoFit/>
          </a:bodyPr>
          <a:lstStyle/>
          <a:p>
            <a:pPr marL="457200" indent="-457200">
              <a:buFont typeface="+mj-lt"/>
              <a:buAutoNum type="arabicPeriod" startAt="5"/>
            </a:pPr>
            <a:endParaRPr lang="pt-BR" dirty="0"/>
          </a:p>
          <a:p>
            <a:pPr marL="457200" lvl="0" indent="-457200">
              <a:buFont typeface="+mj-lt"/>
              <a:buAutoNum type="arabicPeriod" startAt="5"/>
            </a:pPr>
            <a:r>
              <a:rPr lang="en-US" dirty="0"/>
              <a:t>RYLANDS, Anthony B.; BRANDON, Katrina. </a:t>
            </a:r>
            <a:r>
              <a:rPr lang="en-US" dirty="0" err="1"/>
              <a:t>Unidades</a:t>
            </a:r>
            <a:r>
              <a:rPr lang="en-US" dirty="0"/>
              <a:t> de </a:t>
            </a:r>
            <a:r>
              <a:rPr lang="en-US" dirty="0" err="1"/>
              <a:t>Conservação</a:t>
            </a:r>
            <a:r>
              <a:rPr lang="en-US" dirty="0"/>
              <a:t> </a:t>
            </a:r>
            <a:r>
              <a:rPr lang="en-US" dirty="0" err="1"/>
              <a:t>Brasileiras</a:t>
            </a:r>
            <a:r>
              <a:rPr lang="en-US" dirty="0"/>
              <a:t>. </a:t>
            </a:r>
            <a:r>
              <a:rPr lang="en-US" dirty="0" err="1"/>
              <a:t>Megadiversidade</a:t>
            </a:r>
            <a:r>
              <a:rPr lang="en-US" dirty="0"/>
              <a:t>, 2005 (v1): 27-35</a:t>
            </a:r>
          </a:p>
          <a:p>
            <a:pPr marL="457200" lvl="0" indent="-457200">
              <a:buFont typeface="+mj-lt"/>
              <a:buAutoNum type="arabicPeriod" startAt="5"/>
            </a:pPr>
            <a:endParaRPr lang="en-US" dirty="0"/>
          </a:p>
          <a:p>
            <a:pPr marL="457200" indent="-457200">
              <a:buFont typeface="+mj-lt"/>
              <a:buAutoNum type="arabicPeriod" startAt="5"/>
            </a:pPr>
            <a:r>
              <a:rPr lang="pt-BR" dirty="0"/>
              <a:t>Santos, A. L. G. dos, &amp; Furlan, S. A.  (2021). Quem ganha e quem perde com a falta de proteção aos manguezais?: aspectos da Resolução Conama n°303/2002. </a:t>
            </a:r>
            <a:r>
              <a:rPr lang="pt-BR" i="1" dirty="0"/>
              <a:t>Revista Do Departamento De Geografia</a:t>
            </a:r>
            <a:r>
              <a:rPr lang="pt-BR" dirty="0"/>
              <a:t>, </a:t>
            </a:r>
            <a:r>
              <a:rPr lang="pt-BR" i="1" dirty="0"/>
              <a:t>41</a:t>
            </a:r>
            <a:r>
              <a:rPr lang="pt-BR" dirty="0"/>
              <a:t>(1), e184973 . </a:t>
            </a:r>
            <a:r>
              <a:rPr lang="pt-BR" u="sng" dirty="0">
                <a:hlinkClick r:id="rId2"/>
              </a:rPr>
              <a:t>https://doi.org/10.11606/eISSN.2236-2878.rdg.2021.184973</a:t>
            </a:r>
            <a:endParaRPr lang="en-US" dirty="0"/>
          </a:p>
          <a:p>
            <a:pPr marL="457200" lvl="0" indent="-457200">
              <a:buFont typeface="+mj-lt"/>
              <a:buAutoNum type="arabicPeriod" startAt="5"/>
            </a:pPr>
            <a:endParaRPr lang="pt-BR" dirty="0"/>
          </a:p>
          <a:p>
            <a:pPr marL="457200" lvl="0" indent="-457200">
              <a:buFont typeface="+mj-lt"/>
              <a:buAutoNum type="arabicPeriod" startAt="5"/>
            </a:pPr>
            <a:r>
              <a:rPr lang="en-GB" dirty="0"/>
              <a:t>SILVA, Ana </a:t>
            </a:r>
            <a:r>
              <a:rPr lang="en-GB" dirty="0" err="1"/>
              <a:t>Tereza</a:t>
            </a:r>
            <a:r>
              <a:rPr lang="en-GB" dirty="0"/>
              <a:t> Reis da. ÁREAS PROTEGIDAS, POPULAÇÕES TRADICIONAIS DA AMAZÔNIA E NOVOS ARRANJOS CONSERVACIONISTAS.</a:t>
            </a:r>
            <a:r>
              <a:rPr lang="en-GB" b="1" dirty="0"/>
              <a:t> Rev. bras. Ci. Soc.</a:t>
            </a:r>
            <a:r>
              <a:rPr lang="en-GB" dirty="0"/>
              <a:t>,  São Paulo ,  v. 34, n. 99,  e349905,    2019 .   Available from &lt;http://www.scielo.br/scielo.php?script=sci_arttext&amp;pid=S0102-69092019000100506&amp;lng=en&amp;nrm=iso&gt;. access on  12  Sept.  2020.  </a:t>
            </a:r>
            <a:r>
              <a:rPr lang="en-GB" dirty="0" err="1"/>
              <a:t>Epub</a:t>
            </a:r>
            <a:r>
              <a:rPr lang="en-GB" dirty="0"/>
              <a:t> Jan 10, 2019.  http://dx.doi.org/10.1590/349905/2019.</a:t>
            </a:r>
            <a:endParaRPr lang="pt-BR" dirty="0"/>
          </a:p>
          <a:p>
            <a:pPr marL="342900" indent="-342900">
              <a:buAutoNum type="arabicPeriod" startAt="5"/>
            </a:pPr>
            <a:endParaRPr lang="pt-BR" dirty="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(escolha 3 textos)</a:t>
            </a:r>
          </a:p>
        </p:txBody>
      </p:sp>
    </p:spTree>
    <p:extLst>
      <p:ext uri="{BB962C8B-B14F-4D97-AF65-F5344CB8AC3E}">
        <p14:creationId xmlns:p14="http://schemas.microsoft.com/office/powerpoint/2010/main" val="3516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19065207"/>
              </p:ext>
            </p:extLst>
          </p:nvPr>
        </p:nvGraphicFramePr>
        <p:xfrm>
          <a:off x="2860284" y="1273474"/>
          <a:ext cx="7946261" cy="1828800"/>
        </p:xfrm>
        <a:graphic>
          <a:graphicData uri="http://schemas.openxmlformats.org/drawingml/2006/table">
            <a:tbl>
              <a:tblPr>
                <a:tableStyleId>{5C22544A-7EE6-4342-B048-85BDC9FD1C3A}</a:tableStyleId>
              </a:tblPr>
              <a:tblGrid>
                <a:gridCol w="1092879">
                  <a:extLst>
                    <a:ext uri="{9D8B030D-6E8A-4147-A177-3AD203B41FA5}">
                      <a16:colId xmlns:a16="http://schemas.microsoft.com/office/drawing/2014/main" val="3264837275"/>
                    </a:ext>
                  </a:extLst>
                </a:gridCol>
                <a:gridCol w="6853382">
                  <a:extLst>
                    <a:ext uri="{9D8B030D-6E8A-4147-A177-3AD203B41FA5}">
                      <a16:colId xmlns:a16="http://schemas.microsoft.com/office/drawing/2014/main" val="1799007372"/>
                    </a:ext>
                  </a:extLst>
                </a:gridCol>
              </a:tblGrid>
              <a:tr h="232410">
                <a:tc>
                  <a:txBody>
                    <a:bodyPr/>
                    <a:lstStyle/>
                    <a:p>
                      <a:pPr algn="just">
                        <a:spcAft>
                          <a:spcPts val="0"/>
                        </a:spcAft>
                      </a:pPr>
                      <a:r>
                        <a:rPr lang="pt-BR" sz="2400" dirty="0">
                          <a:effectLst/>
                        </a:rPr>
                        <a:t>Dia 15/08</a:t>
                      </a:r>
                      <a:endParaRPr lang="pt-BR" sz="2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Aft>
                          <a:spcPts val="0"/>
                        </a:spcAft>
                      </a:pPr>
                      <a:r>
                        <a:rPr lang="pt-BR" sz="2400" dirty="0">
                          <a:effectLst/>
                        </a:rPr>
                        <a:t>TEMA 1 – A espacialidade da vida na dimensão História da Biogeografia</a:t>
                      </a:r>
                    </a:p>
                    <a:p>
                      <a:pPr marL="342900" lvl="0" indent="-342900">
                        <a:spcAft>
                          <a:spcPts val="0"/>
                        </a:spcAft>
                        <a:buFont typeface="Symbol" panose="05050102010706020507" pitchFamily="18" charset="2"/>
                        <a:buBlip>
                          <a:blip r:embed="rId2"/>
                        </a:buBlip>
                        <a:tabLst>
                          <a:tab pos="457200" algn="l"/>
                        </a:tabLst>
                      </a:pPr>
                      <a:r>
                        <a:rPr lang="pt-BR" sz="2400" dirty="0">
                          <a:effectLst/>
                        </a:rPr>
                        <a:t>A biogeografia </a:t>
                      </a:r>
                      <a:r>
                        <a:rPr lang="pt-BR" sz="2400" dirty="0" err="1">
                          <a:effectLst/>
                        </a:rPr>
                        <a:t>pré</a:t>
                      </a:r>
                      <a:r>
                        <a:rPr lang="pt-BR" sz="2400" dirty="0">
                          <a:effectLst/>
                        </a:rPr>
                        <a:t>-darwinista</a:t>
                      </a:r>
                    </a:p>
                    <a:p>
                      <a:pPr marL="342900" lvl="0" indent="-342900" algn="just">
                        <a:spcAft>
                          <a:spcPts val="0"/>
                        </a:spcAft>
                        <a:buFont typeface="Symbol" panose="05050102010706020507" pitchFamily="18" charset="2"/>
                        <a:buBlip>
                          <a:blip r:embed="rId2"/>
                        </a:buBlip>
                        <a:tabLst>
                          <a:tab pos="457200" algn="l"/>
                        </a:tabLst>
                      </a:pPr>
                      <a:r>
                        <a:rPr lang="pt-BR" sz="2400" dirty="0">
                          <a:effectLst/>
                        </a:rPr>
                        <a:t>Wallace, Darwin e a Biogeografia moderna</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440328091"/>
                  </a:ext>
                </a:extLst>
              </a:tr>
            </a:tbl>
          </a:graphicData>
        </a:graphic>
      </p:graphicFrame>
      <p:sp>
        <p:nvSpPr>
          <p:cNvPr id="3" name="CaixaDeTexto 2"/>
          <p:cNvSpPr txBox="1"/>
          <p:nvPr/>
        </p:nvSpPr>
        <p:spPr>
          <a:xfrm>
            <a:off x="2281382" y="286337"/>
            <a:ext cx="2143536" cy="461665"/>
          </a:xfrm>
          <a:prstGeom prst="rect">
            <a:avLst/>
          </a:prstGeom>
          <a:noFill/>
        </p:spPr>
        <p:txBody>
          <a:bodyPr wrap="none" rtlCol="0">
            <a:spAutoFit/>
          </a:bodyPr>
          <a:lstStyle/>
          <a:p>
            <a:r>
              <a:rPr lang="pt-BR" sz="2400" b="1" dirty="0"/>
              <a:t>Próxima aula</a:t>
            </a:r>
          </a:p>
        </p:txBody>
      </p:sp>
      <p:graphicFrame>
        <p:nvGraphicFramePr>
          <p:cNvPr id="4" name="Tabela 3"/>
          <p:cNvGraphicFramePr>
            <a:graphicFrameLocks noGrp="1"/>
          </p:cNvGraphicFramePr>
          <p:nvPr>
            <p:extLst>
              <p:ext uri="{D42A27DB-BD31-4B8C-83A1-F6EECF244321}">
                <p14:modId xmlns:p14="http://schemas.microsoft.com/office/powerpoint/2010/main" val="2733953004"/>
              </p:ext>
            </p:extLst>
          </p:nvPr>
        </p:nvGraphicFramePr>
        <p:xfrm>
          <a:off x="2860284" y="3787669"/>
          <a:ext cx="7946261" cy="1463040"/>
        </p:xfrm>
        <a:graphic>
          <a:graphicData uri="http://schemas.openxmlformats.org/drawingml/2006/table">
            <a:tbl>
              <a:tblPr>
                <a:tableStyleId>{5C22544A-7EE6-4342-B048-85BDC9FD1C3A}</a:tableStyleId>
              </a:tblPr>
              <a:tblGrid>
                <a:gridCol w="1111352">
                  <a:extLst>
                    <a:ext uri="{9D8B030D-6E8A-4147-A177-3AD203B41FA5}">
                      <a16:colId xmlns:a16="http://schemas.microsoft.com/office/drawing/2014/main" val="139783801"/>
                    </a:ext>
                  </a:extLst>
                </a:gridCol>
                <a:gridCol w="6834909">
                  <a:extLst>
                    <a:ext uri="{9D8B030D-6E8A-4147-A177-3AD203B41FA5}">
                      <a16:colId xmlns:a16="http://schemas.microsoft.com/office/drawing/2014/main" val="3100046676"/>
                    </a:ext>
                  </a:extLst>
                </a:gridCol>
              </a:tblGrid>
              <a:tr h="453390">
                <a:tc>
                  <a:txBody>
                    <a:bodyPr/>
                    <a:lstStyle/>
                    <a:p>
                      <a:pPr algn="just">
                        <a:spcAft>
                          <a:spcPts val="0"/>
                        </a:spcAft>
                      </a:pPr>
                      <a:r>
                        <a:rPr lang="pt-BR" sz="2400" dirty="0">
                          <a:effectLst/>
                        </a:rPr>
                        <a:t>Dia 15/08</a:t>
                      </a:r>
                      <a:endParaRPr lang="pt-BR" sz="2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342900" lvl="0" indent="-342900" algn="just">
                        <a:spcAft>
                          <a:spcPts val="0"/>
                        </a:spcAft>
                        <a:buFont typeface="Symbol" panose="05050102010706020507" pitchFamily="18" charset="2"/>
                        <a:buBlip>
                          <a:blip r:embed="rId2"/>
                        </a:buBlip>
                      </a:pPr>
                      <a:r>
                        <a:rPr lang="pt-BR" sz="2400" dirty="0">
                          <a:effectLst/>
                        </a:rPr>
                        <a:t> Organização dos grupos para trabalho de campo</a:t>
                      </a:r>
                    </a:p>
                    <a:p>
                      <a:pPr marL="342900" lvl="0" indent="-342900" algn="just">
                        <a:spcAft>
                          <a:spcPts val="0"/>
                        </a:spcAft>
                        <a:buFont typeface="Symbol" panose="05050102010706020507" pitchFamily="18" charset="2"/>
                        <a:buBlip>
                          <a:blip r:embed="rId2"/>
                        </a:buBlip>
                      </a:pPr>
                      <a:r>
                        <a:rPr lang="pt-BR" sz="2400" dirty="0">
                          <a:effectLst/>
                        </a:rPr>
                        <a:t> Lista de alunos para trabalho de campo e distribuição dos temas de estudo </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88446055"/>
                  </a:ext>
                </a:extLst>
              </a:tr>
            </a:tbl>
          </a:graphicData>
        </a:graphic>
      </p:graphicFrame>
      <p:sp>
        <p:nvSpPr>
          <p:cNvPr id="5" name="CaixaDeTexto 4"/>
          <p:cNvSpPr txBox="1"/>
          <p:nvPr/>
        </p:nvSpPr>
        <p:spPr>
          <a:xfrm>
            <a:off x="2860284" y="3258414"/>
            <a:ext cx="1226618" cy="461665"/>
          </a:xfrm>
          <a:prstGeom prst="rect">
            <a:avLst/>
          </a:prstGeom>
          <a:noFill/>
        </p:spPr>
        <p:txBody>
          <a:bodyPr wrap="none" rtlCol="0">
            <a:spAutoFit/>
          </a:bodyPr>
          <a:lstStyle/>
          <a:p>
            <a:r>
              <a:rPr lang="pt-BR" sz="2400" b="1" dirty="0"/>
              <a:t>Prática</a:t>
            </a:r>
          </a:p>
        </p:txBody>
      </p:sp>
      <p:sp>
        <p:nvSpPr>
          <p:cNvPr id="6" name="CaixaDeTexto 5"/>
          <p:cNvSpPr txBox="1"/>
          <p:nvPr/>
        </p:nvSpPr>
        <p:spPr>
          <a:xfrm>
            <a:off x="2761672" y="5671128"/>
            <a:ext cx="9033164" cy="646331"/>
          </a:xfrm>
          <a:prstGeom prst="rect">
            <a:avLst/>
          </a:prstGeom>
          <a:noFill/>
        </p:spPr>
        <p:txBody>
          <a:bodyPr wrap="square" rtlCol="0">
            <a:spAutoFit/>
          </a:bodyPr>
          <a:lstStyle/>
          <a:p>
            <a:r>
              <a:rPr lang="pt-BR" b="1" dirty="0"/>
              <a:t>Leitura para próxima aula: </a:t>
            </a:r>
            <a:r>
              <a:rPr lang="pt-BR" dirty="0"/>
              <a:t>GILLUNG, Jéssica P.. </a:t>
            </a:r>
            <a:r>
              <a:rPr lang="pt-BR" dirty="0" err="1"/>
              <a:t>Biogeogra!a</a:t>
            </a:r>
            <a:r>
              <a:rPr lang="pt-BR" dirty="0"/>
              <a:t>: a história da vida na Terra. </a:t>
            </a:r>
            <a:r>
              <a:rPr lang="pt-BR" b="1" dirty="0"/>
              <a:t>Revista da Biologia </a:t>
            </a:r>
            <a:r>
              <a:rPr lang="pt-BR" dirty="0"/>
              <a:t>(2011) Vol. Esp. </a:t>
            </a:r>
            <a:r>
              <a:rPr lang="pt-BR" dirty="0" err="1"/>
              <a:t>Biogeogra!a</a:t>
            </a:r>
            <a:r>
              <a:rPr lang="pt-BR" dirty="0"/>
              <a:t>: 1-5</a:t>
            </a:r>
            <a:endParaRPr lang="pt-BR" b="1" dirty="0"/>
          </a:p>
        </p:txBody>
      </p:sp>
    </p:spTree>
    <p:extLst>
      <p:ext uri="{BB962C8B-B14F-4D97-AF65-F5344CB8AC3E}">
        <p14:creationId xmlns:p14="http://schemas.microsoft.com/office/powerpoint/2010/main" val="155061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624667" y="1628800"/>
            <a:ext cx="7620000" cy="4114800"/>
          </a:xfrm>
        </p:spPr>
        <p:txBody>
          <a:bodyPr>
            <a:normAutofit fontScale="92500" lnSpcReduction="20000"/>
          </a:bodyPr>
          <a:lstStyle/>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AB´SABER, Aziz N.  </a:t>
            </a:r>
            <a:r>
              <a:rPr lang="en-GB" sz="1800" dirty="0" err="1">
                <a:latin typeface="Calibri" panose="020F0502020204030204" pitchFamily="34" charset="0"/>
                <a:ea typeface="Times New Roman" panose="02020603050405020304" pitchFamily="18" charset="0"/>
                <a:cs typeface="Calibri" panose="020F0502020204030204" pitchFamily="34" charset="0"/>
              </a:rPr>
              <a:t>Domínios</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Natureza</a:t>
            </a:r>
            <a:r>
              <a:rPr lang="en-GB" sz="1800" dirty="0">
                <a:latin typeface="Calibri" panose="020F0502020204030204" pitchFamily="34" charset="0"/>
                <a:ea typeface="Times New Roman" panose="02020603050405020304" pitchFamily="18" charset="0"/>
                <a:cs typeface="Calibri" panose="020F0502020204030204" pitchFamily="34" charset="0"/>
              </a:rPr>
              <a:t> no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potencialidades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paisagísticas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Ateliê</a:t>
            </a:r>
            <a:r>
              <a:rPr lang="en-GB" sz="1800" dirty="0">
                <a:latin typeface="Calibri" panose="020F0502020204030204" pitchFamily="34" charset="0"/>
                <a:ea typeface="Times New Roman" panose="02020603050405020304" pitchFamily="18" charset="0"/>
                <a:cs typeface="Calibri" panose="020F0502020204030204" pitchFamily="34" charset="0"/>
              </a:rPr>
              <a:t> editorial,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BROWN, James H.; LOMOLINO, Mark V.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Sunderland: </a:t>
            </a:r>
            <a:r>
              <a:rPr lang="en-GB" sz="1800" dirty="0" err="1">
                <a:latin typeface="Calibri" panose="020F0502020204030204" pitchFamily="34" charset="0"/>
                <a:ea typeface="Times New Roman" panose="02020603050405020304" pitchFamily="18" charset="0"/>
                <a:cs typeface="Calibri" panose="020F0502020204030204" pitchFamily="34" charset="0"/>
              </a:rPr>
              <a:t>Sinauer</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Tradução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Funpec</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US" sz="1800" dirty="0">
                <a:latin typeface="Calibri" panose="020F0502020204030204" pitchFamily="34" charset="0"/>
                <a:ea typeface="Times New Roman" panose="02020603050405020304" pitchFamily="18" charset="0"/>
                <a:cs typeface="Calibri" panose="020F0502020204030204" pitchFamily="34" charset="0"/>
              </a:rPr>
              <a:t>2006.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CARVALHO, C. J. B.; ALMEIDA, E. A. B. (Org.).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América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sul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padrões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processos</a:t>
            </a:r>
            <a:r>
              <a:rPr lang="en-GB" sz="1800" dirty="0">
                <a:latin typeface="Calibri" panose="020F0502020204030204" pitchFamily="34" charset="0"/>
                <a:ea typeface="Times New Roman" panose="02020603050405020304" pitchFamily="18" charset="0"/>
                <a:cs typeface="Calibri" panose="020F0502020204030204" pitchFamily="34" charset="0"/>
              </a:rPr>
              <a:t>. São Paulo: ROCA, 2010.</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CONTI, José Bueno; FURLAN, Sueli, A. </a:t>
            </a:r>
            <a:r>
              <a:rPr lang="en-GB" sz="1800" dirty="0" err="1">
                <a:latin typeface="Calibri" panose="020F0502020204030204" pitchFamily="34" charset="0"/>
                <a:ea typeface="Times New Roman" panose="02020603050405020304" pitchFamily="18" charset="0"/>
                <a:cs typeface="Calibri" panose="020F0502020204030204" pitchFamily="34" charset="0"/>
              </a:rPr>
              <a:t>Geoecologia</a:t>
            </a:r>
            <a:r>
              <a:rPr lang="en-GB" sz="1800" dirty="0">
                <a:latin typeface="Calibri" panose="020F0502020204030204" pitchFamily="34" charset="0"/>
                <a:ea typeface="Times New Roman" panose="02020603050405020304" pitchFamily="18" charset="0"/>
                <a:cs typeface="Calibri" panose="020F0502020204030204" pitchFamily="34" charset="0"/>
              </a:rPr>
              <a:t>: o </a:t>
            </a:r>
            <a:r>
              <a:rPr lang="en-GB" sz="1800" dirty="0" err="1">
                <a:latin typeface="Calibri" panose="020F0502020204030204" pitchFamily="34" charset="0"/>
                <a:ea typeface="Times New Roman" panose="02020603050405020304" pitchFamily="18" charset="0"/>
                <a:cs typeface="Calibri" panose="020F0502020204030204" pitchFamily="34" charset="0"/>
              </a:rPr>
              <a:t>clima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os</a:t>
            </a:r>
            <a:r>
              <a:rPr lang="en-GB" sz="1800" dirty="0">
                <a:latin typeface="Calibri" panose="020F0502020204030204" pitchFamily="34" charset="0"/>
                <a:ea typeface="Times New Roman" panose="02020603050405020304" pitchFamily="18" charset="0"/>
                <a:cs typeface="Calibri" panose="020F0502020204030204" pitchFamily="34" charset="0"/>
              </a:rPr>
              <a:t> solos e a biota. In: ROSS, J. L. S. </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São Paulo: EDUSP, 1996. p. 67-207.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COX, C. B.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uma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abordagem</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ecológica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evolucionária</a:t>
            </a:r>
            <a:r>
              <a:rPr lang="en-GB" sz="1800" dirty="0">
                <a:latin typeface="Calibri" panose="020F0502020204030204" pitchFamily="34" charset="0"/>
                <a:ea typeface="Times New Roman" panose="02020603050405020304" pitchFamily="18" charset="0"/>
                <a:cs typeface="Calibri" panose="020F0502020204030204" pitchFamily="34" charset="0"/>
              </a:rPr>
              <a:t>. Rio de Janeiro: LTC, 2009. </a:t>
            </a:r>
          </a:p>
          <a:p>
            <a:pPr marL="180340" algn="just">
              <a:lnSpc>
                <a:spcPct val="115000"/>
              </a:lnSpc>
              <a:tabLst>
                <a:tab pos="90170" algn="l"/>
              </a:tabLst>
            </a:pPr>
            <a:r>
              <a:rPr lang="da-DK" sz="1800" dirty="0">
                <a:latin typeface="Calibri" panose="020F0502020204030204" pitchFamily="34" charset="0"/>
                <a:ea typeface="Times New Roman" panose="02020603050405020304" pitchFamily="18" charset="0"/>
                <a:cs typeface="Calibri" panose="020F0502020204030204" pitchFamily="34" charset="0"/>
              </a:rPr>
              <a:t>CULLEN JÚNIOR, L. et al. </a:t>
            </a:r>
            <a:r>
              <a:rPr lang="en-GB" sz="1800" dirty="0">
                <a:latin typeface="Calibri" panose="020F0502020204030204" pitchFamily="34" charset="0"/>
                <a:ea typeface="Times New Roman" panose="02020603050405020304" pitchFamily="18" charset="0"/>
                <a:cs typeface="Calibri" panose="020F0502020204030204" pitchFamily="34" charset="0"/>
              </a:rPr>
              <a:t>(Org.). </a:t>
            </a:r>
            <a:r>
              <a:rPr lang="en-GB" sz="1800" dirty="0" err="1">
                <a:latin typeface="Calibri" panose="020F0502020204030204" pitchFamily="34" charset="0"/>
                <a:ea typeface="Times New Roman" panose="02020603050405020304" pitchFamily="18" charset="0"/>
                <a:cs typeface="Calibri" panose="020F0502020204030204" pitchFamily="34" charset="0"/>
              </a:rPr>
              <a:t>Métodos</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estudos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em</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biologia</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conservação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manejo</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vida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silvestre</a:t>
            </a:r>
            <a:r>
              <a:rPr lang="en-GB" sz="1800" dirty="0">
                <a:latin typeface="Calibri" panose="020F0502020204030204" pitchFamily="34" charset="0"/>
                <a:ea typeface="Times New Roman" panose="02020603050405020304" pitchFamily="18" charset="0"/>
                <a:cs typeface="Calibri" panose="020F0502020204030204" pitchFamily="34" charset="0"/>
              </a:rPr>
              <a:t>. Curitiba: </a:t>
            </a:r>
            <a:r>
              <a:rPr lang="en-GB" sz="1800" dirty="0" err="1">
                <a:latin typeface="Calibri" panose="020F0502020204030204" pitchFamily="34" charset="0"/>
                <a:ea typeface="Times New Roman" panose="02020603050405020304" pitchFamily="18" charset="0"/>
                <a:cs typeface="Calibri" panose="020F0502020204030204" pitchFamily="34" charset="0"/>
              </a:rPr>
              <a:t>Fundação</a:t>
            </a:r>
            <a:r>
              <a:rPr lang="en-GB" sz="1800" dirty="0">
                <a:latin typeface="Calibri" panose="020F0502020204030204" pitchFamily="34" charset="0"/>
                <a:ea typeface="Times New Roman" panose="02020603050405020304" pitchFamily="18" charset="0"/>
                <a:cs typeface="Calibri" panose="020F0502020204030204" pitchFamily="34" charset="0"/>
              </a:rPr>
              <a:t> O </a:t>
            </a:r>
            <a:r>
              <a:rPr lang="en-GB" sz="1800" dirty="0" err="1">
                <a:latin typeface="Calibri" panose="020F0502020204030204" pitchFamily="34" charset="0"/>
                <a:ea typeface="Times New Roman" panose="02020603050405020304" pitchFamily="18" charset="0"/>
                <a:cs typeface="Calibri" panose="020F0502020204030204" pitchFamily="34" charset="0"/>
              </a:rPr>
              <a:t>Boticário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Proteção</a:t>
            </a:r>
            <a:r>
              <a:rPr lang="en-GB" sz="1800" dirty="0">
                <a:latin typeface="Calibri" panose="020F0502020204030204" pitchFamily="34" charset="0"/>
                <a:ea typeface="Times New Roman" panose="02020603050405020304" pitchFamily="18" charset="0"/>
                <a:cs typeface="Calibri" panose="020F0502020204030204" pitchFamily="34" charset="0"/>
              </a:rPr>
              <a:t> à </a:t>
            </a:r>
            <a:r>
              <a:rPr lang="en-GB" sz="1800" dirty="0" err="1">
                <a:latin typeface="Calibri" panose="020F0502020204030204" pitchFamily="34" charset="0"/>
                <a:ea typeface="Times New Roman" panose="02020603050405020304" pitchFamily="18" charset="0"/>
                <a:cs typeface="Calibri" panose="020F0502020204030204" pitchFamily="34" charset="0"/>
              </a:rPr>
              <a:t>Natureza</a:t>
            </a:r>
            <a:r>
              <a:rPr lang="en-GB" sz="1800" dirty="0">
                <a:latin typeface="Calibri" panose="020F0502020204030204" pitchFamily="34" charset="0"/>
                <a:ea typeface="Times New Roman" panose="02020603050405020304" pitchFamily="18" charset="0"/>
                <a:cs typeface="Calibri" panose="020F0502020204030204" pitchFamily="34" charset="0"/>
              </a:rPr>
              <a:t>,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DANSEREAU, Pierre M. Biogeography. </a:t>
            </a:r>
            <a:r>
              <a:rPr lang="en-US" sz="1800" dirty="0">
                <a:latin typeface="Calibri" panose="020F0502020204030204" pitchFamily="34" charset="0"/>
                <a:ea typeface="Times New Roman" panose="02020603050405020304" pitchFamily="18" charset="0"/>
                <a:cs typeface="Calibri" panose="020F0502020204030204" pitchFamily="34" charset="0"/>
              </a:rPr>
              <a:t>New York: Ronald Press Co., 1957.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7305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24000"/>
            <a:ext cx="7620000" cy="4114800"/>
          </a:xfrm>
        </p:spPr>
        <p:txBody>
          <a:bodyPr>
            <a:normAutofit fontScale="92500"/>
          </a:bodyPr>
          <a:lstStyle/>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DEAN, Warren. A </a:t>
            </a:r>
            <a:r>
              <a:rPr lang="en-GB" sz="1800" dirty="0" err="1">
                <a:latin typeface="Calibri" panose="020F0502020204030204" pitchFamily="34" charset="0"/>
                <a:ea typeface="Times New Roman" panose="02020603050405020304" pitchFamily="18" charset="0"/>
                <a:cs typeface="Calibri" panose="020F0502020204030204" pitchFamily="34" charset="0"/>
              </a:rPr>
              <a:t>ferro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fogo</a:t>
            </a:r>
            <a:r>
              <a:rPr lang="en-GB" sz="1800" dirty="0">
                <a:latin typeface="Calibri" panose="020F0502020204030204" pitchFamily="34" charset="0"/>
                <a:ea typeface="Times New Roman" panose="02020603050405020304" pitchFamily="18" charset="0"/>
                <a:cs typeface="Calibri" panose="020F0502020204030204" pitchFamily="34" charset="0"/>
              </a:rPr>
              <a:t>: a </a:t>
            </a:r>
            <a:r>
              <a:rPr lang="en-GB" sz="1800" dirty="0" err="1">
                <a:latin typeface="Calibri" panose="020F0502020204030204" pitchFamily="34" charset="0"/>
                <a:ea typeface="Times New Roman" panose="02020603050405020304" pitchFamily="18" charset="0"/>
                <a:cs typeface="Calibri" panose="020F0502020204030204" pitchFamily="34" charset="0"/>
              </a:rPr>
              <a:t>história</a:t>
            </a:r>
            <a:r>
              <a:rPr lang="en-GB" sz="1800" dirty="0">
                <a:latin typeface="Calibri" panose="020F0502020204030204" pitchFamily="34" charset="0"/>
                <a:ea typeface="Times New Roman" panose="02020603050405020304" pitchFamily="18" charset="0"/>
                <a:cs typeface="Calibri" panose="020F0502020204030204" pitchFamily="34" charset="0"/>
              </a:rPr>
              <a:t> e a </a:t>
            </a:r>
            <a:r>
              <a:rPr lang="en-GB" sz="1800" dirty="0" err="1">
                <a:latin typeface="Calibri" panose="020F0502020204030204" pitchFamily="34" charset="0"/>
                <a:ea typeface="Times New Roman" panose="02020603050405020304" pitchFamily="18" charset="0"/>
                <a:cs typeface="Calibri" panose="020F0502020204030204" pitchFamily="34" charset="0"/>
              </a:rPr>
              <a:t>devastação</a:t>
            </a:r>
            <a:r>
              <a:rPr lang="en-GB" sz="1800" dirty="0">
                <a:latin typeface="Calibri" panose="020F0502020204030204" pitchFamily="34" charset="0"/>
                <a:ea typeface="Times New Roman" panose="02020603050405020304" pitchFamily="18" charset="0"/>
                <a:cs typeface="Calibri" panose="020F0502020204030204" pitchFamily="34" charset="0"/>
              </a:rPr>
              <a:t> da Mata </a:t>
            </a:r>
            <a:r>
              <a:rPr lang="en-GB" sz="1800" dirty="0" err="1">
                <a:latin typeface="Calibri" panose="020F0502020204030204" pitchFamily="34" charset="0"/>
                <a:ea typeface="Times New Roman" panose="02020603050405020304" pitchFamily="18" charset="0"/>
                <a:cs typeface="Calibri" panose="020F0502020204030204" pitchFamily="34" charset="0"/>
              </a:rPr>
              <a:t>Atlântica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Tradução</a:t>
            </a:r>
            <a:r>
              <a:rPr lang="en-GB" sz="1800" dirty="0">
                <a:latin typeface="Calibri" panose="020F0502020204030204" pitchFamily="34" charset="0"/>
                <a:ea typeface="Times New Roman" panose="02020603050405020304" pitchFamily="18" charset="0"/>
                <a:cs typeface="Calibri" panose="020F0502020204030204" pitchFamily="34" charset="0"/>
              </a:rPr>
              <a:t> Cid </a:t>
            </a:r>
            <a:r>
              <a:rPr lang="en-GB" sz="1800" dirty="0" err="1">
                <a:latin typeface="Calibri" panose="020F0502020204030204" pitchFamily="34" charset="0"/>
                <a:ea typeface="Times New Roman" panose="02020603050405020304" pitchFamily="18" charset="0"/>
                <a:cs typeface="Calibri" panose="020F0502020204030204" pitchFamily="34" charset="0"/>
              </a:rPr>
              <a:t>Knipel</a:t>
            </a:r>
            <a:r>
              <a:rPr lang="en-GB" sz="1800" dirty="0">
                <a:latin typeface="Calibri" panose="020F0502020204030204" pitchFamily="34" charset="0"/>
                <a:ea typeface="Times New Roman" panose="02020603050405020304" pitchFamily="18" charset="0"/>
                <a:cs typeface="Calibri" panose="020F0502020204030204" pitchFamily="34" charset="0"/>
              </a:rPr>
              <a:t> Moreira.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Companhia</a:t>
            </a:r>
            <a:r>
              <a:rPr lang="en-GB" sz="1800" dirty="0">
                <a:latin typeface="Calibri" panose="020F0502020204030204" pitchFamily="34" charset="0"/>
                <a:ea typeface="Times New Roman" panose="02020603050405020304" pitchFamily="18" charset="0"/>
                <a:cs typeface="Calibri" panose="020F0502020204030204" pitchFamily="34" charset="0"/>
              </a:rPr>
              <a:t> das </a:t>
            </a:r>
            <a:r>
              <a:rPr lang="en-GB" sz="1800" dirty="0" err="1">
                <a:latin typeface="Calibri" panose="020F0502020204030204" pitchFamily="34" charset="0"/>
                <a:ea typeface="Times New Roman" panose="02020603050405020304" pitchFamily="18" charset="0"/>
                <a:cs typeface="Calibri" panose="020F0502020204030204" pitchFamily="34" charset="0"/>
              </a:rPr>
              <a:t>Letras</a:t>
            </a:r>
            <a:r>
              <a:rPr lang="en-GB" sz="1800" dirty="0">
                <a:latin typeface="Calibri" panose="020F0502020204030204" pitchFamily="34" charset="0"/>
                <a:ea typeface="Times New Roman" panose="02020603050405020304" pitchFamily="18" charset="0"/>
                <a:cs typeface="Calibri" panose="020F0502020204030204" pitchFamily="34" charset="0"/>
              </a:rPr>
              <a:t>, 1997.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DIAMOND, James M. Island Biogeography and Conservation Strategy and Limitations. Science, 1976.  </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FURLAN, Sueli Â. </a:t>
            </a:r>
            <a:r>
              <a:rPr lang="en-GB" sz="1800" dirty="0" err="1">
                <a:latin typeface="Calibri" panose="020F0502020204030204" pitchFamily="34" charset="0"/>
                <a:ea typeface="Times New Roman" panose="02020603050405020304" pitchFamily="18" charset="0"/>
                <a:cs typeface="Calibri" panose="020F0502020204030204" pitchFamily="34" charset="0"/>
              </a:rPr>
              <a:t>Unidade</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conservação</a:t>
            </a:r>
            <a:r>
              <a:rPr lang="en-GB" sz="1800" dirty="0">
                <a:latin typeface="Calibri" panose="020F0502020204030204" pitchFamily="34" charset="0"/>
                <a:ea typeface="Times New Roman" panose="02020603050405020304" pitchFamily="18" charset="0"/>
                <a:cs typeface="Calibri" panose="020F0502020204030204" pitchFamily="34" charset="0"/>
              </a:rPr>
              <a:t> insular: </a:t>
            </a:r>
            <a:r>
              <a:rPr lang="en-GB" sz="1800" dirty="0" err="1">
                <a:latin typeface="Calibri" panose="020F0502020204030204" pitchFamily="34" charset="0"/>
                <a:ea typeface="Times New Roman" panose="02020603050405020304" pitchFamily="18" charset="0"/>
                <a:cs typeface="Calibri" panose="020F0502020204030204" pitchFamily="34" charset="0"/>
              </a:rPr>
              <a:t>considerações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sobre</a:t>
            </a:r>
            <a:r>
              <a:rPr lang="en-GB" sz="1800" dirty="0">
                <a:latin typeface="Calibri" panose="020F0502020204030204" pitchFamily="34" charset="0"/>
                <a:ea typeface="Times New Roman" panose="02020603050405020304" pitchFamily="18" charset="0"/>
                <a:cs typeface="Calibri" panose="020F0502020204030204" pitchFamily="34" charset="0"/>
              </a:rPr>
              <a:t> a </a:t>
            </a:r>
            <a:r>
              <a:rPr lang="en-GB" sz="1800" dirty="0" err="1">
                <a:latin typeface="Calibri" panose="020F0502020204030204" pitchFamily="34" charset="0"/>
                <a:ea typeface="Times New Roman" panose="02020603050405020304" pitchFamily="18" charset="0"/>
                <a:cs typeface="Calibri" panose="020F0502020204030204" pitchFamily="34" charset="0"/>
              </a:rPr>
              <a:t>dinâmica</a:t>
            </a:r>
            <a:r>
              <a:rPr lang="en-GB" sz="1800" dirty="0">
                <a:latin typeface="Calibri" panose="020F0502020204030204" pitchFamily="34" charset="0"/>
                <a:ea typeface="Times New Roman" panose="02020603050405020304" pitchFamily="18" charset="0"/>
                <a:cs typeface="Calibri" panose="020F0502020204030204" pitchFamily="34" charset="0"/>
              </a:rPr>
              <a:t> insular, </a:t>
            </a:r>
            <a:r>
              <a:rPr lang="en-GB" sz="1800" dirty="0" err="1">
                <a:latin typeface="Calibri" panose="020F0502020204030204" pitchFamily="34" charset="0"/>
                <a:ea typeface="Times New Roman" panose="02020603050405020304" pitchFamily="18" charset="0"/>
                <a:cs typeface="Calibri" panose="020F0502020204030204" pitchFamily="34" charset="0"/>
              </a:rPr>
              <a:t>planos</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manejo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turismo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ambiental</a:t>
            </a:r>
            <a:r>
              <a:rPr lang="en-GB" sz="1800" dirty="0">
                <a:latin typeface="Calibri" panose="020F0502020204030204" pitchFamily="34" charset="0"/>
                <a:ea typeface="Times New Roman" panose="02020603050405020304" pitchFamily="18" charset="0"/>
                <a:cs typeface="Calibri" panose="020F0502020204030204" pitchFamily="34" charset="0"/>
              </a:rPr>
              <a:t>. In: LEMOS, A. I. G. (org.) </a:t>
            </a:r>
            <a:r>
              <a:rPr lang="en-GB" sz="1800" dirty="0" err="1">
                <a:latin typeface="Calibri" panose="020F0502020204030204" pitchFamily="34" charset="0"/>
                <a:ea typeface="Times New Roman" panose="02020603050405020304" pitchFamily="18" charset="0"/>
                <a:cs typeface="Calibri" panose="020F0502020204030204" pitchFamily="34" charset="0"/>
              </a:rPr>
              <a:t>Turismo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impactos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socioambientais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Hucitec</a:t>
            </a:r>
            <a:r>
              <a:rPr lang="en-GB" sz="1800" dirty="0">
                <a:latin typeface="Calibri" panose="020F0502020204030204" pitchFamily="34" charset="0"/>
                <a:ea typeface="Times New Roman" panose="02020603050405020304" pitchFamily="18" charset="0"/>
                <a:cs typeface="Calibri" panose="020F0502020204030204" pitchFamily="34" charset="0"/>
              </a:rPr>
              <a:t>, 1996. p. 114-136.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GUARIGUATA, Manuel R.; KATTAN, Gustavo H. (Eds.). </a:t>
            </a:r>
            <a:r>
              <a:rPr lang="es-ES" sz="18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Ecologia</a:t>
            </a:r>
            <a:r>
              <a:rPr lang="es-ES"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y conservación de bosques </a:t>
            </a:r>
            <a:r>
              <a:rPr lang="es-ES" sz="18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neotropicales</a:t>
            </a:r>
            <a:r>
              <a:rPr lang="es-ES"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Cartago: Ediciones LUR, 2002.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US" sz="1800" dirty="0">
                <a:latin typeface="Calibri" panose="020F0502020204030204" pitchFamily="34" charset="0"/>
                <a:ea typeface="Times New Roman" panose="02020603050405020304" pitchFamily="18" charset="0"/>
                <a:cs typeface="Calibri" panose="020F0502020204030204" pitchFamily="34" charset="0"/>
              </a:rPr>
              <a:t>HAFFER, J. General aspects of the refuge theory.  In: PRANCE, G. T. (ed.). </a:t>
            </a:r>
            <a:r>
              <a:rPr lang="en-GB" sz="1800" dirty="0">
                <a:latin typeface="Calibri" panose="020F0502020204030204" pitchFamily="34" charset="0"/>
                <a:ea typeface="Times New Roman" panose="02020603050405020304" pitchFamily="18" charset="0"/>
                <a:cs typeface="Calibri" panose="020F0502020204030204" pitchFamily="34" charset="0"/>
              </a:rPr>
              <a:t>Biological diversification in the tropics. New York: Columbia University Press. 1982.  P 6-24.  </a:t>
            </a:r>
            <a:endParaRPr lang="pt-BR" sz="18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379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46448"/>
            <a:ext cx="7620000" cy="4114800"/>
          </a:xfrm>
        </p:spPr>
        <p:txBody>
          <a:bodyPr>
            <a:normAutofit fontScale="92500"/>
          </a:bodyPr>
          <a:lstStyle/>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HUECK, K. As </a:t>
            </a:r>
            <a:r>
              <a:rPr lang="en-GB" sz="1800" dirty="0" err="1">
                <a:latin typeface="Calibri" panose="020F0502020204030204" pitchFamily="34" charset="0"/>
                <a:ea typeface="Times New Roman" panose="02020603050405020304" pitchFamily="18" charset="0"/>
                <a:cs typeface="Calibri" panose="020F0502020204030204" pitchFamily="34" charset="0"/>
              </a:rPr>
              <a:t>Florestas</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América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Sul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ecologia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composição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importância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econômica</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Polígono</a:t>
            </a:r>
            <a:r>
              <a:rPr lang="en-GB" sz="1800" dirty="0">
                <a:latin typeface="Calibri" panose="020F0502020204030204" pitchFamily="34" charset="0"/>
                <a:ea typeface="Times New Roman" panose="02020603050405020304" pitchFamily="18" charset="0"/>
                <a:cs typeface="Calibri" panose="020F0502020204030204" pitchFamily="34" charset="0"/>
              </a:rPr>
              <a:t> S.A., 1972.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indent="457200" algn="just">
              <a:lnSpc>
                <a:spcPct val="115000"/>
              </a:lnSpc>
              <a:tabLst>
                <a:tab pos="90170" algn="l"/>
                <a:tab pos="540385" algn="l"/>
              </a:tabLst>
            </a:pPr>
            <a:r>
              <a:rPr lang="es-ES_tradnl" sz="1800" dirty="0">
                <a:latin typeface="Calibri" panose="020F0502020204030204" pitchFamily="34" charset="0"/>
                <a:ea typeface="Times New Roman" panose="02020603050405020304" pitchFamily="18" charset="0"/>
                <a:cs typeface="Calibri" panose="020F0502020204030204" pitchFamily="34" charset="0"/>
              </a:rPr>
              <a:t>   HUMBOLDT, A. de.  </a:t>
            </a:r>
            <a:r>
              <a:rPr lang="es-ES" sz="1800" dirty="0">
                <a:latin typeface="Calibri" panose="020F0502020204030204" pitchFamily="34" charset="0"/>
                <a:ea typeface="Times New Roman" panose="02020603050405020304" pitchFamily="18" charset="0"/>
                <a:cs typeface="Calibri" panose="020F0502020204030204" pitchFamily="34" charset="0"/>
              </a:rPr>
              <a:t>Cosmos, </a:t>
            </a:r>
            <a:r>
              <a:rPr lang="es-ES" sz="1800" dirty="0" err="1">
                <a:latin typeface="Calibri" panose="020F0502020204030204" pitchFamily="34" charset="0"/>
                <a:ea typeface="Times New Roman" panose="02020603050405020304" pitchFamily="18" charset="0"/>
                <a:cs typeface="Calibri" panose="020F0502020204030204" pitchFamily="34" charset="0"/>
              </a:rPr>
              <a:t>essai</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d'une</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descriptionphysique</a:t>
            </a:r>
            <a:r>
              <a:rPr lang="es-ES" sz="1800" dirty="0">
                <a:latin typeface="Calibri" panose="020F0502020204030204" pitchFamily="34" charset="0"/>
                <a:ea typeface="Times New Roman" panose="02020603050405020304" pitchFamily="18" charset="0"/>
                <a:cs typeface="Calibri" panose="020F0502020204030204" pitchFamily="34" charset="0"/>
              </a:rPr>
              <a:t> du monde. Paris, </a:t>
            </a:r>
            <a:r>
              <a:rPr lang="es-ES_tradnl" sz="1800" dirty="0">
                <a:latin typeface="Calibri" panose="020F0502020204030204" pitchFamily="34" charset="0"/>
                <a:ea typeface="Times New Roman" panose="02020603050405020304" pitchFamily="18" charset="0"/>
                <a:cs typeface="Calibri" panose="020F0502020204030204" pitchFamily="34" charset="0"/>
              </a:rPr>
              <a:t>1846.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IBGE - </a:t>
            </a:r>
            <a:r>
              <a:rPr lang="en-GB" sz="1800" dirty="0" err="1">
                <a:latin typeface="Calibri" panose="020F0502020204030204" pitchFamily="34" charset="0"/>
                <a:ea typeface="Times New Roman" panose="02020603050405020304" pitchFamily="18" charset="0"/>
                <a:cs typeface="Calibri" panose="020F0502020204030204" pitchFamily="34" charset="0"/>
              </a:rPr>
              <a:t>Instituto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Estatística</a:t>
            </a:r>
            <a:r>
              <a:rPr lang="en-GB" sz="1800" dirty="0">
                <a:latin typeface="Calibri" panose="020F0502020204030204" pitchFamily="34" charset="0"/>
                <a:ea typeface="Times New Roman" panose="02020603050405020304" pitchFamily="18" charset="0"/>
                <a:cs typeface="Calibri" panose="020F0502020204030204" pitchFamily="34" charset="0"/>
              </a:rPr>
              <a:t>. Manual </a:t>
            </a:r>
            <a:r>
              <a:rPr lang="en-GB" sz="1800" dirty="0" err="1">
                <a:latin typeface="Calibri" panose="020F0502020204030204" pitchFamily="34" charset="0"/>
                <a:ea typeface="Times New Roman" panose="02020603050405020304" pitchFamily="18" charset="0"/>
                <a:cs typeface="Calibri" panose="020F0502020204030204" pitchFamily="34" charset="0"/>
              </a:rPr>
              <a:t>Técnico</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Vegetação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Brasileira</a:t>
            </a:r>
            <a:r>
              <a:rPr lang="en-GB" sz="1800" dirty="0">
                <a:latin typeface="Calibri" panose="020F0502020204030204" pitchFamily="34" charset="0"/>
                <a:ea typeface="Times New Roman" panose="02020603050405020304" pitchFamily="18" charset="0"/>
                <a:cs typeface="Calibri" panose="020F0502020204030204" pitchFamily="34" charset="0"/>
              </a:rPr>
              <a:t>. Rio de Janeiro: IBGE, 1992.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LOMOLINO, M.V., B.R. </a:t>
            </a:r>
            <a:r>
              <a:rPr lang="pt-BR" sz="1800" dirty="0" err="1">
                <a:latin typeface="Calibri" panose="020F0502020204030204" pitchFamily="34" charset="0"/>
                <a:ea typeface="Times New Roman" panose="02020603050405020304" pitchFamily="18" charset="0"/>
                <a:cs typeface="Calibri" panose="020F0502020204030204" pitchFamily="34" charset="0"/>
              </a:rPr>
              <a:t>Riddle</a:t>
            </a:r>
            <a:r>
              <a:rPr lang="pt-BR" sz="1800" dirty="0">
                <a:latin typeface="Calibri" panose="020F0502020204030204" pitchFamily="34" charset="0"/>
                <a:ea typeface="Times New Roman" panose="02020603050405020304" pitchFamily="18" charset="0"/>
                <a:cs typeface="Calibri" panose="020F0502020204030204" pitchFamily="34" charset="0"/>
              </a:rPr>
              <a:t> &amp; J.H. Brown. 2005.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Biogeography</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Sinauer</a:t>
            </a:r>
            <a:r>
              <a:rPr lang="pt-BR" sz="1800" dirty="0">
                <a:latin typeface="Calibri" panose="020F0502020204030204" pitchFamily="34" charset="0"/>
                <a:ea typeface="Times New Roman" panose="02020603050405020304" pitchFamily="18" charset="0"/>
                <a:cs typeface="Calibri" panose="020F0502020204030204" pitchFamily="34" charset="0"/>
              </a:rPr>
              <a:t>. 845 p.</a:t>
            </a: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LOMOLINO, M.V., D.F. Sax &amp; J.H. Brown. 1994. </a:t>
            </a:r>
            <a:r>
              <a:rPr lang="pt-BR" sz="1800" dirty="0" err="1">
                <a:latin typeface="Calibri" panose="020F0502020204030204" pitchFamily="34" charset="0"/>
                <a:ea typeface="Times New Roman" panose="02020603050405020304" pitchFamily="18" charset="0"/>
                <a:cs typeface="Calibri" panose="020F0502020204030204" pitchFamily="34" charset="0"/>
              </a:rPr>
              <a:t>Foundations</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of</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Biogeography</a:t>
            </a:r>
            <a:r>
              <a:rPr lang="pt-BR" sz="1800" dirty="0">
                <a:latin typeface="Calibri" panose="020F0502020204030204" pitchFamily="34" charset="0"/>
                <a:ea typeface="Times New Roman" panose="02020603050405020304" pitchFamily="18" charset="0"/>
                <a:cs typeface="Calibri" panose="020F0502020204030204" pitchFamily="34" charset="0"/>
              </a:rPr>
              <a:t>. Classic </a:t>
            </a:r>
            <a:r>
              <a:rPr lang="pt-BR" sz="1800" dirty="0" err="1">
                <a:latin typeface="Calibri" panose="020F0502020204030204" pitchFamily="34" charset="0"/>
                <a:ea typeface="Times New Roman" panose="02020603050405020304" pitchFamily="18" charset="0"/>
                <a:cs typeface="Calibri" panose="020F0502020204030204" pitchFamily="34" charset="0"/>
              </a:rPr>
              <a:t>papers</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with</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commentaries</a:t>
            </a:r>
            <a:r>
              <a:rPr lang="pt-BR" sz="1800" dirty="0">
                <a:latin typeface="Calibri" panose="020F0502020204030204" pitchFamily="34" charset="0"/>
                <a:ea typeface="Times New Roman" panose="02020603050405020304" pitchFamily="18" charset="0"/>
                <a:cs typeface="Calibri" panose="020F0502020204030204" pitchFamily="34" charset="0"/>
              </a:rPr>
              <a:t>. Chicago </a:t>
            </a:r>
            <a:r>
              <a:rPr lang="pt-BR" sz="1800" dirty="0" err="1">
                <a:latin typeface="Calibri" panose="020F0502020204030204" pitchFamily="34" charset="0"/>
                <a:ea typeface="Times New Roman" panose="02020603050405020304" pitchFamily="18" charset="0"/>
                <a:cs typeface="Calibri" panose="020F0502020204030204" pitchFamily="34" charset="0"/>
              </a:rPr>
              <a:t>University</a:t>
            </a:r>
            <a:r>
              <a:rPr lang="pt-BR" sz="1800" dirty="0">
                <a:latin typeface="Calibri" panose="020F0502020204030204" pitchFamily="34" charset="0"/>
                <a:ea typeface="Times New Roman" panose="02020603050405020304" pitchFamily="18" charset="0"/>
                <a:cs typeface="Calibri" panose="020F0502020204030204" pitchFamily="34" charset="0"/>
              </a:rPr>
              <a:t> Press, 1291 p.</a:t>
            </a: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MACARTHUR, Robert H.; WILSON, </a:t>
            </a:r>
            <a:r>
              <a:rPr lang="en-US" sz="1800" dirty="0" err="1">
                <a:latin typeface="Calibri" panose="020F0502020204030204" pitchFamily="34" charset="0"/>
                <a:ea typeface="Times New Roman" panose="02020603050405020304" pitchFamily="18" charset="0"/>
                <a:cs typeface="Calibri" panose="020F0502020204030204" pitchFamily="34" charset="0"/>
              </a:rPr>
              <a:t>Edwad</a:t>
            </a:r>
            <a:r>
              <a:rPr lang="en-US" sz="1800" dirty="0">
                <a:latin typeface="Calibri" panose="020F0502020204030204" pitchFamily="34" charset="0"/>
                <a:ea typeface="Times New Roman" panose="02020603050405020304" pitchFamily="18" charset="0"/>
                <a:cs typeface="Calibri" panose="020F0502020204030204" pitchFamily="34" charset="0"/>
              </a:rPr>
              <a:t> O. The theory of Island Biogeography. </a:t>
            </a:r>
            <a:r>
              <a:rPr lang="es-ES" sz="1800" dirty="0">
                <a:latin typeface="Calibri" panose="020F0502020204030204" pitchFamily="34" charset="0"/>
                <a:ea typeface="Times New Roman" panose="02020603050405020304" pitchFamily="18" charset="0"/>
                <a:cs typeface="Calibri" panose="020F0502020204030204" pitchFamily="34" charset="0"/>
              </a:rPr>
              <a:t>Princeton/Oxford: Princeton </a:t>
            </a:r>
            <a:r>
              <a:rPr lang="es-ES" sz="1800" dirty="0" err="1">
                <a:latin typeface="Calibri" panose="020F0502020204030204" pitchFamily="34" charset="0"/>
                <a:ea typeface="Times New Roman" panose="02020603050405020304" pitchFamily="18" charset="0"/>
                <a:cs typeface="Calibri" panose="020F0502020204030204" pitchFamily="34" charset="0"/>
              </a:rPr>
              <a:t>University</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Press</a:t>
            </a:r>
            <a:r>
              <a:rPr lang="es-ES" sz="1800" dirty="0">
                <a:latin typeface="Calibri" panose="020F0502020204030204" pitchFamily="34" charset="0"/>
                <a:ea typeface="Times New Roman" panose="02020603050405020304" pitchFamily="18" charset="0"/>
                <a:cs typeface="Calibri" panose="020F0502020204030204" pitchFamily="34" charset="0"/>
              </a:rPr>
              <a:t>, 2001.</a:t>
            </a:r>
            <a:r>
              <a:rPr lang="en-US" sz="1800" dirty="0">
                <a:latin typeface="Calibri" panose="020F0502020204030204" pitchFamily="34" charset="0"/>
                <a:ea typeface="Times New Roman" panose="02020603050405020304" pitchFamily="18" charset="0"/>
                <a:cs typeface="Calibri" panose="020F0502020204030204" pitchFamily="34" charset="0"/>
              </a:rPr>
              <a:t>.</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37080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46448"/>
            <a:ext cx="7620000" cy="4114800"/>
          </a:xfrm>
        </p:spPr>
        <p:txBody>
          <a:bodyPr>
            <a:normAutofit fontScale="92500" lnSpcReduction="20000"/>
          </a:bodyPr>
          <a:lstStyle/>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MORRONE, Juan J. &amp; J.L. </a:t>
            </a:r>
            <a:r>
              <a:rPr lang="pt-BR" sz="1800" dirty="0" err="1">
                <a:latin typeface="Calibri" panose="020F0502020204030204" pitchFamily="34" charset="0"/>
                <a:ea typeface="Times New Roman" panose="02020603050405020304" pitchFamily="18" charset="0"/>
                <a:cs typeface="Calibri" panose="020F0502020204030204" pitchFamily="34" charset="0"/>
              </a:rPr>
              <a:t>Bousquets</a:t>
            </a:r>
            <a:r>
              <a:rPr lang="pt-BR" sz="1800" dirty="0">
                <a:latin typeface="Calibri" panose="020F0502020204030204" pitchFamily="34" charset="0"/>
                <a:ea typeface="Times New Roman" panose="02020603050405020304" pitchFamily="18" charset="0"/>
                <a:cs typeface="Calibri" panose="020F0502020204030204" pitchFamily="34" charset="0"/>
              </a:rPr>
              <a:t>. 2003. Una perspective </a:t>
            </a:r>
            <a:r>
              <a:rPr lang="pt-BR" sz="1800" dirty="0" err="1">
                <a:latin typeface="Calibri" panose="020F0502020204030204" pitchFamily="34" charset="0"/>
                <a:ea typeface="Times New Roman" panose="02020603050405020304" pitchFamily="18" charset="0"/>
                <a:cs typeface="Calibri" panose="020F0502020204030204" pitchFamily="34" charset="0"/>
              </a:rPr>
              <a:t>Latinoamericana</a:t>
            </a:r>
            <a:r>
              <a:rPr lang="pt-BR" sz="1800" dirty="0">
                <a:latin typeface="Calibri" panose="020F0502020204030204" pitchFamily="34" charset="0"/>
                <a:ea typeface="Times New Roman" panose="02020603050405020304" pitchFamily="18" charset="0"/>
                <a:cs typeface="Calibri" panose="020F0502020204030204" pitchFamily="34" charset="0"/>
              </a:rPr>
              <a:t> de </a:t>
            </a:r>
            <a:r>
              <a:rPr lang="pt-BR" sz="1800" dirty="0" err="1">
                <a:latin typeface="Calibri" panose="020F0502020204030204" pitchFamily="34" charset="0"/>
                <a:ea typeface="Times New Roman" panose="02020603050405020304" pitchFamily="18" charset="0"/>
                <a:cs typeface="Calibri" panose="020F0502020204030204" pitchFamily="34" charset="0"/>
              </a:rPr>
              <a:t>la</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biogeografía</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Universidad</a:t>
            </a:r>
            <a:r>
              <a:rPr lang="pt-BR" sz="1800" dirty="0">
                <a:latin typeface="Calibri" panose="020F0502020204030204" pitchFamily="34" charset="0"/>
                <a:ea typeface="Times New Roman" panose="02020603050405020304" pitchFamily="18" charset="0"/>
                <a:cs typeface="Calibri" panose="020F0502020204030204" pitchFamily="34" charset="0"/>
              </a:rPr>
              <a:t> Nacional </a:t>
            </a:r>
            <a:r>
              <a:rPr lang="pt-BR" sz="1800" dirty="0" err="1">
                <a:latin typeface="Calibri" panose="020F0502020204030204" pitchFamily="34" charset="0"/>
                <a:ea typeface="Times New Roman" panose="02020603050405020304" pitchFamily="18" charset="0"/>
                <a:cs typeface="Calibri" panose="020F0502020204030204" pitchFamily="34" charset="0"/>
              </a:rPr>
              <a:t>Auónoma</a:t>
            </a:r>
            <a:r>
              <a:rPr lang="pt-BR" sz="1800" dirty="0">
                <a:latin typeface="Calibri" panose="020F0502020204030204" pitchFamily="34" charset="0"/>
                <a:ea typeface="Times New Roman" panose="02020603050405020304" pitchFamily="18" charset="0"/>
                <a:cs typeface="Calibri" panose="020F0502020204030204" pitchFamily="34" charset="0"/>
              </a:rPr>
              <a:t> de México, 307 p.</a:t>
            </a: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MORRONE, Juan J. 2001. Biogeografia de América Latina y </a:t>
            </a:r>
            <a:r>
              <a:rPr lang="pt-BR" sz="1800" dirty="0" err="1">
                <a:latin typeface="Calibri" panose="020F0502020204030204" pitchFamily="34" charset="0"/>
                <a:ea typeface="Times New Roman" panose="02020603050405020304" pitchFamily="18" charset="0"/>
                <a:cs typeface="Calibri" panose="020F0502020204030204" pitchFamily="34" charset="0"/>
              </a:rPr>
              <a:t>el</a:t>
            </a:r>
            <a:r>
              <a:rPr lang="pt-BR" sz="1800" dirty="0">
                <a:latin typeface="Calibri" panose="020F0502020204030204" pitchFamily="34" charset="0"/>
                <a:ea typeface="Times New Roman" panose="02020603050405020304" pitchFamily="18" charset="0"/>
                <a:cs typeface="Calibri" panose="020F0502020204030204" pitchFamily="34" charset="0"/>
              </a:rPr>
              <a:t> Caribe. M&amp;T-</a:t>
            </a:r>
            <a:r>
              <a:rPr lang="pt-BR" sz="1800" dirty="0" err="1">
                <a:latin typeface="Calibri" panose="020F0502020204030204" pitchFamily="34" charset="0"/>
                <a:ea typeface="Times New Roman" panose="02020603050405020304" pitchFamily="18" charset="0"/>
                <a:cs typeface="Calibri" panose="020F0502020204030204" pitchFamily="34" charset="0"/>
              </a:rPr>
              <a:t>Manuales</a:t>
            </a:r>
            <a:r>
              <a:rPr lang="pt-BR" sz="1800" dirty="0">
                <a:latin typeface="Calibri" panose="020F0502020204030204" pitchFamily="34" charset="0"/>
                <a:ea typeface="Times New Roman" panose="02020603050405020304" pitchFamily="18" charset="0"/>
                <a:cs typeface="Calibri" panose="020F0502020204030204" pitchFamily="34" charset="0"/>
              </a:rPr>
              <a:t> &amp; </a:t>
            </a:r>
            <a:r>
              <a:rPr lang="pt-BR" sz="1800" dirty="0" err="1">
                <a:latin typeface="Calibri" panose="020F0502020204030204" pitchFamily="34" charset="0"/>
                <a:ea typeface="Times New Roman" panose="02020603050405020304" pitchFamily="18" charset="0"/>
                <a:cs typeface="Calibri" panose="020F0502020204030204" pitchFamily="34" charset="0"/>
              </a:rPr>
              <a:t>Tesis</a:t>
            </a:r>
            <a:r>
              <a:rPr lang="pt-BR" sz="1800" dirty="0">
                <a:latin typeface="Calibri" panose="020F0502020204030204" pitchFamily="34" charset="0"/>
                <a:ea typeface="Times New Roman" panose="02020603050405020304" pitchFamily="18" charset="0"/>
                <a:cs typeface="Calibri" panose="020F0502020204030204" pitchFamily="34" charset="0"/>
              </a:rPr>
              <a:t> SEA, vol.3. 148 p.</a:t>
            </a:r>
            <a:br>
              <a:rPr lang="pt-BR" sz="1800" dirty="0">
                <a:latin typeface="Calibri" panose="020F0502020204030204" pitchFamily="34" charset="0"/>
                <a:ea typeface="Times New Roman" panose="02020603050405020304" pitchFamily="18" charset="0"/>
                <a:cs typeface="Calibri" panose="020F0502020204030204" pitchFamily="34" charset="0"/>
              </a:rPr>
            </a:br>
            <a:r>
              <a:rPr lang="en-US" sz="1800" u="sng" dirty="0">
                <a:latin typeface="Calibri" panose="020F0502020204030204" pitchFamily="34" charset="0"/>
                <a:ea typeface="Times New Roman" panose="02020603050405020304" pitchFamily="18" charset="0"/>
                <a:cs typeface="Calibri" panose="020F0502020204030204" pitchFamily="34" charset="0"/>
              </a:rPr>
              <a:t>PARENTI, Lynne R</a:t>
            </a:r>
            <a:r>
              <a:rPr lang="en-US" sz="1800" dirty="0">
                <a:latin typeface="Calibri" panose="020F0502020204030204" pitchFamily="34" charset="0"/>
                <a:ea typeface="Times New Roman" panose="02020603050405020304" pitchFamily="18" charset="0"/>
                <a:cs typeface="Calibri" panose="020F0502020204030204" pitchFamily="34" charset="0"/>
              </a:rPr>
              <a:t>. Comparative biogeography: discovering and classifying biogeographical patterns of a dynamic Earth. Berkeley: University of California Press, 2009.</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RICKLEFS, Robert E.; LOSOS, Jonathan B. The theory of island biogeography revisited. </a:t>
            </a:r>
            <a:r>
              <a:rPr lang="en-GB" sz="1800" dirty="0">
                <a:latin typeface="Calibri" panose="020F0502020204030204" pitchFamily="34" charset="0"/>
                <a:ea typeface="Times New Roman" panose="02020603050405020304" pitchFamily="18" charset="0"/>
                <a:cs typeface="Calibri" panose="020F0502020204030204" pitchFamily="34" charset="0"/>
              </a:rPr>
              <a:t>Princeton: Princeton University Press, 2010.</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RIZZINI, C. T. </a:t>
            </a:r>
            <a:r>
              <a:rPr lang="en-GB" sz="1800" dirty="0" err="1">
                <a:latin typeface="Calibri" panose="020F0502020204030204" pitchFamily="34" charset="0"/>
                <a:ea typeface="Times New Roman" panose="02020603050405020304" pitchFamily="18" charset="0"/>
                <a:cs typeface="Calibri" panose="020F0502020204030204" pitchFamily="34" charset="0"/>
              </a:rPr>
              <a:t>Tratado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Fitogeografia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aspectos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ecológicos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aspectos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sociológicos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florísticos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Hucitec</a:t>
            </a:r>
            <a:r>
              <a:rPr lang="en-GB" sz="1800" dirty="0">
                <a:latin typeface="Calibri" panose="020F0502020204030204" pitchFamily="34" charset="0"/>
                <a:ea typeface="Times New Roman" panose="02020603050405020304" pitchFamily="18" charset="0"/>
                <a:cs typeface="Calibri" panose="020F0502020204030204" pitchFamily="34" charset="0"/>
              </a:rPr>
              <a:t>/</a:t>
            </a:r>
            <a:r>
              <a:rPr lang="en-GB" sz="1800" dirty="0" err="1">
                <a:latin typeface="Calibri" panose="020F0502020204030204" pitchFamily="34" charset="0"/>
                <a:ea typeface="Times New Roman" panose="02020603050405020304" pitchFamily="18" charset="0"/>
                <a:cs typeface="Calibri" panose="020F0502020204030204" pitchFamily="34" charset="0"/>
              </a:rPr>
              <a:t>Edusp</a:t>
            </a:r>
            <a:r>
              <a:rPr lang="en-GB" sz="1800" dirty="0">
                <a:latin typeface="Calibri" panose="020F0502020204030204" pitchFamily="34" charset="0"/>
                <a:ea typeface="Times New Roman" panose="02020603050405020304" pitchFamily="18" charset="0"/>
                <a:cs typeface="Calibri" panose="020F0502020204030204" pitchFamily="34" charset="0"/>
              </a:rPr>
              <a:t>, v.1 e 2, 1979. </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ROSS, </a:t>
            </a:r>
            <a:r>
              <a:rPr lang="en-US" sz="1800" dirty="0" err="1">
                <a:latin typeface="Calibri" panose="020F0502020204030204" pitchFamily="34" charset="0"/>
                <a:ea typeface="Times New Roman" panose="02020603050405020304" pitchFamily="18" charset="0"/>
                <a:cs typeface="Calibri" panose="020F0502020204030204" pitchFamily="34" charset="0"/>
              </a:rPr>
              <a:t>Jurandyr</a:t>
            </a:r>
            <a:r>
              <a:rPr lang="en-US" sz="1800" dirty="0">
                <a:latin typeface="Calibri" panose="020F0502020204030204" pitchFamily="34" charset="0"/>
                <a:ea typeface="Times New Roman" panose="02020603050405020304" pitchFamily="18" charset="0"/>
                <a:cs typeface="Calibri" panose="020F0502020204030204" pitchFamily="34" charset="0"/>
              </a:rPr>
              <a:t> L. S. (Org.). </a:t>
            </a:r>
            <a:r>
              <a:rPr lang="es-ES" sz="1800" dirty="0" err="1">
                <a:latin typeface="Calibri" panose="020F0502020204030204" pitchFamily="34" charset="0"/>
                <a:ea typeface="Times New Roman" panose="02020603050405020304" pitchFamily="18" charset="0"/>
                <a:cs typeface="Calibri" panose="020F0502020204030204" pitchFamily="34" charset="0"/>
              </a:rPr>
              <a:t>Geografia</a:t>
            </a:r>
            <a:r>
              <a:rPr lang="es-ES" sz="1800" dirty="0">
                <a:latin typeface="Calibri" panose="020F0502020204030204" pitchFamily="34" charset="0"/>
                <a:ea typeface="Times New Roman" panose="02020603050405020304" pitchFamily="18" charset="0"/>
                <a:cs typeface="Calibri" panose="020F0502020204030204" pitchFamily="34" charset="0"/>
              </a:rPr>
              <a:t> d</a:t>
            </a:r>
            <a:r>
              <a:rPr lang="en-GB" sz="1800" dirty="0">
                <a:latin typeface="Calibri" panose="020F0502020204030204" pitchFamily="34" charset="0"/>
                <a:ea typeface="Times New Roman" panose="02020603050405020304" pitchFamily="18" charset="0"/>
                <a:cs typeface="Calibri" panose="020F0502020204030204" pitchFamily="34" charset="0"/>
              </a:rPr>
              <a:t>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Edusp</a:t>
            </a:r>
            <a:r>
              <a:rPr lang="en-GB" sz="1800" dirty="0">
                <a:latin typeface="Calibri" panose="020F0502020204030204" pitchFamily="34" charset="0"/>
                <a:ea typeface="Times New Roman" panose="02020603050405020304" pitchFamily="18" charset="0"/>
                <a:cs typeface="Calibri" panose="020F0502020204030204" pitchFamily="34" charset="0"/>
              </a:rPr>
              <a:t>, 2005.</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s-ES" sz="1800" dirty="0">
                <a:latin typeface="Calibri" panose="020F0502020204030204" pitchFamily="34" charset="0"/>
                <a:ea typeface="Times New Roman" panose="02020603050405020304" pitchFamily="18" charset="0"/>
                <a:cs typeface="Calibri" panose="020F0502020204030204" pitchFamily="34" charset="0"/>
              </a:rPr>
              <a:t>SIMMONS, </a:t>
            </a:r>
            <a:r>
              <a:rPr lang="es-ES" sz="1800" dirty="0" err="1">
                <a:latin typeface="Calibri" panose="020F0502020204030204" pitchFamily="34" charset="0"/>
                <a:ea typeface="Times New Roman" panose="02020603050405020304" pitchFamily="18" charset="0"/>
                <a:cs typeface="Calibri" panose="020F0502020204030204" pitchFamily="34" charset="0"/>
              </a:rPr>
              <a:t>Ian</a:t>
            </a:r>
            <a:r>
              <a:rPr lang="es-ES" sz="1800" dirty="0">
                <a:latin typeface="Calibri" panose="020F0502020204030204" pitchFamily="34" charset="0"/>
                <a:ea typeface="Times New Roman" panose="02020603050405020304" pitchFamily="18" charset="0"/>
                <a:cs typeface="Calibri" panose="020F0502020204030204" pitchFamily="34" charset="0"/>
              </a:rPr>
              <a:t> Gordon. Biogeografía natural y cultural. Barcelona: Omega, 1982.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0" indent="0" algn="just">
              <a:lnSpc>
                <a:spcPct val="115000"/>
              </a:lnSpc>
              <a:buNone/>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2304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606741" y="1772816"/>
            <a:ext cx="7620000" cy="4114800"/>
          </a:xfrm>
        </p:spPr>
        <p:txBody>
          <a:bodyPr/>
          <a:lstStyle/>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TROPPMAIR, H.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meio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ambiente</a:t>
            </a:r>
            <a:r>
              <a:rPr lang="en-GB" sz="1800" dirty="0">
                <a:latin typeface="Calibri" panose="020F0502020204030204" pitchFamily="34" charset="0"/>
                <a:ea typeface="Times New Roman" panose="02020603050405020304" pitchFamily="18" charset="0"/>
                <a:cs typeface="Calibri" panose="020F0502020204030204" pitchFamily="34" charset="0"/>
              </a:rPr>
              <a:t>. Rio Claro: </a:t>
            </a:r>
            <a:r>
              <a:rPr lang="en-GB" sz="1800" dirty="0" err="1">
                <a:latin typeface="Calibri" panose="020F0502020204030204" pitchFamily="34" charset="0"/>
                <a:ea typeface="Times New Roman" panose="02020603050405020304" pitchFamily="18" charset="0"/>
                <a:cs typeface="Calibri" panose="020F0502020204030204" pitchFamily="34" charset="0"/>
              </a:rPr>
              <a:t>Divisa</a:t>
            </a:r>
            <a:r>
              <a:rPr lang="en-GB" sz="1800" dirty="0">
                <a:latin typeface="Calibri" panose="020F0502020204030204" pitchFamily="34" charset="0"/>
                <a:ea typeface="Times New Roman" panose="02020603050405020304" pitchFamily="18" charset="0"/>
                <a:cs typeface="Calibri" panose="020F0502020204030204" pitchFamily="34" charset="0"/>
              </a:rPr>
              <a:t>, 2008.</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VENTURI, Luis A. B. (org.).</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práticas</a:t>
            </a:r>
            <a:r>
              <a:rPr lang="en-GB" sz="1800" dirty="0">
                <a:latin typeface="Calibri" panose="020F0502020204030204" pitchFamily="34" charset="0"/>
                <a:ea typeface="Times New Roman" panose="02020603050405020304" pitchFamily="18" charset="0"/>
                <a:cs typeface="Calibri" panose="020F0502020204030204" pitchFamily="34" charset="0"/>
              </a:rPr>
              <a:t> de campo, </a:t>
            </a:r>
            <a:r>
              <a:rPr lang="en-GB" sz="1800" dirty="0" err="1">
                <a:latin typeface="Calibri" panose="020F0502020204030204" pitchFamily="34" charset="0"/>
                <a:ea typeface="Times New Roman" panose="02020603050405020304" pitchFamily="18" charset="0"/>
                <a:cs typeface="Calibri" panose="020F0502020204030204" pitchFamily="34" charset="0"/>
              </a:rPr>
              <a:t>laboratório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sala</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aula</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Sarandi</a:t>
            </a:r>
            <a:r>
              <a:rPr lang="en-GB" sz="1800" dirty="0">
                <a:latin typeface="Calibri" panose="020F0502020204030204" pitchFamily="34" charset="0"/>
                <a:ea typeface="Times New Roman" panose="02020603050405020304" pitchFamily="18" charset="0"/>
                <a:cs typeface="Calibri" panose="020F0502020204030204" pitchFamily="34" charset="0"/>
              </a:rPr>
              <a:t>, 2011.</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WALTER, Heinrich. </a:t>
            </a:r>
            <a:r>
              <a:rPr lang="en-GB" sz="1800" dirty="0" err="1">
                <a:latin typeface="Calibri" panose="020F0502020204030204" pitchFamily="34" charset="0"/>
                <a:ea typeface="Times New Roman" panose="02020603050405020304" pitchFamily="18" charset="0"/>
                <a:cs typeface="Calibri" panose="020F0502020204030204" pitchFamily="34" charset="0"/>
              </a:rPr>
              <a:t>Vegetação</a:t>
            </a:r>
            <a:r>
              <a:rPr lang="en-GB" sz="1800" dirty="0">
                <a:latin typeface="Calibri" panose="020F0502020204030204" pitchFamily="34" charset="0"/>
                <a:ea typeface="Times New Roman" panose="02020603050405020304" pitchFamily="18" charset="0"/>
                <a:cs typeface="Calibri" panose="020F0502020204030204" pitchFamily="34" charset="0"/>
              </a:rPr>
              <a:t> e Zonas </a:t>
            </a:r>
            <a:r>
              <a:rPr lang="en-GB" sz="1800" dirty="0" err="1">
                <a:latin typeface="Calibri" panose="020F0502020204030204" pitchFamily="34" charset="0"/>
                <a:ea typeface="Times New Roman" panose="02020603050405020304" pitchFamily="18" charset="0"/>
                <a:cs typeface="Calibri" panose="020F0502020204030204" pitchFamily="34" charset="0"/>
              </a:rPr>
              <a:t>Climáticas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Pedagógica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Universitária</a:t>
            </a:r>
            <a:r>
              <a:rPr lang="en-GB" sz="1800" dirty="0">
                <a:latin typeface="Calibri" panose="020F0502020204030204" pitchFamily="34" charset="0"/>
                <a:ea typeface="Times New Roman" panose="02020603050405020304" pitchFamily="18" charset="0"/>
                <a:cs typeface="Calibri" panose="020F0502020204030204" pitchFamily="34" charset="0"/>
              </a:rPr>
              <a:t>, 1986.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WHITMORE, T.C. &amp; G.T. Prance. 1987. Biogeography and Quaternary history in tropical America. Oxford: Clarendon Press, 214 p.</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WHITTAKER, Robert J. Island Biogeography: ecology, evolution and conservation. </a:t>
            </a:r>
            <a:r>
              <a:rPr lang="es-ES" sz="1800" dirty="0">
                <a:latin typeface="Calibri" panose="020F0502020204030204" pitchFamily="34" charset="0"/>
                <a:ea typeface="Times New Roman" panose="02020603050405020304" pitchFamily="18" charset="0"/>
                <a:cs typeface="Calibri" panose="020F0502020204030204" pitchFamily="34" charset="0"/>
              </a:rPr>
              <a:t>Oxford: Oxford </a:t>
            </a:r>
            <a:r>
              <a:rPr lang="es-ES" sz="1800" dirty="0" err="1">
                <a:latin typeface="Calibri" panose="020F0502020204030204" pitchFamily="34" charset="0"/>
                <a:ea typeface="Times New Roman" panose="02020603050405020304" pitchFamily="18" charset="0"/>
                <a:cs typeface="Calibri" panose="020F0502020204030204" pitchFamily="34" charset="0"/>
              </a:rPr>
              <a:t>University</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Press</a:t>
            </a:r>
            <a:r>
              <a:rPr lang="es-ES" sz="1800" dirty="0">
                <a:latin typeface="Calibri" panose="020F0502020204030204" pitchFamily="34" charset="0"/>
                <a:ea typeface="Times New Roman" panose="02020603050405020304" pitchFamily="18" charset="0"/>
                <a:cs typeface="Calibri" panose="020F0502020204030204" pitchFamily="34" charset="0"/>
              </a:rPr>
              <a:t>, 1998.</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s-ES" sz="1800" dirty="0">
                <a:latin typeface="Calibri" panose="020F0502020204030204" pitchFamily="34" charset="0"/>
                <a:ea typeface="Times New Roman" panose="02020603050405020304" pitchFamily="18" charset="0"/>
                <a:cs typeface="Calibri" panose="020F0502020204030204" pitchFamily="34" charset="0"/>
              </a:rPr>
              <a:t>ZUNINO, Mario; ZULLINI, Aldo. Biogeografía: la dimensión espacial de la evolución. </a:t>
            </a:r>
            <a:r>
              <a:rPr lang="en-US" sz="1800" dirty="0">
                <a:latin typeface="Calibri" panose="020F0502020204030204" pitchFamily="34" charset="0"/>
                <a:ea typeface="Times New Roman" panose="02020603050405020304" pitchFamily="18" charset="0"/>
                <a:cs typeface="Calibri" panose="020F0502020204030204" pitchFamily="34" charset="0"/>
              </a:rPr>
              <a:t>Ciudad de México: FCE,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4418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0">
            <a:hlinkClick r:id="rId2"/>
            <a:extLst>
              <a:ext uri="{FF2B5EF4-FFF2-40B4-BE49-F238E27FC236}">
                <a16:creationId xmlns:a16="http://schemas.microsoft.com/office/drawing/2014/main" id="{50C4616A-013A-7F47-D2FE-680F6F158910}"/>
              </a:ext>
            </a:extLst>
          </p:cNvPr>
          <p:cNvPicPr>
            <a:picLocks noChangeAspect="1"/>
          </p:cNvPicPr>
          <p:nvPr/>
        </p:nvPicPr>
        <p:blipFill>
          <a:blip r:embed="rId3"/>
          <a:stretch>
            <a:fillRect/>
          </a:stretch>
        </p:blipFill>
        <p:spPr>
          <a:xfrm>
            <a:off x="1534082" y="0"/>
            <a:ext cx="7965831" cy="6498215"/>
          </a:xfrm>
          <a:prstGeom prst="rect">
            <a:avLst/>
          </a:prstGeom>
        </p:spPr>
      </p:pic>
      <p:sp>
        <p:nvSpPr>
          <p:cNvPr id="2" name="Retângulo 1"/>
          <p:cNvSpPr/>
          <p:nvPr/>
        </p:nvSpPr>
        <p:spPr>
          <a:xfrm>
            <a:off x="2396025" y="6488668"/>
            <a:ext cx="5113900" cy="369332"/>
          </a:xfrm>
          <a:prstGeom prst="rect">
            <a:avLst/>
          </a:prstGeom>
        </p:spPr>
        <p:txBody>
          <a:bodyPr wrap="none">
            <a:spAutoFit/>
          </a:bodyPr>
          <a:lstStyle/>
          <a:p>
            <a:r>
              <a:rPr lang="pt-BR" dirty="0"/>
              <a:t>https://www.decadeonrestoration.org/pt-br</a:t>
            </a:r>
          </a:p>
        </p:txBody>
      </p:sp>
      <p:sp>
        <p:nvSpPr>
          <p:cNvPr id="3" name="CaixaDeTexto 2"/>
          <p:cNvSpPr txBox="1"/>
          <p:nvPr/>
        </p:nvSpPr>
        <p:spPr>
          <a:xfrm>
            <a:off x="9440646" y="2464109"/>
            <a:ext cx="2751354" cy="1938992"/>
          </a:xfrm>
          <a:prstGeom prst="rect">
            <a:avLst/>
          </a:prstGeom>
          <a:noFill/>
        </p:spPr>
        <p:txBody>
          <a:bodyPr wrap="square" rtlCol="0">
            <a:spAutoFit/>
          </a:bodyPr>
          <a:lstStyle/>
          <a:p>
            <a:pPr algn="ctr"/>
            <a:r>
              <a:rPr lang="pt-BR" sz="2000" b="1" dirty="0" smtClean="0"/>
              <a:t>Década da restauração</a:t>
            </a:r>
          </a:p>
          <a:p>
            <a:pPr algn="ctr"/>
            <a:r>
              <a:rPr lang="pt-BR" sz="2000" b="1" dirty="0" smtClean="0"/>
              <a:t>2021-2023</a:t>
            </a:r>
          </a:p>
          <a:p>
            <a:pPr algn="ctr"/>
            <a:endParaRPr lang="pt-BR" sz="2000" b="1" dirty="0"/>
          </a:p>
          <a:p>
            <a:pPr algn="ctr"/>
            <a:r>
              <a:rPr lang="pt-BR" sz="2000" b="1" dirty="0" smtClean="0"/>
              <a:t>PNUMA – FAO - ONU </a:t>
            </a:r>
            <a:endParaRPr lang="pt-BR" sz="2000" b="1" dirty="0"/>
          </a:p>
          <a:p>
            <a:pPr algn="ctr"/>
            <a:endParaRPr lang="pt-BR" sz="2000" b="1" dirty="0"/>
          </a:p>
        </p:txBody>
      </p:sp>
    </p:spTree>
    <p:extLst>
      <p:ext uri="{BB962C8B-B14F-4D97-AF65-F5344CB8AC3E}">
        <p14:creationId xmlns:p14="http://schemas.microsoft.com/office/powerpoint/2010/main" val="74188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EDE099C-CB98-4A04-A05E-289FE4DDE681}"/>
              </a:ext>
            </a:extLst>
          </p:cNvPr>
          <p:cNvPicPr>
            <a:picLocks noChangeAspect="1"/>
          </p:cNvPicPr>
          <p:nvPr/>
        </p:nvPicPr>
        <p:blipFill>
          <a:blip r:embed="rId2"/>
          <a:stretch>
            <a:fillRect/>
          </a:stretch>
        </p:blipFill>
        <p:spPr>
          <a:xfrm>
            <a:off x="1505813" y="1216430"/>
            <a:ext cx="9178211" cy="5740963"/>
          </a:xfrm>
          <a:prstGeom prst="rect">
            <a:avLst/>
          </a:prstGeom>
        </p:spPr>
      </p:pic>
      <p:sp>
        <p:nvSpPr>
          <p:cNvPr id="2" name="Retângulo 1"/>
          <p:cNvSpPr/>
          <p:nvPr/>
        </p:nvSpPr>
        <p:spPr>
          <a:xfrm>
            <a:off x="1487488" y="4823282"/>
            <a:ext cx="9539672" cy="2554545"/>
          </a:xfrm>
          <a:prstGeom prst="rect">
            <a:avLst/>
          </a:prstGeom>
        </p:spPr>
        <p:txBody>
          <a:bodyPr wrap="square">
            <a:spAutoFit/>
          </a:bodyPr>
          <a:lstStyle/>
          <a:p>
            <a:r>
              <a:rPr lang="pt-BR" sz="3200" dirty="0">
                <a:solidFill>
                  <a:schemeClr val="bg1"/>
                </a:solidFill>
                <a:latin typeface="Calibri" panose="020F0502020204030204" pitchFamily="34" charset="0"/>
                <a:cs typeface="Calibri" panose="020F0502020204030204" pitchFamily="34" charset="0"/>
              </a:rPr>
              <a:t>Qual é o debate sobre o desmatamento das Florestas Tropicais?</a:t>
            </a:r>
          </a:p>
          <a:p>
            <a:endParaRPr lang="pt-BR" sz="3200" dirty="0">
              <a:solidFill>
                <a:schemeClr val="bg1"/>
              </a:solidFill>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
            </a:pPr>
            <a:r>
              <a:rPr lang="pt-BR" sz="3200" dirty="0">
                <a:solidFill>
                  <a:schemeClr val="bg1"/>
                </a:solidFill>
                <a:latin typeface="Calibri" panose="020F0502020204030204" pitchFamily="34" charset="0"/>
                <a:cs typeface="Calibri" panose="020F0502020204030204" pitchFamily="34" charset="0"/>
              </a:rPr>
              <a:t>Porque esta questão é tão importante?</a:t>
            </a:r>
          </a:p>
          <a:p>
            <a:pPr marL="342900" indent="-342900">
              <a:buFont typeface="Wingdings" panose="05000000000000000000" pitchFamily="2" charset="2"/>
              <a:buChar char="§"/>
            </a:pPr>
            <a:endParaRPr lang="pt-BR"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041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7FB517-0C46-4B4F-376E-2EE33DC73614}"/>
              </a:ext>
            </a:extLst>
          </p:cNvPr>
          <p:cNvSpPr txBox="1"/>
          <p:nvPr/>
        </p:nvSpPr>
        <p:spPr>
          <a:xfrm>
            <a:off x="1608992" y="2552317"/>
            <a:ext cx="10234246" cy="2525691"/>
          </a:xfrm>
          <a:prstGeom prst="rect">
            <a:avLst/>
          </a:prstGeom>
          <a:noFill/>
        </p:spPr>
        <p:txBody>
          <a:bodyPr wrap="square">
            <a:spAutoFit/>
          </a:bodyPr>
          <a:lstStyle/>
          <a:p>
            <a:pPr algn="ctr">
              <a:lnSpc>
                <a:spcPct val="115000"/>
              </a:lnSpc>
            </a:pPr>
            <a:r>
              <a:rPr lang="pt-BR" sz="2800" dirty="0">
                <a:solidFill>
                  <a:srgbClr val="000000"/>
                </a:solidFill>
                <a:effectLst/>
                <a:latin typeface="+mj-lt"/>
                <a:ea typeface="Times New Roman" panose="02020603050405020304" pitchFamily="18" charset="0"/>
                <a:cs typeface="Calibri" panose="020F0502020204030204" pitchFamily="34" charset="0"/>
              </a:rPr>
              <a:t>A Década das Nações Unidas da Restauração de Ecossistemas 2021-2030</a:t>
            </a:r>
          </a:p>
          <a:p>
            <a:pPr algn="ctr">
              <a:lnSpc>
                <a:spcPct val="115000"/>
              </a:lnSpc>
            </a:pPr>
            <a:endParaRPr lang="en-US" sz="2800" dirty="0">
              <a:effectLst/>
              <a:latin typeface="+mj-lt"/>
              <a:ea typeface="Times New Roman" panose="02020603050405020304" pitchFamily="18" charset="0"/>
            </a:endParaRPr>
          </a:p>
          <a:p>
            <a:pPr algn="ctr">
              <a:lnSpc>
                <a:spcPct val="115000"/>
              </a:lnSpc>
            </a:pPr>
            <a:r>
              <a:rPr lang="pt-BR" sz="2800" dirty="0">
                <a:solidFill>
                  <a:srgbClr val="000000"/>
                </a:solidFill>
                <a:effectLst/>
                <a:latin typeface="+mj-lt"/>
                <a:ea typeface="Times New Roman" panose="02020603050405020304" pitchFamily="18" charset="0"/>
                <a:cs typeface="Calibri" panose="020F0502020204030204" pitchFamily="34" charset="0"/>
              </a:rPr>
              <a:t>O que vocês sabem sobre isto? </a:t>
            </a:r>
            <a:endParaRPr lang="en-US" sz="2800" dirty="0">
              <a:effectLst/>
              <a:latin typeface="+mj-lt"/>
              <a:ea typeface="Times New Roman" panose="02020603050405020304" pitchFamily="18" charset="0"/>
            </a:endParaRPr>
          </a:p>
          <a:p>
            <a:pPr algn="ctr">
              <a:lnSpc>
                <a:spcPct val="115000"/>
              </a:lnSpc>
            </a:pPr>
            <a:r>
              <a:rPr lang="pt-BR" sz="2800" dirty="0">
                <a:solidFill>
                  <a:srgbClr val="000000"/>
                </a:solidFill>
                <a:effectLst/>
                <a:latin typeface="+mj-lt"/>
                <a:ea typeface="Times New Roman" panose="02020603050405020304" pitchFamily="18" charset="0"/>
                <a:cs typeface="Calibri" panose="020F0502020204030204" pitchFamily="34" charset="0"/>
              </a:rPr>
              <a:t>Qual é a relação deste tema com a Biogeografia? </a:t>
            </a:r>
            <a:endParaRPr lang="en-US" sz="2800" dirty="0">
              <a:effectLst/>
              <a:latin typeface="+mj-lt"/>
              <a:ea typeface="Times New Roman" panose="02020603050405020304" pitchFamily="18" charset="0"/>
            </a:endParaRPr>
          </a:p>
        </p:txBody>
      </p:sp>
    </p:spTree>
    <p:extLst>
      <p:ext uri="{BB962C8B-B14F-4D97-AF65-F5344CB8AC3E}">
        <p14:creationId xmlns:p14="http://schemas.microsoft.com/office/powerpoint/2010/main" val="41426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leta da castanha resiste em integração ancestral com a floresta amazônica  | National Geographic"/>
          <p:cNvPicPr/>
          <p:nvPr/>
        </p:nvPicPr>
        <p:blipFill>
          <a:blip r:embed="rId2">
            <a:extLst>
              <a:ext uri="{28A0092B-C50C-407E-A947-70E740481C1C}">
                <a14:useLocalDpi xmlns:a14="http://schemas.microsoft.com/office/drawing/2010/main" val="0"/>
              </a:ext>
            </a:extLst>
          </a:blip>
          <a:srcRect/>
          <a:stretch>
            <a:fillRect/>
          </a:stretch>
        </p:blipFill>
        <p:spPr bwMode="auto">
          <a:xfrm>
            <a:off x="2858219" y="193465"/>
            <a:ext cx="5569789" cy="2799901"/>
          </a:xfrm>
          <a:prstGeom prst="rect">
            <a:avLst/>
          </a:prstGeom>
          <a:noFill/>
          <a:ln>
            <a:noFill/>
          </a:ln>
        </p:spPr>
      </p:pic>
      <p:sp>
        <p:nvSpPr>
          <p:cNvPr id="5" name="Retângulo 4"/>
          <p:cNvSpPr/>
          <p:nvPr/>
        </p:nvSpPr>
        <p:spPr>
          <a:xfrm>
            <a:off x="1702279" y="3164681"/>
            <a:ext cx="10343072" cy="3046988"/>
          </a:xfrm>
          <a:prstGeom prst="rect">
            <a:avLst/>
          </a:prstGeom>
        </p:spPr>
        <p:txBody>
          <a:bodyPr wrap="square">
            <a:spAutoFit/>
          </a:bodyPr>
          <a:lstStyle/>
          <a:p>
            <a:r>
              <a:rPr lang="pt-BR" sz="3200" dirty="0"/>
              <a:t>“O que os brancos chamam natureza, em nossa língua, é </a:t>
            </a:r>
            <a:r>
              <a:rPr lang="pt-BR" sz="3200" b="1" dirty="0" err="1">
                <a:solidFill>
                  <a:srgbClr val="00B050"/>
                </a:solidFill>
              </a:rPr>
              <a:t>Urihi</a:t>
            </a:r>
            <a:r>
              <a:rPr lang="pt-BR" sz="3200" b="1" dirty="0">
                <a:solidFill>
                  <a:srgbClr val="00B050"/>
                </a:solidFill>
              </a:rPr>
              <a:t>, </a:t>
            </a:r>
            <a:r>
              <a:rPr lang="pt-BR" sz="3200" dirty="0"/>
              <a:t>a terra-floresta. . . . A floresta está viva, é daí que vem sua beleza. É ela que nos anima. Está bem viva. Os brancos talvez não ouçam seus lamentos, mas ela sente dor, como os humanos. </a:t>
            </a:r>
          </a:p>
        </p:txBody>
      </p:sp>
      <p:pic>
        <p:nvPicPr>
          <p:cNvPr id="6" name="Imagem 5"/>
          <p:cNvPicPr>
            <a:picLocks noChangeAspect="1"/>
          </p:cNvPicPr>
          <p:nvPr/>
        </p:nvPicPr>
        <p:blipFill>
          <a:blip r:embed="rId3"/>
          <a:stretch>
            <a:fillRect/>
          </a:stretch>
        </p:blipFill>
        <p:spPr>
          <a:xfrm>
            <a:off x="9027449" y="261848"/>
            <a:ext cx="3017902" cy="1700662"/>
          </a:xfrm>
          <a:prstGeom prst="rect">
            <a:avLst/>
          </a:prstGeom>
        </p:spPr>
      </p:pic>
    </p:spTree>
    <p:extLst>
      <p:ext uri="{BB962C8B-B14F-4D97-AF65-F5344CB8AC3E}">
        <p14:creationId xmlns:p14="http://schemas.microsoft.com/office/powerpoint/2010/main" val="127194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lo de design de folhas prensada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_13565431_TF03460542.potx" id="{13E094CE-0551-4B97-ADE8-8DD12BFA05EE}" vid="{AA7064CD-4D1C-46B0-83B4-79C3A5A74D7B}"/>
    </a:ext>
  </a:extLst>
</a:theme>
</file>

<file path=ppt/theme/theme2.xml><?xml version="1.0" encoding="utf-8"?>
<a:theme xmlns:a="http://schemas.openxmlformats.org/drawingml/2006/main" name="Tema do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B5BEE-6806-4BF1-A9A7-4B4A72C0C6EB}">
  <ds:schemaRefs>
    <ds:schemaRef ds:uri="http://schemas.microsoft.com/sharepoint/v3/contenttype/forms"/>
  </ds:schemaRefs>
</ds:datastoreItem>
</file>

<file path=customXml/itemProps2.xml><?xml version="1.0" encoding="utf-8"?>
<ds:datastoreItem xmlns:ds="http://schemas.openxmlformats.org/officeDocument/2006/customXml" ds:itemID="{EEFED04C-AD43-4E06-AD63-36D8B5E83787}">
  <ds:schemaRefs>
    <ds:schemaRef ds:uri="40262f94-9f35-4ac3-9a90-690165a166b7"/>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a4f35948-e619-41b3-aa29-22878b09cfd2"/>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0710C29-A897-44AD-9F83-BE5F874C2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Slides de design de folhas prensadas</Template>
  <TotalTime>1135</TotalTime>
  <Words>3219</Words>
  <Application>Microsoft Office PowerPoint</Application>
  <PresentationFormat>Widescreen</PresentationFormat>
  <Paragraphs>414</Paragraphs>
  <Slides>58</Slides>
  <Notes>10</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58</vt:i4>
      </vt:variant>
    </vt:vector>
  </HeadingPairs>
  <TitlesOfParts>
    <vt:vector size="72" baseType="lpstr">
      <vt:lpstr>Amasis MT Pro Medium</vt:lpstr>
      <vt:lpstr>Arial Black</vt:lpstr>
      <vt:lpstr>Bradley Hand ITC</vt:lpstr>
      <vt:lpstr>Calibri</vt:lpstr>
      <vt:lpstr>Candara</vt:lpstr>
      <vt:lpstr>Century Gothic</vt:lpstr>
      <vt:lpstr>Comic Sans MS</vt:lpstr>
      <vt:lpstr>Segoe UI Semilight</vt:lpstr>
      <vt:lpstr>Symbol</vt:lpstr>
      <vt:lpstr>Times New Roman</vt:lpstr>
      <vt:lpstr>Verdana</vt:lpstr>
      <vt:lpstr>Wingdings</vt:lpstr>
      <vt:lpstr>Wingdings 2</vt:lpstr>
      <vt:lpstr>Modelo de design de folhas prensadas</vt:lpstr>
      <vt:lpstr>Biogeografia (FLG0356)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BIBLIOGRAFIA BÁSICA</vt:lpstr>
      <vt:lpstr>BIBLIOGRAFIA BÁSICA</vt:lpstr>
      <vt:lpstr>BIBLIOGRAFIA BÁSICA</vt:lpstr>
      <vt:lpstr>BIBLIOGRAFIA BÁSICA</vt:lpstr>
      <vt:lpstr>BIBLIOGRAFIA BÁSICA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Biogeografia (FLG0356)</dc:title>
  <dc:creator>Sueli</dc:creator>
  <cp:lastModifiedBy>GH Salas</cp:lastModifiedBy>
  <cp:revision>56</cp:revision>
  <dcterms:created xsi:type="dcterms:W3CDTF">2020-09-13T13:54:07Z</dcterms:created>
  <dcterms:modified xsi:type="dcterms:W3CDTF">2023-08-08T16:33:57Z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74065700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