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72" r:id="rId4"/>
    <p:sldId id="259" r:id="rId5"/>
    <p:sldId id="274" r:id="rId6"/>
    <p:sldId id="260" r:id="rId7"/>
    <p:sldId id="275" r:id="rId8"/>
    <p:sldId id="261" r:id="rId9"/>
    <p:sldId id="276" r:id="rId10"/>
    <p:sldId id="262" r:id="rId11"/>
    <p:sldId id="277" r:id="rId12"/>
    <p:sldId id="263" r:id="rId13"/>
    <p:sldId id="278" r:id="rId14"/>
    <p:sldId id="264" r:id="rId15"/>
    <p:sldId id="279" r:id="rId16"/>
    <p:sldId id="265" r:id="rId17"/>
    <p:sldId id="280" r:id="rId18"/>
    <p:sldId id="266" r:id="rId19"/>
    <p:sldId id="281" r:id="rId20"/>
    <p:sldId id="267" r:id="rId21"/>
    <p:sldId id="282" r:id="rId22"/>
    <p:sldId id="268" r:id="rId23"/>
    <p:sldId id="283" r:id="rId24"/>
    <p:sldId id="269" r:id="rId25"/>
    <p:sldId id="284" r:id="rId26"/>
    <p:sldId id="27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8797-E740-48B0-8A5D-682FADE9E5D8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6673-E020-4CF0-BF9D-E1AE3551D1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1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35F4-D672-4DFD-B6B2-AE0C9582374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D8CF-3B7A-450F-BF44-9440DD8B1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47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4A90F-CD10-4603-A152-DCFF80DCECD9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279C-9771-4A91-B0A5-14DF754194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ved=2ahUKEwia3eDglPDaAhWKjJAKHTjzBl4QjRx6BAgBEAU&amp;url=http://www.semiologiaortopedica.com.br/2016/06/lesoes-dos-nervos-perifericos-do-membro.html&amp;psig=AOvVaw2o0GKF3TxLkCQJ5rzkqbsA&amp;ust=1525664252343774" TargetMode="External"/><Relationship Id="rId13" Type="http://schemas.openxmlformats.org/officeDocument/2006/relationships/hyperlink" Target="http://www.google.com.br/url?sa=i&amp;rct=j&amp;q=&amp;esrc=s&amp;frm=1&amp;source=images&amp;cd=&amp;cad=rja&amp;uact=8&amp;ved=2ahUKEwiYrp68lfDaAhUDIpAKHeiGDuwQjRx6BAgBEAU&amp;url=http://www.anatomiadocorpo.com/sistema-muscular/&amp;psig=AOvVaw2o0GKF3TxLkCQJ5rzkqbsA&amp;ust=152566425234377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2" Type="http://schemas.openxmlformats.org/officeDocument/2006/relationships/hyperlink" Target="https://www.google.com.br/url?sa=i&amp;rct=j&amp;q=&amp;esrc=s&amp;frm=1&amp;source=images&amp;cd=&amp;cad=rja&amp;uact=8&amp;ved=2ahUKEwi727bAlPDaAhUCPZAKHXPnDj4QjRx6BAgBEAU&amp;url=https://www.estrategiaconcursos.com.br/blog/dicafisioplexobraquial/&amp;psig=AOvVaw2o0GKF3TxLkCQJ5rzkqbsA&amp;ust=152566425234377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br/url?sa=i&amp;rct=j&amp;q=&amp;esrc=s&amp;frm=1&amp;source=images&amp;cd=&amp;cad=rja&amp;uact=8&amp;ved=2ahUKEwjegauplvDaAhWJHJAKHQxUBD0QjRx6BAgBEAU&amp;url=http://www.janainacintas.com.br/nervo-mediano-fisioterapia/&amp;psig=AOvVaw2o0GKF3TxLkCQJ5rzkqbsA&amp;ust=1525664252343774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com.br/url?sa=i&amp;rct=j&amp;q=&amp;esrc=s&amp;frm=1&amp;source=images&amp;cd=&amp;cad=rja&amp;uact=8&amp;ved=2ahUKEwinnaeJlvDaAhUElZAKHQ1CB5UQjRx6BAgBEAU&amp;url=http://www.fisioterapiaviva.com.br/index.php?pg=noticias&amp;idNoticia=19&amp;psig=AOvVaw2o0GKF3TxLkCQJ5rzkqbsA&amp;ust=1525664252343774" TargetMode="External"/><Relationship Id="rId4" Type="http://schemas.openxmlformats.org/officeDocument/2006/relationships/hyperlink" Target="https://www.google.com.br/url?sa=i&amp;rct=j&amp;q=&amp;esrc=s&amp;frm=1&amp;source=images&amp;cd=&amp;cad=rja&amp;uact=8&amp;ved=2ahUKEwjU39LPlvDaAhXLl5AKHYUMB8AQjRx6BAgBEAU&amp;url=https://www.anatomiaonline.com/ossos-do-membro-superior/&amp;psig=AOvVaw2o0GKF3TxLkCQJ5rzkqbsA&amp;ust=1525664252343774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www.google.com.br/url?sa=i&amp;rct=j&amp;q=&amp;esrc=s&amp;source=images&amp;cd=&amp;ved=2ahUKEwjQ0uSG4_PaAhWCipAKHbzOCBYQjRx6BAgBEAU&amp;url=http://fisioterapiahumberto.blogspot.com/2013/01/fisioterapia-pos-fratura-de-colles.html&amp;psig=AOvVaw2DHHcUKNakOzpvMLZr89On&amp;ust=1525788367930307" TargetMode="External"/><Relationship Id="rId3" Type="http://schemas.openxmlformats.org/officeDocument/2006/relationships/hyperlink" Target="http://www.google.com.br/url?sa=i&amp;rct=j&amp;q=&amp;esrc=s&amp;frm=1&amp;source=images&amp;cd=&amp;cad=rja&amp;uact=8&amp;ved=2ahUKEwipp-GClPLaAhWBCpAKHTDmAXoQjRx6BAgBEAU&amp;url=http://www.sphandcenter.com/website/index.php/saude-das-maos/fraturas-escafoide-ossos-carpo&amp;psig=AOvVaw2IrYnbFwgJs2PyCuwd9CwG&amp;ust=1525732855360195" TargetMode="External"/><Relationship Id="rId7" Type="http://schemas.openxmlformats.org/officeDocument/2006/relationships/hyperlink" Target="http://www.google.com.br/url?sa=i&amp;rct=j&amp;q=&amp;esrc=s&amp;frm=1&amp;source=images&amp;cd=&amp;cad=rja&amp;uact=8&amp;ved=2ahUKEwit_JW7lfLaAhUHkpAKHXWhA_8QjRx6BAgBEAU&amp;url=http://adanatomia.blogspot.com/2011/07/sistema-esqueletico-mmss-parte-livre.html&amp;psig=AOvVaw2EZ46WLEy_A71mtH5ymu6v&amp;ust=1525733091884969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hyperlink" Target="http://www.google.com.br/url?sa=i&amp;rct=j&amp;q=&amp;esrc=s&amp;source=images&amp;cd=&amp;cad=rja&amp;uact=8&amp;ved=2ahUKEwjcxIDm4vPaAhWMh5AKHS_PCwkQjRx6BAgBEAU&amp;url=http://www.ricardokaempf.com.br/services/fratura-de-punho/&amp;psig=AOvVaw2DHHcUKNakOzpvMLZr89On&amp;ust=1525788367930307" TargetMode="External"/><Relationship Id="rId5" Type="http://schemas.openxmlformats.org/officeDocument/2006/relationships/hyperlink" Target="http://www.google.com.br/url?sa=i&amp;rct=j&amp;q=&amp;esrc=s&amp;frm=1&amp;source=images&amp;cd=&amp;cad=rja&amp;uact=8&amp;ved=2ahUKEwjNxNnJlPLaAhUFj5AKHY8CCxMQjRx6BAgBEAU&amp;url=http://www.socimage.com/user/papodefisioterapeuta/1819726485/1070537582533097856_1819726485&amp;psig=AOvVaw2IrYnbFwgJs2PyCuwd9CwG&amp;ust=1525732855360195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www.google.com.br/url?sa=i&amp;rct=j&amp;q=&amp;esrc=s&amp;frm=1&amp;source=images&amp;cd=&amp;cad=rja&amp;uact=8&amp;ved=2ahUKEwi30ozgofLaAhWMipAKHeRMCqQQjRx6BAgBEAU&amp;url=http://www.socimage.com/user/papodefisioterapeuta/1819726485/1487183724750648170_1819726485&amp;psig=AOvVaw3pxV5FsvG4Le6IwZRgNkx8&amp;ust=1525733334314323" TargetMode="External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aldafisioterapia.com.br/dicas-de-saude/sindrome-do-tunel-do-carp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jzqa7cxPLaAhUDkZAKHezJDQ8QjRx6BAgBEAU&amp;url=http://guidofierro.com/blog-2/5-cosas-a-saber-sobre-manguito-rotador/&amp;psig=AOvVaw1liO6-7kl3NtTHhm-an0mk&amp;ust=152574593374048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hyperlink" Target="http://www.google.com.br/url?sa=i&amp;rct=j&amp;q=&amp;esrc=s&amp;frm=1&amp;source=images&amp;cd=&amp;cad=rja&amp;uact=8&amp;ved=2ahUKEwi0paj-xPLaAhVBjJAKHSyPBNAQjRx6BAgBEAU&amp;url=http://www.drmarcelofranklin.com.br/blog/lesao-do-manguito-rotador/&amp;psig=AOvVaw1liO6-7kl3NtTHhm-an0mk&amp;ust=1525745933740484" TargetMode="Externa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m.br/url?sa=i&amp;rct=j&amp;q=&amp;esrc=s&amp;source=images&amp;cd=&amp;cad=rja&amp;uact=8&amp;ved=2ahUKEwi-gvqS3_PaAhVDkZAKHYnFAAoQjRx6BAgBEAU&amp;url=https://ifanatomia.wordpress.com/2012/06/05/musculo-serratil-anterior/&amp;psig=AOvVaw0b-dBGNAQ0vp4AMzA6V0re&amp;ust=1525787399975699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rct=j&amp;q=&amp;esrc=s&amp;source=images&amp;cd=&amp;cad=rja&amp;uact=8&amp;ved=2ahUKEwjyt--F3vPaAhVIQZAKHYWkBDEQjRx6BAgBEAU&amp;url=http://www.oncofisio.com.br/escapula-alada-em-cirurgia-de-mama-e-linfonodectomia-axilar&amp;psig=AOvVaw0TdMf_u2FtFgeuQUKTvtOx&amp;ust=152578709700568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0qanGuMLaAhUGCpAKHTDADlAQjRx6BAgAEAU&amp;url=http://www.radiologia.online/compartimentos-musculares-do-membro-superior/&amp;psig=AOvVaw0zM1xDWeFW4HIKQtF8jayc&amp;ust=15240934038941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Aw8yOh_LaAhWDTJAKHQ0_BQwQjRx6BAgBEAU&amp;url=http://www.precepta.com.br/revisao/diagnostico-e-tratamento-da-sindrome-tunel-carpo/2/&amp;psig=AOvVaw1z19Ri7hA8QSGtyzecYzYq&amp;ust=152572940779761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031457" y="5661027"/>
            <a:ext cx="329446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 rot="20056085">
            <a:off x="7505424" y="2820451"/>
            <a:ext cx="1616483" cy="47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ubtítulo 17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4392488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endParaRPr lang="pt-BR" dirty="0"/>
          </a:p>
        </p:txBody>
      </p:sp>
      <p:pic>
        <p:nvPicPr>
          <p:cNvPr id="25" name="Picture 2" descr="Resultado de imagem para CASOS CLINICOS DA ANATOMIA  DO MEMBRO SUPERI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7258050" cy="28384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6" name="Picture 12" descr="Resultado de imagem para CASOS CLINICOS DA ANATOMIA  DO MEMBRO SUPERIO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091010"/>
            <a:ext cx="1728192" cy="3362326"/>
          </a:xfrm>
          <a:prstGeom prst="rect">
            <a:avLst/>
          </a:prstGeom>
          <a:noFill/>
        </p:spPr>
      </p:pic>
      <p:pic>
        <p:nvPicPr>
          <p:cNvPr id="27" name="Picture 10" descr="Resultado de imagem para CASOS CLINICOS DA ANATOMIA  DO MEMBRO SUPERIO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44138">
            <a:off x="-20478" y="2031135"/>
            <a:ext cx="3285924" cy="1066736"/>
          </a:xfrm>
          <a:prstGeom prst="rect">
            <a:avLst/>
          </a:prstGeom>
          <a:noFill/>
        </p:spPr>
      </p:pic>
      <p:pic>
        <p:nvPicPr>
          <p:cNvPr id="28" name="Picture 4" descr="Resultado de imagem para CASOS CLINICOS DA ANATOMIA  DO MEMBRO SUPERIO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930015">
            <a:off x="6468495" y="3033763"/>
            <a:ext cx="3201558" cy="24540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9" name="Picture 8" descr="Resultado de imagem para CASOS CLINICOS DA ANATOMIA  DO MEMBRO SUPERIO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2230" y="3186578"/>
            <a:ext cx="1721698" cy="1250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Forma livre 29"/>
          <p:cNvSpPr/>
          <p:nvPr/>
        </p:nvSpPr>
        <p:spPr>
          <a:xfrm>
            <a:off x="7376860" y="2672862"/>
            <a:ext cx="1612395" cy="1075888"/>
          </a:xfrm>
          <a:custGeom>
            <a:avLst/>
            <a:gdLst>
              <a:gd name="connsiteX0" fmla="*/ 8678 w 1612395"/>
              <a:gd name="connsiteY0" fmla="*/ 872196 h 1075888"/>
              <a:gd name="connsiteX1" fmla="*/ 8678 w 1612395"/>
              <a:gd name="connsiteY1" fmla="*/ 872196 h 1075888"/>
              <a:gd name="connsiteX2" fmla="*/ 93085 w 1612395"/>
              <a:gd name="connsiteY2" fmla="*/ 970670 h 1075888"/>
              <a:gd name="connsiteX3" fmla="*/ 135288 w 1612395"/>
              <a:gd name="connsiteY3" fmla="*/ 984738 h 1075888"/>
              <a:gd name="connsiteX4" fmla="*/ 177491 w 1612395"/>
              <a:gd name="connsiteY4" fmla="*/ 1012873 h 1075888"/>
              <a:gd name="connsiteX5" fmla="*/ 261897 w 1612395"/>
              <a:gd name="connsiteY5" fmla="*/ 1041009 h 1075888"/>
              <a:gd name="connsiteX6" fmla="*/ 501048 w 1612395"/>
              <a:gd name="connsiteY6" fmla="*/ 1069144 h 1075888"/>
              <a:gd name="connsiteX7" fmla="*/ 599522 w 1612395"/>
              <a:gd name="connsiteY7" fmla="*/ 1055076 h 1075888"/>
              <a:gd name="connsiteX8" fmla="*/ 712063 w 1612395"/>
              <a:gd name="connsiteY8" fmla="*/ 998806 h 1075888"/>
              <a:gd name="connsiteX9" fmla="*/ 740198 w 1612395"/>
              <a:gd name="connsiteY9" fmla="*/ 970670 h 1075888"/>
              <a:gd name="connsiteX10" fmla="*/ 852740 w 1612395"/>
              <a:gd name="connsiteY10" fmla="*/ 928467 h 1075888"/>
              <a:gd name="connsiteX11" fmla="*/ 937146 w 1612395"/>
              <a:gd name="connsiteY11" fmla="*/ 858129 h 1075888"/>
              <a:gd name="connsiteX12" fmla="*/ 1007485 w 1612395"/>
              <a:gd name="connsiteY12" fmla="*/ 815926 h 1075888"/>
              <a:gd name="connsiteX13" fmla="*/ 1148162 w 1612395"/>
              <a:gd name="connsiteY13" fmla="*/ 745587 h 1075888"/>
              <a:gd name="connsiteX14" fmla="*/ 1190365 w 1612395"/>
              <a:gd name="connsiteY14" fmla="*/ 703384 h 1075888"/>
              <a:gd name="connsiteX15" fmla="*/ 1232568 w 1612395"/>
              <a:gd name="connsiteY15" fmla="*/ 689316 h 1075888"/>
              <a:gd name="connsiteX16" fmla="*/ 1373245 w 1612395"/>
              <a:gd name="connsiteY16" fmla="*/ 576775 h 1075888"/>
              <a:gd name="connsiteX17" fmla="*/ 1443583 w 1612395"/>
              <a:gd name="connsiteY17" fmla="*/ 506436 h 1075888"/>
              <a:gd name="connsiteX18" fmla="*/ 1485786 w 1612395"/>
              <a:gd name="connsiteY18" fmla="*/ 464233 h 1075888"/>
              <a:gd name="connsiteX19" fmla="*/ 1556125 w 1612395"/>
              <a:gd name="connsiteY19" fmla="*/ 393895 h 1075888"/>
              <a:gd name="connsiteX20" fmla="*/ 1570192 w 1612395"/>
              <a:gd name="connsiteY20" fmla="*/ 351692 h 1075888"/>
              <a:gd name="connsiteX21" fmla="*/ 1598328 w 1612395"/>
              <a:gd name="connsiteY21" fmla="*/ 309489 h 1075888"/>
              <a:gd name="connsiteX22" fmla="*/ 1612395 w 1612395"/>
              <a:gd name="connsiteY22" fmla="*/ 253218 h 1075888"/>
              <a:gd name="connsiteX23" fmla="*/ 1598328 w 1612395"/>
              <a:gd name="connsiteY23" fmla="*/ 56270 h 1075888"/>
              <a:gd name="connsiteX24" fmla="*/ 1584260 w 1612395"/>
              <a:gd name="connsiteY24" fmla="*/ 14067 h 1075888"/>
              <a:gd name="connsiteX25" fmla="*/ 1542057 w 1612395"/>
              <a:gd name="connsiteY25" fmla="*/ 0 h 1075888"/>
              <a:gd name="connsiteX26" fmla="*/ 1429515 w 1612395"/>
              <a:gd name="connsiteY26" fmla="*/ 14067 h 1075888"/>
              <a:gd name="connsiteX27" fmla="*/ 1387312 w 1612395"/>
              <a:gd name="connsiteY27" fmla="*/ 42203 h 1075888"/>
              <a:gd name="connsiteX28" fmla="*/ 1331042 w 1612395"/>
              <a:gd name="connsiteY28" fmla="*/ 70338 h 1075888"/>
              <a:gd name="connsiteX29" fmla="*/ 1302906 w 1612395"/>
              <a:gd name="connsiteY29" fmla="*/ 98473 h 1075888"/>
              <a:gd name="connsiteX30" fmla="*/ 1260703 w 1612395"/>
              <a:gd name="connsiteY30" fmla="*/ 112541 h 1075888"/>
              <a:gd name="connsiteX31" fmla="*/ 1218500 w 1612395"/>
              <a:gd name="connsiteY31" fmla="*/ 140676 h 1075888"/>
              <a:gd name="connsiteX32" fmla="*/ 1176297 w 1612395"/>
              <a:gd name="connsiteY32" fmla="*/ 154744 h 1075888"/>
              <a:gd name="connsiteX33" fmla="*/ 1091891 w 1612395"/>
              <a:gd name="connsiteY33" fmla="*/ 196947 h 1075888"/>
              <a:gd name="connsiteX34" fmla="*/ 965282 w 1612395"/>
              <a:gd name="connsiteY34" fmla="*/ 267286 h 1075888"/>
              <a:gd name="connsiteX35" fmla="*/ 894943 w 1612395"/>
              <a:gd name="connsiteY35" fmla="*/ 309489 h 1075888"/>
              <a:gd name="connsiteX36" fmla="*/ 782402 w 1612395"/>
              <a:gd name="connsiteY36" fmla="*/ 365760 h 1075888"/>
              <a:gd name="connsiteX37" fmla="*/ 641725 w 1612395"/>
              <a:gd name="connsiteY37" fmla="*/ 407963 h 1075888"/>
              <a:gd name="connsiteX38" fmla="*/ 557318 w 1612395"/>
              <a:gd name="connsiteY38" fmla="*/ 436098 h 1075888"/>
              <a:gd name="connsiteX39" fmla="*/ 515115 w 1612395"/>
              <a:gd name="connsiteY39" fmla="*/ 464233 h 1075888"/>
              <a:gd name="connsiteX40" fmla="*/ 430709 w 1612395"/>
              <a:gd name="connsiteY40" fmla="*/ 492369 h 1075888"/>
              <a:gd name="connsiteX41" fmla="*/ 332235 w 1612395"/>
              <a:gd name="connsiteY41" fmla="*/ 548640 h 1075888"/>
              <a:gd name="connsiteX42" fmla="*/ 247829 w 1612395"/>
              <a:gd name="connsiteY42" fmla="*/ 576775 h 1075888"/>
              <a:gd name="connsiteX43" fmla="*/ 205626 w 1612395"/>
              <a:gd name="connsiteY43" fmla="*/ 604910 h 1075888"/>
              <a:gd name="connsiteX44" fmla="*/ 177491 w 1612395"/>
              <a:gd name="connsiteY44" fmla="*/ 633046 h 1075888"/>
              <a:gd name="connsiteX45" fmla="*/ 135288 w 1612395"/>
              <a:gd name="connsiteY45" fmla="*/ 647113 h 1075888"/>
              <a:gd name="connsiteX46" fmla="*/ 22746 w 1612395"/>
              <a:gd name="connsiteY46" fmla="*/ 731520 h 1075888"/>
              <a:gd name="connsiteX47" fmla="*/ 22746 w 1612395"/>
              <a:gd name="connsiteY47" fmla="*/ 872196 h 1075888"/>
              <a:gd name="connsiteX48" fmla="*/ 36814 w 1612395"/>
              <a:gd name="connsiteY48" fmla="*/ 914400 h 1075888"/>
              <a:gd name="connsiteX49" fmla="*/ 79017 w 1612395"/>
              <a:gd name="connsiteY49" fmla="*/ 928467 h 1075888"/>
              <a:gd name="connsiteX50" fmla="*/ 79017 w 1612395"/>
              <a:gd name="connsiteY50" fmla="*/ 928467 h 107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12395" h="1075888">
                <a:moveTo>
                  <a:pt x="8678" y="872196"/>
                </a:moveTo>
                <a:lnTo>
                  <a:pt x="8678" y="872196"/>
                </a:lnTo>
                <a:cubicBezTo>
                  <a:pt x="36814" y="905021"/>
                  <a:pt x="60772" y="941948"/>
                  <a:pt x="93085" y="970670"/>
                </a:cubicBezTo>
                <a:cubicBezTo>
                  <a:pt x="104168" y="980522"/>
                  <a:pt x="122025" y="978106"/>
                  <a:pt x="135288" y="984738"/>
                </a:cubicBezTo>
                <a:cubicBezTo>
                  <a:pt x="150410" y="992299"/>
                  <a:pt x="162041" y="1006006"/>
                  <a:pt x="177491" y="1012873"/>
                </a:cubicBezTo>
                <a:cubicBezTo>
                  <a:pt x="204592" y="1024918"/>
                  <a:pt x="233762" y="1031631"/>
                  <a:pt x="261897" y="1041009"/>
                </a:cubicBezTo>
                <a:cubicBezTo>
                  <a:pt x="366533" y="1075888"/>
                  <a:pt x="289337" y="1054021"/>
                  <a:pt x="501048" y="1069144"/>
                </a:cubicBezTo>
                <a:cubicBezTo>
                  <a:pt x="533873" y="1064455"/>
                  <a:pt x="568066" y="1065561"/>
                  <a:pt x="599522" y="1055076"/>
                </a:cubicBezTo>
                <a:cubicBezTo>
                  <a:pt x="639311" y="1041813"/>
                  <a:pt x="712063" y="998806"/>
                  <a:pt x="712063" y="998806"/>
                </a:cubicBezTo>
                <a:cubicBezTo>
                  <a:pt x="721441" y="989427"/>
                  <a:pt x="728682" y="977250"/>
                  <a:pt x="740198" y="970670"/>
                </a:cubicBezTo>
                <a:cubicBezTo>
                  <a:pt x="763743" y="957216"/>
                  <a:pt x="822144" y="938666"/>
                  <a:pt x="852740" y="928467"/>
                </a:cubicBezTo>
                <a:cubicBezTo>
                  <a:pt x="904019" y="851547"/>
                  <a:pt x="851474" y="915243"/>
                  <a:pt x="937146" y="858129"/>
                </a:cubicBezTo>
                <a:cubicBezTo>
                  <a:pt x="1014388" y="806635"/>
                  <a:pt x="909521" y="848579"/>
                  <a:pt x="1007485" y="815926"/>
                </a:cubicBezTo>
                <a:cubicBezTo>
                  <a:pt x="1107978" y="748930"/>
                  <a:pt x="1059086" y="767856"/>
                  <a:pt x="1148162" y="745587"/>
                </a:cubicBezTo>
                <a:cubicBezTo>
                  <a:pt x="1162230" y="731519"/>
                  <a:pt x="1173812" y="714420"/>
                  <a:pt x="1190365" y="703384"/>
                </a:cubicBezTo>
                <a:cubicBezTo>
                  <a:pt x="1202703" y="695159"/>
                  <a:pt x="1220863" y="698420"/>
                  <a:pt x="1232568" y="689316"/>
                </a:cubicBezTo>
                <a:cubicBezTo>
                  <a:pt x="1411186" y="550390"/>
                  <a:pt x="1239546" y="643623"/>
                  <a:pt x="1373245" y="576775"/>
                </a:cubicBezTo>
                <a:lnTo>
                  <a:pt x="1443583" y="506436"/>
                </a:lnTo>
                <a:cubicBezTo>
                  <a:pt x="1457651" y="492368"/>
                  <a:pt x="1474750" y="480786"/>
                  <a:pt x="1485786" y="464233"/>
                </a:cubicBezTo>
                <a:cubicBezTo>
                  <a:pt x="1523301" y="407962"/>
                  <a:pt x="1499854" y="431408"/>
                  <a:pt x="1556125" y="393895"/>
                </a:cubicBezTo>
                <a:cubicBezTo>
                  <a:pt x="1560814" y="379827"/>
                  <a:pt x="1563560" y="364955"/>
                  <a:pt x="1570192" y="351692"/>
                </a:cubicBezTo>
                <a:cubicBezTo>
                  <a:pt x="1577753" y="336570"/>
                  <a:pt x="1591668" y="325029"/>
                  <a:pt x="1598328" y="309489"/>
                </a:cubicBezTo>
                <a:cubicBezTo>
                  <a:pt x="1605944" y="291718"/>
                  <a:pt x="1607706" y="271975"/>
                  <a:pt x="1612395" y="253218"/>
                </a:cubicBezTo>
                <a:cubicBezTo>
                  <a:pt x="1607706" y="187569"/>
                  <a:pt x="1606018" y="121636"/>
                  <a:pt x="1598328" y="56270"/>
                </a:cubicBezTo>
                <a:cubicBezTo>
                  <a:pt x="1596595" y="41543"/>
                  <a:pt x="1594746" y="24552"/>
                  <a:pt x="1584260" y="14067"/>
                </a:cubicBezTo>
                <a:cubicBezTo>
                  <a:pt x="1573775" y="3582"/>
                  <a:pt x="1556125" y="4689"/>
                  <a:pt x="1542057" y="0"/>
                </a:cubicBezTo>
                <a:cubicBezTo>
                  <a:pt x="1504543" y="4689"/>
                  <a:pt x="1465989" y="4120"/>
                  <a:pt x="1429515" y="14067"/>
                </a:cubicBezTo>
                <a:cubicBezTo>
                  <a:pt x="1413203" y="18516"/>
                  <a:pt x="1401992" y="33815"/>
                  <a:pt x="1387312" y="42203"/>
                </a:cubicBezTo>
                <a:cubicBezTo>
                  <a:pt x="1369104" y="52607"/>
                  <a:pt x="1348491" y="58706"/>
                  <a:pt x="1331042" y="70338"/>
                </a:cubicBezTo>
                <a:cubicBezTo>
                  <a:pt x="1320006" y="77695"/>
                  <a:pt x="1314279" y="91649"/>
                  <a:pt x="1302906" y="98473"/>
                </a:cubicBezTo>
                <a:cubicBezTo>
                  <a:pt x="1290190" y="106102"/>
                  <a:pt x="1273966" y="105909"/>
                  <a:pt x="1260703" y="112541"/>
                </a:cubicBezTo>
                <a:cubicBezTo>
                  <a:pt x="1245581" y="120102"/>
                  <a:pt x="1233622" y="133115"/>
                  <a:pt x="1218500" y="140676"/>
                </a:cubicBezTo>
                <a:cubicBezTo>
                  <a:pt x="1205237" y="147308"/>
                  <a:pt x="1189560" y="148112"/>
                  <a:pt x="1176297" y="154744"/>
                </a:cubicBezTo>
                <a:cubicBezTo>
                  <a:pt x="1067223" y="209282"/>
                  <a:pt x="1197962" y="161592"/>
                  <a:pt x="1091891" y="196947"/>
                </a:cubicBezTo>
                <a:cubicBezTo>
                  <a:pt x="982532" y="306306"/>
                  <a:pt x="1137410" y="164010"/>
                  <a:pt x="965282" y="267286"/>
                </a:cubicBezTo>
                <a:cubicBezTo>
                  <a:pt x="941836" y="281354"/>
                  <a:pt x="919018" y="296526"/>
                  <a:pt x="894943" y="309489"/>
                </a:cubicBezTo>
                <a:cubicBezTo>
                  <a:pt x="858015" y="329374"/>
                  <a:pt x="823091" y="355588"/>
                  <a:pt x="782402" y="365760"/>
                </a:cubicBezTo>
                <a:cubicBezTo>
                  <a:pt x="697353" y="387021"/>
                  <a:pt x="744483" y="373710"/>
                  <a:pt x="641725" y="407963"/>
                </a:cubicBezTo>
                <a:cubicBezTo>
                  <a:pt x="641721" y="407964"/>
                  <a:pt x="557321" y="436096"/>
                  <a:pt x="557318" y="436098"/>
                </a:cubicBezTo>
                <a:cubicBezTo>
                  <a:pt x="543250" y="445476"/>
                  <a:pt x="530565" y="457366"/>
                  <a:pt x="515115" y="464233"/>
                </a:cubicBezTo>
                <a:cubicBezTo>
                  <a:pt x="488014" y="476278"/>
                  <a:pt x="455385" y="475918"/>
                  <a:pt x="430709" y="492369"/>
                </a:cubicBezTo>
                <a:cubicBezTo>
                  <a:pt x="392644" y="517746"/>
                  <a:pt x="376853" y="530793"/>
                  <a:pt x="332235" y="548640"/>
                </a:cubicBezTo>
                <a:cubicBezTo>
                  <a:pt x="304699" y="559654"/>
                  <a:pt x="272505" y="560324"/>
                  <a:pt x="247829" y="576775"/>
                </a:cubicBezTo>
                <a:cubicBezTo>
                  <a:pt x="233761" y="586153"/>
                  <a:pt x="218828" y="594348"/>
                  <a:pt x="205626" y="604910"/>
                </a:cubicBezTo>
                <a:cubicBezTo>
                  <a:pt x="195269" y="613196"/>
                  <a:pt x="188864" y="626222"/>
                  <a:pt x="177491" y="633046"/>
                </a:cubicBezTo>
                <a:cubicBezTo>
                  <a:pt x="164776" y="640675"/>
                  <a:pt x="149356" y="642424"/>
                  <a:pt x="135288" y="647113"/>
                </a:cubicBezTo>
                <a:cubicBezTo>
                  <a:pt x="39846" y="710741"/>
                  <a:pt x="74792" y="679474"/>
                  <a:pt x="22746" y="731520"/>
                </a:cubicBezTo>
                <a:cubicBezTo>
                  <a:pt x="0" y="799757"/>
                  <a:pt x="2540" y="771167"/>
                  <a:pt x="22746" y="872196"/>
                </a:cubicBezTo>
                <a:cubicBezTo>
                  <a:pt x="25654" y="886737"/>
                  <a:pt x="26328" y="903914"/>
                  <a:pt x="36814" y="914400"/>
                </a:cubicBezTo>
                <a:cubicBezTo>
                  <a:pt x="47299" y="924885"/>
                  <a:pt x="79017" y="928467"/>
                  <a:pt x="79017" y="928467"/>
                </a:cubicBezTo>
                <a:lnTo>
                  <a:pt x="79017" y="92846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4" descr="brasao USP -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7936" y="116632"/>
            <a:ext cx="16765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Resultado de imagem para CASOS CLINICOS DA ANATOMIA  DO MEMBRO SUPERIOR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9560115">
            <a:off x="4904115" y="165046"/>
            <a:ext cx="1553362" cy="3389683"/>
          </a:xfrm>
          <a:prstGeom prst="rect">
            <a:avLst/>
          </a:prstGeom>
          <a:noFill/>
        </p:spPr>
      </p:pic>
      <p:sp>
        <p:nvSpPr>
          <p:cNvPr id="33" name="CaixaDeTexto 32"/>
          <p:cNvSpPr txBox="1"/>
          <p:nvPr/>
        </p:nvSpPr>
        <p:spPr>
          <a:xfrm>
            <a:off x="251520" y="476672"/>
            <a:ext cx="612068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Questões e Problemas </a:t>
            </a:r>
            <a:r>
              <a:rPr lang="pt-B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Anátomo-clínicos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Anatomia topográfica dos membros 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superiores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RCG 0118 - 2018 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300192" y="6021288"/>
            <a:ext cx="15650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tx2"/>
                </a:solidFill>
              </a:rPr>
              <a:t>	  Tirapelli</a:t>
            </a:r>
          </a:p>
        </p:txBody>
      </p:sp>
    </p:spTree>
    <p:extLst>
      <p:ext uri="{BB962C8B-B14F-4D97-AF65-F5344CB8AC3E}">
        <p14:creationId xmlns:p14="http://schemas.microsoft.com/office/powerpoint/2010/main" val="5197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016" y="0"/>
            <a:ext cx="4346239" cy="5157192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CASO CLÍNICO 4</a:t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Uma mulher de 33 anos chega à clínica de ortopedia se queixando de fraqueza na mão direita (mão dominante). Durante o exame físico, você pediu a ela que segurasse um pedaço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de papel firmemente entre as faces adjacentes do indicador e do dedo médio. No entanto, você descobre que é fácil, comparado com a mão esquerda, tirar o papel dentre os dedos dela. Quais músculos estão comprometidos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5182160"/>
            <a:ext cx="799288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Primeiro interósseo dorsal e primeiro interósseo palmar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Primeiro interósseo dorsal e segundo interósseo palmar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Primeiro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lumbrical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segundo interósseo dorsal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Primeiro interósseo palmar  e segundo interósseo dorsal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Nenhuma das anteriores.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683568" y="62373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7544" y="188640"/>
            <a:ext cx="4176464" cy="473686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788024" y="169376"/>
            <a:ext cx="4176464" cy="4735154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Seta para a direita 9"/>
          <p:cNvSpPr/>
          <p:nvPr/>
        </p:nvSpPr>
        <p:spPr>
          <a:xfrm rot="10800000">
            <a:off x="2627784" y="2420888"/>
            <a:ext cx="432048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6948264" y="2573288"/>
            <a:ext cx="432048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2483768" y="0"/>
            <a:ext cx="216024" cy="24208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6876256" y="152400"/>
            <a:ext cx="216024" cy="24208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5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A alternativa D é alternativa que explica a perda de força nos dedos indicador e médio ao segurar uma folha de papel entre esses dedos. Essa tarefa é realizada pela ação dos músculos: primeiro interósseo palmar (que aduz o dedo indicador) e pelo segundo interósseo dorsal (que abduz o dedo médio). O movimento conjunto dos dois músculos aproximam os dois dedos.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03648" y="4966136"/>
            <a:ext cx="748883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Cabeça do primeiro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metacarpal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Semilunar</a:t>
            </a:r>
          </a:p>
          <a:p>
            <a:pPr marL="342900" indent="-342900">
              <a:buAutoNum type="alphaUcPeriod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Escafóide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Trapezóide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Processo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estilóide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da ulna.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259632" y="56612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482" name="Picture 2" descr="Resultado de imagem para fratura do escafói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00750" cy="3000376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220072" y="236984"/>
            <a:ext cx="3842183" cy="4344144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CASO CLÍNICO 5</a:t>
            </a:r>
            <a:br>
              <a:rPr kumimoji="0" lang="pt-B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Enquanto patinava, um jovem de 25 anos, cai sobre o punho (carpo) direito estendido. O exame físico no serviço de emergência revela dor intensa na palpação da “tabaqueira anatômica”e estudos radiológicos confirmam a fratura. Qual osso foi provavelmente fraturado</a:t>
            </a: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484" name="Picture 4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3055" y="297159"/>
            <a:ext cx="4283968" cy="4283969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076056" y="4365104"/>
            <a:ext cx="38884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6" name="AutoShape 6" descr="Resultado de imagem para ossos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8" name="AutoShape 8" descr="Resultado de imagem para ossos da mã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Picture 12" descr="Resultado de imagem para ossos da mã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0"/>
            <a:ext cx="4320479" cy="4649785"/>
          </a:xfrm>
          <a:prstGeom prst="rect">
            <a:avLst/>
          </a:prstGeom>
          <a:noFill/>
        </p:spPr>
      </p:pic>
      <p:pic>
        <p:nvPicPr>
          <p:cNvPr id="19" name="Picture 14" descr="Resultado de imagem para tabaqueira anatomic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7662" y="188640"/>
            <a:ext cx="3680362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Resultado de imagem para dorso de garf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" y="1153316"/>
            <a:ext cx="4857750" cy="2343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orso de garf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92846" cy="2521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6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175992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O osso </a:t>
            </a:r>
            <a:r>
              <a:rPr lang="pt-BR" sz="2400" u="sng" dirty="0" err="1" smtClean="0">
                <a:latin typeface="Arial" pitchFamily="34" charset="0"/>
                <a:cs typeface="Arial" pitchFamily="34" charset="0"/>
              </a:rPr>
              <a:t>escafóide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foi fraturado (alternativa C). O sintoma de dor intensa a partir da palpação na tabaqueira anatômica é clássica da fratura desse osso, já que 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escafóide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está no assoalho da tabaqueira. Esse osso é comprimido entre os ossos do carpo e o grande processo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estilóide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epífise distal do rádio, nas quedas sobre o punho distendido.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Isso exclui a fratura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Colles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como diagnóstico, ou seja, a fratura da epífise distal do rádio, já que quando isso ocorre, não há dor na tabaqueira anatômica e a mão em garfo é característica. 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5904656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CASO CLÍNICO 6</a:t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Uma mulher de 45 anos chegou à emergência com luxação da articulação do ombro direita. Pediu-se que uma estudante sênior de medicina  examinasse a paciente e fizesse  um relatório sobre as possíveis lesões nervosas. Ela examinou cuidadosamente o braço à procura de defeitos neurológicos dos nervos mediano,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, radial e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musculocutâneo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, mas não encontrou nada de anormal. Então, se lembrou do nervo axilar e de sua íntima relação com a face inferior da articulação do ombro. Também se lembrou que este nervo supre o músculo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deltóide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, que abduz a articulação do ombro. Ela pediu à paciente para tentar abduzir o ombro deslocado; ela naturalmente não pôde, por causa da dor severa. A estudante de medicina relatou para o residente que ela era incapaz de testar o </a:t>
            </a:r>
            <a:r>
              <a:rPr lang="pt-BR" sz="2200" b="1" u="sng" dirty="0" smtClean="0">
                <a:latin typeface="Arial" pitchFamily="34" charset="0"/>
                <a:cs typeface="Arial" pitchFamily="34" charset="0"/>
              </a:rPr>
              <a:t>nervo axilar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à procura de uma deficiência neurológica. Que teste você teria realizado, usando seu conhecimento de Anatomia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57659" y="56311"/>
            <a:ext cx="4330365" cy="6378771"/>
            <a:chOff x="665" y="231"/>
            <a:chExt cx="2303" cy="3609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750"/>
              <a:ext cx="1857" cy="309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5"/>
            <p:cNvSpPr txBox="1">
              <a:spLocks noChangeAspect="1" noChangeArrowheads="1"/>
            </p:cNvSpPr>
            <p:nvPr/>
          </p:nvSpPr>
          <p:spPr bwMode="auto">
            <a:xfrm>
              <a:off x="2350" y="231"/>
              <a:ext cx="618" cy="4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1800" b="1" dirty="0" smtClean="0"/>
                <a:t>N. Axilar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pt-BR" sz="1800" b="1" dirty="0" smtClean="0"/>
                <a:t>C5 e C6</a:t>
              </a:r>
              <a:endParaRPr lang="pt-BR" altLang="pt-BR" sz="1800" dirty="0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>
              <a:off x="1814" y="648"/>
              <a:ext cx="536" cy="10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7281"/>
          <a:stretch>
            <a:fillRect/>
          </a:stretch>
        </p:blipFill>
        <p:spPr bwMode="auto">
          <a:xfrm>
            <a:off x="4047405" y="936104"/>
            <a:ext cx="2540819" cy="573325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eta para baixo 23"/>
          <p:cNvSpPr/>
          <p:nvPr/>
        </p:nvSpPr>
        <p:spPr>
          <a:xfrm rot="5037928">
            <a:off x="5525633" y="189133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6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175992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nervo axilar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possui função motora apenas na movimentação de dois músculos: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deltóide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redondo menor.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testá-los a abdução do braço seria uma forma correta; porém, o paciente estava sentindo muita dor e não conseguiu atender ao pedido da aluna de medicina. Assim, outra forma simples de testar a integridade desse nervo era passando um algodão sobre a pela lateral e superior do braço sobre 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deltóide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testar a integridade da inervação cutânea do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nervo cutâneo lateral superior do braço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(ramo sensitivo ou cutâneo terminal do n. axilar). 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92488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CASO CLÍNICO 7</a:t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Uma mulher de 56 anos queixando-se de “formigamento” na mão e nos dedos laterais visitou seu médico. A condição estava se tornando progressivamente pior. Ela disse ter dificuldade de abotoar roupas quando as vestia. No exame físico, a paciente apontou o polegar, os dedos indicador, médio e anular como as áreas onde ela sentia o desconforto. Nenhum dano objetivo da sensação pôde ser detectado naquelas áreas. Os músculos da </a:t>
            </a:r>
            <a:r>
              <a:rPr lang="pt-BR" sz="2200" b="1" u="sng" dirty="0" smtClean="0">
                <a:latin typeface="Arial" pitchFamily="34" charset="0"/>
                <a:cs typeface="Arial" pitchFamily="34" charset="0"/>
              </a:rPr>
              <a:t>eminência </a:t>
            </a:r>
            <a:r>
              <a:rPr lang="pt-BR" sz="2200" b="1" u="sng" dirty="0" err="1" smtClean="0">
                <a:latin typeface="Arial" pitchFamily="34" charset="0"/>
                <a:cs typeface="Arial" pitchFamily="34" charset="0"/>
              </a:rPr>
              <a:t>tenar</a:t>
            </a:r>
            <a:r>
              <a:rPr lang="pt-BR" sz="2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pareciam estar funcionando normalmente, e não havia perda de força ou enfraquecimento da eminência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tenar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. Que </a:t>
            </a:r>
            <a:r>
              <a:rPr lang="pt-BR" sz="2200" b="1" u="sng" dirty="0" smtClean="0">
                <a:latin typeface="Arial" pitchFamily="34" charset="0"/>
                <a:cs typeface="Arial" pitchFamily="34" charset="0"/>
              </a:rPr>
              <a:t>estrutura anatômica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estava enferma neste paciente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Resultado de imagem para sindrome do tunel do carp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5" y="548680"/>
            <a:ext cx="3348463" cy="34377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467544" y="4966136"/>
            <a:ext cx="518457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ulnar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musculocutâneo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mediano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Ramo superficial do nervo radial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supra-escapular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251520" y="56612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4644008" y="260648"/>
            <a:ext cx="4418013" cy="5897563"/>
            <a:chOff x="2832" y="96"/>
            <a:chExt cx="2783" cy="371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832" y="1172"/>
              <a:ext cx="2460" cy="2640"/>
            </a:xfrm>
            <a:prstGeom prst="rect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30470" t="21251" r="49219" b="55005"/>
            <a:stretch>
              <a:fillRect/>
            </a:stretch>
          </p:blipFill>
          <p:spPr bwMode="auto">
            <a:xfrm>
              <a:off x="4368" y="96"/>
              <a:ext cx="1248" cy="912"/>
            </a:xfrm>
            <a:prstGeom prst="rect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2045747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/>
              <a:t>Este paciente </a:t>
            </a:r>
            <a:r>
              <a:rPr lang="pt-BR" sz="2000" dirty="0" smtClean="0"/>
              <a:t>está </a:t>
            </a:r>
            <a:r>
              <a:rPr lang="pt-BR" sz="2000" dirty="0"/>
              <a:t>sofrendo da </a:t>
            </a:r>
            <a:r>
              <a:rPr lang="pt-BR" sz="2000" u="sng" dirty="0"/>
              <a:t>síndrome do túnel do carpo</a:t>
            </a:r>
            <a:r>
              <a:rPr lang="pt-BR" sz="2000" dirty="0"/>
              <a:t>, </a:t>
            </a:r>
            <a:r>
              <a:rPr lang="pt-BR" sz="2000" dirty="0" smtClean="0"/>
              <a:t>em que há </a:t>
            </a:r>
            <a:r>
              <a:rPr lang="pt-BR" sz="2000" dirty="0"/>
              <a:t>pressão exercida sobre o tronco principal do nervo mediano, quando ele passa abaixo do </a:t>
            </a:r>
            <a:r>
              <a:rPr lang="pt-BR" sz="2000" dirty="0" err="1"/>
              <a:t>retináculo</a:t>
            </a:r>
            <a:r>
              <a:rPr lang="pt-BR" sz="2000" dirty="0"/>
              <a:t> dos flexores. A sensação alterada foi sentida nas áreas da pele supridas pelos ramos digitais do nervo mediano. Embora os músculos </a:t>
            </a:r>
            <a:r>
              <a:rPr lang="pt-BR" sz="2000" dirty="0" err="1" smtClean="0"/>
              <a:t>tenares</a:t>
            </a:r>
            <a:r>
              <a:rPr lang="pt-BR" sz="2000" dirty="0"/>
              <a:t>, que são supridos pelo nervo mediano, não pareçam estar enfraquecidos, está claro, a partir de sua declaração, a respeito da dificuldade que experimentou ao abotoar aas roupas, que os músculos de fato, não estavam agindo normalmente. </a:t>
            </a:r>
          </a:p>
        </p:txBody>
      </p:sp>
    </p:spTree>
    <p:extLst>
      <p:ext uri="{BB962C8B-B14F-4D97-AF65-F5344CB8AC3E}">
        <p14:creationId xmlns:p14="http://schemas.microsoft.com/office/powerpoint/2010/main" val="405295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408712" cy="295232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QUESTÃO 2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Os tendões dos seguintes músculos formam o manguito rotador, exceto: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35896" y="4822120"/>
            <a:ext cx="518457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m. redondo menor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m.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supra-espinhal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m. subescapular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m. redondo maior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m.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infra-espinhal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419872" y="580526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746" name="Picture 2" descr="Resultado de imagem para manguito rotad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2880320" cy="4459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8" name="Picture 4" descr="Resultado de imagem para manguito rotado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522362"/>
            <a:ext cx="6156176" cy="2964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1759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músculo redondo maior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não faz parte do manguito rotador, constituído pelos tendões dos músculos que estabilizam a articulação do ombro. O músculo redondo maior tem sua inserção mais distal à articulação do ombro (no sulco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intertubercular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úmero) e; portanto, não atravessa essa articulação.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072" y="236984"/>
            <a:ext cx="3842183" cy="4344144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CASO CLÍNICO 1</a:t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Uma mulher de 44 anos é diagnosticada com câncer de mama. Após mastectomia e dissecção dos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axilares, o paciente é incapaz de elevar o braço acima da cabeça. Qual nervo foi provavelmente danificado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4725144"/>
            <a:ext cx="5544616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torácico longo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Ramo peitoral lateral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supraescapular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Nervo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toracodorsal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Nenhuma das anteriores.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835696" y="479715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001514" cy="440444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2555776" y="32129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ESCAPULA AL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001514" cy="417646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musculo serratil anterio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755379" cy="5135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408712" cy="295232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QUESTÃO 3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Com um ferimento na mão e após avaliação do médico, descobre-se que um paciente teve lesão do </a:t>
            </a:r>
            <a:r>
              <a:rPr lang="pt-BR" sz="2200" b="1" u="sng" dirty="0" smtClean="0"/>
              <a:t>compartimento central </a:t>
            </a:r>
            <a:r>
              <a:rPr lang="pt-BR" sz="2200" b="1" dirty="0" smtClean="0"/>
              <a:t>da mão. Nesse tipo de lesão o paciente pode comprometer: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4869160"/>
            <a:ext cx="824440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músculos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hipotenares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 bainha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sinovial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para o tendão do músculo flexor longo do polegar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músculo adutor do polegar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músculos interósseos dorsais e palmares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músculos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lumbricais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67544" y="616530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COMPARTIMENTOS DA M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73" y="116632"/>
            <a:ext cx="4791693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1759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músculos lumbricais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são os únicos presentes no compartimento central. Os demais estão localizados, respectivamente, nos compartimentos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tenar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hipotenar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do adutor do polegar e dos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mm.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interósseos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408712" cy="295232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QUESTÃO 4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Todas as seguintes afirmações são verdadeiras a respeito do </a:t>
            </a:r>
            <a:r>
              <a:rPr lang="pt-BR" sz="2200" b="1" u="sng" dirty="0" smtClean="0"/>
              <a:t>plexo braquial</a:t>
            </a:r>
            <a:r>
              <a:rPr lang="pt-BR" sz="2200" b="1" dirty="0" smtClean="0"/>
              <a:t>, exceto: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4258831"/>
            <a:ext cx="8244408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raízes C8 e T1 se unem para formar o tronco inferior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raízes, os troncos e as divisões não estão localizadas na axila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nervo que inerva o m.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serrátil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anterior é um ramo do tronco superior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Os fascículos são nomeados de acordo com sua posição relativa à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à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segunda porção da artéria axilar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Nenhum nervo se origina como ramo das suas divisões anteriores ou posteriores.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67544" y="50131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79512" y="188640"/>
            <a:ext cx="4896544" cy="4032448"/>
            <a:chOff x="912" y="384"/>
            <a:chExt cx="3928" cy="3447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912" y="384"/>
              <a:ext cx="3928" cy="3447"/>
              <a:chOff x="912" y="384"/>
              <a:chExt cx="3928" cy="3447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84"/>
                <a:ext cx="3928" cy="3447"/>
              </a:xfrm>
              <a:prstGeom prst="rect">
                <a:avLst/>
              </a:prstGeom>
              <a:noFill/>
              <a:ln w="76200" cmpd="tri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4168" y="3419"/>
                <a:ext cx="671" cy="4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51" y="453"/>
              <a:ext cx="1463" cy="55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Plexo Braquial</a:t>
              </a:r>
            </a:p>
            <a:p>
              <a:pPr>
                <a:defRPr/>
              </a:pPr>
              <a:endParaRPr lang="pt-BR" sz="1600" b="1" dirty="0">
                <a:solidFill>
                  <a:schemeClr val="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1759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nervo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inerva o m.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serrátil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anterior é um ramo do tronco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superior”.</a:t>
            </a:r>
          </a:p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Esta frase está incorreta porque 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nervo torácico longo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(que inerva esse músculo) tem sua origem dos ramos ventrais de C5, C6 e C7 e não como um ramo do tronco superior do plexo braquial.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408712" cy="295232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QUESTÃO 5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A principal união ligamentosa entre a clavícula e o restante do membro superior é: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3568" y="4894128"/>
            <a:ext cx="824440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ligamento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coracoacromial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ligamento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costoclavicular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ligamento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esternoclavicular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ligamento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coracoclavicular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 ligamento intertubercular.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67544" y="587727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771900" cy="387966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81497"/>
            <a:ext cx="4267200" cy="26955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ipse 14"/>
          <p:cNvSpPr/>
          <p:nvPr/>
        </p:nvSpPr>
        <p:spPr>
          <a:xfrm>
            <a:off x="2267744" y="836712"/>
            <a:ext cx="1368152" cy="12961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1759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ligamento </a:t>
            </a:r>
            <a:r>
              <a:rPr lang="pt-BR" sz="2400" u="sng" dirty="0" err="1" smtClean="0">
                <a:latin typeface="Arial" pitchFamily="34" charset="0"/>
                <a:cs typeface="Arial" pitchFamily="34" charset="0"/>
              </a:rPr>
              <a:t>coracoclavicular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(alternativa D) com suas divisões (ligamento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trapezóide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conóide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representa o principal ligamento de fixação da clavícula, embora também seja um ligamento clavicular, a alternativa C (ligamento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esternoclavicular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8800" b="1" dirty="0" smtClean="0">
                <a:solidFill>
                  <a:schemeClr val="bg1"/>
                </a:solidFill>
              </a:rPr>
              <a:t>OBRIGADO!</a:t>
            </a:r>
            <a:endParaRPr lang="pt-BR" sz="88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1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pPr lvl="0" algn="just">
              <a:buNone/>
            </a:pPr>
            <a:r>
              <a:rPr lang="pt-BR" sz="2400" dirty="0" smtClean="0"/>
              <a:t>	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abdução da articulação do ombro  em um ângulo reto requer a ação dos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supra-espinhal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deltóide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Elevar o braço além, sobre a cabeça, requer que a escápula seja girada pelos </a:t>
            </a:r>
            <a:r>
              <a:rPr lang="pt-BR" u="sng" dirty="0" err="1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u="sng" dirty="0" err="1">
                <a:latin typeface="Arial" panose="020B0604020202020204" pitchFamily="34" charset="0"/>
                <a:cs typeface="Arial" panose="020B0604020202020204" pitchFamily="34" charset="0"/>
              </a:rPr>
              <a:t>serrátil</a:t>
            </a: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 anterior e trapézio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com a contribuição maior do m.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serrátil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anterior nesse movimento. A paralisia do m.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serrátil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anterior explica porque o paciente experimentou dificuldade em pentear o cabelo. Outra função importante desse m. é manter a escápula aplicada à parede torácica. A paralisia do m.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serrátil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anterior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(lesão do nervo torácico longo) resultou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“escápula alada”.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842183" cy="4176464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QUESTÃO 1</a:t>
            </a:r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Qual sinal clínico não estaria associado com lesão do nervo </a:t>
            </a:r>
            <a:r>
              <a:rPr lang="pt-BR" sz="2000" b="1" u="sng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em virtude de fratura do epicôndilo medial?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1"/>
            <a:ext cx="4283968" cy="6259679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9"/>
          <p:cNvSpPr txBox="1">
            <a:spLocks/>
          </p:cNvSpPr>
          <p:nvPr/>
        </p:nvSpPr>
        <p:spPr>
          <a:xfrm>
            <a:off x="2699792" y="4725144"/>
            <a:ext cx="6408712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Hipestesia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 parte proximal da metade medial da palma da mão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Hipestesia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 dedo médio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Hipestesia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 anular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Fraqueza na flexão dos dedos anular e mínimo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Fraqueza na flexão do punho (carpo).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2411760" y="544522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nervo medi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246034"/>
            <a:ext cx="4969570" cy="333509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764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2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O sinal clínico não associado à lesão do n.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ulnar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hipestesia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dedo médio (alternativa B), pois a sensibilidade da pele relacionada a esse dedo é atribuída ao n. mediano (face palmar do dedo médio e dorsal do leito ungueal) e ao nervo radial (no restante da parte dorsal desse dedo).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842183" cy="4176464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CASO CLÍNICO 2</a:t>
            </a:r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200" b="1" dirty="0" smtClean="0"/>
              <a:t>Um paciente de 35 anos vai a uma clínica de ortopedia se queixando de fraqueza no membro superior. O exame físico indica comprometimento do </a:t>
            </a:r>
            <a:r>
              <a:rPr lang="pt-BR" sz="2200" b="1" u="sng" dirty="0" smtClean="0"/>
              <a:t>fascículo posterior </a:t>
            </a:r>
            <a:r>
              <a:rPr lang="pt-BR" sz="2200" b="1" dirty="0" smtClean="0"/>
              <a:t>do plexo braquial. Qual ação não seria afetada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?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05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03588" cy="342557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 flipV="1">
            <a:off x="0" y="3068960"/>
            <a:ext cx="395536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36512" y="-27384"/>
            <a:ext cx="9144000" cy="5678856"/>
            <a:chOff x="626" y="231"/>
            <a:chExt cx="4545" cy="3213"/>
          </a:xfrm>
        </p:grpSpPr>
        <p:grpSp>
          <p:nvGrpSpPr>
            <p:cNvPr id="24" name="Group 21"/>
            <p:cNvGrpSpPr>
              <a:grpSpLocks noChangeAspect="1"/>
            </p:cNvGrpSpPr>
            <p:nvPr/>
          </p:nvGrpSpPr>
          <p:grpSpPr bwMode="auto">
            <a:xfrm>
              <a:off x="626" y="313"/>
              <a:ext cx="4545" cy="3131"/>
              <a:chOff x="311" y="0"/>
              <a:chExt cx="4936" cy="3408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44"/>
                <a:ext cx="2017" cy="3364"/>
              </a:xfrm>
              <a:prstGeom prst="rect">
                <a:avLst/>
              </a:prstGeom>
              <a:noFill/>
              <a:ln w="57150" cmpd="thinThick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" y="0"/>
                <a:ext cx="1317" cy="3364"/>
              </a:xfrm>
              <a:prstGeom prst="rect">
                <a:avLst/>
              </a:prstGeom>
              <a:noFill/>
              <a:ln w="57150" cmpd="thinThick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14"/>
            <p:cNvSpPr txBox="1">
              <a:spLocks noChangeAspect="1" noChangeArrowheads="1"/>
            </p:cNvSpPr>
            <p:nvPr/>
          </p:nvSpPr>
          <p:spPr bwMode="auto">
            <a:xfrm>
              <a:off x="2613" y="720"/>
              <a:ext cx="618" cy="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1800" b="1" dirty="0" smtClean="0"/>
                <a:t>N. Radial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pt-BR" sz="1800" b="1" dirty="0" smtClean="0"/>
                <a:t>C5 a T1</a:t>
              </a:r>
              <a:endParaRPr lang="pt-BR" altLang="pt-BR" sz="1800" dirty="0"/>
            </a:p>
          </p:txBody>
        </p:sp>
        <p:sp>
          <p:nvSpPr>
            <p:cNvPr id="26" name="Text Box 15"/>
            <p:cNvSpPr txBox="1">
              <a:spLocks noChangeAspect="1" noChangeArrowheads="1"/>
            </p:cNvSpPr>
            <p:nvPr/>
          </p:nvSpPr>
          <p:spPr bwMode="auto">
            <a:xfrm>
              <a:off x="2613" y="231"/>
              <a:ext cx="618" cy="4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altLang="pt-BR" sz="1800" b="1" dirty="0" smtClean="0"/>
                <a:t>N. Axilar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pt-BR" sz="1800" b="1" dirty="0" smtClean="0"/>
                <a:t>C5 e C6</a:t>
              </a:r>
              <a:endParaRPr lang="pt-BR" altLang="pt-BR" sz="1800" dirty="0"/>
            </a:p>
          </p:txBody>
        </p:sp>
      </p:grpSp>
      <p:sp>
        <p:nvSpPr>
          <p:cNvPr id="29" name="Espaço Reservado para Conteúdo 9"/>
          <p:cNvSpPr txBox="1">
            <a:spLocks/>
          </p:cNvSpPr>
          <p:nvPr/>
        </p:nvSpPr>
        <p:spPr>
          <a:xfrm>
            <a:off x="2699792" y="4863931"/>
            <a:ext cx="6408712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Extensão do cotovelo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Flexão do cotovelo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Pronação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Abdução do ombro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Extensão do punho (carpo).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Seta para a direita 29"/>
          <p:cNvSpPr/>
          <p:nvPr/>
        </p:nvSpPr>
        <p:spPr>
          <a:xfrm>
            <a:off x="2483768" y="56612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4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3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Não seria afetada 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pronação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(alternativa C), uma vez que essa função é realizada pelos mm.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pronadores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redondo e quadrado que estão localizados no compartimento anterior do antebraço, inervado pelo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n. mediano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(com origem a partir dos fascículos lateral e medial do plexo braquial).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072" y="236984"/>
            <a:ext cx="3842183" cy="4344144"/>
          </a:xfr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CASO CLÍNICO 3</a:t>
            </a:r>
            <a:br>
              <a:rPr lang="pt-BR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solidFill>
                  <a:schemeClr val="accent1"/>
                </a:solidFill>
              </a:rPr>
              <a:t/>
            </a:r>
            <a:br>
              <a:rPr lang="pt-BR" sz="2200" b="1" dirty="0" smtClean="0">
                <a:solidFill>
                  <a:schemeClr val="accent1"/>
                </a:solidFill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Um homem com 52 anos sofre cirurgia no manguito rotador para reparar o músculo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supra-espinhal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. Durante o procedimento, a </a:t>
            </a:r>
            <a:r>
              <a:rPr lang="pt-BR" sz="2200" b="1" u="sng" dirty="0" smtClean="0">
                <a:latin typeface="Arial" pitchFamily="34" charset="0"/>
                <a:cs typeface="Arial" pitchFamily="34" charset="0"/>
              </a:rPr>
              <a:t>artéria </a:t>
            </a:r>
            <a:r>
              <a:rPr lang="pt-BR" sz="2200" b="1" u="sng" dirty="0" err="1" smtClean="0">
                <a:latin typeface="Arial" pitchFamily="34" charset="0"/>
                <a:cs typeface="Arial" pitchFamily="34" charset="0"/>
              </a:rPr>
              <a:t>supra-escapular</a:t>
            </a:r>
            <a:r>
              <a:rPr lang="pt-BR" sz="2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é identificada. Que outros vasos contribuem para a circulação colateral da escápula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4966136"/>
            <a:ext cx="7488832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Circunflexa da escápula e circunflexa posterior do úmero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Dorsal da escápula e circunflexa da escápula</a:t>
            </a:r>
          </a:p>
          <a:p>
            <a:pPr marL="342900" indent="-342900">
              <a:buAutoNum type="alphaUcPeriod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Toracoacromial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e dorsal da escápula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Torácica lateral e circunflexa da escápula</a:t>
            </a:r>
          </a:p>
          <a:p>
            <a:pPr marL="342900" indent="-342900">
              <a:buAutoNum type="alphaUcPeriod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Nenhuma das anteriores.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187624" y="537321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18" descr="pagina - 388 -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0852"/>
            <a:ext cx="4824413" cy="4686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0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Resposta 4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A alternativa B é a única alternativa que cita duas artérias que participam da anastomose ao redor da escápula, envolvendo ramos da artéria subclávia e axilar: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a. dorsal da escápula (ramo da a. subclávia) e a. circunflexa da escápula (ramo da artéria subescapular da a. axilar).  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488</Words>
  <Application>Microsoft Office PowerPoint</Application>
  <PresentationFormat>Apresentação na tela (4:3)</PresentationFormat>
  <Paragraphs>115</Paragraphs>
  <Slides>26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CASO CLÍNICO 1  Uma mulher de 44 anos é diagnosticada com câncer de mama. Após mastectomia e dissecção dos linfonodos axilares, o paciente é incapaz de elevar o braço acima da cabeça. Qual nervo foi provavelmente danificado? </vt:lpstr>
      <vt:lpstr>Resposta 1</vt:lpstr>
      <vt:lpstr>QUESTÃO 1  Qual sinal clínico não estaria associado com lesão do nervo ulnar em virtude de fratura do epicôndilo medial? </vt:lpstr>
      <vt:lpstr>Resposta 2</vt:lpstr>
      <vt:lpstr>CASO CLÍNICO 2  Um paciente de 35 anos vai a uma clínica de ortopedia se queixando de fraqueza no membro superior. O exame físico indica comprometimento do fascículo posterior do plexo braquial. Qual ação não seria afetada? </vt:lpstr>
      <vt:lpstr>Resposta 3</vt:lpstr>
      <vt:lpstr>CASO CLÍNICO 3  Um homem com 52 anos sofre cirurgia no manguito rotador para reparar o músculo supra-espinhal. Durante o procedimento, a artéria supra-escapular é identificada. Que outros vasos contribuem para a circulação colateral da escápula? </vt:lpstr>
      <vt:lpstr>Resposta 4</vt:lpstr>
      <vt:lpstr>CASO CLÍNICO 4  Uma mulher de 33 anos chega à clínica de ortopedia se queixando de fraqueza na mão direita (mão dominante). Durante o exame físico, você pediu a ela que segurasse um pedaço de papel firmemente entre as faces adjacentes do indicador e do dedo médio. No entanto, você descobre que é fácil, comparado com a mão esquerda, tirar o papel dentre os dedos dela. Quais músculos estão comprometidos?   </vt:lpstr>
      <vt:lpstr>Resposta 5</vt:lpstr>
      <vt:lpstr>Apresentação do PowerPoint</vt:lpstr>
      <vt:lpstr>Resposta 6</vt:lpstr>
      <vt:lpstr>CASO CLÍNICO 6  Uma mulher de 45 anos chegou à emergência com luxação da articulação do ombro direita. Pediu-se que uma estudante sênior de medicina  examinasse a paciente e fizesse  um relatório sobre as possíveis lesões nervosas. Ela examinou cuidadosamente o braço à procura de defeitos neurológicos dos nervos mediano, ulnar, radial e musculocutâneo, mas não encontrou nada de anormal. Então, se lembrou do nervo axilar e de sua íntima relação com a face inferior da articulação do ombro. Também se lembrou que este nervo supre o músculo deltóide, que abduz a articulação do ombro. Ela pediu à paciente para tentar abduzir o ombro deslocado; ela naturalmente não pôde, por causa da dor severa. A estudante de medicina relatou para o residente que ela era incapaz de testar o nervo axilar à procura de uma deficiência neurológica. Que teste você teria realizado, usando seu conhecimento de Anatomia?   </vt:lpstr>
      <vt:lpstr>Resposta 6</vt:lpstr>
      <vt:lpstr>CASO CLÍNICO 7  Uma mulher de 56 anos queixando-se de “formigamento” na mão e nos dedos laterais visitou seu médico. A condição estava se tornando progressivamente pior. Ela disse ter dificuldade de abotoar roupas quando as vestia. No exame físico, a paciente apontou o polegar, os dedos indicador, médio e anular como as áreas onde ela sentia o desconforto. Nenhum dano objetivo da sensação pôde ser detectado naquelas áreas. Os músculos da eminência tenar pareciam estar funcionando normalmente, e não havia perda de força ou enfraquecimento da eminência tenar. Que estrutura anatômica estava enferma neste paciente?   </vt:lpstr>
      <vt:lpstr>Resposta 7</vt:lpstr>
      <vt:lpstr>QUESTÃO 2  Os tendões dos seguintes músculos formam o manguito rotador, exceto:   </vt:lpstr>
      <vt:lpstr>Resposta 8</vt:lpstr>
      <vt:lpstr>QUESTÃO 3  Com um ferimento na mão e após avaliação do médico, descobre-se que um paciente teve lesão do compartimento central da mão. Nesse tipo de lesão o paciente pode comprometer:   </vt:lpstr>
      <vt:lpstr>Resposta 8</vt:lpstr>
      <vt:lpstr>QUESTÃO 4  Todas as seguintes afirmações são verdadeiras a respeito do plexo braquial, exceto:   </vt:lpstr>
      <vt:lpstr>Resposta 9</vt:lpstr>
      <vt:lpstr>QUESTÃO 5  A principal união ligamentosa entre a clavícula e o restante do membro superior é:   </vt:lpstr>
      <vt:lpstr>Resposta 10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52</cp:revision>
  <dcterms:created xsi:type="dcterms:W3CDTF">2018-05-06T03:33:24Z</dcterms:created>
  <dcterms:modified xsi:type="dcterms:W3CDTF">2017-10-16T08:00:25Z</dcterms:modified>
</cp:coreProperties>
</file>