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E99F7D-6188-4152-82CA-E982DBA0D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17D6488-8A92-40D3-8F6C-0858187E3D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C9046CA-BEF2-4851-9600-17FE468A2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01EA-8C11-48BE-B08E-55F82A936D4D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B599BFE-C564-44B8-98CD-F0F36D6CE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9F0E637-2B1E-422E-8242-4C1592FFF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56FA-6F61-48FA-ADAA-6C1B27C84A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3371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C7B4FC-11C7-44F7-8B7B-64A044D3B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0C09819-F498-42D2-9A22-B97B5E91E6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544CF7D-C476-4D53-A886-9C0735D5F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01EA-8C11-48BE-B08E-55F82A936D4D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72E7FF8-A264-49DB-9E5B-567F920FE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42F9171-20F0-47CF-8B03-04E499BAE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56FA-6F61-48FA-ADAA-6C1B27C84A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379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272E5FF-7C5E-418E-BF7E-C1CFB6AE9B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33DF79D-D4B4-452F-A86B-F80FE12AA3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F15D838-9784-4FF8-AD23-98C547C08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01EA-8C11-48BE-B08E-55F82A936D4D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2C5308E-14A0-4ED7-8D17-B52F361C8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0904E8F-31D1-4B0D-AA24-1FD0EB77C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56FA-6F61-48FA-ADAA-6C1B27C84A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3440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951D5D-E5F1-4E16-A3BF-AEBBDC44F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88CEF86-FE2E-445E-887B-AC653B8DA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B46EF80-3714-460D-B864-8303B8FB8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01EA-8C11-48BE-B08E-55F82A936D4D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6CA5BC2-60E9-4325-8302-AEDE69BFD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0B8EE0A-6AB8-4027-AD61-5C5D0776F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56FA-6F61-48FA-ADAA-6C1B27C84A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4424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FAB458-78BA-4E3C-BBE0-B390ED90B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B3C36DD-BA17-4DE3-9A8E-15EF8BD1B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C60AD24-4EB8-40C8-8B72-1FA1DA84C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01EA-8C11-48BE-B08E-55F82A936D4D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9F5B300-685D-4122-91DA-9A30FF4BF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F46E4D8-2A7F-4E81-AE29-43622488C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56FA-6F61-48FA-ADAA-6C1B27C84A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888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147EDB-AC9C-4A68-BE3D-98D3FDAF6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D704501-3815-4BA1-9984-E04A2B91DB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B694F80-B99B-40AE-AECF-AD4F73667A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0A3AEED-3FB5-49A7-9FF0-E4AE8358F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01EA-8C11-48BE-B08E-55F82A936D4D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8376CE1-1968-42C2-9E4A-3971E92CF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3089B7D-3517-4B46-8552-AE5CA33CB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56FA-6F61-48FA-ADAA-6C1B27C84A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4775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C34774-3FC9-44FD-96C1-83B29821D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ECE2EAF-FCA8-45A6-8FDD-CF8D140BF5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AE3B4CE-9B9B-4F41-915D-3C5CCCB8FC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79BD1FB-0D54-4217-B430-84ADCBB678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2E1497F-4018-4728-BBEA-7BD79B9FDA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0F8A088-D4E0-4FE3-BFA2-7C86BA4D9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01EA-8C11-48BE-B08E-55F82A936D4D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8A3349E-94CA-43E0-B36A-AC5A263A5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5C674C0-0BBC-4037-9503-FE1CDD14B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56FA-6F61-48FA-ADAA-6C1B27C84A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6737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9661F8-EDAD-44DB-B514-72DF94572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DD540AA-D120-46E4-9653-5627FF7A3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01EA-8C11-48BE-B08E-55F82A936D4D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C572F1E-5B1F-4439-ABDE-7AD3F6EB4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6830CF2-85CE-434D-BFB3-7E949F3CB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56FA-6F61-48FA-ADAA-6C1B27C84A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717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E9859A2-1ACD-4D88-A660-C8714A1A4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01EA-8C11-48BE-B08E-55F82A936D4D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74D082F-F873-4F12-83D8-5AC4A179D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E05A4C1-3EF1-4106-B9BD-2AF06D059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56FA-6F61-48FA-ADAA-6C1B27C84A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2247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A2374D-42D7-45FA-87F5-B79C64C7C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35ED9E4-9415-491F-847F-D9C619640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27EC7EE-2559-4C7B-AB1F-7C2A82B02A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4A10150-507E-4AA3-973A-88457C3E5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01EA-8C11-48BE-B08E-55F82A936D4D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7E980B5-E925-4B80-B50F-5EB93036F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C7EBD85-4D9B-470C-9058-374A80878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56FA-6F61-48FA-ADAA-6C1B27C84A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4647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57B2E8-17F6-4A4E-80DC-D4874BB58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72CCC01-7DAD-4661-BFBE-BC62D76F1F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C8EB92D-D6FE-477F-949C-07CEFE70E3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C6548AA-9262-4F14-AFB2-2E4A7A7D6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01EA-8C11-48BE-B08E-55F82A936D4D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8C6AC14-E33F-486E-99FC-F6CAF36B8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C876569-37D1-4AF4-9671-145628B80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56FA-6F61-48FA-ADAA-6C1B27C84A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620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449CBD3-6FB1-471A-A32E-D3C56D2DE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5004F3B-877F-4BD7-8A67-BBC2FD5429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87CD9AB-696A-4667-974A-EACEFE6A69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F01EA-8C11-48BE-B08E-55F82A936D4D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73F6CFC-EF86-4498-947F-1B98CAE9EF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D28B879-E5A3-4FFC-9CEB-D99BEAC8A6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D56FA-6F61-48FA-ADAA-6C1B27C84A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878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F271885-1291-450C-8A37-D7CB8D5E55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FFFFFF"/>
                </a:solidFill>
              </a:rPr>
              <a:t>EXERCICIOS - EXEMPLOS</a:t>
            </a:r>
          </a:p>
        </p:txBody>
      </p:sp>
    </p:spTree>
    <p:extLst>
      <p:ext uri="{BB962C8B-B14F-4D97-AF65-F5344CB8AC3E}">
        <p14:creationId xmlns:p14="http://schemas.microsoft.com/office/powerpoint/2010/main" val="998395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AF5C66A-E8F2-4E13-98A3-FE96597C5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C860275-E106-493A-8BF0-E0A91130EF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D0D1D71-7DF2-4E2D-B112-660E6BD95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576" y="822960"/>
            <a:ext cx="9829800" cy="1325880"/>
          </a:xfrm>
        </p:spPr>
        <p:txBody>
          <a:bodyPr>
            <a:normAutofit/>
          </a:bodyPr>
          <a:lstStyle/>
          <a:p>
            <a:pPr algn="ctr"/>
            <a:r>
              <a:rPr lang="pt-BR" sz="4000">
                <a:solidFill>
                  <a:srgbClr val="FFFFFF"/>
                </a:solidFill>
              </a:rPr>
              <a:t>EXERCICIOS - EXEMPLO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992A34B-028B-4F4F-B10A-DFA257472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827419"/>
            <a:ext cx="5126896" cy="3227626"/>
          </a:xfrm>
        </p:spPr>
        <p:txBody>
          <a:bodyPr anchor="ctr">
            <a:normAutofit/>
          </a:bodyPr>
          <a:lstStyle/>
          <a:p>
            <a:r>
              <a:rPr lang="pt-BR" sz="1900" b="1">
                <a:solidFill>
                  <a:srgbClr val="000000"/>
                </a:solidFill>
              </a:rPr>
              <a:t>Com base nas referências apresentadas, preencha o Quadro a seguir (Pode ter mais de um nível bibliográfico e mais de uma referência):</a:t>
            </a:r>
            <a:endParaRPr lang="pt-BR" sz="1900">
              <a:solidFill>
                <a:srgbClr val="000000"/>
              </a:solidFill>
            </a:endParaRPr>
          </a:p>
          <a:p>
            <a:r>
              <a:rPr lang="pt-BR" sz="1900" b="1" i="1">
                <a:solidFill>
                  <a:srgbClr val="000000"/>
                </a:solidFill>
              </a:rPr>
              <a:t>Objetivo do exercício: Identificar o tipo de documento por meio de uma descrição no formato de referência e identificar o nível bibliográfico.</a:t>
            </a:r>
            <a:endParaRPr lang="pt-BR" sz="1900">
              <a:solidFill>
                <a:srgbClr val="000000"/>
              </a:solidFill>
            </a:endParaRPr>
          </a:p>
          <a:p>
            <a:endParaRPr lang="pt-BR" sz="1900">
              <a:solidFill>
                <a:srgbClr val="000000"/>
              </a:solidFill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199FA437-7CF2-4A8D-B9A9-271AF67AD1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034338"/>
              </p:ext>
            </p:extLst>
          </p:nvPr>
        </p:nvGraphicFramePr>
        <p:xfrm>
          <a:off x="6429378" y="3081797"/>
          <a:ext cx="4954694" cy="27291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0055">
                  <a:extLst>
                    <a:ext uri="{9D8B030D-6E8A-4147-A177-3AD203B41FA5}">
                      <a16:colId xmlns:a16="http://schemas.microsoft.com/office/drawing/2014/main" val="2772956213"/>
                    </a:ext>
                  </a:extLst>
                </a:gridCol>
                <a:gridCol w="1453027">
                  <a:extLst>
                    <a:ext uri="{9D8B030D-6E8A-4147-A177-3AD203B41FA5}">
                      <a16:colId xmlns:a16="http://schemas.microsoft.com/office/drawing/2014/main" val="883408840"/>
                    </a:ext>
                  </a:extLst>
                </a:gridCol>
                <a:gridCol w="1431612">
                  <a:extLst>
                    <a:ext uri="{9D8B030D-6E8A-4147-A177-3AD203B41FA5}">
                      <a16:colId xmlns:a16="http://schemas.microsoft.com/office/drawing/2014/main" val="3808049021"/>
                    </a:ext>
                  </a:extLst>
                </a:gridCol>
              </a:tblGrid>
              <a:tr h="4934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Tipologia Documental</a:t>
                      </a:r>
                      <a:endParaRPr lang="pt-BR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21" marR="578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Níveis Bibliográficos</a:t>
                      </a:r>
                      <a:endParaRPr lang="pt-BR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21" marR="578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Número da Referência (s)</a:t>
                      </a:r>
                      <a:endParaRPr lang="pt-BR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21" marR="57821" marT="0" marB="0"/>
                </a:tc>
                <a:extLst>
                  <a:ext uri="{0D108BD9-81ED-4DB2-BD59-A6C34878D82A}">
                    <a16:rowId xmlns:a16="http://schemas.microsoft.com/office/drawing/2014/main" val="2992146929"/>
                  </a:ext>
                </a:extLst>
              </a:tr>
              <a:tr h="4934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Anais de Evento</a:t>
                      </a:r>
                      <a:endParaRPr lang="pt-BR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21" marR="578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rgbClr val="FF0000"/>
                          </a:solidFill>
                          <a:effectLst/>
                        </a:rPr>
                        <a:t>Nível Monográfico</a:t>
                      </a:r>
                      <a:endParaRPr lang="pt-BR" sz="15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21" marR="578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rgbClr val="FF0000"/>
                          </a:solidFill>
                          <a:effectLst/>
                        </a:rPr>
                        <a:t>43</a:t>
                      </a:r>
                      <a:endParaRPr lang="pt-BR" sz="15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21" marR="57821" marT="0" marB="0"/>
                </a:tc>
                <a:extLst>
                  <a:ext uri="{0D108BD9-81ED-4DB2-BD59-A6C34878D82A}">
                    <a16:rowId xmlns:a16="http://schemas.microsoft.com/office/drawing/2014/main" val="274798648"/>
                  </a:ext>
                </a:extLst>
              </a:tr>
              <a:tr h="4934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Artigo e/ou matéria de jornal</a:t>
                      </a:r>
                      <a:endParaRPr lang="pt-BR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21" marR="578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rgbClr val="FF0000"/>
                          </a:solidFill>
                          <a:effectLst/>
                        </a:rPr>
                        <a:t>Nível Analítico</a:t>
                      </a:r>
                      <a:endParaRPr lang="pt-BR" sz="15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21" marR="578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rgbClr val="FF0000"/>
                          </a:solidFill>
                          <a:effectLst/>
                        </a:rPr>
                        <a:t>3,..</a:t>
                      </a:r>
                      <a:endParaRPr lang="pt-BR" sz="15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21" marR="57821" marT="0" marB="0"/>
                </a:tc>
                <a:extLst>
                  <a:ext uri="{0D108BD9-81ED-4DB2-BD59-A6C34878D82A}">
                    <a16:rowId xmlns:a16="http://schemas.microsoft.com/office/drawing/2014/main" val="1857093354"/>
                  </a:ext>
                </a:extLst>
              </a:tr>
              <a:tr h="4934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Artigos de periódicos científicos</a:t>
                      </a:r>
                      <a:endParaRPr lang="pt-BR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21" marR="578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 </a:t>
                      </a:r>
                      <a:endParaRPr lang="pt-BR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21" marR="578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 </a:t>
                      </a:r>
                      <a:endParaRPr lang="pt-BR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21" marR="57821" marT="0" marB="0"/>
                </a:tc>
                <a:extLst>
                  <a:ext uri="{0D108BD9-81ED-4DB2-BD59-A6C34878D82A}">
                    <a16:rowId xmlns:a16="http://schemas.microsoft.com/office/drawing/2014/main" val="2477640612"/>
                  </a:ext>
                </a:extLst>
              </a:tr>
              <a:tr h="4934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Artigos de revistas informativas</a:t>
                      </a:r>
                      <a:endParaRPr lang="pt-BR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21" marR="578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 </a:t>
                      </a:r>
                      <a:endParaRPr lang="pt-BR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21" marR="578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 </a:t>
                      </a:r>
                      <a:endParaRPr lang="pt-BR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21" marR="57821" marT="0" marB="0"/>
                </a:tc>
                <a:extLst>
                  <a:ext uri="{0D108BD9-81ED-4DB2-BD59-A6C34878D82A}">
                    <a16:rowId xmlns:a16="http://schemas.microsoft.com/office/drawing/2014/main" val="2560830252"/>
                  </a:ext>
                </a:extLst>
              </a:tr>
              <a:tr h="2621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Capítulos de livro</a:t>
                      </a:r>
                      <a:endParaRPr lang="pt-BR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21" marR="578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 </a:t>
                      </a:r>
                      <a:endParaRPr lang="pt-BR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21" marR="578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 </a:t>
                      </a:r>
                      <a:endParaRPr lang="pt-BR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21" marR="57821" marT="0" marB="0"/>
                </a:tc>
                <a:extLst>
                  <a:ext uri="{0D108BD9-81ED-4DB2-BD59-A6C34878D82A}">
                    <a16:rowId xmlns:a16="http://schemas.microsoft.com/office/drawing/2014/main" val="589908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2825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7CEF90F-01F1-44D6-8B79-2078D5716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pt-BR" sz="4000">
                <a:solidFill>
                  <a:srgbClr val="FFFFFF"/>
                </a:solidFill>
              </a:rPr>
              <a:t>REFERENCIAS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3C0113A-D68F-46FC-A98D-C7B626E47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>
                <a:solidFill>
                  <a:srgbClr val="000000"/>
                </a:solidFill>
              </a:rPr>
              <a:t> </a:t>
            </a:r>
          </a:p>
          <a:p>
            <a:pPr marL="0" lvl="0" indent="0">
              <a:buNone/>
            </a:pPr>
            <a:r>
              <a:rPr lang="pt-BR" sz="2000">
                <a:solidFill>
                  <a:srgbClr val="000000"/>
                </a:solidFill>
              </a:rPr>
              <a:t>3) ALMEIDA, M. H. de A. Oito anos de transinformação. </a:t>
            </a:r>
            <a:r>
              <a:rPr lang="pt-BR" sz="2000" b="1">
                <a:solidFill>
                  <a:srgbClr val="000000"/>
                </a:solidFill>
              </a:rPr>
              <a:t>Transinformação</a:t>
            </a:r>
            <a:r>
              <a:rPr lang="pt-BR" sz="2000">
                <a:solidFill>
                  <a:srgbClr val="000000"/>
                </a:solidFill>
              </a:rPr>
              <a:t>, Campinas, v. 9, n. 3, set./dez. 1997.</a:t>
            </a:r>
          </a:p>
          <a:p>
            <a:pPr marL="0" lvl="0" indent="0">
              <a:buNone/>
            </a:pPr>
            <a:endParaRPr lang="pt-BR" sz="20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pt-BR" sz="2000">
                <a:solidFill>
                  <a:srgbClr val="000000"/>
                </a:solidFill>
              </a:rPr>
              <a:t>43) SIMPÓSIO BRASILEIRO DE REDES DE COMPUTADORES, 1313., 1995, Belo Horizonte. </a:t>
            </a:r>
            <a:r>
              <a:rPr lang="pt-BR" sz="2000" b="1">
                <a:solidFill>
                  <a:srgbClr val="000000"/>
                </a:solidFill>
              </a:rPr>
              <a:t>Anais... </a:t>
            </a:r>
            <a:r>
              <a:rPr lang="pt-BR" sz="2000">
                <a:solidFill>
                  <a:srgbClr val="000000"/>
                </a:solidFill>
              </a:rPr>
              <a:t>Belo Horizonte: UFMG, 1995. 655 p. </a:t>
            </a:r>
          </a:p>
          <a:p>
            <a:pPr marL="0" lvl="0" indent="0">
              <a:buNone/>
            </a:pPr>
            <a:endParaRPr lang="pt-BR" sz="2000">
              <a:solidFill>
                <a:srgbClr val="000000"/>
              </a:solidFill>
            </a:endParaRPr>
          </a:p>
          <a:p>
            <a:endParaRPr lang="pt-BR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337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F56553-E00E-4D75-9059-15A457B0C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75" y="76835"/>
            <a:ext cx="10515600" cy="1325563"/>
          </a:xfrm>
        </p:spPr>
        <p:txBody>
          <a:bodyPr/>
          <a:lstStyle/>
          <a:p>
            <a:r>
              <a:rPr lang="pt-BR" b="1"/>
              <a:t>Exemplo: Referência número 9</a:t>
            </a:r>
            <a:br>
              <a:rPr lang="pt-BR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D9342B-332F-45DD-BEE1-10D139168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739616"/>
            <a:ext cx="10515600" cy="4351338"/>
          </a:xfrm>
        </p:spPr>
        <p:txBody>
          <a:bodyPr/>
          <a:lstStyle/>
          <a:p>
            <a:r>
              <a:rPr lang="pt-BR"/>
              <a:t>BOENTE, A.; BRAGA, G. </a:t>
            </a:r>
            <a:r>
              <a:rPr lang="pt-BR" b="1"/>
              <a:t>Metodologia científica contemporânea</a:t>
            </a:r>
            <a:r>
              <a:rPr lang="pt-BR"/>
              <a:t>. São Paulo: Brasport, 2004. (Coleção Universitária). ISBN 85 3488888</a:t>
            </a:r>
          </a:p>
          <a:p>
            <a:endParaRPr lang="pt-BR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C87E9937-70F2-4741-840C-CF78E7E63B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971577"/>
              </p:ext>
            </p:extLst>
          </p:nvPr>
        </p:nvGraphicFramePr>
        <p:xfrm>
          <a:off x="204788" y="1544715"/>
          <a:ext cx="11787187" cy="52783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67212">
                  <a:extLst>
                    <a:ext uri="{9D8B030D-6E8A-4147-A177-3AD203B41FA5}">
                      <a16:colId xmlns:a16="http://schemas.microsoft.com/office/drawing/2014/main" val="2582187826"/>
                    </a:ext>
                  </a:extLst>
                </a:gridCol>
                <a:gridCol w="7419975">
                  <a:extLst>
                    <a:ext uri="{9D8B030D-6E8A-4147-A177-3AD203B41FA5}">
                      <a16:colId xmlns:a16="http://schemas.microsoft.com/office/drawing/2014/main" val="117600204"/>
                    </a:ext>
                  </a:extLst>
                </a:gridCol>
              </a:tblGrid>
              <a:tr h="18814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Área 1 Título e Indicação de Responsabilidade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Metodologia científica contemporânea / A. Boente e G. Braga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FF0000"/>
                          </a:solidFill>
                          <a:effectLst/>
                        </a:rPr>
                        <a:t>Observe que entre o título e a indicação de responsabilidade deve-se colocar o acento de barra (/); Os autores devem ser colocados por extenso, como só temos as iniciais do nome abreviados, devem colocar dessa forma; são dois autores, então separa-los pela letra “e”.</a:t>
                      </a: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4639082"/>
                  </a:ext>
                </a:extLst>
              </a:tr>
              <a:tr h="2613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Área 2 Edição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FF0000"/>
                          </a:solidFill>
                          <a:effectLst/>
                        </a:rPr>
                        <a:t>Não tem essa informação, deixar em branco</a:t>
                      </a: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8107145"/>
                  </a:ext>
                </a:extLst>
              </a:tr>
              <a:tr h="5226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Área 3 Detalhes Específicos do material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FF0000"/>
                          </a:solidFill>
                          <a:effectLst/>
                        </a:rPr>
                        <a:t>Área não usada para materiais monográficos (livro)- deixar em branco</a:t>
                      </a: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9678880"/>
                  </a:ext>
                </a:extLst>
              </a:tr>
              <a:tr h="10452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Área 4 Publicação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São Paulo: Brasport, 2004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FF0000"/>
                          </a:solidFill>
                          <a:effectLst/>
                        </a:rPr>
                        <a:t>Esse conjunto de informação se chama imprenta (local: editora, ano); atentar-se para a pontuação dois pontos :, depois do local e vírgula depois da editora. </a:t>
                      </a: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7367739"/>
                  </a:ext>
                </a:extLst>
              </a:tr>
              <a:tr h="5226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Área 5 Descrição Física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100 p.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FF0000"/>
                          </a:solidFill>
                          <a:effectLst/>
                        </a:rPr>
                        <a:t>A palavra páginas deve ser abrevidada para p. </a:t>
                      </a: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797139"/>
                  </a:ext>
                </a:extLst>
              </a:tr>
              <a:tr h="5226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Área 6 Série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(Coleção Universitária)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FF0000"/>
                          </a:solidFill>
                          <a:effectLst/>
                        </a:rPr>
                        <a:t>O Nome da série deve vir entre parêntese </a:t>
                      </a: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1612750"/>
                  </a:ext>
                </a:extLst>
              </a:tr>
              <a:tr h="2613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Área 7 Notas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Não tem informações adicionais, deixar em branco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8630643"/>
                  </a:ext>
                </a:extLst>
              </a:tr>
              <a:tr h="2613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Área 8 Número Normalizado 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</a:rPr>
                        <a:t>85 3488888</a:t>
                      </a: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2302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88327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380</Words>
  <Application>Microsoft Office PowerPoint</Application>
  <PresentationFormat>Widescreen</PresentationFormat>
  <Paragraphs>50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Tema do Office</vt:lpstr>
      <vt:lpstr>EXERCICIOS - EXEMPLOS</vt:lpstr>
      <vt:lpstr>EXERCICIOS - EXEMPLO</vt:lpstr>
      <vt:lpstr>REFERENCIAS</vt:lpstr>
      <vt:lpstr>Exemplo: Referência número 9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EXERCICIOS - EXEMPLOS</dc:title>
  <dc:creator>marcia silva</dc:creator>
  <cp:lastModifiedBy>marcia silva</cp:lastModifiedBy>
  <cp:revision>1</cp:revision>
  <dcterms:created xsi:type="dcterms:W3CDTF">2020-05-11T19:02:23Z</dcterms:created>
  <dcterms:modified xsi:type="dcterms:W3CDTF">2020-05-11T19:02:44Z</dcterms:modified>
</cp:coreProperties>
</file>