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63"/>
  </p:notesMasterIdLst>
  <p:sldIdLst>
    <p:sldId id="321" r:id="rId3"/>
    <p:sldId id="322" r:id="rId4"/>
    <p:sldId id="257" r:id="rId5"/>
    <p:sldId id="259" r:id="rId6"/>
    <p:sldId id="262" r:id="rId7"/>
    <p:sldId id="324" r:id="rId8"/>
    <p:sldId id="319" r:id="rId9"/>
    <p:sldId id="323" r:id="rId10"/>
    <p:sldId id="263" r:id="rId11"/>
    <p:sldId id="264" r:id="rId12"/>
    <p:sldId id="265" r:id="rId13"/>
    <p:sldId id="266" r:id="rId14"/>
    <p:sldId id="267" r:id="rId15"/>
    <p:sldId id="315" r:id="rId16"/>
    <p:sldId id="316" r:id="rId17"/>
    <p:sldId id="268" r:id="rId18"/>
    <p:sldId id="269" r:id="rId19"/>
    <p:sldId id="270" r:id="rId20"/>
    <p:sldId id="271"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embeddedFontLst>
    <p:embeddedFont>
      <p:font typeface="Arial Narrow" panose="020B060602020203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81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39083D5-DCF3-4C60-8131-8C4E7E95EF3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06AF88A3-603B-4AB4-9E93-AFB6599AE524}"/>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HIV-1 origins. The phylogenetic relationships of representative SIVcpz, HIV-1, and SIVgor strains are shown for a region of the viral pol gene (HIV-1/HXB2 coordinates 3887–4778). SIVcpz and SIVgor sequences are shown in black and green, respectively. The four groups of HIV-1, each of which represents an independent cross-species transmission, are shown in different colors. Black circles indicate the four branches where cross-species transmission-to-humans has occurred. White circles indicate two possible alternative branches on which chimpanzee-to-gorilla transmission occurred. Brackets at the right denote SIVcpz from P. t. troglodytes (SIVcpzPtt) and P. t. schweinfurthii (SIVcpzPts), respectively. The phylogenetic tree was estimated using maximum likelihood methods (Guindon and Gascuel 2003). The scale bar represents 0.05 nucleotide substitutions per 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1400736" y="914977"/>
            <a:ext cx="4055129" cy="313459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82050" tIns="41025" rIns="82050" bIns="410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3:notes"/>
          <p:cNvSpPr txBox="1">
            <a:spLocks noGrp="1"/>
          </p:cNvSpPr>
          <p:nvPr>
            <p:ph type="body" idx="1"/>
          </p:nvPr>
        </p:nvSpPr>
        <p:spPr>
          <a:xfrm>
            <a:off x="1046350" y="4352637"/>
            <a:ext cx="4770904" cy="3478068"/>
          </a:xfrm>
          <a:prstGeom prst="rect">
            <a:avLst/>
          </a:prstGeom>
          <a:noFill/>
          <a:ln>
            <a:noFill/>
          </a:ln>
        </p:spPr>
        <p:txBody>
          <a:bodyPr spcFirstLastPara="1" wrap="square" lIns="0" tIns="0" rIns="0" bIns="0" anchor="t" anchorCtr="0">
            <a:noAutofit/>
          </a:bodyPr>
          <a:lstStyle/>
          <a:p>
            <a:pPr marL="76930" lvl="0" indent="-76930" algn="l" rtl="0">
              <a:lnSpc>
                <a:spcPct val="93000"/>
              </a:lnSpc>
              <a:spcBef>
                <a:spcPts val="0"/>
              </a:spcBef>
              <a:spcAft>
                <a:spcPts val="0"/>
              </a:spcAft>
              <a:buNone/>
            </a:pPr>
            <a:r>
              <a:rPr lang="en-US">
                <a:latin typeface="Arial"/>
                <a:ea typeface="Arial"/>
                <a:cs typeface="Arial"/>
                <a:sym typeface="Arial"/>
              </a:rPr>
              <a:t>Phylogenetic tree derived from nucleotide alignment of genome sequences. HIV-1 group M is represented by single sequences for each subtype A through H; group N and group O are each represented by 5 sequences, with isolates YBF30, ANT70, and MVP5180 indicated, and SIVgor is represented by 3 sequences, CP684, CP2135, and CP2139. The alignment consisted of 7,509 nucleotides after gaps were stripped. Reproducibilities of key nodes are shown as percentages.</a:t>
            </a:r>
            <a:endParaRPr/>
          </a:p>
        </p:txBody>
      </p:sp>
      <p:sp>
        <p:nvSpPr>
          <p:cNvPr id="305" name="Google Shape;3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026A0AA-7A36-4CC4-84CB-5D3B6E9F307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167CB696-6355-4139-B346-741C0186981B}"/>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Origins of human AIDS viruses. Old World monkeys are naturally infected with more than 40 different lentiviruses, termed simian immunodeficiency viruses (SIVs) with a suffix to denote their primate species of origin (e.g., SIVsmm from sooty mangabeys). Several of these SIVs have crossed the species barrier to great apes and humans, generating new pathogens (see text for details). Known examples of cross-species transmissions, as well as the resulting viruses, are highlighted in 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27"/>
          <p:cNvSpPr txBox="1">
            <a:spLocks noGrp="1"/>
          </p:cNvSpPr>
          <p:nvPr>
            <p:ph type="ctrTitle"/>
          </p:nvPr>
        </p:nvSpPr>
        <p:spPr>
          <a:xfrm>
            <a:off x="685440" y="2129984"/>
            <a:ext cx="7773120" cy="1470394"/>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5" name="Google Shape;155;p27"/>
          <p:cNvSpPr txBox="1">
            <a:spLocks noGrp="1"/>
          </p:cNvSpPr>
          <p:nvPr>
            <p:ph type="subTitle" idx="1"/>
          </p:nvPr>
        </p:nvSpPr>
        <p:spPr>
          <a:xfrm>
            <a:off x="1372321" y="3885528"/>
            <a:ext cx="6400800" cy="1752664"/>
          </a:xfrm>
          <a:prstGeom prst="rect">
            <a:avLst/>
          </a:prstGeom>
          <a:noFill/>
          <a:ln>
            <a:noFill/>
          </a:ln>
        </p:spPr>
        <p:txBody>
          <a:bodyPr spcFirstLastPara="1" wrap="square" lIns="0" tIns="0" rIns="0" bIns="0" anchor="t" anchorCtr="0">
            <a:noAutofit/>
          </a:bodyPr>
          <a:lstStyle>
            <a:lvl1pPr lvl="0" algn="ctr">
              <a:lnSpc>
                <a:spcPct val="93000"/>
              </a:lnSpc>
              <a:spcBef>
                <a:spcPts val="0"/>
              </a:spcBef>
              <a:spcAft>
                <a:spcPts val="0"/>
              </a:spcAft>
              <a:buSzPts val="1800"/>
              <a:buNone/>
              <a:defRPr/>
            </a:lvl1pPr>
            <a:lvl2pPr lvl="1" algn="ctr">
              <a:lnSpc>
                <a:spcPct val="93000"/>
              </a:lnSpc>
              <a:spcBef>
                <a:spcPts val="806"/>
              </a:spcBef>
              <a:spcAft>
                <a:spcPts val="0"/>
              </a:spcAft>
              <a:buSzPts val="1800"/>
              <a:buNone/>
              <a:defRPr/>
            </a:lvl2pPr>
            <a:lvl3pPr lvl="2" algn="ctr">
              <a:lnSpc>
                <a:spcPct val="93000"/>
              </a:lnSpc>
              <a:spcBef>
                <a:spcPts val="1032"/>
              </a:spcBef>
              <a:spcAft>
                <a:spcPts val="0"/>
              </a:spcAft>
              <a:buSzPts val="990"/>
              <a:buNone/>
              <a:defRPr/>
            </a:lvl3pPr>
            <a:lvl4pPr lvl="3" algn="ctr">
              <a:lnSpc>
                <a:spcPct val="93000"/>
              </a:lnSpc>
              <a:spcBef>
                <a:spcPts val="771"/>
              </a:spcBef>
              <a:spcAft>
                <a:spcPts val="0"/>
              </a:spcAft>
              <a:buSzPts val="1350"/>
              <a:buNone/>
              <a:defRPr/>
            </a:lvl4pPr>
            <a:lvl5pPr lvl="4" algn="ctr">
              <a:lnSpc>
                <a:spcPct val="93000"/>
              </a:lnSpc>
              <a:spcBef>
                <a:spcPts val="522"/>
              </a:spcBef>
              <a:spcAft>
                <a:spcPts val="0"/>
              </a:spcAft>
              <a:buSzPts val="810"/>
              <a:buNone/>
              <a:defRPr/>
            </a:lvl5pPr>
            <a:lvl6pPr lvl="5" algn="ctr">
              <a:lnSpc>
                <a:spcPct val="93000"/>
              </a:lnSpc>
              <a:spcBef>
                <a:spcPts val="261"/>
              </a:spcBef>
              <a:spcAft>
                <a:spcPts val="0"/>
              </a:spcAft>
              <a:buSzPts val="810"/>
              <a:buNone/>
              <a:defRPr/>
            </a:lvl6pPr>
            <a:lvl7pPr lvl="6" algn="ctr">
              <a:lnSpc>
                <a:spcPct val="93000"/>
              </a:lnSpc>
              <a:spcBef>
                <a:spcPts val="261"/>
              </a:spcBef>
              <a:spcAft>
                <a:spcPts val="0"/>
              </a:spcAft>
              <a:buSzPts val="810"/>
              <a:buNone/>
              <a:defRPr/>
            </a:lvl7pPr>
            <a:lvl8pPr lvl="7" algn="ctr">
              <a:lnSpc>
                <a:spcPct val="93000"/>
              </a:lnSpc>
              <a:spcBef>
                <a:spcPts val="261"/>
              </a:spcBef>
              <a:spcAft>
                <a:spcPts val="0"/>
              </a:spcAft>
              <a:buSzPts val="810"/>
              <a:buNone/>
              <a:defRPr/>
            </a:lvl8pPr>
            <a:lvl9pPr lvl="8" algn="ctr">
              <a:lnSpc>
                <a:spcPct val="93000"/>
              </a:lnSpc>
              <a:spcBef>
                <a:spcPts val="261"/>
              </a:spcBef>
              <a:spcAft>
                <a:spcPts val="261"/>
              </a:spcAft>
              <a:buSzPts val="81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8" name="Google Shape;158;p28"/>
          <p:cNvSpPr txBox="1">
            <a:spLocks noGrp="1"/>
          </p:cNvSpPr>
          <p:nvPr>
            <p:ph type="body" idx="1"/>
          </p:nvPr>
        </p:nvSpPr>
        <p:spPr>
          <a:xfrm>
            <a:off x="671040" y="1906761"/>
            <a:ext cx="7806240" cy="4319014"/>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722880" y="4406863"/>
            <a:ext cx="7771680" cy="1362383"/>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SzPts val="1400"/>
              <a:buNone/>
              <a:defRPr sz="3600" b="1"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1" name="Google Shape;161;p29"/>
          <p:cNvSpPr txBox="1">
            <a:spLocks noGrp="1"/>
          </p:cNvSpPr>
          <p:nvPr>
            <p:ph type="body" idx="1"/>
          </p:nvPr>
        </p:nvSpPr>
        <p:spPr>
          <a:xfrm>
            <a:off x="722880" y="2906225"/>
            <a:ext cx="7771680" cy="1500638"/>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1800"/>
              <a:buNone/>
              <a:defRPr sz="1800"/>
            </a:lvl1pPr>
            <a:lvl2pPr marL="914400" lvl="1" indent="-228600" algn="l">
              <a:lnSpc>
                <a:spcPct val="93000"/>
              </a:lnSpc>
              <a:spcBef>
                <a:spcPts val="806"/>
              </a:spcBef>
              <a:spcAft>
                <a:spcPts val="0"/>
              </a:spcAft>
              <a:buSzPts val="1200"/>
              <a:buNone/>
              <a:defRPr sz="1600"/>
            </a:lvl2pPr>
            <a:lvl3pPr marL="1371600" lvl="2" indent="-228600" algn="l">
              <a:lnSpc>
                <a:spcPct val="93000"/>
              </a:lnSpc>
              <a:spcBef>
                <a:spcPts val="1032"/>
              </a:spcBef>
              <a:spcAft>
                <a:spcPts val="0"/>
              </a:spcAft>
              <a:buSzPts val="675"/>
              <a:buNone/>
              <a:defRPr sz="1500"/>
            </a:lvl3pPr>
            <a:lvl4pPr marL="1828800" lvl="3" indent="-228600" algn="l">
              <a:lnSpc>
                <a:spcPct val="93000"/>
              </a:lnSpc>
              <a:spcBef>
                <a:spcPts val="771"/>
              </a:spcBef>
              <a:spcAft>
                <a:spcPts val="0"/>
              </a:spcAft>
              <a:buSzPts val="975"/>
              <a:buNone/>
              <a:defRPr sz="1300"/>
            </a:lvl4pPr>
            <a:lvl5pPr marL="2286000" lvl="4" indent="-228600" algn="l">
              <a:lnSpc>
                <a:spcPct val="93000"/>
              </a:lnSpc>
              <a:spcBef>
                <a:spcPts val="522"/>
              </a:spcBef>
              <a:spcAft>
                <a:spcPts val="0"/>
              </a:spcAft>
              <a:buSzPts val="585"/>
              <a:buNone/>
              <a:defRPr sz="1300"/>
            </a:lvl5pPr>
            <a:lvl6pPr marL="2743200" lvl="5" indent="-228600" algn="l">
              <a:lnSpc>
                <a:spcPct val="93000"/>
              </a:lnSpc>
              <a:spcBef>
                <a:spcPts val="261"/>
              </a:spcBef>
              <a:spcAft>
                <a:spcPts val="0"/>
              </a:spcAft>
              <a:buSzPts val="585"/>
              <a:buNone/>
              <a:defRPr sz="1300"/>
            </a:lvl6pPr>
            <a:lvl7pPr marL="3200400" lvl="6" indent="-228600" algn="l">
              <a:lnSpc>
                <a:spcPct val="93000"/>
              </a:lnSpc>
              <a:spcBef>
                <a:spcPts val="261"/>
              </a:spcBef>
              <a:spcAft>
                <a:spcPts val="0"/>
              </a:spcAft>
              <a:buSzPts val="585"/>
              <a:buNone/>
              <a:defRPr sz="1300"/>
            </a:lvl7pPr>
            <a:lvl8pPr marL="3657600" lvl="7" indent="-228600" algn="l">
              <a:lnSpc>
                <a:spcPct val="93000"/>
              </a:lnSpc>
              <a:spcBef>
                <a:spcPts val="261"/>
              </a:spcBef>
              <a:spcAft>
                <a:spcPts val="0"/>
              </a:spcAft>
              <a:buSzPts val="585"/>
              <a:buNone/>
              <a:defRPr sz="1300"/>
            </a:lvl8pPr>
            <a:lvl9pPr marL="4114800" lvl="8" indent="-228600" algn="l">
              <a:lnSpc>
                <a:spcPct val="93000"/>
              </a:lnSpc>
              <a:spcBef>
                <a:spcPts val="261"/>
              </a:spcBef>
              <a:spcAft>
                <a:spcPts val="261"/>
              </a:spcAft>
              <a:buSzPts val="585"/>
              <a:buNone/>
              <a:defRPr sz="13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4" name="Google Shape;164;p30"/>
          <p:cNvSpPr txBox="1">
            <a:spLocks noGrp="1"/>
          </p:cNvSpPr>
          <p:nvPr>
            <p:ph type="body" idx="1"/>
          </p:nvPr>
        </p:nvSpPr>
        <p:spPr>
          <a:xfrm>
            <a:off x="671040" y="1906761"/>
            <a:ext cx="3833280" cy="4319014"/>
          </a:xfrm>
          <a:prstGeom prst="rect">
            <a:avLst/>
          </a:prstGeom>
          <a:noFill/>
          <a:ln>
            <a:noFill/>
          </a:ln>
        </p:spPr>
        <p:txBody>
          <a:bodyPr spcFirstLastPara="1" wrap="square" lIns="0" tIns="0" rIns="0" bIns="0" anchor="t" anchorCtr="0">
            <a:noAutofit/>
          </a:bodyPr>
          <a:lstStyle>
            <a:lvl1pPr marL="457200" lvl="0" indent="-387350" algn="l">
              <a:lnSpc>
                <a:spcPct val="93000"/>
              </a:lnSpc>
              <a:spcBef>
                <a:spcPts val="0"/>
              </a:spcBef>
              <a:spcAft>
                <a:spcPts val="0"/>
              </a:spcAft>
              <a:buSzPts val="2500"/>
              <a:buChar char="•"/>
              <a:defRPr sz="2500"/>
            </a:lvl1pPr>
            <a:lvl2pPr marL="914400" lvl="1" indent="-333375" algn="l">
              <a:lnSpc>
                <a:spcPct val="93000"/>
              </a:lnSpc>
              <a:spcBef>
                <a:spcPts val="806"/>
              </a:spcBef>
              <a:spcAft>
                <a:spcPts val="0"/>
              </a:spcAft>
              <a:buSzPts val="1650"/>
              <a:buChar char="−"/>
              <a:defRPr sz="2200"/>
            </a:lvl2pPr>
            <a:lvl3pPr marL="1371600" lvl="2" indent="-280035" algn="l">
              <a:lnSpc>
                <a:spcPct val="93000"/>
              </a:lnSpc>
              <a:spcBef>
                <a:spcPts val="1032"/>
              </a:spcBef>
              <a:spcAft>
                <a:spcPts val="0"/>
              </a:spcAft>
              <a:buSzPts val="810"/>
              <a:buChar char="●"/>
              <a:defRPr sz="1800"/>
            </a:lvl3pPr>
            <a:lvl4pPr marL="1828800" lvl="3" indent="-304800" algn="l">
              <a:lnSpc>
                <a:spcPct val="93000"/>
              </a:lnSpc>
              <a:spcBef>
                <a:spcPts val="771"/>
              </a:spcBef>
              <a:spcAft>
                <a:spcPts val="0"/>
              </a:spcAft>
              <a:buSzPts val="1200"/>
              <a:buChar char="−"/>
              <a:defRPr sz="1600"/>
            </a:lvl4pPr>
            <a:lvl5pPr marL="2286000" lvl="4" indent="-274320" algn="l">
              <a:lnSpc>
                <a:spcPct val="93000"/>
              </a:lnSpc>
              <a:spcBef>
                <a:spcPts val="522"/>
              </a:spcBef>
              <a:spcAft>
                <a:spcPts val="0"/>
              </a:spcAft>
              <a:buSzPts val="720"/>
              <a:buChar char="●"/>
              <a:defRPr sz="1600"/>
            </a:lvl5pPr>
            <a:lvl6pPr marL="2743200" lvl="5" indent="-274320" algn="l">
              <a:lnSpc>
                <a:spcPct val="93000"/>
              </a:lnSpc>
              <a:spcBef>
                <a:spcPts val="261"/>
              </a:spcBef>
              <a:spcAft>
                <a:spcPts val="0"/>
              </a:spcAft>
              <a:buSzPts val="720"/>
              <a:buChar char="●"/>
              <a:defRPr sz="1600"/>
            </a:lvl6pPr>
            <a:lvl7pPr marL="3200400" lvl="6" indent="-274320" algn="l">
              <a:lnSpc>
                <a:spcPct val="93000"/>
              </a:lnSpc>
              <a:spcBef>
                <a:spcPts val="261"/>
              </a:spcBef>
              <a:spcAft>
                <a:spcPts val="0"/>
              </a:spcAft>
              <a:buSzPts val="720"/>
              <a:buChar char="●"/>
              <a:defRPr sz="1600"/>
            </a:lvl7pPr>
            <a:lvl8pPr marL="3657600" lvl="7" indent="-274320" algn="l">
              <a:lnSpc>
                <a:spcPct val="93000"/>
              </a:lnSpc>
              <a:spcBef>
                <a:spcPts val="261"/>
              </a:spcBef>
              <a:spcAft>
                <a:spcPts val="0"/>
              </a:spcAft>
              <a:buSzPts val="720"/>
              <a:buChar char="●"/>
              <a:defRPr sz="1600"/>
            </a:lvl8pPr>
            <a:lvl9pPr marL="4114800" lvl="8" indent="-274320" algn="l">
              <a:lnSpc>
                <a:spcPct val="93000"/>
              </a:lnSpc>
              <a:spcBef>
                <a:spcPts val="261"/>
              </a:spcBef>
              <a:spcAft>
                <a:spcPts val="261"/>
              </a:spcAft>
              <a:buSzPts val="720"/>
              <a:buChar char="●"/>
              <a:defRPr sz="1600"/>
            </a:lvl9pPr>
          </a:lstStyle>
          <a:p>
            <a:endParaRPr/>
          </a:p>
        </p:txBody>
      </p:sp>
      <p:sp>
        <p:nvSpPr>
          <p:cNvPr id="165" name="Google Shape;165;p30"/>
          <p:cNvSpPr txBox="1">
            <a:spLocks noGrp="1"/>
          </p:cNvSpPr>
          <p:nvPr>
            <p:ph type="body" idx="2"/>
          </p:nvPr>
        </p:nvSpPr>
        <p:spPr>
          <a:xfrm>
            <a:off x="4642561" y="1906761"/>
            <a:ext cx="3834720" cy="4319014"/>
          </a:xfrm>
          <a:prstGeom prst="rect">
            <a:avLst/>
          </a:prstGeom>
          <a:noFill/>
          <a:ln>
            <a:noFill/>
          </a:ln>
        </p:spPr>
        <p:txBody>
          <a:bodyPr spcFirstLastPara="1" wrap="square" lIns="0" tIns="0" rIns="0" bIns="0" anchor="t" anchorCtr="0">
            <a:noAutofit/>
          </a:bodyPr>
          <a:lstStyle>
            <a:lvl1pPr marL="457200" lvl="0" indent="-387350" algn="l">
              <a:lnSpc>
                <a:spcPct val="93000"/>
              </a:lnSpc>
              <a:spcBef>
                <a:spcPts val="0"/>
              </a:spcBef>
              <a:spcAft>
                <a:spcPts val="0"/>
              </a:spcAft>
              <a:buSzPts val="2500"/>
              <a:buChar char="•"/>
              <a:defRPr sz="2500"/>
            </a:lvl1pPr>
            <a:lvl2pPr marL="914400" lvl="1" indent="-333375" algn="l">
              <a:lnSpc>
                <a:spcPct val="93000"/>
              </a:lnSpc>
              <a:spcBef>
                <a:spcPts val="806"/>
              </a:spcBef>
              <a:spcAft>
                <a:spcPts val="0"/>
              </a:spcAft>
              <a:buSzPts val="1650"/>
              <a:buChar char="−"/>
              <a:defRPr sz="2200"/>
            </a:lvl2pPr>
            <a:lvl3pPr marL="1371600" lvl="2" indent="-280035" algn="l">
              <a:lnSpc>
                <a:spcPct val="93000"/>
              </a:lnSpc>
              <a:spcBef>
                <a:spcPts val="1032"/>
              </a:spcBef>
              <a:spcAft>
                <a:spcPts val="0"/>
              </a:spcAft>
              <a:buSzPts val="810"/>
              <a:buChar char="●"/>
              <a:defRPr sz="1800"/>
            </a:lvl3pPr>
            <a:lvl4pPr marL="1828800" lvl="3" indent="-304800" algn="l">
              <a:lnSpc>
                <a:spcPct val="93000"/>
              </a:lnSpc>
              <a:spcBef>
                <a:spcPts val="771"/>
              </a:spcBef>
              <a:spcAft>
                <a:spcPts val="0"/>
              </a:spcAft>
              <a:buSzPts val="1200"/>
              <a:buChar char="−"/>
              <a:defRPr sz="1600"/>
            </a:lvl4pPr>
            <a:lvl5pPr marL="2286000" lvl="4" indent="-274320" algn="l">
              <a:lnSpc>
                <a:spcPct val="93000"/>
              </a:lnSpc>
              <a:spcBef>
                <a:spcPts val="522"/>
              </a:spcBef>
              <a:spcAft>
                <a:spcPts val="0"/>
              </a:spcAft>
              <a:buSzPts val="720"/>
              <a:buChar char="●"/>
              <a:defRPr sz="1600"/>
            </a:lvl5pPr>
            <a:lvl6pPr marL="2743200" lvl="5" indent="-274320" algn="l">
              <a:lnSpc>
                <a:spcPct val="93000"/>
              </a:lnSpc>
              <a:spcBef>
                <a:spcPts val="261"/>
              </a:spcBef>
              <a:spcAft>
                <a:spcPts val="0"/>
              </a:spcAft>
              <a:buSzPts val="720"/>
              <a:buChar char="●"/>
              <a:defRPr sz="1600"/>
            </a:lvl6pPr>
            <a:lvl7pPr marL="3200400" lvl="6" indent="-274320" algn="l">
              <a:lnSpc>
                <a:spcPct val="93000"/>
              </a:lnSpc>
              <a:spcBef>
                <a:spcPts val="261"/>
              </a:spcBef>
              <a:spcAft>
                <a:spcPts val="0"/>
              </a:spcAft>
              <a:buSzPts val="720"/>
              <a:buChar char="●"/>
              <a:defRPr sz="1600"/>
            </a:lvl7pPr>
            <a:lvl8pPr marL="3657600" lvl="7" indent="-274320" algn="l">
              <a:lnSpc>
                <a:spcPct val="93000"/>
              </a:lnSpc>
              <a:spcBef>
                <a:spcPts val="261"/>
              </a:spcBef>
              <a:spcAft>
                <a:spcPts val="0"/>
              </a:spcAft>
              <a:buSzPts val="720"/>
              <a:buChar char="●"/>
              <a:defRPr sz="1600"/>
            </a:lvl8pPr>
            <a:lvl9pPr marL="4114800" lvl="8" indent="-274320" algn="l">
              <a:lnSpc>
                <a:spcPct val="93000"/>
              </a:lnSpc>
              <a:spcBef>
                <a:spcPts val="261"/>
              </a:spcBef>
              <a:spcAft>
                <a:spcPts val="261"/>
              </a:spcAft>
              <a:buSzPts val="72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457921" y="275070"/>
            <a:ext cx="8229600" cy="1142039"/>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8" name="Google Shape;168;p31"/>
          <p:cNvSpPr txBox="1">
            <a:spLocks noGrp="1"/>
          </p:cNvSpPr>
          <p:nvPr>
            <p:ph type="body" idx="1"/>
          </p:nvPr>
        </p:nvSpPr>
        <p:spPr>
          <a:xfrm>
            <a:off x="457920" y="1535201"/>
            <a:ext cx="4039200" cy="639427"/>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806"/>
              </a:spcBef>
              <a:spcAft>
                <a:spcPts val="0"/>
              </a:spcAft>
              <a:buSzPts val="1350"/>
              <a:buNone/>
              <a:defRPr sz="1800" b="1"/>
            </a:lvl2pPr>
            <a:lvl3pPr marL="1371600" lvl="2" indent="-228600" algn="l">
              <a:lnSpc>
                <a:spcPct val="93000"/>
              </a:lnSpc>
              <a:spcBef>
                <a:spcPts val="1032"/>
              </a:spcBef>
              <a:spcAft>
                <a:spcPts val="0"/>
              </a:spcAft>
              <a:buSzPts val="720"/>
              <a:buNone/>
              <a:defRPr sz="1600" b="1"/>
            </a:lvl3pPr>
            <a:lvl4pPr marL="1828800" lvl="3" indent="-228600" algn="l">
              <a:lnSpc>
                <a:spcPct val="93000"/>
              </a:lnSpc>
              <a:spcBef>
                <a:spcPts val="771"/>
              </a:spcBef>
              <a:spcAft>
                <a:spcPts val="0"/>
              </a:spcAft>
              <a:buSzPts val="1125"/>
              <a:buNone/>
              <a:defRPr sz="1500" b="1"/>
            </a:lvl4pPr>
            <a:lvl5pPr marL="2286000" lvl="4" indent="-228600" algn="l">
              <a:lnSpc>
                <a:spcPct val="93000"/>
              </a:lnSpc>
              <a:spcBef>
                <a:spcPts val="522"/>
              </a:spcBef>
              <a:spcAft>
                <a:spcPts val="0"/>
              </a:spcAft>
              <a:buSzPts val="675"/>
              <a:buNone/>
              <a:defRPr sz="1500" b="1"/>
            </a:lvl5pPr>
            <a:lvl6pPr marL="2743200" lvl="5" indent="-228600" algn="l">
              <a:lnSpc>
                <a:spcPct val="93000"/>
              </a:lnSpc>
              <a:spcBef>
                <a:spcPts val="261"/>
              </a:spcBef>
              <a:spcAft>
                <a:spcPts val="0"/>
              </a:spcAft>
              <a:buSzPts val="675"/>
              <a:buNone/>
              <a:defRPr sz="1500" b="1"/>
            </a:lvl6pPr>
            <a:lvl7pPr marL="3200400" lvl="6" indent="-228600" algn="l">
              <a:lnSpc>
                <a:spcPct val="93000"/>
              </a:lnSpc>
              <a:spcBef>
                <a:spcPts val="261"/>
              </a:spcBef>
              <a:spcAft>
                <a:spcPts val="0"/>
              </a:spcAft>
              <a:buSzPts val="675"/>
              <a:buNone/>
              <a:defRPr sz="1500" b="1"/>
            </a:lvl7pPr>
            <a:lvl8pPr marL="3657600" lvl="7" indent="-228600" algn="l">
              <a:lnSpc>
                <a:spcPct val="93000"/>
              </a:lnSpc>
              <a:spcBef>
                <a:spcPts val="261"/>
              </a:spcBef>
              <a:spcAft>
                <a:spcPts val="0"/>
              </a:spcAft>
              <a:buSzPts val="675"/>
              <a:buNone/>
              <a:defRPr sz="1500" b="1"/>
            </a:lvl8pPr>
            <a:lvl9pPr marL="4114800" lvl="8" indent="-228600" algn="l">
              <a:lnSpc>
                <a:spcPct val="93000"/>
              </a:lnSpc>
              <a:spcBef>
                <a:spcPts val="261"/>
              </a:spcBef>
              <a:spcAft>
                <a:spcPts val="261"/>
              </a:spcAft>
              <a:buSzPts val="675"/>
              <a:buNone/>
              <a:defRPr sz="1500" b="1"/>
            </a:lvl9pPr>
          </a:lstStyle>
          <a:p>
            <a:endParaRPr/>
          </a:p>
        </p:txBody>
      </p:sp>
      <p:sp>
        <p:nvSpPr>
          <p:cNvPr id="169" name="Google Shape;169;p31"/>
          <p:cNvSpPr txBox="1">
            <a:spLocks noGrp="1"/>
          </p:cNvSpPr>
          <p:nvPr>
            <p:ph type="body" idx="2"/>
          </p:nvPr>
        </p:nvSpPr>
        <p:spPr>
          <a:xfrm>
            <a:off x="457920" y="2174628"/>
            <a:ext cx="4039200" cy="3951775"/>
          </a:xfrm>
          <a:prstGeom prst="rect">
            <a:avLst/>
          </a:prstGeom>
          <a:noFill/>
          <a:ln>
            <a:noFill/>
          </a:ln>
        </p:spPr>
        <p:txBody>
          <a:bodyPr spcFirstLastPara="1" wrap="square" lIns="0" tIns="0" rIns="0" bIns="0" anchor="t" anchorCtr="0">
            <a:noAutofit/>
          </a:bodyPr>
          <a:lstStyle>
            <a:lvl1pPr marL="457200" lvl="0" indent="-368300" algn="l">
              <a:lnSpc>
                <a:spcPct val="93000"/>
              </a:lnSpc>
              <a:spcBef>
                <a:spcPts val="0"/>
              </a:spcBef>
              <a:spcAft>
                <a:spcPts val="0"/>
              </a:spcAft>
              <a:buSzPts val="2200"/>
              <a:buChar char="•"/>
              <a:defRPr sz="2200"/>
            </a:lvl1pPr>
            <a:lvl2pPr marL="914400" lvl="1" indent="-314325" algn="l">
              <a:lnSpc>
                <a:spcPct val="93000"/>
              </a:lnSpc>
              <a:spcBef>
                <a:spcPts val="806"/>
              </a:spcBef>
              <a:spcAft>
                <a:spcPts val="0"/>
              </a:spcAft>
              <a:buSzPts val="1350"/>
              <a:buChar char="−"/>
              <a:defRPr sz="1800"/>
            </a:lvl2pPr>
            <a:lvl3pPr marL="1371600" lvl="2" indent="-274319" algn="l">
              <a:lnSpc>
                <a:spcPct val="93000"/>
              </a:lnSpc>
              <a:spcBef>
                <a:spcPts val="1032"/>
              </a:spcBef>
              <a:spcAft>
                <a:spcPts val="0"/>
              </a:spcAft>
              <a:buSzPts val="720"/>
              <a:buChar char="●"/>
              <a:defRPr sz="1600"/>
            </a:lvl3pPr>
            <a:lvl4pPr marL="1828800" lvl="3" indent="-300037" algn="l">
              <a:lnSpc>
                <a:spcPct val="93000"/>
              </a:lnSpc>
              <a:spcBef>
                <a:spcPts val="771"/>
              </a:spcBef>
              <a:spcAft>
                <a:spcPts val="0"/>
              </a:spcAft>
              <a:buSzPts val="1125"/>
              <a:buChar char="−"/>
              <a:defRPr sz="1500"/>
            </a:lvl4pPr>
            <a:lvl5pPr marL="2286000" lvl="4" indent="-271462" algn="l">
              <a:lnSpc>
                <a:spcPct val="93000"/>
              </a:lnSpc>
              <a:spcBef>
                <a:spcPts val="522"/>
              </a:spcBef>
              <a:spcAft>
                <a:spcPts val="0"/>
              </a:spcAft>
              <a:buSzPts val="675"/>
              <a:buChar char="●"/>
              <a:defRPr sz="1500"/>
            </a:lvl5pPr>
            <a:lvl6pPr marL="2743200" lvl="5" indent="-271462" algn="l">
              <a:lnSpc>
                <a:spcPct val="93000"/>
              </a:lnSpc>
              <a:spcBef>
                <a:spcPts val="261"/>
              </a:spcBef>
              <a:spcAft>
                <a:spcPts val="0"/>
              </a:spcAft>
              <a:buSzPts val="675"/>
              <a:buChar char="●"/>
              <a:defRPr sz="1500"/>
            </a:lvl6pPr>
            <a:lvl7pPr marL="3200400" lvl="6" indent="-271462" algn="l">
              <a:lnSpc>
                <a:spcPct val="93000"/>
              </a:lnSpc>
              <a:spcBef>
                <a:spcPts val="261"/>
              </a:spcBef>
              <a:spcAft>
                <a:spcPts val="0"/>
              </a:spcAft>
              <a:buSzPts val="675"/>
              <a:buChar char="●"/>
              <a:defRPr sz="1500"/>
            </a:lvl7pPr>
            <a:lvl8pPr marL="3657600" lvl="7" indent="-271462" algn="l">
              <a:lnSpc>
                <a:spcPct val="93000"/>
              </a:lnSpc>
              <a:spcBef>
                <a:spcPts val="261"/>
              </a:spcBef>
              <a:spcAft>
                <a:spcPts val="0"/>
              </a:spcAft>
              <a:buSzPts val="675"/>
              <a:buChar char="●"/>
              <a:defRPr sz="1500"/>
            </a:lvl8pPr>
            <a:lvl9pPr marL="4114800" lvl="8" indent="-271462" algn="l">
              <a:lnSpc>
                <a:spcPct val="93000"/>
              </a:lnSpc>
              <a:spcBef>
                <a:spcPts val="261"/>
              </a:spcBef>
              <a:spcAft>
                <a:spcPts val="261"/>
              </a:spcAft>
              <a:buSzPts val="675"/>
              <a:buChar char="●"/>
              <a:defRPr sz="1500"/>
            </a:lvl9pPr>
          </a:lstStyle>
          <a:p>
            <a:endParaRPr/>
          </a:p>
        </p:txBody>
      </p:sp>
      <p:sp>
        <p:nvSpPr>
          <p:cNvPr id="170" name="Google Shape;170;p31"/>
          <p:cNvSpPr txBox="1">
            <a:spLocks noGrp="1"/>
          </p:cNvSpPr>
          <p:nvPr>
            <p:ph type="body" idx="3"/>
          </p:nvPr>
        </p:nvSpPr>
        <p:spPr>
          <a:xfrm>
            <a:off x="4645441" y="1535201"/>
            <a:ext cx="4042080" cy="639427"/>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806"/>
              </a:spcBef>
              <a:spcAft>
                <a:spcPts val="0"/>
              </a:spcAft>
              <a:buSzPts val="1350"/>
              <a:buNone/>
              <a:defRPr sz="1800" b="1"/>
            </a:lvl2pPr>
            <a:lvl3pPr marL="1371600" lvl="2" indent="-228600" algn="l">
              <a:lnSpc>
                <a:spcPct val="93000"/>
              </a:lnSpc>
              <a:spcBef>
                <a:spcPts val="1032"/>
              </a:spcBef>
              <a:spcAft>
                <a:spcPts val="0"/>
              </a:spcAft>
              <a:buSzPts val="720"/>
              <a:buNone/>
              <a:defRPr sz="1600" b="1"/>
            </a:lvl3pPr>
            <a:lvl4pPr marL="1828800" lvl="3" indent="-228600" algn="l">
              <a:lnSpc>
                <a:spcPct val="93000"/>
              </a:lnSpc>
              <a:spcBef>
                <a:spcPts val="771"/>
              </a:spcBef>
              <a:spcAft>
                <a:spcPts val="0"/>
              </a:spcAft>
              <a:buSzPts val="1125"/>
              <a:buNone/>
              <a:defRPr sz="1500" b="1"/>
            </a:lvl4pPr>
            <a:lvl5pPr marL="2286000" lvl="4" indent="-228600" algn="l">
              <a:lnSpc>
                <a:spcPct val="93000"/>
              </a:lnSpc>
              <a:spcBef>
                <a:spcPts val="522"/>
              </a:spcBef>
              <a:spcAft>
                <a:spcPts val="0"/>
              </a:spcAft>
              <a:buSzPts val="675"/>
              <a:buNone/>
              <a:defRPr sz="1500" b="1"/>
            </a:lvl5pPr>
            <a:lvl6pPr marL="2743200" lvl="5" indent="-228600" algn="l">
              <a:lnSpc>
                <a:spcPct val="93000"/>
              </a:lnSpc>
              <a:spcBef>
                <a:spcPts val="261"/>
              </a:spcBef>
              <a:spcAft>
                <a:spcPts val="0"/>
              </a:spcAft>
              <a:buSzPts val="675"/>
              <a:buNone/>
              <a:defRPr sz="1500" b="1"/>
            </a:lvl6pPr>
            <a:lvl7pPr marL="3200400" lvl="6" indent="-228600" algn="l">
              <a:lnSpc>
                <a:spcPct val="93000"/>
              </a:lnSpc>
              <a:spcBef>
                <a:spcPts val="261"/>
              </a:spcBef>
              <a:spcAft>
                <a:spcPts val="0"/>
              </a:spcAft>
              <a:buSzPts val="675"/>
              <a:buNone/>
              <a:defRPr sz="1500" b="1"/>
            </a:lvl7pPr>
            <a:lvl8pPr marL="3657600" lvl="7" indent="-228600" algn="l">
              <a:lnSpc>
                <a:spcPct val="93000"/>
              </a:lnSpc>
              <a:spcBef>
                <a:spcPts val="261"/>
              </a:spcBef>
              <a:spcAft>
                <a:spcPts val="0"/>
              </a:spcAft>
              <a:buSzPts val="675"/>
              <a:buNone/>
              <a:defRPr sz="1500" b="1"/>
            </a:lvl8pPr>
            <a:lvl9pPr marL="4114800" lvl="8" indent="-228600" algn="l">
              <a:lnSpc>
                <a:spcPct val="93000"/>
              </a:lnSpc>
              <a:spcBef>
                <a:spcPts val="261"/>
              </a:spcBef>
              <a:spcAft>
                <a:spcPts val="261"/>
              </a:spcAft>
              <a:buSzPts val="675"/>
              <a:buNone/>
              <a:defRPr sz="1500" b="1"/>
            </a:lvl9pPr>
          </a:lstStyle>
          <a:p>
            <a:endParaRPr/>
          </a:p>
        </p:txBody>
      </p:sp>
      <p:sp>
        <p:nvSpPr>
          <p:cNvPr id="171" name="Google Shape;171;p31"/>
          <p:cNvSpPr txBox="1">
            <a:spLocks noGrp="1"/>
          </p:cNvSpPr>
          <p:nvPr>
            <p:ph type="body" idx="4"/>
          </p:nvPr>
        </p:nvSpPr>
        <p:spPr>
          <a:xfrm>
            <a:off x="4645441" y="2174628"/>
            <a:ext cx="4042080" cy="3951775"/>
          </a:xfrm>
          <a:prstGeom prst="rect">
            <a:avLst/>
          </a:prstGeom>
          <a:noFill/>
          <a:ln>
            <a:noFill/>
          </a:ln>
        </p:spPr>
        <p:txBody>
          <a:bodyPr spcFirstLastPara="1" wrap="square" lIns="0" tIns="0" rIns="0" bIns="0" anchor="t" anchorCtr="0">
            <a:noAutofit/>
          </a:bodyPr>
          <a:lstStyle>
            <a:lvl1pPr marL="457200" lvl="0" indent="-368300" algn="l">
              <a:lnSpc>
                <a:spcPct val="93000"/>
              </a:lnSpc>
              <a:spcBef>
                <a:spcPts val="0"/>
              </a:spcBef>
              <a:spcAft>
                <a:spcPts val="0"/>
              </a:spcAft>
              <a:buSzPts val="2200"/>
              <a:buChar char="•"/>
              <a:defRPr sz="2200"/>
            </a:lvl1pPr>
            <a:lvl2pPr marL="914400" lvl="1" indent="-314325" algn="l">
              <a:lnSpc>
                <a:spcPct val="93000"/>
              </a:lnSpc>
              <a:spcBef>
                <a:spcPts val="806"/>
              </a:spcBef>
              <a:spcAft>
                <a:spcPts val="0"/>
              </a:spcAft>
              <a:buSzPts val="1350"/>
              <a:buChar char="−"/>
              <a:defRPr sz="1800"/>
            </a:lvl2pPr>
            <a:lvl3pPr marL="1371600" lvl="2" indent="-274319" algn="l">
              <a:lnSpc>
                <a:spcPct val="93000"/>
              </a:lnSpc>
              <a:spcBef>
                <a:spcPts val="1032"/>
              </a:spcBef>
              <a:spcAft>
                <a:spcPts val="0"/>
              </a:spcAft>
              <a:buSzPts val="720"/>
              <a:buChar char="●"/>
              <a:defRPr sz="1600"/>
            </a:lvl3pPr>
            <a:lvl4pPr marL="1828800" lvl="3" indent="-300037" algn="l">
              <a:lnSpc>
                <a:spcPct val="93000"/>
              </a:lnSpc>
              <a:spcBef>
                <a:spcPts val="771"/>
              </a:spcBef>
              <a:spcAft>
                <a:spcPts val="0"/>
              </a:spcAft>
              <a:buSzPts val="1125"/>
              <a:buChar char="−"/>
              <a:defRPr sz="1500"/>
            </a:lvl4pPr>
            <a:lvl5pPr marL="2286000" lvl="4" indent="-271462" algn="l">
              <a:lnSpc>
                <a:spcPct val="93000"/>
              </a:lnSpc>
              <a:spcBef>
                <a:spcPts val="522"/>
              </a:spcBef>
              <a:spcAft>
                <a:spcPts val="0"/>
              </a:spcAft>
              <a:buSzPts val="675"/>
              <a:buChar char="●"/>
              <a:defRPr sz="1500"/>
            </a:lvl5pPr>
            <a:lvl6pPr marL="2743200" lvl="5" indent="-271462" algn="l">
              <a:lnSpc>
                <a:spcPct val="93000"/>
              </a:lnSpc>
              <a:spcBef>
                <a:spcPts val="261"/>
              </a:spcBef>
              <a:spcAft>
                <a:spcPts val="0"/>
              </a:spcAft>
              <a:buSzPts val="675"/>
              <a:buChar char="●"/>
              <a:defRPr sz="1500"/>
            </a:lvl6pPr>
            <a:lvl7pPr marL="3200400" lvl="6" indent="-271462" algn="l">
              <a:lnSpc>
                <a:spcPct val="93000"/>
              </a:lnSpc>
              <a:spcBef>
                <a:spcPts val="261"/>
              </a:spcBef>
              <a:spcAft>
                <a:spcPts val="0"/>
              </a:spcAft>
              <a:buSzPts val="675"/>
              <a:buChar char="●"/>
              <a:defRPr sz="1500"/>
            </a:lvl7pPr>
            <a:lvl8pPr marL="3657600" lvl="7" indent="-271462" algn="l">
              <a:lnSpc>
                <a:spcPct val="93000"/>
              </a:lnSpc>
              <a:spcBef>
                <a:spcPts val="261"/>
              </a:spcBef>
              <a:spcAft>
                <a:spcPts val="0"/>
              </a:spcAft>
              <a:buSzPts val="675"/>
              <a:buChar char="●"/>
              <a:defRPr sz="1500"/>
            </a:lvl8pPr>
            <a:lvl9pPr marL="4114800" lvl="8" indent="-271462" algn="l">
              <a:lnSpc>
                <a:spcPct val="93000"/>
              </a:lnSpc>
              <a:spcBef>
                <a:spcPts val="261"/>
              </a:spcBef>
              <a:spcAft>
                <a:spcPts val="261"/>
              </a:spcAft>
              <a:buSzPts val="675"/>
              <a:buChar char="●"/>
              <a:defRPr sz="1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457920" y="273629"/>
            <a:ext cx="3008160" cy="1160762"/>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18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76" name="Google Shape;176;p33"/>
          <p:cNvSpPr txBox="1">
            <a:spLocks noGrp="1"/>
          </p:cNvSpPr>
          <p:nvPr>
            <p:ph type="body" idx="1"/>
          </p:nvPr>
        </p:nvSpPr>
        <p:spPr>
          <a:xfrm>
            <a:off x="3575521" y="273629"/>
            <a:ext cx="5112000" cy="5852774"/>
          </a:xfrm>
          <a:prstGeom prst="rect">
            <a:avLst/>
          </a:prstGeom>
          <a:noFill/>
          <a:ln>
            <a:noFill/>
          </a:ln>
        </p:spPr>
        <p:txBody>
          <a:bodyPr spcFirstLastPara="1" wrap="square" lIns="0" tIns="0" rIns="0" bIns="0" anchor="t" anchorCtr="0">
            <a:noAutofit/>
          </a:bodyPr>
          <a:lstStyle>
            <a:lvl1pPr marL="457200" lvl="0" indent="-412750" algn="l">
              <a:lnSpc>
                <a:spcPct val="93000"/>
              </a:lnSpc>
              <a:spcBef>
                <a:spcPts val="0"/>
              </a:spcBef>
              <a:spcAft>
                <a:spcPts val="0"/>
              </a:spcAft>
              <a:buSzPts val="2900"/>
              <a:buChar char="•"/>
              <a:defRPr sz="2900"/>
            </a:lvl1pPr>
            <a:lvl2pPr marL="914400" lvl="1" indent="-347662" algn="l">
              <a:lnSpc>
                <a:spcPct val="93000"/>
              </a:lnSpc>
              <a:spcBef>
                <a:spcPts val="806"/>
              </a:spcBef>
              <a:spcAft>
                <a:spcPts val="0"/>
              </a:spcAft>
              <a:buSzPts val="1875"/>
              <a:buChar char="−"/>
              <a:defRPr sz="2500"/>
            </a:lvl2pPr>
            <a:lvl3pPr marL="1371600" lvl="2" indent="-291464" algn="l">
              <a:lnSpc>
                <a:spcPct val="93000"/>
              </a:lnSpc>
              <a:spcBef>
                <a:spcPts val="1032"/>
              </a:spcBef>
              <a:spcAft>
                <a:spcPts val="0"/>
              </a:spcAft>
              <a:buSzPts val="990"/>
              <a:buChar char="●"/>
              <a:defRPr sz="2200"/>
            </a:lvl3pPr>
            <a:lvl4pPr marL="1828800" lvl="3" indent="-314325" algn="l">
              <a:lnSpc>
                <a:spcPct val="93000"/>
              </a:lnSpc>
              <a:spcBef>
                <a:spcPts val="771"/>
              </a:spcBef>
              <a:spcAft>
                <a:spcPts val="0"/>
              </a:spcAft>
              <a:buSzPts val="1350"/>
              <a:buChar char="−"/>
              <a:defRPr sz="1800"/>
            </a:lvl4pPr>
            <a:lvl5pPr marL="2286000" lvl="4" indent="-280035" algn="l">
              <a:lnSpc>
                <a:spcPct val="93000"/>
              </a:lnSpc>
              <a:spcBef>
                <a:spcPts val="522"/>
              </a:spcBef>
              <a:spcAft>
                <a:spcPts val="0"/>
              </a:spcAft>
              <a:buSzPts val="810"/>
              <a:buChar char="●"/>
              <a:defRPr sz="1800"/>
            </a:lvl5pPr>
            <a:lvl6pPr marL="2743200" lvl="5" indent="-280035" algn="l">
              <a:lnSpc>
                <a:spcPct val="93000"/>
              </a:lnSpc>
              <a:spcBef>
                <a:spcPts val="261"/>
              </a:spcBef>
              <a:spcAft>
                <a:spcPts val="0"/>
              </a:spcAft>
              <a:buSzPts val="810"/>
              <a:buChar char="●"/>
              <a:defRPr sz="1800"/>
            </a:lvl6pPr>
            <a:lvl7pPr marL="3200400" lvl="6" indent="-280035" algn="l">
              <a:lnSpc>
                <a:spcPct val="93000"/>
              </a:lnSpc>
              <a:spcBef>
                <a:spcPts val="261"/>
              </a:spcBef>
              <a:spcAft>
                <a:spcPts val="0"/>
              </a:spcAft>
              <a:buSzPts val="810"/>
              <a:buChar char="●"/>
              <a:defRPr sz="1800"/>
            </a:lvl7pPr>
            <a:lvl8pPr marL="3657600" lvl="7" indent="-280034" algn="l">
              <a:lnSpc>
                <a:spcPct val="93000"/>
              </a:lnSpc>
              <a:spcBef>
                <a:spcPts val="261"/>
              </a:spcBef>
              <a:spcAft>
                <a:spcPts val="0"/>
              </a:spcAft>
              <a:buSzPts val="810"/>
              <a:buChar char="●"/>
              <a:defRPr sz="1800"/>
            </a:lvl8pPr>
            <a:lvl9pPr marL="4114800" lvl="8" indent="-280034" algn="l">
              <a:lnSpc>
                <a:spcPct val="93000"/>
              </a:lnSpc>
              <a:spcBef>
                <a:spcPts val="261"/>
              </a:spcBef>
              <a:spcAft>
                <a:spcPts val="261"/>
              </a:spcAft>
              <a:buSzPts val="810"/>
              <a:buChar char="●"/>
              <a:defRPr sz="1800"/>
            </a:lvl9pPr>
          </a:lstStyle>
          <a:p>
            <a:endParaRPr/>
          </a:p>
        </p:txBody>
      </p:sp>
      <p:sp>
        <p:nvSpPr>
          <p:cNvPr id="177" name="Google Shape;177;p33"/>
          <p:cNvSpPr txBox="1">
            <a:spLocks noGrp="1"/>
          </p:cNvSpPr>
          <p:nvPr>
            <p:ph type="body" idx="2"/>
          </p:nvPr>
        </p:nvSpPr>
        <p:spPr>
          <a:xfrm>
            <a:off x="457920" y="1434391"/>
            <a:ext cx="3008160" cy="4692013"/>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806"/>
              </a:spcBef>
              <a:spcAft>
                <a:spcPts val="0"/>
              </a:spcAft>
              <a:buSzPts val="825"/>
              <a:buNone/>
              <a:defRPr sz="1100"/>
            </a:lvl2pPr>
            <a:lvl3pPr marL="1371600" lvl="2" indent="-228600" algn="l">
              <a:lnSpc>
                <a:spcPct val="93000"/>
              </a:lnSpc>
              <a:spcBef>
                <a:spcPts val="1032"/>
              </a:spcBef>
              <a:spcAft>
                <a:spcPts val="0"/>
              </a:spcAft>
              <a:buSzPts val="405"/>
              <a:buNone/>
              <a:defRPr sz="900"/>
            </a:lvl3pPr>
            <a:lvl4pPr marL="1828800" lvl="3" indent="-228600" algn="l">
              <a:lnSpc>
                <a:spcPct val="93000"/>
              </a:lnSpc>
              <a:spcBef>
                <a:spcPts val="771"/>
              </a:spcBef>
              <a:spcAft>
                <a:spcPts val="0"/>
              </a:spcAft>
              <a:buSzPts val="600"/>
              <a:buNone/>
              <a:defRPr sz="800"/>
            </a:lvl4pPr>
            <a:lvl5pPr marL="2286000" lvl="4" indent="-228600" algn="l">
              <a:lnSpc>
                <a:spcPct val="93000"/>
              </a:lnSpc>
              <a:spcBef>
                <a:spcPts val="522"/>
              </a:spcBef>
              <a:spcAft>
                <a:spcPts val="0"/>
              </a:spcAft>
              <a:buSzPts val="360"/>
              <a:buNone/>
              <a:defRPr sz="800"/>
            </a:lvl5pPr>
            <a:lvl6pPr marL="2743200" lvl="5" indent="-228600" algn="l">
              <a:lnSpc>
                <a:spcPct val="93000"/>
              </a:lnSpc>
              <a:spcBef>
                <a:spcPts val="261"/>
              </a:spcBef>
              <a:spcAft>
                <a:spcPts val="0"/>
              </a:spcAft>
              <a:buSzPts val="360"/>
              <a:buNone/>
              <a:defRPr sz="800"/>
            </a:lvl6pPr>
            <a:lvl7pPr marL="3200400" lvl="6" indent="-228600" algn="l">
              <a:lnSpc>
                <a:spcPct val="93000"/>
              </a:lnSpc>
              <a:spcBef>
                <a:spcPts val="261"/>
              </a:spcBef>
              <a:spcAft>
                <a:spcPts val="0"/>
              </a:spcAft>
              <a:buSzPts val="360"/>
              <a:buNone/>
              <a:defRPr sz="800"/>
            </a:lvl7pPr>
            <a:lvl8pPr marL="3657600" lvl="7" indent="-228600" algn="l">
              <a:lnSpc>
                <a:spcPct val="93000"/>
              </a:lnSpc>
              <a:spcBef>
                <a:spcPts val="261"/>
              </a:spcBef>
              <a:spcAft>
                <a:spcPts val="0"/>
              </a:spcAft>
              <a:buSzPts val="360"/>
              <a:buNone/>
              <a:defRPr sz="800"/>
            </a:lvl8pPr>
            <a:lvl9pPr marL="4114800" lvl="8" indent="-228600" algn="l">
              <a:lnSpc>
                <a:spcPct val="93000"/>
              </a:lnSpc>
              <a:spcBef>
                <a:spcPts val="261"/>
              </a:spcBef>
              <a:spcAft>
                <a:spcPts val="261"/>
              </a:spcAft>
              <a:buSzPts val="360"/>
              <a:buNone/>
              <a:defRPr sz="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792801" y="4800025"/>
            <a:ext cx="5486400" cy="5674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18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0" name="Google Shape;180;p34"/>
          <p:cNvSpPr>
            <a:spLocks noGrp="1"/>
          </p:cNvSpPr>
          <p:nvPr>
            <p:ph type="pic" idx="2"/>
          </p:nvPr>
        </p:nvSpPr>
        <p:spPr>
          <a:xfrm>
            <a:off x="1792801" y="612065"/>
            <a:ext cx="5486400" cy="4115952"/>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2900"/>
              <a:buFont typeface="Arial"/>
              <a:buNone/>
              <a:defRPr sz="29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806"/>
              </a:spcBef>
              <a:spcAft>
                <a:spcPts val="0"/>
              </a:spcAft>
              <a:buClr>
                <a:srgbClr val="000000"/>
              </a:buClr>
              <a:buSzPts val="1875"/>
              <a:buFont typeface="Noto Sans Symbols"/>
              <a:buNone/>
              <a:defRPr sz="2500" b="0" i="0" u="none" strike="noStrike" cap="none">
                <a:solidFill>
                  <a:srgbClr val="000000"/>
                </a:solidFill>
                <a:latin typeface="Times New Roman"/>
                <a:ea typeface="Times New Roman"/>
                <a:cs typeface="Times New Roman"/>
                <a:sym typeface="Times New Roman"/>
              </a:defRPr>
            </a:lvl2pPr>
            <a:lvl3pPr marR="0" lvl="2" algn="l" rtl="0">
              <a:lnSpc>
                <a:spcPct val="93000"/>
              </a:lnSpc>
              <a:spcBef>
                <a:spcPts val="1032"/>
              </a:spcBef>
              <a:spcAft>
                <a:spcPts val="0"/>
              </a:spcAft>
              <a:buClr>
                <a:srgbClr val="000000"/>
              </a:buClr>
              <a:buSzPts val="990"/>
              <a:buFont typeface="Noto Sans Symbols"/>
              <a:buNone/>
              <a:defRPr sz="2200" b="0" i="0" u="none" strike="noStrike" cap="none">
                <a:solidFill>
                  <a:srgbClr val="000000"/>
                </a:solidFill>
                <a:latin typeface="Times New Roman"/>
                <a:ea typeface="Times New Roman"/>
                <a:cs typeface="Times New Roman"/>
                <a:sym typeface="Times New Roman"/>
              </a:defRPr>
            </a:lvl3pPr>
            <a:lvl4pPr marR="0" lvl="3" algn="l" rtl="0">
              <a:lnSpc>
                <a:spcPct val="93000"/>
              </a:lnSpc>
              <a:spcBef>
                <a:spcPts val="771"/>
              </a:spcBef>
              <a:spcAft>
                <a:spcPts val="0"/>
              </a:spcAft>
              <a:buClr>
                <a:srgbClr val="000000"/>
              </a:buClr>
              <a:buSzPts val="1350"/>
              <a:buFont typeface="Noto Sans Symbols"/>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93000"/>
              </a:lnSpc>
              <a:spcBef>
                <a:spcPts val="522"/>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93000"/>
              </a:lnSpc>
              <a:spcBef>
                <a:spcPts val="261"/>
              </a:spcBef>
              <a:spcAft>
                <a:spcPts val="261"/>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181" name="Google Shape;181;p34"/>
          <p:cNvSpPr txBox="1">
            <a:spLocks noGrp="1"/>
          </p:cNvSpPr>
          <p:nvPr>
            <p:ph type="body" idx="1"/>
          </p:nvPr>
        </p:nvSpPr>
        <p:spPr>
          <a:xfrm>
            <a:off x="1792801" y="5367444"/>
            <a:ext cx="5486400" cy="805044"/>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806"/>
              </a:spcBef>
              <a:spcAft>
                <a:spcPts val="0"/>
              </a:spcAft>
              <a:buSzPts val="825"/>
              <a:buNone/>
              <a:defRPr sz="1100"/>
            </a:lvl2pPr>
            <a:lvl3pPr marL="1371600" lvl="2" indent="-228600" algn="l">
              <a:lnSpc>
                <a:spcPct val="93000"/>
              </a:lnSpc>
              <a:spcBef>
                <a:spcPts val="1032"/>
              </a:spcBef>
              <a:spcAft>
                <a:spcPts val="0"/>
              </a:spcAft>
              <a:buSzPts val="405"/>
              <a:buNone/>
              <a:defRPr sz="900"/>
            </a:lvl3pPr>
            <a:lvl4pPr marL="1828800" lvl="3" indent="-228600" algn="l">
              <a:lnSpc>
                <a:spcPct val="93000"/>
              </a:lnSpc>
              <a:spcBef>
                <a:spcPts val="771"/>
              </a:spcBef>
              <a:spcAft>
                <a:spcPts val="0"/>
              </a:spcAft>
              <a:buSzPts val="600"/>
              <a:buNone/>
              <a:defRPr sz="800"/>
            </a:lvl4pPr>
            <a:lvl5pPr marL="2286000" lvl="4" indent="-228600" algn="l">
              <a:lnSpc>
                <a:spcPct val="93000"/>
              </a:lnSpc>
              <a:spcBef>
                <a:spcPts val="522"/>
              </a:spcBef>
              <a:spcAft>
                <a:spcPts val="0"/>
              </a:spcAft>
              <a:buSzPts val="360"/>
              <a:buNone/>
              <a:defRPr sz="800"/>
            </a:lvl5pPr>
            <a:lvl6pPr marL="2743200" lvl="5" indent="-228600" algn="l">
              <a:lnSpc>
                <a:spcPct val="93000"/>
              </a:lnSpc>
              <a:spcBef>
                <a:spcPts val="261"/>
              </a:spcBef>
              <a:spcAft>
                <a:spcPts val="0"/>
              </a:spcAft>
              <a:buSzPts val="360"/>
              <a:buNone/>
              <a:defRPr sz="800"/>
            </a:lvl6pPr>
            <a:lvl7pPr marL="3200400" lvl="6" indent="-228600" algn="l">
              <a:lnSpc>
                <a:spcPct val="93000"/>
              </a:lnSpc>
              <a:spcBef>
                <a:spcPts val="261"/>
              </a:spcBef>
              <a:spcAft>
                <a:spcPts val="0"/>
              </a:spcAft>
              <a:buSzPts val="360"/>
              <a:buNone/>
              <a:defRPr sz="800"/>
            </a:lvl7pPr>
            <a:lvl8pPr marL="3657600" lvl="7" indent="-228600" algn="l">
              <a:lnSpc>
                <a:spcPct val="93000"/>
              </a:lnSpc>
              <a:spcBef>
                <a:spcPts val="261"/>
              </a:spcBef>
              <a:spcAft>
                <a:spcPts val="0"/>
              </a:spcAft>
              <a:buSzPts val="360"/>
              <a:buNone/>
              <a:defRPr sz="800"/>
            </a:lvl8pPr>
            <a:lvl9pPr marL="4114800" lvl="8" indent="-228600" algn="l">
              <a:lnSpc>
                <a:spcPct val="93000"/>
              </a:lnSpc>
              <a:spcBef>
                <a:spcPts val="261"/>
              </a:spcBef>
              <a:spcAft>
                <a:spcPts val="261"/>
              </a:spcAft>
              <a:buSzPts val="360"/>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4" name="Google Shape;184;p35"/>
          <p:cNvSpPr txBox="1">
            <a:spLocks noGrp="1"/>
          </p:cNvSpPr>
          <p:nvPr>
            <p:ph type="body" idx="1"/>
          </p:nvPr>
        </p:nvSpPr>
        <p:spPr>
          <a:xfrm rot="5400000">
            <a:off x="2414653" y="163148"/>
            <a:ext cx="4319014" cy="7806240"/>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rot="5400000">
            <a:off x="4673224" y="2421717"/>
            <a:ext cx="5656914" cy="19512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7" name="Google Shape;187;p36"/>
          <p:cNvSpPr txBox="1">
            <a:spLocks noGrp="1"/>
          </p:cNvSpPr>
          <p:nvPr>
            <p:ph type="body" idx="1"/>
          </p:nvPr>
        </p:nvSpPr>
        <p:spPr>
          <a:xfrm rot="5400000">
            <a:off x="700983" y="538917"/>
            <a:ext cx="5656914" cy="5716800"/>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0" name="Google Shape;30;p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50000"/>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1pPr>
            <a:lvl2pPr marR="0" lvl="1"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2pPr>
            <a:lvl3pPr marR="0" lvl="2"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3pPr>
            <a:lvl4pPr marR="0" lvl="3"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4pPr>
            <a:lvl5pPr marR="0" lvl="4"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5pPr>
            <a:lvl6pPr marR="0" lvl="5"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6pPr>
            <a:lvl7pPr marR="0" lvl="6"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7pPr>
            <a:lvl8pPr marR="0" lvl="7"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8pPr>
            <a:lvl9pPr marR="0" lvl="8"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9pPr>
          </a:lstStyle>
          <a:p>
            <a:endParaRPr/>
          </a:p>
        </p:txBody>
      </p:sp>
      <p:sp>
        <p:nvSpPr>
          <p:cNvPr id="151" name="Google Shape;151;p25"/>
          <p:cNvSpPr txBox="1">
            <a:spLocks noGrp="1"/>
          </p:cNvSpPr>
          <p:nvPr>
            <p:ph type="body" idx="1"/>
          </p:nvPr>
        </p:nvSpPr>
        <p:spPr>
          <a:xfrm>
            <a:off x="671040" y="1906761"/>
            <a:ext cx="7806240" cy="4319014"/>
          </a:xfrm>
          <a:prstGeom prst="rect">
            <a:avLst/>
          </a:prstGeom>
          <a:noFill/>
          <a:ln>
            <a:noFill/>
          </a:ln>
        </p:spPr>
        <p:txBody>
          <a:bodyPr spcFirstLastPara="1" wrap="square" lIns="0" tIns="0" rIns="0" bIns="0" anchor="t" anchorCtr="0">
            <a:noAutofit/>
          </a:bodyPr>
          <a:lstStyle>
            <a:lvl1pPr marL="457200" marR="0" lvl="0" indent="-342900" algn="l" rtl="0">
              <a:lnSpc>
                <a:spcPct val="93000"/>
              </a:lnSpc>
              <a:spcBef>
                <a:spcPts val="0"/>
              </a:spcBef>
              <a:spcAft>
                <a:spcPts val="0"/>
              </a:spcAft>
              <a:buClr>
                <a:srgbClr val="000000"/>
              </a:buClr>
              <a:buSzPts val="1800"/>
              <a:buFont typeface="Arial"/>
              <a:buChar char="•"/>
              <a:defRPr sz="1800" b="0" i="0" u="none" strike="noStrike" cap="none">
                <a:solidFill>
                  <a:srgbClr val="000000"/>
                </a:solidFill>
                <a:latin typeface="Times New Roman"/>
                <a:ea typeface="Times New Roman"/>
                <a:cs typeface="Times New Roman"/>
                <a:sym typeface="Times New Roman"/>
              </a:defRPr>
            </a:lvl1pPr>
            <a:lvl2pPr marL="914400" marR="0" lvl="1" indent="-342900" algn="l" rtl="0">
              <a:lnSpc>
                <a:spcPct val="93000"/>
              </a:lnSpc>
              <a:spcBef>
                <a:spcPts val="806"/>
              </a:spcBef>
              <a:spcAft>
                <a:spcPts val="0"/>
              </a:spcAft>
              <a:buClr>
                <a:srgbClr val="000000"/>
              </a:buClr>
              <a:buSzPts val="1800"/>
              <a:buFont typeface="Noto Sans Symbols"/>
              <a:buChar char="−"/>
              <a:defRPr sz="2400" b="0" i="0" u="none" strike="noStrike" cap="none">
                <a:solidFill>
                  <a:srgbClr val="000000"/>
                </a:solidFill>
                <a:latin typeface="Times New Roman"/>
                <a:ea typeface="Times New Roman"/>
                <a:cs typeface="Times New Roman"/>
                <a:sym typeface="Times New Roman"/>
              </a:defRPr>
            </a:lvl2pPr>
            <a:lvl3pPr marL="1371600" marR="0" lvl="2" indent="-291464" algn="l" rtl="0">
              <a:lnSpc>
                <a:spcPct val="93000"/>
              </a:lnSpc>
              <a:spcBef>
                <a:spcPts val="1032"/>
              </a:spcBef>
              <a:spcAft>
                <a:spcPts val="0"/>
              </a:spcAft>
              <a:buClr>
                <a:srgbClr val="000000"/>
              </a:buClr>
              <a:buSzPts val="990"/>
              <a:buFont typeface="Noto Sans Symbols"/>
              <a:buChar char="●"/>
              <a:defRPr sz="2200" b="0" i="0" u="none" strike="noStrike" cap="none">
                <a:solidFill>
                  <a:srgbClr val="000000"/>
                </a:solidFill>
                <a:latin typeface="Times New Roman"/>
                <a:ea typeface="Times New Roman"/>
                <a:cs typeface="Times New Roman"/>
                <a:sym typeface="Times New Roman"/>
              </a:defRPr>
            </a:lvl3pPr>
            <a:lvl4pPr marL="1828800" marR="0" lvl="3" indent="-314325" algn="l" rtl="0">
              <a:lnSpc>
                <a:spcPct val="93000"/>
              </a:lnSpc>
              <a:spcBef>
                <a:spcPts val="771"/>
              </a:spcBef>
              <a:spcAft>
                <a:spcPts val="0"/>
              </a:spcAft>
              <a:buClr>
                <a:srgbClr val="000000"/>
              </a:buClr>
              <a:buSzPts val="1350"/>
              <a:buFont typeface="Noto Sans Symbols"/>
              <a:buChar char="−"/>
              <a:defRPr sz="1800" b="0" i="0" u="none" strike="noStrike" cap="none">
                <a:solidFill>
                  <a:srgbClr val="000000"/>
                </a:solidFill>
                <a:latin typeface="Times New Roman"/>
                <a:ea typeface="Times New Roman"/>
                <a:cs typeface="Times New Roman"/>
                <a:sym typeface="Times New Roman"/>
              </a:defRPr>
            </a:lvl4pPr>
            <a:lvl5pPr marL="2286000" marR="0" lvl="4" indent="-280035" algn="l" rtl="0">
              <a:lnSpc>
                <a:spcPct val="93000"/>
              </a:lnSpc>
              <a:spcBef>
                <a:spcPts val="522"/>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5pPr>
            <a:lvl6pPr marL="2743200" marR="0" lvl="5" indent="-280035"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6pPr>
            <a:lvl7pPr marL="3200400" marR="0" lvl="6" indent="-280035"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7pPr>
            <a:lvl8pPr marL="3657600" marR="0" lvl="7" indent="-280034"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8pPr>
            <a:lvl9pPr marL="4114800" marR="0" lvl="8" indent="-280034" algn="l" rtl="0">
              <a:lnSpc>
                <a:spcPct val="93000"/>
              </a:lnSpc>
              <a:spcBef>
                <a:spcPts val="261"/>
              </a:spcBef>
              <a:spcAft>
                <a:spcPts val="261"/>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237DD-3908-486E-B70D-F3A566DC0EBE}"/>
              </a:ext>
            </a:extLst>
          </p:cNvPr>
          <p:cNvSpPr>
            <a:spLocks noGrp="1"/>
          </p:cNvSpPr>
          <p:nvPr>
            <p:ph type="title"/>
          </p:nvPr>
        </p:nvSpPr>
        <p:spPr>
          <a:xfrm>
            <a:off x="457200" y="1082509"/>
            <a:ext cx="8229600" cy="1143000"/>
          </a:xfrm>
        </p:spPr>
        <p:txBody>
          <a:bodyPr/>
          <a:lstStyle/>
          <a:p>
            <a:pPr rtl="0">
              <a:spcBef>
                <a:spcPts val="0"/>
              </a:spcBef>
              <a:spcAft>
                <a:spcPts val="0"/>
              </a:spcAft>
            </a:pPr>
            <a:r>
              <a:rPr lang="pt-BR" sz="1800" b="1" i="0" u="none" strike="noStrike">
                <a:solidFill>
                  <a:srgbClr val="000000"/>
                </a:solidFill>
                <a:effectLst/>
                <a:latin typeface="Arial" panose="020B0604020202020204" pitchFamily="34" charset="0"/>
              </a:rPr>
              <a:t> IMT  </a:t>
            </a:r>
            <a:r>
              <a:rPr lang="pt-BR" sz="1800" b="1" i="0" u="none" strike="noStrike">
                <a:solidFill>
                  <a:srgbClr val="000000"/>
                </a:solidFill>
                <a:effectLst/>
                <a:latin typeface="Arial Narrow" panose="020B0606020202030204" pitchFamily="34" charset="0"/>
              </a:rPr>
              <a:t>512-4 - </a:t>
            </a:r>
            <a:r>
              <a:rPr lang="pt-BR" sz="1800" b="1" i="0" u="none" strike="noStrike">
                <a:solidFill>
                  <a:srgbClr val="141823"/>
                </a:solidFill>
                <a:effectLst/>
                <a:latin typeface="Arial" panose="020B0604020202020204" pitchFamily="34" charset="0"/>
              </a:rPr>
              <a:t>Seminários sobre vírus persistentes de importância em saúde pública -</a:t>
            </a:r>
            <a:r>
              <a:rPr lang="pt-BR" sz="1800" b="1" i="0" u="none" strike="noStrike">
                <a:solidFill>
                  <a:srgbClr val="000000"/>
                </a:solidFill>
                <a:effectLst/>
                <a:latin typeface="Arial" panose="020B0604020202020204" pitchFamily="34" charset="0"/>
              </a:rPr>
              <a:t> Imunovirologia</a:t>
            </a:r>
            <a:br>
              <a:rPr lang="pt-BR" b="0">
                <a:effectLst/>
              </a:rPr>
            </a:br>
            <a:br>
              <a:rPr lang="pt-BR"/>
            </a:br>
            <a:endParaRPr lang="pt-BR" dirty="0"/>
          </a:p>
        </p:txBody>
      </p:sp>
      <p:sp>
        <p:nvSpPr>
          <p:cNvPr id="3" name="Espaço Reservado para Texto 2">
            <a:extLst>
              <a:ext uri="{FF2B5EF4-FFF2-40B4-BE49-F238E27FC236}">
                <a16:creationId xmlns:a16="http://schemas.microsoft.com/office/drawing/2014/main" id="{6494AC3D-64A8-4B0D-A60F-FE0090970CB5}"/>
              </a:ext>
            </a:extLst>
          </p:cNvPr>
          <p:cNvSpPr>
            <a:spLocks noGrp="1"/>
          </p:cNvSpPr>
          <p:nvPr>
            <p:ph type="body" idx="1"/>
          </p:nvPr>
        </p:nvSpPr>
        <p:spPr>
          <a:xfrm>
            <a:off x="515758" y="1704489"/>
            <a:ext cx="8229600" cy="3781911"/>
          </a:xfrm>
        </p:spPr>
        <p:txBody>
          <a:bodyPr/>
          <a:lstStyle/>
          <a:p>
            <a:pPr marL="0" marR="0" lvl="0" indent="0" algn="ctr" rtl="0">
              <a:spcBef>
                <a:spcPts val="0"/>
              </a:spcBef>
              <a:spcAft>
                <a:spcPts val="0"/>
              </a:spcAft>
              <a:buNone/>
            </a:pPr>
            <a:r>
              <a:rPr lang="pt-BR" sz="3600" b="1" i="0" u="none" strike="noStrike" cap="none" dirty="0">
                <a:solidFill>
                  <a:srgbClr val="C00000"/>
                </a:solidFill>
                <a:latin typeface="Calibri"/>
                <a:ea typeface="Calibri"/>
                <a:cs typeface="Calibri"/>
                <a:sym typeface="Calibri"/>
              </a:rPr>
              <a:t>As origens da Aids:</a:t>
            </a:r>
            <a:br>
              <a:rPr lang="pt-BR" sz="3600" b="1" i="0" u="none" strike="noStrike" cap="none" dirty="0">
                <a:solidFill>
                  <a:srgbClr val="C00000"/>
                </a:solidFill>
                <a:latin typeface="Calibri"/>
                <a:ea typeface="Calibri"/>
                <a:cs typeface="Calibri"/>
                <a:sym typeface="Calibri"/>
              </a:rPr>
            </a:br>
            <a:r>
              <a:rPr lang="pt-BR" sz="3600" b="1" i="0" u="none" strike="noStrike" cap="none" dirty="0">
                <a:solidFill>
                  <a:srgbClr val="C00000"/>
                </a:solidFill>
                <a:latin typeface="Calibri"/>
                <a:ea typeface="Calibri"/>
                <a:cs typeface="Calibri"/>
                <a:sym typeface="Calibri"/>
              </a:rPr>
              <a:t>a fonte de uma pandêmica moderna</a:t>
            </a:r>
          </a:p>
          <a:p>
            <a:pPr marL="0" marR="0" lvl="0" indent="0" algn="ctr" rtl="0">
              <a:spcBef>
                <a:spcPts val="0"/>
              </a:spcBef>
              <a:spcAft>
                <a:spcPts val="0"/>
              </a:spcAft>
              <a:buNone/>
            </a:pPr>
            <a:endParaRPr lang="pt-BR" sz="3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pt-BR" sz="2400" b="0" i="0" u="none" strike="noStrike" cap="none" dirty="0">
                <a:solidFill>
                  <a:schemeClr val="tx1"/>
                </a:solidFill>
                <a:latin typeface="Calibri"/>
                <a:ea typeface="Calibri"/>
                <a:cs typeface="Calibri"/>
                <a:sym typeface="Calibri"/>
              </a:rPr>
              <a:t>Jorge Casseb, Prof. </a:t>
            </a:r>
            <a:r>
              <a:rPr lang="pt-BR" sz="2400" b="0" i="0" u="none" strike="noStrike" cap="none" dirty="0" err="1">
                <a:solidFill>
                  <a:schemeClr val="tx1"/>
                </a:solidFill>
                <a:latin typeface="Calibri"/>
                <a:ea typeface="Calibri"/>
                <a:cs typeface="Calibri"/>
                <a:sym typeface="Calibri"/>
              </a:rPr>
              <a:t>Assoc</a:t>
            </a:r>
            <a:endParaRPr lang="pt-BR" sz="2400" dirty="0">
              <a:solidFill>
                <a:schemeClr val="tx1"/>
              </a:solidFill>
            </a:endParaRPr>
          </a:p>
          <a:p>
            <a:pPr marL="0" marR="0" lvl="0" indent="0" algn="ctr" rtl="0">
              <a:spcBef>
                <a:spcPts val="0"/>
              </a:spcBef>
              <a:spcAft>
                <a:spcPts val="0"/>
              </a:spcAft>
              <a:buNone/>
            </a:pPr>
            <a:r>
              <a:rPr lang="pt-BR" sz="1800" b="0" i="0" u="none" strike="noStrike" cap="none" dirty="0">
                <a:solidFill>
                  <a:schemeClr val="tx1"/>
                </a:solidFill>
                <a:latin typeface="Calibri"/>
                <a:ea typeface="Calibri"/>
                <a:cs typeface="Calibri"/>
                <a:sym typeface="Calibri"/>
              </a:rPr>
              <a:t>Faculdade de Medicina/Instituto de Medicina Tropical de São Paulo</a:t>
            </a:r>
            <a:endParaRPr lang="pt-BR" sz="1800" dirty="0">
              <a:solidFill>
                <a:schemeClr val="tx1"/>
              </a:solidFill>
            </a:endParaRPr>
          </a:p>
          <a:p>
            <a:pPr marL="0" marR="0" lvl="0" indent="0" algn="ctr" rtl="0">
              <a:spcBef>
                <a:spcPts val="0"/>
              </a:spcBef>
              <a:spcAft>
                <a:spcPts val="0"/>
              </a:spcAft>
              <a:buNone/>
            </a:pPr>
            <a:r>
              <a:rPr lang="pt-BR" sz="1800" b="0" i="0" u="none" strike="noStrike" cap="none" dirty="0">
                <a:solidFill>
                  <a:schemeClr val="tx1"/>
                </a:solidFill>
                <a:latin typeface="Calibri"/>
                <a:ea typeface="Calibri"/>
                <a:cs typeface="Calibri"/>
                <a:sym typeface="Calibri"/>
              </a:rPr>
              <a:t>Universidade de São Paulo</a:t>
            </a:r>
          </a:p>
          <a:p>
            <a:pPr marL="0" marR="0" lvl="0" indent="0" algn="ctr" rtl="0">
              <a:spcBef>
                <a:spcPts val="0"/>
              </a:spcBef>
              <a:spcAft>
                <a:spcPts val="0"/>
              </a:spcAft>
              <a:buNone/>
            </a:pPr>
            <a:endParaRPr lang="pt-BR" sz="2400" dirty="0">
              <a:solidFill>
                <a:schemeClr val="tx1"/>
              </a:solidFill>
            </a:endParaRPr>
          </a:p>
          <a:p>
            <a:pPr marL="0" marR="0" lvl="0" indent="0" algn="ctr" rtl="0">
              <a:spcBef>
                <a:spcPts val="0"/>
              </a:spcBef>
              <a:spcAft>
                <a:spcPts val="0"/>
              </a:spcAft>
              <a:buNone/>
            </a:pPr>
            <a:r>
              <a:rPr lang="pt-BR" sz="2400" dirty="0">
                <a:solidFill>
                  <a:schemeClr val="tx1"/>
                </a:solidFill>
                <a:latin typeface="Calibri"/>
                <a:ea typeface="Calibri"/>
                <a:cs typeface="Calibri"/>
                <a:sym typeface="Calibri"/>
              </a:rPr>
              <a:t>S</a:t>
            </a:r>
            <a:r>
              <a:rPr lang="pt-BR" sz="2400" b="0" i="0" u="none" strike="noStrike" cap="none" dirty="0">
                <a:solidFill>
                  <a:schemeClr val="tx1"/>
                </a:solidFill>
                <a:latin typeface="Calibri"/>
                <a:ea typeface="Calibri"/>
                <a:cs typeface="Calibri"/>
                <a:sym typeface="Calibri"/>
              </a:rPr>
              <a:t>etembro de 2021</a:t>
            </a:r>
            <a:endParaRPr lang="pt-BR" sz="2400" dirty="0"/>
          </a:p>
        </p:txBody>
      </p:sp>
      <p:sp>
        <p:nvSpPr>
          <p:cNvPr id="5" name="Google Shape;195;p37">
            <a:extLst>
              <a:ext uri="{FF2B5EF4-FFF2-40B4-BE49-F238E27FC236}">
                <a16:creationId xmlns:a16="http://schemas.microsoft.com/office/drawing/2014/main" id="{D18DB270-3A73-4B8E-A92A-68C4EFA44FD6}"/>
              </a:ext>
            </a:extLst>
          </p:cNvPr>
          <p:cNvSpPr/>
          <p:nvPr/>
        </p:nvSpPr>
        <p:spPr>
          <a:xfrm>
            <a:off x="960258" y="2334613"/>
            <a:ext cx="7340600" cy="42780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b="0" i="0" u="none" strike="noStrike" cap="none" dirty="0">
              <a:solidFill>
                <a:schemeClr val="tx1"/>
              </a:solidFill>
              <a:latin typeface="Calibri"/>
              <a:ea typeface="Calibri"/>
              <a:cs typeface="Calibri"/>
              <a:sym typeface="Calibri"/>
            </a:endParaRPr>
          </a:p>
        </p:txBody>
      </p:sp>
      <p:sp>
        <p:nvSpPr>
          <p:cNvPr id="6" name="CaixaDeTexto 5">
            <a:extLst>
              <a:ext uri="{FF2B5EF4-FFF2-40B4-BE49-F238E27FC236}">
                <a16:creationId xmlns:a16="http://schemas.microsoft.com/office/drawing/2014/main" id="{E38B5606-1B6A-47F4-9474-6570A0B3C317}"/>
              </a:ext>
            </a:extLst>
          </p:cNvPr>
          <p:cNvSpPr txBox="1"/>
          <p:nvPr/>
        </p:nvSpPr>
        <p:spPr>
          <a:xfrm>
            <a:off x="2965143" y="5974673"/>
            <a:ext cx="3845640" cy="338554"/>
          </a:xfrm>
          <a:prstGeom prst="rect">
            <a:avLst/>
          </a:prstGeom>
          <a:noFill/>
        </p:spPr>
        <p:txBody>
          <a:bodyPr wrap="square" rtlCol="0">
            <a:spAutoFit/>
          </a:bodyPr>
          <a:lstStyle/>
          <a:p>
            <a:pPr algn="ctr"/>
            <a:r>
              <a:rPr lang="pt-BR" sz="1600" dirty="0"/>
              <a:t>Aula original: Prof. George Rutherford</a:t>
            </a:r>
          </a:p>
        </p:txBody>
      </p:sp>
    </p:spTree>
    <p:extLst>
      <p:ext uri="{BB962C8B-B14F-4D97-AF65-F5344CB8AC3E}">
        <p14:creationId xmlns:p14="http://schemas.microsoft.com/office/powerpoint/2010/main" val="392575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2800" b="1" dirty="0" err="1">
                <a:solidFill>
                  <a:srgbClr val="C00000"/>
                </a:solidFill>
              </a:rPr>
              <a:t>Os</a:t>
            </a:r>
            <a:r>
              <a:rPr lang="en-US" sz="2800" b="1" dirty="0">
                <a:solidFill>
                  <a:srgbClr val="C00000"/>
                </a:solidFill>
              </a:rPr>
              <a:t> </a:t>
            </a:r>
            <a:r>
              <a:rPr lang="en-US" sz="2800" b="1" dirty="0" err="1">
                <a:solidFill>
                  <a:srgbClr val="C00000"/>
                </a:solidFill>
              </a:rPr>
              <a:t>lentivírus</a:t>
            </a:r>
            <a:r>
              <a:rPr lang="en-US" sz="2800" b="1" dirty="0">
                <a:solidFill>
                  <a:srgbClr val="C00000"/>
                </a:solidFill>
              </a:rPr>
              <a:t> </a:t>
            </a:r>
            <a:r>
              <a:rPr lang="en-US" sz="2800" b="1" dirty="0" err="1">
                <a:solidFill>
                  <a:srgbClr val="C00000"/>
                </a:solidFill>
              </a:rPr>
              <a:t>conhecidos</a:t>
            </a:r>
            <a:r>
              <a:rPr lang="en-US" sz="2800" b="1" dirty="0">
                <a:solidFill>
                  <a:srgbClr val="C00000"/>
                </a:solidFill>
              </a:rPr>
              <a:t> </a:t>
            </a:r>
            <a:r>
              <a:rPr lang="en-US" sz="2800" b="1" dirty="0" err="1">
                <a:solidFill>
                  <a:srgbClr val="C00000"/>
                </a:solidFill>
              </a:rPr>
              <a:t>infectam</a:t>
            </a:r>
            <a:r>
              <a:rPr lang="en-US" sz="2800" b="1" dirty="0">
                <a:solidFill>
                  <a:srgbClr val="C00000"/>
                </a:solidFill>
              </a:rPr>
              <a:t> </a:t>
            </a:r>
            <a:r>
              <a:rPr lang="en-US" sz="2800" b="1" dirty="0" err="1">
                <a:solidFill>
                  <a:srgbClr val="C00000"/>
                </a:solidFill>
              </a:rPr>
              <a:t>principalmente</a:t>
            </a:r>
            <a:r>
              <a:rPr lang="en-US" sz="2800" b="1" dirty="0">
                <a:solidFill>
                  <a:srgbClr val="C00000"/>
                </a:solidFill>
              </a:rPr>
              <a:t> </a:t>
            </a:r>
            <a:r>
              <a:rPr lang="en-US" sz="2800" b="1" dirty="0" err="1">
                <a:solidFill>
                  <a:srgbClr val="C00000"/>
                </a:solidFill>
              </a:rPr>
              <a:t>animais</a:t>
            </a:r>
            <a:endParaRPr sz="2800" b="1" dirty="0">
              <a:solidFill>
                <a:srgbClr val="C00000"/>
              </a:solidFill>
            </a:endParaRPr>
          </a:p>
        </p:txBody>
      </p:sp>
      <p:sp>
        <p:nvSpPr>
          <p:cNvPr id="283" name="Google Shape;283;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err="1"/>
              <a:t>Bovinos</a:t>
            </a:r>
            <a:r>
              <a:rPr lang="en-US" dirty="0"/>
              <a:t> – bovine immunodeficiency virus</a:t>
            </a:r>
            <a:endParaRPr dirty="0"/>
          </a:p>
          <a:p>
            <a:pPr marL="342900" lvl="0" indent="-342900" algn="l" rtl="0">
              <a:spcBef>
                <a:spcPts val="640"/>
              </a:spcBef>
              <a:spcAft>
                <a:spcPts val="0"/>
              </a:spcAft>
              <a:buClr>
                <a:schemeClr val="dk1"/>
              </a:buClr>
              <a:buSzPts val="3200"/>
              <a:buChar char="•"/>
            </a:pPr>
            <a:r>
              <a:rPr lang="en-US" dirty="0" err="1"/>
              <a:t>Cavalos</a:t>
            </a:r>
            <a:r>
              <a:rPr lang="en-US" dirty="0"/>
              <a:t> – equine infectious anemia virus</a:t>
            </a:r>
            <a:endParaRPr dirty="0"/>
          </a:p>
          <a:p>
            <a:pPr marL="342900" lvl="0" indent="-342900" algn="l" rtl="0">
              <a:spcBef>
                <a:spcPts val="640"/>
              </a:spcBef>
              <a:spcAft>
                <a:spcPts val="0"/>
              </a:spcAft>
              <a:buClr>
                <a:schemeClr val="dk1"/>
              </a:buClr>
              <a:buSzPts val="3200"/>
              <a:buChar char="•"/>
            </a:pPr>
            <a:r>
              <a:rPr lang="en-US" dirty="0" err="1"/>
              <a:t>Felinos</a:t>
            </a:r>
            <a:r>
              <a:rPr lang="en-US" dirty="0"/>
              <a:t> - feline immunodeficiency virus, Puma lentivirus</a:t>
            </a:r>
            <a:endParaRPr dirty="0"/>
          </a:p>
          <a:p>
            <a:pPr marL="342900" lvl="0" indent="-342900" algn="l" rtl="0">
              <a:spcBef>
                <a:spcPts val="640"/>
              </a:spcBef>
              <a:spcAft>
                <a:spcPts val="0"/>
              </a:spcAft>
              <a:buClr>
                <a:schemeClr val="dk1"/>
              </a:buClr>
              <a:buSzPts val="3200"/>
              <a:buChar char="•"/>
            </a:pPr>
            <a:r>
              <a:rPr lang="en-US" dirty="0"/>
              <a:t>Grupo </a:t>
            </a:r>
            <a:r>
              <a:rPr lang="en-US" dirty="0" err="1"/>
              <a:t>ovino</a:t>
            </a:r>
            <a:r>
              <a:rPr lang="en-US" dirty="0"/>
              <a:t>/</a:t>
            </a:r>
            <a:r>
              <a:rPr lang="en-US" dirty="0" err="1"/>
              <a:t>caprino</a:t>
            </a:r>
            <a:r>
              <a:rPr lang="en-US" dirty="0"/>
              <a:t> – caprine arthritis encephalitis virus, </a:t>
            </a:r>
            <a:r>
              <a:rPr lang="en-US" dirty="0" err="1"/>
              <a:t>visna</a:t>
            </a:r>
            <a:r>
              <a:rPr lang="en-US" dirty="0"/>
              <a:t>/</a:t>
            </a:r>
            <a:r>
              <a:rPr lang="en-US" dirty="0" err="1"/>
              <a:t>maedi</a:t>
            </a:r>
            <a:r>
              <a:rPr lang="en-US" dirty="0"/>
              <a:t> virus</a:t>
            </a:r>
            <a:endParaRPr dirty="0"/>
          </a:p>
          <a:p>
            <a:pPr marL="342900" lvl="0" indent="-342900" algn="l" rtl="0">
              <a:spcBef>
                <a:spcPts val="640"/>
              </a:spcBef>
              <a:spcAft>
                <a:spcPts val="0"/>
              </a:spcAft>
              <a:buClr>
                <a:schemeClr val="dk1"/>
              </a:buClr>
              <a:buSzPts val="3200"/>
              <a:buChar char="•"/>
            </a:pPr>
            <a:r>
              <a:rPr lang="en-US" dirty="0" err="1"/>
              <a:t>Primatas</a:t>
            </a:r>
            <a:r>
              <a:rPr lang="en-US" dirty="0"/>
              <a:t> – </a:t>
            </a:r>
            <a:r>
              <a:rPr lang="en-US" dirty="0" err="1"/>
              <a:t>vírus</a:t>
            </a:r>
            <a:r>
              <a:rPr lang="en-US" dirty="0"/>
              <a:t> da </a:t>
            </a:r>
            <a:r>
              <a:rPr lang="en-US" dirty="0" err="1"/>
              <a:t>imunodeficiência</a:t>
            </a:r>
            <a:r>
              <a:rPr lang="en-US" dirty="0"/>
              <a:t> </a:t>
            </a:r>
            <a:r>
              <a:rPr lang="en-US" dirty="0" err="1"/>
              <a:t>símia</a:t>
            </a:r>
            <a:r>
              <a:rPr lang="en-US" dirty="0"/>
              <a:t> (SIV, </a:t>
            </a:r>
            <a:r>
              <a:rPr lang="en-US" dirty="0" err="1"/>
              <a:t>muitos</a:t>
            </a:r>
            <a:r>
              <a:rPr lang="en-US" dirty="0"/>
              <a:t> </a:t>
            </a:r>
            <a:r>
              <a:rPr lang="en-US" dirty="0" err="1"/>
              <a:t>subtipos</a:t>
            </a:r>
            <a:r>
              <a:rPr lang="en-US" dirty="0"/>
              <a:t> </a:t>
            </a:r>
            <a:r>
              <a:rPr lang="en-US" dirty="0" err="1"/>
              <a:t>diferentes</a:t>
            </a:r>
            <a:r>
              <a:rPr lang="en-US" dirty="0"/>
              <a:t>), HIV 1 e 2</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6" descr="lenti.tiff"/>
          <p:cNvPicPr preferRelativeResize="0">
            <a:picLocks noGrp="1"/>
          </p:cNvPicPr>
          <p:nvPr>
            <p:ph type="body" idx="1"/>
          </p:nvPr>
        </p:nvPicPr>
        <p:blipFill rotWithShape="1">
          <a:blip r:embed="rId3">
            <a:alphaModFix/>
          </a:blip>
          <a:srcRect l="-33289" r="-33289"/>
          <a:stretch/>
        </p:blipFill>
        <p:spPr>
          <a:xfrm>
            <a:off x="-1673796" y="0"/>
            <a:ext cx="12469965"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457200" y="274638"/>
            <a:ext cx="8229600" cy="6397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200" b="1" dirty="0" err="1">
                <a:solidFill>
                  <a:srgbClr val="C00000"/>
                </a:solidFill>
              </a:rPr>
              <a:t>Onde</a:t>
            </a:r>
            <a:r>
              <a:rPr lang="en-US" sz="3200" b="1" dirty="0">
                <a:solidFill>
                  <a:srgbClr val="C00000"/>
                </a:solidFill>
              </a:rPr>
              <a:t> é que o HIV 1 e HIV 2 </a:t>
            </a:r>
            <a:r>
              <a:rPr lang="en-US" sz="3200" b="1" dirty="0" err="1">
                <a:solidFill>
                  <a:srgbClr val="C00000"/>
                </a:solidFill>
              </a:rPr>
              <a:t>divergem</a:t>
            </a:r>
            <a:r>
              <a:rPr lang="en-US" sz="3200" b="1" dirty="0">
                <a:solidFill>
                  <a:srgbClr val="C00000"/>
                </a:solidFill>
              </a:rPr>
              <a:t> </a:t>
            </a:r>
            <a:r>
              <a:rPr lang="en-US" sz="3200" b="1" dirty="0" err="1">
                <a:solidFill>
                  <a:srgbClr val="C00000"/>
                </a:solidFill>
              </a:rPr>
              <a:t>biologicamente</a:t>
            </a:r>
            <a:r>
              <a:rPr lang="en-US" sz="3200" b="1" dirty="0">
                <a:solidFill>
                  <a:srgbClr val="C00000"/>
                </a:solidFill>
              </a:rPr>
              <a:t>? </a:t>
            </a:r>
            <a:endParaRPr sz="3200" b="1" dirty="0">
              <a:solidFill>
                <a:srgbClr val="C00000"/>
              </a:solidFill>
            </a:endParaRPr>
          </a:p>
        </p:txBody>
      </p:sp>
      <p:sp>
        <p:nvSpPr>
          <p:cNvPr id="294" name="Google Shape;294;p47"/>
          <p:cNvSpPr txBox="1">
            <a:spLocks noGrp="1"/>
          </p:cNvSpPr>
          <p:nvPr>
            <p:ph type="body" idx="1"/>
          </p:nvPr>
        </p:nvSpPr>
        <p:spPr>
          <a:xfrm>
            <a:off x="204186" y="1216242"/>
            <a:ext cx="8682362" cy="490992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80"/>
              <a:buChar char="•"/>
            </a:pPr>
            <a:r>
              <a:rPr lang="en-US" sz="2480" dirty="0" err="1"/>
              <a:t>Primeira</a:t>
            </a:r>
            <a:r>
              <a:rPr lang="en-US" sz="2480" dirty="0"/>
              <a:t> </a:t>
            </a:r>
            <a:r>
              <a:rPr lang="en-US" sz="2480" dirty="0" err="1"/>
              <a:t>linha</a:t>
            </a:r>
            <a:r>
              <a:rPr lang="en-US" sz="2480" dirty="0"/>
              <a:t> de </a:t>
            </a:r>
            <a:r>
              <a:rPr lang="en-US" sz="2480" dirty="0" err="1"/>
              <a:t>raciocínio</a:t>
            </a:r>
            <a:r>
              <a:rPr lang="en-US" sz="2480" dirty="0"/>
              <a:t>:</a:t>
            </a:r>
            <a:endParaRPr dirty="0"/>
          </a:p>
          <a:p>
            <a:pPr marL="742950" lvl="1" indent="-285750" algn="l" rtl="0">
              <a:lnSpc>
                <a:spcPct val="80000"/>
              </a:lnSpc>
              <a:spcBef>
                <a:spcPts val="434"/>
              </a:spcBef>
              <a:spcAft>
                <a:spcPts val="0"/>
              </a:spcAft>
              <a:buClr>
                <a:schemeClr val="dk1"/>
              </a:buClr>
              <a:buSzPts val="2170"/>
              <a:buChar char="–"/>
            </a:pPr>
            <a:r>
              <a:rPr lang="en-US" sz="2170" dirty="0" err="1"/>
              <a:t>Você</a:t>
            </a:r>
            <a:r>
              <a:rPr lang="en-US" sz="2170" dirty="0"/>
              <a:t> </a:t>
            </a:r>
            <a:r>
              <a:rPr lang="en-US" sz="2170" dirty="0" err="1"/>
              <a:t>parece</a:t>
            </a:r>
            <a:r>
              <a:rPr lang="en-US" sz="2170" dirty="0"/>
              <a:t> </a:t>
            </a:r>
            <a:r>
              <a:rPr lang="en-US" sz="2170" dirty="0" err="1"/>
              <a:t>mais</a:t>
            </a:r>
            <a:r>
              <a:rPr lang="en-US" sz="2170" dirty="0"/>
              <a:t> com </a:t>
            </a:r>
            <a:r>
              <a:rPr lang="en-US" sz="2170" dirty="0" err="1"/>
              <a:t>seus</a:t>
            </a:r>
            <a:r>
              <a:rPr lang="en-US" sz="2170" dirty="0"/>
              <a:t> </a:t>
            </a:r>
            <a:r>
              <a:rPr lang="en-US" sz="2170" dirty="0" err="1"/>
              <a:t>irmãos</a:t>
            </a:r>
            <a:r>
              <a:rPr lang="en-US" sz="2170" dirty="0"/>
              <a:t> do que com </a:t>
            </a:r>
            <a:r>
              <a:rPr lang="en-US" sz="2170" dirty="0" err="1"/>
              <a:t>os</a:t>
            </a:r>
            <a:r>
              <a:rPr lang="en-US" sz="2170" dirty="0"/>
              <a:t> </a:t>
            </a:r>
            <a:r>
              <a:rPr lang="en-US" sz="2170" dirty="0" err="1"/>
              <a:t>seus</a:t>
            </a:r>
            <a:r>
              <a:rPr lang="en-US" sz="2170" dirty="0"/>
              <a:t> </a:t>
            </a:r>
            <a:r>
              <a:rPr lang="en-US" sz="2170" dirty="0" err="1"/>
              <a:t>primos</a:t>
            </a:r>
            <a:r>
              <a:rPr lang="en-US" sz="2170" dirty="0"/>
              <a:t> e </a:t>
            </a:r>
            <a:r>
              <a:rPr lang="en-US" sz="2170" dirty="0" err="1"/>
              <a:t>mais</a:t>
            </a:r>
            <a:r>
              <a:rPr lang="en-US" sz="2170" dirty="0"/>
              <a:t> com </a:t>
            </a:r>
            <a:r>
              <a:rPr lang="en-US" sz="2170" dirty="0" err="1"/>
              <a:t>os</a:t>
            </a:r>
            <a:r>
              <a:rPr lang="en-US" sz="2170" dirty="0"/>
              <a:t> </a:t>
            </a:r>
            <a:r>
              <a:rPr lang="en-US" sz="2170" dirty="0" err="1"/>
              <a:t>seus</a:t>
            </a:r>
            <a:r>
              <a:rPr lang="en-US" sz="2170" dirty="0"/>
              <a:t> </a:t>
            </a:r>
            <a:r>
              <a:rPr lang="en-US" sz="2170" dirty="0" err="1"/>
              <a:t>primos</a:t>
            </a:r>
            <a:r>
              <a:rPr lang="en-US" sz="2170" dirty="0"/>
              <a:t> de </a:t>
            </a:r>
            <a:r>
              <a:rPr lang="en-US" sz="2170" dirty="0" err="1"/>
              <a:t>primeiro</a:t>
            </a:r>
            <a:r>
              <a:rPr lang="en-US" sz="2170" dirty="0"/>
              <a:t> </a:t>
            </a:r>
            <a:r>
              <a:rPr lang="en-US" sz="2170" dirty="0" err="1"/>
              <a:t>grau</a:t>
            </a:r>
            <a:r>
              <a:rPr lang="en-US" sz="2170" dirty="0"/>
              <a:t> do que com </a:t>
            </a:r>
            <a:r>
              <a:rPr lang="en-US" sz="2170" dirty="0" err="1"/>
              <a:t>os</a:t>
            </a:r>
            <a:r>
              <a:rPr lang="en-US" sz="2170" dirty="0"/>
              <a:t> </a:t>
            </a:r>
            <a:r>
              <a:rPr lang="en-US" sz="2170" dirty="0" err="1"/>
              <a:t>seus</a:t>
            </a:r>
            <a:r>
              <a:rPr lang="en-US" sz="2170" dirty="0"/>
              <a:t> </a:t>
            </a:r>
            <a:r>
              <a:rPr lang="en-US" sz="2170" dirty="0" err="1"/>
              <a:t>primos</a:t>
            </a:r>
            <a:r>
              <a:rPr lang="en-US" sz="2170" dirty="0"/>
              <a:t> </a:t>
            </a:r>
            <a:r>
              <a:rPr lang="en-US" sz="2170" dirty="0" err="1"/>
              <a:t>em</a:t>
            </a:r>
            <a:r>
              <a:rPr lang="en-US" sz="2170" dirty="0"/>
              <a:t> </a:t>
            </a:r>
            <a:r>
              <a:rPr lang="en-US" sz="2170" dirty="0" err="1"/>
              <a:t>segundo</a:t>
            </a:r>
            <a:r>
              <a:rPr lang="en-US" sz="2170" dirty="0"/>
              <a:t> </a:t>
            </a:r>
            <a:r>
              <a:rPr lang="en-US" sz="2170" dirty="0" err="1"/>
              <a:t>grau</a:t>
            </a:r>
            <a:r>
              <a:rPr lang="en-US" sz="2170" dirty="0"/>
              <a:t>;</a:t>
            </a:r>
            <a:endParaRPr sz="2170" dirty="0"/>
          </a:p>
          <a:p>
            <a:pPr marL="742950" lvl="1" indent="-285750" algn="l" rtl="0">
              <a:lnSpc>
                <a:spcPct val="80000"/>
              </a:lnSpc>
              <a:spcBef>
                <a:spcPts val="434"/>
              </a:spcBef>
              <a:spcAft>
                <a:spcPts val="0"/>
              </a:spcAft>
              <a:buClr>
                <a:schemeClr val="dk1"/>
              </a:buClr>
              <a:buSzPts val="2170"/>
              <a:buChar char="–"/>
            </a:pPr>
            <a:r>
              <a:rPr lang="en-US" sz="2170" dirty="0"/>
              <a:t>O </a:t>
            </a:r>
            <a:r>
              <a:rPr lang="en-US" sz="2170" dirty="0" err="1"/>
              <a:t>mesmo</a:t>
            </a:r>
            <a:r>
              <a:rPr lang="en-US" sz="2170" dirty="0"/>
              <a:t> é </a:t>
            </a:r>
            <a:r>
              <a:rPr lang="en-US" sz="2170" dirty="0" err="1"/>
              <a:t>verdadeiro</a:t>
            </a:r>
            <a:r>
              <a:rPr lang="en-US" sz="2170" dirty="0"/>
              <a:t> </a:t>
            </a:r>
            <a:r>
              <a:rPr lang="en-US" sz="2170" dirty="0" err="1"/>
              <a:t>em</a:t>
            </a:r>
            <a:r>
              <a:rPr lang="en-US" sz="2170" dirty="0"/>
              <a:t> </a:t>
            </a:r>
            <a:r>
              <a:rPr lang="en-US" sz="2170" dirty="0" err="1"/>
              <a:t>evolução</a:t>
            </a:r>
            <a:r>
              <a:rPr lang="en-US" sz="2170" dirty="0"/>
              <a:t> viral: </a:t>
            </a:r>
            <a:r>
              <a:rPr lang="en-US" sz="2170" dirty="0" err="1"/>
              <a:t>vírus</a:t>
            </a:r>
            <a:r>
              <a:rPr lang="en-US" sz="2170" dirty="0"/>
              <a:t> </a:t>
            </a:r>
            <a:r>
              <a:rPr lang="en-US" sz="2170" dirty="0" err="1"/>
              <a:t>estreitamente</a:t>
            </a:r>
            <a:r>
              <a:rPr lang="en-US" sz="2170" dirty="0"/>
              <a:t> </a:t>
            </a:r>
            <a:r>
              <a:rPr lang="en-US" sz="2170" dirty="0" err="1"/>
              <a:t>relacionados</a:t>
            </a:r>
            <a:r>
              <a:rPr lang="en-US" sz="2170" dirty="0"/>
              <a:t> </a:t>
            </a:r>
            <a:r>
              <a:rPr lang="en-US" sz="2170" dirty="0" err="1"/>
              <a:t>são</a:t>
            </a:r>
            <a:r>
              <a:rPr lang="en-US" sz="2170" dirty="0"/>
              <a:t> </a:t>
            </a:r>
            <a:r>
              <a:rPr lang="en-US" sz="2170" dirty="0" err="1"/>
              <a:t>mais</a:t>
            </a:r>
            <a:r>
              <a:rPr lang="en-US" sz="2170" dirty="0"/>
              <a:t> </a:t>
            </a:r>
            <a:r>
              <a:rPr lang="en-US" sz="2170" dirty="0" err="1"/>
              <a:t>semelhantes</a:t>
            </a:r>
            <a:r>
              <a:rPr lang="en-US" sz="2170" dirty="0"/>
              <a:t> do que </a:t>
            </a:r>
            <a:r>
              <a:rPr lang="en-US" sz="2170" dirty="0" err="1"/>
              <a:t>os</a:t>
            </a:r>
            <a:r>
              <a:rPr lang="en-US" sz="2170" dirty="0"/>
              <a:t> </a:t>
            </a:r>
            <a:r>
              <a:rPr lang="en-US" sz="2170" dirty="0" err="1"/>
              <a:t>vírus</a:t>
            </a:r>
            <a:r>
              <a:rPr lang="en-US" sz="2170" dirty="0"/>
              <a:t> </a:t>
            </a:r>
            <a:r>
              <a:rPr lang="en-US" sz="2170" dirty="0" err="1"/>
              <a:t>distantemente</a:t>
            </a:r>
            <a:r>
              <a:rPr lang="en-US" sz="2170" dirty="0"/>
              <a:t> </a:t>
            </a:r>
            <a:r>
              <a:rPr lang="en-US" sz="2170" dirty="0" err="1"/>
              <a:t>relacionados</a:t>
            </a:r>
            <a:r>
              <a:rPr lang="en-US" sz="2170" dirty="0"/>
              <a:t> </a:t>
            </a:r>
            <a:r>
              <a:rPr lang="en-US" sz="2170" dirty="0" err="1"/>
              <a:t>porque</a:t>
            </a:r>
            <a:r>
              <a:rPr lang="en-US" sz="2170" dirty="0"/>
              <a:t> </a:t>
            </a:r>
            <a:r>
              <a:rPr lang="en-US" sz="2170" dirty="0" err="1"/>
              <a:t>tiveram</a:t>
            </a:r>
            <a:r>
              <a:rPr lang="en-US" sz="2170" dirty="0"/>
              <a:t> </a:t>
            </a:r>
            <a:r>
              <a:rPr lang="en-US" sz="2170" dirty="0" err="1"/>
              <a:t>menos</a:t>
            </a:r>
            <a:r>
              <a:rPr lang="en-US" sz="2170" dirty="0"/>
              <a:t> tempo para </a:t>
            </a:r>
            <a:r>
              <a:rPr lang="en-US" sz="2170" dirty="0" err="1"/>
              <a:t>acumular</a:t>
            </a:r>
            <a:r>
              <a:rPr lang="en-US" sz="2170" dirty="0"/>
              <a:t> as </a:t>
            </a:r>
            <a:r>
              <a:rPr lang="en-US" sz="2170" dirty="0" err="1"/>
              <a:t>mutações</a:t>
            </a:r>
            <a:r>
              <a:rPr lang="en-US" sz="2170" dirty="0"/>
              <a:t> que </a:t>
            </a:r>
            <a:r>
              <a:rPr lang="en-US" sz="2170" dirty="0" err="1"/>
              <a:t>os</a:t>
            </a:r>
            <a:r>
              <a:rPr lang="en-US" sz="2170" dirty="0"/>
              <a:t> </a:t>
            </a:r>
            <a:r>
              <a:rPr lang="en-US" sz="2170" dirty="0" err="1"/>
              <a:t>tornam</a:t>
            </a:r>
            <a:r>
              <a:rPr lang="en-US" sz="2170" dirty="0"/>
              <a:t> </a:t>
            </a:r>
            <a:r>
              <a:rPr lang="en-US" sz="2170" dirty="0" err="1"/>
              <a:t>diferentes</a:t>
            </a:r>
            <a:endParaRPr dirty="0"/>
          </a:p>
          <a:p>
            <a:pPr marL="742950" lvl="1" indent="-285750" algn="l" rtl="0">
              <a:lnSpc>
                <a:spcPct val="80000"/>
              </a:lnSpc>
              <a:spcBef>
                <a:spcPts val="434"/>
              </a:spcBef>
              <a:spcAft>
                <a:spcPts val="0"/>
              </a:spcAft>
              <a:buClr>
                <a:schemeClr val="dk1"/>
              </a:buClr>
              <a:buSzPts val="2170"/>
              <a:buChar char="–"/>
            </a:pPr>
            <a:r>
              <a:rPr lang="en-US" sz="2170" dirty="0" err="1"/>
              <a:t>Assim</a:t>
            </a:r>
            <a:r>
              <a:rPr lang="en-US" sz="2170" dirty="0"/>
              <a:t>, </a:t>
            </a:r>
            <a:r>
              <a:rPr lang="en-US" sz="2170" dirty="0" err="1"/>
              <a:t>quanto</a:t>
            </a:r>
            <a:r>
              <a:rPr lang="en-US" sz="2170" dirty="0"/>
              <a:t> </a:t>
            </a:r>
            <a:r>
              <a:rPr lang="en-US" sz="2170" dirty="0" err="1"/>
              <a:t>mais</a:t>
            </a:r>
            <a:r>
              <a:rPr lang="en-US" sz="2170" dirty="0"/>
              <a:t> </a:t>
            </a:r>
            <a:r>
              <a:rPr lang="en-US" sz="2170" dirty="0" err="1"/>
              <a:t>estreitamente</a:t>
            </a:r>
            <a:r>
              <a:rPr lang="en-US" sz="2170" dirty="0"/>
              <a:t> </a:t>
            </a:r>
            <a:r>
              <a:rPr lang="en-US" sz="2170" dirty="0" err="1"/>
              <a:t>relacionados</a:t>
            </a:r>
            <a:r>
              <a:rPr lang="en-US" sz="2170" dirty="0"/>
              <a:t> </a:t>
            </a:r>
            <a:r>
              <a:rPr lang="en-US" sz="2170" dirty="0" err="1"/>
              <a:t>forem</a:t>
            </a:r>
            <a:r>
              <a:rPr lang="en-US" sz="2170" dirty="0"/>
              <a:t> </a:t>
            </a:r>
            <a:r>
              <a:rPr lang="en-US" sz="2170" dirty="0" err="1"/>
              <a:t>os</a:t>
            </a:r>
            <a:r>
              <a:rPr lang="en-US" sz="2170" dirty="0"/>
              <a:t> virus, </a:t>
            </a:r>
            <a:r>
              <a:rPr lang="en-US" sz="2170" dirty="0" err="1"/>
              <a:t>mais</a:t>
            </a:r>
            <a:r>
              <a:rPr lang="en-US" sz="2170" dirty="0"/>
              <a:t> </a:t>
            </a:r>
            <a:r>
              <a:rPr lang="en-US" sz="2170" dirty="0" err="1"/>
              <a:t>similares</a:t>
            </a:r>
            <a:r>
              <a:rPr lang="en-US" sz="2170" dirty="0"/>
              <a:t> as </a:t>
            </a:r>
            <a:r>
              <a:rPr lang="en-US" sz="2170" dirty="0" err="1"/>
              <a:t>suas</a:t>
            </a:r>
            <a:r>
              <a:rPr lang="en-US" sz="2170" dirty="0"/>
              <a:t> </a:t>
            </a:r>
            <a:r>
              <a:rPr lang="en-US" sz="2170" dirty="0" err="1"/>
              <a:t>sequências</a:t>
            </a:r>
            <a:r>
              <a:rPr lang="en-US" sz="2170" dirty="0"/>
              <a:t> </a:t>
            </a:r>
            <a:r>
              <a:rPr lang="en-US" sz="2170" dirty="0" err="1"/>
              <a:t>genéticas</a:t>
            </a:r>
            <a:r>
              <a:rPr lang="en-US" sz="2170" dirty="0"/>
              <a:t> </a:t>
            </a:r>
            <a:r>
              <a:rPr lang="en-US" sz="2170" dirty="0" err="1"/>
              <a:t>serão</a:t>
            </a:r>
            <a:endParaRPr dirty="0"/>
          </a:p>
          <a:p>
            <a:pPr marL="1143000" lvl="2" indent="-228600" algn="l" rtl="0">
              <a:lnSpc>
                <a:spcPct val="80000"/>
              </a:lnSpc>
              <a:spcBef>
                <a:spcPts val="372"/>
              </a:spcBef>
              <a:spcAft>
                <a:spcPts val="0"/>
              </a:spcAft>
              <a:buClr>
                <a:schemeClr val="dk1"/>
              </a:buClr>
              <a:buSzPts val="1860"/>
              <a:buChar char="•"/>
            </a:pPr>
            <a:r>
              <a:rPr lang="en-US" sz="1860" dirty="0"/>
              <a:t>O campo é </a:t>
            </a:r>
            <a:r>
              <a:rPr lang="en-US" sz="1860" dirty="0" err="1"/>
              <a:t>referido</a:t>
            </a:r>
            <a:r>
              <a:rPr lang="en-US" sz="1860" dirty="0"/>
              <a:t> </a:t>
            </a:r>
            <a:r>
              <a:rPr lang="en-US" sz="1860" dirty="0" err="1"/>
              <a:t>como</a:t>
            </a:r>
            <a:r>
              <a:rPr lang="en-US" sz="1860" dirty="0"/>
              <a:t> </a:t>
            </a:r>
            <a:r>
              <a:rPr lang="en-US" sz="1860" dirty="0" err="1"/>
              <a:t>filogenêtica</a:t>
            </a:r>
            <a:r>
              <a:rPr lang="en-US" sz="1860" dirty="0"/>
              <a:t> molecular viral</a:t>
            </a:r>
            <a:endParaRPr dirty="0"/>
          </a:p>
          <a:p>
            <a:pPr marL="742950" lvl="1" indent="-285750" algn="l" rtl="0">
              <a:lnSpc>
                <a:spcPct val="80000"/>
              </a:lnSpc>
              <a:spcBef>
                <a:spcPts val="434"/>
              </a:spcBef>
              <a:spcAft>
                <a:spcPts val="0"/>
              </a:spcAft>
              <a:buClr>
                <a:schemeClr val="dk1"/>
              </a:buClr>
              <a:buSzPts val="2170"/>
              <a:buChar char="–"/>
            </a:pPr>
            <a:r>
              <a:rPr lang="en-US" sz="2170" dirty="0"/>
              <a:t>No </a:t>
            </a:r>
            <a:r>
              <a:rPr lang="en-US" sz="2170" dirty="0" err="1"/>
              <a:t>fundo</a:t>
            </a:r>
            <a:r>
              <a:rPr lang="en-US" sz="2170" dirty="0"/>
              <a:t> , </a:t>
            </a:r>
            <a:r>
              <a:rPr lang="en-US" sz="2170" dirty="0" err="1"/>
              <a:t>ao</a:t>
            </a:r>
            <a:r>
              <a:rPr lang="en-US" sz="2170" dirty="0"/>
              <a:t> </a:t>
            </a:r>
            <a:r>
              <a:rPr lang="en-US" sz="2170" dirty="0" err="1"/>
              <a:t>procurar</a:t>
            </a:r>
            <a:r>
              <a:rPr lang="en-US" sz="2170" dirty="0"/>
              <a:t> </a:t>
            </a:r>
            <a:r>
              <a:rPr lang="en-US" sz="2170" dirty="0" err="1"/>
              <a:t>vírus</a:t>
            </a:r>
            <a:r>
              <a:rPr lang="en-US" sz="2170" dirty="0"/>
              <a:t> que </a:t>
            </a:r>
            <a:r>
              <a:rPr lang="en-US" sz="2170" dirty="0" err="1"/>
              <a:t>são</a:t>
            </a:r>
            <a:r>
              <a:rPr lang="en-US" sz="2170" dirty="0"/>
              <a:t> </a:t>
            </a:r>
            <a:r>
              <a:rPr lang="en-US" sz="2170" dirty="0" err="1"/>
              <a:t>semelhantes</a:t>
            </a:r>
            <a:r>
              <a:rPr lang="en-US" sz="2170" dirty="0"/>
              <a:t> </a:t>
            </a:r>
            <a:r>
              <a:rPr lang="en-US" sz="2170" dirty="0" err="1"/>
              <a:t>ao</a:t>
            </a:r>
            <a:r>
              <a:rPr lang="en-US" sz="2170" dirty="0"/>
              <a:t> HIV  </a:t>
            </a:r>
            <a:r>
              <a:rPr lang="en-US" sz="2170" dirty="0" err="1"/>
              <a:t>você</a:t>
            </a:r>
            <a:r>
              <a:rPr lang="en-US" sz="2170" dirty="0"/>
              <a:t> </a:t>
            </a:r>
            <a:r>
              <a:rPr lang="en-US" sz="2170" dirty="0" err="1"/>
              <a:t>vai</a:t>
            </a:r>
            <a:r>
              <a:rPr lang="en-US" sz="2170" dirty="0"/>
              <a:t> </a:t>
            </a:r>
            <a:r>
              <a:rPr lang="en-US" sz="2170" dirty="0" err="1"/>
              <a:t>descobrir</a:t>
            </a:r>
            <a:r>
              <a:rPr lang="en-US" sz="2170" dirty="0"/>
              <a:t> </a:t>
            </a:r>
            <a:r>
              <a:rPr lang="en-US" sz="2170" dirty="0" err="1"/>
              <a:t>como</a:t>
            </a:r>
            <a:r>
              <a:rPr lang="en-US" sz="2170" dirty="0"/>
              <a:t> </a:t>
            </a:r>
            <a:r>
              <a:rPr lang="en-US" sz="2170" dirty="0" err="1"/>
              <a:t>eles</a:t>
            </a:r>
            <a:r>
              <a:rPr lang="en-US" sz="2170" dirty="0"/>
              <a:t> </a:t>
            </a:r>
            <a:r>
              <a:rPr lang="en-US" sz="2170" dirty="0" err="1"/>
              <a:t>originalmente</a:t>
            </a:r>
            <a:r>
              <a:rPr lang="en-US" sz="2170" dirty="0"/>
              <a:t> </a:t>
            </a:r>
            <a:r>
              <a:rPr lang="en-US" sz="2170" dirty="0" err="1"/>
              <a:t>divergiram</a:t>
            </a:r>
            <a:endParaRPr sz="217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Calibri"/>
              <a:buNone/>
            </a:pPr>
            <a:r>
              <a:rPr lang="en-US" sz="2800" b="0"/>
              <a:t>O que árvore filogenética do HIV parece?</a:t>
            </a:r>
            <a:endParaRPr sz="2800" b="0"/>
          </a:p>
        </p:txBody>
      </p:sp>
      <p:pic>
        <p:nvPicPr>
          <p:cNvPr id="300" name="Google Shape;300;p48" descr="primate lentivirus phylogenetic tree.tiff"/>
          <p:cNvPicPr preferRelativeResize="0">
            <a:picLocks noGrp="1"/>
          </p:cNvPicPr>
          <p:nvPr>
            <p:ph type="body" idx="1"/>
          </p:nvPr>
        </p:nvPicPr>
        <p:blipFill rotWithShape="1">
          <a:blip r:embed="rId3">
            <a:alphaModFix/>
          </a:blip>
          <a:srcRect l="-9562" r="-9562"/>
          <a:stretch/>
        </p:blipFill>
        <p:spPr>
          <a:xfrm>
            <a:off x="3575050" y="273050"/>
            <a:ext cx="5568950" cy="6376621"/>
          </a:xfrm>
          <a:prstGeom prst="rect">
            <a:avLst/>
          </a:prstGeom>
          <a:noFill/>
          <a:ln>
            <a:noFill/>
          </a:ln>
        </p:spPr>
      </p:pic>
      <p:sp>
        <p:nvSpPr>
          <p:cNvPr id="301" name="Google Shape;301;p48"/>
          <p:cNvSpPr txBox="1">
            <a:spLocks noGrp="1"/>
          </p:cNvSpPr>
          <p:nvPr>
            <p:ph type="body" idx="2"/>
          </p:nvPr>
        </p:nvSpPr>
        <p:spPr>
          <a:xfrm>
            <a:off x="457200" y="1435100"/>
            <a:ext cx="3335743" cy="5214571"/>
          </a:xfrm>
          <a:prstGeom prst="rect">
            <a:avLst/>
          </a:prstGeom>
          <a:noFill/>
          <a:ln>
            <a:noFill/>
          </a:ln>
        </p:spPr>
        <p:txBody>
          <a:bodyPr spcFirstLastPara="1" wrap="square" lIns="91425" tIns="45700" rIns="91425" bIns="45700" anchor="t" anchorCtr="0">
            <a:noAutofit/>
          </a:bodyPr>
          <a:lstStyle/>
          <a:p>
            <a:pPr marL="233363" lvl="0" indent="-233363" algn="l" rtl="0">
              <a:spcBef>
                <a:spcPts val="0"/>
              </a:spcBef>
              <a:spcAft>
                <a:spcPts val="0"/>
              </a:spcAft>
              <a:buClr>
                <a:schemeClr val="dk1"/>
              </a:buClr>
              <a:buSzPts val="2400"/>
              <a:buFont typeface="Arial"/>
              <a:buChar char="•"/>
            </a:pPr>
            <a:r>
              <a:rPr lang="en-US" sz="2400"/>
              <a:t>Há quatro subtipos diferentes do HIV-1 (Grupos M, N, O, P)</a:t>
            </a:r>
            <a:endParaRPr/>
          </a:p>
          <a:p>
            <a:pPr marL="233363" lvl="0" indent="-233363" algn="l" rtl="0">
              <a:spcBef>
                <a:spcPts val="480"/>
              </a:spcBef>
              <a:spcAft>
                <a:spcPts val="0"/>
              </a:spcAft>
              <a:buClr>
                <a:schemeClr val="dk1"/>
              </a:buClr>
              <a:buSzPts val="2400"/>
              <a:buFont typeface="Arial"/>
              <a:buChar char="•"/>
            </a:pPr>
            <a:r>
              <a:rPr lang="en-US" sz="2400"/>
              <a:t>HIV-1 mais se assemelha subtipos de SIV encontrado em chimpanzés e gorilas</a:t>
            </a:r>
            <a:endParaRPr/>
          </a:p>
          <a:p>
            <a:pPr marL="233363" lvl="0" indent="-233363" algn="l" rtl="0">
              <a:spcBef>
                <a:spcPts val="480"/>
              </a:spcBef>
              <a:spcAft>
                <a:spcPts val="0"/>
              </a:spcAft>
              <a:buClr>
                <a:schemeClr val="dk1"/>
              </a:buClr>
              <a:buSzPts val="2400"/>
              <a:buFont typeface="Arial"/>
              <a:buChar char="•"/>
            </a:pPr>
            <a:r>
              <a:rPr lang="en-US" sz="2400"/>
              <a:t>Há varios subtipos do HIV-2</a:t>
            </a:r>
            <a:endParaRPr sz="2400"/>
          </a:p>
          <a:p>
            <a:pPr marL="233363" lvl="0" indent="-233363" algn="l" rtl="0">
              <a:spcBef>
                <a:spcPts val="480"/>
              </a:spcBef>
              <a:spcAft>
                <a:spcPts val="0"/>
              </a:spcAft>
              <a:buClr>
                <a:schemeClr val="dk1"/>
              </a:buClr>
              <a:buSzPts val="2400"/>
              <a:buFont typeface="Arial"/>
              <a:buChar char="•"/>
            </a:pPr>
            <a:r>
              <a:rPr lang="en-US" sz="2400"/>
              <a:t>HIV-2 mais assemelha subtipos de SIV encontrado em mangabeys fuliginosos</a:t>
            </a:r>
            <a:endParaRPr sz="2400"/>
          </a:p>
          <a:p>
            <a:pPr marL="233363" lvl="0" indent="-80963" algn="l" rtl="0">
              <a:spcBef>
                <a:spcPts val="480"/>
              </a:spcBef>
              <a:spcAft>
                <a:spcPts val="0"/>
              </a:spcAft>
              <a:buClr>
                <a:schemeClr val="dk1"/>
              </a:buClr>
              <a:buSzPts val="2400"/>
              <a:buFont typeface="Arial"/>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47CBA2A-CC38-4727-A047-EA4CEEE81402}"/>
              </a:ext>
            </a:extLst>
          </p:cNvPr>
          <p:cNvSpPr txBox="1">
            <a:spLocks noChangeArrowheads="1"/>
          </p:cNvSpPr>
          <p:nvPr/>
        </p:nvSpPr>
        <p:spPr bwMode="auto">
          <a:xfrm>
            <a:off x="1216088" y="200355"/>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3200" b="1" dirty="0" err="1">
                <a:solidFill>
                  <a:srgbClr val="C00000"/>
                </a:solidFill>
                <a:latin typeface="Arial" panose="020B0604020202020204" pitchFamily="34" charset="0"/>
              </a:rPr>
              <a:t>Origem</a:t>
            </a:r>
            <a:r>
              <a:rPr lang="en-GB" altLang="pt-BR" sz="3200" b="1" dirty="0">
                <a:solidFill>
                  <a:srgbClr val="C00000"/>
                </a:solidFill>
                <a:latin typeface="Arial" panose="020B0604020202020204" pitchFamily="34" charset="0"/>
              </a:rPr>
              <a:t> dos Retrovirus Humanos </a:t>
            </a:r>
          </a:p>
        </p:txBody>
      </p:sp>
      <p:pic>
        <p:nvPicPr>
          <p:cNvPr id="3074" name="Picture 2">
            <a:extLst>
              <a:ext uri="{FF2B5EF4-FFF2-40B4-BE49-F238E27FC236}">
                <a16:creationId xmlns:a16="http://schemas.microsoft.com/office/drawing/2014/main" id="{C15C0E88-BA07-41FC-A5CF-55013443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43" y="893308"/>
            <a:ext cx="6995604" cy="50383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3D6BFB66-EAB8-446F-87D4-467AB6DDD740}"/>
              </a:ext>
            </a:extLst>
          </p:cNvPr>
          <p:cNvSpPr txBox="1">
            <a:spLocks noChangeArrowheads="1"/>
          </p:cNvSpPr>
          <p:nvPr/>
        </p:nvSpPr>
        <p:spPr bwMode="auto">
          <a:xfrm>
            <a:off x="5477522" y="6138241"/>
            <a:ext cx="2932176" cy="215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dirty="0">
                <a:latin typeface="Arial" panose="020B0604020202020204" pitchFamily="34" charset="0"/>
              </a:rPr>
              <a:t>Paul M. Sharp, and Beatrice H. Hahn Cold Spring </a:t>
            </a:r>
            <a:r>
              <a:rPr lang="en-GB" altLang="pt-BR" sz="817" b="1" dirty="0" err="1">
                <a:latin typeface="Arial" panose="020B0604020202020204" pitchFamily="34" charset="0"/>
              </a:rPr>
              <a:t>Harb</a:t>
            </a:r>
            <a:r>
              <a:rPr lang="en-GB" altLang="pt-BR" sz="817" b="1" dirty="0">
                <a:latin typeface="Arial" panose="020B0604020202020204" pitchFamily="34" charset="0"/>
              </a:rPr>
              <a:t> </a:t>
            </a:r>
            <a:r>
              <a:rPr lang="en-GB" altLang="pt-BR" sz="817" b="1" dirty="0" err="1">
                <a:latin typeface="Arial" panose="020B0604020202020204" pitchFamily="34" charset="0"/>
              </a:rPr>
              <a:t>Perspect</a:t>
            </a:r>
            <a:r>
              <a:rPr lang="en-GB" altLang="pt-BR" sz="817" b="1" dirty="0">
                <a:latin typeface="Arial" panose="020B0604020202020204" pitchFamily="34" charset="0"/>
              </a:rPr>
              <a:t> Med 2011;1:a006841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DC63AC0-B867-4E7D-B03F-81288D3FA1FD}"/>
              </a:ext>
            </a:extLst>
          </p:cNvPr>
          <p:cNvSpPr txBox="1">
            <a:spLocks noChangeArrowheads="1"/>
          </p:cNvSpPr>
          <p:nvPr/>
        </p:nvSpPr>
        <p:spPr bwMode="auto">
          <a:xfrm>
            <a:off x="1218251" y="183393"/>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4000" b="1" dirty="0" err="1">
                <a:solidFill>
                  <a:srgbClr val="C00000"/>
                </a:solidFill>
                <a:latin typeface="Arial" panose="020B0604020202020204" pitchFamily="34" charset="0"/>
              </a:rPr>
              <a:t>Origem</a:t>
            </a:r>
            <a:r>
              <a:rPr lang="en-GB" altLang="pt-BR" sz="4000" b="1" dirty="0">
                <a:solidFill>
                  <a:srgbClr val="C00000"/>
                </a:solidFill>
                <a:latin typeface="Arial" panose="020B0604020202020204" pitchFamily="34" charset="0"/>
              </a:rPr>
              <a:t> do HIV </a:t>
            </a:r>
            <a:r>
              <a:rPr lang="en-GB" altLang="pt-BR" sz="4000" b="1" dirty="0" err="1">
                <a:solidFill>
                  <a:srgbClr val="C00000"/>
                </a:solidFill>
                <a:latin typeface="Arial" panose="020B0604020202020204" pitchFamily="34" charset="0"/>
              </a:rPr>
              <a:t>tipo</a:t>
            </a:r>
            <a:r>
              <a:rPr lang="en-GB" altLang="pt-BR" sz="4000" b="1" dirty="0">
                <a:solidFill>
                  <a:srgbClr val="C00000"/>
                </a:solidFill>
                <a:latin typeface="Arial" panose="020B0604020202020204" pitchFamily="34" charset="0"/>
              </a:rPr>
              <a:t> 1 </a:t>
            </a:r>
          </a:p>
        </p:txBody>
      </p:sp>
      <p:pic>
        <p:nvPicPr>
          <p:cNvPr id="3074" name="Picture 2">
            <a:extLst>
              <a:ext uri="{FF2B5EF4-FFF2-40B4-BE49-F238E27FC236}">
                <a16:creationId xmlns:a16="http://schemas.microsoft.com/office/drawing/2014/main" id="{3A445745-A606-4AA7-951E-3C891259A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09" y="801712"/>
            <a:ext cx="6370508" cy="60567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4DCC1A52-45AA-49C5-A944-4301C0F468A2}"/>
              </a:ext>
            </a:extLst>
          </p:cNvPr>
          <p:cNvSpPr txBox="1">
            <a:spLocks noChangeArrowheads="1"/>
          </p:cNvSpPr>
          <p:nvPr/>
        </p:nvSpPr>
        <p:spPr bwMode="auto">
          <a:xfrm>
            <a:off x="6683188" y="6203679"/>
            <a:ext cx="1910860"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dirty="0">
                <a:latin typeface="Arial" panose="020B0604020202020204" pitchFamily="34" charset="0"/>
              </a:rPr>
              <a:t>Paul M. Sharp, and Beatrice H. Hahn Cold Spring </a:t>
            </a:r>
            <a:r>
              <a:rPr lang="en-GB" altLang="pt-BR" sz="817" b="1" dirty="0" err="1">
                <a:latin typeface="Arial" panose="020B0604020202020204" pitchFamily="34" charset="0"/>
              </a:rPr>
              <a:t>Harb</a:t>
            </a:r>
            <a:r>
              <a:rPr lang="en-GB" altLang="pt-BR" sz="817" b="1" dirty="0">
                <a:latin typeface="Arial" panose="020B0604020202020204" pitchFamily="34" charset="0"/>
              </a:rPr>
              <a:t> </a:t>
            </a:r>
            <a:r>
              <a:rPr lang="en-GB" altLang="pt-BR" sz="817" b="1" dirty="0" err="1">
                <a:latin typeface="Arial" panose="020B0604020202020204" pitchFamily="34" charset="0"/>
              </a:rPr>
              <a:t>Perspect</a:t>
            </a:r>
            <a:r>
              <a:rPr lang="en-GB" altLang="pt-BR" sz="817" b="1" dirty="0">
                <a:latin typeface="Arial" panose="020B0604020202020204" pitchFamily="34" charset="0"/>
              </a:rPr>
              <a:t> Med 2011;1:a006841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p:nvPr/>
        </p:nvSpPr>
        <p:spPr>
          <a:xfrm>
            <a:off x="325440" y="381640"/>
            <a:ext cx="8493120" cy="41476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400" b="1" dirty="0" err="1">
                <a:solidFill>
                  <a:srgbClr val="C00000"/>
                </a:solidFill>
                <a:latin typeface="Arial"/>
                <a:ea typeface="Arial"/>
                <a:cs typeface="Arial"/>
                <a:sym typeface="Arial"/>
              </a:rPr>
              <a:t>Àrvore</a:t>
            </a:r>
            <a:r>
              <a:rPr lang="en-US" sz="2400" b="1" dirty="0">
                <a:solidFill>
                  <a:srgbClr val="C00000"/>
                </a:solidFill>
                <a:latin typeface="Arial"/>
                <a:ea typeface="Arial"/>
                <a:cs typeface="Arial"/>
                <a:sym typeface="Arial"/>
              </a:rPr>
              <a:t> </a:t>
            </a:r>
            <a:r>
              <a:rPr lang="en-US" sz="2400" b="1" dirty="0" err="1">
                <a:solidFill>
                  <a:srgbClr val="C00000"/>
                </a:solidFill>
                <a:latin typeface="Arial"/>
                <a:ea typeface="Arial"/>
                <a:cs typeface="Arial"/>
                <a:sym typeface="Arial"/>
              </a:rPr>
              <a:t>filogenética</a:t>
            </a:r>
            <a:r>
              <a:rPr lang="en-US" sz="2400" b="1" dirty="0">
                <a:solidFill>
                  <a:srgbClr val="C00000"/>
                </a:solidFill>
                <a:latin typeface="Arial"/>
                <a:ea typeface="Arial"/>
                <a:cs typeface="Arial"/>
                <a:sym typeface="Arial"/>
              </a:rPr>
              <a:t> </a:t>
            </a:r>
            <a:r>
              <a:rPr lang="en-US" sz="2400" b="1" dirty="0" err="1">
                <a:solidFill>
                  <a:srgbClr val="C00000"/>
                </a:solidFill>
                <a:latin typeface="Arial"/>
                <a:ea typeface="Arial"/>
                <a:cs typeface="Arial"/>
                <a:sym typeface="Arial"/>
              </a:rPr>
              <a:t>derivada</a:t>
            </a:r>
            <a:r>
              <a:rPr lang="en-US" sz="2400" b="1" dirty="0">
                <a:solidFill>
                  <a:srgbClr val="C00000"/>
                </a:solidFill>
                <a:latin typeface="Arial"/>
                <a:ea typeface="Arial"/>
                <a:cs typeface="Arial"/>
                <a:sym typeface="Arial"/>
              </a:rPr>
              <a:t> dos </a:t>
            </a:r>
            <a:r>
              <a:rPr lang="en-US" sz="2400" b="1" dirty="0" err="1">
                <a:solidFill>
                  <a:srgbClr val="C00000"/>
                </a:solidFill>
                <a:latin typeface="Arial"/>
                <a:ea typeface="Arial"/>
                <a:cs typeface="Arial"/>
                <a:sym typeface="Arial"/>
              </a:rPr>
              <a:t>genomas</a:t>
            </a:r>
            <a:endParaRPr sz="2400" dirty="0">
              <a:solidFill>
                <a:srgbClr val="C00000"/>
              </a:solidFill>
            </a:endParaRPr>
          </a:p>
        </p:txBody>
      </p:sp>
      <p:pic>
        <p:nvPicPr>
          <p:cNvPr id="308" name="Google Shape;308;p49"/>
          <p:cNvPicPr preferRelativeResize="0"/>
          <p:nvPr/>
        </p:nvPicPr>
        <p:blipFill rotWithShape="1">
          <a:blip r:embed="rId3">
            <a:alphaModFix/>
          </a:blip>
          <a:srcRect/>
          <a:stretch/>
        </p:blipFill>
        <p:spPr>
          <a:xfrm>
            <a:off x="2882" y="6041436"/>
            <a:ext cx="9110880" cy="816565"/>
          </a:xfrm>
          <a:prstGeom prst="rect">
            <a:avLst/>
          </a:prstGeom>
          <a:noFill/>
          <a:ln>
            <a:noFill/>
          </a:ln>
        </p:spPr>
      </p:pic>
      <p:pic>
        <p:nvPicPr>
          <p:cNvPr id="309" name="Google Shape;309;p49"/>
          <p:cNvPicPr preferRelativeResize="0"/>
          <p:nvPr/>
        </p:nvPicPr>
        <p:blipFill rotWithShape="1">
          <a:blip r:embed="rId4">
            <a:alphaModFix/>
          </a:blip>
          <a:srcRect/>
          <a:stretch/>
        </p:blipFill>
        <p:spPr>
          <a:xfrm>
            <a:off x="1314720" y="979303"/>
            <a:ext cx="6520320" cy="4893634"/>
          </a:xfrm>
          <a:prstGeom prst="rect">
            <a:avLst/>
          </a:prstGeom>
          <a:noFill/>
          <a:ln>
            <a:noFill/>
          </a:ln>
        </p:spPr>
      </p:pic>
      <p:sp>
        <p:nvSpPr>
          <p:cNvPr id="310" name="Google Shape;310;p49"/>
          <p:cNvSpPr txBox="1"/>
          <p:nvPr/>
        </p:nvSpPr>
        <p:spPr>
          <a:xfrm>
            <a:off x="1314721" y="5972309"/>
            <a:ext cx="3918240" cy="23186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Vallari A et al. J. Virol. 2011;85:1403-1407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4000" b="1" dirty="0" err="1">
                <a:solidFill>
                  <a:srgbClr val="C00000"/>
                </a:solidFill>
              </a:rPr>
              <a:t>Então</a:t>
            </a:r>
            <a:r>
              <a:rPr lang="en-US" sz="4000" b="1" dirty="0">
                <a:solidFill>
                  <a:srgbClr val="C00000"/>
                </a:solidFill>
              </a:rPr>
              <a:t> SIV e HIV </a:t>
            </a:r>
            <a:r>
              <a:rPr lang="en-US" sz="4000" b="1" dirty="0" err="1">
                <a:solidFill>
                  <a:srgbClr val="C00000"/>
                </a:solidFill>
              </a:rPr>
              <a:t>são</a:t>
            </a:r>
            <a:r>
              <a:rPr lang="en-US" sz="4000" b="1" dirty="0">
                <a:solidFill>
                  <a:srgbClr val="C00000"/>
                </a:solidFill>
              </a:rPr>
              <a:t> </a:t>
            </a:r>
            <a:r>
              <a:rPr lang="en-US" sz="4000" b="1" dirty="0" err="1">
                <a:solidFill>
                  <a:srgbClr val="C00000"/>
                </a:solidFill>
              </a:rPr>
              <a:t>primos</a:t>
            </a:r>
            <a:r>
              <a:rPr lang="en-US" sz="4000" b="1" dirty="0">
                <a:solidFill>
                  <a:srgbClr val="C00000"/>
                </a:solidFill>
              </a:rPr>
              <a:t>!!!</a:t>
            </a:r>
            <a:br>
              <a:rPr lang="en-US" sz="4000" b="1" dirty="0">
                <a:solidFill>
                  <a:srgbClr val="C00000"/>
                </a:solidFill>
              </a:rPr>
            </a:br>
            <a:br>
              <a:rPr lang="en-US" sz="4000" b="1" dirty="0">
                <a:solidFill>
                  <a:srgbClr val="C00000"/>
                </a:solidFill>
              </a:rPr>
            </a:br>
            <a:r>
              <a:rPr lang="en-US" sz="4000" b="1" dirty="0" err="1">
                <a:solidFill>
                  <a:srgbClr val="C00000"/>
                </a:solidFill>
              </a:rPr>
              <a:t>Onde</a:t>
            </a:r>
            <a:r>
              <a:rPr lang="en-US" sz="4000" b="1" dirty="0">
                <a:solidFill>
                  <a:srgbClr val="C00000"/>
                </a:solidFill>
              </a:rPr>
              <a:t> </a:t>
            </a:r>
            <a:r>
              <a:rPr lang="en-US" sz="4000" b="1" dirty="0" err="1">
                <a:solidFill>
                  <a:srgbClr val="C00000"/>
                </a:solidFill>
              </a:rPr>
              <a:t>nossos</a:t>
            </a:r>
            <a:r>
              <a:rPr lang="en-US" sz="4000" b="1" dirty="0">
                <a:solidFill>
                  <a:srgbClr val="C00000"/>
                </a:solidFill>
              </a:rPr>
              <a:t> </a:t>
            </a:r>
            <a:r>
              <a:rPr lang="en-US" sz="4000" b="1" dirty="0" err="1">
                <a:solidFill>
                  <a:srgbClr val="C00000"/>
                </a:solidFill>
              </a:rPr>
              <a:t>primos</a:t>
            </a:r>
            <a:r>
              <a:rPr lang="en-US" sz="4000" b="1" dirty="0">
                <a:solidFill>
                  <a:srgbClr val="C00000"/>
                </a:solidFill>
              </a:rPr>
              <a:t> </a:t>
            </a:r>
            <a:r>
              <a:rPr lang="en-US" sz="4000" b="1" dirty="0" err="1">
                <a:solidFill>
                  <a:srgbClr val="C00000"/>
                </a:solidFill>
              </a:rPr>
              <a:t>vivem</a:t>
            </a:r>
            <a:r>
              <a:rPr lang="en-US" sz="4000" b="1" dirty="0">
                <a:solidFill>
                  <a:srgbClr val="C00000"/>
                </a:solidFill>
              </a:rPr>
              <a:t>? </a:t>
            </a:r>
            <a:endParaRPr sz="40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1" descr="220px-Schimpanse_zoo-leipig.jpg"/>
          <p:cNvPicPr preferRelativeResize="0">
            <a:picLocks noGrp="1"/>
          </p:cNvPicPr>
          <p:nvPr>
            <p:ph type="body" idx="1"/>
          </p:nvPr>
        </p:nvPicPr>
        <p:blipFill rotWithShape="1">
          <a:blip r:embed="rId3">
            <a:alphaModFix/>
          </a:blip>
          <a:srcRect t="-24712" b="-24712"/>
          <a:stretch/>
        </p:blipFill>
        <p:spPr>
          <a:xfrm>
            <a:off x="209786" y="-582567"/>
            <a:ext cx="4038600" cy="4525963"/>
          </a:xfrm>
          <a:prstGeom prst="rect">
            <a:avLst/>
          </a:prstGeom>
          <a:noFill/>
          <a:ln>
            <a:noFill/>
          </a:ln>
        </p:spPr>
      </p:pic>
      <p:pic>
        <p:nvPicPr>
          <p:cNvPr id="321" name="Google Shape;321;p51" descr="250px-Gombe_Stream_NP_gegenseitiges_Lausen.jpg"/>
          <p:cNvPicPr preferRelativeResize="0">
            <a:picLocks noGrp="1"/>
          </p:cNvPicPr>
          <p:nvPr>
            <p:ph type="body" idx="2"/>
          </p:nvPr>
        </p:nvPicPr>
        <p:blipFill rotWithShape="1">
          <a:blip r:embed="rId4">
            <a:alphaModFix/>
          </a:blip>
          <a:srcRect t="-33883" b="-33882"/>
          <a:stretch/>
        </p:blipFill>
        <p:spPr>
          <a:xfrm>
            <a:off x="4495800" y="-845344"/>
            <a:ext cx="4537158" cy="5084685"/>
          </a:xfrm>
          <a:prstGeom prst="rect">
            <a:avLst/>
          </a:prstGeom>
          <a:noFill/>
          <a:ln>
            <a:noFill/>
          </a:ln>
        </p:spPr>
      </p:pic>
      <p:pic>
        <p:nvPicPr>
          <p:cNvPr id="322" name="Google Shape;322;p51" descr="250px-Adult_male_chimps_in_mahale.jpg"/>
          <p:cNvPicPr preferRelativeResize="0"/>
          <p:nvPr/>
        </p:nvPicPr>
        <p:blipFill rotWithShape="1">
          <a:blip r:embed="rId5">
            <a:alphaModFix/>
          </a:blip>
          <a:srcRect/>
          <a:stretch/>
        </p:blipFill>
        <p:spPr>
          <a:xfrm>
            <a:off x="209786" y="3330972"/>
            <a:ext cx="4038600" cy="3129915"/>
          </a:xfrm>
          <a:prstGeom prst="rect">
            <a:avLst/>
          </a:prstGeom>
          <a:noFill/>
          <a:ln>
            <a:noFill/>
          </a:ln>
        </p:spPr>
      </p:pic>
      <p:pic>
        <p:nvPicPr>
          <p:cNvPr id="323" name="Google Shape;323;p51" descr="250px-Gombe_Stream_NP_Beute.jpg"/>
          <p:cNvPicPr preferRelativeResize="0"/>
          <p:nvPr/>
        </p:nvPicPr>
        <p:blipFill rotWithShape="1">
          <a:blip r:embed="rId6">
            <a:alphaModFix/>
          </a:blip>
          <a:srcRect/>
          <a:stretch/>
        </p:blipFill>
        <p:spPr>
          <a:xfrm>
            <a:off x="4495799" y="3330972"/>
            <a:ext cx="4381229" cy="31299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Existem quatro subtipos de chimpanzés comuns (</a:t>
            </a:r>
            <a:r>
              <a:rPr lang="en-US" sz="3959" i="1"/>
              <a:t>Pan troglodytes</a:t>
            </a:r>
            <a:r>
              <a:rPr lang="en-US" sz="3959"/>
              <a:t>)</a:t>
            </a:r>
            <a:endParaRPr sz="3959"/>
          </a:p>
        </p:txBody>
      </p:sp>
      <p:pic>
        <p:nvPicPr>
          <p:cNvPr id="329" name="Google Shape;329;p52" descr="chimprange.tiff"/>
          <p:cNvPicPr preferRelativeResize="0">
            <a:picLocks noGrp="1"/>
          </p:cNvPicPr>
          <p:nvPr>
            <p:ph type="body" idx="1"/>
          </p:nvPr>
        </p:nvPicPr>
        <p:blipFill rotWithShape="1">
          <a:blip r:embed="rId3">
            <a:alphaModFix/>
          </a:blip>
          <a:srcRect l="-7824" r="-7824"/>
          <a:stretch/>
        </p:blipFill>
        <p:spPr>
          <a:xfrm>
            <a:off x="-267343" y="1637730"/>
            <a:ext cx="9726492" cy="51291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C9E7-0ADA-4AD2-80D9-B8B16E21DCA1}"/>
              </a:ext>
            </a:extLst>
          </p:cNvPr>
          <p:cNvSpPr>
            <a:spLocks noGrp="1"/>
          </p:cNvSpPr>
          <p:nvPr>
            <p:ph type="title"/>
          </p:nvPr>
        </p:nvSpPr>
        <p:spPr>
          <a:xfrm>
            <a:off x="457200" y="102097"/>
            <a:ext cx="8229600" cy="1143000"/>
          </a:xfrm>
        </p:spPr>
        <p:txBody>
          <a:bodyPr/>
          <a:lstStyle/>
          <a:p>
            <a:r>
              <a:rPr lang="pt-BR" sz="3600" b="1" dirty="0">
                <a:solidFill>
                  <a:srgbClr val="C00000"/>
                </a:solidFill>
              </a:rPr>
              <a:t>Conceitos</a:t>
            </a:r>
          </a:p>
        </p:txBody>
      </p:sp>
      <p:sp>
        <p:nvSpPr>
          <p:cNvPr id="3" name="Espaço Reservado para Texto 2">
            <a:extLst>
              <a:ext uri="{FF2B5EF4-FFF2-40B4-BE49-F238E27FC236}">
                <a16:creationId xmlns:a16="http://schemas.microsoft.com/office/drawing/2014/main" id="{251BD481-6B7F-41ED-A471-D8F410001A0E}"/>
              </a:ext>
            </a:extLst>
          </p:cNvPr>
          <p:cNvSpPr>
            <a:spLocks noGrp="1"/>
          </p:cNvSpPr>
          <p:nvPr>
            <p:ph type="body" idx="1"/>
          </p:nvPr>
        </p:nvSpPr>
        <p:spPr>
          <a:xfrm>
            <a:off x="457200" y="1245097"/>
            <a:ext cx="8229600" cy="4658553"/>
          </a:xfrm>
        </p:spPr>
        <p:txBody>
          <a:bodyPr/>
          <a:lstStyle/>
          <a:p>
            <a:r>
              <a:rPr lang="pt-BR" altLang="pt-BR" sz="2800" dirty="0">
                <a:solidFill>
                  <a:schemeClr val="tx1"/>
                </a:solidFill>
                <a:latin typeface="NexusSerif"/>
              </a:rPr>
              <a:t>Os retrovírus são uma família de vírus de considerável importância médica e veterinária;</a:t>
            </a:r>
            <a:br>
              <a:rPr lang="pt-BR" altLang="pt-BR" sz="2800" dirty="0">
                <a:solidFill>
                  <a:schemeClr val="tx1"/>
                </a:solidFill>
                <a:latin typeface="NexusSerif"/>
              </a:rPr>
            </a:br>
            <a:r>
              <a:rPr lang="pt-BR" altLang="pt-BR" sz="2800" dirty="0">
                <a:solidFill>
                  <a:schemeClr val="tx1"/>
                </a:solidFill>
                <a:latin typeface="NexusSerif"/>
              </a:rPr>
              <a:t>• Até recentemente, muito pouco se sabia sobre as origens retrovirais;</a:t>
            </a:r>
            <a:br>
              <a:rPr lang="pt-BR" altLang="pt-BR" sz="2800" dirty="0">
                <a:solidFill>
                  <a:schemeClr val="tx1"/>
                </a:solidFill>
                <a:latin typeface="NexusSerif"/>
              </a:rPr>
            </a:br>
            <a:r>
              <a:rPr lang="pt-BR" altLang="pt-BR" sz="2800" dirty="0">
                <a:solidFill>
                  <a:schemeClr val="tx1"/>
                </a:solidFill>
                <a:latin typeface="NexusSerif"/>
              </a:rPr>
              <a:t>•Uma nova pesquisa apoia uma origem marinha de retrovírus, ∼460–550 milhões de anos atrás;</a:t>
            </a:r>
            <a:br>
              <a:rPr lang="pt-BR" altLang="pt-BR" sz="2800" dirty="0">
                <a:solidFill>
                  <a:schemeClr val="tx1"/>
                </a:solidFill>
                <a:latin typeface="NexusSerif"/>
              </a:rPr>
            </a:br>
            <a:r>
              <a:rPr lang="pt-BR" altLang="pt-BR" sz="2800" dirty="0">
                <a:solidFill>
                  <a:schemeClr val="tx1"/>
                </a:solidFill>
                <a:latin typeface="NexusSerif"/>
              </a:rPr>
              <a:t>• Os eventos evolutivos que levam à origem dos retrovírus permanecem obscuros;</a:t>
            </a:r>
            <a:br>
              <a:rPr lang="pt-BR" altLang="pt-BR" sz="2800" dirty="0">
                <a:solidFill>
                  <a:schemeClr val="tx1"/>
                </a:solidFill>
                <a:latin typeface="NexusSerif"/>
              </a:rPr>
            </a:br>
            <a:r>
              <a:rPr lang="pt-BR" altLang="pt-BR" sz="2800" dirty="0">
                <a:solidFill>
                  <a:schemeClr val="tx1"/>
                </a:solidFill>
                <a:latin typeface="NexusSerif"/>
              </a:rPr>
              <a:t>•Uma melhor compreensão da diversidade e evolução dos </a:t>
            </a:r>
            <a:r>
              <a:rPr lang="pt-BR" altLang="pt-BR" sz="2800" dirty="0" err="1">
                <a:solidFill>
                  <a:schemeClr val="tx1"/>
                </a:solidFill>
                <a:latin typeface="NexusSerif"/>
              </a:rPr>
              <a:t>Metaviridae</a:t>
            </a:r>
            <a:r>
              <a:rPr lang="pt-BR" altLang="pt-BR" sz="2800" dirty="0">
                <a:solidFill>
                  <a:schemeClr val="tx1"/>
                </a:solidFill>
                <a:latin typeface="NexusSerif"/>
              </a:rPr>
              <a:t> é necessária para isso..</a:t>
            </a:r>
            <a:endParaRPr lang="pt-BR" sz="2800" dirty="0">
              <a:solidFill>
                <a:schemeClr val="tx1"/>
              </a:solidFill>
            </a:endParaRPr>
          </a:p>
        </p:txBody>
      </p:sp>
    </p:spTree>
    <p:extLst>
      <p:ext uri="{BB962C8B-B14F-4D97-AF65-F5344CB8AC3E}">
        <p14:creationId xmlns:p14="http://schemas.microsoft.com/office/powerpoint/2010/main" val="239517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4" descr="primate lentivirus phylogenetic tree 2.tiff"/>
          <p:cNvPicPr preferRelativeResize="0">
            <a:picLocks noGrp="1"/>
          </p:cNvPicPr>
          <p:nvPr>
            <p:ph type="body" idx="1"/>
          </p:nvPr>
        </p:nvPicPr>
        <p:blipFill rotWithShape="1">
          <a:blip r:embed="rId3">
            <a:alphaModFix/>
          </a:blip>
          <a:srcRect l="-33415" r="-33415"/>
          <a:stretch/>
        </p:blipFill>
        <p:spPr>
          <a:xfrm>
            <a:off x="-161366" y="524316"/>
            <a:ext cx="9802907" cy="5997820"/>
          </a:xfrm>
          <a:prstGeom prst="rect">
            <a:avLst/>
          </a:prstGeom>
          <a:noFill/>
          <a:ln>
            <a:noFill/>
          </a:ln>
        </p:spPr>
      </p:pic>
      <p:sp>
        <p:nvSpPr>
          <p:cNvPr id="341" name="Google Shape;341;p54"/>
          <p:cNvSpPr txBox="1"/>
          <p:nvPr/>
        </p:nvSpPr>
        <p:spPr>
          <a:xfrm>
            <a:off x="7051198" y="1899469"/>
            <a:ext cx="209280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P. troglodytes troglodytes</a:t>
            </a:r>
            <a:endParaRPr sz="1800" i="1">
              <a:solidFill>
                <a:schemeClr val="dk1"/>
              </a:solidFill>
              <a:latin typeface="Calibri"/>
              <a:ea typeface="Calibri"/>
              <a:cs typeface="Calibri"/>
              <a:sym typeface="Calibri"/>
            </a:endParaRPr>
          </a:p>
        </p:txBody>
      </p:sp>
      <p:sp>
        <p:nvSpPr>
          <p:cNvPr id="342" name="Google Shape;342;p54"/>
          <p:cNvSpPr txBox="1"/>
          <p:nvPr/>
        </p:nvSpPr>
        <p:spPr>
          <a:xfrm>
            <a:off x="7051198" y="3959796"/>
            <a:ext cx="197792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Gorilla gorilla </a:t>
            </a:r>
            <a:r>
              <a:rPr lang="en-US" sz="1800">
                <a:solidFill>
                  <a:schemeClr val="dk1"/>
                </a:solidFill>
                <a:latin typeface="Calibri"/>
                <a:ea typeface="Calibri"/>
                <a:cs typeface="Calibri"/>
                <a:sym typeface="Calibri"/>
              </a:rPr>
              <a:t>(Gorila de planície ocidental)</a:t>
            </a:r>
            <a:endParaRPr sz="1800" i="1">
              <a:solidFill>
                <a:schemeClr val="dk1"/>
              </a:solidFill>
              <a:latin typeface="Calibri"/>
              <a:ea typeface="Calibri"/>
              <a:cs typeface="Calibri"/>
              <a:sym typeface="Calibri"/>
            </a:endParaRPr>
          </a:p>
        </p:txBody>
      </p:sp>
      <p:sp>
        <p:nvSpPr>
          <p:cNvPr id="343" name="Google Shape;343;p54"/>
          <p:cNvSpPr txBox="1"/>
          <p:nvPr/>
        </p:nvSpPr>
        <p:spPr>
          <a:xfrm>
            <a:off x="7051198" y="5764643"/>
            <a:ext cx="197792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P. troglodytes schweinfurthii</a:t>
            </a:r>
            <a:endParaRPr sz="1800" i="1">
              <a:solidFill>
                <a:schemeClr val="dk1"/>
              </a:solidFill>
              <a:latin typeface="Calibri"/>
              <a:ea typeface="Calibri"/>
              <a:cs typeface="Calibri"/>
              <a:sym typeface="Calibri"/>
            </a:endParaRPr>
          </a:p>
        </p:txBody>
      </p:sp>
      <p:sp>
        <p:nvSpPr>
          <p:cNvPr id="344" name="Google Shape;344;p54"/>
          <p:cNvSpPr txBox="1"/>
          <p:nvPr/>
        </p:nvSpPr>
        <p:spPr>
          <a:xfrm>
            <a:off x="233926" y="524316"/>
            <a:ext cx="3235415" cy="13751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err="1">
                <a:solidFill>
                  <a:srgbClr val="C00000"/>
                </a:solidFill>
                <a:latin typeface="Calibri"/>
                <a:ea typeface="Calibri"/>
                <a:cs typeface="Calibri"/>
                <a:sym typeface="Calibri"/>
              </a:rPr>
              <a:t>Vamos</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olhar</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mais</a:t>
            </a:r>
            <a:r>
              <a:rPr lang="en-US" sz="2000" b="1" dirty="0">
                <a:solidFill>
                  <a:srgbClr val="C00000"/>
                </a:solidFill>
                <a:latin typeface="Calibri"/>
                <a:ea typeface="Calibri"/>
                <a:cs typeface="Calibri"/>
                <a:sym typeface="Calibri"/>
              </a:rPr>
              <a:t> de </a:t>
            </a:r>
            <a:r>
              <a:rPr lang="en-US" sz="2000" b="1" dirty="0" err="1">
                <a:solidFill>
                  <a:srgbClr val="C00000"/>
                </a:solidFill>
                <a:latin typeface="Calibri"/>
                <a:ea typeface="Calibri"/>
                <a:cs typeface="Calibri"/>
                <a:sym typeface="Calibri"/>
              </a:rPr>
              <a:t>perto</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os</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subtipos</a:t>
            </a:r>
            <a:r>
              <a:rPr lang="en-US" sz="2000" b="1" dirty="0">
                <a:solidFill>
                  <a:srgbClr val="C00000"/>
                </a:solidFill>
                <a:latin typeface="Calibri"/>
                <a:ea typeface="Calibri"/>
                <a:cs typeface="Calibri"/>
                <a:sym typeface="Calibri"/>
              </a:rPr>
              <a:t> de SIV dos </a:t>
            </a:r>
            <a:r>
              <a:rPr lang="en-US" sz="2000" b="1" dirty="0" err="1">
                <a:solidFill>
                  <a:srgbClr val="C00000"/>
                </a:solidFill>
                <a:latin typeface="Calibri"/>
                <a:ea typeface="Calibri"/>
                <a:cs typeface="Calibri"/>
                <a:sym typeface="Calibri"/>
              </a:rPr>
              <a:t>chimpanzés</a:t>
            </a:r>
            <a:r>
              <a:rPr lang="en-US" sz="2000" b="1" dirty="0">
                <a:solidFill>
                  <a:srgbClr val="C00000"/>
                </a:solidFill>
                <a:latin typeface="Calibri"/>
                <a:ea typeface="Calibri"/>
                <a:cs typeface="Calibri"/>
                <a:sym typeface="Calibri"/>
              </a:rPr>
              <a:t> e </a:t>
            </a:r>
            <a:r>
              <a:rPr lang="en-US" sz="2000" b="1" dirty="0" err="1">
                <a:solidFill>
                  <a:srgbClr val="C00000"/>
                </a:solidFill>
                <a:latin typeface="Calibri"/>
                <a:ea typeface="Calibri"/>
                <a:cs typeface="Calibri"/>
                <a:sym typeface="Calibri"/>
              </a:rPr>
              <a:t>gorilas</a:t>
            </a:r>
            <a:r>
              <a:rPr lang="en-US" sz="2000" b="1" dirty="0">
                <a:solidFill>
                  <a:srgbClr val="C00000"/>
                </a:solidFill>
                <a:latin typeface="Calibri"/>
                <a:ea typeface="Calibri"/>
                <a:cs typeface="Calibri"/>
                <a:sym typeface="Calibri"/>
              </a:rPr>
              <a:t> e </a:t>
            </a:r>
            <a:r>
              <a:rPr lang="en-US" sz="2000" b="1" dirty="0" err="1">
                <a:solidFill>
                  <a:srgbClr val="C00000"/>
                </a:solidFill>
                <a:latin typeface="Calibri"/>
                <a:ea typeface="Calibri"/>
                <a:cs typeface="Calibri"/>
                <a:sym typeface="Calibri"/>
              </a:rPr>
              <a:t>quão</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perto</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eles</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estão</a:t>
            </a:r>
            <a:r>
              <a:rPr lang="en-US" sz="2000" b="1" dirty="0">
                <a:solidFill>
                  <a:srgbClr val="C00000"/>
                </a:solidFill>
                <a:latin typeface="Calibri"/>
                <a:ea typeface="Calibri"/>
                <a:cs typeface="Calibri"/>
                <a:sym typeface="Calibri"/>
              </a:rPr>
              <a:t> </a:t>
            </a:r>
            <a:r>
              <a:rPr lang="en-US" sz="2000" b="1" dirty="0" err="1">
                <a:solidFill>
                  <a:srgbClr val="C00000"/>
                </a:solidFill>
                <a:latin typeface="Calibri"/>
                <a:ea typeface="Calibri"/>
                <a:cs typeface="Calibri"/>
                <a:sym typeface="Calibri"/>
              </a:rPr>
              <a:t>relacionados</a:t>
            </a:r>
            <a:r>
              <a:rPr lang="en-US" sz="2000" b="1" dirty="0">
                <a:solidFill>
                  <a:srgbClr val="C00000"/>
                </a:solidFill>
                <a:latin typeface="Calibri"/>
                <a:ea typeface="Calibri"/>
                <a:cs typeface="Calibri"/>
                <a:sym typeface="Calibri"/>
              </a:rPr>
              <a:t> a HIV-1</a:t>
            </a:r>
            <a:endParaRPr sz="2000" b="1" dirty="0">
              <a:solidFill>
                <a:srgbClr val="C00000"/>
              </a:solidFill>
              <a:latin typeface="Calibri"/>
              <a:ea typeface="Calibri"/>
              <a:cs typeface="Calibri"/>
              <a:sym typeface="Calibri"/>
            </a:endParaRPr>
          </a:p>
        </p:txBody>
      </p:sp>
      <p:pic>
        <p:nvPicPr>
          <p:cNvPr id="345" name="Google Shape;345;p54" descr="379Bertiesgroup-IMG_5626_3.jpg"/>
          <p:cNvPicPr preferRelativeResize="0"/>
          <p:nvPr/>
        </p:nvPicPr>
        <p:blipFill rotWithShape="1">
          <a:blip r:embed="rId4">
            <a:alphaModFix/>
          </a:blip>
          <a:srcRect/>
          <a:stretch/>
        </p:blipFill>
        <p:spPr>
          <a:xfrm>
            <a:off x="233926" y="3638162"/>
            <a:ext cx="1244023" cy="18638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podemos concluir?</a:t>
            </a:r>
            <a:endParaRPr/>
          </a:p>
        </p:txBody>
      </p:sp>
      <p:sp>
        <p:nvSpPr>
          <p:cNvPr id="351" name="Google Shape;351;p55"/>
          <p:cNvSpPr txBox="1">
            <a:spLocks noGrp="1"/>
          </p:cNvSpPr>
          <p:nvPr>
            <p:ph type="body" idx="1"/>
          </p:nvPr>
        </p:nvSpPr>
        <p:spPr>
          <a:xfrm>
            <a:off x="457200" y="1600200"/>
            <a:ext cx="8229600" cy="480032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As seqüências genéticas de SIV</a:t>
            </a:r>
            <a:r>
              <a:rPr lang="en-US" sz="2720" baseline="-25000"/>
              <a:t>cpz</a:t>
            </a:r>
            <a:r>
              <a:rPr lang="en-US" sz="2720"/>
              <a:t> and SIV</a:t>
            </a:r>
            <a:r>
              <a:rPr lang="en-US" sz="2720" baseline="-25000"/>
              <a:t>gor</a:t>
            </a:r>
            <a:r>
              <a:rPr lang="en-US" sz="2720"/>
              <a:t> são quase idênticos aos dos quatro grupos de HIV-1</a:t>
            </a:r>
            <a:endParaRPr sz="2720"/>
          </a:p>
          <a:p>
            <a:pPr marL="742950" lvl="1" indent="-285750" algn="l" rtl="0">
              <a:lnSpc>
                <a:spcPct val="90000"/>
              </a:lnSpc>
              <a:spcBef>
                <a:spcPts val="476"/>
              </a:spcBef>
              <a:spcAft>
                <a:spcPts val="0"/>
              </a:spcAft>
              <a:buClr>
                <a:schemeClr val="dk1"/>
              </a:buClr>
              <a:buSzPts val="2380"/>
              <a:buChar char="–"/>
            </a:pPr>
            <a:r>
              <a:rPr lang="en-US" sz="2380"/>
              <a:t>Cada um deles representa um evento de transmissão diferente, que resultou em quatro diferentes estirpes de SIV infectar quatro (ou mais) diferentes seres humanos </a:t>
            </a:r>
            <a:endParaRPr/>
          </a:p>
          <a:p>
            <a:pPr marL="742950" lvl="1" indent="-285750" algn="l" rtl="0">
              <a:lnSpc>
                <a:spcPct val="90000"/>
              </a:lnSpc>
              <a:spcBef>
                <a:spcPts val="476"/>
              </a:spcBef>
              <a:spcAft>
                <a:spcPts val="0"/>
              </a:spcAft>
              <a:buClr>
                <a:schemeClr val="dk1"/>
              </a:buClr>
              <a:buSzPts val="2380"/>
              <a:buChar char="–"/>
            </a:pPr>
            <a:r>
              <a:rPr lang="en-US" sz="2380"/>
              <a:t>Grupos M e N vieram de </a:t>
            </a:r>
            <a:r>
              <a:rPr lang="en-US" sz="2380" i="1"/>
              <a:t>P. troglodytes troglodytes</a:t>
            </a:r>
            <a:endParaRPr/>
          </a:p>
          <a:p>
            <a:pPr marL="742950" lvl="1" indent="-285750" algn="l" rtl="0">
              <a:lnSpc>
                <a:spcPct val="90000"/>
              </a:lnSpc>
              <a:spcBef>
                <a:spcPts val="476"/>
              </a:spcBef>
              <a:spcAft>
                <a:spcPts val="0"/>
              </a:spcAft>
              <a:buClr>
                <a:schemeClr val="dk1"/>
              </a:buClr>
              <a:buSzPts val="2380"/>
              <a:buChar char="–"/>
            </a:pPr>
            <a:r>
              <a:rPr lang="en-US" sz="2380"/>
              <a:t>Grupos O e P vieram de gorilas de planície ocidental</a:t>
            </a:r>
            <a:endParaRPr sz="2380"/>
          </a:p>
          <a:p>
            <a:pPr marL="342900" lvl="0" indent="-342900" algn="l" rtl="0">
              <a:lnSpc>
                <a:spcPct val="90000"/>
              </a:lnSpc>
              <a:spcBef>
                <a:spcPts val="544"/>
              </a:spcBef>
              <a:spcAft>
                <a:spcPts val="0"/>
              </a:spcAft>
              <a:buClr>
                <a:schemeClr val="dk1"/>
              </a:buClr>
              <a:buSzPts val="2720"/>
              <a:buChar char="•"/>
            </a:pPr>
            <a:r>
              <a:rPr lang="en-US" sz="2720"/>
              <a:t>SIV</a:t>
            </a:r>
            <a:r>
              <a:rPr lang="en-US" sz="2720" baseline="-25000"/>
              <a:t>sm</a:t>
            </a:r>
            <a:r>
              <a:rPr lang="en-US" sz="2720"/>
              <a:t> cruzou pelo menos oito vezes a partir de mangabeys fuliginosos para humanos e foi transmitido de humanos para humanos como o HIV-2 (vamos deixar a história do HIV-2 para outro dia)</a:t>
            </a:r>
            <a:endParaRPr sz="272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Diversidade viral</a:t>
            </a:r>
            <a:endParaRPr/>
          </a:p>
        </p:txBody>
      </p:sp>
      <p:sp>
        <p:nvSpPr>
          <p:cNvPr id="363" name="Google Shape;363;p57"/>
          <p:cNvSpPr txBox="1">
            <a:spLocks noGrp="1"/>
          </p:cNvSpPr>
          <p:nvPr>
            <p:ph type="body" idx="1"/>
          </p:nvPr>
        </p:nvSpPr>
        <p:spPr>
          <a:xfrm>
            <a:off x="457200" y="1600200"/>
            <a:ext cx="4038600" cy="496743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90"/>
              <a:buChar char="•"/>
            </a:pPr>
            <a:r>
              <a:rPr lang="en-US" sz="2590"/>
              <a:t>Vamos olhar apenas no Grupo M, o subtipo que causou a pandemia de HIV</a:t>
            </a:r>
            <a:endParaRPr/>
          </a:p>
          <a:p>
            <a:pPr marL="342900" lvl="0" indent="-342900" algn="l" rtl="0">
              <a:lnSpc>
                <a:spcPct val="90000"/>
              </a:lnSpc>
              <a:spcBef>
                <a:spcPts val="518"/>
              </a:spcBef>
              <a:spcAft>
                <a:spcPts val="0"/>
              </a:spcAft>
              <a:buClr>
                <a:schemeClr val="dk1"/>
              </a:buClr>
              <a:buSzPts val="2590"/>
              <a:buChar char="•"/>
            </a:pPr>
            <a:r>
              <a:rPr lang="en-US" sz="2590"/>
              <a:t>Grupo M diversificou em 11 subgrupos separados e numerosas formas recombinantes</a:t>
            </a:r>
            <a:endParaRPr sz="2590"/>
          </a:p>
          <a:p>
            <a:pPr marL="342900" lvl="0" indent="-342900" algn="l" rtl="0">
              <a:lnSpc>
                <a:spcPct val="90000"/>
              </a:lnSpc>
              <a:spcBef>
                <a:spcPts val="518"/>
              </a:spcBef>
              <a:spcAft>
                <a:spcPts val="0"/>
              </a:spcAft>
              <a:buClr>
                <a:schemeClr val="dk1"/>
              </a:buClr>
              <a:buSzPts val="2590"/>
              <a:buChar char="•"/>
            </a:pPr>
            <a:r>
              <a:rPr lang="en-US" sz="2590"/>
              <a:t>Grupos N e P são muito raros; Grupo O é mais ou menos limitado a  Camarões</a:t>
            </a:r>
            <a:endParaRPr sz="2590"/>
          </a:p>
        </p:txBody>
      </p:sp>
      <p:pic>
        <p:nvPicPr>
          <p:cNvPr id="364" name="Google Shape;364;p57" descr="hiv.tiff"/>
          <p:cNvPicPr preferRelativeResize="0">
            <a:picLocks noGrp="1"/>
          </p:cNvPicPr>
          <p:nvPr>
            <p:ph type="body" idx="2"/>
          </p:nvPr>
        </p:nvPicPr>
        <p:blipFill rotWithShape="1">
          <a:blip r:embed="rId3">
            <a:alphaModFix/>
          </a:blip>
          <a:srcRect t="-462" b="-461"/>
          <a:stretch/>
        </p:blipFill>
        <p:spPr>
          <a:xfrm>
            <a:off x="4495800" y="1529301"/>
            <a:ext cx="4495800" cy="50383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600" b="1" dirty="0" err="1">
                <a:solidFill>
                  <a:srgbClr val="C00000"/>
                </a:solidFill>
              </a:rPr>
              <a:t>Diversidade</a:t>
            </a:r>
            <a:r>
              <a:rPr lang="en-US" sz="3600" b="1" dirty="0">
                <a:solidFill>
                  <a:srgbClr val="C00000"/>
                </a:solidFill>
              </a:rPr>
              <a:t> </a:t>
            </a:r>
            <a:r>
              <a:rPr lang="en-US" sz="3600" b="1" dirty="0" err="1">
                <a:solidFill>
                  <a:srgbClr val="C00000"/>
                </a:solidFill>
              </a:rPr>
              <a:t>geográfica</a:t>
            </a:r>
            <a:r>
              <a:rPr lang="en-US" sz="3600" b="1" dirty="0">
                <a:solidFill>
                  <a:srgbClr val="C00000"/>
                </a:solidFill>
              </a:rPr>
              <a:t> de HIV-1 por </a:t>
            </a:r>
            <a:r>
              <a:rPr lang="en-US" sz="3600" b="1" dirty="0" err="1">
                <a:solidFill>
                  <a:srgbClr val="C00000"/>
                </a:solidFill>
              </a:rPr>
              <a:t>subtipo</a:t>
            </a:r>
            <a:r>
              <a:rPr lang="en-US" sz="3600" b="1" dirty="0">
                <a:solidFill>
                  <a:srgbClr val="C00000"/>
                </a:solidFill>
              </a:rPr>
              <a:t> e </a:t>
            </a:r>
            <a:r>
              <a:rPr lang="en-US" sz="3600" b="1" dirty="0" err="1">
                <a:solidFill>
                  <a:srgbClr val="C00000"/>
                </a:solidFill>
              </a:rPr>
              <a:t>pais</a:t>
            </a:r>
            <a:r>
              <a:rPr lang="en-US" sz="3600" b="1" dirty="0">
                <a:solidFill>
                  <a:srgbClr val="C00000"/>
                </a:solidFill>
              </a:rPr>
              <a:t>, </a:t>
            </a:r>
            <a:r>
              <a:rPr lang="en-US" sz="3600" b="1" dirty="0" err="1">
                <a:solidFill>
                  <a:srgbClr val="C00000"/>
                </a:solidFill>
              </a:rPr>
              <a:t>África</a:t>
            </a:r>
            <a:r>
              <a:rPr lang="en-US" sz="3600" b="1" dirty="0">
                <a:solidFill>
                  <a:srgbClr val="C00000"/>
                </a:solidFill>
              </a:rPr>
              <a:t>, 2003</a:t>
            </a:r>
            <a:endParaRPr sz="3600" b="1" dirty="0">
              <a:solidFill>
                <a:srgbClr val="C00000"/>
              </a:solidFill>
            </a:endParaRPr>
          </a:p>
        </p:txBody>
      </p:sp>
      <p:pic>
        <p:nvPicPr>
          <p:cNvPr id="370" name="Google Shape;370;p58" descr="hivtype.tiff"/>
          <p:cNvPicPr preferRelativeResize="0">
            <a:picLocks noGrp="1"/>
          </p:cNvPicPr>
          <p:nvPr>
            <p:ph type="body" idx="1"/>
          </p:nvPr>
        </p:nvPicPr>
        <p:blipFill rotWithShape="1">
          <a:blip r:embed="rId3">
            <a:alphaModFix/>
          </a:blip>
          <a:srcRect l="-51951" r="-51951"/>
          <a:stretch/>
        </p:blipFill>
        <p:spPr>
          <a:xfrm>
            <a:off x="-416307" y="1600200"/>
            <a:ext cx="9560307" cy="5257800"/>
          </a:xfrm>
          <a:prstGeom prst="rect">
            <a:avLst/>
          </a:prstGeom>
          <a:noFill/>
          <a:ln>
            <a:noFill/>
          </a:ln>
        </p:spPr>
      </p:pic>
      <p:sp>
        <p:nvSpPr>
          <p:cNvPr id="371" name="Google Shape;371;p58"/>
          <p:cNvSpPr txBox="1"/>
          <p:nvPr/>
        </p:nvSpPr>
        <p:spPr>
          <a:xfrm>
            <a:off x="6756400" y="3162300"/>
            <a:ext cx="23876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 maior diversidade de subtipos do grupo M é na África Central na faixa de </a:t>
            </a:r>
            <a:r>
              <a:rPr lang="en-US" sz="1800" i="1">
                <a:solidFill>
                  <a:schemeClr val="dk1"/>
                </a:solidFill>
                <a:latin typeface="Calibri"/>
                <a:ea typeface="Calibri"/>
                <a:cs typeface="Calibri"/>
                <a:sym typeface="Calibri"/>
              </a:rPr>
              <a:t>P. troglodytes troglodytes</a:t>
            </a:r>
            <a:endParaRPr sz="1800" i="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sabemos?</a:t>
            </a:r>
            <a:endParaRPr/>
          </a:p>
        </p:txBody>
      </p:sp>
      <p:sp>
        <p:nvSpPr>
          <p:cNvPr id="377" name="Google Shape;377;p59"/>
          <p:cNvSpPr txBox="1">
            <a:spLocks noGrp="1"/>
          </p:cNvSpPr>
          <p:nvPr>
            <p:ph type="body" idx="1"/>
          </p:nvPr>
        </p:nvSpPr>
        <p:spPr>
          <a:xfrm>
            <a:off x="457200" y="1417638"/>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HIV-1 Group M está mais estreitamente relacionado com SIV do chimpanzé</a:t>
            </a:r>
            <a:endParaRPr sz="2720"/>
          </a:p>
          <a:p>
            <a:pPr marL="342900" lvl="0" indent="-342900" algn="l" rtl="0">
              <a:lnSpc>
                <a:spcPct val="90000"/>
              </a:lnSpc>
              <a:spcBef>
                <a:spcPts val="544"/>
              </a:spcBef>
              <a:spcAft>
                <a:spcPts val="0"/>
              </a:spcAft>
              <a:buClr>
                <a:schemeClr val="dk1"/>
              </a:buClr>
              <a:buSzPts val="2720"/>
              <a:buChar char="•"/>
            </a:pPr>
            <a:r>
              <a:rPr lang="en-US" sz="2720"/>
              <a:t>A faixa de </a:t>
            </a:r>
            <a:r>
              <a:rPr lang="en-US" sz="2720" i="1"/>
              <a:t>Pan troglodytes troglodytes </a:t>
            </a:r>
            <a:r>
              <a:rPr lang="en-US" sz="2720"/>
              <a:t>é estreita e gira em torno de Gabão, Guiné Equatorial e partes de Camarões, a República Centro Africano e a República do Congo</a:t>
            </a:r>
            <a:endParaRPr/>
          </a:p>
          <a:p>
            <a:pPr marL="342900" lvl="0" indent="-342900" algn="l" rtl="0">
              <a:lnSpc>
                <a:spcPct val="90000"/>
              </a:lnSpc>
              <a:spcBef>
                <a:spcPts val="544"/>
              </a:spcBef>
              <a:spcAft>
                <a:spcPts val="0"/>
              </a:spcAft>
              <a:buClr>
                <a:schemeClr val="dk1"/>
              </a:buClr>
              <a:buSzPts val="2720"/>
              <a:buChar char="•"/>
            </a:pPr>
            <a:r>
              <a:rPr lang="en-US" sz="2720"/>
              <a:t>A sua faixa gira em torno com a do </a:t>
            </a:r>
            <a:r>
              <a:rPr lang="en-US" sz="2720" i="1"/>
              <a:t>G. gorilla </a:t>
            </a:r>
            <a:r>
              <a:rPr lang="en-US" sz="2720"/>
              <a:t>(fonte de Grupos O e P)</a:t>
            </a:r>
            <a:endParaRPr/>
          </a:p>
          <a:p>
            <a:pPr marL="342900" lvl="0" indent="-342900" algn="l" rtl="0">
              <a:lnSpc>
                <a:spcPct val="90000"/>
              </a:lnSpc>
              <a:spcBef>
                <a:spcPts val="544"/>
              </a:spcBef>
              <a:spcAft>
                <a:spcPts val="0"/>
              </a:spcAft>
              <a:buClr>
                <a:schemeClr val="dk1"/>
              </a:buClr>
              <a:buSzPts val="2720"/>
              <a:buChar char="•"/>
            </a:pPr>
            <a:r>
              <a:rPr lang="en-US" sz="2720"/>
              <a:t>A maior diversidade de subtipos de HIV-1 é na África Central</a:t>
            </a:r>
            <a:endParaRPr/>
          </a:p>
          <a:p>
            <a:pPr marL="342900" lvl="0" indent="-342900" algn="l" rtl="0">
              <a:lnSpc>
                <a:spcPct val="90000"/>
              </a:lnSpc>
              <a:spcBef>
                <a:spcPts val="544"/>
              </a:spcBef>
              <a:spcAft>
                <a:spcPts val="0"/>
              </a:spcAft>
              <a:buClr>
                <a:schemeClr val="dk1"/>
              </a:buClr>
              <a:buSzPts val="2720"/>
              <a:buChar char="•"/>
            </a:pPr>
            <a:r>
              <a:rPr lang="en-US" sz="2720"/>
              <a:t>Esses fatos sugerem um evento de cruzamento de espécies em que um humano foi infectado SIV</a:t>
            </a:r>
            <a:r>
              <a:rPr lang="en-US" sz="2720" baseline="-25000"/>
              <a:t>cpz</a:t>
            </a:r>
            <a:r>
              <a:rPr lang="en-US" sz="2720"/>
              <a:t> dentro da faixa de </a:t>
            </a:r>
            <a:r>
              <a:rPr lang="en-US" sz="2720" i="1"/>
              <a:t>P. troglodytes troglodytes</a:t>
            </a:r>
            <a:endParaRPr sz="272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mais sabemos?</a:t>
            </a:r>
            <a:endParaRPr/>
          </a:p>
        </p:txBody>
      </p:sp>
      <p:sp>
        <p:nvSpPr>
          <p:cNvPr id="383" name="Google Shape;383;p60"/>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Há amostras de patologia do Congo belga de 1959 e 1960, que foram positivas para o HIV-1 grupo M</a:t>
            </a:r>
            <a:endParaRPr/>
          </a:p>
          <a:p>
            <a:pPr marL="342900" lvl="0" indent="-342900" algn="l" rtl="0">
              <a:lnSpc>
                <a:spcPct val="80000"/>
              </a:lnSpc>
              <a:spcBef>
                <a:spcPts val="544"/>
              </a:spcBef>
              <a:spcAft>
                <a:spcPts val="0"/>
              </a:spcAft>
              <a:buClr>
                <a:schemeClr val="dk1"/>
              </a:buClr>
              <a:buSzPts val="2720"/>
              <a:buChar char="•"/>
            </a:pPr>
            <a:r>
              <a:rPr lang="en-US" sz="2720"/>
              <a:t>Nenhum traço do HIV em outras partes da África antes dos anos 1980 (Nairobi, em profissionais do sexo em 1980-81)</a:t>
            </a:r>
            <a:endParaRPr/>
          </a:p>
          <a:p>
            <a:pPr marL="342900" lvl="0" indent="-342900" algn="l" rtl="0">
              <a:lnSpc>
                <a:spcPct val="80000"/>
              </a:lnSpc>
              <a:spcBef>
                <a:spcPts val="544"/>
              </a:spcBef>
              <a:spcAft>
                <a:spcPts val="0"/>
              </a:spcAft>
              <a:buClr>
                <a:schemeClr val="dk1"/>
              </a:buClr>
              <a:buSzPts val="2720"/>
              <a:buChar char="•"/>
            </a:pPr>
            <a:r>
              <a:rPr lang="en-US" sz="2720"/>
              <a:t>Os primeiros casos europeus todos ligados para o Congo ou Zaire (Noruega, 1976; cirurgião dinamarquês trabalhando no Zaire, em 1975; piloto canadense que caiu e recebeu sangue no noroeste do Zaire, em 1976)</a:t>
            </a:r>
            <a:endParaRPr/>
          </a:p>
          <a:p>
            <a:pPr marL="342900" lvl="0" indent="-342900" algn="l" rtl="0">
              <a:lnSpc>
                <a:spcPct val="80000"/>
              </a:lnSpc>
              <a:spcBef>
                <a:spcPts val="544"/>
              </a:spcBef>
              <a:spcAft>
                <a:spcPts val="0"/>
              </a:spcAft>
              <a:buClr>
                <a:schemeClr val="dk1"/>
              </a:buClr>
              <a:buSzPts val="2720"/>
              <a:buChar char="•"/>
            </a:pPr>
            <a:r>
              <a:rPr lang="en-US" sz="2720"/>
              <a:t>Alguns casos no Hospital Universitário no Zaire ao fim de decada de 1960 e ao início de decada de 1970</a:t>
            </a:r>
            <a:endParaRPr sz="2720"/>
          </a:p>
          <a:p>
            <a:pPr marL="342900" lvl="0" indent="-342900" algn="l" rtl="0">
              <a:lnSpc>
                <a:spcPct val="80000"/>
              </a:lnSpc>
              <a:spcBef>
                <a:spcPts val="544"/>
              </a:spcBef>
              <a:spcAft>
                <a:spcPts val="0"/>
              </a:spcAft>
              <a:buClr>
                <a:schemeClr val="dk1"/>
              </a:buClr>
              <a:buSzPts val="2720"/>
              <a:buChar char="•"/>
            </a:pPr>
            <a:r>
              <a:rPr lang="en-US" sz="2720"/>
              <a:t>Esta e outras evidências sugerem fortemente que o HIV-1 grupo M divergiram de SIV</a:t>
            </a:r>
            <a:r>
              <a:rPr lang="en-US" sz="2720" baseline="-25000"/>
              <a:t>cpz</a:t>
            </a:r>
            <a:r>
              <a:rPr lang="en-US" sz="2720"/>
              <a:t> na África Central</a:t>
            </a:r>
            <a:endParaRPr sz="272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argumento decisivo</a:t>
            </a:r>
            <a:endParaRPr/>
          </a:p>
        </p:txBody>
      </p:sp>
      <p:sp>
        <p:nvSpPr>
          <p:cNvPr id="389" name="Google Shape;389;p61"/>
          <p:cNvSpPr txBox="1">
            <a:spLocks noGrp="1"/>
          </p:cNvSpPr>
          <p:nvPr>
            <p:ph type="body" idx="1"/>
          </p:nvPr>
        </p:nvSpPr>
        <p:spPr>
          <a:xfrm>
            <a:off x="457200" y="1600200"/>
            <a:ext cx="8229600" cy="4965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Keele e colegas desenvolveram métodos não-invasivos para testes de urina e fezes de chimpanzés selvagens para os subtipos de SIV</a:t>
            </a:r>
            <a:endParaRPr/>
          </a:p>
          <a:p>
            <a:pPr marL="342900" lvl="0" indent="-342900" algn="l" rtl="0">
              <a:lnSpc>
                <a:spcPct val="80000"/>
              </a:lnSpc>
              <a:spcBef>
                <a:spcPts val="544"/>
              </a:spcBef>
              <a:spcAft>
                <a:spcPts val="0"/>
              </a:spcAft>
              <a:buClr>
                <a:schemeClr val="dk1"/>
              </a:buClr>
              <a:buSzPts val="2720"/>
              <a:buChar char="•"/>
            </a:pPr>
            <a:r>
              <a:rPr lang="en-US" sz="2720"/>
              <a:t>SIV é generalizada entre os chimpanzés selvagens</a:t>
            </a:r>
            <a:endParaRPr/>
          </a:p>
          <a:p>
            <a:pPr marL="742950" lvl="1" indent="-285750" algn="l" rtl="0">
              <a:lnSpc>
                <a:spcPct val="80000"/>
              </a:lnSpc>
              <a:spcBef>
                <a:spcPts val="476"/>
              </a:spcBef>
              <a:spcAft>
                <a:spcPts val="0"/>
              </a:spcAft>
              <a:buClr>
                <a:schemeClr val="dk1"/>
              </a:buClr>
              <a:buSzPts val="2380"/>
              <a:buChar char="–"/>
            </a:pPr>
            <a:r>
              <a:rPr lang="en-US" sz="2380"/>
              <a:t>Prevalência de até 30% em algumas tropas</a:t>
            </a:r>
            <a:endParaRPr sz="2380"/>
          </a:p>
          <a:p>
            <a:pPr marL="742950" lvl="1" indent="-285750" algn="l" rtl="0">
              <a:lnSpc>
                <a:spcPct val="80000"/>
              </a:lnSpc>
              <a:spcBef>
                <a:spcPts val="476"/>
              </a:spcBef>
              <a:spcAft>
                <a:spcPts val="0"/>
              </a:spcAft>
              <a:buClr>
                <a:schemeClr val="dk1"/>
              </a:buClr>
              <a:buSzPts val="2380"/>
              <a:buChar char="–"/>
            </a:pPr>
            <a:r>
              <a:rPr lang="en-US" sz="2380"/>
              <a:t>Não SIV em </a:t>
            </a:r>
            <a:r>
              <a:rPr lang="en-US" sz="2380" i="1"/>
              <a:t>P. t. verus </a:t>
            </a:r>
            <a:r>
              <a:rPr lang="en-US" sz="2380"/>
              <a:t>ou </a:t>
            </a:r>
            <a:r>
              <a:rPr lang="en-US" sz="2380" i="1"/>
              <a:t>P. t. ellioti</a:t>
            </a:r>
            <a:endParaRPr sz="2380" i="1"/>
          </a:p>
          <a:p>
            <a:pPr marL="742950" lvl="1" indent="-285750" algn="l" rtl="0">
              <a:lnSpc>
                <a:spcPct val="80000"/>
              </a:lnSpc>
              <a:spcBef>
                <a:spcPts val="476"/>
              </a:spcBef>
              <a:spcAft>
                <a:spcPts val="0"/>
              </a:spcAft>
              <a:buClr>
                <a:schemeClr val="dk1"/>
              </a:buClr>
              <a:buSzPts val="2380"/>
              <a:buChar char="–"/>
            </a:pPr>
            <a:r>
              <a:rPr lang="en-US" sz="2380"/>
              <a:t>Estirpes diferem geograficamente por causa de rios, etc.</a:t>
            </a:r>
            <a:endParaRPr/>
          </a:p>
          <a:p>
            <a:pPr marL="742950" lvl="1" indent="-285750" algn="l" rtl="0">
              <a:lnSpc>
                <a:spcPct val="80000"/>
              </a:lnSpc>
              <a:spcBef>
                <a:spcPts val="476"/>
              </a:spcBef>
              <a:spcAft>
                <a:spcPts val="0"/>
              </a:spcAft>
              <a:buClr>
                <a:schemeClr val="dk1"/>
              </a:buClr>
              <a:buSzPts val="2380"/>
              <a:buChar char="–"/>
            </a:pPr>
            <a:r>
              <a:rPr lang="en-US" sz="2380"/>
              <a:t>Isolado de uma tropa um SIV essencialmente idêntico ao ancestral vírus de Grupo M</a:t>
            </a:r>
            <a:endParaRPr/>
          </a:p>
          <a:p>
            <a:pPr marL="342900" lvl="0" indent="-342900" algn="l" rtl="0">
              <a:lnSpc>
                <a:spcPct val="80000"/>
              </a:lnSpc>
              <a:spcBef>
                <a:spcPts val="544"/>
              </a:spcBef>
              <a:spcAft>
                <a:spcPts val="0"/>
              </a:spcAft>
              <a:buClr>
                <a:schemeClr val="dk1"/>
              </a:buClr>
              <a:buSzPts val="2720"/>
              <a:buChar char="•"/>
            </a:pPr>
            <a:r>
              <a:rPr lang="en-US" sz="2720"/>
              <a:t>Chimpanzés que deu origem à pandemia pelo HIV-1 grupo M são do canto extremo sudeste de Camarões, em uma área ladeada pelos rios Ngoko (ou Dja) e Sangha</a:t>
            </a:r>
            <a:endParaRPr sz="2720"/>
          </a:p>
          <a:p>
            <a:pPr marL="742950" lvl="1" indent="-134619" algn="l" rtl="0">
              <a:lnSpc>
                <a:spcPct val="80000"/>
              </a:lnSpc>
              <a:spcBef>
                <a:spcPts val="476"/>
              </a:spcBef>
              <a:spcAft>
                <a:spcPts val="0"/>
              </a:spcAft>
              <a:buClr>
                <a:schemeClr val="dk1"/>
              </a:buClr>
              <a:buSzPts val="2380"/>
              <a:buNone/>
            </a:pPr>
            <a:endParaRPr sz="2380"/>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300762" y="274638"/>
            <a:ext cx="858842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A origem de Aids ou pelo menos HIV-1 Grupo M (</a:t>
            </a:r>
            <a:r>
              <a:rPr lang="en-US" sz="3959" i="1"/>
              <a:t>P. troglodytes troglodytes </a:t>
            </a:r>
            <a:r>
              <a:rPr lang="en-US" sz="3959"/>
              <a:t>tropa MB)</a:t>
            </a:r>
            <a:endParaRPr sz="3959"/>
          </a:p>
        </p:txBody>
      </p:sp>
      <p:pic>
        <p:nvPicPr>
          <p:cNvPr id="395" name="Google Shape;395;p62" descr="sivgeorgraphy.tiff"/>
          <p:cNvPicPr preferRelativeResize="0">
            <a:picLocks noGrp="1"/>
          </p:cNvPicPr>
          <p:nvPr>
            <p:ph type="body" idx="1"/>
          </p:nvPr>
        </p:nvPicPr>
        <p:blipFill rotWithShape="1">
          <a:blip r:embed="rId3">
            <a:alphaModFix/>
          </a:blip>
          <a:srcRect t="-6472" b="-6472"/>
          <a:stretch/>
        </p:blipFill>
        <p:spPr>
          <a:xfrm>
            <a:off x="79879" y="1600200"/>
            <a:ext cx="9064121" cy="4984917"/>
          </a:xfrm>
          <a:prstGeom prst="rect">
            <a:avLst/>
          </a:prstGeom>
          <a:noFill/>
          <a:ln>
            <a:noFill/>
          </a:ln>
        </p:spPr>
      </p:pic>
      <p:sp>
        <p:nvSpPr>
          <p:cNvPr id="396" name="Google Shape;396;p62"/>
          <p:cNvSpPr txBox="1"/>
          <p:nvPr/>
        </p:nvSpPr>
        <p:spPr>
          <a:xfrm>
            <a:off x="79879" y="6400451"/>
            <a:ext cx="49825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Grupo N também pode ser localizado para tropa EK</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3" descr="sivisolatetree.tiff"/>
          <p:cNvPicPr preferRelativeResize="0">
            <a:picLocks noGrp="1"/>
          </p:cNvPicPr>
          <p:nvPr>
            <p:ph type="body" idx="1"/>
          </p:nvPr>
        </p:nvPicPr>
        <p:blipFill rotWithShape="1">
          <a:blip r:embed="rId3">
            <a:alphaModFix/>
          </a:blip>
          <a:srcRect l="-21968" r="-21968"/>
          <a:stretch/>
        </p:blipFill>
        <p:spPr>
          <a:xfrm>
            <a:off x="-1470392" y="273352"/>
            <a:ext cx="11972926" cy="65846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Rio Ngoko, fronteira de </a:t>
            </a:r>
            <a:br>
              <a:rPr lang="en-US" sz="3959"/>
            </a:br>
            <a:r>
              <a:rPr lang="en-US" sz="3959"/>
              <a:t>Camarões e Congo</a:t>
            </a:r>
            <a:endParaRPr sz="3959"/>
          </a:p>
        </p:txBody>
      </p:sp>
      <p:pic>
        <p:nvPicPr>
          <p:cNvPr id="407" name="Google Shape;407;p64" descr="ngoko.tiff"/>
          <p:cNvPicPr preferRelativeResize="0">
            <a:picLocks noGrp="1"/>
          </p:cNvPicPr>
          <p:nvPr>
            <p:ph type="body" idx="1"/>
          </p:nvPr>
        </p:nvPicPr>
        <p:blipFill rotWithShape="1">
          <a:blip r:embed="rId3">
            <a:alphaModFix/>
          </a:blip>
          <a:srcRect l="-1505" r="-1505"/>
          <a:stretch/>
        </p:blipFill>
        <p:spPr>
          <a:xfrm>
            <a:off x="156997" y="1600200"/>
            <a:ext cx="8913715" cy="490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8" descr="Tarzan_of_the_Apes_in_color.jpg"/>
          <p:cNvPicPr preferRelativeResize="0">
            <a:picLocks noGrp="1"/>
          </p:cNvPicPr>
          <p:nvPr>
            <p:ph type="body" idx="1"/>
          </p:nvPr>
        </p:nvPicPr>
        <p:blipFill rotWithShape="1">
          <a:blip r:embed="rId3">
            <a:alphaModFix/>
          </a:blip>
          <a:srcRect l="-81012" r="-81011"/>
          <a:stretch/>
        </p:blipFill>
        <p:spPr>
          <a:xfrm>
            <a:off x="-1207363" y="419100"/>
            <a:ext cx="11099748" cy="6019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Quando ocorreu o cruzando?</a:t>
            </a:r>
            <a:endParaRPr/>
          </a:p>
        </p:txBody>
      </p:sp>
      <p:sp>
        <p:nvSpPr>
          <p:cNvPr id="413" name="Google Shape;413;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Existem técnicas computacionais para estimar quando dois genomas virais divergiram entre si (relógio molecular)</a:t>
            </a:r>
            <a:endParaRPr/>
          </a:p>
          <a:p>
            <a:pPr marL="342900" lvl="0" indent="-342900" algn="l" rtl="0">
              <a:lnSpc>
                <a:spcPct val="80000"/>
              </a:lnSpc>
              <a:spcBef>
                <a:spcPts val="592"/>
              </a:spcBef>
              <a:spcAft>
                <a:spcPts val="0"/>
              </a:spcAft>
              <a:buClr>
                <a:schemeClr val="dk1"/>
              </a:buClr>
              <a:buSzPts val="2960"/>
              <a:buChar char="•"/>
            </a:pPr>
            <a:r>
              <a:rPr lang="en-US" sz="2960"/>
              <a:t>Baseadas na extrapolação de sequências de amostras de diferentes épocas</a:t>
            </a:r>
            <a:endParaRPr/>
          </a:p>
          <a:p>
            <a:pPr marL="342900" lvl="0" indent="-342900" algn="l" rtl="0">
              <a:lnSpc>
                <a:spcPct val="80000"/>
              </a:lnSpc>
              <a:spcBef>
                <a:spcPts val="592"/>
              </a:spcBef>
              <a:spcAft>
                <a:spcPts val="0"/>
              </a:spcAft>
              <a:buClr>
                <a:schemeClr val="dk1"/>
              </a:buClr>
              <a:buSzPts val="2960"/>
              <a:buChar char="•"/>
            </a:pPr>
            <a:r>
              <a:rPr lang="en-US" sz="2960"/>
              <a:t>O isolado de Kinshasa de 1959 é o HIV-1 mais antigo</a:t>
            </a:r>
            <a:endParaRPr sz="2960"/>
          </a:p>
          <a:p>
            <a:pPr marL="342900" lvl="0" indent="-342900" algn="l" rtl="0">
              <a:lnSpc>
                <a:spcPct val="80000"/>
              </a:lnSpc>
              <a:spcBef>
                <a:spcPts val="592"/>
              </a:spcBef>
              <a:spcAft>
                <a:spcPts val="0"/>
              </a:spcAft>
              <a:buClr>
                <a:schemeClr val="dk1"/>
              </a:buClr>
              <a:buSzPts val="2960"/>
              <a:buChar char="•"/>
            </a:pPr>
            <a:r>
              <a:rPr lang="en-US" sz="2960"/>
              <a:t>Baseado nestes métodos, cientistas dos Laboratórios Nacionais de Los Alamos calcularam que o Grupo M de HIV1 e SIV</a:t>
            </a:r>
            <a:r>
              <a:rPr lang="en-US" sz="2960" baseline="-25000"/>
              <a:t>cpz</a:t>
            </a:r>
            <a:r>
              <a:rPr lang="en-US" sz="2960"/>
              <a:t> divergiram em 1921 (95% intervalo de confianza, 1908-1933)</a:t>
            </a:r>
            <a:endParaRPr sz="296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66" descr="timing.tiff"/>
          <p:cNvPicPr preferRelativeResize="0">
            <a:picLocks noGrp="1"/>
          </p:cNvPicPr>
          <p:nvPr>
            <p:ph type="body" idx="1"/>
          </p:nvPr>
        </p:nvPicPr>
        <p:blipFill rotWithShape="1">
          <a:blip r:embed="rId3">
            <a:alphaModFix/>
          </a:blip>
          <a:srcRect l="-5465" r="-5464"/>
          <a:stretch/>
        </p:blipFill>
        <p:spPr>
          <a:xfrm>
            <a:off x="-546100" y="0"/>
            <a:ext cx="10158031"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7"/>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Como foi o cruzando? Resposta mais provável é abate de carne de animais selvagens (bushmeat)</a:t>
            </a:r>
            <a:endParaRPr sz="3959"/>
          </a:p>
        </p:txBody>
      </p:sp>
      <p:pic>
        <p:nvPicPr>
          <p:cNvPr id="424" name="Google Shape;424;p67" descr="bushmeat.tiff"/>
          <p:cNvPicPr preferRelativeResize="0">
            <a:picLocks noGrp="1"/>
          </p:cNvPicPr>
          <p:nvPr>
            <p:ph type="body" idx="1"/>
          </p:nvPr>
        </p:nvPicPr>
        <p:blipFill rotWithShape="1">
          <a:blip r:embed="rId3">
            <a:alphaModFix/>
          </a:blip>
          <a:srcRect l="-4902" r="-4902"/>
          <a:stretch/>
        </p:blipFill>
        <p:spPr>
          <a:xfrm>
            <a:off x="457200" y="1968500"/>
            <a:ext cx="8229600" cy="45259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Um mercado de bushmeat</a:t>
            </a:r>
            <a:endParaRPr/>
          </a:p>
        </p:txBody>
      </p:sp>
      <p:pic>
        <p:nvPicPr>
          <p:cNvPr id="430" name="Google Shape;430;p68" descr="bushmeat2.tiff"/>
          <p:cNvPicPr preferRelativeResize="0">
            <a:picLocks noGrp="1"/>
          </p:cNvPicPr>
          <p:nvPr>
            <p:ph type="body" idx="1"/>
          </p:nvPr>
        </p:nvPicPr>
        <p:blipFill rotWithShape="1">
          <a:blip r:embed="rId3">
            <a:alphaModFix/>
          </a:blip>
          <a:srcRect t="-466" b="-466"/>
          <a:stretch/>
        </p:blipFill>
        <p:spPr>
          <a:xfrm>
            <a:off x="215900" y="1600200"/>
            <a:ext cx="8831720" cy="48571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Existe alguma prova de que os caçadores de primatas pegam vírus transmitidos por via sanguïnea?</a:t>
            </a:r>
            <a:endParaRPr sz="3959"/>
          </a:p>
        </p:txBody>
      </p:sp>
      <p:sp>
        <p:nvSpPr>
          <p:cNvPr id="436" name="Google Shape;436;p69"/>
          <p:cNvSpPr txBox="1">
            <a:spLocks noGrp="1"/>
          </p:cNvSpPr>
          <p:nvPr>
            <p:ph type="body" idx="1"/>
          </p:nvPr>
        </p:nvSpPr>
        <p:spPr>
          <a:xfrm>
            <a:off x="457200" y="20447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Mouniga-Ondémé e coleagas testieram 78 caçadores do Gabão para a infecção com o vírus símio espumoso (SFV), um retrovírus não-patogênico e distantemente relacionado ao SIV e o HIV</a:t>
            </a:r>
            <a:endParaRPr sz="2960"/>
          </a:p>
          <a:p>
            <a:pPr marL="342900" lvl="0" indent="-342900" algn="l" rtl="0">
              <a:lnSpc>
                <a:spcPct val="80000"/>
              </a:lnSpc>
              <a:spcBef>
                <a:spcPts val="592"/>
              </a:spcBef>
              <a:spcAft>
                <a:spcPts val="0"/>
              </a:spcAft>
              <a:buClr>
                <a:schemeClr val="dk1"/>
              </a:buClr>
              <a:buSzPts val="2960"/>
              <a:buChar char="•"/>
            </a:pPr>
            <a:r>
              <a:rPr lang="en-US" sz="2960"/>
              <a:t>Todos tinham histórias de terem sido mordidos ou arranhados por primatas não-humanos</a:t>
            </a:r>
            <a:endParaRPr/>
          </a:p>
          <a:p>
            <a:pPr marL="342900" lvl="0" indent="-342900" algn="l" rtl="0">
              <a:lnSpc>
                <a:spcPct val="80000"/>
              </a:lnSpc>
              <a:spcBef>
                <a:spcPts val="592"/>
              </a:spcBef>
              <a:spcAft>
                <a:spcPts val="0"/>
              </a:spcAft>
              <a:buClr>
                <a:schemeClr val="dk1"/>
              </a:buClr>
              <a:buSzPts val="2960"/>
              <a:buChar char="•"/>
            </a:pPr>
            <a:r>
              <a:rPr lang="en-US" sz="2960"/>
              <a:t>19 (24%) tiveram evidência da infecção com SFV</a:t>
            </a:r>
            <a:endParaRPr sz="2960"/>
          </a:p>
          <a:p>
            <a:pPr marL="342900" lvl="0" indent="-342900" algn="l" rtl="0">
              <a:lnSpc>
                <a:spcPct val="80000"/>
              </a:lnSpc>
              <a:spcBef>
                <a:spcPts val="592"/>
              </a:spcBef>
              <a:spcAft>
                <a:spcPts val="0"/>
              </a:spcAft>
              <a:buClr>
                <a:schemeClr val="dk1"/>
              </a:buClr>
              <a:buSzPts val="2960"/>
              <a:buChar char="•"/>
            </a:pPr>
            <a:r>
              <a:rPr lang="en-US" sz="2960"/>
              <a:t>Assim, as actividades associadas com a caça de primatas pode levar a transmissão entre espécies de retrovírus</a:t>
            </a:r>
            <a:endParaRPr sz="296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Tempo para um pergunta rápida…</a:t>
            </a:r>
            <a:br>
              <a:rPr lang="en-US" sz="3959"/>
            </a:br>
            <a:r>
              <a:rPr lang="en-US" sz="3959"/>
              <a:t>De que país é esta bandeira?</a:t>
            </a:r>
            <a:endParaRPr sz="3959"/>
          </a:p>
        </p:txBody>
      </p:sp>
      <p:pic>
        <p:nvPicPr>
          <p:cNvPr id="442" name="Google Shape;442;p70" descr="125px-AEF_flag.png"/>
          <p:cNvPicPr preferRelativeResize="0">
            <a:picLocks noGrp="1"/>
          </p:cNvPicPr>
          <p:nvPr>
            <p:ph type="body" idx="1"/>
          </p:nvPr>
        </p:nvPicPr>
        <p:blipFill rotWithShape="1">
          <a:blip r:embed="rId3">
            <a:alphaModFix/>
          </a:blip>
          <a:srcRect l="-10367" r="-10367"/>
          <a:stretch/>
        </p:blipFill>
        <p:spPr>
          <a:xfrm>
            <a:off x="457200" y="1600200"/>
            <a:ext cx="8229600" cy="45259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Afrique équatoriale française</a:t>
            </a:r>
            <a:endParaRPr/>
          </a:p>
        </p:txBody>
      </p:sp>
      <p:sp>
        <p:nvSpPr>
          <p:cNvPr id="448" name="Google Shape;448;p71"/>
          <p:cNvSpPr txBox="1">
            <a:spLocks noGrp="1"/>
          </p:cNvSpPr>
          <p:nvPr>
            <p:ph type="body" idx="1"/>
          </p:nvPr>
        </p:nvSpPr>
        <p:spPr>
          <a:xfrm>
            <a:off x="457200" y="1600200"/>
            <a:ext cx="4038600" cy="5016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380"/>
              <a:buChar char="•"/>
            </a:pPr>
            <a:r>
              <a:rPr lang="en-US" sz="2380"/>
              <a:t>Cinco territórios</a:t>
            </a:r>
            <a:endParaRPr sz="2380"/>
          </a:p>
          <a:p>
            <a:pPr marL="742950" lvl="1" indent="-285750" algn="l" rtl="0">
              <a:lnSpc>
                <a:spcPct val="80000"/>
              </a:lnSpc>
              <a:spcBef>
                <a:spcPts val="408"/>
              </a:spcBef>
              <a:spcAft>
                <a:spcPts val="0"/>
              </a:spcAft>
              <a:buClr>
                <a:schemeClr val="dk1"/>
              </a:buClr>
              <a:buSzPts val="2040"/>
              <a:buChar char="–"/>
            </a:pPr>
            <a:r>
              <a:rPr lang="en-US" sz="2040"/>
              <a:t>Moyen Congo</a:t>
            </a:r>
            <a:endParaRPr/>
          </a:p>
          <a:p>
            <a:pPr marL="742950" lvl="1" indent="-285750" algn="l" rtl="0">
              <a:lnSpc>
                <a:spcPct val="80000"/>
              </a:lnSpc>
              <a:spcBef>
                <a:spcPts val="408"/>
              </a:spcBef>
              <a:spcAft>
                <a:spcPts val="0"/>
              </a:spcAft>
              <a:buClr>
                <a:schemeClr val="dk1"/>
              </a:buClr>
              <a:buSzPts val="2040"/>
              <a:buChar char="–"/>
            </a:pPr>
            <a:r>
              <a:rPr lang="en-US" sz="2040"/>
              <a:t>Gabon</a:t>
            </a:r>
            <a:endParaRPr/>
          </a:p>
          <a:p>
            <a:pPr marL="742950" lvl="1" indent="-285750" algn="l" rtl="0">
              <a:lnSpc>
                <a:spcPct val="80000"/>
              </a:lnSpc>
              <a:spcBef>
                <a:spcPts val="408"/>
              </a:spcBef>
              <a:spcAft>
                <a:spcPts val="0"/>
              </a:spcAft>
              <a:buClr>
                <a:schemeClr val="dk1"/>
              </a:buClr>
              <a:buSzPts val="2040"/>
              <a:buChar char="–"/>
            </a:pPr>
            <a:r>
              <a:rPr lang="en-US" sz="2040"/>
              <a:t>Oubanggui-Chari</a:t>
            </a:r>
            <a:endParaRPr/>
          </a:p>
          <a:p>
            <a:pPr marL="742950" lvl="1" indent="-285750" algn="l" rtl="0">
              <a:lnSpc>
                <a:spcPct val="80000"/>
              </a:lnSpc>
              <a:spcBef>
                <a:spcPts val="408"/>
              </a:spcBef>
              <a:spcAft>
                <a:spcPts val="0"/>
              </a:spcAft>
              <a:buClr>
                <a:schemeClr val="dk1"/>
              </a:buClr>
              <a:buSzPts val="2040"/>
              <a:buChar char="–"/>
            </a:pPr>
            <a:r>
              <a:rPr lang="en-US" sz="2040"/>
              <a:t>Tchad</a:t>
            </a:r>
            <a:endParaRPr/>
          </a:p>
          <a:p>
            <a:pPr marL="742950" lvl="1" indent="-285750" algn="l" rtl="0">
              <a:lnSpc>
                <a:spcPct val="80000"/>
              </a:lnSpc>
              <a:spcBef>
                <a:spcPts val="408"/>
              </a:spcBef>
              <a:spcAft>
                <a:spcPts val="0"/>
              </a:spcAft>
              <a:buClr>
                <a:schemeClr val="dk1"/>
              </a:buClr>
              <a:buSzPts val="2040"/>
              <a:buChar char="–"/>
            </a:pPr>
            <a:r>
              <a:rPr lang="en-US" sz="2040"/>
              <a:t>Cameroun français (após a transferência da Alemanha ao fim da primeira guerra mundial)</a:t>
            </a:r>
            <a:endParaRPr sz="2040"/>
          </a:p>
          <a:p>
            <a:pPr marL="342900" lvl="0" indent="-342900" algn="l" rtl="0">
              <a:lnSpc>
                <a:spcPct val="80000"/>
              </a:lnSpc>
              <a:spcBef>
                <a:spcPts val="476"/>
              </a:spcBef>
              <a:spcAft>
                <a:spcPts val="0"/>
              </a:spcAft>
              <a:buClr>
                <a:schemeClr val="dk1"/>
              </a:buClr>
              <a:buSzPts val="2380"/>
              <a:buChar char="•"/>
            </a:pPr>
            <a:r>
              <a:rPr lang="en-US" sz="2380"/>
              <a:t>A capital era Brazzaville (localizado direitamente em frente do rio Congo de Léopoldville)</a:t>
            </a:r>
            <a:endParaRPr/>
          </a:p>
          <a:p>
            <a:pPr marL="342900" lvl="0" indent="-342900" algn="l" rtl="0">
              <a:lnSpc>
                <a:spcPct val="80000"/>
              </a:lnSpc>
              <a:spcBef>
                <a:spcPts val="476"/>
              </a:spcBef>
              <a:spcAft>
                <a:spcPts val="0"/>
              </a:spcAft>
              <a:buClr>
                <a:schemeClr val="dk1"/>
              </a:buClr>
              <a:buSzPts val="2380"/>
              <a:buChar char="•"/>
            </a:pPr>
            <a:r>
              <a:rPr lang="en-US" sz="2380"/>
              <a:t>Primeiro território africano a aliar com França Livre na segunda guerra mundial </a:t>
            </a:r>
            <a:endParaRPr/>
          </a:p>
          <a:p>
            <a:pPr marL="742950" lvl="1" indent="-156209" algn="l" rtl="0">
              <a:lnSpc>
                <a:spcPct val="80000"/>
              </a:lnSpc>
              <a:spcBef>
                <a:spcPts val="408"/>
              </a:spcBef>
              <a:spcAft>
                <a:spcPts val="0"/>
              </a:spcAft>
              <a:buClr>
                <a:schemeClr val="dk1"/>
              </a:buClr>
              <a:buSzPts val="2040"/>
              <a:buNone/>
            </a:pPr>
            <a:endParaRPr sz="2040"/>
          </a:p>
        </p:txBody>
      </p:sp>
      <p:pic>
        <p:nvPicPr>
          <p:cNvPr id="449" name="Google Shape;449;p71"/>
          <p:cNvPicPr preferRelativeResize="0"/>
          <p:nvPr/>
        </p:nvPicPr>
        <p:blipFill rotWithShape="1">
          <a:blip r:embed="rId3">
            <a:alphaModFix/>
          </a:blip>
          <a:srcRect/>
          <a:stretch/>
        </p:blipFill>
        <p:spPr>
          <a:xfrm>
            <a:off x="4945097" y="1600200"/>
            <a:ext cx="3124866" cy="46958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55" name="Google Shape;455;p72"/>
          <p:cNvSpPr txBox="1">
            <a:spLocks noGrp="1"/>
          </p:cNvSpPr>
          <p:nvPr>
            <p:ph type="body" idx="1"/>
          </p:nvPr>
        </p:nvSpPr>
        <p:spPr>
          <a:xfrm>
            <a:off x="457200" y="1600200"/>
            <a:ext cx="8686800" cy="5080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156"/>
              <a:buChar char="•"/>
            </a:pPr>
            <a:r>
              <a:rPr lang="en-US" sz="3156"/>
              <a:t>Que condições sociais levaram à disseminação do HIV-1 depois de cruzar para populações humanas? </a:t>
            </a:r>
            <a:endParaRPr/>
          </a:p>
          <a:p>
            <a:pPr marL="342900" lvl="0" indent="-342900" algn="l" rtl="0">
              <a:lnSpc>
                <a:spcPct val="80000"/>
              </a:lnSpc>
              <a:spcBef>
                <a:spcPts val="631"/>
              </a:spcBef>
              <a:spcAft>
                <a:spcPts val="0"/>
              </a:spcAft>
              <a:buClr>
                <a:schemeClr val="dk1"/>
              </a:buClr>
              <a:buSzPts val="3156"/>
              <a:buChar char="•"/>
            </a:pPr>
            <a:r>
              <a:rPr lang="en-US" sz="3156"/>
              <a:t>É tudo questão de tempo</a:t>
            </a:r>
            <a:endParaRPr sz="3156"/>
          </a:p>
          <a:p>
            <a:pPr marL="342900" lvl="0" indent="-342900" algn="l" rtl="0">
              <a:lnSpc>
                <a:spcPct val="80000"/>
              </a:lnSpc>
              <a:spcBef>
                <a:spcPts val="631"/>
              </a:spcBef>
              <a:spcAft>
                <a:spcPts val="0"/>
              </a:spcAft>
              <a:buClr>
                <a:schemeClr val="dk1"/>
              </a:buClr>
              <a:buSzPts val="3156"/>
              <a:buChar char="•"/>
            </a:pPr>
            <a:r>
              <a:rPr lang="en-US" sz="3156"/>
              <a:t>Caçadores no original África Equatorial Francesa não tinham permissão para usar  armas de fogo e eles caçavam os chimpanzés e gorilas com arcos e flechas e redes (caçavam-nos com tudo)</a:t>
            </a:r>
            <a:endParaRPr/>
          </a:p>
          <a:p>
            <a:pPr marL="742950" lvl="1" indent="-285750" algn="l" rtl="0">
              <a:lnSpc>
                <a:spcPct val="80000"/>
              </a:lnSpc>
              <a:spcBef>
                <a:spcPts val="534"/>
              </a:spcBef>
              <a:spcAft>
                <a:spcPts val="0"/>
              </a:spcAft>
              <a:buClr>
                <a:schemeClr val="dk1"/>
              </a:buClr>
              <a:buSzPts val="2671"/>
              <a:buChar char="–"/>
            </a:pPr>
            <a:r>
              <a:rPr lang="en-US" sz="2671"/>
              <a:t>Desde que foi tão difícil, poucos homens caçavam, e aqueles eram na maioria pigmeus</a:t>
            </a:r>
            <a:endParaRPr/>
          </a:p>
          <a:p>
            <a:pPr marL="742950" lvl="1" indent="-285750" algn="l" rtl="0">
              <a:lnSpc>
                <a:spcPct val="80000"/>
              </a:lnSpc>
              <a:spcBef>
                <a:spcPts val="534"/>
              </a:spcBef>
              <a:spcAft>
                <a:spcPts val="0"/>
              </a:spcAft>
              <a:buClr>
                <a:schemeClr val="dk1"/>
              </a:buClr>
              <a:buSzPts val="2671"/>
              <a:buChar char="–"/>
            </a:pPr>
            <a:r>
              <a:rPr lang="en-US" sz="2671"/>
              <a:t>Infecções humanas podem ter ocorrido, mas não se espalhavam</a:t>
            </a:r>
            <a:endParaRPr sz="267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61" name="Google Shape;461;p73"/>
          <p:cNvSpPr txBox="1">
            <a:spLocks noGrp="1"/>
          </p:cNvSpPr>
          <p:nvPr>
            <p:ph type="body" idx="1"/>
          </p:nvPr>
        </p:nvSpPr>
        <p:spPr>
          <a:xfrm>
            <a:off x="457200" y="1600200"/>
            <a:ext cx="8686800" cy="508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714"/>
              <a:buChar char="•"/>
            </a:pPr>
            <a:r>
              <a:rPr lang="en-US" sz="3714"/>
              <a:t>Em Camarões, no entanto, por causa de seu status como um mandato da Liga das Nações, as leis e regulamentos que regem as armas de fogo para os nativos eram diferentes do que o resto da AEF</a:t>
            </a:r>
            <a:endParaRPr/>
          </a:p>
          <a:p>
            <a:pPr marL="742950" lvl="1" indent="-285750" algn="l" rtl="0">
              <a:spcBef>
                <a:spcPts val="596"/>
              </a:spcBef>
              <a:spcAft>
                <a:spcPts val="0"/>
              </a:spcAft>
              <a:buClr>
                <a:schemeClr val="dk1"/>
              </a:buClr>
              <a:buSzPts val="2981"/>
              <a:buChar char="–"/>
            </a:pPr>
            <a:r>
              <a:rPr lang="en-US" sz="2981"/>
              <a:t>Mais homens caçavam os chimpanzés e gorilas</a:t>
            </a:r>
            <a:endParaRPr sz="2981"/>
          </a:p>
          <a:p>
            <a:pPr marL="742950" lvl="1" indent="-285750" algn="l" rtl="0">
              <a:spcBef>
                <a:spcPts val="596"/>
              </a:spcBef>
              <a:spcAft>
                <a:spcPts val="0"/>
              </a:spcAft>
              <a:buClr>
                <a:schemeClr val="dk1"/>
              </a:buClr>
              <a:buSzPts val="2981"/>
              <a:buChar char="–"/>
            </a:pPr>
            <a:r>
              <a:rPr lang="en-US" sz="2981"/>
              <a:t>Mais chance de contato de sangue com sangue</a:t>
            </a:r>
            <a:endParaRPr sz="298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67" name="Google Shape;467;p74"/>
          <p:cNvSpPr txBox="1">
            <a:spLocks noGrp="1"/>
          </p:cNvSpPr>
          <p:nvPr>
            <p:ph type="body" idx="1"/>
          </p:nvPr>
        </p:nvSpPr>
        <p:spPr>
          <a:xfrm>
            <a:off x="457200" y="1600200"/>
            <a:ext cx="8483600" cy="508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Todos os caminhos ribeirinhos levam a Brazzaville e Léopoldville (hoje Kinshasa)</a:t>
            </a:r>
            <a:endParaRPr/>
          </a:p>
          <a:p>
            <a:pPr marL="342900" lvl="0" indent="-342900" algn="l" rtl="0">
              <a:spcBef>
                <a:spcPts val="640"/>
              </a:spcBef>
              <a:spcAft>
                <a:spcPts val="0"/>
              </a:spcAft>
              <a:buClr>
                <a:schemeClr val="dk1"/>
              </a:buClr>
              <a:buSzPts val="3200"/>
              <a:buChar char="•"/>
            </a:pPr>
            <a:r>
              <a:rPr lang="en-US"/>
              <a:t>Mais antigas divergência de Grupo M parece ter ocorrido e em torno de Léopoldville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a:solidFill>
                  <a:srgbClr val="C00000"/>
                </a:solidFill>
              </a:rPr>
              <a:t>O </a:t>
            </a:r>
            <a:r>
              <a:rPr lang="en-US" sz="3600" b="1" dirty="0" err="1">
                <a:solidFill>
                  <a:srgbClr val="C00000"/>
                </a:solidFill>
              </a:rPr>
              <a:t>primeiro</a:t>
            </a:r>
            <a:r>
              <a:rPr lang="en-US" sz="3600" b="1" dirty="0">
                <a:solidFill>
                  <a:srgbClr val="C00000"/>
                </a:solidFill>
              </a:rPr>
              <a:t> </a:t>
            </a:r>
            <a:r>
              <a:rPr lang="en-US" sz="3600" b="1" dirty="0" err="1">
                <a:solidFill>
                  <a:srgbClr val="C00000"/>
                </a:solidFill>
              </a:rPr>
              <a:t>relato</a:t>
            </a:r>
            <a:r>
              <a:rPr lang="en-US" sz="3600" b="1" dirty="0">
                <a:solidFill>
                  <a:srgbClr val="C00000"/>
                </a:solidFill>
              </a:rPr>
              <a:t> de Aids no </a:t>
            </a:r>
            <a:r>
              <a:rPr lang="en-US" sz="3600" b="1" dirty="0" err="1">
                <a:solidFill>
                  <a:srgbClr val="C00000"/>
                </a:solidFill>
              </a:rPr>
              <a:t>mundo</a:t>
            </a:r>
            <a:endParaRPr sz="3600" b="1" dirty="0">
              <a:solidFill>
                <a:srgbClr val="C00000"/>
              </a:solidFill>
            </a:endParaRPr>
          </a:p>
        </p:txBody>
      </p:sp>
      <p:sp>
        <p:nvSpPr>
          <p:cNvPr id="213" name="Google Shape;213;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None/>
            </a:pPr>
            <a:r>
              <a:rPr lang="en-US" sz="3200" b="1" i="1" dirty="0"/>
              <a:t>MMWR </a:t>
            </a:r>
            <a:r>
              <a:rPr lang="en-US" sz="3200" b="1" dirty="0"/>
              <a:t>1981 Jun 5; 30(21):1-3.</a:t>
            </a:r>
            <a:endParaRPr dirty="0"/>
          </a:p>
          <a:p>
            <a:pPr marL="342900" lvl="0" indent="-342900" algn="l" rtl="0">
              <a:lnSpc>
                <a:spcPct val="80000"/>
              </a:lnSpc>
              <a:spcBef>
                <a:spcPts val="640"/>
              </a:spcBef>
              <a:spcAft>
                <a:spcPts val="0"/>
              </a:spcAft>
              <a:buClr>
                <a:schemeClr val="dk1"/>
              </a:buClr>
              <a:buSzPts val="3200"/>
              <a:buNone/>
            </a:pPr>
            <a:endParaRPr sz="3200" b="1" dirty="0"/>
          </a:p>
          <a:p>
            <a:pPr marL="342900" lvl="0" indent="-342900" algn="l" rtl="0">
              <a:lnSpc>
                <a:spcPct val="80000"/>
              </a:lnSpc>
              <a:spcBef>
                <a:spcPts val="400"/>
              </a:spcBef>
              <a:spcAft>
                <a:spcPts val="0"/>
              </a:spcAft>
              <a:buClr>
                <a:schemeClr val="dk1"/>
              </a:buClr>
              <a:buSzPts val="2000"/>
              <a:buNone/>
            </a:pPr>
            <a:r>
              <a:rPr lang="en-US" sz="2000" b="1" u="sng" dirty="0"/>
              <a:t>Epidemiologic Notes and Reports</a:t>
            </a:r>
            <a:endParaRPr dirty="0"/>
          </a:p>
          <a:p>
            <a:pPr marL="1588" lvl="0" indent="-1588" algn="l" rtl="0">
              <a:lnSpc>
                <a:spcPct val="80000"/>
              </a:lnSpc>
              <a:spcBef>
                <a:spcPts val="560"/>
              </a:spcBef>
              <a:spcAft>
                <a:spcPts val="0"/>
              </a:spcAft>
              <a:buClr>
                <a:schemeClr val="dk1"/>
              </a:buClr>
              <a:buSzPts val="2799"/>
              <a:buNone/>
            </a:pPr>
            <a:r>
              <a:rPr lang="en-US" sz="2799" b="1" i="1" dirty="0"/>
              <a:t>Pneumocystis</a:t>
            </a:r>
            <a:r>
              <a:rPr lang="en-US" sz="2799" b="1" dirty="0"/>
              <a:t> Pneumonia --- Los Angeles</a:t>
            </a:r>
            <a:endParaRPr dirty="0"/>
          </a:p>
          <a:p>
            <a:pPr marL="342900" lvl="0" indent="-342900" algn="just" rtl="0">
              <a:lnSpc>
                <a:spcPct val="80000"/>
              </a:lnSpc>
              <a:spcBef>
                <a:spcPts val="544"/>
              </a:spcBef>
              <a:spcAft>
                <a:spcPts val="0"/>
              </a:spcAft>
              <a:buClr>
                <a:schemeClr val="dk1"/>
              </a:buClr>
              <a:buSzPts val="2720"/>
              <a:buNone/>
            </a:pPr>
            <a:r>
              <a:rPr lang="en-US" sz="2720" dirty="0"/>
              <a:t>	In the period October </a:t>
            </a:r>
            <a:r>
              <a:rPr lang="en-US" sz="2720" b="1" dirty="0">
                <a:solidFill>
                  <a:srgbClr val="C00000"/>
                </a:solidFill>
              </a:rPr>
              <a:t>1980-May 1981, 5 </a:t>
            </a:r>
            <a:r>
              <a:rPr lang="en-US" sz="2720" dirty="0"/>
              <a:t>young men, all active homosexuals, were treated for biopsy-confirmed </a:t>
            </a:r>
            <a:r>
              <a:rPr lang="en-US" sz="2720" i="1" dirty="0"/>
              <a:t>Pneumocystis carinii</a:t>
            </a:r>
            <a:r>
              <a:rPr lang="en-US" sz="2720" dirty="0"/>
              <a:t> pneumonia at 3 different hospitals in Los Angeles, California. Two of the patients died. </a:t>
            </a:r>
          </a:p>
          <a:p>
            <a:pPr marL="342900" lvl="0" indent="-342900" algn="just" rtl="0">
              <a:lnSpc>
                <a:spcPct val="80000"/>
              </a:lnSpc>
              <a:spcBef>
                <a:spcPts val="544"/>
              </a:spcBef>
              <a:spcAft>
                <a:spcPts val="0"/>
              </a:spcAft>
              <a:buClr>
                <a:schemeClr val="dk1"/>
              </a:buClr>
              <a:buSzPts val="2720"/>
              <a:buNone/>
            </a:pPr>
            <a:r>
              <a:rPr lang="en-US" sz="2720" dirty="0"/>
              <a:t>All 5 patients had cytomegalovirus (CMV) and </a:t>
            </a:r>
            <a:r>
              <a:rPr lang="en-US" sz="2720" dirty="0" err="1"/>
              <a:t>candidal</a:t>
            </a:r>
            <a:r>
              <a:rPr lang="en-US" sz="2720" dirty="0"/>
              <a:t> mucosal infections.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75" descr="Leopoldvillemap.tiff"/>
          <p:cNvPicPr preferRelativeResize="0">
            <a:picLocks noGrp="1"/>
          </p:cNvPicPr>
          <p:nvPr>
            <p:ph type="body" idx="1"/>
          </p:nvPr>
        </p:nvPicPr>
        <p:blipFill rotWithShape="1">
          <a:blip r:embed="rId3">
            <a:alphaModFix/>
          </a:blip>
          <a:srcRect l="-2010" r="-2011"/>
          <a:stretch/>
        </p:blipFill>
        <p:spPr>
          <a:xfrm>
            <a:off x="-34086" y="217250"/>
            <a:ext cx="9133892" cy="66407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76" descr="kinshasamap.tiff"/>
          <p:cNvPicPr preferRelativeResize="0">
            <a:picLocks noGrp="1"/>
          </p:cNvPicPr>
          <p:nvPr>
            <p:ph type="body" idx="1"/>
          </p:nvPr>
        </p:nvPicPr>
        <p:blipFill rotWithShape="1">
          <a:blip r:embed="rId3">
            <a:alphaModFix/>
          </a:blip>
          <a:srcRect l="-10286" r="-10285"/>
          <a:stretch/>
        </p:blipFill>
        <p:spPr>
          <a:xfrm>
            <a:off x="-668360" y="551481"/>
            <a:ext cx="10451940" cy="574816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7"/>
          <p:cNvSpPr txBox="1">
            <a:spLocks noGrp="1"/>
          </p:cNvSpPr>
          <p:nvPr>
            <p:ph type="title"/>
          </p:nvPr>
        </p:nvSpPr>
        <p:spPr>
          <a:xfrm>
            <a:off x="28575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Fatores sociais na Congo colonial tardio</a:t>
            </a:r>
            <a:endParaRPr sz="3959"/>
          </a:p>
        </p:txBody>
      </p:sp>
      <p:sp>
        <p:nvSpPr>
          <p:cNvPr id="483" name="Google Shape;483;p77"/>
          <p:cNvSpPr txBox="1">
            <a:spLocks noGrp="1"/>
          </p:cNvSpPr>
          <p:nvPr>
            <p:ph type="body" idx="1"/>
          </p:nvPr>
        </p:nvSpPr>
        <p:spPr>
          <a:xfrm>
            <a:off x="457200" y="1417638"/>
            <a:ext cx="8229600" cy="54403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Urbanização em torno de centros administrativos coloniais</a:t>
            </a:r>
            <a:endParaRPr/>
          </a:p>
          <a:p>
            <a:pPr marL="342900" lvl="0" indent="-342900" algn="l" rtl="0">
              <a:spcBef>
                <a:spcPts val="640"/>
              </a:spcBef>
              <a:spcAft>
                <a:spcPts val="0"/>
              </a:spcAft>
              <a:buClr>
                <a:schemeClr val="dk1"/>
              </a:buClr>
              <a:buSzPts val="3200"/>
              <a:buChar char="•"/>
            </a:pPr>
            <a:r>
              <a:rPr lang="en-US"/>
              <a:t>Força de trabalho móvel: principalmente do sexo masculino para construir ferrovias, portos e infra-estrutura e de trabalho em plantações</a:t>
            </a:r>
            <a:endParaRPr/>
          </a:p>
          <a:p>
            <a:pPr marL="342900" lvl="0" indent="-342900" algn="l" rtl="0">
              <a:spcBef>
                <a:spcPts val="640"/>
              </a:spcBef>
              <a:spcAft>
                <a:spcPts val="0"/>
              </a:spcAft>
              <a:buClr>
                <a:schemeClr val="dk1"/>
              </a:buClr>
              <a:buSzPts val="3200"/>
              <a:buChar char="•"/>
            </a:pPr>
            <a:r>
              <a:rPr lang="en-US"/>
              <a:t>Rompimento de estrutura tribal e os costumes</a:t>
            </a:r>
            <a:endParaRPr/>
          </a:p>
          <a:p>
            <a:pPr marL="342900" lvl="0" indent="-342900" algn="l" rtl="0">
              <a:spcBef>
                <a:spcPts val="640"/>
              </a:spcBef>
              <a:spcAft>
                <a:spcPts val="0"/>
              </a:spcAft>
              <a:buClr>
                <a:schemeClr val="dk1"/>
              </a:buClr>
              <a:buSzPts val="3200"/>
              <a:buChar char="•"/>
            </a:pPr>
            <a:r>
              <a:rPr lang="en-US"/>
              <a:t>Alta razão masculina:feminina nas cidades e especialmente em campos de trabalho com a prostituição informal (mulheres livres, </a:t>
            </a:r>
            <a:r>
              <a:rPr lang="en-US" i="1"/>
              <a:t>njumba</a:t>
            </a:r>
            <a:r>
              <a:rPr lang="en-US"/>
              <a:t>)</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Evento de amplificação #1</a:t>
            </a:r>
            <a:endParaRPr/>
          </a:p>
        </p:txBody>
      </p:sp>
      <p:sp>
        <p:nvSpPr>
          <p:cNvPr id="489" name="Google Shape;489;p7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99"/>
              <a:buChar char="•"/>
            </a:pPr>
            <a:r>
              <a:rPr lang="en-US" sz="2799"/>
              <a:t>Chémin de Fer Congo-Océan (CFCO)</a:t>
            </a:r>
            <a:endParaRPr/>
          </a:p>
          <a:p>
            <a:pPr marL="342900" lvl="0" indent="-342900" algn="l" rtl="0">
              <a:lnSpc>
                <a:spcPct val="90000"/>
              </a:lnSpc>
              <a:spcBef>
                <a:spcPts val="560"/>
              </a:spcBef>
              <a:spcAft>
                <a:spcPts val="0"/>
              </a:spcAft>
              <a:buClr>
                <a:schemeClr val="dk1"/>
              </a:buClr>
              <a:buSzPts val="2799"/>
              <a:buChar char="•"/>
            </a:pPr>
            <a:r>
              <a:rPr lang="en-US" sz="2799"/>
              <a:t>Linha férrea construída pelo governo colonial francês de Brazzaville para Pointe-Noire na costa atlântica</a:t>
            </a:r>
            <a:endParaRPr/>
          </a:p>
          <a:p>
            <a:pPr marL="342900" lvl="0" indent="-342900" algn="l" rtl="0">
              <a:lnSpc>
                <a:spcPct val="90000"/>
              </a:lnSpc>
              <a:spcBef>
                <a:spcPts val="560"/>
              </a:spcBef>
              <a:spcAft>
                <a:spcPts val="0"/>
              </a:spcAft>
              <a:buClr>
                <a:schemeClr val="dk1"/>
              </a:buClr>
              <a:buSzPts val="2799"/>
              <a:buChar char="•"/>
            </a:pPr>
            <a:r>
              <a:rPr lang="en-US" sz="2799"/>
              <a:t>Objetivo era evitar a dependência da ferrovia belga de Léopoldville para Matadi, na costa do Congo</a:t>
            </a:r>
            <a:endParaRPr sz="2799"/>
          </a:p>
          <a:p>
            <a:pPr marL="342900" lvl="0" indent="-342900" algn="l" rtl="0">
              <a:lnSpc>
                <a:spcPct val="90000"/>
              </a:lnSpc>
              <a:spcBef>
                <a:spcPts val="560"/>
              </a:spcBef>
              <a:spcAft>
                <a:spcPts val="0"/>
              </a:spcAft>
              <a:buClr>
                <a:schemeClr val="dk1"/>
              </a:buClr>
              <a:buSzPts val="2799"/>
              <a:buChar char="•"/>
            </a:pPr>
            <a:r>
              <a:rPr lang="en-US" sz="2799"/>
              <a:t>Construção foi contínua de 1921 a 1934</a:t>
            </a:r>
            <a:endParaRPr sz="2799"/>
          </a:p>
          <a:p>
            <a:pPr marL="742950" lvl="1" indent="-285750" algn="l" rtl="0">
              <a:lnSpc>
                <a:spcPct val="90000"/>
              </a:lnSpc>
              <a:spcBef>
                <a:spcPts val="476"/>
              </a:spcBef>
              <a:spcAft>
                <a:spcPts val="0"/>
              </a:spcAft>
              <a:buClr>
                <a:schemeClr val="dk1"/>
              </a:buClr>
              <a:buSzPts val="2380"/>
              <a:buChar char="–"/>
            </a:pPr>
            <a:r>
              <a:rPr lang="en-US" sz="2380"/>
              <a:t>510 km de comprimento</a:t>
            </a:r>
            <a:endParaRPr sz="2380"/>
          </a:p>
          <a:p>
            <a:pPr marL="742950" lvl="1" indent="-285750" algn="l" rtl="0">
              <a:lnSpc>
                <a:spcPct val="90000"/>
              </a:lnSpc>
              <a:spcBef>
                <a:spcPts val="476"/>
              </a:spcBef>
              <a:spcAft>
                <a:spcPts val="0"/>
              </a:spcAft>
              <a:buClr>
                <a:schemeClr val="dk1"/>
              </a:buClr>
              <a:buSzPts val="2380"/>
              <a:buChar char="–"/>
            </a:pPr>
            <a:r>
              <a:rPr lang="en-US" sz="2380"/>
              <a:t>92 pontes ou viadutos</a:t>
            </a:r>
            <a:endParaRPr sz="2380"/>
          </a:p>
          <a:p>
            <a:pPr marL="742950" lvl="1" indent="-285750" algn="l" rtl="0">
              <a:lnSpc>
                <a:spcPct val="90000"/>
              </a:lnSpc>
              <a:spcBef>
                <a:spcPts val="476"/>
              </a:spcBef>
              <a:spcAft>
                <a:spcPts val="0"/>
              </a:spcAft>
              <a:buClr>
                <a:schemeClr val="dk1"/>
              </a:buClr>
              <a:buSzPts val="2380"/>
              <a:buChar char="–"/>
            </a:pPr>
            <a:r>
              <a:rPr lang="en-US" sz="2380"/>
              <a:t>12 túneis (o mais longo 1,5 km)</a:t>
            </a:r>
            <a:endParaRPr/>
          </a:p>
          <a:p>
            <a:pPr marL="742950" lvl="1" indent="-285750" algn="l" rtl="0">
              <a:lnSpc>
                <a:spcPct val="90000"/>
              </a:lnSpc>
              <a:spcBef>
                <a:spcPts val="476"/>
              </a:spcBef>
              <a:spcAft>
                <a:spcPts val="0"/>
              </a:spcAft>
              <a:buClr>
                <a:schemeClr val="dk1"/>
              </a:buClr>
              <a:buSzPts val="2380"/>
              <a:buChar char="–"/>
            </a:pPr>
            <a:r>
              <a:rPr lang="en-US" sz="2380"/>
              <a:t>Construção foi contínua 1921-1934</a:t>
            </a:r>
            <a:endParaRPr/>
          </a:p>
          <a:p>
            <a:pPr marL="742950" lvl="1" indent="-285750" algn="l" rtl="0">
              <a:lnSpc>
                <a:spcPct val="90000"/>
              </a:lnSpc>
              <a:spcBef>
                <a:spcPts val="476"/>
              </a:spcBef>
              <a:spcAft>
                <a:spcPts val="0"/>
              </a:spcAft>
              <a:buClr>
                <a:schemeClr val="dk1"/>
              </a:buClr>
              <a:buSzPts val="2380"/>
              <a:buChar char="–"/>
            </a:pPr>
            <a:r>
              <a:rPr lang="en-US" sz="2380"/>
              <a:t>Trecho mais difícil foi a de 100 km através da floresta Mayombe (máximo de eleavação 1067 m)</a:t>
            </a:r>
            <a:endParaRPr/>
          </a:p>
          <a:p>
            <a:pPr marL="742950" lvl="1" indent="-134619" algn="l" rtl="0">
              <a:lnSpc>
                <a:spcPct val="90000"/>
              </a:lnSpc>
              <a:spcBef>
                <a:spcPts val="476"/>
              </a:spcBef>
              <a:spcAft>
                <a:spcPts val="0"/>
              </a:spcAft>
              <a:buClr>
                <a:schemeClr val="dk1"/>
              </a:buClr>
              <a:buSzPts val="2380"/>
              <a:buNone/>
            </a:pPr>
            <a:endParaRPr sz="238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Chémin de Fer Congo-Océan</a:t>
            </a:r>
            <a:endParaRPr/>
          </a:p>
        </p:txBody>
      </p:sp>
      <p:pic>
        <p:nvPicPr>
          <p:cNvPr id="495" name="Google Shape;495;p79" descr="cfco_carte.jpg"/>
          <p:cNvPicPr preferRelativeResize="0">
            <a:picLocks noGrp="1"/>
          </p:cNvPicPr>
          <p:nvPr>
            <p:ph type="body" idx="1"/>
          </p:nvPr>
        </p:nvPicPr>
        <p:blipFill rotWithShape="1">
          <a:blip r:embed="rId3">
            <a:alphaModFix/>
          </a:blip>
          <a:srcRect l="-8527" r="-8527"/>
          <a:stretch/>
        </p:blipFill>
        <p:spPr>
          <a:xfrm>
            <a:off x="0" y="1417638"/>
            <a:ext cx="9144000" cy="502884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pic>
        <p:nvPicPr>
          <p:cNvPr id="501" name="Google Shape;501;p80" descr="pn.itff.tiff"/>
          <p:cNvPicPr preferRelativeResize="0">
            <a:picLocks noGrp="1"/>
          </p:cNvPicPr>
          <p:nvPr>
            <p:ph type="body" idx="1"/>
          </p:nvPr>
        </p:nvPicPr>
        <p:blipFill rotWithShape="1">
          <a:blip r:embed="rId3">
            <a:alphaModFix/>
          </a:blip>
          <a:srcRect l="-13084" r="-13084"/>
          <a:stretch/>
        </p:blipFill>
        <p:spPr>
          <a:xfrm>
            <a:off x="-1843453" y="0"/>
            <a:ext cx="12696671" cy="706007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Chémin de Fer Congo-Océan </a:t>
            </a:r>
            <a:endParaRPr/>
          </a:p>
        </p:txBody>
      </p:sp>
      <p:sp>
        <p:nvSpPr>
          <p:cNvPr id="507" name="Google Shape;507;p81"/>
          <p:cNvSpPr txBox="1">
            <a:spLocks noGrp="1"/>
          </p:cNvSpPr>
          <p:nvPr>
            <p:ph type="body" idx="1"/>
          </p:nvPr>
        </p:nvSpPr>
        <p:spPr>
          <a:xfrm>
            <a:off x="457200" y="1417638"/>
            <a:ext cx="8229600" cy="51145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Força de trabalho, até 127.250 homens, foi importada de todo AEF para atuar como trabalho forçado</a:t>
            </a:r>
            <a:endParaRPr/>
          </a:p>
          <a:p>
            <a:pPr marL="342900" lvl="0" indent="-342900" algn="l" rtl="0">
              <a:spcBef>
                <a:spcPts val="640"/>
              </a:spcBef>
              <a:spcAft>
                <a:spcPts val="0"/>
              </a:spcAft>
              <a:buClr>
                <a:schemeClr val="dk1"/>
              </a:buClr>
              <a:buSzPts val="3200"/>
              <a:buChar char="•"/>
            </a:pPr>
            <a:r>
              <a:rPr lang="en-US"/>
              <a:t>Condições descritas como subhumanas</a:t>
            </a:r>
            <a:endParaRPr/>
          </a:p>
          <a:p>
            <a:pPr marL="342900" lvl="0" indent="-342900" algn="l" rtl="0">
              <a:spcBef>
                <a:spcPts val="640"/>
              </a:spcBef>
              <a:spcAft>
                <a:spcPts val="0"/>
              </a:spcAft>
              <a:buClr>
                <a:schemeClr val="dk1"/>
              </a:buClr>
              <a:buSzPts val="3200"/>
              <a:buChar char="•"/>
            </a:pPr>
            <a:r>
              <a:rPr lang="en-US"/>
              <a:t>15.000-23.000 mortes durante projeito (10 vezes maior do que quando a ferrovia belga foi construída)</a:t>
            </a:r>
            <a:endParaRPr/>
          </a:p>
          <a:p>
            <a:pPr marL="742950" lvl="1" indent="-285750" algn="l" rtl="0">
              <a:spcBef>
                <a:spcPts val="560"/>
              </a:spcBef>
              <a:spcAft>
                <a:spcPts val="0"/>
              </a:spcAft>
              <a:buClr>
                <a:schemeClr val="dk1"/>
              </a:buClr>
              <a:buSzPts val="2800"/>
              <a:buChar char="–"/>
            </a:pPr>
            <a:r>
              <a:rPr lang="en-US"/>
              <a:t>Mortalidade por 496 mil em 1926, 454 em 1927 e 384 em 1928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2"/>
          <p:cNvSpPr txBox="1">
            <a:spLocks noGrp="1"/>
          </p:cNvSpPr>
          <p:nvPr>
            <p:ph type="title"/>
          </p:nvPr>
        </p:nvSpPr>
        <p:spPr>
          <a:xfrm>
            <a:off x="457200" y="274638"/>
            <a:ext cx="568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libri"/>
              <a:buNone/>
            </a:pPr>
            <a:r>
              <a:rPr lang="en-US" sz="3959"/>
              <a:t>Chémin de Fer Congo-Océan </a:t>
            </a:r>
            <a:endParaRPr sz="3959"/>
          </a:p>
        </p:txBody>
      </p:sp>
      <p:sp>
        <p:nvSpPr>
          <p:cNvPr id="513" name="Google Shape;513;p82"/>
          <p:cNvSpPr txBox="1">
            <a:spLocks noGrp="1"/>
          </p:cNvSpPr>
          <p:nvPr>
            <p:ph type="body" idx="1"/>
          </p:nvPr>
        </p:nvSpPr>
        <p:spPr>
          <a:xfrm>
            <a:off x="457200" y="1417638"/>
            <a:ext cx="8229600" cy="511457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Enorme escândalo revelado através </a:t>
            </a:r>
            <a:endParaRPr/>
          </a:p>
          <a:p>
            <a:pPr marL="342900" lvl="0" indent="-342900" algn="l" rtl="0">
              <a:lnSpc>
                <a:spcPct val="80000"/>
              </a:lnSpc>
              <a:spcBef>
                <a:spcPts val="0"/>
              </a:spcBef>
              <a:spcAft>
                <a:spcPts val="0"/>
              </a:spcAft>
              <a:buClr>
                <a:schemeClr val="dk1"/>
              </a:buClr>
              <a:buSzPts val="2960"/>
              <a:buNone/>
            </a:pPr>
            <a:r>
              <a:rPr lang="en-US" sz="2960"/>
              <a:t>	o livro  </a:t>
            </a:r>
            <a:r>
              <a:rPr lang="en-US" sz="2960" i="1"/>
              <a:t>Voyage au Congo </a:t>
            </a:r>
            <a:r>
              <a:rPr lang="en-US" sz="2960"/>
              <a:t>por André</a:t>
            </a:r>
            <a:endParaRPr/>
          </a:p>
          <a:p>
            <a:pPr marL="342900" lvl="0" indent="-342900" algn="l" rtl="0">
              <a:lnSpc>
                <a:spcPct val="80000"/>
              </a:lnSpc>
              <a:spcBef>
                <a:spcPts val="0"/>
              </a:spcBef>
              <a:spcAft>
                <a:spcPts val="0"/>
              </a:spcAft>
              <a:buClr>
                <a:schemeClr val="dk1"/>
              </a:buClr>
              <a:buSzPts val="2960"/>
              <a:buNone/>
            </a:pPr>
            <a:r>
              <a:rPr lang="en-US" sz="2960"/>
              <a:t> 	Gide (Nobel de literatura de 1947)</a:t>
            </a:r>
            <a:endParaRPr/>
          </a:p>
          <a:p>
            <a:pPr marL="342900" lvl="0" indent="-342900" algn="l" rtl="0">
              <a:lnSpc>
                <a:spcPct val="90000"/>
              </a:lnSpc>
              <a:spcBef>
                <a:spcPts val="0"/>
              </a:spcBef>
              <a:spcAft>
                <a:spcPts val="0"/>
              </a:spcAft>
              <a:buClr>
                <a:schemeClr val="dk1"/>
              </a:buClr>
              <a:buSzPts val="2960"/>
              <a:buChar char="•"/>
            </a:pPr>
            <a:r>
              <a:rPr lang="en-US" sz="2960"/>
              <a:t>Os salários aumentaram e </a:t>
            </a:r>
            <a:endParaRPr/>
          </a:p>
          <a:p>
            <a:pPr marL="342900" lvl="0" indent="-342900" algn="l" rtl="0">
              <a:lnSpc>
                <a:spcPct val="90000"/>
              </a:lnSpc>
              <a:spcBef>
                <a:spcPts val="0"/>
              </a:spcBef>
              <a:spcAft>
                <a:spcPts val="0"/>
              </a:spcAft>
              <a:buClr>
                <a:schemeClr val="dk1"/>
              </a:buClr>
              <a:buSzPts val="2960"/>
              <a:buNone/>
            </a:pPr>
            <a:r>
              <a:rPr lang="en-US" sz="2960"/>
              <a:t>	mulheres foram permitidas em</a:t>
            </a:r>
            <a:endParaRPr sz="2960"/>
          </a:p>
          <a:p>
            <a:pPr marL="342900" lvl="0" indent="-342900" algn="l" rtl="0">
              <a:lnSpc>
                <a:spcPct val="90000"/>
              </a:lnSpc>
              <a:spcBef>
                <a:spcPts val="0"/>
              </a:spcBef>
              <a:spcAft>
                <a:spcPts val="0"/>
              </a:spcAft>
              <a:buClr>
                <a:schemeClr val="dk1"/>
              </a:buClr>
              <a:buSzPts val="2960"/>
              <a:buNone/>
            </a:pPr>
            <a:r>
              <a:rPr lang="en-US" sz="2960"/>
              <a:t>	campos de trabalho, resultando em surtos enormes de doenças sexualmente transmissíveis</a:t>
            </a:r>
            <a:endParaRPr sz="2960"/>
          </a:p>
          <a:p>
            <a:pPr marL="342900" lvl="0" indent="-342900" algn="l" rtl="0">
              <a:lnSpc>
                <a:spcPct val="90000"/>
              </a:lnSpc>
              <a:spcBef>
                <a:spcPts val="592"/>
              </a:spcBef>
              <a:spcAft>
                <a:spcPts val="0"/>
              </a:spcAft>
              <a:buClr>
                <a:schemeClr val="dk1"/>
              </a:buClr>
              <a:buSzPts val="2960"/>
              <a:buChar char="•"/>
            </a:pPr>
            <a:r>
              <a:rPr lang="en-US" sz="2960"/>
              <a:t>Foram os 50 pacientes com Cachexie de Mayombe, descritos por Léon Pales no Instituto Pasteur em Brazzaville em 1938 e caracteriza-se por diarréia crônica e perda de peso, os primeiros casos clínicos de AIDS?</a:t>
            </a:r>
            <a:endParaRPr sz="2960"/>
          </a:p>
        </p:txBody>
      </p:sp>
      <p:pic>
        <p:nvPicPr>
          <p:cNvPr id="514" name="Google Shape;514;p82" descr="images.jpg"/>
          <p:cNvPicPr preferRelativeResize="0"/>
          <p:nvPr/>
        </p:nvPicPr>
        <p:blipFill rotWithShape="1">
          <a:blip r:embed="rId3">
            <a:alphaModFix/>
          </a:blip>
          <a:srcRect/>
          <a:stretch/>
        </p:blipFill>
        <p:spPr>
          <a:xfrm>
            <a:off x="6629400" y="465138"/>
            <a:ext cx="2292350" cy="279271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Evento de amplificação #2</a:t>
            </a:r>
            <a:endParaRPr/>
          </a:p>
        </p:txBody>
      </p:sp>
      <p:sp>
        <p:nvSpPr>
          <p:cNvPr id="520" name="Google Shape;520;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Há muito que se reconheceu que os vírus transmitidos pela via sanguïnea podem ser transmitida inadvertidamente em grande escala através de programas de saúde pública</a:t>
            </a:r>
            <a:endParaRPr/>
          </a:p>
          <a:p>
            <a:pPr marL="742950" lvl="1" indent="-285750" algn="l" rtl="0">
              <a:lnSpc>
                <a:spcPct val="90000"/>
              </a:lnSpc>
              <a:spcBef>
                <a:spcPts val="518"/>
              </a:spcBef>
              <a:spcAft>
                <a:spcPts val="0"/>
              </a:spcAft>
              <a:buClr>
                <a:schemeClr val="dk1"/>
              </a:buClr>
              <a:buSzPts val="2590"/>
              <a:buChar char="–"/>
            </a:pPr>
            <a:r>
              <a:rPr lang="en-US" sz="2590"/>
              <a:t>Hepatite C em Egito a partir de terapia preventiva injetável para esquistossomose, &gt;35% dos egípcios nascido antes de 1965 estão infectadas com hepatite C</a:t>
            </a:r>
            <a:endParaRPr sz="2590"/>
          </a:p>
          <a:p>
            <a:pPr marL="742950" lvl="1" indent="-285750" algn="l" rtl="0">
              <a:lnSpc>
                <a:spcPct val="90000"/>
              </a:lnSpc>
              <a:spcBef>
                <a:spcPts val="518"/>
              </a:spcBef>
              <a:spcAft>
                <a:spcPts val="0"/>
              </a:spcAft>
              <a:buClr>
                <a:schemeClr val="dk1"/>
              </a:buClr>
              <a:buSzPts val="2590"/>
              <a:buChar char="–"/>
            </a:pPr>
            <a:r>
              <a:rPr lang="en-US" sz="2590"/>
              <a:t>Surtos de HIV em hospitais na União Soviética, Líbia e Roménia por causa da reutilização de agulhas e tubulação endovenosa</a:t>
            </a:r>
            <a:endParaRPr sz="259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Campanhas de saúde pública em AEF</a:t>
            </a:r>
            <a:endParaRPr sz="3959"/>
          </a:p>
        </p:txBody>
      </p:sp>
      <p:sp>
        <p:nvSpPr>
          <p:cNvPr id="526" name="Google Shape;526;p84"/>
          <p:cNvSpPr txBox="1">
            <a:spLocks noGrp="1"/>
          </p:cNvSpPr>
          <p:nvPr>
            <p:ph type="body" idx="1"/>
          </p:nvPr>
        </p:nvSpPr>
        <p:spPr>
          <a:xfrm>
            <a:off x="457199" y="1417638"/>
            <a:ext cx="4304865" cy="28749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170"/>
              <a:buChar char="•"/>
            </a:pPr>
            <a:r>
              <a:rPr lang="en-US" sz="2170"/>
              <a:t>Profilaxia e tratamento da doença do sono Africano (tripanossomíase)</a:t>
            </a:r>
            <a:endParaRPr/>
          </a:p>
          <a:p>
            <a:pPr marL="742950" lvl="1" indent="-285750" algn="l" rtl="0">
              <a:lnSpc>
                <a:spcPct val="80000"/>
              </a:lnSpc>
              <a:spcBef>
                <a:spcPts val="372"/>
              </a:spcBef>
              <a:spcAft>
                <a:spcPts val="0"/>
              </a:spcAft>
              <a:buClr>
                <a:schemeClr val="dk1"/>
              </a:buClr>
              <a:buSzPts val="1860"/>
              <a:buChar char="–"/>
            </a:pPr>
            <a:r>
              <a:rPr lang="en-US" sz="1860"/>
              <a:t>Mais de 500.000 injeções por ano a partir de 1930 a 1950</a:t>
            </a:r>
            <a:endParaRPr/>
          </a:p>
          <a:p>
            <a:pPr marL="342900" lvl="0" indent="-342900" algn="l" rtl="0">
              <a:lnSpc>
                <a:spcPct val="80000"/>
              </a:lnSpc>
              <a:spcBef>
                <a:spcPts val="434"/>
              </a:spcBef>
              <a:spcAft>
                <a:spcPts val="0"/>
              </a:spcAft>
              <a:buClr>
                <a:schemeClr val="dk1"/>
              </a:buClr>
              <a:buSzPts val="2170"/>
              <a:buChar char="•"/>
            </a:pPr>
            <a:r>
              <a:rPr lang="en-US" sz="2170"/>
              <a:t>Eliminação de treponematosse endêmica</a:t>
            </a:r>
            <a:endParaRPr sz="2170"/>
          </a:p>
          <a:p>
            <a:pPr marL="742950" lvl="1" indent="-285750" algn="l" rtl="0">
              <a:lnSpc>
                <a:spcPct val="80000"/>
              </a:lnSpc>
              <a:spcBef>
                <a:spcPts val="372"/>
              </a:spcBef>
              <a:spcAft>
                <a:spcPts val="0"/>
              </a:spcAft>
              <a:buClr>
                <a:schemeClr val="dk1"/>
              </a:buClr>
              <a:buSzPts val="1860"/>
              <a:buChar char="–"/>
            </a:pPr>
            <a:r>
              <a:rPr lang="en-US" sz="1860"/>
              <a:t>Quase 700.000 doses administradas em 1952, metade por via endovenosa</a:t>
            </a:r>
            <a:endParaRPr sz="1860"/>
          </a:p>
        </p:txBody>
      </p:sp>
      <p:pic>
        <p:nvPicPr>
          <p:cNvPr id="527" name="Google Shape;527;p84" descr="expo1931.jpg"/>
          <p:cNvPicPr preferRelativeResize="0">
            <a:picLocks noGrp="1"/>
          </p:cNvPicPr>
          <p:nvPr>
            <p:ph type="body" idx="2"/>
          </p:nvPr>
        </p:nvPicPr>
        <p:blipFill rotWithShape="1">
          <a:blip r:embed="rId3">
            <a:alphaModFix/>
          </a:blip>
          <a:srcRect l="-16428" r="-16427"/>
          <a:stretch/>
        </p:blipFill>
        <p:spPr>
          <a:xfrm>
            <a:off x="4495800" y="1417637"/>
            <a:ext cx="4648200" cy="5209127"/>
          </a:xfrm>
          <a:prstGeom prst="rect">
            <a:avLst/>
          </a:prstGeom>
          <a:noFill/>
          <a:ln>
            <a:noFill/>
          </a:ln>
        </p:spPr>
      </p:pic>
      <p:pic>
        <p:nvPicPr>
          <p:cNvPr id="528" name="Google Shape;528;p84" descr="Tbrucei_thin_giemsa2.jpg"/>
          <p:cNvPicPr preferRelativeResize="0"/>
          <p:nvPr/>
        </p:nvPicPr>
        <p:blipFill rotWithShape="1">
          <a:blip r:embed="rId4">
            <a:alphaModFix/>
          </a:blip>
          <a:srcRect/>
          <a:stretch/>
        </p:blipFill>
        <p:spPr>
          <a:xfrm>
            <a:off x="1689100" y="4292600"/>
            <a:ext cx="2260600" cy="226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a:solidFill>
                  <a:srgbClr val="C00000"/>
                </a:solidFill>
              </a:rPr>
              <a:t>Qual </a:t>
            </a:r>
            <a:r>
              <a:rPr lang="en-US" sz="3600" b="1" dirty="0" err="1">
                <a:solidFill>
                  <a:srgbClr val="C00000"/>
                </a:solidFill>
              </a:rPr>
              <a:t>foi</a:t>
            </a:r>
            <a:r>
              <a:rPr lang="en-US" sz="3600" b="1" dirty="0">
                <a:solidFill>
                  <a:srgbClr val="C00000"/>
                </a:solidFill>
              </a:rPr>
              <a:t> a causa?</a:t>
            </a:r>
            <a:endParaRPr sz="3600" b="1" dirty="0">
              <a:solidFill>
                <a:srgbClr val="C00000"/>
              </a:solidFill>
            </a:endParaRPr>
          </a:p>
        </p:txBody>
      </p:sp>
      <p:sp>
        <p:nvSpPr>
          <p:cNvPr id="271" name="Google Shape;27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sz="2800" dirty="0"/>
              <a:t>Aids é </a:t>
            </a:r>
            <a:r>
              <a:rPr lang="en-US" sz="2800" dirty="0" err="1"/>
              <a:t>uma</a:t>
            </a:r>
            <a:r>
              <a:rPr lang="en-US" sz="2800" dirty="0"/>
              <a:t> </a:t>
            </a:r>
            <a:r>
              <a:rPr lang="en-US" sz="2800" dirty="0" err="1"/>
              <a:t>síndrome</a:t>
            </a:r>
            <a:r>
              <a:rPr lang="en-US" sz="2800" dirty="0"/>
              <a:t> </a:t>
            </a:r>
            <a:r>
              <a:rPr lang="en-US" sz="2800" dirty="0" err="1"/>
              <a:t>clínica</a:t>
            </a:r>
            <a:r>
              <a:rPr lang="en-US" sz="2800" dirty="0"/>
              <a:t> </a:t>
            </a:r>
            <a:r>
              <a:rPr lang="en-US" sz="2800" dirty="0" err="1"/>
              <a:t>caracterizada</a:t>
            </a:r>
            <a:r>
              <a:rPr lang="en-US" sz="2800" dirty="0"/>
              <a:t> pela </a:t>
            </a:r>
            <a:r>
              <a:rPr lang="en-US" sz="2800" dirty="0" err="1"/>
              <a:t>imunodefiência</a:t>
            </a:r>
            <a:r>
              <a:rPr lang="en-US" sz="2800" dirty="0"/>
              <a:t> grave e </a:t>
            </a:r>
            <a:r>
              <a:rPr lang="en-US" sz="2800" dirty="0" err="1"/>
              <a:t>infecções</a:t>
            </a:r>
            <a:r>
              <a:rPr lang="en-US" sz="2800" dirty="0"/>
              <a:t> </a:t>
            </a:r>
            <a:r>
              <a:rPr lang="en-US" sz="2800" dirty="0" err="1"/>
              <a:t>oportunistas</a:t>
            </a:r>
            <a:endParaRPr sz="2800" dirty="0"/>
          </a:p>
          <a:p>
            <a:pPr marL="342900" lvl="0" indent="-342900" algn="l" rtl="0">
              <a:spcBef>
                <a:spcPts val="640"/>
              </a:spcBef>
              <a:spcAft>
                <a:spcPts val="0"/>
              </a:spcAft>
              <a:buClr>
                <a:schemeClr val="dk1"/>
              </a:buClr>
              <a:buSzPts val="3200"/>
              <a:buChar char="•"/>
            </a:pPr>
            <a:r>
              <a:rPr lang="en-US" sz="2800" dirty="0" err="1"/>
              <a:t>Desde</a:t>
            </a:r>
            <a:r>
              <a:rPr lang="en-US" sz="2800" dirty="0"/>
              <a:t> 1986, Aids é </a:t>
            </a:r>
            <a:r>
              <a:rPr lang="en-US" sz="2800" dirty="0" err="1"/>
              <a:t>causada</a:t>
            </a:r>
            <a:r>
              <a:rPr lang="en-US" sz="2800" dirty="0"/>
              <a:t> por </a:t>
            </a:r>
            <a:r>
              <a:rPr lang="en-US" sz="2800" dirty="0" err="1"/>
              <a:t>dois</a:t>
            </a:r>
            <a:r>
              <a:rPr lang="en-US" sz="2800" dirty="0"/>
              <a:t> </a:t>
            </a:r>
            <a:r>
              <a:rPr lang="en-US" sz="2800" dirty="0" err="1"/>
              <a:t>retrovírus</a:t>
            </a:r>
            <a:r>
              <a:rPr lang="en-US" sz="2800" dirty="0"/>
              <a:t> </a:t>
            </a:r>
            <a:r>
              <a:rPr lang="en-US" sz="2800" dirty="0" err="1"/>
              <a:t>humanos</a:t>
            </a:r>
            <a:endParaRPr sz="2800" dirty="0"/>
          </a:p>
          <a:p>
            <a:pPr marL="742950" lvl="1" indent="-285750" algn="l" rtl="0">
              <a:spcBef>
                <a:spcPts val="560"/>
              </a:spcBef>
              <a:spcAft>
                <a:spcPts val="0"/>
              </a:spcAft>
              <a:buClr>
                <a:schemeClr val="dk1"/>
              </a:buClr>
              <a:buSzPts val="2800"/>
              <a:buChar char="–"/>
            </a:pPr>
            <a:r>
              <a:rPr lang="en-US" sz="2400" dirty="0"/>
              <a:t>HIV-1: </a:t>
            </a:r>
            <a:r>
              <a:rPr lang="en-US" sz="2400" dirty="0" err="1"/>
              <a:t>pandemia</a:t>
            </a:r>
            <a:r>
              <a:rPr lang="en-US" sz="2400" dirty="0"/>
              <a:t> </a:t>
            </a:r>
            <a:r>
              <a:rPr lang="en-US" sz="2400" dirty="0" err="1"/>
              <a:t>mundial</a:t>
            </a:r>
            <a:endParaRPr sz="2400" dirty="0"/>
          </a:p>
          <a:p>
            <a:pPr marL="742950" lvl="1" indent="-285750" algn="l" rtl="0">
              <a:spcBef>
                <a:spcPts val="560"/>
              </a:spcBef>
              <a:spcAft>
                <a:spcPts val="0"/>
              </a:spcAft>
              <a:buClr>
                <a:schemeClr val="dk1"/>
              </a:buClr>
              <a:buSzPts val="2800"/>
              <a:buChar char="–"/>
            </a:pPr>
            <a:r>
              <a:rPr lang="en-US" sz="2400" dirty="0"/>
              <a:t>HIV-2: </a:t>
            </a:r>
            <a:r>
              <a:rPr lang="en-US" sz="2400" dirty="0" err="1"/>
              <a:t>confinada</a:t>
            </a:r>
            <a:r>
              <a:rPr lang="en-US" sz="2400" dirty="0"/>
              <a:t> </a:t>
            </a:r>
            <a:r>
              <a:rPr lang="en-US" sz="2400" dirty="0" err="1"/>
              <a:t>principalmente</a:t>
            </a:r>
            <a:r>
              <a:rPr lang="en-US" sz="2400" dirty="0"/>
              <a:t> à </a:t>
            </a:r>
            <a:r>
              <a:rPr lang="en-US" sz="2400" dirty="0" err="1"/>
              <a:t>África</a:t>
            </a:r>
            <a:r>
              <a:rPr lang="en-US" sz="2400" dirty="0"/>
              <a:t> </a:t>
            </a:r>
            <a:r>
              <a:rPr lang="en-US" sz="2400" dirty="0" err="1"/>
              <a:t>Ocidental</a:t>
            </a:r>
            <a:endParaRPr sz="2400" dirty="0"/>
          </a:p>
          <a:p>
            <a:pPr marL="342900" lvl="0" indent="-342900" algn="l" rtl="0">
              <a:spcBef>
                <a:spcPts val="640"/>
              </a:spcBef>
              <a:spcAft>
                <a:spcPts val="0"/>
              </a:spcAft>
              <a:buClr>
                <a:schemeClr val="dk1"/>
              </a:buClr>
              <a:buSzPts val="3200"/>
              <a:buChar char="•"/>
            </a:pPr>
            <a:r>
              <a:rPr lang="en-US" sz="2800" dirty="0"/>
              <a:t>A </a:t>
            </a:r>
            <a:r>
              <a:rPr lang="en-US" sz="2800" dirty="0" err="1"/>
              <a:t>família</a:t>
            </a:r>
            <a:r>
              <a:rPr lang="en-US" sz="2800" dirty="0"/>
              <a:t> </a:t>
            </a:r>
            <a:r>
              <a:rPr lang="en-US" sz="2800" dirty="0" err="1"/>
              <a:t>específica</a:t>
            </a:r>
            <a:r>
              <a:rPr lang="en-US" sz="2800" dirty="0"/>
              <a:t> de </a:t>
            </a:r>
            <a:r>
              <a:rPr lang="en-US" sz="2800" dirty="0" err="1"/>
              <a:t>vírus</a:t>
            </a:r>
            <a:r>
              <a:rPr lang="en-US" sz="2800" dirty="0"/>
              <a:t> que o HIV-1 e HIV-2 </a:t>
            </a:r>
            <a:r>
              <a:rPr lang="en-US" sz="2800" dirty="0" err="1"/>
              <a:t>pertenecem</a:t>
            </a:r>
            <a:r>
              <a:rPr lang="en-US" sz="2800" dirty="0"/>
              <a:t> é </a:t>
            </a:r>
            <a:r>
              <a:rPr lang="en-US" sz="2800" dirty="0" err="1"/>
              <a:t>os</a:t>
            </a:r>
            <a:r>
              <a:rPr lang="en-US" sz="2800" dirty="0"/>
              <a:t> </a:t>
            </a:r>
            <a:r>
              <a:rPr lang="en-US" sz="2800" i="1" dirty="0" err="1"/>
              <a:t>retroviridae</a:t>
            </a:r>
            <a:endParaRPr sz="28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Programas para o tratamento de doenças tropicais endêmicas, AEF, 1920-1960</a:t>
            </a:r>
            <a:endParaRPr sz="3959"/>
          </a:p>
        </p:txBody>
      </p:sp>
      <p:sp>
        <p:nvSpPr>
          <p:cNvPr id="534" name="Google Shape;534;p85"/>
          <p:cNvSpPr txBox="1">
            <a:spLocks noGrp="1"/>
          </p:cNvSpPr>
          <p:nvPr>
            <p:ph type="body" idx="1"/>
          </p:nvPr>
        </p:nvSpPr>
        <p:spPr>
          <a:xfrm>
            <a:off x="457200" y="1690796"/>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000"/>
              <a:buNone/>
            </a:pPr>
            <a:r>
              <a:rPr lang="en-US" sz="2000" b="0"/>
              <a:t>Tripanossomíase (doença de sono)</a:t>
            </a:r>
            <a:endParaRPr sz="2000" b="0"/>
          </a:p>
        </p:txBody>
      </p:sp>
      <p:pic>
        <p:nvPicPr>
          <p:cNvPr id="535" name="Google Shape;535;p85" descr="trypanosomiasis rx.tiff"/>
          <p:cNvPicPr preferRelativeResize="0">
            <a:picLocks noGrp="1"/>
          </p:cNvPicPr>
          <p:nvPr>
            <p:ph type="body" idx="2"/>
          </p:nvPr>
        </p:nvPicPr>
        <p:blipFill rotWithShape="1">
          <a:blip r:embed="rId3">
            <a:alphaModFix/>
          </a:blip>
          <a:srcRect t="-17257" b="-17257"/>
          <a:stretch/>
        </p:blipFill>
        <p:spPr>
          <a:xfrm>
            <a:off x="255221" y="2039112"/>
            <a:ext cx="4242167" cy="4305299"/>
          </a:xfrm>
          <a:prstGeom prst="rect">
            <a:avLst/>
          </a:prstGeom>
          <a:noFill/>
          <a:ln>
            <a:noFill/>
          </a:ln>
        </p:spPr>
      </p:pic>
      <p:sp>
        <p:nvSpPr>
          <p:cNvPr id="536" name="Google Shape;536;p85"/>
          <p:cNvSpPr txBox="1">
            <a:spLocks noGrp="1"/>
          </p:cNvSpPr>
          <p:nvPr>
            <p:ph type="body" idx="3"/>
          </p:nvPr>
        </p:nvSpPr>
        <p:spPr>
          <a:xfrm>
            <a:off x="4645025" y="1690796"/>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000"/>
              <a:buNone/>
            </a:pPr>
            <a:r>
              <a:rPr lang="en-US" sz="2000" b="0"/>
              <a:t>Treponematosse endêmica</a:t>
            </a:r>
            <a:endParaRPr sz="2000" b="0"/>
          </a:p>
        </p:txBody>
      </p:sp>
      <p:pic>
        <p:nvPicPr>
          <p:cNvPr id="537" name="Google Shape;537;p85" descr="yaws.tiff"/>
          <p:cNvPicPr preferRelativeResize="0">
            <a:picLocks noGrp="1"/>
          </p:cNvPicPr>
          <p:nvPr>
            <p:ph type="body" idx="4"/>
          </p:nvPr>
        </p:nvPicPr>
        <p:blipFill rotWithShape="1">
          <a:blip r:embed="rId4">
            <a:alphaModFix/>
          </a:blip>
          <a:srcRect t="-14378" b="-14378"/>
          <a:stretch/>
        </p:blipFill>
        <p:spPr>
          <a:xfrm>
            <a:off x="4645025" y="2195589"/>
            <a:ext cx="4243833" cy="4148822"/>
          </a:xfrm>
          <a:prstGeom prst="rect">
            <a:avLst/>
          </a:prstGeom>
          <a:noFill/>
          <a:ln>
            <a:noFill/>
          </a:ln>
        </p:spPr>
      </p:pic>
      <p:sp>
        <p:nvSpPr>
          <p:cNvPr id="538" name="Google Shape;538;p85"/>
          <p:cNvSpPr txBox="1"/>
          <p:nvPr/>
        </p:nvSpPr>
        <p:spPr>
          <a:xfrm>
            <a:off x="300685" y="5961965"/>
            <a:ext cx="868867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Para mais sobre as campagnas francesas contra doenças tropicais, ver http://www.creuse-jamot.org/html/1931-1935.html</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6"/>
          <p:cNvSpPr txBox="1">
            <a:spLocks noGrp="1"/>
          </p:cNvSpPr>
          <p:nvPr>
            <p:ph type="title"/>
          </p:nvPr>
        </p:nvSpPr>
        <p:spPr>
          <a:xfrm>
            <a:off x="190500" y="274638"/>
            <a:ext cx="876656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Mas as conseqüências de repetidas injeções com agulhas e seringas esterilizadas inadequadamente foram altas</a:t>
            </a:r>
            <a:endParaRPr sz="3200"/>
          </a:p>
        </p:txBody>
      </p:sp>
      <p:pic>
        <p:nvPicPr>
          <p:cNvPr id="544" name="Google Shape;544;p86" descr="HCV.tiff"/>
          <p:cNvPicPr preferRelativeResize="0">
            <a:picLocks noGrp="1"/>
          </p:cNvPicPr>
          <p:nvPr>
            <p:ph type="body" idx="1"/>
          </p:nvPr>
        </p:nvPicPr>
        <p:blipFill rotWithShape="1">
          <a:blip r:embed="rId3">
            <a:alphaModFix/>
          </a:blip>
          <a:srcRect t="-2463" b="-2462"/>
          <a:stretch/>
        </p:blipFill>
        <p:spPr>
          <a:xfrm>
            <a:off x="190500" y="1577638"/>
            <a:ext cx="8766568" cy="5168059"/>
          </a:xfrm>
          <a:prstGeom prst="rect">
            <a:avLst/>
          </a:prstGeom>
          <a:noFill/>
          <a:ln>
            <a:noFill/>
          </a:ln>
        </p:spPr>
      </p:pic>
      <p:sp>
        <p:nvSpPr>
          <p:cNvPr id="545" name="Google Shape;545;p86"/>
          <p:cNvSpPr txBox="1"/>
          <p:nvPr/>
        </p:nvSpPr>
        <p:spPr>
          <a:xfrm>
            <a:off x="914400" y="1860034"/>
            <a:ext cx="768611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Prevalência de hepatite C por ano de nascimento, Camarões </a:t>
            </a:r>
            <a:endParaRPr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7"/>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Drogas por via intramuscular e endovenosa pós a segunda guerra mundial</a:t>
            </a:r>
            <a:endParaRPr sz="3959"/>
          </a:p>
        </p:txBody>
      </p:sp>
      <p:sp>
        <p:nvSpPr>
          <p:cNvPr id="551" name="Google Shape;551;p87"/>
          <p:cNvSpPr txBox="1">
            <a:spLocks noGrp="1"/>
          </p:cNvSpPr>
          <p:nvPr>
            <p:ph type="body" idx="1"/>
          </p:nvPr>
        </p:nvSpPr>
        <p:spPr>
          <a:xfrm>
            <a:off x="457200" y="18034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Quinina intravenosa emergiu da segunda guerra mundial como uma potente droga para o tratamento da malária</a:t>
            </a:r>
            <a:endParaRPr/>
          </a:p>
          <a:p>
            <a:pPr marL="342900" lvl="0" indent="-342900" algn="l" rtl="0">
              <a:spcBef>
                <a:spcPts val="640"/>
              </a:spcBef>
              <a:spcAft>
                <a:spcPts val="0"/>
              </a:spcAft>
              <a:buClr>
                <a:schemeClr val="dk1"/>
              </a:buClr>
              <a:buSzPts val="3200"/>
              <a:buChar char="•"/>
            </a:pPr>
            <a:r>
              <a:rPr lang="en-US"/>
              <a:t>Estreptomicina intramuscular para a tuberculose</a:t>
            </a:r>
            <a:endParaRPr/>
          </a:p>
          <a:p>
            <a:pPr marL="342900" lvl="0" indent="-342900" algn="l" rtl="0">
              <a:spcBef>
                <a:spcPts val="640"/>
              </a:spcBef>
              <a:spcAft>
                <a:spcPts val="0"/>
              </a:spcAft>
              <a:buClr>
                <a:schemeClr val="dk1"/>
              </a:buClr>
              <a:buSzPts val="3200"/>
              <a:buChar char="•"/>
            </a:pPr>
            <a:r>
              <a:rPr lang="en-US"/>
              <a:t>Penicilina para gonorréia e sífilis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Mudança do caráter do trabalho sexual no Congo colonial tardio</a:t>
            </a:r>
            <a:endParaRPr sz="3959"/>
          </a:p>
        </p:txBody>
      </p:sp>
      <p:sp>
        <p:nvSpPr>
          <p:cNvPr id="557" name="Google Shape;557;p88"/>
          <p:cNvSpPr txBox="1">
            <a:spLocks noGrp="1"/>
          </p:cNvSpPr>
          <p:nvPr>
            <p:ph type="body" idx="1"/>
          </p:nvPr>
        </p:nvSpPr>
        <p:spPr>
          <a:xfrm>
            <a:off x="457200" y="1600200"/>
            <a:ext cx="8229600" cy="5067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Propagação de doenças sexualmente transmissíveis nas principais cidades coloniais: Brazzaville e Léopoldville</a:t>
            </a:r>
            <a:endParaRPr/>
          </a:p>
          <a:p>
            <a:pPr marL="342900" lvl="0" indent="-342900" algn="l" rtl="0">
              <a:spcBef>
                <a:spcPts val="640"/>
              </a:spcBef>
              <a:spcAft>
                <a:spcPts val="0"/>
              </a:spcAft>
              <a:buClr>
                <a:schemeClr val="dk1"/>
              </a:buClr>
              <a:buSzPts val="3200"/>
              <a:buChar char="•"/>
            </a:pPr>
            <a:r>
              <a:rPr lang="en-US"/>
              <a:t>Mudança do caráter do trabalho sexual com muito mais mulheres com &gt;1.000 parceiros por ano no fim de década de 1950 e com a independência, ao início de década de 1960, aumentando R</a:t>
            </a:r>
            <a:r>
              <a:rPr lang="en-US" baseline="-25000"/>
              <a:t>0</a:t>
            </a:r>
            <a:r>
              <a:rPr lang="en-US"/>
              <a:t> para infecções sexualmente transmissíveis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Mudança do caráter do trabalho sexual no Congo colonial tardio</a:t>
            </a:r>
            <a:endParaRPr sz="3959"/>
          </a:p>
        </p:txBody>
      </p:sp>
      <p:sp>
        <p:nvSpPr>
          <p:cNvPr id="563" name="Google Shape;563;p89"/>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80"/>
              <a:buChar char="•"/>
            </a:pPr>
            <a:r>
              <a:rPr lang="en-US" sz="2480"/>
              <a:t>Mais problemática foi a utilização de drogas injectáveis ​​(e, portanto, a probabilidade de exposição a uma agulha ou seringa esterilizada inadequamente) para o tratamento de doenças sexualmente transmissíveis na </a:t>
            </a:r>
            <a:r>
              <a:rPr lang="en-US" sz="2480" i="1"/>
              <a:t>Dispensaire Antivénérien de la Croix-Rouge </a:t>
            </a:r>
            <a:r>
              <a:rPr lang="en-US" sz="2480"/>
              <a:t>de Leopoldville</a:t>
            </a:r>
            <a:endParaRPr sz="2480" i="1"/>
          </a:p>
          <a:p>
            <a:pPr marL="742950" lvl="1" indent="-285750" algn="l" rtl="0">
              <a:lnSpc>
                <a:spcPct val="80000"/>
              </a:lnSpc>
              <a:spcBef>
                <a:spcPts val="434"/>
              </a:spcBef>
              <a:spcAft>
                <a:spcPts val="0"/>
              </a:spcAft>
              <a:buClr>
                <a:schemeClr val="dk1"/>
              </a:buClr>
              <a:buSzPts val="2170"/>
              <a:buChar char="–"/>
            </a:pPr>
            <a:r>
              <a:rPr lang="en-US" sz="2170"/>
              <a:t>Literalmente milhares de pacientes com sífilis e gonorréia (que facilitam a transmissão sexual do HIV-1) foram tratados anualmente</a:t>
            </a:r>
            <a:endParaRPr/>
          </a:p>
          <a:p>
            <a:pPr marL="742950" lvl="1" indent="-285750" algn="l" rtl="0">
              <a:lnSpc>
                <a:spcPct val="80000"/>
              </a:lnSpc>
              <a:spcBef>
                <a:spcPts val="434"/>
              </a:spcBef>
              <a:spcAft>
                <a:spcPts val="0"/>
              </a:spcAft>
              <a:buClr>
                <a:schemeClr val="dk1"/>
              </a:buClr>
              <a:buSzPts val="2170"/>
              <a:buChar char="–"/>
            </a:pPr>
            <a:r>
              <a:rPr lang="en-US" sz="2170"/>
              <a:t>Tempestade perfeita de transmissão sexual e parenteral pelo início dos anos 1960</a:t>
            </a:r>
            <a:endParaRPr/>
          </a:p>
          <a:p>
            <a:pPr marL="742950" lvl="1" indent="-285750" algn="l" rtl="0">
              <a:lnSpc>
                <a:spcPct val="80000"/>
              </a:lnSpc>
              <a:spcBef>
                <a:spcPts val="434"/>
              </a:spcBef>
              <a:spcAft>
                <a:spcPts val="0"/>
              </a:spcAft>
              <a:buClr>
                <a:schemeClr val="dk1"/>
              </a:buClr>
              <a:buSzPts val="2170"/>
              <a:buChar char="–"/>
            </a:pPr>
            <a:r>
              <a:rPr lang="en-US" sz="2170"/>
              <a:t>Coincidente com o crescimento rápido da população em (agora) Kinshasa e trabalho sexual generalizada em escala industrial</a:t>
            </a:r>
            <a:endParaRPr/>
          </a:p>
          <a:p>
            <a:pPr marL="342900" lvl="0" indent="-342900" algn="l" rtl="0">
              <a:lnSpc>
                <a:spcPct val="80000"/>
              </a:lnSpc>
              <a:spcBef>
                <a:spcPts val="496"/>
              </a:spcBef>
              <a:spcAft>
                <a:spcPts val="0"/>
              </a:spcAft>
              <a:buClr>
                <a:schemeClr val="dk1"/>
              </a:buClr>
              <a:buSzPts val="2480"/>
              <a:buChar char="•"/>
            </a:pPr>
            <a:r>
              <a:rPr lang="en-US" sz="2480"/>
              <a:t>Independência em 1960 e importação de gerentes de nível médio e professores do Haiti</a:t>
            </a:r>
            <a:endParaRPr sz="248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Colocando tudo junto...</a:t>
            </a:r>
            <a:endParaRPr/>
          </a:p>
        </p:txBody>
      </p:sp>
      <p:sp>
        <p:nvSpPr>
          <p:cNvPr id="569" name="Google Shape;569;p90"/>
          <p:cNvSpPr txBox="1">
            <a:spLocks noGrp="1"/>
          </p:cNvSpPr>
          <p:nvPr>
            <p:ph type="body" idx="1"/>
          </p:nvPr>
        </p:nvSpPr>
        <p:spPr>
          <a:xfrm>
            <a:off x="254000" y="1417638"/>
            <a:ext cx="8636000" cy="51863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Grupo M de HIV-1 (geneticamente idêntico a SIV</a:t>
            </a:r>
            <a:r>
              <a:rPr lang="en-US" sz="2400" baseline="-25000"/>
              <a:t>cpz</a:t>
            </a:r>
            <a:r>
              <a:rPr lang="en-US" sz="2400"/>
              <a:t>) foi transmitida para um caçador ou cozinheiro em aproximadamente 1921 em Camarões sudeste como resultado do abate de um chimpanzé infectado </a:t>
            </a:r>
            <a:endParaRPr/>
          </a:p>
          <a:p>
            <a:pPr marL="342900" lvl="0" indent="-342900" algn="l" rtl="0">
              <a:spcBef>
                <a:spcPts val="480"/>
              </a:spcBef>
              <a:spcAft>
                <a:spcPts val="0"/>
              </a:spcAft>
              <a:buClr>
                <a:schemeClr val="dk1"/>
              </a:buClr>
              <a:buSzPts val="2400"/>
              <a:buChar char="•"/>
            </a:pPr>
            <a:r>
              <a:rPr lang="en-US" sz="2400"/>
              <a:t>SIV</a:t>
            </a:r>
            <a:r>
              <a:rPr lang="en-US" sz="2400" baseline="-25000"/>
              <a:t>cpz</a:t>
            </a:r>
            <a:r>
              <a:rPr lang="en-US" sz="2400"/>
              <a:t> causadou uma infecção de humanos que podería ser transmitida de pessoa para pessoa</a:t>
            </a:r>
            <a:endParaRPr sz="2400"/>
          </a:p>
          <a:p>
            <a:pPr marL="342900" lvl="0" indent="-342900" algn="l" rtl="0">
              <a:spcBef>
                <a:spcPts val="480"/>
              </a:spcBef>
              <a:spcAft>
                <a:spcPts val="0"/>
              </a:spcAft>
              <a:buClr>
                <a:schemeClr val="dk1"/>
              </a:buClr>
              <a:buSzPts val="2400"/>
              <a:buChar char="•"/>
            </a:pPr>
            <a:r>
              <a:rPr lang="en-US" sz="2400"/>
              <a:t>Pequena escala de transmissão local através de campanhas de erradicação contra  doença do sono e treponematosse endêmica</a:t>
            </a:r>
            <a:endParaRPr sz="2400"/>
          </a:p>
          <a:p>
            <a:pPr marL="342900" lvl="0" indent="-342900" algn="l" rtl="0">
              <a:spcBef>
                <a:spcPts val="480"/>
              </a:spcBef>
              <a:spcAft>
                <a:spcPts val="0"/>
              </a:spcAft>
              <a:buClr>
                <a:schemeClr val="dk1"/>
              </a:buClr>
              <a:buSzPts val="2400"/>
              <a:buChar char="•"/>
            </a:pPr>
            <a:r>
              <a:rPr lang="en-US" sz="2400"/>
              <a:t>Um ou alguns homens infectados migraram para Brazzaville, provavelmente recrutado para o trabalho forçado para CFCO</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Colocando tudo junto...</a:t>
            </a:r>
            <a:endParaRPr/>
          </a:p>
        </p:txBody>
      </p:sp>
      <p:sp>
        <p:nvSpPr>
          <p:cNvPr id="575" name="Google Shape;575;p91"/>
          <p:cNvSpPr txBox="1">
            <a:spLocks noGrp="1"/>
          </p:cNvSpPr>
          <p:nvPr>
            <p:ph type="body" idx="1"/>
          </p:nvPr>
        </p:nvSpPr>
        <p:spPr>
          <a:xfrm>
            <a:off x="203200" y="1417638"/>
            <a:ext cx="8724900" cy="4838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Uma ou mais transmissão do HIV-1 a uma profissional do sexo ou disseminação para outros trabalhadores em campos de trabalho através de agulhas e seringas contaminadas - agora temos em torno de 100 infectados (final dos anos 1920s e início de 1930s)</a:t>
            </a:r>
            <a:endParaRPr sz="2400"/>
          </a:p>
          <a:p>
            <a:pPr marL="342900" lvl="0" indent="-342900" algn="l" rtl="0">
              <a:spcBef>
                <a:spcPts val="480"/>
              </a:spcBef>
              <a:spcAft>
                <a:spcPts val="0"/>
              </a:spcAft>
              <a:buClr>
                <a:schemeClr val="dk1"/>
              </a:buClr>
              <a:buSzPts val="2400"/>
              <a:buChar char="•"/>
            </a:pPr>
            <a:r>
              <a:rPr lang="en-US" sz="2400"/>
              <a:t>Alguns destes trabalhadores voltaram para Brazzaville e Léopoldville onde infectaram sexualmente mulheres livres e por via sanguïnea homens e mulheres através de uma injeção para doenças sexualmente transmissíveis)</a:t>
            </a:r>
            <a:endParaRPr/>
          </a:p>
          <a:p>
            <a:pPr marL="342900" lvl="0" indent="-342900" algn="l" rtl="0">
              <a:spcBef>
                <a:spcPts val="480"/>
              </a:spcBef>
              <a:spcAft>
                <a:spcPts val="0"/>
              </a:spcAft>
              <a:buClr>
                <a:schemeClr val="dk1"/>
              </a:buClr>
              <a:buSzPts val="2400"/>
              <a:buChar char="•"/>
            </a:pPr>
            <a:r>
              <a:rPr lang="en-US" sz="2400"/>
              <a:t>Leopoldville crescia rapidamente (de 16.000 em 1921 para 240.000 em 1960), com mais homens do que mulheres e crianças (agora 10 milhões -- a maior cidade francófona do mundo)</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err="1">
                <a:solidFill>
                  <a:srgbClr val="C00000"/>
                </a:solidFill>
              </a:rPr>
              <a:t>Colocando</a:t>
            </a:r>
            <a:r>
              <a:rPr lang="en-US" sz="3600" b="1" dirty="0">
                <a:solidFill>
                  <a:srgbClr val="C00000"/>
                </a:solidFill>
              </a:rPr>
              <a:t> </a:t>
            </a:r>
            <a:r>
              <a:rPr lang="en-US" sz="3600" b="1" dirty="0" err="1">
                <a:solidFill>
                  <a:srgbClr val="C00000"/>
                </a:solidFill>
              </a:rPr>
              <a:t>tudo</a:t>
            </a:r>
            <a:r>
              <a:rPr lang="en-US" sz="3600" b="1" dirty="0">
                <a:solidFill>
                  <a:srgbClr val="C00000"/>
                </a:solidFill>
              </a:rPr>
              <a:t> junto...</a:t>
            </a:r>
            <a:endParaRPr sz="3600" b="1" dirty="0">
              <a:solidFill>
                <a:srgbClr val="C00000"/>
              </a:solidFill>
            </a:endParaRPr>
          </a:p>
        </p:txBody>
      </p:sp>
      <p:sp>
        <p:nvSpPr>
          <p:cNvPr id="581" name="Google Shape;581;p92"/>
          <p:cNvSpPr txBox="1">
            <a:spLocks noGrp="1"/>
          </p:cNvSpPr>
          <p:nvPr>
            <p:ph type="body" idx="1"/>
          </p:nvPr>
        </p:nvSpPr>
        <p:spPr>
          <a:xfrm>
            <a:off x="203200" y="1417638"/>
            <a:ext cx="8724900" cy="4838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O número de casos permanece em cerca de 100 por 2-3 décadas</a:t>
            </a:r>
            <a:endParaRPr/>
          </a:p>
          <a:p>
            <a:pPr marL="342900" lvl="0" indent="-342900" algn="l" rtl="0">
              <a:spcBef>
                <a:spcPts val="560"/>
              </a:spcBef>
              <a:spcAft>
                <a:spcPts val="0"/>
              </a:spcAft>
              <a:buClr>
                <a:schemeClr val="dk1"/>
              </a:buClr>
              <a:buSzPts val="2800"/>
              <a:buChar char="•"/>
            </a:pPr>
            <a:r>
              <a:rPr lang="en-US" sz="2800"/>
              <a:t>Grande aumento no trabalho sexual na década de 1960, após a independência, levou a transmissão sexual generalizada, provavelmente auxiliado por injecções não esterilizadas em centros de tratamento de DST</a:t>
            </a:r>
            <a:endParaRPr/>
          </a:p>
          <a:p>
            <a:pPr marL="342900" lvl="0" indent="-342900" algn="l" rtl="0">
              <a:spcBef>
                <a:spcPts val="560"/>
              </a:spcBef>
              <a:spcAft>
                <a:spcPts val="0"/>
              </a:spcAft>
              <a:buClr>
                <a:schemeClr val="dk1"/>
              </a:buClr>
              <a:buSzPts val="2800"/>
              <a:buChar char="•"/>
            </a:pPr>
            <a:r>
              <a:rPr lang="en-US" sz="2800"/>
              <a:t>Fundador vírus introduzidos em Ruanda, Burundi, Quênia e Haiti (tipo B) no início da decâda de 1970</a:t>
            </a:r>
            <a:endParaRPr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200" b="1" dirty="0" err="1">
                <a:solidFill>
                  <a:srgbClr val="C00000"/>
                </a:solidFill>
              </a:rPr>
              <a:t>Quais</a:t>
            </a:r>
            <a:r>
              <a:rPr lang="en-US" sz="3200" b="1" dirty="0">
                <a:solidFill>
                  <a:srgbClr val="C00000"/>
                </a:solidFill>
              </a:rPr>
              <a:t> </a:t>
            </a:r>
            <a:r>
              <a:rPr lang="en-US" sz="3200" b="1" dirty="0" err="1">
                <a:solidFill>
                  <a:srgbClr val="C00000"/>
                </a:solidFill>
              </a:rPr>
              <a:t>são</a:t>
            </a:r>
            <a:r>
              <a:rPr lang="en-US" sz="3200" b="1" dirty="0">
                <a:solidFill>
                  <a:srgbClr val="C00000"/>
                </a:solidFill>
              </a:rPr>
              <a:t> as </a:t>
            </a:r>
            <a:r>
              <a:rPr lang="en-US" sz="3200" b="1" dirty="0" err="1">
                <a:solidFill>
                  <a:srgbClr val="C00000"/>
                </a:solidFill>
              </a:rPr>
              <a:t>lições</a:t>
            </a:r>
            <a:r>
              <a:rPr lang="en-US" sz="3200" b="1" dirty="0">
                <a:solidFill>
                  <a:srgbClr val="C00000"/>
                </a:solidFill>
              </a:rPr>
              <a:t> para </a:t>
            </a:r>
            <a:r>
              <a:rPr lang="en-US" sz="3200" b="1" dirty="0" err="1">
                <a:solidFill>
                  <a:srgbClr val="C00000"/>
                </a:solidFill>
              </a:rPr>
              <a:t>aprendizado</a:t>
            </a:r>
            <a:r>
              <a:rPr lang="en-US" sz="3200" b="1" dirty="0">
                <a:solidFill>
                  <a:srgbClr val="C00000"/>
                </a:solidFill>
              </a:rPr>
              <a:t>?</a:t>
            </a:r>
            <a:endParaRPr sz="3200" b="1" dirty="0">
              <a:solidFill>
                <a:srgbClr val="C00000"/>
              </a:solidFill>
            </a:endParaRPr>
          </a:p>
        </p:txBody>
      </p:sp>
      <p:sp>
        <p:nvSpPr>
          <p:cNvPr id="587" name="Google Shape;587;p93"/>
          <p:cNvSpPr txBox="1">
            <a:spLocks noGrp="1"/>
          </p:cNvSpPr>
          <p:nvPr>
            <p:ph type="body" idx="1"/>
          </p:nvPr>
        </p:nvSpPr>
        <p:spPr>
          <a:xfrm>
            <a:off x="457200" y="1600200"/>
            <a:ext cx="8229600" cy="5054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400" dirty="0" err="1"/>
              <a:t>Primeiro</a:t>
            </a:r>
            <a:r>
              <a:rPr lang="en-US" sz="2400" dirty="0"/>
              <a:t>, um novo </a:t>
            </a:r>
            <a:r>
              <a:rPr lang="en-US" sz="2400" dirty="0" err="1"/>
              <a:t>cruzamento</a:t>
            </a:r>
            <a:r>
              <a:rPr lang="en-US" sz="2400" dirty="0"/>
              <a:t> </a:t>
            </a:r>
            <a:r>
              <a:rPr lang="en-US" sz="2400" dirty="0" err="1"/>
              <a:t>vai</a:t>
            </a:r>
            <a:r>
              <a:rPr lang="en-US" sz="2400" dirty="0"/>
              <a:t> </a:t>
            </a:r>
            <a:r>
              <a:rPr lang="en-US" sz="2400" dirty="0" err="1"/>
              <a:t>acontecer</a:t>
            </a:r>
            <a:r>
              <a:rPr lang="en-US" sz="2400" dirty="0"/>
              <a:t> de novo?</a:t>
            </a:r>
            <a:endParaRPr sz="2800" dirty="0"/>
          </a:p>
          <a:p>
            <a:pPr marL="342900" lvl="0" indent="-342900" algn="l" rtl="0">
              <a:lnSpc>
                <a:spcPct val="80000"/>
              </a:lnSpc>
              <a:spcBef>
                <a:spcPts val="544"/>
              </a:spcBef>
              <a:spcAft>
                <a:spcPts val="0"/>
              </a:spcAft>
              <a:buClr>
                <a:schemeClr val="dk1"/>
              </a:buClr>
              <a:buSzPts val="2720"/>
              <a:buChar char="•"/>
            </a:pPr>
            <a:r>
              <a:rPr lang="en-US" sz="2400" dirty="0" err="1"/>
              <a:t>Maior</a:t>
            </a:r>
            <a:r>
              <a:rPr lang="en-US" sz="2400" dirty="0"/>
              <a:t> </a:t>
            </a:r>
            <a:r>
              <a:rPr lang="en-US" sz="2400" dirty="0" err="1"/>
              <a:t>risco</a:t>
            </a:r>
            <a:r>
              <a:rPr lang="en-US" sz="2400" dirty="0"/>
              <a:t> </a:t>
            </a:r>
            <a:r>
              <a:rPr lang="en-US" sz="2400" dirty="0" err="1"/>
              <a:t>será</a:t>
            </a:r>
            <a:r>
              <a:rPr lang="en-US" sz="2400" dirty="0"/>
              <a:t> de </a:t>
            </a:r>
            <a:r>
              <a:rPr lang="en-US" sz="2400" dirty="0" err="1"/>
              <a:t>patógenos</a:t>
            </a:r>
            <a:r>
              <a:rPr lang="en-US" sz="2400" dirty="0"/>
              <a:t> que </a:t>
            </a:r>
            <a:r>
              <a:rPr lang="en-US" sz="2400" dirty="0" err="1"/>
              <a:t>podem</a:t>
            </a:r>
            <a:r>
              <a:rPr lang="en-US" sz="2400" dirty="0"/>
              <a:t> se </a:t>
            </a:r>
            <a:r>
              <a:rPr lang="en-US" sz="2400" dirty="0" err="1"/>
              <a:t>disseminar</a:t>
            </a:r>
            <a:r>
              <a:rPr lang="en-US" sz="2400" dirty="0"/>
              <a:t> de </a:t>
            </a:r>
            <a:r>
              <a:rPr lang="en-US" sz="2400" dirty="0" err="1"/>
              <a:t>humanos</a:t>
            </a:r>
            <a:r>
              <a:rPr lang="en-US" sz="2400" dirty="0"/>
              <a:t> para </a:t>
            </a:r>
            <a:r>
              <a:rPr lang="en-US" sz="2400" dirty="0" err="1"/>
              <a:t>humanos</a:t>
            </a:r>
            <a:r>
              <a:rPr lang="en-US" sz="2400" dirty="0"/>
              <a:t> por </a:t>
            </a:r>
            <a:r>
              <a:rPr lang="en-US" sz="2400" dirty="0" err="1"/>
              <a:t>transmissão</a:t>
            </a:r>
            <a:r>
              <a:rPr lang="en-US" sz="2400" dirty="0"/>
              <a:t> por via </a:t>
            </a:r>
            <a:r>
              <a:rPr lang="en-US" sz="2400" dirty="0" err="1"/>
              <a:t>aérea</a:t>
            </a:r>
            <a:r>
              <a:rPr lang="en-US" sz="2400" dirty="0"/>
              <a:t> </a:t>
            </a:r>
            <a:r>
              <a:rPr lang="en-US" sz="2400" dirty="0" err="1"/>
              <a:t>ou</a:t>
            </a:r>
            <a:r>
              <a:rPr lang="en-US" sz="2400" dirty="0"/>
              <a:t> </a:t>
            </a:r>
            <a:r>
              <a:rPr lang="en-US" sz="2400" dirty="0" err="1"/>
              <a:t>gotículas</a:t>
            </a:r>
            <a:r>
              <a:rPr lang="en-US" sz="2400" dirty="0"/>
              <a:t>;</a:t>
            </a:r>
            <a:endParaRPr sz="2800" dirty="0"/>
          </a:p>
          <a:p>
            <a:pPr marL="342900" lvl="0" indent="-342900" algn="l" rtl="0">
              <a:lnSpc>
                <a:spcPct val="80000"/>
              </a:lnSpc>
              <a:spcBef>
                <a:spcPts val="544"/>
              </a:spcBef>
              <a:spcAft>
                <a:spcPts val="0"/>
              </a:spcAft>
              <a:buClr>
                <a:schemeClr val="dk1"/>
              </a:buClr>
              <a:buSzPts val="2720"/>
              <a:buChar char="•"/>
            </a:pPr>
            <a:r>
              <a:rPr lang="en-US" sz="2400" dirty="0"/>
              <a:t>A gripe é o </a:t>
            </a:r>
            <a:r>
              <a:rPr lang="en-US" sz="2400" dirty="0" err="1"/>
              <a:t>agente</a:t>
            </a:r>
            <a:r>
              <a:rPr lang="en-US" sz="2400" dirty="0"/>
              <a:t> </a:t>
            </a:r>
            <a:r>
              <a:rPr lang="en-US" sz="2400" dirty="0" err="1"/>
              <a:t>patogênico</a:t>
            </a:r>
            <a:r>
              <a:rPr lang="en-US" sz="2400" dirty="0"/>
              <a:t> </a:t>
            </a:r>
            <a:r>
              <a:rPr lang="en-US" sz="2400" dirty="0" err="1"/>
              <a:t>mais</a:t>
            </a:r>
            <a:r>
              <a:rPr lang="en-US" sz="2400" dirty="0"/>
              <a:t> </a:t>
            </a:r>
            <a:r>
              <a:rPr lang="en-US" sz="2400" dirty="0" err="1"/>
              <a:t>provável</a:t>
            </a:r>
            <a:endParaRPr sz="2800" dirty="0"/>
          </a:p>
          <a:p>
            <a:pPr marL="342900" lvl="0" indent="-342900" algn="l" rtl="0">
              <a:lnSpc>
                <a:spcPct val="80000"/>
              </a:lnSpc>
              <a:spcBef>
                <a:spcPts val="544"/>
              </a:spcBef>
              <a:spcAft>
                <a:spcPts val="0"/>
              </a:spcAft>
              <a:buClr>
                <a:schemeClr val="dk1"/>
              </a:buClr>
              <a:buSzPts val="2720"/>
              <a:buChar char="•"/>
            </a:pPr>
            <a:r>
              <a:rPr lang="en-US" sz="2400" dirty="0" err="1"/>
              <a:t>Alerta</a:t>
            </a:r>
            <a:r>
              <a:rPr lang="en-US" sz="2400" dirty="0"/>
              <a:t> </a:t>
            </a:r>
            <a:r>
              <a:rPr lang="en-US" sz="2400" dirty="0" err="1"/>
              <a:t>precoce</a:t>
            </a:r>
            <a:r>
              <a:rPr lang="en-US" sz="2400" dirty="0"/>
              <a:t> é a </a:t>
            </a:r>
            <a:r>
              <a:rPr lang="en-US" sz="2400" dirty="0" err="1"/>
              <a:t>chave</a:t>
            </a:r>
            <a:r>
              <a:rPr lang="en-US" sz="2400" dirty="0"/>
              <a:t> para </a:t>
            </a:r>
            <a:r>
              <a:rPr lang="en-US" sz="2400" dirty="0" err="1"/>
              <a:t>identificar</a:t>
            </a:r>
            <a:r>
              <a:rPr lang="en-US" sz="2400" dirty="0"/>
              <a:t> e </a:t>
            </a:r>
            <a:r>
              <a:rPr lang="en-US" sz="2400" dirty="0" err="1"/>
              <a:t>controlar</a:t>
            </a:r>
            <a:r>
              <a:rPr lang="en-US" sz="2400" dirty="0"/>
              <a:t> a </a:t>
            </a:r>
            <a:r>
              <a:rPr lang="en-US" sz="2400" dirty="0" err="1"/>
              <a:t>disseminação</a:t>
            </a:r>
            <a:r>
              <a:rPr lang="en-US" sz="2400" dirty="0"/>
              <a:t> de um </a:t>
            </a:r>
            <a:r>
              <a:rPr lang="en-US" sz="2400" dirty="0" err="1"/>
              <a:t>agente</a:t>
            </a:r>
            <a:r>
              <a:rPr lang="en-US" sz="2400" dirty="0"/>
              <a:t> novo</a:t>
            </a:r>
            <a:endParaRPr sz="2800" dirty="0"/>
          </a:p>
          <a:p>
            <a:pPr marL="742950" lvl="1" indent="-285750" algn="l" rtl="0">
              <a:lnSpc>
                <a:spcPct val="80000"/>
              </a:lnSpc>
              <a:spcBef>
                <a:spcPts val="476"/>
              </a:spcBef>
              <a:spcAft>
                <a:spcPts val="0"/>
              </a:spcAft>
              <a:buClr>
                <a:schemeClr val="dk1"/>
              </a:buClr>
              <a:buSzPts val="2380"/>
              <a:buChar char="–"/>
            </a:pPr>
            <a:r>
              <a:rPr lang="en-US" sz="2000" dirty="0" err="1"/>
              <a:t>Lições</a:t>
            </a:r>
            <a:r>
              <a:rPr lang="en-US" sz="2000" dirty="0"/>
              <a:t> da SARS/Covid-19 </a:t>
            </a:r>
            <a:r>
              <a:rPr lang="en-US" sz="2000" dirty="0" err="1"/>
              <a:t>atual</a:t>
            </a:r>
            <a:r>
              <a:rPr lang="en-US" sz="2000" dirty="0"/>
              <a:t>!!!!!!!</a:t>
            </a:r>
            <a:endParaRPr sz="2400" dirty="0"/>
          </a:p>
          <a:p>
            <a:pPr marL="342900" lvl="0" indent="-342900" algn="l" rtl="0">
              <a:lnSpc>
                <a:spcPct val="80000"/>
              </a:lnSpc>
              <a:spcBef>
                <a:spcPts val="544"/>
              </a:spcBef>
              <a:spcAft>
                <a:spcPts val="0"/>
              </a:spcAft>
              <a:buClr>
                <a:schemeClr val="dk1"/>
              </a:buClr>
              <a:buSzPts val="2720"/>
              <a:buChar char="•"/>
            </a:pPr>
            <a:r>
              <a:rPr lang="en-US" sz="2400" dirty="0"/>
              <a:t>É vital </a:t>
            </a:r>
            <a:r>
              <a:rPr lang="en-US" sz="2400" dirty="0" err="1"/>
              <a:t>continuar</a:t>
            </a:r>
            <a:r>
              <a:rPr lang="en-US" sz="2400" dirty="0"/>
              <a:t> e </a:t>
            </a:r>
            <a:r>
              <a:rPr lang="en-US" sz="2400" dirty="0" err="1"/>
              <a:t>aumentar</a:t>
            </a:r>
            <a:r>
              <a:rPr lang="en-US" sz="2400" dirty="0"/>
              <a:t> </a:t>
            </a:r>
            <a:r>
              <a:rPr lang="en-US" sz="2400" dirty="0" err="1"/>
              <a:t>nossa</a:t>
            </a:r>
            <a:r>
              <a:rPr lang="en-US" sz="2400" dirty="0"/>
              <a:t> </a:t>
            </a:r>
            <a:r>
              <a:rPr lang="en-US" sz="2400" dirty="0" err="1"/>
              <a:t>capacidade</a:t>
            </a:r>
            <a:r>
              <a:rPr lang="en-US" sz="2400" dirty="0"/>
              <a:t> para </a:t>
            </a:r>
            <a:r>
              <a:rPr lang="en-US" sz="2400" dirty="0" err="1"/>
              <a:t>vigilância</a:t>
            </a:r>
            <a:r>
              <a:rPr lang="en-US" sz="2400" dirty="0"/>
              <a:t> global para </a:t>
            </a:r>
            <a:r>
              <a:rPr lang="en-US" sz="2400" dirty="0" err="1"/>
              <a:t>identificar</a:t>
            </a:r>
            <a:r>
              <a:rPr lang="en-US" sz="2400" dirty="0"/>
              <a:t> </a:t>
            </a:r>
            <a:r>
              <a:rPr lang="en-US" sz="2400" dirty="0" err="1"/>
              <a:t>precocemente</a:t>
            </a:r>
            <a:r>
              <a:rPr lang="en-US" sz="2400" dirty="0"/>
              <a:t> a </a:t>
            </a:r>
            <a:r>
              <a:rPr lang="en-US" sz="2400" dirty="0" err="1"/>
              <a:t>emergência</a:t>
            </a:r>
            <a:r>
              <a:rPr lang="en-US" sz="2400" dirty="0"/>
              <a:t> </a:t>
            </a:r>
            <a:r>
              <a:rPr lang="en-US" sz="2400" dirty="0" err="1"/>
              <a:t>ou</a:t>
            </a:r>
            <a:r>
              <a:rPr lang="en-US" sz="2400" dirty="0"/>
              <a:t> re-</a:t>
            </a:r>
            <a:r>
              <a:rPr lang="en-US" sz="2400" dirty="0" err="1"/>
              <a:t>emergência</a:t>
            </a:r>
            <a:r>
              <a:rPr lang="en-US" sz="2400" dirty="0"/>
              <a:t> de </a:t>
            </a:r>
            <a:r>
              <a:rPr lang="en-US" sz="2400" dirty="0" err="1"/>
              <a:t>novos</a:t>
            </a:r>
            <a:r>
              <a:rPr lang="en-US" sz="2400" dirty="0"/>
              <a:t> </a:t>
            </a:r>
            <a:r>
              <a:rPr lang="en-US" sz="2400" dirty="0" err="1"/>
              <a:t>agentes</a:t>
            </a:r>
            <a:r>
              <a:rPr lang="en-US" sz="2400" dirty="0"/>
              <a:t>, </a:t>
            </a:r>
            <a:r>
              <a:rPr lang="en-US" sz="2400" dirty="0" err="1"/>
              <a:t>especialmente</a:t>
            </a:r>
            <a:r>
              <a:rPr lang="en-US" sz="2400" dirty="0"/>
              <a:t> </a:t>
            </a:r>
            <a:r>
              <a:rPr lang="en-US" sz="2400" dirty="0" err="1"/>
              <a:t>virais</a:t>
            </a:r>
            <a:r>
              <a:rPr lang="en-US" sz="2400" dirty="0"/>
              <a:t>.</a:t>
            </a:r>
            <a:endParaRP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Calibri"/>
              <a:buNone/>
            </a:pPr>
            <a:r>
              <a:rPr lang="en-US" sz="2400" b="0"/>
              <a:t>Para mais informações:</a:t>
            </a:r>
            <a:endParaRPr sz="2400" b="0"/>
          </a:p>
        </p:txBody>
      </p:sp>
      <p:pic>
        <p:nvPicPr>
          <p:cNvPr id="593" name="Google Shape;593;p94" descr="xl.jpg"/>
          <p:cNvPicPr preferRelativeResize="0">
            <a:picLocks noGrp="1"/>
          </p:cNvPicPr>
          <p:nvPr>
            <p:ph type="body" idx="1"/>
          </p:nvPr>
        </p:nvPicPr>
        <p:blipFill rotWithShape="1">
          <a:blip r:embed="rId3">
            <a:alphaModFix/>
          </a:blip>
          <a:srcRect l="-15500" r="-15499"/>
          <a:stretch/>
        </p:blipFill>
        <p:spPr>
          <a:xfrm>
            <a:off x="3575049" y="273050"/>
            <a:ext cx="5351601" cy="6127750"/>
          </a:xfrm>
          <a:prstGeom prst="rect">
            <a:avLst/>
          </a:prstGeom>
          <a:noFill/>
          <a:ln>
            <a:noFill/>
          </a:ln>
        </p:spPr>
      </p:pic>
      <p:sp>
        <p:nvSpPr>
          <p:cNvPr id="594" name="Google Shape;594;p94"/>
          <p:cNvSpPr txBox="1">
            <a:spLocks noGrp="1"/>
          </p:cNvSpPr>
          <p:nvPr>
            <p:ph type="body" idx="2"/>
          </p:nvPr>
        </p:nvSpPr>
        <p:spPr>
          <a:xfrm>
            <a:off x="457200" y="1930400"/>
            <a:ext cx="3008313" cy="4195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a:t>Jacques Pépin, M.D., M.Sc., Université de Sherbrooke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3AF9B-A940-41E5-93C1-6795F022EBF4}"/>
              </a:ext>
            </a:extLst>
          </p:cNvPr>
          <p:cNvSpPr>
            <a:spLocks noGrp="1"/>
          </p:cNvSpPr>
          <p:nvPr>
            <p:ph type="title"/>
          </p:nvPr>
        </p:nvSpPr>
        <p:spPr/>
        <p:txBody>
          <a:bodyPr/>
          <a:lstStyle/>
          <a:p>
            <a:endParaRPr lang="pt-BR"/>
          </a:p>
        </p:txBody>
      </p:sp>
      <p:sp>
        <p:nvSpPr>
          <p:cNvPr id="3" name="Espaço Reservado para Texto 2">
            <a:extLst>
              <a:ext uri="{FF2B5EF4-FFF2-40B4-BE49-F238E27FC236}">
                <a16:creationId xmlns:a16="http://schemas.microsoft.com/office/drawing/2014/main" id="{4C25F193-84F1-4BCE-9234-BCA6D7A3660D}"/>
              </a:ext>
            </a:extLst>
          </p:cNvPr>
          <p:cNvSpPr>
            <a:spLocks noGrp="1"/>
          </p:cNvSpPr>
          <p:nvPr>
            <p:ph type="body" idx="1"/>
          </p:nvPr>
        </p:nvSpPr>
        <p:spPr/>
        <p:txBody>
          <a:bodyPr/>
          <a:lstStyle/>
          <a:p>
            <a:endParaRPr lang="pt-BR"/>
          </a:p>
        </p:txBody>
      </p:sp>
      <p:pic>
        <p:nvPicPr>
          <p:cNvPr id="3074" name="Picture 2">
            <a:extLst>
              <a:ext uri="{FF2B5EF4-FFF2-40B4-BE49-F238E27FC236}">
                <a16:creationId xmlns:a16="http://schemas.microsoft.com/office/drawing/2014/main" id="{78208B9A-1343-45FE-BD1F-B1604ADB5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75"/>
            <a:ext cx="9144000" cy="644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78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95" descr="Pointe-Noire-2.jpg"/>
          <p:cNvPicPr preferRelativeResize="0">
            <a:picLocks noGrp="1"/>
          </p:cNvPicPr>
          <p:nvPr>
            <p:ph type="body" idx="1"/>
          </p:nvPr>
        </p:nvPicPr>
        <p:blipFill rotWithShape="1">
          <a:blip r:embed="rId3">
            <a:alphaModFix/>
          </a:blip>
          <a:srcRect l="-18187" r="-18186"/>
          <a:stretch/>
        </p:blipFill>
        <p:spPr>
          <a:xfrm>
            <a:off x="-1370138" y="250673"/>
            <a:ext cx="11859405" cy="64005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084E5-32DF-461F-9715-CE4392958E6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3C2ABBF-C303-4280-A816-259B48A7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422327"/>
            <a:ext cx="4286250" cy="2871788"/>
          </a:xfrm>
        </p:spPr>
      </p:pic>
    </p:spTree>
    <p:extLst>
      <p:ext uri="{BB962C8B-B14F-4D97-AF65-F5344CB8AC3E}">
        <p14:creationId xmlns:p14="http://schemas.microsoft.com/office/powerpoint/2010/main" val="215510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7E6B4-0F03-43D3-BBA4-036B08AD0FCE}"/>
              </a:ext>
            </a:extLst>
          </p:cNvPr>
          <p:cNvSpPr>
            <a:spLocks noGrp="1"/>
          </p:cNvSpPr>
          <p:nvPr>
            <p:ph type="title"/>
          </p:nvPr>
        </p:nvSpPr>
        <p:spPr>
          <a:xfrm>
            <a:off x="457200" y="248004"/>
            <a:ext cx="8229600" cy="1143000"/>
          </a:xfrm>
        </p:spPr>
        <p:txBody>
          <a:bodyPr/>
          <a:lstStyle/>
          <a:p>
            <a:r>
              <a:rPr lang="pt-BR" sz="4000" b="1" dirty="0">
                <a:solidFill>
                  <a:srgbClr val="C00000"/>
                </a:solidFill>
              </a:rPr>
              <a:t>Classificação da família </a:t>
            </a:r>
            <a:r>
              <a:rPr lang="pt-BR" sz="4000" b="1" dirty="0" err="1">
                <a:solidFill>
                  <a:srgbClr val="C00000"/>
                </a:solidFill>
              </a:rPr>
              <a:t>retroviridae</a:t>
            </a:r>
            <a:endParaRPr lang="pt-BR" sz="4000" b="1" dirty="0">
              <a:solidFill>
                <a:srgbClr val="C00000"/>
              </a:solidFill>
            </a:endParaRPr>
          </a:p>
        </p:txBody>
      </p:sp>
      <p:sp>
        <p:nvSpPr>
          <p:cNvPr id="4" name="Rectangle 1">
            <a:extLst>
              <a:ext uri="{FF2B5EF4-FFF2-40B4-BE49-F238E27FC236}">
                <a16:creationId xmlns:a16="http://schemas.microsoft.com/office/drawing/2014/main" id="{3BA25511-542B-409A-908A-11AD5ECD944C}"/>
              </a:ext>
            </a:extLst>
          </p:cNvPr>
          <p:cNvSpPr>
            <a:spLocks noChangeArrowheads="1"/>
          </p:cNvSpPr>
          <p:nvPr/>
        </p:nvSpPr>
        <p:spPr bwMode="auto">
          <a:xfrm>
            <a:off x="1420427" y="805480"/>
            <a:ext cx="614309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Arial" panose="020B0604020202020204" pitchFamily="34" charset="0"/>
              </a:rPr>
              <a:t>  </a:t>
            </a:r>
            <a:r>
              <a:rPr kumimoji="0" lang="pt-BR" altLang="pt-BR" sz="27000" b="0" i="0" u="none" strike="noStrike" cap="none" normalizeH="0" baseline="0" dirty="0">
                <a:ln>
                  <a:noFill/>
                </a:ln>
                <a:solidFill>
                  <a:schemeClr val="tx1"/>
                </a:solidFill>
                <a:effectLst/>
                <a:latin typeface="Arial" panose="020B0604020202020204" pitchFamily="34" charset="0"/>
              </a:rPr>
              <a:t>      </a:t>
            </a:r>
            <a:br>
              <a:rPr kumimoji="0" lang="pt-BR" altLang="pt-BR" sz="1800" b="0" i="0" u="none" strike="noStrike" cap="none" normalizeH="0" baseline="0" dirty="0">
                <a:ln>
                  <a:noFill/>
                </a:ln>
                <a:solidFill>
                  <a:schemeClr val="tx1"/>
                </a:solidFill>
                <a:effectLst/>
                <a:latin typeface="Arial" panose="020B0604020202020204" pitchFamily="34" charset="0"/>
              </a:rPr>
            </a:b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0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000" dirty="0">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pt-BR" altLang="pt-BR" sz="1000" dirty="0">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pt-BR" altLang="pt-BR" sz="1000" dirty="0">
                <a:latin typeface="Calibri" panose="020F0502020204030204" pitchFamily="34" charset="0"/>
                <a:cs typeface="Calibri" panose="020F0502020204030204" pitchFamily="34" charset="0"/>
              </a:rPr>
              <a:t>Fonte: </a:t>
            </a:r>
            <a:r>
              <a:rPr kumimoji="0" lang="pt-BR" altLang="pt-B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van der </a:t>
            </a:r>
            <a:r>
              <a:rPr kumimoji="0" lang="pt-BR" altLang="pt-BR" sz="1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Kuyl</a:t>
            </a:r>
            <a:r>
              <a:rPr kumimoji="0" lang="pt-BR" altLang="pt-B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AC. </a:t>
            </a:r>
            <a:r>
              <a:rPr kumimoji="0" lang="pt-BR" altLang="pt-BR" sz="1000" b="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Retrovirology</a:t>
            </a:r>
            <a:r>
              <a:rPr kumimoji="0" lang="pt-BR" altLang="pt-B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2012;9:6. </a:t>
            </a:r>
            <a:endParaRPr kumimoji="0" lang="pt-BR" altLang="pt-B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dirty="0">
                <a:ln>
                  <a:noFill/>
                </a:ln>
                <a:solidFill>
                  <a:schemeClr val="tx1"/>
                </a:solidFill>
                <a:effectLst/>
                <a:latin typeface="Arial" panose="020B0604020202020204" pitchFamily="34" charset="0"/>
              </a:rPr>
            </a:b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97F02006-5E5A-48A0-BF69-9DDBE0ECB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7" y="1391004"/>
            <a:ext cx="5715000" cy="42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1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err="1">
                <a:solidFill>
                  <a:srgbClr val="C00000"/>
                </a:solidFill>
              </a:rPr>
              <a:t>Retrovírus</a:t>
            </a:r>
            <a:endParaRPr sz="3600" b="1" dirty="0">
              <a:solidFill>
                <a:srgbClr val="C00000"/>
              </a:solidFill>
            </a:endParaRPr>
          </a:p>
        </p:txBody>
      </p:sp>
      <p:sp>
        <p:nvSpPr>
          <p:cNvPr id="277" name="Google Shape;277;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Família retroviridae</a:t>
            </a:r>
            <a:endParaRPr/>
          </a:p>
          <a:p>
            <a:pPr marL="742950" lvl="1" indent="-285750" algn="l" rtl="0">
              <a:lnSpc>
                <a:spcPct val="90000"/>
              </a:lnSpc>
              <a:spcBef>
                <a:spcPts val="560"/>
              </a:spcBef>
              <a:spcAft>
                <a:spcPts val="0"/>
              </a:spcAft>
              <a:buClr>
                <a:schemeClr val="dk1"/>
              </a:buClr>
              <a:buSzPts val="2800"/>
              <a:buChar char="–"/>
            </a:pPr>
            <a:r>
              <a:rPr lang="en-US"/>
              <a:t>Vírus de RNA de cadeia simples</a:t>
            </a:r>
            <a:endParaRPr/>
          </a:p>
          <a:p>
            <a:pPr marL="742950" lvl="1" indent="-285750" algn="l" rtl="0">
              <a:lnSpc>
                <a:spcPct val="90000"/>
              </a:lnSpc>
              <a:spcBef>
                <a:spcPts val="560"/>
              </a:spcBef>
              <a:spcAft>
                <a:spcPts val="0"/>
              </a:spcAft>
              <a:buClr>
                <a:schemeClr val="dk1"/>
              </a:buClr>
              <a:buSzPts val="2800"/>
              <a:buChar char="–"/>
            </a:pPr>
            <a:r>
              <a:rPr lang="en-US"/>
              <a:t>Contêm a enzima transcriptase reversa, que permite  ao RNA viral transformar-se em DNA de dupla fita, que pode por sua vez ser inserido no genoma da célula hospedeira</a:t>
            </a:r>
            <a:endParaRPr/>
          </a:p>
          <a:p>
            <a:pPr marL="342900" lvl="0" indent="-342900" algn="l" rtl="0">
              <a:lnSpc>
                <a:spcPct val="90000"/>
              </a:lnSpc>
              <a:spcBef>
                <a:spcPts val="640"/>
              </a:spcBef>
              <a:spcAft>
                <a:spcPts val="0"/>
              </a:spcAft>
              <a:buClr>
                <a:schemeClr val="dk1"/>
              </a:buClr>
              <a:buSzPts val="3200"/>
              <a:buChar char="•"/>
            </a:pPr>
            <a:r>
              <a:rPr lang="en-US"/>
              <a:t>Várias diferentes sub-famílias e gêneros</a:t>
            </a:r>
            <a:endParaRPr/>
          </a:p>
          <a:p>
            <a:pPr marL="342900" lvl="0" indent="-342900" algn="l" rtl="0">
              <a:lnSpc>
                <a:spcPct val="90000"/>
              </a:lnSpc>
              <a:spcBef>
                <a:spcPts val="640"/>
              </a:spcBef>
              <a:spcAft>
                <a:spcPts val="0"/>
              </a:spcAft>
              <a:buClr>
                <a:schemeClr val="dk1"/>
              </a:buClr>
              <a:buSzPts val="3200"/>
              <a:buChar char="•"/>
            </a:pPr>
            <a:r>
              <a:rPr lang="en-US"/>
              <a:t>O HIV-1 e 2 são membros do gênero </a:t>
            </a:r>
            <a:r>
              <a:rPr lang="en-US" i="1"/>
              <a:t>lentiviridae </a:t>
            </a:r>
            <a:r>
              <a:rPr lang="en-US"/>
              <a:t>(lentivírus ou vírus lentos)</a:t>
            </a:r>
            <a:endParaRPr/>
          </a:p>
          <a:p>
            <a:pPr marL="342900" lvl="0" indent="-139700" algn="l" rtl="0">
              <a:lnSpc>
                <a:spcPct val="90000"/>
              </a:lnSpc>
              <a:spcBef>
                <a:spcPts val="640"/>
              </a:spcBef>
              <a:spcAft>
                <a:spcPts val="0"/>
              </a:spcAft>
              <a:buClr>
                <a:schemeClr val="dk1"/>
              </a:buClr>
              <a:buSzPts val="32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3083</Words>
  <Application>Microsoft Office PowerPoint</Application>
  <PresentationFormat>Apresentação na tela (4:3)</PresentationFormat>
  <Paragraphs>222</Paragraphs>
  <Slides>60</Slides>
  <Notes>55</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60</vt:i4>
      </vt:variant>
    </vt:vector>
  </HeadingPairs>
  <TitlesOfParts>
    <vt:vector size="69" baseType="lpstr">
      <vt:lpstr>NexusSerif</vt:lpstr>
      <vt:lpstr>Times New Roman</vt:lpstr>
      <vt:lpstr>Calibri</vt:lpstr>
      <vt:lpstr>Noto Sans Symbols</vt:lpstr>
      <vt:lpstr>Arial</vt:lpstr>
      <vt:lpstr>Wingdings</vt:lpstr>
      <vt:lpstr>Arial Narrow</vt:lpstr>
      <vt:lpstr>Office Theme</vt:lpstr>
      <vt:lpstr>1_Office Theme</vt:lpstr>
      <vt:lpstr> IMT  512-4 - Seminários sobre vírus persistentes de importância em saúde pública - Imunovirologia  </vt:lpstr>
      <vt:lpstr>Conceitos</vt:lpstr>
      <vt:lpstr>Apresentação do PowerPoint</vt:lpstr>
      <vt:lpstr>O primeiro relato de Aids no mundo</vt:lpstr>
      <vt:lpstr>Qual foi a causa?</vt:lpstr>
      <vt:lpstr>Apresentação do PowerPoint</vt:lpstr>
      <vt:lpstr>Apresentação do PowerPoint</vt:lpstr>
      <vt:lpstr>Classificação da família retroviridae</vt:lpstr>
      <vt:lpstr>Retrovírus</vt:lpstr>
      <vt:lpstr>Os lentivírus conhecidos infectam principalmente animais</vt:lpstr>
      <vt:lpstr>Apresentação do PowerPoint</vt:lpstr>
      <vt:lpstr>Onde é que o HIV 1 e HIV 2 divergem biologicamente? </vt:lpstr>
      <vt:lpstr>O que árvore filogenética do HIV parece?</vt:lpstr>
      <vt:lpstr>Apresentação do PowerPoint</vt:lpstr>
      <vt:lpstr>Apresentação do PowerPoint</vt:lpstr>
      <vt:lpstr>Apresentação do PowerPoint</vt:lpstr>
      <vt:lpstr>Então SIV e HIV são primos!!!  Onde nossos primos vivem? </vt:lpstr>
      <vt:lpstr>Apresentação do PowerPoint</vt:lpstr>
      <vt:lpstr>Existem quatro subtipos de chimpanzés comuns (Pan troglodytes)</vt:lpstr>
      <vt:lpstr>Apresentação do PowerPoint</vt:lpstr>
      <vt:lpstr>O que podemos concluir?</vt:lpstr>
      <vt:lpstr>Diversidade viral</vt:lpstr>
      <vt:lpstr>Diversidade geográfica de HIV-1 por subtipo e pais, África, 2003</vt:lpstr>
      <vt:lpstr>O que sabemos?</vt:lpstr>
      <vt:lpstr>O que mais sabemos?</vt:lpstr>
      <vt:lpstr>O argumento decisivo</vt:lpstr>
      <vt:lpstr>A origem de Aids ou pelo menos HIV-1 Grupo M (P. troglodytes troglodytes tropa MB)</vt:lpstr>
      <vt:lpstr>Apresentação do PowerPoint</vt:lpstr>
      <vt:lpstr>Rio Ngoko, fronteira de  Camarões e Congo</vt:lpstr>
      <vt:lpstr>Quando ocorreu o cruzando?</vt:lpstr>
      <vt:lpstr>Apresentação do PowerPoint</vt:lpstr>
      <vt:lpstr>Como foi o cruzando? Resposta mais provável é abate de carne de animais selvagens (bushmeat)</vt:lpstr>
      <vt:lpstr>Um mercado de bushmeat</vt:lpstr>
      <vt:lpstr>Existe alguma prova de que os caçadores de primatas pegam vírus transmitidos por via sanguïnea?</vt:lpstr>
      <vt:lpstr>Tempo para um pergunta rápida… De que país é esta bandeira?</vt:lpstr>
      <vt:lpstr>Afrique équatoriale française</vt:lpstr>
      <vt:lpstr>Por que 1921 e não antes e por que ele se disseminou?</vt:lpstr>
      <vt:lpstr>Por que 1921 e não antes e por que ele se disseminou?</vt:lpstr>
      <vt:lpstr>Por que 1921 e não antes e por que ele se disseminou?</vt:lpstr>
      <vt:lpstr>Apresentação do PowerPoint</vt:lpstr>
      <vt:lpstr>Apresentação do PowerPoint</vt:lpstr>
      <vt:lpstr>Fatores sociais na Congo colonial tardio</vt:lpstr>
      <vt:lpstr>Evento de amplificação #1</vt:lpstr>
      <vt:lpstr>Chémin de Fer Congo-Océan</vt:lpstr>
      <vt:lpstr>Apresentação do PowerPoint</vt:lpstr>
      <vt:lpstr>Chémin de Fer Congo-Océan </vt:lpstr>
      <vt:lpstr>Chémin de Fer Congo-Océan </vt:lpstr>
      <vt:lpstr>Evento de amplificação #2</vt:lpstr>
      <vt:lpstr>Campanhas de saúde pública em AEF</vt:lpstr>
      <vt:lpstr>Programas para o tratamento de doenças tropicais endêmicas, AEF, 1920-1960</vt:lpstr>
      <vt:lpstr>Mas as conseqüências de repetidas injeções com agulhas e seringas esterilizadas inadequadamente foram altas</vt:lpstr>
      <vt:lpstr>Drogas por via intramuscular e endovenosa pós a segunda guerra mundial</vt:lpstr>
      <vt:lpstr>Mudança do caráter do trabalho sexual no Congo colonial tardio</vt:lpstr>
      <vt:lpstr>Mudança do caráter do trabalho sexual no Congo colonial tardio</vt:lpstr>
      <vt:lpstr>Colocando tudo junto...</vt:lpstr>
      <vt:lpstr>Colocando tudo junto...</vt:lpstr>
      <vt:lpstr>Colocando tudo junto...</vt:lpstr>
      <vt:lpstr>Quais são as lições para aprendizado?</vt:lpstr>
      <vt:lpstr>Para mais informações: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Jorge Casseb</cp:lastModifiedBy>
  <cp:revision>6</cp:revision>
  <dcterms:modified xsi:type="dcterms:W3CDTF">2021-08-31T13:16:43Z</dcterms:modified>
</cp:coreProperties>
</file>