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263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8" r:id="rId77"/>
    <p:sldId id="409" r:id="rId78"/>
    <p:sldId id="410" r:id="rId79"/>
    <p:sldId id="411" r:id="rId80"/>
    <p:sldId id="412" r:id="rId81"/>
    <p:sldId id="413" r:id="rId82"/>
    <p:sldId id="414" r:id="rId83"/>
    <p:sldId id="415" r:id="rId84"/>
    <p:sldId id="416" r:id="rId85"/>
    <p:sldId id="417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27" r:id="rId94"/>
    <p:sldId id="428" r:id="rId95"/>
    <p:sldId id="429" r:id="rId96"/>
    <p:sldId id="430" r:id="rId97"/>
    <p:sldId id="431" r:id="rId98"/>
    <p:sldId id="432" r:id="rId99"/>
    <p:sldId id="433" r:id="rId100"/>
    <p:sldId id="434" r:id="rId101"/>
    <p:sldId id="435" r:id="rId102"/>
    <p:sldId id="436" r:id="rId103"/>
    <p:sldId id="437" r:id="rId104"/>
    <p:sldId id="438" r:id="rId105"/>
    <p:sldId id="439" r:id="rId106"/>
    <p:sldId id="440" r:id="rId107"/>
    <p:sldId id="441" r:id="rId108"/>
    <p:sldId id="442" r:id="rId109"/>
    <p:sldId id="443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Escuro 1 - Ênfas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Escuro 1 - Ênfas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BDD6B-BC0C-4419-B0A5-0F27BC606903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3E21F-E488-45C0-B50E-52922CF2EF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9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A7F71E-A71C-41CD-BA37-226D9DE97F48}" type="slidenum">
              <a:rPr lang="pt-BR" altLang="en-US" smtClean="0"/>
              <a:pPr>
                <a:defRPr/>
              </a:pPr>
              <a:t>60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6636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2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7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31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18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7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746AA-65FC-4904-AC54-7756833AA3CC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2A37-EA88-4034-8328-6115F7E687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hyperlink" Target="http://www.holambrasubstratos.com.br/hs-hortalicas.php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hyperlink" Target="http://www.visafertil.com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hyperlink" Target="http://bp1.blogger.com/_jqmBR7lB-BU/RjEgjmHYZOI/AAAAAAAAALY/IJsUocW-LrY/s400/cebola.jpg" TargetMode="Externa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7" descr="PHOTO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514600"/>
            <a:ext cx="3171825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1029"/>
          <p:cNvSpPr>
            <a:spLocks noChangeArrowheads="1"/>
          </p:cNvSpPr>
          <p:nvPr/>
        </p:nvSpPr>
        <p:spPr bwMode="auto">
          <a:xfrm>
            <a:off x="847725" y="214313"/>
            <a:ext cx="10496550" cy="990600"/>
          </a:xfrm>
          <a:prstGeom prst="rect">
            <a:avLst/>
          </a:prstGeom>
          <a:solidFill>
            <a:srgbClr val="3366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pt-BR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PRODUCAO DE MUDAS DE HORTALICAS</a:t>
            </a:r>
            <a:endParaRPr lang="pt-BR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 descr="Minhas fotos 0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2597944"/>
            <a:ext cx="5680075" cy="426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3971925" y="4067175"/>
            <a:ext cx="1009650" cy="523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85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090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Tipos</a:t>
            </a:r>
            <a:r>
              <a:rPr lang="en-US" b="1" dirty="0" smtClean="0">
                <a:solidFill>
                  <a:srgbClr val="FFFF00"/>
                </a:solidFill>
              </a:rPr>
              <a:t> de </a:t>
            </a:r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9732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Minhas fotos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9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0388" y="260350"/>
            <a:ext cx="8229600" cy="850900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chemeClr val="bg1"/>
                </a:solidFill>
              </a:rPr>
              <a:t>Controle de pragas</a:t>
            </a:r>
          </a:p>
        </p:txBody>
      </p:sp>
      <p:pic>
        <p:nvPicPr>
          <p:cNvPr id="86019" name="Picture 4" descr="a 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296989"/>
            <a:ext cx="4160838" cy="554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a 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Oval 5"/>
          <p:cNvSpPr>
            <a:spLocks noChangeArrowheads="1"/>
          </p:cNvSpPr>
          <p:nvPr/>
        </p:nvSpPr>
        <p:spPr bwMode="auto">
          <a:xfrm>
            <a:off x="5375276" y="2060576"/>
            <a:ext cx="1871663" cy="15843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5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hidroponia 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33375"/>
            <a:ext cx="8351837" cy="626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0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ChangeArrowheads="1"/>
          </p:cNvSpPr>
          <p:nvPr/>
        </p:nvSpPr>
        <p:spPr bwMode="auto">
          <a:xfrm>
            <a:off x="2057400" y="228600"/>
            <a:ext cx="7772400" cy="5334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NUTRIÇÃO E ADUBAÇÃO</a:t>
            </a:r>
          </a:p>
        </p:txBody>
      </p:sp>
      <p:sp>
        <p:nvSpPr>
          <p:cNvPr id="89091" name="Rectangle 5"/>
          <p:cNvSpPr>
            <a:spLocks noChangeArrowheads="1"/>
          </p:cNvSpPr>
          <p:nvPr/>
        </p:nvSpPr>
        <p:spPr bwMode="auto">
          <a:xfrm>
            <a:off x="3048000" y="990600"/>
            <a:ext cx="6400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t-BR" altLang="en-US" sz="1600" b="1">
                <a:latin typeface="Verdana" panose="020B0604030504040204" pitchFamily="34" charset="0"/>
              </a:rPr>
              <a:t>Conhecer as exigências nutricionais das espécies.</a:t>
            </a:r>
          </a:p>
          <a:p>
            <a:pPr eaLnBrk="1" hangingPunct="1">
              <a:buFontTx/>
              <a:buNone/>
            </a:pPr>
            <a:r>
              <a:rPr lang="pt-BR" altLang="en-US" sz="1600" b="1">
                <a:latin typeface="Verdana" panose="020B0604030504040204" pitchFamily="34" charset="0"/>
              </a:rPr>
              <a:t>Produção de matéria seca e extração de nutrientes durante a fase de formação de muda do tomateiro cv. Roma VF.</a:t>
            </a:r>
          </a:p>
        </p:txBody>
      </p:sp>
      <p:graphicFrame>
        <p:nvGraphicFramePr>
          <p:cNvPr id="64603" name="Group 91"/>
          <p:cNvGraphicFramePr>
            <a:graphicFrameLocks noGrp="1"/>
          </p:cNvGraphicFramePr>
          <p:nvPr/>
        </p:nvGraphicFramePr>
        <p:xfrm>
          <a:off x="2927350" y="2438400"/>
          <a:ext cx="6369050" cy="4165600"/>
        </p:xfrm>
        <a:graphic>
          <a:graphicData uri="http://schemas.openxmlformats.org/drawingml/2006/table">
            <a:tbl>
              <a:tblPr/>
              <a:tblGrid>
                <a:gridCol w="103505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640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Idade (dias)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M.S. (g)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-----------------------mg/planta--------------------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77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32,8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43,6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------------------ug/planta----------------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36,4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41,5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507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70,3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14,7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391,9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333,1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73,0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1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ChangeArrowheads="1"/>
          </p:cNvSpPr>
          <p:nvPr/>
        </p:nvSpPr>
        <p:spPr bwMode="auto">
          <a:xfrm>
            <a:off x="1981200" y="274639"/>
            <a:ext cx="8229600" cy="5619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Fertirrigação para o tomateiro</a:t>
            </a:r>
          </a:p>
        </p:txBody>
      </p:sp>
      <p:graphicFrame>
        <p:nvGraphicFramePr>
          <p:cNvPr id="71708" name="Group 28"/>
          <p:cNvGraphicFramePr>
            <a:graphicFrameLocks noGrp="1"/>
          </p:cNvGraphicFramePr>
          <p:nvPr/>
        </p:nvGraphicFramePr>
        <p:xfrm>
          <a:off x="1992313" y="2492376"/>
          <a:ext cx="8229600" cy="38258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Fertilizante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Dose (g/L)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cálcio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Nitrato de potássio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Sulfato de magnésio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944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Ferro quelatizado (10%)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 ml/L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7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 (dS/m)</a:t>
                      </a:r>
                    </a:p>
                  </a:txBody>
                  <a:tcPr marT="45715" marB="45715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1,64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0138" name="Text Box 30"/>
          <p:cNvSpPr txBox="1">
            <a:spLocks noChangeArrowheads="1"/>
          </p:cNvSpPr>
          <p:nvPr/>
        </p:nvSpPr>
        <p:spPr bwMode="auto">
          <a:xfrm>
            <a:off x="2063750" y="1196976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Substratos enriquecidos com fertilizantes - Fósforo</a:t>
            </a:r>
          </a:p>
        </p:txBody>
      </p:sp>
    </p:spTree>
    <p:extLst>
      <p:ext uri="{BB962C8B-B14F-4D97-AF65-F5344CB8AC3E}">
        <p14:creationId xmlns:p14="http://schemas.microsoft.com/office/powerpoint/2010/main" val="7433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1088" y="260350"/>
            <a:ext cx="7772400" cy="1081088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2400">
                <a:solidFill>
                  <a:schemeClr val="bg1"/>
                </a:solidFill>
              </a:rPr>
              <a:t/>
            </a:r>
            <a:br>
              <a:rPr lang="pt-BR" altLang="en-US" sz="2400">
                <a:solidFill>
                  <a:schemeClr val="bg1"/>
                </a:solidFill>
              </a:rPr>
            </a:br>
            <a:r>
              <a:rPr lang="pt-BR" altLang="en-US" sz="2400">
                <a:solidFill>
                  <a:schemeClr val="bg1"/>
                </a:solidFill>
              </a:rPr>
              <a:t/>
            </a:r>
            <a:br>
              <a:rPr lang="pt-BR" altLang="en-US" sz="2400">
                <a:solidFill>
                  <a:schemeClr val="bg1"/>
                </a:solidFill>
              </a:rPr>
            </a:br>
            <a:r>
              <a:rPr lang="pt-BR" altLang="en-US" sz="3200" b="1">
                <a:solidFill>
                  <a:schemeClr val="bg1"/>
                </a:solidFill>
              </a:rPr>
              <a:t>Fertirrigação para o tomateiro</a:t>
            </a:r>
            <a:br>
              <a:rPr lang="pt-BR" altLang="en-US" sz="3200" b="1">
                <a:solidFill>
                  <a:schemeClr val="bg1"/>
                </a:solidFill>
              </a:rPr>
            </a:br>
            <a:endParaRPr lang="pt-BR" altLang="en-US" sz="3200" b="1">
              <a:solidFill>
                <a:schemeClr val="bg1"/>
              </a:solidFill>
            </a:endParaRPr>
          </a:p>
        </p:txBody>
      </p:sp>
      <p:sp>
        <p:nvSpPr>
          <p:cNvPr id="9113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92313" y="1268413"/>
            <a:ext cx="8280400" cy="1681162"/>
          </a:xfrm>
        </p:spPr>
        <p:txBody>
          <a:bodyPr>
            <a:normAutofit fontScale="85000" lnSpcReduction="20000"/>
          </a:bodyPr>
          <a:lstStyle/>
          <a:p>
            <a:pPr algn="l" eaLnBrk="1" hangingPunct="1">
              <a:lnSpc>
                <a:spcPct val="80000"/>
              </a:lnSpc>
            </a:pPr>
            <a:endParaRPr lang="pt-BR" altLang="en-US" sz="2800"/>
          </a:p>
          <a:p>
            <a:pPr algn="l" eaLnBrk="1" hangingPunct="1">
              <a:lnSpc>
                <a:spcPct val="80000"/>
              </a:lnSpc>
            </a:pPr>
            <a:r>
              <a:rPr lang="pt-BR" altLang="en-US" sz="2800"/>
              <a:t>Início do desenvolvimento da muda: Soluções nutritivas com CE baixas (0,4-0,5 dS/m)</a:t>
            </a:r>
          </a:p>
          <a:p>
            <a:pPr algn="l" eaLnBrk="1" hangingPunct="1">
              <a:lnSpc>
                <a:spcPct val="80000"/>
              </a:lnSpc>
            </a:pPr>
            <a:endParaRPr lang="pt-BR" altLang="en-US" sz="2800"/>
          </a:p>
          <a:p>
            <a:pPr algn="l" eaLnBrk="1" hangingPunct="1">
              <a:lnSpc>
                <a:spcPct val="80000"/>
              </a:lnSpc>
            </a:pPr>
            <a:r>
              <a:rPr lang="pt-BR" altLang="en-US" sz="2800"/>
              <a:t>Soluções nutritivas para a fase definitiva (CE de 1,2-2,1 dS/m)</a:t>
            </a:r>
          </a:p>
        </p:txBody>
      </p:sp>
    </p:spTree>
    <p:extLst>
      <p:ext uri="{BB962C8B-B14F-4D97-AF65-F5344CB8AC3E}">
        <p14:creationId xmlns:p14="http://schemas.microsoft.com/office/powerpoint/2010/main" val="347118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hidroponia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08051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5" descr="hidroponia 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908051"/>
            <a:ext cx="421163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2927351" y="333375"/>
            <a:ext cx="626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Sistema de injeção de fertilizantes</a:t>
            </a:r>
          </a:p>
        </p:txBody>
      </p:sp>
      <p:pic>
        <p:nvPicPr>
          <p:cNvPr id="92165" name="Picture 7" descr="hidroponia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211638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8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490538"/>
          </a:xfrm>
          <a:solidFill>
            <a:srgbClr val="000099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Fertirrigação</a:t>
            </a:r>
          </a:p>
        </p:txBody>
      </p:sp>
      <p:pic>
        <p:nvPicPr>
          <p:cNvPr id="93187" name="Picture 4" descr="DSC02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08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rgbClr val="000066"/>
                </a:solidFill>
              </a:rPr>
              <a:t>Fertirrigação</a:t>
            </a:r>
          </a:p>
        </p:txBody>
      </p:sp>
      <p:pic>
        <p:nvPicPr>
          <p:cNvPr id="94211" name="Picture 5" descr="DSC034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0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61418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b="1" dirty="0" smtClean="0">
                <a:solidFill>
                  <a:srgbClr val="FFFF00"/>
                </a:solidFill>
              </a:rPr>
              <a:t>Muda convencional</a:t>
            </a:r>
          </a:p>
        </p:txBody>
      </p:sp>
      <p:pic>
        <p:nvPicPr>
          <p:cNvPr id="9" name="Picture 8" descr="hidroponia 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724" y="1431986"/>
            <a:ext cx="3884276" cy="291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1986"/>
            <a:ext cx="6676845" cy="552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6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Mudão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857"/>
            <a:ext cx="4935916" cy="468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85" y="2173857"/>
            <a:ext cx="6245524" cy="468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Ciclo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precoce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6" y="2182482"/>
            <a:ext cx="6234023" cy="4675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1538" y="2227231"/>
            <a:ext cx="5292306" cy="39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26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51584" y="1196754"/>
            <a:ext cx="7848872" cy="584775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3200" b="1" dirty="0" smtClean="0"/>
              <a:t>Bandejas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828801" y="1981200"/>
            <a:ext cx="8371657" cy="5539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600"/>
              </a:lnSpc>
            </a:pPr>
            <a:r>
              <a:rPr lang="pt-BR" altLang="pt-BR" sz="2400" b="1" dirty="0">
                <a:solidFill>
                  <a:srgbClr val="C00000"/>
                </a:solidFill>
              </a:rPr>
              <a:t>Etapas da produção de mudas em bandejas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057401" y="2501022"/>
            <a:ext cx="8143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70C0"/>
                </a:solidFill>
              </a:rPr>
              <a:t>Qual </a:t>
            </a:r>
            <a:r>
              <a:rPr lang="pt-BR" altLang="pt-BR" sz="2000" b="1" dirty="0">
                <a:solidFill>
                  <a:srgbClr val="0070C0"/>
                </a:solidFill>
              </a:rPr>
              <a:t>a bandeja ideal para cada cultura???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98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128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200 células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b="1" dirty="0"/>
              <a:t>288 células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46355" r="64195" b="19270"/>
          <a:stretch>
            <a:fillRect/>
          </a:stretch>
        </p:blipFill>
        <p:spPr bwMode="auto">
          <a:xfrm>
            <a:off x="4267200" y="4114800"/>
            <a:ext cx="2942936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t="46355" r="35432" b="19270"/>
          <a:stretch>
            <a:fillRect/>
          </a:stretch>
        </p:blipFill>
        <p:spPr bwMode="auto">
          <a:xfrm>
            <a:off x="7467602" y="4114800"/>
            <a:ext cx="294293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7683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2309" y="2560778"/>
            <a:ext cx="3338422" cy="249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557"/>
            <a:ext cx="4390845" cy="328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95" y="2140556"/>
            <a:ext cx="4451230" cy="333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8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- </a:t>
            </a:r>
            <a:r>
              <a:rPr lang="en-US" b="1" dirty="0" err="1" smtClean="0">
                <a:solidFill>
                  <a:srgbClr val="FFFF00"/>
                </a:solidFill>
              </a:rPr>
              <a:t>pepino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2756" y="1559800"/>
            <a:ext cx="9083614" cy="466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Resistência a patógenos de solo; – </a:t>
            </a:r>
            <a:r>
              <a:rPr lang="pt-BR" sz="2000" b="1" dirty="0" err="1"/>
              <a:t>Fusarioses</a:t>
            </a:r>
            <a:r>
              <a:rPr lang="pt-BR" sz="2000" b="1" dirty="0"/>
              <a:t> e bactérias;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Melhorar a qualidade dos frutos (maior brilho</a:t>
            </a:r>
            <a:r>
              <a:rPr lang="pt-BR" sz="2000" b="1" dirty="0" smtClean="0"/>
              <a:t>); </a:t>
            </a:r>
            <a:r>
              <a:rPr lang="pt-BR" sz="2000" b="1" dirty="0"/>
              <a:t>– Menor </a:t>
            </a:r>
            <a:r>
              <a:rPr lang="pt-BR" sz="2000" b="1" dirty="0" err="1"/>
              <a:t>cerosidade</a:t>
            </a:r>
            <a:r>
              <a:rPr lang="pt-BR" sz="2000" b="1" dirty="0"/>
              <a:t> nos frutos;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Aumentar o vigor das plantas; – Maior período de colheita</a:t>
            </a:r>
            <a:r>
              <a:rPr lang="pt-BR" sz="2000" b="1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Aumentar a produtividade; </a:t>
            </a:r>
            <a:endParaRPr lang="pt-BR" sz="2000" b="1" dirty="0" smtClean="0"/>
          </a:p>
          <a:p>
            <a:pPr>
              <a:lnSpc>
                <a:spcPct val="150000"/>
              </a:lnSpc>
            </a:pPr>
            <a:endParaRPr lang="pt-BR" sz="2000" b="1" dirty="0" smtClean="0"/>
          </a:p>
          <a:p>
            <a:pPr>
              <a:lnSpc>
                <a:spcPct val="150000"/>
              </a:lnSpc>
            </a:pPr>
            <a:r>
              <a:rPr lang="pt-BR" sz="2000" b="1" dirty="0" smtClean="0"/>
              <a:t>• </a:t>
            </a:r>
            <a:r>
              <a:rPr lang="pt-BR" sz="2000" b="1" dirty="0"/>
              <a:t>Melhorar o aproveitamento de água e nutrientes. – Sistema radicular mais eficiente.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8637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</a:rPr>
              <a:t>tomate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0136" y="1507803"/>
            <a:ext cx="82267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Resistências </a:t>
            </a:r>
            <a:r>
              <a:rPr lang="pt-BR" sz="2400" b="1" dirty="0"/>
              <a:t>(</a:t>
            </a:r>
            <a:r>
              <a:rPr lang="pt-BR" sz="2400" b="1" i="1" dirty="0" err="1"/>
              <a:t>Ralstonia</a:t>
            </a:r>
            <a:r>
              <a:rPr lang="pt-BR" sz="2400" b="1" i="1" dirty="0"/>
              <a:t> </a:t>
            </a:r>
            <a:r>
              <a:rPr lang="pt-BR" sz="2400" b="1" i="1" dirty="0" err="1"/>
              <a:t>solanacearum</a:t>
            </a:r>
            <a:r>
              <a:rPr lang="pt-BR" sz="2400" b="1" dirty="0"/>
              <a:t>);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</a:t>
            </a:r>
            <a:r>
              <a:rPr lang="pt-BR" sz="2400" b="1" dirty="0"/>
              <a:t>Vigor, produtividade e outras resistências; </a:t>
            </a:r>
            <a:r>
              <a:rPr lang="pt-BR" sz="2400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Vigor de plantas;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Produtividade;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Colheitas múltiplas por longo ciclo;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</a:t>
            </a:r>
            <a:r>
              <a:rPr lang="pt-BR" sz="2400" b="1" dirty="0"/>
              <a:t>Tolerância a salinidade;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1319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enxertadas</a:t>
            </a:r>
            <a:r>
              <a:rPr lang="en-US" b="1" dirty="0" smtClean="0">
                <a:solidFill>
                  <a:srgbClr val="FFFF00"/>
                </a:solidFill>
              </a:rPr>
              <a:t> – </a:t>
            </a:r>
            <a:r>
              <a:rPr lang="en-US" b="1" dirty="0" err="1" smtClean="0">
                <a:solidFill>
                  <a:srgbClr val="FFFF00"/>
                </a:solidFill>
              </a:rPr>
              <a:t>pimentão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4753" y="1698298"/>
            <a:ext cx="80714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 smtClean="0"/>
              <a:t>  </a:t>
            </a:r>
            <a:r>
              <a:rPr lang="pt-BR" sz="2400" b="1" dirty="0" smtClean="0"/>
              <a:t>Resistência </a:t>
            </a:r>
            <a:r>
              <a:rPr lang="pt-BR" sz="2400" b="1" dirty="0"/>
              <a:t>a patógenos de solo – </a:t>
            </a:r>
            <a:r>
              <a:rPr lang="pt-BR" sz="2400" b="1" dirty="0" err="1"/>
              <a:t>Pc</a:t>
            </a:r>
            <a:r>
              <a:rPr lang="pt-BR" sz="2400" b="1" dirty="0"/>
              <a:t>, Nematoides, </a:t>
            </a:r>
            <a:r>
              <a:rPr lang="pt-BR" sz="2400" b="1" dirty="0" err="1"/>
              <a:t>Rs</a:t>
            </a:r>
            <a:r>
              <a:rPr lang="pt-BR" sz="2400" b="1" dirty="0"/>
              <a:t>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 </a:t>
            </a:r>
            <a:r>
              <a:rPr lang="pt-BR" sz="2400" b="1" dirty="0"/>
              <a:t>Melhorar a qualidade dos frutos – (peso, espessura, </a:t>
            </a:r>
            <a:r>
              <a:rPr lang="pt-BR" sz="2400" b="1" dirty="0" err="1"/>
              <a:t>etc</a:t>
            </a:r>
            <a:r>
              <a:rPr lang="pt-BR" sz="2400" b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pt-BR" sz="2400" b="1" dirty="0" smtClean="0"/>
              <a:t> •   </a:t>
            </a:r>
            <a:r>
              <a:rPr lang="pt-BR" sz="2400" b="1" dirty="0"/>
              <a:t>Aumentar o vigor das plantas (maior tempo de colheita);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Aumentar </a:t>
            </a:r>
            <a:r>
              <a:rPr lang="pt-BR" sz="2400" b="1" dirty="0"/>
              <a:t>a produtividade; </a:t>
            </a:r>
            <a:endParaRPr lang="pt-BR" sz="2400" b="1" dirty="0" smtClean="0"/>
          </a:p>
          <a:p>
            <a:pPr>
              <a:lnSpc>
                <a:spcPct val="200000"/>
              </a:lnSpc>
            </a:pPr>
            <a:r>
              <a:rPr lang="pt-BR" sz="2400" b="1" dirty="0" smtClean="0"/>
              <a:t>•    </a:t>
            </a:r>
            <a:r>
              <a:rPr lang="pt-BR" sz="2400" b="1" dirty="0"/>
              <a:t>Melhorar o aproveitamento de água e nutrientes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729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Muda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em</a:t>
            </a:r>
            <a:r>
              <a:rPr lang="en-US" b="1" dirty="0" smtClean="0">
                <a:solidFill>
                  <a:srgbClr val="FFFF00"/>
                </a:solidFill>
              </a:rPr>
              <a:t> espuma </a:t>
            </a:r>
            <a:r>
              <a:rPr lang="en-US" b="1" dirty="0" err="1" smtClean="0">
                <a:solidFill>
                  <a:srgbClr val="FFFF00"/>
                </a:solidFill>
              </a:rPr>
              <a:t>fenólica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Imagem 2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/>
          <a:stretch/>
        </p:blipFill>
        <p:spPr bwMode="auto">
          <a:xfrm>
            <a:off x="0" y="1206919"/>
            <a:ext cx="6643718" cy="5651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26" y="1293183"/>
            <a:ext cx="5014822" cy="376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42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pt-BR" altLang="en-US" sz="4000"/>
              <a:t>Produção de mudas em canteiros</a:t>
            </a:r>
          </a:p>
        </p:txBody>
      </p:sp>
      <p:pic>
        <p:nvPicPr>
          <p:cNvPr id="5123" name="Picture 4" descr="PHOTO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5" y="1196976"/>
            <a:ext cx="3995738" cy="547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1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351089" y="2592388"/>
            <a:ext cx="7610475" cy="1446212"/>
          </a:xfrm>
          <a:prstGeom prst="rect">
            <a:avLst/>
          </a:prstGeom>
          <a:noFill/>
          <a:effectLst>
            <a:outerShdw blurRad="1143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atin typeface="Calibri" panose="020F0502020204030204" pitchFamily="34" charset="0"/>
              </a:rPr>
              <a:t>Produção de mudas em espuma fenólica</a:t>
            </a:r>
          </a:p>
        </p:txBody>
      </p:sp>
    </p:spTree>
    <p:extLst>
      <p:ext uri="{BB962C8B-B14F-4D97-AF65-F5344CB8AC3E}">
        <p14:creationId xmlns:p14="http://schemas.microsoft.com/office/powerpoint/2010/main" val="115910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51585" y="404665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78853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Produção de mudas em espuma fenólica</a:t>
            </a:r>
          </a:p>
        </p:txBody>
      </p:sp>
      <p:sp>
        <p:nvSpPr>
          <p:cNvPr id="78854" name="Retângulo 1"/>
          <p:cNvSpPr>
            <a:spLocks noChangeArrowheads="1"/>
          </p:cNvSpPr>
          <p:nvPr/>
        </p:nvSpPr>
        <p:spPr bwMode="auto">
          <a:xfrm>
            <a:off x="2057400" y="2500313"/>
            <a:ext cx="6934200" cy="39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Material inerte, ou seja, que não interfere na nutrição das plantas;</a:t>
            </a:r>
          </a:p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Permite boa sustentação para a muda;</a:t>
            </a:r>
          </a:p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Alta capacidade de retenção de água e excelente aeração;</a:t>
            </a:r>
          </a:p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Isenta de patógenos e pragas;</a:t>
            </a:r>
          </a:p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Fácil manuseio;</a:t>
            </a:r>
          </a:p>
          <a:p>
            <a:pPr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Permanece aderida às raízes após o transplantio.</a:t>
            </a:r>
          </a:p>
        </p:txBody>
      </p:sp>
    </p:spTree>
    <p:extLst>
      <p:ext uri="{BB962C8B-B14F-4D97-AF65-F5344CB8AC3E}">
        <p14:creationId xmlns:p14="http://schemas.microsoft.com/office/powerpoint/2010/main" val="23024208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37994" y="332657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79877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Produção de mudas em espuma fenólica</a:t>
            </a:r>
          </a:p>
        </p:txBody>
      </p:sp>
      <p:sp>
        <p:nvSpPr>
          <p:cNvPr id="79878" name="Retângulo 1"/>
          <p:cNvSpPr>
            <a:spLocks noChangeArrowheads="1"/>
          </p:cNvSpPr>
          <p:nvPr/>
        </p:nvSpPr>
        <p:spPr bwMode="auto">
          <a:xfrm>
            <a:off x="2057400" y="2500314"/>
            <a:ext cx="8142288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Comercializado em placas com células destacáveis;</a:t>
            </a:r>
          </a:p>
          <a:p>
            <a:pPr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Variam quanto ao número e altura: </a:t>
            </a:r>
          </a:p>
          <a:p>
            <a:pPr lvl="1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54 (5 x 5 x 3,8 cm), </a:t>
            </a:r>
          </a:p>
          <a:p>
            <a:pPr lvl="1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216 (2,5 x 2,5 x 3,0 cm ou 2,5 x 2,5 x 3,8 cm) ou </a:t>
            </a:r>
          </a:p>
          <a:p>
            <a:pPr lvl="1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pt-BR" altLang="pt-BR" sz="2200" b="1"/>
              <a:t>345 (2,0 x 2,0 x 2,0 cm ou 2,0 x 2,0 x 3,8 cm). </a:t>
            </a:r>
          </a:p>
        </p:txBody>
      </p:sp>
    </p:spTree>
    <p:extLst>
      <p:ext uri="{BB962C8B-B14F-4D97-AF65-F5344CB8AC3E}">
        <p14:creationId xmlns:p14="http://schemas.microsoft.com/office/powerpoint/2010/main" val="3565334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204492" y="172034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80901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80902" name="Retângulo 1"/>
          <p:cNvSpPr>
            <a:spLocks noChangeArrowheads="1"/>
          </p:cNvSpPr>
          <p:nvPr/>
        </p:nvSpPr>
        <p:spPr bwMode="auto">
          <a:xfrm>
            <a:off x="2057400" y="2500314"/>
            <a:ext cx="81422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1) Lavar muito bem cada placa com água limpa;</a:t>
            </a:r>
          </a:p>
        </p:txBody>
      </p:sp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51555" b="53920"/>
          <a:stretch>
            <a:fillRect/>
          </a:stretch>
        </p:blipFill>
        <p:spPr bwMode="auto">
          <a:xfrm>
            <a:off x="2565400" y="3441700"/>
            <a:ext cx="3449638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t="53027" r="2061" b="893"/>
          <a:stretch>
            <a:fillRect/>
          </a:stretch>
        </p:blipFill>
        <p:spPr bwMode="auto">
          <a:xfrm>
            <a:off x="6275389" y="3441700"/>
            <a:ext cx="334803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28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80591" y="476673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81925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81926" name="Retângulo 1"/>
          <p:cNvSpPr>
            <a:spLocks noChangeArrowheads="1"/>
          </p:cNvSpPr>
          <p:nvPr/>
        </p:nvSpPr>
        <p:spPr bwMode="auto">
          <a:xfrm>
            <a:off x="2057400" y="2500314"/>
            <a:ext cx="81422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1) Lavar muito bem cada placa com água limpa;</a:t>
            </a:r>
          </a:p>
        </p:txBody>
      </p:sp>
      <p:pic>
        <p:nvPicPr>
          <p:cNvPr id="819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257551"/>
            <a:ext cx="40005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Retângulo 2"/>
          <p:cNvSpPr>
            <a:spLocks noChangeArrowheads="1"/>
          </p:cNvSpPr>
          <p:nvPr/>
        </p:nvSpPr>
        <p:spPr bwMode="auto">
          <a:xfrm>
            <a:off x="1828800" y="3295650"/>
            <a:ext cx="44465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000"/>
              <a:t>Porcentagem de germinação (G), avaliada aos 15 DAS, em mudas de alface produzidas em espuma fenólica submetida a diferentes tratamentos (Bezerra Neto et al., 2010).</a:t>
            </a:r>
          </a:p>
        </p:txBody>
      </p:sp>
    </p:spTree>
    <p:extLst>
      <p:ext uri="{BB962C8B-B14F-4D97-AF65-F5344CB8AC3E}">
        <p14:creationId xmlns:p14="http://schemas.microsoft.com/office/powerpoint/2010/main" val="3559760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204492" y="374517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82949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82950" name="Retângulo 1"/>
          <p:cNvSpPr>
            <a:spLocks noChangeArrowheads="1"/>
          </p:cNvSpPr>
          <p:nvPr/>
        </p:nvSpPr>
        <p:spPr bwMode="auto">
          <a:xfrm>
            <a:off x="2057400" y="2500313"/>
            <a:ext cx="81422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2) Caso as células não estejam perfuradas para a semeadura, efetuar as perfurações usando-se qualquer tipo de marcador com diâmetro máximo de 1,0 cm e profundidade máxima de 1,0 cm.</a:t>
            </a:r>
          </a:p>
        </p:txBody>
      </p:sp>
      <p:pic>
        <p:nvPicPr>
          <p:cNvPr id="829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b="7010"/>
          <a:stretch>
            <a:fillRect/>
          </a:stretch>
        </p:blipFill>
        <p:spPr bwMode="auto">
          <a:xfrm>
            <a:off x="8382000" y="3938588"/>
            <a:ext cx="210820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2" name="Picture 2" descr="http://images.tcdn.com.br/img/img_prod/350075/espuma_fenolica_com_furo_para_alface_10_placas_oasis_grower_1533_2_201505291755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65601"/>
            <a:ext cx="2743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4" descr="http://mlb-s1-p.mlstatic.com/espuma-fenolica-espuma-sem-furos-pre-cortada-10-un-750401-MLB8701136045_062015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4165600"/>
            <a:ext cx="30226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297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38334" y="332657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 </a:t>
            </a:r>
          </a:p>
          <a:p>
            <a:pPr algn="ctr">
              <a:defRPr/>
            </a:pPr>
            <a:r>
              <a:rPr lang="pt-BR" altLang="pt-BR" b="1" dirty="0"/>
              <a:t>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83973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83974" name="Retângulo 1"/>
          <p:cNvSpPr>
            <a:spLocks noChangeArrowheads="1"/>
          </p:cNvSpPr>
          <p:nvPr/>
        </p:nvSpPr>
        <p:spPr bwMode="auto">
          <a:xfrm>
            <a:off x="2057400" y="2500313"/>
            <a:ext cx="8142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3)  Efetuar a semeadura conforme determinado para cada espécie de hortaliça.</a:t>
            </a:r>
          </a:p>
        </p:txBody>
      </p:sp>
      <p:pic>
        <p:nvPicPr>
          <p:cNvPr id="83975" name="Picture 4" descr="DSCF0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3771900"/>
            <a:ext cx="325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2" descr="http://photos1.blogger.com/blogger/4167/1868/1600/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>
            <a:fillRect/>
          </a:stretch>
        </p:blipFill>
        <p:spPr bwMode="auto">
          <a:xfrm>
            <a:off x="6262688" y="3771900"/>
            <a:ext cx="3186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48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http://photos1.blogger.com/blogger/4167/1868/1600/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00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CaixaDeTexto 12"/>
          <p:cNvSpPr txBox="1">
            <a:spLocks noChangeArrowheads="1"/>
          </p:cNvSpPr>
          <p:nvPr/>
        </p:nvSpPr>
        <p:spPr bwMode="auto">
          <a:xfrm>
            <a:off x="4572000" y="901701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bg1"/>
                </a:solidFill>
              </a:rPr>
              <a:t>Semeadura (0 DAS)</a:t>
            </a:r>
          </a:p>
        </p:txBody>
      </p:sp>
    </p:spTree>
    <p:extLst>
      <p:ext uri="{BB962C8B-B14F-4D97-AF65-F5344CB8AC3E}">
        <p14:creationId xmlns:p14="http://schemas.microsoft.com/office/powerpoint/2010/main" val="25126631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lface hidropô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09700"/>
            <a:ext cx="624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CaixaDeTexto 3"/>
          <p:cNvSpPr txBox="1">
            <a:spLocks noChangeArrowheads="1"/>
          </p:cNvSpPr>
          <p:nvPr/>
        </p:nvSpPr>
        <p:spPr bwMode="auto">
          <a:xfrm>
            <a:off x="3314700" y="901701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bg1"/>
                </a:solidFill>
              </a:rPr>
              <a:t>Fase de germinação (2-3 DAS)</a:t>
            </a:r>
          </a:p>
        </p:txBody>
      </p:sp>
    </p:spTree>
    <p:extLst>
      <p:ext uri="{BB962C8B-B14F-4D97-AF65-F5344CB8AC3E}">
        <p14:creationId xmlns:p14="http://schemas.microsoft.com/office/powerpoint/2010/main" val="2801817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ultivo de alface com técnica da hidrop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09700"/>
            <a:ext cx="624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CaixaDeTexto 3"/>
          <p:cNvSpPr txBox="1">
            <a:spLocks noChangeArrowheads="1"/>
          </p:cNvSpPr>
          <p:nvPr/>
        </p:nvSpPr>
        <p:spPr bwMode="auto">
          <a:xfrm>
            <a:off x="3048000" y="901701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bg1"/>
                </a:solidFill>
              </a:rPr>
              <a:t>Fase de germinação (4-5 DAS)</a:t>
            </a:r>
          </a:p>
        </p:txBody>
      </p:sp>
    </p:spTree>
    <p:extLst>
      <p:ext uri="{BB962C8B-B14F-4D97-AF65-F5344CB8AC3E}">
        <p14:creationId xmlns:p14="http://schemas.microsoft.com/office/powerpoint/2010/main" val="2835473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 dirty="0" smtClean="0">
                <a:solidFill>
                  <a:schemeClr val="bg1"/>
                </a:solidFill>
              </a:rPr>
              <a:t>DÉCADA</a:t>
            </a:r>
            <a:r>
              <a:rPr lang="pt-BR" altLang="en-US" dirty="0" smtClean="0">
                <a:solidFill>
                  <a:schemeClr val="bg1"/>
                </a:solidFill>
              </a:rPr>
              <a:t> DE 70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Produção de mudas de tomate em copinhos confeccionados de jornal</a:t>
            </a:r>
          </a:p>
          <a:p>
            <a:pPr marL="0" indent="0">
              <a:buNone/>
              <a:defRPr/>
            </a:pPr>
            <a:endParaRPr lang="pt-BR" dirty="0" smtClean="0"/>
          </a:p>
          <a:p>
            <a:pPr>
              <a:defRPr/>
            </a:pPr>
            <a:r>
              <a:rPr lang="pt-BR" dirty="0" smtClean="0"/>
              <a:t>Transplante das mudas com as raízes no substrato (solo)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67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ultivo de alface com técnica da hidrop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09700"/>
            <a:ext cx="624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CaixaDeTexto 2"/>
          <p:cNvSpPr txBox="1">
            <a:spLocks noChangeArrowheads="1"/>
          </p:cNvSpPr>
          <p:nvPr/>
        </p:nvSpPr>
        <p:spPr bwMode="auto">
          <a:xfrm>
            <a:off x="3048000" y="901701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bg1"/>
                </a:solidFill>
              </a:rPr>
              <a:t>Fase de germinação (5-7 DAS)</a:t>
            </a:r>
          </a:p>
        </p:txBody>
      </p:sp>
    </p:spTree>
    <p:extLst>
      <p:ext uri="{BB962C8B-B14F-4D97-AF65-F5344CB8AC3E}">
        <p14:creationId xmlns:p14="http://schemas.microsoft.com/office/powerpoint/2010/main" val="4073437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ultivo de alface com técnica da hidrop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09700"/>
            <a:ext cx="6248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CaixaDeTexto 2"/>
          <p:cNvSpPr txBox="1">
            <a:spLocks noChangeArrowheads="1"/>
          </p:cNvSpPr>
          <p:nvPr/>
        </p:nvSpPr>
        <p:spPr bwMode="auto">
          <a:xfrm>
            <a:off x="2667000" y="901701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2400" b="1">
                <a:solidFill>
                  <a:schemeClr val="bg1"/>
                </a:solidFill>
              </a:rPr>
              <a:t>Fase de germinação (7-10 DAS)</a:t>
            </a:r>
          </a:p>
        </p:txBody>
      </p:sp>
    </p:spTree>
    <p:extLst>
      <p:ext uri="{BB962C8B-B14F-4D97-AF65-F5344CB8AC3E}">
        <p14:creationId xmlns:p14="http://schemas.microsoft.com/office/powerpoint/2010/main" val="872779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204492" y="332657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 </a:t>
            </a:r>
          </a:p>
          <a:p>
            <a:pPr algn="ctr">
              <a:defRPr/>
            </a:pPr>
            <a:r>
              <a:rPr lang="pt-BR" altLang="pt-BR" b="1" dirty="0"/>
              <a:t>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90117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90118" name="Retângulo 1"/>
          <p:cNvSpPr>
            <a:spLocks noChangeArrowheads="1"/>
          </p:cNvSpPr>
          <p:nvPr/>
        </p:nvSpPr>
        <p:spPr bwMode="auto">
          <a:xfrm>
            <a:off x="2057400" y="2500313"/>
            <a:ext cx="81422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4)  Manter em local adequado até a germinação</a:t>
            </a:r>
          </a:p>
          <a:p>
            <a:pPr>
              <a:lnSpc>
                <a:spcPts val="3600"/>
              </a:lnSpc>
            </a:pPr>
            <a:endParaRPr lang="pt-BR" altLang="pt-BR" sz="2200" b="1"/>
          </a:p>
          <a:p>
            <a:pPr>
              <a:lnSpc>
                <a:spcPts val="3600"/>
              </a:lnSpc>
            </a:pPr>
            <a:r>
              <a:rPr lang="pt-BR" altLang="pt-BR" sz="2200" b="1"/>
              <a:t>Quando mantida em local sombreado, retirar logo após a germinação. Manter por muito tempo sob baixa luminosidade favorece o estiolamento das mudas.</a:t>
            </a:r>
          </a:p>
          <a:p>
            <a:pPr>
              <a:lnSpc>
                <a:spcPts val="3600"/>
              </a:lnSpc>
            </a:pPr>
            <a:r>
              <a:rPr lang="pt-BR" altLang="pt-BR" sz="2200" b="1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434781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340631" y="162722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</a:t>
            </a:r>
          </a:p>
          <a:p>
            <a:pPr algn="ctr">
              <a:defRPr/>
            </a:pPr>
            <a:r>
              <a:rPr lang="pt-BR" altLang="pt-BR" b="1" dirty="0"/>
              <a:t> 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91141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91142" name="Retângulo 1"/>
          <p:cNvSpPr>
            <a:spLocks noChangeArrowheads="1"/>
          </p:cNvSpPr>
          <p:nvPr/>
        </p:nvSpPr>
        <p:spPr bwMode="auto">
          <a:xfrm>
            <a:off x="2057400" y="2500313"/>
            <a:ext cx="8142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5)  Transferir para local de cultivo – sistema Floating</a:t>
            </a:r>
          </a:p>
          <a:p>
            <a:pPr>
              <a:lnSpc>
                <a:spcPts val="3600"/>
              </a:lnSpc>
            </a:pPr>
            <a:r>
              <a:rPr lang="pt-BR" altLang="pt-BR" sz="2200" b="1"/>
              <a:t>		</a:t>
            </a:r>
          </a:p>
        </p:txBody>
      </p:sp>
      <p:pic>
        <p:nvPicPr>
          <p:cNvPr id="911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9045"/>
          <a:stretch>
            <a:fillRect/>
          </a:stretch>
        </p:blipFill>
        <p:spPr bwMode="auto">
          <a:xfrm>
            <a:off x="1752600" y="35052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4" name="Picture 2" descr="http://mla-s1-p.mlstatic.com/2-placas-espuma-fenolica-germinacion-en-hidroponia-green-up-4107-MLA2572242608_042012-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r="3999" b="13908"/>
          <a:stretch>
            <a:fillRect/>
          </a:stretch>
        </p:blipFill>
        <p:spPr bwMode="auto">
          <a:xfrm>
            <a:off x="4699000" y="3505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3" descr="C:\Users\rcampagnol\Documents\ESALQ\FOTOS\HORTITEC 2015\20150619_1120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35052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262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2204492" y="395785"/>
            <a:ext cx="7848872" cy="646331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/>
              <a:t>Fase de geminação ou produção de </a:t>
            </a:r>
          </a:p>
          <a:p>
            <a:pPr algn="ctr">
              <a:defRPr/>
            </a:pPr>
            <a:r>
              <a:rPr lang="pt-BR" altLang="pt-BR" b="1" dirty="0"/>
              <a:t>mudas</a:t>
            </a:r>
            <a:endParaRPr lang="pt-BR" b="1" dirty="0">
              <a:latin typeface="Calibri" panose="020F0502020204030204" pitchFamily="34" charset="0"/>
            </a:endParaRPr>
          </a:p>
        </p:txBody>
      </p:sp>
      <p:sp>
        <p:nvSpPr>
          <p:cNvPr id="92165" name="Rectangle 3"/>
          <p:cNvSpPr txBox="1">
            <a:spLocks noChangeArrowheads="1"/>
          </p:cNvSpPr>
          <p:nvPr/>
        </p:nvSpPr>
        <p:spPr bwMode="auto">
          <a:xfrm>
            <a:off x="1828800" y="1981200"/>
            <a:ext cx="83708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pt-BR" altLang="pt-BR" sz="2400" b="1">
                <a:solidFill>
                  <a:srgbClr val="C00000"/>
                </a:solidFill>
              </a:rPr>
              <a:t>Etapas da produção de mudas em espuma fenólica</a:t>
            </a:r>
          </a:p>
        </p:txBody>
      </p:sp>
      <p:sp>
        <p:nvSpPr>
          <p:cNvPr id="92166" name="Retângulo 1"/>
          <p:cNvSpPr>
            <a:spLocks noChangeArrowheads="1"/>
          </p:cNvSpPr>
          <p:nvPr/>
        </p:nvSpPr>
        <p:spPr bwMode="auto">
          <a:xfrm>
            <a:off x="2057400" y="2500313"/>
            <a:ext cx="81422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3600"/>
              </a:lnSpc>
            </a:pPr>
            <a:r>
              <a:rPr lang="pt-BR" altLang="pt-BR" sz="2200" b="1"/>
              <a:t>5)  Transferir para local de cultivo – sistema Floating</a:t>
            </a:r>
          </a:p>
          <a:p>
            <a:pPr>
              <a:lnSpc>
                <a:spcPts val="3600"/>
              </a:lnSpc>
            </a:pPr>
            <a:r>
              <a:rPr lang="pt-BR" altLang="pt-BR" sz="2200" b="1"/>
              <a:t>Tempo de permanência: 7 a 15 dias após a semeadura</a:t>
            </a:r>
          </a:p>
          <a:p>
            <a:pPr>
              <a:lnSpc>
                <a:spcPts val="3600"/>
              </a:lnSpc>
            </a:pPr>
            <a:r>
              <a:rPr lang="pt-BR" altLang="pt-BR" sz="2200" b="1"/>
              <a:t>		</a:t>
            </a:r>
          </a:p>
        </p:txBody>
      </p:sp>
      <p:pic>
        <p:nvPicPr>
          <p:cNvPr id="92167" name="Picture 3" descr="DSC04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1"/>
            <a:ext cx="2743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2" descr="http://hidrogood.pt/media/wysiwyg/fotos_hidroponia/espum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 b="22453"/>
          <a:stretch>
            <a:fillRect/>
          </a:stretch>
        </p:blipFill>
        <p:spPr bwMode="auto">
          <a:xfrm>
            <a:off x="2590800" y="3733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4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2279650" y="333375"/>
            <a:ext cx="7772400" cy="1685206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altLang="en-US" dirty="0" smtClean="0">
                <a:solidFill>
                  <a:schemeClr val="bg1"/>
                </a:solidFill>
              </a:rPr>
              <a:t>Estufas agrícolas de madeira</a:t>
            </a:r>
          </a:p>
        </p:txBody>
      </p:sp>
      <p:sp>
        <p:nvSpPr>
          <p:cNvPr id="13315" name="Subtítulo 3"/>
          <p:cNvSpPr>
            <a:spLocks noGrp="1"/>
          </p:cNvSpPr>
          <p:nvPr>
            <p:ph type="subTitle" idx="1"/>
          </p:nvPr>
        </p:nvSpPr>
        <p:spPr>
          <a:xfrm>
            <a:off x="-566348" y="3310926"/>
            <a:ext cx="6400800" cy="1752600"/>
          </a:xfrm>
        </p:spPr>
        <p:txBody>
          <a:bodyPr/>
          <a:lstStyle/>
          <a:p>
            <a:r>
              <a:rPr lang="pt-BR" altLang="en-US" smtClean="0"/>
              <a:t>Altura de pé-direito baixo</a:t>
            </a:r>
          </a:p>
          <a:p>
            <a:r>
              <a:rPr lang="pt-BR" altLang="en-US" smtClean="0"/>
              <a:t>Estrutura de madeira</a:t>
            </a:r>
          </a:p>
        </p:txBody>
      </p:sp>
    </p:spTree>
    <p:extLst>
      <p:ext uri="{BB962C8B-B14F-4D97-AF65-F5344CB8AC3E}">
        <p14:creationId xmlns:p14="http://schemas.microsoft.com/office/powerpoint/2010/main" val="26374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Estufas de aço galvanizado </a:t>
            </a:r>
          </a:p>
        </p:txBody>
      </p:sp>
    </p:spTree>
    <p:extLst>
      <p:ext uri="{BB962C8B-B14F-4D97-AF65-F5344CB8AC3E}">
        <p14:creationId xmlns:p14="http://schemas.microsoft.com/office/powerpoint/2010/main" val="23988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 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96975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79650" y="333375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Sombrite</a:t>
            </a:r>
          </a:p>
        </p:txBody>
      </p:sp>
    </p:spTree>
    <p:extLst>
      <p:ext uri="{BB962C8B-B14F-4D97-AF65-F5344CB8AC3E}">
        <p14:creationId xmlns:p14="http://schemas.microsoft.com/office/powerpoint/2010/main" val="33562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1" y="2032001"/>
            <a:ext cx="891381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Modernização do setor</a:t>
            </a:r>
          </a:p>
        </p:txBody>
      </p:sp>
    </p:spTree>
    <p:extLst>
      <p:ext uri="{BB962C8B-B14F-4D97-AF65-F5344CB8AC3E}">
        <p14:creationId xmlns:p14="http://schemas.microsoft.com/office/powerpoint/2010/main" val="35636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 b="1"/>
              <a:t>Casa-de-vegetação</a:t>
            </a:r>
          </a:p>
        </p:txBody>
      </p:sp>
      <p:pic>
        <p:nvPicPr>
          <p:cNvPr id="17411" name="Picture 6" descr="Minhas fotos 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974726"/>
            <a:ext cx="7845425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6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2800" b="1">
                <a:latin typeface="+mn-lt"/>
              </a:rPr>
              <a:t>Produção de mudas em copinho de jornal</a:t>
            </a:r>
          </a:p>
        </p:txBody>
      </p:sp>
      <p:pic>
        <p:nvPicPr>
          <p:cNvPr id="7171" name="Picture 5" descr="PHOTO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7351" y="1557339"/>
            <a:ext cx="6500813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7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pt-BR" altLang="en-US" sz="3200" b="1"/>
              <a:t>Controle dos fatores ambientais</a:t>
            </a:r>
          </a:p>
        </p:txBody>
      </p:sp>
      <p:pic>
        <p:nvPicPr>
          <p:cNvPr id="18435" name="Picture 4" descr="DSC0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89126"/>
            <a:ext cx="6624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063751" y="1268413"/>
            <a:ext cx="525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Telas termorrefletoras</a:t>
            </a:r>
          </a:p>
        </p:txBody>
      </p:sp>
    </p:spTree>
    <p:extLst>
      <p:ext uri="{BB962C8B-B14F-4D97-AF65-F5344CB8AC3E}">
        <p14:creationId xmlns:p14="http://schemas.microsoft.com/office/powerpoint/2010/main" val="21324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034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659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981200" y="274639"/>
            <a:ext cx="8229600" cy="777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400">
                <a:solidFill>
                  <a:schemeClr val="tx2"/>
                </a:solidFill>
              </a:rPr>
              <a:t>Controle da temperatura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/>
              <a:t>Aberturas (Janelas zenitais, laterais e frontais)</a:t>
            </a:r>
          </a:p>
        </p:txBody>
      </p:sp>
      <p:pic>
        <p:nvPicPr>
          <p:cNvPr id="20484" name="Picture 6" descr="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2711450"/>
            <a:ext cx="55292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0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udas Elias Faust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8" y="1196976"/>
            <a:ext cx="7200900" cy="540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063750" y="476251"/>
            <a:ext cx="446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Nebulização</a:t>
            </a:r>
          </a:p>
        </p:txBody>
      </p:sp>
    </p:spTree>
    <p:extLst>
      <p:ext uri="{BB962C8B-B14F-4D97-AF65-F5344CB8AC3E}">
        <p14:creationId xmlns:p14="http://schemas.microsoft.com/office/powerpoint/2010/main" val="30234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2060"/>
          </a:solidFill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rgbClr val="FFFF00"/>
                </a:solidFill>
              </a:rPr>
              <a:t>Recipientes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847851" y="1125539"/>
            <a:ext cx="8640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Bandejas de poliestireno expandido (não biodegradável)</a:t>
            </a:r>
          </a:p>
        </p:txBody>
      </p:sp>
      <p:pic>
        <p:nvPicPr>
          <p:cNvPr id="22532" name="Picture 9" descr="a 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1989139"/>
            <a:ext cx="6192838" cy="464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  <a:solidFill>
            <a:srgbClr val="008000"/>
          </a:solidFill>
        </p:spPr>
        <p:txBody>
          <a:bodyPr/>
          <a:lstStyle/>
          <a:p>
            <a:pPr algn="ctr" eaLnBrk="1" hangingPunct="1"/>
            <a:r>
              <a:rPr lang="pt-BR" altLang="en-US" sz="3600" b="1">
                <a:solidFill>
                  <a:srgbClr val="FFFF00"/>
                </a:solidFill>
              </a:rPr>
              <a:t>Bandejas de poliestireno expandido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2060576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en-US" smtClean="0"/>
              <a:t>Material não degradável</a:t>
            </a:r>
          </a:p>
          <a:p>
            <a:pPr eaLnBrk="1" hangingPunct="1"/>
            <a:r>
              <a:rPr lang="pt-BR" altLang="en-US" smtClean="0"/>
              <a:t>Material poluente</a:t>
            </a:r>
          </a:p>
        </p:txBody>
      </p:sp>
    </p:spTree>
    <p:extLst>
      <p:ext uri="{BB962C8B-B14F-4D97-AF65-F5344CB8AC3E}">
        <p14:creationId xmlns:p14="http://schemas.microsoft.com/office/powerpoint/2010/main" val="33656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DSC034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idroponia 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950" y="700088"/>
            <a:ext cx="3925888" cy="294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hidroponia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2526" y="725489"/>
            <a:ext cx="3889375" cy="291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432175" y="0"/>
            <a:ext cx="554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rgbClr val="FFFF00"/>
                </a:solidFill>
              </a:rPr>
              <a:t>Bandejas de polietileno</a:t>
            </a:r>
          </a:p>
        </p:txBody>
      </p:sp>
      <p:pic>
        <p:nvPicPr>
          <p:cNvPr id="25605" name="Picture 9" descr="a 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950" y="3889376"/>
            <a:ext cx="3925888" cy="294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DSC0339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2526" y="3900488"/>
            <a:ext cx="38893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229600" cy="620713"/>
          </a:xfrm>
        </p:spPr>
        <p:txBody>
          <a:bodyPr/>
          <a:lstStyle/>
          <a:p>
            <a:pPr eaLnBrk="1" hangingPunct="1"/>
            <a:r>
              <a:rPr lang="pt-BR" altLang="en-US" sz="3200" b="1"/>
              <a:t>Bandejas de polietileno flexível</a:t>
            </a:r>
          </a:p>
        </p:txBody>
      </p:sp>
      <p:pic>
        <p:nvPicPr>
          <p:cNvPr id="26627" name="Picture 5" descr="DSC01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4" y="1639889"/>
            <a:ext cx="363537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DSC01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652589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 descr="DSC00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16450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 descr="DSC00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619626"/>
            <a:ext cx="29845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DSC01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4616450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3200" b="1"/>
              <a:t> </a:t>
            </a:r>
            <a:r>
              <a:rPr lang="pt-BR" altLang="en-US" sz="3200" b="1">
                <a:solidFill>
                  <a:schemeClr val="bg1"/>
                </a:solidFill>
              </a:rPr>
              <a:t>Lavagem das bandejas</a:t>
            </a:r>
          </a:p>
        </p:txBody>
      </p:sp>
      <p:pic>
        <p:nvPicPr>
          <p:cNvPr id="27651" name="Picture 5" descr="hidroponia 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7339"/>
            <a:ext cx="47529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DSC018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544639"/>
            <a:ext cx="476885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5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agem 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188" y="620713"/>
            <a:ext cx="7848600" cy="588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>
                <a:solidFill>
                  <a:srgbClr val="000066"/>
                </a:solidFill>
              </a:rPr>
              <a:t>Desinfecção</a:t>
            </a:r>
          </a:p>
        </p:txBody>
      </p:sp>
      <p:pic>
        <p:nvPicPr>
          <p:cNvPr id="28675" name="Picture 5" descr="DSC018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196975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SC034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DSC034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76251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3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500439"/>
            <a:ext cx="4103688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3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</p:spPr>
        <p:txBody>
          <a:bodyPr/>
          <a:lstStyle/>
          <a:p>
            <a:r>
              <a:rPr lang="pt-BR" altLang="en-US" sz="4000">
                <a:solidFill>
                  <a:schemeClr val="bg1"/>
                </a:solidFill>
              </a:rPr>
              <a:t>Máquina para lavagem</a:t>
            </a:r>
          </a:p>
        </p:txBody>
      </p:sp>
      <p:pic>
        <p:nvPicPr>
          <p:cNvPr id="30723" name="Picture 4" descr="a 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989139"/>
            <a:ext cx="315118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a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073401"/>
            <a:ext cx="4127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0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490537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Secagem das bandejas</a:t>
            </a:r>
          </a:p>
        </p:txBody>
      </p:sp>
      <p:pic>
        <p:nvPicPr>
          <p:cNvPr id="31747" name="Picture 5" descr="DSC03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25538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8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981200" y="274639"/>
            <a:ext cx="8229600" cy="7064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tx2"/>
                </a:solidFill>
              </a:rPr>
              <a:t>CARACTERÍSTICAS DOS SUBSTRATOS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1"/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Isento de resíduos industriais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Isentos de microrganismos patogênicos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Leve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Boa drenagem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Alta capacidade de retenção de água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Porosidade (&gt; 80%)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z="2800" b="1"/>
              <a:t>Água facilmente disponível (20-30%)</a:t>
            </a:r>
          </a:p>
          <a:p>
            <a:pPr eaLnBrk="1" hangingPunct="1">
              <a:lnSpc>
                <a:spcPct val="90000"/>
              </a:lnSpc>
            </a:pPr>
            <a:endParaRPr lang="pt-BR" altLang="en-US" sz="2800" b="1"/>
          </a:p>
        </p:txBody>
      </p:sp>
    </p:spTree>
    <p:extLst>
      <p:ext uri="{BB962C8B-B14F-4D97-AF65-F5344CB8AC3E}">
        <p14:creationId xmlns:p14="http://schemas.microsoft.com/office/powerpoint/2010/main" val="8646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/>
              <a:t>Propriedades químicas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196975"/>
            <a:ext cx="8610600" cy="295275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pt-BR" altLang="en-US" sz="2400"/>
              <a:t>	</a:t>
            </a:r>
            <a:r>
              <a:rPr lang="pt-BR" altLang="en-US" sz="2400">
                <a:solidFill>
                  <a:srgbClr val="CC3300"/>
                </a:solidFill>
              </a:rPr>
              <a:t>CTC</a:t>
            </a:r>
          </a:p>
          <a:p>
            <a:pPr lvl="1" eaLnBrk="1" hangingPunct="1">
              <a:buFontTx/>
              <a:buNone/>
            </a:pPr>
            <a:endParaRPr lang="pt-BR" altLang="en-US">
              <a:solidFill>
                <a:srgbClr val="CC3300"/>
              </a:solidFill>
            </a:endParaRPr>
          </a:p>
          <a:p>
            <a:pPr lvl="1" eaLnBrk="1" hangingPunct="1">
              <a:buFontTx/>
              <a:buNone/>
            </a:pPr>
            <a:r>
              <a:rPr lang="pt-BR" altLang="en-US"/>
              <a:t>Fertirrigação permanente – CTC não é fator relevante. </a:t>
            </a:r>
          </a:p>
          <a:p>
            <a:pPr lvl="1" eaLnBrk="1" hangingPunct="1">
              <a:buFontTx/>
              <a:buNone/>
            </a:pPr>
            <a:endParaRPr lang="pt-BR" altLang="en-US"/>
          </a:p>
          <a:p>
            <a:pPr lvl="1" eaLnBrk="1" hangingPunct="1">
              <a:buFontTx/>
              <a:buNone/>
            </a:pPr>
            <a:r>
              <a:rPr lang="pt-BR" altLang="en-US"/>
              <a:t>Fertirrigação intermitente - substrato com moderada a elevada CTC 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524000" y="3914775"/>
            <a:ext cx="83058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FFFF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66675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800">
                <a:solidFill>
                  <a:schemeClr val="bg1"/>
                </a:solidFill>
              </a:rPr>
              <a:t>	</a:t>
            </a:r>
            <a:r>
              <a:rPr lang="pt-BR" altLang="en-US" sz="2800">
                <a:solidFill>
                  <a:srgbClr val="CC3300"/>
                </a:solidFill>
              </a:rPr>
              <a:t>pH ideal - entre 5,5 a 6,8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altLang="en-US" sz="2800">
              <a:solidFill>
                <a:srgbClr val="CC3300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800"/>
              <a:t>	</a:t>
            </a:r>
            <a:r>
              <a:rPr lang="pt-BR" altLang="en-US" sz="2400"/>
              <a:t>pH &lt; 5 diminui absorção de N, K, Ca, Mg, B, etc.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r>
              <a:rPr lang="pt-BR" altLang="en-US" sz="2400">
                <a:solidFill>
                  <a:srgbClr val="0000FF"/>
                </a:solidFill>
              </a:rPr>
              <a:t>	</a:t>
            </a:r>
            <a:r>
              <a:rPr lang="pt-BR" altLang="en-US" sz="2400"/>
              <a:t>pH &gt; 6,5 diminui a absorção de P, Fe, Mn, B, Zn e Cu.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</a:pPr>
            <a:endParaRPr lang="pt-BR" altLang="en-US" sz="2400">
              <a:solidFill>
                <a:srgbClr val="0000FF"/>
              </a:solidFill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359151" y="1341438"/>
            <a:ext cx="576263" cy="647700"/>
          </a:xfrm>
          <a:prstGeom prst="curvedLeftArrow">
            <a:avLst>
              <a:gd name="adj1" fmla="val 22479"/>
              <a:gd name="adj2" fmla="val 44959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6311900" y="4076701"/>
            <a:ext cx="647700" cy="792163"/>
          </a:xfrm>
          <a:prstGeom prst="curvedLeftArrow">
            <a:avLst>
              <a:gd name="adj1" fmla="val 24461"/>
              <a:gd name="adj2" fmla="val 489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5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bldLvl="3" autoUpdateAnimBg="0" advAuto="1000"/>
      <p:bldP spid="2765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  <a:solidFill>
            <a:srgbClr val="99CC00"/>
          </a:solidFill>
        </p:spPr>
        <p:txBody>
          <a:bodyPr/>
          <a:lstStyle/>
          <a:p>
            <a:pPr eaLnBrk="1" hangingPunct="1"/>
            <a:r>
              <a:rPr lang="pt-BR" altLang="en-US" sz="4000"/>
              <a:t>Substratos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774825" y="1412876"/>
            <a:ext cx="54737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Pluma (Visafértil)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Golden Mix (Amafibra)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Mudas e plantio (Biomix)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Multiplant hortaliças (Terra do Paraíso)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HS hortaliças (Holambra substratos)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000" b="1"/>
          </a:p>
        </p:txBody>
      </p:sp>
      <p:pic>
        <p:nvPicPr>
          <p:cNvPr id="34820" name="Picture 9" descr="granul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3388"/>
            <a:ext cx="1862138" cy="2298700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13" descr="embalagem_hortali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221164"/>
            <a:ext cx="1905000" cy="22955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8" descr="Pluma Visaférti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470526"/>
            <a:ext cx="2100262" cy="1071563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10" descr="http://www.biomix.com.br/images/sacos/mudas_planti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4225926"/>
            <a:ext cx="1817687" cy="2295525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14" descr="http://www.holambrasubstratos.com.br/images/produtos/hs-hortalicas-thumb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2767013"/>
            <a:ext cx="1752600" cy="2411412"/>
          </a:xfrm>
          <a:prstGeom prst="rect">
            <a:avLst/>
          </a:prstGeom>
          <a:noFill/>
          <a:ln w="635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135189" y="1989138"/>
            <a:ext cx="79216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40000"/>
              </a:spcBef>
              <a:buFont typeface="Monotype Sorts" pitchFamily="2" charset="2"/>
              <a:buNone/>
            </a:pPr>
            <a:endParaRPr lang="pt-BR" altLang="en-US" sz="2400" b="1"/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2220913" y="188913"/>
            <a:ext cx="7772400" cy="1008062"/>
          </a:xfrm>
          <a:prstGeom prst="rect">
            <a:avLst/>
          </a:prstGeom>
          <a:gradFill rotWithShape="1">
            <a:gsLst>
              <a:gs pos="0">
                <a:srgbClr val="0070C0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tx2"/>
                </a:solidFill>
                <a:latin typeface="Amphion" pitchFamily="34" charset="0"/>
              </a:rPr>
              <a:t>Análise da água</a:t>
            </a:r>
            <a:endParaRPr lang="pt-BR" altLang="en-US" b="1">
              <a:solidFill>
                <a:srgbClr val="FFFF00"/>
              </a:solidFill>
              <a:latin typeface="Amphion" pitchFamily="34" charset="0"/>
            </a:endParaRPr>
          </a:p>
        </p:txBody>
      </p:sp>
      <p:graphicFrame>
        <p:nvGraphicFramePr>
          <p:cNvPr id="6" name="Espaço Reservado para Tabela 3"/>
          <p:cNvGraphicFramePr>
            <a:graphicFrameLocks/>
          </p:cNvGraphicFramePr>
          <p:nvPr/>
        </p:nvGraphicFramePr>
        <p:xfrm>
          <a:off x="1981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8696"/>
                <a:gridCol w="1656184"/>
                <a:gridCol w="1656184"/>
                <a:gridCol w="17385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Característica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Grau</a:t>
                      </a:r>
                      <a:r>
                        <a:rPr lang="en-US" dirty="0" smtClean="0"/>
                        <a:t> do </a:t>
                      </a:r>
                      <a:r>
                        <a:rPr lang="en-US" dirty="0" err="1" smtClean="0"/>
                        <a:t>problema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Nenhum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Avançado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Severo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dS</a:t>
                      </a:r>
                      <a:r>
                        <a:rPr lang="en-US" baseline="0" dirty="0" smtClean="0"/>
                        <a:t>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</a:t>
                      </a:r>
                      <a:r>
                        <a:rPr lang="en-US" baseline="0" dirty="0" smtClean="0"/>
                        <a:t> 0,75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0,75 a 3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&gt; 3,0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Sólidos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solúveis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totais</a:t>
                      </a:r>
                      <a:r>
                        <a:rPr lang="en-US" dirty="0" smtClean="0"/>
                        <a:t>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480 a 1920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&gt; 1920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Relação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adsorção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sódio</a:t>
                      </a:r>
                      <a:r>
                        <a:rPr lang="en-US" baseline="0" dirty="0" smtClean="0"/>
                        <a:t> (RAS)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3 a 9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&gt; 9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70 a 345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&gt; 345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1 a 2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2 a 10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5 a 30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Bicarbonato</a:t>
                      </a:r>
                      <a:r>
                        <a:rPr lang="en-US" dirty="0" smtClean="0"/>
                        <a:t> (HCO3) (mg/L)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40 a 520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&gt; 520</a:t>
                      </a: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894" name="CaixaDeTexto 4"/>
          <p:cNvSpPr txBox="1">
            <a:spLocks noChangeArrowheads="1"/>
          </p:cNvSpPr>
          <p:nvPr/>
        </p:nvSpPr>
        <p:spPr bwMode="auto">
          <a:xfrm>
            <a:off x="2135189" y="5373688"/>
            <a:ext cx="388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pH: 5,5-7,5</a:t>
            </a:r>
          </a:p>
        </p:txBody>
      </p:sp>
    </p:spTree>
    <p:extLst>
      <p:ext uri="{BB962C8B-B14F-4D97-AF65-F5344CB8AC3E}">
        <p14:creationId xmlns:p14="http://schemas.microsoft.com/office/powerpoint/2010/main" val="31810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build="p" autoUpdateAnimBg="0" advAuto="100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>
                <a:solidFill>
                  <a:srgbClr val="FFFF00"/>
                </a:solidFill>
              </a:rPr>
              <a:t>Ajuste do pH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dirty="0" smtClean="0"/>
              <a:t>Relação amônio/nitrato</a:t>
            </a:r>
          </a:p>
          <a:p>
            <a:pPr eaLnBrk="1" hangingPunct="1"/>
            <a:r>
              <a:rPr lang="pt-BR" altLang="en-US" dirty="0" smtClean="0"/>
              <a:t>Absorção de nitrato            OH</a:t>
            </a:r>
            <a:r>
              <a:rPr lang="pt-BR" altLang="en-US" baseline="30000" dirty="0" smtClean="0"/>
              <a:t>-</a:t>
            </a:r>
            <a:r>
              <a:rPr lang="pt-BR" altLang="en-US" dirty="0" smtClean="0"/>
              <a:t> e HCO</a:t>
            </a:r>
            <a:r>
              <a:rPr lang="pt-BR" altLang="en-US" baseline="-25000" dirty="0" smtClean="0"/>
              <a:t>3</a:t>
            </a:r>
            <a:r>
              <a:rPr lang="pt-BR" altLang="en-US" baseline="30000" dirty="0" smtClean="0"/>
              <a:t>-</a:t>
            </a:r>
          </a:p>
          <a:p>
            <a:pPr eaLnBrk="1" hangingPunct="1"/>
            <a:r>
              <a:rPr lang="pt-BR" altLang="en-US" dirty="0" smtClean="0"/>
              <a:t>Absorção de NH</a:t>
            </a:r>
            <a:r>
              <a:rPr lang="pt-BR" altLang="en-US" baseline="-25000" dirty="0" smtClean="0"/>
              <a:t>4</a:t>
            </a:r>
            <a:r>
              <a:rPr lang="pt-BR" altLang="en-US" baseline="30000" dirty="0" smtClean="0"/>
              <a:t>+                     </a:t>
            </a:r>
            <a:r>
              <a:rPr lang="pt-BR" altLang="en-US" dirty="0" smtClean="0"/>
              <a:t>H</a:t>
            </a:r>
            <a:r>
              <a:rPr lang="pt-BR" altLang="en-US" baseline="30000" dirty="0" smtClean="0"/>
              <a:t>+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4187136" y="254413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3867719" y="3072652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26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rgbClr val="FFFF00"/>
                </a:solidFill>
              </a:rPr>
              <a:t>Manejo do pH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Adição de ácido/ base</a:t>
            </a:r>
          </a:p>
          <a:p>
            <a:pPr marL="609600" indent="-609600">
              <a:defRPr/>
            </a:pPr>
            <a:endParaRPr lang="pt-BR" altLang="en-US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Ácidos: HNO</a:t>
            </a:r>
            <a:r>
              <a:rPr lang="pt-BR" altLang="en-US" b="1" baseline="-25000" dirty="0"/>
              <a:t>3</a:t>
            </a:r>
            <a:r>
              <a:rPr lang="pt-BR" altLang="en-US" b="1" dirty="0"/>
              <a:t>, H</a:t>
            </a:r>
            <a:r>
              <a:rPr lang="pt-BR" altLang="en-US" b="1" baseline="-25000" dirty="0"/>
              <a:t>3</a:t>
            </a:r>
            <a:r>
              <a:rPr lang="pt-BR" altLang="en-US" b="1" dirty="0"/>
              <a:t>PO</a:t>
            </a:r>
            <a:r>
              <a:rPr lang="pt-BR" altLang="en-US" b="1" baseline="-25000" dirty="0"/>
              <a:t>4</a:t>
            </a:r>
          </a:p>
          <a:p>
            <a:pPr marL="0" indent="0">
              <a:buNone/>
              <a:defRPr/>
            </a:pPr>
            <a:endParaRPr lang="pt-BR" altLang="en-US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en-US" b="1" dirty="0"/>
              <a:t>Base: KOH, </a:t>
            </a:r>
            <a:r>
              <a:rPr lang="pt-BR" altLang="en-US" b="1" dirty="0" err="1"/>
              <a:t>NaOH</a:t>
            </a:r>
            <a:endParaRPr lang="pt-BR" altLang="en-US" b="1" dirty="0"/>
          </a:p>
          <a:p>
            <a:pPr marL="0" indent="0">
              <a:buNone/>
              <a:defRPr/>
            </a:pPr>
            <a:endParaRPr lang="pt-BR" altLang="en-US" b="1" dirty="0"/>
          </a:p>
        </p:txBody>
      </p:sp>
    </p:spTree>
    <p:extLst>
      <p:ext uri="{BB962C8B-B14F-4D97-AF65-F5344CB8AC3E}">
        <p14:creationId xmlns:p14="http://schemas.microsoft.com/office/powerpoint/2010/main" val="310190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ctrTitle"/>
          </p:nvPr>
        </p:nvSpPr>
        <p:spPr>
          <a:xfrm>
            <a:off x="2279650" y="404814"/>
            <a:ext cx="7772400" cy="1152525"/>
          </a:xfrm>
          <a:solidFill>
            <a:srgbClr val="000099"/>
          </a:solidFill>
        </p:spPr>
        <p:txBody>
          <a:bodyPr/>
          <a:lstStyle/>
          <a:p>
            <a:r>
              <a:rPr lang="pt-BR" altLang="en-US" sz="4000">
                <a:solidFill>
                  <a:schemeClr val="bg1"/>
                </a:solidFill>
              </a:rPr>
              <a:t>Década de 80</a:t>
            </a:r>
          </a:p>
        </p:txBody>
      </p:sp>
      <p:sp>
        <p:nvSpPr>
          <p:cNvPr id="9219" name="Subtítulo 2"/>
          <p:cNvSpPr>
            <a:spLocks noGrp="1"/>
          </p:cNvSpPr>
          <p:nvPr>
            <p:ph type="subTitle" idx="1"/>
          </p:nvPr>
        </p:nvSpPr>
        <p:spPr>
          <a:xfrm>
            <a:off x="2855913" y="2060575"/>
            <a:ext cx="6400800" cy="3384550"/>
          </a:xfrm>
        </p:spPr>
        <p:txBody>
          <a:bodyPr/>
          <a:lstStyle/>
          <a:p>
            <a:r>
              <a:rPr lang="pt-BR" altLang="en-US" smtClean="0"/>
              <a:t>Produção de mudas em recipiente sob ambiente protegido</a:t>
            </a:r>
          </a:p>
          <a:p>
            <a:endParaRPr lang="pt-BR" altLang="en-US" smtClean="0"/>
          </a:p>
          <a:p>
            <a:r>
              <a:rPr lang="pt-BR" altLang="en-US" smtClean="0"/>
              <a:t>Mudas produzidas em substratos</a:t>
            </a:r>
          </a:p>
          <a:p>
            <a:endParaRPr lang="pt-BR" altLang="en-US" smtClean="0"/>
          </a:p>
          <a:p>
            <a:r>
              <a:rPr lang="pt-BR" altLang="en-US" smtClean="0"/>
              <a:t>Mudas uniformes</a:t>
            </a:r>
          </a:p>
          <a:p>
            <a:r>
              <a:rPr lang="pt-BR" altLang="en-US" smtClean="0"/>
              <a:t> </a:t>
            </a:r>
          </a:p>
          <a:p>
            <a:endParaRPr lang="pt-BR" altLang="en-US" smtClean="0"/>
          </a:p>
        </p:txBody>
      </p:sp>
    </p:spTree>
    <p:extLst>
      <p:ext uri="{BB962C8B-B14F-4D97-AF65-F5344CB8AC3E}">
        <p14:creationId xmlns:p14="http://schemas.microsoft.com/office/powerpoint/2010/main" val="18609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o 1"/>
          <p:cNvSpPr/>
          <p:nvPr/>
        </p:nvSpPr>
        <p:spPr>
          <a:xfrm>
            <a:off x="4224338" y="3860800"/>
            <a:ext cx="5256212" cy="1931988"/>
          </a:xfrm>
          <a:prstGeom prst="cub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Água</a:t>
            </a:r>
            <a:r>
              <a:rPr lang="en-US" sz="2400" b="1" dirty="0">
                <a:solidFill>
                  <a:schemeClr val="tx1"/>
                </a:solidFill>
              </a:rPr>
              <a:t> real </a:t>
            </a:r>
            <a:r>
              <a:rPr lang="en-US" sz="2400" b="1" dirty="0" err="1">
                <a:solidFill>
                  <a:schemeClr val="tx1"/>
                </a:solidFill>
              </a:rPr>
              <a:t>disponível</a:t>
            </a:r>
            <a:r>
              <a:rPr lang="en-US" sz="2400" b="1" dirty="0">
                <a:solidFill>
                  <a:schemeClr val="tx1"/>
                </a:solidFill>
              </a:rPr>
              <a:t> (ARD)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(1-5 </a:t>
            </a:r>
            <a:r>
              <a:rPr lang="en-US" sz="2400" b="1" dirty="0" err="1">
                <a:solidFill>
                  <a:schemeClr val="tx1"/>
                </a:solidFill>
              </a:rPr>
              <a:t>kPa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Chave esquerda 5"/>
          <p:cNvSpPr/>
          <p:nvPr/>
        </p:nvSpPr>
        <p:spPr>
          <a:xfrm>
            <a:off x="3547719" y="5153819"/>
            <a:ext cx="611187" cy="42386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ve esquerda 6"/>
          <p:cNvSpPr/>
          <p:nvPr/>
        </p:nvSpPr>
        <p:spPr>
          <a:xfrm>
            <a:off x="1956992" y="2743201"/>
            <a:ext cx="1081138" cy="3048793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/>
          </a:p>
        </p:txBody>
      </p:sp>
      <p:sp>
        <p:nvSpPr>
          <p:cNvPr id="38917" name="CaixaDeTexto 7"/>
          <p:cNvSpPr txBox="1">
            <a:spLocks noChangeArrowheads="1"/>
          </p:cNvSpPr>
          <p:nvPr/>
        </p:nvSpPr>
        <p:spPr bwMode="auto">
          <a:xfrm>
            <a:off x="1554991" y="3772120"/>
            <a:ext cx="90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ATD</a:t>
            </a:r>
          </a:p>
        </p:txBody>
      </p:sp>
      <p:sp>
        <p:nvSpPr>
          <p:cNvPr id="38918" name="CaixaDeTexto 8"/>
          <p:cNvSpPr txBox="1">
            <a:spLocks noChangeArrowheads="1"/>
          </p:cNvSpPr>
          <p:nvPr/>
        </p:nvSpPr>
        <p:spPr bwMode="auto">
          <a:xfrm>
            <a:off x="2582175" y="5116017"/>
            <a:ext cx="900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ARD</a:t>
            </a:r>
          </a:p>
        </p:txBody>
      </p:sp>
      <p:sp>
        <p:nvSpPr>
          <p:cNvPr id="11" name="Cubo 10"/>
          <p:cNvSpPr/>
          <p:nvPr/>
        </p:nvSpPr>
        <p:spPr>
          <a:xfrm>
            <a:off x="4224338" y="2743201"/>
            <a:ext cx="5256212" cy="1503363"/>
          </a:xfrm>
          <a:prstGeom prst="cub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Água</a:t>
            </a:r>
            <a:r>
              <a:rPr lang="en-US" sz="2400" b="1" dirty="0">
                <a:solidFill>
                  <a:schemeClr val="tx1"/>
                </a:solidFill>
              </a:rPr>
              <a:t> total </a:t>
            </a:r>
            <a:r>
              <a:rPr lang="en-US" sz="2400" b="1" dirty="0" err="1">
                <a:solidFill>
                  <a:schemeClr val="tx1"/>
                </a:solidFill>
              </a:rPr>
              <a:t>disponível</a:t>
            </a:r>
            <a:r>
              <a:rPr lang="en-US" sz="2400" b="1" dirty="0">
                <a:solidFill>
                  <a:schemeClr val="tx1"/>
                </a:solidFill>
              </a:rPr>
              <a:t> (ATD)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(1-10 </a:t>
            </a:r>
            <a:r>
              <a:rPr lang="en-US" sz="2400" b="1" dirty="0" err="1">
                <a:solidFill>
                  <a:schemeClr val="tx1"/>
                </a:solidFill>
              </a:rPr>
              <a:t>kPa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8920" name="Rectangle 2"/>
          <p:cNvSpPr txBox="1">
            <a:spLocks noChangeArrowheads="1"/>
          </p:cNvSpPr>
          <p:nvPr/>
        </p:nvSpPr>
        <p:spPr bwMode="auto">
          <a:xfrm>
            <a:off x="2220913" y="188913"/>
            <a:ext cx="7772400" cy="1008062"/>
          </a:xfrm>
          <a:prstGeom prst="rect">
            <a:avLst/>
          </a:prstGeom>
          <a:gradFill rotWithShape="1">
            <a:gsLst>
              <a:gs pos="0">
                <a:srgbClr val="0070C0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tx2"/>
                </a:solidFill>
                <a:latin typeface="Amphion" pitchFamily="34" charset="0"/>
              </a:rPr>
              <a:t>Disponibilidade de água no substrato</a:t>
            </a:r>
            <a:endParaRPr lang="pt-BR" altLang="en-US" b="1">
              <a:solidFill>
                <a:srgbClr val="FFFF00"/>
              </a:solidFill>
              <a:latin typeface="Amphion" pitchFamily="34" charset="0"/>
            </a:endParaRPr>
          </a:p>
        </p:txBody>
      </p:sp>
      <p:cxnSp>
        <p:nvCxnSpPr>
          <p:cNvPr id="17" name="Conector reto 16"/>
          <p:cNvCxnSpPr/>
          <p:nvPr/>
        </p:nvCxnSpPr>
        <p:spPr>
          <a:xfrm>
            <a:off x="4224338" y="4941888"/>
            <a:ext cx="489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9120188" y="4613276"/>
            <a:ext cx="360362" cy="328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602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ubtítulo 2"/>
          <p:cNvSpPr>
            <a:spLocks noGrp="1"/>
          </p:cNvSpPr>
          <p:nvPr>
            <p:ph type="subTitle" idx="1"/>
          </p:nvPr>
        </p:nvSpPr>
        <p:spPr>
          <a:xfrm>
            <a:off x="1992313" y="1484313"/>
            <a:ext cx="77724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b="1" smtClean="0">
                <a:latin typeface="Calibri" panose="020F0502020204030204" pitchFamily="34" charset="0"/>
              </a:rPr>
              <a:t>Água facilmente disponível: 20-30%</a:t>
            </a:r>
          </a:p>
          <a:p>
            <a:endParaRPr lang="en-US" altLang="en-US" b="1" smtClean="0">
              <a:latin typeface="Calibri" panose="020F0502020204030204" pitchFamily="34" charset="0"/>
            </a:endParaRPr>
          </a:p>
          <a:p>
            <a:r>
              <a:rPr lang="en-US" altLang="en-US" b="1" smtClean="0">
                <a:latin typeface="Calibri" panose="020F0502020204030204" pitchFamily="34" charset="0"/>
              </a:rPr>
              <a:t>Água remanescente: 4-10%</a:t>
            </a:r>
          </a:p>
          <a:p>
            <a:endParaRPr lang="en-US" altLang="en-US" b="1" smtClean="0">
              <a:latin typeface="Calibri" panose="020F0502020204030204" pitchFamily="34" charset="0"/>
            </a:endParaRPr>
          </a:p>
          <a:p>
            <a:r>
              <a:rPr lang="en-US" altLang="en-US" b="1" smtClean="0">
                <a:latin typeface="Calibri" panose="020F0502020204030204" pitchFamily="34" charset="0"/>
              </a:rPr>
              <a:t>Água total disponível: 24-40%</a:t>
            </a:r>
          </a:p>
        </p:txBody>
      </p:sp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2220913" y="188913"/>
            <a:ext cx="7772400" cy="1008062"/>
          </a:xfrm>
          <a:prstGeom prst="rect">
            <a:avLst/>
          </a:prstGeom>
          <a:gradFill rotWithShape="1">
            <a:gsLst>
              <a:gs pos="0">
                <a:srgbClr val="0070C0"/>
              </a:gs>
              <a:gs pos="100000">
                <a:srgbClr val="FF993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tx2"/>
                </a:solidFill>
                <a:latin typeface="Amphion" pitchFamily="34" charset="0"/>
              </a:rPr>
              <a:t>Substrato ideal</a:t>
            </a:r>
            <a:endParaRPr lang="pt-BR" altLang="en-US" b="1">
              <a:solidFill>
                <a:srgbClr val="FFFF00"/>
              </a:solidFill>
              <a:latin typeface="Amphio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057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 dirty="0">
                <a:solidFill>
                  <a:srgbClr val="FFFF00"/>
                </a:solidFill>
              </a:rPr>
              <a:t>Potencial hídrico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H</a:t>
            </a:r>
            <a:r>
              <a:rPr lang="pt-BR" altLang="en-US" baseline="-25000" dirty="0" smtClean="0">
                <a:cs typeface="Arial" panose="020B0604020202020204" pitchFamily="34" charset="0"/>
              </a:rPr>
              <a:t>2</a:t>
            </a:r>
            <a:r>
              <a:rPr lang="pt-BR" altLang="en-US" dirty="0" smtClean="0">
                <a:cs typeface="Arial" panose="020B0604020202020204" pitchFamily="34" charset="0"/>
              </a:rPr>
              <a:t>O =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m +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g +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</a:t>
            </a:r>
          </a:p>
          <a:p>
            <a:pPr eaLnBrk="1" hangingPunct="1"/>
            <a:r>
              <a:rPr lang="pt-BR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m                 forças de adesão e coesão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g                   altura do recipiente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                 salinidade</a:t>
            </a:r>
          </a:p>
          <a:p>
            <a:pPr eaLnBrk="1" hangingPunct="1"/>
            <a:r>
              <a:rPr lang="en-US" altLang="en-US" dirty="0" smtClean="0">
                <a:cs typeface="Arial" panose="020B0604020202020204" pitchFamily="34" charset="0"/>
              </a:rPr>
              <a:t> </a:t>
            </a:r>
            <a:r>
              <a:rPr lang="el-GR" altLang="en-US" dirty="0" smtClean="0">
                <a:cs typeface="Arial" panose="020B0604020202020204" pitchFamily="34" charset="0"/>
              </a:rPr>
              <a:t>Ψ</a:t>
            </a:r>
            <a:r>
              <a:rPr lang="pt-BR" altLang="en-US" dirty="0" smtClean="0">
                <a:cs typeface="Arial" panose="020B0604020202020204" pitchFamily="34" charset="0"/>
              </a:rPr>
              <a:t>os = -RT (</a:t>
            </a:r>
            <a:r>
              <a:rPr lang="pt-BR" altLang="en-US" dirty="0" err="1" smtClean="0">
                <a:cs typeface="Arial" panose="020B0604020202020204" pitchFamily="34" charset="0"/>
              </a:rPr>
              <a:t>ns</a:t>
            </a:r>
            <a:r>
              <a:rPr lang="pt-BR" altLang="en-US" dirty="0" smtClean="0">
                <a:cs typeface="Arial" panose="020B0604020202020204" pitchFamily="34" charset="0"/>
              </a:rPr>
              <a:t>/</a:t>
            </a:r>
            <a:r>
              <a:rPr lang="pt-BR" altLang="en-US" dirty="0" err="1" smtClean="0">
                <a:cs typeface="Arial" panose="020B0604020202020204" pitchFamily="34" charset="0"/>
              </a:rPr>
              <a:t>Vw</a:t>
            </a:r>
            <a:r>
              <a:rPr lang="pt-BR" altLang="en-US" dirty="0" smtClean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pt-BR" altLang="en-US" dirty="0" smtClean="0">
              <a:cs typeface="Arial" panose="020B0604020202020204" pitchFamily="34" charset="0"/>
            </a:endParaRPr>
          </a:p>
          <a:p>
            <a:pPr eaLnBrk="1" hangingPunct="1"/>
            <a:endParaRPr lang="pt-BR" altLang="en-US" dirty="0" smtClean="0">
              <a:cs typeface="Arial" panose="020B0604020202020204" pitchFamily="34" charset="0"/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1780517" y="2578639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1668374" y="3115783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1866781" y="3627647"/>
            <a:ext cx="115252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21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2279650" y="188913"/>
            <a:ext cx="7391400" cy="90805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>
                <a:solidFill>
                  <a:srgbClr val="FFFF00"/>
                </a:solidFill>
                <a:latin typeface="Amphion" pitchFamily="34" charset="0"/>
              </a:rPr>
              <a:t>Recipientes</a:t>
            </a:r>
          </a:p>
        </p:txBody>
      </p:sp>
      <p:grpSp>
        <p:nvGrpSpPr>
          <p:cNvPr id="41987" name="Group 40"/>
          <p:cNvGrpSpPr>
            <a:grpSpLocks/>
          </p:cNvGrpSpPr>
          <p:nvPr/>
        </p:nvGrpSpPr>
        <p:grpSpPr bwMode="auto">
          <a:xfrm>
            <a:off x="1976438" y="3152775"/>
            <a:ext cx="7072312" cy="3321050"/>
            <a:chOff x="299" y="2688"/>
            <a:chExt cx="3561" cy="1391"/>
          </a:xfrm>
        </p:grpSpPr>
        <p:sp>
          <p:nvSpPr>
            <p:cNvPr id="41992" name="AutoShape 6"/>
            <p:cNvSpPr>
              <a:spLocks noChangeArrowheads="1"/>
            </p:cNvSpPr>
            <p:nvPr/>
          </p:nvSpPr>
          <p:spPr bwMode="auto">
            <a:xfrm>
              <a:off x="1460" y="3657"/>
              <a:ext cx="437" cy="2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490 h 21600"/>
                <a:gd name="T14" fmla="*/ 17102 w 21600"/>
                <a:gd name="T15" fmla="*/ 17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41993" name="AutoShape 7"/>
            <p:cNvSpPr>
              <a:spLocks noChangeArrowheads="1"/>
            </p:cNvSpPr>
            <p:nvPr/>
          </p:nvSpPr>
          <p:spPr bwMode="auto">
            <a:xfrm>
              <a:off x="1993" y="2985"/>
              <a:ext cx="816" cy="9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98 h 21600"/>
                <a:gd name="T14" fmla="*/ 17100 w 21600"/>
                <a:gd name="T15" fmla="*/ 171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41994" name="AutoShape 8"/>
            <p:cNvSpPr>
              <a:spLocks noChangeArrowheads="1"/>
            </p:cNvSpPr>
            <p:nvPr/>
          </p:nvSpPr>
          <p:spPr bwMode="auto">
            <a:xfrm>
              <a:off x="2996" y="3316"/>
              <a:ext cx="816" cy="6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94 h 21600"/>
                <a:gd name="T14" fmla="*/ 17100 w 21600"/>
                <a:gd name="T15" fmla="*/ 171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grpSp>
          <p:nvGrpSpPr>
            <p:cNvPr id="41995" name="Group 10"/>
            <p:cNvGrpSpPr>
              <a:grpSpLocks/>
            </p:cNvGrpSpPr>
            <p:nvPr/>
          </p:nvGrpSpPr>
          <p:grpSpPr bwMode="auto">
            <a:xfrm>
              <a:off x="299" y="2832"/>
              <a:ext cx="486" cy="1247"/>
              <a:chOff x="279" y="2832"/>
              <a:chExt cx="486" cy="1247"/>
            </a:xfrm>
          </p:grpSpPr>
          <p:sp>
            <p:nvSpPr>
              <p:cNvPr id="39947" name="Text Box 11"/>
              <p:cNvSpPr txBox="1">
                <a:spLocks noChangeArrowheads="1"/>
              </p:cNvSpPr>
              <p:nvPr/>
            </p:nvSpPr>
            <p:spPr bwMode="auto">
              <a:xfrm>
                <a:off x="280" y="2832"/>
                <a:ext cx="48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30 cm</a:t>
                </a:r>
              </a:p>
            </p:txBody>
          </p:sp>
          <p:sp>
            <p:nvSpPr>
              <p:cNvPr id="39948" name="Text Box 12"/>
              <p:cNvSpPr txBox="1">
                <a:spLocks noChangeArrowheads="1"/>
              </p:cNvSpPr>
              <p:nvPr/>
            </p:nvSpPr>
            <p:spPr bwMode="auto">
              <a:xfrm>
                <a:off x="444" y="3885"/>
                <a:ext cx="17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39949" name="Text Box 13"/>
              <p:cNvSpPr txBox="1">
                <a:spLocks noChangeArrowheads="1"/>
              </p:cNvSpPr>
              <p:nvPr/>
            </p:nvSpPr>
            <p:spPr bwMode="auto">
              <a:xfrm>
                <a:off x="279" y="3516"/>
                <a:ext cx="48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10 cm</a:t>
                </a:r>
              </a:p>
            </p:txBody>
          </p:sp>
        </p:grpSp>
        <p:grpSp>
          <p:nvGrpSpPr>
            <p:cNvPr id="41996" name="Group 15"/>
            <p:cNvGrpSpPr>
              <a:grpSpLocks/>
            </p:cNvGrpSpPr>
            <p:nvPr/>
          </p:nvGrpSpPr>
          <p:grpSpPr bwMode="auto">
            <a:xfrm>
              <a:off x="716" y="2688"/>
              <a:ext cx="360" cy="1296"/>
              <a:chOff x="696" y="2688"/>
              <a:chExt cx="360" cy="1296"/>
            </a:xfrm>
          </p:grpSpPr>
          <p:sp>
            <p:nvSpPr>
              <p:cNvPr id="41998" name="Line 16"/>
              <p:cNvSpPr>
                <a:spLocks noChangeShapeType="1"/>
              </p:cNvSpPr>
              <p:nvPr/>
            </p:nvSpPr>
            <p:spPr bwMode="auto">
              <a:xfrm>
                <a:off x="696" y="39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1999" name="Line 17"/>
              <p:cNvSpPr>
                <a:spLocks noChangeShapeType="1"/>
              </p:cNvSpPr>
              <p:nvPr/>
            </p:nvSpPr>
            <p:spPr bwMode="auto">
              <a:xfrm>
                <a:off x="696" y="36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42000" name="Line 18"/>
              <p:cNvSpPr>
                <a:spLocks noChangeShapeType="1"/>
              </p:cNvSpPr>
              <p:nvPr/>
            </p:nvSpPr>
            <p:spPr bwMode="auto">
              <a:xfrm>
                <a:off x="696" y="268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en-US"/>
              </a:p>
            </p:txBody>
          </p:sp>
          <p:grpSp>
            <p:nvGrpSpPr>
              <p:cNvPr id="42001" name="Group 19"/>
              <p:cNvGrpSpPr>
                <a:grpSpLocks/>
              </p:cNvGrpSpPr>
              <p:nvPr/>
            </p:nvGrpSpPr>
            <p:grpSpPr bwMode="auto">
              <a:xfrm>
                <a:off x="768" y="2688"/>
                <a:ext cx="288" cy="1296"/>
                <a:chOff x="768" y="2688"/>
                <a:chExt cx="288" cy="1296"/>
              </a:xfrm>
            </p:grpSpPr>
            <p:sp>
              <p:nvSpPr>
                <p:cNvPr id="42002" name="Line 20"/>
                <p:cNvSpPr>
                  <a:spLocks noChangeShapeType="1"/>
                </p:cNvSpPr>
                <p:nvPr/>
              </p:nvSpPr>
              <p:spPr bwMode="auto">
                <a:xfrm>
                  <a:off x="768" y="2688"/>
                  <a:ext cx="0" cy="1296"/>
                </a:xfrm>
                <a:prstGeom prst="line">
                  <a:avLst/>
                </a:prstGeom>
                <a:noFill/>
                <a:ln w="349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399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768" y="3358"/>
                  <a:ext cx="288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92075" tIns="46038" rIns="92075" bIns="46038" anchor="b">
                  <a:spAutoFit/>
                </a:bodyPr>
                <a:lstStyle/>
                <a:p>
                  <a:pPr algn="ctr" eaLnBrk="1" hangingPunct="1">
                    <a:defRPr/>
                  </a:pPr>
                  <a:endParaRPr lang="en-US" sz="24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1997" name="Line 22"/>
            <p:cNvSpPr>
              <a:spLocks noChangeShapeType="1"/>
            </p:cNvSpPr>
            <p:nvPr/>
          </p:nvSpPr>
          <p:spPr bwMode="auto">
            <a:xfrm>
              <a:off x="884" y="3657"/>
              <a:ext cx="2976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cxnSp>
        <p:nvCxnSpPr>
          <p:cNvPr id="3" name="Conector reto 2"/>
          <p:cNvCxnSpPr/>
          <p:nvPr/>
        </p:nvCxnSpPr>
        <p:spPr>
          <a:xfrm>
            <a:off x="2947988" y="3860800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947988" y="4652963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992313" y="4387851"/>
            <a:ext cx="963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b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15 cm</a:t>
            </a:r>
          </a:p>
        </p:txBody>
      </p:sp>
      <p:cxnSp>
        <p:nvCxnSpPr>
          <p:cNvPr id="24" name="Conector reto 23"/>
          <p:cNvCxnSpPr/>
          <p:nvPr/>
        </p:nvCxnSpPr>
        <p:spPr>
          <a:xfrm>
            <a:off x="2955925" y="6132513"/>
            <a:ext cx="6172200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8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sz="4000" b="1" dirty="0">
                <a:solidFill>
                  <a:srgbClr val="FFFF00"/>
                </a:solidFill>
                <a:latin typeface="+mn-lt"/>
              </a:rPr>
              <a:t>Propriedades químicas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74825" y="1196975"/>
            <a:ext cx="8610600" cy="2952750"/>
          </a:xfrm>
          <a:noFill/>
        </p:spPr>
        <p:txBody>
          <a:bodyPr vert="horz" lIns="92075" tIns="46038" rIns="92075" bIns="46038" rtlCol="0">
            <a:normAutofit fontScale="77500" lnSpcReduction="20000"/>
          </a:bodyPr>
          <a:lstStyle/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Cargas elétricas negativas permanentes                   </a:t>
            </a:r>
          </a:p>
          <a:p>
            <a:pPr eaLnBrk="1" hangingPunct="1">
              <a:buFontTx/>
              <a:buNone/>
            </a:pPr>
            <a:r>
              <a:rPr lang="pt-BR" altLang="en-US" b="1" dirty="0" smtClean="0">
                <a:latin typeface="Calibri" panose="020F0502020204030204" pitchFamily="34" charset="0"/>
              </a:rPr>
              <a:t>Cargas </a:t>
            </a:r>
            <a:r>
              <a:rPr lang="pt-BR" altLang="en-US" b="1" dirty="0">
                <a:latin typeface="Calibri" panose="020F0502020204030204" pitchFamily="34" charset="0"/>
              </a:rPr>
              <a:t>elétrica variáveis</a:t>
            </a: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pH dos substratos ideal – 5,5 a 6,3</a:t>
            </a:r>
          </a:p>
          <a:p>
            <a:pPr eaLnBrk="1" hangingPunct="1">
              <a:buFontTx/>
              <a:buNone/>
            </a:pPr>
            <a:endParaRPr lang="pt-BR" altLang="en-US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Salinidade: condutividade elétrica</a:t>
            </a:r>
          </a:p>
        </p:txBody>
      </p:sp>
      <p:sp>
        <p:nvSpPr>
          <p:cNvPr id="3" name="Chave direita 2"/>
          <p:cNvSpPr/>
          <p:nvPr/>
        </p:nvSpPr>
        <p:spPr>
          <a:xfrm>
            <a:off x="6899275" y="1271588"/>
            <a:ext cx="647700" cy="1547812"/>
          </a:xfrm>
          <a:prstGeom prst="rightBrac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uild="p" bldLvl="3" autoUpdateAnimBg="0" advAuto="100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rgbClr val="FFFF00"/>
                </a:solidFill>
                <a:latin typeface="+mn-lt"/>
              </a:rPr>
              <a:t>Substratos Naturais de origem mineral </a:t>
            </a: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1981200" y="1344614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3600" b="1"/>
              <a:t>Areia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3600" b="1"/>
              <a:t>Alta densidade: 1,48-1,80 g/cm3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3600" b="1"/>
              <a:t>Baixa porosidade total</a:t>
            </a:r>
          </a:p>
        </p:txBody>
      </p:sp>
    </p:spTree>
    <p:extLst>
      <p:ext uri="{BB962C8B-B14F-4D97-AF65-F5344CB8AC3E}">
        <p14:creationId xmlns:p14="http://schemas.microsoft.com/office/powerpoint/2010/main" val="3425505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algn="ctr" eaLnBrk="1" hangingPunct="1"/>
            <a:r>
              <a:rPr lang="pt-BR" altLang="en-US" sz="3200" b="1">
                <a:latin typeface="+mn-lt"/>
              </a:rPr>
              <a:t>Turfa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008188" y="2276476"/>
          <a:ext cx="8120060" cy="3043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12"/>
                <a:gridCol w="1624012"/>
                <a:gridCol w="1624012"/>
                <a:gridCol w="1624012"/>
                <a:gridCol w="1624012"/>
              </a:tblGrid>
              <a:tr h="1188844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Matéria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orgânica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(%)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Da (g cm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Porosidade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total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(% do vol.)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Conteúdo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água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a 1kPa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% do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vol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Conteúdo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á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gua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facil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disponível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 (%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vol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370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89-100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0,047-0,290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81-97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50-96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370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0,113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370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0,153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90,1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66,4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19,2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370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0,177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87,8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29,6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  <a:tr h="37087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0,203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86,0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25" marB="45725"/>
                </a:tc>
              </a:tr>
            </a:tbl>
          </a:graphicData>
        </a:graphic>
      </p:graphicFrame>
      <p:sp>
        <p:nvSpPr>
          <p:cNvPr id="45103" name="CaixaDeTexto 3"/>
          <p:cNvSpPr txBox="1">
            <a:spLocks noChangeArrowheads="1"/>
          </p:cNvSpPr>
          <p:nvPr/>
        </p:nvSpPr>
        <p:spPr bwMode="auto">
          <a:xfrm>
            <a:off x="2008189" y="5373688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Maher et al., 2008</a:t>
            </a:r>
          </a:p>
        </p:txBody>
      </p:sp>
    </p:spTree>
    <p:extLst>
      <p:ext uri="{BB962C8B-B14F-4D97-AF65-F5344CB8AC3E}">
        <p14:creationId xmlns:p14="http://schemas.microsoft.com/office/powerpoint/2010/main" val="2212254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58862"/>
          </a:xfr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pt-BR" altLang="en-US" sz="3200" b="1">
                <a:latin typeface="+mn-lt"/>
              </a:rPr>
              <a:t>Fibra da casca de coco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971675" y="3500438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 (g 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Porosidade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total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(% do vol.)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Conteúdo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á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gua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facil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disponível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 (%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vol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0,074-0,081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94-96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23-36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0,063-0,082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94-96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21-23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0,04-0,08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86-90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0,073-0,116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93-95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25-33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0,088-0,087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95,2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39,9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611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982789" y="1557339"/>
          <a:ext cx="2401887" cy="172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Foto do Photo Editor" r:id="rId3" imgW="2790476" imgH="2010056" progId="MSPhotoEd.3">
                  <p:embed/>
                </p:oleObj>
              </mc:Choice>
              <mc:Fallback>
                <p:oleObj name="Foto do Photo Editor" r:id="rId3" imgW="2790476" imgH="20100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789" y="1557339"/>
                        <a:ext cx="2401887" cy="172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4" name="CaixaDeTexto 3"/>
          <p:cNvSpPr txBox="1">
            <a:spLocks noChangeArrowheads="1"/>
          </p:cNvSpPr>
          <p:nvPr/>
        </p:nvSpPr>
        <p:spPr bwMode="auto">
          <a:xfrm>
            <a:off x="1981200" y="6381750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Maher et al., 2008</a:t>
            </a:r>
          </a:p>
        </p:txBody>
      </p:sp>
    </p:spTree>
    <p:extLst>
      <p:ext uri="{BB962C8B-B14F-4D97-AF65-F5344CB8AC3E}">
        <p14:creationId xmlns:p14="http://schemas.microsoft.com/office/powerpoint/2010/main" val="24126975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3200" b="1"/>
              <a:t>Equipamentos para semeadura</a:t>
            </a:r>
          </a:p>
        </p:txBody>
      </p:sp>
      <p:pic>
        <p:nvPicPr>
          <p:cNvPr id="48131" name="Picture 5" descr="a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908051"/>
            <a:ext cx="36353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8" descr="a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1764"/>
            <a:ext cx="38877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9" descr="DSC034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105276"/>
            <a:ext cx="36718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0" descr="DSC034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6613"/>
            <a:ext cx="38163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5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hidroponia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0"/>
            <a:ext cx="7885112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1847850" y="6092826"/>
            <a:ext cx="489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600 bandejas por hora</a:t>
            </a:r>
          </a:p>
        </p:txBody>
      </p:sp>
    </p:spTree>
    <p:extLst>
      <p:ext uri="{BB962C8B-B14F-4D97-AF65-F5344CB8AC3E}">
        <p14:creationId xmlns:p14="http://schemas.microsoft.com/office/powerpoint/2010/main" val="33685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99CC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/>
              <a:t>Produção de mudas em bandejas</a:t>
            </a:r>
          </a:p>
        </p:txBody>
      </p:sp>
      <p:pic>
        <p:nvPicPr>
          <p:cNvPr id="10243" name="Picture 4" descr="Minhas fotos 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1450" y="1341439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SC03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6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6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DSC03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DSC03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2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99CC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4000" b="1"/>
              <a:t>Sistemas de produção de mudas</a:t>
            </a:r>
          </a:p>
        </p:txBody>
      </p:sp>
    </p:spTree>
    <p:extLst>
      <p:ext uri="{BB962C8B-B14F-4D97-AF65-F5344CB8AC3E}">
        <p14:creationId xmlns:p14="http://schemas.microsoft.com/office/powerpoint/2010/main" val="37007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865188"/>
          </a:xfrm>
          <a:solidFill>
            <a:srgbClr val="0000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 eaLnBrk="1" hangingPunct="1"/>
            <a:r>
              <a:rPr lang="pt-BR" altLang="en-US" sz="2400" b="1">
                <a:solidFill>
                  <a:schemeClr val="bg1"/>
                </a:solidFill>
              </a:rPr>
              <a:t>Etapas do sistema de produção de mudas em bandejas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z="2400" b="1" dirty="0">
                <a:solidFill>
                  <a:srgbClr val="92D050"/>
                </a:solidFill>
              </a:rPr>
              <a:t>Aquisição de sementes</a:t>
            </a:r>
          </a:p>
          <a:p>
            <a:pPr eaLnBrk="1" hangingPunct="1">
              <a:buFontTx/>
              <a:buNone/>
            </a:pPr>
            <a:r>
              <a:rPr lang="pt-BR" altLang="en-US" sz="2400" b="1" dirty="0">
                <a:solidFill>
                  <a:schemeClr val="accent2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pt-BR" altLang="en-US" sz="2400" b="1" dirty="0">
                <a:solidFill>
                  <a:schemeClr val="accent2"/>
                </a:solidFill>
              </a:rPr>
              <a:t>	</a:t>
            </a:r>
            <a:r>
              <a:rPr lang="pt-BR" altLang="en-US" sz="2400" b="1" dirty="0">
                <a:solidFill>
                  <a:srgbClr val="FF0000"/>
                </a:solidFill>
              </a:rPr>
              <a:t>Embalagem: volume de produção</a:t>
            </a:r>
          </a:p>
          <a:p>
            <a:pPr eaLnBrk="1" hangingPunct="1">
              <a:buFontTx/>
              <a:buNone/>
            </a:pPr>
            <a:r>
              <a:rPr lang="pt-BR" altLang="en-US" sz="2400" b="1" dirty="0">
                <a:solidFill>
                  <a:srgbClr val="FF0000"/>
                </a:solidFill>
              </a:rPr>
              <a:t>	Qualidade</a:t>
            </a:r>
          </a:p>
        </p:txBody>
      </p:sp>
    </p:spTree>
    <p:extLst>
      <p:ext uri="{BB962C8B-B14F-4D97-AF65-F5344CB8AC3E}">
        <p14:creationId xmlns:p14="http://schemas.microsoft.com/office/powerpoint/2010/main" val="39738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Baldes</a:t>
            </a:r>
          </a:p>
        </p:txBody>
      </p:sp>
      <p:pic>
        <p:nvPicPr>
          <p:cNvPr id="55299" name="Picture 4" descr="DSC034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76" y="2553419"/>
            <a:ext cx="4422224" cy="331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CaixaDeTexto 1"/>
          <p:cNvSpPr txBox="1">
            <a:spLocks noChangeArrowheads="1"/>
          </p:cNvSpPr>
          <p:nvPr/>
        </p:nvSpPr>
        <p:spPr bwMode="auto">
          <a:xfrm>
            <a:off x="1847850" y="1989138"/>
            <a:ext cx="3240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bg1"/>
                </a:solidFill>
              </a:rPr>
              <a:t>Baldes com 5 e 10 kg de sementes</a:t>
            </a:r>
          </a:p>
        </p:txBody>
      </p:sp>
      <p:pic>
        <p:nvPicPr>
          <p:cNvPr id="5" name="Picture 5" descr="DSC034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33" y="1419150"/>
            <a:ext cx="3024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C034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44" y="3930531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SC034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44"/>
            <a:ext cx="3319133" cy="24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93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Tipos de sementes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2060576"/>
            <a:ext cx="8229600" cy="4525963"/>
          </a:xfrm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nuas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peliculizadas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incrustadas</a:t>
            </a:r>
          </a:p>
          <a:p>
            <a:pPr eaLnBrk="1" hangingPunct="1"/>
            <a:r>
              <a:rPr lang="pt-BR" altLang="en-US" b="1" smtClean="0">
                <a:solidFill>
                  <a:schemeClr val="accent2"/>
                </a:solidFill>
              </a:rPr>
              <a:t>Sementes peletizadas</a:t>
            </a:r>
          </a:p>
        </p:txBody>
      </p:sp>
    </p:spTree>
    <p:extLst>
      <p:ext uri="{BB962C8B-B14F-4D97-AF65-F5344CB8AC3E}">
        <p14:creationId xmlns:p14="http://schemas.microsoft.com/office/powerpoint/2010/main" val="33277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8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chemeClr val="bg1"/>
                </a:solidFill>
              </a:rPr>
              <a:t>Sementes nuas</a:t>
            </a:r>
          </a:p>
        </p:txBody>
      </p:sp>
      <p:pic>
        <p:nvPicPr>
          <p:cNvPr id="59395" name="Picture 4" descr="DSC03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276475"/>
            <a:ext cx="5329237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333375"/>
            <a:ext cx="7772400" cy="719138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pt-BR" altLang="en-US" sz="3200">
                <a:solidFill>
                  <a:schemeClr val="bg1"/>
                </a:solidFill>
              </a:rPr>
              <a:t>Sementes peliculizadas</a:t>
            </a:r>
          </a:p>
        </p:txBody>
      </p:sp>
      <p:pic>
        <p:nvPicPr>
          <p:cNvPr id="60419" name="Picture 4" descr="HPIM24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276351"/>
            <a:ext cx="4897437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2782889" y="3046414"/>
            <a:ext cx="3889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>
                <a:solidFill>
                  <a:srgbClr val="000066"/>
                </a:solidFill>
              </a:rPr>
              <a:t>pepino</a:t>
            </a:r>
          </a:p>
        </p:txBody>
      </p:sp>
    </p:spTree>
    <p:extLst>
      <p:ext uri="{BB962C8B-B14F-4D97-AF65-F5344CB8AC3E}">
        <p14:creationId xmlns:p14="http://schemas.microsoft.com/office/powerpoint/2010/main" val="24331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en-US" sz="4000" b="1" dirty="0">
                <a:solidFill>
                  <a:srgbClr val="000066"/>
                </a:solidFill>
              </a:rPr>
              <a:t>Sementes incrustadas</a:t>
            </a:r>
          </a:p>
        </p:txBody>
      </p:sp>
      <p:pic>
        <p:nvPicPr>
          <p:cNvPr id="61443" name="Picture 5" descr="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349500"/>
            <a:ext cx="28797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 descr="2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205039"/>
            <a:ext cx="273526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797425"/>
            <a:ext cx="1763712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11" descr="cebol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797425"/>
            <a:ext cx="13081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5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</a:rPr>
              <a:t>Produção de mudas em recipientes</a:t>
            </a:r>
          </a:p>
        </p:txBody>
      </p:sp>
    </p:spTree>
    <p:extLst>
      <p:ext uri="{BB962C8B-B14F-4D97-AF65-F5344CB8AC3E}">
        <p14:creationId xmlns:p14="http://schemas.microsoft.com/office/powerpoint/2010/main" val="53363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pt-BR" altLang="en-US" b="1" dirty="0" smtClean="0">
                <a:solidFill>
                  <a:srgbClr val="000099"/>
                </a:solidFill>
              </a:rPr>
              <a:t>Sementes </a:t>
            </a:r>
            <a:r>
              <a:rPr lang="pt-BR" altLang="en-US" b="1" dirty="0" err="1" smtClean="0">
                <a:solidFill>
                  <a:srgbClr val="000099"/>
                </a:solidFill>
              </a:rPr>
              <a:t>peletizadas</a:t>
            </a:r>
            <a:endParaRPr lang="pt-BR" altLang="en-US" b="1" dirty="0" smtClean="0">
              <a:solidFill>
                <a:srgbClr val="000099"/>
              </a:solidFill>
            </a:endParaRPr>
          </a:p>
        </p:txBody>
      </p:sp>
      <p:pic>
        <p:nvPicPr>
          <p:cNvPr id="62467" name="Picture 6" descr="pellets-lettu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44676"/>
            <a:ext cx="4608512" cy="294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8" descr="pellet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666875"/>
            <a:ext cx="2566988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9" descr="HPIM24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933826"/>
            <a:ext cx="3671888" cy="26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0066"/>
          </a:solidFill>
        </p:spPr>
        <p:txBody>
          <a:bodyPr/>
          <a:lstStyle/>
          <a:p>
            <a:pPr algn="ctr" eaLnBrk="1" hangingPunct="1"/>
            <a:r>
              <a:rPr lang="pt-BR" altLang="en-US" sz="4000" b="1">
                <a:solidFill>
                  <a:schemeClr val="bg1"/>
                </a:solidFill>
              </a:rPr>
              <a:t>Recobrimento das sementes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Vantagens: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Reconhecimento da semente pela cor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Favorece a semeadura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Possibilita a incorporação de produtos</a:t>
            </a: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Pode ser associada com outras técnicas </a:t>
            </a:r>
          </a:p>
          <a:p>
            <a:pPr eaLnBrk="1" hangingPunct="1"/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64381"/>
          </a:xfr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altLang="en-US" sz="3600" dirty="0">
                <a:solidFill>
                  <a:schemeClr val="bg1"/>
                </a:solidFill>
              </a:rPr>
              <a:t>Reconhecimento da espécie ou variedade pela cor</a:t>
            </a:r>
          </a:p>
        </p:txBody>
      </p:sp>
      <p:pic>
        <p:nvPicPr>
          <p:cNvPr id="64515" name="Picture 2" descr="http://www.isla.com.br/img/artigos/2004-09-15.alfa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657" y="2518253"/>
            <a:ext cx="5312464" cy="320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CaixaDeTexto 2"/>
          <p:cNvSpPr txBox="1">
            <a:spLocks noChangeArrowheads="1"/>
          </p:cNvSpPr>
          <p:nvPr/>
        </p:nvSpPr>
        <p:spPr bwMode="auto">
          <a:xfrm>
            <a:off x="2208214" y="2924176"/>
            <a:ext cx="36718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Grandes Lagos Americana – amarela</a:t>
            </a:r>
            <a:br>
              <a:rPr lang="pt-BR" altLang="en-US" sz="1400" dirty="0"/>
            </a:br>
            <a:endParaRPr lang="pt-BR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Itapuã – vermelha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r>
              <a:rPr lang="pt-BR" altLang="en-US" sz="1400" dirty="0"/>
              <a:t>Alface Regina de Verão – verde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Alface Mimosa – laranja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r>
              <a:rPr lang="pt-BR" altLang="en-US" sz="1400" dirty="0"/>
              <a:t>Alface Crespa Grand Rapids – azul</a:t>
            </a:r>
            <a:br>
              <a:rPr lang="pt-BR" altLang="en-US" sz="1400" dirty="0"/>
            </a:br>
            <a:r>
              <a:rPr lang="pt-BR" altLang="en-US" sz="1400" dirty="0"/>
              <a:t/>
            </a:r>
            <a:br>
              <a:rPr lang="pt-BR" altLang="en-US" sz="1400" dirty="0"/>
            </a:br>
            <a:endParaRPr lang="pt-B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0668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Priming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Quebra da dormência</a:t>
            </a:r>
          </a:p>
        </p:txBody>
      </p:sp>
      <p:pic>
        <p:nvPicPr>
          <p:cNvPr id="65540" name="Picture 4" descr="priming_no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2852739"/>
            <a:ext cx="712946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847850" y="260350"/>
            <a:ext cx="8229600" cy="6477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>
                <a:solidFill>
                  <a:schemeClr val="bg1"/>
                </a:solidFill>
              </a:rPr>
              <a:t>Desvantagens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Custo mais elevado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  <a:p>
            <a:pPr eaLnBrk="1" hangingPunct="1"/>
            <a:r>
              <a:rPr lang="pt-BR" altLang="en-US" b="1">
                <a:solidFill>
                  <a:srgbClr val="000066"/>
                </a:solidFill>
              </a:rPr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  <a:solidFill>
            <a:srgbClr val="00006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Escolha do substrato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Fibra de coco: necessidade de umedecimento.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Substratos à base de casca de pinus e outros materiais (turfa, vermiculita)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Substratos enriquecidos ou não com fertilizantes.</a:t>
            </a:r>
          </a:p>
          <a:p>
            <a:pPr eaLnBrk="1" hangingPunct="1"/>
            <a:r>
              <a:rPr lang="pt-BR" altLang="en-US" smtClean="0">
                <a:solidFill>
                  <a:srgbClr val="000066"/>
                </a:solidFill>
              </a:rPr>
              <a:t>Vermiculita: cobertura das sementes</a:t>
            </a:r>
          </a:p>
        </p:txBody>
      </p:sp>
    </p:spTree>
    <p:extLst>
      <p:ext uri="{BB962C8B-B14F-4D97-AF65-F5344CB8AC3E}">
        <p14:creationId xmlns:p14="http://schemas.microsoft.com/office/powerpoint/2010/main" val="159122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3200">
                <a:solidFill>
                  <a:srgbClr val="000066"/>
                </a:solidFill>
              </a:rPr>
              <a:t>Fibra de coco- Processador de substrato</a:t>
            </a:r>
          </a:p>
        </p:txBody>
      </p:sp>
      <p:pic>
        <p:nvPicPr>
          <p:cNvPr id="70659" name="Picture 5" descr="hidroponia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412876"/>
            <a:ext cx="6718300" cy="503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1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DSC03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26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561975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t-BR" altLang="en-US" sz="3200">
                <a:solidFill>
                  <a:schemeClr val="bg1"/>
                </a:solidFill>
              </a:rPr>
              <a:t>Preenchimento das bandejas</a:t>
            </a:r>
          </a:p>
        </p:txBody>
      </p:sp>
      <p:pic>
        <p:nvPicPr>
          <p:cNvPr id="72707" name="Picture 4" descr="DSC03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60500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t-BR" altLang="en-US" sz="4000">
                <a:solidFill>
                  <a:schemeClr val="bg1"/>
                </a:solidFill>
              </a:rPr>
              <a:t>Semeadura</a:t>
            </a:r>
          </a:p>
        </p:txBody>
      </p:sp>
      <p:pic>
        <p:nvPicPr>
          <p:cNvPr id="73731" name="Picture 4" descr="DSC03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44675"/>
            <a:ext cx="4211637" cy="315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DSC03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6113"/>
            <a:ext cx="4140200" cy="31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49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641475"/>
          </a:xfrm>
          <a:solidFill>
            <a:srgbClr val="0000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pt-BR" altLang="en-US" sz="4000">
                <a:solidFill>
                  <a:schemeClr val="bg1"/>
                </a:solidFill>
                <a:latin typeface="+mn-lt"/>
              </a:rPr>
              <a:t>Evolução no setor de produção de mudas em recipientes</a:t>
            </a:r>
          </a:p>
        </p:txBody>
      </p:sp>
    </p:spTree>
    <p:extLst>
      <p:ext uri="{BB962C8B-B14F-4D97-AF65-F5344CB8AC3E}">
        <p14:creationId xmlns:p14="http://schemas.microsoft.com/office/powerpoint/2010/main" val="16582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5188" y="260351"/>
            <a:ext cx="8229600" cy="792163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t-BR" altLang="en-US" sz="3200" b="1">
                <a:solidFill>
                  <a:schemeClr val="bg1"/>
                </a:solidFill>
              </a:rPr>
              <a:t>Germinação das sementes</a:t>
            </a:r>
          </a:p>
        </p:txBody>
      </p:sp>
      <p:pic>
        <p:nvPicPr>
          <p:cNvPr id="74755" name="Picture 4" descr="a 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716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4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09"/>
          <p:cNvSpPr>
            <a:spLocks noChangeArrowheads="1"/>
          </p:cNvSpPr>
          <p:nvPr/>
        </p:nvSpPr>
        <p:spPr bwMode="auto">
          <a:xfrm>
            <a:off x="2209800" y="609600"/>
            <a:ext cx="7772400" cy="9477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Temperatura ideal para a germinação de algumas hortaliças.</a:t>
            </a:r>
          </a:p>
        </p:txBody>
      </p:sp>
      <p:graphicFrame>
        <p:nvGraphicFramePr>
          <p:cNvPr id="70990" name="Group 334"/>
          <p:cNvGraphicFramePr>
            <a:graphicFrameLocks noGrp="1"/>
          </p:cNvGraphicFramePr>
          <p:nvPr/>
        </p:nvGraphicFramePr>
        <p:xfrm>
          <a:off x="2209800" y="1981201"/>
          <a:ext cx="7772400" cy="3344861"/>
        </p:xfrm>
        <a:graphic>
          <a:graphicData uri="http://schemas.openxmlformats.org/drawingml/2006/table">
            <a:tbl>
              <a:tblPr/>
              <a:tblGrid>
                <a:gridCol w="1941513"/>
                <a:gridCol w="5830887"/>
              </a:tblGrid>
              <a:tr h="655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Hortaliça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Faixa ideal de temperatura 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ºC)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Alface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a 24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6160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Melão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 a 32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Pepino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 a 28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Pimentão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a 30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18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Tomate</a:t>
                      </a:r>
                    </a:p>
                  </a:txBody>
                  <a:tcPr marT="45729" marB="4572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7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66788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t-BR" altLang="en-US" sz="2400">
                <a:solidFill>
                  <a:schemeClr val="bg1"/>
                </a:solidFill>
              </a:rPr>
              <a:t>Desenvolvimento das mudas na casa-de-vegetação</a:t>
            </a:r>
          </a:p>
        </p:txBody>
      </p:sp>
      <p:pic>
        <p:nvPicPr>
          <p:cNvPr id="76803" name="Picture 4" descr="a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96975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0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Minhas fotos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76250"/>
            <a:ext cx="82089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2057400" y="228600"/>
            <a:ext cx="7772400" cy="6096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SISTEMAS DE IRRIGAÇÃO</a:t>
            </a: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2135188" y="1341439"/>
            <a:ext cx="76946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000" b="1">
                <a:latin typeface="Verdana" panose="020B0604030504040204" pitchFamily="34" charset="0"/>
              </a:rPr>
              <a:t>	Aspersão:</a:t>
            </a:r>
          </a:p>
          <a:p>
            <a:pPr eaLnBrk="1" hangingPunct="1">
              <a:buFontTx/>
              <a:buNone/>
            </a:pPr>
            <a:endParaRPr lang="pt-BR" altLang="en-US" sz="2000" b="1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>
                <a:latin typeface="Verdana" panose="020B0604030504040204" pitchFamily="34" charset="0"/>
              </a:rPr>
              <a:t>	Aspersores estacionários </a:t>
            </a:r>
          </a:p>
          <a:p>
            <a:pPr eaLnBrk="1" hangingPunct="1">
              <a:buFontTx/>
              <a:buNone/>
            </a:pPr>
            <a:endParaRPr lang="pt-BR" altLang="en-US" sz="2000" b="1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>
                <a:latin typeface="Verdana" panose="020B0604030504040204" pitchFamily="34" charset="0"/>
              </a:rPr>
              <a:t>	Sistema fog ou de nebulização</a:t>
            </a:r>
          </a:p>
          <a:p>
            <a:pPr eaLnBrk="1" hangingPunct="1">
              <a:buFontTx/>
              <a:buNone/>
            </a:pPr>
            <a:endParaRPr lang="pt-BR" altLang="en-US" sz="2000" b="1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000" b="1">
                <a:latin typeface="Verdana" panose="020B0604030504040204" pitchFamily="34" charset="0"/>
              </a:rPr>
              <a:t>	Aspersores móveis</a:t>
            </a:r>
          </a:p>
          <a:p>
            <a:pPr eaLnBrk="1" hangingPunct="1">
              <a:buFontTx/>
              <a:buNone/>
            </a:pPr>
            <a:endParaRPr lang="pt-BR" altLang="en-US" sz="2000" b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2209800" y="228600"/>
            <a:ext cx="7772400" cy="381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Aspersores estacionários</a:t>
            </a:r>
            <a:endParaRPr lang="pt-PT" altLang="en-US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79875" name="Picture 5" descr="a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731520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1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DSC034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6" y="0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6" descr="DSC03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86238"/>
            <a:ext cx="3563938" cy="267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8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Mudas -Tomate -Elias Fau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92151"/>
            <a:ext cx="7921625" cy="594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3000376" y="0"/>
            <a:ext cx="6551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rgbClr val="000066"/>
                </a:solidFill>
              </a:rPr>
              <a:t>Nebulização</a:t>
            </a:r>
          </a:p>
        </p:txBody>
      </p:sp>
      <p:sp>
        <p:nvSpPr>
          <p:cNvPr id="81924" name="Oval 6"/>
          <p:cNvSpPr>
            <a:spLocks noChangeArrowheads="1"/>
          </p:cNvSpPr>
          <p:nvPr/>
        </p:nvSpPr>
        <p:spPr bwMode="auto">
          <a:xfrm>
            <a:off x="7535864" y="1341439"/>
            <a:ext cx="1296987" cy="7191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2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  <a:solidFill>
            <a:schemeClr val="tx2"/>
          </a:solidFill>
        </p:spPr>
        <p:txBody>
          <a:bodyPr/>
          <a:lstStyle/>
          <a:p>
            <a:pPr algn="ctr" eaLnBrk="1" hangingPunct="1"/>
            <a:r>
              <a:rPr lang="pt-BR" altLang="en-US" sz="3200" b="1">
                <a:solidFill>
                  <a:srgbClr val="FFFF00"/>
                </a:solidFill>
              </a:rPr>
              <a:t>Nebulização</a:t>
            </a:r>
          </a:p>
        </p:txBody>
      </p:sp>
      <p:pic>
        <p:nvPicPr>
          <p:cNvPr id="82947" name="Picture 6" descr="hidroponia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412876"/>
            <a:ext cx="6696075" cy="5021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Minhas fotos 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836614"/>
            <a:ext cx="7632700" cy="572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3648075" y="333375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/>
              <a:t>Barra móvel</a:t>
            </a:r>
          </a:p>
        </p:txBody>
      </p:sp>
    </p:spTree>
    <p:extLst>
      <p:ext uri="{BB962C8B-B14F-4D97-AF65-F5344CB8AC3E}">
        <p14:creationId xmlns:p14="http://schemas.microsoft.com/office/powerpoint/2010/main" val="41826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1599</Words>
  <Application>Microsoft Office PowerPoint</Application>
  <PresentationFormat>Widescreen</PresentationFormat>
  <Paragraphs>441</Paragraphs>
  <Slides>109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109</vt:i4>
      </vt:variant>
    </vt:vector>
  </HeadingPairs>
  <TitlesOfParts>
    <vt:vector size="119" baseType="lpstr">
      <vt:lpstr>Amphion</vt:lpstr>
      <vt:lpstr>Arial</vt:lpstr>
      <vt:lpstr>Calibri</vt:lpstr>
      <vt:lpstr>Calibri Light</vt:lpstr>
      <vt:lpstr>Monotype Sorts</vt:lpstr>
      <vt:lpstr>Times New Roman</vt:lpstr>
      <vt:lpstr>Verdana</vt:lpstr>
      <vt:lpstr>Wingdings</vt:lpstr>
      <vt:lpstr>Tema do Office</vt:lpstr>
      <vt:lpstr>Foto do Photo Editor</vt:lpstr>
      <vt:lpstr>Apresentação do PowerPoint</vt:lpstr>
      <vt:lpstr>Produção de mudas em canteiros</vt:lpstr>
      <vt:lpstr>DÉCADA DE 70</vt:lpstr>
      <vt:lpstr>Produção de mudas em copinho de jornal</vt:lpstr>
      <vt:lpstr>Apresentação do PowerPoint</vt:lpstr>
      <vt:lpstr>Década de 80</vt:lpstr>
      <vt:lpstr>Produção de mudas em bandejas</vt:lpstr>
      <vt:lpstr>Produção de mudas em recipientes</vt:lpstr>
      <vt:lpstr>Evolução no setor de produção de mudas em recipientes</vt:lpstr>
      <vt:lpstr>Tipos de mudas</vt:lpstr>
      <vt:lpstr>Muda convencional</vt:lpstr>
      <vt:lpstr>Mudão</vt:lpstr>
      <vt:lpstr>Ciclo mais precoce</vt:lpstr>
      <vt:lpstr>Apresentação do PowerPoint</vt:lpstr>
      <vt:lpstr>Muda enxertada</vt:lpstr>
      <vt:lpstr>Mudas enxertadas - pepino</vt:lpstr>
      <vt:lpstr>Mudas enxertadas – tomate</vt:lpstr>
      <vt:lpstr>Mudas enxertadas – pimentão </vt:lpstr>
      <vt:lpstr>Muda em espuma fenólica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Estufas agrícolas de madeira</vt:lpstr>
      <vt:lpstr>Estufas de aço galvanizado </vt:lpstr>
      <vt:lpstr>Apresentação do PowerPoint</vt:lpstr>
      <vt:lpstr>Modernização do setor</vt:lpstr>
      <vt:lpstr>Casa-de-vegetação</vt:lpstr>
      <vt:lpstr>Controle dos fatores ambientais</vt:lpstr>
      <vt:lpstr>Apresentação do PowerPoint</vt:lpstr>
      <vt:lpstr>Apresentação do PowerPoint</vt:lpstr>
      <vt:lpstr>Apresentação do PowerPoint</vt:lpstr>
      <vt:lpstr>Recipientes</vt:lpstr>
      <vt:lpstr>Bandejas de poliestireno expandido</vt:lpstr>
      <vt:lpstr>Apresentação do PowerPoint</vt:lpstr>
      <vt:lpstr>Apresentação do PowerPoint</vt:lpstr>
      <vt:lpstr>Bandejas de polietileno flexível</vt:lpstr>
      <vt:lpstr> Lavagem das bandejas</vt:lpstr>
      <vt:lpstr>Desinfecção</vt:lpstr>
      <vt:lpstr>Apresentação do PowerPoint</vt:lpstr>
      <vt:lpstr>Máquina para lavagem</vt:lpstr>
      <vt:lpstr>Secagem das bandejas</vt:lpstr>
      <vt:lpstr>Apresentação do PowerPoint</vt:lpstr>
      <vt:lpstr>Propriedades químicas</vt:lpstr>
      <vt:lpstr>Substratos</vt:lpstr>
      <vt:lpstr>Apresentação do PowerPoint</vt:lpstr>
      <vt:lpstr>Ajuste do pH</vt:lpstr>
      <vt:lpstr>Manejo do pH</vt:lpstr>
      <vt:lpstr>Apresentação do PowerPoint</vt:lpstr>
      <vt:lpstr>Apresentação do PowerPoint</vt:lpstr>
      <vt:lpstr>Potencial hídrico</vt:lpstr>
      <vt:lpstr>Apresentação do PowerPoint</vt:lpstr>
      <vt:lpstr>Propriedades químicas</vt:lpstr>
      <vt:lpstr>Substratos Naturais de origem mineral </vt:lpstr>
      <vt:lpstr>Turfa</vt:lpstr>
      <vt:lpstr>Fibra da casca de coco</vt:lpstr>
      <vt:lpstr>Equipamentos para semeadura</vt:lpstr>
      <vt:lpstr>Apresentação do PowerPoint</vt:lpstr>
      <vt:lpstr>Apresentação do PowerPoint</vt:lpstr>
      <vt:lpstr>Apresentação do PowerPoint</vt:lpstr>
      <vt:lpstr>Apresentação do PowerPoint</vt:lpstr>
      <vt:lpstr>Sistemas de produção de mudas</vt:lpstr>
      <vt:lpstr>Etapas do sistema de produção de mudas em bandejas</vt:lpstr>
      <vt:lpstr>Baldes</vt:lpstr>
      <vt:lpstr>Tipos de sementes</vt:lpstr>
      <vt:lpstr>Sementes nuas</vt:lpstr>
      <vt:lpstr>Sementes peliculizadas</vt:lpstr>
      <vt:lpstr>Sementes incrustadas</vt:lpstr>
      <vt:lpstr>Sementes peletizadas</vt:lpstr>
      <vt:lpstr>Recobrimento das sementes</vt:lpstr>
      <vt:lpstr>Reconhecimento da espécie ou variedade pela cor</vt:lpstr>
      <vt:lpstr>Priming</vt:lpstr>
      <vt:lpstr>Apresentação do PowerPoint</vt:lpstr>
      <vt:lpstr>Escolha do substrato</vt:lpstr>
      <vt:lpstr>Fibra de coco- Processador de substrato</vt:lpstr>
      <vt:lpstr>Apresentação do PowerPoint</vt:lpstr>
      <vt:lpstr>Preenchimento das bandejas</vt:lpstr>
      <vt:lpstr>Semeadura</vt:lpstr>
      <vt:lpstr>Germinação das sementes</vt:lpstr>
      <vt:lpstr>Apresentação do PowerPoint</vt:lpstr>
      <vt:lpstr>Desenvolvimento das mudas na casa-de-vegetação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Nebulização</vt:lpstr>
      <vt:lpstr>Apresentação do PowerPoint</vt:lpstr>
      <vt:lpstr>Apresentação do PowerPoint</vt:lpstr>
      <vt:lpstr>Controle de pragas</vt:lpstr>
      <vt:lpstr>Apresentação do PowerPoint</vt:lpstr>
      <vt:lpstr>Apresentação do PowerPoint</vt:lpstr>
      <vt:lpstr>Apresentação do PowerPoint</vt:lpstr>
      <vt:lpstr>Apresentação do PowerPoint</vt:lpstr>
      <vt:lpstr>  Fertirrigação para o tomateiro </vt:lpstr>
      <vt:lpstr>Apresentação do PowerPoint</vt:lpstr>
      <vt:lpstr>Fertirrigação</vt:lpstr>
      <vt:lpstr>Fertirrigação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Simone da Costa Mello</dc:creator>
  <cp:lastModifiedBy>Usuario</cp:lastModifiedBy>
  <cp:revision>43</cp:revision>
  <dcterms:created xsi:type="dcterms:W3CDTF">2015-03-01T22:51:55Z</dcterms:created>
  <dcterms:modified xsi:type="dcterms:W3CDTF">2018-04-27T13:27:39Z</dcterms:modified>
</cp:coreProperties>
</file>