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71" r:id="rId14"/>
    <p:sldId id="273" r:id="rId15"/>
    <p:sldId id="275" r:id="rId16"/>
    <p:sldId id="276" r:id="rId17"/>
    <p:sldId id="277" r:id="rId18"/>
    <p:sldId id="278" r:id="rId19"/>
    <p:sldId id="279" r:id="rId20"/>
    <p:sldId id="268" r:id="rId21"/>
    <p:sldId id="26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mfgmtala@usp.br</a:t>
            </a: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0FCA-0D5B-4A84-8E5F-9652DD6B50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948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mfgmtala@usp.br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99823-ACB6-4EB8-B8C1-002F4F8A66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71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B95594-5D7B-4723-93C5-D7B09A181354}" type="datetimeFigureOut">
              <a:rPr lang="pt-BR" smtClean="0"/>
              <a:t>07/04/2015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02CFEA-4512-4D31-9C77-E510992E1B90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Relevância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Tefko</a:t>
            </a:r>
            <a:r>
              <a:rPr lang="pt-BR" dirty="0" smtClean="0"/>
              <a:t> </a:t>
            </a:r>
            <a:r>
              <a:rPr lang="pt-BR" dirty="0" err="1" smtClean="0"/>
              <a:t>Saracevic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7519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Comunicação do Conhecimento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699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Só é efetiva quando a informação que foi transmitida provocar mudanças em alguém. 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relevância, por sua vez, é a medida dessas mudanças (ou seja, o quanto elas – as pessoas - podem mudar a partir de uma informação).</a:t>
            </a:r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162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Pertinência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69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pt-BR" dirty="0" smtClean="0"/>
              <a:t>O conceito de informação desejada (necessitada / buscada). </a:t>
            </a:r>
          </a:p>
          <a:p>
            <a:pPr marL="137160" indent="0">
              <a:buNone/>
            </a:pPr>
            <a:endParaRPr lang="pt-BR" dirty="0"/>
          </a:p>
          <a:p>
            <a:pPr marL="137160" indent="0">
              <a:buNone/>
            </a:pPr>
            <a:r>
              <a:rPr lang="pt-BR" dirty="0" smtClean="0"/>
              <a:t>Representação do processo questão / resposta</a:t>
            </a:r>
            <a:endParaRPr lang="pt-BR" dirty="0"/>
          </a:p>
        </p:txBody>
      </p:sp>
      <p:cxnSp>
        <p:nvCxnSpPr>
          <p:cNvPr id="5" name="Conector de seta reta 4"/>
          <p:cNvCxnSpPr/>
          <p:nvPr/>
        </p:nvCxnSpPr>
        <p:spPr>
          <a:xfrm>
            <a:off x="1259632" y="4149080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1259632" y="4725144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1295805" y="5445224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259632" y="4149080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660648" y="4009971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Informação desejada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779912" y="454047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Questão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779912" y="490981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Análise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782166" y="529204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Pesquisa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782166" y="5911417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335254" y="4194637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Pertinência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330896" y="4797152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Relevância</a:t>
            </a:r>
            <a:endParaRPr lang="pt-BR" dirty="0"/>
          </a:p>
        </p:txBody>
      </p:sp>
      <p:cxnSp>
        <p:nvCxnSpPr>
          <p:cNvPr id="8" name="Conector de seta reta 7"/>
          <p:cNvCxnSpPr/>
          <p:nvPr/>
        </p:nvCxnSpPr>
        <p:spPr>
          <a:xfrm>
            <a:off x="5004048" y="4379303"/>
            <a:ext cx="0" cy="1532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Exemplo de controle de qualidade da indexação em </a:t>
            </a:r>
            <a:r>
              <a:rPr lang="pt-BR" sz="3200" dirty="0" err="1" smtClean="0"/>
              <a:t>SRIs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  <a:defRPr/>
            </a:pPr>
            <a:r>
              <a:rPr lang="pt-BR" dirty="0" smtClean="0"/>
              <a:t>A avaliação da qualidade da indexação é realizada </a:t>
            </a:r>
            <a:r>
              <a:rPr lang="pt-BR" dirty="0"/>
              <a:t>a partir da recuperação da informação. </a:t>
            </a:r>
            <a:endParaRPr lang="pt-BR" dirty="0" smtClean="0"/>
          </a:p>
          <a:p>
            <a:pPr algn="just">
              <a:lnSpc>
                <a:spcPct val="80000"/>
              </a:lnSpc>
              <a:defRPr/>
            </a:pPr>
            <a:endParaRPr lang="pt-BR" dirty="0" smtClean="0"/>
          </a:p>
          <a:p>
            <a:pPr algn="just">
              <a:lnSpc>
                <a:spcPct val="80000"/>
              </a:lnSpc>
              <a:defRPr/>
            </a:pPr>
            <a:r>
              <a:rPr lang="pt-BR" dirty="0" smtClean="0"/>
              <a:t>Baseada </a:t>
            </a:r>
            <a:r>
              <a:rPr lang="pt-BR" dirty="0"/>
              <a:t>nos conceitos de </a:t>
            </a:r>
            <a:r>
              <a:rPr lang="pt-BR" dirty="0" err="1"/>
              <a:t>R</a:t>
            </a:r>
            <a:r>
              <a:rPr lang="pt-BR" dirty="0" err="1" smtClean="0"/>
              <a:t>evocação</a:t>
            </a:r>
            <a:r>
              <a:rPr lang="pt-BR" dirty="0" smtClean="0"/>
              <a:t>  e Pertinência</a:t>
            </a:r>
            <a:r>
              <a:rPr lang="pt-BR" dirty="0"/>
              <a:t>.</a:t>
            </a:r>
          </a:p>
          <a:p>
            <a:pPr algn="just">
              <a:lnSpc>
                <a:spcPct val="80000"/>
              </a:lnSpc>
              <a:defRPr/>
            </a:pPr>
            <a:endParaRPr lang="pt-BR" dirty="0"/>
          </a:p>
          <a:p>
            <a:pPr algn="just">
              <a:lnSpc>
                <a:spcPct val="80000"/>
              </a:lnSpc>
              <a:defRPr/>
            </a:pPr>
            <a:endParaRPr lang="pt-BR" dirty="0"/>
          </a:p>
          <a:p>
            <a:pPr algn="just">
              <a:lnSpc>
                <a:spcPct val="80000"/>
              </a:lnSpc>
              <a:defRPr/>
            </a:pPr>
            <a:r>
              <a:rPr lang="pt-BR" u="sng" dirty="0" err="1"/>
              <a:t>Revocação</a:t>
            </a:r>
            <a:r>
              <a:rPr lang="pt-BR" u="sng" dirty="0"/>
              <a:t>  (recall)</a:t>
            </a:r>
            <a:r>
              <a:rPr lang="pt-BR" dirty="0"/>
              <a:t>: relação entre os itens </a:t>
            </a:r>
            <a:r>
              <a:rPr lang="pt-BR" dirty="0" smtClean="0"/>
              <a:t>recuperados </a:t>
            </a:r>
            <a:r>
              <a:rPr lang="pt-BR" dirty="0"/>
              <a:t>e o total de itens </a:t>
            </a:r>
            <a:r>
              <a:rPr lang="pt-BR" dirty="0" smtClean="0"/>
              <a:t>úteis do sistema. Foi recuperado </a:t>
            </a:r>
            <a:r>
              <a:rPr lang="pt-BR" dirty="0"/>
              <a:t>efetivamente tudo o que o sistema tem armazenado sobre o assunto?</a:t>
            </a:r>
          </a:p>
          <a:p>
            <a:pPr algn="just">
              <a:lnSpc>
                <a:spcPct val="80000"/>
              </a:lnSpc>
              <a:defRPr/>
            </a:pPr>
            <a:endParaRPr lang="pt-BR" dirty="0"/>
          </a:p>
          <a:p>
            <a:pPr algn="just">
              <a:lnSpc>
                <a:spcPct val="80000"/>
              </a:lnSpc>
              <a:defRPr/>
            </a:pPr>
            <a:endParaRPr lang="pt-BR" dirty="0"/>
          </a:p>
          <a:p>
            <a:pPr algn="just">
              <a:lnSpc>
                <a:spcPct val="80000"/>
              </a:lnSpc>
              <a:defRPr/>
            </a:pPr>
            <a:endParaRPr lang="pt-BR" dirty="0"/>
          </a:p>
          <a:p>
            <a:pPr algn="just">
              <a:lnSpc>
                <a:spcPct val="80000"/>
              </a:lnSpc>
              <a:defRPr/>
            </a:pPr>
            <a:r>
              <a:rPr lang="pt-BR" u="sng" dirty="0"/>
              <a:t>Pertinência</a:t>
            </a:r>
            <a:r>
              <a:rPr lang="pt-BR" dirty="0"/>
              <a:t>: relação </a:t>
            </a:r>
            <a:r>
              <a:rPr lang="pt-BR" dirty="0" smtClean="0"/>
              <a:t>do que </a:t>
            </a:r>
            <a:r>
              <a:rPr lang="pt-BR" dirty="0"/>
              <a:t>foi recuperado com a pergunta feita. Quais os itens efetivamente pertinentes entre aqueles  recuperados?</a:t>
            </a:r>
          </a:p>
        </p:txBody>
      </p:sp>
    </p:spTree>
    <p:extLst>
      <p:ext uri="{BB962C8B-B14F-4D97-AF65-F5344CB8AC3E}">
        <p14:creationId xmlns:p14="http://schemas.microsoft.com/office/powerpoint/2010/main" val="22122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de um controle de qualidade em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69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pt-BR" dirty="0" smtClean="0"/>
              <a:t>Coeficiente de </a:t>
            </a:r>
            <a:r>
              <a:rPr lang="pt-BR" dirty="0" err="1" smtClean="0"/>
              <a:t>revocação</a:t>
            </a:r>
            <a:r>
              <a:rPr lang="pt-BR" dirty="0" smtClean="0"/>
              <a:t> de uma base de dados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79388" y="2679700"/>
          <a:ext cx="8713787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2311400" imgH="431800" progId="Equation.3">
                  <p:embed/>
                </p:oleObj>
              </mc:Choice>
              <mc:Fallback>
                <p:oleObj name="Equation" r:id="rId3" imgW="2311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79700"/>
                        <a:ext cx="8713787" cy="162877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90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9C12E-201D-4264-A123-4828932E0FE5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Controle da Qualidade</a:t>
            </a:r>
          </a:p>
        </p:txBody>
      </p:sp>
      <p:sp>
        <p:nvSpPr>
          <p:cNvPr id="22532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268413"/>
            <a:ext cx="8518525" cy="504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effectLst/>
              </a:rPr>
              <a:t>Exemplo:</a:t>
            </a:r>
            <a:endParaRPr lang="pt-BR" altLang="pt-BR" sz="2800" b="1" u="sng" smtClean="0">
              <a:effectLst/>
            </a:endParaRPr>
          </a:p>
        </p:txBody>
      </p:sp>
      <p:pic>
        <p:nvPicPr>
          <p:cNvPr id="128006" name="Picture 6" descr="j029912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781300"/>
            <a:ext cx="350837" cy="574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8" name="Picture 8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1336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09" name="Picture 9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0" name="Picture 10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1" name="Picture 11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2" name="Picture 12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3" name="Picture 13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4" name="Picture 14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5" name="Picture 15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7" name="Picture 17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2781300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8" name="Picture 18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854325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19" name="Picture 19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0" name="Picture 20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1" name="Picture 21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2" name="Picture 22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3" name="Picture 23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4" name="Picture 24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5" name="Picture 25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6" name="Picture 26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463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7" name="Picture 27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36449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8" name="Picture 28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29" name="Picture 29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0" name="Picture 30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1" name="Picture 31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2" name="Picture 32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3" name="Picture 33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4" name="Picture 34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5" name="Picture 35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29418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6" name="Picture 36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4437063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7" name="Picture 37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8" name="Picture 38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39" name="Picture 39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0" name="Picture 40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2" name="Picture 42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3" name="Picture 43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5" name="Picture 45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6" name="Picture 46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7" name="Picture 47" descr="liv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8" name="Picture 48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4221163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49" name="Picture 49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8913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50" name="Rectangle 50"/>
          <p:cNvSpPr>
            <a:spLocks noChangeArrowheads="1"/>
          </p:cNvSpPr>
          <p:nvPr/>
        </p:nvSpPr>
        <p:spPr bwMode="auto">
          <a:xfrm>
            <a:off x="179388" y="2636838"/>
            <a:ext cx="3635375" cy="252095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8052" name="AutoShape 52"/>
          <p:cNvSpPr>
            <a:spLocks noChangeArrowheads="1"/>
          </p:cNvSpPr>
          <p:nvPr/>
        </p:nvSpPr>
        <p:spPr bwMode="auto">
          <a:xfrm>
            <a:off x="323850" y="5589588"/>
            <a:ext cx="2663825" cy="1079500"/>
          </a:xfrm>
          <a:prstGeom prst="wedgeRoundRectCallout">
            <a:avLst>
              <a:gd name="adj1" fmla="val -35579"/>
              <a:gd name="adj2" fmla="val -18514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8055" name="AutoShape 55"/>
          <p:cNvSpPr>
            <a:spLocks noChangeArrowheads="1"/>
          </p:cNvSpPr>
          <p:nvPr/>
        </p:nvSpPr>
        <p:spPr bwMode="auto">
          <a:xfrm>
            <a:off x="5651500" y="5561013"/>
            <a:ext cx="2232025" cy="1296987"/>
          </a:xfrm>
          <a:prstGeom prst="wedgeRoundRectCallout">
            <a:avLst>
              <a:gd name="adj1" fmla="val -265222"/>
              <a:gd name="adj2" fmla="val -165912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Base</a:t>
            </a:r>
          </a:p>
          <a:p>
            <a:pPr algn="ctr" eaLnBrk="1" hangingPunct="1"/>
            <a:r>
              <a:rPr lang="pt-BR" altLang="pt-BR"/>
              <a:t>Útil</a:t>
            </a:r>
          </a:p>
        </p:txBody>
      </p:sp>
      <p:sp>
        <p:nvSpPr>
          <p:cNvPr id="128053" name="AutoShape 53"/>
          <p:cNvSpPr>
            <a:spLocks noChangeArrowheads="1"/>
          </p:cNvSpPr>
          <p:nvPr/>
        </p:nvSpPr>
        <p:spPr bwMode="auto">
          <a:xfrm>
            <a:off x="323850" y="5589588"/>
            <a:ext cx="2665413" cy="1079500"/>
          </a:xfrm>
          <a:prstGeom prst="wedgeRoundRectCallout">
            <a:avLst>
              <a:gd name="adj1" fmla="val 58579"/>
              <a:gd name="adj2" fmla="val -13558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/>
              <a:t>Recuperação</a:t>
            </a:r>
          </a:p>
          <a:p>
            <a:pPr algn="ctr" eaLnBrk="1" hangingPunct="1"/>
            <a:r>
              <a:rPr lang="pt-BR" altLang="pt-BR" sz="2800"/>
              <a:t>Útil</a:t>
            </a:r>
          </a:p>
        </p:txBody>
      </p:sp>
      <p:sp>
        <p:nvSpPr>
          <p:cNvPr id="128056" name="AutoShape 56"/>
          <p:cNvSpPr>
            <a:spLocks noChangeArrowheads="1"/>
          </p:cNvSpPr>
          <p:nvPr/>
        </p:nvSpPr>
        <p:spPr bwMode="auto">
          <a:xfrm>
            <a:off x="5651500" y="5561013"/>
            <a:ext cx="2232025" cy="1296987"/>
          </a:xfrm>
          <a:prstGeom prst="wedgeRoundRectCallout">
            <a:avLst>
              <a:gd name="adj1" fmla="val -146801"/>
              <a:gd name="adj2" fmla="val -114380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Base</a:t>
            </a:r>
          </a:p>
          <a:p>
            <a:pPr algn="ctr" eaLnBrk="1" hangingPunct="1"/>
            <a:r>
              <a:rPr lang="pt-BR" altLang="pt-BR"/>
              <a:t>Útil</a:t>
            </a:r>
          </a:p>
        </p:txBody>
      </p:sp>
      <p:sp>
        <p:nvSpPr>
          <p:cNvPr id="128057" name="AutoShape 57"/>
          <p:cNvSpPr>
            <a:spLocks noChangeArrowheads="1"/>
          </p:cNvSpPr>
          <p:nvPr/>
        </p:nvSpPr>
        <p:spPr bwMode="auto">
          <a:xfrm>
            <a:off x="5651500" y="5561013"/>
            <a:ext cx="2232025" cy="1296987"/>
          </a:xfrm>
          <a:prstGeom prst="wedgeRoundRectCallout">
            <a:avLst>
              <a:gd name="adj1" fmla="val -185991"/>
              <a:gd name="adj2" fmla="val -288310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Base</a:t>
            </a:r>
          </a:p>
          <a:p>
            <a:pPr algn="ctr" eaLnBrk="1" hangingPunct="1"/>
            <a:r>
              <a:rPr lang="pt-BR" altLang="pt-BR"/>
              <a:t>Útil</a:t>
            </a:r>
          </a:p>
        </p:txBody>
      </p:sp>
      <p:sp>
        <p:nvSpPr>
          <p:cNvPr id="128058" name="AutoShape 58"/>
          <p:cNvSpPr>
            <a:spLocks noChangeArrowheads="1"/>
          </p:cNvSpPr>
          <p:nvPr/>
        </p:nvSpPr>
        <p:spPr bwMode="auto">
          <a:xfrm>
            <a:off x="5651500" y="5561013"/>
            <a:ext cx="2232025" cy="1296987"/>
          </a:xfrm>
          <a:prstGeom prst="wedgeRoundRectCallout">
            <a:avLst>
              <a:gd name="adj1" fmla="val -106755"/>
              <a:gd name="adj2" fmla="val -226866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Base</a:t>
            </a:r>
          </a:p>
          <a:p>
            <a:pPr algn="ctr" eaLnBrk="1" hangingPunct="1"/>
            <a:r>
              <a:rPr lang="pt-BR" altLang="pt-BR"/>
              <a:t>Útil</a:t>
            </a:r>
          </a:p>
        </p:txBody>
      </p:sp>
      <p:sp>
        <p:nvSpPr>
          <p:cNvPr id="128059" name="AutoShape 59"/>
          <p:cNvSpPr>
            <a:spLocks noChangeArrowheads="1"/>
          </p:cNvSpPr>
          <p:nvPr/>
        </p:nvSpPr>
        <p:spPr bwMode="auto">
          <a:xfrm>
            <a:off x="5651500" y="5561013"/>
            <a:ext cx="2232025" cy="1296987"/>
          </a:xfrm>
          <a:prstGeom prst="wedgeRoundRectCallout">
            <a:avLst>
              <a:gd name="adj1" fmla="val -1139"/>
              <a:gd name="adj2" fmla="val -239963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Base</a:t>
            </a:r>
          </a:p>
          <a:p>
            <a:pPr algn="ctr" eaLnBrk="1" hangingPunct="1"/>
            <a:r>
              <a:rPr lang="pt-BR" altLang="pt-BR"/>
              <a:t>Útil</a:t>
            </a:r>
          </a:p>
        </p:txBody>
      </p:sp>
      <p:sp>
        <p:nvSpPr>
          <p:cNvPr id="128060" name="AutoShape 60"/>
          <p:cNvSpPr>
            <a:spLocks noChangeArrowheads="1"/>
          </p:cNvSpPr>
          <p:nvPr/>
        </p:nvSpPr>
        <p:spPr bwMode="auto">
          <a:xfrm>
            <a:off x="5651500" y="5561013"/>
            <a:ext cx="2232025" cy="1296987"/>
          </a:xfrm>
          <a:prstGeom prst="wedgeRoundRectCallout">
            <a:avLst>
              <a:gd name="adj1" fmla="val 5407"/>
              <a:gd name="adj2" fmla="val -107773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dirty="0"/>
              <a:t>Base</a:t>
            </a:r>
          </a:p>
          <a:p>
            <a:pPr algn="ctr" eaLnBrk="1" hangingPunct="1"/>
            <a:r>
              <a:rPr lang="pt-BR" altLang="pt-BR" dirty="0"/>
              <a:t>Útil</a:t>
            </a:r>
          </a:p>
        </p:txBody>
      </p:sp>
    </p:spTree>
    <p:extLst>
      <p:ext uri="{BB962C8B-B14F-4D97-AF65-F5344CB8AC3E}">
        <p14:creationId xmlns:p14="http://schemas.microsoft.com/office/powerpoint/2010/main" val="329328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3000"/>
                                        <p:tgtEl>
                                          <p:spTgt spid="12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3000"/>
                                        <p:tgtEl>
                                          <p:spTgt spid="12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3000"/>
                                        <p:tgtEl>
                                          <p:spTgt spid="12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3000"/>
                                        <p:tgtEl>
                                          <p:spTgt spid="12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2000"/>
                                        <p:tgtEl>
                                          <p:spTgt spid="128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000"/>
                                        <p:tgtEl>
                                          <p:spTgt spid="12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000"/>
                                        <p:tgtEl>
                                          <p:spTgt spid="12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2000"/>
                                        <p:tgtEl>
                                          <p:spTgt spid="128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000"/>
                                        <p:tgtEl>
                                          <p:spTgt spid="12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50" grpId="0" animBg="1"/>
      <p:bldP spid="128052" grpId="0" animBg="1"/>
      <p:bldP spid="128055" grpId="0" animBg="1"/>
      <p:bldP spid="128053" grpId="0" animBg="1"/>
      <p:bldP spid="128056" grpId="0" animBg="1"/>
      <p:bldP spid="128057" grpId="0" animBg="1"/>
      <p:bldP spid="128058" grpId="0" animBg="1"/>
      <p:bldP spid="128059" grpId="0" animBg="1"/>
      <p:bldP spid="12806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06258-BB13-4121-A3A3-E4724DF06A05}" type="slidenum">
              <a:rPr lang="pt-BR"/>
              <a:pPr>
                <a:defRPr/>
              </a:pPr>
              <a:t>15</a:t>
            </a:fld>
            <a:endParaRPr lang="pt-BR"/>
          </a:p>
        </p:txBody>
      </p:sp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Controle da Qualidade</a:t>
            </a:r>
          </a:p>
        </p:txBody>
      </p:sp>
      <p:sp>
        <p:nvSpPr>
          <p:cNvPr id="205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268413"/>
            <a:ext cx="8518525" cy="504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effectLst/>
              </a:rPr>
              <a:t>Exemplo:</a:t>
            </a:r>
            <a:endParaRPr lang="pt-BR" altLang="pt-BR" sz="2800" b="1" u="sng" smtClean="0">
              <a:effectLst/>
            </a:endParaRPr>
          </a:p>
        </p:txBody>
      </p:sp>
      <p:graphicFrame>
        <p:nvGraphicFramePr>
          <p:cNvPr id="13210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42988" y="5449888"/>
          <a:ext cx="68421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3441600" imgH="431640" progId="Equation.3">
                  <p:embed/>
                </p:oleObj>
              </mc:Choice>
              <mc:Fallback>
                <p:oleObj name="Equation" r:id="rId3" imgW="3441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449888"/>
                        <a:ext cx="6842125" cy="86042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4" name="Picture 5" descr="j029912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781300"/>
            <a:ext cx="350837" cy="574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6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1336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8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0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2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3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4" descr="j02991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2781300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5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854325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6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7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8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19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0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21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2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3" descr="j02991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463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24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36449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25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5" name="Picture 26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6" name="Picture 27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28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29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9" name="Picture 30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0" name="Picture 31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1" name="Picture 32" descr="j02991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29418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2" name="Picture 33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4437063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3" name="Picture 34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4" name="Picture 35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5" name="Picture 36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6" name="Picture 37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7" name="Picture 38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8" name="Picture 39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9" name="Picture 40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Picture 41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1" name="Picture 42" descr="livro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2" name="Picture 43" descr="j02991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4221163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3" name="Picture 44" descr="j02991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8913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4" name="Rectangle 45"/>
          <p:cNvSpPr>
            <a:spLocks noChangeArrowheads="1"/>
          </p:cNvSpPr>
          <p:nvPr/>
        </p:nvSpPr>
        <p:spPr bwMode="auto">
          <a:xfrm>
            <a:off x="179388" y="2636838"/>
            <a:ext cx="3635375" cy="252095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715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54764-6BDB-45B1-9B35-B2C3938B14F1}" type="slidenum">
              <a:rPr lang="pt-BR"/>
              <a:pPr>
                <a:defRPr/>
              </a:pPr>
              <a:t>16</a:t>
            </a:fld>
            <a:endParaRPr lang="pt-BR"/>
          </a:p>
        </p:txBody>
      </p:sp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Controle da Qualidade</a:t>
            </a:r>
          </a:p>
        </p:txBody>
      </p:sp>
      <p:sp>
        <p:nvSpPr>
          <p:cNvPr id="307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8158163" cy="4422775"/>
          </a:xfrm>
        </p:spPr>
        <p:txBody>
          <a:bodyPr/>
          <a:lstStyle/>
          <a:p>
            <a:pPr eaLnBrk="1" hangingPunct="1"/>
            <a:r>
              <a:rPr lang="pt-BR" altLang="pt-BR" sz="2800" b="1" smtClean="0">
                <a:effectLst/>
              </a:rPr>
              <a:t>Coeficiente  de precisão:</a:t>
            </a:r>
          </a:p>
          <a:p>
            <a:pPr eaLnBrk="1" hangingPunct="1"/>
            <a:endParaRPr lang="pt-BR" altLang="pt-BR" sz="2800" b="1" u="sng" smtClean="0">
              <a:effectLst/>
            </a:endParaRPr>
          </a:p>
          <a:p>
            <a:pPr eaLnBrk="1" hangingPunct="1"/>
            <a:endParaRPr lang="pt-BR" altLang="pt-BR" sz="2800" b="1" u="sng" smtClean="0">
              <a:effectLst/>
            </a:endParaRPr>
          </a:p>
        </p:txBody>
      </p:sp>
      <p:graphicFrame>
        <p:nvGraphicFramePr>
          <p:cNvPr id="13005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0825" y="2679700"/>
          <a:ext cx="864235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" imgW="2171520" imgH="431640" progId="Equation.3">
                  <p:embed/>
                </p:oleObj>
              </mc:Choice>
              <mc:Fallback>
                <p:oleObj name="Equation" r:id="rId3" imgW="2171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79700"/>
                        <a:ext cx="8642350" cy="170497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43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2A0EF-8B78-4F0D-BEBC-0F77BF55DC02}" type="slidenum">
              <a:rPr lang="pt-BR"/>
              <a:pPr>
                <a:defRPr/>
              </a:pPr>
              <a:t>17</a:t>
            </a:fld>
            <a:endParaRPr lang="pt-BR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Controle da Qualidade</a:t>
            </a:r>
          </a:p>
        </p:txBody>
      </p:sp>
      <p:sp>
        <p:nvSpPr>
          <p:cNvPr id="410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268413"/>
            <a:ext cx="8518525" cy="504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effectLst/>
              </a:rPr>
              <a:t>Exemplo:</a:t>
            </a:r>
            <a:endParaRPr lang="pt-BR" altLang="pt-BR" sz="2800" b="1" u="sng" smtClean="0">
              <a:effectLst/>
            </a:endParaRPr>
          </a:p>
        </p:txBody>
      </p:sp>
      <p:pic>
        <p:nvPicPr>
          <p:cNvPr id="133124" name="Picture 4" descr="j029912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781300"/>
            <a:ext cx="350837" cy="574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25" name="Picture 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1336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26" name="Picture 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27" name="Picture 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28" name="Picture 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29" name="Picture 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0" name="Picture 1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1" name="Picture 11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2" name="Picture 12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3" name="Picture 13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2781300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4" name="Picture 14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854325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5" name="Picture 1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6" name="Picture 1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7" name="Picture 1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8" name="Picture 1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9" name="Picture 1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0" name="Picture 2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1" name="Picture 21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2" name="Picture 22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463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3" name="Picture 23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36449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4" name="Picture 24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5" name="Picture 2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6" name="Picture 2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7" name="Picture 2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8" name="Picture 2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9" name="Picture 2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0" name="Picture 3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1" name="Picture 31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29418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2" name="Picture 32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4437063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3" name="Picture 33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4" name="Picture 34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5" name="Picture 3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6" name="Picture 3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7" name="Picture 3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8" name="Picture 3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9" name="Picture 3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0" name="Picture 4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1" name="Picture 41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2" name="Picture 42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4221163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3" name="Picture 43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8913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4" name="Rectangle 44"/>
          <p:cNvSpPr>
            <a:spLocks noChangeArrowheads="1"/>
          </p:cNvSpPr>
          <p:nvPr/>
        </p:nvSpPr>
        <p:spPr bwMode="auto">
          <a:xfrm>
            <a:off x="179388" y="2636838"/>
            <a:ext cx="3635375" cy="252095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33173" name="Object 5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85863" y="5449888"/>
          <a:ext cx="655478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5" imgW="3288960" imgH="431640" progId="Equation.3">
                  <p:embed/>
                </p:oleObj>
              </mc:Choice>
              <mc:Fallback>
                <p:oleObj name="Equation" r:id="rId5" imgW="3288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5449888"/>
                        <a:ext cx="6554787" cy="86042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62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3000"/>
                                        <p:tgtEl>
                                          <p:spTgt spid="13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3000"/>
                                        <p:tgtEl>
                                          <p:spTgt spid="13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4C126-9217-493C-B9EA-5B37882EC81E}" type="slidenum">
              <a:rPr lang="pt-BR"/>
              <a:pPr>
                <a:defRPr/>
              </a:pPr>
              <a:t>18</a:t>
            </a:fld>
            <a:endParaRPr lang="pt-BR"/>
          </a:p>
        </p:txBody>
      </p:sp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Controle da Qualidade</a:t>
            </a:r>
          </a:p>
        </p:txBody>
      </p:sp>
      <p:sp>
        <p:nvSpPr>
          <p:cNvPr id="512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8158163" cy="4422775"/>
          </a:xfrm>
        </p:spPr>
        <p:txBody>
          <a:bodyPr/>
          <a:lstStyle/>
          <a:p>
            <a:pPr eaLnBrk="1" hangingPunct="1"/>
            <a:r>
              <a:rPr lang="pt-BR" altLang="pt-BR" smtClean="0">
                <a:effectLst/>
              </a:rPr>
              <a:t>Perda de Informação:</a:t>
            </a:r>
            <a:endParaRPr lang="pt-BR" altLang="pt-BR" sz="2800" b="1" u="sng" smtClean="0">
              <a:effectLst/>
            </a:endParaRPr>
          </a:p>
        </p:txBody>
      </p:sp>
      <p:graphicFrame>
        <p:nvGraphicFramePr>
          <p:cNvPr id="1351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0825" y="2951163"/>
          <a:ext cx="8713788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1942920" imgH="469800" progId="Equation.3">
                  <p:embed/>
                </p:oleObj>
              </mc:Choice>
              <mc:Fallback>
                <p:oleObj name="Equation" r:id="rId3" imgW="1942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951163"/>
                        <a:ext cx="8713788" cy="2106612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15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93865-690A-4366-A259-B09B741D9F80}" type="slidenum">
              <a:rPr lang="pt-BR"/>
              <a:pPr>
                <a:defRPr/>
              </a:pPr>
              <a:t>19</a:t>
            </a:fld>
            <a:endParaRPr lang="pt-BR"/>
          </a:p>
        </p:txBody>
      </p:sp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Controle da Qualidade</a:t>
            </a:r>
          </a:p>
        </p:txBody>
      </p:sp>
      <p:sp>
        <p:nvSpPr>
          <p:cNvPr id="614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268413"/>
            <a:ext cx="8518525" cy="504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effectLst/>
              </a:rPr>
              <a:t>Exemplo:</a:t>
            </a:r>
            <a:endParaRPr lang="pt-BR" altLang="pt-BR" sz="2800" b="1" u="sng" smtClean="0">
              <a:effectLst/>
            </a:endParaRPr>
          </a:p>
        </p:txBody>
      </p:sp>
      <p:pic>
        <p:nvPicPr>
          <p:cNvPr id="134148" name="Picture 4" descr="j029912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781300"/>
            <a:ext cx="350837" cy="574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149" name="Picture 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1336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0" name="Picture 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1" name="Picture 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2" name="Picture 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3" name="Picture 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4" name="Picture 1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5" name="Picture 11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6" name="Picture 12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1336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7" name="Picture 13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2781300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8" name="Picture 14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854325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9" name="Picture 1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0" name="Picture 1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1" name="Picture 1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2" name="Picture 1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3" name="Picture 1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4" name="Picture 2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5" name="Picture 21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854325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6" name="Picture 22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463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7" name="Picture 23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3644900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8" name="Picture 24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9" name="Picture 2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0" name="Picture 2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1" name="Picture 2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2" name="Picture 2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3" name="Picture 2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4" name="Picture 3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3644900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5" name="Picture 31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29418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6" name="Picture 32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4437063"/>
            <a:ext cx="5048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7" name="Picture 33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8" name="Picture 34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79" name="Picture 35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0" name="Picture 36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1" name="Picture 37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2" name="Picture 38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37063"/>
            <a:ext cx="503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3" name="Picture 39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854325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4" name="Picture 40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44900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5" name="Picture 41" descr="livro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437063"/>
            <a:ext cx="503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6" name="Picture 42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4221163"/>
            <a:ext cx="3508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87" name="Picture 43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89138"/>
            <a:ext cx="3508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88" name="Rectangle 44"/>
          <p:cNvSpPr>
            <a:spLocks noChangeArrowheads="1"/>
          </p:cNvSpPr>
          <p:nvPr/>
        </p:nvSpPr>
        <p:spPr bwMode="auto">
          <a:xfrm>
            <a:off x="179388" y="2636838"/>
            <a:ext cx="3635375" cy="252095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34189" name="Object 4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43113" y="5457825"/>
          <a:ext cx="4840287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5" imgW="2260440" imgH="393480" progId="Equation.3">
                  <p:embed/>
                </p:oleObj>
              </mc:Choice>
              <mc:Fallback>
                <p:oleObj name="Equation" r:id="rId5" imgW="2260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5457825"/>
                        <a:ext cx="4840287" cy="842963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211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3000"/>
                                        <p:tgtEl>
                                          <p:spTgt spid="13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3000"/>
                                        <p:tgtEl>
                                          <p:spTgt spid="13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Tefko</a:t>
            </a:r>
            <a:r>
              <a:rPr lang="pt-BR" dirty="0" smtClean="0"/>
              <a:t> </a:t>
            </a:r>
            <a:r>
              <a:rPr lang="pt-BR" dirty="0" err="1" smtClean="0"/>
              <a:t>Saracevic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7974" y="2464256"/>
            <a:ext cx="8440489" cy="427711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dirty="0" smtClean="0"/>
              <a:t>Professor Emérito da Escola de Comunicação e Ciência da Informação de </a:t>
            </a:r>
            <a:r>
              <a:rPr lang="pt-BR" dirty="0" err="1" smtClean="0"/>
              <a:t>Rutgers</a:t>
            </a:r>
            <a:r>
              <a:rPr lang="pt-BR" dirty="0" smtClean="0"/>
              <a:t> da Universidade Estadual de </a:t>
            </a:r>
            <a:r>
              <a:rPr lang="pt-BR" dirty="0"/>
              <a:t>Nova Jersey (EUA). </a:t>
            </a:r>
            <a:r>
              <a:rPr lang="pt-BR" dirty="0" err="1"/>
              <a:t>Saracevic</a:t>
            </a:r>
            <a:r>
              <a:rPr lang="pt-BR" dirty="0"/>
              <a:t> é formado em engenharia elétrica, com mestrado e doutorado em </a:t>
            </a:r>
            <a:r>
              <a:rPr lang="pt-BR" dirty="0" smtClean="0"/>
              <a:t>Ciência da Informação. </a:t>
            </a:r>
          </a:p>
          <a:p>
            <a:pPr algn="just"/>
            <a:endParaRPr lang="pt-BR" dirty="0"/>
          </a:p>
          <a:p>
            <a:pPr algn="just"/>
            <a:r>
              <a:rPr lang="pt-PT" dirty="0"/>
              <a:t>Pesquisa básica: Teorias e </a:t>
            </a:r>
            <a:r>
              <a:rPr lang="pt-PT" dirty="0" smtClean="0"/>
              <a:t>experimentos relacionados ao comportamento </a:t>
            </a:r>
            <a:r>
              <a:rPr lang="pt-PT" dirty="0"/>
              <a:t>humano </a:t>
            </a:r>
            <a:r>
              <a:rPr lang="pt-PT" dirty="0" smtClean="0"/>
              <a:t>de informação</a:t>
            </a:r>
            <a:r>
              <a:rPr lang="pt-PT" dirty="0"/>
              <a:t>; interação humano-computador a partir do ponto de vista humano; e interação modelagem de processos na recuperação da informação. Noção de relevância em relação aos sistemas de </a:t>
            </a:r>
            <a:r>
              <a:rPr lang="pt-PT" dirty="0" smtClean="0"/>
              <a:t>informação. Estudo </a:t>
            </a:r>
            <a:r>
              <a:rPr lang="pt-PT" dirty="0"/>
              <a:t>teórico e pragmático de valor de serviços de informação e de bibliotecas. Natureza da </a:t>
            </a:r>
            <a:r>
              <a:rPr lang="pt-PT" dirty="0" smtClean="0"/>
              <a:t>Ciência </a:t>
            </a:r>
            <a:r>
              <a:rPr lang="pt-PT" dirty="0"/>
              <a:t>da I</a:t>
            </a:r>
            <a:r>
              <a:rPr lang="pt-PT" dirty="0" smtClean="0"/>
              <a:t>nformação </a:t>
            </a:r>
            <a:r>
              <a:rPr lang="pt-PT" dirty="0"/>
              <a:t>como um campo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Educação: Estudo, avaliação, design e reestruturação dos currículos em </a:t>
            </a:r>
            <a:r>
              <a:rPr lang="pt-PT" dirty="0" smtClean="0"/>
              <a:t>Ciência </a:t>
            </a:r>
            <a:r>
              <a:rPr lang="pt-PT" dirty="0"/>
              <a:t>da </a:t>
            </a:r>
            <a:r>
              <a:rPr lang="pt-PT" dirty="0" smtClean="0"/>
              <a:t>Informação </a:t>
            </a:r>
            <a:r>
              <a:rPr lang="pt-PT" dirty="0"/>
              <a:t>e </a:t>
            </a:r>
            <a:r>
              <a:rPr lang="pt-PT" dirty="0" smtClean="0"/>
              <a:t>Biblioteconomia</a:t>
            </a:r>
            <a:r>
              <a:rPr lang="pt-PT" dirty="0"/>
              <a:t>. Relações interdisciplinares e de comunicação entre a </a:t>
            </a:r>
            <a:r>
              <a:rPr lang="pt-PT" dirty="0" smtClean="0"/>
              <a:t>Ciência </a:t>
            </a:r>
            <a:r>
              <a:rPr lang="pt-PT" dirty="0"/>
              <a:t>da </a:t>
            </a:r>
            <a:r>
              <a:rPr lang="pt-PT" dirty="0" smtClean="0"/>
              <a:t>Informação </a:t>
            </a:r>
            <a:r>
              <a:rPr lang="pt-PT" dirty="0"/>
              <a:t>e disciplinas relacionadas. </a:t>
            </a:r>
            <a:endParaRPr lang="pt-BR" dirty="0"/>
          </a:p>
        </p:txBody>
      </p:sp>
      <p:sp>
        <p:nvSpPr>
          <p:cNvPr id="4" name="AutoShape 2" descr="Resultado de imagem para tefko saracev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160338"/>
            <a:ext cx="17811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862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pt-BR" dirty="0"/>
              <a:t>R</a:t>
            </a:r>
            <a:r>
              <a:rPr lang="pt-BR" dirty="0" smtClean="0"/>
              <a:t>elevância: relação entre conhecimento do assunto e um tópico (questão) sobre o assunto. </a:t>
            </a:r>
          </a:p>
          <a:p>
            <a:pPr marL="137160" indent="0" algn="just">
              <a:buNone/>
            </a:pPr>
            <a:endParaRPr lang="pt-BR" dirty="0"/>
          </a:p>
          <a:p>
            <a:pPr marL="137160" indent="0" algn="just">
              <a:buNone/>
            </a:pPr>
            <a:r>
              <a:rPr lang="pt-BR" dirty="0"/>
              <a:t>P</a:t>
            </a:r>
            <a:r>
              <a:rPr lang="pt-BR" dirty="0" smtClean="0"/>
              <a:t>ertinência: relação entre estoque de conhecimento e o conhecimento do assunto ou a literatura sobre o assunto. </a:t>
            </a:r>
          </a:p>
          <a:p>
            <a:pPr marL="137160" indent="0" algn="just">
              <a:buNone/>
            </a:pPr>
            <a:endParaRPr lang="pt-BR" dirty="0"/>
          </a:p>
          <a:p>
            <a:pPr marL="137160" indent="0" algn="just">
              <a:buNone/>
            </a:pPr>
            <a:r>
              <a:rPr lang="pt-PT" dirty="0"/>
              <a:t>Sugere-se que exista um ciclo de vários sistemas de </a:t>
            </a:r>
            <a:r>
              <a:rPr lang="pt-PT" dirty="0" smtClean="0"/>
              <a:t>relevâncias interconectados e não independentes. </a:t>
            </a:r>
            <a:endParaRPr lang="pt-PT" dirty="0"/>
          </a:p>
          <a:p>
            <a:pPr marL="13716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616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pt-BR" dirty="0" smtClean="0"/>
              <a:t>O mais significativo avanço no pensamento sobre a relevância </a:t>
            </a:r>
            <a:r>
              <a:rPr lang="pt-PT" dirty="0"/>
              <a:t>será </a:t>
            </a:r>
            <a:r>
              <a:rPr lang="pt-PT" dirty="0" smtClean="0"/>
              <a:t>conseguido </a:t>
            </a:r>
            <a:r>
              <a:rPr lang="pt-PT" dirty="0"/>
              <a:t>com a </a:t>
            </a:r>
            <a:r>
              <a:rPr lang="pt-PT" dirty="0" smtClean="0"/>
              <a:t>interação </a:t>
            </a:r>
            <a:r>
              <a:rPr lang="pt-PT" dirty="0"/>
              <a:t>entre estes </a:t>
            </a:r>
            <a:r>
              <a:rPr lang="pt-PT" dirty="0" smtClean="0"/>
              <a:t>sistemas.</a:t>
            </a:r>
            <a:endParaRPr lang="pt-PT" dirty="0"/>
          </a:p>
          <a:p>
            <a:pPr marL="137160" indent="0" algn="just">
              <a:buNone/>
            </a:pP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2924944"/>
            <a:ext cx="419100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Relevância na Ciência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Ciência </a:t>
            </a:r>
            <a:r>
              <a:rPr lang="pt-PT" dirty="0"/>
              <a:t>da </a:t>
            </a:r>
            <a:r>
              <a:rPr lang="pt-PT" dirty="0" smtClean="0"/>
              <a:t>Informação juntamente </a:t>
            </a:r>
            <a:r>
              <a:rPr lang="pt-PT" dirty="0"/>
              <a:t>com a lógica e filosofia, </a:t>
            </a:r>
            <a:r>
              <a:rPr lang="pt-PT" dirty="0" smtClean="0"/>
              <a:t>surge para </a:t>
            </a:r>
            <a:r>
              <a:rPr lang="pt-PT" dirty="0"/>
              <a:t>lidar com </a:t>
            </a:r>
            <a:r>
              <a:rPr lang="pt-PT" dirty="0" smtClean="0"/>
              <a:t>a relevância - </a:t>
            </a:r>
            <a:r>
              <a:rPr lang="pt-PT" dirty="0"/>
              <a:t>uma noção </a:t>
            </a:r>
            <a:r>
              <a:rPr lang="pt-PT" dirty="0" smtClean="0"/>
              <a:t>humana.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 </a:t>
            </a:r>
            <a:r>
              <a:rPr lang="pt-PT" dirty="0"/>
              <a:t>preocupação com a relevância, como </a:t>
            </a:r>
            <a:r>
              <a:rPr lang="pt-PT" dirty="0" smtClean="0"/>
              <a:t>noção </a:t>
            </a:r>
            <a:r>
              <a:rPr lang="pt-PT" dirty="0"/>
              <a:t>fundamental </a:t>
            </a:r>
            <a:r>
              <a:rPr lang="pt-PT" dirty="0" smtClean="0"/>
              <a:t>da Ciência da Informação está ligada à resolução dos </a:t>
            </a:r>
            <a:r>
              <a:rPr lang="pt-PT" dirty="0"/>
              <a:t>problemas de comunicação científica. </a:t>
            </a:r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 </a:t>
            </a:r>
            <a:r>
              <a:rPr lang="pt-PT" dirty="0"/>
              <a:t>relevância é </a:t>
            </a:r>
            <a:r>
              <a:rPr lang="pt-PT" dirty="0" smtClean="0"/>
              <a:t>considerada uma medida de eficácia do contato entre </a:t>
            </a:r>
            <a:r>
              <a:rPr lang="pt-PT" dirty="0"/>
              <a:t>uma fonte e um </a:t>
            </a:r>
            <a:r>
              <a:rPr lang="pt-PT" dirty="0" smtClean="0"/>
              <a:t>destino, </a:t>
            </a:r>
            <a:r>
              <a:rPr lang="pt-PT" dirty="0"/>
              <a:t>em um processo de comunicação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796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Relevância na Ciência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Os </a:t>
            </a:r>
            <a:r>
              <a:rPr lang="pt-PT" dirty="0"/>
              <a:t>diferentes pontos de vista </a:t>
            </a:r>
            <a:r>
              <a:rPr lang="pt-PT" dirty="0" smtClean="0"/>
              <a:t>sobre relevância são </a:t>
            </a:r>
            <a:r>
              <a:rPr lang="pt-PT" dirty="0"/>
              <a:t>interpretados e relacionados dentro de uma estrutura de comunicação do conhecimento. </a:t>
            </a:r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Diferentes pontos de vista surgiram porque a relevância é considerada em diferentes pontos do processo de comunicação de conhecimentos. 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Sugere-se </a:t>
            </a:r>
            <a:r>
              <a:rPr lang="pt-PT" dirty="0"/>
              <a:t>que </a:t>
            </a:r>
            <a:r>
              <a:rPr lang="pt-PT" dirty="0" smtClean="0"/>
              <a:t>existe </a:t>
            </a:r>
            <a:r>
              <a:rPr lang="pt-PT" dirty="0"/>
              <a:t>um </a:t>
            </a:r>
            <a:r>
              <a:rPr lang="pt-PT" dirty="0" smtClean="0"/>
              <a:t>ciclo </a:t>
            </a:r>
            <a:r>
              <a:rPr lang="pt-PT" dirty="0"/>
              <a:t>de vários sistemas de </a:t>
            </a:r>
            <a:r>
              <a:rPr lang="pt-PT" dirty="0" smtClean="0"/>
              <a:t>relevâncias</a:t>
            </a:r>
            <a:r>
              <a:rPr lang="pt-PT" dirty="0"/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093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Relevância na Ciência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Em sentido fundamental, relevância tem a ver com a eficácia da comunicação. 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Subjacente </a:t>
            </a:r>
            <a:r>
              <a:rPr lang="pt-PT" dirty="0"/>
              <a:t>a todos os sistemas de informação </a:t>
            </a:r>
            <a:r>
              <a:rPr lang="pt-PT" dirty="0" smtClean="0"/>
              <a:t>deve haver a interpretação </a:t>
            </a:r>
            <a:r>
              <a:rPr lang="pt-PT" dirty="0"/>
              <a:t>da noção de </a:t>
            </a:r>
            <a:r>
              <a:rPr lang="pt-PT" dirty="0" smtClean="0"/>
              <a:t>relevância.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Importante explorar o significado da relevância na Ciência da Informação e fornecer um quadro das várias interpretações de relevância.</a:t>
            </a:r>
            <a:endParaRPr lang="pt-PT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732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Relevância para a 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just">
              <a:buNone/>
            </a:pPr>
            <a:endParaRPr lang="pt-PT" dirty="0"/>
          </a:p>
          <a:p>
            <a:pPr marL="137160" indent="0" algn="just">
              <a:buNone/>
            </a:pPr>
            <a:r>
              <a:rPr lang="pt-PT" sz="3600" dirty="0"/>
              <a:t>R</a:t>
            </a:r>
            <a:r>
              <a:rPr lang="pt-PT" sz="3600" dirty="0" smtClean="0"/>
              <a:t>elações de especificação/explicação, especialmente aquelas ligadas à dedução, implicação,  consequências lógicas e em menor extensão, em indução e formação de conceitos. </a:t>
            </a:r>
            <a:endParaRPr lang="pt-PT" sz="36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069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Relevância para a Filosofia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PT" dirty="0"/>
          </a:p>
          <a:p>
            <a:pPr marL="137160" indent="0" algn="just">
              <a:buNone/>
            </a:pPr>
            <a:r>
              <a:rPr lang="pt-PT" sz="3600" dirty="0"/>
              <a:t>V</a:t>
            </a:r>
            <a:r>
              <a:rPr lang="pt-PT" sz="3600" dirty="0" smtClean="0"/>
              <a:t>inculada às explicações da tematicidade e teoria da significação.</a:t>
            </a:r>
            <a:endParaRPr lang="pt-PT" sz="36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378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Relevância para a Ciência da Informação?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en-US" dirty="0"/>
              <a:t>I</a:t>
            </a:r>
            <a:r>
              <a:rPr lang="pt-PT" dirty="0" smtClean="0"/>
              <a:t>nterpretação dos problemas de comunicação científica. </a:t>
            </a:r>
            <a:endParaRPr lang="pt-PT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marL="137160" indent="0" algn="just">
              <a:buNone/>
            </a:pPr>
            <a:r>
              <a:rPr lang="pt-BR" dirty="0" smtClean="0"/>
              <a:t>COMUNICAÇÃO CIENTÍFICA</a:t>
            </a:r>
          </a:p>
          <a:p>
            <a:pPr algn="just">
              <a:buFontTx/>
              <a:buChar char="-"/>
            </a:pPr>
            <a:r>
              <a:rPr lang="pt-BR" dirty="0" smtClean="0"/>
              <a:t>Revistas científicas</a:t>
            </a:r>
          </a:p>
          <a:p>
            <a:pPr algn="just">
              <a:buFontTx/>
              <a:buChar char="-"/>
            </a:pPr>
            <a:r>
              <a:rPr lang="pt-BR" dirty="0" smtClean="0"/>
              <a:t>Colégios invisíveis</a:t>
            </a:r>
          </a:p>
          <a:p>
            <a:pPr algn="just">
              <a:buFontTx/>
              <a:buChar char="-"/>
            </a:pPr>
            <a:r>
              <a:rPr lang="pt-BR" dirty="0" smtClean="0"/>
              <a:t>Sociedades profissionais </a:t>
            </a:r>
          </a:p>
          <a:p>
            <a:pPr algn="just">
              <a:buFontTx/>
              <a:buChar char="-"/>
            </a:pPr>
            <a:r>
              <a:rPr lang="pt-BR" dirty="0" smtClean="0"/>
              <a:t>Conferências</a:t>
            </a:r>
          </a:p>
          <a:p>
            <a:pPr algn="just">
              <a:buFontTx/>
              <a:buChar char="-"/>
            </a:pPr>
            <a:r>
              <a:rPr lang="pt-BR" dirty="0"/>
              <a:t>Tipo de informação buscada</a:t>
            </a:r>
          </a:p>
          <a:p>
            <a:pPr algn="just">
              <a:buFontTx/>
              <a:buChar char="-"/>
            </a:pPr>
            <a:r>
              <a:rPr lang="pt-BR" dirty="0"/>
              <a:t>Mecanismos para sistematização de publicações</a:t>
            </a:r>
          </a:p>
          <a:p>
            <a:pPr algn="just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042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Relevância para a Ciência da Informação?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69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1930 – 1940 – O que é relevante para um assunto?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1940 – 1950 – Sistemas de recuperação da informação. </a:t>
            </a:r>
          </a:p>
          <a:p>
            <a:pPr marL="137160" indent="0" algn="just">
              <a:buNone/>
            </a:pPr>
            <a:endParaRPr lang="pt-BR" dirty="0"/>
          </a:p>
          <a:p>
            <a:pPr marL="137160" indent="0" algn="just">
              <a:buNone/>
            </a:pPr>
            <a:r>
              <a:rPr lang="pt-BR" dirty="0" smtClean="0"/>
              <a:t>Exemplo: </a:t>
            </a:r>
            <a:r>
              <a:rPr lang="pt-BR" dirty="0"/>
              <a:t>os mecanismos de busca na </a:t>
            </a:r>
            <a:r>
              <a:rPr lang="pt-BR" dirty="0" smtClean="0"/>
              <a:t>web (bibliotecas)</a:t>
            </a:r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69160"/>
            <a:ext cx="1849388" cy="18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560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189</TotalTime>
  <Words>739</Words>
  <Application>Microsoft Office PowerPoint</Application>
  <PresentationFormat>Apresentação na tela (4:3)</PresentationFormat>
  <Paragraphs>117</Paragraphs>
  <Slides>21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3" baseType="lpstr">
      <vt:lpstr>Ápice</vt:lpstr>
      <vt:lpstr>Equation</vt:lpstr>
      <vt:lpstr>Relevância</vt:lpstr>
      <vt:lpstr>Tefko Saracevic</vt:lpstr>
      <vt:lpstr>Relevância na Ciência da Informação</vt:lpstr>
      <vt:lpstr>Relevância na Ciência da Informação</vt:lpstr>
      <vt:lpstr>Relevância na Ciência da Informação</vt:lpstr>
      <vt:lpstr>Relevância para a Lógica</vt:lpstr>
      <vt:lpstr>Relevância para a Filosofia</vt:lpstr>
      <vt:lpstr>Relevância para a Ciência da Informação?</vt:lpstr>
      <vt:lpstr>Relevância para a Ciência da Informação?</vt:lpstr>
      <vt:lpstr>Comunicação do Conhecimento</vt:lpstr>
      <vt:lpstr>Pertinência</vt:lpstr>
      <vt:lpstr>Exemplo de controle de qualidade da indexação em SRIs</vt:lpstr>
      <vt:lpstr>Exemplo de um controle de qualidade em indexação</vt:lpstr>
      <vt:lpstr>Controle da Qualidade</vt:lpstr>
      <vt:lpstr>Controle da Qualidade</vt:lpstr>
      <vt:lpstr>Controle da Qualidade</vt:lpstr>
      <vt:lpstr>Controle da Qualidade</vt:lpstr>
      <vt:lpstr>Controle da Qualidade</vt:lpstr>
      <vt:lpstr>Controle da Qualidade</vt:lpstr>
      <vt:lpstr>Considerações</vt:lpstr>
      <vt:lpstr>Considerações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Relevância</dc:title>
  <dc:creator>admcbd</dc:creator>
  <cp:lastModifiedBy>admcbd</cp:lastModifiedBy>
  <cp:revision>18</cp:revision>
  <dcterms:created xsi:type="dcterms:W3CDTF">2015-04-06T16:05:54Z</dcterms:created>
  <dcterms:modified xsi:type="dcterms:W3CDTF">2015-04-07T16:40:37Z</dcterms:modified>
</cp:coreProperties>
</file>