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6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4"/>
  </p:notesMasterIdLst>
  <p:handoutMasterIdLst>
    <p:handoutMasterId r:id="rId35"/>
  </p:handoutMasterIdLst>
  <p:sldIdLst>
    <p:sldId id="447" r:id="rId13"/>
    <p:sldId id="881" r:id="rId14"/>
    <p:sldId id="870" r:id="rId15"/>
    <p:sldId id="871" r:id="rId16"/>
    <p:sldId id="873" r:id="rId17"/>
    <p:sldId id="874" r:id="rId18"/>
    <p:sldId id="872" r:id="rId19"/>
    <p:sldId id="877" r:id="rId20"/>
    <p:sldId id="891" r:id="rId21"/>
    <p:sldId id="878" r:id="rId22"/>
    <p:sldId id="882" r:id="rId23"/>
    <p:sldId id="883" r:id="rId24"/>
    <p:sldId id="884" r:id="rId25"/>
    <p:sldId id="885" r:id="rId26"/>
    <p:sldId id="886" r:id="rId27"/>
    <p:sldId id="887" r:id="rId28"/>
    <p:sldId id="888" r:id="rId29"/>
    <p:sldId id="889" r:id="rId30"/>
    <p:sldId id="890" r:id="rId31"/>
    <p:sldId id="855" r:id="rId32"/>
    <p:sldId id="869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688"/>
    <a:srgbClr val="90272A"/>
    <a:srgbClr val="000000"/>
    <a:srgbClr val="DCD324"/>
    <a:srgbClr val="C0C1BF"/>
    <a:srgbClr val="226A8A"/>
    <a:srgbClr val="7B2629"/>
    <a:srgbClr val="4D4D4F"/>
    <a:srgbClr val="505150"/>
    <a:srgbClr val="205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630"/>
  </p:normalViewPr>
  <p:slideViewPr>
    <p:cSldViewPr snapToGrid="0" snapToObjects="1">
      <p:cViewPr varScale="1">
        <p:scale>
          <a:sx n="82" d="100"/>
          <a:sy n="82" d="100"/>
        </p:scale>
        <p:origin x="102" y="119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Planilha_do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Planilha_do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421868306721309E-2"/>
          <c:y val="6.2525738628757682E-2"/>
          <c:w val="0.82410261135174734"/>
          <c:h val="0.81086049527431592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Planilha1!$E$14:$E$19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3.0001000000000002</c:v>
                </c:pt>
                <c:pt idx="3">
                  <c:v>5</c:v>
                </c:pt>
                <c:pt idx="4">
                  <c:v>5.0000999999999998</c:v>
                </c:pt>
                <c:pt idx="5">
                  <c:v>6</c:v>
                </c:pt>
              </c:numCache>
            </c:numRef>
          </c:xVal>
          <c:yVal>
            <c:numRef>
              <c:f>Planilha1!$F$14:$F$19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-6</c:v>
                </c:pt>
                <c:pt idx="3">
                  <c:v>-6</c:v>
                </c:pt>
                <c:pt idx="4">
                  <c:v>0</c:v>
                </c:pt>
                <c:pt idx="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53B-4B50-A825-E1DB3D4EC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4551311"/>
        <c:axId val="294538831"/>
      </c:scatterChart>
      <c:valAx>
        <c:axId val="2945513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t(s)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4538831"/>
        <c:crosses val="autoZero"/>
        <c:crossBetween val="midCat"/>
      </c:valAx>
      <c:valAx>
        <c:axId val="294538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a(m/s</a:t>
                </a:r>
                <a:r>
                  <a:rPr lang="pt-BR" baseline="30000"/>
                  <a:t>2</a:t>
                </a:r>
                <a:r>
                  <a:rPr lang="pt-BR" baseline="0"/>
                  <a:t>)</a:t>
                </a:r>
                <a:endParaRPr lang="pt-BR"/>
              </a:p>
            </c:rich>
          </c:tx>
          <c:layout>
            <c:manualLayout>
              <c:xMode val="edge"/>
              <c:yMode val="edge"/>
              <c:x val="4.7642717135434739E-3"/>
              <c:y val="0.380740333217998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45513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191207349081364"/>
          <c:y val="5.2824074074074072E-2"/>
          <c:w val="0.82847681539807527"/>
          <c:h val="0.7286960484106153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Planilha1!$D$34:$D$36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5</c:v>
                </c:pt>
              </c:numCache>
            </c:numRef>
          </c:xVal>
          <c:yVal>
            <c:numRef>
              <c:f>Planilha1!$E$34:$E$36</c:f>
              <c:numCache>
                <c:formatCode>General</c:formatCode>
                <c:ptCount val="3"/>
                <c:pt idx="0">
                  <c:v>0</c:v>
                </c:pt>
                <c:pt idx="1">
                  <c:v>12</c:v>
                </c:pt>
                <c:pt idx="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65-4898-8B7C-E84E6AE87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4542991"/>
        <c:axId val="294548815"/>
      </c:scatterChart>
      <c:valAx>
        <c:axId val="2945429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t(s)</a:t>
                </a:r>
              </a:p>
            </c:rich>
          </c:tx>
          <c:layout>
            <c:manualLayout>
              <c:xMode val="edge"/>
              <c:yMode val="edge"/>
              <c:x val="0.46562270341207351"/>
              <c:y val="0.878680373286672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4548815"/>
        <c:crosses val="autoZero"/>
        <c:crossBetween val="midCat"/>
      </c:valAx>
      <c:valAx>
        <c:axId val="294548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v(m/s)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45429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7003499562555"/>
          <c:y val="5.0925925925925923E-2"/>
          <c:w val="0.82997440944881895"/>
          <c:h val="0.82775444736074655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Planilha1!$E$5:$E$10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3.0001000000000002</c:v>
                </c:pt>
                <c:pt idx="3">
                  <c:v>5</c:v>
                </c:pt>
                <c:pt idx="4">
                  <c:v>5.0000999999999998</c:v>
                </c:pt>
                <c:pt idx="5">
                  <c:v>6</c:v>
                </c:pt>
              </c:numCache>
            </c:numRef>
          </c:xVal>
          <c:yVal>
            <c:numRef>
              <c:f>Planilha1!$F$5:$F$10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-30</c:v>
                </c:pt>
                <c:pt idx="3">
                  <c:v>-30</c:v>
                </c:pt>
                <c:pt idx="4">
                  <c:v>0</c:v>
                </c:pt>
                <c:pt idx="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067-4E90-8A6E-D930E055E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219727"/>
        <c:axId val="290218063"/>
      </c:scatterChart>
      <c:valAx>
        <c:axId val="2902197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0218063"/>
        <c:crosses val="autoZero"/>
        <c:crossBetween val="midCat"/>
      </c:valAx>
      <c:valAx>
        <c:axId val="290218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F(N)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02197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25919597293739"/>
          <c:y val="2.8674080726741623E-2"/>
          <c:w val="0.81069388320594826"/>
          <c:h val="0.72589047830041997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Planilha1!$D$51:$D$53</c:f>
              <c:numCache>
                <c:formatCode>General</c:formatCode>
                <c:ptCount val="3"/>
                <c:pt idx="0">
                  <c:v>0</c:v>
                </c:pt>
                <c:pt idx="1">
                  <c:v>10</c:v>
                </c:pt>
                <c:pt idx="2">
                  <c:v>17.8</c:v>
                </c:pt>
              </c:numCache>
            </c:numRef>
          </c:xVal>
          <c:yVal>
            <c:numRef>
              <c:f>Planilha1!$E$51:$E$53</c:f>
              <c:numCache>
                <c:formatCode>General</c:formatCode>
                <c:ptCount val="3"/>
                <c:pt idx="0">
                  <c:v>0</c:v>
                </c:pt>
                <c:pt idx="1">
                  <c:v>39</c:v>
                </c:pt>
                <c:pt idx="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D57-4664-9204-67E5BDE9C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5879823"/>
        <c:axId val="285883983"/>
      </c:scatterChart>
      <c:valAx>
        <c:axId val="2858798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5883983"/>
        <c:crosses val="autoZero"/>
        <c:crossBetween val="midCat"/>
        <c:majorUnit val="2"/>
      </c:valAx>
      <c:valAx>
        <c:axId val="285883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v(m/s)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58798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Planilha1!$D$70:$D$81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5.0000999999999998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</c:numCache>
            </c:numRef>
          </c:xVal>
          <c:yVal>
            <c:numRef>
              <c:f>Planilha1!$E$70:$E$81</c:f>
              <c:numCache>
                <c:formatCode>General</c:formatCode>
                <c:ptCount val="12"/>
                <c:pt idx="0">
                  <c:v>0</c:v>
                </c:pt>
                <c:pt idx="1">
                  <c:v>0.2</c:v>
                </c:pt>
                <c:pt idx="2">
                  <c:v>0.8</c:v>
                </c:pt>
                <c:pt idx="3">
                  <c:v>1.8</c:v>
                </c:pt>
                <c:pt idx="4">
                  <c:v>3.2</c:v>
                </c:pt>
                <c:pt idx="5">
                  <c:v>5</c:v>
                </c:pt>
                <c:pt idx="6">
                  <c:v>5.0001999999999995</c:v>
                </c:pt>
                <c:pt idx="7">
                  <c:v>7</c:v>
                </c:pt>
                <c:pt idx="8">
                  <c:v>9</c:v>
                </c:pt>
                <c:pt idx="9">
                  <c:v>11</c:v>
                </c:pt>
                <c:pt idx="10">
                  <c:v>13</c:v>
                </c:pt>
                <c:pt idx="11">
                  <c:v>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229-4130-BE24-296A04200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2084351"/>
        <c:axId val="262093503"/>
      </c:scatterChart>
      <c:valAx>
        <c:axId val="2620843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2093503"/>
        <c:crosses val="autoZero"/>
        <c:crossBetween val="midCat"/>
      </c:valAx>
      <c:valAx>
        <c:axId val="262093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x(t)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208435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27/06/2022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13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73.png"/><Relationship Id="rId21" Type="http://schemas.openxmlformats.org/officeDocument/2006/relationships/image" Target="../media/image33.png"/><Relationship Id="rId7" Type="http://schemas.openxmlformats.org/officeDocument/2006/relationships/image" Target="../media/image67.png"/><Relationship Id="rId12" Type="http://schemas.openxmlformats.org/officeDocument/2006/relationships/image" Target="../media/image62.png"/><Relationship Id="rId17" Type="http://schemas.openxmlformats.org/officeDocument/2006/relationships/image" Target="../media/image72.png"/><Relationship Id="rId2" Type="http://schemas.openxmlformats.org/officeDocument/2006/relationships/image" Target="../media/image54.png"/><Relationship Id="rId16" Type="http://schemas.openxmlformats.org/officeDocument/2006/relationships/image" Target="../media/image69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24" Type="http://schemas.openxmlformats.org/officeDocument/2006/relationships/image" Target="../media/image330.png"/><Relationship Id="rId5" Type="http://schemas.openxmlformats.org/officeDocument/2006/relationships/image" Target="../media/image65.png"/><Relationship Id="rId15" Type="http://schemas.openxmlformats.org/officeDocument/2006/relationships/image" Target="../media/image30.png"/><Relationship Id="rId23" Type="http://schemas.openxmlformats.org/officeDocument/2006/relationships/image" Target="../media/image34.png"/><Relationship Id="rId10" Type="http://schemas.openxmlformats.org/officeDocument/2006/relationships/image" Target="../media/image70.png"/><Relationship Id="rId19" Type="http://schemas.openxmlformats.org/officeDocument/2006/relationships/image" Target="../media/image7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image" Target="../media/image87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79.png"/><Relationship Id="rId12" Type="http://schemas.openxmlformats.org/officeDocument/2006/relationships/image" Target="../media/image520.png"/><Relationship Id="rId17" Type="http://schemas.openxmlformats.org/officeDocument/2006/relationships/image" Target="../media/image8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3.png"/><Relationship Id="rId20" Type="http://schemas.openxmlformats.org/officeDocument/2006/relationships/image" Target="../media/image89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780.png"/><Relationship Id="rId11" Type="http://schemas.openxmlformats.org/officeDocument/2006/relationships/image" Target="../media/image410.png"/><Relationship Id="rId5" Type="http://schemas.openxmlformats.org/officeDocument/2006/relationships/image" Target="../media/image310.png"/><Relationship Id="rId15" Type="http://schemas.openxmlformats.org/officeDocument/2006/relationships/image" Target="../media/image36.png"/><Relationship Id="rId10" Type="http://schemas.openxmlformats.org/officeDocument/2006/relationships/image" Target="../media/image85.png"/><Relationship Id="rId19" Type="http://schemas.openxmlformats.org/officeDocument/2006/relationships/image" Target="../media/image88.png"/><Relationship Id="rId4" Type="http://schemas.openxmlformats.org/officeDocument/2006/relationships/image" Target="../media/image15.wmf"/><Relationship Id="rId9" Type="http://schemas.openxmlformats.org/officeDocument/2006/relationships/image" Target="../media/image84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4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11.png"/><Relationship Id="rId12" Type="http://schemas.openxmlformats.org/officeDocument/2006/relationships/image" Target="../media/image9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1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2.png"/><Relationship Id="rId11" Type="http://schemas.openxmlformats.org/officeDocument/2006/relationships/image" Target="../media/image92.png"/><Relationship Id="rId5" Type="http://schemas.openxmlformats.org/officeDocument/2006/relationships/image" Target="../media/image101.png"/><Relationship Id="rId15" Type="http://schemas.openxmlformats.org/officeDocument/2006/relationships/image" Target="../media/image95.png"/><Relationship Id="rId10" Type="http://schemas.openxmlformats.org/officeDocument/2006/relationships/image" Target="../media/image820.png"/><Relationship Id="rId4" Type="http://schemas.openxmlformats.org/officeDocument/2006/relationships/image" Target="../media/image15.wmf"/><Relationship Id="rId9" Type="http://schemas.openxmlformats.org/officeDocument/2006/relationships/image" Target="../media/image37.png"/><Relationship Id="rId1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21.png"/><Relationship Id="rId3" Type="http://schemas.openxmlformats.org/officeDocument/2006/relationships/image" Target="../media/image920.png"/><Relationship Id="rId7" Type="http://schemas.openxmlformats.org/officeDocument/2006/relationships/image" Target="../media/image115.png"/><Relationship Id="rId12" Type="http://schemas.openxmlformats.org/officeDocument/2006/relationships/image" Target="../media/image10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4.png"/><Relationship Id="rId11" Type="http://schemas.openxmlformats.org/officeDocument/2006/relationships/image" Target="../media/image360.png"/><Relationship Id="rId5" Type="http://schemas.openxmlformats.org/officeDocument/2006/relationships/image" Target="../media/image113.png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98.png"/><Relationship Id="rId14" Type="http://schemas.openxmlformats.org/officeDocument/2006/relationships/image" Target="../media/image1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3.png"/><Relationship Id="rId7" Type="http://schemas.openxmlformats.org/officeDocument/2006/relationships/image" Target="../media/image370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120.png"/><Relationship Id="rId5" Type="http://schemas.openxmlformats.org/officeDocument/2006/relationships/image" Target="../media/image108.png"/><Relationship Id="rId10" Type="http://schemas.openxmlformats.org/officeDocument/2006/relationships/image" Target="../media/image119.png"/><Relationship Id="rId4" Type="http://schemas.openxmlformats.org/officeDocument/2006/relationships/image" Target="../media/image107.png"/><Relationship Id="rId9" Type="http://schemas.openxmlformats.org/officeDocument/2006/relationships/image" Target="../media/image1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50.png"/><Relationship Id="rId3" Type="http://schemas.openxmlformats.org/officeDocument/2006/relationships/image" Target="../media/image140.png"/><Relationship Id="rId7" Type="http://schemas.openxmlformats.org/officeDocument/2006/relationships/image" Target="../media/image126.png"/><Relationship Id="rId12" Type="http://schemas.openxmlformats.org/officeDocument/2006/relationships/image" Target="../media/image149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6.jpg"/><Relationship Id="rId15" Type="http://schemas.openxmlformats.org/officeDocument/2006/relationships/image" Target="../media/image152.png"/><Relationship Id="rId10" Type="http://schemas.openxmlformats.org/officeDocument/2006/relationships/image" Target="../media/image147.png"/><Relationship Id="rId4" Type="http://schemas.openxmlformats.org/officeDocument/2006/relationships/image" Target="../media/image123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18" Type="http://schemas.openxmlformats.org/officeDocument/2006/relationships/image" Target="../media/image168.png"/><Relationship Id="rId3" Type="http://schemas.openxmlformats.org/officeDocument/2006/relationships/image" Target="../media/image16.jp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17" Type="http://schemas.openxmlformats.org/officeDocument/2006/relationships/image" Target="../media/image133.png"/><Relationship Id="rId2" Type="http://schemas.openxmlformats.org/officeDocument/2006/relationships/image" Target="../media/image153.png"/><Relationship Id="rId16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11" Type="http://schemas.openxmlformats.org/officeDocument/2006/relationships/image" Target="../media/image131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10" Type="http://schemas.openxmlformats.org/officeDocument/2006/relationships/image" Target="../media/image160.png"/><Relationship Id="rId4" Type="http://schemas.openxmlformats.org/officeDocument/2006/relationships/image" Target="../media/image154.png"/><Relationship Id="rId9" Type="http://schemas.openxmlformats.org/officeDocument/2006/relationships/image" Target="../media/image130.png"/><Relationship Id="rId14" Type="http://schemas.openxmlformats.org/officeDocument/2006/relationships/image" Target="../media/image1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70.png"/><Relationship Id="rId7" Type="http://schemas.openxmlformats.org/officeDocument/2006/relationships/image" Target="../media/image174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10" Type="http://schemas.openxmlformats.org/officeDocument/2006/relationships/image" Target="../media/image136.png"/><Relationship Id="rId4" Type="http://schemas.openxmlformats.org/officeDocument/2006/relationships/image" Target="../media/image171.png"/><Relationship Id="rId9" Type="http://schemas.openxmlformats.org/officeDocument/2006/relationships/image" Target="../media/image1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89.png"/><Relationship Id="rId18" Type="http://schemas.openxmlformats.org/officeDocument/2006/relationships/image" Target="../media/image194.png"/><Relationship Id="rId3" Type="http://schemas.openxmlformats.org/officeDocument/2006/relationships/image" Target="../media/image138.png"/><Relationship Id="rId7" Type="http://schemas.openxmlformats.org/officeDocument/2006/relationships/image" Target="../media/image183.png"/><Relationship Id="rId12" Type="http://schemas.openxmlformats.org/officeDocument/2006/relationships/image" Target="../media/image188.png"/><Relationship Id="rId17" Type="http://schemas.openxmlformats.org/officeDocument/2006/relationships/image" Target="../media/image193.png"/><Relationship Id="rId2" Type="http://schemas.openxmlformats.org/officeDocument/2006/relationships/image" Target="../media/image137.png"/><Relationship Id="rId16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.png"/><Relationship Id="rId11" Type="http://schemas.openxmlformats.org/officeDocument/2006/relationships/image" Target="../media/image145.png"/><Relationship Id="rId5" Type="http://schemas.openxmlformats.org/officeDocument/2006/relationships/image" Target="../media/image142.png"/><Relationship Id="rId15" Type="http://schemas.openxmlformats.org/officeDocument/2006/relationships/image" Target="../media/image191.png"/><Relationship Id="rId10" Type="http://schemas.openxmlformats.org/officeDocument/2006/relationships/image" Target="../media/image186.png"/><Relationship Id="rId4" Type="http://schemas.openxmlformats.org/officeDocument/2006/relationships/image" Target="../media/image141.png"/><Relationship Id="rId9" Type="http://schemas.openxmlformats.org/officeDocument/2006/relationships/image" Target="../media/image185.png"/><Relationship Id="rId14" Type="http://schemas.openxmlformats.org/officeDocument/2006/relationships/image" Target="../media/image1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12" Type="http://schemas.openxmlformats.org/officeDocument/2006/relationships/image" Target="../media/image175.png"/><Relationship Id="rId17" Type="http://schemas.openxmlformats.org/officeDocument/2006/relationships/image" Target="../media/image17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4.png"/><Relationship Id="rId5" Type="http://schemas.openxmlformats.org/officeDocument/2006/relationships/image" Target="../media/image1310.png"/><Relationship Id="rId15" Type="http://schemas.openxmlformats.org/officeDocument/2006/relationships/image" Target="../media/image20.png"/><Relationship Id="rId19" Type="http://schemas.openxmlformats.org/officeDocument/2006/relationships/image" Target="../media/image23.png"/><Relationship Id="rId4" Type="http://schemas.openxmlformats.org/officeDocument/2006/relationships/image" Target="../media/image14.wmf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7756" y="-130000"/>
            <a:ext cx="8628487" cy="122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28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Fundamentos de Mecânica</a:t>
            </a:r>
            <a:r>
              <a:rPr lang="pt-BR" sz="32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/>
            </a:r>
            <a:br>
              <a:rPr lang="pt-BR" sz="32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b="1" kern="0" dirty="0">
                <a:ea typeface="+mj-ea"/>
                <a:cs typeface="Arial" pitchFamily="34" charset="0"/>
              </a:rPr>
              <a:t>4300151 - Primeiro semestre de 2022</a:t>
            </a:r>
          </a:p>
          <a:p>
            <a:pPr algn="ctr">
              <a:defRPr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24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 – Força de Atrito de contato entre sólidos. As leis de </a:t>
            </a:r>
            <a:r>
              <a:rPr lang="pt-BR" b="1" kern="0" dirty="0" err="1">
                <a:solidFill>
                  <a:srgbClr val="FF0000"/>
                </a:solidFill>
                <a:ea typeface="+mj-ea"/>
                <a:cs typeface="Arial" pitchFamily="34" charset="0"/>
              </a:rPr>
              <a:t>Amontons</a:t>
            </a:r>
            <a:r>
              <a:rPr lang="pt-BR" sz="1600" b="1" kern="0" dirty="0">
                <a:solidFill>
                  <a:srgbClr val="FF0000"/>
                </a:solidFill>
                <a:cs typeface="Arial" pitchFamily="34" charset="0"/>
              </a:rPr>
              <a:t>   </a:t>
            </a:r>
            <a:endParaRPr lang="pt-BR" sz="1600" b="1" kern="0" dirty="0">
              <a:solidFill>
                <a:srgbClr val="FF0000"/>
              </a:solidFill>
              <a:ea typeface="+mj-ea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68560" y="4079793"/>
            <a:ext cx="5076825" cy="90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 err="1"/>
              <a:t>Nilberto</a:t>
            </a:r>
            <a:r>
              <a:rPr lang="pt-BR" sz="1600" b="1" kern="0" dirty="0"/>
              <a:t> H. Medina e </a:t>
            </a:r>
            <a:r>
              <a:rPr lang="pt-BR" sz="1600" b="1" kern="0" dirty="0" err="1"/>
              <a:t>Vito</a:t>
            </a:r>
            <a:r>
              <a:rPr lang="pt-BR" sz="1600" b="1" kern="0" dirty="0"/>
              <a:t> R. </a:t>
            </a:r>
            <a:r>
              <a:rPr lang="pt-BR" sz="1600" b="1" kern="0" dirty="0" err="1"/>
              <a:t>Vanin</a:t>
            </a:r>
            <a:endParaRPr lang="pt-BR" sz="1600" b="1" kern="0" dirty="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sz="1600" b="1" kern="0" dirty="0">
                <a:solidFill>
                  <a:srgbClr val="002060"/>
                </a:solidFill>
              </a:rPr>
              <a:t>, </a:t>
            </a:r>
            <a:r>
              <a:rPr lang="pt-BR" sz="1600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sz="1600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</a:rPr>
              <a:t>27/06/2022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28" y="987051"/>
            <a:ext cx="4334525" cy="309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3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Tela 145"/>
          <p:cNvGrpSpPr/>
          <p:nvPr/>
        </p:nvGrpSpPr>
        <p:grpSpPr>
          <a:xfrm>
            <a:off x="7723815" y="766027"/>
            <a:ext cx="2120279" cy="5957411"/>
            <a:chOff x="0" y="114935"/>
            <a:chExt cx="1983740" cy="9137650"/>
          </a:xfrm>
        </p:grpSpPr>
        <p:sp>
          <p:nvSpPr>
            <p:cNvPr id="15" name="Retângulo 14"/>
            <p:cNvSpPr/>
            <p:nvPr/>
          </p:nvSpPr>
          <p:spPr>
            <a:xfrm>
              <a:off x="719455" y="7528560"/>
              <a:ext cx="1264285" cy="1724025"/>
            </a:xfrm>
            <a:prstGeom prst="rect">
              <a:avLst/>
            </a:prstGeom>
            <a:noFill/>
            <a:ln>
              <a:noFill/>
            </a:ln>
          </p:spPr>
        </p:sp>
        <p:grpSp>
          <p:nvGrpSpPr>
            <p:cNvPr id="16" name="Group 147"/>
            <p:cNvGrpSpPr>
              <a:grpSpLocks/>
            </p:cNvGrpSpPr>
            <p:nvPr/>
          </p:nvGrpSpPr>
          <p:grpSpPr bwMode="auto">
            <a:xfrm>
              <a:off x="229870" y="114935"/>
              <a:ext cx="704850" cy="1486535"/>
              <a:chOff x="2062" y="4130"/>
              <a:chExt cx="1110" cy="2341"/>
            </a:xfrm>
          </p:grpSpPr>
          <p:sp>
            <p:nvSpPr>
              <p:cNvPr id="18" name="Rectangle 148" descr="Tracejado vertical"/>
              <p:cNvSpPr>
                <a:spLocks noChangeArrowheads="1"/>
              </p:cNvSpPr>
              <p:nvPr/>
            </p:nvSpPr>
            <p:spPr bwMode="auto">
              <a:xfrm>
                <a:off x="2062" y="4130"/>
                <a:ext cx="180" cy="2340"/>
              </a:xfrm>
              <a:prstGeom prst="rect">
                <a:avLst/>
              </a:prstGeom>
              <a:pattFill prst="dashVert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9" name="Rectangle 149" descr="Tracejado vertical"/>
              <p:cNvSpPr>
                <a:spLocks noChangeArrowheads="1"/>
              </p:cNvSpPr>
              <p:nvPr/>
            </p:nvSpPr>
            <p:spPr bwMode="auto">
              <a:xfrm>
                <a:off x="2992" y="4130"/>
                <a:ext cx="180" cy="2341"/>
              </a:xfrm>
              <a:prstGeom prst="rect">
                <a:avLst/>
              </a:prstGeom>
              <a:pattFill prst="dashVert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cxnSp>
            <p:nvCxnSpPr>
              <p:cNvPr id="20" name="Line 150"/>
              <p:cNvCxnSpPr>
                <a:cxnSpLocks noChangeShapeType="1"/>
              </p:cNvCxnSpPr>
              <p:nvPr/>
            </p:nvCxnSpPr>
            <p:spPr bwMode="auto">
              <a:xfrm>
                <a:off x="2607" y="4673"/>
                <a:ext cx="0" cy="90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Line 151"/>
              <p:cNvCxnSpPr>
                <a:cxnSpLocks noChangeShapeType="1"/>
              </p:cNvCxnSpPr>
              <p:nvPr/>
            </p:nvCxnSpPr>
            <p:spPr bwMode="auto">
              <a:xfrm flipH="1">
                <a:off x="2245" y="5578"/>
                <a:ext cx="362" cy="36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Line 152"/>
              <p:cNvCxnSpPr>
                <a:cxnSpLocks noChangeShapeType="1"/>
              </p:cNvCxnSpPr>
              <p:nvPr/>
            </p:nvCxnSpPr>
            <p:spPr bwMode="auto">
              <a:xfrm>
                <a:off x="2607" y="5578"/>
                <a:ext cx="362" cy="36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" name="Oval 153"/>
              <p:cNvSpPr>
                <a:spLocks noChangeArrowheads="1"/>
              </p:cNvSpPr>
              <p:nvPr/>
            </p:nvSpPr>
            <p:spPr bwMode="auto">
              <a:xfrm>
                <a:off x="2426" y="4311"/>
                <a:ext cx="362" cy="36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cxnSp>
            <p:nvCxnSpPr>
              <p:cNvPr id="24" name="Line 154"/>
              <p:cNvCxnSpPr>
                <a:cxnSpLocks noChangeShapeType="1"/>
              </p:cNvCxnSpPr>
              <p:nvPr/>
            </p:nvCxnSpPr>
            <p:spPr bwMode="auto">
              <a:xfrm flipH="1">
                <a:off x="2410" y="4899"/>
                <a:ext cx="180" cy="33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Line 155"/>
              <p:cNvCxnSpPr>
                <a:cxnSpLocks noChangeShapeType="1"/>
              </p:cNvCxnSpPr>
              <p:nvPr/>
            </p:nvCxnSpPr>
            <p:spPr bwMode="auto">
              <a:xfrm>
                <a:off x="2620" y="4899"/>
                <a:ext cx="180" cy="33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7" name="Line 156"/>
            <p:cNvCxnSpPr>
              <a:cxnSpLocks noChangeShapeType="1"/>
            </p:cNvCxnSpPr>
            <p:nvPr/>
          </p:nvCxnSpPr>
          <p:spPr bwMode="auto">
            <a:xfrm>
              <a:off x="0" y="1609090"/>
              <a:ext cx="12642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" name="CaixaDeTexto 26"/>
          <p:cNvSpPr txBox="1"/>
          <p:nvPr/>
        </p:nvSpPr>
        <p:spPr>
          <a:xfrm>
            <a:off x="0" y="0"/>
            <a:ext cx="691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Ex. 2 – Criança parada no batente, conclusão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21011" y="363734"/>
            <a:ext cx="7545745" cy="665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Mostre que a componente normal da força da criança sobre o batente esquerdo tem mesmo módulo e sinal contrário àquela sobre o batente direito.</a:t>
            </a:r>
            <a:endParaRPr lang="pt-B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3051902" y="993259"/>
                <a:ext cx="2152641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902" y="993259"/>
                <a:ext cx="2152641" cy="670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116036" y="1019240"/>
            <a:ext cx="280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Segunda lei de Newton</a:t>
            </a:r>
          </a:p>
        </p:txBody>
      </p:sp>
      <p:cxnSp>
        <p:nvCxnSpPr>
          <p:cNvPr id="29" name="Conector reto 28"/>
          <p:cNvCxnSpPr/>
          <p:nvPr/>
        </p:nvCxnSpPr>
        <p:spPr>
          <a:xfrm>
            <a:off x="7097989" y="2341256"/>
            <a:ext cx="7258" cy="1362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8339402" y="2319259"/>
            <a:ext cx="7258" cy="1362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tângulo 30"/>
          <p:cNvSpPr/>
          <p:nvPr/>
        </p:nvSpPr>
        <p:spPr>
          <a:xfrm>
            <a:off x="7498632" y="2587702"/>
            <a:ext cx="447384" cy="75194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2" name="Conector de Seta Reta 31"/>
          <p:cNvCxnSpPr/>
          <p:nvPr/>
        </p:nvCxnSpPr>
        <p:spPr>
          <a:xfrm flipV="1">
            <a:off x="7590538" y="2141470"/>
            <a:ext cx="0" cy="44623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 flipV="1">
            <a:off x="7820379" y="2149486"/>
            <a:ext cx="0" cy="4302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flipH="1">
            <a:off x="6551693" y="2898607"/>
            <a:ext cx="530800" cy="449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>
            <a:off x="8346660" y="2885465"/>
            <a:ext cx="514723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>
            <a:off x="7757919" y="2973707"/>
            <a:ext cx="514723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>
            <a:off x="7722324" y="3339647"/>
            <a:ext cx="0" cy="53065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 flipH="1" flipV="1">
            <a:off x="7197582" y="2963675"/>
            <a:ext cx="524742" cy="74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7956754" y="2592501"/>
                <a:ext cx="336759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754" y="2592501"/>
                <a:ext cx="336759" cy="310598"/>
              </a:xfrm>
              <a:prstGeom prst="rect">
                <a:avLst/>
              </a:prstGeom>
              <a:blipFill>
                <a:blip r:embed="rId5"/>
                <a:stretch>
                  <a:fillRect l="-14545" r="-5455" b="-176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7161514" y="2577662"/>
                <a:ext cx="34714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514" y="2577662"/>
                <a:ext cx="347146" cy="310598"/>
              </a:xfrm>
              <a:prstGeom prst="rect">
                <a:avLst/>
              </a:prstGeom>
              <a:blipFill>
                <a:blip r:embed="rId6"/>
                <a:stretch>
                  <a:fillRect l="-15789" r="-3509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7624269" y="3475281"/>
                <a:ext cx="536015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269" y="3475281"/>
                <a:ext cx="536015" cy="310598"/>
              </a:xfrm>
              <a:prstGeom prst="rect">
                <a:avLst/>
              </a:prstGeom>
              <a:blipFill>
                <a:blip r:embed="rId7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7912286" y="1955848"/>
                <a:ext cx="510268" cy="329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286" y="1955848"/>
                <a:ext cx="510268" cy="329129"/>
              </a:xfrm>
              <a:prstGeom prst="rect">
                <a:avLst/>
              </a:prstGeom>
              <a:blipFill>
                <a:blip r:embed="rId8"/>
                <a:stretch>
                  <a:fillRect l="-10714" t="-40741" r="-7143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7004651" y="1927637"/>
                <a:ext cx="493981" cy="329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651" y="1927637"/>
                <a:ext cx="493981" cy="329129"/>
              </a:xfrm>
              <a:prstGeom prst="rect">
                <a:avLst/>
              </a:prstGeom>
              <a:blipFill>
                <a:blip r:embed="rId9"/>
                <a:stretch>
                  <a:fillRect l="-9877" t="-38889" r="-12346" b="-92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6682506" y="2530403"/>
                <a:ext cx="311945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506" y="2530403"/>
                <a:ext cx="311945" cy="312458"/>
              </a:xfrm>
              <a:prstGeom prst="rect">
                <a:avLst/>
              </a:prstGeom>
              <a:blipFill>
                <a:blip r:embed="rId10"/>
                <a:stretch>
                  <a:fillRect l="-15686" t="-41176" r="-70588" b="-176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8426337" y="2530403"/>
                <a:ext cx="322331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337" y="2530403"/>
                <a:ext cx="322331" cy="312458"/>
              </a:xfrm>
              <a:prstGeom prst="rect">
                <a:avLst/>
              </a:prstGeom>
              <a:blipFill>
                <a:blip r:embed="rId11"/>
                <a:stretch>
                  <a:fillRect l="-15094" t="-41176" r="-67925" b="-176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Agrupar 25">
            <a:extLst>
              <a:ext uri="{FF2B5EF4-FFF2-40B4-BE49-F238E27FC236}">
                <a16:creationId xmlns:a16="http://schemas.microsoft.com/office/drawing/2014/main" id="{FFAAC5D7-B97F-4E7A-A658-8E65CED0DD10}"/>
              </a:ext>
            </a:extLst>
          </p:cNvPr>
          <p:cNvGrpSpPr/>
          <p:nvPr/>
        </p:nvGrpSpPr>
        <p:grpSpPr>
          <a:xfrm>
            <a:off x="218380" y="1605723"/>
            <a:ext cx="3495215" cy="898193"/>
            <a:chOff x="218380" y="1605723"/>
            <a:chExt cx="3495215" cy="8981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218380" y="1605723"/>
                  <a:ext cx="2701173" cy="4251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 </a:t>
                  </a:r>
                  <a:r>
                    <a:rPr lang="pt-BR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=0→ </m:t>
                      </m:r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380" y="1605723"/>
                  <a:ext cx="2701173" cy="425181"/>
                </a:xfrm>
                <a:prstGeom prst="rect">
                  <a:avLst/>
                </a:prstGeom>
                <a:blipFill>
                  <a:blip r:embed="rId12"/>
                  <a:stretch>
                    <a:fillRect l="-2032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aixaDeTexto 45"/>
                <p:cNvSpPr txBox="1"/>
                <p:nvPr/>
              </p:nvSpPr>
              <p:spPr>
                <a:xfrm>
                  <a:off x="218380" y="2122401"/>
                  <a:ext cx="3495215" cy="3815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 </a:t>
                  </a:r>
                  <a:r>
                    <a:rPr lang="pt-BR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     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6" name="CaixaDeTexto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380" y="2122401"/>
                  <a:ext cx="3495215" cy="381515"/>
                </a:xfrm>
                <a:prstGeom prst="rect">
                  <a:avLst/>
                </a:prstGeom>
                <a:blipFill>
                  <a:blip r:embed="rId13"/>
                  <a:stretch>
                    <a:fillRect l="-1571" t="-7937" b="-2063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98199" y="3091100"/>
                <a:ext cx="399643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b>
                    </m:sSub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𝑎𝑡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𝑎𝑡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9" y="3091100"/>
                <a:ext cx="3996430" cy="381515"/>
              </a:xfrm>
              <a:prstGeom prst="rect">
                <a:avLst/>
              </a:prstGeom>
              <a:blipFill>
                <a:blip r:embed="rId14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Agrupar 51">
            <a:extLst>
              <a:ext uri="{FF2B5EF4-FFF2-40B4-BE49-F238E27FC236}">
                <a16:creationId xmlns:a16="http://schemas.microsoft.com/office/drawing/2014/main" id="{34715151-69B8-4675-B141-D589B6DE21BF}"/>
              </a:ext>
            </a:extLst>
          </p:cNvPr>
          <p:cNvGrpSpPr/>
          <p:nvPr/>
        </p:nvGrpSpPr>
        <p:grpSpPr>
          <a:xfrm>
            <a:off x="125868" y="3676317"/>
            <a:ext cx="7007048" cy="1022099"/>
            <a:chOff x="98199" y="3730487"/>
            <a:chExt cx="7007048" cy="1022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4647138" y="3730487"/>
                  <a:ext cx="24581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b="0" dirty="0"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Usando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a14:m>
                  <a:endPara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7138" y="3730487"/>
                  <a:ext cx="2458109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5955" t="-28261" r="-1241" b="-5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98199" y="4187367"/>
                  <a:ext cx="2231445" cy="565219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35×10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0,8</m:t>
                                </m:r>
                              </m:e>
                            </m:d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=219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99" y="4187367"/>
                  <a:ext cx="2231445" cy="56521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etângulo 7"/>
          <p:cNvSpPr/>
          <p:nvPr/>
        </p:nvSpPr>
        <p:spPr>
          <a:xfrm>
            <a:off x="125868" y="2445440"/>
            <a:ext cx="6453099" cy="665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Calcule o valor mínimo da componente normal da força da criança sobre o batente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46AF4F14-5E21-4BF3-ACA1-1280F5B29F6E}"/>
              </a:ext>
            </a:extLst>
          </p:cNvPr>
          <p:cNvGrpSpPr/>
          <p:nvPr/>
        </p:nvGrpSpPr>
        <p:grpSpPr>
          <a:xfrm>
            <a:off x="2813687" y="1647421"/>
            <a:ext cx="4746350" cy="388248"/>
            <a:chOff x="2813687" y="1647421"/>
            <a:chExt cx="4746350" cy="388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2813687" y="1689003"/>
                  <a:ext cx="1914177" cy="276999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   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3687" y="1689003"/>
                  <a:ext cx="1914177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1274" t="-2174" r="-2548" b="-3260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>
                  <a:extLst>
                    <a:ext uri="{FF2B5EF4-FFF2-40B4-BE49-F238E27FC236}">
                      <a16:creationId xmlns:a16="http://schemas.microsoft.com/office/drawing/2014/main" id="{BA2F56F5-096B-4DFD-97F9-ECEB99F02438}"/>
                    </a:ext>
                  </a:extLst>
                </p:cNvPr>
                <p:cNvSpPr txBox="1"/>
                <p:nvPr/>
              </p:nvSpPr>
              <p:spPr>
                <a:xfrm>
                  <a:off x="4865030" y="1647421"/>
                  <a:ext cx="2695007" cy="388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/>
                    <a:t>com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e>
                      </m:d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a14:m>
                  <a:r>
                    <a:rPr lang="pt-BR" sz="1600" dirty="0"/>
                    <a:t> e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pt-BR" sz="16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1" name="CaixaDeTexto 10">
                  <a:extLst>
                    <a:ext uri="{FF2B5EF4-FFF2-40B4-BE49-F238E27FC236}">
                      <a16:creationId xmlns:a16="http://schemas.microsoft.com/office/drawing/2014/main" id="{BA2F56F5-096B-4DFD-97F9-ECEB99F024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5030" y="1647421"/>
                  <a:ext cx="2695007" cy="388248"/>
                </a:xfrm>
                <a:prstGeom prst="rect">
                  <a:avLst/>
                </a:prstGeom>
                <a:blipFill>
                  <a:blip r:embed="rId18"/>
                  <a:stretch>
                    <a:fillRect l="-1131" b="-1562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6060A906-09F7-4C37-BC2A-5059F15E4643}"/>
              </a:ext>
            </a:extLst>
          </p:cNvPr>
          <p:cNvGrpSpPr/>
          <p:nvPr/>
        </p:nvGrpSpPr>
        <p:grpSpPr>
          <a:xfrm>
            <a:off x="-61617" y="3017311"/>
            <a:ext cx="6738639" cy="983486"/>
            <a:chOff x="-89286" y="3071481"/>
            <a:chExt cx="6738639" cy="9834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aixaDeTexto 47"/>
                <p:cNvSpPr txBox="1"/>
                <p:nvPr/>
              </p:nvSpPr>
              <p:spPr>
                <a:xfrm>
                  <a:off x="-89286" y="3681298"/>
                  <a:ext cx="25119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0≤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8" name="CaixaDeTexto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9286" y="3681298"/>
                  <a:ext cx="2511936" cy="369332"/>
                </a:xfrm>
                <a:prstGeom prst="rect">
                  <a:avLst/>
                </a:prstGeom>
                <a:blipFill>
                  <a:blip r:embed="rId1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CaixaDeTexto 48">
                  <a:extLst>
                    <a:ext uri="{FF2B5EF4-FFF2-40B4-BE49-F238E27FC236}">
                      <a16:creationId xmlns:a16="http://schemas.microsoft.com/office/drawing/2014/main" id="{40CF448D-8A5C-4DE3-8159-761D206D04E2}"/>
                    </a:ext>
                  </a:extLst>
                </p:cNvPr>
                <p:cNvSpPr txBox="1"/>
                <p:nvPr/>
              </p:nvSpPr>
              <p:spPr>
                <a:xfrm>
                  <a:off x="2467551" y="3685635"/>
                  <a:ext cx="20940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𝑚𝑔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9" name="CaixaDeTexto 48">
                  <a:extLst>
                    <a:ext uri="{FF2B5EF4-FFF2-40B4-BE49-F238E27FC236}">
                      <a16:creationId xmlns:a16="http://schemas.microsoft.com/office/drawing/2014/main" id="{40CF448D-8A5C-4DE3-8159-761D206D0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7551" y="3685635"/>
                  <a:ext cx="2094047" cy="369332"/>
                </a:xfrm>
                <a:prstGeom prst="rect">
                  <a:avLst/>
                </a:prstGeom>
                <a:blipFill>
                  <a:blip r:embed="rId20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>
                  <a:extLst>
                    <a:ext uri="{FF2B5EF4-FFF2-40B4-BE49-F238E27FC236}">
                      <a16:creationId xmlns:a16="http://schemas.microsoft.com/office/drawing/2014/main" id="{3E6EE50A-B5BB-4235-A1F6-CB65040309E9}"/>
                    </a:ext>
                  </a:extLst>
                </p:cNvPr>
                <p:cNvSpPr txBox="1"/>
                <p:nvPr/>
              </p:nvSpPr>
              <p:spPr>
                <a:xfrm>
                  <a:off x="4122859" y="3071481"/>
                  <a:ext cx="252649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Subtraindo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dos dois lados e usando </a:t>
                  </a:r>
                  <a14:m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) </m:t>
                      </m:r>
                    </m:oMath>
                  </a14:m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</a:t>
                  </a:r>
                  <a:endPara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CaixaDeTexto 11">
                  <a:extLst>
                    <a:ext uri="{FF2B5EF4-FFF2-40B4-BE49-F238E27FC236}">
                      <a16:creationId xmlns:a16="http://schemas.microsoft.com/office/drawing/2014/main" id="{3E6EE50A-B5BB-4235-A1F6-CB65040309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2859" y="3071481"/>
                  <a:ext cx="2526494" cy="646331"/>
                </a:xfrm>
                <a:prstGeom prst="rect">
                  <a:avLst/>
                </a:prstGeom>
                <a:blipFill>
                  <a:blip r:embed="rId21"/>
                  <a:stretch>
                    <a:fillRect l="-2174" t="-5660" b="-141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61465141-7C36-4872-883D-E85683DF17EE}"/>
              </a:ext>
            </a:extLst>
          </p:cNvPr>
          <p:cNvGrpSpPr/>
          <p:nvPr/>
        </p:nvGrpSpPr>
        <p:grpSpPr>
          <a:xfrm>
            <a:off x="2617940" y="3919549"/>
            <a:ext cx="4972598" cy="516745"/>
            <a:chOff x="2813688" y="4134380"/>
            <a:chExt cx="4972598" cy="5167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6974333" y="4134380"/>
                  <a:ext cx="811953" cy="5167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4333" y="4134380"/>
                  <a:ext cx="811953" cy="51674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159B4919-73EB-41CE-8F19-66220594F3DB}"/>
                    </a:ext>
                  </a:extLst>
                </p:cNvPr>
                <p:cNvSpPr txBox="1"/>
                <p:nvPr/>
              </p:nvSpPr>
              <p:spPr>
                <a:xfrm>
                  <a:off x="2813688" y="4242495"/>
                  <a:ext cx="4111548" cy="3815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Supondo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𝑎𝑡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𝑎𝑡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)→</m:t>
                      </m:r>
                    </m:oMath>
                  </a14:m>
                  <a:r>
                    <a:rPr lang="pt-BR" dirty="0"/>
                    <a:t> </a:t>
                  </a:r>
                </a:p>
              </p:txBody>
            </p:sp>
          </mc:Choice>
          <mc:Fallback xmlns="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159B4919-73EB-41CE-8F19-66220594F3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3688" y="4242495"/>
                  <a:ext cx="4111548" cy="381515"/>
                </a:xfrm>
                <a:prstGeom prst="rect">
                  <a:avLst/>
                </a:prstGeom>
                <a:blipFill>
                  <a:blip r:embed="rId23"/>
                  <a:stretch>
                    <a:fillRect l="-1185" t="-9677" b="-2258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3462C6A5-34FC-4A6F-AC74-F371B3A2E943}"/>
              </a:ext>
            </a:extLst>
          </p:cNvPr>
          <p:cNvGrpSpPr/>
          <p:nvPr/>
        </p:nvGrpSpPr>
        <p:grpSpPr>
          <a:xfrm>
            <a:off x="7489834" y="563103"/>
            <a:ext cx="1585286" cy="1540893"/>
            <a:chOff x="7489834" y="563103"/>
            <a:chExt cx="1585286" cy="1540893"/>
          </a:xfrm>
        </p:grpSpPr>
        <p:cxnSp>
          <p:nvCxnSpPr>
            <p:cNvPr id="54" name="Conector de Seta Reta 53">
              <a:extLst>
                <a:ext uri="{FF2B5EF4-FFF2-40B4-BE49-F238E27FC236}">
                  <a16:creationId xmlns:a16="http://schemas.microsoft.com/office/drawing/2014/main" id="{5F60336B-6CB8-4ECF-B64F-E3E54B295752}"/>
                </a:ext>
              </a:extLst>
            </p:cNvPr>
            <p:cNvCxnSpPr/>
            <p:nvPr/>
          </p:nvCxnSpPr>
          <p:spPr>
            <a:xfrm>
              <a:off x="7786286" y="1828800"/>
              <a:ext cx="128883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C370FF3E-BAEA-434C-A6A4-C3C3D2840FF9}"/>
                </a:ext>
              </a:extLst>
            </p:cNvPr>
            <p:cNvSpPr txBox="1"/>
            <p:nvPr/>
          </p:nvSpPr>
          <p:spPr>
            <a:xfrm>
              <a:off x="8722871" y="1734664"/>
              <a:ext cx="3522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/>
                <a:t>x</a:t>
              </a:r>
            </a:p>
          </p:txBody>
        </p:sp>
        <p:cxnSp>
          <p:nvCxnSpPr>
            <p:cNvPr id="56" name="Conector de Seta Reta 55">
              <a:extLst>
                <a:ext uri="{FF2B5EF4-FFF2-40B4-BE49-F238E27FC236}">
                  <a16:creationId xmlns:a16="http://schemas.microsoft.com/office/drawing/2014/main" id="{96317179-971F-402E-A8E5-A748877BE82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175962" y="1283220"/>
              <a:ext cx="128883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AA71665E-6A55-43DF-A766-F9282CF5595A}"/>
                </a:ext>
              </a:extLst>
            </p:cNvPr>
            <p:cNvSpPr txBox="1"/>
            <p:nvPr/>
          </p:nvSpPr>
          <p:spPr>
            <a:xfrm>
              <a:off x="7489834" y="563103"/>
              <a:ext cx="3522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/>
                <a:t>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9F6E5A7F-4A2C-420A-80EC-25219EEF6BF1}"/>
                  </a:ext>
                </a:extLst>
              </p:cNvPr>
              <p:cNvSpPr txBox="1"/>
              <p:nvPr/>
            </p:nvSpPr>
            <p:spPr>
              <a:xfrm>
                <a:off x="2529658" y="4404302"/>
                <a:ext cx="6453626" cy="391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𝑐𝑟𝑖𝑎𝑛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𝑐𝑟𝑖𝑎𝑛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ç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219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175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=280</m:t>
                    </m:r>
                  </m:oMath>
                </a14:m>
                <a:r>
                  <a:rPr lang="pt-BR" dirty="0"/>
                  <a:t> N</a:t>
                </a:r>
              </a:p>
            </p:txBody>
          </p:sp>
        </mc:Choice>
        <mc:Fallback xmlns="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9F6E5A7F-4A2C-420A-80EC-25219EEF6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658" y="4404302"/>
                <a:ext cx="6453626" cy="391839"/>
              </a:xfrm>
              <a:prstGeom prst="rect">
                <a:avLst/>
              </a:prstGeom>
              <a:blipFill>
                <a:blip r:embed="rId24"/>
                <a:stretch>
                  <a:fillRect l="-1322" t="-27692" r="-1322" b="-215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08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8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ixaDeTexto 26"/>
          <p:cNvSpPr txBox="1"/>
          <p:nvPr/>
        </p:nvSpPr>
        <p:spPr>
          <a:xfrm>
            <a:off x="0" y="0"/>
            <a:ext cx="721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Ex. 3 L13 - Bloco sobre a mesa horizontal é arrastado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6488264" y="718984"/>
          <a:ext cx="2521568" cy="1031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icture" r:id="rId3" imgW="2299680" imgH="941760" progId="Word.Picture.8">
                  <p:embed/>
                </p:oleObj>
              </mc:Choice>
              <mc:Fallback>
                <p:oleObj name="Picture" r:id="rId3" imgW="2299680" imgH="941760" progId="Word.Picture.8">
                  <p:embed/>
                  <p:pic>
                    <p:nvPicPr>
                      <p:cNvPr id="2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8264" y="718984"/>
                        <a:ext cx="2521568" cy="10319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/>
          <p:cNvSpPr/>
          <p:nvPr/>
        </p:nvSpPr>
        <p:spPr>
          <a:xfrm>
            <a:off x="107342" y="471872"/>
            <a:ext cx="6698974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Um bloco com 10 kg de massa repousa sobre uma superfície horizontal. O coeficiente de atrito cinético entre o bloco e a superfície é </a:t>
            </a:r>
            <a:r>
              <a:rPr lang="pt-B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 = 0,5. No instante </a:t>
            </a:r>
            <a:r>
              <a:rPr lang="pt-BR" i="1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 = 0 s, aplica-se uma força de módulo 80 N, em uma direção que forma 30</a:t>
            </a:r>
            <a:r>
              <a:rPr lang="pt-BR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 com a horizontal conforme a figura ao lado, que atua por 10 s, durante os quais o bloco acelera. g=10 m/s</a:t>
            </a:r>
            <a:r>
              <a:rPr lang="pt-BR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181892" y="612251"/>
            <a:ext cx="89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</a:t>
            </a:r>
          </a:p>
        </p:txBody>
      </p:sp>
      <p:sp>
        <p:nvSpPr>
          <p:cNvPr id="5" name="Retângulo 4"/>
          <p:cNvSpPr/>
          <p:nvPr/>
        </p:nvSpPr>
        <p:spPr>
          <a:xfrm>
            <a:off x="72064" y="1892791"/>
            <a:ext cx="7676984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dirty="0">
                <a:solidFill>
                  <a:srgbClr val="90272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a velocidade atingida pelo bloco imediatamente após cessar a força. </a:t>
            </a:r>
            <a:endParaRPr lang="pt-BR" sz="2000" dirty="0">
              <a:solidFill>
                <a:srgbClr val="90272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740635" y="2881926"/>
            <a:ext cx="641598" cy="1040043"/>
            <a:chOff x="462989" y="2707955"/>
            <a:chExt cx="641598" cy="1040043"/>
          </a:xfrm>
        </p:grpSpPr>
        <p:grpSp>
          <p:nvGrpSpPr>
            <p:cNvPr id="8" name="Agrupar 7"/>
            <p:cNvGrpSpPr/>
            <p:nvPr/>
          </p:nvGrpSpPr>
          <p:grpSpPr>
            <a:xfrm>
              <a:off x="510643" y="2707955"/>
              <a:ext cx="593944" cy="1040043"/>
              <a:chOff x="510643" y="2707955"/>
              <a:chExt cx="593944" cy="1040043"/>
            </a:xfrm>
          </p:grpSpPr>
          <p:cxnSp>
            <p:nvCxnSpPr>
              <p:cNvPr id="10" name="Conector de Seta Reta 9"/>
              <p:cNvCxnSpPr/>
              <p:nvPr/>
            </p:nvCxnSpPr>
            <p:spPr>
              <a:xfrm flipH="1">
                <a:off x="510643" y="2707955"/>
                <a:ext cx="6981" cy="104004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stealth" w="lg" len="lg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de Seta Reta 10"/>
              <p:cNvCxnSpPr/>
              <p:nvPr/>
            </p:nvCxnSpPr>
            <p:spPr>
              <a:xfrm flipV="1">
                <a:off x="510643" y="2881926"/>
                <a:ext cx="593944" cy="3460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Elipse 8"/>
            <p:cNvSpPr/>
            <p:nvPr/>
          </p:nvSpPr>
          <p:spPr>
            <a:xfrm>
              <a:off x="462989" y="3157071"/>
              <a:ext cx="119269" cy="14180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38058" y="2881926"/>
                <a:ext cx="25968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58" y="2881926"/>
                <a:ext cx="259686" cy="310598"/>
              </a:xfrm>
              <a:prstGeom prst="rect">
                <a:avLst/>
              </a:prstGeom>
              <a:blipFill>
                <a:blip r:embed="rId5"/>
                <a:stretch>
                  <a:fillRect l="-21429" r="-9524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445527" y="3536531"/>
                <a:ext cx="27017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27" y="3536531"/>
                <a:ext cx="270177" cy="307777"/>
              </a:xfrm>
              <a:prstGeom prst="rect">
                <a:avLst/>
              </a:prstGeom>
              <a:blipFill>
                <a:blip r:embed="rId6"/>
                <a:stretch>
                  <a:fillRect l="-6818" r="-9091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691100" y="2926221"/>
                <a:ext cx="788321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00" y="2926221"/>
                <a:ext cx="788321" cy="310598"/>
              </a:xfrm>
              <a:prstGeom prst="rect">
                <a:avLst/>
              </a:prstGeom>
              <a:blipFill>
                <a:blip r:embed="rId7"/>
                <a:stretch>
                  <a:fillRect t="-41176" r="-6154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reto 15"/>
          <p:cNvCxnSpPr/>
          <p:nvPr/>
        </p:nvCxnSpPr>
        <p:spPr>
          <a:xfrm>
            <a:off x="219740" y="3401946"/>
            <a:ext cx="199892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Arco 17"/>
          <p:cNvSpPr/>
          <p:nvPr/>
        </p:nvSpPr>
        <p:spPr>
          <a:xfrm rot="17109536">
            <a:off x="977971" y="3256170"/>
            <a:ext cx="162560" cy="167640"/>
          </a:xfrm>
          <a:prstGeom prst="arc">
            <a:avLst>
              <a:gd name="adj1" fmla="val 21303200"/>
              <a:gd name="adj2" fmla="val 682497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1251631" y="3173392"/>
                <a:ext cx="6764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31" y="3173392"/>
                <a:ext cx="676404" cy="215444"/>
              </a:xfrm>
              <a:prstGeom prst="rect">
                <a:avLst/>
              </a:prstGeom>
              <a:blipFill>
                <a:blip r:embed="rId9"/>
                <a:stretch>
                  <a:fillRect l="-4505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ector de Seta Reta 19"/>
          <p:cNvCxnSpPr/>
          <p:nvPr/>
        </p:nvCxnSpPr>
        <p:spPr>
          <a:xfrm flipH="1">
            <a:off x="35590" y="3371403"/>
            <a:ext cx="692041" cy="0"/>
          </a:xfrm>
          <a:prstGeom prst="straightConnector1">
            <a:avLst/>
          </a:prstGeom>
          <a:ln>
            <a:solidFill>
              <a:srgbClr val="226A8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-121048" y="2998958"/>
                <a:ext cx="788321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1048" y="2998958"/>
                <a:ext cx="788321" cy="310598"/>
              </a:xfrm>
              <a:prstGeom prst="rect">
                <a:avLst/>
              </a:prstGeom>
              <a:blipFill>
                <a:blip r:embed="rId10"/>
                <a:stretch>
                  <a:fillRect t="-43137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ixaDeTexto 21"/>
          <p:cNvSpPr txBox="1"/>
          <p:nvPr/>
        </p:nvSpPr>
        <p:spPr>
          <a:xfrm>
            <a:off x="-2365" y="2274431"/>
            <a:ext cx="268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Diagrama de corpo livre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330199" y="1064665"/>
            <a:ext cx="774701" cy="281535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5708650" y="1079500"/>
            <a:ext cx="622300" cy="266700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2324100" y="1397000"/>
            <a:ext cx="355600" cy="234950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1854200" y="1631950"/>
            <a:ext cx="412750" cy="234151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1619250" y="532569"/>
            <a:ext cx="533400" cy="246346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5397500" y="1640951"/>
            <a:ext cx="1028158" cy="266700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2589922" y="2561167"/>
                <a:ext cx="42664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b="0" dirty="0">
                    <a:latin typeface="Cambria Math" panose="02040503050406030204" pitchFamily="18" charset="0"/>
                  </a:rPr>
                  <a:t>Equações: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em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:   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𝐹</m:t>
                    </m:r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pt-B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 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b="0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922" y="2561167"/>
                <a:ext cx="4266489" cy="276999"/>
              </a:xfrm>
              <a:prstGeom prst="rect">
                <a:avLst/>
              </a:prstGeom>
              <a:blipFill>
                <a:blip r:embed="rId11"/>
                <a:stretch>
                  <a:fillRect l="-3429" t="-32609" b="-456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3488579" y="2761334"/>
                <a:ext cx="34297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579" y="2761334"/>
                <a:ext cx="3429785" cy="369332"/>
              </a:xfrm>
              <a:prstGeom prst="rect">
                <a:avLst/>
              </a:prstGeom>
              <a:blipFill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2574441" y="2249354"/>
                <a:ext cx="6497997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b="0" dirty="0">
                    <a:latin typeface="Cambria Math" panose="02040503050406030204" pitchFamily="18" charset="0"/>
                  </a:rPr>
                  <a:t>Decompondo as forças:</a:t>
                </a:r>
                <a:r>
                  <a:rPr lang="pt-BR" dirty="0">
                    <a:latin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em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: 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𝐹</m:t>
                    </m:r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; 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em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𝐹</m:t>
                        </m:r>
                        <m:func>
                          <m:func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sen</m:t>
                            </m:r>
                          </m:fName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func>
                  </m:oMath>
                </a14:m>
                <a:endParaRPr lang="pt-BR" b="0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441" y="2249354"/>
                <a:ext cx="6497997" cy="298928"/>
              </a:xfrm>
              <a:prstGeom prst="rect">
                <a:avLst/>
              </a:prstGeom>
              <a:blipFill>
                <a:blip r:embed="rId13"/>
                <a:stretch>
                  <a:fillRect l="-2158" t="-28571" b="-367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2559625" y="3118279"/>
                <a:ext cx="4872295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sen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625" y="3118279"/>
                <a:ext cx="4872295" cy="310598"/>
              </a:xfrm>
              <a:prstGeom prst="rect">
                <a:avLst/>
              </a:prstGeom>
              <a:blipFill>
                <a:blip r:embed="rId14"/>
                <a:stretch>
                  <a:fillRect l="-1126" t="-44000" r="-1252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2559625" y="3451368"/>
                <a:ext cx="3274999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≤0,5×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100−40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625" y="3451368"/>
                <a:ext cx="3274999" cy="310598"/>
              </a:xfrm>
              <a:prstGeom prst="rect">
                <a:avLst/>
              </a:prstGeom>
              <a:blipFill>
                <a:blip r:embed="rId15"/>
                <a:stretch>
                  <a:fillRect l="-1862" t="-41176" r="-931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1928035" y="3883131"/>
                <a:ext cx="2799869" cy="332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035" y="3883131"/>
                <a:ext cx="2799869" cy="332848"/>
              </a:xfrm>
              <a:prstGeom prst="rect">
                <a:avLst/>
              </a:prstGeom>
              <a:blipFill>
                <a:blip r:embed="rId16"/>
                <a:stretch>
                  <a:fillRect l="-1087" t="-40000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5176093" y="3921969"/>
                <a:ext cx="14820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=69−30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093" y="3921969"/>
                <a:ext cx="1482009" cy="276999"/>
              </a:xfrm>
              <a:prstGeom prst="rect">
                <a:avLst/>
              </a:prstGeom>
              <a:blipFill>
                <a:blip r:embed="rId17"/>
                <a:stretch>
                  <a:fillRect l="-1646" r="-3292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eta para a Direita 39"/>
          <p:cNvSpPr/>
          <p:nvPr/>
        </p:nvSpPr>
        <p:spPr>
          <a:xfrm>
            <a:off x="6733904" y="4012667"/>
            <a:ext cx="616492" cy="13335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7435558" y="3911055"/>
                <a:ext cx="13926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=3,9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558" y="3911055"/>
                <a:ext cx="1392689" cy="276999"/>
              </a:xfrm>
              <a:prstGeom prst="rect">
                <a:avLst/>
              </a:prstGeom>
              <a:blipFill>
                <a:blip r:embed="rId18"/>
                <a:stretch>
                  <a:fillRect l="-877" t="-4444" r="-439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1928035" y="4358602"/>
                <a:ext cx="4164730" cy="474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como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ent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=0+3,9 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035" y="4358602"/>
                <a:ext cx="4164730" cy="47442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Seta para a Direita 43"/>
          <p:cNvSpPr/>
          <p:nvPr/>
        </p:nvSpPr>
        <p:spPr>
          <a:xfrm>
            <a:off x="6022704" y="4529139"/>
            <a:ext cx="616492" cy="13335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6806316" y="4444228"/>
                <a:ext cx="1228926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=39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316" y="4444228"/>
                <a:ext cx="1228926" cy="276999"/>
              </a:xfrm>
              <a:prstGeom prst="rect">
                <a:avLst/>
              </a:prstGeom>
              <a:blipFill>
                <a:blip r:embed="rId20"/>
                <a:stretch>
                  <a:fillRect l="-995" t="-2222" r="-1990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Agrupar 41">
            <a:extLst>
              <a:ext uri="{FF2B5EF4-FFF2-40B4-BE49-F238E27FC236}">
                <a16:creationId xmlns:a16="http://schemas.microsoft.com/office/drawing/2014/main" id="{48DB1AA6-48D3-4589-8612-1A93C46DD540}"/>
              </a:ext>
            </a:extLst>
          </p:cNvPr>
          <p:cNvGrpSpPr/>
          <p:nvPr/>
        </p:nvGrpSpPr>
        <p:grpSpPr>
          <a:xfrm>
            <a:off x="6412072" y="320759"/>
            <a:ext cx="1585286" cy="1540893"/>
            <a:chOff x="7489834" y="563103"/>
            <a:chExt cx="1585286" cy="1540893"/>
          </a:xfrm>
        </p:grpSpPr>
        <p:cxnSp>
          <p:nvCxnSpPr>
            <p:cNvPr id="46" name="Conector de Seta Reta 45">
              <a:extLst>
                <a:ext uri="{FF2B5EF4-FFF2-40B4-BE49-F238E27FC236}">
                  <a16:creationId xmlns:a16="http://schemas.microsoft.com/office/drawing/2014/main" id="{8AC3B6F2-FEB1-4FCA-A391-8A1A9F998491}"/>
                </a:ext>
              </a:extLst>
            </p:cNvPr>
            <p:cNvCxnSpPr/>
            <p:nvPr/>
          </p:nvCxnSpPr>
          <p:spPr>
            <a:xfrm>
              <a:off x="7786286" y="1828800"/>
              <a:ext cx="128883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1E2BCDB8-D0D0-42AF-B1CE-CF417E8B3CC1}"/>
                </a:ext>
              </a:extLst>
            </p:cNvPr>
            <p:cNvSpPr txBox="1"/>
            <p:nvPr/>
          </p:nvSpPr>
          <p:spPr>
            <a:xfrm>
              <a:off x="8722871" y="1734664"/>
              <a:ext cx="3522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/>
                <a:t>x</a:t>
              </a:r>
            </a:p>
          </p:txBody>
        </p:sp>
        <p:cxnSp>
          <p:nvCxnSpPr>
            <p:cNvPr id="48" name="Conector de Seta Reta 47">
              <a:extLst>
                <a:ext uri="{FF2B5EF4-FFF2-40B4-BE49-F238E27FC236}">
                  <a16:creationId xmlns:a16="http://schemas.microsoft.com/office/drawing/2014/main" id="{989ECEC1-B32E-4497-8FC6-7EAA9811041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175962" y="1283220"/>
              <a:ext cx="128883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603ED835-9958-4176-910D-3073D16EAA6C}"/>
                </a:ext>
              </a:extLst>
            </p:cNvPr>
            <p:cNvSpPr txBox="1"/>
            <p:nvPr/>
          </p:nvSpPr>
          <p:spPr>
            <a:xfrm>
              <a:off x="7489834" y="563103"/>
              <a:ext cx="3522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/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4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8" grpId="0" animBg="1"/>
      <p:bldP spid="19" grpId="0"/>
      <p:bldP spid="23" grpId="0"/>
      <p:bldP spid="22" grpId="0"/>
      <p:bldP spid="24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/>
      <p:bldP spid="34" grpId="0"/>
      <p:bldP spid="36" grpId="0"/>
      <p:bldP spid="37" grpId="0"/>
      <p:bldP spid="38" grpId="0"/>
      <p:bldP spid="39" grpId="0"/>
      <p:bldP spid="40" grpId="0" animBg="1"/>
      <p:bldP spid="41" grpId="0"/>
      <p:bldP spid="43" grpId="0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7119258" y="710898"/>
          <a:ext cx="1872982" cy="76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Picture" r:id="rId3" imgW="2299680" imgH="941760" progId="Word.Picture.8">
                  <p:embed/>
                </p:oleObj>
              </mc:Choice>
              <mc:Fallback>
                <p:oleObj name="Picture" r:id="rId3" imgW="2299680" imgH="941760" progId="Word.Picture.8">
                  <p:embed/>
                  <p:pic>
                    <p:nvPicPr>
                      <p:cNvPr id="2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9258" y="710898"/>
                        <a:ext cx="1872982" cy="7665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/>
          <p:cNvSpPr/>
          <p:nvPr/>
        </p:nvSpPr>
        <p:spPr>
          <a:xfrm>
            <a:off x="976184" y="0"/>
            <a:ext cx="491833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 a distância percorrida deste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 s até parar ?</a:t>
            </a:r>
            <a:endParaRPr lang="pt-BR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1062714" y="1021376"/>
            <a:ext cx="119269" cy="1040043"/>
            <a:chOff x="462989" y="2707955"/>
            <a:chExt cx="119269" cy="1040043"/>
          </a:xfrm>
        </p:grpSpPr>
        <p:cxnSp>
          <p:nvCxnSpPr>
            <p:cNvPr id="7" name="Conector de Seta Reta 6"/>
            <p:cNvCxnSpPr/>
            <p:nvPr/>
          </p:nvCxnSpPr>
          <p:spPr>
            <a:xfrm flipH="1">
              <a:off x="510643" y="2707955"/>
              <a:ext cx="6981" cy="1040043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Elipse 5"/>
            <p:cNvSpPr/>
            <p:nvPr/>
          </p:nvSpPr>
          <p:spPr>
            <a:xfrm>
              <a:off x="462989" y="3157071"/>
              <a:ext cx="119269" cy="14180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760137" y="1021376"/>
                <a:ext cx="25968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37" y="1021376"/>
                <a:ext cx="259686" cy="310598"/>
              </a:xfrm>
              <a:prstGeom prst="rect">
                <a:avLst/>
              </a:prstGeom>
              <a:blipFill>
                <a:blip r:embed="rId5"/>
                <a:stretch>
                  <a:fillRect l="-21429" r="-9524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767606" y="1675981"/>
                <a:ext cx="27017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06" y="1675981"/>
                <a:ext cx="270177" cy="307777"/>
              </a:xfrm>
              <a:prstGeom prst="rect">
                <a:avLst/>
              </a:prstGeom>
              <a:blipFill>
                <a:blip r:embed="rId6"/>
                <a:stretch>
                  <a:fillRect l="-9091" r="-6818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de Seta Reta 14"/>
          <p:cNvCxnSpPr/>
          <p:nvPr/>
        </p:nvCxnSpPr>
        <p:spPr>
          <a:xfrm flipH="1">
            <a:off x="357669" y="1510853"/>
            <a:ext cx="692041" cy="0"/>
          </a:xfrm>
          <a:prstGeom prst="straightConnector1">
            <a:avLst/>
          </a:prstGeom>
          <a:ln>
            <a:solidFill>
              <a:srgbClr val="226A8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01031" y="1138408"/>
                <a:ext cx="788321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31" y="1138408"/>
                <a:ext cx="788321" cy="310598"/>
              </a:xfrm>
              <a:prstGeom prst="rect">
                <a:avLst/>
              </a:prstGeom>
              <a:blipFill>
                <a:blip r:embed="rId7"/>
                <a:stretch>
                  <a:fillRect t="-43137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0" y="343728"/>
            <a:ext cx="4595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Após cessar a força, diagrama de corpo livre.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659032" y="674251"/>
                <a:ext cx="23004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→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032" y="674251"/>
                <a:ext cx="2300438" cy="276999"/>
              </a:xfrm>
              <a:prstGeom prst="rect">
                <a:avLst/>
              </a:prstGeom>
              <a:blipFill>
                <a:blip r:embed="rId8"/>
                <a:stretch>
                  <a:fillRect l="-1323" r="-1587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1659032" y="958898"/>
                <a:ext cx="2916568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032" y="958898"/>
                <a:ext cx="2916568" cy="310598"/>
              </a:xfrm>
              <a:prstGeom prst="rect">
                <a:avLst/>
              </a:prstGeom>
              <a:blipFill>
                <a:blip r:embed="rId9"/>
                <a:stretch>
                  <a:fillRect l="-1879" t="-41176" r="-104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1693971" y="1320981"/>
                <a:ext cx="2394630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|=|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|=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=50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971" y="1320981"/>
                <a:ext cx="2394630" cy="310598"/>
              </a:xfrm>
              <a:prstGeom prst="rect">
                <a:avLst/>
              </a:prstGeom>
              <a:blipFill>
                <a:blip r:embed="rId10"/>
                <a:stretch>
                  <a:fillRect l="-2799" t="-43137" r="-1781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eta para a Direita 21"/>
          <p:cNvSpPr/>
          <p:nvPr/>
        </p:nvSpPr>
        <p:spPr>
          <a:xfrm>
            <a:off x="4202357" y="1409605"/>
            <a:ext cx="616492" cy="13335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4877886" y="1335302"/>
                <a:ext cx="20550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=−5,0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886" y="1335302"/>
                <a:ext cx="2055050" cy="276999"/>
              </a:xfrm>
              <a:prstGeom prst="rect">
                <a:avLst/>
              </a:prstGeom>
              <a:blipFill>
                <a:blip r:embed="rId11"/>
                <a:stretch>
                  <a:fillRect l="-1484" t="-46667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1347871" y="1686370"/>
                <a:ext cx="54289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como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=39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ent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=39−5,0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871" y="1686370"/>
                <a:ext cx="5428987" cy="276999"/>
              </a:xfrm>
              <a:prstGeom prst="rect">
                <a:avLst/>
              </a:prstGeom>
              <a:blipFill>
                <a:blip r:embed="rId12"/>
                <a:stretch>
                  <a:fillRect t="-4444" r="-112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eta para a Direita 24"/>
          <p:cNvSpPr/>
          <p:nvPr/>
        </p:nvSpPr>
        <p:spPr>
          <a:xfrm>
            <a:off x="6849208" y="1798813"/>
            <a:ext cx="696345" cy="9087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7752032" y="1717677"/>
                <a:ext cx="9305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=7,8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032" y="1717677"/>
                <a:ext cx="930511" cy="276999"/>
              </a:xfrm>
              <a:prstGeom prst="rect">
                <a:avLst/>
              </a:prstGeom>
              <a:blipFill>
                <a:blip r:embed="rId13"/>
                <a:stretch>
                  <a:fillRect l="-3947" r="-2632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Gráfico 26"/>
          <p:cNvGraphicFramePr>
            <a:graphicFrameLocks/>
          </p:cNvGraphicFramePr>
          <p:nvPr/>
        </p:nvGraphicFramePr>
        <p:xfrm>
          <a:off x="-72572" y="2226546"/>
          <a:ext cx="4330700" cy="2597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4414604" y="1997082"/>
                <a:ext cx="3256276" cy="6379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Modo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1:</m:t>
                      </m:r>
                    </m:oMath>
                  </m:oMathPara>
                </a14:m>
                <a:r>
                  <a:rPr lang="pt-BR" b="0" i="1" dirty="0">
                    <a:latin typeface="Cambria Math" panose="02040503050406030204" pitchFamily="18" charset="0"/>
                  </a:rPr>
                  <a:t/>
                </a:r>
                <a:br>
                  <a:rPr lang="pt-BR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Do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gr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fico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17,8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×39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=347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604" y="1997082"/>
                <a:ext cx="3256276" cy="637932"/>
              </a:xfrm>
              <a:prstGeom prst="rect">
                <a:avLst/>
              </a:prstGeom>
              <a:blipFill>
                <a:blip r:embed="rId15"/>
                <a:stretch>
                  <a:fillRect l="-2434" b="-86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4414604" y="2669842"/>
                <a:ext cx="4542397" cy="22162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Modo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pt-BR" sz="1600" i="0">
                          <a:latin typeface="Cambria Math" panose="02040503050406030204" pitchFamily="18" charset="0"/>
                        </a:rPr>
                        <m:t>trecho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 ;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=0;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=195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sz="1600" b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pt-BR" sz="1600" i="0">
                          <a:latin typeface="Cambria Math" panose="02040503050406030204" pitchFamily="18" charset="0"/>
                        </a:rPr>
                        <m:t>trecho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=0;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39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39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7,8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7,8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=152 </m:t>
                      </m:r>
                    </m:oMath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=195+152=347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r>
                  <a:rPr lang="pt-BR" b="0" i="1" dirty="0">
                    <a:latin typeface="Cambria Math" panose="02040503050406030204" pitchFamily="18" charset="0"/>
                  </a:rPr>
                  <a:t/>
                </a:r>
                <a:br>
                  <a:rPr lang="pt-BR" b="0" i="1" dirty="0">
                    <a:latin typeface="Cambria Math" panose="02040503050406030204" pitchFamily="18" charset="0"/>
                  </a:rPr>
                </a:br>
                <a:endParaRPr lang="pt-BR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604" y="2669842"/>
                <a:ext cx="4542397" cy="2216248"/>
              </a:xfrm>
              <a:prstGeom prst="rect">
                <a:avLst/>
              </a:prstGeom>
              <a:blipFill>
                <a:blip r:embed="rId16"/>
                <a:stretch>
                  <a:fillRect l="-16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lipse 4"/>
          <p:cNvSpPr/>
          <p:nvPr/>
        </p:nvSpPr>
        <p:spPr>
          <a:xfrm>
            <a:off x="6837349" y="2191332"/>
            <a:ext cx="854526" cy="551078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Elipse 28"/>
          <p:cNvSpPr/>
          <p:nvPr/>
        </p:nvSpPr>
        <p:spPr>
          <a:xfrm>
            <a:off x="7691875" y="4481985"/>
            <a:ext cx="708154" cy="551078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71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8" grpId="0"/>
      <p:bldP spid="19" grpId="0"/>
      <p:bldP spid="20" grpId="0"/>
      <p:bldP spid="22" grpId="0" animBg="1"/>
      <p:bldP spid="23" grpId="0"/>
      <p:bldP spid="24" grpId="0"/>
      <p:bldP spid="25" grpId="0" animBg="1"/>
      <p:bldP spid="26" grpId="0"/>
      <p:bldGraphic spid="27" grpId="0">
        <p:bldAsOne/>
      </p:bldGraphic>
      <p:bldP spid="28" grpId="0"/>
      <p:bldP spid="30" grpId="0"/>
      <p:bldP spid="5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ixaDeTexto 26"/>
          <p:cNvSpPr txBox="1"/>
          <p:nvPr/>
        </p:nvSpPr>
        <p:spPr>
          <a:xfrm>
            <a:off x="-1" y="0"/>
            <a:ext cx="734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Ex. 4 L13. Criança puxa o brinquedo por uma corda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567024"/>
            <a:ext cx="8917388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Uma criança arrasta um brinquedo de 1,5 kg ao longo do nível do chão, por uma corda inclinada de 30 com a horizontal. Uma força de atrito cinético de módulo 5,0 N opõe-se ao movimento. A partir do repouso, o brinquedo acelera a 0,40 m/s</a:t>
            </a:r>
            <a:r>
              <a:rPr lang="pt-BR" sz="1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por 5 s e, depois, mantém velocidade constante. </a:t>
            </a:r>
            <a:r>
              <a:rPr lang="pt-BR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9,8 m/s</a:t>
            </a:r>
            <a:r>
              <a:rPr lang="pt-BR" sz="1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1444976"/>
            <a:ext cx="939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a intensidade da força na corda que puxa o carrinho em função do tempo, no intervalo entre </a:t>
            </a:r>
            <a:r>
              <a:rPr lang="pt-BR" sz="1400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e 10 s.</a:t>
            </a:r>
          </a:p>
          <a:p>
            <a:endParaRPr lang="pt-BR" sz="1600" dirty="0"/>
          </a:p>
        </p:txBody>
      </p:sp>
      <p:grpSp>
        <p:nvGrpSpPr>
          <p:cNvPr id="5" name="Agrupar 4"/>
          <p:cNvGrpSpPr/>
          <p:nvPr/>
        </p:nvGrpSpPr>
        <p:grpSpPr>
          <a:xfrm>
            <a:off x="859904" y="2269513"/>
            <a:ext cx="641598" cy="1040043"/>
            <a:chOff x="462989" y="2707955"/>
            <a:chExt cx="641598" cy="1040043"/>
          </a:xfrm>
        </p:grpSpPr>
        <p:grpSp>
          <p:nvGrpSpPr>
            <p:cNvPr id="7" name="Agrupar 6"/>
            <p:cNvGrpSpPr/>
            <p:nvPr/>
          </p:nvGrpSpPr>
          <p:grpSpPr>
            <a:xfrm>
              <a:off x="510643" y="2707955"/>
              <a:ext cx="593944" cy="1040043"/>
              <a:chOff x="510643" y="2707955"/>
              <a:chExt cx="593944" cy="1040043"/>
            </a:xfrm>
          </p:grpSpPr>
          <p:cxnSp>
            <p:nvCxnSpPr>
              <p:cNvPr id="9" name="Conector de Seta Reta 8"/>
              <p:cNvCxnSpPr/>
              <p:nvPr/>
            </p:nvCxnSpPr>
            <p:spPr>
              <a:xfrm flipH="1">
                <a:off x="510643" y="2707955"/>
                <a:ext cx="6981" cy="104004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stealth" w="lg" len="lg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de Seta Reta 9"/>
              <p:cNvCxnSpPr/>
              <p:nvPr/>
            </p:nvCxnSpPr>
            <p:spPr>
              <a:xfrm flipV="1">
                <a:off x="510643" y="2881926"/>
                <a:ext cx="593944" cy="3460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Elipse 7"/>
            <p:cNvSpPr/>
            <p:nvPr/>
          </p:nvSpPr>
          <p:spPr>
            <a:xfrm>
              <a:off x="462989" y="3157071"/>
              <a:ext cx="119269" cy="14180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57327" y="2269513"/>
                <a:ext cx="25968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27" y="2269513"/>
                <a:ext cx="259686" cy="310598"/>
              </a:xfrm>
              <a:prstGeom prst="rect">
                <a:avLst/>
              </a:prstGeom>
              <a:blipFill>
                <a:blip r:embed="rId3"/>
                <a:stretch>
                  <a:fillRect l="-18605" r="-9302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564796" y="2924118"/>
                <a:ext cx="27017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6" y="2924118"/>
                <a:ext cx="270177" cy="307777"/>
              </a:xfrm>
              <a:prstGeom prst="rect">
                <a:avLst/>
              </a:prstGeom>
              <a:blipFill>
                <a:blip r:embed="rId4"/>
                <a:stretch>
                  <a:fillRect l="-9091" r="-6818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810369" y="2313808"/>
                <a:ext cx="788321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69" y="2313808"/>
                <a:ext cx="788321" cy="310598"/>
              </a:xfrm>
              <a:prstGeom prst="rect">
                <a:avLst/>
              </a:prstGeom>
              <a:blipFill>
                <a:blip r:embed="rId5"/>
                <a:stretch>
                  <a:fillRect t="-43137" r="-6202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reto 13"/>
          <p:cNvCxnSpPr/>
          <p:nvPr/>
        </p:nvCxnSpPr>
        <p:spPr>
          <a:xfrm>
            <a:off x="339009" y="2789533"/>
            <a:ext cx="199892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o 14"/>
          <p:cNvSpPr/>
          <p:nvPr/>
        </p:nvSpPr>
        <p:spPr>
          <a:xfrm rot="17109536">
            <a:off x="1097240" y="2643757"/>
            <a:ext cx="162560" cy="167640"/>
          </a:xfrm>
          <a:prstGeom prst="arc">
            <a:avLst>
              <a:gd name="adj1" fmla="val 21303200"/>
              <a:gd name="adj2" fmla="val 682497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1370900" y="2560979"/>
                <a:ext cx="6764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900" y="2560979"/>
                <a:ext cx="676404" cy="215444"/>
              </a:xfrm>
              <a:prstGeom prst="rect">
                <a:avLst/>
              </a:prstGeom>
              <a:blipFill>
                <a:blip r:embed="rId6"/>
                <a:stretch>
                  <a:fillRect l="-5405" b="-1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de Seta Reta 16"/>
          <p:cNvCxnSpPr/>
          <p:nvPr/>
        </p:nvCxnSpPr>
        <p:spPr>
          <a:xfrm flipH="1">
            <a:off x="154859" y="2758990"/>
            <a:ext cx="692041" cy="0"/>
          </a:xfrm>
          <a:prstGeom prst="straightConnector1">
            <a:avLst/>
          </a:prstGeom>
          <a:ln>
            <a:solidFill>
              <a:srgbClr val="226A8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-1779" y="2386545"/>
                <a:ext cx="788321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9" y="2386545"/>
                <a:ext cx="788321" cy="310598"/>
              </a:xfrm>
              <a:prstGeom prst="rect">
                <a:avLst/>
              </a:prstGeom>
              <a:blipFill>
                <a:blip r:embed="rId7"/>
                <a:stretch>
                  <a:fillRect t="-41176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0" y="1777451"/>
            <a:ext cx="3053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Diagrama de corpo livre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387256" y="1820182"/>
                <a:ext cx="2716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256" y="1820182"/>
                <a:ext cx="2716320" cy="276999"/>
              </a:xfrm>
              <a:prstGeom prst="rect">
                <a:avLst/>
              </a:prstGeom>
              <a:blipFill>
                <a:blip r:embed="rId8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3387256" y="2189994"/>
                <a:ext cx="3765774" cy="537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𝑚𝑎</m:t>
                          </m:r>
                        </m:num>
                        <m:den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1,5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0,4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=6,5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256" y="2189994"/>
                <a:ext cx="3765774" cy="5375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tângulo 19"/>
          <p:cNvSpPr/>
          <p:nvPr/>
        </p:nvSpPr>
        <p:spPr>
          <a:xfrm>
            <a:off x="2581030" y="2860438"/>
            <a:ext cx="5742838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pt-BR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o coeficiente de atrito entre o brinquedo e o chão.</a:t>
            </a:r>
            <a:endParaRPr lang="pt-BR" sz="2000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2428507" y="3286218"/>
                <a:ext cx="1249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507" y="3286218"/>
                <a:ext cx="1249448" cy="369332"/>
              </a:xfrm>
              <a:prstGeom prst="rect">
                <a:avLst/>
              </a:prstGeom>
              <a:blipFill>
                <a:blip r:embed="rId1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3897851" y="3287389"/>
                <a:ext cx="28025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851" y="3287389"/>
                <a:ext cx="2802562" cy="276999"/>
              </a:xfrm>
              <a:prstGeom prst="rect">
                <a:avLst/>
              </a:prstGeom>
              <a:blipFill>
                <a:blip r:embed="rId11"/>
                <a:stretch>
                  <a:fillRect l="-217" r="-1087" b="-239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4598228" y="3622584"/>
                <a:ext cx="26599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=11,5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228" y="3622584"/>
                <a:ext cx="2659959" cy="276999"/>
              </a:xfrm>
              <a:prstGeom prst="rect">
                <a:avLst/>
              </a:prstGeom>
              <a:blipFill>
                <a:blip r:embed="rId12"/>
                <a:stretch>
                  <a:fillRect l="-915" r="-1144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2564017" y="4091629"/>
                <a:ext cx="2276072" cy="555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𝑎𝑡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11,5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=0,43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017" y="4091629"/>
                <a:ext cx="2276072" cy="55528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Elipse 24"/>
          <p:cNvSpPr/>
          <p:nvPr/>
        </p:nvSpPr>
        <p:spPr>
          <a:xfrm>
            <a:off x="5118755" y="772998"/>
            <a:ext cx="631596" cy="358218"/>
          </a:xfrm>
          <a:prstGeom prst="ellipse">
            <a:avLst/>
          </a:prstGeom>
          <a:solidFill>
            <a:srgbClr val="FFFF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5410053" y="4219476"/>
                <a:ext cx="931152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=0,43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053" y="4219476"/>
                <a:ext cx="931152" cy="276999"/>
              </a:xfrm>
              <a:prstGeom prst="rect">
                <a:avLst/>
              </a:prstGeom>
              <a:blipFill>
                <a:blip r:embed="rId14"/>
                <a:stretch>
                  <a:fillRect l="-4575" r="-5229" b="-239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88948F32-2311-463E-A00A-B630604649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618693"/>
              </p:ext>
            </p:extLst>
          </p:nvPr>
        </p:nvGraphicFramePr>
        <p:xfrm>
          <a:off x="321610" y="3863063"/>
          <a:ext cx="1872982" cy="76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Picture" r:id="rId15" imgW="2299680" imgH="941760" progId="Word.Picture.8">
                  <p:embed/>
                </p:oleObj>
              </mc:Choice>
              <mc:Fallback>
                <p:oleObj name="Picture" r:id="rId15" imgW="2299680" imgH="941760" progId="Word.Picture.8">
                  <p:embed/>
                  <p:pic>
                    <p:nvPicPr>
                      <p:cNvPr id="2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10" y="3863063"/>
                        <a:ext cx="1872982" cy="7665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Agrupar 27">
            <a:extLst>
              <a:ext uri="{FF2B5EF4-FFF2-40B4-BE49-F238E27FC236}">
                <a16:creationId xmlns:a16="http://schemas.microsoft.com/office/drawing/2014/main" id="{682BA9A8-8B4E-401F-98B1-F01C47198602}"/>
              </a:ext>
            </a:extLst>
          </p:cNvPr>
          <p:cNvGrpSpPr/>
          <p:nvPr/>
        </p:nvGrpSpPr>
        <p:grpSpPr>
          <a:xfrm>
            <a:off x="145486" y="3267156"/>
            <a:ext cx="1585286" cy="1540893"/>
            <a:chOff x="7489834" y="563103"/>
            <a:chExt cx="1585286" cy="1540893"/>
          </a:xfrm>
        </p:grpSpPr>
        <p:cxnSp>
          <p:nvCxnSpPr>
            <p:cNvPr id="29" name="Conector de Seta Reta 28">
              <a:extLst>
                <a:ext uri="{FF2B5EF4-FFF2-40B4-BE49-F238E27FC236}">
                  <a16:creationId xmlns:a16="http://schemas.microsoft.com/office/drawing/2014/main" id="{763757A3-9C16-4572-A097-D0C0E957C8F9}"/>
                </a:ext>
              </a:extLst>
            </p:cNvPr>
            <p:cNvCxnSpPr/>
            <p:nvPr/>
          </p:nvCxnSpPr>
          <p:spPr>
            <a:xfrm>
              <a:off x="7786286" y="1828800"/>
              <a:ext cx="128883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895D6054-42A4-4E75-83D5-5C2504DE2BC7}"/>
                </a:ext>
              </a:extLst>
            </p:cNvPr>
            <p:cNvSpPr txBox="1"/>
            <p:nvPr/>
          </p:nvSpPr>
          <p:spPr>
            <a:xfrm>
              <a:off x="8722871" y="1734664"/>
              <a:ext cx="3522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/>
                <a:t>x</a:t>
              </a:r>
            </a:p>
          </p:txBody>
        </p:sp>
        <p:cxnSp>
          <p:nvCxnSpPr>
            <p:cNvPr id="31" name="Conector de Seta Reta 30">
              <a:extLst>
                <a:ext uri="{FF2B5EF4-FFF2-40B4-BE49-F238E27FC236}">
                  <a16:creationId xmlns:a16="http://schemas.microsoft.com/office/drawing/2014/main" id="{689EE4FE-CB50-4D0A-90C6-5C1C8EBAE68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175962" y="1283220"/>
              <a:ext cx="128883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AE70AC2B-DE58-40CE-AC81-8C422FBC8E43}"/>
                </a:ext>
              </a:extLst>
            </p:cNvPr>
            <p:cNvSpPr txBox="1"/>
            <p:nvPr/>
          </p:nvSpPr>
          <p:spPr>
            <a:xfrm>
              <a:off x="7489834" y="563103"/>
              <a:ext cx="3522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/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95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5" grpId="0" animBg="1"/>
      <p:bldP spid="16" grpId="0"/>
      <p:bldP spid="18" grpId="0"/>
      <p:bldP spid="3" grpId="0"/>
      <p:bldP spid="4" grpId="0"/>
      <p:bldP spid="19" grpId="0"/>
      <p:bldP spid="20" grpId="0"/>
      <p:bldP spid="22" grpId="0"/>
      <p:bldP spid="23" grpId="0"/>
      <p:bldP spid="24" grpId="0"/>
      <p:bldP spid="21" grpId="0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4245429" y="11956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471714" y="72571"/>
            <a:ext cx="629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de posição por tempo, no intervalo entre 0 e 10 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471714" y="772886"/>
                <a:ext cx="9793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5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14" y="772886"/>
                <a:ext cx="979371" cy="276999"/>
              </a:xfrm>
              <a:prstGeom prst="rect">
                <a:avLst/>
              </a:prstGeom>
              <a:blipFill>
                <a:blip r:embed="rId3"/>
                <a:stretch>
                  <a:fillRect l="-4969" r="-2484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19648" y="1103869"/>
                <a:ext cx="223651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48" y="1103869"/>
                <a:ext cx="2236510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408906" y="1682936"/>
                <a:ext cx="215995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=0+0+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0,4 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06" y="1682936"/>
                <a:ext cx="2159950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19648" y="2369954"/>
                <a:ext cx="1107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5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10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48" y="2369954"/>
                <a:ext cx="1107611" cy="276999"/>
              </a:xfrm>
              <a:prstGeom prst="rect">
                <a:avLst/>
              </a:prstGeom>
              <a:blipFill>
                <a:blip r:embed="rId6"/>
                <a:stretch>
                  <a:fillRect l="-4396" r="-2198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77201" y="2707385"/>
                <a:ext cx="24653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" y="2707385"/>
                <a:ext cx="2465354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78419" y="3286646"/>
                <a:ext cx="22184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=5+2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−5)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19" y="3286646"/>
                <a:ext cx="2218428" cy="276999"/>
              </a:xfrm>
              <a:prstGeom prst="rect">
                <a:avLst/>
              </a:prstGeom>
              <a:blipFill>
                <a:blip r:embed="rId8"/>
                <a:stretch>
                  <a:fillRect t="-2174" r="-2198" b="-326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>
            <a:extLst>
              <a:ext uri="{FF2B5EF4-FFF2-40B4-BE49-F238E27FC236}">
                <a16:creationId xmlns:a16="http://schemas.microsoft.com/office/drawing/2014/main" id="{891D2905-1372-41A4-A0D8-5C05CDDCD871}"/>
              </a:ext>
            </a:extLst>
          </p:cNvPr>
          <p:cNvSpPr txBox="1"/>
          <p:nvPr/>
        </p:nvSpPr>
        <p:spPr>
          <a:xfrm>
            <a:off x="377201" y="3771900"/>
            <a:ext cx="397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Ambas as equações em m para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s</a:t>
            </a:r>
          </a:p>
        </p:txBody>
      </p:sp>
    </p:spTree>
    <p:extLst>
      <p:ext uri="{BB962C8B-B14F-4D97-AF65-F5344CB8AC3E}">
        <p14:creationId xmlns:p14="http://schemas.microsoft.com/office/powerpoint/2010/main" val="398522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12606" y="626100"/>
                <a:ext cx="1249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06" y="626100"/>
                <a:ext cx="1249448" cy="36933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769035" y="672266"/>
                <a:ext cx="27953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035" y="672266"/>
                <a:ext cx="2795381" cy="276999"/>
              </a:xfrm>
              <a:prstGeom prst="rect">
                <a:avLst/>
              </a:prstGeom>
              <a:blipFill>
                <a:blip r:embed="rId3"/>
                <a:stretch>
                  <a:fillRect l="-436" r="-1307" b="-239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5006777" y="664202"/>
                <a:ext cx="16997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777" y="664202"/>
                <a:ext cx="1699760" cy="276999"/>
              </a:xfrm>
              <a:prstGeom prst="rect">
                <a:avLst/>
              </a:prstGeom>
              <a:blipFill>
                <a:blip r:embed="rId4"/>
                <a:stretch>
                  <a:fillRect l="-2151" r="-2151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59396" y="1129765"/>
                <a:ext cx="2975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  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96" y="1129765"/>
                <a:ext cx="2975689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268514" y="1736262"/>
            <a:ext cx="349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manter a velocidade constante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975571" y="1756673"/>
                <a:ext cx="25238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571" y="1756673"/>
                <a:ext cx="2523896" cy="276999"/>
              </a:xfrm>
              <a:prstGeom prst="rect">
                <a:avLst/>
              </a:prstGeom>
              <a:blipFill>
                <a:blip r:embed="rId6"/>
                <a:stretch>
                  <a:fillRect r="-483" b="-13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4701285" y="2185513"/>
                <a:ext cx="17992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285" y="2185513"/>
                <a:ext cx="1799210" cy="276999"/>
              </a:xfrm>
              <a:prstGeom prst="rect">
                <a:avLst/>
              </a:prstGeom>
              <a:blipFill>
                <a:blip r:embed="rId7"/>
                <a:stretch>
                  <a:fillRect l="-2373" t="-4444" r="-4407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13755" y="2647532"/>
                <a:ext cx="4523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De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vem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𝐹</m:t>
                    </m:r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sen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55" y="2647532"/>
                <a:ext cx="4523161" cy="276999"/>
              </a:xfrm>
              <a:prstGeom prst="rect">
                <a:avLst/>
              </a:prstGeom>
              <a:blipFill>
                <a:blip r:embed="rId8"/>
                <a:stretch>
                  <a:fillRect l="-1887" t="-2174" r="-135" b="-326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170163" y="2647531"/>
                <a:ext cx="26656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sen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163" y="2647531"/>
                <a:ext cx="2665602" cy="276999"/>
              </a:xfrm>
              <a:prstGeom prst="rect">
                <a:avLst/>
              </a:prstGeom>
              <a:blipFill>
                <a:blip r:embed="rId9"/>
                <a:stretch>
                  <a:fillRect l="-2975" t="-2174" b="-326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79069" y="3322688"/>
                <a:ext cx="5668988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sen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0,43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1,5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9,8</m:t>
                          </m:r>
                        </m:num>
                        <m:den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fun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+0,43(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3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=5,8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69" y="3322688"/>
                <a:ext cx="5668988" cy="5866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877484" y="4213547"/>
                <a:ext cx="1388457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=5,8 </m:t>
                      </m:r>
                      <m:r>
                        <m:rPr>
                          <m:sty m:val="p"/>
                        </m:rPr>
                        <a:rPr lang="pt-BR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484" y="4213547"/>
                <a:ext cx="1388457" cy="369332"/>
              </a:xfrm>
              <a:prstGeom prst="rect">
                <a:avLst/>
              </a:prstGeom>
              <a:blipFill>
                <a:blip r:embed="rId11"/>
                <a:stretch>
                  <a:fillRect l="-2609" r="-3043" b="-634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/>
          <p:cNvSpPr txBox="1"/>
          <p:nvPr/>
        </p:nvSpPr>
        <p:spPr>
          <a:xfrm>
            <a:off x="413754" y="73602"/>
            <a:ext cx="5854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 a força pra manter a velocidade constante ? </a:t>
            </a:r>
          </a:p>
        </p:txBody>
      </p:sp>
    </p:spTree>
    <p:extLst>
      <p:ext uri="{BB962C8B-B14F-4D97-AF65-F5344CB8AC3E}">
        <p14:creationId xmlns:p14="http://schemas.microsoft.com/office/powerpoint/2010/main" val="318198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0" grpId="0"/>
      <p:bldP spid="11" grpId="0"/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54679" y="383292"/>
            <a:ext cx="9198679" cy="1236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coeficientes de atrito estático e cinético entre os pneus de um carro e a estrada são iguais e valem </a:t>
            </a:r>
            <a:r>
              <a:rPr lang="pt-BR" sz="1600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0,8. A massa do carro é 1000 kg. Inicialmente, sua velocidade é 72 km/h e ele trafega em um trecho horizontal, mas termina descendo uma rampa inclinada de 30º em relação à horizontal. Adote </a:t>
            </a:r>
            <a:r>
              <a:rPr lang="pt-BR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10 m/s</a:t>
            </a:r>
            <a:r>
              <a:rPr lang="pt-BR" sz="1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 a força de frenagem máxima no trecho horizontal da estrada ?</a:t>
            </a:r>
            <a:endParaRPr lang="pt-B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721" y="12650"/>
            <a:ext cx="668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Ex. 5, lista 13. Carro que freia na ladeira</a:t>
            </a:r>
          </a:p>
        </p:txBody>
      </p:sp>
      <p:grpSp>
        <p:nvGrpSpPr>
          <p:cNvPr id="19" name="Agrupar 18"/>
          <p:cNvGrpSpPr/>
          <p:nvPr/>
        </p:nvGrpSpPr>
        <p:grpSpPr>
          <a:xfrm>
            <a:off x="6299072" y="2131331"/>
            <a:ext cx="2811363" cy="834252"/>
            <a:chOff x="6299072" y="2131331"/>
            <a:chExt cx="2811363" cy="834252"/>
          </a:xfrm>
        </p:grpSpPr>
        <p:grpSp>
          <p:nvGrpSpPr>
            <p:cNvPr id="6" name="Agrupar 5"/>
            <p:cNvGrpSpPr/>
            <p:nvPr/>
          </p:nvGrpSpPr>
          <p:grpSpPr>
            <a:xfrm>
              <a:off x="6299072" y="2131331"/>
              <a:ext cx="2811363" cy="781778"/>
              <a:chOff x="5437539" y="2352311"/>
              <a:chExt cx="3022405" cy="781778"/>
            </a:xfrm>
          </p:grpSpPr>
          <p:sp>
            <p:nvSpPr>
              <p:cNvPr id="4" name="Triângulo isósceles 3"/>
              <p:cNvSpPr/>
              <p:nvPr/>
            </p:nvSpPr>
            <p:spPr>
              <a:xfrm>
                <a:off x="6226295" y="2352311"/>
                <a:ext cx="2233649" cy="781778"/>
              </a:xfrm>
              <a:prstGeom prst="triangle">
                <a:avLst>
                  <a:gd name="adj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5437539" y="2352311"/>
                <a:ext cx="788756" cy="78177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8" name="Arco 7"/>
            <p:cNvSpPr/>
            <p:nvPr/>
          </p:nvSpPr>
          <p:spPr>
            <a:xfrm rot="15323448" flipV="1">
              <a:off x="8153644" y="2662484"/>
              <a:ext cx="324146" cy="282051"/>
            </a:xfrm>
            <a:prstGeom prst="arc">
              <a:avLst>
                <a:gd name="adj1" fmla="val 21303200"/>
                <a:gd name="adj2" fmla="val 6824970"/>
              </a:avLst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tângulo 9"/>
                <p:cNvSpPr/>
                <p:nvPr/>
              </p:nvSpPr>
              <p:spPr>
                <a:xfrm>
                  <a:off x="7766432" y="2543777"/>
                  <a:ext cx="3853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tângulo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32" y="2543777"/>
                  <a:ext cx="385362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CaixaDeTexto 10"/>
          <p:cNvSpPr txBox="1"/>
          <p:nvPr/>
        </p:nvSpPr>
        <p:spPr>
          <a:xfrm>
            <a:off x="403860" y="1961042"/>
            <a:ext cx="5554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força de frenagem é máxima quando a força de atrito é máxima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2329704" y="2369684"/>
                <a:ext cx="1249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704" y="2369684"/>
                <a:ext cx="1249448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2416187" y="2761737"/>
                <a:ext cx="34749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=0,8×1000×10=8000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187" y="2761737"/>
                <a:ext cx="3474953" cy="369332"/>
              </a:xfrm>
              <a:prstGeom prst="rect">
                <a:avLst/>
              </a:prstGeom>
              <a:blipFill>
                <a:blip r:embed="rId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ângulo 15"/>
          <p:cNvSpPr/>
          <p:nvPr/>
        </p:nvSpPr>
        <p:spPr>
          <a:xfrm>
            <a:off x="30480" y="3526705"/>
            <a:ext cx="630174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o tempo necessário para parar no trecho horizontal da estrada.</a:t>
            </a:r>
            <a:endParaRPr lang="pt-B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745" y="1833309"/>
            <a:ext cx="474126" cy="2980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470105" y="3901464"/>
                <a:ext cx="1549078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05" y="3901464"/>
                <a:ext cx="1549078" cy="310598"/>
              </a:xfrm>
              <a:prstGeom prst="rect">
                <a:avLst/>
              </a:prstGeom>
              <a:blipFill>
                <a:blip r:embed="rId6"/>
                <a:stretch>
                  <a:fillRect l="-2756" t="-41176" r="-11417" b="-176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2329704" y="3935063"/>
                <a:ext cx="24267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  −8000=1000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704" y="3935063"/>
                <a:ext cx="2426755" cy="276999"/>
              </a:xfrm>
              <a:prstGeom prst="rect">
                <a:avLst/>
              </a:prstGeom>
              <a:blipFill>
                <a:blip r:embed="rId7"/>
                <a:stretch>
                  <a:fillRect l="-1005" r="-754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5464707" y="3920514"/>
                <a:ext cx="13894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=−8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707" y="3920514"/>
                <a:ext cx="1389483" cy="276999"/>
              </a:xfrm>
              <a:prstGeom prst="rect">
                <a:avLst/>
              </a:prstGeom>
              <a:blipFill>
                <a:blip r:embed="rId8"/>
                <a:stretch>
                  <a:fillRect l="-877" t="-4348" r="-439" b="-326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ector de Seta Reta 23"/>
          <p:cNvCxnSpPr/>
          <p:nvPr/>
        </p:nvCxnSpPr>
        <p:spPr>
          <a:xfrm flipH="1">
            <a:off x="6665913" y="3084104"/>
            <a:ext cx="2119947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8591320" y="3065054"/>
                <a:ext cx="1945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320" y="3065054"/>
                <a:ext cx="194540" cy="276999"/>
              </a:xfrm>
              <a:prstGeom prst="rect">
                <a:avLst/>
              </a:prstGeom>
              <a:blipFill>
                <a:blip r:embed="rId9"/>
                <a:stretch>
                  <a:fillRect l="-15625" r="-9375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403860" y="4411157"/>
                <a:ext cx="12223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" y="4411157"/>
                <a:ext cx="1222386" cy="276999"/>
              </a:xfrm>
              <a:prstGeom prst="rect">
                <a:avLst/>
              </a:prstGeom>
              <a:blipFill>
                <a:blip r:embed="rId10"/>
                <a:stretch>
                  <a:fillRect l="-1990" r="-2985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2125980" y="4386987"/>
                <a:ext cx="13024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=20−8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980" y="4386987"/>
                <a:ext cx="1302471" cy="276999"/>
              </a:xfrm>
              <a:prstGeom prst="rect">
                <a:avLst/>
              </a:prstGeom>
              <a:blipFill>
                <a:blip r:embed="rId11"/>
                <a:stretch>
                  <a:fillRect l="-3756" r="-2817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3910671" y="4369766"/>
                <a:ext cx="123309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=2,5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671" y="4369766"/>
                <a:ext cx="1233094" cy="369332"/>
              </a:xfrm>
              <a:prstGeom prst="rect">
                <a:avLst/>
              </a:prstGeom>
              <a:blipFill>
                <a:blip r:embed="rId12"/>
                <a:stretch>
                  <a:fillRect l="-3960" r="-1980" b="-1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Agrupar 46"/>
          <p:cNvGrpSpPr/>
          <p:nvPr/>
        </p:nvGrpSpPr>
        <p:grpSpPr>
          <a:xfrm>
            <a:off x="816986" y="2387114"/>
            <a:ext cx="119269" cy="1040043"/>
            <a:chOff x="462989" y="2707955"/>
            <a:chExt cx="119269" cy="1040043"/>
          </a:xfrm>
        </p:grpSpPr>
        <p:cxnSp>
          <p:nvCxnSpPr>
            <p:cNvPr id="50" name="Conector de Seta Reta 49"/>
            <p:cNvCxnSpPr/>
            <p:nvPr/>
          </p:nvCxnSpPr>
          <p:spPr>
            <a:xfrm flipH="1">
              <a:off x="510643" y="2707955"/>
              <a:ext cx="6981" cy="1040043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Elipse 48"/>
            <p:cNvSpPr/>
            <p:nvPr/>
          </p:nvSpPr>
          <p:spPr>
            <a:xfrm>
              <a:off x="462989" y="3157071"/>
              <a:ext cx="119269" cy="14180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945558" y="2442593"/>
                <a:ext cx="25968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58" y="2442593"/>
                <a:ext cx="259686" cy="310598"/>
              </a:xfrm>
              <a:prstGeom prst="rect">
                <a:avLst/>
              </a:prstGeom>
              <a:blipFill>
                <a:blip r:embed="rId13"/>
                <a:stretch>
                  <a:fillRect l="-18605" r="-9302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940313" y="3015266"/>
                <a:ext cx="27017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313" y="3015266"/>
                <a:ext cx="270177" cy="307777"/>
              </a:xfrm>
              <a:prstGeom prst="rect">
                <a:avLst/>
              </a:prstGeom>
              <a:blipFill>
                <a:blip r:embed="rId14"/>
                <a:stretch>
                  <a:fillRect l="-6667" r="-6667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Conector de Seta Reta 57"/>
          <p:cNvCxnSpPr/>
          <p:nvPr/>
        </p:nvCxnSpPr>
        <p:spPr>
          <a:xfrm flipH="1">
            <a:off x="116941" y="2890935"/>
            <a:ext cx="692041" cy="0"/>
          </a:xfrm>
          <a:prstGeom prst="straightConnector1">
            <a:avLst/>
          </a:prstGeom>
          <a:ln>
            <a:solidFill>
              <a:srgbClr val="226A8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/>
              <p:cNvSpPr txBox="1"/>
              <p:nvPr/>
            </p:nvSpPr>
            <p:spPr>
              <a:xfrm>
                <a:off x="-39697" y="2518490"/>
                <a:ext cx="788321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9" name="CaixaDe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697" y="2518490"/>
                <a:ext cx="788321" cy="310598"/>
              </a:xfrm>
              <a:prstGeom prst="rect">
                <a:avLst/>
              </a:prstGeom>
              <a:blipFill>
                <a:blip r:embed="rId15"/>
                <a:stretch>
                  <a:fillRect t="-41176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68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0" grpId="0"/>
      <p:bldP spid="21" grpId="0"/>
      <p:bldP spid="22" grpId="0"/>
      <p:bldP spid="30" grpId="0"/>
      <p:bldP spid="33" grpId="0" animBg="1"/>
      <p:bldP spid="52" grpId="0"/>
      <p:bldP spid="53" grpId="0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03122" y="35231"/>
            <a:ext cx="6651523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 a força de frenagem máxima na rampa inclinada ?</a:t>
            </a:r>
          </a:p>
        </p:txBody>
      </p:sp>
      <p:sp>
        <p:nvSpPr>
          <p:cNvPr id="3" name="Retângulo 2"/>
          <p:cNvSpPr/>
          <p:nvPr/>
        </p:nvSpPr>
        <p:spPr>
          <a:xfrm>
            <a:off x="248524" y="2406265"/>
            <a:ext cx="782306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Determine o tempo necessário para parar o carro na </a:t>
            </a:r>
            <a:r>
              <a:rPr lang="pt-B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descida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rampa inclinada.</a:t>
            </a:r>
            <a:endParaRPr lang="pt-B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6299072" y="740909"/>
            <a:ext cx="2811363" cy="834252"/>
            <a:chOff x="6299072" y="2131331"/>
            <a:chExt cx="2811363" cy="834252"/>
          </a:xfrm>
        </p:grpSpPr>
        <p:grpSp>
          <p:nvGrpSpPr>
            <p:cNvPr id="5" name="Agrupar 4"/>
            <p:cNvGrpSpPr/>
            <p:nvPr/>
          </p:nvGrpSpPr>
          <p:grpSpPr>
            <a:xfrm>
              <a:off x="6299072" y="2131331"/>
              <a:ext cx="2811363" cy="781778"/>
              <a:chOff x="5437539" y="2352311"/>
              <a:chExt cx="3022405" cy="781778"/>
            </a:xfrm>
          </p:grpSpPr>
          <p:sp>
            <p:nvSpPr>
              <p:cNvPr id="8" name="Triângulo isósceles 7"/>
              <p:cNvSpPr/>
              <p:nvPr/>
            </p:nvSpPr>
            <p:spPr>
              <a:xfrm>
                <a:off x="6226295" y="2352311"/>
                <a:ext cx="2233649" cy="781778"/>
              </a:xfrm>
              <a:prstGeom prst="triangle">
                <a:avLst>
                  <a:gd name="adj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/>
              <p:cNvSpPr/>
              <p:nvPr/>
            </p:nvSpPr>
            <p:spPr>
              <a:xfrm>
                <a:off x="5437539" y="2352311"/>
                <a:ext cx="788756" cy="78177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" name="Arco 5"/>
            <p:cNvSpPr/>
            <p:nvPr/>
          </p:nvSpPr>
          <p:spPr>
            <a:xfrm rot="15323448" flipV="1">
              <a:off x="8153644" y="2662484"/>
              <a:ext cx="324146" cy="282051"/>
            </a:xfrm>
            <a:prstGeom prst="arc">
              <a:avLst>
                <a:gd name="adj1" fmla="val 21303200"/>
                <a:gd name="adj2" fmla="val 6824970"/>
              </a:avLst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tângulo 6"/>
                <p:cNvSpPr/>
                <p:nvPr/>
              </p:nvSpPr>
              <p:spPr>
                <a:xfrm>
                  <a:off x="7766432" y="2543777"/>
                  <a:ext cx="3853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tângulo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32" y="2543777"/>
                  <a:ext cx="385362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9164">
            <a:off x="7445533" y="680469"/>
            <a:ext cx="474126" cy="298022"/>
          </a:xfrm>
          <a:prstGeom prst="rect">
            <a:avLst/>
          </a:prstGeom>
        </p:spPr>
      </p:pic>
      <p:cxnSp>
        <p:nvCxnSpPr>
          <p:cNvPr id="11" name="Conector de Seta Reta 10"/>
          <p:cNvCxnSpPr>
            <a:endCxn id="8" idx="0"/>
          </p:cNvCxnSpPr>
          <p:nvPr/>
        </p:nvCxnSpPr>
        <p:spPr>
          <a:xfrm flipH="1" flipV="1">
            <a:off x="7032752" y="740909"/>
            <a:ext cx="1927340" cy="73306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8629306" y="1098435"/>
                <a:ext cx="1945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9306" y="1098435"/>
                <a:ext cx="194540" cy="276999"/>
              </a:xfrm>
              <a:prstGeom prst="rect">
                <a:avLst/>
              </a:prstGeom>
              <a:blipFill>
                <a:blip r:embed="rId4"/>
                <a:stretch>
                  <a:fillRect l="-16129" r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riângulo isósceles 12"/>
          <p:cNvSpPr/>
          <p:nvPr/>
        </p:nvSpPr>
        <p:spPr>
          <a:xfrm>
            <a:off x="114740" y="1025736"/>
            <a:ext cx="2077683" cy="781778"/>
          </a:xfrm>
          <a:prstGeom prst="triangle">
            <a:avLst>
              <a:gd name="adj" fmla="val 0"/>
            </a:avLst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Arco 13"/>
          <p:cNvSpPr/>
          <p:nvPr/>
        </p:nvSpPr>
        <p:spPr>
          <a:xfrm rot="15323448" flipV="1">
            <a:off x="1556699" y="1652726"/>
            <a:ext cx="260927" cy="196298"/>
          </a:xfrm>
          <a:prstGeom prst="arc">
            <a:avLst>
              <a:gd name="adj1" fmla="val 21303200"/>
              <a:gd name="adj2" fmla="val 682497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1286646" y="1503399"/>
                <a:ext cx="3853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646" y="1503399"/>
                <a:ext cx="38536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de Seta Reta 16"/>
          <p:cNvCxnSpPr/>
          <p:nvPr/>
        </p:nvCxnSpPr>
        <p:spPr>
          <a:xfrm flipH="1">
            <a:off x="906238" y="735292"/>
            <a:ext cx="192780" cy="62577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V="1">
            <a:off x="914704" y="1332404"/>
            <a:ext cx="0" cy="86465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H="1">
            <a:off x="604674" y="1095050"/>
            <a:ext cx="389467" cy="103716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o 21"/>
          <p:cNvSpPr/>
          <p:nvPr/>
        </p:nvSpPr>
        <p:spPr>
          <a:xfrm rot="10800000" flipV="1">
            <a:off x="825600" y="1517071"/>
            <a:ext cx="119778" cy="67794"/>
          </a:xfrm>
          <a:prstGeom prst="arc">
            <a:avLst>
              <a:gd name="adj1" fmla="val 21303200"/>
              <a:gd name="adj2" fmla="val 6824970"/>
            </a:avLst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695318" y="1584864"/>
                <a:ext cx="29585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0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18" y="1584864"/>
                <a:ext cx="295850" cy="2462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1076329" y="837140"/>
                <a:ext cx="25968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29" y="837140"/>
                <a:ext cx="259686" cy="310598"/>
              </a:xfrm>
              <a:prstGeom prst="rect">
                <a:avLst/>
              </a:prstGeom>
              <a:blipFill>
                <a:blip r:embed="rId7"/>
                <a:stretch>
                  <a:fillRect l="-21429" r="-9524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930571" y="1826359"/>
                <a:ext cx="27017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71" y="1826359"/>
                <a:ext cx="270177" cy="307777"/>
              </a:xfrm>
              <a:prstGeom prst="rect">
                <a:avLst/>
              </a:prstGeom>
              <a:blipFill>
                <a:blip r:embed="rId8"/>
                <a:stretch>
                  <a:fillRect l="-9091" r="-6818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9164">
            <a:off x="842656" y="1196713"/>
            <a:ext cx="194244" cy="122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2396354" y="701010"/>
                <a:ext cx="12122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354" y="701010"/>
                <a:ext cx="1212255" cy="276999"/>
              </a:xfrm>
              <a:prstGeom prst="rect">
                <a:avLst/>
              </a:prstGeom>
              <a:blipFill>
                <a:blip r:embed="rId9"/>
                <a:stretch>
                  <a:fillRect l="-4020" r="-4020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2141704" y="1120506"/>
                <a:ext cx="4188706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=0,8×10000×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704" y="1120506"/>
                <a:ext cx="4188706" cy="402931"/>
              </a:xfrm>
              <a:prstGeom prst="rect">
                <a:avLst/>
              </a:prstGeom>
              <a:blipFill>
                <a:blip r:embed="rId10"/>
                <a:stretch>
                  <a:fillRect t="-21212" b="-1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2095414" y="1533557"/>
                <a:ext cx="3095087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=6928=6900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414" y="1533557"/>
                <a:ext cx="3095087" cy="402931"/>
              </a:xfrm>
              <a:prstGeom prst="rect">
                <a:avLst/>
              </a:prstGeom>
              <a:blipFill>
                <a:blip r:embed="rId11"/>
                <a:stretch>
                  <a:fillRect t="-22727" b="-121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524974" y="2859745"/>
                <a:ext cx="938334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74" y="2859745"/>
                <a:ext cx="938334" cy="310598"/>
              </a:xfrm>
              <a:prstGeom prst="rect">
                <a:avLst/>
              </a:prstGeom>
              <a:blipFill>
                <a:blip r:embed="rId12"/>
                <a:stretch>
                  <a:fillRect l="-4545" t="-41176" r="-35714" b="-176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1866815" y="2819316"/>
                <a:ext cx="1159548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815" y="2819316"/>
                <a:ext cx="1159548" cy="310598"/>
              </a:xfrm>
              <a:prstGeom prst="rect">
                <a:avLst/>
              </a:prstGeom>
              <a:blipFill>
                <a:blip r:embed="rId13"/>
                <a:stretch>
                  <a:fillRect l="-6842" t="-41176" r="-23684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3728883" y="2859745"/>
                <a:ext cx="1490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b="0" dirty="0"/>
                  <a:t>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|=6,9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883" y="2859745"/>
                <a:ext cx="1490857" cy="276999"/>
              </a:xfrm>
              <a:prstGeom prst="rect">
                <a:avLst/>
              </a:prstGeom>
              <a:blipFill>
                <a:blip r:embed="rId14"/>
                <a:stretch>
                  <a:fillRect l="-9836" t="-45652" r="-2869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524974" y="3490407"/>
                <a:ext cx="12223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74" y="3490407"/>
                <a:ext cx="1222386" cy="276999"/>
              </a:xfrm>
              <a:prstGeom prst="rect">
                <a:avLst/>
              </a:prstGeom>
              <a:blipFill>
                <a:blip r:embed="rId15"/>
                <a:stretch>
                  <a:fillRect l="-1990" r="-2985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2247094" y="3466237"/>
                <a:ext cx="14788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=20−6,9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094" y="3466237"/>
                <a:ext cx="1478803" cy="276999"/>
              </a:xfrm>
              <a:prstGeom prst="rect">
                <a:avLst/>
              </a:prstGeom>
              <a:blipFill>
                <a:blip r:embed="rId16"/>
                <a:stretch>
                  <a:fillRect l="-3306" r="-2479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4296179" y="3444240"/>
                <a:ext cx="123309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=2,9 </m:t>
                      </m:r>
                      <m:r>
                        <m:rPr>
                          <m:sty m:val="p"/>
                        </m:rPr>
                        <a:rPr lang="pt-BR" sz="24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179" y="3444240"/>
                <a:ext cx="1233094" cy="369332"/>
              </a:xfrm>
              <a:prstGeom prst="rect">
                <a:avLst/>
              </a:prstGeom>
              <a:blipFill>
                <a:blip r:embed="rId17"/>
                <a:stretch>
                  <a:fillRect l="-3465" r="-1485" b="-49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ector de Seta Reta 37"/>
          <p:cNvCxnSpPr/>
          <p:nvPr/>
        </p:nvCxnSpPr>
        <p:spPr>
          <a:xfrm flipH="1" flipV="1">
            <a:off x="271601" y="1050038"/>
            <a:ext cx="555322" cy="214541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97168" y="727289"/>
                <a:ext cx="788321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8" y="727289"/>
                <a:ext cx="788321" cy="310598"/>
              </a:xfrm>
              <a:prstGeom prst="rect">
                <a:avLst/>
              </a:prstGeom>
              <a:blipFill>
                <a:blip r:embed="rId18"/>
                <a:stretch>
                  <a:fillRect t="-41176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802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22" grpId="0" animBg="1"/>
      <p:bldP spid="23" grpId="0"/>
      <p:bldP spid="24" grpId="0"/>
      <p:bldP spid="25" grpId="0"/>
      <p:bldP spid="27" grpId="0"/>
      <p:bldP spid="29" grpId="0"/>
      <p:bldP spid="30" grpId="0"/>
      <p:bldP spid="37" grpId="0" animBg="1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6589624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pt-BR" sz="2000" b="1" dirty="0">
                <a:solidFill>
                  <a:srgbClr val="0070C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Exercício 10, Lista 13 - Compensação na curva da </a:t>
            </a:r>
            <a:r>
              <a:rPr lang="pt-BR" sz="2000" b="1" dirty="0" err="1">
                <a:solidFill>
                  <a:srgbClr val="0070C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auto-estrada</a:t>
            </a:r>
            <a:r>
              <a:rPr lang="pt-BR" sz="2000" b="1" dirty="0">
                <a:solidFill>
                  <a:srgbClr val="0070C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etângulo 1"/>
          <p:cNvSpPr/>
          <p:nvPr/>
        </p:nvSpPr>
        <p:spPr>
          <a:xfrm>
            <a:off x="-33752" y="410256"/>
            <a:ext cx="9144001" cy="1288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uma estrada, uma curva compensada em forma de arco de circunferência de </a:t>
            </a:r>
            <a:b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raio </a:t>
            </a:r>
            <a:r>
              <a:rPr lang="pt-B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 projetada para ser realizada a uma velocidade ideal </a:t>
            </a:r>
            <a:r>
              <a:rPr lang="pt-B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pt-BR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64 km/h = 18 m/s. </a:t>
            </a:r>
            <a:r>
              <a:rPr lang="pt-B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9,8 m/s</a:t>
            </a:r>
            <a:r>
              <a:rPr lang="pt-BR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16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Esboce o diagrama de corpo livre de um automóvel nessa curva compensada, isto é, numa curva inclinada em um ângulo </a:t>
            </a:r>
            <a:r>
              <a:rPr lang="pt-BR" sz="1600" i="1" dirty="0">
                <a:solidFill>
                  <a:schemeClr val="accent5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pt-BR" sz="16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 a horizontal de forma que a parte interna está mais baixa que a externa.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2282780" y="2500717"/>
            <a:ext cx="2637322" cy="1270535"/>
          </a:xfrm>
          <a:prstGeom prst="line">
            <a:avLst/>
          </a:prstGeom>
          <a:ln>
            <a:solidFill>
              <a:srgbClr val="7B26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V="1">
            <a:off x="3543688" y="1933309"/>
            <a:ext cx="0" cy="240535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2407907" y="3116733"/>
            <a:ext cx="2974207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Arco 13"/>
          <p:cNvSpPr/>
          <p:nvPr/>
        </p:nvSpPr>
        <p:spPr>
          <a:xfrm rot="5400000" flipV="1">
            <a:off x="4006527" y="3088219"/>
            <a:ext cx="392987" cy="231111"/>
          </a:xfrm>
          <a:prstGeom prst="arc">
            <a:avLst>
              <a:gd name="adj1" fmla="val 21303200"/>
              <a:gd name="adj2" fmla="val 682497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4312354" y="3116733"/>
                <a:ext cx="4517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354" y="3116733"/>
                <a:ext cx="45179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ector de Seta Reta 18"/>
          <p:cNvCxnSpPr/>
          <p:nvPr/>
        </p:nvCxnSpPr>
        <p:spPr>
          <a:xfrm>
            <a:off x="3534063" y="3135984"/>
            <a:ext cx="19250" cy="10106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V="1">
            <a:off x="3572563" y="2171815"/>
            <a:ext cx="649707" cy="9352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4010737" y="2364908"/>
                <a:ext cx="289117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737" y="2364908"/>
                <a:ext cx="289117" cy="345159"/>
              </a:xfrm>
              <a:prstGeom prst="rect">
                <a:avLst/>
              </a:prstGeom>
              <a:blipFill>
                <a:blip r:embed="rId3"/>
                <a:stretch>
                  <a:fillRect l="-19149" r="-8511" b="-70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3235009" y="3437922"/>
                <a:ext cx="270177" cy="3451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009" y="3437922"/>
                <a:ext cx="270177" cy="345159"/>
              </a:xfrm>
              <a:prstGeom prst="rect">
                <a:avLst/>
              </a:prstGeom>
              <a:blipFill>
                <a:blip r:embed="rId4"/>
                <a:stretch>
                  <a:fillRect l="-13636" r="-11364" b="-70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5153225" y="3131064"/>
                <a:ext cx="2577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225" y="3131064"/>
                <a:ext cx="257763" cy="369332"/>
              </a:xfrm>
              <a:prstGeom prst="rect">
                <a:avLst/>
              </a:prstGeom>
              <a:blipFill>
                <a:blip r:embed="rId5"/>
                <a:stretch>
                  <a:fillRect l="-11628" r="-9302"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3214519" y="1863327"/>
                <a:ext cx="2617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519" y="1863327"/>
                <a:ext cx="261738" cy="369332"/>
              </a:xfrm>
              <a:prstGeom prst="rect">
                <a:avLst/>
              </a:prstGeom>
              <a:blipFill>
                <a:blip r:embed="rId6"/>
                <a:stretch>
                  <a:fillRect l="-25581" r="-23256" b="-3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o 26"/>
          <p:cNvSpPr/>
          <p:nvPr/>
        </p:nvSpPr>
        <p:spPr>
          <a:xfrm rot="20904427" flipV="1">
            <a:off x="3409703" y="2626470"/>
            <a:ext cx="392987" cy="231111"/>
          </a:xfrm>
          <a:prstGeom prst="arc">
            <a:avLst>
              <a:gd name="adj1" fmla="val 21303200"/>
              <a:gd name="adj2" fmla="val 682497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3551719" y="2193404"/>
                <a:ext cx="45179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719" y="2193404"/>
                <a:ext cx="45179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Imagem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8237">
            <a:off x="892743" y="2250379"/>
            <a:ext cx="1024414" cy="721746"/>
          </a:xfrm>
          <a:prstGeom prst="rect">
            <a:avLst/>
          </a:prstGeom>
        </p:spPr>
      </p:pic>
      <p:cxnSp>
        <p:nvCxnSpPr>
          <p:cNvPr id="30" name="Conector reto 29"/>
          <p:cNvCxnSpPr/>
          <p:nvPr/>
        </p:nvCxnSpPr>
        <p:spPr>
          <a:xfrm rot="71818">
            <a:off x="117153" y="2387747"/>
            <a:ext cx="2606487" cy="1270535"/>
          </a:xfrm>
          <a:prstGeom prst="line">
            <a:avLst/>
          </a:prstGeom>
          <a:ln>
            <a:solidFill>
              <a:srgbClr val="7B26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5732976" y="1760654"/>
                <a:ext cx="270420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Equa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çõ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es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pt-BR" b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(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976" y="1760654"/>
                <a:ext cx="2704202" cy="830997"/>
              </a:xfrm>
              <a:prstGeom prst="rect">
                <a:avLst/>
              </a:prstGeom>
              <a:blipFill>
                <a:blip r:embed="rId9"/>
                <a:stretch>
                  <a:fillRect l="-38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ixaDeTexto 33"/>
          <p:cNvSpPr txBox="1"/>
          <p:nvPr/>
        </p:nvSpPr>
        <p:spPr>
          <a:xfrm>
            <a:off x="40092" y="1575988"/>
            <a:ext cx="100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5732976" y="2742025"/>
                <a:ext cx="31840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</a:rPr>
                      <m:t>em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𝑁</m:t>
                    </m:r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(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𝑖𝑖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    </a:t>
                </a:r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976" y="2742025"/>
                <a:ext cx="3184013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41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3" grpId="0"/>
      <p:bldP spid="24" grpId="0"/>
      <p:bldP spid="25" grpId="0"/>
      <p:bldP spid="26" grpId="0"/>
      <p:bldP spid="27" grpId="0" animBg="1"/>
      <p:bldP spid="28" grpId="0"/>
      <p:bldP spid="31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17188" y="356338"/>
            <a:ext cx="6929050" cy="9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Se </a:t>
            </a:r>
            <a:r>
              <a:rPr lang="pt-B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120 m, determine o ângulo </a:t>
            </a:r>
            <a:r>
              <a:rPr lang="pt-BR" i="1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correto de inclinação da estrada </a:t>
            </a:r>
          </a:p>
          <a:p>
            <a:pPr lvl="0">
              <a:lnSpc>
                <a:spcPct val="107000"/>
              </a:lnSpc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(em outras palavras, determine o ângulo de inclinação da pista </a:t>
            </a:r>
          </a:p>
          <a:p>
            <a:pPr lvl="0">
              <a:lnSpc>
                <a:spcPct val="107000"/>
              </a:lnSpc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permita realizar a curva mesmo sem atrito entre pneu e pista).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27326" y="1248320"/>
                <a:ext cx="20351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(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26" y="1248320"/>
                <a:ext cx="203517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102198" y="1802318"/>
                <a:ext cx="25436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𝑁</m:t>
                    </m:r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(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𝑖𝑖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    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8" y="1802318"/>
                <a:ext cx="2543645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374105" y="1382588"/>
                <a:ext cx="1029769" cy="6043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tg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𝑔𝑅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105" y="1382588"/>
                <a:ext cx="1029769" cy="6043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ta para a Direita 6"/>
          <p:cNvSpPr/>
          <p:nvPr/>
        </p:nvSpPr>
        <p:spPr>
          <a:xfrm>
            <a:off x="2520197" y="1525319"/>
            <a:ext cx="684946" cy="346908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731022" y="1382588"/>
                <a:ext cx="2480936" cy="5850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tg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9,8×120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=0,27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022" y="1382588"/>
                <a:ext cx="2480936" cy="5850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7488852" y="1595228"/>
                <a:ext cx="871200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852" y="1595228"/>
                <a:ext cx="871200" cy="276999"/>
              </a:xfrm>
              <a:prstGeom prst="rect">
                <a:avLst/>
              </a:prstGeom>
              <a:blipFill>
                <a:blip r:embed="rId6"/>
                <a:stretch>
                  <a:fillRect l="-4895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ângulo 9"/>
          <p:cNvSpPr/>
          <p:nvPr/>
        </p:nvSpPr>
        <p:spPr>
          <a:xfrm>
            <a:off x="4828" y="2151169"/>
            <a:ext cx="8845617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Determine o coeficiente de atrito mínimo entre os pneus e a estrada que evitaria a derrapagem de um veículo àquela velocidade quando a pista em curva não fosse inclinada e sim completamente horizontal.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058827" y="2896194"/>
            <a:ext cx="199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inclinação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2809216" y="2946992"/>
                <a:ext cx="12824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216" y="2946992"/>
                <a:ext cx="1282402" cy="276999"/>
              </a:xfrm>
              <a:prstGeom prst="rect">
                <a:avLst/>
              </a:prstGeom>
              <a:blipFill>
                <a:blip r:embed="rId7"/>
                <a:stretch>
                  <a:fillRect l="-3810" r="-3333" b="-260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" y="2932104"/>
            <a:ext cx="957588" cy="957588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4828" y="3889692"/>
            <a:ext cx="1313833" cy="147827"/>
          </a:xfrm>
          <a:prstGeom prst="rect">
            <a:avLst/>
          </a:prstGeom>
          <a:solidFill>
            <a:srgbClr val="C0C1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de Seta Reta 17"/>
          <p:cNvCxnSpPr/>
          <p:nvPr/>
        </p:nvCxnSpPr>
        <p:spPr>
          <a:xfrm>
            <a:off x="580992" y="3889692"/>
            <a:ext cx="9870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762995" y="3493159"/>
                <a:ext cx="788321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95" y="3493159"/>
                <a:ext cx="788321" cy="310598"/>
              </a:xfrm>
              <a:prstGeom prst="rect">
                <a:avLst/>
              </a:prstGeom>
              <a:blipFill>
                <a:blip r:embed="rId9"/>
                <a:stretch>
                  <a:fillRect t="-41176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4459146" y="2928103"/>
                <a:ext cx="8784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146" y="2928103"/>
                <a:ext cx="878446" cy="276999"/>
              </a:xfrm>
              <a:prstGeom prst="rect">
                <a:avLst/>
              </a:prstGeom>
              <a:blipFill>
                <a:blip r:embed="rId10"/>
                <a:stretch>
                  <a:fillRect l="-4828" r="-4828" b="-260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5705120" y="2765861"/>
                <a:ext cx="24214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centr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peta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120" y="2765861"/>
                <a:ext cx="2421497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2055042" y="3526758"/>
                <a:ext cx="112293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042" y="3526758"/>
                <a:ext cx="1122936" cy="310598"/>
              </a:xfrm>
              <a:prstGeom prst="rect">
                <a:avLst/>
              </a:prstGeom>
              <a:blipFill>
                <a:blip r:embed="rId12"/>
                <a:stretch>
                  <a:fillRect l="-6522" t="-44000" r="-5978" b="-3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3462678" y="3371459"/>
                <a:ext cx="187686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678" y="3371459"/>
                <a:ext cx="1876860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5693012" y="3403893"/>
                <a:ext cx="793614" cy="6043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𝑔𝑅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012" y="3403893"/>
                <a:ext cx="793614" cy="60439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ixaDeTexto 26"/>
          <p:cNvSpPr txBox="1"/>
          <p:nvPr/>
        </p:nvSpPr>
        <p:spPr>
          <a:xfrm>
            <a:off x="1867153" y="4228224"/>
            <a:ext cx="2675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Substituindo os valores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4401108" y="4098688"/>
                <a:ext cx="1455335" cy="5850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120×9,8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108" y="4098688"/>
                <a:ext cx="1455335" cy="5850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6450292" y="4237455"/>
                <a:ext cx="1235595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≥0,28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292" y="4237455"/>
                <a:ext cx="1235595" cy="369332"/>
              </a:xfrm>
              <a:prstGeom prst="rect">
                <a:avLst/>
              </a:prstGeom>
              <a:blipFill>
                <a:blip r:embed="rId16"/>
                <a:stretch>
                  <a:fillRect l="-4433" r="-5419" b="-262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ector de Seta Reta 30"/>
          <p:cNvCxnSpPr/>
          <p:nvPr/>
        </p:nvCxnSpPr>
        <p:spPr>
          <a:xfrm>
            <a:off x="564725" y="3651953"/>
            <a:ext cx="0" cy="84304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 flipV="1">
            <a:off x="568242" y="2957250"/>
            <a:ext cx="9625" cy="72018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523752" y="4098688"/>
                <a:ext cx="394083" cy="3150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52" y="4098688"/>
                <a:ext cx="394083" cy="315073"/>
              </a:xfrm>
              <a:prstGeom prst="rect">
                <a:avLst/>
              </a:prstGeom>
              <a:blipFill>
                <a:blip r:embed="rId1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473483" y="3011166"/>
                <a:ext cx="444352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83" y="3011166"/>
                <a:ext cx="444352" cy="4029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66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  <p:bldP spid="9" grpId="0" animBg="1"/>
      <p:bldP spid="10" grpId="0"/>
      <p:bldP spid="11" grpId="0"/>
      <p:bldP spid="14" grpId="0" animBg="1"/>
      <p:bldP spid="21" grpId="0"/>
      <p:bldP spid="22" grpId="0"/>
      <p:bldP spid="24" grpId="0"/>
      <p:bldP spid="25" grpId="0"/>
      <p:bldP spid="26" grpId="0"/>
      <p:bldP spid="28" grpId="0"/>
      <p:bldP spid="29" grpId="0" animBg="1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64287" y="13960"/>
            <a:ext cx="284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Objetivos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11365" y="465475"/>
                <a:ext cx="857628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Detalhamento da Força de Atrito de contato entre sólidos</a:t>
                </a:r>
              </a:p>
              <a:p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Leis de </a:t>
                </a:r>
                <a:r>
                  <a:rPr lang="pt-B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Amontons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Considere que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 a intensidade da componente </a:t>
                </a:r>
                <a:r>
                  <a:rPr lang="pt-B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perpendicular à superfície de contato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 força de interação entre dois sólidos – a força </a:t>
                </a:r>
                <a:r>
                  <a:rPr lang="pt-BR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pt-BR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ormal</a:t>
                </a:r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que a área de contato é </a:t>
                </a:r>
                <a:r>
                  <a:rPr lang="pt-BR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</a:p>
              <a:p>
                <a:endParaRPr lang="pt-BR" i="1" dirty="0">
                  <a:solidFill>
                    <a:srgbClr val="FF0000"/>
                  </a:solidFill>
                </a:endParaRPr>
              </a:p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acordo com essas leis, a força de atrito:</a:t>
                </a: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65" y="465475"/>
                <a:ext cx="8576288" cy="2031325"/>
              </a:xfrm>
              <a:prstGeom prst="rect">
                <a:avLst/>
              </a:prstGeom>
              <a:blipFill>
                <a:blip r:embed="rId2"/>
                <a:stretch>
                  <a:fillRect l="-640" t="-1497" r="-853" b="-35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have Esquerda 3">
            <a:extLst>
              <a:ext uri="{FF2B5EF4-FFF2-40B4-BE49-F238E27FC236}">
                <a16:creationId xmlns:a16="http://schemas.microsoft.com/office/drawing/2014/main" id="{346C8195-190A-46F1-A4F8-1B7B62E81FD3}"/>
              </a:ext>
            </a:extLst>
          </p:cNvPr>
          <p:cNvSpPr/>
          <p:nvPr/>
        </p:nvSpPr>
        <p:spPr>
          <a:xfrm>
            <a:off x="2105025" y="3114675"/>
            <a:ext cx="190500" cy="476250"/>
          </a:xfrm>
          <a:prstGeom prst="leftBrace">
            <a:avLst>
              <a:gd name="adj1" fmla="val 8333"/>
              <a:gd name="adj2" fmla="val 241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have Esquerda 4">
            <a:extLst>
              <a:ext uri="{FF2B5EF4-FFF2-40B4-BE49-F238E27FC236}">
                <a16:creationId xmlns:a16="http://schemas.microsoft.com/office/drawing/2014/main" id="{5895DDD6-E06B-47E7-915E-D8D6FF14ACB2}"/>
              </a:ext>
            </a:extLst>
          </p:cNvPr>
          <p:cNvSpPr/>
          <p:nvPr/>
        </p:nvSpPr>
        <p:spPr>
          <a:xfrm flipH="1">
            <a:off x="5429252" y="3114675"/>
            <a:ext cx="190500" cy="476250"/>
          </a:xfrm>
          <a:prstGeom prst="leftBrace">
            <a:avLst>
              <a:gd name="adj1" fmla="val 8333"/>
              <a:gd name="adj2" fmla="val 241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8DA53C6F-3FD1-47E1-B285-1CB69E9CE56B}"/>
                  </a:ext>
                </a:extLst>
              </p:cNvPr>
              <p:cNvSpPr txBox="1"/>
              <p:nvPr/>
            </p:nvSpPr>
            <p:spPr>
              <a:xfrm>
                <a:off x="211363" y="2689048"/>
                <a:ext cx="8498541" cy="1038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 intensidade que independe da área de contato </a:t>
                </a:r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porque</a:t>
                </a:r>
              </a:p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é proporcional         à pressão sobre a superfície,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𝑎𝑡𝑟𝑖𝑡𝑜</m:t>
                        </m:r>
                      </m:sub>
                    </m:sSub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pt-B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∙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∝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à área de contato,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8DA53C6F-3FD1-47E1-B285-1CB69E9CE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63" y="2689048"/>
                <a:ext cx="8498541" cy="1038169"/>
              </a:xfrm>
              <a:prstGeom prst="rect">
                <a:avLst/>
              </a:prstGeom>
              <a:blipFill>
                <a:blip r:embed="rId3"/>
                <a:stretch>
                  <a:fillRect l="-502" t="-2941" b="-88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>
            <a:extLst>
              <a:ext uri="{FF2B5EF4-FFF2-40B4-BE49-F238E27FC236}">
                <a16:creationId xmlns:a16="http://schemas.microsoft.com/office/drawing/2014/main" id="{34C5D10A-0BF7-428E-9947-4F3B8C521055}"/>
              </a:ext>
            </a:extLst>
          </p:cNvPr>
          <p:cNvSpPr txBox="1"/>
          <p:nvPr/>
        </p:nvSpPr>
        <p:spPr>
          <a:xfrm>
            <a:off x="211364" y="2433611"/>
            <a:ext cx="8498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oposta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ao deslocamento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 corpos na área de contato, ou à sua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68A2EB56-CCFC-459D-99F6-CFE1A1BC8195}"/>
                  </a:ext>
                </a:extLst>
              </p:cNvPr>
              <p:cNvSpPr txBox="1"/>
              <p:nvPr/>
            </p:nvSpPr>
            <p:spPr>
              <a:xfrm>
                <a:off x="211365" y="3666029"/>
                <a:ext cx="8791441" cy="9905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 intensidade: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não há movimento: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at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rito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est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tico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há movimento: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at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rito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cin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tico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pt-B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*e*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é independente da velocidade</a:t>
                </a: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68A2EB56-CCFC-459D-99F6-CFE1A1BC8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65" y="3666029"/>
                <a:ext cx="8791441" cy="990528"/>
              </a:xfrm>
              <a:prstGeom prst="rect">
                <a:avLst/>
              </a:prstGeom>
              <a:blipFill>
                <a:blip r:embed="rId4"/>
                <a:stretch>
                  <a:fillRect l="-485" t="-3067" b="-85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14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36988" y="-90741"/>
            <a:ext cx="2079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F0000"/>
                </a:solidFill>
              </a:rPr>
              <a:t>AVISOS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9014" y="741301"/>
            <a:ext cx="8065971" cy="31393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Ler HRK seções 5.3 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 4 – entrega até 3ª, 23:59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 8 – aberto até sábado, 23:59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Próxima 5ª 10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correção do ensaio para a 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2ª prova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3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8203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</a:p>
        </p:txBody>
      </p:sp>
    </p:spTree>
    <p:extLst>
      <p:ext uri="{BB962C8B-B14F-4D97-AF65-F5344CB8AC3E}">
        <p14:creationId xmlns:p14="http://schemas.microsoft.com/office/powerpoint/2010/main" val="280505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71575" y="-62981"/>
            <a:ext cx="582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leis de </a:t>
            </a:r>
            <a:r>
              <a:rPr lang="pt-BR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Amontons</a:t>
            </a:r>
            <a:r>
              <a:rPr lang="pt-B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Força de Atrito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" y="519208"/>
            <a:ext cx="7062746" cy="429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22457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6644102" y="885769"/>
          <a:ext cx="20764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icture" r:id="rId3" imgW="2451960" imgH="1034640" progId="Word.Picture.8">
                  <p:embed/>
                </p:oleObj>
              </mc:Choice>
              <mc:Fallback>
                <p:oleObj name="Picture" r:id="rId3" imgW="2451960" imgH="1034640" progId="Word.Picture.8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428" b="8565"/>
                      <a:stretch>
                        <a:fillRect/>
                      </a:stretch>
                    </p:blipFill>
                    <p:spPr bwMode="auto">
                      <a:xfrm>
                        <a:off x="6644102" y="885769"/>
                        <a:ext cx="207645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0" y="409844"/>
                <a:ext cx="6520857" cy="1128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pt-BR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Bloco de massa </a:t>
                </a:r>
                <a:r>
                  <a:rPr lang="pt-BR" sz="1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pt-BR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5 kg repousa sobre o chão horizontal. O coeficiente de atrito cinético entre o bloco e o chão é </a:t>
                </a:r>
                <a:r>
                  <a:rPr lang="pt-BR" sz="1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lang="pt-BR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0,6 e o estático é </a:t>
                </a:r>
                <a:r>
                  <a:rPr lang="pt-BR" sz="1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apenas um pouco maior</a:t>
                </a:r>
                <a:r>
                  <a:rPr lang="pt-BR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Em </a:t>
                </a:r>
                <a:r>
                  <a:rPr lang="pt-BR" sz="1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pt-BR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0 s, uma força horizontal de módulo constante 50 N é aplicada sobre o bloco até </a:t>
                </a:r>
                <a:r>
                  <a:rPr lang="pt-BR" sz="1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pt-BR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 s, quando cessa completamente. Use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10 m/s</a:t>
                </a:r>
                <a:r>
                  <a:rPr lang="pt-BR" sz="16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pt-BR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pt-BR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844"/>
                <a:ext cx="6520857" cy="1128450"/>
              </a:xfrm>
              <a:prstGeom prst="rect">
                <a:avLst/>
              </a:prstGeom>
              <a:blipFill>
                <a:blip r:embed="rId5"/>
                <a:stretch>
                  <a:fillRect l="-467" t="-1622" r="-467" b="-64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0" y="0"/>
            <a:ext cx="676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Ex. 1 L13. Bloco é arrastado por força na direção horizontal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54006" y="1533684"/>
            <a:ext cx="291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Diagrama de corpo livre</a:t>
            </a:r>
          </a:p>
        </p:txBody>
      </p:sp>
      <p:sp>
        <p:nvSpPr>
          <p:cNvPr id="18" name="Elipse 17"/>
          <p:cNvSpPr/>
          <p:nvPr/>
        </p:nvSpPr>
        <p:spPr>
          <a:xfrm>
            <a:off x="1214507" y="2960888"/>
            <a:ext cx="119269" cy="14180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A405C512-7375-4202-B425-121860A91E90}"/>
              </a:ext>
            </a:extLst>
          </p:cNvPr>
          <p:cNvGrpSpPr/>
          <p:nvPr/>
        </p:nvGrpSpPr>
        <p:grpSpPr>
          <a:xfrm>
            <a:off x="1262161" y="2679934"/>
            <a:ext cx="846006" cy="351859"/>
            <a:chOff x="928786" y="2718047"/>
            <a:chExt cx="846006" cy="351859"/>
          </a:xfrm>
        </p:grpSpPr>
        <p:cxnSp>
          <p:nvCxnSpPr>
            <p:cNvPr id="20" name="Conector de Seta Reta 19"/>
            <p:cNvCxnSpPr/>
            <p:nvPr/>
          </p:nvCxnSpPr>
          <p:spPr>
            <a:xfrm>
              <a:off x="928786" y="3069906"/>
              <a:ext cx="68381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1340262" y="2718047"/>
                  <a:ext cx="434530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262" y="2718047"/>
                  <a:ext cx="434530" cy="310598"/>
                </a:xfrm>
                <a:prstGeom prst="rect">
                  <a:avLst/>
                </a:prstGeom>
                <a:blipFill>
                  <a:blip r:embed="rId6"/>
                  <a:stretch>
                    <a:fillRect t="-43137" r="-52113" b="-78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3164620" y="1481298"/>
                <a:ext cx="280288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pt-BR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Equações</a:t>
                </a:r>
                <a:r>
                  <a:rPr lang="pt-BR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br>
                  <a:rPr lang="pt-BR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     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620" y="1481298"/>
                <a:ext cx="2802883" cy="553998"/>
              </a:xfrm>
              <a:prstGeom prst="rect">
                <a:avLst/>
              </a:prstGeom>
              <a:blipFill>
                <a:blip r:embed="rId7"/>
                <a:stretch>
                  <a:fillRect l="-5000" t="-14286" r="-1522" b="-175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3092798" y="2053762"/>
                <a:ext cx="48647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        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0    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798" y="2053762"/>
                <a:ext cx="4864793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3164620" y="2509745"/>
                <a:ext cx="57502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Sabendo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que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vem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𝑎𝑡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≤0,6 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5×10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620" y="2509745"/>
                <a:ext cx="5750228" cy="276999"/>
              </a:xfrm>
              <a:prstGeom prst="rect">
                <a:avLst/>
              </a:prstGeom>
              <a:blipFill>
                <a:blip r:embed="rId9"/>
                <a:stretch>
                  <a:fillRect l="-1485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Agrupar 8">
            <a:extLst>
              <a:ext uri="{FF2B5EF4-FFF2-40B4-BE49-F238E27FC236}">
                <a16:creationId xmlns:a16="http://schemas.microsoft.com/office/drawing/2014/main" id="{C668D838-01F7-4417-A8D5-0AEE795C32B9}"/>
              </a:ext>
            </a:extLst>
          </p:cNvPr>
          <p:cNvGrpSpPr/>
          <p:nvPr/>
        </p:nvGrpSpPr>
        <p:grpSpPr>
          <a:xfrm>
            <a:off x="1278787" y="2356473"/>
            <a:ext cx="342244" cy="683812"/>
            <a:chOff x="945412" y="2394586"/>
            <a:chExt cx="342244" cy="683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1039190" y="2394586"/>
                  <a:ext cx="248466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190" y="2394586"/>
                  <a:ext cx="248466" cy="310598"/>
                </a:xfrm>
                <a:prstGeom prst="rect">
                  <a:avLst/>
                </a:prstGeom>
                <a:blipFill>
                  <a:blip r:embed="rId12"/>
                  <a:stretch>
                    <a:fillRect l="-21951" r="-12195" b="-78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Conector de Seta Reta 25">
              <a:extLst>
                <a:ext uri="{FF2B5EF4-FFF2-40B4-BE49-F238E27FC236}">
                  <a16:creationId xmlns:a16="http://schemas.microsoft.com/office/drawing/2014/main" id="{034186FE-BBC3-4808-B487-937A9ECD949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3506" y="2736492"/>
              <a:ext cx="683812" cy="0"/>
            </a:xfrm>
            <a:prstGeom prst="straightConnector1">
              <a:avLst/>
            </a:prstGeom>
            <a:ln>
              <a:solidFill>
                <a:srgbClr val="00B0F0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3305B864-7627-4AE2-9E2B-4B7BB59FDEE0}"/>
              </a:ext>
            </a:extLst>
          </p:cNvPr>
          <p:cNvGrpSpPr/>
          <p:nvPr/>
        </p:nvGrpSpPr>
        <p:grpSpPr>
          <a:xfrm>
            <a:off x="1275553" y="3056020"/>
            <a:ext cx="312975" cy="683812"/>
            <a:chOff x="942178" y="3094133"/>
            <a:chExt cx="312975" cy="683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984976" y="3470168"/>
                  <a:ext cx="270177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976" y="3470168"/>
                  <a:ext cx="270177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6667" r="-6667" b="-8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Conector de Seta Reta 26">
              <a:extLst>
                <a:ext uri="{FF2B5EF4-FFF2-40B4-BE49-F238E27FC236}">
                  <a16:creationId xmlns:a16="http://schemas.microsoft.com/office/drawing/2014/main" id="{A310F448-4933-474B-92AE-8DD7F0D5EF8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0272" y="3436039"/>
              <a:ext cx="68381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E2705993-955B-4409-86F1-420FCCB82744}"/>
              </a:ext>
            </a:extLst>
          </p:cNvPr>
          <p:cNvGrpSpPr/>
          <p:nvPr/>
        </p:nvGrpSpPr>
        <p:grpSpPr>
          <a:xfrm>
            <a:off x="506370" y="2229577"/>
            <a:ext cx="771452" cy="813568"/>
            <a:chOff x="172995" y="2267690"/>
            <a:chExt cx="771452" cy="813568"/>
          </a:xfrm>
        </p:grpSpPr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9D928965-C41D-475A-A2A5-D089DC0C78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6447" y="2397258"/>
              <a:ext cx="468000" cy="684000"/>
            </a:xfrm>
            <a:prstGeom prst="straightConnector1">
              <a:avLst/>
            </a:prstGeom>
            <a:ln>
              <a:solidFill>
                <a:srgbClr val="00B0F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57EB1431-9DAB-4A43-817F-CB8761D07CCA}"/>
                    </a:ext>
                  </a:extLst>
                </p:cNvPr>
                <p:cNvSpPr txBox="1"/>
                <p:nvPr/>
              </p:nvSpPr>
              <p:spPr>
                <a:xfrm>
                  <a:off x="172995" y="2267690"/>
                  <a:ext cx="259623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</m:acc>
                          </m:e>
                          <m:sub>
                            <m:r>
                              <a:rPr lang="pt-BR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57EB1431-9DAB-4A43-817F-CB8761D07C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995" y="2267690"/>
                  <a:ext cx="259623" cy="310598"/>
                </a:xfrm>
                <a:prstGeom prst="rect">
                  <a:avLst/>
                </a:prstGeom>
                <a:blipFill>
                  <a:blip r:embed="rId14"/>
                  <a:stretch>
                    <a:fillRect l="-20930" r="-2326" b="-78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C45ACFC-96E5-46B4-A286-B8D5F3FF4796}"/>
              </a:ext>
            </a:extLst>
          </p:cNvPr>
          <p:cNvGrpSpPr/>
          <p:nvPr/>
        </p:nvGrpSpPr>
        <p:grpSpPr>
          <a:xfrm>
            <a:off x="446579" y="2999112"/>
            <a:ext cx="799766" cy="310598"/>
            <a:chOff x="113204" y="3037225"/>
            <a:chExt cx="799766" cy="310598"/>
          </a:xfrm>
        </p:grpSpPr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B667EF2D-CB7D-4597-B20D-0DB590BD16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970" y="3072762"/>
              <a:ext cx="468000" cy="0"/>
            </a:xfrm>
            <a:prstGeom prst="straightConnector1">
              <a:avLst/>
            </a:prstGeom>
            <a:ln>
              <a:solidFill>
                <a:srgbClr val="00B0F0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9EA6B07B-FE66-4EE5-A398-0868B4A3CC9B}"/>
                    </a:ext>
                  </a:extLst>
                </p:cNvPr>
                <p:cNvSpPr txBox="1"/>
                <p:nvPr/>
              </p:nvSpPr>
              <p:spPr>
                <a:xfrm>
                  <a:off x="113204" y="3037225"/>
                  <a:ext cx="362279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b>
                        </m:sSub>
                      </m:oMath>
                    </m:oMathPara>
                  </a14:m>
                  <a:endParaRPr lang="pt-BR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9EA6B07B-FE66-4EE5-A398-0868B4A3CC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04" y="3037225"/>
                  <a:ext cx="362279" cy="310598"/>
                </a:xfrm>
                <a:prstGeom prst="rect">
                  <a:avLst/>
                </a:prstGeom>
                <a:blipFill>
                  <a:blip r:embed="rId15"/>
                  <a:stretch>
                    <a:fillRect l="-13333" t="-45098" r="-51667" b="-1372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38B29B3-F597-42C1-A41A-2BAE74C75905}"/>
                  </a:ext>
                </a:extLst>
              </p:cNvPr>
              <p:cNvSpPr txBox="1"/>
              <p:nvPr/>
            </p:nvSpPr>
            <p:spPr>
              <a:xfrm>
                <a:off x="3050044" y="2819820"/>
                <a:ext cx="5979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Como </a:t>
                </a:r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supera a força de atrito, vai haver movimento e a força de atrito terá intensidade igual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=0,6∙50=30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38B29B3-F597-42C1-A41A-2BAE74C75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044" y="2819820"/>
                <a:ext cx="5979380" cy="646331"/>
              </a:xfrm>
              <a:prstGeom prst="rect">
                <a:avLst/>
              </a:prstGeom>
              <a:blipFill>
                <a:blip r:embed="rId16"/>
                <a:stretch>
                  <a:fillRect l="-815" t="-5660" r="-306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Agrupar 18">
            <a:extLst>
              <a:ext uri="{FF2B5EF4-FFF2-40B4-BE49-F238E27FC236}">
                <a16:creationId xmlns:a16="http://schemas.microsoft.com/office/drawing/2014/main" id="{8744C403-3EFA-43A6-8EAA-DDDBF988D10B}"/>
              </a:ext>
            </a:extLst>
          </p:cNvPr>
          <p:cNvGrpSpPr/>
          <p:nvPr/>
        </p:nvGrpSpPr>
        <p:grpSpPr>
          <a:xfrm>
            <a:off x="6415757" y="175869"/>
            <a:ext cx="2593772" cy="1761783"/>
            <a:chOff x="6415757" y="175869"/>
            <a:chExt cx="2593772" cy="1761783"/>
          </a:xfrm>
        </p:grpSpPr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2343281E-4FB5-4FF8-8B13-027CAB34C396}"/>
                </a:ext>
              </a:extLst>
            </p:cNvPr>
            <p:cNvCxnSpPr/>
            <p:nvPr/>
          </p:nvCxnSpPr>
          <p:spPr>
            <a:xfrm>
              <a:off x="6415757" y="1650402"/>
              <a:ext cx="259377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C5DDD892-AAD2-49A1-8F16-EC6B59270582}"/>
                </a:ext>
              </a:extLst>
            </p:cNvPr>
            <p:cNvSpPr txBox="1"/>
            <p:nvPr/>
          </p:nvSpPr>
          <p:spPr>
            <a:xfrm>
              <a:off x="8646751" y="1568328"/>
              <a:ext cx="362778" cy="369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/>
                <a:t>x</a:t>
              </a:r>
            </a:p>
          </p:txBody>
        </p:sp>
        <p:cxnSp>
          <p:nvCxnSpPr>
            <p:cNvPr id="37" name="Conector de Seta Reta 36">
              <a:extLst>
                <a:ext uri="{FF2B5EF4-FFF2-40B4-BE49-F238E27FC236}">
                  <a16:creationId xmlns:a16="http://schemas.microsoft.com/office/drawing/2014/main" id="{EA543E01-7796-40CE-BA8D-CC2DE61332E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777290" y="1003869"/>
              <a:ext cx="1656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DE4FCC23-0FD4-4299-9488-0E13BEEF3B18}"/>
                </a:ext>
              </a:extLst>
            </p:cNvPr>
            <p:cNvSpPr txBox="1"/>
            <p:nvPr/>
          </p:nvSpPr>
          <p:spPr>
            <a:xfrm>
              <a:off x="6644102" y="387458"/>
              <a:ext cx="362778" cy="369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/>
                <a:t>y</a:t>
              </a:r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008C43F-05BD-4A3F-AC73-F1869AF91FF9}"/>
              </a:ext>
            </a:extLst>
          </p:cNvPr>
          <p:cNvGrpSpPr/>
          <p:nvPr/>
        </p:nvGrpSpPr>
        <p:grpSpPr>
          <a:xfrm>
            <a:off x="2566223" y="3471607"/>
            <a:ext cx="5127158" cy="369332"/>
            <a:chOff x="2566223" y="3471607"/>
            <a:chExt cx="5127158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aixaDeTexto 34"/>
                <p:cNvSpPr txBox="1"/>
                <p:nvPr/>
              </p:nvSpPr>
              <p:spPr>
                <a:xfrm>
                  <a:off x="4320406" y="3511956"/>
                  <a:ext cx="33729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𝑅𝑥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=50−30=20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5" name="CaixaDeTexto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0406" y="3511956"/>
                  <a:ext cx="3372975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904" r="-723"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3758507D-E81F-4F9D-B1AB-9AE9DD0938D0}"/>
                </a:ext>
              </a:extLst>
            </p:cNvPr>
            <p:cNvSpPr txBox="1"/>
            <p:nvPr/>
          </p:nvSpPr>
          <p:spPr>
            <a:xfrm>
              <a:off x="2566223" y="3471607"/>
              <a:ext cx="18107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 0 a 3 s, de (</a:t>
              </a:r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): </a:t>
              </a:r>
              <a:endParaRPr lang="pt-BR" dirty="0"/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7CBDF57-866A-4331-87A4-ADD0CE33D6E7}"/>
              </a:ext>
            </a:extLst>
          </p:cNvPr>
          <p:cNvGrpSpPr/>
          <p:nvPr/>
        </p:nvGrpSpPr>
        <p:grpSpPr>
          <a:xfrm>
            <a:off x="1291573" y="3827757"/>
            <a:ext cx="5375628" cy="369332"/>
            <a:chOff x="1291573" y="3827757"/>
            <a:chExt cx="5375628" cy="369332"/>
          </a:xfrm>
        </p:grpSpPr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4BAF60A5-1C97-4342-B427-CDD5888921E2}"/>
                </a:ext>
              </a:extLst>
            </p:cNvPr>
            <p:cNvSpPr txBox="1"/>
            <p:nvPr/>
          </p:nvSpPr>
          <p:spPr>
            <a:xfrm>
              <a:off x="1291573" y="3827757"/>
              <a:ext cx="308544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partir de 3s, até parar, de (</a:t>
              </a:r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): </a:t>
              </a:r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06C0EF72-526B-4BAA-BE4B-732E622483D9}"/>
                    </a:ext>
                  </a:extLst>
                </p:cNvPr>
                <p:cNvSpPr txBox="1"/>
                <p:nvPr/>
              </p:nvSpPr>
              <p:spPr>
                <a:xfrm>
                  <a:off x="4320405" y="3886744"/>
                  <a:ext cx="23467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𝑅𝑥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=−30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06C0EF72-526B-4BAA-BE4B-732E622483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0405" y="3886744"/>
                  <a:ext cx="2346796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2078" r="-1818" b="-1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Balão de Fala: Retângulo 31">
            <a:extLst>
              <a:ext uri="{FF2B5EF4-FFF2-40B4-BE49-F238E27FC236}">
                <a16:creationId xmlns:a16="http://schemas.microsoft.com/office/drawing/2014/main" id="{A6DD4909-439F-4D21-9BED-84B123CD74B1}"/>
              </a:ext>
            </a:extLst>
          </p:cNvPr>
          <p:cNvSpPr/>
          <p:nvPr/>
        </p:nvSpPr>
        <p:spPr>
          <a:xfrm>
            <a:off x="6327115" y="4153977"/>
            <a:ext cx="2103913" cy="646331"/>
          </a:xfrm>
          <a:prstGeom prst="wedgeRectCallout">
            <a:avLst>
              <a:gd name="adj1" fmla="val -58862"/>
              <a:gd name="adj2" fmla="val -51016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sinal menos indica sentido oposto 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endParaRPr lang="pt-BR" dirty="0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542DD94-3547-4CFA-8345-B543D6482892}"/>
              </a:ext>
            </a:extLst>
          </p:cNvPr>
          <p:cNvGrpSpPr/>
          <p:nvPr/>
        </p:nvGrpSpPr>
        <p:grpSpPr>
          <a:xfrm>
            <a:off x="2439567" y="4197708"/>
            <a:ext cx="3887548" cy="369332"/>
            <a:chOff x="2439567" y="4197708"/>
            <a:chExt cx="3887548" cy="369332"/>
          </a:xfrm>
        </p:grpSpPr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1A61FDE0-1777-4260-A991-0B641F595BF4}"/>
                </a:ext>
              </a:extLst>
            </p:cNvPr>
            <p:cNvSpPr txBox="1"/>
            <p:nvPr/>
          </p:nvSpPr>
          <p:spPr>
            <a:xfrm>
              <a:off x="2439567" y="4197708"/>
              <a:ext cx="18953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Após parar, de (</a:t>
              </a:r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): </a:t>
              </a:r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ixaDeTexto 42">
                  <a:extLst>
                    <a:ext uri="{FF2B5EF4-FFF2-40B4-BE49-F238E27FC236}">
                      <a16:creationId xmlns:a16="http://schemas.microsoft.com/office/drawing/2014/main" id="{70560B19-5E64-49EA-A2B4-BA8F2A7CAAA1}"/>
                    </a:ext>
                  </a:extLst>
                </p:cNvPr>
                <p:cNvSpPr txBox="1"/>
                <p:nvPr/>
              </p:nvSpPr>
              <p:spPr>
                <a:xfrm>
                  <a:off x="4281683" y="4263221"/>
                  <a:ext cx="20454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𝑅𝑥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3" name="CaixaDeTexto 42">
                  <a:extLst>
                    <a:ext uri="{FF2B5EF4-FFF2-40B4-BE49-F238E27FC236}">
                      <a16:creationId xmlns:a16="http://schemas.microsoft.com/office/drawing/2014/main" id="{70560B19-5E64-49EA-A2B4-BA8F2A7CAA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1683" y="4263221"/>
                  <a:ext cx="2045432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2083" r="-2381"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6782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34" grpId="0"/>
      <p:bldP spid="12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45030" y="0"/>
            <a:ext cx="4269117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Esboce o gráfico da aceleração do bloco. </a:t>
            </a:r>
            <a:endParaRPr lang="pt-BR" sz="20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35747" y="570182"/>
                <a:ext cx="21534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portanto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47" y="570182"/>
                <a:ext cx="2153475" cy="276999"/>
              </a:xfrm>
              <a:prstGeom prst="rect">
                <a:avLst/>
              </a:prstGeom>
              <a:blipFill>
                <a:blip r:embed="rId2"/>
                <a:stretch>
                  <a:fillRect l="-850" r="-1700" b="-3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405322" y="431531"/>
                <a:ext cx="4598246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3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=12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322" y="431531"/>
                <a:ext cx="4598246" cy="5204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405322" y="1104394"/>
                <a:ext cx="4284378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3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−30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=−6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322" y="1104394"/>
                <a:ext cx="4284378" cy="520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661990"/>
              </p:ext>
            </p:extLst>
          </p:nvPr>
        </p:nvGraphicFramePr>
        <p:xfrm>
          <a:off x="3511017" y="1581946"/>
          <a:ext cx="5632983" cy="3130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Balão de Fala: Retângulo com Cantos Arredondados 6">
            <a:extLst>
              <a:ext uri="{FF2B5EF4-FFF2-40B4-BE49-F238E27FC236}">
                <a16:creationId xmlns:a16="http://schemas.microsoft.com/office/drawing/2014/main" id="{09F98354-8E3A-44A7-BCF8-2893CAE173A0}"/>
              </a:ext>
            </a:extLst>
          </p:cNvPr>
          <p:cNvSpPr/>
          <p:nvPr/>
        </p:nvSpPr>
        <p:spPr>
          <a:xfrm>
            <a:off x="379233" y="2057226"/>
            <a:ext cx="2729753" cy="1714500"/>
          </a:xfrm>
          <a:prstGeom prst="wedgeRoundRectCallout">
            <a:avLst>
              <a:gd name="adj1" fmla="val 119290"/>
              <a:gd name="adj2" fmla="val -28872"/>
              <a:gd name="adj3" fmla="val 16667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área entre a curva 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0 a 3 s deve ser igual à área de 3 a 5 s,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porque a velocidade final é igual à inicial,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era nula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660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Graphic spid="8" grpId="0">
        <p:bldAsOne/>
      </p:bldGraphic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3833" y="0"/>
            <a:ext cx="3485251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Gráfico da velocidade do bloco</a:t>
            </a:r>
            <a:endParaRPr lang="pt-BR" sz="20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3210067" y="953660"/>
          <a:ext cx="5691418" cy="3340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67587" y="468907"/>
                <a:ext cx="21167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intervalo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0≤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≤3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7" y="468907"/>
                <a:ext cx="2116733" cy="276999"/>
              </a:xfrm>
              <a:prstGeom prst="rect">
                <a:avLst/>
              </a:prstGeom>
              <a:blipFill>
                <a:blip r:embed="rId3"/>
                <a:stretch>
                  <a:fillRect l="-2305" r="-1153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28129" y="810699"/>
                <a:ext cx="12223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29" y="810699"/>
                <a:ext cx="1222386" cy="276999"/>
              </a:xfrm>
              <a:prstGeom prst="rect">
                <a:avLst/>
              </a:prstGeom>
              <a:blipFill>
                <a:blip r:embed="rId4"/>
                <a:stretch>
                  <a:fillRect l="-2000" r="-3000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28129" y="1199271"/>
                <a:ext cx="11264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=0+4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29" y="1199271"/>
                <a:ext cx="1126462" cy="276999"/>
              </a:xfrm>
              <a:prstGeom prst="rect">
                <a:avLst/>
              </a:prstGeom>
              <a:blipFill>
                <a:blip r:embed="rId5"/>
                <a:stretch>
                  <a:fillRect l="-2162" r="-3243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71441" y="1607026"/>
                <a:ext cx="21279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intervalo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3≤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1" y="1607026"/>
                <a:ext cx="2127954" cy="276999"/>
              </a:xfrm>
              <a:prstGeom prst="rect">
                <a:avLst/>
              </a:prstGeom>
              <a:blipFill>
                <a:blip r:embed="rId6"/>
                <a:stretch>
                  <a:fillRect l="-2006" r="-860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311668" y="1973763"/>
                <a:ext cx="12223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68" y="1973763"/>
                <a:ext cx="1222386" cy="276999"/>
              </a:xfrm>
              <a:prstGeom prst="rect">
                <a:avLst/>
              </a:prstGeom>
              <a:blipFill>
                <a:blip r:embed="rId7"/>
                <a:stretch>
                  <a:fillRect l="-1990" r="-2985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311668" y="2403353"/>
                <a:ext cx="28905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=12−6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=30−6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68" y="2403353"/>
                <a:ext cx="2890598" cy="276999"/>
              </a:xfrm>
              <a:prstGeom prst="rect">
                <a:avLst/>
              </a:prstGeom>
              <a:blipFill>
                <a:blip r:embed="rId8"/>
                <a:stretch>
                  <a:fillRect l="-633" r="-1477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311668" y="3520173"/>
            <a:ext cx="265431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bloco para em t = 5 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7587" y="3116551"/>
            <a:ext cx="3435724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Instante em que o bloco para</a:t>
            </a:r>
            <a:endParaRPr lang="pt-BR" sz="20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6B9D1C7-E6A1-45E1-998E-8C4961800E1E}"/>
              </a:ext>
            </a:extLst>
          </p:cNvPr>
          <p:cNvSpPr txBox="1"/>
          <p:nvPr/>
        </p:nvSpPr>
        <p:spPr>
          <a:xfrm>
            <a:off x="67586" y="3915924"/>
            <a:ext cx="284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e)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Distância percorrida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592240C-9E51-46D9-9583-9B1110281EBD}"/>
                  </a:ext>
                </a:extLst>
              </p:cNvPr>
              <p:cNvSpPr txBox="1"/>
              <p:nvPr/>
            </p:nvSpPr>
            <p:spPr>
              <a:xfrm>
                <a:off x="474350" y="4374994"/>
                <a:ext cx="2267993" cy="397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5∙12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 </m:t>
                    </m:r>
                  </m:oMath>
                </a14:m>
                <a:r>
                  <a:rPr lang="pt-BR" dirty="0"/>
                  <a:t>m</a:t>
                </a: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592240C-9E51-46D9-9583-9B1110281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50" y="4374994"/>
                <a:ext cx="2267993" cy="397481"/>
              </a:xfrm>
              <a:prstGeom prst="rect">
                <a:avLst/>
              </a:prstGeom>
              <a:blipFill>
                <a:blip r:embed="rId9"/>
                <a:stretch>
                  <a:fillRect l="-3763" t="-3077" r="-5376" b="-215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>
            <a:extLst>
              <a:ext uri="{FF2B5EF4-FFF2-40B4-BE49-F238E27FC236}">
                <a16:creationId xmlns:a16="http://schemas.microsoft.com/office/drawing/2014/main" id="{0098A5DF-B41B-4E97-8DEF-7A5541BFE259}"/>
              </a:ext>
            </a:extLst>
          </p:cNvPr>
          <p:cNvSpPr txBox="1"/>
          <p:nvPr/>
        </p:nvSpPr>
        <p:spPr>
          <a:xfrm>
            <a:off x="94078" y="2780504"/>
            <a:ext cx="374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Ambas as equações em m/s p/ t em s</a:t>
            </a:r>
          </a:p>
        </p:txBody>
      </p:sp>
    </p:spTree>
    <p:extLst>
      <p:ext uri="{BB962C8B-B14F-4D97-AF65-F5344CB8AC3E}">
        <p14:creationId xmlns:p14="http://schemas.microsoft.com/office/powerpoint/2010/main" val="187995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9" grpId="0"/>
      <p:bldP spid="11" grpId="0"/>
      <p:bldP spid="12" grpId="0" animBg="1"/>
      <p:bldP spid="14" grpId="0"/>
      <p:bldP spid="3" grpId="0"/>
      <p:bldP spid="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1427258" y="748649"/>
          <a:ext cx="5720966" cy="3465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368326" y="461176"/>
                <a:ext cx="62292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Então de 0 a 3 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𝑅𝑥</m:t>
                        </m:r>
                      </m:sub>
                    </m:sSub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20 N e de 3 a 5s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𝑅𝑥</m:t>
                        </m:r>
                      </m:sub>
                    </m:sSub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pt-BR" dirty="0">
                    <a:latin typeface="Symbol" panose="05050102010706020507" pitchFamily="18" charset="2"/>
                    <a:cs typeface="Times New Roman" panose="02020603050405020304" pitchFamily="18" charset="0"/>
                  </a:rPr>
                  <a:t>-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 N, depois nula</a:t>
                </a: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326" y="461176"/>
                <a:ext cx="6229263" cy="369332"/>
              </a:xfrm>
              <a:prstGeom prst="rect">
                <a:avLst/>
              </a:prstGeom>
              <a:blipFill>
                <a:blip r:embed="rId3"/>
                <a:stretch>
                  <a:fillRect l="-783" t="-11667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48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Tela 145"/>
          <p:cNvGrpSpPr/>
          <p:nvPr/>
        </p:nvGrpSpPr>
        <p:grpSpPr>
          <a:xfrm>
            <a:off x="7353920" y="849789"/>
            <a:ext cx="2120279" cy="5957411"/>
            <a:chOff x="0" y="114935"/>
            <a:chExt cx="1983740" cy="9137650"/>
          </a:xfrm>
        </p:grpSpPr>
        <p:sp>
          <p:nvSpPr>
            <p:cNvPr id="15" name="Retângulo 14"/>
            <p:cNvSpPr/>
            <p:nvPr/>
          </p:nvSpPr>
          <p:spPr>
            <a:xfrm>
              <a:off x="719455" y="7528560"/>
              <a:ext cx="1264285" cy="1724025"/>
            </a:xfrm>
            <a:prstGeom prst="rect">
              <a:avLst/>
            </a:prstGeom>
            <a:noFill/>
            <a:ln>
              <a:noFill/>
            </a:ln>
          </p:spPr>
        </p:sp>
        <p:grpSp>
          <p:nvGrpSpPr>
            <p:cNvPr id="16" name="Group 147"/>
            <p:cNvGrpSpPr>
              <a:grpSpLocks/>
            </p:cNvGrpSpPr>
            <p:nvPr/>
          </p:nvGrpSpPr>
          <p:grpSpPr bwMode="auto">
            <a:xfrm>
              <a:off x="229870" y="114935"/>
              <a:ext cx="704850" cy="1486535"/>
              <a:chOff x="2062" y="4130"/>
              <a:chExt cx="1110" cy="2341"/>
            </a:xfrm>
          </p:grpSpPr>
          <p:sp>
            <p:nvSpPr>
              <p:cNvPr id="18" name="Rectangle 148" descr="Tracejado vertical"/>
              <p:cNvSpPr>
                <a:spLocks noChangeArrowheads="1"/>
              </p:cNvSpPr>
              <p:nvPr/>
            </p:nvSpPr>
            <p:spPr bwMode="auto">
              <a:xfrm>
                <a:off x="2062" y="4130"/>
                <a:ext cx="180" cy="2340"/>
              </a:xfrm>
              <a:prstGeom prst="rect">
                <a:avLst/>
              </a:prstGeom>
              <a:pattFill prst="dashVert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9" name="Rectangle 149" descr="Tracejado vertical"/>
              <p:cNvSpPr>
                <a:spLocks noChangeArrowheads="1"/>
              </p:cNvSpPr>
              <p:nvPr/>
            </p:nvSpPr>
            <p:spPr bwMode="auto">
              <a:xfrm>
                <a:off x="2992" y="4130"/>
                <a:ext cx="180" cy="2341"/>
              </a:xfrm>
              <a:prstGeom prst="rect">
                <a:avLst/>
              </a:prstGeom>
              <a:pattFill prst="dashVert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cxnSp>
            <p:nvCxnSpPr>
              <p:cNvPr id="20" name="Line 150"/>
              <p:cNvCxnSpPr>
                <a:cxnSpLocks noChangeShapeType="1"/>
              </p:cNvCxnSpPr>
              <p:nvPr/>
            </p:nvCxnSpPr>
            <p:spPr bwMode="auto">
              <a:xfrm>
                <a:off x="2607" y="4673"/>
                <a:ext cx="0" cy="90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Line 151"/>
              <p:cNvCxnSpPr>
                <a:cxnSpLocks noChangeShapeType="1"/>
              </p:cNvCxnSpPr>
              <p:nvPr/>
            </p:nvCxnSpPr>
            <p:spPr bwMode="auto">
              <a:xfrm flipH="1">
                <a:off x="2245" y="5578"/>
                <a:ext cx="362" cy="36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Line 152"/>
              <p:cNvCxnSpPr>
                <a:cxnSpLocks noChangeShapeType="1"/>
              </p:cNvCxnSpPr>
              <p:nvPr/>
            </p:nvCxnSpPr>
            <p:spPr bwMode="auto">
              <a:xfrm>
                <a:off x="2607" y="5578"/>
                <a:ext cx="362" cy="36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" name="Oval 153"/>
              <p:cNvSpPr>
                <a:spLocks noChangeArrowheads="1"/>
              </p:cNvSpPr>
              <p:nvPr/>
            </p:nvSpPr>
            <p:spPr bwMode="auto">
              <a:xfrm>
                <a:off x="2426" y="4311"/>
                <a:ext cx="362" cy="36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cxnSp>
            <p:nvCxnSpPr>
              <p:cNvPr id="24" name="Line 154"/>
              <p:cNvCxnSpPr>
                <a:cxnSpLocks noChangeShapeType="1"/>
              </p:cNvCxnSpPr>
              <p:nvPr/>
            </p:nvCxnSpPr>
            <p:spPr bwMode="auto">
              <a:xfrm flipH="1">
                <a:off x="2410" y="4899"/>
                <a:ext cx="180" cy="33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Line 155"/>
              <p:cNvCxnSpPr>
                <a:cxnSpLocks noChangeShapeType="1"/>
              </p:cNvCxnSpPr>
              <p:nvPr/>
            </p:nvCxnSpPr>
            <p:spPr bwMode="auto">
              <a:xfrm>
                <a:off x="2620" y="4899"/>
                <a:ext cx="180" cy="33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7" name="Line 156"/>
            <p:cNvCxnSpPr>
              <a:cxnSpLocks noChangeShapeType="1"/>
            </p:cNvCxnSpPr>
            <p:nvPr/>
          </p:nvCxnSpPr>
          <p:spPr bwMode="auto">
            <a:xfrm>
              <a:off x="0" y="1609090"/>
              <a:ext cx="12642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Retângulo 25"/>
          <p:cNvSpPr/>
          <p:nvPr/>
        </p:nvSpPr>
        <p:spPr>
          <a:xfrm>
            <a:off x="0" y="398909"/>
            <a:ext cx="7338310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Uma criança se mantém suspensa do chão e parada no batente de uma porta empurrando as laterais do batente com os pés conforme esboço ao lado.        O coeficiente de atrito estático entre o calçado e o batente é 0,8 e a massa da criança é 35 kg.</a:t>
            </a:r>
            <a:endParaRPr lang="pt-B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-1" y="0"/>
            <a:ext cx="6773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Ex. 2 L13. Criança parada no batente da porta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0E59F88B-5CD1-492A-97A1-58844A47D5CF}"/>
              </a:ext>
            </a:extLst>
          </p:cNvPr>
          <p:cNvSpPr txBox="1"/>
          <p:nvPr/>
        </p:nvSpPr>
        <p:spPr>
          <a:xfrm>
            <a:off x="318273" y="1599123"/>
            <a:ext cx="7774080" cy="2443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lphaLcParenR"/>
            </a:pP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Esboce o diagrama de corpo livre correspondente à criança.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Mostre que a componente normal da força da criança sobre o batente esquerdo tem mesmo módulo e sinal contrário àquela sobre o batente direito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buFont typeface="+mj-lt"/>
              <a:buAutoNum type="alphaLcParenR"/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Calcule o valor mínimo da componente normal da força da criança sobre o batente.</a:t>
            </a:r>
            <a:endParaRPr lang="pt-BR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Calcule o módulo da força da criança sobre o batente, quando a componente normal tem o valor mínimo para sustentá-la na posição da figura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361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Tela 145"/>
          <p:cNvGrpSpPr/>
          <p:nvPr/>
        </p:nvGrpSpPr>
        <p:grpSpPr>
          <a:xfrm>
            <a:off x="7353920" y="849789"/>
            <a:ext cx="2120279" cy="5957411"/>
            <a:chOff x="0" y="114935"/>
            <a:chExt cx="1983740" cy="9137650"/>
          </a:xfrm>
        </p:grpSpPr>
        <p:sp>
          <p:nvSpPr>
            <p:cNvPr id="15" name="Retângulo 14"/>
            <p:cNvSpPr/>
            <p:nvPr/>
          </p:nvSpPr>
          <p:spPr>
            <a:xfrm>
              <a:off x="719455" y="7528560"/>
              <a:ext cx="1264285" cy="1724025"/>
            </a:xfrm>
            <a:prstGeom prst="rect">
              <a:avLst/>
            </a:prstGeom>
            <a:noFill/>
            <a:ln>
              <a:noFill/>
            </a:ln>
          </p:spPr>
        </p:sp>
        <p:grpSp>
          <p:nvGrpSpPr>
            <p:cNvPr id="16" name="Group 147"/>
            <p:cNvGrpSpPr>
              <a:grpSpLocks/>
            </p:cNvGrpSpPr>
            <p:nvPr/>
          </p:nvGrpSpPr>
          <p:grpSpPr bwMode="auto">
            <a:xfrm>
              <a:off x="229870" y="114935"/>
              <a:ext cx="704850" cy="1486535"/>
              <a:chOff x="2062" y="4130"/>
              <a:chExt cx="1110" cy="2341"/>
            </a:xfrm>
          </p:grpSpPr>
          <p:sp>
            <p:nvSpPr>
              <p:cNvPr id="18" name="Rectangle 148" descr="Tracejado vertical"/>
              <p:cNvSpPr>
                <a:spLocks noChangeArrowheads="1"/>
              </p:cNvSpPr>
              <p:nvPr/>
            </p:nvSpPr>
            <p:spPr bwMode="auto">
              <a:xfrm>
                <a:off x="2062" y="4130"/>
                <a:ext cx="180" cy="2340"/>
              </a:xfrm>
              <a:prstGeom prst="rect">
                <a:avLst/>
              </a:prstGeom>
              <a:pattFill prst="dashVert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9" name="Rectangle 149" descr="Tracejado vertical"/>
              <p:cNvSpPr>
                <a:spLocks noChangeArrowheads="1"/>
              </p:cNvSpPr>
              <p:nvPr/>
            </p:nvSpPr>
            <p:spPr bwMode="auto">
              <a:xfrm>
                <a:off x="2992" y="4130"/>
                <a:ext cx="180" cy="2341"/>
              </a:xfrm>
              <a:prstGeom prst="rect">
                <a:avLst/>
              </a:prstGeom>
              <a:pattFill prst="dashVert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cxnSp>
            <p:nvCxnSpPr>
              <p:cNvPr id="20" name="Line 150"/>
              <p:cNvCxnSpPr>
                <a:cxnSpLocks noChangeShapeType="1"/>
              </p:cNvCxnSpPr>
              <p:nvPr/>
            </p:nvCxnSpPr>
            <p:spPr bwMode="auto">
              <a:xfrm>
                <a:off x="2607" y="4673"/>
                <a:ext cx="0" cy="90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Line 151"/>
              <p:cNvCxnSpPr>
                <a:cxnSpLocks noChangeShapeType="1"/>
              </p:cNvCxnSpPr>
              <p:nvPr/>
            </p:nvCxnSpPr>
            <p:spPr bwMode="auto">
              <a:xfrm flipH="1">
                <a:off x="2245" y="5578"/>
                <a:ext cx="362" cy="36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Line 152"/>
              <p:cNvCxnSpPr>
                <a:cxnSpLocks noChangeShapeType="1"/>
              </p:cNvCxnSpPr>
              <p:nvPr/>
            </p:nvCxnSpPr>
            <p:spPr bwMode="auto">
              <a:xfrm>
                <a:off x="2607" y="5578"/>
                <a:ext cx="362" cy="36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" name="Oval 153"/>
              <p:cNvSpPr>
                <a:spLocks noChangeArrowheads="1"/>
              </p:cNvSpPr>
              <p:nvPr/>
            </p:nvSpPr>
            <p:spPr bwMode="auto">
              <a:xfrm>
                <a:off x="2426" y="4311"/>
                <a:ext cx="362" cy="36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cxnSp>
            <p:nvCxnSpPr>
              <p:cNvPr id="24" name="Line 154"/>
              <p:cNvCxnSpPr>
                <a:cxnSpLocks noChangeShapeType="1"/>
              </p:cNvCxnSpPr>
              <p:nvPr/>
            </p:nvCxnSpPr>
            <p:spPr bwMode="auto">
              <a:xfrm flipH="1">
                <a:off x="2410" y="4899"/>
                <a:ext cx="180" cy="33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Line 155"/>
              <p:cNvCxnSpPr>
                <a:cxnSpLocks noChangeShapeType="1"/>
              </p:cNvCxnSpPr>
              <p:nvPr/>
            </p:nvCxnSpPr>
            <p:spPr bwMode="auto">
              <a:xfrm>
                <a:off x="2620" y="4899"/>
                <a:ext cx="180" cy="33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7" name="Line 156"/>
            <p:cNvCxnSpPr>
              <a:cxnSpLocks noChangeShapeType="1"/>
            </p:cNvCxnSpPr>
            <p:nvPr/>
          </p:nvCxnSpPr>
          <p:spPr bwMode="auto">
            <a:xfrm>
              <a:off x="0" y="1609090"/>
              <a:ext cx="12642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Retângulo 25"/>
          <p:cNvSpPr/>
          <p:nvPr/>
        </p:nvSpPr>
        <p:spPr>
          <a:xfrm>
            <a:off x="0" y="398909"/>
            <a:ext cx="7338310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Uma criança se mantém suspensa do chão e parada no batente de uma porta empurrando as laterais do batente com os pés conforme esboço ao lado.        O coeficiente de atrito estático entre o calçado e o batente é 0,8 e a massa da criança é 35 kg.</a:t>
            </a:r>
            <a:endParaRPr lang="pt-B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0" y="0"/>
            <a:ext cx="7835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Ex. 2. Criança parada no batente: diagrama de corpo livre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78064" y="1706921"/>
            <a:ext cx="8213828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Esboce o diagrama de corpo livre correspondente à criança.</a:t>
            </a:r>
            <a:endParaRPr lang="pt-B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3021095" y="2763936"/>
            <a:ext cx="7258" cy="1362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4262508" y="2741939"/>
            <a:ext cx="7258" cy="1362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tângulo 43"/>
          <p:cNvSpPr/>
          <p:nvPr/>
        </p:nvSpPr>
        <p:spPr>
          <a:xfrm>
            <a:off x="3421738" y="3010382"/>
            <a:ext cx="447384" cy="75194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6" name="Conector de Seta Reta 45"/>
          <p:cNvCxnSpPr/>
          <p:nvPr/>
        </p:nvCxnSpPr>
        <p:spPr>
          <a:xfrm flipV="1">
            <a:off x="3513644" y="2564150"/>
            <a:ext cx="0" cy="44623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 flipV="1">
            <a:off x="3743485" y="2572166"/>
            <a:ext cx="0" cy="4302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/>
          <p:nvPr/>
        </p:nvCxnSpPr>
        <p:spPr>
          <a:xfrm flipH="1">
            <a:off x="2474799" y="3321287"/>
            <a:ext cx="530800" cy="4492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/>
          <p:cNvCxnSpPr/>
          <p:nvPr/>
        </p:nvCxnSpPr>
        <p:spPr>
          <a:xfrm>
            <a:off x="4269766" y="3308145"/>
            <a:ext cx="514723" cy="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>
            <a:off x="3681025" y="3396387"/>
            <a:ext cx="514723" cy="0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/>
          <p:cNvCxnSpPr/>
          <p:nvPr/>
        </p:nvCxnSpPr>
        <p:spPr>
          <a:xfrm>
            <a:off x="3645430" y="3762327"/>
            <a:ext cx="0" cy="53065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/>
          <p:nvPr/>
        </p:nvCxnSpPr>
        <p:spPr>
          <a:xfrm flipH="1" flipV="1">
            <a:off x="3120688" y="3386355"/>
            <a:ext cx="524742" cy="7474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3879860" y="3015181"/>
                <a:ext cx="336759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860" y="3015181"/>
                <a:ext cx="336759" cy="310598"/>
              </a:xfrm>
              <a:prstGeom prst="rect">
                <a:avLst/>
              </a:prstGeom>
              <a:blipFill>
                <a:blip r:embed="rId2"/>
                <a:stretch>
                  <a:fillRect l="-14286" r="-3571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/>
              <p:cNvSpPr txBox="1"/>
              <p:nvPr/>
            </p:nvSpPr>
            <p:spPr>
              <a:xfrm>
                <a:off x="3084620" y="3000342"/>
                <a:ext cx="34714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2" name="CaixaDeTexto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620" y="3000342"/>
                <a:ext cx="347146" cy="310598"/>
              </a:xfrm>
              <a:prstGeom prst="rect">
                <a:avLst/>
              </a:prstGeom>
              <a:blipFill>
                <a:blip r:embed="rId3"/>
                <a:stretch>
                  <a:fillRect l="-14035" r="-5263" b="-176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/>
              <p:cNvSpPr txBox="1"/>
              <p:nvPr/>
            </p:nvSpPr>
            <p:spPr>
              <a:xfrm>
                <a:off x="3547375" y="3897961"/>
                <a:ext cx="536015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3" name="CaixaDeTex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375" y="3897961"/>
                <a:ext cx="536015" cy="310598"/>
              </a:xfrm>
              <a:prstGeom prst="rect">
                <a:avLst/>
              </a:prstGeom>
              <a:blipFill>
                <a:blip r:embed="rId4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/>
              <p:cNvSpPr txBox="1"/>
              <p:nvPr/>
            </p:nvSpPr>
            <p:spPr>
              <a:xfrm>
                <a:off x="3835392" y="2326588"/>
                <a:ext cx="510268" cy="329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4" name="CaixaDe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392" y="2326588"/>
                <a:ext cx="510268" cy="329129"/>
              </a:xfrm>
              <a:prstGeom prst="rect">
                <a:avLst/>
              </a:prstGeom>
              <a:blipFill>
                <a:blip r:embed="rId5"/>
                <a:stretch>
                  <a:fillRect l="-9524" t="-40741" r="-8333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/>
              <p:cNvSpPr txBox="1"/>
              <p:nvPr/>
            </p:nvSpPr>
            <p:spPr>
              <a:xfrm>
                <a:off x="2924468" y="2351677"/>
                <a:ext cx="493981" cy="329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5" name="CaixaDe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468" y="2351677"/>
                <a:ext cx="493981" cy="329129"/>
              </a:xfrm>
              <a:prstGeom prst="rect">
                <a:avLst/>
              </a:prstGeom>
              <a:blipFill>
                <a:blip r:embed="rId6"/>
                <a:stretch>
                  <a:fillRect l="-11111" t="-40741" r="-11111" b="-92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/>
              <p:cNvSpPr txBox="1"/>
              <p:nvPr/>
            </p:nvSpPr>
            <p:spPr>
              <a:xfrm>
                <a:off x="2605612" y="2953083"/>
                <a:ext cx="311945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" name="CaixaDe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612" y="2953083"/>
                <a:ext cx="311945" cy="312458"/>
              </a:xfrm>
              <a:prstGeom prst="rect">
                <a:avLst/>
              </a:prstGeom>
              <a:blipFill>
                <a:blip r:embed="rId7"/>
                <a:stretch>
                  <a:fillRect l="-15385" t="-40385" r="-67308" b="-153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/>
              <p:cNvSpPr txBox="1"/>
              <p:nvPr/>
            </p:nvSpPr>
            <p:spPr>
              <a:xfrm>
                <a:off x="4349443" y="2953083"/>
                <a:ext cx="322331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443" y="2953083"/>
                <a:ext cx="322331" cy="312458"/>
              </a:xfrm>
              <a:prstGeom prst="rect">
                <a:avLst/>
              </a:prstGeom>
              <a:blipFill>
                <a:blip r:embed="rId8"/>
                <a:stretch>
                  <a:fillRect l="-15094" t="-40385" r="-67925" b="-153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62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58637</TotalTime>
  <Words>1578</Words>
  <Application>Microsoft Office PowerPoint</Application>
  <PresentationFormat>Apresentação na tela (16:9)</PresentationFormat>
  <Paragraphs>273</Paragraphs>
  <Slides>21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Eau</vt:lpstr>
      <vt:lpstr>Eau Sans Bold</vt:lpstr>
      <vt:lpstr>Eau Sans Bold Lining</vt:lpstr>
      <vt:lpstr>Symbol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Picture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2199</cp:revision>
  <dcterms:created xsi:type="dcterms:W3CDTF">2016-03-09T00:36:12Z</dcterms:created>
  <dcterms:modified xsi:type="dcterms:W3CDTF">2022-06-27T12:07:00Z</dcterms:modified>
</cp:coreProperties>
</file>