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73" r:id="rId5"/>
    <p:sldId id="270" r:id="rId6"/>
    <p:sldId id="272" r:id="rId7"/>
    <p:sldId id="271" r:id="rId8"/>
    <p:sldId id="265" r:id="rId9"/>
    <p:sldId id="266" r:id="rId10"/>
    <p:sldId id="267" r:id="rId11"/>
    <p:sldId id="257" r:id="rId12"/>
    <p:sldId id="258" r:id="rId13"/>
    <p:sldId id="259" r:id="rId14"/>
    <p:sldId id="268" r:id="rId15"/>
    <p:sldId id="260" r:id="rId16"/>
    <p:sldId id="261" r:id="rId17"/>
    <p:sldId id="262" r:id="rId18"/>
    <p:sldId id="269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2" autoAdjust="0"/>
  </p:normalViewPr>
  <p:slideViewPr>
    <p:cSldViewPr>
      <p:cViewPr varScale="1">
        <p:scale>
          <a:sx n="120" d="100"/>
          <a:sy n="120" d="100"/>
        </p:scale>
        <p:origin x="6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56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54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36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599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11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03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3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49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65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24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85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4153-A995-4BA1-848F-F9F06212C1B1}" type="datetimeFigureOut">
              <a:rPr lang="pt-BR" smtClean="0"/>
              <a:pPr/>
              <a:t>22/10/2020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646F-E18D-4D0B-917F-AC800BCACA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50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Reações no estado sólido</a:t>
            </a:r>
          </a:p>
        </p:txBody>
      </p:sp>
    </p:spTree>
    <p:extLst>
      <p:ext uri="{BB962C8B-B14F-4D97-AF65-F5344CB8AC3E}">
        <p14:creationId xmlns:p14="http://schemas.microsoft.com/office/powerpoint/2010/main" val="1707869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68863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b="1" dirty="0">
                <a:solidFill>
                  <a:srgbClr val="C00000"/>
                </a:solidFill>
              </a:rPr>
              <a:t>Efeito da Temperatura</a:t>
            </a:r>
          </a:p>
          <a:p>
            <a:pPr algn="ctr">
              <a:buNone/>
            </a:pPr>
            <a:endParaRPr lang="en-US" dirty="0">
              <a:solidFill>
                <a:srgbClr val="C00000"/>
              </a:solidFill>
            </a:endParaRPr>
          </a:p>
          <a:p>
            <a:r>
              <a:rPr lang="pt-BR" dirty="0"/>
              <a:t>O efeito da temperatura na velocidade da reação é importante. A base para seu entendimento é a equação de </a:t>
            </a:r>
            <a:r>
              <a:rPr lang="pt-BR" dirty="0" err="1"/>
              <a:t>Arrhenius</a:t>
            </a:r>
            <a:r>
              <a:rPr lang="pt-BR" dirty="0"/>
              <a:t>, em que a constante de velocidade de reação (k) específica de um processo, é relacionada com a temperatura como segue:</a:t>
            </a:r>
          </a:p>
          <a:p>
            <a:endParaRPr lang="en-US" dirty="0"/>
          </a:p>
          <a:p>
            <a:pPr algn="ctr"/>
            <a:r>
              <a:rPr lang="pt-BR" b="1" dirty="0">
                <a:solidFill>
                  <a:srgbClr val="C00000"/>
                </a:solidFill>
              </a:rPr>
              <a:t>k = </a:t>
            </a:r>
            <a:r>
              <a:rPr lang="pt-BR" b="1" dirty="0" err="1">
                <a:solidFill>
                  <a:srgbClr val="C00000"/>
                </a:solidFill>
              </a:rPr>
              <a:t>k</a:t>
            </a:r>
            <a:r>
              <a:rPr lang="pt-BR" b="1" baseline="-25000" dirty="0" err="1">
                <a:solidFill>
                  <a:srgbClr val="C00000"/>
                </a:solidFill>
              </a:rPr>
              <a:t>o</a:t>
            </a:r>
            <a:r>
              <a:rPr lang="pt-BR" b="1" baseline="30000" dirty="0">
                <a:solidFill>
                  <a:srgbClr val="C00000"/>
                </a:solidFill>
              </a:rPr>
              <a:t>.</a:t>
            </a:r>
            <a:r>
              <a:rPr lang="pt-BR" b="1" baseline="-25000" dirty="0">
                <a:solidFill>
                  <a:srgbClr val="C00000"/>
                </a:solidFill>
              </a:rPr>
              <a:t> </a:t>
            </a:r>
            <a:r>
              <a:rPr lang="pt-BR" b="1" dirty="0" err="1">
                <a:solidFill>
                  <a:srgbClr val="C00000"/>
                </a:solidFill>
              </a:rPr>
              <a:t>exp</a:t>
            </a:r>
            <a:r>
              <a:rPr lang="pt-BR" b="1" dirty="0">
                <a:solidFill>
                  <a:srgbClr val="C00000"/>
                </a:solidFill>
              </a:rPr>
              <a:t>  (-Q/RT)</a:t>
            </a:r>
          </a:p>
          <a:p>
            <a:pPr algn="ctr"/>
            <a:endParaRPr lang="pt-BR" b="1" dirty="0">
              <a:solidFill>
                <a:srgbClr val="C00000"/>
              </a:solidFill>
            </a:endParaRPr>
          </a:p>
          <a:p>
            <a:pPr algn="ctr"/>
            <a:r>
              <a:rPr lang="pt-BR" dirty="0"/>
              <a:t>onde </a:t>
            </a:r>
            <a:r>
              <a:rPr lang="pt-BR" dirty="0" err="1"/>
              <a:t>k</a:t>
            </a:r>
            <a:r>
              <a:rPr lang="pt-BR" baseline="-25000" dirty="0" err="1"/>
              <a:t>o</a:t>
            </a:r>
            <a:r>
              <a:rPr lang="pt-BR" baseline="-25000" dirty="0"/>
              <a:t> </a:t>
            </a:r>
            <a:r>
              <a:rPr lang="pt-BR" dirty="0"/>
              <a:t>é uma constante e Q é a energia de ativação, determinada experimentalmente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5468459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500042"/>
            <a:ext cx="7894661" cy="43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5508104" y="1196752"/>
            <a:ext cx="3491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BR" dirty="0">
                <a:latin typeface="Arial" pitchFamily="34" charset="0"/>
                <a:cs typeface="Arial" pitchFamily="34" charset="0"/>
              </a:rPr>
              <a:t> cada passo do processo deve ser relativamente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simples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pt-BR" dirty="0">
                <a:latin typeface="Arial" pitchFamily="34" charset="0"/>
                <a:cs typeface="Arial" pitchFamily="34" charset="0"/>
              </a:rPr>
              <a:t> o caminho da reação em cada passo passa por um estado de transição envolvendo um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“complexo ativado” de máxima energia</a:t>
            </a:r>
            <a:r>
              <a:rPr lang="pt-BR" dirty="0">
                <a:latin typeface="Arial" pitchFamily="34" charset="0"/>
                <a:cs typeface="Arial" pitchFamily="34" charset="0"/>
              </a:rPr>
              <a:t>, antes de atingir o estado final de menor energia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572132" y="4009258"/>
            <a:ext cx="324036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velocidade total </a:t>
            </a: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 processo que envolve uma série de passos consecutivos é fixada </a:t>
            </a: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pela velocidade do passo individual mais lento,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ou seja, o de maior barreira de energia</a:t>
            </a: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1520" y="1275107"/>
            <a:ext cx="5143536" cy="3500462"/>
          </a:xfrm>
          <a:prstGeom prst="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Seta: para Baixo 1">
            <a:extLst>
              <a:ext uri="{FF2B5EF4-FFF2-40B4-BE49-F238E27FC236}">
                <a16:creationId xmlns:a16="http://schemas.microsoft.com/office/drawing/2014/main" id="{F4645A6E-26EA-4D75-9B1A-981A74E226F9}"/>
              </a:ext>
            </a:extLst>
          </p:cNvPr>
          <p:cNvSpPr/>
          <p:nvPr/>
        </p:nvSpPr>
        <p:spPr>
          <a:xfrm rot="17749183">
            <a:off x="4012709" y="3220826"/>
            <a:ext cx="504056" cy="2540263"/>
          </a:xfrm>
          <a:prstGeom prst="downArrow">
            <a:avLst/>
          </a:prstGeom>
          <a:solidFill>
            <a:schemeClr val="accent2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921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99176" cy="732953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Interface de formação de solução sólida (camada plana)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65" y="1442047"/>
            <a:ext cx="5575788" cy="1974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6868" y="4090926"/>
            <a:ext cx="944413" cy="504056"/>
          </a:xfrm>
          <a:prstGeom prst="rect">
            <a:avLst/>
          </a:prstGeom>
          <a:noFill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6053163"/>
            <a:ext cx="1471791" cy="576064"/>
          </a:xfrm>
          <a:prstGeom prst="rect">
            <a:avLst/>
          </a:prstGeom>
          <a:noFill/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2613" y="6082977"/>
            <a:ext cx="3811142" cy="546250"/>
          </a:xfrm>
          <a:prstGeom prst="rect">
            <a:avLst/>
          </a:prstGeom>
          <a:noFill/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51520" y="357301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74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-785850" y="5321771"/>
            <a:ext cx="99298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Integrando-se a equação, obtemos uma lei parabólica para a velocidade de formação da camada</a:t>
            </a:r>
            <a:r>
              <a:rPr kumimoji="0" 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kumimoji="0" lang="pt-B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1516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40A7F7-3B63-4FDB-9C53-EBFD5EC87EAC}"/>
              </a:ext>
            </a:extLst>
          </p:cNvPr>
          <p:cNvSpPr txBox="1"/>
          <p:nvPr/>
        </p:nvSpPr>
        <p:spPr>
          <a:xfrm>
            <a:off x="6228184" y="1442047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Lembrando REGRAS DE HUME-ROTHERY: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Mesma estrutura cristalina;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Raios próximos.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358894DF-C35E-40F6-BBF9-16203868ECAD}"/>
              </a:ext>
            </a:extLst>
          </p:cNvPr>
          <p:cNvSpPr/>
          <p:nvPr/>
        </p:nvSpPr>
        <p:spPr>
          <a:xfrm>
            <a:off x="6228184" y="1442047"/>
            <a:ext cx="2376264" cy="1609965"/>
          </a:xfrm>
          <a:prstGeom prst="round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366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Camada reagida em uma partícula esférica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720" y="2564904"/>
            <a:ext cx="3120786" cy="28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7" y="5379599"/>
            <a:ext cx="3223485" cy="64807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3541374" y="3648846"/>
            <a:ext cx="39885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 a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fração volumétrica não reagida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18A8131-9F1F-49E0-8740-30B195897C08}"/>
              </a:ext>
            </a:extLst>
          </p:cNvPr>
          <p:cNvSpPr txBox="1"/>
          <p:nvPr/>
        </p:nvSpPr>
        <p:spPr>
          <a:xfrm>
            <a:off x="2915816" y="1886970"/>
            <a:ext cx="612068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 volume de material não reagido é dado por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𝑉=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4/3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𝜋.(𝑟−𝑥)</a:t>
            </a:r>
            <a:r>
              <a:rPr lang="pt-BR" sz="1100" b="0" i="0" u="none" strike="noStrike" baseline="30000" dirty="0">
                <a:solidFill>
                  <a:srgbClr val="000000"/>
                </a:solidFill>
                <a:latin typeface="Cambria Math" panose="02040503050406030204" pitchFamily="18" charset="0"/>
              </a:rPr>
              <a:t>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</a:p>
          <a:p>
            <a:endParaRPr lang="pt-B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que é igual ao volume total da esfera (</a:t>
            </a:r>
            <a:r>
              <a:rPr lang="pt-BR" sz="16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4/3</a:t>
            </a:r>
            <a:r>
              <a:rPr lang="pt-BR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.π.r</a:t>
            </a:r>
            <a:r>
              <a:rPr lang="pt-BR" sz="11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multiplicado pela fração volumétrica não reagida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1−𝑎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então: </a:t>
            </a:r>
          </a:p>
          <a:p>
            <a:endParaRPr lang="pt-B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                           𝑉=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4/3.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𝜋. (𝑟−𝑥)</a:t>
            </a:r>
            <a:r>
              <a:rPr lang="pt-BR" sz="1100" b="0" i="0" u="none" strike="noStrike" baseline="30000" dirty="0">
                <a:solidFill>
                  <a:srgbClr val="000000"/>
                </a:solidFill>
                <a:latin typeface="Cambria Math" panose="02040503050406030204" pitchFamily="18" charset="0"/>
              </a:rPr>
              <a:t>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= 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4/3.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𝜋 𝑟</a:t>
            </a:r>
            <a:r>
              <a:rPr lang="pt-BR" sz="1100" b="0" i="0" u="none" strike="noStrike" baseline="30000" dirty="0">
                <a:solidFill>
                  <a:srgbClr val="000000"/>
                </a:solidFill>
                <a:latin typeface="Cambria Math" panose="02040503050406030204" pitchFamily="18" charset="0"/>
              </a:rPr>
              <a:t>3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 (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1−𝛼)</a:t>
            </a:r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DD79514-0EF7-4C0D-BE33-092F92DF540D}"/>
              </a:ext>
            </a:extLst>
          </p:cNvPr>
          <p:cNvSpPr txBox="1"/>
          <p:nvPr/>
        </p:nvSpPr>
        <p:spPr>
          <a:xfrm>
            <a:off x="2987824" y="4326438"/>
            <a:ext cx="579613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𝑥=𝑟 (1− 1−𝛼</a:t>
            </a:r>
            <a:r>
              <a:rPr lang="pt-BR" sz="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3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), onde 𝑥 é a espessura da camada reagida. </a:t>
            </a:r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4CE606F-13C4-46EF-A80E-25807A980C12}"/>
              </a:ext>
            </a:extLst>
          </p:cNvPr>
          <p:cNvSpPr/>
          <p:nvPr/>
        </p:nvSpPr>
        <p:spPr>
          <a:xfrm>
            <a:off x="6372200" y="5703635"/>
            <a:ext cx="504056" cy="324036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B1E473C-2C2E-4029-AEBE-09DBF20A9DAE}"/>
              </a:ext>
            </a:extLst>
          </p:cNvPr>
          <p:cNvSpPr/>
          <p:nvPr/>
        </p:nvSpPr>
        <p:spPr>
          <a:xfrm>
            <a:off x="5381836" y="5528265"/>
            <a:ext cx="504056" cy="324036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Arco 8">
            <a:extLst>
              <a:ext uri="{FF2B5EF4-FFF2-40B4-BE49-F238E27FC236}">
                <a16:creationId xmlns:a16="http://schemas.microsoft.com/office/drawing/2014/main" id="{C9FBCFF9-B507-4E6B-8593-3652F28E4559}"/>
              </a:ext>
            </a:extLst>
          </p:cNvPr>
          <p:cNvSpPr/>
          <p:nvPr/>
        </p:nvSpPr>
        <p:spPr>
          <a:xfrm rot="10541414">
            <a:off x="5893189" y="5671391"/>
            <a:ext cx="826517" cy="2270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384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r>
              <a:rPr lang="pt-BR" sz="2800" dirty="0"/>
              <a:t>é possível determinar-se α (fração reagida)em função do tempo, para várias temperaturas. Para um tamanho de partículas constante, k’ pode ser calculado para cada temperatura, o que permite determinar a energia de ativação experimental para o processo.</a:t>
            </a:r>
            <a:br>
              <a:rPr lang="en-US" sz="2800" dirty="0"/>
            </a:br>
            <a:endParaRPr lang="en-US" sz="2800" dirty="0"/>
          </a:p>
          <a:p>
            <a:endParaRPr lang="en-US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Imagem 4"/>
          <p:cNvPicPr>
            <a:picLocks noChangeAspect="1" noChangeArrowheads="1"/>
          </p:cNvPicPr>
          <p:nvPr/>
        </p:nvPicPr>
        <p:blipFill>
          <a:blip r:embed="rId2" cstate="print"/>
          <a:srcRect l="3130" t="9903" b="4817"/>
          <a:stretch>
            <a:fillRect/>
          </a:stretch>
        </p:blipFill>
        <p:spPr bwMode="auto">
          <a:xfrm>
            <a:off x="357158" y="3071810"/>
            <a:ext cx="8265491" cy="3312368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756151"/>
            <a:ext cx="7962107" cy="6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97154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rgbClr val="FF0000"/>
                </a:solidFill>
              </a:rPr>
              <a:t>Energia livre padrão de reações de decomposição em função da temperatura</a:t>
            </a:r>
          </a:p>
        </p:txBody>
      </p:sp>
      <p:cxnSp>
        <p:nvCxnSpPr>
          <p:cNvPr id="5" name="Conector reto 4"/>
          <p:cNvCxnSpPr/>
          <p:nvPr/>
        </p:nvCxnSpPr>
        <p:spPr>
          <a:xfrm rot="5400000">
            <a:off x="2499504" y="4214818"/>
            <a:ext cx="2572562" cy="79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rot="5400000">
            <a:off x="3679422" y="4107264"/>
            <a:ext cx="2786082" cy="79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1763688" y="1124744"/>
            <a:ext cx="6143668" cy="4857784"/>
          </a:xfrm>
          <a:prstGeom prst="rect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7357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Reação de decomposição em uma partícula esférica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7492604" cy="278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467544" y="4797152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A cinética pode ser limitada pela </a:t>
            </a:r>
            <a:r>
              <a:rPr lang="pt-BR" sz="2400" dirty="0">
                <a:solidFill>
                  <a:srgbClr val="C00000"/>
                </a:solidFill>
              </a:rPr>
              <a:t>reação na superfície</a:t>
            </a:r>
            <a:r>
              <a:rPr lang="pt-BR" sz="2400" dirty="0"/>
              <a:t>, pelo fluxo de calor do forno para a superfície de reação ou pela </a:t>
            </a:r>
            <a:r>
              <a:rPr lang="pt-BR" sz="2400" dirty="0">
                <a:solidFill>
                  <a:srgbClr val="C00000"/>
                </a:solidFill>
              </a:rPr>
              <a:t>saída (por difusão ou pela penetração pelos poros) do produto gasoso da reação para a atmosfera do forno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55576" y="1628800"/>
            <a:ext cx="7488832" cy="2880320"/>
          </a:xfrm>
          <a:prstGeom prst="rect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4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59293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/>
              <a:t>   A reação da figura anterior é heterogênea, isto é, ocorre numa interface definida. A cinética de decomposição para uma geometria cilíndrica é dada por:</a:t>
            </a:r>
          </a:p>
          <a:p>
            <a:pPr>
              <a:buNone/>
            </a:pPr>
            <a:r>
              <a:rPr lang="en-US" dirty="0"/>
              <a:t>                                  </a:t>
            </a:r>
          </a:p>
          <a:p>
            <a:pPr>
              <a:buNone/>
            </a:pPr>
            <a:r>
              <a:rPr lang="pt-BR" dirty="0"/>
              <a:t> </a:t>
            </a:r>
            <a:endParaRPr lang="en-US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onde α é a fração decomposta, k é uma constante termicamente ativada e r</a:t>
            </a:r>
            <a:r>
              <a:rPr lang="pt-BR" baseline="-25000" dirty="0"/>
              <a:t>0</a:t>
            </a:r>
            <a:r>
              <a:rPr lang="pt-BR" dirty="0"/>
              <a:t> é o raio inicial da partícula.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047875" y="2852738"/>
          <a:ext cx="459582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cumento" r:id="rId3" imgW="9984728" imgH="1993254" progId="Word.Document.12">
                  <p:embed/>
                </p:oleObj>
              </mc:Choice>
              <mc:Fallback>
                <p:oleObj name="Documento" r:id="rId3" imgW="9984728" imgH="1993254" progId="Word.Documen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2852738"/>
                        <a:ext cx="4595827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455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548680"/>
            <a:ext cx="8391876" cy="5380650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Reações de decomposição exigem uma grande quantidade de calor (ou seja, </a:t>
            </a:r>
            <a:r>
              <a:rPr lang="pt-BR" b="1" dirty="0">
                <a:solidFill>
                  <a:srgbClr val="FF0000"/>
                </a:solidFill>
              </a:rPr>
              <a:t>alto valor de entalpia </a:t>
            </a:r>
            <a:r>
              <a:rPr lang="pt-BR" b="1" dirty="0" err="1">
                <a:solidFill>
                  <a:srgbClr val="FF0000"/>
                </a:solidFill>
              </a:rPr>
              <a:t>ΔH</a:t>
            </a:r>
            <a:r>
              <a:rPr lang="pt-BR" dirty="0"/>
              <a:t>). Porém, isso é compensado pelo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aumento considerável da entropia devido à formação de produtos gasosos</a:t>
            </a:r>
            <a:r>
              <a:rPr lang="pt-BR" dirty="0"/>
              <a:t>.</a:t>
            </a:r>
          </a:p>
          <a:p>
            <a:pPr>
              <a:buNone/>
            </a:pPr>
            <a:r>
              <a:rPr lang="pt-BR" dirty="0"/>
              <a:t> </a:t>
            </a:r>
          </a:p>
          <a:p>
            <a:r>
              <a:rPr lang="pt-BR" dirty="0"/>
              <a:t>Portanto, a variação total de energia livre (</a:t>
            </a:r>
            <a:r>
              <a:rPr lang="pt-BR" b="1" dirty="0" err="1">
                <a:solidFill>
                  <a:srgbClr val="00B050"/>
                </a:solidFill>
              </a:rPr>
              <a:t>ΔG</a:t>
            </a:r>
            <a:r>
              <a:rPr lang="pt-BR" b="1" dirty="0">
                <a:solidFill>
                  <a:srgbClr val="00B050"/>
                </a:solidFill>
              </a:rPr>
              <a:t>= ΔH-T.ΔS) </a:t>
            </a:r>
            <a:r>
              <a:rPr lang="pt-BR" dirty="0"/>
              <a:t>é negativo em reações de decomposição térmicas espontâneas.</a:t>
            </a:r>
          </a:p>
          <a:p>
            <a:endParaRPr lang="en-US" dirty="0"/>
          </a:p>
          <a:p>
            <a:r>
              <a:rPr lang="pt-BR" dirty="0"/>
              <a:t>	Pós bastante ativos podem ser produzidos através de reações de decomposição, com altos valores de área superficial. Problemas desses pós muito finos são aglomeração de pós e dificuldade na prensagem. A vantagem é que esse pós são altamente reativos e levam a altas taxas de </a:t>
            </a:r>
            <a:r>
              <a:rPr lang="pt-BR" dirty="0" err="1"/>
              <a:t>densificação</a:t>
            </a:r>
            <a:r>
              <a:rPr lang="pt-BR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/>
          <a:lstStyle/>
          <a:p>
            <a:r>
              <a:rPr lang="pt-BR" dirty="0"/>
              <a:t>As propriedades do produto não dependem apenas da </a:t>
            </a:r>
            <a:r>
              <a:rPr lang="pt-BR" b="1" dirty="0">
                <a:solidFill>
                  <a:srgbClr val="FF0000"/>
                </a:solidFill>
              </a:rPr>
              <a:t>composição química total</a:t>
            </a:r>
            <a:r>
              <a:rPr lang="pt-BR" dirty="0"/>
              <a:t>, mas também da </a:t>
            </a:r>
            <a:r>
              <a:rPr lang="pt-BR" b="1" dirty="0">
                <a:solidFill>
                  <a:srgbClr val="0070C0"/>
                </a:solidFill>
              </a:rPr>
              <a:t>cristalinidade</a:t>
            </a:r>
            <a:r>
              <a:rPr lang="pt-BR" dirty="0"/>
              <a:t>, das </a:t>
            </a:r>
            <a:r>
              <a:rPr lang="pt-BR" b="1" dirty="0">
                <a:solidFill>
                  <a:srgbClr val="0070C0"/>
                </a:solidFill>
              </a:rPr>
              <a:t>fases cristalinas </a:t>
            </a:r>
            <a:r>
              <a:rPr lang="pt-BR" dirty="0"/>
              <a:t>e do </a:t>
            </a:r>
            <a:r>
              <a:rPr lang="pt-BR" b="1" dirty="0">
                <a:solidFill>
                  <a:srgbClr val="0070C0"/>
                </a:solidFill>
              </a:rPr>
              <a:t>tamanho das partículas </a:t>
            </a:r>
            <a:r>
              <a:rPr lang="pt-BR" dirty="0"/>
              <a:t>individuais das matérias primas, entre outros fatores. Assim, o estudo dos fatores que influem na velocidade das reações é fundamental para entendimento da estrutura e propriedades dos produtos cerâmicos.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2915816" y="908719"/>
            <a:ext cx="360040" cy="25457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2915816" y="1268760"/>
            <a:ext cx="366712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1691680" y="2060848"/>
            <a:ext cx="326579" cy="216024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691680" y="2492896"/>
            <a:ext cx="326579" cy="216024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b="1" dirty="0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691680" y="2996952"/>
            <a:ext cx="360040" cy="216024"/>
          </a:xfrm>
          <a:prstGeom prst="notchedRightArrow">
            <a:avLst>
              <a:gd name="adj1" fmla="val 50000"/>
              <a:gd name="adj2" fmla="val 3760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59632" y="3789040"/>
            <a:ext cx="6264696" cy="115212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80201"/>
            <a:ext cx="57246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071670" y="1785926"/>
            <a:ext cx="59046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					 Difusão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através do volume (Q</a:t>
            </a:r>
            <a:r>
              <a:rPr lang="pt-BR" sz="1600" b="1" baseline="-25000" dirty="0">
                <a:latin typeface="Arial" pitchFamily="34" charset="0"/>
                <a:cs typeface="Arial" pitchFamily="34" charset="0"/>
              </a:rPr>
              <a:t>V</a:t>
            </a:r>
            <a:r>
              <a:rPr lang="pt-BR" sz="1600" b="1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Difusão através da superfície (</a:t>
            </a:r>
            <a:r>
              <a:rPr kumimoji="0" lang="pt-B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</a:t>
            </a:r>
            <a:r>
              <a:rPr kumimoji="0" lang="pt-BR" sz="1600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</a:t>
            </a: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&lt;</a:t>
            </a:r>
            <a:r>
              <a:rPr kumimoji="0" lang="pt-B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</a:t>
            </a:r>
            <a:r>
              <a:rPr kumimoji="0" lang="pt-BR" sz="1600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</a:t>
            </a:r>
            <a:r>
              <a:rPr kumimoji="0" lang="pt-BR" sz="16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Difusão ao longo do contorno de grão (</a:t>
            </a:r>
            <a:r>
              <a:rPr kumimoji="0" lang="pt-B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</a:t>
            </a:r>
            <a:r>
              <a:rPr kumimoji="0" lang="pt-BR" sz="1600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</a:t>
            </a: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&lt;</a:t>
            </a:r>
            <a:r>
              <a:rPr kumimoji="0" lang="pt-B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</a:t>
            </a:r>
            <a:r>
              <a:rPr kumimoji="0" lang="pt-BR" sz="1600" b="1" i="0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</a:t>
            </a:r>
            <a:r>
              <a:rPr kumimoji="0" lang="pt-B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331640" y="3861048"/>
            <a:ext cx="6120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 geometria do sistema (tamanho e morfologia das partículas) é determinante na cinética de decomposição térmica das matérias-primas</a:t>
            </a: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275856" y="692696"/>
            <a:ext cx="12330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calcinação</a:t>
            </a:r>
            <a:endParaRPr lang="en-US" sz="1600" b="1" dirty="0"/>
          </a:p>
        </p:txBody>
      </p:sp>
      <p:sp>
        <p:nvSpPr>
          <p:cNvPr id="18" name="Retângulo 17"/>
          <p:cNvSpPr/>
          <p:nvPr/>
        </p:nvSpPr>
        <p:spPr>
          <a:xfrm>
            <a:off x="3275856" y="1340768"/>
            <a:ext cx="14285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sinterização </a:t>
            </a:r>
            <a:endParaRPr lang="en-US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6CEE2B-BDD9-4203-9917-797058800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4277072"/>
          </a:xfrm>
        </p:spPr>
        <p:txBody>
          <a:bodyPr/>
          <a:lstStyle/>
          <a:p>
            <a:pPr marL="0" indent="0" algn="ctr">
              <a:buNone/>
            </a:pPr>
            <a:r>
              <a:rPr lang="pt-BR" b="1" dirty="0">
                <a:solidFill>
                  <a:srgbClr val="FF0000"/>
                </a:solidFill>
              </a:rPr>
              <a:t>Classificação das reações</a:t>
            </a:r>
          </a:p>
        </p:txBody>
      </p:sp>
    </p:spTree>
    <p:extLst>
      <p:ext uri="{BB962C8B-B14F-4D97-AF65-F5344CB8AC3E}">
        <p14:creationId xmlns:p14="http://schemas.microsoft.com/office/powerpoint/2010/main" val="105998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B4C76F4-C8EA-4823-8C20-D97E23012137}"/>
              </a:ext>
            </a:extLst>
          </p:cNvPr>
          <p:cNvSpPr txBox="1"/>
          <p:nvPr/>
        </p:nvSpPr>
        <p:spPr>
          <a:xfrm>
            <a:off x="431540" y="404664"/>
            <a:ext cx="8280920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t-BR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pt-BR" sz="28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Reações no estado sólido</a:t>
            </a:r>
            <a:r>
              <a:rPr lang="pt-BR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ocorrem quando a temperatura envolvida não é suficiente para o aparecimento de fase líquida. </a:t>
            </a:r>
          </a:p>
          <a:p>
            <a:endParaRPr lang="pt-B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envolvem a </a:t>
            </a:r>
            <a:r>
              <a:rPr lang="pt-BR" sz="2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interdifusão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de átomos para formar uma solução sólida ou outra fase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pt-BR" sz="2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AO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+ BO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→ (A,B) 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(sol. sólida) </a:t>
            </a:r>
          </a:p>
          <a:p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</a:p>
          <a:p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AO + B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→ AB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(reação)</a:t>
            </a:r>
          </a:p>
          <a:p>
            <a:pPr algn="l"/>
            <a:endParaRPr lang="pt-B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32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6894851D-92E8-4F4B-8FE6-ED55BBB993E0}"/>
              </a:ext>
            </a:extLst>
          </p:cNvPr>
          <p:cNvSpPr txBox="1"/>
          <p:nvPr/>
        </p:nvSpPr>
        <p:spPr>
          <a:xfrm>
            <a:off x="1331640" y="799226"/>
            <a:ext cx="6696744" cy="5388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pt-BR" sz="2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Reações entre sólidos e gases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geralmente envolvem o transporte de um ou mais reagentes através de um meio gasoso. </a:t>
            </a:r>
          </a:p>
          <a:p>
            <a:pPr algn="l"/>
            <a:endParaRPr lang="pt-BR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oxidação : [2FeO (s) + ½ 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(g)          Fe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(s)] </a:t>
            </a:r>
          </a:p>
          <a:p>
            <a:pPr marL="342900" indent="-342900">
              <a:buFontTx/>
              <a:buChar char="-"/>
            </a:pPr>
            <a:endParaRPr lang="pt-BR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vaporização: 2SiO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(s)       2SiO(g) + 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(g) </a:t>
            </a:r>
          </a:p>
          <a:p>
            <a:pPr marL="342900" indent="-342900">
              <a:buFontTx/>
              <a:buChar char="-"/>
            </a:pPr>
            <a:endParaRPr lang="pt-BR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reações de calcinação e desidratação:</a:t>
            </a:r>
          </a:p>
          <a:p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CaCO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(s)        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CaO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(s) + 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2Al(OH)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(s)       Al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(s) + 3H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 (g)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Al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(Si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(OH)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Al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.2SiO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(s) + 2H</a:t>
            </a:r>
            <a:r>
              <a:rPr lang="pt-BR" sz="24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O(g) </a:t>
            </a:r>
            <a:endParaRPr lang="pt-BR" sz="2400" dirty="0"/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A4EEFBF2-F45E-4471-AF60-122B8ADAFA5F}"/>
              </a:ext>
            </a:extLst>
          </p:cNvPr>
          <p:cNvCxnSpPr>
            <a:cxnSpLocks/>
          </p:cNvCxnSpPr>
          <p:nvPr/>
        </p:nvCxnSpPr>
        <p:spPr>
          <a:xfrm>
            <a:off x="5004048" y="2708920"/>
            <a:ext cx="6683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96B49757-5AF0-4799-B5EA-FB1E88B2DE4C}"/>
              </a:ext>
            </a:extLst>
          </p:cNvPr>
          <p:cNvCxnSpPr>
            <a:cxnSpLocks/>
          </p:cNvCxnSpPr>
          <p:nvPr/>
        </p:nvCxnSpPr>
        <p:spPr>
          <a:xfrm>
            <a:off x="3851920" y="342900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3F5CBE71-2C3F-4920-B637-8F3094E93FCF}"/>
              </a:ext>
            </a:extLst>
          </p:cNvPr>
          <p:cNvCxnSpPr>
            <a:cxnSpLocks/>
          </p:cNvCxnSpPr>
          <p:nvPr/>
        </p:nvCxnSpPr>
        <p:spPr>
          <a:xfrm>
            <a:off x="2339752" y="501317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6DFD7133-9AD1-4E7C-8A23-B15D02C3A925}"/>
              </a:ext>
            </a:extLst>
          </p:cNvPr>
          <p:cNvCxnSpPr>
            <a:cxnSpLocks/>
          </p:cNvCxnSpPr>
          <p:nvPr/>
        </p:nvCxnSpPr>
        <p:spPr>
          <a:xfrm>
            <a:off x="2699792" y="5517232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1C9E411B-C15E-4B0B-A66D-7774D76649E4}"/>
              </a:ext>
            </a:extLst>
          </p:cNvPr>
          <p:cNvCxnSpPr>
            <a:cxnSpLocks/>
          </p:cNvCxnSpPr>
          <p:nvPr/>
        </p:nvCxnSpPr>
        <p:spPr>
          <a:xfrm>
            <a:off x="3131840" y="609329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>
            <a:extLst>
              <a:ext uri="{FF2B5EF4-FFF2-40B4-BE49-F238E27FC236}">
                <a16:creationId xmlns:a16="http://schemas.microsoft.com/office/drawing/2014/main" id="{84A2BB68-5B5F-45D2-9309-A18AEF910A07}"/>
              </a:ext>
            </a:extLst>
          </p:cNvPr>
          <p:cNvSpPr/>
          <p:nvPr/>
        </p:nvSpPr>
        <p:spPr>
          <a:xfrm>
            <a:off x="395536" y="4293107"/>
            <a:ext cx="7560840" cy="2445836"/>
          </a:xfrm>
          <a:prstGeom prst="ellipse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946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017C3E8-940C-440E-936C-6F2699FBCF90}"/>
              </a:ext>
            </a:extLst>
          </p:cNvPr>
          <p:cNvSpPr txBox="1"/>
          <p:nvPr/>
        </p:nvSpPr>
        <p:spPr>
          <a:xfrm>
            <a:off x="611560" y="476672"/>
            <a:ext cx="792088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pt-BR" sz="28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Reações entre sólidos e líquidos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ocorrem quando a temperatura envolvida é suficientemente alta para provocar o aparecimento de certa quantidade de fase líquida, que fica em contato com as partículas sólidas. 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Reações endotérmicas e exotérmicas: liberação de calor: influência na velocidade das reações</a:t>
            </a:r>
            <a:endParaRPr lang="pt-BR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pt-BR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sz="2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dissolução de partículas de quartzo (SiO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em uma fase líquida do sistema K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O–Al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–SiO</a:t>
            </a:r>
            <a:r>
              <a:rPr lang="pt-BR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4313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REAÇÕES HETEROGÊNEAS</a:t>
            </a:r>
            <a:br>
              <a:rPr 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4929411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Muitas reações que ocorrem em sistemas cerâmicos são heterogêneas. 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há uma </a:t>
            </a:r>
            <a:r>
              <a:rPr lang="pt-BR" b="1" dirty="0">
                <a:solidFill>
                  <a:srgbClr val="C00000"/>
                </a:solidFill>
              </a:rPr>
              <a:t>interface de reação </a:t>
            </a:r>
            <a:r>
              <a:rPr lang="pt-BR" dirty="0"/>
              <a:t>entre as fases reagentes. 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pt-BR" dirty="0"/>
              <a:t>Transporte de material para a interface;</a:t>
            </a:r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pt-BR" dirty="0"/>
              <a:t>Reação no contorno de fases;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 err="1"/>
              <a:t>Transferê</a:t>
            </a:r>
            <a:r>
              <a:rPr lang="en-US" dirty="0" err="1"/>
              <a:t>ncia</a:t>
            </a:r>
            <a:r>
              <a:rPr lang="en-US" dirty="0"/>
              <a:t> de </a:t>
            </a:r>
            <a:r>
              <a:rPr lang="en-US" dirty="0" err="1"/>
              <a:t>calor</a:t>
            </a:r>
            <a:r>
              <a:rPr lang="en-US" dirty="0"/>
              <a:t>;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Em alguns casos, transporte do produto da reação para fora da interface.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um passo ocorrer é necessário que o anterior tenha ocorrido, </a:t>
            </a:r>
            <a:r>
              <a:rPr lang="pt-BR" dirty="0">
                <a:solidFill>
                  <a:srgbClr val="0070C0"/>
                </a:solidFill>
              </a:rPr>
              <a:t>a velocidade de uma reação heterogênea é controlada pelo passo mais lento. 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1024</Words>
  <Application>Microsoft Office PowerPoint</Application>
  <PresentationFormat>Apresentação na tela (4:3)</PresentationFormat>
  <Paragraphs>90</Paragraphs>
  <Slides>18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Wingdings</vt:lpstr>
      <vt:lpstr>Tema do Office</vt:lpstr>
      <vt:lpstr>Documento</vt:lpstr>
      <vt:lpstr>Reações no estado sólido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REAÇÕES HETEROGÊNEAS </vt:lpstr>
      <vt:lpstr>Apresentação do PowerPoint</vt:lpstr>
      <vt:lpstr>Apresentação do PowerPoint</vt:lpstr>
      <vt:lpstr>Apresentação do PowerPoint</vt:lpstr>
      <vt:lpstr>Interface de formação de solução sólida (camada plana)</vt:lpstr>
      <vt:lpstr>Camada reagida em uma partícula esférica</vt:lpstr>
      <vt:lpstr>Apresentação do PowerPoint</vt:lpstr>
      <vt:lpstr>Energia livre padrão de reações de decomposição em função da temperatura</vt:lpstr>
      <vt:lpstr>Reação de decomposição em uma partícula esférica</vt:lpstr>
      <vt:lpstr>Apresentação do PowerPoint</vt:lpstr>
      <vt:lpstr>Apresentação do PowerPoint</vt:lpstr>
    </vt:vector>
  </TitlesOfParts>
  <Company>Usp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Reações no estado sólido</dc:title>
  <dc:creator>Vera</dc:creator>
  <cp:lastModifiedBy>Vera Arantes</cp:lastModifiedBy>
  <cp:revision>26</cp:revision>
  <dcterms:created xsi:type="dcterms:W3CDTF">2013-11-20T10:36:03Z</dcterms:created>
  <dcterms:modified xsi:type="dcterms:W3CDTF">2020-10-22T14:24:34Z</dcterms:modified>
</cp:coreProperties>
</file>