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2" r:id="rId2"/>
    <p:sldId id="381" r:id="rId3"/>
    <p:sldId id="384" r:id="rId4"/>
    <p:sldId id="385" r:id="rId5"/>
    <p:sldId id="402" r:id="rId6"/>
    <p:sldId id="403" r:id="rId7"/>
    <p:sldId id="404" r:id="rId8"/>
    <p:sldId id="387" r:id="rId9"/>
    <p:sldId id="405" r:id="rId10"/>
    <p:sldId id="388" r:id="rId11"/>
    <p:sldId id="406" r:id="rId12"/>
    <p:sldId id="407" r:id="rId13"/>
    <p:sldId id="408" r:id="rId14"/>
    <p:sldId id="392" r:id="rId15"/>
    <p:sldId id="409" r:id="rId16"/>
    <p:sldId id="394" r:id="rId17"/>
    <p:sldId id="395" r:id="rId18"/>
    <p:sldId id="396" r:id="rId19"/>
    <p:sldId id="426" r:id="rId20"/>
    <p:sldId id="427" r:id="rId21"/>
    <p:sldId id="428" r:id="rId22"/>
    <p:sldId id="410" r:id="rId23"/>
    <p:sldId id="411" r:id="rId24"/>
    <p:sldId id="429" r:id="rId25"/>
    <p:sldId id="430" r:id="rId26"/>
    <p:sldId id="431" r:id="rId27"/>
    <p:sldId id="432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33" r:id="rId40"/>
    <p:sldId id="425" r:id="rId41"/>
    <p:sldId id="434" r:id="rId42"/>
    <p:sldId id="435" r:id="rId43"/>
    <p:sldId id="436" r:id="rId44"/>
    <p:sldId id="437" r:id="rId45"/>
    <p:sldId id="438" r:id="rId46"/>
    <p:sldId id="439" r:id="rId47"/>
    <p:sldId id="440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1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BCFC3-4829-42F3-9F60-0ED7326D6439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4BA97-70AE-4C17-996D-451E0731A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39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115140" y="171388"/>
            <a:ext cx="1000476" cy="8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30398"/>
            <a:ext cx="793267" cy="6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5.usp.br/wp-content/themes/usp2015/images/usp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59" y="6038423"/>
            <a:ext cx="1037283" cy="4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8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59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393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8" y="24369"/>
            <a:ext cx="467351" cy="3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-36091" y="14242"/>
            <a:ext cx="500909" cy="4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70239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8575"/>
            <a:ext cx="9144000" cy="4159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0" y="515938"/>
            <a:ext cx="4495800" cy="58848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515938"/>
            <a:ext cx="4495800" cy="28654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533775"/>
            <a:ext cx="4495800" cy="28670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marcelo bj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213E-D061-4705-A135-9291BB1FB2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331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971550" indent="-5143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8" y="24369"/>
            <a:ext cx="467351" cy="3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-36091" y="14242"/>
            <a:ext cx="500909" cy="4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4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6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06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8" y="24369"/>
            <a:ext cx="467351" cy="3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-36091" y="14242"/>
            <a:ext cx="500909" cy="4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8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4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9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5A54-B621-40AB-A675-EF4FA9E5F05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94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5.pn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microsoft.com/office/2007/relationships/hdphoto" Target="../media/hdphoto6.wdp"/><Relationship Id="rId4" Type="http://schemas.openxmlformats.org/officeDocument/2006/relationships/image" Target="../media/image22.wmf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oleObject" Target="../embeddings/oleObject22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9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36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microsoft.com/office/2007/relationships/hdphoto" Target="../media/hdphoto18.wdp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microsoft.com/office/2007/relationships/hdphoto" Target="../media/hdphoto26.wdp"/><Relationship Id="rId7" Type="http://schemas.microsoft.com/office/2007/relationships/hdphoto" Target="../media/hdphoto28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microsoft.com/office/2007/relationships/hdphoto" Target="../media/hdphoto27.wdp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microsoft.com/office/2007/relationships/hdphoto" Target="../media/hdphoto29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0.wdp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5.w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SEL-0360 e SEL-0616</a:t>
            </a:r>
            <a:b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Princípios de Comunicação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pt-BR" dirty="0" smtClean="0"/>
              <a:t>Mônica de Lacerda Rocha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monica.rocha@usp.br</a:t>
            </a:r>
          </a:p>
        </p:txBody>
      </p:sp>
      <p:sp>
        <p:nvSpPr>
          <p:cNvPr id="7" name="AutoShape 10" descr="https://mail.google.com/mail/u/1/?ui=2&amp;ik=349bba8a85&amp;view=fimg&amp;th=161b95c9dd5287f8&amp;attid=0.1.1&amp;disp=emb&amp;attbid=ANGjdJ_-F1fV4_IAqnQ5S1V2VdDYpxtWyHML5PNz5R1z7RpAovl2u5N3UHUbTmo2f731f-0W2lWjdvs6Vso1toupa-2AVn3LjB1hGgLx21lPcOJ5q4YpvE4AafxHM4U&amp;sz=s0-l75-ft&amp;ats=1519233311879&amp;rm=161b95c9dd5287f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3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Equivalentes de </a:t>
            </a:r>
            <a:r>
              <a:rPr lang="pt-BR" dirty="0" err="1" smtClean="0"/>
              <a:t>Thevenin</a:t>
            </a:r>
            <a:r>
              <a:rPr lang="pt-BR" dirty="0" smtClean="0"/>
              <a:t> e Norton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Os cálculos de ruído envolvem a transferência de potência, e, desse modo, </a:t>
            </a:r>
            <a:r>
              <a:rPr lang="pt-BR" dirty="0" smtClean="0"/>
              <a:t>o </a:t>
            </a:r>
            <a:r>
              <a:rPr lang="pt-BR" dirty="0"/>
              <a:t>uso do teorema da máxima transferência de potência é aplicável a tais cálculos. </a:t>
            </a:r>
            <a:endParaRPr lang="pt-BR" dirty="0" smtClean="0"/>
          </a:p>
          <a:p>
            <a:r>
              <a:rPr lang="pt-BR" dirty="0" smtClean="0"/>
              <a:t>Esse </a:t>
            </a:r>
            <a:r>
              <a:rPr lang="pt-BR" dirty="0"/>
              <a:t>teorema estabelece que a máxima potência possível é transferida de uma fonte de resistência interna R para uma resistência de carga </a:t>
            </a:r>
            <a:r>
              <a:rPr lang="pt-BR" dirty="0" err="1" smtClean="0"/>
              <a:t>R</a:t>
            </a:r>
            <a:r>
              <a:rPr lang="pt-BR" i="1" baseline="-25000" dirty="0" err="1" smtClean="0"/>
              <a:t>l</a:t>
            </a:r>
            <a:r>
              <a:rPr lang="pt-BR" dirty="0" smtClean="0"/>
              <a:t> </a:t>
            </a:r>
            <a:r>
              <a:rPr lang="pt-BR" dirty="0"/>
              <a:t>quando </a:t>
            </a:r>
            <a:r>
              <a:rPr lang="pt-BR" dirty="0" err="1"/>
              <a:t>R</a:t>
            </a:r>
            <a:r>
              <a:rPr lang="pt-BR" i="1" baseline="-25000" dirty="0" err="1"/>
              <a:t>l</a:t>
            </a:r>
            <a:r>
              <a:rPr lang="pt-BR" dirty="0"/>
              <a:t> </a:t>
            </a:r>
            <a:r>
              <a:rPr lang="pt-BR" dirty="0" smtClean="0"/>
              <a:t>= </a:t>
            </a:r>
            <a:r>
              <a:rPr lang="pt-BR" dirty="0"/>
              <a:t>R. </a:t>
            </a:r>
            <a:endParaRPr lang="pt-BR" dirty="0" smtClean="0"/>
          </a:p>
          <a:p>
            <a:pPr lvl="1"/>
            <a:r>
              <a:rPr lang="pt-BR" dirty="0" smtClean="0"/>
              <a:t>Sob </a:t>
            </a:r>
            <a:r>
              <a:rPr lang="pt-BR" dirty="0"/>
              <a:t>essa condição de casamento, a potência produzida pela fonte é distribuída igualmente entre a resistência interna da fonte e a resistência de carga, e a potência fornecida à carga é referida como potência disponível. </a:t>
            </a:r>
            <a:endParaRPr lang="pt-BR" dirty="0" smtClean="0"/>
          </a:p>
          <a:p>
            <a:pPr lvl="1"/>
            <a:r>
              <a:rPr lang="pt-BR" dirty="0" smtClean="0"/>
              <a:t>Aplicando </a:t>
            </a:r>
            <a:r>
              <a:rPr lang="pt-BR" dirty="0"/>
              <a:t>o teorema da máxima transferência de potência ao circuito equivalente de </a:t>
            </a:r>
            <a:r>
              <a:rPr lang="pt-BR" dirty="0" err="1" smtClean="0"/>
              <a:t>Thévenin</a:t>
            </a:r>
            <a:r>
              <a:rPr lang="pt-BR" dirty="0" smtClean="0"/>
              <a:t>, </a:t>
            </a:r>
            <a:r>
              <a:rPr lang="pt-BR" dirty="0"/>
              <a:t>ou o circuito equivalente de </a:t>
            </a:r>
            <a:r>
              <a:rPr lang="pt-BR" dirty="0" smtClean="0"/>
              <a:t>Norton, </a:t>
            </a:r>
            <a:r>
              <a:rPr lang="pt-BR" dirty="0"/>
              <a:t>descobrimos que um resistor ruidoso produz uma potência de ruído disponível igual a </a:t>
            </a:r>
            <a:r>
              <a:rPr lang="pt-BR" dirty="0" err="1"/>
              <a:t>kT</a:t>
            </a:r>
            <a:r>
              <a:rPr lang="pt-BR" dirty="0"/>
              <a:t> </a:t>
            </a:r>
            <a:r>
              <a:rPr lang="pt-BR" dirty="0" err="1"/>
              <a:t>Δf</a:t>
            </a:r>
            <a:r>
              <a:rPr lang="pt-BR" dirty="0"/>
              <a:t> watts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1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Equivalentes de </a:t>
            </a:r>
            <a:r>
              <a:rPr lang="pt-BR" dirty="0" err="1"/>
              <a:t>Thevenin</a:t>
            </a:r>
            <a:r>
              <a:rPr lang="pt-BR" dirty="0"/>
              <a:t> e Norton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55575" y="1385498"/>
            <a:ext cx="834418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/>
                    </a:gs>
                    <a:gs pos="50000">
                      <a:srgbClr val="FFFFFF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 dirty="0">
                <a:solidFill>
                  <a:srgbClr val="000099"/>
                </a:solidFill>
              </a:rPr>
              <a:t>Se tivermos M resistores em série:</a:t>
            </a:r>
            <a:endParaRPr lang="pt-BR" altLang="pt-BR" b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64119"/>
              </p:ext>
            </p:extLst>
          </p:nvPr>
        </p:nvGraphicFramePr>
        <p:xfrm>
          <a:off x="107504" y="2177586"/>
          <a:ext cx="4263876" cy="96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3" name="Equação" r:id="rId3" imgW="1954951" imgH="444307" progId="Equation.3">
                  <p:embed/>
                </p:oleObj>
              </mc:Choice>
              <mc:Fallback>
                <p:oleObj name="Equação" r:id="rId3" imgW="195495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177586"/>
                        <a:ext cx="4263876" cy="964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63500" y="2393610"/>
            <a:ext cx="37805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 dirty="0"/>
              <a:t>em que </a:t>
            </a:r>
            <a:r>
              <a:rPr lang="pt-BR" altLang="pt-BR" b="0" dirty="0" err="1"/>
              <a:t>R</a:t>
            </a:r>
            <a:r>
              <a:rPr lang="pt-BR" altLang="pt-BR" b="0" baseline="-25000" dirty="0" err="1"/>
              <a:t>s</a:t>
            </a:r>
            <a:r>
              <a:rPr lang="pt-BR" altLang="pt-BR" b="0" dirty="0"/>
              <a:t> = R</a:t>
            </a:r>
            <a:r>
              <a:rPr lang="pt-BR" altLang="pt-BR" b="0" baseline="-25000" dirty="0"/>
              <a:t>1</a:t>
            </a:r>
            <a:r>
              <a:rPr lang="pt-BR" altLang="pt-BR" b="0" dirty="0"/>
              <a:t> + R</a:t>
            </a:r>
            <a:r>
              <a:rPr lang="pt-BR" altLang="pt-BR" b="0" baseline="-25000" dirty="0"/>
              <a:t>2</a:t>
            </a:r>
            <a:r>
              <a:rPr lang="pt-BR" altLang="pt-BR" b="0" dirty="0"/>
              <a:t> + . . . + R</a:t>
            </a:r>
            <a:r>
              <a:rPr lang="pt-BR" altLang="pt-BR" b="0" baseline="-25000" dirty="0"/>
              <a:t>M</a:t>
            </a:r>
            <a:endParaRPr lang="pt-BR" altLang="pt-BR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7584" y="3401722"/>
            <a:ext cx="829736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/>
                    </a:gs>
                    <a:gs pos="50000">
                      <a:srgbClr val="FFFFFF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 dirty="0">
                <a:solidFill>
                  <a:srgbClr val="000099"/>
                </a:solidFill>
              </a:rPr>
              <a:t>Se tivermos M resistores em paralelo:</a:t>
            </a:r>
            <a:endParaRPr lang="pt-BR" altLang="pt-BR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366131"/>
              </p:ext>
            </p:extLst>
          </p:nvPr>
        </p:nvGraphicFramePr>
        <p:xfrm>
          <a:off x="827584" y="4193810"/>
          <a:ext cx="2302198" cy="56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4" name="Equação" r:id="rId5" imgW="977900" imgH="241300" progId="Equation.3">
                  <p:embed/>
                </p:oleObj>
              </mc:Choice>
              <mc:Fallback>
                <p:oleObj name="Equação" r:id="rId5" imgW="97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193810"/>
                        <a:ext cx="2302198" cy="564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20072" y="4337826"/>
            <a:ext cx="376607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 dirty="0"/>
              <a:t>em que </a:t>
            </a:r>
            <a:r>
              <a:rPr lang="pt-BR" altLang="pt-BR" b="0" dirty="0" err="1"/>
              <a:t>R</a:t>
            </a:r>
            <a:r>
              <a:rPr lang="pt-BR" altLang="pt-BR" b="0" baseline="-25000" dirty="0" err="1"/>
              <a:t>p</a:t>
            </a:r>
            <a:r>
              <a:rPr lang="pt-BR" altLang="pt-BR" b="0" dirty="0"/>
              <a:t> = R</a:t>
            </a:r>
            <a:r>
              <a:rPr lang="pt-BR" altLang="pt-BR" b="0" baseline="-25000" dirty="0"/>
              <a:t>1</a:t>
            </a:r>
            <a:r>
              <a:rPr lang="pt-BR" altLang="pt-BR" b="0" dirty="0"/>
              <a:t> // R</a:t>
            </a:r>
            <a:r>
              <a:rPr lang="pt-BR" altLang="pt-BR" b="0" baseline="-25000" dirty="0"/>
              <a:t>2</a:t>
            </a:r>
            <a:r>
              <a:rPr lang="pt-BR" altLang="pt-BR" b="0" dirty="0"/>
              <a:t> // . . . // R</a:t>
            </a:r>
            <a:r>
              <a:rPr lang="pt-BR" altLang="pt-BR" b="0" baseline="-25000" dirty="0"/>
              <a:t>M</a:t>
            </a:r>
            <a:endParaRPr lang="pt-BR" altLang="pt-BR" b="0" dirty="0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21993"/>
              </p:ext>
            </p:extLst>
          </p:nvPr>
        </p:nvGraphicFramePr>
        <p:xfrm>
          <a:off x="107504" y="5417946"/>
          <a:ext cx="4147989" cy="103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5" name="Equação" r:id="rId7" imgW="1879600" imgH="469900" progId="Equation.3">
                  <p:embed/>
                </p:oleObj>
              </mc:Choice>
              <mc:Fallback>
                <p:oleObj name="Equação" r:id="rId7" imgW="1879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417946"/>
                        <a:ext cx="4147989" cy="1035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2000" y="5849994"/>
            <a:ext cx="444254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 dirty="0"/>
              <a:t>em que </a:t>
            </a:r>
            <a:r>
              <a:rPr lang="pt-BR" altLang="pt-BR" b="0" dirty="0" err="1"/>
              <a:t>G</a:t>
            </a:r>
            <a:r>
              <a:rPr lang="pt-BR" altLang="pt-BR" b="0" baseline="-25000" dirty="0" err="1"/>
              <a:t>p</a:t>
            </a:r>
            <a:r>
              <a:rPr lang="pt-BR" altLang="pt-BR" b="0" dirty="0"/>
              <a:t> = 1/R</a:t>
            </a:r>
            <a:r>
              <a:rPr lang="pt-BR" altLang="pt-BR" b="0" baseline="-25000" dirty="0"/>
              <a:t>1</a:t>
            </a:r>
            <a:r>
              <a:rPr lang="pt-BR" altLang="pt-BR" b="0" dirty="0"/>
              <a:t> + 1/R</a:t>
            </a:r>
            <a:r>
              <a:rPr lang="pt-BR" altLang="pt-BR" b="0" baseline="-25000" dirty="0"/>
              <a:t>2</a:t>
            </a:r>
            <a:r>
              <a:rPr lang="pt-BR" altLang="pt-BR" b="0" dirty="0"/>
              <a:t> + . . . + 1/R</a:t>
            </a:r>
            <a:r>
              <a:rPr lang="pt-BR" altLang="pt-BR" b="0" baseline="-25000" dirty="0"/>
              <a:t>M</a:t>
            </a:r>
            <a:endParaRPr lang="pt-BR" altLang="pt-BR" b="0" dirty="0"/>
          </a:p>
        </p:txBody>
      </p:sp>
    </p:spTree>
    <p:extLst>
      <p:ext uri="{BB962C8B-B14F-4D97-AF65-F5344CB8AC3E}">
        <p14:creationId xmlns:p14="http://schemas.microsoft.com/office/powerpoint/2010/main" val="25731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Função densidade de probabilidade do ruído térmico</a:t>
            </a:r>
            <a:endParaRPr lang="pt-B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6512" y="1895524"/>
            <a:ext cx="91249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 dirty="0"/>
              <a:t>O número de  elétrons livres em um material condutor é extremamente grande.</a:t>
            </a:r>
          </a:p>
          <a:p>
            <a:r>
              <a:rPr lang="pt-BR" altLang="pt-BR" b="0" dirty="0"/>
              <a:t>seus movimentos aleatórios são estatisticamente independentes</a:t>
            </a:r>
            <a:r>
              <a:rPr lang="pt-BR" altLang="pt-BR" b="0" dirty="0" smtClean="0"/>
              <a:t>.</a:t>
            </a:r>
            <a:endParaRPr lang="pt-BR" altLang="pt-BR" b="0" dirty="0">
              <a:solidFill>
                <a:srgbClr val="800000"/>
              </a:solidFill>
            </a:endParaRPr>
          </a:p>
          <a:p>
            <a:r>
              <a:rPr lang="pt-BR" altLang="pt-BR" b="0" dirty="0"/>
              <a:t>Em concordância com o teorema do limite central</a:t>
            </a:r>
            <a:r>
              <a:rPr lang="pt-BR" altLang="pt-BR" b="0" dirty="0" smtClean="0"/>
              <a:t>:</a:t>
            </a:r>
            <a:endParaRPr lang="pt-BR" altLang="pt-BR" b="0" dirty="0">
              <a:solidFill>
                <a:srgbClr val="800000"/>
              </a:solidFill>
            </a:endParaRPr>
          </a:p>
          <a:p>
            <a:pPr lvl="1"/>
            <a:r>
              <a:rPr lang="pt-BR" altLang="pt-BR" b="0" dirty="0">
                <a:solidFill>
                  <a:srgbClr val="800000"/>
                </a:solidFill>
              </a:rPr>
              <a:t> A função densidade de probabilidade do </a:t>
            </a:r>
            <a:r>
              <a:rPr lang="pt-BR" altLang="pt-BR" b="0" dirty="0" smtClean="0">
                <a:solidFill>
                  <a:srgbClr val="800000"/>
                </a:solidFill>
              </a:rPr>
              <a:t>ruído térmico </a:t>
            </a:r>
            <a:r>
              <a:rPr lang="pt-BR" altLang="pt-BR" b="0" dirty="0">
                <a:solidFill>
                  <a:srgbClr val="800000"/>
                </a:solidFill>
              </a:rPr>
              <a:t>é gaussiana com: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25662" y="4797152"/>
            <a:ext cx="269385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 dirty="0"/>
              <a:t>Valor médio   </a:t>
            </a:r>
            <a:r>
              <a:rPr lang="pt-BR" altLang="pt-BR" b="0" dirty="0">
                <a:sym typeface="Symbol" pitchFamily="18" charset="2"/>
              </a:rPr>
              <a:t></a:t>
            </a:r>
            <a:r>
              <a:rPr lang="pt-BR" altLang="pt-BR" b="0" dirty="0"/>
              <a:t>   nulo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27250" y="5494065"/>
            <a:ext cx="347612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 dirty="0"/>
              <a:t>Valor quadrático médio   </a:t>
            </a:r>
            <a:r>
              <a:rPr lang="pt-BR" altLang="pt-BR" b="0" dirty="0">
                <a:sym typeface="Symbol" pitchFamily="18" charset="2"/>
              </a:rPr>
              <a:t></a:t>
            </a:r>
            <a:r>
              <a:rPr lang="pt-BR" altLang="pt-BR" b="0" dirty="0"/>
              <a:t>   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62882"/>
              </p:ext>
            </p:extLst>
          </p:nvPr>
        </p:nvGraphicFramePr>
        <p:xfrm>
          <a:off x="4775325" y="5432152"/>
          <a:ext cx="9001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3" name="Equação" r:id="rId3" imgW="330057" imgH="215806" progId="Equation.3">
                  <p:embed/>
                </p:oleObj>
              </mc:Choice>
              <mc:Fallback>
                <p:oleObj name="Equação" r:id="rId3" imgW="33005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325" y="5432152"/>
                        <a:ext cx="900112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51650" y="5503590"/>
            <a:ext cx="174468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 dirty="0">
                <a:sym typeface="Symbol" pitchFamily="18" charset="2"/>
              </a:rPr>
              <a:t> variância</a:t>
            </a:r>
            <a:r>
              <a:rPr lang="pt-BR" altLang="pt-BR" b="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053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 Branco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análise de ruído de sistemas de comunicação é comumente baseada em uma forma idealizada de ruído chamada de ruído branco, cuja densidade espectral de potência é independente da frequência de operação.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adjetivo branco é utilizado no sentido de que a luz branca contém intensidades iguais de todas as frequências dentro da banda visível de radiação eletromagnética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9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45599"/>
              </p:ext>
            </p:extLst>
          </p:nvPr>
        </p:nvGraphicFramePr>
        <p:xfrm>
          <a:off x="3707904" y="2343919"/>
          <a:ext cx="1984747" cy="862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2" name="Equação" r:id="rId3" imgW="990170" imgH="431613" progId="Equation.3">
                  <p:embed/>
                </p:oleObj>
              </mc:Choice>
              <mc:Fallback>
                <p:oleObj name="Equação" r:id="rId3" imgW="99017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343919"/>
                        <a:ext cx="1984747" cy="862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656829"/>
              </p:ext>
            </p:extLst>
          </p:nvPr>
        </p:nvGraphicFramePr>
        <p:xfrm>
          <a:off x="3491880" y="4543647"/>
          <a:ext cx="2271018" cy="87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3" name="Equação" r:id="rId5" imgW="952087" imgH="368140" progId="Equation.3">
                  <p:embed/>
                </p:oleObj>
              </mc:Choice>
              <mc:Fallback>
                <p:oleObj name="Equação" r:id="rId5" imgW="952087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543647"/>
                        <a:ext cx="2271018" cy="879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17988"/>
              </p:ext>
            </p:extLst>
          </p:nvPr>
        </p:nvGraphicFramePr>
        <p:xfrm>
          <a:off x="3635896" y="5949280"/>
          <a:ext cx="2537718" cy="52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4" name="Equação" r:id="rId7" imgW="1040948" imgH="215806" progId="Equation.3">
                  <p:embed/>
                </p:oleObj>
              </mc:Choice>
              <mc:Fallback>
                <p:oleObj name="Equação" r:id="rId7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949280"/>
                        <a:ext cx="2537718" cy="521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8676" y="1412776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5000"/>
              </a:lnSpc>
              <a:buFont typeface="Wingdings" pitchFamily="2" charset="2"/>
              <a:buChar char="ü"/>
            </a:pPr>
            <a:r>
              <a:rPr lang="pt-BR" altLang="pt-BR" b="0" dirty="0">
                <a:sym typeface="Monotype Sorts" pitchFamily="2" charset="2"/>
              </a:rPr>
              <a:t>  Utilizando-se a mecânica quântica, determina-se o espectro</a:t>
            </a:r>
          </a:p>
          <a:p>
            <a:pPr algn="just">
              <a:lnSpc>
                <a:spcPct val="125000"/>
              </a:lnSpc>
            </a:pPr>
            <a:r>
              <a:rPr lang="pt-BR" altLang="pt-BR" b="0" dirty="0">
                <a:sym typeface="Monotype Sorts" pitchFamily="2" charset="2"/>
              </a:rPr>
              <a:t>     densidade de  potência do ruído tal que: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395536" y="3136007"/>
            <a:ext cx="8474075" cy="75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pt-BR" altLang="pt-BR" sz="1800" b="0" dirty="0">
                <a:sym typeface="Monotype Sorts" pitchFamily="2" charset="2"/>
              </a:rPr>
              <a:t>Em que: h = 6.6210</a:t>
            </a:r>
            <a:r>
              <a:rPr lang="pt-BR" altLang="pt-BR" sz="1800" b="0" baseline="30000" dirty="0">
                <a:sym typeface="Monotype Sorts" pitchFamily="2" charset="2"/>
              </a:rPr>
              <a:t>-34</a:t>
            </a:r>
            <a:r>
              <a:rPr lang="pt-BR" altLang="pt-BR" sz="1800" b="0" dirty="0">
                <a:sym typeface="Monotype Sorts" pitchFamily="2" charset="2"/>
              </a:rPr>
              <a:t> </a:t>
            </a:r>
            <a:r>
              <a:rPr lang="pt-BR" altLang="pt-BR" sz="1800" b="0" dirty="0" err="1">
                <a:sym typeface="Monotype Sorts" pitchFamily="2" charset="2"/>
              </a:rPr>
              <a:t>J.s</a:t>
            </a:r>
            <a:r>
              <a:rPr lang="pt-BR" altLang="pt-BR" sz="1800" b="0" dirty="0">
                <a:sym typeface="Monotype Sorts" pitchFamily="2" charset="2"/>
              </a:rPr>
              <a:t>. ( constante de </a:t>
            </a:r>
            <a:r>
              <a:rPr lang="pt-BR" altLang="pt-BR" sz="1800" b="0" dirty="0" err="1">
                <a:sym typeface="Monotype Sorts" pitchFamily="2" charset="2"/>
              </a:rPr>
              <a:t>Plank</a:t>
            </a:r>
            <a:r>
              <a:rPr lang="pt-BR" altLang="pt-BR" sz="1800" b="0" dirty="0">
                <a:sym typeface="Monotype Sorts" pitchFamily="2" charset="2"/>
              </a:rPr>
              <a:t> )</a:t>
            </a:r>
          </a:p>
          <a:p>
            <a:pPr>
              <a:lnSpc>
                <a:spcPct val="125000"/>
              </a:lnSpc>
            </a:pPr>
            <a:r>
              <a:rPr lang="pt-BR" altLang="pt-BR" sz="1800" b="0" dirty="0">
                <a:sym typeface="Monotype Sorts" pitchFamily="2" charset="2"/>
              </a:rPr>
              <a:t>               T = temperatura em graus Kelvin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0" y="4072111"/>
            <a:ext cx="91598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Monotype Sorts" pitchFamily="2" charset="2"/>
              <a:buChar char="ð"/>
            </a:pPr>
            <a:r>
              <a:rPr lang="pt-BR" altLang="pt-BR" b="0" dirty="0">
                <a:solidFill>
                  <a:srgbClr val="000099"/>
                </a:solidFill>
                <a:sym typeface="Monotype Sorts" pitchFamily="2" charset="2"/>
              </a:rPr>
              <a:t> Admitindo f &lt; 10</a:t>
            </a:r>
            <a:r>
              <a:rPr lang="pt-BR" altLang="pt-BR" b="0" baseline="30000" dirty="0">
                <a:solidFill>
                  <a:srgbClr val="000099"/>
                </a:solidFill>
                <a:sym typeface="Monotype Sorts" pitchFamily="2" charset="2"/>
              </a:rPr>
              <a:t>12</a:t>
            </a:r>
            <a:r>
              <a:rPr lang="pt-BR" altLang="pt-BR" b="0" dirty="0">
                <a:solidFill>
                  <a:srgbClr val="000099"/>
                </a:solidFill>
                <a:sym typeface="Monotype Sorts" pitchFamily="2" charset="2"/>
              </a:rPr>
              <a:t> Hz, a seguinte aproximação é válida: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22766" y="5440263"/>
            <a:ext cx="91598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Monotype Sorts" pitchFamily="2" charset="2"/>
              <a:buChar char="ð"/>
            </a:pPr>
            <a:r>
              <a:rPr lang="pt-BR" altLang="pt-BR" b="0" dirty="0">
                <a:sym typeface="Monotype Sorts" pitchFamily="2" charset="2"/>
              </a:rPr>
              <a:t> substituindo esta equação na acima tem-se que: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Densidade espectral de potência do ruído branco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012160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(6)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(7)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32240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20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Densidade espectral de potência do ruído branco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17384"/>
              </p:ext>
            </p:extLst>
          </p:nvPr>
        </p:nvGraphicFramePr>
        <p:xfrm>
          <a:off x="179513" y="3140968"/>
          <a:ext cx="1800200" cy="65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3" name="Equação" r:id="rId3" imgW="939392" imgH="342751" progId="Equation.3">
                  <p:embed/>
                </p:oleObj>
              </mc:Choice>
              <mc:Fallback>
                <p:oleObj name="Equação" r:id="rId3" imgW="939392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3140968"/>
                        <a:ext cx="1800200" cy="652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854571"/>
              </p:ext>
            </p:extLst>
          </p:nvPr>
        </p:nvGraphicFramePr>
        <p:xfrm>
          <a:off x="467544" y="1268760"/>
          <a:ext cx="2241748" cy="460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4" name="Equação" r:id="rId5" imgW="1040948" imgH="215806" progId="Equation.3">
                  <p:embed/>
                </p:oleObj>
              </mc:Choice>
              <mc:Fallback>
                <p:oleObj name="Equação" r:id="rId5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268760"/>
                        <a:ext cx="2241748" cy="460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5153" y="1772816"/>
            <a:ext cx="9140825" cy="124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pt-BR" altLang="pt-BR" b="0" dirty="0">
                <a:sym typeface="Monotype Sorts" pitchFamily="2" charset="2"/>
              </a:rPr>
              <a:t>  observe que </a:t>
            </a:r>
            <a:r>
              <a:rPr lang="pt-BR" altLang="pt-BR" b="0" dirty="0" smtClean="0">
                <a:sym typeface="Monotype Sorts" pitchFamily="2" charset="2"/>
              </a:rPr>
              <a:t>a densidade espectral de </a:t>
            </a:r>
            <a:r>
              <a:rPr lang="pt-BR" altLang="pt-BR" b="0" dirty="0">
                <a:sym typeface="Monotype Sorts" pitchFamily="2" charset="2"/>
              </a:rPr>
              <a:t>potência é independente da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pt-BR" altLang="pt-BR" b="0" dirty="0">
                <a:sym typeface="Monotype Sorts" pitchFamily="2" charset="2"/>
              </a:rPr>
              <a:t>     frequência (plano)  ==&gt; ruído branco em analogia com a luz branca.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pt-BR" altLang="pt-BR" b="0" dirty="0">
                <a:sym typeface="Monotype Sorts" pitchFamily="2" charset="2"/>
              </a:rPr>
              <a:t>  na literatura ele é representado da seguinte maneira:</a:t>
            </a:r>
          </a:p>
        </p:txBody>
      </p:sp>
      <p:sp>
        <p:nvSpPr>
          <p:cNvPr id="30" name="AutoShape 95"/>
          <p:cNvSpPr>
            <a:spLocks noChangeArrowheads="1"/>
          </p:cNvSpPr>
          <p:nvPr/>
        </p:nvSpPr>
        <p:spPr bwMode="auto">
          <a:xfrm flipH="1">
            <a:off x="827583" y="3933056"/>
            <a:ext cx="144016" cy="360040"/>
          </a:xfrm>
          <a:prstGeom prst="downArrow">
            <a:avLst>
              <a:gd name="adj1" fmla="val 50000"/>
              <a:gd name="adj2" fmla="val 701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1333254" cy="67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5" y="4509120"/>
            <a:ext cx="573063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95"/>
          <p:cNvSpPr>
            <a:spLocks noChangeArrowheads="1"/>
          </p:cNvSpPr>
          <p:nvPr/>
        </p:nvSpPr>
        <p:spPr bwMode="auto">
          <a:xfrm flipH="1">
            <a:off x="3059831" y="3933056"/>
            <a:ext cx="144016" cy="360040"/>
          </a:xfrm>
          <a:prstGeom prst="downArrow">
            <a:avLst>
              <a:gd name="adj1" fmla="val 50000"/>
              <a:gd name="adj2" fmla="val 701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graphicFrame>
        <p:nvGraphicFramePr>
          <p:cNvPr id="29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834172"/>
              </p:ext>
            </p:extLst>
          </p:nvPr>
        </p:nvGraphicFramePr>
        <p:xfrm>
          <a:off x="323528" y="4509120"/>
          <a:ext cx="128917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5" name="Equação" r:id="rId11" imgW="660113" imgH="190417" progId="Equation.3">
                  <p:embed/>
                </p:oleObj>
              </mc:Choice>
              <mc:Fallback>
                <p:oleObj name="Equação" r:id="rId11" imgW="66011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509120"/>
                        <a:ext cx="1289173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5940152" y="2996952"/>
            <a:ext cx="2937539" cy="2774149"/>
            <a:chOff x="2762" y="1426"/>
            <a:chExt cx="2888" cy="2419"/>
          </a:xfrm>
        </p:grpSpPr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3516" y="1826"/>
              <a:ext cx="1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4992" y="2936"/>
              <a:ext cx="1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3153" y="3371"/>
              <a:ext cx="26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400" b="0">
                  <a:solidFill>
                    <a:srgbClr val="130000"/>
                  </a:solidFill>
                </a:rPr>
                <a:t>10</a:t>
              </a:r>
              <a:r>
                <a:rPr lang="pt-BR" altLang="pt-BR" sz="1400" b="0" baseline="30000">
                  <a:solidFill>
                    <a:srgbClr val="130000"/>
                  </a:solidFill>
                </a:rPr>
                <a:t>0</a:t>
              </a:r>
              <a:endParaRPr lang="pt-BR" altLang="pt-BR" sz="1400" b="0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3873" y="3371"/>
              <a:ext cx="26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400" b="0">
                  <a:solidFill>
                    <a:srgbClr val="130000"/>
                  </a:solidFill>
                </a:rPr>
                <a:t>10</a:t>
              </a:r>
              <a:r>
                <a:rPr lang="pt-BR" altLang="pt-BR" sz="1400" b="0" baseline="30000">
                  <a:solidFill>
                    <a:srgbClr val="130000"/>
                  </a:solidFill>
                </a:rPr>
                <a:t>5</a:t>
              </a:r>
              <a:endParaRPr lang="pt-BR" altLang="pt-BR" sz="1400" b="0"/>
            </a:p>
          </p:txBody>
        </p:sp>
        <p:sp>
          <p:nvSpPr>
            <p:cNvPr id="11" name="Rectangle 57"/>
            <p:cNvSpPr>
              <a:spLocks noChangeArrowheads="1"/>
            </p:cNvSpPr>
            <p:nvPr/>
          </p:nvSpPr>
          <p:spPr bwMode="auto">
            <a:xfrm>
              <a:off x="4575" y="3383"/>
              <a:ext cx="32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400" b="0">
                  <a:solidFill>
                    <a:srgbClr val="130000"/>
                  </a:solidFill>
                </a:rPr>
                <a:t>10</a:t>
              </a:r>
              <a:r>
                <a:rPr lang="pt-BR" altLang="pt-BR" sz="1400" b="0" baseline="30000">
                  <a:solidFill>
                    <a:srgbClr val="130000"/>
                  </a:solidFill>
                </a:rPr>
                <a:t>10</a:t>
              </a:r>
              <a:endParaRPr lang="pt-BR" altLang="pt-BR" sz="1400" b="0"/>
            </a:p>
          </p:txBody>
        </p:sp>
        <p:sp>
          <p:nvSpPr>
            <p:cNvPr id="12" name="Rectangle 66"/>
            <p:cNvSpPr>
              <a:spLocks noChangeArrowheads="1"/>
            </p:cNvSpPr>
            <p:nvPr/>
          </p:nvSpPr>
          <p:spPr bwMode="auto">
            <a:xfrm>
              <a:off x="5322" y="3382"/>
              <a:ext cx="32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400" b="0">
                  <a:solidFill>
                    <a:srgbClr val="130000"/>
                  </a:solidFill>
                </a:rPr>
                <a:t>10</a:t>
              </a:r>
              <a:r>
                <a:rPr lang="pt-BR" altLang="pt-BR" sz="1400" b="0" baseline="30000">
                  <a:solidFill>
                    <a:srgbClr val="130000"/>
                  </a:solidFill>
                </a:rPr>
                <a:t>15</a:t>
              </a:r>
              <a:endParaRPr lang="pt-BR" altLang="pt-BR" sz="1400" b="0"/>
            </a:p>
          </p:txBody>
        </p:sp>
        <p:sp>
          <p:nvSpPr>
            <p:cNvPr id="13" name="Rectangle 73"/>
            <p:cNvSpPr>
              <a:spLocks noChangeArrowheads="1"/>
            </p:cNvSpPr>
            <p:nvPr/>
          </p:nvSpPr>
          <p:spPr bwMode="auto">
            <a:xfrm>
              <a:off x="2980" y="2682"/>
              <a:ext cx="24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400" b="0">
                  <a:solidFill>
                    <a:srgbClr val="130000"/>
                  </a:solidFill>
                </a:rPr>
                <a:t>0.5</a:t>
              </a:r>
              <a:endParaRPr lang="pt-BR" altLang="pt-BR" sz="1400" b="0"/>
            </a:p>
          </p:txBody>
        </p:sp>
        <p:sp>
          <p:nvSpPr>
            <p:cNvPr id="14" name="Rectangle 76"/>
            <p:cNvSpPr>
              <a:spLocks noChangeArrowheads="1"/>
            </p:cNvSpPr>
            <p:nvPr/>
          </p:nvSpPr>
          <p:spPr bwMode="auto">
            <a:xfrm>
              <a:off x="3084" y="2124"/>
              <a:ext cx="9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400" b="0">
                  <a:solidFill>
                    <a:srgbClr val="130000"/>
                  </a:solidFill>
                </a:rPr>
                <a:t>1</a:t>
              </a:r>
              <a:endParaRPr lang="pt-BR" altLang="pt-BR" sz="1400" b="0"/>
            </a:p>
          </p:txBody>
        </p:sp>
        <p:sp>
          <p:nvSpPr>
            <p:cNvPr id="15" name="Rectangle 79"/>
            <p:cNvSpPr>
              <a:spLocks noChangeArrowheads="1"/>
            </p:cNvSpPr>
            <p:nvPr/>
          </p:nvSpPr>
          <p:spPr bwMode="auto">
            <a:xfrm>
              <a:off x="3000" y="1591"/>
              <a:ext cx="24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400" b="0">
                  <a:solidFill>
                    <a:srgbClr val="130000"/>
                  </a:solidFill>
                </a:rPr>
                <a:t>1.5</a:t>
              </a:r>
              <a:endParaRPr lang="pt-BR" altLang="pt-BR" sz="1400" b="0"/>
            </a:p>
          </p:txBody>
        </p:sp>
        <p:sp>
          <p:nvSpPr>
            <p:cNvPr id="16" name="Line 16"/>
            <p:cNvSpPr>
              <a:spLocks noChangeAspect="1" noChangeShapeType="1"/>
            </p:cNvSpPr>
            <p:nvPr/>
          </p:nvSpPr>
          <p:spPr bwMode="auto">
            <a:xfrm>
              <a:off x="3250" y="3319"/>
              <a:ext cx="2215" cy="2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3988" y="1653"/>
              <a:ext cx="2" cy="1666"/>
            </a:xfrm>
            <a:custGeom>
              <a:avLst/>
              <a:gdLst>
                <a:gd name="T0" fmla="*/ 0 w 2"/>
                <a:gd name="T1" fmla="*/ 1666 h 185"/>
                <a:gd name="T2" fmla="*/ 0 w 2"/>
                <a:gd name="T3" fmla="*/ 0 h 185"/>
                <a:gd name="T4" fmla="*/ 0 w 2"/>
                <a:gd name="T5" fmla="*/ 0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85">
                  <a:moveTo>
                    <a:pt x="0" y="185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18" name="Freeform 10"/>
            <p:cNvSpPr>
              <a:spLocks noChangeAspect="1"/>
            </p:cNvSpPr>
            <p:nvPr/>
          </p:nvSpPr>
          <p:spPr bwMode="auto">
            <a:xfrm>
              <a:off x="4727" y="1653"/>
              <a:ext cx="2" cy="1666"/>
            </a:xfrm>
            <a:custGeom>
              <a:avLst/>
              <a:gdLst>
                <a:gd name="T0" fmla="*/ 0 w 2"/>
                <a:gd name="T1" fmla="*/ 1666 h 185"/>
                <a:gd name="T2" fmla="*/ 0 w 2"/>
                <a:gd name="T3" fmla="*/ 0 h 185"/>
                <a:gd name="T4" fmla="*/ 0 w 2"/>
                <a:gd name="T5" fmla="*/ 0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85">
                  <a:moveTo>
                    <a:pt x="0" y="185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19" name="Freeform 13"/>
            <p:cNvSpPr>
              <a:spLocks noChangeAspect="1"/>
            </p:cNvSpPr>
            <p:nvPr/>
          </p:nvSpPr>
          <p:spPr bwMode="auto">
            <a:xfrm>
              <a:off x="3250" y="2761"/>
              <a:ext cx="2215" cy="1"/>
            </a:xfrm>
            <a:custGeom>
              <a:avLst/>
              <a:gdLst>
                <a:gd name="T0" fmla="*/ 0 w 246"/>
                <a:gd name="T1" fmla="*/ 0 h 1"/>
                <a:gd name="T2" fmla="*/ 2215 w 246"/>
                <a:gd name="T3" fmla="*/ 0 h 1"/>
                <a:gd name="T4" fmla="*/ 2215 w 24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6" h="1">
                  <a:moveTo>
                    <a:pt x="0" y="0"/>
                  </a:moveTo>
                  <a:lnTo>
                    <a:pt x="246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0" name="Freeform 14"/>
            <p:cNvSpPr>
              <a:spLocks noChangeAspect="1"/>
            </p:cNvSpPr>
            <p:nvPr/>
          </p:nvSpPr>
          <p:spPr bwMode="auto">
            <a:xfrm>
              <a:off x="3250" y="2211"/>
              <a:ext cx="2215" cy="2"/>
            </a:xfrm>
            <a:custGeom>
              <a:avLst/>
              <a:gdLst>
                <a:gd name="T0" fmla="*/ 0 w 246"/>
                <a:gd name="T1" fmla="*/ 0 h 2"/>
                <a:gd name="T2" fmla="*/ 2215 w 246"/>
                <a:gd name="T3" fmla="*/ 0 h 2"/>
                <a:gd name="T4" fmla="*/ 2215 w 246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6" h="2">
                  <a:moveTo>
                    <a:pt x="0" y="0"/>
                  </a:moveTo>
                  <a:lnTo>
                    <a:pt x="246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1" name="Line 17"/>
            <p:cNvSpPr>
              <a:spLocks noChangeAspect="1" noChangeShapeType="1"/>
            </p:cNvSpPr>
            <p:nvPr/>
          </p:nvSpPr>
          <p:spPr bwMode="auto">
            <a:xfrm>
              <a:off x="3250" y="1653"/>
              <a:ext cx="2215" cy="2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2" name="Line 18"/>
            <p:cNvSpPr>
              <a:spLocks noChangeAspect="1" noChangeShapeType="1"/>
            </p:cNvSpPr>
            <p:nvPr/>
          </p:nvSpPr>
          <p:spPr bwMode="auto">
            <a:xfrm flipV="1">
              <a:off x="3250" y="1653"/>
              <a:ext cx="2" cy="1666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3" name="Line 19"/>
            <p:cNvSpPr>
              <a:spLocks noChangeAspect="1" noChangeShapeType="1"/>
            </p:cNvSpPr>
            <p:nvPr/>
          </p:nvSpPr>
          <p:spPr bwMode="auto">
            <a:xfrm flipV="1">
              <a:off x="5465" y="1653"/>
              <a:ext cx="2" cy="1666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4" name="Freeform 82"/>
            <p:cNvSpPr>
              <a:spLocks noChangeAspect="1"/>
            </p:cNvSpPr>
            <p:nvPr/>
          </p:nvSpPr>
          <p:spPr bwMode="auto">
            <a:xfrm>
              <a:off x="3349" y="2211"/>
              <a:ext cx="1972" cy="1108"/>
            </a:xfrm>
            <a:custGeom>
              <a:avLst/>
              <a:gdLst>
                <a:gd name="T0" fmla="*/ 0 w 1314"/>
                <a:gd name="T1" fmla="*/ 0 h 738"/>
                <a:gd name="T2" fmla="*/ 45 w 1314"/>
                <a:gd name="T3" fmla="*/ 0 h 738"/>
                <a:gd name="T4" fmla="*/ 153 w 1314"/>
                <a:gd name="T5" fmla="*/ 0 h 738"/>
                <a:gd name="T6" fmla="*/ 198 w 1314"/>
                <a:gd name="T7" fmla="*/ 0 h 738"/>
                <a:gd name="T8" fmla="*/ 297 w 1314"/>
                <a:gd name="T9" fmla="*/ 0 h 738"/>
                <a:gd name="T10" fmla="*/ 342 w 1314"/>
                <a:gd name="T11" fmla="*/ 0 h 738"/>
                <a:gd name="T12" fmla="*/ 450 w 1314"/>
                <a:gd name="T13" fmla="*/ 0 h 738"/>
                <a:gd name="T14" fmla="*/ 495 w 1314"/>
                <a:gd name="T15" fmla="*/ 0 h 738"/>
                <a:gd name="T16" fmla="*/ 594 w 1314"/>
                <a:gd name="T17" fmla="*/ 0 h 738"/>
                <a:gd name="T18" fmla="*/ 639 w 1314"/>
                <a:gd name="T19" fmla="*/ 0 h 738"/>
                <a:gd name="T20" fmla="*/ 738 w 1314"/>
                <a:gd name="T21" fmla="*/ 0 h 738"/>
                <a:gd name="T22" fmla="*/ 783 w 1314"/>
                <a:gd name="T23" fmla="*/ 0 h 738"/>
                <a:gd name="T24" fmla="*/ 891 w 1314"/>
                <a:gd name="T25" fmla="*/ 0 h 738"/>
                <a:gd name="T26" fmla="*/ 936 w 1314"/>
                <a:gd name="T27" fmla="*/ 0 h 738"/>
                <a:gd name="T28" fmla="*/ 1036 w 1314"/>
                <a:gd name="T29" fmla="*/ 0 h 738"/>
                <a:gd name="T30" fmla="*/ 1081 w 1314"/>
                <a:gd name="T31" fmla="*/ 0 h 738"/>
                <a:gd name="T32" fmla="*/ 1189 w 1314"/>
                <a:gd name="T33" fmla="*/ 0 h 738"/>
                <a:gd name="T34" fmla="*/ 1234 w 1314"/>
                <a:gd name="T35" fmla="*/ 0 h 738"/>
                <a:gd name="T36" fmla="*/ 1333 w 1314"/>
                <a:gd name="T37" fmla="*/ 0 h 738"/>
                <a:gd name="T38" fmla="*/ 1378 w 1314"/>
                <a:gd name="T39" fmla="*/ 0 h 738"/>
                <a:gd name="T40" fmla="*/ 1477 w 1314"/>
                <a:gd name="T41" fmla="*/ 0 h 738"/>
                <a:gd name="T42" fmla="*/ 1522 w 1314"/>
                <a:gd name="T43" fmla="*/ 9 h 738"/>
                <a:gd name="T44" fmla="*/ 1630 w 1314"/>
                <a:gd name="T45" fmla="*/ 45 h 738"/>
                <a:gd name="T46" fmla="*/ 1675 w 1314"/>
                <a:gd name="T47" fmla="*/ 81 h 738"/>
                <a:gd name="T48" fmla="*/ 1774 w 1314"/>
                <a:gd name="T49" fmla="*/ 378 h 738"/>
                <a:gd name="T50" fmla="*/ 1819 w 1314"/>
                <a:gd name="T51" fmla="*/ 658 h 738"/>
                <a:gd name="T52" fmla="*/ 1927 w 1314"/>
                <a:gd name="T53" fmla="*/ 1108 h 738"/>
                <a:gd name="T54" fmla="*/ 1972 w 1314"/>
                <a:gd name="T55" fmla="*/ 1108 h 7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14" h="738">
                  <a:moveTo>
                    <a:pt x="0" y="0"/>
                  </a:moveTo>
                  <a:lnTo>
                    <a:pt x="30" y="0"/>
                  </a:lnTo>
                  <a:lnTo>
                    <a:pt x="102" y="0"/>
                  </a:lnTo>
                  <a:lnTo>
                    <a:pt x="132" y="0"/>
                  </a:lnTo>
                  <a:lnTo>
                    <a:pt x="198" y="0"/>
                  </a:lnTo>
                  <a:lnTo>
                    <a:pt x="228" y="0"/>
                  </a:lnTo>
                  <a:lnTo>
                    <a:pt x="300" y="0"/>
                  </a:lnTo>
                  <a:lnTo>
                    <a:pt x="330" y="0"/>
                  </a:lnTo>
                  <a:lnTo>
                    <a:pt x="396" y="0"/>
                  </a:lnTo>
                  <a:lnTo>
                    <a:pt x="426" y="0"/>
                  </a:lnTo>
                  <a:lnTo>
                    <a:pt x="492" y="0"/>
                  </a:lnTo>
                  <a:lnTo>
                    <a:pt x="522" y="0"/>
                  </a:lnTo>
                  <a:lnTo>
                    <a:pt x="594" y="0"/>
                  </a:lnTo>
                  <a:lnTo>
                    <a:pt x="624" y="0"/>
                  </a:lnTo>
                  <a:lnTo>
                    <a:pt x="690" y="0"/>
                  </a:lnTo>
                  <a:lnTo>
                    <a:pt x="720" y="0"/>
                  </a:lnTo>
                  <a:lnTo>
                    <a:pt x="792" y="0"/>
                  </a:lnTo>
                  <a:lnTo>
                    <a:pt x="822" y="0"/>
                  </a:lnTo>
                  <a:lnTo>
                    <a:pt x="888" y="0"/>
                  </a:lnTo>
                  <a:lnTo>
                    <a:pt x="918" y="0"/>
                  </a:lnTo>
                  <a:lnTo>
                    <a:pt x="984" y="0"/>
                  </a:lnTo>
                  <a:lnTo>
                    <a:pt x="1014" y="6"/>
                  </a:lnTo>
                  <a:lnTo>
                    <a:pt x="1086" y="30"/>
                  </a:lnTo>
                  <a:lnTo>
                    <a:pt x="1116" y="54"/>
                  </a:lnTo>
                  <a:lnTo>
                    <a:pt x="1182" y="252"/>
                  </a:lnTo>
                  <a:lnTo>
                    <a:pt x="1212" y="438"/>
                  </a:lnTo>
                  <a:lnTo>
                    <a:pt x="1284" y="738"/>
                  </a:lnTo>
                  <a:lnTo>
                    <a:pt x="1314" y="738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5" name="Rectangle 83"/>
            <p:cNvSpPr>
              <a:spLocks noChangeArrowheads="1"/>
            </p:cNvSpPr>
            <p:nvPr/>
          </p:nvSpPr>
          <p:spPr bwMode="auto">
            <a:xfrm>
              <a:off x="3360" y="1426"/>
              <a:ext cx="1730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400" b="0" dirty="0" smtClean="0">
                  <a:solidFill>
                    <a:schemeClr val="accent2"/>
                  </a:solidFill>
                </a:rPr>
                <a:t>DEP do </a:t>
              </a:r>
              <a:r>
                <a:rPr lang="pt-BR" altLang="pt-BR" sz="1400" b="0" dirty="0">
                  <a:solidFill>
                    <a:schemeClr val="accent2"/>
                  </a:solidFill>
                </a:rPr>
                <a:t>Ruído Branco</a:t>
              </a:r>
            </a:p>
          </p:txBody>
        </p:sp>
        <p:sp>
          <p:nvSpPr>
            <p:cNvPr id="26" name="Rectangle 84"/>
            <p:cNvSpPr>
              <a:spLocks noChangeArrowheads="1"/>
            </p:cNvSpPr>
            <p:nvPr/>
          </p:nvSpPr>
          <p:spPr bwMode="auto">
            <a:xfrm>
              <a:off x="3687" y="3657"/>
              <a:ext cx="137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400" b="0" dirty="0">
                  <a:solidFill>
                    <a:srgbClr val="130000"/>
                  </a:solidFill>
                </a:rPr>
                <a:t>frequência em Hz</a:t>
              </a:r>
              <a:endParaRPr lang="pt-BR" altLang="pt-BR" sz="1400" b="0" i="1" dirty="0"/>
            </a:p>
          </p:txBody>
        </p:sp>
        <p:sp>
          <p:nvSpPr>
            <p:cNvPr id="27" name="Rectangle 85"/>
            <p:cNvSpPr>
              <a:spLocks noChangeArrowheads="1"/>
            </p:cNvSpPr>
            <p:nvPr/>
          </p:nvSpPr>
          <p:spPr bwMode="auto">
            <a:xfrm rot="16200000">
              <a:off x="2681" y="2314"/>
              <a:ext cx="3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400" b="0">
                  <a:solidFill>
                    <a:srgbClr val="130000"/>
                  </a:solidFill>
                </a:rPr>
                <a:t>2RkT</a:t>
              </a:r>
              <a:endParaRPr lang="pt-BR" altLang="pt-BR" sz="1400" b="0"/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44999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(9)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4427984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27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Auto-correlação</a:t>
            </a:r>
            <a:r>
              <a:rPr lang="pt-BR" dirty="0" smtClean="0"/>
              <a:t> do ruído branco</a:t>
            </a:r>
            <a:endParaRPr lang="pt-BR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757469"/>
              </p:ext>
            </p:extLst>
          </p:nvPr>
        </p:nvGraphicFramePr>
        <p:xfrm>
          <a:off x="152994" y="1874664"/>
          <a:ext cx="456406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98" name="Equação" r:id="rId3" imgW="1689100" imgH="469900" progId="Equation.3">
                  <p:embed/>
                </p:oleObj>
              </mc:Choice>
              <mc:Fallback>
                <p:oleObj name="Equação" r:id="rId3" imgW="1689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94" y="1874664"/>
                        <a:ext cx="4564063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834532" y="2365201"/>
            <a:ext cx="722312" cy="280988"/>
          </a:xfrm>
          <a:prstGeom prst="rightArrow">
            <a:avLst>
              <a:gd name="adj1" fmla="val 50000"/>
              <a:gd name="adj2" fmla="val 64265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796136" y="2204864"/>
            <a:ext cx="3142504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b="0" dirty="0"/>
              <a:t>Para o ruído branco, duas</a:t>
            </a:r>
          </a:p>
          <a:p>
            <a:pPr algn="ctr"/>
            <a:r>
              <a:rPr lang="pt-BR" altLang="pt-BR" b="0" dirty="0"/>
              <a:t>amostras quaisquer</a:t>
            </a:r>
          </a:p>
          <a:p>
            <a:pPr algn="ctr"/>
            <a:r>
              <a:rPr lang="pt-BR" altLang="pt-BR" b="0" dirty="0"/>
              <a:t> são descorrelacionadas</a:t>
            </a: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2051720" y="3933056"/>
            <a:ext cx="4940300" cy="2143125"/>
            <a:chOff x="1332" y="1824"/>
            <a:chExt cx="3112" cy="1350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332" y="2908"/>
              <a:ext cx="28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2700" y="1927"/>
              <a:ext cx="0" cy="1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2712" y="2268"/>
              <a:ext cx="0" cy="64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22" name="Object 9"/>
            <p:cNvGraphicFramePr>
              <a:graphicFrameLocks noChangeAspect="1"/>
            </p:cNvGraphicFramePr>
            <p:nvPr/>
          </p:nvGraphicFramePr>
          <p:xfrm>
            <a:off x="2736" y="1824"/>
            <a:ext cx="516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99" name="Equação" r:id="rId5" imgW="304668" imgH="190417" progId="Equation.3">
                    <p:embed/>
                  </p:oleObj>
                </mc:Choice>
                <mc:Fallback>
                  <p:oleObj name="Equação" r:id="rId5" imgW="304668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824"/>
                          <a:ext cx="516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FFFFFF"/>
                                  </a:gs>
                                  <a:gs pos="100000">
                                    <a:srgbClr val="EAEAEA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0"/>
            <p:cNvGraphicFramePr>
              <a:graphicFrameLocks noChangeAspect="1"/>
            </p:cNvGraphicFramePr>
            <p:nvPr/>
          </p:nvGraphicFramePr>
          <p:xfrm>
            <a:off x="2335" y="2025"/>
            <a:ext cx="317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800" name="Equação" r:id="rId7" imgW="228501" imgH="342751" progId="Equation.3">
                    <p:embed/>
                  </p:oleObj>
                </mc:Choice>
                <mc:Fallback>
                  <p:oleObj name="Equação" r:id="rId7" imgW="228501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" y="2025"/>
                          <a:ext cx="317" cy="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FFFFFF"/>
                                  </a:gs>
                                  <a:gs pos="100000">
                                    <a:srgbClr val="EAEAEA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1"/>
            <p:cNvGraphicFramePr>
              <a:graphicFrameLocks noChangeAspect="1"/>
            </p:cNvGraphicFramePr>
            <p:nvPr/>
          </p:nvGraphicFramePr>
          <p:xfrm>
            <a:off x="4274" y="2811"/>
            <a:ext cx="170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801" name="Equação" r:id="rId9" imgW="101424" imgH="126780" progId="Equation.3">
                    <p:embed/>
                  </p:oleObj>
                </mc:Choice>
                <mc:Fallback>
                  <p:oleObj name="Equação" r:id="rId9" imgW="101424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4" y="2811"/>
                          <a:ext cx="170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FFFFFF"/>
                                  </a:gs>
                                  <a:gs pos="100000">
                                    <a:srgbClr val="EAEAEA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924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 Branco</a:t>
            </a:r>
            <a:endParaRPr lang="pt-BR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4203" y="1268760"/>
            <a:ext cx="9144000" cy="1019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000" dirty="0" smtClean="0"/>
              <a:t>Assim, define-se o ruído branco como um processo estacionário cuja função de auto correlação é dada por: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45559"/>
              </p:ext>
            </p:extLst>
          </p:nvPr>
        </p:nvGraphicFramePr>
        <p:xfrm>
          <a:off x="3275856" y="1772816"/>
          <a:ext cx="2614240" cy="75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1" name="Equation" r:id="rId3" imgW="1295400" imgH="368300" progId="Equation.3">
                  <p:embed/>
                </p:oleObj>
              </mc:Choice>
              <mc:Fallback>
                <p:oleObj name="Equation" r:id="rId3" imgW="1295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72816"/>
                        <a:ext cx="2614240" cy="754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79512" y="242088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pt-BR" altLang="pt-BR" sz="1600" b="0" dirty="0"/>
              <a:t>E cujo </a:t>
            </a:r>
            <a:r>
              <a:rPr lang="pt-BR" altLang="pt-BR" sz="1600" b="0" dirty="0" smtClean="0"/>
              <a:t>densidade espectral de </a:t>
            </a:r>
            <a:r>
              <a:rPr lang="pt-BR" altLang="pt-BR" sz="1600" b="0" dirty="0"/>
              <a:t>potência é </a:t>
            </a:r>
            <a:r>
              <a:rPr lang="pt-BR" altLang="pt-BR" sz="1600" b="0" dirty="0" smtClean="0"/>
              <a:t>dada </a:t>
            </a:r>
            <a:r>
              <a:rPr lang="pt-BR" altLang="pt-BR" sz="1600" b="0" dirty="0"/>
              <a:t>por:</a:t>
            </a:r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245808"/>
              </p:ext>
            </p:extLst>
          </p:nvPr>
        </p:nvGraphicFramePr>
        <p:xfrm>
          <a:off x="3491880" y="2780929"/>
          <a:ext cx="2249438" cy="69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2" name="Equation" r:id="rId5" imgW="1206500" imgH="368300" progId="Equation.3">
                  <p:embed/>
                </p:oleObj>
              </mc:Choice>
              <mc:Fallback>
                <p:oleObj name="Equation" r:id="rId5" imgW="1206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780929"/>
                        <a:ext cx="2249438" cy="697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7134274" y="19168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(11)</a:t>
            </a:r>
            <a:endParaRPr lang="pt-BR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092280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(12)</a:t>
            </a:r>
            <a:endParaRPr lang="pt-BR" sz="2000" dirty="0"/>
          </a:p>
        </p:txBody>
      </p:sp>
      <p:pic>
        <p:nvPicPr>
          <p:cNvPr id="244750" name="Picture 14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6191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180"/>
          <p:cNvSpPr txBox="1">
            <a:spLocks noChangeArrowheads="1"/>
          </p:cNvSpPr>
          <p:nvPr/>
        </p:nvSpPr>
        <p:spPr bwMode="auto">
          <a:xfrm>
            <a:off x="0" y="1229742"/>
            <a:ext cx="9140825" cy="113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5000"/>
              </a:lnSpc>
              <a:buFont typeface="Wingdings" pitchFamily="2" charset="2"/>
              <a:buChar char="ü"/>
            </a:pPr>
            <a:r>
              <a:rPr lang="pt-BR" altLang="pt-BR" sz="1800" b="0" dirty="0">
                <a:sym typeface="Monotype Sorts" pitchFamily="2" charset="2"/>
              </a:rPr>
              <a:t> Quando um ruído branco passa por um sistema linear com função</a:t>
            </a:r>
          </a:p>
          <a:p>
            <a:pPr algn="just">
              <a:lnSpc>
                <a:spcPct val="125000"/>
              </a:lnSpc>
            </a:pPr>
            <a:r>
              <a:rPr lang="pt-BR" altLang="pt-BR" sz="1800" b="0" dirty="0">
                <a:sym typeface="Monotype Sorts" pitchFamily="2" charset="2"/>
              </a:rPr>
              <a:t>    de transferência H(f) o espectro densidade de potência na saída do</a:t>
            </a:r>
          </a:p>
          <a:p>
            <a:pPr algn="just">
              <a:lnSpc>
                <a:spcPct val="125000"/>
              </a:lnSpc>
            </a:pPr>
            <a:r>
              <a:rPr lang="pt-BR" altLang="pt-BR" sz="1800" b="0" dirty="0">
                <a:sym typeface="Monotype Sorts" pitchFamily="2" charset="2"/>
              </a:rPr>
              <a:t>    sistema será dado por:</a:t>
            </a:r>
          </a:p>
        </p:txBody>
      </p:sp>
      <p:graphicFrame>
        <p:nvGraphicFramePr>
          <p:cNvPr id="14342" name="Objec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10688"/>
              </p:ext>
            </p:extLst>
          </p:nvPr>
        </p:nvGraphicFramePr>
        <p:xfrm>
          <a:off x="725488" y="2593404"/>
          <a:ext cx="32496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2" name="Equação" r:id="rId3" imgW="1244060" imgH="215806" progId="Equation.3">
                  <p:embed/>
                </p:oleObj>
              </mc:Choice>
              <mc:Fallback>
                <p:oleObj name="Equação" r:id="rId3" imgW="124406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2593404"/>
                        <a:ext cx="32496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96392"/>
              </p:ext>
            </p:extLst>
          </p:nvPr>
        </p:nvGraphicFramePr>
        <p:xfrm>
          <a:off x="1412875" y="3775433"/>
          <a:ext cx="63373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3" name="Equação" r:id="rId5" imgW="2438400" imgH="469900" progId="Equation.3">
                  <p:embed/>
                </p:oleObj>
              </mc:Choice>
              <mc:Fallback>
                <p:oleObj name="Equação" r:id="rId5" imgW="2438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775433"/>
                        <a:ext cx="63373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183"/>
          <p:cNvSpPr txBox="1">
            <a:spLocks noChangeArrowheads="1"/>
          </p:cNvSpPr>
          <p:nvPr/>
        </p:nvSpPr>
        <p:spPr bwMode="auto">
          <a:xfrm>
            <a:off x="266700" y="3246796"/>
            <a:ext cx="88773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Monotype Sorts" pitchFamily="2" charset="2"/>
              <a:buChar char="ð"/>
            </a:pPr>
            <a:r>
              <a:rPr lang="pt-BR" altLang="pt-BR" sz="1800" b="0">
                <a:solidFill>
                  <a:srgbClr val="000099"/>
                </a:solidFill>
                <a:sym typeface="Monotype Sorts" pitchFamily="2" charset="2"/>
              </a:rPr>
              <a:t>  Assim, a tensão quadrática média na saída será:</a:t>
            </a:r>
          </a:p>
        </p:txBody>
      </p:sp>
      <p:sp>
        <p:nvSpPr>
          <p:cNvPr id="14345" name="Text Box 184"/>
          <p:cNvSpPr txBox="1">
            <a:spLocks noChangeArrowheads="1"/>
          </p:cNvSpPr>
          <p:nvPr/>
        </p:nvSpPr>
        <p:spPr bwMode="auto">
          <a:xfrm>
            <a:off x="266700" y="5078771"/>
            <a:ext cx="88773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Monotype Sorts" pitchFamily="2" charset="2"/>
              <a:buChar char="ð"/>
            </a:pPr>
            <a:r>
              <a:rPr lang="pt-BR" altLang="pt-BR" sz="1800" b="0">
                <a:sym typeface="Monotype Sorts" pitchFamily="2" charset="2"/>
              </a:rPr>
              <a:t>  Escrevendo de outro modo tem-se:</a:t>
            </a:r>
          </a:p>
        </p:txBody>
      </p:sp>
      <p:graphicFrame>
        <p:nvGraphicFramePr>
          <p:cNvPr id="14346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09898"/>
              </p:ext>
            </p:extLst>
          </p:nvPr>
        </p:nvGraphicFramePr>
        <p:xfrm>
          <a:off x="741363" y="5829658"/>
          <a:ext cx="22463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4" name="Equação" r:id="rId7" imgW="863225" imgH="215806" progId="Equation.3">
                  <p:embed/>
                </p:oleObj>
              </mc:Choice>
              <mc:Fallback>
                <p:oleObj name="Equação" r:id="rId7" imgW="86322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829658"/>
                        <a:ext cx="224631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652210"/>
              </p:ext>
            </p:extLst>
          </p:nvPr>
        </p:nvGraphicFramePr>
        <p:xfrm>
          <a:off x="5130800" y="5396271"/>
          <a:ext cx="26733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5" name="Equação" r:id="rId9" imgW="1028700" imgH="469900" progId="Equation.3">
                  <p:embed/>
                </p:oleObj>
              </mc:Choice>
              <mc:Fallback>
                <p:oleObj name="Equação" r:id="rId9" imgW="1028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5396271"/>
                        <a:ext cx="2673350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4970"/>
              </p:ext>
            </p:extLst>
          </p:nvPr>
        </p:nvGraphicFramePr>
        <p:xfrm>
          <a:off x="5975350" y="2464817"/>
          <a:ext cx="24574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6" name="Equação" r:id="rId11" imgW="939392" imgH="342751" progId="Equation.3">
                  <p:embed/>
                </p:oleObj>
              </mc:Choice>
              <mc:Fallback>
                <p:oleObj name="Equação" r:id="rId11" imgW="939392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50" y="2464817"/>
                        <a:ext cx="24574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188"/>
          <p:cNvSpPr txBox="1">
            <a:spLocks noChangeArrowheads="1"/>
          </p:cNvSpPr>
          <p:nvPr/>
        </p:nvSpPr>
        <p:spPr bwMode="auto">
          <a:xfrm>
            <a:off x="4572000" y="2685479"/>
            <a:ext cx="101531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800" b="0"/>
              <a:t>em que:</a:t>
            </a:r>
          </a:p>
        </p:txBody>
      </p:sp>
      <p:sp>
        <p:nvSpPr>
          <p:cNvPr id="14350" name="Text Box 189"/>
          <p:cNvSpPr txBox="1">
            <a:spLocks noChangeArrowheads="1"/>
          </p:cNvSpPr>
          <p:nvPr/>
        </p:nvSpPr>
        <p:spPr bwMode="auto">
          <a:xfrm>
            <a:off x="3429000" y="5856646"/>
            <a:ext cx="101531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800" b="0"/>
              <a:t>em que:</a:t>
            </a:r>
          </a:p>
        </p:txBody>
      </p:sp>
      <p:sp>
        <p:nvSpPr>
          <p:cNvPr id="14351" name="Text Box 191"/>
          <p:cNvSpPr txBox="1">
            <a:spLocks noChangeArrowheads="1"/>
          </p:cNvSpPr>
          <p:nvPr/>
        </p:nvSpPr>
        <p:spPr bwMode="auto">
          <a:xfrm>
            <a:off x="4754741" y="6513871"/>
            <a:ext cx="400331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1800" b="0"/>
              <a:t>Largura de faixa equivalente de ruído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 branco em sistemas lineares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4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Largura de banda equivalente de ruído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Quando </a:t>
            </a:r>
            <a:r>
              <a:rPr lang="pt-BR" dirty="0"/>
              <a:t>uma fonte de ruído branco de média zero e de densidade espectral de potência </a:t>
            </a:r>
            <a:r>
              <a:rPr lang="pt-BR" dirty="0" smtClean="0"/>
              <a:t>N</a:t>
            </a:r>
            <a:r>
              <a:rPr lang="pt-BR" baseline="-25000" dirty="0" smtClean="0"/>
              <a:t>0</a:t>
            </a:r>
            <a:r>
              <a:rPr lang="pt-BR" dirty="0" smtClean="0"/>
              <a:t>/2 </a:t>
            </a:r>
            <a:r>
              <a:rPr lang="pt-BR" dirty="0"/>
              <a:t>é conectada à entrada de um filtro </a:t>
            </a:r>
            <a:r>
              <a:rPr lang="pt-BR" dirty="0" err="1" smtClean="0"/>
              <a:t>passa-baixas</a:t>
            </a:r>
            <a:r>
              <a:rPr lang="pt-BR" dirty="0" smtClean="0"/>
              <a:t> </a:t>
            </a:r>
            <a:r>
              <a:rPr lang="pt-BR" dirty="0"/>
              <a:t>ideal de largura de banda B e resposta em magnitude de banda passante igual a 1, a potência média de ruído de saída [ou, de maneira equivalente, R</a:t>
            </a:r>
            <a:r>
              <a:rPr lang="pt-BR" baseline="-25000" dirty="0"/>
              <a:t>N</a:t>
            </a:r>
            <a:r>
              <a:rPr lang="pt-BR" dirty="0"/>
              <a:t>(0)] é igual a N</a:t>
            </a:r>
            <a:r>
              <a:rPr lang="pt-BR" baseline="-25000" dirty="0"/>
              <a:t>0</a:t>
            </a:r>
            <a:r>
              <a:rPr lang="pt-BR" dirty="0"/>
              <a:t>B. </a:t>
            </a:r>
            <a:endParaRPr lang="pt-BR" dirty="0" smtClean="0"/>
          </a:p>
          <a:p>
            <a:r>
              <a:rPr lang="pt-BR" dirty="0" smtClean="0"/>
              <a:t>Quando </a:t>
            </a:r>
            <a:r>
              <a:rPr lang="pt-BR" dirty="0"/>
              <a:t>tal fonte de ruído é conectada à entrada de um filtro </a:t>
            </a:r>
            <a:r>
              <a:rPr lang="pt-BR" dirty="0" err="1"/>
              <a:t>passa-baixas</a:t>
            </a:r>
            <a:r>
              <a:rPr lang="pt-BR" dirty="0"/>
              <a:t> RC </a:t>
            </a:r>
            <a:r>
              <a:rPr lang="pt-BR" dirty="0" smtClean="0"/>
              <a:t>simples, </a:t>
            </a:r>
            <a:r>
              <a:rPr lang="pt-BR" dirty="0"/>
              <a:t>o valor correspondente da potência média de ruído de saída é igual a </a:t>
            </a:r>
            <a:r>
              <a:rPr lang="pt-BR" dirty="0" smtClean="0"/>
              <a:t>N</a:t>
            </a:r>
            <a:r>
              <a:rPr lang="pt-BR" baseline="-25000" dirty="0" smtClean="0"/>
              <a:t>0</a:t>
            </a:r>
            <a:r>
              <a:rPr lang="pt-BR" dirty="0" smtClean="0"/>
              <a:t>/4RC</a:t>
            </a:r>
            <a:r>
              <a:rPr lang="pt-BR" dirty="0"/>
              <a:t>. Para esse filtro, a meia potência ou largura de banda de 3 dB é igual a 1/(</a:t>
            </a:r>
            <a:r>
              <a:rPr lang="pt-BR" dirty="0" smtClean="0"/>
              <a:t>2</a:t>
            </a:r>
            <a:r>
              <a:rPr lang="pt-BR" dirty="0" smtClean="0">
                <a:latin typeface="Symbol" panose="05050102010706020507" pitchFamily="18" charset="2"/>
              </a:rPr>
              <a:t>p</a:t>
            </a:r>
            <a:r>
              <a:rPr lang="pt-BR" dirty="0" smtClean="0"/>
              <a:t>RC</a:t>
            </a:r>
            <a:r>
              <a:rPr lang="pt-BR" dirty="0"/>
              <a:t>). </a:t>
            </a:r>
            <a:endParaRPr lang="pt-BR" dirty="0" smtClean="0"/>
          </a:p>
          <a:p>
            <a:pPr lvl="1"/>
            <a:r>
              <a:rPr lang="pt-BR" dirty="0" smtClean="0"/>
              <a:t>A potência </a:t>
            </a:r>
            <a:r>
              <a:rPr lang="pt-BR" dirty="0"/>
              <a:t>média de ruído de saída é proporcional à largura de </a:t>
            </a:r>
            <a:r>
              <a:rPr lang="pt-BR" dirty="0" smtClean="0"/>
              <a:t>banda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2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Agenda - 1º semestre 2020</a:t>
            </a:r>
            <a:endParaRPr lang="pt-BR" sz="4000" dirty="0"/>
          </a:p>
        </p:txBody>
      </p:sp>
      <p:graphicFrame>
        <p:nvGraphicFramePr>
          <p:cNvPr id="4" name="Group 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744392"/>
              </p:ext>
            </p:extLst>
          </p:nvPr>
        </p:nvGraphicFramePr>
        <p:xfrm>
          <a:off x="611560" y="1196752"/>
          <a:ext cx="8136905" cy="5232070"/>
        </p:xfrm>
        <a:graphic>
          <a:graphicData uri="http://schemas.openxmlformats.org/drawingml/2006/table">
            <a:tbl>
              <a:tblPr/>
              <a:tblGrid>
                <a:gridCol w="621832"/>
                <a:gridCol w="996985"/>
                <a:gridCol w="6518088"/>
              </a:tblGrid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Aula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Data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Assunto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Ruído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Ruído em Sistemas de Modulação de Ondas Contínuas (CW)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Largura de banda equivalente de ruído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5257799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Generalizando para incluir </a:t>
            </a:r>
            <a:r>
              <a:rPr lang="pt-BR" dirty="0"/>
              <a:t>todos os tipos de filtros </a:t>
            </a:r>
            <a:r>
              <a:rPr lang="pt-BR" dirty="0" err="1" smtClean="0"/>
              <a:t>passa-baixas</a:t>
            </a:r>
            <a:r>
              <a:rPr lang="pt-BR" dirty="0" smtClean="0"/>
              <a:t>, define-se a </a:t>
            </a:r>
            <a:r>
              <a:rPr lang="pt-BR" dirty="0"/>
              <a:t>largura de banda equivalente de </a:t>
            </a:r>
            <a:r>
              <a:rPr lang="pt-BR" dirty="0" smtClean="0"/>
              <a:t>ruído. </a:t>
            </a:r>
          </a:p>
          <a:p>
            <a:pPr lvl="1"/>
            <a:r>
              <a:rPr lang="pt-BR" dirty="0" smtClean="0"/>
              <a:t>Seja uma </a:t>
            </a:r>
            <a:r>
              <a:rPr lang="pt-BR" dirty="0"/>
              <a:t>fonte de ruído branco de média zero e densidade espectral de potência </a:t>
            </a:r>
            <a:r>
              <a:rPr lang="pt-BR" dirty="0" smtClean="0"/>
              <a:t>N</a:t>
            </a:r>
            <a:r>
              <a:rPr lang="pt-BR" baseline="-25000" dirty="0" smtClean="0"/>
              <a:t>0</a:t>
            </a:r>
            <a:r>
              <a:rPr lang="pt-BR" dirty="0" smtClean="0"/>
              <a:t>/2 </a:t>
            </a:r>
            <a:r>
              <a:rPr lang="pt-BR" dirty="0"/>
              <a:t>conectada à entrada de um filtro </a:t>
            </a:r>
            <a:r>
              <a:rPr lang="pt-BR" dirty="0" err="1"/>
              <a:t>passa-baixas</a:t>
            </a:r>
            <a:r>
              <a:rPr lang="pt-BR" dirty="0"/>
              <a:t> arbitrário </a:t>
            </a:r>
            <a:r>
              <a:rPr lang="pt-BR" dirty="0" smtClean="0"/>
              <a:t>com </a:t>
            </a:r>
            <a:r>
              <a:rPr lang="pt-BR" dirty="0"/>
              <a:t>função de transferência </a:t>
            </a:r>
            <a:r>
              <a:rPr lang="pt-BR" dirty="0" smtClean="0"/>
              <a:t>H(f</a:t>
            </a:r>
            <a:r>
              <a:rPr lang="pt-BR" dirty="0"/>
              <a:t>). A potência média de ruído de saída resultante </a:t>
            </a:r>
            <a:r>
              <a:rPr lang="pt-BR" dirty="0" smtClean="0"/>
              <a:t>é: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r>
              <a:rPr lang="pt-BR" dirty="0"/>
              <a:t>Seja mesma fonte de ruído branco conectada à entrada de um filtro </a:t>
            </a:r>
            <a:r>
              <a:rPr lang="pt-BR" dirty="0" err="1"/>
              <a:t>passa-baixas</a:t>
            </a:r>
            <a:r>
              <a:rPr lang="pt-BR" dirty="0"/>
              <a:t> ideal de resposta em frequência H(0) em zero e largura de banda B. </a:t>
            </a:r>
            <a:r>
              <a:rPr lang="pt-BR" dirty="0" smtClean="0"/>
              <a:t>A </a:t>
            </a:r>
            <a:r>
              <a:rPr lang="pt-BR" dirty="0"/>
              <a:t>potência média de ruído de saída </a:t>
            </a:r>
            <a:r>
              <a:rPr lang="pt-BR" dirty="0" smtClean="0"/>
              <a:t>é: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/>
              <a:t>igualando essa potência média de ruído de saída àquela na Eq. </a:t>
            </a:r>
            <a:r>
              <a:rPr lang="pt-BR" dirty="0" smtClean="0"/>
              <a:t>(13), </a:t>
            </a:r>
            <a:r>
              <a:rPr lang="pt-BR" dirty="0"/>
              <a:t>podemos definir a largura de banda equivalente de ruído </a:t>
            </a:r>
            <a:r>
              <a:rPr lang="pt-BR" dirty="0" smtClean="0"/>
              <a:t>como:</a:t>
            </a:r>
            <a:endParaRPr lang="pt-BR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2111007" cy="112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228184" y="33569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(13)</a:t>
            </a:r>
            <a:endParaRPr lang="pt-BR" dirty="0"/>
          </a:p>
        </p:txBody>
      </p:sp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13176"/>
            <a:ext cx="167881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228184" y="50131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(14)</a:t>
            </a:r>
            <a:endParaRPr lang="pt-BR" dirty="0"/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21288"/>
            <a:ext cx="146424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300192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88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Largura de banda equivalente de ruído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O procedimento </a:t>
            </a:r>
            <a:r>
              <a:rPr lang="pt-BR" dirty="0"/>
              <a:t>para calcular a largura de banda equivalente de ruído consiste em substituir o filtro </a:t>
            </a:r>
            <a:r>
              <a:rPr lang="pt-BR" dirty="0" err="1"/>
              <a:t>passa-baixas</a:t>
            </a:r>
            <a:r>
              <a:rPr lang="pt-BR" dirty="0"/>
              <a:t> arbitrário </a:t>
            </a:r>
            <a:r>
              <a:rPr lang="pt-BR" dirty="0" smtClean="0"/>
              <a:t>com </a:t>
            </a:r>
            <a:r>
              <a:rPr lang="pt-BR" dirty="0"/>
              <a:t>função de transferência </a:t>
            </a:r>
            <a:r>
              <a:rPr lang="pt-BR" dirty="0" smtClean="0"/>
              <a:t>H(f</a:t>
            </a:r>
            <a:r>
              <a:rPr lang="pt-BR" dirty="0"/>
              <a:t>) por um filtro </a:t>
            </a:r>
            <a:r>
              <a:rPr lang="pt-BR" dirty="0" err="1" smtClean="0"/>
              <a:t>passa-baixas</a:t>
            </a:r>
            <a:r>
              <a:rPr lang="pt-BR" dirty="0" smtClean="0"/>
              <a:t> </a:t>
            </a:r>
            <a:r>
              <a:rPr lang="pt-BR" dirty="0"/>
              <a:t>ideal equivalente de resposta em frequência H(0) em zero e largura de banda B, como </a:t>
            </a:r>
            <a:r>
              <a:rPr lang="pt-BR" dirty="0" smtClean="0"/>
              <a:t>ilustrado. </a:t>
            </a:r>
            <a:r>
              <a:rPr lang="pt-BR" dirty="0"/>
              <a:t>De uma maneira similar, podemos definir uma largura de banda equivalente de ruído para filtros passa-faixa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3456384" cy="283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0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Largura de </a:t>
            </a:r>
            <a:r>
              <a:rPr lang="pt-BR" dirty="0" smtClean="0"/>
              <a:t>banda equivalente </a:t>
            </a:r>
            <a:r>
              <a:rPr lang="pt-BR" dirty="0" smtClean="0"/>
              <a:t>de ruído (circuito RC)</a:t>
            </a:r>
            <a:endParaRPr lang="pt-BR" dirty="0"/>
          </a:p>
        </p:txBody>
      </p:sp>
      <p:graphicFrame>
        <p:nvGraphicFramePr>
          <p:cNvPr id="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95648"/>
              </p:ext>
            </p:extLst>
          </p:nvPr>
        </p:nvGraphicFramePr>
        <p:xfrm>
          <a:off x="1733550" y="2996455"/>
          <a:ext cx="27130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3" name="Equação" r:id="rId3" imgW="1040948" imgH="380835" progId="Equation.3">
                  <p:embed/>
                </p:oleObj>
              </mc:Choice>
              <mc:Fallback>
                <p:oleObj name="Equação" r:id="rId3" imgW="1040948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996455"/>
                        <a:ext cx="27130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03549"/>
              </p:ext>
            </p:extLst>
          </p:nvPr>
        </p:nvGraphicFramePr>
        <p:xfrm>
          <a:off x="1758950" y="4304555"/>
          <a:ext cx="42545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4" name="Equação" r:id="rId5" imgW="1638300" imgH="469900" progId="Equation.3">
                  <p:embed/>
                </p:oleObj>
              </mc:Choice>
              <mc:Fallback>
                <p:oleObj name="Equação" r:id="rId5" imgW="1638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4304555"/>
                        <a:ext cx="42545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059395"/>
              </p:ext>
            </p:extLst>
          </p:nvPr>
        </p:nvGraphicFramePr>
        <p:xfrm>
          <a:off x="1774825" y="5819030"/>
          <a:ext cx="34115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5" name="Equação" r:id="rId7" imgW="1307532" imgH="355446" progId="Equation.3">
                  <p:embed/>
                </p:oleObj>
              </mc:Choice>
              <mc:Fallback>
                <p:oleObj name="Equação" r:id="rId7" imgW="1307532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5819030"/>
                        <a:ext cx="341153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259632" y="1375841"/>
            <a:ext cx="6704012" cy="1390651"/>
            <a:chOff x="1071" y="455"/>
            <a:chExt cx="4223" cy="876"/>
          </a:xfrm>
        </p:grpSpPr>
        <p:sp>
          <p:nvSpPr>
            <p:cNvPr id="7" name="Rectangle 59"/>
            <p:cNvSpPr>
              <a:spLocks noChangeArrowheads="1"/>
            </p:cNvSpPr>
            <p:nvPr/>
          </p:nvSpPr>
          <p:spPr bwMode="auto">
            <a:xfrm>
              <a:off x="1071" y="455"/>
              <a:ext cx="4223" cy="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 rot="-5400000">
              <a:off x="4704" y="443"/>
              <a:ext cx="72" cy="510"/>
              <a:chOff x="1438" y="1014"/>
              <a:chExt cx="72" cy="54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1438" y="1137"/>
                <a:ext cx="72" cy="3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 flipV="1">
                <a:off x="1479" y="1014"/>
                <a:ext cx="0" cy="1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 flipV="1">
                <a:off x="1475" y="1430"/>
                <a:ext cx="0" cy="1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157" y="719"/>
              <a:ext cx="264" cy="404"/>
              <a:chOff x="1152" y="2160"/>
              <a:chExt cx="264" cy="404"/>
            </a:xfrm>
          </p:grpSpPr>
          <p:sp>
            <p:nvSpPr>
              <p:cNvPr id="33" name="Oval 25"/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>
                <a:off x="1152" y="2160"/>
                <a:ext cx="2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pt-BR" altLang="pt-BR" sz="3600">
                    <a:latin typeface="Times New Roman" pitchFamily="18" charset="0"/>
                  </a:rPr>
                  <a:t>~</a:t>
                </a:r>
                <a:endParaRPr lang="pt-BR" altLang="pt-BR" sz="1800" b="0"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4919" y="687"/>
              <a:ext cx="149" cy="503"/>
              <a:chOff x="1806" y="1017"/>
              <a:chExt cx="149" cy="503"/>
            </a:xfrm>
          </p:grpSpPr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>
                <a:off x="1810" y="1241"/>
                <a:ext cx="1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>
                <a:off x="1806" y="1297"/>
                <a:ext cx="1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>
                <a:off x="1882" y="1293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2" name="Line 38"/>
              <p:cNvSpPr>
                <a:spLocks noChangeShapeType="1"/>
              </p:cNvSpPr>
              <p:nvPr/>
            </p:nvSpPr>
            <p:spPr bwMode="auto">
              <a:xfrm>
                <a:off x="1885" y="1017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4277" y="689"/>
              <a:ext cx="236" cy="136"/>
            </a:xfrm>
            <a:custGeom>
              <a:avLst/>
              <a:gdLst>
                <a:gd name="T0" fmla="*/ 0 w 236"/>
                <a:gd name="T1" fmla="*/ 136 h 163"/>
                <a:gd name="T2" fmla="*/ 0 w 236"/>
                <a:gd name="T3" fmla="*/ 0 h 163"/>
                <a:gd name="T4" fmla="*/ 236 w 236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" h="163">
                  <a:moveTo>
                    <a:pt x="0" y="163"/>
                  </a:moveTo>
                  <a:lnTo>
                    <a:pt x="0" y="0"/>
                  </a:lnTo>
                  <a:lnTo>
                    <a:pt x="23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4277" y="1052"/>
              <a:ext cx="718" cy="137"/>
            </a:xfrm>
            <a:custGeom>
              <a:avLst/>
              <a:gdLst>
                <a:gd name="T0" fmla="*/ 718 w 718"/>
                <a:gd name="T1" fmla="*/ 137 h 100"/>
                <a:gd name="T2" fmla="*/ 0 w 718"/>
                <a:gd name="T3" fmla="*/ 137 h 100"/>
                <a:gd name="T4" fmla="*/ 0 w 718"/>
                <a:gd name="T5" fmla="*/ 0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8" h="100">
                  <a:moveTo>
                    <a:pt x="718" y="100"/>
                  </a:moveTo>
                  <a:lnTo>
                    <a:pt x="0" y="10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13" name="Object 42"/>
            <p:cNvGraphicFramePr>
              <a:graphicFrameLocks noChangeAspect="1"/>
            </p:cNvGraphicFramePr>
            <p:nvPr/>
          </p:nvGraphicFramePr>
          <p:xfrm>
            <a:off x="3006" y="750"/>
            <a:ext cx="1043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76" name="Equação" r:id="rId9" imgW="634449" imgH="215713" progId="Equation.3">
                    <p:embed/>
                  </p:oleObj>
                </mc:Choice>
                <mc:Fallback>
                  <p:oleObj name="Equação" r:id="rId9" imgW="63444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" y="750"/>
                          <a:ext cx="1043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4627" y="455"/>
              <a:ext cx="2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/>
                <a:t>R</a:t>
              </a:r>
              <a:endParaRPr lang="pt-BR" altLang="pt-BR" b="0"/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5051" y="812"/>
              <a:ext cx="2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/>
                <a:t>C</a:t>
              </a:r>
              <a:endParaRPr lang="pt-BR" altLang="pt-BR" b="0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1657" y="897"/>
              <a:ext cx="1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1653" y="953"/>
              <a:ext cx="1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1729" y="961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732" y="673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1363" y="672"/>
              <a:ext cx="72" cy="510"/>
              <a:chOff x="1438" y="1014"/>
              <a:chExt cx="72" cy="540"/>
            </a:xfrm>
          </p:grpSpPr>
          <p:sp>
            <p:nvSpPr>
              <p:cNvPr id="26" name="Rectangle 2"/>
              <p:cNvSpPr>
                <a:spLocks noChangeArrowheads="1"/>
              </p:cNvSpPr>
              <p:nvPr/>
            </p:nvSpPr>
            <p:spPr bwMode="auto">
              <a:xfrm>
                <a:off x="1438" y="1138"/>
                <a:ext cx="72" cy="3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V="1">
                <a:off x="1479" y="1014"/>
                <a:ext cx="0" cy="1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1475" y="1430"/>
                <a:ext cx="0" cy="1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1404" y="1179"/>
              <a:ext cx="3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408" y="673"/>
              <a:ext cx="3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3" name="Text Box 45"/>
            <p:cNvSpPr txBox="1">
              <a:spLocks noChangeArrowheads="1"/>
            </p:cNvSpPr>
            <p:nvPr/>
          </p:nvSpPr>
          <p:spPr bwMode="auto">
            <a:xfrm>
              <a:off x="1147" y="789"/>
              <a:ext cx="2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/>
                <a:t>R</a:t>
              </a:r>
              <a:endParaRPr lang="pt-BR" altLang="pt-BR" b="0"/>
            </a:p>
          </p:txBody>
        </p: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>
              <a:off x="1779" y="812"/>
              <a:ext cx="2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/>
                <a:t>C</a:t>
              </a:r>
              <a:endParaRPr lang="pt-BR" altLang="pt-BR" b="0"/>
            </a:p>
          </p:txBody>
        </p:sp>
        <p:sp>
          <p:nvSpPr>
            <p:cNvPr id="25" name="AutoShape 56"/>
            <p:cNvSpPr>
              <a:spLocks noChangeArrowheads="1"/>
            </p:cNvSpPr>
            <p:nvPr/>
          </p:nvSpPr>
          <p:spPr bwMode="auto">
            <a:xfrm>
              <a:off x="2317" y="788"/>
              <a:ext cx="455" cy="277"/>
            </a:xfrm>
            <a:prstGeom prst="rightArrow">
              <a:avLst>
                <a:gd name="adj1" fmla="val 50000"/>
                <a:gd name="adj2" fmla="val 4106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</p:grpSp>
      <p:graphicFrame>
        <p:nvGraphicFramePr>
          <p:cNvPr id="38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182821"/>
              </p:ext>
            </p:extLst>
          </p:nvPr>
        </p:nvGraphicFramePr>
        <p:xfrm>
          <a:off x="5781675" y="3040905"/>
          <a:ext cx="324961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7" name="Equação" r:id="rId11" imgW="1244600" imgH="393700" progId="Equation.3">
                  <p:embed/>
                </p:oleObj>
              </mc:Choice>
              <mc:Fallback>
                <p:oleObj name="Equação" r:id="rId11" imgW="1244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3040905"/>
                        <a:ext cx="3249613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utoShape 62"/>
          <p:cNvSpPr>
            <a:spLocks noChangeArrowheads="1"/>
          </p:cNvSpPr>
          <p:nvPr/>
        </p:nvSpPr>
        <p:spPr bwMode="auto">
          <a:xfrm>
            <a:off x="4743450" y="3421905"/>
            <a:ext cx="739775" cy="96838"/>
          </a:xfrm>
          <a:prstGeom prst="rightArrow">
            <a:avLst>
              <a:gd name="adj1" fmla="val 50000"/>
              <a:gd name="adj2" fmla="val 19098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0" name="AutoShape 63"/>
          <p:cNvSpPr>
            <a:spLocks noChangeArrowheads="1"/>
          </p:cNvSpPr>
          <p:nvPr/>
        </p:nvSpPr>
        <p:spPr bwMode="auto">
          <a:xfrm>
            <a:off x="385763" y="3393330"/>
            <a:ext cx="1154112" cy="138113"/>
          </a:xfrm>
          <a:prstGeom prst="rightArrow">
            <a:avLst>
              <a:gd name="adj1" fmla="val 50000"/>
              <a:gd name="adj2" fmla="val 20890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1" name="AutoShape 67"/>
          <p:cNvSpPr>
            <a:spLocks noChangeArrowheads="1"/>
          </p:cNvSpPr>
          <p:nvPr/>
        </p:nvSpPr>
        <p:spPr bwMode="auto">
          <a:xfrm>
            <a:off x="390525" y="4842718"/>
            <a:ext cx="1154113" cy="138112"/>
          </a:xfrm>
          <a:prstGeom prst="rightArrow">
            <a:avLst>
              <a:gd name="adj1" fmla="val 50000"/>
              <a:gd name="adj2" fmla="val 20890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2" name="AutoShape 68"/>
          <p:cNvSpPr>
            <a:spLocks noChangeArrowheads="1"/>
          </p:cNvSpPr>
          <p:nvPr/>
        </p:nvSpPr>
        <p:spPr bwMode="auto">
          <a:xfrm>
            <a:off x="395288" y="6214318"/>
            <a:ext cx="1154112" cy="138112"/>
          </a:xfrm>
          <a:prstGeom prst="rightArrow">
            <a:avLst>
              <a:gd name="adj1" fmla="val 50000"/>
              <a:gd name="adj2" fmla="val 20890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2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Largura de </a:t>
            </a:r>
            <a:r>
              <a:rPr lang="pt-BR" dirty="0" smtClean="0"/>
              <a:t>banda equivalente </a:t>
            </a:r>
            <a:r>
              <a:rPr lang="pt-BR" dirty="0" smtClean="0"/>
              <a:t>de ruído (circuito RLC)</a:t>
            </a:r>
            <a:endParaRPr lang="pt-BR" dirty="0"/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30874" y="1412776"/>
            <a:ext cx="1294903" cy="2136179"/>
            <a:chOff x="809" y="539"/>
            <a:chExt cx="969" cy="148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809" y="145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>
                  <a:solidFill>
                    <a:srgbClr val="000000"/>
                  </a:solidFill>
                </a:rPr>
                <a:t>R</a:t>
              </a:r>
              <a:endParaRPr lang="pt-BR" altLang="pt-B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34" y="947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>
                  <a:solidFill>
                    <a:srgbClr val="000000"/>
                  </a:solidFill>
                </a:rPr>
                <a:t>L</a:t>
              </a:r>
              <a:endParaRPr lang="pt-BR" altLang="pt-B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62" y="126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>
                  <a:solidFill>
                    <a:srgbClr val="000000"/>
                  </a:solidFill>
                </a:rPr>
                <a:t>C</a:t>
              </a:r>
              <a:endParaRPr lang="pt-BR" altLang="pt-BR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991" y="849"/>
              <a:ext cx="86" cy="404"/>
              <a:chOff x="3858" y="1362"/>
              <a:chExt cx="86" cy="404"/>
            </a:xfrm>
          </p:grpSpPr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3928" y="1669"/>
                <a:ext cx="16" cy="27"/>
              </a:xfrm>
              <a:custGeom>
                <a:avLst/>
                <a:gdLst>
                  <a:gd name="T0" fmla="*/ 0 w 32"/>
                  <a:gd name="T1" fmla="*/ 0 h 54"/>
                  <a:gd name="T2" fmla="*/ 6 w 32"/>
                  <a:gd name="T3" fmla="*/ 1 h 54"/>
                  <a:gd name="T4" fmla="*/ 11 w 32"/>
                  <a:gd name="T5" fmla="*/ 4 h 54"/>
                  <a:gd name="T6" fmla="*/ 15 w 32"/>
                  <a:gd name="T7" fmla="*/ 7 h 54"/>
                  <a:gd name="T8" fmla="*/ 16 w 32"/>
                  <a:gd name="T9" fmla="*/ 9 h 54"/>
                  <a:gd name="T10" fmla="*/ 16 w 32"/>
                  <a:gd name="T11" fmla="*/ 11 h 54"/>
                  <a:gd name="T12" fmla="*/ 16 w 32"/>
                  <a:gd name="T13" fmla="*/ 15 h 54"/>
                  <a:gd name="T14" fmla="*/ 15 w 32"/>
                  <a:gd name="T15" fmla="*/ 18 h 54"/>
                  <a:gd name="T16" fmla="*/ 11 w 32"/>
                  <a:gd name="T17" fmla="*/ 23 h 54"/>
                  <a:gd name="T18" fmla="*/ 6 w 32"/>
                  <a:gd name="T19" fmla="*/ 26 h 54"/>
                  <a:gd name="T20" fmla="*/ 0 w 32"/>
                  <a:gd name="T21" fmla="*/ 27 h 54"/>
                  <a:gd name="T22" fmla="*/ 0 w 32"/>
                  <a:gd name="T23" fmla="*/ 27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54">
                    <a:moveTo>
                      <a:pt x="0" y="0"/>
                    </a:moveTo>
                    <a:lnTo>
                      <a:pt x="12" y="2"/>
                    </a:lnTo>
                    <a:lnTo>
                      <a:pt x="22" y="7"/>
                    </a:lnTo>
                    <a:lnTo>
                      <a:pt x="30" y="14"/>
                    </a:lnTo>
                    <a:lnTo>
                      <a:pt x="31" y="17"/>
                    </a:lnTo>
                    <a:lnTo>
                      <a:pt x="32" y="21"/>
                    </a:lnTo>
                    <a:lnTo>
                      <a:pt x="31" y="29"/>
                    </a:lnTo>
                    <a:lnTo>
                      <a:pt x="30" y="35"/>
                    </a:lnTo>
                    <a:lnTo>
                      <a:pt x="22" y="45"/>
                    </a:lnTo>
                    <a:lnTo>
                      <a:pt x="12" y="52"/>
                    </a:lnTo>
                    <a:lnTo>
                      <a:pt x="0" y="54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858" y="1592"/>
                <a:ext cx="74" cy="104"/>
              </a:xfrm>
              <a:custGeom>
                <a:avLst/>
                <a:gdLst>
                  <a:gd name="T0" fmla="*/ 71 w 148"/>
                  <a:gd name="T1" fmla="*/ 104 h 209"/>
                  <a:gd name="T2" fmla="*/ 71 w 148"/>
                  <a:gd name="T3" fmla="*/ 104 h 209"/>
                  <a:gd name="T4" fmla="*/ 70 w 148"/>
                  <a:gd name="T5" fmla="*/ 104 h 209"/>
                  <a:gd name="T6" fmla="*/ 69 w 148"/>
                  <a:gd name="T7" fmla="*/ 104 h 209"/>
                  <a:gd name="T8" fmla="*/ 69 w 148"/>
                  <a:gd name="T9" fmla="*/ 104 h 209"/>
                  <a:gd name="T10" fmla="*/ 62 w 148"/>
                  <a:gd name="T11" fmla="*/ 104 h 209"/>
                  <a:gd name="T12" fmla="*/ 55 w 148"/>
                  <a:gd name="T13" fmla="*/ 103 h 209"/>
                  <a:gd name="T14" fmla="*/ 42 w 148"/>
                  <a:gd name="T15" fmla="*/ 100 h 209"/>
                  <a:gd name="T16" fmla="*/ 31 w 148"/>
                  <a:gd name="T17" fmla="*/ 94 h 209"/>
                  <a:gd name="T18" fmla="*/ 21 w 148"/>
                  <a:gd name="T19" fmla="*/ 87 h 209"/>
                  <a:gd name="T20" fmla="*/ 12 w 148"/>
                  <a:gd name="T21" fmla="*/ 79 h 209"/>
                  <a:gd name="T22" fmla="*/ 6 w 148"/>
                  <a:gd name="T23" fmla="*/ 69 h 209"/>
                  <a:gd name="T24" fmla="*/ 4 w 148"/>
                  <a:gd name="T25" fmla="*/ 64 h 209"/>
                  <a:gd name="T26" fmla="*/ 2 w 148"/>
                  <a:gd name="T27" fmla="*/ 59 h 209"/>
                  <a:gd name="T28" fmla="*/ 1 w 148"/>
                  <a:gd name="T29" fmla="*/ 54 h 209"/>
                  <a:gd name="T30" fmla="*/ 0 w 148"/>
                  <a:gd name="T31" fmla="*/ 49 h 209"/>
                  <a:gd name="T32" fmla="*/ 1 w 148"/>
                  <a:gd name="T33" fmla="*/ 44 h 209"/>
                  <a:gd name="T34" fmla="*/ 2 w 148"/>
                  <a:gd name="T35" fmla="*/ 39 h 209"/>
                  <a:gd name="T36" fmla="*/ 4 w 148"/>
                  <a:gd name="T37" fmla="*/ 35 h 209"/>
                  <a:gd name="T38" fmla="*/ 6 w 148"/>
                  <a:gd name="T39" fmla="*/ 30 h 209"/>
                  <a:gd name="T40" fmla="*/ 12 w 148"/>
                  <a:gd name="T41" fmla="*/ 21 h 209"/>
                  <a:gd name="T42" fmla="*/ 21 w 148"/>
                  <a:gd name="T43" fmla="*/ 14 h 209"/>
                  <a:gd name="T44" fmla="*/ 31 w 148"/>
                  <a:gd name="T45" fmla="*/ 8 h 209"/>
                  <a:gd name="T46" fmla="*/ 42 w 148"/>
                  <a:gd name="T47" fmla="*/ 4 h 209"/>
                  <a:gd name="T48" fmla="*/ 55 w 148"/>
                  <a:gd name="T49" fmla="*/ 1 h 209"/>
                  <a:gd name="T50" fmla="*/ 69 w 148"/>
                  <a:gd name="T51" fmla="*/ 0 h 209"/>
                  <a:gd name="T52" fmla="*/ 69 w 148"/>
                  <a:gd name="T53" fmla="*/ 0 h 209"/>
                  <a:gd name="T54" fmla="*/ 71 w 148"/>
                  <a:gd name="T55" fmla="*/ 0 h 209"/>
                  <a:gd name="T56" fmla="*/ 74 w 148"/>
                  <a:gd name="T57" fmla="*/ 0 h 2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8" h="209">
                    <a:moveTo>
                      <a:pt x="142" y="209"/>
                    </a:moveTo>
                    <a:lnTo>
                      <a:pt x="141" y="209"/>
                    </a:lnTo>
                    <a:lnTo>
                      <a:pt x="140" y="209"/>
                    </a:lnTo>
                    <a:lnTo>
                      <a:pt x="138" y="209"/>
                    </a:lnTo>
                    <a:lnTo>
                      <a:pt x="137" y="209"/>
                    </a:lnTo>
                    <a:lnTo>
                      <a:pt x="123" y="209"/>
                    </a:lnTo>
                    <a:lnTo>
                      <a:pt x="109" y="207"/>
                    </a:lnTo>
                    <a:lnTo>
                      <a:pt x="84" y="200"/>
                    </a:lnTo>
                    <a:lnTo>
                      <a:pt x="61" y="189"/>
                    </a:lnTo>
                    <a:lnTo>
                      <a:pt x="41" y="175"/>
                    </a:lnTo>
                    <a:lnTo>
                      <a:pt x="24" y="158"/>
                    </a:lnTo>
                    <a:lnTo>
                      <a:pt x="12" y="139"/>
                    </a:lnTo>
                    <a:lnTo>
                      <a:pt x="7" y="129"/>
                    </a:lnTo>
                    <a:lnTo>
                      <a:pt x="3" y="119"/>
                    </a:lnTo>
                    <a:lnTo>
                      <a:pt x="2" y="109"/>
                    </a:lnTo>
                    <a:lnTo>
                      <a:pt x="0" y="99"/>
                    </a:lnTo>
                    <a:lnTo>
                      <a:pt x="2" y="89"/>
                    </a:lnTo>
                    <a:lnTo>
                      <a:pt x="3" y="79"/>
                    </a:lnTo>
                    <a:lnTo>
                      <a:pt x="7" y="70"/>
                    </a:lnTo>
                    <a:lnTo>
                      <a:pt x="12" y="61"/>
                    </a:lnTo>
                    <a:lnTo>
                      <a:pt x="24" y="43"/>
                    </a:lnTo>
                    <a:lnTo>
                      <a:pt x="41" y="29"/>
                    </a:lnTo>
                    <a:lnTo>
                      <a:pt x="61" y="17"/>
                    </a:lnTo>
                    <a:lnTo>
                      <a:pt x="84" y="8"/>
                    </a:lnTo>
                    <a:lnTo>
                      <a:pt x="109" y="3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41" y="0"/>
                    </a:lnTo>
                    <a:lnTo>
                      <a:pt x="148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858" y="1669"/>
                <a:ext cx="74" cy="97"/>
              </a:xfrm>
              <a:custGeom>
                <a:avLst/>
                <a:gdLst>
                  <a:gd name="T0" fmla="*/ 46 w 148"/>
                  <a:gd name="T1" fmla="*/ 97 h 195"/>
                  <a:gd name="T2" fmla="*/ 36 w 148"/>
                  <a:gd name="T3" fmla="*/ 95 h 195"/>
                  <a:gd name="T4" fmla="*/ 28 w 148"/>
                  <a:gd name="T5" fmla="*/ 90 h 195"/>
                  <a:gd name="T6" fmla="*/ 20 w 148"/>
                  <a:gd name="T7" fmla="*/ 85 h 195"/>
                  <a:gd name="T8" fmla="*/ 14 w 148"/>
                  <a:gd name="T9" fmla="*/ 79 h 195"/>
                  <a:gd name="T10" fmla="*/ 8 w 148"/>
                  <a:gd name="T11" fmla="*/ 72 h 195"/>
                  <a:gd name="T12" fmla="*/ 4 w 148"/>
                  <a:gd name="T13" fmla="*/ 64 h 195"/>
                  <a:gd name="T14" fmla="*/ 1 w 148"/>
                  <a:gd name="T15" fmla="*/ 57 h 195"/>
                  <a:gd name="T16" fmla="*/ 0 w 148"/>
                  <a:gd name="T17" fmla="*/ 48 h 195"/>
                  <a:gd name="T18" fmla="*/ 1 w 148"/>
                  <a:gd name="T19" fmla="*/ 43 h 195"/>
                  <a:gd name="T20" fmla="*/ 2 w 148"/>
                  <a:gd name="T21" fmla="*/ 38 h 195"/>
                  <a:gd name="T22" fmla="*/ 4 w 148"/>
                  <a:gd name="T23" fmla="*/ 34 h 195"/>
                  <a:gd name="T24" fmla="*/ 6 w 148"/>
                  <a:gd name="T25" fmla="*/ 29 h 195"/>
                  <a:gd name="T26" fmla="*/ 12 w 148"/>
                  <a:gd name="T27" fmla="*/ 21 h 195"/>
                  <a:gd name="T28" fmla="*/ 21 w 148"/>
                  <a:gd name="T29" fmla="*/ 13 h 195"/>
                  <a:gd name="T30" fmla="*/ 31 w 148"/>
                  <a:gd name="T31" fmla="*/ 8 h 195"/>
                  <a:gd name="T32" fmla="*/ 42 w 148"/>
                  <a:gd name="T33" fmla="*/ 3 h 195"/>
                  <a:gd name="T34" fmla="*/ 55 w 148"/>
                  <a:gd name="T35" fmla="*/ 1 h 195"/>
                  <a:gd name="T36" fmla="*/ 69 w 148"/>
                  <a:gd name="T37" fmla="*/ 0 h 195"/>
                  <a:gd name="T38" fmla="*/ 70 w 148"/>
                  <a:gd name="T39" fmla="*/ 0 h 195"/>
                  <a:gd name="T40" fmla="*/ 71 w 148"/>
                  <a:gd name="T41" fmla="*/ 0 h 195"/>
                  <a:gd name="T42" fmla="*/ 73 w 148"/>
                  <a:gd name="T43" fmla="*/ 0 h 195"/>
                  <a:gd name="T44" fmla="*/ 74 w 148"/>
                  <a:gd name="T45" fmla="*/ 0 h 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8" h="195">
                    <a:moveTo>
                      <a:pt x="91" y="195"/>
                    </a:moveTo>
                    <a:lnTo>
                      <a:pt x="72" y="190"/>
                    </a:lnTo>
                    <a:lnTo>
                      <a:pt x="55" y="181"/>
                    </a:lnTo>
                    <a:lnTo>
                      <a:pt x="40" y="171"/>
                    </a:lnTo>
                    <a:lnTo>
                      <a:pt x="27" y="158"/>
                    </a:lnTo>
                    <a:lnTo>
                      <a:pt x="15" y="144"/>
                    </a:lnTo>
                    <a:lnTo>
                      <a:pt x="8" y="129"/>
                    </a:lnTo>
                    <a:lnTo>
                      <a:pt x="2" y="114"/>
                    </a:lnTo>
                    <a:lnTo>
                      <a:pt x="0" y="97"/>
                    </a:lnTo>
                    <a:lnTo>
                      <a:pt x="2" y="87"/>
                    </a:lnTo>
                    <a:lnTo>
                      <a:pt x="3" y="77"/>
                    </a:lnTo>
                    <a:lnTo>
                      <a:pt x="7" y="68"/>
                    </a:lnTo>
                    <a:lnTo>
                      <a:pt x="12" y="59"/>
                    </a:lnTo>
                    <a:lnTo>
                      <a:pt x="24" y="43"/>
                    </a:lnTo>
                    <a:lnTo>
                      <a:pt x="41" y="27"/>
                    </a:lnTo>
                    <a:lnTo>
                      <a:pt x="61" y="16"/>
                    </a:lnTo>
                    <a:lnTo>
                      <a:pt x="84" y="7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48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928" y="1592"/>
                <a:ext cx="16" cy="20"/>
              </a:xfrm>
              <a:custGeom>
                <a:avLst/>
                <a:gdLst>
                  <a:gd name="T0" fmla="*/ 0 w 32"/>
                  <a:gd name="T1" fmla="*/ 0 h 41"/>
                  <a:gd name="T2" fmla="*/ 6 w 32"/>
                  <a:gd name="T3" fmla="*/ 0 h 41"/>
                  <a:gd name="T4" fmla="*/ 11 w 32"/>
                  <a:gd name="T5" fmla="*/ 3 h 41"/>
                  <a:gd name="T6" fmla="*/ 15 w 32"/>
                  <a:gd name="T7" fmla="*/ 6 h 41"/>
                  <a:gd name="T8" fmla="*/ 16 w 32"/>
                  <a:gd name="T9" fmla="*/ 8 h 41"/>
                  <a:gd name="T10" fmla="*/ 16 w 32"/>
                  <a:gd name="T11" fmla="*/ 10 h 41"/>
                  <a:gd name="T12" fmla="*/ 16 w 32"/>
                  <a:gd name="T13" fmla="*/ 12 h 41"/>
                  <a:gd name="T14" fmla="*/ 15 w 32"/>
                  <a:gd name="T15" fmla="*/ 14 h 41"/>
                  <a:gd name="T16" fmla="*/ 11 w 32"/>
                  <a:gd name="T17" fmla="*/ 17 h 41"/>
                  <a:gd name="T18" fmla="*/ 6 w 32"/>
                  <a:gd name="T19" fmla="*/ 19 h 41"/>
                  <a:gd name="T20" fmla="*/ 0 w 32"/>
                  <a:gd name="T21" fmla="*/ 20 h 41"/>
                  <a:gd name="T22" fmla="*/ 0 w 32"/>
                  <a:gd name="T23" fmla="*/ 20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0"/>
                    </a:moveTo>
                    <a:lnTo>
                      <a:pt x="12" y="1"/>
                    </a:lnTo>
                    <a:lnTo>
                      <a:pt x="22" y="7"/>
                    </a:lnTo>
                    <a:lnTo>
                      <a:pt x="30" y="13"/>
                    </a:lnTo>
                    <a:lnTo>
                      <a:pt x="31" y="17"/>
                    </a:lnTo>
                    <a:lnTo>
                      <a:pt x="32" y="20"/>
                    </a:lnTo>
                    <a:lnTo>
                      <a:pt x="31" y="24"/>
                    </a:lnTo>
                    <a:lnTo>
                      <a:pt x="30" y="28"/>
                    </a:lnTo>
                    <a:lnTo>
                      <a:pt x="22" y="34"/>
                    </a:lnTo>
                    <a:lnTo>
                      <a:pt x="12" y="39"/>
                    </a:lnTo>
                    <a:lnTo>
                      <a:pt x="0" y="41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3858" y="1514"/>
                <a:ext cx="74" cy="98"/>
              </a:xfrm>
              <a:custGeom>
                <a:avLst/>
                <a:gdLst>
                  <a:gd name="T0" fmla="*/ 71 w 148"/>
                  <a:gd name="T1" fmla="*/ 98 h 195"/>
                  <a:gd name="T2" fmla="*/ 71 w 148"/>
                  <a:gd name="T3" fmla="*/ 98 h 195"/>
                  <a:gd name="T4" fmla="*/ 70 w 148"/>
                  <a:gd name="T5" fmla="*/ 98 h 195"/>
                  <a:gd name="T6" fmla="*/ 69 w 148"/>
                  <a:gd name="T7" fmla="*/ 98 h 195"/>
                  <a:gd name="T8" fmla="*/ 69 w 148"/>
                  <a:gd name="T9" fmla="*/ 98 h 195"/>
                  <a:gd name="T10" fmla="*/ 55 w 148"/>
                  <a:gd name="T11" fmla="*/ 96 h 195"/>
                  <a:gd name="T12" fmla="*/ 42 w 148"/>
                  <a:gd name="T13" fmla="*/ 94 h 195"/>
                  <a:gd name="T14" fmla="*/ 31 w 148"/>
                  <a:gd name="T15" fmla="*/ 89 h 195"/>
                  <a:gd name="T16" fmla="*/ 21 w 148"/>
                  <a:gd name="T17" fmla="*/ 84 h 195"/>
                  <a:gd name="T18" fmla="*/ 12 w 148"/>
                  <a:gd name="T19" fmla="*/ 76 h 195"/>
                  <a:gd name="T20" fmla="*/ 6 w 148"/>
                  <a:gd name="T21" fmla="*/ 68 h 195"/>
                  <a:gd name="T22" fmla="*/ 4 w 148"/>
                  <a:gd name="T23" fmla="*/ 63 h 195"/>
                  <a:gd name="T24" fmla="*/ 2 w 148"/>
                  <a:gd name="T25" fmla="*/ 59 h 195"/>
                  <a:gd name="T26" fmla="*/ 1 w 148"/>
                  <a:gd name="T27" fmla="*/ 54 h 195"/>
                  <a:gd name="T28" fmla="*/ 0 w 148"/>
                  <a:gd name="T29" fmla="*/ 49 h 195"/>
                  <a:gd name="T30" fmla="*/ 1 w 148"/>
                  <a:gd name="T31" fmla="*/ 44 h 195"/>
                  <a:gd name="T32" fmla="*/ 2 w 148"/>
                  <a:gd name="T33" fmla="*/ 39 h 195"/>
                  <a:gd name="T34" fmla="*/ 4 w 148"/>
                  <a:gd name="T35" fmla="*/ 34 h 195"/>
                  <a:gd name="T36" fmla="*/ 6 w 148"/>
                  <a:gd name="T37" fmla="*/ 30 h 195"/>
                  <a:gd name="T38" fmla="*/ 12 w 148"/>
                  <a:gd name="T39" fmla="*/ 22 h 195"/>
                  <a:gd name="T40" fmla="*/ 21 w 148"/>
                  <a:gd name="T41" fmla="*/ 14 h 195"/>
                  <a:gd name="T42" fmla="*/ 31 w 148"/>
                  <a:gd name="T43" fmla="*/ 8 h 195"/>
                  <a:gd name="T44" fmla="*/ 42 w 148"/>
                  <a:gd name="T45" fmla="*/ 4 h 195"/>
                  <a:gd name="T46" fmla="*/ 55 w 148"/>
                  <a:gd name="T47" fmla="*/ 1 h 195"/>
                  <a:gd name="T48" fmla="*/ 69 w 148"/>
                  <a:gd name="T49" fmla="*/ 0 h 195"/>
                  <a:gd name="T50" fmla="*/ 69 w 148"/>
                  <a:gd name="T51" fmla="*/ 0 h 195"/>
                  <a:gd name="T52" fmla="*/ 71 w 148"/>
                  <a:gd name="T53" fmla="*/ 0 h 195"/>
                  <a:gd name="T54" fmla="*/ 74 w 148"/>
                  <a:gd name="T55" fmla="*/ 0 h 1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8" h="195">
                    <a:moveTo>
                      <a:pt x="142" y="195"/>
                    </a:moveTo>
                    <a:lnTo>
                      <a:pt x="141" y="195"/>
                    </a:lnTo>
                    <a:lnTo>
                      <a:pt x="140" y="195"/>
                    </a:lnTo>
                    <a:lnTo>
                      <a:pt x="138" y="195"/>
                    </a:lnTo>
                    <a:lnTo>
                      <a:pt x="137" y="195"/>
                    </a:lnTo>
                    <a:lnTo>
                      <a:pt x="109" y="192"/>
                    </a:lnTo>
                    <a:lnTo>
                      <a:pt x="84" y="187"/>
                    </a:lnTo>
                    <a:lnTo>
                      <a:pt x="61" y="178"/>
                    </a:lnTo>
                    <a:lnTo>
                      <a:pt x="41" y="167"/>
                    </a:lnTo>
                    <a:lnTo>
                      <a:pt x="24" y="152"/>
                    </a:lnTo>
                    <a:lnTo>
                      <a:pt x="12" y="135"/>
                    </a:lnTo>
                    <a:lnTo>
                      <a:pt x="7" y="126"/>
                    </a:lnTo>
                    <a:lnTo>
                      <a:pt x="3" y="117"/>
                    </a:lnTo>
                    <a:lnTo>
                      <a:pt x="2" y="107"/>
                    </a:lnTo>
                    <a:lnTo>
                      <a:pt x="0" y="97"/>
                    </a:lnTo>
                    <a:lnTo>
                      <a:pt x="2" y="87"/>
                    </a:lnTo>
                    <a:lnTo>
                      <a:pt x="3" y="77"/>
                    </a:lnTo>
                    <a:lnTo>
                      <a:pt x="7" y="68"/>
                    </a:lnTo>
                    <a:lnTo>
                      <a:pt x="12" y="59"/>
                    </a:lnTo>
                    <a:lnTo>
                      <a:pt x="24" y="43"/>
                    </a:lnTo>
                    <a:lnTo>
                      <a:pt x="41" y="28"/>
                    </a:lnTo>
                    <a:lnTo>
                      <a:pt x="61" y="16"/>
                    </a:lnTo>
                    <a:lnTo>
                      <a:pt x="84" y="7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41" y="0"/>
                    </a:lnTo>
                    <a:lnTo>
                      <a:pt x="148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3928" y="1514"/>
                <a:ext cx="16" cy="23"/>
              </a:xfrm>
              <a:custGeom>
                <a:avLst/>
                <a:gdLst>
                  <a:gd name="T0" fmla="*/ 0 w 32"/>
                  <a:gd name="T1" fmla="*/ 0 h 44"/>
                  <a:gd name="T2" fmla="*/ 6 w 32"/>
                  <a:gd name="T3" fmla="*/ 1 h 44"/>
                  <a:gd name="T4" fmla="*/ 11 w 32"/>
                  <a:gd name="T5" fmla="*/ 4 h 44"/>
                  <a:gd name="T6" fmla="*/ 15 w 32"/>
                  <a:gd name="T7" fmla="*/ 7 h 44"/>
                  <a:gd name="T8" fmla="*/ 16 w 32"/>
                  <a:gd name="T9" fmla="*/ 9 h 44"/>
                  <a:gd name="T10" fmla="*/ 16 w 32"/>
                  <a:gd name="T11" fmla="*/ 11 h 44"/>
                  <a:gd name="T12" fmla="*/ 16 w 32"/>
                  <a:gd name="T13" fmla="*/ 13 h 44"/>
                  <a:gd name="T14" fmla="*/ 15 w 32"/>
                  <a:gd name="T15" fmla="*/ 16 h 44"/>
                  <a:gd name="T16" fmla="*/ 11 w 32"/>
                  <a:gd name="T17" fmla="*/ 19 h 44"/>
                  <a:gd name="T18" fmla="*/ 6 w 32"/>
                  <a:gd name="T19" fmla="*/ 22 h 44"/>
                  <a:gd name="T20" fmla="*/ 0 w 32"/>
                  <a:gd name="T21" fmla="*/ 23 h 44"/>
                  <a:gd name="T22" fmla="*/ 0 w 32"/>
                  <a:gd name="T23" fmla="*/ 23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12" y="2"/>
                    </a:lnTo>
                    <a:lnTo>
                      <a:pt x="22" y="7"/>
                    </a:lnTo>
                    <a:lnTo>
                      <a:pt x="30" y="14"/>
                    </a:lnTo>
                    <a:lnTo>
                      <a:pt x="31" y="17"/>
                    </a:lnTo>
                    <a:lnTo>
                      <a:pt x="32" y="21"/>
                    </a:lnTo>
                    <a:lnTo>
                      <a:pt x="31" y="25"/>
                    </a:lnTo>
                    <a:lnTo>
                      <a:pt x="30" y="30"/>
                    </a:lnTo>
                    <a:lnTo>
                      <a:pt x="22" y="36"/>
                    </a:lnTo>
                    <a:lnTo>
                      <a:pt x="12" y="42"/>
                    </a:lnTo>
                    <a:lnTo>
                      <a:pt x="0" y="44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3858" y="1437"/>
                <a:ext cx="74" cy="101"/>
              </a:xfrm>
              <a:custGeom>
                <a:avLst/>
                <a:gdLst>
                  <a:gd name="T0" fmla="*/ 71 w 148"/>
                  <a:gd name="T1" fmla="*/ 99 h 204"/>
                  <a:gd name="T2" fmla="*/ 71 w 148"/>
                  <a:gd name="T3" fmla="*/ 99 h 204"/>
                  <a:gd name="T4" fmla="*/ 70 w 148"/>
                  <a:gd name="T5" fmla="*/ 101 h 204"/>
                  <a:gd name="T6" fmla="*/ 69 w 148"/>
                  <a:gd name="T7" fmla="*/ 101 h 204"/>
                  <a:gd name="T8" fmla="*/ 69 w 148"/>
                  <a:gd name="T9" fmla="*/ 101 h 204"/>
                  <a:gd name="T10" fmla="*/ 69 w 148"/>
                  <a:gd name="T11" fmla="*/ 101 h 204"/>
                  <a:gd name="T12" fmla="*/ 69 w 148"/>
                  <a:gd name="T13" fmla="*/ 99 h 204"/>
                  <a:gd name="T14" fmla="*/ 55 w 148"/>
                  <a:gd name="T15" fmla="*/ 97 h 204"/>
                  <a:gd name="T16" fmla="*/ 42 w 148"/>
                  <a:gd name="T17" fmla="*/ 95 h 204"/>
                  <a:gd name="T18" fmla="*/ 31 w 148"/>
                  <a:gd name="T19" fmla="*/ 90 h 204"/>
                  <a:gd name="T20" fmla="*/ 21 w 148"/>
                  <a:gd name="T21" fmla="*/ 84 h 204"/>
                  <a:gd name="T22" fmla="*/ 12 w 148"/>
                  <a:gd name="T23" fmla="*/ 77 h 204"/>
                  <a:gd name="T24" fmla="*/ 6 w 148"/>
                  <a:gd name="T25" fmla="*/ 68 h 204"/>
                  <a:gd name="T26" fmla="*/ 4 w 148"/>
                  <a:gd name="T27" fmla="*/ 64 h 204"/>
                  <a:gd name="T28" fmla="*/ 2 w 148"/>
                  <a:gd name="T29" fmla="*/ 59 h 204"/>
                  <a:gd name="T30" fmla="*/ 1 w 148"/>
                  <a:gd name="T31" fmla="*/ 54 h 204"/>
                  <a:gd name="T32" fmla="*/ 0 w 148"/>
                  <a:gd name="T33" fmla="*/ 50 h 204"/>
                  <a:gd name="T34" fmla="*/ 1 w 148"/>
                  <a:gd name="T35" fmla="*/ 45 h 204"/>
                  <a:gd name="T36" fmla="*/ 2 w 148"/>
                  <a:gd name="T37" fmla="*/ 40 h 204"/>
                  <a:gd name="T38" fmla="*/ 4 w 148"/>
                  <a:gd name="T39" fmla="*/ 35 h 204"/>
                  <a:gd name="T40" fmla="*/ 6 w 148"/>
                  <a:gd name="T41" fmla="*/ 30 h 204"/>
                  <a:gd name="T42" fmla="*/ 12 w 148"/>
                  <a:gd name="T43" fmla="*/ 22 h 204"/>
                  <a:gd name="T44" fmla="*/ 21 w 148"/>
                  <a:gd name="T45" fmla="*/ 14 h 204"/>
                  <a:gd name="T46" fmla="*/ 31 w 148"/>
                  <a:gd name="T47" fmla="*/ 8 h 204"/>
                  <a:gd name="T48" fmla="*/ 42 w 148"/>
                  <a:gd name="T49" fmla="*/ 4 h 204"/>
                  <a:gd name="T50" fmla="*/ 55 w 148"/>
                  <a:gd name="T51" fmla="*/ 1 h 204"/>
                  <a:gd name="T52" fmla="*/ 69 w 148"/>
                  <a:gd name="T53" fmla="*/ 0 h 204"/>
                  <a:gd name="T54" fmla="*/ 69 w 148"/>
                  <a:gd name="T55" fmla="*/ 0 h 204"/>
                  <a:gd name="T56" fmla="*/ 71 w 148"/>
                  <a:gd name="T57" fmla="*/ 0 h 204"/>
                  <a:gd name="T58" fmla="*/ 74 w 148"/>
                  <a:gd name="T59" fmla="*/ 0 h 20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8" h="204">
                    <a:moveTo>
                      <a:pt x="142" y="199"/>
                    </a:moveTo>
                    <a:lnTo>
                      <a:pt x="141" y="200"/>
                    </a:lnTo>
                    <a:lnTo>
                      <a:pt x="140" y="203"/>
                    </a:lnTo>
                    <a:lnTo>
                      <a:pt x="138" y="204"/>
                    </a:lnTo>
                    <a:lnTo>
                      <a:pt x="137" y="203"/>
                    </a:lnTo>
                    <a:lnTo>
                      <a:pt x="137" y="199"/>
                    </a:lnTo>
                    <a:lnTo>
                      <a:pt x="109" y="196"/>
                    </a:lnTo>
                    <a:lnTo>
                      <a:pt x="84" y="191"/>
                    </a:lnTo>
                    <a:lnTo>
                      <a:pt x="61" y="182"/>
                    </a:lnTo>
                    <a:lnTo>
                      <a:pt x="41" y="170"/>
                    </a:lnTo>
                    <a:lnTo>
                      <a:pt x="24" y="156"/>
                    </a:lnTo>
                    <a:lnTo>
                      <a:pt x="12" y="138"/>
                    </a:lnTo>
                    <a:lnTo>
                      <a:pt x="7" y="129"/>
                    </a:lnTo>
                    <a:lnTo>
                      <a:pt x="3" y="120"/>
                    </a:lnTo>
                    <a:lnTo>
                      <a:pt x="2" y="110"/>
                    </a:lnTo>
                    <a:lnTo>
                      <a:pt x="0" y="100"/>
                    </a:lnTo>
                    <a:lnTo>
                      <a:pt x="2" y="90"/>
                    </a:lnTo>
                    <a:lnTo>
                      <a:pt x="3" y="80"/>
                    </a:lnTo>
                    <a:lnTo>
                      <a:pt x="7" y="70"/>
                    </a:lnTo>
                    <a:lnTo>
                      <a:pt x="12" y="61"/>
                    </a:lnTo>
                    <a:lnTo>
                      <a:pt x="24" y="44"/>
                    </a:lnTo>
                    <a:lnTo>
                      <a:pt x="41" y="29"/>
                    </a:lnTo>
                    <a:lnTo>
                      <a:pt x="61" y="17"/>
                    </a:lnTo>
                    <a:lnTo>
                      <a:pt x="84" y="8"/>
                    </a:lnTo>
                    <a:lnTo>
                      <a:pt x="109" y="3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41" y="0"/>
                    </a:lnTo>
                    <a:lnTo>
                      <a:pt x="148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3928" y="1437"/>
                <a:ext cx="16" cy="27"/>
              </a:xfrm>
              <a:custGeom>
                <a:avLst/>
                <a:gdLst>
                  <a:gd name="T0" fmla="*/ 0 w 32"/>
                  <a:gd name="T1" fmla="*/ 0 h 56"/>
                  <a:gd name="T2" fmla="*/ 6 w 32"/>
                  <a:gd name="T3" fmla="*/ 1 h 56"/>
                  <a:gd name="T4" fmla="*/ 11 w 32"/>
                  <a:gd name="T5" fmla="*/ 4 h 56"/>
                  <a:gd name="T6" fmla="*/ 15 w 32"/>
                  <a:gd name="T7" fmla="*/ 7 h 56"/>
                  <a:gd name="T8" fmla="*/ 16 w 32"/>
                  <a:gd name="T9" fmla="*/ 9 h 56"/>
                  <a:gd name="T10" fmla="*/ 16 w 32"/>
                  <a:gd name="T11" fmla="*/ 11 h 56"/>
                  <a:gd name="T12" fmla="*/ 16 w 32"/>
                  <a:gd name="T13" fmla="*/ 13 h 56"/>
                  <a:gd name="T14" fmla="*/ 15 w 32"/>
                  <a:gd name="T15" fmla="*/ 15 h 56"/>
                  <a:gd name="T16" fmla="*/ 11 w 32"/>
                  <a:gd name="T17" fmla="*/ 21 h 56"/>
                  <a:gd name="T18" fmla="*/ 9 w 32"/>
                  <a:gd name="T19" fmla="*/ 23 h 56"/>
                  <a:gd name="T20" fmla="*/ 6 w 32"/>
                  <a:gd name="T21" fmla="*/ 25 h 56"/>
                  <a:gd name="T22" fmla="*/ 3 w 32"/>
                  <a:gd name="T23" fmla="*/ 26 h 56"/>
                  <a:gd name="T24" fmla="*/ 0 w 32"/>
                  <a:gd name="T25" fmla="*/ 27 h 56"/>
                  <a:gd name="T26" fmla="*/ 0 w 32"/>
                  <a:gd name="T27" fmla="*/ 27 h 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56">
                    <a:moveTo>
                      <a:pt x="0" y="0"/>
                    </a:moveTo>
                    <a:lnTo>
                      <a:pt x="12" y="3"/>
                    </a:lnTo>
                    <a:lnTo>
                      <a:pt x="22" y="8"/>
                    </a:lnTo>
                    <a:lnTo>
                      <a:pt x="30" y="14"/>
                    </a:lnTo>
                    <a:lnTo>
                      <a:pt x="31" y="19"/>
                    </a:lnTo>
                    <a:lnTo>
                      <a:pt x="32" y="23"/>
                    </a:lnTo>
                    <a:lnTo>
                      <a:pt x="31" y="27"/>
                    </a:lnTo>
                    <a:lnTo>
                      <a:pt x="30" y="32"/>
                    </a:lnTo>
                    <a:lnTo>
                      <a:pt x="22" y="43"/>
                    </a:lnTo>
                    <a:lnTo>
                      <a:pt x="17" y="48"/>
                    </a:lnTo>
                    <a:lnTo>
                      <a:pt x="12" y="52"/>
                    </a:lnTo>
                    <a:lnTo>
                      <a:pt x="6" y="54"/>
                    </a:lnTo>
                    <a:lnTo>
                      <a:pt x="0" y="5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3858" y="1362"/>
                <a:ext cx="72" cy="102"/>
              </a:xfrm>
              <a:custGeom>
                <a:avLst/>
                <a:gdLst>
                  <a:gd name="T0" fmla="*/ 72 w 143"/>
                  <a:gd name="T1" fmla="*/ 102 h 205"/>
                  <a:gd name="T2" fmla="*/ 71 w 143"/>
                  <a:gd name="T3" fmla="*/ 102 h 205"/>
                  <a:gd name="T4" fmla="*/ 71 w 143"/>
                  <a:gd name="T5" fmla="*/ 102 h 205"/>
                  <a:gd name="T6" fmla="*/ 69 w 143"/>
                  <a:gd name="T7" fmla="*/ 102 h 205"/>
                  <a:gd name="T8" fmla="*/ 69 w 143"/>
                  <a:gd name="T9" fmla="*/ 102 h 205"/>
                  <a:gd name="T10" fmla="*/ 62 w 143"/>
                  <a:gd name="T11" fmla="*/ 102 h 205"/>
                  <a:gd name="T12" fmla="*/ 55 w 143"/>
                  <a:gd name="T13" fmla="*/ 101 h 205"/>
                  <a:gd name="T14" fmla="*/ 43 w 143"/>
                  <a:gd name="T15" fmla="*/ 98 h 205"/>
                  <a:gd name="T16" fmla="*/ 31 w 143"/>
                  <a:gd name="T17" fmla="*/ 92 h 205"/>
                  <a:gd name="T18" fmla="*/ 21 w 143"/>
                  <a:gd name="T19" fmla="*/ 85 h 205"/>
                  <a:gd name="T20" fmla="*/ 12 w 143"/>
                  <a:gd name="T21" fmla="*/ 77 h 205"/>
                  <a:gd name="T22" fmla="*/ 6 w 143"/>
                  <a:gd name="T23" fmla="*/ 68 h 205"/>
                  <a:gd name="T24" fmla="*/ 4 w 143"/>
                  <a:gd name="T25" fmla="*/ 63 h 205"/>
                  <a:gd name="T26" fmla="*/ 2 w 143"/>
                  <a:gd name="T27" fmla="*/ 58 h 205"/>
                  <a:gd name="T28" fmla="*/ 1 w 143"/>
                  <a:gd name="T29" fmla="*/ 53 h 205"/>
                  <a:gd name="T30" fmla="*/ 0 w 143"/>
                  <a:gd name="T31" fmla="*/ 48 h 205"/>
                  <a:gd name="T32" fmla="*/ 1 w 143"/>
                  <a:gd name="T33" fmla="*/ 41 h 205"/>
                  <a:gd name="T34" fmla="*/ 4 w 143"/>
                  <a:gd name="T35" fmla="*/ 33 h 205"/>
                  <a:gd name="T36" fmla="*/ 7 w 143"/>
                  <a:gd name="T37" fmla="*/ 26 h 205"/>
                  <a:gd name="T38" fmla="*/ 12 w 143"/>
                  <a:gd name="T39" fmla="*/ 20 h 205"/>
                  <a:gd name="T40" fmla="*/ 18 w 143"/>
                  <a:gd name="T41" fmla="*/ 14 h 205"/>
                  <a:gd name="T42" fmla="*/ 26 w 143"/>
                  <a:gd name="T43" fmla="*/ 8 h 205"/>
                  <a:gd name="T44" fmla="*/ 34 w 143"/>
                  <a:gd name="T45" fmla="*/ 4 h 205"/>
                  <a:gd name="T46" fmla="*/ 43 w 143"/>
                  <a:gd name="T47" fmla="*/ 0 h 2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3" h="205">
                    <a:moveTo>
                      <a:pt x="143" y="205"/>
                    </a:moveTo>
                    <a:lnTo>
                      <a:pt x="142" y="205"/>
                    </a:lnTo>
                    <a:lnTo>
                      <a:pt x="141" y="205"/>
                    </a:lnTo>
                    <a:lnTo>
                      <a:pt x="138" y="205"/>
                    </a:lnTo>
                    <a:lnTo>
                      <a:pt x="137" y="205"/>
                    </a:lnTo>
                    <a:lnTo>
                      <a:pt x="123" y="205"/>
                    </a:lnTo>
                    <a:lnTo>
                      <a:pt x="110" y="202"/>
                    </a:lnTo>
                    <a:lnTo>
                      <a:pt x="85" y="196"/>
                    </a:lnTo>
                    <a:lnTo>
                      <a:pt x="61" y="185"/>
                    </a:lnTo>
                    <a:lnTo>
                      <a:pt x="41" y="171"/>
                    </a:lnTo>
                    <a:lnTo>
                      <a:pt x="24" y="154"/>
                    </a:lnTo>
                    <a:lnTo>
                      <a:pt x="12" y="136"/>
                    </a:lnTo>
                    <a:lnTo>
                      <a:pt x="7" y="126"/>
                    </a:lnTo>
                    <a:lnTo>
                      <a:pt x="3" y="117"/>
                    </a:lnTo>
                    <a:lnTo>
                      <a:pt x="2" y="107"/>
                    </a:lnTo>
                    <a:lnTo>
                      <a:pt x="0" y="97"/>
                    </a:lnTo>
                    <a:lnTo>
                      <a:pt x="2" y="82"/>
                    </a:lnTo>
                    <a:lnTo>
                      <a:pt x="7" y="67"/>
                    </a:lnTo>
                    <a:lnTo>
                      <a:pt x="14" y="53"/>
                    </a:lnTo>
                    <a:lnTo>
                      <a:pt x="24" y="40"/>
                    </a:lnTo>
                    <a:lnTo>
                      <a:pt x="36" y="29"/>
                    </a:lnTo>
                    <a:lnTo>
                      <a:pt x="51" y="17"/>
                    </a:lnTo>
                    <a:lnTo>
                      <a:pt x="67" y="9"/>
                    </a:lnTo>
                    <a:lnTo>
                      <a:pt x="86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" name="Line 47"/>
            <p:cNvSpPr>
              <a:spLocks noChangeShapeType="1"/>
            </p:cNvSpPr>
            <p:nvPr/>
          </p:nvSpPr>
          <p:spPr bwMode="auto">
            <a:xfrm>
              <a:off x="1418" y="1378"/>
              <a:ext cx="18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Rectangle 85"/>
            <p:cNvSpPr>
              <a:spLocks noChangeArrowheads="1"/>
            </p:cNvSpPr>
            <p:nvPr/>
          </p:nvSpPr>
          <p:spPr bwMode="auto">
            <a:xfrm>
              <a:off x="996" y="1413"/>
              <a:ext cx="93" cy="32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0" name="Line 89"/>
            <p:cNvSpPr>
              <a:spLocks noChangeShapeType="1"/>
            </p:cNvSpPr>
            <p:nvPr/>
          </p:nvSpPr>
          <p:spPr bwMode="auto">
            <a:xfrm>
              <a:off x="1040" y="70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1" name="Line 90"/>
            <p:cNvSpPr>
              <a:spLocks noChangeShapeType="1"/>
            </p:cNvSpPr>
            <p:nvPr/>
          </p:nvSpPr>
          <p:spPr bwMode="auto">
            <a:xfrm>
              <a:off x="1046" y="1730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2" name="Line 91"/>
            <p:cNvSpPr>
              <a:spLocks noChangeShapeType="1"/>
            </p:cNvSpPr>
            <p:nvPr/>
          </p:nvSpPr>
          <p:spPr bwMode="auto">
            <a:xfrm>
              <a:off x="1033" y="697"/>
              <a:ext cx="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3" name="Line 92"/>
            <p:cNvSpPr>
              <a:spLocks noChangeShapeType="1"/>
            </p:cNvSpPr>
            <p:nvPr/>
          </p:nvSpPr>
          <p:spPr bwMode="auto">
            <a:xfrm>
              <a:off x="1044" y="1877"/>
              <a:ext cx="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>
              <a:off x="1039" y="1252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5" name="Line 94"/>
            <p:cNvSpPr>
              <a:spLocks noChangeShapeType="1"/>
            </p:cNvSpPr>
            <p:nvPr/>
          </p:nvSpPr>
          <p:spPr bwMode="auto">
            <a:xfrm>
              <a:off x="1525" y="695"/>
              <a:ext cx="0" cy="6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6" name="Line 96"/>
            <p:cNvSpPr>
              <a:spLocks noChangeShapeType="1"/>
            </p:cNvSpPr>
            <p:nvPr/>
          </p:nvSpPr>
          <p:spPr bwMode="auto">
            <a:xfrm flipV="1">
              <a:off x="1526" y="1376"/>
              <a:ext cx="0" cy="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7" name="Line 97"/>
            <p:cNvSpPr>
              <a:spLocks noChangeShapeType="1"/>
            </p:cNvSpPr>
            <p:nvPr/>
          </p:nvSpPr>
          <p:spPr bwMode="auto">
            <a:xfrm>
              <a:off x="1418" y="1306"/>
              <a:ext cx="18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98"/>
            <p:cNvSpPr>
              <a:spLocks noChangeShapeType="1"/>
            </p:cNvSpPr>
            <p:nvPr/>
          </p:nvSpPr>
          <p:spPr bwMode="auto">
            <a:xfrm>
              <a:off x="1268" y="539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9" name="Line 99"/>
            <p:cNvSpPr>
              <a:spLocks noChangeShapeType="1"/>
            </p:cNvSpPr>
            <p:nvPr/>
          </p:nvSpPr>
          <p:spPr bwMode="auto">
            <a:xfrm>
              <a:off x="1272" y="1869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29" name="Group 141"/>
          <p:cNvGrpSpPr>
            <a:grpSpLocks/>
          </p:cNvGrpSpPr>
          <p:nvPr/>
        </p:nvGrpSpPr>
        <p:grpSpPr bwMode="auto">
          <a:xfrm>
            <a:off x="2051720" y="1700808"/>
            <a:ext cx="2406650" cy="1365250"/>
            <a:chOff x="3405" y="712"/>
            <a:chExt cx="1516" cy="860"/>
          </a:xfrm>
        </p:grpSpPr>
        <p:sp>
          <p:nvSpPr>
            <p:cNvPr id="30" name="Rectangle 103"/>
            <p:cNvSpPr>
              <a:spLocks noChangeArrowheads="1"/>
            </p:cNvSpPr>
            <p:nvPr/>
          </p:nvSpPr>
          <p:spPr bwMode="auto">
            <a:xfrm>
              <a:off x="3805" y="712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dirty="0">
                  <a:solidFill>
                    <a:srgbClr val="000000"/>
                  </a:solidFill>
                </a:rPr>
                <a:t>R</a:t>
              </a:r>
              <a:endParaRPr lang="pt-BR" altLang="pt-BR" dirty="0"/>
            </a:p>
          </p:txBody>
        </p:sp>
        <p:sp>
          <p:nvSpPr>
            <p:cNvPr id="31" name="Rectangle 104"/>
            <p:cNvSpPr>
              <a:spLocks noChangeArrowheads="1"/>
            </p:cNvSpPr>
            <p:nvPr/>
          </p:nvSpPr>
          <p:spPr bwMode="auto">
            <a:xfrm>
              <a:off x="4324" y="728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>
                  <a:solidFill>
                    <a:srgbClr val="000000"/>
                  </a:solidFill>
                </a:rPr>
                <a:t>L</a:t>
              </a:r>
              <a:endParaRPr lang="pt-BR" altLang="pt-BR"/>
            </a:p>
          </p:txBody>
        </p:sp>
        <p:sp>
          <p:nvSpPr>
            <p:cNvPr id="32" name="Rectangle 105"/>
            <p:cNvSpPr>
              <a:spLocks noChangeArrowheads="1"/>
            </p:cNvSpPr>
            <p:nvPr/>
          </p:nvSpPr>
          <p:spPr bwMode="auto">
            <a:xfrm>
              <a:off x="4805" y="1172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>
                  <a:solidFill>
                    <a:srgbClr val="000000"/>
                  </a:solidFill>
                </a:rPr>
                <a:t>C</a:t>
              </a:r>
              <a:endParaRPr lang="pt-BR" altLang="pt-BR"/>
            </a:p>
          </p:txBody>
        </p:sp>
        <p:grpSp>
          <p:nvGrpSpPr>
            <p:cNvPr id="33" name="Group 106"/>
            <p:cNvGrpSpPr>
              <a:grpSpLocks/>
            </p:cNvGrpSpPr>
            <p:nvPr/>
          </p:nvGrpSpPr>
          <p:grpSpPr bwMode="auto">
            <a:xfrm rot="5400000">
              <a:off x="4322" y="773"/>
              <a:ext cx="86" cy="404"/>
              <a:chOff x="3858" y="1362"/>
              <a:chExt cx="86" cy="404"/>
            </a:xfrm>
          </p:grpSpPr>
          <p:sp>
            <p:nvSpPr>
              <p:cNvPr id="48" name="Freeform 107"/>
              <p:cNvSpPr>
                <a:spLocks/>
              </p:cNvSpPr>
              <p:nvPr/>
            </p:nvSpPr>
            <p:spPr bwMode="auto">
              <a:xfrm>
                <a:off x="3928" y="1669"/>
                <a:ext cx="16" cy="27"/>
              </a:xfrm>
              <a:custGeom>
                <a:avLst/>
                <a:gdLst>
                  <a:gd name="T0" fmla="*/ 0 w 32"/>
                  <a:gd name="T1" fmla="*/ 0 h 54"/>
                  <a:gd name="T2" fmla="*/ 6 w 32"/>
                  <a:gd name="T3" fmla="*/ 1 h 54"/>
                  <a:gd name="T4" fmla="*/ 11 w 32"/>
                  <a:gd name="T5" fmla="*/ 4 h 54"/>
                  <a:gd name="T6" fmla="*/ 15 w 32"/>
                  <a:gd name="T7" fmla="*/ 7 h 54"/>
                  <a:gd name="T8" fmla="*/ 16 w 32"/>
                  <a:gd name="T9" fmla="*/ 9 h 54"/>
                  <a:gd name="T10" fmla="*/ 16 w 32"/>
                  <a:gd name="T11" fmla="*/ 11 h 54"/>
                  <a:gd name="T12" fmla="*/ 16 w 32"/>
                  <a:gd name="T13" fmla="*/ 15 h 54"/>
                  <a:gd name="T14" fmla="*/ 15 w 32"/>
                  <a:gd name="T15" fmla="*/ 18 h 54"/>
                  <a:gd name="T16" fmla="*/ 11 w 32"/>
                  <a:gd name="T17" fmla="*/ 23 h 54"/>
                  <a:gd name="T18" fmla="*/ 6 w 32"/>
                  <a:gd name="T19" fmla="*/ 26 h 54"/>
                  <a:gd name="T20" fmla="*/ 0 w 32"/>
                  <a:gd name="T21" fmla="*/ 27 h 54"/>
                  <a:gd name="T22" fmla="*/ 0 w 32"/>
                  <a:gd name="T23" fmla="*/ 27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54">
                    <a:moveTo>
                      <a:pt x="0" y="0"/>
                    </a:moveTo>
                    <a:lnTo>
                      <a:pt x="12" y="2"/>
                    </a:lnTo>
                    <a:lnTo>
                      <a:pt x="22" y="7"/>
                    </a:lnTo>
                    <a:lnTo>
                      <a:pt x="30" y="14"/>
                    </a:lnTo>
                    <a:lnTo>
                      <a:pt x="31" y="17"/>
                    </a:lnTo>
                    <a:lnTo>
                      <a:pt x="32" y="21"/>
                    </a:lnTo>
                    <a:lnTo>
                      <a:pt x="31" y="29"/>
                    </a:lnTo>
                    <a:lnTo>
                      <a:pt x="30" y="35"/>
                    </a:lnTo>
                    <a:lnTo>
                      <a:pt x="22" y="45"/>
                    </a:lnTo>
                    <a:lnTo>
                      <a:pt x="12" y="52"/>
                    </a:lnTo>
                    <a:lnTo>
                      <a:pt x="0" y="54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Freeform 108"/>
              <p:cNvSpPr>
                <a:spLocks/>
              </p:cNvSpPr>
              <p:nvPr/>
            </p:nvSpPr>
            <p:spPr bwMode="auto">
              <a:xfrm>
                <a:off x="3858" y="1592"/>
                <a:ext cx="74" cy="104"/>
              </a:xfrm>
              <a:custGeom>
                <a:avLst/>
                <a:gdLst>
                  <a:gd name="T0" fmla="*/ 71 w 148"/>
                  <a:gd name="T1" fmla="*/ 104 h 209"/>
                  <a:gd name="T2" fmla="*/ 71 w 148"/>
                  <a:gd name="T3" fmla="*/ 104 h 209"/>
                  <a:gd name="T4" fmla="*/ 70 w 148"/>
                  <a:gd name="T5" fmla="*/ 104 h 209"/>
                  <a:gd name="T6" fmla="*/ 69 w 148"/>
                  <a:gd name="T7" fmla="*/ 104 h 209"/>
                  <a:gd name="T8" fmla="*/ 69 w 148"/>
                  <a:gd name="T9" fmla="*/ 104 h 209"/>
                  <a:gd name="T10" fmla="*/ 62 w 148"/>
                  <a:gd name="T11" fmla="*/ 104 h 209"/>
                  <a:gd name="T12" fmla="*/ 55 w 148"/>
                  <a:gd name="T13" fmla="*/ 103 h 209"/>
                  <a:gd name="T14" fmla="*/ 42 w 148"/>
                  <a:gd name="T15" fmla="*/ 100 h 209"/>
                  <a:gd name="T16" fmla="*/ 31 w 148"/>
                  <a:gd name="T17" fmla="*/ 94 h 209"/>
                  <a:gd name="T18" fmla="*/ 21 w 148"/>
                  <a:gd name="T19" fmla="*/ 87 h 209"/>
                  <a:gd name="T20" fmla="*/ 12 w 148"/>
                  <a:gd name="T21" fmla="*/ 79 h 209"/>
                  <a:gd name="T22" fmla="*/ 6 w 148"/>
                  <a:gd name="T23" fmla="*/ 69 h 209"/>
                  <a:gd name="T24" fmla="*/ 4 w 148"/>
                  <a:gd name="T25" fmla="*/ 64 h 209"/>
                  <a:gd name="T26" fmla="*/ 2 w 148"/>
                  <a:gd name="T27" fmla="*/ 59 h 209"/>
                  <a:gd name="T28" fmla="*/ 1 w 148"/>
                  <a:gd name="T29" fmla="*/ 54 h 209"/>
                  <a:gd name="T30" fmla="*/ 0 w 148"/>
                  <a:gd name="T31" fmla="*/ 49 h 209"/>
                  <a:gd name="T32" fmla="*/ 1 w 148"/>
                  <a:gd name="T33" fmla="*/ 44 h 209"/>
                  <a:gd name="T34" fmla="*/ 2 w 148"/>
                  <a:gd name="T35" fmla="*/ 39 h 209"/>
                  <a:gd name="T36" fmla="*/ 4 w 148"/>
                  <a:gd name="T37" fmla="*/ 35 h 209"/>
                  <a:gd name="T38" fmla="*/ 6 w 148"/>
                  <a:gd name="T39" fmla="*/ 30 h 209"/>
                  <a:gd name="T40" fmla="*/ 12 w 148"/>
                  <a:gd name="T41" fmla="*/ 21 h 209"/>
                  <a:gd name="T42" fmla="*/ 21 w 148"/>
                  <a:gd name="T43" fmla="*/ 14 h 209"/>
                  <a:gd name="T44" fmla="*/ 31 w 148"/>
                  <a:gd name="T45" fmla="*/ 8 h 209"/>
                  <a:gd name="T46" fmla="*/ 42 w 148"/>
                  <a:gd name="T47" fmla="*/ 4 h 209"/>
                  <a:gd name="T48" fmla="*/ 55 w 148"/>
                  <a:gd name="T49" fmla="*/ 1 h 209"/>
                  <a:gd name="T50" fmla="*/ 69 w 148"/>
                  <a:gd name="T51" fmla="*/ 0 h 209"/>
                  <a:gd name="T52" fmla="*/ 69 w 148"/>
                  <a:gd name="T53" fmla="*/ 0 h 209"/>
                  <a:gd name="T54" fmla="*/ 71 w 148"/>
                  <a:gd name="T55" fmla="*/ 0 h 209"/>
                  <a:gd name="T56" fmla="*/ 74 w 148"/>
                  <a:gd name="T57" fmla="*/ 0 h 2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8" h="209">
                    <a:moveTo>
                      <a:pt x="142" y="209"/>
                    </a:moveTo>
                    <a:lnTo>
                      <a:pt x="141" y="209"/>
                    </a:lnTo>
                    <a:lnTo>
                      <a:pt x="140" y="209"/>
                    </a:lnTo>
                    <a:lnTo>
                      <a:pt x="138" y="209"/>
                    </a:lnTo>
                    <a:lnTo>
                      <a:pt x="137" y="209"/>
                    </a:lnTo>
                    <a:lnTo>
                      <a:pt x="123" y="209"/>
                    </a:lnTo>
                    <a:lnTo>
                      <a:pt x="109" y="207"/>
                    </a:lnTo>
                    <a:lnTo>
                      <a:pt x="84" y="200"/>
                    </a:lnTo>
                    <a:lnTo>
                      <a:pt x="61" y="189"/>
                    </a:lnTo>
                    <a:lnTo>
                      <a:pt x="41" y="175"/>
                    </a:lnTo>
                    <a:lnTo>
                      <a:pt x="24" y="158"/>
                    </a:lnTo>
                    <a:lnTo>
                      <a:pt x="12" y="139"/>
                    </a:lnTo>
                    <a:lnTo>
                      <a:pt x="7" y="129"/>
                    </a:lnTo>
                    <a:lnTo>
                      <a:pt x="3" y="119"/>
                    </a:lnTo>
                    <a:lnTo>
                      <a:pt x="2" y="109"/>
                    </a:lnTo>
                    <a:lnTo>
                      <a:pt x="0" y="99"/>
                    </a:lnTo>
                    <a:lnTo>
                      <a:pt x="2" y="89"/>
                    </a:lnTo>
                    <a:lnTo>
                      <a:pt x="3" y="79"/>
                    </a:lnTo>
                    <a:lnTo>
                      <a:pt x="7" y="70"/>
                    </a:lnTo>
                    <a:lnTo>
                      <a:pt x="12" y="61"/>
                    </a:lnTo>
                    <a:lnTo>
                      <a:pt x="24" y="43"/>
                    </a:lnTo>
                    <a:lnTo>
                      <a:pt x="41" y="29"/>
                    </a:lnTo>
                    <a:lnTo>
                      <a:pt x="61" y="17"/>
                    </a:lnTo>
                    <a:lnTo>
                      <a:pt x="84" y="8"/>
                    </a:lnTo>
                    <a:lnTo>
                      <a:pt x="109" y="3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41" y="0"/>
                    </a:lnTo>
                    <a:lnTo>
                      <a:pt x="148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Freeform 109"/>
              <p:cNvSpPr>
                <a:spLocks/>
              </p:cNvSpPr>
              <p:nvPr/>
            </p:nvSpPr>
            <p:spPr bwMode="auto">
              <a:xfrm>
                <a:off x="3858" y="1669"/>
                <a:ext cx="74" cy="97"/>
              </a:xfrm>
              <a:custGeom>
                <a:avLst/>
                <a:gdLst>
                  <a:gd name="T0" fmla="*/ 46 w 148"/>
                  <a:gd name="T1" fmla="*/ 97 h 195"/>
                  <a:gd name="T2" fmla="*/ 36 w 148"/>
                  <a:gd name="T3" fmla="*/ 95 h 195"/>
                  <a:gd name="T4" fmla="*/ 28 w 148"/>
                  <a:gd name="T5" fmla="*/ 90 h 195"/>
                  <a:gd name="T6" fmla="*/ 20 w 148"/>
                  <a:gd name="T7" fmla="*/ 85 h 195"/>
                  <a:gd name="T8" fmla="*/ 14 w 148"/>
                  <a:gd name="T9" fmla="*/ 79 h 195"/>
                  <a:gd name="T10" fmla="*/ 8 w 148"/>
                  <a:gd name="T11" fmla="*/ 72 h 195"/>
                  <a:gd name="T12" fmla="*/ 4 w 148"/>
                  <a:gd name="T13" fmla="*/ 64 h 195"/>
                  <a:gd name="T14" fmla="*/ 1 w 148"/>
                  <a:gd name="T15" fmla="*/ 57 h 195"/>
                  <a:gd name="T16" fmla="*/ 0 w 148"/>
                  <a:gd name="T17" fmla="*/ 48 h 195"/>
                  <a:gd name="T18" fmla="*/ 1 w 148"/>
                  <a:gd name="T19" fmla="*/ 43 h 195"/>
                  <a:gd name="T20" fmla="*/ 2 w 148"/>
                  <a:gd name="T21" fmla="*/ 38 h 195"/>
                  <a:gd name="T22" fmla="*/ 4 w 148"/>
                  <a:gd name="T23" fmla="*/ 34 h 195"/>
                  <a:gd name="T24" fmla="*/ 6 w 148"/>
                  <a:gd name="T25" fmla="*/ 29 h 195"/>
                  <a:gd name="T26" fmla="*/ 12 w 148"/>
                  <a:gd name="T27" fmla="*/ 21 h 195"/>
                  <a:gd name="T28" fmla="*/ 21 w 148"/>
                  <a:gd name="T29" fmla="*/ 13 h 195"/>
                  <a:gd name="T30" fmla="*/ 31 w 148"/>
                  <a:gd name="T31" fmla="*/ 8 h 195"/>
                  <a:gd name="T32" fmla="*/ 42 w 148"/>
                  <a:gd name="T33" fmla="*/ 3 h 195"/>
                  <a:gd name="T34" fmla="*/ 55 w 148"/>
                  <a:gd name="T35" fmla="*/ 1 h 195"/>
                  <a:gd name="T36" fmla="*/ 69 w 148"/>
                  <a:gd name="T37" fmla="*/ 0 h 195"/>
                  <a:gd name="T38" fmla="*/ 70 w 148"/>
                  <a:gd name="T39" fmla="*/ 0 h 195"/>
                  <a:gd name="T40" fmla="*/ 71 w 148"/>
                  <a:gd name="T41" fmla="*/ 0 h 195"/>
                  <a:gd name="T42" fmla="*/ 73 w 148"/>
                  <a:gd name="T43" fmla="*/ 0 h 195"/>
                  <a:gd name="T44" fmla="*/ 74 w 148"/>
                  <a:gd name="T45" fmla="*/ 0 h 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8" h="195">
                    <a:moveTo>
                      <a:pt x="91" y="195"/>
                    </a:moveTo>
                    <a:lnTo>
                      <a:pt x="72" y="190"/>
                    </a:lnTo>
                    <a:lnTo>
                      <a:pt x="55" y="181"/>
                    </a:lnTo>
                    <a:lnTo>
                      <a:pt x="40" y="171"/>
                    </a:lnTo>
                    <a:lnTo>
                      <a:pt x="27" y="158"/>
                    </a:lnTo>
                    <a:lnTo>
                      <a:pt x="15" y="144"/>
                    </a:lnTo>
                    <a:lnTo>
                      <a:pt x="8" y="129"/>
                    </a:lnTo>
                    <a:lnTo>
                      <a:pt x="2" y="114"/>
                    </a:lnTo>
                    <a:lnTo>
                      <a:pt x="0" y="97"/>
                    </a:lnTo>
                    <a:lnTo>
                      <a:pt x="2" y="87"/>
                    </a:lnTo>
                    <a:lnTo>
                      <a:pt x="3" y="77"/>
                    </a:lnTo>
                    <a:lnTo>
                      <a:pt x="7" y="68"/>
                    </a:lnTo>
                    <a:lnTo>
                      <a:pt x="12" y="59"/>
                    </a:lnTo>
                    <a:lnTo>
                      <a:pt x="24" y="43"/>
                    </a:lnTo>
                    <a:lnTo>
                      <a:pt x="41" y="27"/>
                    </a:lnTo>
                    <a:lnTo>
                      <a:pt x="61" y="16"/>
                    </a:lnTo>
                    <a:lnTo>
                      <a:pt x="84" y="7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48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Freeform 110"/>
              <p:cNvSpPr>
                <a:spLocks/>
              </p:cNvSpPr>
              <p:nvPr/>
            </p:nvSpPr>
            <p:spPr bwMode="auto">
              <a:xfrm>
                <a:off x="3928" y="1592"/>
                <a:ext cx="16" cy="20"/>
              </a:xfrm>
              <a:custGeom>
                <a:avLst/>
                <a:gdLst>
                  <a:gd name="T0" fmla="*/ 0 w 32"/>
                  <a:gd name="T1" fmla="*/ 0 h 41"/>
                  <a:gd name="T2" fmla="*/ 6 w 32"/>
                  <a:gd name="T3" fmla="*/ 0 h 41"/>
                  <a:gd name="T4" fmla="*/ 11 w 32"/>
                  <a:gd name="T5" fmla="*/ 3 h 41"/>
                  <a:gd name="T6" fmla="*/ 15 w 32"/>
                  <a:gd name="T7" fmla="*/ 6 h 41"/>
                  <a:gd name="T8" fmla="*/ 16 w 32"/>
                  <a:gd name="T9" fmla="*/ 8 h 41"/>
                  <a:gd name="T10" fmla="*/ 16 w 32"/>
                  <a:gd name="T11" fmla="*/ 10 h 41"/>
                  <a:gd name="T12" fmla="*/ 16 w 32"/>
                  <a:gd name="T13" fmla="*/ 12 h 41"/>
                  <a:gd name="T14" fmla="*/ 15 w 32"/>
                  <a:gd name="T15" fmla="*/ 14 h 41"/>
                  <a:gd name="T16" fmla="*/ 11 w 32"/>
                  <a:gd name="T17" fmla="*/ 17 h 41"/>
                  <a:gd name="T18" fmla="*/ 6 w 32"/>
                  <a:gd name="T19" fmla="*/ 19 h 41"/>
                  <a:gd name="T20" fmla="*/ 0 w 32"/>
                  <a:gd name="T21" fmla="*/ 20 h 41"/>
                  <a:gd name="T22" fmla="*/ 0 w 32"/>
                  <a:gd name="T23" fmla="*/ 20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0"/>
                    </a:moveTo>
                    <a:lnTo>
                      <a:pt x="12" y="1"/>
                    </a:lnTo>
                    <a:lnTo>
                      <a:pt x="22" y="7"/>
                    </a:lnTo>
                    <a:lnTo>
                      <a:pt x="30" y="13"/>
                    </a:lnTo>
                    <a:lnTo>
                      <a:pt x="31" y="17"/>
                    </a:lnTo>
                    <a:lnTo>
                      <a:pt x="32" y="20"/>
                    </a:lnTo>
                    <a:lnTo>
                      <a:pt x="31" y="24"/>
                    </a:lnTo>
                    <a:lnTo>
                      <a:pt x="30" y="28"/>
                    </a:lnTo>
                    <a:lnTo>
                      <a:pt x="22" y="34"/>
                    </a:lnTo>
                    <a:lnTo>
                      <a:pt x="12" y="39"/>
                    </a:lnTo>
                    <a:lnTo>
                      <a:pt x="0" y="41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Freeform 111"/>
              <p:cNvSpPr>
                <a:spLocks/>
              </p:cNvSpPr>
              <p:nvPr/>
            </p:nvSpPr>
            <p:spPr bwMode="auto">
              <a:xfrm>
                <a:off x="3858" y="1514"/>
                <a:ext cx="74" cy="98"/>
              </a:xfrm>
              <a:custGeom>
                <a:avLst/>
                <a:gdLst>
                  <a:gd name="T0" fmla="*/ 71 w 148"/>
                  <a:gd name="T1" fmla="*/ 98 h 195"/>
                  <a:gd name="T2" fmla="*/ 71 w 148"/>
                  <a:gd name="T3" fmla="*/ 98 h 195"/>
                  <a:gd name="T4" fmla="*/ 70 w 148"/>
                  <a:gd name="T5" fmla="*/ 98 h 195"/>
                  <a:gd name="T6" fmla="*/ 69 w 148"/>
                  <a:gd name="T7" fmla="*/ 98 h 195"/>
                  <a:gd name="T8" fmla="*/ 69 w 148"/>
                  <a:gd name="T9" fmla="*/ 98 h 195"/>
                  <a:gd name="T10" fmla="*/ 55 w 148"/>
                  <a:gd name="T11" fmla="*/ 96 h 195"/>
                  <a:gd name="T12" fmla="*/ 42 w 148"/>
                  <a:gd name="T13" fmla="*/ 94 h 195"/>
                  <a:gd name="T14" fmla="*/ 31 w 148"/>
                  <a:gd name="T15" fmla="*/ 89 h 195"/>
                  <a:gd name="T16" fmla="*/ 21 w 148"/>
                  <a:gd name="T17" fmla="*/ 84 h 195"/>
                  <a:gd name="T18" fmla="*/ 12 w 148"/>
                  <a:gd name="T19" fmla="*/ 76 h 195"/>
                  <a:gd name="T20" fmla="*/ 6 w 148"/>
                  <a:gd name="T21" fmla="*/ 68 h 195"/>
                  <a:gd name="T22" fmla="*/ 4 w 148"/>
                  <a:gd name="T23" fmla="*/ 63 h 195"/>
                  <a:gd name="T24" fmla="*/ 2 w 148"/>
                  <a:gd name="T25" fmla="*/ 59 h 195"/>
                  <a:gd name="T26" fmla="*/ 1 w 148"/>
                  <a:gd name="T27" fmla="*/ 54 h 195"/>
                  <a:gd name="T28" fmla="*/ 0 w 148"/>
                  <a:gd name="T29" fmla="*/ 49 h 195"/>
                  <a:gd name="T30" fmla="*/ 1 w 148"/>
                  <a:gd name="T31" fmla="*/ 44 h 195"/>
                  <a:gd name="T32" fmla="*/ 2 w 148"/>
                  <a:gd name="T33" fmla="*/ 39 h 195"/>
                  <a:gd name="T34" fmla="*/ 4 w 148"/>
                  <a:gd name="T35" fmla="*/ 34 h 195"/>
                  <a:gd name="T36" fmla="*/ 6 w 148"/>
                  <a:gd name="T37" fmla="*/ 30 h 195"/>
                  <a:gd name="T38" fmla="*/ 12 w 148"/>
                  <a:gd name="T39" fmla="*/ 22 h 195"/>
                  <a:gd name="T40" fmla="*/ 21 w 148"/>
                  <a:gd name="T41" fmla="*/ 14 h 195"/>
                  <a:gd name="T42" fmla="*/ 31 w 148"/>
                  <a:gd name="T43" fmla="*/ 8 h 195"/>
                  <a:gd name="T44" fmla="*/ 42 w 148"/>
                  <a:gd name="T45" fmla="*/ 4 h 195"/>
                  <a:gd name="T46" fmla="*/ 55 w 148"/>
                  <a:gd name="T47" fmla="*/ 1 h 195"/>
                  <a:gd name="T48" fmla="*/ 69 w 148"/>
                  <a:gd name="T49" fmla="*/ 0 h 195"/>
                  <a:gd name="T50" fmla="*/ 69 w 148"/>
                  <a:gd name="T51" fmla="*/ 0 h 195"/>
                  <a:gd name="T52" fmla="*/ 71 w 148"/>
                  <a:gd name="T53" fmla="*/ 0 h 195"/>
                  <a:gd name="T54" fmla="*/ 74 w 148"/>
                  <a:gd name="T55" fmla="*/ 0 h 1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8" h="195">
                    <a:moveTo>
                      <a:pt x="142" y="195"/>
                    </a:moveTo>
                    <a:lnTo>
                      <a:pt x="141" y="195"/>
                    </a:lnTo>
                    <a:lnTo>
                      <a:pt x="140" y="195"/>
                    </a:lnTo>
                    <a:lnTo>
                      <a:pt x="138" y="195"/>
                    </a:lnTo>
                    <a:lnTo>
                      <a:pt x="137" y="195"/>
                    </a:lnTo>
                    <a:lnTo>
                      <a:pt x="109" y="192"/>
                    </a:lnTo>
                    <a:lnTo>
                      <a:pt x="84" y="187"/>
                    </a:lnTo>
                    <a:lnTo>
                      <a:pt x="61" y="178"/>
                    </a:lnTo>
                    <a:lnTo>
                      <a:pt x="41" y="167"/>
                    </a:lnTo>
                    <a:lnTo>
                      <a:pt x="24" y="152"/>
                    </a:lnTo>
                    <a:lnTo>
                      <a:pt x="12" y="135"/>
                    </a:lnTo>
                    <a:lnTo>
                      <a:pt x="7" y="126"/>
                    </a:lnTo>
                    <a:lnTo>
                      <a:pt x="3" y="117"/>
                    </a:lnTo>
                    <a:lnTo>
                      <a:pt x="2" y="107"/>
                    </a:lnTo>
                    <a:lnTo>
                      <a:pt x="0" y="97"/>
                    </a:lnTo>
                    <a:lnTo>
                      <a:pt x="2" y="87"/>
                    </a:lnTo>
                    <a:lnTo>
                      <a:pt x="3" y="77"/>
                    </a:lnTo>
                    <a:lnTo>
                      <a:pt x="7" y="68"/>
                    </a:lnTo>
                    <a:lnTo>
                      <a:pt x="12" y="59"/>
                    </a:lnTo>
                    <a:lnTo>
                      <a:pt x="24" y="43"/>
                    </a:lnTo>
                    <a:lnTo>
                      <a:pt x="41" y="28"/>
                    </a:lnTo>
                    <a:lnTo>
                      <a:pt x="61" y="16"/>
                    </a:lnTo>
                    <a:lnTo>
                      <a:pt x="84" y="7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41" y="0"/>
                    </a:lnTo>
                    <a:lnTo>
                      <a:pt x="148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112"/>
              <p:cNvSpPr>
                <a:spLocks/>
              </p:cNvSpPr>
              <p:nvPr/>
            </p:nvSpPr>
            <p:spPr bwMode="auto">
              <a:xfrm>
                <a:off x="3928" y="1514"/>
                <a:ext cx="16" cy="23"/>
              </a:xfrm>
              <a:custGeom>
                <a:avLst/>
                <a:gdLst>
                  <a:gd name="T0" fmla="*/ 0 w 32"/>
                  <a:gd name="T1" fmla="*/ 0 h 44"/>
                  <a:gd name="T2" fmla="*/ 6 w 32"/>
                  <a:gd name="T3" fmla="*/ 1 h 44"/>
                  <a:gd name="T4" fmla="*/ 11 w 32"/>
                  <a:gd name="T5" fmla="*/ 4 h 44"/>
                  <a:gd name="T6" fmla="*/ 15 w 32"/>
                  <a:gd name="T7" fmla="*/ 7 h 44"/>
                  <a:gd name="T8" fmla="*/ 16 w 32"/>
                  <a:gd name="T9" fmla="*/ 9 h 44"/>
                  <a:gd name="T10" fmla="*/ 16 w 32"/>
                  <a:gd name="T11" fmla="*/ 11 h 44"/>
                  <a:gd name="T12" fmla="*/ 16 w 32"/>
                  <a:gd name="T13" fmla="*/ 13 h 44"/>
                  <a:gd name="T14" fmla="*/ 15 w 32"/>
                  <a:gd name="T15" fmla="*/ 16 h 44"/>
                  <a:gd name="T16" fmla="*/ 11 w 32"/>
                  <a:gd name="T17" fmla="*/ 19 h 44"/>
                  <a:gd name="T18" fmla="*/ 6 w 32"/>
                  <a:gd name="T19" fmla="*/ 22 h 44"/>
                  <a:gd name="T20" fmla="*/ 0 w 32"/>
                  <a:gd name="T21" fmla="*/ 23 h 44"/>
                  <a:gd name="T22" fmla="*/ 0 w 32"/>
                  <a:gd name="T23" fmla="*/ 23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12" y="2"/>
                    </a:lnTo>
                    <a:lnTo>
                      <a:pt x="22" y="7"/>
                    </a:lnTo>
                    <a:lnTo>
                      <a:pt x="30" y="14"/>
                    </a:lnTo>
                    <a:lnTo>
                      <a:pt x="31" y="17"/>
                    </a:lnTo>
                    <a:lnTo>
                      <a:pt x="32" y="21"/>
                    </a:lnTo>
                    <a:lnTo>
                      <a:pt x="31" y="25"/>
                    </a:lnTo>
                    <a:lnTo>
                      <a:pt x="30" y="30"/>
                    </a:lnTo>
                    <a:lnTo>
                      <a:pt x="22" y="36"/>
                    </a:lnTo>
                    <a:lnTo>
                      <a:pt x="12" y="42"/>
                    </a:lnTo>
                    <a:lnTo>
                      <a:pt x="0" y="44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Freeform 113"/>
              <p:cNvSpPr>
                <a:spLocks/>
              </p:cNvSpPr>
              <p:nvPr/>
            </p:nvSpPr>
            <p:spPr bwMode="auto">
              <a:xfrm>
                <a:off x="3858" y="1437"/>
                <a:ext cx="74" cy="101"/>
              </a:xfrm>
              <a:custGeom>
                <a:avLst/>
                <a:gdLst>
                  <a:gd name="T0" fmla="*/ 71 w 148"/>
                  <a:gd name="T1" fmla="*/ 99 h 204"/>
                  <a:gd name="T2" fmla="*/ 71 w 148"/>
                  <a:gd name="T3" fmla="*/ 99 h 204"/>
                  <a:gd name="T4" fmla="*/ 70 w 148"/>
                  <a:gd name="T5" fmla="*/ 101 h 204"/>
                  <a:gd name="T6" fmla="*/ 69 w 148"/>
                  <a:gd name="T7" fmla="*/ 101 h 204"/>
                  <a:gd name="T8" fmla="*/ 69 w 148"/>
                  <a:gd name="T9" fmla="*/ 101 h 204"/>
                  <a:gd name="T10" fmla="*/ 69 w 148"/>
                  <a:gd name="T11" fmla="*/ 101 h 204"/>
                  <a:gd name="T12" fmla="*/ 69 w 148"/>
                  <a:gd name="T13" fmla="*/ 99 h 204"/>
                  <a:gd name="T14" fmla="*/ 55 w 148"/>
                  <a:gd name="T15" fmla="*/ 97 h 204"/>
                  <a:gd name="T16" fmla="*/ 42 w 148"/>
                  <a:gd name="T17" fmla="*/ 95 h 204"/>
                  <a:gd name="T18" fmla="*/ 31 w 148"/>
                  <a:gd name="T19" fmla="*/ 90 h 204"/>
                  <a:gd name="T20" fmla="*/ 21 w 148"/>
                  <a:gd name="T21" fmla="*/ 84 h 204"/>
                  <a:gd name="T22" fmla="*/ 12 w 148"/>
                  <a:gd name="T23" fmla="*/ 77 h 204"/>
                  <a:gd name="T24" fmla="*/ 6 w 148"/>
                  <a:gd name="T25" fmla="*/ 68 h 204"/>
                  <a:gd name="T26" fmla="*/ 4 w 148"/>
                  <a:gd name="T27" fmla="*/ 64 h 204"/>
                  <a:gd name="T28" fmla="*/ 2 w 148"/>
                  <a:gd name="T29" fmla="*/ 59 h 204"/>
                  <a:gd name="T30" fmla="*/ 1 w 148"/>
                  <a:gd name="T31" fmla="*/ 54 h 204"/>
                  <a:gd name="T32" fmla="*/ 0 w 148"/>
                  <a:gd name="T33" fmla="*/ 50 h 204"/>
                  <a:gd name="T34" fmla="*/ 1 w 148"/>
                  <a:gd name="T35" fmla="*/ 45 h 204"/>
                  <a:gd name="T36" fmla="*/ 2 w 148"/>
                  <a:gd name="T37" fmla="*/ 40 h 204"/>
                  <a:gd name="T38" fmla="*/ 4 w 148"/>
                  <a:gd name="T39" fmla="*/ 35 h 204"/>
                  <a:gd name="T40" fmla="*/ 6 w 148"/>
                  <a:gd name="T41" fmla="*/ 30 h 204"/>
                  <a:gd name="T42" fmla="*/ 12 w 148"/>
                  <a:gd name="T43" fmla="*/ 22 h 204"/>
                  <a:gd name="T44" fmla="*/ 21 w 148"/>
                  <a:gd name="T45" fmla="*/ 14 h 204"/>
                  <a:gd name="T46" fmla="*/ 31 w 148"/>
                  <a:gd name="T47" fmla="*/ 8 h 204"/>
                  <a:gd name="T48" fmla="*/ 42 w 148"/>
                  <a:gd name="T49" fmla="*/ 4 h 204"/>
                  <a:gd name="T50" fmla="*/ 55 w 148"/>
                  <a:gd name="T51" fmla="*/ 1 h 204"/>
                  <a:gd name="T52" fmla="*/ 69 w 148"/>
                  <a:gd name="T53" fmla="*/ 0 h 204"/>
                  <a:gd name="T54" fmla="*/ 69 w 148"/>
                  <a:gd name="T55" fmla="*/ 0 h 204"/>
                  <a:gd name="T56" fmla="*/ 71 w 148"/>
                  <a:gd name="T57" fmla="*/ 0 h 204"/>
                  <a:gd name="T58" fmla="*/ 74 w 148"/>
                  <a:gd name="T59" fmla="*/ 0 h 20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8" h="204">
                    <a:moveTo>
                      <a:pt x="142" y="199"/>
                    </a:moveTo>
                    <a:lnTo>
                      <a:pt x="141" y="200"/>
                    </a:lnTo>
                    <a:lnTo>
                      <a:pt x="140" y="203"/>
                    </a:lnTo>
                    <a:lnTo>
                      <a:pt x="138" y="204"/>
                    </a:lnTo>
                    <a:lnTo>
                      <a:pt x="137" y="203"/>
                    </a:lnTo>
                    <a:lnTo>
                      <a:pt x="137" y="199"/>
                    </a:lnTo>
                    <a:lnTo>
                      <a:pt x="109" y="196"/>
                    </a:lnTo>
                    <a:lnTo>
                      <a:pt x="84" y="191"/>
                    </a:lnTo>
                    <a:lnTo>
                      <a:pt x="61" y="182"/>
                    </a:lnTo>
                    <a:lnTo>
                      <a:pt x="41" y="170"/>
                    </a:lnTo>
                    <a:lnTo>
                      <a:pt x="24" y="156"/>
                    </a:lnTo>
                    <a:lnTo>
                      <a:pt x="12" y="138"/>
                    </a:lnTo>
                    <a:lnTo>
                      <a:pt x="7" y="129"/>
                    </a:lnTo>
                    <a:lnTo>
                      <a:pt x="3" y="120"/>
                    </a:lnTo>
                    <a:lnTo>
                      <a:pt x="2" y="110"/>
                    </a:lnTo>
                    <a:lnTo>
                      <a:pt x="0" y="100"/>
                    </a:lnTo>
                    <a:lnTo>
                      <a:pt x="2" y="90"/>
                    </a:lnTo>
                    <a:lnTo>
                      <a:pt x="3" y="80"/>
                    </a:lnTo>
                    <a:lnTo>
                      <a:pt x="7" y="70"/>
                    </a:lnTo>
                    <a:lnTo>
                      <a:pt x="12" y="61"/>
                    </a:lnTo>
                    <a:lnTo>
                      <a:pt x="24" y="44"/>
                    </a:lnTo>
                    <a:lnTo>
                      <a:pt x="41" y="29"/>
                    </a:lnTo>
                    <a:lnTo>
                      <a:pt x="61" y="17"/>
                    </a:lnTo>
                    <a:lnTo>
                      <a:pt x="84" y="8"/>
                    </a:lnTo>
                    <a:lnTo>
                      <a:pt x="109" y="3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41" y="0"/>
                    </a:lnTo>
                    <a:lnTo>
                      <a:pt x="148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" name="Freeform 114"/>
              <p:cNvSpPr>
                <a:spLocks/>
              </p:cNvSpPr>
              <p:nvPr/>
            </p:nvSpPr>
            <p:spPr bwMode="auto">
              <a:xfrm>
                <a:off x="3928" y="1437"/>
                <a:ext cx="16" cy="27"/>
              </a:xfrm>
              <a:custGeom>
                <a:avLst/>
                <a:gdLst>
                  <a:gd name="T0" fmla="*/ 0 w 32"/>
                  <a:gd name="T1" fmla="*/ 0 h 56"/>
                  <a:gd name="T2" fmla="*/ 6 w 32"/>
                  <a:gd name="T3" fmla="*/ 1 h 56"/>
                  <a:gd name="T4" fmla="*/ 11 w 32"/>
                  <a:gd name="T5" fmla="*/ 4 h 56"/>
                  <a:gd name="T6" fmla="*/ 15 w 32"/>
                  <a:gd name="T7" fmla="*/ 7 h 56"/>
                  <a:gd name="T8" fmla="*/ 16 w 32"/>
                  <a:gd name="T9" fmla="*/ 9 h 56"/>
                  <a:gd name="T10" fmla="*/ 16 w 32"/>
                  <a:gd name="T11" fmla="*/ 11 h 56"/>
                  <a:gd name="T12" fmla="*/ 16 w 32"/>
                  <a:gd name="T13" fmla="*/ 13 h 56"/>
                  <a:gd name="T14" fmla="*/ 15 w 32"/>
                  <a:gd name="T15" fmla="*/ 15 h 56"/>
                  <a:gd name="T16" fmla="*/ 11 w 32"/>
                  <a:gd name="T17" fmla="*/ 21 h 56"/>
                  <a:gd name="T18" fmla="*/ 9 w 32"/>
                  <a:gd name="T19" fmla="*/ 23 h 56"/>
                  <a:gd name="T20" fmla="*/ 6 w 32"/>
                  <a:gd name="T21" fmla="*/ 25 h 56"/>
                  <a:gd name="T22" fmla="*/ 3 w 32"/>
                  <a:gd name="T23" fmla="*/ 26 h 56"/>
                  <a:gd name="T24" fmla="*/ 0 w 32"/>
                  <a:gd name="T25" fmla="*/ 27 h 56"/>
                  <a:gd name="T26" fmla="*/ 0 w 32"/>
                  <a:gd name="T27" fmla="*/ 27 h 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56">
                    <a:moveTo>
                      <a:pt x="0" y="0"/>
                    </a:moveTo>
                    <a:lnTo>
                      <a:pt x="12" y="3"/>
                    </a:lnTo>
                    <a:lnTo>
                      <a:pt x="22" y="8"/>
                    </a:lnTo>
                    <a:lnTo>
                      <a:pt x="30" y="14"/>
                    </a:lnTo>
                    <a:lnTo>
                      <a:pt x="31" y="19"/>
                    </a:lnTo>
                    <a:lnTo>
                      <a:pt x="32" y="23"/>
                    </a:lnTo>
                    <a:lnTo>
                      <a:pt x="31" y="27"/>
                    </a:lnTo>
                    <a:lnTo>
                      <a:pt x="30" y="32"/>
                    </a:lnTo>
                    <a:lnTo>
                      <a:pt x="22" y="43"/>
                    </a:lnTo>
                    <a:lnTo>
                      <a:pt x="17" y="48"/>
                    </a:lnTo>
                    <a:lnTo>
                      <a:pt x="12" y="52"/>
                    </a:lnTo>
                    <a:lnTo>
                      <a:pt x="6" y="54"/>
                    </a:lnTo>
                    <a:lnTo>
                      <a:pt x="0" y="5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Freeform 115"/>
              <p:cNvSpPr>
                <a:spLocks/>
              </p:cNvSpPr>
              <p:nvPr/>
            </p:nvSpPr>
            <p:spPr bwMode="auto">
              <a:xfrm>
                <a:off x="3858" y="1362"/>
                <a:ext cx="72" cy="102"/>
              </a:xfrm>
              <a:custGeom>
                <a:avLst/>
                <a:gdLst>
                  <a:gd name="T0" fmla="*/ 72 w 143"/>
                  <a:gd name="T1" fmla="*/ 102 h 205"/>
                  <a:gd name="T2" fmla="*/ 71 w 143"/>
                  <a:gd name="T3" fmla="*/ 102 h 205"/>
                  <a:gd name="T4" fmla="*/ 71 w 143"/>
                  <a:gd name="T5" fmla="*/ 102 h 205"/>
                  <a:gd name="T6" fmla="*/ 69 w 143"/>
                  <a:gd name="T7" fmla="*/ 102 h 205"/>
                  <a:gd name="T8" fmla="*/ 69 w 143"/>
                  <a:gd name="T9" fmla="*/ 102 h 205"/>
                  <a:gd name="T10" fmla="*/ 62 w 143"/>
                  <a:gd name="T11" fmla="*/ 102 h 205"/>
                  <a:gd name="T12" fmla="*/ 55 w 143"/>
                  <a:gd name="T13" fmla="*/ 101 h 205"/>
                  <a:gd name="T14" fmla="*/ 43 w 143"/>
                  <a:gd name="T15" fmla="*/ 98 h 205"/>
                  <a:gd name="T16" fmla="*/ 31 w 143"/>
                  <a:gd name="T17" fmla="*/ 92 h 205"/>
                  <a:gd name="T18" fmla="*/ 21 w 143"/>
                  <a:gd name="T19" fmla="*/ 85 h 205"/>
                  <a:gd name="T20" fmla="*/ 12 w 143"/>
                  <a:gd name="T21" fmla="*/ 77 h 205"/>
                  <a:gd name="T22" fmla="*/ 6 w 143"/>
                  <a:gd name="T23" fmla="*/ 68 h 205"/>
                  <a:gd name="T24" fmla="*/ 4 w 143"/>
                  <a:gd name="T25" fmla="*/ 63 h 205"/>
                  <a:gd name="T26" fmla="*/ 2 w 143"/>
                  <a:gd name="T27" fmla="*/ 58 h 205"/>
                  <a:gd name="T28" fmla="*/ 1 w 143"/>
                  <a:gd name="T29" fmla="*/ 53 h 205"/>
                  <a:gd name="T30" fmla="*/ 0 w 143"/>
                  <a:gd name="T31" fmla="*/ 48 h 205"/>
                  <a:gd name="T32" fmla="*/ 1 w 143"/>
                  <a:gd name="T33" fmla="*/ 41 h 205"/>
                  <a:gd name="T34" fmla="*/ 4 w 143"/>
                  <a:gd name="T35" fmla="*/ 33 h 205"/>
                  <a:gd name="T36" fmla="*/ 7 w 143"/>
                  <a:gd name="T37" fmla="*/ 26 h 205"/>
                  <a:gd name="T38" fmla="*/ 12 w 143"/>
                  <a:gd name="T39" fmla="*/ 20 h 205"/>
                  <a:gd name="T40" fmla="*/ 18 w 143"/>
                  <a:gd name="T41" fmla="*/ 14 h 205"/>
                  <a:gd name="T42" fmla="*/ 26 w 143"/>
                  <a:gd name="T43" fmla="*/ 8 h 205"/>
                  <a:gd name="T44" fmla="*/ 34 w 143"/>
                  <a:gd name="T45" fmla="*/ 4 h 205"/>
                  <a:gd name="T46" fmla="*/ 43 w 143"/>
                  <a:gd name="T47" fmla="*/ 0 h 2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3" h="205">
                    <a:moveTo>
                      <a:pt x="143" y="205"/>
                    </a:moveTo>
                    <a:lnTo>
                      <a:pt x="142" y="205"/>
                    </a:lnTo>
                    <a:lnTo>
                      <a:pt x="141" y="205"/>
                    </a:lnTo>
                    <a:lnTo>
                      <a:pt x="138" y="205"/>
                    </a:lnTo>
                    <a:lnTo>
                      <a:pt x="137" y="205"/>
                    </a:lnTo>
                    <a:lnTo>
                      <a:pt x="123" y="205"/>
                    </a:lnTo>
                    <a:lnTo>
                      <a:pt x="110" y="202"/>
                    </a:lnTo>
                    <a:lnTo>
                      <a:pt x="85" y="196"/>
                    </a:lnTo>
                    <a:lnTo>
                      <a:pt x="61" y="185"/>
                    </a:lnTo>
                    <a:lnTo>
                      <a:pt x="41" y="171"/>
                    </a:lnTo>
                    <a:lnTo>
                      <a:pt x="24" y="154"/>
                    </a:lnTo>
                    <a:lnTo>
                      <a:pt x="12" y="136"/>
                    </a:lnTo>
                    <a:lnTo>
                      <a:pt x="7" y="126"/>
                    </a:lnTo>
                    <a:lnTo>
                      <a:pt x="3" y="117"/>
                    </a:lnTo>
                    <a:lnTo>
                      <a:pt x="2" y="107"/>
                    </a:lnTo>
                    <a:lnTo>
                      <a:pt x="0" y="97"/>
                    </a:lnTo>
                    <a:lnTo>
                      <a:pt x="2" y="82"/>
                    </a:lnTo>
                    <a:lnTo>
                      <a:pt x="7" y="67"/>
                    </a:lnTo>
                    <a:lnTo>
                      <a:pt x="14" y="53"/>
                    </a:lnTo>
                    <a:lnTo>
                      <a:pt x="24" y="40"/>
                    </a:lnTo>
                    <a:lnTo>
                      <a:pt x="36" y="29"/>
                    </a:lnTo>
                    <a:lnTo>
                      <a:pt x="51" y="17"/>
                    </a:lnTo>
                    <a:lnTo>
                      <a:pt x="67" y="9"/>
                    </a:lnTo>
                    <a:lnTo>
                      <a:pt x="86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4" name="Rectangle 117"/>
            <p:cNvSpPr>
              <a:spLocks noChangeArrowheads="1"/>
            </p:cNvSpPr>
            <p:nvPr/>
          </p:nvSpPr>
          <p:spPr bwMode="auto">
            <a:xfrm rot="5400000">
              <a:off x="3794" y="822"/>
              <a:ext cx="93" cy="32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35" name="Line 118"/>
            <p:cNvSpPr>
              <a:spLocks noChangeShapeType="1"/>
            </p:cNvSpPr>
            <p:nvPr/>
          </p:nvSpPr>
          <p:spPr bwMode="auto">
            <a:xfrm rot="5400000">
              <a:off x="4634" y="906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6" name="Line 119"/>
            <p:cNvSpPr>
              <a:spLocks noChangeShapeType="1"/>
            </p:cNvSpPr>
            <p:nvPr/>
          </p:nvSpPr>
          <p:spPr bwMode="auto">
            <a:xfrm rot="5400000">
              <a:off x="3611" y="912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7" name="Line 122"/>
            <p:cNvSpPr>
              <a:spLocks noChangeShapeType="1"/>
            </p:cNvSpPr>
            <p:nvPr/>
          </p:nvSpPr>
          <p:spPr bwMode="auto">
            <a:xfrm rot="5400000">
              <a:off x="4089" y="905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grpSp>
          <p:nvGrpSpPr>
            <p:cNvPr id="38" name="Group 131"/>
            <p:cNvGrpSpPr>
              <a:grpSpLocks/>
            </p:cNvGrpSpPr>
            <p:nvPr/>
          </p:nvGrpSpPr>
          <p:grpSpPr bwMode="auto">
            <a:xfrm rot="-5400000">
              <a:off x="4658" y="1176"/>
              <a:ext cx="73" cy="183"/>
              <a:chOff x="4036" y="1359"/>
              <a:chExt cx="73" cy="183"/>
            </a:xfrm>
          </p:grpSpPr>
          <p:sp>
            <p:nvSpPr>
              <p:cNvPr id="46" name="Line 116"/>
              <p:cNvSpPr>
                <a:spLocks noChangeShapeType="1"/>
              </p:cNvSpPr>
              <p:nvPr/>
            </p:nvSpPr>
            <p:spPr bwMode="auto">
              <a:xfrm rot="5400000">
                <a:off x="3945" y="1450"/>
                <a:ext cx="18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Line 125"/>
              <p:cNvSpPr>
                <a:spLocks noChangeShapeType="1"/>
              </p:cNvSpPr>
              <p:nvPr/>
            </p:nvSpPr>
            <p:spPr bwMode="auto">
              <a:xfrm rot="5400000">
                <a:off x="4017" y="1450"/>
                <a:ext cx="18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9" name="Line 133"/>
            <p:cNvSpPr>
              <a:spLocks noChangeShapeType="1"/>
            </p:cNvSpPr>
            <p:nvPr/>
          </p:nvSpPr>
          <p:spPr bwMode="auto">
            <a:xfrm>
              <a:off x="3531" y="1563"/>
              <a:ext cx="1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0" name="Line 134"/>
            <p:cNvSpPr>
              <a:spLocks noChangeShapeType="1"/>
            </p:cNvSpPr>
            <p:nvPr/>
          </p:nvSpPr>
          <p:spPr bwMode="auto">
            <a:xfrm>
              <a:off x="4697" y="1295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1" name="Line 135"/>
            <p:cNvSpPr>
              <a:spLocks noChangeShapeType="1"/>
            </p:cNvSpPr>
            <p:nvPr/>
          </p:nvSpPr>
          <p:spPr bwMode="auto">
            <a:xfrm>
              <a:off x="4701" y="973"/>
              <a:ext cx="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2" name="Oval 136"/>
            <p:cNvSpPr>
              <a:spLocks noChangeAspect="1" noChangeArrowheads="1"/>
            </p:cNvSpPr>
            <p:nvPr/>
          </p:nvSpPr>
          <p:spPr bwMode="auto">
            <a:xfrm>
              <a:off x="3427" y="1190"/>
              <a:ext cx="204" cy="2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43" name="Text Box 137"/>
            <p:cNvSpPr txBox="1">
              <a:spLocks noChangeArrowheads="1"/>
            </p:cNvSpPr>
            <p:nvPr/>
          </p:nvSpPr>
          <p:spPr bwMode="auto">
            <a:xfrm>
              <a:off x="3405" y="1113"/>
              <a:ext cx="2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3200"/>
                <a:t>~</a:t>
              </a:r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>
              <a:off x="3531" y="981"/>
              <a:ext cx="0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5" name="Line 140"/>
            <p:cNvSpPr>
              <a:spLocks noChangeShapeType="1"/>
            </p:cNvSpPr>
            <p:nvPr/>
          </p:nvSpPr>
          <p:spPr bwMode="auto">
            <a:xfrm>
              <a:off x="3531" y="1397"/>
              <a:ext cx="0" cy="1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57" name="Text Box 142"/>
          <p:cNvSpPr txBox="1">
            <a:spLocks noChangeArrowheads="1"/>
          </p:cNvSpPr>
          <p:nvPr/>
        </p:nvSpPr>
        <p:spPr bwMode="auto">
          <a:xfrm>
            <a:off x="1403648" y="2636912"/>
            <a:ext cx="79570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 dirty="0"/>
              <a:t>4kTR</a:t>
            </a:r>
          </a:p>
        </p:txBody>
      </p:sp>
      <p:graphicFrame>
        <p:nvGraphicFramePr>
          <p:cNvPr id="58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270703"/>
              </p:ext>
            </p:extLst>
          </p:nvPr>
        </p:nvGraphicFramePr>
        <p:xfrm>
          <a:off x="4716016" y="1700808"/>
          <a:ext cx="3946673" cy="75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0" name="Equação" r:id="rId3" imgW="1981200" imgH="381000" progId="Equation.3">
                  <p:embed/>
                </p:oleObj>
              </mc:Choice>
              <mc:Fallback>
                <p:oleObj name="Equação" r:id="rId3" imgW="1981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700808"/>
                        <a:ext cx="3946673" cy="758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08521"/>
              </p:ext>
            </p:extLst>
          </p:nvPr>
        </p:nvGraphicFramePr>
        <p:xfrm>
          <a:off x="4788024" y="2852936"/>
          <a:ext cx="1264294" cy="41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1" name="Equação" r:id="rId5" imgW="647419" imgH="215806" progId="Equation.3">
                  <p:embed/>
                </p:oleObj>
              </mc:Choice>
              <mc:Fallback>
                <p:oleObj name="Equação" r:id="rId5" imgW="64741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852936"/>
                        <a:ext cx="1264294" cy="418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326669"/>
              </p:ext>
            </p:extLst>
          </p:nvPr>
        </p:nvGraphicFramePr>
        <p:xfrm>
          <a:off x="6700962" y="2852936"/>
          <a:ext cx="2443038" cy="50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2" name="Equação" r:id="rId7" imgW="1028254" imgH="215806" progId="Equation.3">
                  <p:embed/>
                </p:oleObj>
              </mc:Choice>
              <mc:Fallback>
                <p:oleObj name="Equação" r:id="rId7" imgW="102825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962" y="2852936"/>
                        <a:ext cx="2443038" cy="50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AutoShape 146"/>
          <p:cNvSpPr>
            <a:spLocks noChangeArrowheads="1"/>
          </p:cNvSpPr>
          <p:nvPr/>
        </p:nvSpPr>
        <p:spPr bwMode="auto">
          <a:xfrm>
            <a:off x="6228184" y="3068960"/>
            <a:ext cx="472779" cy="144015"/>
          </a:xfrm>
          <a:prstGeom prst="rightArrow">
            <a:avLst>
              <a:gd name="adj1" fmla="val 50000"/>
              <a:gd name="adj2" fmla="val 22472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0" y="3501008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000" dirty="0" smtClean="0"/>
              <a:t>Observe neste exemplo que o valor quadrático médio da tensão de ruído no capacitor independe de R.</a:t>
            </a:r>
          </a:p>
          <a:p>
            <a:pPr lvl="1"/>
            <a:r>
              <a:rPr lang="pt-BR" altLang="pt-BR" sz="2000" dirty="0" smtClean="0"/>
              <a:t>Como:</a:t>
            </a:r>
          </a:p>
        </p:txBody>
      </p:sp>
      <p:graphicFrame>
        <p:nvGraphicFramePr>
          <p:cNvPr id="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17061"/>
              </p:ext>
            </p:extLst>
          </p:nvPr>
        </p:nvGraphicFramePr>
        <p:xfrm>
          <a:off x="1835696" y="4149080"/>
          <a:ext cx="1886273" cy="46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3" name="Equação" r:id="rId9" imgW="863225" imgH="215806" progId="Equation.3">
                  <p:embed/>
                </p:oleObj>
              </mc:Choice>
              <mc:Fallback>
                <p:oleObj name="Equação" r:id="rId9" imgW="86322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149080"/>
                        <a:ext cx="1886273" cy="467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068351"/>
              </p:ext>
            </p:extLst>
          </p:nvPr>
        </p:nvGraphicFramePr>
        <p:xfrm>
          <a:off x="4283968" y="4005064"/>
          <a:ext cx="1786335" cy="81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4" name="Equação" r:id="rId11" imgW="1028700" imgH="469900" progId="Equation.3">
                  <p:embed/>
                </p:oleObj>
              </mc:Choice>
              <mc:Fallback>
                <p:oleObj name="Equação" r:id="rId11" imgW="1028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005064"/>
                        <a:ext cx="1786335" cy="815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0" y="4581128"/>
            <a:ext cx="91440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pt-BR" altLang="pt-BR" sz="1600" b="0" dirty="0">
                <a:solidFill>
                  <a:srgbClr val="000099"/>
                </a:solidFill>
              </a:rPr>
              <a:t>Explicação:</a:t>
            </a:r>
          </a:p>
          <a:p>
            <a:pPr lvl="2"/>
            <a:r>
              <a:rPr lang="pt-BR" altLang="pt-BR" sz="1600" b="0" dirty="0"/>
              <a:t>Conforme o resistor R aumenta a largura de faixa do circuito diminui, mantendo a relação acima constante.</a:t>
            </a:r>
          </a:p>
          <a:p>
            <a:pPr lvl="2"/>
            <a:r>
              <a:rPr lang="pt-BR" altLang="pt-BR" sz="1600" b="0" dirty="0"/>
              <a:t>Assim:</a:t>
            </a:r>
          </a:p>
        </p:txBody>
      </p:sp>
      <p:graphicFrame>
        <p:nvGraphicFramePr>
          <p:cNvPr id="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874761"/>
              </p:ext>
            </p:extLst>
          </p:nvPr>
        </p:nvGraphicFramePr>
        <p:xfrm>
          <a:off x="1979712" y="5661248"/>
          <a:ext cx="978024" cy="56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5" name="Equation" r:id="rId13" imgW="622030" imgH="355446" progId="Equation.3">
                  <p:embed/>
                </p:oleObj>
              </mc:Choice>
              <mc:Fallback>
                <p:oleObj name="Equation" r:id="rId13" imgW="62203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661248"/>
                        <a:ext cx="978024" cy="567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56850"/>
              </p:ext>
            </p:extLst>
          </p:nvPr>
        </p:nvGraphicFramePr>
        <p:xfrm>
          <a:off x="4139952" y="5445224"/>
          <a:ext cx="3627983" cy="69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6" name="Equação" r:id="rId15" imgW="1981200" imgH="381000" progId="Equation.3">
                  <p:embed/>
                </p:oleObj>
              </mc:Choice>
              <mc:Fallback>
                <p:oleObj name="Equação" r:id="rId15" imgW="1981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445224"/>
                        <a:ext cx="3627983" cy="697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862826"/>
              </p:ext>
            </p:extLst>
          </p:nvPr>
        </p:nvGraphicFramePr>
        <p:xfrm>
          <a:off x="4211961" y="6372944"/>
          <a:ext cx="1161628" cy="384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7" name="Equação" r:id="rId16" imgW="647419" imgH="215806" progId="Equation.3">
                  <p:embed/>
                </p:oleObj>
              </mc:Choice>
              <mc:Fallback>
                <p:oleObj name="Equação" r:id="rId16" imgW="64741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1" y="6372944"/>
                        <a:ext cx="1161628" cy="384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130472"/>
              </p:ext>
            </p:extLst>
          </p:nvPr>
        </p:nvGraphicFramePr>
        <p:xfrm>
          <a:off x="6228185" y="6372944"/>
          <a:ext cx="1836316" cy="3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8" name="Equação" r:id="rId17" imgW="1028254" imgH="215806" progId="Equation.3">
                  <p:embed/>
                </p:oleObj>
              </mc:Choice>
              <mc:Fallback>
                <p:oleObj name="Equação" r:id="rId17" imgW="102825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5" y="6372944"/>
                        <a:ext cx="1836316" cy="3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AutoShape 146"/>
          <p:cNvSpPr>
            <a:spLocks noChangeArrowheads="1"/>
          </p:cNvSpPr>
          <p:nvPr/>
        </p:nvSpPr>
        <p:spPr bwMode="auto">
          <a:xfrm>
            <a:off x="5436097" y="6516960"/>
            <a:ext cx="762372" cy="208756"/>
          </a:xfrm>
          <a:prstGeom prst="rightArrow">
            <a:avLst>
              <a:gd name="adj1" fmla="val 50000"/>
              <a:gd name="adj2" fmla="val 22472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45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 de banda estreita</a:t>
            </a:r>
            <a:endParaRPr lang="pt-BR" dirty="0"/>
          </a:p>
        </p:txBody>
      </p:sp>
      <p:pic>
        <p:nvPicPr>
          <p:cNvPr id="265219" name="Picture 3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68" r="45461" b="2737"/>
          <a:stretch/>
        </p:blipFill>
        <p:spPr bwMode="auto">
          <a:xfrm>
            <a:off x="6084168" y="1772816"/>
            <a:ext cx="2951219" cy="39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268760"/>
            <a:ext cx="6372200" cy="5472608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O receptor </a:t>
            </a:r>
            <a:r>
              <a:rPr lang="pt-BR" dirty="0" smtClean="0"/>
              <a:t>normalmente </a:t>
            </a:r>
            <a:r>
              <a:rPr lang="pt-BR" dirty="0"/>
              <a:t>inclui alguma provisão para </a:t>
            </a:r>
            <a:r>
              <a:rPr lang="pt-BR" dirty="0" err="1"/>
              <a:t>pré</a:t>
            </a:r>
            <a:r>
              <a:rPr lang="pt-BR" dirty="0"/>
              <a:t>-processar o sinal recebido.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pré-processamento pode assumir a forma de um filtro de banda estreita cuja largura de banda </a:t>
            </a:r>
            <a:r>
              <a:rPr lang="pt-BR" dirty="0" smtClean="0"/>
              <a:t>é suficientemente </a:t>
            </a:r>
            <a:r>
              <a:rPr lang="pt-BR" dirty="0"/>
              <a:t>grande para passar a componente modulada do sinal recebido </a:t>
            </a:r>
            <a:r>
              <a:rPr lang="pt-BR" dirty="0" smtClean="0"/>
              <a:t>sem </a:t>
            </a:r>
            <a:r>
              <a:rPr lang="pt-BR" dirty="0"/>
              <a:t>distorção, mas não tão grande a ponto de admitir um ruído </a:t>
            </a:r>
            <a:r>
              <a:rPr lang="pt-BR" dirty="0" smtClean="0"/>
              <a:t>excessivo. </a:t>
            </a:r>
          </a:p>
          <a:p>
            <a:r>
              <a:rPr lang="pt-BR" dirty="0" smtClean="0"/>
              <a:t>O </a:t>
            </a:r>
            <a:r>
              <a:rPr lang="pt-BR" dirty="0"/>
              <a:t>processo de ruído que aparece na saída de tal filtro é chamado de </a:t>
            </a:r>
            <a:r>
              <a:rPr lang="pt-BR" b="1" dirty="0"/>
              <a:t>ruído de banda estreita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Uma </a:t>
            </a:r>
            <a:r>
              <a:rPr lang="pt-BR" dirty="0"/>
              <a:t>função amostral n(t) de tal </a:t>
            </a:r>
            <a:r>
              <a:rPr lang="pt-BR" dirty="0" smtClean="0"/>
              <a:t>processo, com componentes </a:t>
            </a:r>
            <a:r>
              <a:rPr lang="pt-BR" dirty="0"/>
              <a:t>espectrais do ruído de banda estreita concentradas em torno </a:t>
            </a:r>
            <a:r>
              <a:rPr lang="pt-BR" dirty="0" smtClean="0"/>
              <a:t>uma </a:t>
            </a:r>
            <a:r>
              <a:rPr lang="pt-BR" dirty="0"/>
              <a:t>frequência de banda média </a:t>
            </a:r>
            <a:r>
              <a:rPr lang="pt-BR" dirty="0" smtClean="0"/>
              <a:t>±</a:t>
            </a:r>
            <a:r>
              <a:rPr lang="pt-BR" dirty="0" err="1" smtClean="0"/>
              <a:t>f</a:t>
            </a:r>
            <a:r>
              <a:rPr lang="pt-BR" baseline="-25000" dirty="0" err="1" smtClean="0"/>
              <a:t>c</a:t>
            </a:r>
            <a:r>
              <a:rPr lang="pt-BR" dirty="0"/>
              <a:t>, </a:t>
            </a:r>
            <a:r>
              <a:rPr lang="pt-BR" dirty="0" smtClean="0"/>
              <a:t>é similar </a:t>
            </a:r>
            <a:r>
              <a:rPr lang="pt-BR" dirty="0"/>
              <a:t>à onda senoidal de frequência </a:t>
            </a:r>
            <a:r>
              <a:rPr lang="pt-BR" dirty="0" err="1" smtClean="0"/>
              <a:t>f</a:t>
            </a:r>
            <a:r>
              <a:rPr lang="pt-BR" baseline="-25000" dirty="0" err="1" smtClean="0"/>
              <a:t>c</a:t>
            </a:r>
            <a:r>
              <a:rPr lang="pt-BR" dirty="0" smtClean="0"/>
              <a:t> que </a:t>
            </a:r>
            <a:r>
              <a:rPr lang="pt-BR" dirty="0"/>
              <a:t>ondula lentamente tanto em amplitude quanto em </a:t>
            </a:r>
            <a:r>
              <a:rPr lang="pt-BR" dirty="0" smtClean="0"/>
              <a:t>fase. </a:t>
            </a:r>
          </a:p>
          <a:p>
            <a:r>
              <a:rPr lang="pt-BR" dirty="0" smtClean="0"/>
              <a:t>Para analisar matematicamente </a:t>
            </a:r>
            <a:r>
              <a:rPr lang="pt-BR" dirty="0"/>
              <a:t>os efeitos </a:t>
            </a:r>
            <a:r>
              <a:rPr lang="pt-BR" dirty="0" smtClean="0"/>
              <a:t>sistêmicos de </a:t>
            </a:r>
            <a:r>
              <a:rPr lang="pt-BR" dirty="0"/>
              <a:t>um ruído de banda </a:t>
            </a:r>
            <a:r>
              <a:rPr lang="pt-BR" dirty="0" smtClean="0"/>
              <a:t>estreita, </a:t>
            </a:r>
            <a:r>
              <a:rPr lang="pt-BR" dirty="0"/>
              <a:t>precisamos </a:t>
            </a:r>
            <a:r>
              <a:rPr lang="pt-BR" dirty="0" smtClean="0"/>
              <a:t>representá-lo por:</a:t>
            </a:r>
          </a:p>
          <a:p>
            <a:pPr lvl="1"/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um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 de componentes chamadas de componentes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 fase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quadratura</a:t>
            </a:r>
            <a:r>
              <a:rPr lang="pt-BR" dirty="0" smtClean="0"/>
              <a:t>; ou </a:t>
            </a:r>
          </a:p>
          <a:p>
            <a:pPr lvl="1"/>
            <a:r>
              <a:rPr lang="pt-BR" dirty="0" smtClean="0"/>
              <a:t>duas </a:t>
            </a:r>
            <a:r>
              <a:rPr lang="pt-BR" dirty="0"/>
              <a:t>outras componentes chamadas de envoltória e fase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0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Representação do ruído de banda estreita em termos de componentes em fase e em </a:t>
            </a:r>
            <a:r>
              <a:rPr lang="pt-BR" dirty="0" smtClean="0"/>
              <a:t>quadratura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60848"/>
            <a:ext cx="6084168" cy="4797152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Consideremos um ruído de banda estreita n(t) de largura de banda 2B centrado na frequência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dirty="0"/>
              <a:t>, como </a:t>
            </a:r>
            <a:r>
              <a:rPr lang="pt-BR" dirty="0" smtClean="0"/>
              <a:t>ilustrado. </a:t>
            </a:r>
            <a:r>
              <a:rPr lang="pt-BR" dirty="0"/>
              <a:t>À luz da teoria de sinais e sistemas passa-faixa, podemos representar n(t) na forma canônica (padrão</a:t>
            </a:r>
            <a:r>
              <a:rPr lang="pt-BR" dirty="0" smtClean="0"/>
              <a:t>):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em que </a:t>
            </a:r>
            <a:r>
              <a:rPr lang="pt-BR" dirty="0" err="1" smtClean="0"/>
              <a:t>n</a:t>
            </a:r>
            <a:r>
              <a:rPr lang="pt-BR" baseline="-25000" dirty="0" err="1" smtClean="0"/>
              <a:t>I</a:t>
            </a:r>
            <a:r>
              <a:rPr lang="pt-BR" dirty="0" smtClean="0"/>
              <a:t>(t</a:t>
            </a:r>
            <a:r>
              <a:rPr lang="pt-BR" dirty="0"/>
              <a:t>) é </a:t>
            </a:r>
            <a:r>
              <a:rPr lang="pt-BR" dirty="0" smtClean="0"/>
              <a:t>a componente </a:t>
            </a:r>
            <a:r>
              <a:rPr lang="pt-BR" b="1" dirty="0"/>
              <a:t>em fase </a:t>
            </a:r>
            <a:r>
              <a:rPr lang="pt-BR" dirty="0"/>
              <a:t>de n(t), e </a:t>
            </a:r>
            <a:r>
              <a:rPr lang="pt-BR" dirty="0" err="1"/>
              <a:t>n</a:t>
            </a:r>
            <a:r>
              <a:rPr lang="pt-BR" baseline="-25000" dirty="0" err="1"/>
              <a:t>Q</a:t>
            </a:r>
            <a:r>
              <a:rPr lang="pt-BR" dirty="0"/>
              <a:t>(t) é </a:t>
            </a:r>
            <a:r>
              <a:rPr lang="pt-BR" dirty="0" smtClean="0"/>
              <a:t>a </a:t>
            </a:r>
            <a:r>
              <a:rPr lang="pt-BR" dirty="0"/>
              <a:t>componente </a:t>
            </a:r>
            <a:r>
              <a:rPr lang="pt-BR" b="1" dirty="0"/>
              <a:t>em quadratura </a:t>
            </a:r>
            <a:r>
              <a:rPr lang="pt-BR" dirty="0"/>
              <a:t>de n(t). Ambas são sinais </a:t>
            </a:r>
            <a:r>
              <a:rPr lang="pt-BR" dirty="0" err="1"/>
              <a:t>passa-baixas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Dado </a:t>
            </a:r>
            <a:r>
              <a:rPr lang="pt-BR" dirty="0"/>
              <a:t>o ruído de banda estreita n(t), podemos extrair suas componentes em fase e em quadratura utilizando o esquema mostrado na </a:t>
            </a:r>
            <a:r>
              <a:rPr lang="pt-BR" dirty="0" smtClean="0"/>
              <a:t>figura. </a:t>
            </a:r>
          </a:p>
          <a:p>
            <a:r>
              <a:rPr lang="pt-BR" dirty="0" smtClean="0"/>
              <a:t>Assume-se </a:t>
            </a:r>
            <a:r>
              <a:rPr lang="pt-BR" dirty="0"/>
              <a:t>que os dois filtros </a:t>
            </a:r>
            <a:r>
              <a:rPr lang="pt-BR" dirty="0" err="1"/>
              <a:t>passa-baixas</a:t>
            </a:r>
            <a:r>
              <a:rPr lang="pt-BR" dirty="0"/>
              <a:t> </a:t>
            </a:r>
            <a:r>
              <a:rPr lang="pt-BR" dirty="0" smtClean="0"/>
              <a:t>ideais</a:t>
            </a:r>
            <a:r>
              <a:rPr lang="pt-BR" dirty="0"/>
              <a:t>, cada um tendo uma largura de banda igual a B (isto é, metade da largura de banda do ruído de banda estreita n(t)). </a:t>
            </a: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esquemas das Figuras </a:t>
            </a:r>
            <a:r>
              <a:rPr lang="pt-BR" dirty="0" smtClean="0"/>
              <a:t>a </a:t>
            </a:r>
            <a:r>
              <a:rPr lang="pt-BR" dirty="0"/>
              <a:t>e </a:t>
            </a:r>
            <a:r>
              <a:rPr lang="pt-BR" dirty="0" smtClean="0"/>
              <a:t>b podem ser </a:t>
            </a:r>
            <a:r>
              <a:rPr lang="pt-BR" dirty="0"/>
              <a:t>vistos como analisador e sintetizador de ruído de banda estreita, respectivamente. 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816424" cy="4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88024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(16)</a:t>
            </a:r>
            <a:endParaRPr lang="pt-BR" dirty="0"/>
          </a:p>
        </p:txBody>
      </p:sp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880320" cy="427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9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Representação do ruído de banda estreita em termos de componentes em fase e em quadratura</a:t>
            </a:r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181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948264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(17)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948264" y="54452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(18)</a:t>
            </a:r>
            <a:endParaRPr lang="pt-BR" dirty="0"/>
          </a:p>
        </p:txBody>
      </p:sp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48375"/>
            <a:ext cx="52006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3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Representação do ruído de banda estreita</a:t>
            </a:r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2050"/>
            <a:ext cx="49339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39952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(19)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07904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Ruído em Sistemas de Modulação CW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67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Para </a:t>
            </a:r>
            <a:r>
              <a:rPr lang="pt-BR" dirty="0" smtClean="0"/>
              <a:t>uma </a:t>
            </a:r>
            <a:r>
              <a:rPr lang="pt-BR" dirty="0"/>
              <a:t>análise do ruído em sistemas de modulação </a:t>
            </a:r>
            <a:r>
              <a:rPr lang="pt-BR" dirty="0" smtClean="0"/>
              <a:t>CW precisamos ter </a:t>
            </a:r>
            <a:r>
              <a:rPr lang="pt-BR" dirty="0"/>
              <a:t>um modelo de receptor. </a:t>
            </a:r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/>
              <a:t>formulação de tal modelo, a prática comum é modelar o ruído do receptor (ruído do canal) como aditivo, branco e gaussiano. </a:t>
            </a:r>
            <a:endParaRPr lang="pt-BR" dirty="0" smtClean="0"/>
          </a:p>
          <a:p>
            <a:r>
              <a:rPr lang="pt-BR" dirty="0" smtClean="0"/>
              <a:t>Essas </a:t>
            </a:r>
            <a:r>
              <a:rPr lang="pt-BR" dirty="0"/>
              <a:t>considerações simplificadoras nos permitem obter um entendimento básico da maneira como o ruído afeta o desempenho do receptor. </a:t>
            </a:r>
            <a:endParaRPr lang="pt-BR" dirty="0" smtClean="0"/>
          </a:p>
          <a:p>
            <a:pPr lvl="1"/>
            <a:r>
              <a:rPr lang="pt-BR" dirty="0" smtClean="0"/>
              <a:t>Além </a:t>
            </a:r>
            <a:r>
              <a:rPr lang="pt-BR" dirty="0"/>
              <a:t>disso, ela fornece uma estrutura </a:t>
            </a:r>
            <a:r>
              <a:rPr lang="pt-BR" dirty="0" smtClean="0"/>
              <a:t>para </a:t>
            </a:r>
            <a:r>
              <a:rPr lang="pt-BR" dirty="0"/>
              <a:t>a comparação dos desempenhos em relação a ruído dos diferentes esquemas de modulação-</a:t>
            </a:r>
            <a:r>
              <a:rPr lang="pt-BR" dirty="0" err="1"/>
              <a:t>demodulação</a:t>
            </a:r>
            <a:r>
              <a:rPr lang="pt-BR" dirty="0"/>
              <a:t> </a:t>
            </a:r>
            <a:r>
              <a:rPr lang="pt-BR" dirty="0" smtClean="0"/>
              <a:t>CW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2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pt-BR" b="0" dirty="0" smtClean="0"/>
              <a:t>O termo ruído é normalmente utilizado para designar ondas indesejadas que tendem a perturbar a transmissão e o processamento de sinais em sistemas de comunicação e sobre as quais temos um controle incompleto. </a:t>
            </a:r>
          </a:p>
          <a:p>
            <a:r>
              <a:rPr lang="pt-BR" b="0" dirty="0" smtClean="0"/>
              <a:t>Na prática, verificamos que há muitas fontes potenciais de ruído em um sistema de comunicação. </a:t>
            </a:r>
          </a:p>
          <a:p>
            <a:pPr lvl="1"/>
            <a:r>
              <a:rPr lang="pt-BR" b="0" dirty="0" smtClean="0"/>
              <a:t>As fontes de ruído podem ser externas ao sistema (por exemplo, ruído atmosférico, ruído galáctico e ruído provocado pelo homem) ou internas ao sistema.</a:t>
            </a:r>
          </a:p>
          <a:p>
            <a:r>
              <a:rPr lang="pt-BR" b="0" dirty="0" smtClean="0"/>
              <a:t>A segunda categoria inclui um importante tipo de ruído que surge devido às flutuações espontâneas de corrente ou tensão em circuitos elétricos. </a:t>
            </a:r>
          </a:p>
          <a:p>
            <a:pPr lvl="1"/>
            <a:r>
              <a:rPr lang="pt-BR" b="0" dirty="0" smtClean="0"/>
              <a:t>Esse tipo de ruído representa uma limitação básica à transmissão ou detecção de sinais em sistemas de comunicação, que envolvem a utilização de dispositivos eletrônicos. Os dois exemplos mais comuns de flutuações espontâneas em circuitos elétricos são o ruído impulsivo e o ruído térmico.</a:t>
            </a:r>
          </a:p>
          <a:p>
            <a:pPr marL="0" indent="0">
              <a:buNone/>
            </a:pPr>
            <a:endParaRPr lang="pt-BR" b="0" dirty="0" smtClean="0"/>
          </a:p>
        </p:txBody>
      </p:sp>
    </p:spTree>
    <p:extLst>
      <p:ext uri="{BB962C8B-B14F-4D97-AF65-F5344CB8AC3E}">
        <p14:creationId xmlns:p14="http://schemas.microsoft.com/office/powerpoint/2010/main" val="10662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do Receptor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Principais atributos:</a:t>
            </a:r>
          </a:p>
          <a:p>
            <a:pPr lvl="1"/>
            <a:r>
              <a:rPr lang="pt-BR" dirty="0" smtClean="0"/>
              <a:t>Fornece </a:t>
            </a:r>
            <a:r>
              <a:rPr lang="pt-BR" dirty="0"/>
              <a:t>uma descrição adequada da forma do ruído de receptor que é de interesse </a:t>
            </a:r>
            <a:r>
              <a:rPr lang="pt-BR" dirty="0" smtClean="0"/>
              <a:t>comum.</a:t>
            </a:r>
          </a:p>
          <a:p>
            <a:pPr lvl="1"/>
            <a:r>
              <a:rPr lang="pt-BR" dirty="0"/>
              <a:t>L</a:t>
            </a:r>
            <a:r>
              <a:rPr lang="pt-BR" dirty="0" smtClean="0"/>
              <a:t>eva </a:t>
            </a:r>
            <a:r>
              <a:rPr lang="pt-BR" dirty="0"/>
              <a:t>em consideração a filtragem inerente e as características de modulação do sistema. </a:t>
            </a:r>
          </a:p>
          <a:p>
            <a:pPr lvl="1"/>
            <a:r>
              <a:rPr lang="pt-BR" dirty="0" smtClean="0"/>
              <a:t>É suficientemente </a:t>
            </a:r>
            <a:r>
              <a:rPr lang="pt-BR" dirty="0"/>
              <a:t>simples de modo que uma análise estatística seja possível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85184"/>
            <a:ext cx="559368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7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47260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 </a:t>
            </a:r>
            <a:r>
              <a:rPr lang="pt-BR" dirty="0"/>
              <a:t>prática usual é assumir que o ruído w(t) é aditivo, branco e gaussiano. </a:t>
            </a:r>
            <a:endParaRPr lang="pt-BR" dirty="0" smtClean="0"/>
          </a:p>
          <a:p>
            <a:pPr lvl="1"/>
            <a:r>
              <a:rPr lang="pt-BR" dirty="0" smtClean="0"/>
              <a:t>suposição precisa para a faixa de frequência da maioria das aplicações. </a:t>
            </a:r>
          </a:p>
          <a:p>
            <a:pPr lvl="1"/>
            <a:r>
              <a:rPr lang="pt-BR" dirty="0" smtClean="0"/>
              <a:t>simplifica conveniente aos </a:t>
            </a:r>
            <a:r>
              <a:rPr lang="pt-BR" dirty="0"/>
              <a:t>cálculos </a:t>
            </a:r>
            <a:r>
              <a:rPr lang="pt-BR" dirty="0" smtClean="0"/>
              <a:t>matemáticos, permitindo que </a:t>
            </a:r>
            <a:r>
              <a:rPr lang="pt-BR" dirty="0"/>
              <a:t>a densidade espectral de potência do ruído w(t) seja denotada por N</a:t>
            </a:r>
            <a:r>
              <a:rPr lang="pt-BR" baseline="-25000" dirty="0"/>
              <a:t>0</a:t>
            </a:r>
            <a:r>
              <a:rPr lang="pt-BR" dirty="0"/>
              <a:t>/2, definida tanto para frequências positivas quanto negativas. Ou seja, N</a:t>
            </a:r>
            <a:r>
              <a:rPr lang="pt-BR" baseline="-25000" dirty="0"/>
              <a:t>0</a:t>
            </a:r>
            <a:r>
              <a:rPr lang="pt-BR" dirty="0"/>
              <a:t> é a potência de ruído média por unidade de largura de banda medida na etapa de entrada do receptor. </a:t>
            </a:r>
            <a:endParaRPr lang="pt-BR" dirty="0" smtClean="0"/>
          </a:p>
          <a:p>
            <a:pPr lvl="1"/>
            <a:r>
              <a:rPr lang="pt-BR" dirty="0" smtClean="0"/>
              <a:t>Também </a:t>
            </a:r>
            <a:r>
              <a:rPr lang="pt-BR" dirty="0"/>
              <a:t>supomos que o filtro passa-faixa no modelo do receptor </a:t>
            </a:r>
            <a:r>
              <a:rPr lang="pt-BR" dirty="0" smtClean="0"/>
              <a:t>é </a:t>
            </a:r>
            <a:r>
              <a:rPr lang="pt-BR" dirty="0"/>
              <a:t>ideal, tendo uma largura de banda igual à largura de banda de transmissão B</a:t>
            </a:r>
            <a:r>
              <a:rPr lang="pt-BR" baseline="-25000" dirty="0"/>
              <a:t>T</a:t>
            </a:r>
            <a:r>
              <a:rPr lang="pt-BR" dirty="0"/>
              <a:t> do sinal modulado s(t) e uma frequência de banda média igual à frequência de portadora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dirty="0"/>
              <a:t>. </a:t>
            </a:r>
            <a:endParaRPr lang="pt-BR" dirty="0" smtClean="0"/>
          </a:p>
          <a:p>
            <a:pPr lvl="2"/>
            <a:r>
              <a:rPr lang="pt-BR" dirty="0" smtClean="0"/>
              <a:t>Suposição válida para </a:t>
            </a:r>
            <a:r>
              <a:rPr lang="pt-BR" dirty="0"/>
              <a:t>modulação de banda lateral dupla e portadora suprimida (DSB-SC), modulação em amplitude padrão (AM) e modulação </a:t>
            </a:r>
            <a:r>
              <a:rPr lang="pt-BR" dirty="0" smtClean="0"/>
              <a:t>em </a:t>
            </a:r>
            <a:r>
              <a:rPr lang="pt-BR" dirty="0"/>
              <a:t>frequência (FM). </a:t>
            </a:r>
            <a:endParaRPr lang="pt-BR" dirty="0" smtClean="0"/>
          </a:p>
          <a:p>
            <a:pPr lvl="2"/>
            <a:r>
              <a:rPr lang="pt-BR" dirty="0" smtClean="0"/>
              <a:t>Os </a:t>
            </a:r>
            <a:r>
              <a:rPr lang="pt-BR" dirty="0"/>
              <a:t>casos de modulação de banda lateral única (SSB) e de modulação de banda lateral vestigial (VSB) requerem considerações especiais. </a:t>
            </a:r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3145411" cy="7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do receptor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47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85184"/>
            <a:ext cx="4176464" cy="102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do receptor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Tomando a frequência de banda média do filtro passa-faixa como a mesma frequência de portadora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dirty="0"/>
              <a:t>, podemos modelar a densidade espectral de potência SN( f) do ruído n(t), resultante da passagem do ruído branco w(t) através do </a:t>
            </a:r>
            <a:r>
              <a:rPr lang="pt-BR" dirty="0" smtClean="0"/>
              <a:t>filtro. </a:t>
            </a:r>
          </a:p>
          <a:p>
            <a:r>
              <a:rPr lang="pt-BR" dirty="0" smtClean="0"/>
              <a:t>Tipicamente</a:t>
            </a:r>
            <a:r>
              <a:rPr lang="pt-BR" dirty="0"/>
              <a:t>, a frequência de portadora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dirty="0"/>
              <a:t> é grande em comparação com a largura de banda de transmissão B</a:t>
            </a:r>
            <a:r>
              <a:rPr lang="pt-BR" baseline="-25000" dirty="0"/>
              <a:t>T</a:t>
            </a:r>
            <a:r>
              <a:rPr lang="pt-BR" dirty="0"/>
              <a:t>. Podemos, portanto, tratar o ruído filtrado n(t) como um ruído de banda estreita representado na forma </a:t>
            </a:r>
            <a:r>
              <a:rPr lang="pt-BR" dirty="0" smtClean="0"/>
              <a:t>canônica:</a:t>
            </a:r>
            <a:endParaRPr lang="pt-BR" dirty="0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4536504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44208" y="45091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(21)</a:t>
            </a:r>
            <a:endParaRPr lang="pt-BR" dirty="0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8" y="4941168"/>
            <a:ext cx="37305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31840" y="63093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2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077072"/>
            <a:ext cx="347979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Modelo do receptor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2880320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s(t</a:t>
            </a:r>
            <a:r>
              <a:rPr lang="pt-BR" dirty="0"/>
              <a:t>) </a:t>
            </a:r>
            <a:r>
              <a:rPr lang="pt-BR" dirty="0" smtClean="0"/>
              <a:t>depende do </a:t>
            </a:r>
            <a:r>
              <a:rPr lang="pt-BR" dirty="0"/>
              <a:t>tipo de modulação utilizada, mas em qualquer caso a potência de ruído média na entrada do </a:t>
            </a:r>
            <a:r>
              <a:rPr lang="pt-BR" dirty="0" err="1"/>
              <a:t>demodulador</a:t>
            </a:r>
            <a:r>
              <a:rPr lang="pt-BR" dirty="0"/>
              <a:t> será igual à área total sob a curva da densidade espectral de potência S</a:t>
            </a:r>
            <a:r>
              <a:rPr lang="pt-BR" baseline="-25000" dirty="0"/>
              <a:t>N</a:t>
            </a:r>
            <a:r>
              <a:rPr lang="pt-BR" dirty="0"/>
              <a:t>( f</a:t>
            </a:r>
            <a:r>
              <a:rPr lang="pt-BR" dirty="0" smtClean="0"/>
              <a:t>).</a:t>
            </a:r>
          </a:p>
          <a:p>
            <a:r>
              <a:rPr lang="pt-BR" dirty="0"/>
              <a:t>A </a:t>
            </a:r>
            <a:r>
              <a:rPr lang="pt-BR" dirty="0" smtClean="0"/>
              <a:t>figura mostra que </a:t>
            </a:r>
            <a:r>
              <a:rPr lang="pt-BR" dirty="0"/>
              <a:t>a potência de ruído média é igual a N</a:t>
            </a:r>
            <a:r>
              <a:rPr lang="pt-BR" baseline="-25000" dirty="0"/>
              <a:t>0</a:t>
            </a:r>
            <a:r>
              <a:rPr lang="pt-BR" dirty="0"/>
              <a:t>B</a:t>
            </a:r>
            <a:r>
              <a:rPr lang="pt-BR" baseline="-25000" dirty="0"/>
              <a:t>T</a:t>
            </a:r>
            <a:r>
              <a:rPr lang="pt-BR" dirty="0"/>
              <a:t>. Dado o formato de s(t), podemos </a:t>
            </a:r>
            <a:r>
              <a:rPr lang="pt-BR" dirty="0" smtClean="0"/>
              <a:t>determinar </a:t>
            </a:r>
            <a:r>
              <a:rPr lang="pt-BR" dirty="0"/>
              <a:t>a potência média do sinal na entrada do </a:t>
            </a:r>
            <a:r>
              <a:rPr lang="pt-BR" dirty="0" err="1"/>
              <a:t>demodulador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Com </a:t>
            </a:r>
            <a:r>
              <a:rPr lang="pt-BR" dirty="0"/>
              <a:t>o sinal modulado s(t) e o sinal filtrado n(t) aparecendo aditivamente na entrada do </a:t>
            </a:r>
            <a:r>
              <a:rPr lang="pt-BR" dirty="0" err="1" smtClean="0"/>
              <a:t>demodulador</a:t>
            </a:r>
            <a:r>
              <a:rPr lang="pt-BR" dirty="0" smtClean="0"/>
              <a:t>, </a:t>
            </a:r>
            <a:r>
              <a:rPr lang="pt-BR" dirty="0"/>
              <a:t>podemos </a:t>
            </a:r>
            <a:r>
              <a:rPr lang="pt-BR" dirty="0" smtClean="0"/>
              <a:t>definir </a:t>
            </a:r>
            <a:r>
              <a:rPr lang="pt-BR" dirty="0"/>
              <a:t>uma relação sinal-ruído de entrada, (SNR)</a:t>
            </a:r>
            <a:r>
              <a:rPr lang="pt-BR" baseline="-25000" dirty="0"/>
              <a:t>I</a:t>
            </a:r>
            <a:r>
              <a:rPr lang="pt-BR" dirty="0"/>
              <a:t>, como a razão entre a potência média do sinal modulado s(t) e a potência média do ruído filtrado n(t).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4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289982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Modelo do receptor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744416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Uma </a:t>
            </a:r>
            <a:r>
              <a:rPr lang="pt-BR" dirty="0"/>
              <a:t>medida mais útil de desempenho em relação a ruído, entretanto, é a relação sinal-ruído de saída, (SNR)</a:t>
            </a:r>
            <a:r>
              <a:rPr lang="pt-BR" baseline="-25000" dirty="0"/>
              <a:t>O</a:t>
            </a:r>
            <a:r>
              <a:rPr lang="pt-BR" dirty="0"/>
              <a:t>, definida como a razão entre a potência média do sinal de mensagem </a:t>
            </a:r>
            <a:r>
              <a:rPr lang="pt-BR" dirty="0" err="1"/>
              <a:t>demodulado</a:t>
            </a:r>
            <a:r>
              <a:rPr lang="pt-BR" dirty="0"/>
              <a:t> e a potência média do ruído, ambas medidas na saída do receptor.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relação sinal-ruído de saída fornece uma medida intuitiva para descrever a fidelidade com que o processo de </a:t>
            </a:r>
            <a:r>
              <a:rPr lang="pt-BR" dirty="0" err="1"/>
              <a:t>demodulação</a:t>
            </a:r>
            <a:r>
              <a:rPr lang="pt-BR" dirty="0"/>
              <a:t> no receptor recupera o sinal de mensagem a partir do sinal modulado na presença de ruído aditivo. </a:t>
            </a:r>
            <a:endParaRPr lang="pt-BR" dirty="0" smtClean="0"/>
          </a:p>
          <a:p>
            <a:r>
              <a:rPr lang="pt-BR" dirty="0" smtClean="0"/>
              <a:t>Para </a:t>
            </a:r>
            <a:r>
              <a:rPr lang="pt-BR" dirty="0"/>
              <a:t>tal critério ser bem definido, o sinal de mensagem e a componente de ruído devem aparecer aditivamente na saída do receptor. Essa condição é perfeitamente válida no caso de um receptor que utiliza detecção coerente. </a:t>
            </a:r>
            <a:endParaRPr lang="pt-BR" dirty="0" smtClean="0"/>
          </a:p>
          <a:p>
            <a:r>
              <a:rPr lang="pt-BR" dirty="0" smtClean="0"/>
              <a:t>Por </a:t>
            </a:r>
            <a:r>
              <a:rPr lang="pt-BR" dirty="0"/>
              <a:t>outro lado, quando o receptor utiliza detecção de envoltória como em AM completa, ou discriminação de frequência como em FM, temos que assumir que a potência média do ruído filtrado n(t) é relativamente baixa para justificar a utilização da relação sinal-ruído de saída como uma medida do desempenho do receptor.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71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do receptor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928992" cy="4525963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A relação </a:t>
            </a:r>
            <a:r>
              <a:rPr lang="pt-BR" dirty="0" smtClean="0"/>
              <a:t>sinal-ruído (SNRO) de </a:t>
            </a:r>
            <a:r>
              <a:rPr lang="pt-BR" dirty="0"/>
              <a:t>saída depende, dentre outros fatores, do tipo de modulação </a:t>
            </a:r>
            <a:r>
              <a:rPr lang="pt-BR" dirty="0" smtClean="0"/>
              <a:t>utilizada no transmissor e </a:t>
            </a:r>
            <a:r>
              <a:rPr lang="pt-BR" dirty="0"/>
              <a:t>do tipo de </a:t>
            </a:r>
            <a:r>
              <a:rPr lang="pt-BR" dirty="0" err="1"/>
              <a:t>demodulação</a:t>
            </a:r>
            <a:r>
              <a:rPr lang="pt-BR" dirty="0"/>
              <a:t> utilizada no receptor. </a:t>
            </a:r>
            <a:endParaRPr lang="pt-BR" dirty="0" smtClean="0"/>
          </a:p>
          <a:p>
            <a:r>
              <a:rPr lang="pt-BR" dirty="0" smtClean="0"/>
              <a:t>A comparação entre </a:t>
            </a:r>
            <a:r>
              <a:rPr lang="pt-BR" dirty="0"/>
              <a:t>as </a:t>
            </a:r>
            <a:r>
              <a:rPr lang="pt-BR" dirty="0" err="1" smtClean="0"/>
              <a:t>SNRs</a:t>
            </a:r>
            <a:r>
              <a:rPr lang="pt-BR" dirty="0" smtClean="0"/>
              <a:t> de </a:t>
            </a:r>
            <a:r>
              <a:rPr lang="pt-BR" dirty="0"/>
              <a:t>saída para diferentes sistemas de </a:t>
            </a:r>
            <a:r>
              <a:rPr lang="pt-BR" dirty="0" smtClean="0"/>
              <a:t>modulação-</a:t>
            </a:r>
            <a:r>
              <a:rPr lang="pt-BR" dirty="0" err="1" smtClean="0"/>
              <a:t>demodulação</a:t>
            </a:r>
            <a:r>
              <a:rPr lang="pt-BR" dirty="0" smtClean="0"/>
              <a:t> deve assumir que: 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sinal modulado s(t) transmitido por cada sistema possui a mesma potência média. 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ruído w(t) na etapa de entrada do receptor tem a mesma potência média medida na largura de banda W da mensagem.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relação sinal-ruído de canal, (SNR)</a:t>
            </a:r>
            <a:r>
              <a:rPr lang="pt-BR" baseline="-25000" dirty="0"/>
              <a:t>C</a:t>
            </a:r>
            <a:r>
              <a:rPr lang="pt-BR" dirty="0"/>
              <a:t>, </a:t>
            </a:r>
            <a:r>
              <a:rPr lang="pt-BR" dirty="0" smtClean="0"/>
              <a:t>é </a:t>
            </a:r>
            <a:r>
              <a:rPr lang="pt-BR" dirty="0"/>
              <a:t>a razão entre a potência média do sinal modulado e a potência média do ruído na largura de banda da mensagem, ambas medidas na entrada do receptor. </a:t>
            </a:r>
            <a:endParaRPr lang="pt-BR" dirty="0" smtClean="0"/>
          </a:p>
          <a:p>
            <a:pPr lvl="1"/>
            <a:r>
              <a:rPr lang="pt-BR" dirty="0" smtClean="0"/>
              <a:t>Essa </a:t>
            </a:r>
            <a:r>
              <a:rPr lang="pt-BR" dirty="0"/>
              <a:t>relação pode ser vista como a relação sinal-ruído </a:t>
            </a:r>
            <a:r>
              <a:rPr lang="pt-BR" dirty="0" smtClean="0"/>
              <a:t>resultante da </a:t>
            </a:r>
            <a:r>
              <a:rPr lang="pt-BR" dirty="0"/>
              <a:t>transmissão de banda base (direta) do sinal de mensagem m(t) </a:t>
            </a:r>
            <a:r>
              <a:rPr lang="pt-BR" b="1" dirty="0"/>
              <a:t>sem </a:t>
            </a:r>
            <a:r>
              <a:rPr lang="pt-BR" b="1" dirty="0" smtClean="0"/>
              <a:t>modulação (</a:t>
            </a:r>
            <a:r>
              <a:rPr lang="pt-BR" dirty="0" smtClean="0"/>
              <a:t>Figura abaixo). </a:t>
            </a:r>
            <a:r>
              <a:rPr lang="pt-BR" dirty="0"/>
              <a:t>Aqui, supõe-se que </a:t>
            </a:r>
            <a:r>
              <a:rPr lang="pt-BR" dirty="0" smtClean="0"/>
              <a:t> </a:t>
            </a:r>
            <a:r>
              <a:rPr lang="pt-BR" dirty="0"/>
              <a:t>a potência da mensagem na entrada do filtro </a:t>
            </a:r>
            <a:r>
              <a:rPr lang="pt-BR" dirty="0" err="1"/>
              <a:t>passa-baixas</a:t>
            </a:r>
            <a:r>
              <a:rPr lang="pt-BR" dirty="0"/>
              <a:t> é ajustada para ser a mesma que a potência média do sinal modulado, e </a:t>
            </a:r>
            <a:r>
              <a:rPr lang="pt-BR" dirty="0" smtClean="0"/>
              <a:t>que </a:t>
            </a:r>
            <a:r>
              <a:rPr lang="pt-BR" dirty="0"/>
              <a:t>o filtro </a:t>
            </a:r>
            <a:r>
              <a:rPr lang="pt-BR" dirty="0" err="1"/>
              <a:t>passa-baixas</a:t>
            </a:r>
            <a:r>
              <a:rPr lang="pt-BR" dirty="0"/>
              <a:t> passa o sinal de mensagem e rejeita o ruído fora dessa faixa. </a:t>
            </a:r>
            <a:endParaRPr lang="pt-BR" dirty="0" smtClean="0"/>
          </a:p>
          <a:p>
            <a:pPr lvl="1"/>
            <a:r>
              <a:rPr lang="pt-BR" dirty="0" smtClean="0"/>
              <a:t>Para comparação </a:t>
            </a:r>
            <a:r>
              <a:rPr lang="pt-BR" dirty="0"/>
              <a:t>dos diferentes sistemas de modulação </a:t>
            </a:r>
            <a:r>
              <a:rPr lang="pt-BR" dirty="0" smtClean="0"/>
              <a:t>CW, </a:t>
            </a:r>
            <a:r>
              <a:rPr lang="pt-BR" dirty="0"/>
              <a:t>normalizamos o desempenho do receptor dividindo a </a:t>
            </a:r>
            <a:r>
              <a:rPr lang="pt-BR" dirty="0" smtClean="0"/>
              <a:t>(SNR)</a:t>
            </a:r>
            <a:r>
              <a:rPr lang="pt-BR" baseline="-25000" dirty="0" smtClean="0"/>
              <a:t>O</a:t>
            </a:r>
            <a:r>
              <a:rPr lang="pt-BR" dirty="0" smtClean="0"/>
              <a:t> pela </a:t>
            </a:r>
            <a:r>
              <a:rPr lang="pt-BR" dirty="0"/>
              <a:t>relação </a:t>
            </a:r>
            <a:r>
              <a:rPr lang="pt-BR" dirty="0" smtClean="0"/>
              <a:t>(SNR)</a:t>
            </a:r>
            <a:r>
              <a:rPr lang="pt-BR" baseline="-25000" dirty="0" smtClean="0"/>
              <a:t>C</a:t>
            </a:r>
            <a:r>
              <a:rPr lang="pt-BR" dirty="0" smtClean="0"/>
              <a:t>. </a:t>
            </a:r>
            <a:r>
              <a:rPr lang="pt-BR" dirty="0"/>
              <a:t>Definimos, assim, uma figura de </a:t>
            </a:r>
            <a:r>
              <a:rPr lang="pt-BR" smtClean="0"/>
              <a:t>mérito </a:t>
            </a:r>
            <a:r>
              <a:rPr lang="pt-BR" smtClean="0"/>
              <a:t>:</a:t>
            </a:r>
            <a:endParaRPr lang="pt-BR" dirty="0"/>
          </a:p>
          <a:p>
            <a:pPr lvl="1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85184"/>
            <a:ext cx="34194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01208"/>
            <a:ext cx="264843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427984" y="53732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1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 em Receptores AM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9" y="1196752"/>
            <a:ext cx="9140291" cy="4525963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Seja um sistema AM </a:t>
            </a:r>
            <a:r>
              <a:rPr lang="pt-BR" dirty="0"/>
              <a:t>que utiliza um detector de envoltória no </a:t>
            </a:r>
            <a:r>
              <a:rPr lang="pt-BR" dirty="0" smtClean="0"/>
              <a:t>receptor. </a:t>
            </a:r>
            <a:r>
              <a:rPr lang="pt-BR" dirty="0"/>
              <a:t>Em um sinal AM completo, ambas as bandas laterais e a portadora são transmitidas como mostrado </a:t>
            </a:r>
            <a:r>
              <a:rPr lang="pt-BR" dirty="0" smtClean="0"/>
              <a:t>por: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     s(t) = A</a:t>
            </a:r>
            <a:r>
              <a:rPr lang="pt-BR" baseline="-25000" dirty="0" smtClean="0"/>
              <a:t>c</a:t>
            </a:r>
            <a:r>
              <a:rPr lang="pt-BR" dirty="0" smtClean="0"/>
              <a:t>[1+k</a:t>
            </a:r>
            <a:r>
              <a:rPr lang="pt-BR" baseline="-25000" dirty="0" smtClean="0"/>
              <a:t>a</a:t>
            </a:r>
            <a:r>
              <a:rPr lang="pt-BR" dirty="0" smtClean="0"/>
              <a:t> m(t)] cos(2</a:t>
            </a:r>
            <a:r>
              <a:rPr lang="pt-BR" dirty="0" smtClean="0">
                <a:latin typeface="Symbol" panose="05050102010706020507" pitchFamily="18" charset="2"/>
              </a:rPr>
              <a:t>p</a:t>
            </a:r>
            <a:r>
              <a:rPr lang="pt-BR" dirty="0" smtClean="0"/>
              <a:t>f</a:t>
            </a:r>
            <a:r>
              <a:rPr lang="pt-BR" baseline="-25000" dirty="0" smtClean="0"/>
              <a:t>c</a:t>
            </a:r>
            <a:r>
              <a:rPr lang="pt-BR" dirty="0" smtClean="0"/>
              <a:t>t)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Onde </a:t>
            </a:r>
            <a:r>
              <a:rPr lang="pt-BR" dirty="0" err="1" smtClean="0"/>
              <a:t>A</a:t>
            </a:r>
            <a:r>
              <a:rPr lang="pt-BR" baseline="-25000" dirty="0" err="1" smtClean="0"/>
              <a:t>c</a:t>
            </a:r>
            <a:r>
              <a:rPr lang="pt-BR" dirty="0" err="1" smtClean="0"/>
              <a:t>cos</a:t>
            </a:r>
            <a:r>
              <a:rPr lang="pt-BR" dirty="0" smtClean="0"/>
              <a:t>(2</a:t>
            </a:r>
            <a:r>
              <a:rPr lang="pt-BR" dirty="0" smtClean="0">
                <a:latin typeface="Symbol" panose="05050102010706020507" pitchFamily="18" charset="2"/>
              </a:rPr>
              <a:t>p</a:t>
            </a:r>
            <a:r>
              <a:rPr lang="pt-BR" dirty="0" smtClean="0"/>
              <a:t>f</a:t>
            </a:r>
            <a:r>
              <a:rPr lang="pt-BR" baseline="-25000" dirty="0" smtClean="0"/>
              <a:t>c</a:t>
            </a:r>
            <a:r>
              <a:rPr lang="pt-BR" dirty="0" smtClean="0"/>
              <a:t>t</a:t>
            </a:r>
            <a:r>
              <a:rPr lang="pt-BR" dirty="0"/>
              <a:t>) é a onda portadora, m(t) é o sinal de mensagem e </a:t>
            </a:r>
            <a:r>
              <a:rPr lang="pt-BR" dirty="0" err="1"/>
              <a:t>k</a:t>
            </a:r>
            <a:r>
              <a:rPr lang="pt-BR" baseline="-25000" dirty="0" err="1"/>
              <a:t>a</a:t>
            </a:r>
            <a:r>
              <a:rPr lang="pt-BR" dirty="0"/>
              <a:t> é uma constante que determina a percentagem de modulação. </a:t>
            </a:r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/>
              <a:t>análise de ruído do receptor AM primeiro </a:t>
            </a:r>
            <a:r>
              <a:rPr lang="pt-BR" dirty="0" smtClean="0"/>
              <a:t>determina-se </a:t>
            </a:r>
            <a:r>
              <a:rPr lang="pt-BR" dirty="0"/>
              <a:t>a relação sinal-ruído de canal, e em seguida a relação sinal-ruído de saída.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potência média da componente de portadora no sinal AM s(t) é </a:t>
            </a:r>
            <a:r>
              <a:rPr lang="pt-BR" dirty="0" smtClean="0"/>
              <a:t>(A</a:t>
            </a:r>
            <a:r>
              <a:rPr lang="pt-BR" baseline="-25000" dirty="0" smtClean="0"/>
              <a:t>c</a:t>
            </a:r>
            <a:r>
              <a:rPr lang="pt-BR" baseline="30000" dirty="0" smtClean="0"/>
              <a:t>2</a:t>
            </a:r>
            <a:r>
              <a:rPr lang="pt-BR" dirty="0" smtClean="0"/>
              <a:t>/2).</a:t>
            </a:r>
          </a:p>
          <a:p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potência média da componente que carrega a informação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A</a:t>
            </a:r>
            <a:r>
              <a:rPr lang="pt-BR" baseline="-25000" dirty="0" err="1" smtClean="0"/>
              <a:t>c</a:t>
            </a:r>
            <a:r>
              <a:rPr lang="pt-BR" dirty="0" err="1" smtClean="0"/>
              <a:t>k</a:t>
            </a:r>
            <a:r>
              <a:rPr lang="pt-BR" baseline="-25000" dirty="0" err="1" smtClean="0"/>
              <a:t>a</a:t>
            </a:r>
            <a:r>
              <a:rPr lang="pt-BR" dirty="0" err="1" smtClean="0"/>
              <a:t>m</a:t>
            </a:r>
            <a:r>
              <a:rPr lang="pt-BR" dirty="0" smtClean="0"/>
              <a:t>(t)cos(2</a:t>
            </a:r>
            <a:r>
              <a:rPr lang="pt-BR" dirty="0" smtClean="0">
                <a:latin typeface="Symbol" panose="05050102010706020507" pitchFamily="18" charset="2"/>
              </a:rPr>
              <a:t>p</a:t>
            </a:r>
            <a:r>
              <a:rPr lang="pt-BR" dirty="0" smtClean="0"/>
              <a:t>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dirty="0" err="1"/>
              <a:t>t</a:t>
            </a:r>
            <a:r>
              <a:rPr lang="pt-BR" dirty="0"/>
              <a:t>) </a:t>
            </a:r>
            <a:r>
              <a:rPr lang="pt-BR" dirty="0" smtClean="0"/>
              <a:t>é </a:t>
            </a:r>
            <a:r>
              <a:rPr lang="pt-BR" dirty="0"/>
              <a:t>(</a:t>
            </a:r>
            <a:r>
              <a:rPr lang="pt-BR" dirty="0" smtClean="0"/>
              <a:t>A</a:t>
            </a:r>
            <a:r>
              <a:rPr lang="pt-BR" baseline="-25000" dirty="0" smtClean="0"/>
              <a:t>c</a:t>
            </a:r>
            <a:r>
              <a:rPr lang="pt-BR" baseline="30000" dirty="0" smtClean="0"/>
              <a:t>2</a:t>
            </a:r>
            <a:r>
              <a:rPr lang="pt-BR" dirty="0" smtClean="0"/>
              <a:t>k</a:t>
            </a:r>
            <a:r>
              <a:rPr lang="pt-BR" baseline="-25000" dirty="0" smtClean="0"/>
              <a:t>a</a:t>
            </a:r>
            <a:r>
              <a:rPr lang="pt-BR" baseline="30000" dirty="0" smtClean="0"/>
              <a:t>2</a:t>
            </a:r>
            <a:r>
              <a:rPr lang="pt-BR" dirty="0" smtClean="0"/>
              <a:t>P/2) onde </a:t>
            </a:r>
            <a:r>
              <a:rPr lang="pt-BR" dirty="0"/>
              <a:t>P é a potência média do sinal de mensagem m(t).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potência média do sinal AM completo s(t) é, portanto, igual a </a:t>
            </a:r>
            <a:r>
              <a:rPr lang="pt-BR" dirty="0" smtClean="0"/>
              <a:t>A</a:t>
            </a:r>
            <a:r>
              <a:rPr lang="pt-BR" baseline="-25000" dirty="0" smtClean="0"/>
              <a:t>c</a:t>
            </a:r>
            <a:r>
              <a:rPr lang="pt-BR" baseline="30000" dirty="0" smtClean="0"/>
              <a:t>2</a:t>
            </a:r>
            <a:r>
              <a:rPr lang="pt-BR" dirty="0" smtClean="0"/>
              <a:t>(1+ k</a:t>
            </a:r>
            <a:r>
              <a:rPr lang="pt-BR" baseline="-25000" dirty="0" smtClean="0"/>
              <a:t>a</a:t>
            </a:r>
            <a:r>
              <a:rPr lang="pt-BR" baseline="30000" dirty="0" smtClean="0"/>
              <a:t>2</a:t>
            </a:r>
            <a:r>
              <a:rPr lang="pt-BR" dirty="0" smtClean="0"/>
              <a:t>P)/2. </a:t>
            </a:r>
          </a:p>
          <a:p>
            <a:r>
              <a:rPr lang="pt-BR" dirty="0" smtClean="0"/>
              <a:t>A potência </a:t>
            </a:r>
            <a:r>
              <a:rPr lang="pt-BR" dirty="0"/>
              <a:t>média do ruído na largura de banda do sinal de mensagem é WN</a:t>
            </a:r>
            <a:r>
              <a:rPr lang="pt-BR" baseline="-25000" dirty="0"/>
              <a:t>0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relação sinal-ruído de canal para AM é, portanto</a:t>
            </a:r>
            <a:r>
              <a:rPr lang="pt-BR" dirty="0" smtClean="0"/>
              <a:t>,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1248"/>
            <a:ext cx="4704158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652120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(24)</a:t>
            </a:r>
            <a:endParaRPr lang="pt-BR" dirty="0"/>
          </a:p>
        </p:txBody>
      </p:sp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45224"/>
            <a:ext cx="239197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316416" y="55892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3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Modulação AM de único tom</a:t>
            </a:r>
            <a:endParaRPr lang="pt-BR" dirty="0"/>
          </a:p>
        </p:txBody>
      </p:sp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2865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47664" y="1556792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547664" y="4077072"/>
            <a:ext cx="25202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516216" y="465313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580112" y="45811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6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 em receptores FM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O ruído </a:t>
            </a:r>
            <a:r>
              <a:rPr lang="pt-BR" dirty="0"/>
              <a:t>w(t) é modelado como um ruído branco gaussiano de média zero e densidade espectral de potência N</a:t>
            </a:r>
            <a:r>
              <a:rPr lang="pt-BR" baseline="-25000" dirty="0"/>
              <a:t>0</a:t>
            </a:r>
            <a:r>
              <a:rPr lang="pt-BR" dirty="0"/>
              <a:t>/2.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sinal FM recebido s(t) tem uma frequência de portadora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dirty="0"/>
              <a:t> e largura de transmissão B</a:t>
            </a:r>
            <a:r>
              <a:rPr lang="pt-BR" baseline="-25000" dirty="0"/>
              <a:t>T</a:t>
            </a:r>
            <a:r>
              <a:rPr lang="pt-BR" dirty="0"/>
              <a:t>, tanto que somente uma quantidade desprezível de potência situa-se fora da faixa de frequência </a:t>
            </a:r>
            <a:r>
              <a:rPr lang="pt-BR" baseline="-25000" dirty="0" err="1"/>
              <a:t>fc</a:t>
            </a:r>
            <a:r>
              <a:rPr lang="pt-BR" dirty="0"/>
              <a:t> </a:t>
            </a:r>
            <a:r>
              <a:rPr lang="pt-BR" dirty="0" smtClean="0"/>
              <a:t>±B</a:t>
            </a:r>
            <a:r>
              <a:rPr lang="pt-BR" baseline="-25000" dirty="0" smtClean="0"/>
              <a:t>T</a:t>
            </a:r>
            <a:r>
              <a:rPr lang="pt-BR" dirty="0" smtClean="0"/>
              <a:t>/2 </a:t>
            </a:r>
            <a:r>
              <a:rPr lang="pt-BR" dirty="0"/>
              <a:t>para frequências positivas. </a:t>
            </a:r>
            <a:endParaRPr lang="pt-BR" dirty="0" smtClean="0"/>
          </a:p>
          <a:p>
            <a:r>
              <a:rPr lang="pt-BR" dirty="0" smtClean="0"/>
              <a:t>Assim </a:t>
            </a:r>
            <a:r>
              <a:rPr lang="pt-BR" dirty="0"/>
              <a:t>como no caso AM, o filtro passa-faixa tem uma frequência de banda média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dirty="0"/>
              <a:t> e largura de banda </a:t>
            </a:r>
            <a:r>
              <a:rPr lang="pt-BR" baseline="-25000" dirty="0"/>
              <a:t>B</a:t>
            </a:r>
            <a:r>
              <a:rPr lang="pt-BR" dirty="0"/>
              <a:t>T e, portanto, o sinal FM passa essencialmente sem distorção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32187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Ruído em receptores FM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Como anteriormente, o ruído w(t) é modelado como um ruído branco gaussiano de média zero e densidade espectral de potência N</a:t>
            </a:r>
            <a:r>
              <a:rPr lang="pt-BR" baseline="-25000" dirty="0"/>
              <a:t>0</a:t>
            </a:r>
            <a:r>
              <a:rPr lang="pt-BR" dirty="0"/>
              <a:t>/2.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sinal FM recebido s(t) tem uma frequência de portadora </a:t>
            </a:r>
            <a:r>
              <a:rPr lang="pt-BR" dirty="0" err="1"/>
              <a:t>fc</a:t>
            </a:r>
            <a:r>
              <a:rPr lang="pt-BR" dirty="0"/>
              <a:t> e largura de transmissão B</a:t>
            </a:r>
            <a:r>
              <a:rPr lang="pt-BR" baseline="-25000" dirty="0"/>
              <a:t>T</a:t>
            </a:r>
            <a:r>
              <a:rPr lang="pt-BR" dirty="0"/>
              <a:t>, tanto que somente uma quantidade desprezível de potência situa-se fora da faixa de frequência </a:t>
            </a:r>
            <a:r>
              <a:rPr lang="pt-BR" dirty="0" err="1"/>
              <a:t>fc</a:t>
            </a:r>
            <a:r>
              <a:rPr lang="pt-BR" dirty="0"/>
              <a:t> </a:t>
            </a:r>
            <a:r>
              <a:rPr lang="pt-BR" dirty="0" smtClean="0"/>
              <a:t>± </a:t>
            </a:r>
            <a:r>
              <a:rPr lang="pt-BR" dirty="0"/>
              <a:t>B</a:t>
            </a:r>
            <a:r>
              <a:rPr lang="pt-BR" baseline="-25000" dirty="0"/>
              <a:t>T</a:t>
            </a:r>
            <a:r>
              <a:rPr lang="pt-BR" dirty="0"/>
              <a:t>/2 para frequências positivas. </a:t>
            </a:r>
            <a:endParaRPr lang="pt-BR" dirty="0" smtClean="0"/>
          </a:p>
          <a:p>
            <a:r>
              <a:rPr lang="pt-BR" dirty="0" smtClean="0"/>
              <a:t>Assim </a:t>
            </a:r>
            <a:r>
              <a:rPr lang="pt-BR" dirty="0"/>
              <a:t>como no caso AM, o filtro passa-faixa tem uma frequência de banda média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dirty="0"/>
              <a:t> e largura de banda B</a:t>
            </a:r>
            <a:r>
              <a:rPr lang="pt-BR" baseline="-25000" dirty="0"/>
              <a:t>T</a:t>
            </a:r>
            <a:r>
              <a:rPr lang="pt-BR" dirty="0"/>
              <a:t> e, portanto, o sinal FM passa essencialmente sem distorção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57192"/>
            <a:ext cx="632187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0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>
            <a:normAutofit fontScale="77500" lnSpcReduction="20000"/>
          </a:bodyPr>
          <a:lstStyle/>
          <a:p>
            <a:r>
              <a:rPr lang="pt-BR" b="0" dirty="0" smtClean="0"/>
              <a:t>O ruído impulsivo surge em dispositivos eletrônicos tais como diodos e transistores por causa da natureza discreta do fluxo de corrente nesses dispositivos. </a:t>
            </a:r>
          </a:p>
          <a:p>
            <a:pPr lvl="1"/>
            <a:r>
              <a:rPr lang="pt-BR" b="0" dirty="0" smtClean="0"/>
              <a:t>Por exemplo, em um circuito fotodetector um pulso de corrente é gerado toda vez que um elétron é emitido pelo catodo devido à luz incidente proveniente de uma fonte de intensidade constante. </a:t>
            </a:r>
          </a:p>
          <a:p>
            <a:pPr lvl="1"/>
            <a:r>
              <a:rPr lang="pt-BR" b="0" dirty="0" smtClean="0"/>
              <a:t>Os elétrons são naturalmente emitidos em tempos aleatórios denotados por </a:t>
            </a:r>
            <a:r>
              <a:rPr lang="pt-BR" b="0" dirty="0" err="1" smtClean="0">
                <a:latin typeface="Symbol" panose="05050102010706020507" pitchFamily="18" charset="2"/>
              </a:rPr>
              <a:t>t</a:t>
            </a:r>
            <a:r>
              <a:rPr lang="pt-BR" b="0" baseline="-25000" dirty="0" err="1" smtClean="0"/>
              <a:t>k</a:t>
            </a:r>
            <a:r>
              <a:rPr lang="pt-BR" b="0" dirty="0" smtClean="0"/>
              <a:t>, em que  -∞&lt;k&lt;∞. Assume-se que as emissões aleatórias de elétrons se desenvolvem há muito tempo. </a:t>
            </a:r>
          </a:p>
          <a:p>
            <a:pPr lvl="1"/>
            <a:r>
              <a:rPr lang="pt-BR" b="0" dirty="0" smtClean="0"/>
              <a:t>Dessa forma, a corrente total que flui através do fotodetector pode ser modelada como uma soma infinita de pulsos de corrente, como mostrado por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62BEDB-3E57-4711-8ED9-210D3B774CE6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 impulsivo</a:t>
            </a:r>
            <a:endParaRPr lang="pt-BR" dirty="0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08674"/>
            <a:ext cx="4567384" cy="101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308304" y="59492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25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Ruído em receptores FM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Comumente, B</a:t>
            </a:r>
            <a:r>
              <a:rPr lang="pt-BR" baseline="-25000" dirty="0"/>
              <a:t>T</a:t>
            </a:r>
            <a:r>
              <a:rPr lang="pt-BR" dirty="0"/>
              <a:t> é pequeno em comparação com a frequência de banda média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dirty="0"/>
              <a:t>, de forma que podemos utilizar a representação de banda estreita para n(t), a versão filtrada do ruído de receptor w(t), em termos de suas componentes em fase e em quadratura. </a:t>
            </a:r>
            <a:endParaRPr lang="pt-BR" dirty="0" smtClean="0"/>
          </a:p>
          <a:p>
            <a:r>
              <a:rPr lang="pt-BR" dirty="0" smtClean="0"/>
              <a:t>Em </a:t>
            </a:r>
            <a:r>
              <a:rPr lang="pt-BR" dirty="0"/>
              <a:t>um sistema FM, a informação de mensagem é transmitida por meio de variações da frequência instantânea de uma onda portadora senoidal e sua amplitude se mantém constante. Portanto, quaisquer variações da amplitude da portadora na entrada do receptor devem ser resultantes de ruído ou interferência.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limitador de amplitude, depois do filtro passa-faixa </a:t>
            </a:r>
            <a:r>
              <a:rPr lang="pt-BR" dirty="0" smtClean="0"/>
              <a:t>é </a:t>
            </a:r>
            <a:r>
              <a:rPr lang="pt-BR" dirty="0"/>
              <a:t>utilizado para remover variações da amplitude, cortando a onda modulada na saída do filtro quase no eixo zero. A onda retangular resultante é arredondada por outro filtro passa-faixa que é parte integrante do modulador, suprimindo assim harmônicos da frequência de portadora. Dessa forma, a saída do filtro é novamente senoidal, com uma amplitude praticamente independente da amplitude da portadora na entrada do receptor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57192"/>
            <a:ext cx="632187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Ruído em receptores FM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3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O discriminador </a:t>
            </a:r>
            <a:r>
              <a:rPr lang="pt-BR" dirty="0" smtClean="0"/>
              <a:t>consiste </a:t>
            </a:r>
            <a:r>
              <a:rPr lang="pt-BR" dirty="0"/>
              <a:t>em dois componentes: </a:t>
            </a:r>
            <a:endParaRPr lang="pt-BR" dirty="0" smtClean="0"/>
          </a:p>
          <a:p>
            <a:pPr lvl="1"/>
            <a:r>
              <a:rPr lang="pt-BR" dirty="0" smtClean="0"/>
              <a:t>Um </a:t>
            </a:r>
            <a:r>
              <a:rPr lang="pt-BR" dirty="0"/>
              <a:t>circuito em rampa ou diferenciador com uma função de transferência puramente imaginária que varia linearmente com a frequência. Ela produz uma onda modulada na qual tanto a amplitude quanto a frequência variam de acordo com o sinal de mensagem. </a:t>
            </a:r>
            <a:endParaRPr lang="pt-BR" dirty="0" smtClean="0"/>
          </a:p>
          <a:p>
            <a:pPr lvl="1"/>
            <a:r>
              <a:rPr lang="pt-BR" dirty="0" smtClean="0"/>
              <a:t>Um </a:t>
            </a:r>
            <a:r>
              <a:rPr lang="pt-BR" dirty="0"/>
              <a:t>detector de envoltória que recupera a variação de amplitude e, dessa forma, reproduz o sinal de mensagem. 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O </a:t>
            </a:r>
            <a:r>
              <a:rPr lang="pt-BR" dirty="0"/>
              <a:t>circuito em rampa e o detector de envoltória são normalmente implementados como partes integrantes de uma única unidade física. </a:t>
            </a:r>
            <a:endParaRPr lang="pt-BR" dirty="0" smtClean="0"/>
          </a:p>
          <a:p>
            <a:pPr marL="285750" indent="-457200"/>
            <a:r>
              <a:rPr lang="pt-BR" dirty="0" smtClean="0"/>
              <a:t>O </a:t>
            </a:r>
            <a:r>
              <a:rPr lang="pt-BR" dirty="0"/>
              <a:t>filtro de pós-detecção, rotulado como “filtro </a:t>
            </a:r>
            <a:r>
              <a:rPr lang="pt-BR" dirty="0" err="1"/>
              <a:t>passa-baixas</a:t>
            </a:r>
            <a:r>
              <a:rPr lang="pt-BR" dirty="0"/>
              <a:t> de banda base</a:t>
            </a:r>
            <a:r>
              <a:rPr lang="pt-BR" dirty="0" smtClean="0"/>
              <a:t>”, </a:t>
            </a:r>
            <a:r>
              <a:rPr lang="pt-BR" dirty="0"/>
              <a:t>possui uma largura de banda grande apenas o suficiente para acomodar a componente de frequência mais elevada do sinal de mensagem. Esse filtro remove as componentes de ruído fora de banda na saída do discriminador e, assim, mantém o efeito do ruído de saída em um </a:t>
            </a:r>
            <a:r>
              <a:rPr lang="pt-BR" dirty="0" smtClean="0"/>
              <a:t>mínimo.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7192"/>
            <a:ext cx="632187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Ruído em receptores FM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1"/>
            <a:ext cx="8856984" cy="2980927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O ruído filtrado n(t) na saída do filtro passa-faixa </a:t>
            </a:r>
            <a:r>
              <a:rPr lang="pt-BR" dirty="0" smtClean="0"/>
              <a:t>é </a:t>
            </a:r>
            <a:r>
              <a:rPr lang="pt-BR" dirty="0"/>
              <a:t>definido em termos de suas componentes em fase e em quadratura </a:t>
            </a:r>
            <a:r>
              <a:rPr lang="pt-BR" dirty="0" smtClean="0"/>
              <a:t>por:</a:t>
            </a:r>
          </a:p>
          <a:p>
            <a:endParaRPr lang="pt-BR" dirty="0"/>
          </a:p>
          <a:p>
            <a:r>
              <a:rPr lang="pt-BR" dirty="0" smtClean="0"/>
              <a:t>De </a:t>
            </a:r>
            <a:r>
              <a:rPr lang="pt-BR" dirty="0"/>
              <a:t>maneira equivalente, podemos expressar m(t) em termos de sua envoltória e fase </a:t>
            </a:r>
            <a:r>
              <a:rPr lang="pt-BR" dirty="0" smtClean="0"/>
              <a:t>como: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E</a:t>
            </a:r>
            <a:r>
              <a:rPr lang="pt-BR" dirty="0" smtClean="0"/>
              <a:t>m </a:t>
            </a:r>
            <a:r>
              <a:rPr lang="pt-BR" dirty="0"/>
              <a:t>que a envoltória </a:t>
            </a:r>
            <a:r>
              <a:rPr lang="pt-BR" dirty="0" smtClean="0"/>
              <a:t>é:</a:t>
            </a:r>
          </a:p>
          <a:p>
            <a:r>
              <a:rPr lang="pt-BR" dirty="0" smtClean="0"/>
              <a:t>E a fase é: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7192"/>
            <a:ext cx="632187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3018605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25112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1975355" cy="4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16216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(27)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12160" y="36450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(28)</a:t>
            </a:r>
            <a:endParaRPr lang="pt-BR" dirty="0"/>
          </a:p>
        </p:txBody>
      </p:sp>
      <p:pic>
        <p:nvPicPr>
          <p:cNvPr id="26931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077072"/>
            <a:ext cx="1755643" cy="6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139952" y="42210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0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Ruído em receptores FM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7192"/>
            <a:ext cx="632187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4756297" cy="33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44008" y="15567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(30)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139952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(31)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37170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(32)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860032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(33)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7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– Modulação receptor FM</a:t>
            </a:r>
            <a:endParaRPr lang="pt-BR" dirty="0"/>
          </a:p>
        </p:txBody>
      </p:sp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412776"/>
            <a:ext cx="565270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– Modulação receptor FM</a:t>
            </a:r>
            <a:endParaRPr lang="pt-BR" dirty="0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59"/>
            <a:ext cx="5040560" cy="533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8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Apêndice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8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Função densidade de probabilidade</a:t>
            </a:r>
            <a:endParaRPr lang="pt-BR" dirty="0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444500" y="1220167"/>
            <a:ext cx="3724275" cy="2822575"/>
            <a:chOff x="1379" y="826"/>
            <a:chExt cx="2346" cy="1778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591" y="2434"/>
              <a:ext cx="2083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591" y="1018"/>
              <a:ext cx="2083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1591" y="1018"/>
              <a:ext cx="0" cy="1416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3674" y="1018"/>
              <a:ext cx="0" cy="1416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91" y="1018"/>
              <a:ext cx="0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674" y="2434"/>
              <a:ext cx="0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591" y="2434"/>
              <a:ext cx="2083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591" y="2434"/>
              <a:ext cx="0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547" y="2450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600">
                  <a:solidFill>
                    <a:srgbClr val="130000"/>
                  </a:solidFill>
                </a:rPr>
                <a:t>-5</a:t>
              </a:r>
              <a:endParaRPr lang="pt-BR" altLang="pt-BR" sz="160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635" y="1018"/>
              <a:ext cx="0" cy="17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2615" y="245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600">
                  <a:solidFill>
                    <a:srgbClr val="130000"/>
                  </a:solidFill>
                </a:rPr>
                <a:t>0</a:t>
              </a:r>
              <a:endParaRPr lang="pt-BR" altLang="pt-BR" sz="1600"/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3654" y="245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600">
                  <a:solidFill>
                    <a:srgbClr val="130000"/>
                  </a:solidFill>
                </a:rPr>
                <a:t>5</a:t>
              </a:r>
              <a:endParaRPr lang="pt-BR" altLang="pt-BR" sz="1600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1591" y="2434"/>
              <a:ext cx="19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>
              <a:off x="3654" y="2434"/>
              <a:ext cx="20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1490" y="238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600">
                  <a:solidFill>
                    <a:srgbClr val="130000"/>
                  </a:solidFill>
                </a:rPr>
                <a:t>0</a:t>
              </a:r>
              <a:endParaRPr lang="pt-BR" altLang="pt-BR" sz="1600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1591" y="2293"/>
              <a:ext cx="19" cy="0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1379" y="2247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600">
                  <a:solidFill>
                    <a:srgbClr val="130000"/>
                  </a:solidFill>
                </a:rPr>
                <a:t>0.1</a:t>
              </a:r>
              <a:endParaRPr lang="pt-BR" altLang="pt-BR" sz="1600"/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1591" y="1728"/>
              <a:ext cx="19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1379" y="1683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600">
                  <a:solidFill>
                    <a:srgbClr val="130000"/>
                  </a:solidFill>
                </a:rPr>
                <a:t>0.5</a:t>
              </a:r>
              <a:endParaRPr lang="pt-BR" altLang="pt-BR" sz="1600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1591" y="1442"/>
              <a:ext cx="19" cy="0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1379" y="139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600">
                  <a:solidFill>
                    <a:srgbClr val="130000"/>
                  </a:solidFill>
                </a:rPr>
                <a:t>0.7</a:t>
              </a:r>
              <a:endParaRPr lang="pt-BR" altLang="pt-BR" sz="1600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490" y="97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600">
                  <a:solidFill>
                    <a:srgbClr val="130000"/>
                  </a:solidFill>
                </a:rPr>
                <a:t>1</a:t>
              </a:r>
              <a:endParaRPr lang="pt-BR" altLang="pt-BR" sz="1600"/>
            </a:p>
          </p:txBody>
        </p:sp>
        <p:sp>
          <p:nvSpPr>
            <p:cNvPr id="27" name="Line 57"/>
            <p:cNvSpPr>
              <a:spLocks noChangeShapeType="1"/>
            </p:cNvSpPr>
            <p:nvPr/>
          </p:nvSpPr>
          <p:spPr bwMode="auto">
            <a:xfrm flipV="1">
              <a:off x="2630" y="1018"/>
              <a:ext cx="1" cy="1416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Line 59"/>
            <p:cNvSpPr>
              <a:spLocks noChangeShapeType="1"/>
            </p:cNvSpPr>
            <p:nvPr/>
          </p:nvSpPr>
          <p:spPr bwMode="auto">
            <a:xfrm>
              <a:off x="1591" y="2434"/>
              <a:ext cx="0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Line 60"/>
            <p:cNvSpPr>
              <a:spLocks noChangeShapeType="1"/>
            </p:cNvSpPr>
            <p:nvPr/>
          </p:nvSpPr>
          <p:spPr bwMode="auto">
            <a:xfrm>
              <a:off x="3674" y="1018"/>
              <a:ext cx="0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61"/>
            <p:cNvSpPr>
              <a:spLocks/>
            </p:cNvSpPr>
            <p:nvPr/>
          </p:nvSpPr>
          <p:spPr bwMode="auto">
            <a:xfrm>
              <a:off x="1591" y="1018"/>
              <a:ext cx="2083" cy="1416"/>
            </a:xfrm>
            <a:custGeom>
              <a:avLst/>
              <a:gdLst>
                <a:gd name="T0" fmla="*/ 19 w 2598"/>
                <a:gd name="T1" fmla="*/ 1416 h 2046"/>
                <a:gd name="T2" fmla="*/ 63 w 2598"/>
                <a:gd name="T3" fmla="*/ 1416 h 2046"/>
                <a:gd name="T4" fmla="*/ 106 w 2598"/>
                <a:gd name="T5" fmla="*/ 1416 h 2046"/>
                <a:gd name="T6" fmla="*/ 144 w 2598"/>
                <a:gd name="T7" fmla="*/ 1416 h 2046"/>
                <a:gd name="T8" fmla="*/ 188 w 2598"/>
                <a:gd name="T9" fmla="*/ 1416 h 2046"/>
                <a:gd name="T10" fmla="*/ 231 w 2598"/>
                <a:gd name="T11" fmla="*/ 1416 h 2046"/>
                <a:gd name="T12" fmla="*/ 269 w 2598"/>
                <a:gd name="T13" fmla="*/ 1416 h 2046"/>
                <a:gd name="T14" fmla="*/ 313 w 2598"/>
                <a:gd name="T15" fmla="*/ 1412 h 2046"/>
                <a:gd name="T16" fmla="*/ 356 w 2598"/>
                <a:gd name="T17" fmla="*/ 1412 h 2046"/>
                <a:gd name="T18" fmla="*/ 394 w 2598"/>
                <a:gd name="T19" fmla="*/ 1404 h 2046"/>
                <a:gd name="T20" fmla="*/ 438 w 2598"/>
                <a:gd name="T21" fmla="*/ 1395 h 2046"/>
                <a:gd name="T22" fmla="*/ 481 w 2598"/>
                <a:gd name="T23" fmla="*/ 1379 h 2046"/>
                <a:gd name="T24" fmla="*/ 520 w 2598"/>
                <a:gd name="T25" fmla="*/ 1354 h 2046"/>
                <a:gd name="T26" fmla="*/ 563 w 2598"/>
                <a:gd name="T27" fmla="*/ 1316 h 2046"/>
                <a:gd name="T28" fmla="*/ 606 w 2598"/>
                <a:gd name="T29" fmla="*/ 1258 h 2046"/>
                <a:gd name="T30" fmla="*/ 645 w 2598"/>
                <a:gd name="T31" fmla="*/ 1183 h 2046"/>
                <a:gd name="T32" fmla="*/ 688 w 2598"/>
                <a:gd name="T33" fmla="*/ 1084 h 2046"/>
                <a:gd name="T34" fmla="*/ 731 w 2598"/>
                <a:gd name="T35" fmla="*/ 955 h 2046"/>
                <a:gd name="T36" fmla="*/ 770 w 2598"/>
                <a:gd name="T37" fmla="*/ 810 h 2046"/>
                <a:gd name="T38" fmla="*/ 813 w 2598"/>
                <a:gd name="T39" fmla="*/ 644 h 2046"/>
                <a:gd name="T40" fmla="*/ 856 w 2598"/>
                <a:gd name="T41" fmla="*/ 473 h 2046"/>
                <a:gd name="T42" fmla="*/ 895 w 2598"/>
                <a:gd name="T43" fmla="*/ 307 h 2046"/>
                <a:gd name="T44" fmla="*/ 938 w 2598"/>
                <a:gd name="T45" fmla="*/ 166 h 2046"/>
                <a:gd name="T46" fmla="*/ 981 w 2598"/>
                <a:gd name="T47" fmla="*/ 62 h 2046"/>
                <a:gd name="T48" fmla="*/ 1020 w 2598"/>
                <a:gd name="T49" fmla="*/ 8 h 2046"/>
                <a:gd name="T50" fmla="*/ 1063 w 2598"/>
                <a:gd name="T51" fmla="*/ 8 h 2046"/>
                <a:gd name="T52" fmla="*/ 1102 w 2598"/>
                <a:gd name="T53" fmla="*/ 62 h 2046"/>
                <a:gd name="T54" fmla="*/ 1145 w 2598"/>
                <a:gd name="T55" fmla="*/ 166 h 2046"/>
                <a:gd name="T56" fmla="*/ 1188 w 2598"/>
                <a:gd name="T57" fmla="*/ 307 h 2046"/>
                <a:gd name="T58" fmla="*/ 1227 w 2598"/>
                <a:gd name="T59" fmla="*/ 473 h 2046"/>
                <a:gd name="T60" fmla="*/ 1270 w 2598"/>
                <a:gd name="T61" fmla="*/ 644 h 2046"/>
                <a:gd name="T62" fmla="*/ 1313 w 2598"/>
                <a:gd name="T63" fmla="*/ 810 h 2046"/>
                <a:gd name="T64" fmla="*/ 1352 w 2598"/>
                <a:gd name="T65" fmla="*/ 955 h 2046"/>
                <a:gd name="T66" fmla="*/ 1395 w 2598"/>
                <a:gd name="T67" fmla="*/ 1084 h 2046"/>
                <a:gd name="T68" fmla="*/ 1438 w 2598"/>
                <a:gd name="T69" fmla="*/ 1183 h 2046"/>
                <a:gd name="T70" fmla="*/ 1477 w 2598"/>
                <a:gd name="T71" fmla="*/ 1258 h 2046"/>
                <a:gd name="T72" fmla="*/ 1520 w 2598"/>
                <a:gd name="T73" fmla="*/ 1316 h 2046"/>
                <a:gd name="T74" fmla="*/ 1563 w 2598"/>
                <a:gd name="T75" fmla="*/ 1354 h 2046"/>
                <a:gd name="T76" fmla="*/ 1602 w 2598"/>
                <a:gd name="T77" fmla="*/ 1379 h 2046"/>
                <a:gd name="T78" fmla="*/ 1645 w 2598"/>
                <a:gd name="T79" fmla="*/ 1395 h 2046"/>
                <a:gd name="T80" fmla="*/ 1689 w 2598"/>
                <a:gd name="T81" fmla="*/ 1404 h 2046"/>
                <a:gd name="T82" fmla="*/ 1727 w 2598"/>
                <a:gd name="T83" fmla="*/ 1412 h 2046"/>
                <a:gd name="T84" fmla="*/ 1770 w 2598"/>
                <a:gd name="T85" fmla="*/ 1412 h 2046"/>
                <a:gd name="T86" fmla="*/ 1814 w 2598"/>
                <a:gd name="T87" fmla="*/ 1416 h 2046"/>
                <a:gd name="T88" fmla="*/ 1852 w 2598"/>
                <a:gd name="T89" fmla="*/ 1416 h 2046"/>
                <a:gd name="T90" fmla="*/ 1895 w 2598"/>
                <a:gd name="T91" fmla="*/ 1416 h 2046"/>
                <a:gd name="T92" fmla="*/ 1939 w 2598"/>
                <a:gd name="T93" fmla="*/ 1416 h 2046"/>
                <a:gd name="T94" fmla="*/ 1977 w 2598"/>
                <a:gd name="T95" fmla="*/ 1416 h 2046"/>
                <a:gd name="T96" fmla="*/ 2020 w 2598"/>
                <a:gd name="T97" fmla="*/ 1416 h 2046"/>
                <a:gd name="T98" fmla="*/ 2064 w 2598"/>
                <a:gd name="T99" fmla="*/ 1416 h 20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98" h="2046">
                  <a:moveTo>
                    <a:pt x="0" y="2046"/>
                  </a:moveTo>
                  <a:lnTo>
                    <a:pt x="24" y="2046"/>
                  </a:lnTo>
                  <a:lnTo>
                    <a:pt x="54" y="2046"/>
                  </a:lnTo>
                  <a:lnTo>
                    <a:pt x="78" y="2046"/>
                  </a:lnTo>
                  <a:lnTo>
                    <a:pt x="102" y="2046"/>
                  </a:lnTo>
                  <a:lnTo>
                    <a:pt x="132" y="2046"/>
                  </a:lnTo>
                  <a:lnTo>
                    <a:pt x="156" y="2046"/>
                  </a:lnTo>
                  <a:lnTo>
                    <a:pt x="180" y="2046"/>
                  </a:lnTo>
                  <a:lnTo>
                    <a:pt x="210" y="2046"/>
                  </a:lnTo>
                  <a:lnTo>
                    <a:pt x="234" y="2046"/>
                  </a:lnTo>
                  <a:lnTo>
                    <a:pt x="258" y="2046"/>
                  </a:lnTo>
                  <a:lnTo>
                    <a:pt x="288" y="2046"/>
                  </a:lnTo>
                  <a:lnTo>
                    <a:pt x="312" y="2046"/>
                  </a:lnTo>
                  <a:lnTo>
                    <a:pt x="336" y="2046"/>
                  </a:lnTo>
                  <a:lnTo>
                    <a:pt x="366" y="2040"/>
                  </a:lnTo>
                  <a:lnTo>
                    <a:pt x="390" y="2040"/>
                  </a:lnTo>
                  <a:lnTo>
                    <a:pt x="414" y="2040"/>
                  </a:lnTo>
                  <a:lnTo>
                    <a:pt x="444" y="2040"/>
                  </a:lnTo>
                  <a:lnTo>
                    <a:pt x="468" y="2034"/>
                  </a:lnTo>
                  <a:lnTo>
                    <a:pt x="492" y="2028"/>
                  </a:lnTo>
                  <a:lnTo>
                    <a:pt x="522" y="2022"/>
                  </a:lnTo>
                  <a:lnTo>
                    <a:pt x="546" y="2016"/>
                  </a:lnTo>
                  <a:lnTo>
                    <a:pt x="570" y="2004"/>
                  </a:lnTo>
                  <a:lnTo>
                    <a:pt x="600" y="1992"/>
                  </a:lnTo>
                  <a:lnTo>
                    <a:pt x="624" y="1974"/>
                  </a:lnTo>
                  <a:lnTo>
                    <a:pt x="648" y="1956"/>
                  </a:lnTo>
                  <a:lnTo>
                    <a:pt x="678" y="1932"/>
                  </a:lnTo>
                  <a:lnTo>
                    <a:pt x="702" y="1902"/>
                  </a:lnTo>
                  <a:lnTo>
                    <a:pt x="726" y="1866"/>
                  </a:lnTo>
                  <a:lnTo>
                    <a:pt x="756" y="1818"/>
                  </a:lnTo>
                  <a:lnTo>
                    <a:pt x="780" y="1770"/>
                  </a:lnTo>
                  <a:lnTo>
                    <a:pt x="804" y="1710"/>
                  </a:lnTo>
                  <a:lnTo>
                    <a:pt x="834" y="1644"/>
                  </a:lnTo>
                  <a:lnTo>
                    <a:pt x="858" y="1566"/>
                  </a:lnTo>
                  <a:lnTo>
                    <a:pt x="882" y="1476"/>
                  </a:lnTo>
                  <a:lnTo>
                    <a:pt x="912" y="1380"/>
                  </a:lnTo>
                  <a:lnTo>
                    <a:pt x="936" y="1278"/>
                  </a:lnTo>
                  <a:lnTo>
                    <a:pt x="960" y="1170"/>
                  </a:lnTo>
                  <a:lnTo>
                    <a:pt x="990" y="1050"/>
                  </a:lnTo>
                  <a:lnTo>
                    <a:pt x="1014" y="930"/>
                  </a:lnTo>
                  <a:lnTo>
                    <a:pt x="1038" y="804"/>
                  </a:lnTo>
                  <a:lnTo>
                    <a:pt x="1068" y="684"/>
                  </a:lnTo>
                  <a:lnTo>
                    <a:pt x="1092" y="558"/>
                  </a:lnTo>
                  <a:lnTo>
                    <a:pt x="1116" y="444"/>
                  </a:lnTo>
                  <a:lnTo>
                    <a:pt x="1146" y="336"/>
                  </a:lnTo>
                  <a:lnTo>
                    <a:pt x="1170" y="240"/>
                  </a:lnTo>
                  <a:lnTo>
                    <a:pt x="1194" y="156"/>
                  </a:lnTo>
                  <a:lnTo>
                    <a:pt x="1224" y="90"/>
                  </a:lnTo>
                  <a:lnTo>
                    <a:pt x="1248" y="42"/>
                  </a:lnTo>
                  <a:lnTo>
                    <a:pt x="1272" y="12"/>
                  </a:lnTo>
                  <a:lnTo>
                    <a:pt x="1302" y="0"/>
                  </a:lnTo>
                  <a:lnTo>
                    <a:pt x="1326" y="12"/>
                  </a:lnTo>
                  <a:lnTo>
                    <a:pt x="1350" y="42"/>
                  </a:lnTo>
                  <a:lnTo>
                    <a:pt x="1374" y="90"/>
                  </a:lnTo>
                  <a:lnTo>
                    <a:pt x="1404" y="156"/>
                  </a:lnTo>
                  <a:lnTo>
                    <a:pt x="1428" y="240"/>
                  </a:lnTo>
                  <a:lnTo>
                    <a:pt x="1452" y="336"/>
                  </a:lnTo>
                  <a:lnTo>
                    <a:pt x="1482" y="444"/>
                  </a:lnTo>
                  <a:lnTo>
                    <a:pt x="1506" y="558"/>
                  </a:lnTo>
                  <a:lnTo>
                    <a:pt x="1530" y="684"/>
                  </a:lnTo>
                  <a:lnTo>
                    <a:pt x="1560" y="804"/>
                  </a:lnTo>
                  <a:lnTo>
                    <a:pt x="1584" y="930"/>
                  </a:lnTo>
                  <a:lnTo>
                    <a:pt x="1608" y="1050"/>
                  </a:lnTo>
                  <a:lnTo>
                    <a:pt x="1638" y="1170"/>
                  </a:lnTo>
                  <a:lnTo>
                    <a:pt x="1662" y="1278"/>
                  </a:lnTo>
                  <a:lnTo>
                    <a:pt x="1686" y="1380"/>
                  </a:lnTo>
                  <a:lnTo>
                    <a:pt x="1716" y="1476"/>
                  </a:lnTo>
                  <a:lnTo>
                    <a:pt x="1740" y="1566"/>
                  </a:lnTo>
                  <a:lnTo>
                    <a:pt x="1764" y="1644"/>
                  </a:lnTo>
                  <a:lnTo>
                    <a:pt x="1794" y="1710"/>
                  </a:lnTo>
                  <a:lnTo>
                    <a:pt x="1818" y="1770"/>
                  </a:lnTo>
                  <a:lnTo>
                    <a:pt x="1842" y="1818"/>
                  </a:lnTo>
                  <a:lnTo>
                    <a:pt x="1872" y="1866"/>
                  </a:lnTo>
                  <a:lnTo>
                    <a:pt x="1896" y="1902"/>
                  </a:lnTo>
                  <a:lnTo>
                    <a:pt x="1920" y="1932"/>
                  </a:lnTo>
                  <a:lnTo>
                    <a:pt x="1950" y="1956"/>
                  </a:lnTo>
                  <a:lnTo>
                    <a:pt x="1974" y="1974"/>
                  </a:lnTo>
                  <a:lnTo>
                    <a:pt x="1998" y="1992"/>
                  </a:lnTo>
                  <a:lnTo>
                    <a:pt x="2028" y="2004"/>
                  </a:lnTo>
                  <a:lnTo>
                    <a:pt x="2052" y="2016"/>
                  </a:lnTo>
                  <a:lnTo>
                    <a:pt x="2076" y="2022"/>
                  </a:lnTo>
                  <a:lnTo>
                    <a:pt x="2106" y="2028"/>
                  </a:lnTo>
                  <a:lnTo>
                    <a:pt x="2130" y="2034"/>
                  </a:lnTo>
                  <a:lnTo>
                    <a:pt x="2154" y="2040"/>
                  </a:lnTo>
                  <a:lnTo>
                    <a:pt x="2184" y="2040"/>
                  </a:lnTo>
                  <a:lnTo>
                    <a:pt x="2208" y="2040"/>
                  </a:lnTo>
                  <a:lnTo>
                    <a:pt x="2232" y="2040"/>
                  </a:lnTo>
                  <a:lnTo>
                    <a:pt x="2262" y="2046"/>
                  </a:lnTo>
                  <a:lnTo>
                    <a:pt x="2286" y="2046"/>
                  </a:lnTo>
                  <a:lnTo>
                    <a:pt x="2310" y="2046"/>
                  </a:lnTo>
                  <a:lnTo>
                    <a:pt x="2340" y="2046"/>
                  </a:lnTo>
                  <a:lnTo>
                    <a:pt x="2364" y="2046"/>
                  </a:lnTo>
                  <a:lnTo>
                    <a:pt x="2388" y="2046"/>
                  </a:lnTo>
                  <a:lnTo>
                    <a:pt x="2418" y="2046"/>
                  </a:lnTo>
                  <a:lnTo>
                    <a:pt x="2442" y="2046"/>
                  </a:lnTo>
                  <a:lnTo>
                    <a:pt x="2466" y="2046"/>
                  </a:lnTo>
                  <a:lnTo>
                    <a:pt x="2496" y="2046"/>
                  </a:lnTo>
                  <a:lnTo>
                    <a:pt x="2520" y="2046"/>
                  </a:lnTo>
                  <a:lnTo>
                    <a:pt x="2544" y="2046"/>
                  </a:lnTo>
                  <a:lnTo>
                    <a:pt x="2574" y="2046"/>
                  </a:lnTo>
                  <a:lnTo>
                    <a:pt x="2598" y="2046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Rectangle 62"/>
            <p:cNvSpPr>
              <a:spLocks noChangeArrowheads="1"/>
            </p:cNvSpPr>
            <p:nvPr/>
          </p:nvSpPr>
          <p:spPr bwMode="auto">
            <a:xfrm>
              <a:off x="2158" y="826"/>
              <a:ext cx="10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b="0" dirty="0" err="1" smtClean="0">
                  <a:solidFill>
                    <a:srgbClr val="130000"/>
                  </a:solidFill>
                </a:rPr>
                <a:t>pdf</a:t>
              </a:r>
              <a:r>
                <a:rPr lang="pt-BR" altLang="pt-BR" b="0" dirty="0" smtClean="0">
                  <a:solidFill>
                    <a:srgbClr val="130000"/>
                  </a:solidFill>
                </a:rPr>
                <a:t> </a:t>
              </a:r>
              <a:r>
                <a:rPr lang="pt-BR" altLang="pt-BR" b="0" dirty="0">
                  <a:solidFill>
                    <a:srgbClr val="130000"/>
                  </a:solidFill>
                </a:rPr>
                <a:t>Gaussiana</a:t>
              </a:r>
              <a:endParaRPr lang="pt-BR" altLang="pt-BR" sz="1600" b="0" dirty="0"/>
            </a:p>
          </p:txBody>
        </p:sp>
      </p:grpSp>
      <p:graphicFrame>
        <p:nvGraphicFramePr>
          <p:cNvPr id="32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0671"/>
              </p:ext>
            </p:extLst>
          </p:nvPr>
        </p:nvGraphicFramePr>
        <p:xfrm>
          <a:off x="5508104" y="1916832"/>
          <a:ext cx="2427561" cy="96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4" name="Equação" r:id="rId3" imgW="1155700" imgH="457200" progId="Equation.3">
                  <p:embed/>
                </p:oleObj>
              </mc:Choice>
              <mc:Fallback>
                <p:oleObj name="Equação" r:id="rId3" imgW="1155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916832"/>
                        <a:ext cx="2427561" cy="960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77"/>
          <p:cNvGrpSpPr>
            <a:grpSpLocks/>
          </p:cNvGrpSpPr>
          <p:nvPr/>
        </p:nvGrpSpPr>
        <p:grpSpPr bwMode="auto">
          <a:xfrm>
            <a:off x="804863" y="4422155"/>
            <a:ext cx="3214688" cy="1941512"/>
            <a:chOff x="507" y="2435"/>
            <a:chExt cx="2025" cy="1223"/>
          </a:xfrm>
        </p:grpSpPr>
        <p:sp>
          <p:nvSpPr>
            <p:cNvPr id="34" name="Rectangle 67"/>
            <p:cNvSpPr>
              <a:spLocks noChangeArrowheads="1"/>
            </p:cNvSpPr>
            <p:nvPr/>
          </p:nvSpPr>
          <p:spPr bwMode="auto">
            <a:xfrm>
              <a:off x="507" y="2666"/>
              <a:ext cx="2008" cy="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35" name="Line 68"/>
            <p:cNvSpPr>
              <a:spLocks noChangeShapeType="1"/>
            </p:cNvSpPr>
            <p:nvPr/>
          </p:nvSpPr>
          <p:spPr bwMode="auto">
            <a:xfrm>
              <a:off x="507" y="3347"/>
              <a:ext cx="2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6" name="Line 69"/>
            <p:cNvSpPr>
              <a:spLocks noChangeShapeType="1"/>
            </p:cNvSpPr>
            <p:nvPr/>
          </p:nvSpPr>
          <p:spPr bwMode="auto">
            <a:xfrm flipV="1">
              <a:off x="1512" y="2666"/>
              <a:ext cx="0" cy="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grpSp>
          <p:nvGrpSpPr>
            <p:cNvPr id="37" name="Group 72"/>
            <p:cNvGrpSpPr>
              <a:grpSpLocks/>
            </p:cNvGrpSpPr>
            <p:nvPr/>
          </p:nvGrpSpPr>
          <p:grpSpPr bwMode="auto">
            <a:xfrm>
              <a:off x="508" y="2943"/>
              <a:ext cx="2024" cy="404"/>
              <a:chOff x="508" y="2943"/>
              <a:chExt cx="2024" cy="404"/>
            </a:xfrm>
          </p:grpSpPr>
          <p:sp>
            <p:nvSpPr>
              <p:cNvPr id="42" name="Freeform 70"/>
              <p:cNvSpPr>
                <a:spLocks/>
              </p:cNvSpPr>
              <p:nvPr/>
            </p:nvSpPr>
            <p:spPr bwMode="auto">
              <a:xfrm>
                <a:off x="508" y="2943"/>
                <a:ext cx="1004" cy="404"/>
              </a:xfrm>
              <a:custGeom>
                <a:avLst/>
                <a:gdLst>
                  <a:gd name="T0" fmla="*/ 0 w 1004"/>
                  <a:gd name="T1" fmla="*/ 404 h 404"/>
                  <a:gd name="T2" fmla="*/ 484 w 1004"/>
                  <a:gd name="T3" fmla="*/ 404 h 404"/>
                  <a:gd name="T4" fmla="*/ 484 w 1004"/>
                  <a:gd name="T5" fmla="*/ 0 h 404"/>
                  <a:gd name="T6" fmla="*/ 1004 w 1004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4" h="404">
                    <a:moveTo>
                      <a:pt x="0" y="404"/>
                    </a:moveTo>
                    <a:lnTo>
                      <a:pt x="484" y="404"/>
                    </a:lnTo>
                    <a:lnTo>
                      <a:pt x="484" y="0"/>
                    </a:lnTo>
                    <a:lnTo>
                      <a:pt x="1004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3" name="Freeform 71"/>
              <p:cNvSpPr>
                <a:spLocks/>
              </p:cNvSpPr>
              <p:nvPr/>
            </p:nvSpPr>
            <p:spPr bwMode="auto">
              <a:xfrm flipH="1">
                <a:off x="1528" y="2943"/>
                <a:ext cx="1004" cy="404"/>
              </a:xfrm>
              <a:custGeom>
                <a:avLst/>
                <a:gdLst>
                  <a:gd name="T0" fmla="*/ 0 w 1004"/>
                  <a:gd name="T1" fmla="*/ 404 h 404"/>
                  <a:gd name="T2" fmla="*/ 484 w 1004"/>
                  <a:gd name="T3" fmla="*/ 404 h 404"/>
                  <a:gd name="T4" fmla="*/ 484 w 1004"/>
                  <a:gd name="T5" fmla="*/ 0 h 404"/>
                  <a:gd name="T6" fmla="*/ 1004 w 1004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4" h="404">
                    <a:moveTo>
                      <a:pt x="0" y="404"/>
                    </a:moveTo>
                    <a:lnTo>
                      <a:pt x="484" y="404"/>
                    </a:lnTo>
                    <a:lnTo>
                      <a:pt x="484" y="0"/>
                    </a:lnTo>
                    <a:lnTo>
                      <a:pt x="1004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38" name="Text Box 73"/>
            <p:cNvSpPr txBox="1">
              <a:spLocks noChangeArrowheads="1"/>
            </p:cNvSpPr>
            <p:nvPr/>
          </p:nvSpPr>
          <p:spPr bwMode="auto">
            <a:xfrm>
              <a:off x="1187" y="2720"/>
              <a:ext cx="3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>
                  <a:sym typeface="Symbol" pitchFamily="18" charset="2"/>
                </a:rPr>
                <a:t>1/</a:t>
              </a:r>
              <a:endParaRPr lang="pt-BR" altLang="pt-BR"/>
            </a:p>
          </p:txBody>
        </p:sp>
        <p:sp>
          <p:nvSpPr>
            <p:cNvPr id="39" name="Text Box 74"/>
            <p:cNvSpPr txBox="1">
              <a:spLocks noChangeArrowheads="1"/>
            </p:cNvSpPr>
            <p:nvPr/>
          </p:nvSpPr>
          <p:spPr bwMode="auto">
            <a:xfrm>
              <a:off x="800" y="3336"/>
              <a:ext cx="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>
                  <a:sym typeface="Symbol" pitchFamily="18" charset="2"/>
                </a:rPr>
                <a:t>-/2</a:t>
              </a:r>
              <a:endParaRPr lang="pt-BR" altLang="pt-BR"/>
            </a:p>
          </p:txBody>
        </p:sp>
        <p:sp>
          <p:nvSpPr>
            <p:cNvPr id="40" name="Text Box 75"/>
            <p:cNvSpPr txBox="1">
              <a:spLocks noChangeArrowheads="1"/>
            </p:cNvSpPr>
            <p:nvPr/>
          </p:nvSpPr>
          <p:spPr bwMode="auto">
            <a:xfrm>
              <a:off x="1866" y="3340"/>
              <a:ext cx="3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>
                  <a:sym typeface="Symbol" pitchFamily="18" charset="2"/>
                </a:rPr>
                <a:t>/2</a:t>
              </a:r>
              <a:endParaRPr lang="pt-BR" altLang="pt-BR"/>
            </a:p>
          </p:txBody>
        </p:sp>
        <p:sp>
          <p:nvSpPr>
            <p:cNvPr id="41" name="Text Box 76"/>
            <p:cNvSpPr txBox="1">
              <a:spLocks noChangeArrowheads="1"/>
            </p:cNvSpPr>
            <p:nvPr/>
          </p:nvSpPr>
          <p:spPr bwMode="auto">
            <a:xfrm>
              <a:off x="1027" y="2435"/>
              <a:ext cx="103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b="0" dirty="0" err="1" smtClean="0"/>
                <a:t>pdf</a:t>
              </a:r>
              <a:r>
                <a:rPr lang="pt-BR" altLang="pt-BR" b="0" dirty="0" smtClean="0"/>
                <a:t> </a:t>
              </a:r>
              <a:r>
                <a:rPr lang="pt-BR" altLang="pt-BR" b="0" dirty="0"/>
                <a:t>Uniforme</a:t>
              </a:r>
            </a:p>
          </p:txBody>
        </p:sp>
      </p:grpSp>
      <p:graphicFrame>
        <p:nvGraphicFramePr>
          <p:cNvPr id="4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40081"/>
              </p:ext>
            </p:extLst>
          </p:nvPr>
        </p:nvGraphicFramePr>
        <p:xfrm>
          <a:off x="5580112" y="4509120"/>
          <a:ext cx="2764681" cy="84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5" name="Equação" r:id="rId5" imgW="1282700" imgH="393700" progId="Equation.3">
                  <p:embed/>
                </p:oleObj>
              </mc:Choice>
              <mc:Fallback>
                <p:oleObj name="Equação" r:id="rId5" imgW="1282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509120"/>
                        <a:ext cx="2764681" cy="845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79"/>
          <p:cNvSpPr txBox="1">
            <a:spLocks noChangeArrowheads="1"/>
          </p:cNvSpPr>
          <p:nvPr/>
        </p:nvSpPr>
        <p:spPr bwMode="auto">
          <a:xfrm>
            <a:off x="5213350" y="3060080"/>
            <a:ext cx="355441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Monotype Sorts" pitchFamily="2" charset="2"/>
              <a:buChar char="ð"/>
            </a:pPr>
            <a:r>
              <a:rPr lang="pt-BR" altLang="pt-BR" b="0" dirty="0">
                <a:sym typeface="Monotype Sorts" pitchFamily="2" charset="2"/>
              </a:rPr>
              <a:t>  </a:t>
            </a:r>
            <a:r>
              <a:rPr lang="pt-BR" altLang="pt-BR" b="0" dirty="0"/>
              <a:t>Ruído branco gaussiano</a:t>
            </a:r>
          </a:p>
          <a:p>
            <a:pPr>
              <a:buFont typeface="Monotype Sorts" pitchFamily="2" charset="2"/>
              <a:buChar char="ð"/>
            </a:pPr>
            <a:r>
              <a:rPr lang="pt-BR" altLang="pt-BR" b="0" dirty="0">
                <a:sym typeface="Monotype Sorts" pitchFamily="2" charset="2"/>
              </a:rPr>
              <a:t>  </a:t>
            </a:r>
            <a:r>
              <a:rPr lang="pt-BR" altLang="pt-BR" b="0" dirty="0"/>
              <a:t>Ruído térmico</a:t>
            </a:r>
          </a:p>
        </p:txBody>
      </p:sp>
      <p:sp>
        <p:nvSpPr>
          <p:cNvPr id="46" name="Text Box 80"/>
          <p:cNvSpPr txBox="1">
            <a:spLocks noChangeArrowheads="1"/>
          </p:cNvSpPr>
          <p:nvPr/>
        </p:nvSpPr>
        <p:spPr bwMode="auto">
          <a:xfrm>
            <a:off x="5257800" y="5533405"/>
            <a:ext cx="30463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Monotype Sorts" pitchFamily="2" charset="2"/>
              <a:buChar char="ð"/>
            </a:pPr>
            <a:r>
              <a:rPr lang="pt-BR" altLang="pt-BR" b="0" dirty="0">
                <a:sym typeface="Monotype Sorts" pitchFamily="2" charset="2"/>
              </a:rPr>
              <a:t>  </a:t>
            </a:r>
            <a:r>
              <a:rPr lang="pt-BR" altLang="pt-BR" b="0" dirty="0"/>
              <a:t>Ruído de quantização</a:t>
            </a:r>
          </a:p>
        </p:txBody>
      </p:sp>
      <p:graphicFrame>
        <p:nvGraphicFramePr>
          <p:cNvPr id="47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16216"/>
              </p:ext>
            </p:extLst>
          </p:nvPr>
        </p:nvGraphicFramePr>
        <p:xfrm>
          <a:off x="6012159" y="5998542"/>
          <a:ext cx="952203" cy="728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6" name="Equação" r:id="rId7" imgW="482391" imgH="368140" progId="Equation.3">
                  <p:embed/>
                </p:oleObj>
              </mc:Choice>
              <mc:Fallback>
                <p:oleObj name="Equação" r:id="rId7" imgW="482391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59" y="5998542"/>
                        <a:ext cx="952203" cy="728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83"/>
          <p:cNvSpPr>
            <a:spLocks noChangeShapeType="1"/>
          </p:cNvSpPr>
          <p:nvPr/>
        </p:nvSpPr>
        <p:spPr bwMode="auto">
          <a:xfrm>
            <a:off x="433388" y="4196730"/>
            <a:ext cx="8389937" cy="0"/>
          </a:xfrm>
          <a:prstGeom prst="line">
            <a:avLst/>
          </a:prstGeom>
          <a:noFill/>
          <a:ln w="38100" cmpd="dbl">
            <a:solidFill>
              <a:srgbClr val="0066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5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 impulsivo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1756791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O processo X(t) definido pela Eq. </a:t>
            </a:r>
            <a:r>
              <a:rPr lang="pt-BR" dirty="0" smtClean="0"/>
              <a:t>(1) </a:t>
            </a:r>
            <a:r>
              <a:rPr lang="pt-BR" dirty="0"/>
              <a:t>é um processo estacionário denominado ruído impulsivo (</a:t>
            </a:r>
            <a:r>
              <a:rPr lang="pt-BR" dirty="0" err="1"/>
              <a:t>shot</a:t>
            </a:r>
            <a:r>
              <a:rPr lang="pt-BR" dirty="0"/>
              <a:t> </a:t>
            </a:r>
            <a:r>
              <a:rPr lang="pt-BR" dirty="0" err="1"/>
              <a:t>noise</a:t>
            </a:r>
            <a:r>
              <a:rPr lang="pt-BR" dirty="0" smtClean="0"/>
              <a:t>).</a:t>
            </a:r>
          </a:p>
          <a:p>
            <a:r>
              <a:rPr lang="pt-BR" dirty="0" smtClean="0"/>
              <a:t>O </a:t>
            </a:r>
            <a:r>
              <a:rPr lang="pt-BR" dirty="0"/>
              <a:t>número de elétrons, N(t), emitido no intervalo de tempo (0, t) constitui um processo estocástico discreto cujo valor se eleva </a:t>
            </a:r>
            <a:r>
              <a:rPr lang="pt-BR" dirty="0" smtClean="0"/>
              <a:t>a </a:t>
            </a:r>
            <a:r>
              <a:rPr lang="pt-BR" dirty="0"/>
              <a:t>cada vez que um elétron é emitido. </a:t>
            </a:r>
            <a:endParaRPr lang="pt-BR" dirty="0" smtClean="0"/>
          </a:p>
          <a:p>
            <a:r>
              <a:rPr lang="pt-BR" dirty="0" smtClean="0"/>
              <a:t>A figura mostra </a:t>
            </a:r>
            <a:r>
              <a:rPr lang="pt-BR" dirty="0"/>
              <a:t>uma função amostral de tal processo. Seja o valor </a:t>
            </a:r>
            <a:r>
              <a:rPr lang="pt-BR" dirty="0" smtClean="0"/>
              <a:t>médio </a:t>
            </a:r>
            <a:r>
              <a:rPr lang="pt-BR" dirty="0"/>
              <a:t>do número de elétrons, </a:t>
            </a:r>
            <a:r>
              <a:rPr lang="pt-BR" dirty="0" smtClean="0">
                <a:latin typeface="Symbol" panose="05050102010706020507" pitchFamily="18" charset="2"/>
              </a:rPr>
              <a:t>n</a:t>
            </a:r>
            <a:r>
              <a:rPr lang="pt-BR" dirty="0" smtClean="0"/>
              <a:t>, </a:t>
            </a:r>
            <a:r>
              <a:rPr lang="pt-BR" dirty="0"/>
              <a:t>emitido entre os tempos t e </a:t>
            </a:r>
            <a:r>
              <a:rPr lang="pt-BR" dirty="0" smtClean="0"/>
              <a:t>t+t</a:t>
            </a:r>
            <a:r>
              <a:rPr lang="pt-BR" baseline="-25000" dirty="0" smtClean="0"/>
              <a:t>0</a:t>
            </a:r>
            <a:r>
              <a:rPr lang="pt-BR" dirty="0"/>
              <a:t>, definido </a:t>
            </a:r>
            <a:r>
              <a:rPr lang="pt-BR" dirty="0" smtClean="0"/>
              <a:t>por </a:t>
            </a:r>
            <a:endParaRPr lang="pt-BR" dirty="0"/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6853"/>
            <a:ext cx="6961610" cy="357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1080120" cy="59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23928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59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 impulsivo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Infelizmente, uma caracterização estatística detalhada do processo de ruído impulsivo X(t) na Eq. </a:t>
            </a:r>
            <a:r>
              <a:rPr lang="pt-BR" dirty="0" smtClean="0"/>
              <a:t>(1) </a:t>
            </a:r>
            <a:r>
              <a:rPr lang="pt-BR" dirty="0"/>
              <a:t>é uma tarefa matemática difícil. Aqui, simplesmente citamos os resultados relativos aos dois primeiros momentos do processo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33569"/>
            <a:ext cx="2396113" cy="162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0434"/>
            <a:ext cx="6250845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20072" y="31409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(3)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92080" y="42930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9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Ruído Térmico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altLang="pt-BR" dirty="0"/>
              <a:t>Os elétrons livres em um material condutor possuem energia cinética devido à troca de calor entre material e meio ambiente. Assim:</a:t>
            </a:r>
          </a:p>
          <a:p>
            <a:pPr lvl="1" algn="just"/>
            <a:r>
              <a:rPr lang="pt-BR" altLang="pt-BR" dirty="0"/>
              <a:t> Estes elétrons estão em movimento,</a:t>
            </a:r>
          </a:p>
          <a:p>
            <a:pPr lvl="1" algn="just"/>
            <a:r>
              <a:rPr lang="pt-BR" altLang="pt-BR" dirty="0"/>
              <a:t> Devido às colisões internas este movimento é aleatório,</a:t>
            </a:r>
          </a:p>
          <a:p>
            <a:pPr lvl="1" algn="just"/>
            <a:r>
              <a:rPr lang="pt-BR" altLang="pt-BR" dirty="0"/>
              <a:t> A densidade de elétrons através do condutor  dá origem a uma tensão de ruído em seus terminais.</a:t>
            </a:r>
          </a:p>
          <a:p>
            <a:pPr lvl="1" algn="just"/>
            <a:r>
              <a:rPr lang="pt-BR" altLang="pt-BR" dirty="0"/>
              <a:t> Ruído térmico ou Johnson (primeiro a estudá-lo em 1928).</a:t>
            </a:r>
          </a:p>
          <a:p>
            <a:pPr algn="just"/>
            <a:r>
              <a:rPr lang="pt-BR" altLang="pt-BR" dirty="0">
                <a:solidFill>
                  <a:srgbClr val="800000"/>
                </a:solidFill>
              </a:rPr>
              <a:t>As seguintes propriedades são observadas:</a:t>
            </a:r>
          </a:p>
          <a:p>
            <a:pPr lvl="1" algn="just"/>
            <a:r>
              <a:rPr lang="pt-BR" altLang="pt-BR" dirty="0">
                <a:solidFill>
                  <a:srgbClr val="000099"/>
                </a:solidFill>
              </a:rPr>
              <a:t>O valor médio da tensão é nulo.</a:t>
            </a:r>
          </a:p>
          <a:p>
            <a:pPr lvl="1" algn="just"/>
            <a:r>
              <a:rPr lang="pt-BR" altLang="pt-BR" dirty="0">
                <a:solidFill>
                  <a:srgbClr val="000099"/>
                </a:solidFill>
              </a:rPr>
              <a:t>O valor quadrático médio é finito e vale:</a:t>
            </a: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47978"/>
              </p:ext>
            </p:extLst>
          </p:nvPr>
        </p:nvGraphicFramePr>
        <p:xfrm>
          <a:off x="3131840" y="5949280"/>
          <a:ext cx="25050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4" name="Equação" r:id="rId3" imgW="914003" imgH="215806" progId="Equation.3">
                  <p:embed/>
                </p:oleObj>
              </mc:Choice>
              <mc:Fallback>
                <p:oleObj name="Equação" r:id="rId3" imgW="914003" imgH="215806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949280"/>
                        <a:ext cx="250507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40152" y="60212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2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3319463" y="87313"/>
          <a:ext cx="25050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8" name="Equação" r:id="rId3" imgW="914003" imgH="215806" progId="Equation.3">
                  <p:embed/>
                </p:oleObj>
              </mc:Choice>
              <mc:Fallback>
                <p:oleObj name="Equação" r:id="rId3" imgW="91400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87313"/>
                        <a:ext cx="250507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0" y="822325"/>
            <a:ext cx="9144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ü"/>
            </a:pPr>
            <a:r>
              <a:rPr lang="pt-BR" altLang="pt-BR" b="0" dirty="0"/>
              <a:t> Em que:  K = 1.3810</a:t>
            </a:r>
            <a:r>
              <a:rPr lang="pt-BR" altLang="pt-BR" b="0" baseline="30000" dirty="0"/>
              <a:t>-23</a:t>
            </a:r>
            <a:r>
              <a:rPr lang="pt-BR" altLang="pt-BR" b="0" dirty="0"/>
              <a:t> [J/</a:t>
            </a:r>
            <a:r>
              <a:rPr lang="pt-BR" altLang="pt-BR" b="0" dirty="0" err="1"/>
              <a:t>ºk</a:t>
            </a:r>
            <a:r>
              <a:rPr lang="pt-BR" altLang="pt-BR" b="0" dirty="0"/>
              <a:t>] ( constante de </a:t>
            </a:r>
            <a:r>
              <a:rPr lang="pt-BR" altLang="pt-BR" b="0" dirty="0" err="1"/>
              <a:t>Boltzman</a:t>
            </a:r>
            <a:r>
              <a:rPr lang="pt-BR" altLang="pt-BR" b="0" dirty="0"/>
              <a:t> ), </a:t>
            </a:r>
          </a:p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b="0" dirty="0"/>
              <a:t>                    T:  temperatura em graus Kelvin,</a:t>
            </a:r>
          </a:p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b="0" dirty="0"/>
              <a:t>                    R:  resistência interna do condutor em </a:t>
            </a:r>
            <a:r>
              <a:rPr lang="pt-BR" altLang="pt-BR" b="0" dirty="0">
                <a:sym typeface="Symbol" pitchFamily="18" charset="2"/>
              </a:rPr>
              <a:t>,</a:t>
            </a:r>
          </a:p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b="0" dirty="0">
                <a:sym typeface="Symbol" pitchFamily="18" charset="2"/>
              </a:rPr>
              <a:t>                    f: largura de faixa do dispositivo de medida.</a:t>
            </a:r>
            <a:endParaRPr lang="pt-BR" altLang="pt-BR" b="0" dirty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7463" y="3213100"/>
            <a:ext cx="910113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/>
                    </a:gs>
                    <a:gs pos="50000">
                      <a:srgbClr val="FFFFFF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b="0" dirty="0">
                <a:solidFill>
                  <a:srgbClr val="000099"/>
                </a:solidFill>
              </a:rPr>
              <a:t>Potência média do ruído:</a:t>
            </a:r>
            <a:endParaRPr lang="pt-BR" altLang="pt-BR" b="0" dirty="0"/>
          </a:p>
        </p:txBody>
      </p:sp>
      <p:graphicFrame>
        <p:nvGraphicFramePr>
          <p:cNvPr id="5127" name="Object 5"/>
          <p:cNvGraphicFramePr>
            <a:graphicFrameLocks noChangeAspect="1"/>
          </p:cNvGraphicFramePr>
          <p:nvPr/>
        </p:nvGraphicFramePr>
        <p:xfrm>
          <a:off x="2525713" y="5367338"/>
          <a:ext cx="41465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9" name="Equação" r:id="rId5" imgW="1536700" imgH="368300" progId="Equation.3">
                  <p:embed/>
                </p:oleObj>
              </mc:Choice>
              <mc:Fallback>
                <p:oleObj name="Equação" r:id="rId5" imgW="153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5367338"/>
                        <a:ext cx="41465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BFBFB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3730625"/>
            <a:ext cx="91249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Clr>
                <a:srgbClr val="0033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altLang="pt-BR" b="0" dirty="0">
                <a:sym typeface="Monotype Sorts" pitchFamily="2" charset="2"/>
              </a:rPr>
              <a:t>Em analogia com uma fonte elétrica, pode-se definir a “potência média de ruído“, como a máxima potência que a fonte pode oferecer para uma resistência de carga R</a:t>
            </a:r>
            <a:r>
              <a:rPr lang="pt-BR" altLang="pt-BR" b="0" baseline="-25000" dirty="0">
                <a:sym typeface="Monotype Sorts" pitchFamily="2" charset="2"/>
              </a:rPr>
              <a:t>L</a:t>
            </a:r>
            <a:r>
              <a:rPr lang="pt-BR" altLang="pt-BR" b="0" dirty="0">
                <a:sym typeface="Monotype Sorts" pitchFamily="2" charset="2"/>
              </a:rPr>
              <a:t> igual à resistência R da fonte: </a:t>
            </a:r>
            <a:endParaRPr lang="pt-BR" altLang="pt-BR" b="0" dirty="0">
              <a:solidFill>
                <a:srgbClr val="000099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2541588" y="5367338"/>
            <a:ext cx="4144962" cy="998537"/>
          </a:xfrm>
          <a:custGeom>
            <a:avLst/>
            <a:gdLst>
              <a:gd name="T0" fmla="*/ 0 w 2611"/>
              <a:gd name="T1" fmla="*/ 998537 h 629"/>
              <a:gd name="T2" fmla="*/ 4144962 w 2611"/>
              <a:gd name="T3" fmla="*/ 998537 h 629"/>
              <a:gd name="T4" fmla="*/ 4144962 w 2611"/>
              <a:gd name="T5" fmla="*/ 0 h 6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1" h="629">
                <a:moveTo>
                  <a:pt x="0" y="629"/>
                </a:moveTo>
                <a:lnTo>
                  <a:pt x="2611" y="629"/>
                </a:lnTo>
                <a:lnTo>
                  <a:pt x="2611" y="0"/>
                </a:lnTo>
              </a:path>
            </a:pathLst>
          </a:custGeom>
          <a:noFill/>
          <a:ln w="12700" cap="flat" cmpd="sng">
            <a:solidFill>
              <a:srgbClr val="0066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Equivalentes de </a:t>
            </a:r>
            <a:r>
              <a:rPr lang="pt-BR" dirty="0" err="1" smtClean="0"/>
              <a:t>Thevenin</a:t>
            </a:r>
            <a:r>
              <a:rPr lang="pt-BR" dirty="0" smtClean="0"/>
              <a:t> e Norton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Podemos </a:t>
            </a:r>
            <a:r>
              <a:rPr lang="pt-BR" dirty="0"/>
              <a:t>modelar um resistor ruidoso pelo circuito equivalente de </a:t>
            </a:r>
            <a:r>
              <a:rPr lang="pt-BR" dirty="0" err="1"/>
              <a:t>Thévenin</a:t>
            </a:r>
            <a:r>
              <a:rPr lang="pt-BR" dirty="0"/>
              <a:t> que consiste em uma fonte de tensão de ruído com valor quadrático médio em série com um resistor sem </a:t>
            </a:r>
            <a:r>
              <a:rPr lang="pt-BR" dirty="0" smtClean="0"/>
              <a:t>ruído. </a:t>
            </a:r>
          </a:p>
          <a:p>
            <a:r>
              <a:rPr lang="pt-BR" dirty="0" smtClean="0"/>
              <a:t>Alternativamente</a:t>
            </a:r>
            <a:r>
              <a:rPr lang="pt-BR" dirty="0"/>
              <a:t>, podemos utilizar o circuito equivalente de Norton que consiste em uma fonte de corrente de ruído em paralelo com uma condutância sem </a:t>
            </a:r>
            <a:r>
              <a:rPr lang="pt-BR" dirty="0" smtClean="0"/>
              <a:t>ruído. </a:t>
            </a:r>
            <a:endParaRPr lang="pt-BR" dirty="0"/>
          </a:p>
          <a:p>
            <a:endParaRPr lang="pt-BR" dirty="0"/>
          </a:p>
        </p:txBody>
      </p:sp>
      <p:grpSp>
        <p:nvGrpSpPr>
          <p:cNvPr id="6148" name="Group 58"/>
          <p:cNvGrpSpPr>
            <a:grpSpLocks noChangeAspect="1"/>
          </p:cNvGrpSpPr>
          <p:nvPr/>
        </p:nvGrpSpPr>
        <p:grpSpPr bwMode="auto">
          <a:xfrm>
            <a:off x="755576" y="3645024"/>
            <a:ext cx="1854596" cy="2517403"/>
            <a:chOff x="3708" y="2459"/>
            <a:chExt cx="1129" cy="1533"/>
          </a:xfrm>
        </p:grpSpPr>
        <p:sp>
          <p:nvSpPr>
            <p:cNvPr id="6152" name="Rectangle 50"/>
            <p:cNvSpPr>
              <a:spLocks noChangeAspect="1" noChangeArrowheads="1"/>
            </p:cNvSpPr>
            <p:nvPr/>
          </p:nvSpPr>
          <p:spPr bwMode="auto">
            <a:xfrm>
              <a:off x="3708" y="2459"/>
              <a:ext cx="1129" cy="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CEC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6153" name="Group 57"/>
            <p:cNvGrpSpPr>
              <a:grpSpLocks noChangeAspect="1"/>
            </p:cNvGrpSpPr>
            <p:nvPr/>
          </p:nvGrpSpPr>
          <p:grpSpPr bwMode="auto">
            <a:xfrm>
              <a:off x="3827" y="2506"/>
              <a:ext cx="875" cy="1437"/>
              <a:chOff x="3871" y="2473"/>
              <a:chExt cx="875" cy="1437"/>
            </a:xfrm>
          </p:grpSpPr>
          <p:sp>
            <p:nvSpPr>
              <p:cNvPr id="6154" name="Oval 9"/>
              <p:cNvSpPr>
                <a:spLocks noChangeAspect="1" noChangeArrowheads="1"/>
              </p:cNvSpPr>
              <p:nvPr/>
            </p:nvSpPr>
            <p:spPr bwMode="auto">
              <a:xfrm>
                <a:off x="4410" y="3298"/>
                <a:ext cx="336" cy="3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6155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434" y="3283"/>
                <a:ext cx="238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pt-BR" altLang="pt-BR" sz="2800" b="0" dirty="0"/>
                  <a:t>~</a:t>
                </a:r>
              </a:p>
            </p:txBody>
          </p:sp>
          <p:sp>
            <p:nvSpPr>
              <p:cNvPr id="6156" name="Line 19"/>
              <p:cNvSpPr>
                <a:spLocks noChangeAspect="1" noChangeShapeType="1"/>
              </p:cNvSpPr>
              <p:nvPr/>
            </p:nvSpPr>
            <p:spPr bwMode="auto">
              <a:xfrm>
                <a:off x="4581" y="3641"/>
                <a:ext cx="0" cy="2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6157" name="Line 20"/>
              <p:cNvSpPr>
                <a:spLocks noChangeAspect="1" noChangeShapeType="1"/>
              </p:cNvSpPr>
              <p:nvPr/>
            </p:nvSpPr>
            <p:spPr bwMode="auto">
              <a:xfrm>
                <a:off x="4577" y="3037"/>
                <a:ext cx="0" cy="2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6158" name="Line 21"/>
              <p:cNvSpPr>
                <a:spLocks noChangeAspect="1" noChangeShapeType="1"/>
              </p:cNvSpPr>
              <p:nvPr/>
            </p:nvSpPr>
            <p:spPr bwMode="auto">
              <a:xfrm>
                <a:off x="4596" y="2473"/>
                <a:ext cx="0" cy="2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6159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4536" y="2742"/>
                <a:ext cx="108" cy="2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pt-BR" altLang="pt-BR"/>
              </a:p>
            </p:txBody>
          </p:sp>
          <p:graphicFrame>
            <p:nvGraphicFramePr>
              <p:cNvPr id="6160" name="Object 40"/>
              <p:cNvGraphicFramePr>
                <a:graphicFrameLocks noChangeAspect="1"/>
              </p:cNvGraphicFramePr>
              <p:nvPr/>
            </p:nvGraphicFramePr>
            <p:xfrm>
              <a:off x="3871" y="3318"/>
              <a:ext cx="531" cy="3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5050" name="Equação" r:id="rId3" imgW="330057" imgH="215806" progId="Equation.3">
                      <p:embed/>
                    </p:oleObj>
                  </mc:Choice>
                  <mc:Fallback>
                    <p:oleObj name="Equação" r:id="rId3" imgW="330057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1" y="3318"/>
                            <a:ext cx="531" cy="3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1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4296" y="2780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pt-BR" altLang="pt-BR"/>
                  <a:t>R</a:t>
                </a:r>
                <a:endParaRPr lang="pt-BR" altLang="pt-BR" b="0"/>
              </a:p>
            </p:txBody>
          </p:sp>
        </p:grpSp>
      </p:grpSp>
      <p:sp>
        <p:nvSpPr>
          <p:cNvPr id="6150" name="Text Box 55"/>
          <p:cNvSpPr txBox="1">
            <a:spLocks noChangeArrowheads="1"/>
          </p:cNvSpPr>
          <p:nvPr/>
        </p:nvSpPr>
        <p:spPr bwMode="auto">
          <a:xfrm>
            <a:off x="323528" y="3356992"/>
            <a:ext cx="3243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dirty="0">
                <a:solidFill>
                  <a:srgbClr val="800000"/>
                </a:solidFill>
              </a:rPr>
              <a:t>Equivalente de </a:t>
            </a:r>
            <a:r>
              <a:rPr lang="pt-BR" altLang="pt-BR" dirty="0" err="1">
                <a:solidFill>
                  <a:srgbClr val="800000"/>
                </a:solidFill>
              </a:rPr>
              <a:t>Thevenin</a:t>
            </a:r>
            <a:r>
              <a:rPr lang="pt-BR" altLang="pt-BR" dirty="0">
                <a:solidFill>
                  <a:srgbClr val="800000"/>
                </a:solidFill>
              </a:rPr>
              <a:t>:</a:t>
            </a:r>
          </a:p>
        </p:txBody>
      </p:sp>
      <p:graphicFrame>
        <p:nvGraphicFramePr>
          <p:cNvPr id="6151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504008"/>
              </p:ext>
            </p:extLst>
          </p:nvPr>
        </p:nvGraphicFramePr>
        <p:xfrm>
          <a:off x="1115616" y="6198981"/>
          <a:ext cx="1944216" cy="45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51" name="Equação" r:id="rId5" imgW="914003" imgH="215806" progId="Equation.3">
                  <p:embed/>
                </p:oleObj>
              </mc:Choice>
              <mc:Fallback>
                <p:oleObj name="Equação" r:id="rId5" imgW="91400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6198981"/>
                        <a:ext cx="1944216" cy="454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436096" y="3356992"/>
            <a:ext cx="311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dirty="0">
                <a:solidFill>
                  <a:srgbClr val="800000"/>
                </a:solidFill>
              </a:rPr>
              <a:t>Equivalente de </a:t>
            </a:r>
            <a:r>
              <a:rPr lang="pt-BR" altLang="pt-BR" dirty="0" err="1">
                <a:solidFill>
                  <a:srgbClr val="800000"/>
                </a:solidFill>
              </a:rPr>
              <a:t>Northon</a:t>
            </a:r>
            <a:r>
              <a:rPr lang="pt-BR" altLang="pt-BR" dirty="0">
                <a:solidFill>
                  <a:srgbClr val="800000"/>
                </a:solidFill>
              </a:rPr>
              <a:t>:</a:t>
            </a: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5652120" y="3645024"/>
            <a:ext cx="2958803" cy="2220416"/>
            <a:chOff x="3027" y="217"/>
            <a:chExt cx="2624" cy="1881"/>
          </a:xfrm>
        </p:grpSpPr>
        <p:sp>
          <p:nvSpPr>
            <p:cNvPr id="21" name="Rectangle 4"/>
            <p:cNvSpPr>
              <a:spLocks noChangeAspect="1" noChangeArrowheads="1"/>
            </p:cNvSpPr>
            <p:nvPr/>
          </p:nvSpPr>
          <p:spPr bwMode="auto">
            <a:xfrm>
              <a:off x="3027" y="217"/>
              <a:ext cx="2624" cy="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CEC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3037" y="269"/>
              <a:ext cx="2504" cy="1795"/>
              <a:chOff x="3037" y="269"/>
              <a:chExt cx="2504" cy="1795"/>
            </a:xfrm>
          </p:grpSpPr>
          <p:sp>
            <p:nvSpPr>
              <p:cNvPr id="23" name="Oval 8"/>
              <p:cNvSpPr>
                <a:spLocks noChangeAspect="1" noChangeArrowheads="1"/>
              </p:cNvSpPr>
              <p:nvPr/>
            </p:nvSpPr>
            <p:spPr bwMode="auto">
              <a:xfrm>
                <a:off x="3676" y="951"/>
                <a:ext cx="404" cy="40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4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3733" y="951"/>
                <a:ext cx="320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pt-BR" altLang="pt-BR" sz="2400" b="0" dirty="0"/>
                  <a:t>~</a:t>
                </a:r>
              </a:p>
            </p:txBody>
          </p:sp>
          <p:sp>
            <p:nvSpPr>
              <p:cNvPr id="25" name="Line 10"/>
              <p:cNvSpPr>
                <a:spLocks noChangeAspect="1" noChangeShapeType="1"/>
              </p:cNvSpPr>
              <p:nvPr/>
            </p:nvSpPr>
            <p:spPr bwMode="auto">
              <a:xfrm>
                <a:off x="4405" y="269"/>
                <a:ext cx="0" cy="3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4855" y="968"/>
                <a:ext cx="129" cy="3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7" name="Freeform 12"/>
              <p:cNvSpPr>
                <a:spLocks noChangeAspect="1"/>
              </p:cNvSpPr>
              <p:nvPr/>
            </p:nvSpPr>
            <p:spPr bwMode="auto">
              <a:xfrm>
                <a:off x="3891" y="583"/>
                <a:ext cx="1026" cy="378"/>
              </a:xfrm>
              <a:custGeom>
                <a:avLst/>
                <a:gdLst>
                  <a:gd name="T0" fmla="*/ 0 w 610"/>
                  <a:gd name="T1" fmla="*/ 360 h 225"/>
                  <a:gd name="T2" fmla="*/ 0 w 610"/>
                  <a:gd name="T3" fmla="*/ 0 h 225"/>
                  <a:gd name="T4" fmla="*/ 1026 w 610"/>
                  <a:gd name="T5" fmla="*/ 0 h 225"/>
                  <a:gd name="T6" fmla="*/ 1026 w 610"/>
                  <a:gd name="T7" fmla="*/ 378 h 2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0" h="225">
                    <a:moveTo>
                      <a:pt x="0" y="214"/>
                    </a:moveTo>
                    <a:lnTo>
                      <a:pt x="0" y="0"/>
                    </a:lnTo>
                    <a:lnTo>
                      <a:pt x="610" y="0"/>
                    </a:lnTo>
                    <a:lnTo>
                      <a:pt x="610" y="225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8" name="Freeform 13"/>
              <p:cNvSpPr>
                <a:spLocks noChangeAspect="1"/>
              </p:cNvSpPr>
              <p:nvPr/>
            </p:nvSpPr>
            <p:spPr bwMode="auto">
              <a:xfrm flipV="1">
                <a:off x="3886" y="1354"/>
                <a:ext cx="1026" cy="378"/>
              </a:xfrm>
              <a:custGeom>
                <a:avLst/>
                <a:gdLst>
                  <a:gd name="T0" fmla="*/ 0 w 610"/>
                  <a:gd name="T1" fmla="*/ 360 h 225"/>
                  <a:gd name="T2" fmla="*/ 0 w 610"/>
                  <a:gd name="T3" fmla="*/ 0 h 225"/>
                  <a:gd name="T4" fmla="*/ 1026 w 610"/>
                  <a:gd name="T5" fmla="*/ 0 h 225"/>
                  <a:gd name="T6" fmla="*/ 1026 w 610"/>
                  <a:gd name="T7" fmla="*/ 378 h 2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0" h="225">
                    <a:moveTo>
                      <a:pt x="0" y="214"/>
                    </a:moveTo>
                    <a:lnTo>
                      <a:pt x="0" y="0"/>
                    </a:lnTo>
                    <a:lnTo>
                      <a:pt x="610" y="0"/>
                    </a:lnTo>
                    <a:lnTo>
                      <a:pt x="610" y="225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9" name="Line 14"/>
              <p:cNvSpPr>
                <a:spLocks noChangeAspect="1" noChangeShapeType="1"/>
              </p:cNvSpPr>
              <p:nvPr/>
            </p:nvSpPr>
            <p:spPr bwMode="auto">
              <a:xfrm>
                <a:off x="4399" y="1741"/>
                <a:ext cx="0" cy="3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graphicFrame>
            <p:nvGraphicFramePr>
              <p:cNvPr id="30" name="Object 15"/>
              <p:cNvGraphicFramePr>
                <a:graphicFrameLocks noChangeAspect="1"/>
              </p:cNvGraphicFramePr>
              <p:nvPr/>
            </p:nvGraphicFramePr>
            <p:xfrm>
              <a:off x="3037" y="934"/>
              <a:ext cx="608" cy="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5052" name="Equação" r:id="rId7" imgW="317087" imgH="215619" progId="Equation.3">
                      <p:embed/>
                    </p:oleObj>
                  </mc:Choice>
                  <mc:Fallback>
                    <p:oleObj name="Equação" r:id="rId7" imgW="317087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7" y="934"/>
                            <a:ext cx="608" cy="4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4961" y="1015"/>
                <a:ext cx="5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pt-BR" altLang="pt-BR"/>
                  <a:t>G=1/R</a:t>
                </a:r>
                <a:endParaRPr lang="pt-BR" altLang="pt-BR" b="0"/>
              </a:p>
            </p:txBody>
          </p:sp>
        </p:grpSp>
      </p:grp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35642"/>
              </p:ext>
            </p:extLst>
          </p:nvPr>
        </p:nvGraphicFramePr>
        <p:xfrm>
          <a:off x="5508104" y="6021288"/>
          <a:ext cx="25003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53" name="Equação" r:id="rId9" imgW="1346200" imgH="381000" progId="Equation.3">
                  <p:embed/>
                </p:oleObj>
              </mc:Choice>
              <mc:Fallback>
                <p:oleObj name="Equação" r:id="rId9" imgW="1346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6021288"/>
                        <a:ext cx="250031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3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3833</Words>
  <Application>Microsoft Office PowerPoint</Application>
  <PresentationFormat>Apresentação na tela (4:3)</PresentationFormat>
  <Paragraphs>292</Paragraphs>
  <Slides>47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50" baseType="lpstr">
      <vt:lpstr>Tema do Office</vt:lpstr>
      <vt:lpstr>Equação</vt:lpstr>
      <vt:lpstr>Equation</vt:lpstr>
      <vt:lpstr>SEL-0360 e SEL-0616 Princípios de Comunicação</vt:lpstr>
      <vt:lpstr>Agenda - 1º semestre 2020</vt:lpstr>
      <vt:lpstr>Ruído</vt:lpstr>
      <vt:lpstr>Ruído impulsivo</vt:lpstr>
      <vt:lpstr>Ruído impulsivo</vt:lpstr>
      <vt:lpstr>Ruído impulsivo</vt:lpstr>
      <vt:lpstr>Ruído Térmico</vt:lpstr>
      <vt:lpstr>Apresentação do PowerPoint</vt:lpstr>
      <vt:lpstr>Equivalentes de Thevenin e Norton </vt:lpstr>
      <vt:lpstr>Equivalentes de Thevenin e Norton </vt:lpstr>
      <vt:lpstr>Equivalentes de Thevenin e Norton </vt:lpstr>
      <vt:lpstr>Função densidade de probabilidade do ruído térmico</vt:lpstr>
      <vt:lpstr>Ruído Branco</vt:lpstr>
      <vt:lpstr>Densidade espectral de potência do ruído branco</vt:lpstr>
      <vt:lpstr>Densidade espectral de potência do ruído branco</vt:lpstr>
      <vt:lpstr>Auto-correlação do ruído branco</vt:lpstr>
      <vt:lpstr>Ruído Branco</vt:lpstr>
      <vt:lpstr>Ruído branco em sistemas lineares</vt:lpstr>
      <vt:lpstr>Largura de banda equivalente de ruído</vt:lpstr>
      <vt:lpstr>Largura de banda equivalente de ruído</vt:lpstr>
      <vt:lpstr>Largura de banda equivalente de ruído</vt:lpstr>
      <vt:lpstr>Largura de banda equivalente de ruído (circuito RC)</vt:lpstr>
      <vt:lpstr>Largura de banda equivalente de ruído (circuito RLC)</vt:lpstr>
      <vt:lpstr>Ruído de banda estreita</vt:lpstr>
      <vt:lpstr>Representação do ruído de banda estreita em termos de componentes em fase e em quadratura</vt:lpstr>
      <vt:lpstr>Representação do ruído de banda estreita em termos de componentes em fase e em quadratura</vt:lpstr>
      <vt:lpstr>Representação do ruído de banda estreita</vt:lpstr>
      <vt:lpstr>Ruído em Sistemas de Modulação CW</vt:lpstr>
      <vt:lpstr>Introdução</vt:lpstr>
      <vt:lpstr>Modelo do Receptor</vt:lpstr>
      <vt:lpstr>Modelo do receptor</vt:lpstr>
      <vt:lpstr>Modelo do receptor</vt:lpstr>
      <vt:lpstr>Modelo do receptor</vt:lpstr>
      <vt:lpstr>Modelo do receptor</vt:lpstr>
      <vt:lpstr>Modelo do receptor</vt:lpstr>
      <vt:lpstr>Ruído em Receptores AM</vt:lpstr>
      <vt:lpstr>Exemplo: Modulação AM de único tom</vt:lpstr>
      <vt:lpstr>Ruído em receptores FM</vt:lpstr>
      <vt:lpstr>Ruído em receptores FM</vt:lpstr>
      <vt:lpstr>Ruído em receptores FM</vt:lpstr>
      <vt:lpstr>Ruído em receptores FM</vt:lpstr>
      <vt:lpstr>Ruído em receptores FM</vt:lpstr>
      <vt:lpstr>Ruído em receptores FM</vt:lpstr>
      <vt:lpstr>Exemplo – Modulação receptor FM</vt:lpstr>
      <vt:lpstr>Exemplo – Modulação receptor FM</vt:lpstr>
      <vt:lpstr>Apêndice</vt:lpstr>
      <vt:lpstr>Função densidade de probabilidade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Monica de Lacerda Rocha</cp:lastModifiedBy>
  <cp:revision>221</cp:revision>
  <dcterms:created xsi:type="dcterms:W3CDTF">2018-02-21T13:16:23Z</dcterms:created>
  <dcterms:modified xsi:type="dcterms:W3CDTF">2020-06-27T03:06:51Z</dcterms:modified>
</cp:coreProperties>
</file>