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92" r:id="rId2"/>
    <p:sldId id="269" r:id="rId3"/>
    <p:sldId id="270" r:id="rId4"/>
    <p:sldId id="256" r:id="rId5"/>
    <p:sldId id="309" r:id="rId6"/>
    <p:sldId id="308" r:id="rId7"/>
    <p:sldId id="530" r:id="rId8"/>
    <p:sldId id="390" r:id="rId9"/>
    <p:sldId id="532" r:id="rId10"/>
    <p:sldId id="506" r:id="rId11"/>
    <p:sldId id="415" r:id="rId12"/>
    <p:sldId id="435" r:id="rId13"/>
    <p:sldId id="504" r:id="rId14"/>
    <p:sldId id="505" r:id="rId15"/>
    <p:sldId id="436" r:id="rId16"/>
    <p:sldId id="507" r:id="rId17"/>
    <p:sldId id="311" r:id="rId18"/>
    <p:sldId id="508" r:id="rId19"/>
    <p:sldId id="296" r:id="rId20"/>
    <p:sldId id="277" r:id="rId21"/>
    <p:sldId id="278" r:id="rId22"/>
    <p:sldId id="275" r:id="rId23"/>
    <p:sldId id="299" r:id="rId24"/>
    <p:sldId id="279" r:id="rId25"/>
    <p:sldId id="280" r:id="rId26"/>
    <p:sldId id="282" r:id="rId27"/>
    <p:sldId id="518" r:id="rId28"/>
    <p:sldId id="513" r:id="rId29"/>
    <p:sldId id="514" r:id="rId30"/>
    <p:sldId id="281" r:id="rId31"/>
    <p:sldId id="312" r:id="rId32"/>
    <p:sldId id="295" r:id="rId33"/>
    <p:sldId id="525" r:id="rId34"/>
    <p:sldId id="290" r:id="rId35"/>
    <p:sldId id="289" r:id="rId36"/>
    <p:sldId id="291" r:id="rId37"/>
    <p:sldId id="284" r:id="rId38"/>
    <p:sldId id="285" r:id="rId39"/>
    <p:sldId id="286" r:id="rId40"/>
    <p:sldId id="314" r:id="rId41"/>
    <p:sldId id="294" r:id="rId42"/>
    <p:sldId id="523" r:id="rId43"/>
    <p:sldId id="524" r:id="rId44"/>
    <p:sldId id="297" r:id="rId45"/>
    <p:sldId id="260" r:id="rId46"/>
    <p:sldId id="261" r:id="rId47"/>
    <p:sldId id="262" r:id="rId48"/>
    <p:sldId id="257" r:id="rId49"/>
    <p:sldId id="519" r:id="rId50"/>
    <p:sldId id="520" r:id="rId51"/>
    <p:sldId id="521" r:id="rId52"/>
    <p:sldId id="526" r:id="rId53"/>
    <p:sldId id="522" r:id="rId54"/>
    <p:sldId id="527" r:id="rId55"/>
    <p:sldId id="529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1066" y="149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8D3D6-183C-4597-B1A4-B3361628EFD7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0FCB8-5BCD-4A70-9874-D0C50A07C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26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643438"/>
            <a:ext cx="5486400" cy="439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733425"/>
            <a:ext cx="4886325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21637B25-992B-FD13-387C-72BB6EF9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>
            <a:extLst>
              <a:ext uri="{FF2B5EF4-FFF2-40B4-BE49-F238E27FC236}">
                <a16:creationId xmlns:a16="http://schemas.microsoft.com/office/drawing/2014/main" id="{CE200A84-3203-F2E7-3EDF-49F416FE3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3:notes">
            <a:extLst>
              <a:ext uri="{FF2B5EF4-FFF2-40B4-BE49-F238E27FC236}">
                <a16:creationId xmlns:a16="http://schemas.microsoft.com/office/drawing/2014/main" id="{A9307DBF-C67A-2F61-47FF-71CE8DDD0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127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DF2D-6A6C-413E-B709-7731B9AEED10}" type="datetimeFigureOut">
              <a:rPr lang="pt-BR" smtClean="0"/>
              <a:pPr/>
              <a:t>01/10/2025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7F26-C2FB-4FB3-9C5A-4BA489940A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lobalrph.com/neutropenia.ht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las.med.br/bula/3811/vibramicina.htm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75656" y="2708920"/>
            <a:ext cx="5865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Imunodeficiências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74766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requency Immunodeficiency secondary">
            <a:extLst>
              <a:ext uri="{FF2B5EF4-FFF2-40B4-BE49-F238E27FC236}">
                <a16:creationId xmlns:a16="http://schemas.microsoft.com/office/drawing/2014/main" id="{F8A60B2D-FE76-431F-B959-EFDE3C72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718995" cy="57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8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664296" cy="507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16016" y="620688"/>
            <a:ext cx="316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 onde vem a sistema imune ?</a:t>
            </a:r>
            <a:endParaRPr lang="en-US" dirty="0"/>
          </a:p>
        </p:txBody>
      </p:sp>
      <p:sp>
        <p:nvSpPr>
          <p:cNvPr id="3" name="Seta para a direita 2"/>
          <p:cNvSpPr/>
          <p:nvPr/>
        </p:nvSpPr>
        <p:spPr>
          <a:xfrm rot="10800000">
            <a:off x="1979712" y="3429000"/>
            <a:ext cx="151216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upo 5"/>
          <p:cNvGrpSpPr/>
          <p:nvPr/>
        </p:nvGrpSpPr>
        <p:grpSpPr>
          <a:xfrm>
            <a:off x="4299650" y="1956099"/>
            <a:ext cx="3952000" cy="2260062"/>
            <a:chOff x="761480" y="1210791"/>
            <a:chExt cx="7667625" cy="41624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480" y="1210791"/>
              <a:ext cx="7667625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CaixaDeTexto 7"/>
            <p:cNvSpPr txBox="1"/>
            <p:nvPr/>
          </p:nvSpPr>
          <p:spPr>
            <a:xfrm>
              <a:off x="2407565" y="1916831"/>
              <a:ext cx="1516366" cy="7935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100" dirty="0"/>
                <a:t>Célula</a:t>
              </a:r>
            </a:p>
            <a:p>
              <a:r>
                <a:rPr lang="pt-BR" sz="1100" dirty="0"/>
                <a:t>Tronco</a:t>
              </a:r>
              <a:endParaRPr lang="en-US" sz="1100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918215" y="3223771"/>
              <a:ext cx="1745403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Pluripotente</a:t>
              </a:r>
              <a:endParaRPr lang="en-US" sz="1100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860302" y="4005063"/>
              <a:ext cx="1400180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Mieloide </a:t>
              </a:r>
              <a:endParaRPr lang="en-US" sz="11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4435042" y="2378496"/>
              <a:ext cx="1309986" cy="4818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100" dirty="0"/>
                <a:t>Linfoide </a:t>
              </a:r>
              <a:endParaRPr lang="en-US" sz="1100" dirty="0"/>
            </a:p>
          </p:txBody>
        </p:sp>
        <p:sp>
          <p:nvSpPr>
            <p:cNvPr id="13" name="Seta para a direita 12"/>
            <p:cNvSpPr/>
            <p:nvPr/>
          </p:nvSpPr>
          <p:spPr>
            <a:xfrm rot="5400000">
              <a:off x="4513405" y="1838437"/>
              <a:ext cx="684076" cy="39604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8171B70F-A5BB-C30E-6639-E68B1F50D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30" y="4216161"/>
            <a:ext cx="2962089" cy="254417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33D619D-DCB9-D253-FA34-FE91EB29B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062" y="4234011"/>
            <a:ext cx="2204029" cy="23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-129208"/>
            <a:ext cx="91154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direita 2"/>
          <p:cNvSpPr/>
          <p:nvPr/>
        </p:nvSpPr>
        <p:spPr>
          <a:xfrm>
            <a:off x="5292080" y="2492896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5868144" y="4437112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323528" y="1916832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3995936" y="6093296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2">
            <a:extLst>
              <a:ext uri="{FF2B5EF4-FFF2-40B4-BE49-F238E27FC236}">
                <a16:creationId xmlns:a16="http://schemas.microsoft.com/office/drawing/2014/main" id="{DBBAE2D9-5AD3-AF62-569E-D64BC30FAE38}"/>
              </a:ext>
            </a:extLst>
          </p:cNvPr>
          <p:cNvSpPr/>
          <p:nvPr/>
        </p:nvSpPr>
        <p:spPr>
          <a:xfrm>
            <a:off x="4139952" y="3284984"/>
            <a:ext cx="864096" cy="5760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16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munodeficiencias">
            <a:extLst>
              <a:ext uri="{FF2B5EF4-FFF2-40B4-BE49-F238E27FC236}">
                <a16:creationId xmlns:a16="http://schemas.microsoft.com/office/drawing/2014/main" id="{9BAD7782-B4E3-4CAE-8ABC-27A04732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6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requency Immunodeficiency secondary">
            <a:extLst>
              <a:ext uri="{FF2B5EF4-FFF2-40B4-BE49-F238E27FC236}">
                <a16:creationId xmlns:a16="http://schemas.microsoft.com/office/drawing/2014/main" id="{B4F4BB8B-766F-435D-BA3A-BE90C872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046924"/>
            <a:ext cx="8178799" cy="47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81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138113"/>
            <a:ext cx="88106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95BC3D-BA0C-107C-A170-48D40D0D061F}"/>
              </a:ext>
            </a:extLst>
          </p:cNvPr>
          <p:cNvSpPr txBox="1"/>
          <p:nvPr/>
        </p:nvSpPr>
        <p:spPr>
          <a:xfrm>
            <a:off x="2483768" y="299695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https://www.youtube.com/watch?v=-_O2DO4jvQc</a:t>
            </a:r>
          </a:p>
        </p:txBody>
      </p:sp>
    </p:spTree>
    <p:extLst>
      <p:ext uri="{BB962C8B-B14F-4D97-AF65-F5344CB8AC3E}">
        <p14:creationId xmlns:p14="http://schemas.microsoft.com/office/powerpoint/2010/main" val="12683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2564904"/>
            <a:ext cx="6657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O que causa Imunodeficiencia  Secundaria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8418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Conceitos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25"/>
            <a:ext cx="89058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5CD19DC2-A7F3-D863-8CB1-C2EE7E24E70D}"/>
              </a:ext>
            </a:extLst>
          </p:cNvPr>
          <p:cNvSpPr/>
          <p:nvPr/>
        </p:nvSpPr>
        <p:spPr>
          <a:xfrm>
            <a:off x="3131840" y="2348880"/>
            <a:ext cx="1008112" cy="11521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9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916832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Que sintomas podem indicar um estado de imunodeficiência Secundaria </a:t>
            </a:r>
            <a:r>
              <a:rPr lang="sv-SE" sz="3200" dirty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3402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340768"/>
            <a:ext cx="7128792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>
            <a:stCxn id="2" idx="1"/>
            <a:endCxn id="2" idx="3"/>
          </p:cNvCxnSpPr>
          <p:nvPr/>
        </p:nvCxnSpPr>
        <p:spPr>
          <a:xfrm>
            <a:off x="899592" y="3392996"/>
            <a:ext cx="71287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55776" y="508030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 em funcionamento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97956" y="31940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4725" y="956441"/>
            <a:ext cx="523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Excesso/Desvio ,Hipersensibilidade Hiper </a:t>
            </a:r>
            <a:r>
              <a:rPr lang="pt-BR" dirty="0" err="1"/>
              <a:t>reactividade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5445224"/>
            <a:ext cx="30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Comprometido/ Deficiências  </a:t>
            </a:r>
            <a:endParaRPr lang="en-US" dirty="0"/>
          </a:p>
        </p:txBody>
      </p:sp>
      <p:cxnSp>
        <p:nvCxnSpPr>
          <p:cNvPr id="11" name="Conector de seta reta 10"/>
          <p:cNvCxnSpPr>
            <a:stCxn id="2" idx="1"/>
          </p:cNvCxnSpPr>
          <p:nvPr/>
        </p:nvCxnSpPr>
        <p:spPr>
          <a:xfrm flipV="1">
            <a:off x="899592" y="1772816"/>
            <a:ext cx="6192688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830457" y="1403484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6075" y="2398240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Doenças </a:t>
            </a:r>
            <a:r>
              <a:rPr lang="pt-BR" dirty="0" err="1"/>
              <a:t>Chronicas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61329" y="2171069"/>
            <a:ext cx="9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Alergias </a:t>
            </a:r>
            <a:endParaRPr lang="en-US" dirty="0"/>
          </a:p>
        </p:txBody>
      </p:sp>
      <p:cxnSp>
        <p:nvCxnSpPr>
          <p:cNvPr id="16" name="Conector de seta reta 15"/>
          <p:cNvCxnSpPr>
            <a:stCxn id="2" idx="1"/>
          </p:cNvCxnSpPr>
          <p:nvPr/>
        </p:nvCxnSpPr>
        <p:spPr>
          <a:xfrm>
            <a:off x="899592" y="3392996"/>
            <a:ext cx="5976664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156176" y="4262062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29242" y="3910408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Infecções 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67944" y="1802807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49710" y="44344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74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cheiro:Symptoms of acute HIV infe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548680"/>
            <a:ext cx="6391275" cy="5705476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2564227" y="836712"/>
            <a:ext cx="3638872" cy="517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imunodeficiência Secundaria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6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cheiro:Sintomas da SI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24400" cy="5705476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131840" y="908720"/>
            <a:ext cx="3638872" cy="517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imunodeficiência Secundaria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27784" y="242088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/>
              <a:t>Fungus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86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1720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 definirmos uma deficiência imune secundária como o HIV, o resultado é:</a:t>
            </a:r>
          </a:p>
          <a:p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2987824" y="2924944"/>
            <a:ext cx="93610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3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5736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Se definirmos deficiência imunológica secundária como qualquer evento que levar ao mau funcionamento do sistema imunológico, o resultado é:</a:t>
            </a:r>
            <a:endParaRPr lang="en-US" dirty="0"/>
          </a:p>
        </p:txBody>
      </p:sp>
      <p:sp>
        <p:nvSpPr>
          <p:cNvPr id="3" name="Elipse 2"/>
          <p:cNvSpPr/>
          <p:nvPr/>
        </p:nvSpPr>
        <p:spPr>
          <a:xfrm>
            <a:off x="1331640" y="2780928"/>
            <a:ext cx="6912768" cy="3888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2195736" y="4185084"/>
            <a:ext cx="936104" cy="10801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3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575" y="0"/>
            <a:ext cx="299085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067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143000"/>
            <a:ext cx="5753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321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162854" y="49116"/>
            <a:ext cx="4505706" cy="5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hlinkClick r:id="rId2"/>
              </a:rPr>
              <a:t>http://www.globalrph.com/neutropenia.htm</a:t>
            </a:r>
            <a:endParaRPr lang="en-US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673" y="49116"/>
            <a:ext cx="3777920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268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0AD6643-7EFC-F7DA-983B-1E2464CF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783" y="404664"/>
            <a:ext cx="6858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9803861-21B2-5E3D-9817-1624B41914D0}"/>
              </a:ext>
            </a:extLst>
          </p:cNvPr>
          <p:cNvSpPr txBox="1"/>
          <p:nvPr/>
        </p:nvSpPr>
        <p:spPr>
          <a:xfrm>
            <a:off x="2843808" y="404664"/>
            <a:ext cx="333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 fundamento da resposta imune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E76CB8-C585-2152-9B8B-16016AB3C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75855"/>
            <a:ext cx="2804511" cy="21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008B9F9-6FC3-403A-B47B-69598EB34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95" y="1080760"/>
            <a:ext cx="6516009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61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014FC1-E728-E249-301D-CB59794F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64" y="1114102"/>
            <a:ext cx="6068272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9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340768"/>
            <a:ext cx="7128792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onector reto 3"/>
          <p:cNvCxnSpPr>
            <a:stCxn id="2" idx="1"/>
            <a:endCxn id="2" idx="3"/>
          </p:cNvCxnSpPr>
          <p:nvPr/>
        </p:nvCxnSpPr>
        <p:spPr>
          <a:xfrm>
            <a:off x="899592" y="3392996"/>
            <a:ext cx="71287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555776" y="508030"/>
            <a:ext cx="34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 em funcionamento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97956" y="319409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Normal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827584" y="899428"/>
            <a:ext cx="161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Excesso/Desvio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899592" y="5445224"/>
            <a:ext cx="303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Comprometido/ Deficiências  </a:t>
            </a:r>
            <a:endParaRPr lang="en-US" dirty="0"/>
          </a:p>
        </p:txBody>
      </p:sp>
      <p:cxnSp>
        <p:nvCxnSpPr>
          <p:cNvPr id="11" name="Conector de seta reta 10"/>
          <p:cNvCxnSpPr>
            <a:stCxn id="2" idx="1"/>
          </p:cNvCxnSpPr>
          <p:nvPr/>
        </p:nvCxnSpPr>
        <p:spPr>
          <a:xfrm flipV="1">
            <a:off x="899592" y="1772816"/>
            <a:ext cx="6192688" cy="1620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830457" y="1403484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286075" y="2398240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Doenças </a:t>
            </a:r>
            <a:r>
              <a:rPr lang="pt-BR" dirty="0" err="1"/>
              <a:t>Chronicas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61329" y="2171069"/>
            <a:ext cx="97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Alergias </a:t>
            </a:r>
            <a:endParaRPr lang="en-US" dirty="0"/>
          </a:p>
        </p:txBody>
      </p:sp>
      <p:cxnSp>
        <p:nvCxnSpPr>
          <p:cNvPr id="16" name="Conector de seta reta 15"/>
          <p:cNvCxnSpPr>
            <a:stCxn id="2" idx="1"/>
          </p:cNvCxnSpPr>
          <p:nvPr/>
        </p:nvCxnSpPr>
        <p:spPr>
          <a:xfrm>
            <a:off x="899592" y="3392996"/>
            <a:ext cx="5976664" cy="14041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6156176" y="4262062"/>
            <a:ext cx="104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Tumores 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29242" y="3910408"/>
            <a:ext cx="111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Infecções 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067944" y="1802807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49710" y="4434484"/>
            <a:ext cx="1692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Autoimunidade </a:t>
            </a:r>
            <a:endParaRPr lang="en-US" dirty="0"/>
          </a:p>
        </p:txBody>
      </p:sp>
      <p:sp>
        <p:nvSpPr>
          <p:cNvPr id="3" name="Seta para a direita 2"/>
          <p:cNvSpPr/>
          <p:nvPr/>
        </p:nvSpPr>
        <p:spPr>
          <a:xfrm rot="10800000">
            <a:off x="3923928" y="4596659"/>
            <a:ext cx="2160240" cy="206646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3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7794" y="0"/>
            <a:ext cx="871296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Reações Adversas da </a:t>
            </a:r>
            <a:r>
              <a:rPr lang="pt-BR" b="1" dirty="0" err="1"/>
              <a:t>Vibramicina</a:t>
            </a:r>
            <a:r>
              <a:rPr lang="pt-BR" b="1" dirty="0"/>
              <a:t> </a:t>
            </a:r>
            <a:r>
              <a:rPr lang="en-US" dirty="0">
                <a:hlinkClick r:id="rId2"/>
              </a:rPr>
              <a:t>http://www.bulas.med.br/bula/3811/vibramicina.htm</a:t>
            </a:r>
            <a:endParaRPr lang="pt-BR" b="1" dirty="0"/>
          </a:p>
          <a:p>
            <a:br>
              <a:rPr lang="pt-BR" dirty="0"/>
            </a:br>
            <a:r>
              <a:rPr lang="pt-BR" dirty="0"/>
              <a:t>Devido à absorção praticamente completa da </a:t>
            </a:r>
            <a:r>
              <a:rPr lang="pt-BR" b="1" dirty="0" err="1"/>
              <a:t>Vibramicina</a:t>
            </a:r>
            <a:r>
              <a:rPr lang="pt-BR" dirty="0"/>
              <a:t>*, não é comum a presença de efeitos </a:t>
            </a:r>
            <a:r>
              <a:rPr lang="pt-BR" dirty="0" err="1"/>
              <a:t>colateraisgastrintestinais</a:t>
            </a:r>
            <a:r>
              <a:rPr lang="pt-BR" dirty="0"/>
              <a:t>. As seguintes reações adversas foram observadas em pacientes tratados com tetraciclinas:</a:t>
            </a:r>
          </a:p>
          <a:p>
            <a:r>
              <a:rPr lang="pt-BR" dirty="0"/>
              <a:t>Gastrintestinais: anorexia, náusea, vômitos, </a:t>
            </a:r>
            <a:r>
              <a:rPr lang="pt-BR" dirty="0" err="1"/>
              <a:t>diarréia</a:t>
            </a:r>
            <a:r>
              <a:rPr lang="pt-BR" dirty="0"/>
              <a:t>, glossite, disfagia, </a:t>
            </a:r>
            <a:r>
              <a:rPr lang="pt-BR" dirty="0" err="1"/>
              <a:t>enterocolite</a:t>
            </a:r>
            <a:r>
              <a:rPr lang="pt-BR" dirty="0"/>
              <a:t> e lesões inflamatórias na região </a:t>
            </a:r>
            <a:r>
              <a:rPr lang="pt-BR" dirty="0" err="1"/>
              <a:t>anogenital</a:t>
            </a:r>
            <a:r>
              <a:rPr lang="pt-BR" dirty="0"/>
              <a:t> (com </a:t>
            </a:r>
            <a:r>
              <a:rPr lang="pt-BR" dirty="0" err="1"/>
              <a:t>monilíase</a:t>
            </a:r>
            <a:r>
              <a:rPr lang="pt-BR" dirty="0"/>
              <a:t>). Anormalidades na função hepática tem sido raramente relatadas. Estas reações foram causadas tanto pela administração oral como parenteral de tetraciclinas. Raros casos </a:t>
            </a:r>
            <a:r>
              <a:rPr lang="pt-BR" dirty="0" err="1"/>
              <a:t>deesofagite</a:t>
            </a:r>
            <a:r>
              <a:rPr lang="pt-BR" dirty="0"/>
              <a:t> e ulcerações esofágicas foram relatados em pacientes que receberam drogas da classe das tetraciclinas na forma de cápsulas e comprimidos. A maior parte destes pacientes recebeu a medicação antes de deitar-se.</a:t>
            </a:r>
          </a:p>
          <a:p>
            <a:r>
              <a:rPr lang="pt-BR" dirty="0"/>
              <a:t>Cutâneas: lesões eritematosas e </a:t>
            </a:r>
            <a:r>
              <a:rPr lang="pt-BR" dirty="0" err="1"/>
              <a:t>maculopapulares</a:t>
            </a:r>
            <a:r>
              <a:rPr lang="pt-BR" dirty="0"/>
              <a:t>. Apesar de pouco comuns, foram </a:t>
            </a:r>
            <a:r>
              <a:rPr lang="pt-BR" dirty="0">
                <a:solidFill>
                  <a:srgbClr val="FF0000"/>
                </a:solidFill>
              </a:rPr>
              <a:t>relatados casos </a:t>
            </a:r>
            <a:r>
              <a:rPr lang="pt-BR" dirty="0" err="1">
                <a:solidFill>
                  <a:srgbClr val="FF0000"/>
                </a:solidFill>
              </a:rPr>
              <a:t>dedermatite</a:t>
            </a:r>
            <a:r>
              <a:rPr lang="pt-BR" dirty="0">
                <a:solidFill>
                  <a:srgbClr val="FF0000"/>
                </a:solidFill>
              </a:rPr>
              <a:t> esfoliativa</a:t>
            </a:r>
            <a:r>
              <a:rPr lang="pt-BR" dirty="0"/>
              <a:t>. As reações de </a:t>
            </a:r>
            <a:r>
              <a:rPr lang="pt-BR" dirty="0" err="1">
                <a:solidFill>
                  <a:srgbClr val="FF0000"/>
                </a:solidFill>
              </a:rPr>
              <a:t>fotossensibilidade</a:t>
            </a:r>
            <a:r>
              <a:rPr lang="pt-BR" dirty="0"/>
              <a:t> já foram discutidas no item advertências.</a:t>
            </a:r>
          </a:p>
          <a:p>
            <a:r>
              <a:rPr lang="pt-BR" dirty="0"/>
              <a:t>Toxicidade renal: elevação do nitrogênio </a:t>
            </a:r>
            <a:r>
              <a:rPr lang="pt-BR" dirty="0" err="1"/>
              <a:t>uréico</a:t>
            </a:r>
            <a:r>
              <a:rPr lang="pt-BR" dirty="0"/>
              <a:t> sanguíneo tem sido relatada com o uso de tetraciclinas sendo aparentemente dose-relacionada(vide advertências).</a:t>
            </a:r>
          </a:p>
          <a:p>
            <a:r>
              <a:rPr lang="pt-BR" dirty="0"/>
              <a:t>Reações </a:t>
            </a:r>
            <a:r>
              <a:rPr lang="pt-BR" dirty="0">
                <a:solidFill>
                  <a:srgbClr val="FF0000"/>
                </a:solidFill>
              </a:rPr>
              <a:t>de hipersensibilidade: urticária, edema </a:t>
            </a:r>
            <a:r>
              <a:rPr lang="pt-BR" dirty="0" err="1"/>
              <a:t>angioneurótico</a:t>
            </a:r>
            <a:r>
              <a:rPr lang="pt-BR" dirty="0"/>
              <a:t>, anafilaxia, púrpura </a:t>
            </a:r>
            <a:r>
              <a:rPr lang="pt-BR" dirty="0" err="1"/>
              <a:t>anafilactóide</a:t>
            </a:r>
            <a:r>
              <a:rPr lang="pt-BR" dirty="0"/>
              <a:t>, doença </a:t>
            </a:r>
            <a:r>
              <a:rPr lang="pt-BR" dirty="0" err="1"/>
              <a:t>dosoro</a:t>
            </a:r>
            <a:r>
              <a:rPr lang="pt-BR" dirty="0"/>
              <a:t>, pericardite e exacerbação de lúpus eritematoso sistêmico.</a:t>
            </a:r>
          </a:p>
          <a:p>
            <a:r>
              <a:rPr lang="pt-BR" dirty="0">
                <a:solidFill>
                  <a:srgbClr val="FF0000"/>
                </a:solidFill>
              </a:rPr>
              <a:t>Hematológicas: anemia hemolítica, trombocitopenia, </a:t>
            </a:r>
            <a:r>
              <a:rPr lang="pt-BR" dirty="0" err="1">
                <a:solidFill>
                  <a:srgbClr val="FF0000"/>
                </a:solidFill>
              </a:rPr>
              <a:t>neutropenia</a:t>
            </a:r>
            <a:r>
              <a:rPr lang="pt-BR" dirty="0">
                <a:solidFill>
                  <a:srgbClr val="FF0000"/>
                </a:solidFill>
              </a:rPr>
              <a:t> e </a:t>
            </a:r>
            <a:r>
              <a:rPr lang="pt-BR" dirty="0" err="1">
                <a:solidFill>
                  <a:srgbClr val="FF0000"/>
                </a:solidFill>
              </a:rPr>
              <a:t>eosinofilia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foram relatadas com o uso de tetraciclinas. Casos de fontanelas abauladas em crianças e hipertensão </a:t>
            </a:r>
            <a:r>
              <a:rPr lang="pt-BR" dirty="0" err="1"/>
              <a:t>intracranial</a:t>
            </a:r>
            <a:r>
              <a:rPr lang="pt-BR" dirty="0"/>
              <a:t> benigna em adultos foram relatados em pacientes recebendo doses terapêuticas máximas. Este quadro desapareceu rapidamente com a descontinuação do medicamento.</a:t>
            </a:r>
          </a:p>
        </p:txBody>
      </p:sp>
    </p:spTree>
    <p:extLst>
      <p:ext uri="{BB962C8B-B14F-4D97-AF65-F5344CB8AC3E}">
        <p14:creationId xmlns:p14="http://schemas.microsoft.com/office/powerpoint/2010/main" val="390345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" y="722312"/>
            <a:ext cx="9018193" cy="49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483768" y="260648"/>
            <a:ext cx="490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Deficiências, Causa e tipo de infecção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270892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Smoking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9BB30C5-2BCD-F665-6AA9-EDA04D46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340768"/>
            <a:ext cx="6648450" cy="3619500"/>
          </a:xfrm>
          <a:prstGeom prst="rect">
            <a:avLst/>
          </a:prstGeom>
        </p:spPr>
      </p:pic>
      <p:pic>
        <p:nvPicPr>
          <p:cNvPr id="2052" name="Picture 4" descr="La Brea Tar Pits - Los Angeles, Estados Unidos da América | Sygic Travel">
            <a:extLst>
              <a:ext uri="{FF2B5EF4-FFF2-40B4-BE49-F238E27FC236}">
                <a16:creationId xmlns:a16="http://schemas.microsoft.com/office/drawing/2014/main" id="{EBF93694-B24D-759E-0FBD-822E576B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47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6632"/>
            <a:ext cx="7204348" cy="648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1124744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  <p:sp>
        <p:nvSpPr>
          <p:cNvPr id="4" name="Estrela de 5 pontas 3"/>
          <p:cNvSpPr/>
          <p:nvPr/>
        </p:nvSpPr>
        <p:spPr>
          <a:xfrm>
            <a:off x="2339752" y="76470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907704" y="2996952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1979712" y="2564904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2051720" y="1988840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907704" y="3501008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683568" y="0"/>
            <a:ext cx="648072" cy="5040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87624" y="260648"/>
            <a:ext cx="25529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Alvo de Imunodeficiência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2492896"/>
            <a:ext cx="2007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Chronic</a:t>
            </a:r>
            <a:r>
              <a:rPr lang="pt-BR" dirty="0"/>
              <a:t> </a:t>
            </a:r>
            <a:r>
              <a:rPr lang="pt-BR" dirty="0" err="1"/>
              <a:t>obstructive</a:t>
            </a:r>
            <a:endParaRPr lang="pt-BR" dirty="0"/>
          </a:p>
          <a:p>
            <a:r>
              <a:rPr lang="pt-BR" dirty="0" err="1"/>
              <a:t>Pulmonary</a:t>
            </a:r>
            <a:r>
              <a:rPr lang="pt-BR" dirty="0"/>
              <a:t> </a:t>
            </a:r>
            <a:r>
              <a:rPr lang="pt-BR" dirty="0" err="1"/>
              <a:t>disease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186192" cy="63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3528" y="116632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06380" cy="63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95536" y="188640"/>
            <a:ext cx="9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Reflexão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271463"/>
            <a:ext cx="613410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1238250"/>
            <a:ext cx="30289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36712"/>
            <a:ext cx="40386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ta para a direita 2"/>
          <p:cNvSpPr/>
          <p:nvPr/>
        </p:nvSpPr>
        <p:spPr>
          <a:xfrm>
            <a:off x="1403648" y="4221088"/>
            <a:ext cx="2160240" cy="7200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87624" y="3861048"/>
            <a:ext cx="126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Deficiência </a:t>
            </a:r>
          </a:p>
        </p:txBody>
      </p:sp>
      <p:sp>
        <p:nvSpPr>
          <p:cNvPr id="5" name="Seta para a direita 4"/>
          <p:cNvSpPr/>
          <p:nvPr/>
        </p:nvSpPr>
        <p:spPr>
          <a:xfrm rot="10800000">
            <a:off x="6372200" y="4005064"/>
            <a:ext cx="1944216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7020272" y="3645024"/>
            <a:ext cx="835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Alergia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34990C3-4AF9-0BB5-EE36-C63B6A23C23A}"/>
              </a:ext>
            </a:extLst>
          </p:cNvPr>
          <p:cNvSpPr txBox="1"/>
          <p:nvPr/>
        </p:nvSpPr>
        <p:spPr>
          <a:xfrm>
            <a:off x="1753340" y="2297465"/>
            <a:ext cx="4572000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1D2125"/>
                </a:solidFill>
                <a:latin typeface="-apple-system"/>
              </a:rPr>
              <a:t>Imunodeficiências Primárias - o que são e como se </a:t>
            </a:r>
            <a:r>
              <a:rPr lang="pt-BR" sz="1350" b="1" dirty="0" err="1">
                <a:solidFill>
                  <a:srgbClr val="1D2125"/>
                </a:solidFill>
                <a:latin typeface="-apple-system"/>
              </a:rPr>
              <a:t>caracerizam</a:t>
            </a:r>
            <a:r>
              <a:rPr lang="pt-BR" sz="1350" b="1" dirty="0">
                <a:solidFill>
                  <a:srgbClr val="1D2125"/>
                </a:solidFill>
                <a:latin typeface="-apple-system"/>
              </a:rPr>
              <a:t>?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1D2125"/>
                </a:solidFill>
                <a:latin typeface="-apple-system"/>
              </a:rPr>
              <a:t>Imunodeficiências secundárias - o que são e como se caracterizam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b="1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pt-BR" sz="1350" dirty="0">
              <a:solidFill>
                <a:srgbClr val="1D2125"/>
              </a:solidFill>
              <a:latin typeface="-apple-system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srgbClr val="1D2125"/>
                </a:solidFill>
                <a:latin typeface="-apple-system"/>
              </a:rPr>
              <a:t>Quais as consequências das imunodeficiências</a:t>
            </a:r>
            <a:endParaRPr lang="pt-BR" sz="1350" dirty="0">
              <a:solidFill>
                <a:srgbClr val="1D2125"/>
              </a:solidFill>
              <a:latin typeface="-apple-system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D18E775-1F4D-142F-9391-6D775E6A6D47}"/>
              </a:ext>
            </a:extLst>
          </p:cNvPr>
          <p:cNvSpPr txBox="1"/>
          <p:nvPr/>
        </p:nvSpPr>
        <p:spPr>
          <a:xfrm>
            <a:off x="2286555" y="1437170"/>
            <a:ext cx="457089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350" dirty="0"/>
              <a:t>Aula  7  Imunodeficiências Primárias e Secundárias</a:t>
            </a:r>
          </a:p>
        </p:txBody>
      </p:sp>
    </p:spTree>
    <p:extLst>
      <p:ext uri="{BB962C8B-B14F-4D97-AF65-F5344CB8AC3E}">
        <p14:creationId xmlns:p14="http://schemas.microsoft.com/office/powerpoint/2010/main" val="147414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171400"/>
            <a:ext cx="6078860" cy="72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p3.blogger.com/_z99b6qjaxkk/SE0nU6T13cI/AAAAAAAAAwI/MfPmrveeMCs/s320/j+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3048000" cy="2409826"/>
          </a:xfrm>
          <a:prstGeom prst="rect">
            <a:avLst/>
          </a:prstGeom>
          <a:noFill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80728"/>
            <a:ext cx="5329833" cy="54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 descr="data:image/jpeg;base64,/9j/4AAQSkZJRgABAQAAAQABAAD/2wCEAAkGBhQPEBUUEBQUFBQUFBUQEBUQFBQVFRYUFRQVFRQUFhQXHSYeFxkjGRQUHy8gIycpLCwsFR4xNTAqNSYsLCoBCQoKBQUFDQUFDSkYEhgpKSkpKSkpKSkpKSkpKSkpKSkpKSkpKSkpKSkpKSkpKSkpKSkpKSkpKSkpKSkpKSkpKf/AABEIALIBHAMBIgACEQEDEQH/xAAcAAABBAMBAAAAAAAAAAAAAAAAAQIDBAUGBwj/xABJEAABBAADBAcEBgcFBgcAAAABAAIDEQQSIQUxQVEGBxMiYXGRMoGx0SNCU5KhwRQVM1Jyk/BDVGJzghYkNGOiswiDssLS4fH/xAAUAQEAAAAAAAAAAAAAAAAAAAAA/8QAFBEBAAAAAAAAAAAAAAAAAAAAAP/aAAwDAQACEQMRAD8A6pHGKGg3DgpBGOQ9AiMaDyHwUgCBBGOQ9AlEQ5D0CcAnUgZ2Q5D0CQxDkPQKWk0hBAYByHoE0xDkPRWQEuVBXEQ5D0CeIhyHoFJSEDeyHIegQYxyHoE60hQNDByHoE8MHIegTQnIFyDkPQILByHoEloQGQch6BKYxyHoEoanII+zHIegSdmOQ9ApaSUgYIxyHoEdmOQ9AnUhAwxjkPQKF1ch6BSyOUDigShyHoEnZjkPQJ4CQlAprkPQKJ4HIeikypjmoICPJPDQAmFNDkFlrQeA9AkeByHoEodQUEkqCOR6rySJJZFXe9Ar5PFEL7B8/wAgq7np+FdofP8AIINojGg8h8E+kke4eQ+CcAgAnJKSoBKhCApIUqQoGpLS2mFAtoKai0DgE5DU5A1KEUlQOtCRCARSUIc6t6BCEwuVbF7Whi/aSxM/jkY34lYufptgGGnY3Cg/58Z+BKDLSuUBesazpbgpfYxmFd5YiIfFysRYyKQ0yaJ7iLAZLG4kcwGm6QW2yIL0zJSCgf2yY59pGxlOcKQV3yJGOSPbahcCEFl0qjvmq3aapzpEBK0KpIFI+RVZZUDJHgKXBSWD5/kFjp3qxsy8p/i/9rUG8RjujyHwTqSR+yPIfAJyACWkJUAhCECJE6kiCNwTU9zUgYgZSUNU4jS9mgjASqTIm5UCUgBKQosVOIo3Pdua0uPuCCLH7Sjw7c0jq5DeT5BaptXrHZH+zbpzdqfQafFaH0n6UvnlcSdL05AcgsdgsQJPaFjxQbTiOsp51LzXANofBYifrEkldlDA7+KyfVar0h2O+O5ILfHve0auZ4gcW/DyWN2ftUMbpvPFB0h3STK3WhzolcY2lihLNI9ooPe54A0ADnEgfis3tbbJLCL1d3fcd/4LWkCrq/ROT9Aw7WgAPd3pXUMxceBdvobq8PFcz2VFmlbe4HMfdr8aW2Hap3EoN/8A9rHjUO9CrEfS+Ui2yeYOvxXNf1oWnel/WRGoNIOoRdP5W+1lPm0flSp7U64GQENMPaONEhkmQAeJLTryHwXM8Ztwgb9eCw4lsnNq52utfig63L11xCsuEl8e0lYz7tNIP4K1huuDDP8A2sM8XiAyQfg4H/pXGv0g7j8NE9uIreAR5Ug73s7pbhcV+xmYXfuPuN/3H0T7rWRdLS869o0+H9ei2HYnTrE4SgHCaMadnLrQ/wAD97fxHgg7I+QqtICsV0b6ZQY+mMuObjFJVnnkcNH/AIHwWzQbHc866eaDE9hm3K9gMLlafO/wCuv2eWDQKWDDkDdv1QZ+P2R5D4BOSRjujyHwCUBAWlQGp2VAlJQEtJ1IG5UmVPQgblShqVCARabaVAtqN7wNTpw953J7lybrl6w5MGGYWC2Svb2sjgfZYczGhrhRBPfNjWgN1oNp6X9aOC2ZbHv7aYadjCQXNP8AzHezH5HXwXNtsdf0kzXRtwsbY3jI4mR75MpO8EBov3LkT5C42eJs+9TxwtDbfZJ9lra9SeCDbcRjmyDM02Dqp9nYrQ1w1WtwSZRTBp/W9W8FtYRv18iDuI80GaZtV7HWCoNqbLZiQXwgMm3uaNGyc9ODvHiqs0wJ03HUK1hpKIQadiXG6dYI0IPA8VCt127sQYhnaRgdoBrX1gOB8fFaW5tGjv4oLuyxqTyFev8A+LJGQLE4R9WrPaWgsunUbp1A56ryTIFlkL3AAp4lLTlfrW4qqx5Bsb0skhO/egtMkTs/JQRyNrvD0P5KUzMO415g/kgcHKRsijGX94IcaQTCU2CCQ4EFrmkggjUEEbiOa691XdafbSNwm0HfSuIbBOf7QndHJwDzwdx3HXU8YZMm4k7iOHJB7HEIO9VsYwAiuX5laP1P9Yn6ygMGIN4qBoJcTrNEKaJP4hYDudg8TW8472h5fmUFmId0eQ+AT6SReyPIfAJ6BqcEJEDrQm2hA5CSkIBBQhAlJUUikGN29JM3Dv8A0YAykZWFxADb3v1BGgvh56WvOnWxs2YYkTSF8jXgRdo4hwzsu47AABAI0816alaCDe7efIa/kuKdajziWNBaMtu7MMaDIaifMxrSdGMDcr31vJ1PdaAHFVNDOQRxURCmwrdbQZAPNKvK20PxFHwUsGFM0jGNodo9sYLzlaC9waC48BZFlBa6OYGbEyiGBjpHOPdDR7PiTuazmTQCu4gPheWSNcxzTlc1wogjgQu+dBegEey8MG0O3e1oxb2ueWve0vIADtzRnI0AurKTpj1ew7RZd9nO0VHKBvHBjxxb47x+CDhuE2ll+Spba2W2b6SEgP8ArtPHxHir23ejkuBc5kzS17T7iDuc07nA81iI5jvQYyKAtJDgQRwKmDFdkuUXucPZ/wDifAqvDK13tWDxFoKktqvlK6z0Q6FbL2kWs7bFxzEEmLNC5rqFns5Oy5AmiL0O+l0zZvVZs6BmX9FZKd+bEXK4+uleAACDyyzekJXaevno1Dh4MNJBh4Ys0r2SvhjbHfcBY05QAdz/AEXGooS51D3oHxYNzhYCjLeG4+PyWejYGtACrYrDB+/fzQYgtShxCkljLDr6qElA9pSl2lKO1sPQ7oTiNqztZCx2QOHbSkEMjbxJduzVdN3nkgvdVOMnh2rA7DROmdZbIxulxPGWQlx0aADms6W0L01j/aHl+ZVXoz0Tw2zYuzwkYYDWdx1keRxe/efLcOACtY72h5fmUFuP2R5D4JySP2R5D4J1IERSchA2koSoQCEIQCQlKmPQLnTS9IAlpA1zc2h3HQ+R0/NcZ23s+aeSR7GuL3s7CAVZLJY34dzxTmt7xhIAs+yTR0XZy6liH7LYBGGijG4PB55XWLrhv8rQeWsZ0alibb2kabuRouAPK2Akc6Ki2Fs6TEzMhibmfI4MZys8SToB4+C9F9JegkeMfmstuyBHQLXHeW3oQ6tWn3Ea3jeh3RJ2zp3hkY7OUAPykW1wu3DNrlddEC9zDR1IDBdGuodpIfj5bog9lh7F1wfK4af6R7wukQ9B8Ayi3BYUEEEHsWEgtNg2RaykbSN5vz3nz8VLmQOtNJSZkBqDW+nvRP8AWWEcxoHbM78BPFw/syeTt3gaK85vhLCWuBaQSHAiiHA0QRwIIIpes2sXP+srqxGMa7E4QViQM0jBunofhLQ3/W3HWig4bBLRUO1MLrnb/q+adIwtJBsEaEHQgjeCOBUsMtiigi2JtSTDSskjcQ5jg9p5EGwvV2wNsMxmGinj3SMDqH1XbnN9zgR7l5LniynTcdR5LsXUD0lzCbBvO7/eIb5aNlA/6D6oOh9OOi42ngZcOaDnDNC47mys1YT4X3T4OK80N2OcO4skFS2e0bxZRIyHx0s+a9SdItsDB4WWc72MJaObtzR6/BeYZ8S6RznvNue4ucTvJJslBC8KB7lJI9VJHoGyutUZGC9FYlepdi7JfjMTFBELfK9sbb3DMd58ALJ8AUG1dV/Vo7a0pfJbMLE4CVw3vdoeyYedEW7gCOJC9J7P2dHhomxQMbHGwZWMYKAHz5neeKr9H9hRYDDR4eAUyNtXxc7e57v8TjZPmsgSgQlUcce8PL8yrhVHG+0PL8ygyEXsjyHwCcmxey3+EfAJyAQhCAQhCAQhCASUlQgExzE9FIISxMLApnNTezQQZEdmrAiThGggEaeGKXKlQRZEoapEIGgJyEIOadZ/VgMWHYrBtqcd6WMbpq+s3lL/AOrz38KNtK9gLjHXN0ByE47DN7rj/vTGj2XfbAcj9bkdeJQcwiw5ma4N1cxrpQBxa0XJ6Dve4rI9Xe1v0TamGkum9qIpP4JPo3X7nX7ljdjbROGxEctZsjw5zf32bpGf6mFzf9Sj2nhxBMcjrYDmieOLDqx3nVGuB0Qdw67tr9nho4AdZHZneQ0H5rijits6y9vuxmKYXCi2GPM3k9zGlw9bWouKCGZyqSOU0zlRlega9y6x/wCHzo72mKlxbh3YGdlGf+bKNSPKPN/MC5JVr1N0D2bDsjZ0cM8sUcgb2+K7SRjS2SUZiHWdKaA3xyINwpJS1DavW1s3DkDtxNd3+jAy1XMjQX5rTOkHX13gMBCapwc7E0LcR3C1jCdARep1utN6DsRVHHe0PL8yuDbQ67NpSnuOhhB0qKIE+50mYrI9C9tT4mKaSeWR7zO63Ocfs4tABoBruGiDusXsj+EfAJybF7I8h8AnIBCEIBCEIBCEIBCEIBCEIBFIQgEIQgEIQgEIUGPx8eHjMk72xMb7T5XBrR7z8EE6FhtidMsHjgf0adkhbeZuoeAHZcxY4A0TuPEEKzPtyJgJc6g05SXEAWBfHwKDIJssLXingOB0IcLGoINg7xRIrxWsY/rDwsV3NHY4NOc6ixoFqm0uuFubLh4pJTudrlAN6CmB1oOM9KpRHjMQxkRia2V7WxuzWwBxAac2unisfswB0jRIe45wzeVjN/02t72zs5+1sX2smH7Eua4SObYshjskjg46kU0aDWtddVpM2EOYN43SDI4nGmeR8rt73Of5AmwPcNPcqk8ikkOUUqE0qBk0irEpzjakwWCdPII2C3OPuA4k8gEDMO+nA8QbFc+G5XZnySG8ji5xzOcWkuJ5lx1J8VvGB2QyBgYxocQNXVq48Tz9ysHBVqdPDh/WqDQ3xygew+zwoqN+Gm0pjvTX38lvM0OXUHTcbIA8hz4qsXBrqFC25txrkSTx0+KDUW7Pl1tpAG+6+a3/AKtxWFk1/tz/ANqJYrETBwc068KO4+Fjh8t3PN9BoskMorL9OaH/AJUWovgg77F7I8h8AnJsXsjyHwCcgEIQgEIQgEIRSAQhaxi+szZ0U7oX4loeysxAc9gPEdowFtjjy3HcUGzoWMxXSjCRMD5MVh2tItpdNHqDurWzvG5c36ddeLYi1mysszrJllkjkLBWgawHLmJ1JO6qq70DraAF55j64tsSvBaIwOLWwNrfqdbdfvpHS/a+0NqvZbnRxsz5GMb2dBwym3B1vJbY5eGqDve1Nrw4RgfiZWQsLgwOlcGNLiCQ2zxoE+4rXNsdbGzML7WJbIaJAw3027gXM7rSfEhcOw/Q1zhkkldV5qs5Q46Egbs1AWVk8P0NiaQHFzgBV6D3a2UHUIeuvZzw2nS25ocQYnd0n6jiLGYeBI8Vj39dDXzObDhpXxAU19U5zuJy8G/itWw2wYW/2YOlW7VZONuUUNABQrRBj+lXSraGPkaMP+kQQ5MpbG7s8zjduc62mqrTwKwEvRXETta3EPDstkGWaSR9muAsbhS3DPyQR/XBBquyejmIhzCOVsLSC248xc4Xd6nTXVXx0aadZZppXH2nPfvPP+is0XJhNIMfhthwRjSME8394+rlcBAFCgOTdB6BK4pCEDpcS2HDySSGi/6CPn3tZHDyaKHmuWy4nPI6TcLIb8Cfdu9VunSnAGeNgDiCHuO80Gdk98hrddR/ALS8SQDTRQGjRvoePigpzykqk9X3R2oXMQU3BdC6MbBGHjt/7V9Fw4tG8N+BPj5LA9ENldtMZHDuxUQOb97fSr9FvBcAC4mhpmO/eK3c0DO0o+Wh379/v/8AtROxPP6tWOIOndy8Tv1KdI0nnVgOB9onQNHhv4ckjcFqA4UAC5pBFvsl1Xv0FG9N6DFY3E9wmt1F2t1rQ7v9blWwodoXb29xxo+y6xxoWbbVnx4K++FrH942+mlxbpmLv8RsbxXD6x31SSx9pma7dRAAOoy140Bo3WydR7gpNcRZ0FUASL41V/WOm4ctFt/Qpw7CSiR9MdDqR3I9/D3C1z7F7Wyim6EG2kVWWiKA14EaX5rcur3F9phnmr+mIJNWajj1KDvcXsjyHwCcF5j2x1m7SZi5AzFyNEUsjI2isuUPc0AsrK6hpqOCx2L6fbQnblmxmIIN20SFgIu9Qyr96D0hiOnOBimfBLioY5Y3NY9sjw3Vzc288hv5HQrDu61sM/HfoeGZJiZL1fAWOjoAOeWuBJflF3Q3ggWvNYgLje8nU2CfMk8VktmRzQSCWBzopB7L2OLHCxRojXdog9Q9IdrOgiBjdh2Oecsb8ZJ2cQNFxsaOccrXHKCNy5ftjral2fjBlxUG0oZGhz2QNEbYHWBlikbmuwCacXePM8/xrp8WQ7F4iSYjcZHOfQ5DMaHuRHsmPiCfM/JB1DpD16R5GjZ7CXu3vxLCBHu/s2m3HXmBpxXLukXSLG7QPaYid7qGUMDSyMa8GN7vjZ1V/D4ZjPZaB7lZkhD2lrro6GtEGNwHSHaDmtY3GThoGVo7eQAADkDfuUWztgtieC+XI51tAAIJBFEUeFLNYXCsiADGgV6+qnjwzc+ehmOl8fJBBh+jsLG0GZq51fqFCej+aQatZG02GxinO495xWYaeadmQPjjA147h4eClzWoWqw1iAYE8tOlVXG9/uSh1JMyCXtKSBxKjCdmQSgoJUdpSUAXpCOaLpINUAnZOaCa3apjvH8EDJhma5o3EFh/1Ag/FcrxjXNe4OFEEgjkQSCurE3u15Dh6rTumuzac2Zo9o5JK5/VPvGnuCDVzJQUb92ifIbKRppBkthbQOFeHDWN47OQXxANO01/py3SzIKAa4lucAWBYoCv3RuHPUrQonCiDuIo/kR4grZ+jW1iYjG8gGOma8WlxDdBq426gPEIM73WBrnFt1oL3nXefInQDiAqk2KvumzISGtA7o1sgHfTQ2ydw0O8hRzTkMZZvMDYb7WpANuI7jRYbW86Ct6jLKyvfoz6jG39IACQ5znCms+ufANskkAgrp3ZnFxblb39xOhFZrJpg3kA3fjqTrO28cWvqNz9bzOcbLjXe716isvIaUNN+fD+1GTOyy4vJeQXhwBBoUMmTQ2Wk2RoTawc+zWnO+z2Q0D5D3s7bzZQHbjfG3eGqDC46QuAN3e/SqPh4LoPVf8A8G//AD3f9uJapNsyMxtp5zO3aO8N1gaae0Tz0W59X2GEeHkaHA/TH2Qa/ZxceKDRtrYMOxU5JOs82g/zXJsWGaNw9dVY2n/xE3+fN/3XKIILMZpStcq7Ap2BBOwqxGoYISToCT4KwQWmiKPigmYaU7XKvE7X5qbtL3IJ2qdqqscp2aoJw5SNao441YGiB7GVvTi9VpsUGC3Ghz+akYglBtPDlGAnBA9Ko7Thy4oH2i0gFJCUCgoBsprymtk8PKvmge4Vu18PzJRl56Jlf0NyV50rXxy6nxHnwQIJRdMHmeHrxUGPwwmY5hHttLSd9DffmDR9E9zwAT8BZ15JgtxAPcAGZwIFkC6zfujj6DSiUHOMVhDE4sfo4Gj5jl4Ko4Utk6WYZvckYS4ODmlxB1onvXx4ixp3dN1rWZEDg5ZDZON7OeN+4Zg1xq6a7uk+4H8Fig5OD70QdD2lHna/O49nZiayGs+agKYdRQNNOmpc63CqCMF25zqA3MBL9d15rGYZtS7TM4e1QoQx7Qe5sdWMzWhuozPJFmhYof4qoDcL1VSfGV2jGZnXIXPfG66O4BrgWxxgACu9YFaDcgSDEsia6HDsc2ie1mJylhrQAuF3Q1NDwtBxETmZgG9k3utsspzxYsveSXgWSd1k7lXa8hoBbGyIWGNeXSdo8a65W5pBqL1pYyBpc+5BJKappFaH92nCq5VoEEkRkBcS72yBnc4g3ZogjQ6cPgt56CioJBmzfTuJJsmzHGd602dnZ257QCdAZX5qHhu18ltPV5IXYeQmj9OR3bquyiqr1QZ3GbCw5keTBCSXuJJiZZJcbJNJg2Bhv7vB/Kj+SEIHt2Fh/sIf5TPknjYmH+wh/lM+SRCDIYTZMLQKhiHlGwfko4Nkw2T2UV669my/WkIQIzZEFyfQxanX6NnyVj9UQ0PoYv5bPkhCBsmyofsov5bfkrJ2ZFQ+ij+435IQga3Z0X2cf3G/JINnRfZx/cb8kIQRY3ZULoyHRREVuMbSN44EKWHZsQAqOPdwY35IQgk/V8f2bPuN+SUbPj+zZ9xvyQhAgwEf2bPuN+ScMDHX7Nn3W/JCEB+gR/Zs+635JW4COv2bPuN+SEIE/QI7/Zs+63w8EyTAR/Zs4fUbzHghCBzdnxh2kbN/7jeQ8Ek+zotfo4/qj2G7q3bkIQOg2bFQ+ij3E+w3f6JP0COyOzZVXWRtXr4IQgx+0dlQyR9+KJ2rPajaeHiFix0ew393g/kx/JCEC/7PYb+7wfyY/kg9HsN/d4P5MfyQhBNhdhYcOBEEINEaRMH5KxDseARSVDFp7P0bNLOtaaIQgmbs2LsP2Ufskew3de7cq8WxoBZEMV/5bOY8EIQVf1DhnG3YeAm9SYoyfgs5sLZkUcZDIo2jMSQxjWi6brQHgEI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956" y="0"/>
            <a:ext cx="2201044" cy="137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http://www.acefitness.org/fitfacts/images/2009/2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88640"/>
            <a:ext cx="2348880" cy="1304933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0"/>
            <a:ext cx="1777380" cy="118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11560" y="476672"/>
            <a:ext cx="1569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Sistema Imune</a:t>
            </a:r>
          </a:p>
          <a:p>
            <a:r>
              <a:rPr lang="pt-BR" dirty="0"/>
              <a:t>E</a:t>
            </a:r>
          </a:p>
          <a:p>
            <a:r>
              <a:rPr lang="pt-BR" dirty="0"/>
              <a:t>Exercício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06E1CB8-3E21-A53F-A826-D90AA863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104" y="0"/>
            <a:ext cx="39977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65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38FE6D0-872A-CE48-11D5-88DF33C1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7482832" cy="51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48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3" y="116632"/>
            <a:ext cx="783590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9500"/>
            <a:ext cx="7729269" cy="25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382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057275"/>
            <a:ext cx="8372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cheiro:Symptoms of acute HIV infe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39127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icheiro:Sintomas da SID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7244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0225" cy="735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Frequency Immunodeficiency secondary">
            <a:extLst>
              <a:ext uri="{FF2B5EF4-FFF2-40B4-BE49-F238E27FC236}">
                <a16:creationId xmlns:a16="http://schemas.microsoft.com/office/drawing/2014/main" id="{F8A60B2D-FE76-431F-B959-EFDE3C72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718995" cy="579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2D49B39-3376-AA4D-FE01-79A14542B23D}"/>
              </a:ext>
            </a:extLst>
          </p:cNvPr>
          <p:cNvSpPr txBox="1"/>
          <p:nvPr/>
        </p:nvSpPr>
        <p:spPr>
          <a:xfrm>
            <a:off x="3995936" y="56818"/>
            <a:ext cx="3465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Que Falta ?????</a:t>
            </a:r>
          </a:p>
        </p:txBody>
      </p:sp>
    </p:spTree>
    <p:extLst>
      <p:ext uri="{BB962C8B-B14F-4D97-AF65-F5344CB8AC3E}">
        <p14:creationId xmlns:p14="http://schemas.microsoft.com/office/powerpoint/2010/main" val="28978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Conceitos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62125"/>
            <a:ext cx="89058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1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AA0A0C-D7C8-9221-3F10-F46C46A6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47" y="671127"/>
            <a:ext cx="7563906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37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59251" y="1415034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  <a:gd name="connsiteX0" fmla="*/ 0 w 1554480"/>
              <a:gd name="connsiteY0" fmla="*/ 0 h 13716"/>
              <a:gd name="connsiteX1" fmla="*/ 502615 w 1554480"/>
              <a:gd name="connsiteY1" fmla="*/ 0 h 13716"/>
              <a:gd name="connsiteX2" fmla="*/ 974141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1816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69558" y="-27075"/>
                  <a:pt x="365297" y="14897"/>
                  <a:pt x="549250" y="0"/>
                </a:cubicBezTo>
                <a:cubicBezTo>
                  <a:pt x="762323" y="14872"/>
                  <a:pt x="864871" y="21041"/>
                  <a:pt x="1082954" y="0"/>
                </a:cubicBezTo>
                <a:cubicBezTo>
                  <a:pt x="1306037" y="9403"/>
                  <a:pt x="1371926" y="14821"/>
                  <a:pt x="1554480" y="0"/>
                </a:cubicBezTo>
                <a:cubicBezTo>
                  <a:pt x="1554010" y="4793"/>
                  <a:pt x="1554680" y="10394"/>
                  <a:pt x="1554480" y="13716"/>
                </a:cubicBezTo>
                <a:cubicBezTo>
                  <a:pt x="1328957" y="3179"/>
                  <a:pt x="1207025" y="27731"/>
                  <a:pt x="1067410" y="13716"/>
                </a:cubicBezTo>
                <a:cubicBezTo>
                  <a:pt x="897316" y="-7440"/>
                  <a:pt x="788951" y="-24962"/>
                  <a:pt x="549250" y="13716"/>
                </a:cubicBezTo>
                <a:cubicBezTo>
                  <a:pt x="300394" y="-2982"/>
                  <a:pt x="129576" y="35301"/>
                  <a:pt x="0" y="13716"/>
                </a:cubicBezTo>
                <a:cubicBezTo>
                  <a:pt x="354" y="8869"/>
                  <a:pt x="649" y="6738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513" y="10124"/>
                  <a:pt x="389298" y="10419"/>
                  <a:pt x="502615" y="0"/>
                </a:cubicBezTo>
                <a:cubicBezTo>
                  <a:pt x="616735" y="10147"/>
                  <a:pt x="791037" y="-19212"/>
                  <a:pt x="974141" y="0"/>
                </a:cubicBezTo>
                <a:cubicBezTo>
                  <a:pt x="1141919" y="34853"/>
                  <a:pt x="1248514" y="16971"/>
                  <a:pt x="1554480" y="0"/>
                </a:cubicBezTo>
                <a:cubicBezTo>
                  <a:pt x="1554288" y="3835"/>
                  <a:pt x="1554171" y="7531"/>
                  <a:pt x="1554480" y="13716"/>
                </a:cubicBezTo>
                <a:cubicBezTo>
                  <a:pt x="1337806" y="9080"/>
                  <a:pt x="1308467" y="19887"/>
                  <a:pt x="1067410" y="13716"/>
                </a:cubicBezTo>
                <a:cubicBezTo>
                  <a:pt x="824349" y="13143"/>
                  <a:pt x="783437" y="24151"/>
                  <a:pt x="518160" y="13716"/>
                </a:cubicBezTo>
                <a:cubicBezTo>
                  <a:pt x="271530" y="4598"/>
                  <a:pt x="132568" y="-7659"/>
                  <a:pt x="0" y="13716"/>
                </a:cubicBezTo>
                <a:cubicBezTo>
                  <a:pt x="768" y="9617"/>
                  <a:pt x="-274" y="4847"/>
                  <a:pt x="0" y="0"/>
                </a:cubicBezTo>
                <a:close/>
              </a:path>
              <a:path w="1554480" h="13716" fill="none" stroke="0" extrusionOk="0">
                <a:moveTo>
                  <a:pt x="0" y="0"/>
                </a:moveTo>
                <a:cubicBezTo>
                  <a:pt x="95687" y="-31247"/>
                  <a:pt x="331569" y="3404"/>
                  <a:pt x="549250" y="0"/>
                </a:cubicBezTo>
                <a:cubicBezTo>
                  <a:pt x="776590" y="6530"/>
                  <a:pt x="844530" y="-5109"/>
                  <a:pt x="1082954" y="0"/>
                </a:cubicBezTo>
                <a:cubicBezTo>
                  <a:pt x="1293569" y="15486"/>
                  <a:pt x="1361850" y="13824"/>
                  <a:pt x="1554480" y="0"/>
                </a:cubicBezTo>
                <a:cubicBezTo>
                  <a:pt x="1553504" y="4786"/>
                  <a:pt x="1554832" y="10912"/>
                  <a:pt x="1554480" y="13716"/>
                </a:cubicBezTo>
                <a:cubicBezTo>
                  <a:pt x="1366718" y="4861"/>
                  <a:pt x="1218290" y="26644"/>
                  <a:pt x="1067410" y="13716"/>
                </a:cubicBezTo>
                <a:cubicBezTo>
                  <a:pt x="900327" y="-8822"/>
                  <a:pt x="792178" y="6310"/>
                  <a:pt x="549250" y="13716"/>
                </a:cubicBezTo>
                <a:cubicBezTo>
                  <a:pt x="295300" y="2843"/>
                  <a:pt x="142619" y="40779"/>
                  <a:pt x="0" y="13716"/>
                </a:cubicBezTo>
                <a:cubicBezTo>
                  <a:pt x="813" y="8812"/>
                  <a:pt x="948" y="67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4480"/>
                      <a:gd name="connsiteY0" fmla="*/ 0 h 13716"/>
                      <a:gd name="connsiteX1" fmla="*/ 549250 w 1554480"/>
                      <a:gd name="connsiteY1" fmla="*/ 0 h 13716"/>
                      <a:gd name="connsiteX2" fmla="*/ 1082954 w 1554480"/>
                      <a:gd name="connsiteY2" fmla="*/ 0 h 13716"/>
                      <a:gd name="connsiteX3" fmla="*/ 1554480 w 1554480"/>
                      <a:gd name="connsiteY3" fmla="*/ 0 h 13716"/>
                      <a:gd name="connsiteX4" fmla="*/ 1554480 w 1554480"/>
                      <a:gd name="connsiteY4" fmla="*/ 13716 h 13716"/>
                      <a:gd name="connsiteX5" fmla="*/ 1067410 w 1554480"/>
                      <a:gd name="connsiteY5" fmla="*/ 13716 h 13716"/>
                      <a:gd name="connsiteX6" fmla="*/ 549250 w 1554480"/>
                      <a:gd name="connsiteY6" fmla="*/ 13716 h 13716"/>
                      <a:gd name="connsiteX7" fmla="*/ 0 w 1554480"/>
                      <a:gd name="connsiteY7" fmla="*/ 13716 h 13716"/>
                      <a:gd name="connsiteX8" fmla="*/ 0 w 1554480"/>
                      <a:gd name="connsiteY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54480" h="13716" fill="none" extrusionOk="0">
                        <a:moveTo>
                          <a:pt x="0" y="0"/>
                        </a:moveTo>
                        <a:cubicBezTo>
                          <a:pt x="114141" y="-19864"/>
                          <a:pt x="345055" y="-1657"/>
                          <a:pt x="549250" y="0"/>
                        </a:cubicBezTo>
                        <a:cubicBezTo>
                          <a:pt x="753445" y="1657"/>
                          <a:pt x="862292" y="-5674"/>
                          <a:pt x="1082954" y="0"/>
                        </a:cubicBezTo>
                        <a:cubicBezTo>
                          <a:pt x="1303616" y="5674"/>
                          <a:pt x="1363530" y="4537"/>
                          <a:pt x="1554480" y="0"/>
                        </a:cubicBezTo>
                        <a:cubicBezTo>
                          <a:pt x="1553820" y="4959"/>
                          <a:pt x="1554594" y="10798"/>
                          <a:pt x="1554480" y="13716"/>
                        </a:cubicBezTo>
                        <a:cubicBezTo>
                          <a:pt x="1338847" y="1555"/>
                          <a:pt x="1215066" y="33279"/>
                          <a:pt x="1067410" y="13716"/>
                        </a:cubicBezTo>
                        <a:cubicBezTo>
                          <a:pt x="919754" y="-5847"/>
                          <a:pt x="800465" y="-1492"/>
                          <a:pt x="549250" y="13716"/>
                        </a:cubicBezTo>
                        <a:cubicBezTo>
                          <a:pt x="298035" y="28924"/>
                          <a:pt x="158868" y="18197"/>
                          <a:pt x="0" y="13716"/>
                        </a:cubicBezTo>
                        <a:cubicBezTo>
                          <a:pt x="488" y="8630"/>
                          <a:pt x="480" y="6612"/>
                          <a:pt x="0" y="0"/>
                        </a:cubicBezTo>
                        <a:close/>
                      </a:path>
                      <a:path w="1554480" h="13716" stroke="0" extrusionOk="0">
                        <a:moveTo>
                          <a:pt x="0" y="0"/>
                        </a:moveTo>
                        <a:cubicBezTo>
                          <a:pt x="249941" y="-58"/>
                          <a:pt x="367334" y="23448"/>
                          <a:pt x="502615" y="0"/>
                        </a:cubicBezTo>
                        <a:cubicBezTo>
                          <a:pt x="637897" y="-23448"/>
                          <a:pt x="813653" y="-20418"/>
                          <a:pt x="974141" y="0"/>
                        </a:cubicBezTo>
                        <a:cubicBezTo>
                          <a:pt x="1134629" y="20418"/>
                          <a:pt x="1268772" y="6288"/>
                          <a:pt x="1554480" y="0"/>
                        </a:cubicBezTo>
                        <a:cubicBezTo>
                          <a:pt x="1554232" y="4157"/>
                          <a:pt x="1554673" y="7559"/>
                          <a:pt x="1554480" y="13716"/>
                        </a:cubicBezTo>
                        <a:cubicBezTo>
                          <a:pt x="1336087" y="7600"/>
                          <a:pt x="1310024" y="15187"/>
                          <a:pt x="1067410" y="13716"/>
                        </a:cubicBezTo>
                        <a:cubicBezTo>
                          <a:pt x="824796" y="12246"/>
                          <a:pt x="787902" y="30075"/>
                          <a:pt x="518160" y="13716"/>
                        </a:cubicBezTo>
                        <a:cubicBezTo>
                          <a:pt x="248418" y="-2643"/>
                          <a:pt x="133160" y="4633"/>
                          <a:pt x="0" y="13716"/>
                        </a:cubicBezTo>
                        <a:cubicBezTo>
                          <a:pt x="43" y="9160"/>
                          <a:pt x="-111" y="48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6C501C5-A397-6408-AEF9-D92A0960296E}"/>
              </a:ext>
            </a:extLst>
          </p:cNvPr>
          <p:cNvSpPr txBox="1"/>
          <p:nvPr/>
        </p:nvSpPr>
        <p:spPr>
          <a:xfrm>
            <a:off x="4155947" y="457200"/>
            <a:ext cx="4505706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Tolerância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Regulação células 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Fatores (citocinas, Alpha Feto proteína)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197CF6-04DF-DF6B-351B-6DC484771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01008"/>
            <a:ext cx="4101084" cy="311682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FAA0A0C-D7C8-9221-3F10-F46C46A68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750" y="116632"/>
            <a:ext cx="4101084" cy="299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54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484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A6968A1-0F5B-83A6-A86D-8EA99DAB2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6611273" cy="279121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387A86D-1ED6-1A38-F002-87B67872CD13}"/>
              </a:ext>
            </a:extLst>
          </p:cNvPr>
          <p:cNvSpPr txBox="1"/>
          <p:nvPr/>
        </p:nvSpPr>
        <p:spPr>
          <a:xfrm>
            <a:off x="683568" y="4005064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Doencas</a:t>
            </a:r>
            <a:r>
              <a:rPr lang="pt-BR" dirty="0"/>
              <a:t> autoimune?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Artrite reumatoide 				Melhora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Lupus</a:t>
            </a:r>
            <a:r>
              <a:rPr lang="pt-BR" dirty="0"/>
              <a:t>					Piora</a:t>
            </a:r>
          </a:p>
        </p:txBody>
      </p:sp>
    </p:spTree>
    <p:extLst>
      <p:ext uri="{BB962C8B-B14F-4D97-AF65-F5344CB8AC3E}">
        <p14:creationId xmlns:p14="http://schemas.microsoft.com/office/powerpoint/2010/main" val="17312980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requency Immunodeficiency secondary">
            <a:extLst>
              <a:ext uri="{FF2B5EF4-FFF2-40B4-BE49-F238E27FC236}">
                <a16:creationId xmlns:a16="http://schemas.microsoft.com/office/drawing/2014/main" id="{BEC72DAA-414F-0DAD-5FBB-2EDAA9548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6494859" cy="487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769DC53-A34D-0DE8-B3FD-7DA4B409BD2A}"/>
              </a:ext>
            </a:extLst>
          </p:cNvPr>
          <p:cNvSpPr txBox="1"/>
          <p:nvPr/>
        </p:nvSpPr>
        <p:spPr>
          <a:xfrm>
            <a:off x="467544" y="5486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Aula de Hoje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6CCE6F-101F-D688-5B8D-826A22706946}"/>
              </a:ext>
            </a:extLst>
          </p:cNvPr>
          <p:cNvSpPr txBox="1"/>
          <p:nvPr/>
        </p:nvSpPr>
        <p:spPr>
          <a:xfrm>
            <a:off x="6804248" y="1772816"/>
            <a:ext cx="192232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Haptenos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Remedios</a:t>
            </a:r>
            <a:endParaRPr lang="pt-BR" dirty="0"/>
          </a:p>
          <a:p>
            <a:endParaRPr lang="pt-BR" dirty="0"/>
          </a:p>
          <a:p>
            <a:r>
              <a:rPr lang="pt-BR" dirty="0"/>
              <a:t>Tristeza/Felicidade</a:t>
            </a:r>
          </a:p>
          <a:p>
            <a:endParaRPr lang="pt-BR" dirty="0"/>
          </a:p>
          <a:p>
            <a:r>
              <a:rPr lang="pt-BR" dirty="0"/>
              <a:t>Fumo/Bebida</a:t>
            </a:r>
          </a:p>
          <a:p>
            <a:endParaRPr lang="pt-BR" dirty="0"/>
          </a:p>
          <a:p>
            <a:r>
              <a:rPr lang="pt-BR" dirty="0"/>
              <a:t>Esporte</a:t>
            </a:r>
          </a:p>
          <a:p>
            <a:endParaRPr lang="pt-BR" dirty="0"/>
          </a:p>
          <a:p>
            <a:r>
              <a:rPr lang="pt-BR" dirty="0"/>
              <a:t>Gravidez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47D91D-C24C-AFFB-9C6F-DB92C8933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32656"/>
            <a:ext cx="2631869" cy="182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18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6CCE6F-101F-D688-5B8D-826A22706946}"/>
              </a:ext>
            </a:extLst>
          </p:cNvPr>
          <p:cNvSpPr txBox="1"/>
          <p:nvPr/>
        </p:nvSpPr>
        <p:spPr>
          <a:xfrm>
            <a:off x="7230816" y="1772816"/>
            <a:ext cx="192232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Haptenos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Remedios</a:t>
            </a:r>
            <a:endParaRPr lang="pt-BR" dirty="0"/>
          </a:p>
          <a:p>
            <a:endParaRPr lang="pt-BR" dirty="0"/>
          </a:p>
          <a:p>
            <a:r>
              <a:rPr lang="pt-BR" dirty="0"/>
              <a:t>Tristeza/Felicidade</a:t>
            </a:r>
          </a:p>
          <a:p>
            <a:endParaRPr lang="pt-BR" dirty="0"/>
          </a:p>
          <a:p>
            <a:r>
              <a:rPr lang="pt-BR" dirty="0"/>
              <a:t>Fumo/Bebida</a:t>
            </a:r>
          </a:p>
          <a:p>
            <a:endParaRPr lang="pt-BR" dirty="0"/>
          </a:p>
          <a:p>
            <a:r>
              <a:rPr lang="pt-BR" dirty="0"/>
              <a:t>Esporte</a:t>
            </a:r>
          </a:p>
          <a:p>
            <a:endParaRPr lang="pt-BR" dirty="0"/>
          </a:p>
          <a:p>
            <a:r>
              <a:rPr lang="pt-BR" dirty="0"/>
              <a:t>Gravidez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47D91D-C24C-AFFB-9C6F-DB92C8933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35" y="1340768"/>
            <a:ext cx="2631869" cy="18290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FA538A-E362-60B1-51BF-233E8FB9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3573016"/>
            <a:ext cx="2199519" cy="230425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0976505-4B1D-748D-7FDF-3B988FCD3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196" y="332656"/>
            <a:ext cx="3520260" cy="15236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B282CE-DA07-EE6B-18ED-E53F41A6D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552" y="4633718"/>
            <a:ext cx="4776896" cy="16822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6E53F66-804B-715E-9B60-037209A8C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571" y="2085185"/>
            <a:ext cx="3806061" cy="20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1187624" y="980728"/>
            <a:ext cx="67532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 bwMode="auto">
          <a:xfrm>
            <a:off x="1475656" y="4869160"/>
            <a:ext cx="612068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	DOENÇA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2" descr="Rt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3131839" y="188640"/>
            <a:ext cx="2657153" cy="19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588224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55976" y="3212976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835696" y="3284984"/>
            <a:ext cx="3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X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5482386"/>
            <a:ext cx="9417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Bookman Old Style" pitchFamily="18" charset="0"/>
              </a:rPr>
              <a:t>Primaria (Congênita)  e Ausência					</a:t>
            </a:r>
          </a:p>
          <a:p>
            <a:endParaRPr lang="pt-BR" sz="2400" dirty="0">
              <a:latin typeface="Bookman Old Style" pitchFamily="18" charset="0"/>
            </a:endParaRPr>
          </a:p>
          <a:p>
            <a:r>
              <a:rPr lang="pt-BR" sz="2400" dirty="0">
                <a:latin typeface="Bookman Old Style" pitchFamily="18" charset="0"/>
              </a:rPr>
              <a:t>Secundaria e Diminuição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738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300756" y="857250"/>
            <a:ext cx="6316579" cy="523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1800"/>
            </a:pPr>
            <a:endParaRPr sz="13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SzPts val="1800"/>
            </a:pPr>
            <a:r>
              <a:rPr lang="pt-BR" sz="13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Conteúdo</a:t>
            </a:r>
            <a:endParaRPr sz="1350" dirty="0"/>
          </a:p>
          <a:p>
            <a:pPr>
              <a:buSzPts val="1800"/>
            </a:pPr>
            <a:endParaRPr sz="13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Imunidade Natural e Específica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Resposta Inflamatória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Células e órgãos que compõem o sistema imune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Imunoglobulinas: estrutura, função e síntese da molécula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Sistema Complemento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Ontogenia dos linfócitos B/T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Moléculas envolvidas no reconhecimento dos antígenos: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- Receptor de linfócitos T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- Complexo Principal de Histocompatibilidade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Subpopulações de linfócitos T</a:t>
            </a:r>
            <a:endParaRPr sz="1200" dirty="0"/>
          </a:p>
          <a:p>
            <a:pPr>
              <a:buSzPts val="1800"/>
            </a:pPr>
            <a:r>
              <a:rPr lang="pt-BR" sz="1500" dirty="0">
                <a:latin typeface="Times New Roman"/>
                <a:ea typeface="Times New Roman"/>
                <a:cs typeface="Times New Roman"/>
                <a:sym typeface="Times New Roman"/>
              </a:rPr>
              <a:t>- Citocinas e sua ação</a:t>
            </a:r>
            <a:endParaRPr sz="1200" dirty="0"/>
          </a:p>
          <a:p>
            <a:pPr>
              <a:buSzPts val="1800"/>
            </a:pPr>
            <a:r>
              <a:rPr lang="pt-BR" dirty="0">
                <a:latin typeface="Times New Roman"/>
                <a:ea typeface="Times New Roman"/>
                <a:cs typeface="Times New Roman"/>
                <a:sym typeface="Times New Roman"/>
              </a:rPr>
              <a:t>- Resposta imune Humoral e Celular</a:t>
            </a:r>
            <a:endParaRPr sz="1350" dirty="0"/>
          </a:p>
          <a:p>
            <a:pPr>
              <a:buSzPts val="1800"/>
            </a:pPr>
            <a:r>
              <a:rPr lang="pt-BR" sz="13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Regulação do Sistema Imune / Tolerância</a:t>
            </a:r>
            <a:endParaRPr sz="1350" dirty="0"/>
          </a:p>
          <a:p>
            <a:pPr>
              <a:buSzPts val="1800"/>
            </a:pP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- Reações de Hipersensibilidade</a:t>
            </a:r>
            <a:endParaRPr sz="1100" dirty="0"/>
          </a:p>
          <a:p>
            <a:pPr marL="285750" indent="-285750">
              <a:buSzPts val="1800"/>
              <a:buFontTx/>
              <a:buChar char="-"/>
            </a:pP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Autoimunidade</a:t>
            </a:r>
          </a:p>
          <a:p>
            <a:pPr marL="285750" indent="-285750">
              <a:buSzPts val="1800"/>
              <a:buFontTx/>
              <a:buChar char="-"/>
            </a:pPr>
            <a:r>
              <a:rPr lang="pt-BR" sz="24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Imunodeficiências</a:t>
            </a:r>
          </a:p>
          <a:p>
            <a:pPr marL="285750" indent="-285750">
              <a:buSzPts val="1800"/>
              <a:buFontTx/>
              <a:buChar char="-"/>
            </a:pPr>
            <a:r>
              <a:rPr lang="pt-BR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13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Transplante / Tumores</a:t>
            </a:r>
            <a:endParaRPr sz="1350" dirty="0"/>
          </a:p>
          <a:p>
            <a:pPr>
              <a:buSzPts val="1800"/>
            </a:pPr>
            <a:r>
              <a:rPr lang="pt-BR" sz="13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Vacinas</a:t>
            </a:r>
            <a:endParaRPr sz="1350" dirty="0"/>
          </a:p>
          <a:p>
            <a:pPr>
              <a:buSzPts val="1800"/>
            </a:pPr>
            <a:r>
              <a:rPr lang="pt-BR" sz="13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 </a:t>
            </a:r>
            <a:endParaRPr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Blood cel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848" y="1633242"/>
            <a:ext cx="4763096" cy="19788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/>
        </p:nvSpPr>
        <p:spPr>
          <a:xfrm>
            <a:off x="2318147" y="3899595"/>
            <a:ext cx="128992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Linfócitos T ou B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3"/>
          <p:cNvCxnSpPr/>
          <p:nvPr/>
        </p:nvCxnSpPr>
        <p:spPr>
          <a:xfrm>
            <a:off x="3289697" y="2215458"/>
            <a:ext cx="0" cy="136534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3"/>
          <p:cNvCxnSpPr/>
          <p:nvPr/>
        </p:nvCxnSpPr>
        <p:spPr>
          <a:xfrm>
            <a:off x="3289697" y="3470078"/>
            <a:ext cx="0" cy="4750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" name="Google Shape;102;p3"/>
          <p:cNvCxnSpPr/>
          <p:nvPr/>
        </p:nvCxnSpPr>
        <p:spPr>
          <a:xfrm>
            <a:off x="4661297" y="2925368"/>
            <a:ext cx="0" cy="83046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/>
          <p:cNvCxnSpPr/>
          <p:nvPr/>
        </p:nvCxnSpPr>
        <p:spPr>
          <a:xfrm>
            <a:off x="4661297" y="3591520"/>
            <a:ext cx="0" cy="38576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" name="Google Shape;104;p3"/>
          <p:cNvSpPr txBox="1"/>
          <p:nvPr/>
        </p:nvSpPr>
        <p:spPr>
          <a:xfrm>
            <a:off x="4446093" y="3950494"/>
            <a:ext cx="184088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Macrófagos, Neutrófilos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836194" y="4198741"/>
            <a:ext cx="1625204" cy="110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 crescimento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-reguladores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-citotóxicos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3"/>
          <p:cNvCxnSpPr/>
          <p:nvPr/>
        </p:nvCxnSpPr>
        <p:spPr>
          <a:xfrm>
            <a:off x="3575447" y="3252195"/>
            <a:ext cx="514350" cy="83046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3"/>
          <p:cNvCxnSpPr/>
          <p:nvPr/>
        </p:nvCxnSpPr>
        <p:spPr>
          <a:xfrm>
            <a:off x="3804047" y="3620991"/>
            <a:ext cx="400050" cy="59382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795" y="1611026"/>
            <a:ext cx="1619665" cy="1294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2285503" y="3312094"/>
            <a:ext cx="457100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TMY-001 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023" y="4198740"/>
            <a:ext cx="2103383" cy="161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30B6D2E5-7DE9-A6B4-EEF3-B2AD2466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" descr="Blood cells">
            <a:extLst>
              <a:ext uri="{FF2B5EF4-FFF2-40B4-BE49-F238E27FC236}">
                <a16:creationId xmlns:a16="http://schemas.microsoft.com/office/drawing/2014/main" id="{4E082F3A-5575-54CE-35BF-2985220540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3848" y="1633242"/>
            <a:ext cx="4763096" cy="197881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>
            <a:extLst>
              <a:ext uri="{FF2B5EF4-FFF2-40B4-BE49-F238E27FC236}">
                <a16:creationId xmlns:a16="http://schemas.microsoft.com/office/drawing/2014/main" id="{81667D07-DCF4-D116-32B8-491A28AF4ACF}"/>
              </a:ext>
            </a:extLst>
          </p:cNvPr>
          <p:cNvSpPr txBox="1"/>
          <p:nvPr/>
        </p:nvSpPr>
        <p:spPr>
          <a:xfrm>
            <a:off x="2318147" y="3899595"/>
            <a:ext cx="1289921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Linfócitos T ou B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3">
            <a:extLst>
              <a:ext uri="{FF2B5EF4-FFF2-40B4-BE49-F238E27FC236}">
                <a16:creationId xmlns:a16="http://schemas.microsoft.com/office/drawing/2014/main" id="{BDBA6FB2-470D-2BB8-38A3-A5A89290945E}"/>
              </a:ext>
            </a:extLst>
          </p:cNvPr>
          <p:cNvCxnSpPr/>
          <p:nvPr/>
        </p:nvCxnSpPr>
        <p:spPr>
          <a:xfrm>
            <a:off x="3289697" y="2215458"/>
            <a:ext cx="0" cy="136534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3">
            <a:extLst>
              <a:ext uri="{FF2B5EF4-FFF2-40B4-BE49-F238E27FC236}">
                <a16:creationId xmlns:a16="http://schemas.microsoft.com/office/drawing/2014/main" id="{80919282-BFE6-48C7-3075-D0C33C46A24B}"/>
              </a:ext>
            </a:extLst>
          </p:cNvPr>
          <p:cNvCxnSpPr/>
          <p:nvPr/>
        </p:nvCxnSpPr>
        <p:spPr>
          <a:xfrm>
            <a:off x="3289697" y="3470078"/>
            <a:ext cx="0" cy="47506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2" name="Google Shape;102;p3">
            <a:extLst>
              <a:ext uri="{FF2B5EF4-FFF2-40B4-BE49-F238E27FC236}">
                <a16:creationId xmlns:a16="http://schemas.microsoft.com/office/drawing/2014/main" id="{C579C754-C64F-DC0E-A5A3-0CB23B6412BB}"/>
              </a:ext>
            </a:extLst>
          </p:cNvPr>
          <p:cNvCxnSpPr/>
          <p:nvPr/>
        </p:nvCxnSpPr>
        <p:spPr>
          <a:xfrm>
            <a:off x="4661297" y="2925368"/>
            <a:ext cx="0" cy="83046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3">
            <a:extLst>
              <a:ext uri="{FF2B5EF4-FFF2-40B4-BE49-F238E27FC236}">
                <a16:creationId xmlns:a16="http://schemas.microsoft.com/office/drawing/2014/main" id="{CDEC0B39-47E1-8837-8507-DA4FAC49E216}"/>
              </a:ext>
            </a:extLst>
          </p:cNvPr>
          <p:cNvCxnSpPr/>
          <p:nvPr/>
        </p:nvCxnSpPr>
        <p:spPr>
          <a:xfrm>
            <a:off x="4661297" y="3591520"/>
            <a:ext cx="0" cy="385763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4" name="Google Shape;104;p3">
            <a:extLst>
              <a:ext uri="{FF2B5EF4-FFF2-40B4-BE49-F238E27FC236}">
                <a16:creationId xmlns:a16="http://schemas.microsoft.com/office/drawing/2014/main" id="{584C2C12-CDD5-D146-1746-9613F427A7BB}"/>
              </a:ext>
            </a:extLst>
          </p:cNvPr>
          <p:cNvSpPr txBox="1"/>
          <p:nvPr/>
        </p:nvSpPr>
        <p:spPr>
          <a:xfrm>
            <a:off x="4446093" y="3950494"/>
            <a:ext cx="1840889" cy="27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pt-B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Macrófagos, Neutrófilos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>
            <a:extLst>
              <a:ext uri="{FF2B5EF4-FFF2-40B4-BE49-F238E27FC236}">
                <a16:creationId xmlns:a16="http://schemas.microsoft.com/office/drawing/2014/main" id="{84742197-F039-BA08-85C0-E9FD3487B178}"/>
              </a:ext>
            </a:extLst>
          </p:cNvPr>
          <p:cNvSpPr txBox="1"/>
          <p:nvPr/>
        </p:nvSpPr>
        <p:spPr>
          <a:xfrm>
            <a:off x="3836194" y="4198741"/>
            <a:ext cx="1625204" cy="110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-de crescimento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-reguladores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250"/>
            </a:pPr>
            <a:r>
              <a:rPr lang="pt-BR" sz="168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-citotóxicos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3">
            <a:extLst>
              <a:ext uri="{FF2B5EF4-FFF2-40B4-BE49-F238E27FC236}">
                <a16:creationId xmlns:a16="http://schemas.microsoft.com/office/drawing/2014/main" id="{A1B7E30B-670B-F268-70A4-0BD7C9E1F94C}"/>
              </a:ext>
            </a:extLst>
          </p:cNvPr>
          <p:cNvCxnSpPr/>
          <p:nvPr/>
        </p:nvCxnSpPr>
        <p:spPr>
          <a:xfrm>
            <a:off x="3575447" y="3252195"/>
            <a:ext cx="514350" cy="830461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3">
            <a:extLst>
              <a:ext uri="{FF2B5EF4-FFF2-40B4-BE49-F238E27FC236}">
                <a16:creationId xmlns:a16="http://schemas.microsoft.com/office/drawing/2014/main" id="{EDF26B6E-3353-7CAC-1B8A-B01AC4B30C72}"/>
              </a:ext>
            </a:extLst>
          </p:cNvPr>
          <p:cNvCxnSpPr/>
          <p:nvPr/>
        </p:nvCxnSpPr>
        <p:spPr>
          <a:xfrm>
            <a:off x="3804047" y="3620991"/>
            <a:ext cx="400050" cy="59382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08" name="Google Shape;108;p3">
            <a:extLst>
              <a:ext uri="{FF2B5EF4-FFF2-40B4-BE49-F238E27FC236}">
                <a16:creationId xmlns:a16="http://schemas.microsoft.com/office/drawing/2014/main" id="{1C560465-3562-8FB3-0310-63F88A777C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795" y="1611026"/>
            <a:ext cx="1619665" cy="129468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>
            <a:extLst>
              <a:ext uri="{FF2B5EF4-FFF2-40B4-BE49-F238E27FC236}">
                <a16:creationId xmlns:a16="http://schemas.microsoft.com/office/drawing/2014/main" id="{3264DDD5-3A4B-53C5-1DF2-E5770378B21F}"/>
              </a:ext>
            </a:extLst>
          </p:cNvPr>
          <p:cNvSpPr txBox="1"/>
          <p:nvPr/>
        </p:nvSpPr>
        <p:spPr>
          <a:xfrm>
            <a:off x="2285503" y="3312094"/>
            <a:ext cx="4571006" cy="23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0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TMY-001 </a:t>
            </a:r>
            <a:endParaRPr sz="10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>
            <a:extLst>
              <a:ext uri="{FF2B5EF4-FFF2-40B4-BE49-F238E27FC236}">
                <a16:creationId xmlns:a16="http://schemas.microsoft.com/office/drawing/2014/main" id="{26701E78-30C5-874F-1657-B27868413D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023" y="4198740"/>
            <a:ext cx="2103383" cy="16104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024107A8-2117-E6A0-5ECE-98A86635DE72}"/>
              </a:ext>
            </a:extLst>
          </p:cNvPr>
          <p:cNvSpPr/>
          <p:nvPr/>
        </p:nvSpPr>
        <p:spPr>
          <a:xfrm rot="10800000">
            <a:off x="5415630" y="4648432"/>
            <a:ext cx="1584175" cy="465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5756598D-DD5B-7BC6-770E-BC7BA1D8CECD}"/>
              </a:ext>
            </a:extLst>
          </p:cNvPr>
          <p:cNvSpPr/>
          <p:nvPr/>
        </p:nvSpPr>
        <p:spPr>
          <a:xfrm rot="10800000">
            <a:off x="6524600" y="4013869"/>
            <a:ext cx="1584175" cy="465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ACCABD7F-7461-10C6-F362-5A483AE5D553}"/>
              </a:ext>
            </a:extLst>
          </p:cNvPr>
          <p:cNvSpPr/>
          <p:nvPr/>
        </p:nvSpPr>
        <p:spPr>
          <a:xfrm rot="5914980">
            <a:off x="502820" y="3685148"/>
            <a:ext cx="1584175" cy="4655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5969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659</Words>
  <Application>Microsoft Office PowerPoint</Application>
  <PresentationFormat>Apresentação na tela (4:3)</PresentationFormat>
  <Paragraphs>154</Paragraphs>
  <Slides>55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1" baseType="lpstr">
      <vt:lpstr>-apple-system</vt:lpstr>
      <vt:lpstr>Arial</vt:lpstr>
      <vt:lpstr>Bookman Old Style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Conceitos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 Gidlund</dc:creator>
  <cp:lastModifiedBy>Magnus Ake Gidlund</cp:lastModifiedBy>
  <cp:revision>19</cp:revision>
  <dcterms:created xsi:type="dcterms:W3CDTF">2019-04-08T17:53:18Z</dcterms:created>
  <dcterms:modified xsi:type="dcterms:W3CDTF">2025-10-01T12:59:09Z</dcterms:modified>
</cp:coreProperties>
</file>