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JIxtZhorZzT/rdJ9nNK1v9STM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53" d="100"/>
          <a:sy n="53" d="100"/>
        </p:scale>
        <p:origin x="-11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customschemas.google.com/relationships/presentationmetadata" Target="metadata"/><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87358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0616d67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70616d67ba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0616d67b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70616d67b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0616d67b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70616d67ba_0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0616d67ba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70616d67ba_2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0616d67b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70616d67ba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0616d67ba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70616d67ba_2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0616d67ba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70616d67ba_0_3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0616d67ba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0616d67ba_5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0616d67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70616d67ba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0616d67b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70616d67ba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0616d67ba_3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70616d67ba_3_2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0616d67ba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70616d67ba_5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0616d67ba_7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70616d67ba_7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0616d67b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70616d67ba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0616d67ba_3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70616d67ba_3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70616d67ba_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g70616d67ba_9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0616d67ba_3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70616d67ba_3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0616d67ba_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70616d67ba_3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0616d67b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70616d67ba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70616d67ba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70616d67ba_1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0616d67ba_1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70616d67ba_1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0616d67ba_1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70616d67ba_1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70616d67ba_1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70616d67ba_1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616d67ba_4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g70616d67ba_4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70616d67ba_9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70616d67ba_9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70616d67ba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g70616d67ba_1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0616d67ba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g70616d67ba_4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70616d67ba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g70616d67ba_2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70616d67ba_4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g70616d67ba_4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70616d67ba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g70616d67ba_0_4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0616d67b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70616d67b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70616d67ba_4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g70616d67ba_4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70616d67ba_1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70616d67ba_1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70616d67ba_1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g70616d67ba_11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70616d67ba_1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70616d67ba_11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1" name="Google Shape;731;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616d67ba_1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g70616d67ba_11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0616d67b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70616d67ba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0616d67ba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70616d67ba_2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0616d67ba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70616d67ba_7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0616d67ba_5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70616d67ba_5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5.gif"/><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abc.med.br/p/sinais.-sintomas-e-doencas/813514/o+que+e+gangrena+gasosa+ou+mionecrose.htm" TargetMode="External"/><Relationship Id="rId5" Type="http://schemas.openxmlformats.org/officeDocument/2006/relationships/hyperlink" Target="http://www.saude.gov.br/saude-de-a-z/hanseniase/11299-tratamento" TargetMode="External"/><Relationship Id="rId6" Type="http://schemas.openxmlformats.org/officeDocument/2006/relationships/hyperlink" Target="https://www.sbd.org.br/dermatologia/pele/doencas-e-problemas/hanseniase/9/" TargetMode="External"/><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2700000">
            <a:off x="1509851" y="31938"/>
            <a:ext cx="2364796" cy="2474786"/>
          </a:xfrm>
          <a:prstGeom prst="rect">
            <a:avLst/>
          </a:prstGeom>
          <a:noFill/>
          <a:ln>
            <a:noFill/>
          </a:ln>
        </p:spPr>
      </p:pic>
      <p:pic>
        <p:nvPicPr>
          <p:cNvPr id="85" name="Google Shape;85;p1"/>
          <p:cNvPicPr preferRelativeResize="0"/>
          <p:nvPr/>
        </p:nvPicPr>
        <p:blipFill rotWithShape="1">
          <a:blip r:embed="rId4">
            <a:alphaModFix/>
          </a:blip>
          <a:srcRect/>
          <a:stretch/>
        </p:blipFill>
        <p:spPr>
          <a:xfrm rot="-2700000">
            <a:off x="4690476" y="-175853"/>
            <a:ext cx="2793093" cy="1593495"/>
          </a:xfrm>
          <a:prstGeom prst="rect">
            <a:avLst/>
          </a:prstGeom>
          <a:noFill/>
          <a:ln>
            <a:noFill/>
          </a:ln>
        </p:spPr>
      </p:pic>
      <p:pic>
        <p:nvPicPr>
          <p:cNvPr id="86" name="Google Shape;86;p1"/>
          <p:cNvPicPr preferRelativeResize="0"/>
          <p:nvPr/>
        </p:nvPicPr>
        <p:blipFill rotWithShape="1">
          <a:blip r:embed="rId5">
            <a:alphaModFix/>
          </a:blip>
          <a:srcRect/>
          <a:stretch/>
        </p:blipFill>
        <p:spPr>
          <a:xfrm rot="-2700000">
            <a:off x="3597276" y="2429480"/>
            <a:ext cx="2505566" cy="1966046"/>
          </a:xfrm>
          <a:prstGeom prst="rect">
            <a:avLst/>
          </a:prstGeom>
          <a:noFill/>
          <a:ln>
            <a:noFill/>
          </a:ln>
        </p:spPr>
      </p:pic>
      <p:pic>
        <p:nvPicPr>
          <p:cNvPr id="87" name="Google Shape;87;p1"/>
          <p:cNvPicPr preferRelativeResize="0"/>
          <p:nvPr/>
        </p:nvPicPr>
        <p:blipFill rotWithShape="1">
          <a:blip r:embed="rId6">
            <a:alphaModFix/>
          </a:blip>
          <a:srcRect/>
          <a:stretch/>
        </p:blipFill>
        <p:spPr>
          <a:xfrm rot="-287032">
            <a:off x="7345234" y="-79316"/>
            <a:ext cx="2885110" cy="2703529"/>
          </a:xfrm>
          <a:prstGeom prst="rect">
            <a:avLst/>
          </a:prstGeom>
          <a:noFill/>
          <a:ln>
            <a:noFill/>
          </a:ln>
        </p:spPr>
      </p:pic>
      <p:pic>
        <p:nvPicPr>
          <p:cNvPr id="88" name="Google Shape;88;p1"/>
          <p:cNvPicPr preferRelativeResize="0"/>
          <p:nvPr/>
        </p:nvPicPr>
        <p:blipFill rotWithShape="1">
          <a:blip r:embed="rId7">
            <a:alphaModFix/>
          </a:blip>
          <a:srcRect/>
          <a:stretch/>
        </p:blipFill>
        <p:spPr>
          <a:xfrm rot="-2700000">
            <a:off x="1110845" y="3977406"/>
            <a:ext cx="1945205" cy="1866611"/>
          </a:xfrm>
          <a:prstGeom prst="rect">
            <a:avLst/>
          </a:prstGeom>
          <a:noFill/>
          <a:ln>
            <a:noFill/>
          </a:ln>
        </p:spPr>
      </p:pic>
      <p:pic>
        <p:nvPicPr>
          <p:cNvPr id="89" name="Google Shape;89;p1"/>
          <p:cNvPicPr preferRelativeResize="0"/>
          <p:nvPr/>
        </p:nvPicPr>
        <p:blipFill rotWithShape="1">
          <a:blip r:embed="rId8">
            <a:alphaModFix/>
          </a:blip>
          <a:srcRect/>
          <a:stretch/>
        </p:blipFill>
        <p:spPr>
          <a:xfrm rot="-2700000">
            <a:off x="2232177" y="6806617"/>
            <a:ext cx="2421317" cy="2070134"/>
          </a:xfrm>
          <a:prstGeom prst="rect">
            <a:avLst/>
          </a:prstGeom>
          <a:noFill/>
          <a:ln>
            <a:noFill/>
          </a:ln>
        </p:spPr>
      </p:pic>
      <p:pic>
        <p:nvPicPr>
          <p:cNvPr id="90" name="Google Shape;90;p1"/>
          <p:cNvPicPr preferRelativeResize="0"/>
          <p:nvPr/>
        </p:nvPicPr>
        <p:blipFill rotWithShape="1">
          <a:blip r:embed="rId9">
            <a:alphaModFix/>
          </a:blip>
          <a:srcRect/>
          <a:stretch/>
        </p:blipFill>
        <p:spPr>
          <a:xfrm>
            <a:off x="5286083" y="3989594"/>
            <a:ext cx="2215795" cy="2597203"/>
          </a:xfrm>
          <a:prstGeom prst="rect">
            <a:avLst/>
          </a:prstGeom>
          <a:noFill/>
          <a:ln>
            <a:noFill/>
          </a:ln>
        </p:spPr>
      </p:pic>
      <p:grpSp>
        <p:nvGrpSpPr>
          <p:cNvPr id="91" name="Google Shape;91;p1"/>
          <p:cNvGrpSpPr/>
          <p:nvPr/>
        </p:nvGrpSpPr>
        <p:grpSpPr>
          <a:xfrm>
            <a:off x="8779141" y="5042176"/>
            <a:ext cx="8480159" cy="4562059"/>
            <a:chOff x="0" y="161925"/>
            <a:chExt cx="11306879" cy="6082745"/>
          </a:xfrm>
        </p:grpSpPr>
        <p:sp>
          <p:nvSpPr>
            <p:cNvPr id="92" name="Google Shape;92;p1"/>
            <p:cNvSpPr txBox="1"/>
            <p:nvPr/>
          </p:nvSpPr>
          <p:spPr>
            <a:xfrm>
              <a:off x="0" y="161925"/>
              <a:ext cx="11306879" cy="47553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6000" b="1" i="0" u="none" strike="noStrike" cap="none">
                  <a:solidFill>
                    <a:srgbClr val="303030"/>
                  </a:solidFill>
                  <a:latin typeface="Montserrat"/>
                  <a:ea typeface="Montserrat"/>
                  <a:cs typeface="Montserrat"/>
                  <a:sym typeface="Montserrat"/>
                </a:rPr>
                <a:t>INFECÇÕES NA PELE</a:t>
              </a:r>
              <a:r>
                <a:rPr lang="en-US" sz="6000" b="1">
                  <a:solidFill>
                    <a:srgbClr val="303030"/>
                  </a:solidFill>
                  <a:latin typeface="Montserrat"/>
                  <a:ea typeface="Montserrat"/>
                  <a:cs typeface="Montserrat"/>
                  <a:sym typeface="Montserrat"/>
                </a:rPr>
                <a:t>,</a:t>
              </a:r>
              <a:r>
                <a:rPr lang="en-US" sz="6000" b="1" i="0" u="none" strike="noStrike" cap="none">
                  <a:solidFill>
                    <a:srgbClr val="303030"/>
                  </a:solidFill>
                  <a:latin typeface="Montserrat"/>
                  <a:ea typeface="Montserrat"/>
                  <a:cs typeface="Montserrat"/>
                  <a:sym typeface="Montserrat"/>
                </a:rPr>
                <a:t> TECIDO MOLE E M</a:t>
              </a:r>
              <a:r>
                <a:rPr lang="en-US" sz="6000" b="1">
                  <a:solidFill>
                    <a:srgbClr val="303030"/>
                  </a:solidFill>
                  <a:latin typeface="Montserrat"/>
                  <a:ea typeface="Montserrat"/>
                  <a:cs typeface="Montserrat"/>
                  <a:sym typeface="Montserrat"/>
                </a:rPr>
                <a:t>ÚSCULOS</a:t>
              </a:r>
              <a:endParaRPr sz="6000"/>
            </a:p>
          </p:txBody>
        </p:sp>
        <p:sp>
          <p:nvSpPr>
            <p:cNvPr id="93" name="Google Shape;93;p1"/>
            <p:cNvSpPr txBox="1"/>
            <p:nvPr/>
          </p:nvSpPr>
          <p:spPr>
            <a:xfrm>
              <a:off x="0" y="5268358"/>
              <a:ext cx="11306879" cy="976312"/>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2812" b="1" i="0" u="none" strike="noStrike" cap="none">
                  <a:solidFill>
                    <a:srgbClr val="74AEDB"/>
                  </a:solidFill>
                  <a:latin typeface="Montserrat"/>
                  <a:ea typeface="Montserrat"/>
                  <a:cs typeface="Montserrat"/>
                  <a:sym typeface="Montserrat"/>
                </a:rPr>
                <a:t>Guilherme Benevides, Guilherme Manfré, Isabella Franca e Natália Branco</a:t>
              </a:r>
              <a:endParaRPr/>
            </a:p>
          </p:txBody>
        </p:sp>
      </p:grpSp>
      <p:grpSp>
        <p:nvGrpSpPr>
          <p:cNvPr id="94" name="Google Shape;94;p1"/>
          <p:cNvGrpSpPr/>
          <p:nvPr/>
        </p:nvGrpSpPr>
        <p:grpSpPr>
          <a:xfrm>
            <a:off x="11057302" y="666412"/>
            <a:ext cx="5627464" cy="682975"/>
            <a:chOff x="0" y="0"/>
            <a:chExt cx="7503285" cy="910633"/>
          </a:xfrm>
        </p:grpSpPr>
        <p:sp>
          <p:nvSpPr>
            <p:cNvPr id="95" name="Google Shape;95;p1"/>
            <p:cNvSpPr/>
            <p:nvPr/>
          </p:nvSpPr>
          <p:spPr>
            <a:xfrm>
              <a:off x="0" y="0"/>
              <a:ext cx="7503285" cy="910633"/>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txBox="1"/>
            <p:nvPr/>
          </p:nvSpPr>
          <p:spPr>
            <a:xfrm>
              <a:off x="452166" y="312275"/>
              <a:ext cx="5230410" cy="347663"/>
            </a:xfrm>
            <a:prstGeom prst="rect">
              <a:avLst/>
            </a:prstGeom>
            <a:noFill/>
            <a:ln>
              <a:noFill/>
            </a:ln>
          </p:spPr>
          <p:txBody>
            <a:bodyPr spcFirstLastPara="1" wrap="square" lIns="0" tIns="0" rIns="0" bIns="0" anchor="t" anchorCtr="0">
              <a:sp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70616d67ba_0_1"/>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226" name="Google Shape;226;g70616d67ba_0_1"/>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227" name="Google Shape;227;g70616d67ba_0_1"/>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228" name="Google Shape;228;g70616d67ba_0_1"/>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229" name="Google Shape;229;g70616d67ba_0_1"/>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230" name="Google Shape;230;g70616d67ba_0_1"/>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231" name="Google Shape;231;g70616d67ba_0_1"/>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232" name="Google Shape;232;g70616d67ba_0_1"/>
          <p:cNvGrpSpPr/>
          <p:nvPr/>
        </p:nvGrpSpPr>
        <p:grpSpPr>
          <a:xfrm>
            <a:off x="1028700" y="4471349"/>
            <a:ext cx="9062325" cy="4232435"/>
            <a:chOff x="0" y="238125"/>
            <a:chExt cx="12083100" cy="5643247"/>
          </a:xfrm>
        </p:grpSpPr>
        <p:sp>
          <p:nvSpPr>
            <p:cNvPr id="233" name="Google Shape;233;g70616d67ba_0_1"/>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12665" b="1">
                  <a:solidFill>
                    <a:srgbClr val="303030"/>
                  </a:solidFill>
                  <a:latin typeface="Montserrat"/>
                  <a:ea typeface="Montserrat"/>
                  <a:cs typeface="Montserrat"/>
                  <a:sym typeface="Montserrat"/>
                </a:rPr>
                <a:t>Foliculite</a:t>
              </a:r>
              <a:endParaRPr/>
            </a:p>
          </p:txBody>
        </p:sp>
        <p:sp>
          <p:nvSpPr>
            <p:cNvPr id="234" name="Google Shape;234;g70616d67ba_0_1"/>
            <p:cNvSpPr txBox="1"/>
            <p:nvPr/>
          </p:nvSpPr>
          <p:spPr>
            <a:xfrm>
              <a:off x="0" y="5182072"/>
              <a:ext cx="12083100" cy="699300"/>
            </a:xfrm>
            <a:prstGeom prst="rect">
              <a:avLst/>
            </a:prstGeom>
            <a:noFill/>
            <a:ln>
              <a:noFill/>
            </a:ln>
          </p:spPr>
          <p:txBody>
            <a:bodyPr spcFirstLastPara="1" wrap="square" lIns="0" tIns="0" rIns="0" bIns="0" anchor="t" anchorCtr="0">
              <a:noAutofit/>
            </a:bodyPr>
            <a:lstStyle/>
            <a:p>
              <a:pPr marL="0" lvl="0" indent="0" algn="just" rtl="0">
                <a:lnSpc>
                  <a:spcPct val="216500"/>
                </a:lnSpc>
                <a:spcBef>
                  <a:spcPts val="0"/>
                </a:spcBef>
                <a:spcAft>
                  <a:spcPts val="0"/>
                </a:spcAft>
                <a:buClr>
                  <a:schemeClr val="dk1"/>
                </a:buClr>
                <a:buFont typeface="Arial"/>
                <a:buNone/>
              </a:pPr>
              <a:r>
                <a:rPr lang="en-US" sz="3600">
                  <a:solidFill>
                    <a:schemeClr val="dk1"/>
                  </a:solidFill>
                  <a:latin typeface="Calibri"/>
                  <a:ea typeface="Calibri"/>
                  <a:cs typeface="Calibri"/>
                  <a:sym typeface="Calibri"/>
                </a:rPr>
                <a:t>Causada por Staphylococcus aureus</a:t>
              </a:r>
              <a:endParaRPr sz="1800" b="0" i="0" u="none" strike="noStrike" cap="none">
                <a:solidFill>
                  <a:schemeClr val="dk1"/>
                </a:solidFill>
                <a:latin typeface="Calibri"/>
                <a:ea typeface="Calibri"/>
                <a:cs typeface="Calibri"/>
                <a:sym typeface="Calibri"/>
              </a:endParaRPr>
            </a:p>
          </p:txBody>
        </p:sp>
      </p:grpSp>
      <p:grpSp>
        <p:nvGrpSpPr>
          <p:cNvPr id="235" name="Google Shape;235;g70616d67ba_0_1"/>
          <p:cNvGrpSpPr/>
          <p:nvPr/>
        </p:nvGrpSpPr>
        <p:grpSpPr>
          <a:xfrm>
            <a:off x="1047681" y="795269"/>
            <a:ext cx="5627475" cy="682875"/>
            <a:chOff x="0" y="0"/>
            <a:chExt cx="7503300" cy="910500"/>
          </a:xfrm>
        </p:grpSpPr>
        <p:sp>
          <p:nvSpPr>
            <p:cNvPr id="236" name="Google Shape;236;g70616d67ba_0_1"/>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70616d67ba_0_1"/>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70616d67ba_0_17"/>
          <p:cNvSpPr/>
          <p:nvPr/>
        </p:nvSpPr>
        <p:spPr>
          <a:xfrm>
            <a:off x="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g70616d67ba_0_17"/>
          <p:cNvGrpSpPr/>
          <p:nvPr/>
        </p:nvGrpSpPr>
        <p:grpSpPr>
          <a:xfrm>
            <a:off x="190297" y="4761082"/>
            <a:ext cx="6070924" cy="1674622"/>
            <a:chOff x="0" y="651675"/>
            <a:chExt cx="6472200" cy="2232829"/>
          </a:xfrm>
        </p:grpSpPr>
        <p:sp>
          <p:nvSpPr>
            <p:cNvPr id="244" name="Google Shape;244;g70616d67ba_0_17"/>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8000">
                  <a:solidFill>
                    <a:srgbClr val="FFFFFF"/>
                  </a:solidFill>
                </a:rPr>
                <a:t>Visão Geral</a:t>
              </a:r>
              <a:endParaRPr sz="8000"/>
            </a:p>
          </p:txBody>
        </p:sp>
        <p:sp>
          <p:nvSpPr>
            <p:cNvPr id="245" name="Google Shape;245;g70616d67ba_0_17"/>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6" name="Google Shape;246;g70616d67ba_0_17"/>
          <p:cNvSpPr txBox="1"/>
          <p:nvPr/>
        </p:nvSpPr>
        <p:spPr>
          <a:xfrm>
            <a:off x="8357719" y="5542332"/>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Geralmente não exige tratamento ambulatorial</a:t>
            </a:r>
            <a:endParaRPr/>
          </a:p>
        </p:txBody>
      </p:sp>
      <p:sp>
        <p:nvSpPr>
          <p:cNvPr id="247" name="Google Shape;247;g70616d67ba_0_17"/>
          <p:cNvSpPr txBox="1"/>
          <p:nvPr/>
        </p:nvSpPr>
        <p:spPr>
          <a:xfrm>
            <a:off x="8357719" y="7790247"/>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Classificada em profunda e superficial</a:t>
            </a:r>
            <a:endParaRPr/>
          </a:p>
        </p:txBody>
      </p:sp>
      <p:sp>
        <p:nvSpPr>
          <p:cNvPr id="248" name="Google Shape;248;g70616d67ba_0_17"/>
          <p:cNvSpPr txBox="1"/>
          <p:nvPr/>
        </p:nvSpPr>
        <p:spPr>
          <a:xfrm>
            <a:off x="8515005" y="1037621"/>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Infecçao de foliculos capilares </a:t>
            </a:r>
            <a:endParaRPr/>
          </a:p>
        </p:txBody>
      </p:sp>
      <p:sp>
        <p:nvSpPr>
          <p:cNvPr id="249" name="Google Shape;249;g70616d67ba_0_17"/>
          <p:cNvSpPr txBox="1"/>
          <p:nvPr/>
        </p:nvSpPr>
        <p:spPr>
          <a:xfrm>
            <a:off x="8357720" y="3308706"/>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Formação de pequenas bolhas de pus</a:t>
            </a:r>
            <a:endParaRPr/>
          </a:p>
        </p:txBody>
      </p:sp>
      <p:pic>
        <p:nvPicPr>
          <p:cNvPr id="250" name="Google Shape;250;g70616d67ba_0_17"/>
          <p:cNvPicPr preferRelativeResize="0"/>
          <p:nvPr/>
        </p:nvPicPr>
        <p:blipFill>
          <a:blip r:embed="rId3">
            <a:alphaModFix/>
          </a:blip>
          <a:stretch>
            <a:fillRect/>
          </a:stretch>
        </p:blipFill>
        <p:spPr>
          <a:xfrm>
            <a:off x="14471196" y="4761074"/>
            <a:ext cx="3816804" cy="552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70616d67ba_0_93"/>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256" name="Google Shape;256;g70616d67ba_0_93"/>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257" name="Google Shape;257;g70616d67ba_0_93"/>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258" name="Google Shape;258;g70616d67ba_0_93"/>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259" name="Google Shape;259;g70616d67ba_0_93"/>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260" name="Google Shape;260;g70616d67ba_0_93"/>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261" name="Google Shape;261;g70616d67ba_0_93"/>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262" name="Google Shape;262;g70616d67ba_0_93"/>
          <p:cNvGrpSpPr/>
          <p:nvPr/>
        </p:nvGrpSpPr>
        <p:grpSpPr>
          <a:xfrm>
            <a:off x="1028700" y="4471349"/>
            <a:ext cx="9062325" cy="4232435"/>
            <a:chOff x="0" y="238125"/>
            <a:chExt cx="12083100" cy="5643247"/>
          </a:xfrm>
        </p:grpSpPr>
        <p:sp>
          <p:nvSpPr>
            <p:cNvPr id="263" name="Google Shape;263;g70616d67ba_0_93"/>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12665" b="1">
                  <a:solidFill>
                    <a:srgbClr val="303030"/>
                  </a:solidFill>
                  <a:latin typeface="Montserrat"/>
                  <a:ea typeface="Montserrat"/>
                  <a:cs typeface="Montserrat"/>
                  <a:sym typeface="Montserrat"/>
                </a:rPr>
                <a:t>Abscessos</a:t>
              </a:r>
              <a:endParaRPr/>
            </a:p>
          </p:txBody>
        </p:sp>
        <p:sp>
          <p:nvSpPr>
            <p:cNvPr id="264" name="Google Shape;264;g70616d67ba_0_93"/>
            <p:cNvSpPr txBox="1"/>
            <p:nvPr/>
          </p:nvSpPr>
          <p:spPr>
            <a:xfrm>
              <a:off x="0" y="5182072"/>
              <a:ext cx="12083100" cy="699300"/>
            </a:xfrm>
            <a:prstGeom prst="rect">
              <a:avLst/>
            </a:prstGeom>
            <a:noFill/>
            <a:ln>
              <a:noFill/>
            </a:ln>
          </p:spPr>
          <p:txBody>
            <a:bodyPr spcFirstLastPara="1" wrap="square" lIns="0" tIns="0" rIns="0" bIns="0" anchor="t" anchorCtr="0">
              <a:noAutofit/>
            </a:bodyPr>
            <a:lstStyle/>
            <a:p>
              <a:pPr marL="0" lvl="0" indent="0" algn="just" rtl="0">
                <a:lnSpc>
                  <a:spcPct val="216500"/>
                </a:lnSpc>
                <a:spcBef>
                  <a:spcPts val="0"/>
                </a:spcBef>
                <a:spcAft>
                  <a:spcPts val="0"/>
                </a:spcAft>
                <a:buClr>
                  <a:schemeClr val="dk1"/>
                </a:buClr>
                <a:buFont typeface="Arial"/>
                <a:buNone/>
              </a:pPr>
              <a:r>
                <a:rPr lang="en-US" sz="3600">
                  <a:solidFill>
                    <a:schemeClr val="dk1"/>
                  </a:solidFill>
                  <a:latin typeface="Calibri"/>
                  <a:ea typeface="Calibri"/>
                  <a:cs typeface="Calibri"/>
                  <a:sym typeface="Calibri"/>
                </a:rPr>
                <a:t>Causados por Staphylococcus aureus</a:t>
              </a:r>
              <a:endParaRPr sz="1800" b="0" i="0" u="none" strike="noStrike" cap="none">
                <a:solidFill>
                  <a:schemeClr val="dk1"/>
                </a:solidFill>
                <a:latin typeface="Calibri"/>
                <a:ea typeface="Calibri"/>
                <a:cs typeface="Calibri"/>
                <a:sym typeface="Calibri"/>
              </a:endParaRPr>
            </a:p>
          </p:txBody>
        </p:sp>
      </p:grpSp>
      <p:grpSp>
        <p:nvGrpSpPr>
          <p:cNvPr id="265" name="Google Shape;265;g70616d67ba_0_93"/>
          <p:cNvGrpSpPr/>
          <p:nvPr/>
        </p:nvGrpSpPr>
        <p:grpSpPr>
          <a:xfrm>
            <a:off x="1047681" y="795269"/>
            <a:ext cx="5627475" cy="682875"/>
            <a:chOff x="0" y="0"/>
            <a:chExt cx="7503300" cy="910500"/>
          </a:xfrm>
        </p:grpSpPr>
        <p:sp>
          <p:nvSpPr>
            <p:cNvPr id="266" name="Google Shape;266;g70616d67ba_0_93"/>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70616d67ba_0_93"/>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0616d67ba_2_2"/>
          <p:cNvSpPr/>
          <p:nvPr/>
        </p:nvSpPr>
        <p:spPr>
          <a:xfrm>
            <a:off x="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g70616d67ba_2_2"/>
          <p:cNvGrpSpPr/>
          <p:nvPr/>
        </p:nvGrpSpPr>
        <p:grpSpPr>
          <a:xfrm>
            <a:off x="190297" y="4761082"/>
            <a:ext cx="6070924" cy="1674622"/>
            <a:chOff x="0" y="651675"/>
            <a:chExt cx="6472200" cy="2232829"/>
          </a:xfrm>
        </p:grpSpPr>
        <p:sp>
          <p:nvSpPr>
            <p:cNvPr id="274" name="Google Shape;274;g70616d67ba_2_2"/>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8000">
                  <a:solidFill>
                    <a:srgbClr val="FFFFFF"/>
                  </a:solidFill>
                </a:rPr>
                <a:t>Visão Geral</a:t>
              </a:r>
              <a:endParaRPr sz="8000"/>
            </a:p>
          </p:txBody>
        </p:sp>
        <p:sp>
          <p:nvSpPr>
            <p:cNvPr id="275" name="Google Shape;275;g70616d67ba_2_2"/>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6" name="Google Shape;276;g70616d67ba_2_2"/>
          <p:cNvSpPr txBox="1"/>
          <p:nvPr/>
        </p:nvSpPr>
        <p:spPr>
          <a:xfrm>
            <a:off x="8357719" y="5542332"/>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Podem ser drenados</a:t>
            </a:r>
            <a:endParaRPr/>
          </a:p>
        </p:txBody>
      </p:sp>
      <p:sp>
        <p:nvSpPr>
          <p:cNvPr id="277" name="Google Shape;277;g70616d67ba_2_2"/>
          <p:cNvSpPr txBox="1"/>
          <p:nvPr/>
        </p:nvSpPr>
        <p:spPr>
          <a:xfrm>
            <a:off x="8357719" y="7790247"/>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Podem ser tratados com antibioticos</a:t>
            </a:r>
            <a:endParaRPr/>
          </a:p>
        </p:txBody>
      </p:sp>
      <p:sp>
        <p:nvSpPr>
          <p:cNvPr id="278" name="Google Shape;278;g70616d67ba_2_2"/>
          <p:cNvSpPr txBox="1"/>
          <p:nvPr/>
        </p:nvSpPr>
        <p:spPr>
          <a:xfrm>
            <a:off x="8515005" y="1037621"/>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Formação de bolsa de pus</a:t>
            </a:r>
            <a:endParaRPr/>
          </a:p>
        </p:txBody>
      </p:sp>
      <p:sp>
        <p:nvSpPr>
          <p:cNvPr id="279" name="Google Shape;279;g70616d67ba_2_2"/>
          <p:cNvSpPr txBox="1"/>
          <p:nvPr/>
        </p:nvSpPr>
        <p:spPr>
          <a:xfrm>
            <a:off x="8357720" y="3308706"/>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Inflamaçao, aumento da pressao e dor</a:t>
            </a:r>
            <a:endParaRPr/>
          </a:p>
        </p:txBody>
      </p:sp>
      <p:pic>
        <p:nvPicPr>
          <p:cNvPr id="280" name="Google Shape;280;g70616d67ba_2_2"/>
          <p:cNvPicPr preferRelativeResize="0"/>
          <p:nvPr/>
        </p:nvPicPr>
        <p:blipFill>
          <a:blip r:embed="rId3">
            <a:alphaModFix/>
          </a:blip>
          <a:stretch>
            <a:fillRect/>
          </a:stretch>
        </p:blipFill>
        <p:spPr>
          <a:xfrm>
            <a:off x="13609172" y="6777875"/>
            <a:ext cx="4678825" cy="350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g70616d67ba_0_125"/>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286" name="Google Shape;286;g70616d67ba_0_125"/>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287" name="Google Shape;287;g70616d67ba_0_125"/>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288" name="Google Shape;288;g70616d67ba_0_125"/>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289" name="Google Shape;289;g70616d67ba_0_125"/>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290" name="Google Shape;290;g70616d67ba_0_125"/>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291" name="Google Shape;291;g70616d67ba_0_125"/>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292" name="Google Shape;292;g70616d67ba_0_125"/>
          <p:cNvGrpSpPr/>
          <p:nvPr/>
        </p:nvGrpSpPr>
        <p:grpSpPr>
          <a:xfrm>
            <a:off x="1028700" y="4471349"/>
            <a:ext cx="9062325" cy="4232435"/>
            <a:chOff x="0" y="238125"/>
            <a:chExt cx="12083100" cy="5643247"/>
          </a:xfrm>
        </p:grpSpPr>
        <p:sp>
          <p:nvSpPr>
            <p:cNvPr id="293" name="Google Shape;293;g70616d67ba_0_125"/>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11500" b="1">
                  <a:solidFill>
                    <a:srgbClr val="303030"/>
                  </a:solidFill>
                  <a:latin typeface="Montserrat"/>
                  <a:ea typeface="Montserrat"/>
                  <a:cs typeface="Montserrat"/>
                  <a:sym typeface="Montserrat"/>
                </a:rPr>
                <a:t>Impetigo</a:t>
              </a:r>
              <a:endParaRPr sz="11500"/>
            </a:p>
          </p:txBody>
        </p:sp>
        <p:sp>
          <p:nvSpPr>
            <p:cNvPr id="294" name="Google Shape;294;g70616d67ba_0_125"/>
            <p:cNvSpPr txBox="1"/>
            <p:nvPr/>
          </p:nvSpPr>
          <p:spPr>
            <a:xfrm>
              <a:off x="0" y="5182072"/>
              <a:ext cx="12083100" cy="6993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r>
                <a:rPr lang="en-US" sz="3600">
                  <a:solidFill>
                    <a:schemeClr val="dk1"/>
                  </a:solidFill>
                  <a:latin typeface="Calibri"/>
                  <a:ea typeface="Calibri"/>
                  <a:cs typeface="Calibri"/>
                  <a:sym typeface="Calibri"/>
                </a:rPr>
                <a:t>Causado por Staphylococcus aureus</a:t>
              </a:r>
              <a:endParaRPr sz="3600" b="0" i="0" u="none" strike="noStrike" cap="none">
                <a:solidFill>
                  <a:schemeClr val="dk1"/>
                </a:solidFill>
                <a:latin typeface="Calibri"/>
                <a:ea typeface="Calibri"/>
                <a:cs typeface="Calibri"/>
                <a:sym typeface="Calibri"/>
              </a:endParaRPr>
            </a:p>
          </p:txBody>
        </p:sp>
      </p:grpSp>
      <p:grpSp>
        <p:nvGrpSpPr>
          <p:cNvPr id="295" name="Google Shape;295;g70616d67ba_0_125"/>
          <p:cNvGrpSpPr/>
          <p:nvPr/>
        </p:nvGrpSpPr>
        <p:grpSpPr>
          <a:xfrm>
            <a:off x="1047681" y="795269"/>
            <a:ext cx="5627475" cy="682875"/>
            <a:chOff x="0" y="0"/>
            <a:chExt cx="7503300" cy="910500"/>
          </a:xfrm>
        </p:grpSpPr>
        <p:sp>
          <p:nvSpPr>
            <p:cNvPr id="296" name="Google Shape;296;g70616d67ba_0_125"/>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g70616d67ba_0_125"/>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70616d67ba_2_14"/>
          <p:cNvSpPr/>
          <p:nvPr/>
        </p:nvSpPr>
        <p:spPr>
          <a:xfrm>
            <a:off x="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g70616d67ba_2_14"/>
          <p:cNvGrpSpPr/>
          <p:nvPr/>
        </p:nvGrpSpPr>
        <p:grpSpPr>
          <a:xfrm>
            <a:off x="190297" y="4761082"/>
            <a:ext cx="6070924" cy="1674622"/>
            <a:chOff x="0" y="651675"/>
            <a:chExt cx="6472200" cy="2232829"/>
          </a:xfrm>
        </p:grpSpPr>
        <p:sp>
          <p:nvSpPr>
            <p:cNvPr id="304" name="Google Shape;304;g70616d67ba_2_14"/>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8000">
                  <a:solidFill>
                    <a:srgbClr val="FFFFFF"/>
                  </a:solidFill>
                </a:rPr>
                <a:t>Visão Geral</a:t>
              </a:r>
              <a:endParaRPr sz="8000"/>
            </a:p>
          </p:txBody>
        </p:sp>
        <p:sp>
          <p:nvSpPr>
            <p:cNvPr id="305" name="Google Shape;305;g70616d67ba_2_14"/>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6" name="Google Shape;306;g70616d67ba_2_14"/>
          <p:cNvSpPr txBox="1"/>
          <p:nvPr/>
        </p:nvSpPr>
        <p:spPr>
          <a:xfrm>
            <a:off x="8357719" y="5542332"/>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Altamente contagiosa</a:t>
            </a:r>
            <a:endParaRPr/>
          </a:p>
        </p:txBody>
      </p:sp>
      <p:sp>
        <p:nvSpPr>
          <p:cNvPr id="307" name="Google Shape;307;g70616d67ba_2_14"/>
          <p:cNvSpPr txBox="1"/>
          <p:nvPr/>
        </p:nvSpPr>
        <p:spPr>
          <a:xfrm>
            <a:off x="8357719" y="7790247"/>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Transmitida por contato direto</a:t>
            </a:r>
            <a:endParaRPr/>
          </a:p>
        </p:txBody>
      </p:sp>
      <p:sp>
        <p:nvSpPr>
          <p:cNvPr id="308" name="Google Shape;308;g70616d67ba_2_14"/>
          <p:cNvSpPr txBox="1"/>
          <p:nvPr/>
        </p:nvSpPr>
        <p:spPr>
          <a:xfrm>
            <a:off x="8515000" y="1037625"/>
            <a:ext cx="41979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Infecção das camadas superficiais da pele</a:t>
            </a:r>
            <a:endParaRPr/>
          </a:p>
        </p:txBody>
      </p:sp>
      <p:sp>
        <p:nvSpPr>
          <p:cNvPr id="309" name="Google Shape;309;g70616d67ba_2_14"/>
          <p:cNvSpPr txBox="1"/>
          <p:nvPr/>
        </p:nvSpPr>
        <p:spPr>
          <a:xfrm>
            <a:off x="8357720" y="3308706"/>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Afeta principalmente bebês e crianças</a:t>
            </a:r>
            <a:endParaRPr/>
          </a:p>
        </p:txBody>
      </p:sp>
      <p:pic>
        <p:nvPicPr>
          <p:cNvPr id="310" name="Google Shape;310;g70616d67ba_2_14"/>
          <p:cNvPicPr preferRelativeResize="0"/>
          <p:nvPr/>
        </p:nvPicPr>
        <p:blipFill rotWithShape="1">
          <a:blip r:embed="rId3">
            <a:alphaModFix/>
          </a:blip>
          <a:srcRect r="8517"/>
          <a:stretch/>
        </p:blipFill>
        <p:spPr>
          <a:xfrm>
            <a:off x="13146775" y="6067425"/>
            <a:ext cx="5141225" cy="421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70616d67ba_0_377"/>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316" name="Google Shape;316;g70616d67ba_0_377"/>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317" name="Google Shape;317;g70616d67ba_0_377"/>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318" name="Google Shape;318;g70616d67ba_0_377"/>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319" name="Google Shape;319;g70616d67ba_0_377"/>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320" name="Google Shape;320;g70616d67ba_0_377"/>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321" name="Google Shape;321;g70616d67ba_0_377"/>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322" name="Google Shape;322;g70616d67ba_0_377"/>
          <p:cNvGrpSpPr/>
          <p:nvPr/>
        </p:nvGrpSpPr>
        <p:grpSpPr>
          <a:xfrm>
            <a:off x="1028700" y="4471349"/>
            <a:ext cx="9062325" cy="4232435"/>
            <a:chOff x="0" y="238125"/>
            <a:chExt cx="12083100" cy="5643247"/>
          </a:xfrm>
        </p:grpSpPr>
        <p:sp>
          <p:nvSpPr>
            <p:cNvPr id="323" name="Google Shape;323;g70616d67ba_0_377"/>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9600" b="1">
                  <a:solidFill>
                    <a:srgbClr val="303030"/>
                  </a:solidFill>
                  <a:latin typeface="Montserrat"/>
                  <a:ea typeface="Montserrat"/>
                  <a:cs typeface="Montserrat"/>
                  <a:sym typeface="Montserrat"/>
                </a:rPr>
                <a:t>Sindrome do choque tóxico</a:t>
              </a:r>
              <a:endParaRPr sz="9600"/>
            </a:p>
          </p:txBody>
        </p:sp>
        <p:sp>
          <p:nvSpPr>
            <p:cNvPr id="324" name="Google Shape;324;g70616d67ba_0_377"/>
            <p:cNvSpPr txBox="1"/>
            <p:nvPr/>
          </p:nvSpPr>
          <p:spPr>
            <a:xfrm>
              <a:off x="0" y="5182072"/>
              <a:ext cx="12083100" cy="6993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5" name="Google Shape;325;g70616d67ba_0_377"/>
          <p:cNvGrpSpPr/>
          <p:nvPr/>
        </p:nvGrpSpPr>
        <p:grpSpPr>
          <a:xfrm>
            <a:off x="1047681" y="795269"/>
            <a:ext cx="5627475" cy="682875"/>
            <a:chOff x="0" y="0"/>
            <a:chExt cx="7503300" cy="910500"/>
          </a:xfrm>
        </p:grpSpPr>
        <p:sp>
          <p:nvSpPr>
            <p:cNvPr id="326" name="Google Shape;326;g70616d67ba_0_377"/>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70616d67ba_0_377"/>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
        <p:nvSpPr>
          <p:cNvPr id="328" name="Google Shape;328;g70616d67ba_0_377"/>
          <p:cNvSpPr txBox="1"/>
          <p:nvPr/>
        </p:nvSpPr>
        <p:spPr>
          <a:xfrm>
            <a:off x="1028650" y="8440159"/>
            <a:ext cx="9062400" cy="5244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r>
              <a:rPr lang="en-US" sz="3600">
                <a:solidFill>
                  <a:schemeClr val="dk1"/>
                </a:solidFill>
                <a:latin typeface="Calibri"/>
                <a:ea typeface="Calibri"/>
                <a:cs typeface="Calibri"/>
                <a:sym typeface="Calibri"/>
              </a:rPr>
              <a:t>Causado por Staphylococcus aureus</a:t>
            </a:r>
            <a:endParaRPr sz="3600">
              <a:solidFill>
                <a:schemeClr val="dk1"/>
              </a:solidFill>
              <a:latin typeface="Calibri"/>
              <a:ea typeface="Calibri"/>
              <a:cs typeface="Calibri"/>
              <a:sym typeface="Calibri"/>
            </a:endParaRPr>
          </a:p>
          <a:p>
            <a:pPr marL="0" marR="0" lvl="0" indent="0" algn="just" rtl="0">
              <a:lnSpc>
                <a:spcPct val="216500"/>
              </a:lnSpc>
              <a:spcBef>
                <a:spcPts val="0"/>
              </a:spcBef>
              <a:spcAft>
                <a:spcPts val="0"/>
              </a:spcAft>
              <a:buNone/>
            </a:pPr>
            <a:r>
              <a:rPr lang="en-US" sz="3600">
                <a:solidFill>
                  <a:schemeClr val="dk1"/>
                </a:solidFill>
                <a:latin typeface="Calibri"/>
                <a:ea typeface="Calibri"/>
                <a:cs typeface="Calibri"/>
                <a:sym typeface="Calibri"/>
              </a:rPr>
              <a:t>Via hematogênica</a:t>
            </a:r>
            <a:endParaRPr sz="3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70616d67ba_5_19"/>
          <p:cNvSpPr/>
          <p:nvPr/>
        </p:nvSpPr>
        <p:spPr>
          <a:xfrm>
            <a:off x="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g70616d67ba_5_19"/>
          <p:cNvGrpSpPr/>
          <p:nvPr/>
        </p:nvGrpSpPr>
        <p:grpSpPr>
          <a:xfrm>
            <a:off x="190297" y="4761082"/>
            <a:ext cx="6070924" cy="1674622"/>
            <a:chOff x="0" y="651675"/>
            <a:chExt cx="6472200" cy="2232829"/>
          </a:xfrm>
        </p:grpSpPr>
        <p:sp>
          <p:nvSpPr>
            <p:cNvPr id="335" name="Google Shape;335;g70616d67ba_5_19"/>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8000">
                  <a:solidFill>
                    <a:srgbClr val="FFFFFF"/>
                  </a:solidFill>
                </a:rPr>
                <a:t>Visão Geral</a:t>
              </a:r>
              <a:endParaRPr sz="8000"/>
            </a:p>
          </p:txBody>
        </p:sp>
        <p:sp>
          <p:nvSpPr>
            <p:cNvPr id="336" name="Google Shape;336;g70616d67ba_5_19"/>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7" name="Google Shape;337;g70616d67ba_5_19"/>
          <p:cNvSpPr txBox="1"/>
          <p:nvPr/>
        </p:nvSpPr>
        <p:spPr>
          <a:xfrm>
            <a:off x="8357727" y="5816625"/>
            <a:ext cx="46233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Lesões na  pele de crianças é um fator de risco</a:t>
            </a:r>
            <a:endParaRPr/>
          </a:p>
        </p:txBody>
      </p:sp>
      <p:sp>
        <p:nvSpPr>
          <p:cNvPr id="338" name="Google Shape;338;g70616d67ba_5_19"/>
          <p:cNvSpPr txBox="1"/>
          <p:nvPr/>
        </p:nvSpPr>
        <p:spPr>
          <a:xfrm>
            <a:off x="8357727" y="7790250"/>
            <a:ext cx="46749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Tecido contaminado deve ser rapidamente removido</a:t>
            </a:r>
            <a:endParaRPr/>
          </a:p>
        </p:txBody>
      </p:sp>
      <p:sp>
        <p:nvSpPr>
          <p:cNvPr id="339" name="Google Shape;339;g70616d67ba_5_19"/>
          <p:cNvSpPr txBox="1"/>
          <p:nvPr/>
        </p:nvSpPr>
        <p:spPr>
          <a:xfrm>
            <a:off x="8515000" y="1037625"/>
            <a:ext cx="50442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Infecção leva à resposta exacerbada do SI</a:t>
            </a:r>
            <a:endParaRPr/>
          </a:p>
        </p:txBody>
      </p:sp>
      <p:sp>
        <p:nvSpPr>
          <p:cNvPr id="340" name="Google Shape;340;g70616d67ba_5_19"/>
          <p:cNvSpPr txBox="1"/>
          <p:nvPr/>
        </p:nvSpPr>
        <p:spPr>
          <a:xfrm>
            <a:off x="8357726" y="3308700"/>
            <a:ext cx="46233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uso de absorventes internos são um fator de risco</a:t>
            </a:r>
            <a:endParaRPr/>
          </a:p>
        </p:txBody>
      </p:sp>
      <p:pic>
        <p:nvPicPr>
          <p:cNvPr id="341" name="Google Shape;341;g70616d67ba_5_19"/>
          <p:cNvPicPr preferRelativeResize="0"/>
          <p:nvPr/>
        </p:nvPicPr>
        <p:blipFill rotWithShape="1">
          <a:blip r:embed="rId3">
            <a:alphaModFix/>
          </a:blip>
          <a:srcRect l="29083" r="31287"/>
          <a:stretch/>
        </p:blipFill>
        <p:spPr>
          <a:xfrm>
            <a:off x="15138525" y="5816625"/>
            <a:ext cx="3149475" cy="4470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70616d67ba_0_36"/>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g70616d67ba_0_36"/>
          <p:cNvGrpSpPr/>
          <p:nvPr/>
        </p:nvGrpSpPr>
        <p:grpSpPr>
          <a:xfrm>
            <a:off x="3866738" y="4761051"/>
            <a:ext cx="5662528" cy="1674622"/>
            <a:chOff x="0" y="651675"/>
            <a:chExt cx="6472200" cy="2232829"/>
          </a:xfrm>
        </p:grpSpPr>
        <p:sp>
          <p:nvSpPr>
            <p:cNvPr id="348" name="Google Shape;348;g70616d67ba_0_36"/>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4800">
                  <a:solidFill>
                    <a:srgbClr val="FFFFFF"/>
                  </a:solidFill>
                </a:rPr>
                <a:t>S</a:t>
              </a:r>
              <a:r>
                <a:rPr lang="en-US" sz="4000">
                  <a:solidFill>
                    <a:srgbClr val="FFFFFF"/>
                  </a:solidFill>
                </a:rPr>
                <a:t>treptococcus pyogenes</a:t>
              </a:r>
              <a:endParaRPr sz="4000"/>
            </a:p>
          </p:txBody>
        </p:sp>
        <p:sp>
          <p:nvSpPr>
            <p:cNvPr id="349" name="Google Shape;349;g70616d67ba_0_36"/>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sp>
        <p:nvSpPr>
          <p:cNvPr id="350" name="Google Shape;350;g70616d67ba_0_36"/>
          <p:cNvSpPr txBox="1"/>
          <p:nvPr/>
        </p:nvSpPr>
        <p:spPr>
          <a:xfrm>
            <a:off x="12024919" y="6279107"/>
            <a:ext cx="3654600" cy="4812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Celulite</a:t>
            </a:r>
            <a:endParaRPr sz="3600"/>
          </a:p>
        </p:txBody>
      </p:sp>
      <p:sp>
        <p:nvSpPr>
          <p:cNvPr id="351" name="Google Shape;351;g70616d67ba_0_36"/>
          <p:cNvSpPr txBox="1"/>
          <p:nvPr/>
        </p:nvSpPr>
        <p:spPr>
          <a:xfrm>
            <a:off x="12024920" y="3902818"/>
            <a:ext cx="3654600" cy="4671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Erisipela</a:t>
            </a:r>
            <a:endParaRPr sz="3600"/>
          </a:p>
        </p:txBody>
      </p:sp>
      <p:pic>
        <p:nvPicPr>
          <p:cNvPr id="352" name="Google Shape;352;g70616d67ba_0_36"/>
          <p:cNvPicPr preferRelativeResize="0"/>
          <p:nvPr/>
        </p:nvPicPr>
        <p:blipFill rotWithShape="1">
          <a:blip r:embed="rId3">
            <a:alphaModFix/>
          </a:blip>
          <a:srcRect l="37397" r="37397"/>
          <a:stretch/>
        </p:blipFill>
        <p:spPr>
          <a:xfrm>
            <a:off x="-203894" y="-113472"/>
            <a:ext cx="3667451" cy="10513944"/>
          </a:xfrm>
          <a:prstGeom prst="rect">
            <a:avLst/>
          </a:prstGeom>
          <a:noFill/>
          <a:ln>
            <a:noFill/>
          </a:ln>
        </p:spPr>
      </p:pic>
      <p:pic>
        <p:nvPicPr>
          <p:cNvPr id="353" name="Google Shape;353;g70616d67ba_0_36"/>
          <p:cNvPicPr preferRelativeResize="0"/>
          <p:nvPr/>
        </p:nvPicPr>
        <p:blipFill rotWithShape="1">
          <a:blip r:embed="rId4">
            <a:alphaModFix/>
          </a:blip>
          <a:srcRect l="4945" r="30157"/>
          <a:stretch/>
        </p:blipFill>
        <p:spPr>
          <a:xfrm>
            <a:off x="-330500" y="-113475"/>
            <a:ext cx="3794050" cy="10513950"/>
          </a:xfrm>
          <a:prstGeom prst="rect">
            <a:avLst/>
          </a:prstGeom>
          <a:noFill/>
          <a:ln>
            <a:noFill/>
          </a:ln>
        </p:spPr>
      </p:pic>
      <p:pic>
        <p:nvPicPr>
          <p:cNvPr id="354" name="Google Shape;354;g70616d67ba_0_36"/>
          <p:cNvPicPr preferRelativeResize="0"/>
          <p:nvPr/>
        </p:nvPicPr>
        <p:blipFill rotWithShape="1">
          <a:blip r:embed="rId5">
            <a:alphaModFix/>
          </a:blip>
          <a:srcRect l="7510" r="44589" b="6629"/>
          <a:stretch/>
        </p:blipFill>
        <p:spPr>
          <a:xfrm>
            <a:off x="-2416800" y="-113475"/>
            <a:ext cx="5880351" cy="1051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358"/>
        <p:cNvGrpSpPr/>
        <p:nvPr/>
      </p:nvGrpSpPr>
      <p:grpSpPr>
        <a:xfrm>
          <a:off x="0" y="0"/>
          <a:ext cx="0" cy="0"/>
          <a:chOff x="0" y="0"/>
          <a:chExt cx="0" cy="0"/>
        </a:xfrm>
      </p:grpSpPr>
      <p:sp>
        <p:nvSpPr>
          <p:cNvPr id="359" name="Google Shape;359;g70616d67ba_1_15"/>
          <p:cNvSpPr/>
          <p:nvPr/>
        </p:nvSpPr>
        <p:spPr>
          <a:xfrm>
            <a:off x="-290351" y="-151209"/>
            <a:ext cx="3905100" cy="10627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g70616d67ba_1_15"/>
          <p:cNvSpPr txBox="1"/>
          <p:nvPr/>
        </p:nvSpPr>
        <p:spPr>
          <a:xfrm rot="-5400000">
            <a:off x="-2346289" y="4219649"/>
            <a:ext cx="8232000" cy="1845300"/>
          </a:xfrm>
          <a:prstGeom prst="rect">
            <a:avLst/>
          </a:prstGeom>
          <a:noFill/>
          <a:ln>
            <a:noFill/>
          </a:ln>
        </p:spPr>
        <p:txBody>
          <a:bodyPr spcFirstLastPara="1" wrap="square" lIns="0" tIns="0" rIns="0" bIns="0" anchor="t" anchorCtr="0">
            <a:noAutofit/>
          </a:bodyPr>
          <a:lstStyle/>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Streptococcus pyogenes</a:t>
            </a:r>
            <a:endParaRPr sz="5500" b="1">
              <a:solidFill>
                <a:srgbClr val="74AEDB"/>
              </a:solidFill>
              <a:latin typeface="Montserrat"/>
              <a:ea typeface="Montserrat"/>
              <a:cs typeface="Montserrat"/>
              <a:sym typeface="Montserrat"/>
            </a:endParaRPr>
          </a:p>
        </p:txBody>
      </p:sp>
      <p:sp>
        <p:nvSpPr>
          <p:cNvPr id="361" name="Google Shape;361;g70616d67ba_1_15"/>
          <p:cNvSpPr txBox="1"/>
          <p:nvPr/>
        </p:nvSpPr>
        <p:spPr>
          <a:xfrm>
            <a:off x="6390178" y="1026373"/>
            <a:ext cx="3870225" cy="145732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Aerotolerante</a:t>
            </a:r>
            <a:endParaRPr/>
          </a:p>
        </p:txBody>
      </p:sp>
      <p:sp>
        <p:nvSpPr>
          <p:cNvPr id="362" name="Google Shape;362;g70616d67ba_1_15"/>
          <p:cNvSpPr txBox="1"/>
          <p:nvPr/>
        </p:nvSpPr>
        <p:spPr>
          <a:xfrm>
            <a:off x="13315548" y="1026373"/>
            <a:ext cx="3870225" cy="145732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Coccus grã-positiva</a:t>
            </a:r>
            <a:endParaRPr/>
          </a:p>
        </p:txBody>
      </p:sp>
      <p:sp>
        <p:nvSpPr>
          <p:cNvPr id="363" name="Google Shape;363;g70616d67ba_1_15"/>
          <p:cNvSpPr txBox="1"/>
          <p:nvPr/>
        </p:nvSpPr>
        <p:spPr>
          <a:xfrm>
            <a:off x="6463674" y="5953151"/>
            <a:ext cx="3870225" cy="97155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Não possuem motilidade</a:t>
            </a:r>
            <a:endParaRPr/>
          </a:p>
        </p:txBody>
      </p:sp>
      <p:grpSp>
        <p:nvGrpSpPr>
          <p:cNvPr id="364" name="Google Shape;364;g70616d67ba_1_15"/>
          <p:cNvGrpSpPr/>
          <p:nvPr/>
        </p:nvGrpSpPr>
        <p:grpSpPr>
          <a:xfrm>
            <a:off x="13315544" y="5953151"/>
            <a:ext cx="3943725" cy="2930622"/>
            <a:chOff x="-98000" y="0"/>
            <a:chExt cx="5258300" cy="3907495"/>
          </a:xfrm>
        </p:grpSpPr>
        <p:sp>
          <p:nvSpPr>
            <p:cNvPr id="365" name="Google Shape;365;g70616d67ba_1_15"/>
            <p:cNvSpPr txBox="1"/>
            <p:nvPr/>
          </p:nvSpPr>
          <p:spPr>
            <a:xfrm>
              <a:off x="0" y="0"/>
              <a:ext cx="51603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Formação de pus</a:t>
              </a:r>
              <a:endParaRPr/>
            </a:p>
          </p:txBody>
        </p:sp>
        <p:sp>
          <p:nvSpPr>
            <p:cNvPr id="366" name="Google Shape;366;g70616d67ba_1_15"/>
            <p:cNvSpPr txBox="1"/>
            <p:nvPr/>
          </p:nvSpPr>
          <p:spPr>
            <a:xfrm>
              <a:off x="-98000" y="1469095"/>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Resposta imunológica do hospedeiro da origem ao nome da bactéria</a:t>
              </a:r>
              <a:endParaRPr/>
            </a:p>
          </p:txBody>
        </p:sp>
      </p:grpSp>
      <p:pic>
        <p:nvPicPr>
          <p:cNvPr id="367" name="Google Shape;367;g70616d67ba_1_15"/>
          <p:cNvPicPr preferRelativeResize="0"/>
          <p:nvPr/>
        </p:nvPicPr>
        <p:blipFill rotWithShape="1">
          <a:blip r:embed="rId3">
            <a:alphaModFix/>
          </a:blip>
          <a:srcRect/>
          <a:stretch/>
        </p:blipFill>
        <p:spPr>
          <a:xfrm>
            <a:off x="4696133" y="1026373"/>
            <a:ext cx="984874" cy="984874"/>
          </a:xfrm>
          <a:prstGeom prst="rect">
            <a:avLst/>
          </a:prstGeom>
          <a:noFill/>
          <a:ln>
            <a:noFill/>
          </a:ln>
        </p:spPr>
      </p:pic>
      <p:pic>
        <p:nvPicPr>
          <p:cNvPr id="368" name="Google Shape;368;g70616d67ba_1_15"/>
          <p:cNvPicPr preferRelativeResize="0"/>
          <p:nvPr/>
        </p:nvPicPr>
        <p:blipFill rotWithShape="1">
          <a:blip r:embed="rId3">
            <a:alphaModFix/>
          </a:blip>
          <a:srcRect/>
          <a:stretch/>
        </p:blipFill>
        <p:spPr>
          <a:xfrm>
            <a:off x="4696133" y="6070097"/>
            <a:ext cx="984874" cy="984874"/>
          </a:xfrm>
          <a:prstGeom prst="rect">
            <a:avLst/>
          </a:prstGeom>
          <a:noFill/>
          <a:ln>
            <a:noFill/>
          </a:ln>
        </p:spPr>
      </p:pic>
      <p:pic>
        <p:nvPicPr>
          <p:cNvPr id="369" name="Google Shape;369;g70616d67ba_1_15"/>
          <p:cNvPicPr preferRelativeResize="0"/>
          <p:nvPr/>
        </p:nvPicPr>
        <p:blipFill rotWithShape="1">
          <a:blip r:embed="rId3">
            <a:alphaModFix/>
          </a:blip>
          <a:srcRect/>
          <a:stretch/>
        </p:blipFill>
        <p:spPr>
          <a:xfrm>
            <a:off x="11621503" y="1026373"/>
            <a:ext cx="984874" cy="984874"/>
          </a:xfrm>
          <a:prstGeom prst="rect">
            <a:avLst/>
          </a:prstGeom>
          <a:noFill/>
          <a:ln>
            <a:noFill/>
          </a:ln>
        </p:spPr>
      </p:pic>
      <p:pic>
        <p:nvPicPr>
          <p:cNvPr id="370" name="Google Shape;370;g70616d67ba_1_15"/>
          <p:cNvPicPr preferRelativeResize="0"/>
          <p:nvPr/>
        </p:nvPicPr>
        <p:blipFill rotWithShape="1">
          <a:blip r:embed="rId3">
            <a:alphaModFix/>
          </a:blip>
          <a:srcRect/>
          <a:stretch/>
        </p:blipFill>
        <p:spPr>
          <a:xfrm>
            <a:off x="11621503" y="5953151"/>
            <a:ext cx="984874" cy="984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176766" y="-272131"/>
            <a:ext cx="4252581" cy="11155603"/>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txBox="1"/>
          <p:nvPr/>
        </p:nvSpPr>
        <p:spPr>
          <a:xfrm rot="-5400000">
            <a:off x="-2200501" y="4726714"/>
            <a:ext cx="8151312" cy="911860"/>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None/>
            </a:pPr>
            <a:r>
              <a:rPr lang="en-US" sz="5500" b="1" i="0" u="none" strike="noStrike" cap="none">
                <a:solidFill>
                  <a:srgbClr val="FFFFFF"/>
                </a:solidFill>
                <a:latin typeface="Montserrat"/>
                <a:ea typeface="Montserrat"/>
                <a:cs typeface="Montserrat"/>
                <a:sym typeface="Montserrat"/>
              </a:rPr>
              <a:t>Introdução</a:t>
            </a:r>
            <a:endParaRPr/>
          </a:p>
        </p:txBody>
      </p:sp>
      <p:sp>
        <p:nvSpPr>
          <p:cNvPr id="103" name="Google Shape;103;p2"/>
          <p:cNvSpPr/>
          <p:nvPr/>
        </p:nvSpPr>
        <p:spPr>
          <a:xfrm>
            <a:off x="9171547" y="3414911"/>
            <a:ext cx="8054138" cy="34123"/>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110385" y="6837966"/>
            <a:ext cx="8054138" cy="34123"/>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
          <p:cNvGrpSpPr/>
          <p:nvPr/>
        </p:nvGrpSpPr>
        <p:grpSpPr>
          <a:xfrm>
            <a:off x="9171547" y="808253"/>
            <a:ext cx="8109233" cy="1759471"/>
            <a:chOff x="0" y="-66675"/>
            <a:chExt cx="10812310" cy="2345962"/>
          </a:xfrm>
        </p:grpSpPr>
        <p:sp>
          <p:nvSpPr>
            <p:cNvPr id="106" name="Google Shape;106;p2"/>
            <p:cNvSpPr txBox="1"/>
            <p:nvPr/>
          </p:nvSpPr>
          <p:spPr>
            <a:xfrm>
              <a:off x="4" y="1320787"/>
              <a:ext cx="10812300" cy="9585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74AEDB"/>
                  </a:solidFill>
                  <a:latin typeface="Montserrat Light"/>
                  <a:ea typeface="Montserrat Light"/>
                  <a:cs typeface="Montserrat Light"/>
                  <a:sym typeface="Montserrat Light"/>
                </a:rPr>
                <a:t>Órgão de grande extensão, composto por derme e epiderme e que possui função de proteção, regulação e sensação.</a:t>
              </a:r>
              <a:endParaRPr/>
            </a:p>
          </p:txBody>
        </p:sp>
        <p:sp>
          <p:nvSpPr>
            <p:cNvPr id="107" name="Google Shape;107;p2"/>
            <p:cNvSpPr txBox="1"/>
            <p:nvPr/>
          </p:nvSpPr>
          <p:spPr>
            <a:xfrm>
              <a:off x="0" y="-66675"/>
              <a:ext cx="10812310" cy="13874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rgbClr val="74AEDB"/>
                  </a:solidFill>
                  <a:latin typeface="Montserrat Light"/>
                  <a:ea typeface="Montserrat Light"/>
                  <a:cs typeface="Montserrat Light"/>
                  <a:sym typeface="Montserrat Light"/>
                </a:rPr>
                <a:t>Pele</a:t>
              </a:r>
              <a:endParaRPr/>
            </a:p>
          </p:txBody>
        </p:sp>
      </p:grpSp>
      <p:grpSp>
        <p:nvGrpSpPr>
          <p:cNvPr id="108" name="Google Shape;108;p2"/>
          <p:cNvGrpSpPr/>
          <p:nvPr/>
        </p:nvGrpSpPr>
        <p:grpSpPr>
          <a:xfrm>
            <a:off x="9171547" y="4134255"/>
            <a:ext cx="8109233" cy="1759468"/>
            <a:chOff x="0" y="-66675"/>
            <a:chExt cx="10812310" cy="2345957"/>
          </a:xfrm>
        </p:grpSpPr>
        <p:sp>
          <p:nvSpPr>
            <p:cNvPr id="109" name="Google Shape;109;p2"/>
            <p:cNvSpPr txBox="1"/>
            <p:nvPr/>
          </p:nvSpPr>
          <p:spPr>
            <a:xfrm>
              <a:off x="4" y="1320782"/>
              <a:ext cx="10812300" cy="9585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74AEDB"/>
                  </a:solidFill>
                  <a:latin typeface="Montserrat Light"/>
                  <a:ea typeface="Montserrat Light"/>
                  <a:cs typeface="Montserrat Light"/>
                  <a:sym typeface="Montserrat Light"/>
                </a:rPr>
                <a:t>Único tecido com habilidade contrátil, possui função de movimentação e manutenção da postura</a:t>
              </a:r>
              <a:endParaRPr/>
            </a:p>
          </p:txBody>
        </p:sp>
        <p:sp>
          <p:nvSpPr>
            <p:cNvPr id="110" name="Google Shape;110;p2"/>
            <p:cNvSpPr txBox="1"/>
            <p:nvPr/>
          </p:nvSpPr>
          <p:spPr>
            <a:xfrm>
              <a:off x="0" y="-66675"/>
              <a:ext cx="10812310" cy="13874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rgbClr val="74AEDB"/>
                  </a:solidFill>
                  <a:latin typeface="Montserrat Light"/>
                  <a:ea typeface="Montserrat Light"/>
                  <a:cs typeface="Montserrat Light"/>
                  <a:sym typeface="Montserrat Light"/>
                </a:rPr>
                <a:t>Músculos</a:t>
              </a:r>
              <a:endParaRPr/>
            </a:p>
          </p:txBody>
        </p:sp>
      </p:grpSp>
      <p:grpSp>
        <p:nvGrpSpPr>
          <p:cNvPr id="111" name="Google Shape;111;p2"/>
          <p:cNvGrpSpPr/>
          <p:nvPr/>
        </p:nvGrpSpPr>
        <p:grpSpPr>
          <a:xfrm>
            <a:off x="9144000" y="7325752"/>
            <a:ext cx="8109225" cy="1932548"/>
            <a:chOff x="-4" y="-297411"/>
            <a:chExt cx="10812300" cy="2576731"/>
          </a:xfrm>
        </p:grpSpPr>
        <p:sp>
          <p:nvSpPr>
            <p:cNvPr id="112" name="Google Shape;112;p2"/>
            <p:cNvSpPr txBox="1"/>
            <p:nvPr/>
          </p:nvSpPr>
          <p:spPr>
            <a:xfrm>
              <a:off x="-4" y="705220"/>
              <a:ext cx="10812300" cy="1574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74AEDB"/>
                  </a:solidFill>
                  <a:latin typeface="Montserrat Light"/>
                  <a:ea typeface="Montserrat Light"/>
                  <a:cs typeface="Montserrat Light"/>
                  <a:sym typeface="Montserrat Light"/>
                </a:rPr>
                <a:t>Tecidos de matriz extracelular rica em fibras colágenas e elastina, transmitem forças, possuem propriedades estruturais e realizam grandes deformações.</a:t>
              </a:r>
              <a:endParaRPr/>
            </a:p>
          </p:txBody>
        </p:sp>
        <p:sp>
          <p:nvSpPr>
            <p:cNvPr id="113" name="Google Shape;113;p2"/>
            <p:cNvSpPr txBox="1"/>
            <p:nvPr/>
          </p:nvSpPr>
          <p:spPr>
            <a:xfrm>
              <a:off x="-4" y="-297411"/>
              <a:ext cx="10812300" cy="771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rgbClr val="74AEDB"/>
                  </a:solidFill>
                  <a:latin typeface="Montserrat Light"/>
                  <a:ea typeface="Montserrat Light"/>
                  <a:cs typeface="Montserrat Light"/>
                  <a:sym typeface="Montserrat Light"/>
                </a:rPr>
                <a:t>Outros Tecidos Moles </a:t>
              </a:r>
              <a:endParaRPr/>
            </a:p>
          </p:txBody>
        </p:sp>
      </p:grpSp>
      <p:pic>
        <p:nvPicPr>
          <p:cNvPr id="114" name="Google Shape;114;p2"/>
          <p:cNvPicPr preferRelativeResize="0"/>
          <p:nvPr/>
        </p:nvPicPr>
        <p:blipFill rotWithShape="1">
          <a:blip r:embed="rId3">
            <a:alphaModFix/>
          </a:blip>
          <a:srcRect l="39053" t="29836" r="46672" b="34998"/>
          <a:stretch/>
        </p:blipFill>
        <p:spPr>
          <a:xfrm>
            <a:off x="4075825" y="0"/>
            <a:ext cx="4951148" cy="6568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70616d67ba_3_255"/>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g70616d67ba_3_255"/>
          <p:cNvSpPr txBox="1"/>
          <p:nvPr/>
        </p:nvSpPr>
        <p:spPr>
          <a:xfrm>
            <a:off x="1670010" y="5509588"/>
            <a:ext cx="5345400" cy="26022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FFFFFF"/>
                </a:solidFill>
              </a:rPr>
              <a:t>Virulência e Patogenia</a:t>
            </a:r>
            <a:endParaRPr sz="7200"/>
          </a:p>
        </p:txBody>
      </p:sp>
      <p:pic>
        <p:nvPicPr>
          <p:cNvPr id="377" name="Google Shape;377;g70616d67ba_3_255"/>
          <p:cNvPicPr preferRelativeResize="0"/>
          <p:nvPr/>
        </p:nvPicPr>
        <p:blipFill rotWithShape="1">
          <a:blip r:embed="rId3">
            <a:alphaModFix/>
          </a:blip>
          <a:srcRect/>
          <a:stretch/>
        </p:blipFill>
        <p:spPr>
          <a:xfrm>
            <a:off x="1670035" y="1028700"/>
            <a:ext cx="1616397" cy="1616397"/>
          </a:xfrm>
          <a:prstGeom prst="rect">
            <a:avLst/>
          </a:prstGeom>
          <a:noFill/>
          <a:ln>
            <a:noFill/>
          </a:ln>
        </p:spPr>
      </p:pic>
      <p:grpSp>
        <p:nvGrpSpPr>
          <p:cNvPr id="378" name="Google Shape;378;g70616d67ba_3_255"/>
          <p:cNvGrpSpPr/>
          <p:nvPr/>
        </p:nvGrpSpPr>
        <p:grpSpPr>
          <a:xfrm>
            <a:off x="7924800" y="978700"/>
            <a:ext cx="8095950" cy="1612025"/>
            <a:chOff x="0" y="-66667"/>
            <a:chExt cx="10794600" cy="2149367"/>
          </a:xfrm>
        </p:grpSpPr>
        <p:sp>
          <p:nvSpPr>
            <p:cNvPr id="379" name="Google Shape;379;g70616d67ba_3_255"/>
            <p:cNvSpPr txBox="1"/>
            <p:nvPr/>
          </p:nvSpPr>
          <p:spPr>
            <a:xfrm>
              <a:off x="0" y="-66667"/>
              <a:ext cx="10794600" cy="13875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800">
                  <a:solidFill>
                    <a:srgbClr val="74AEDB"/>
                  </a:solidFill>
                  <a:latin typeface="Montserrat Light"/>
                  <a:ea typeface="Montserrat Light"/>
                  <a:cs typeface="Montserrat Light"/>
                  <a:sym typeface="Montserrat Light"/>
                </a:rPr>
                <a:t>Fatores de Virulência</a:t>
              </a:r>
              <a:endParaRPr sz="4800">
                <a:solidFill>
                  <a:srgbClr val="74AEDB"/>
                </a:solidFill>
              </a:endParaRPr>
            </a:p>
          </p:txBody>
        </p:sp>
        <p:sp>
          <p:nvSpPr>
            <p:cNvPr id="380" name="Google Shape;380;g70616d67ba_3_255"/>
            <p:cNvSpPr/>
            <p:nvPr/>
          </p:nvSpPr>
          <p:spPr>
            <a:xfrm>
              <a:off x="0" y="2032000"/>
              <a:ext cx="5537100" cy="5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81" name="Google Shape;381;g70616d67ba_3_255"/>
          <p:cNvCxnSpPr>
            <a:stCxn id="380" idx="1"/>
          </p:cNvCxnSpPr>
          <p:nvPr/>
        </p:nvCxnSpPr>
        <p:spPr>
          <a:xfrm rot="10800000" flipH="1">
            <a:off x="7924800" y="2529713"/>
            <a:ext cx="5229000" cy="42000"/>
          </a:xfrm>
          <a:prstGeom prst="straightConnector1">
            <a:avLst/>
          </a:prstGeom>
          <a:noFill/>
          <a:ln w="38100" cap="flat" cmpd="sng">
            <a:solidFill>
              <a:schemeClr val="accent5"/>
            </a:solidFill>
            <a:prstDash val="solid"/>
            <a:round/>
            <a:headEnd type="none" w="med" len="med"/>
            <a:tailEnd type="none" w="med" len="med"/>
          </a:ln>
        </p:spPr>
      </p:cxnSp>
      <p:sp>
        <p:nvSpPr>
          <p:cNvPr id="382" name="Google Shape;382;g70616d67ba_3_255"/>
          <p:cNvSpPr txBox="1"/>
          <p:nvPr/>
        </p:nvSpPr>
        <p:spPr>
          <a:xfrm>
            <a:off x="7924800" y="3091725"/>
            <a:ext cx="5847300" cy="6166800"/>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Clr>
                <a:srgbClr val="74AEDB"/>
              </a:buClr>
              <a:buSzPts val="3600"/>
              <a:buFont typeface="Montserrat"/>
              <a:buChar char="●"/>
            </a:pPr>
            <a:r>
              <a:rPr lang="en-US" sz="3600">
                <a:solidFill>
                  <a:srgbClr val="74AEDB"/>
                </a:solidFill>
                <a:latin typeface="Montserrat"/>
                <a:ea typeface="Montserrat"/>
                <a:cs typeface="Montserrat"/>
                <a:sym typeface="Montserrat"/>
              </a:rPr>
              <a:t>9 fatores de virulência</a:t>
            </a:r>
            <a:endParaRPr sz="3600">
              <a:solidFill>
                <a:srgbClr val="74AEDB"/>
              </a:solidFill>
              <a:latin typeface="Montserrat"/>
              <a:ea typeface="Montserrat"/>
              <a:cs typeface="Montserrat"/>
              <a:sym typeface="Montserrat"/>
            </a:endParaRPr>
          </a:p>
          <a:p>
            <a:pPr marL="457200" lvl="0" indent="-457200" algn="l" rtl="0">
              <a:lnSpc>
                <a:spcPct val="150000"/>
              </a:lnSpc>
              <a:spcBef>
                <a:spcPts val="0"/>
              </a:spcBef>
              <a:spcAft>
                <a:spcPts val="0"/>
              </a:spcAft>
              <a:buClr>
                <a:srgbClr val="74AEDB"/>
              </a:buClr>
              <a:buSzPts val="3600"/>
              <a:buFont typeface="Montserrat"/>
              <a:buChar char="●"/>
            </a:pPr>
            <a:r>
              <a:rPr lang="en-US" sz="3600">
                <a:solidFill>
                  <a:srgbClr val="74AEDB"/>
                </a:solidFill>
                <a:latin typeface="Montserrat"/>
                <a:ea typeface="Montserrat"/>
                <a:cs typeface="Montserrat"/>
                <a:sym typeface="Montserrat"/>
              </a:rPr>
              <a:t>Proteína M: atividade antifagocítica, pró-inflamatória e auxilia na adesão às mucosas;</a:t>
            </a:r>
            <a:endParaRPr sz="3600">
              <a:solidFill>
                <a:srgbClr val="74AEDB"/>
              </a:solidFill>
              <a:latin typeface="Montserrat"/>
              <a:ea typeface="Montserrat"/>
              <a:cs typeface="Montserrat"/>
              <a:sym typeface="Montserrat"/>
            </a:endParaRPr>
          </a:p>
          <a:p>
            <a:pPr marL="0" lvl="0" indent="0" algn="l" rtl="0">
              <a:lnSpc>
                <a:spcPct val="150000"/>
              </a:lnSpc>
              <a:spcBef>
                <a:spcPts val="0"/>
              </a:spcBef>
              <a:spcAft>
                <a:spcPts val="0"/>
              </a:spcAft>
              <a:buNone/>
            </a:pPr>
            <a:endParaRPr sz="2800">
              <a:solidFill>
                <a:srgbClr val="74AEDB"/>
              </a:solidFill>
              <a:latin typeface="Montserrat"/>
              <a:ea typeface="Montserrat"/>
              <a:cs typeface="Montserrat"/>
              <a:sym typeface="Montserrat"/>
            </a:endParaRPr>
          </a:p>
        </p:txBody>
      </p:sp>
      <p:pic>
        <p:nvPicPr>
          <p:cNvPr id="383" name="Google Shape;383;g70616d67ba_3_255"/>
          <p:cNvPicPr preferRelativeResize="0"/>
          <p:nvPr/>
        </p:nvPicPr>
        <p:blipFill rotWithShape="1">
          <a:blip r:embed="rId4">
            <a:alphaModFix/>
          </a:blip>
          <a:srcRect l="31089" t="28970" r="51174" b="19980"/>
          <a:stretch/>
        </p:blipFill>
        <p:spPr>
          <a:xfrm>
            <a:off x="13772100" y="2529725"/>
            <a:ext cx="4515900" cy="73071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387"/>
        <p:cNvGrpSpPr/>
        <p:nvPr/>
      </p:nvGrpSpPr>
      <p:grpSpPr>
        <a:xfrm>
          <a:off x="0" y="0"/>
          <a:ext cx="0" cy="0"/>
          <a:chOff x="0" y="0"/>
          <a:chExt cx="0" cy="0"/>
        </a:xfrm>
      </p:grpSpPr>
      <p:sp>
        <p:nvSpPr>
          <p:cNvPr id="388" name="Google Shape;388;g70616d67ba_5_60"/>
          <p:cNvSpPr/>
          <p:nvPr/>
        </p:nvSpPr>
        <p:spPr>
          <a:xfrm>
            <a:off x="-327723" y="5064657"/>
            <a:ext cx="8973900" cy="56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70616d67ba_5_60"/>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pic>
        <p:nvPicPr>
          <p:cNvPr id="390" name="Google Shape;390;g70616d67ba_5_60"/>
          <p:cNvPicPr preferRelativeResize="0"/>
          <p:nvPr/>
        </p:nvPicPr>
        <p:blipFill rotWithShape="1">
          <a:blip r:embed="rId3">
            <a:alphaModFix/>
          </a:blip>
          <a:srcRect t="1428" b="1428"/>
          <a:stretch/>
        </p:blipFill>
        <p:spPr>
          <a:xfrm>
            <a:off x="-262630" y="-221521"/>
            <a:ext cx="8908815" cy="5769795"/>
          </a:xfrm>
          <a:prstGeom prst="rect">
            <a:avLst/>
          </a:prstGeom>
          <a:noFill/>
          <a:ln>
            <a:noFill/>
          </a:ln>
        </p:spPr>
      </p:pic>
      <p:grpSp>
        <p:nvGrpSpPr>
          <p:cNvPr id="391" name="Google Shape;391;g70616d67ba_5_60"/>
          <p:cNvGrpSpPr/>
          <p:nvPr/>
        </p:nvGrpSpPr>
        <p:grpSpPr>
          <a:xfrm>
            <a:off x="9730625" y="1028700"/>
            <a:ext cx="7528733" cy="6871998"/>
            <a:chOff x="-10" y="0"/>
            <a:chExt cx="10038310" cy="9162664"/>
          </a:xfrm>
        </p:grpSpPr>
        <p:sp>
          <p:nvSpPr>
            <p:cNvPr id="392" name="Google Shape;392;g70616d67ba_5_60"/>
            <p:cNvSpPr txBox="1"/>
            <p:nvPr/>
          </p:nvSpPr>
          <p:spPr>
            <a:xfrm>
              <a:off x="0" y="0"/>
              <a:ext cx="10038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Ágar Sangue</a:t>
              </a:r>
              <a:endParaRPr/>
            </a:p>
          </p:txBody>
        </p:sp>
        <p:sp>
          <p:nvSpPr>
            <p:cNvPr id="393" name="Google Shape;393;g70616d67ba_5_60"/>
            <p:cNvSpPr txBox="1"/>
            <p:nvPr/>
          </p:nvSpPr>
          <p:spPr>
            <a:xfrm>
              <a:off x="-10" y="3538264"/>
              <a:ext cx="10038300" cy="5624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Meio de base rica</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Não seletivo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Base: meio ágar columbia</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Acrescido de 5% de sangue desfibrinado de carneiro ou cavalo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Meio isento de glicose</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pH: 7,3</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marR="0" lvl="0" indent="0" algn="l" rtl="0">
                <a:lnSpc>
                  <a:spcPct val="139964"/>
                </a:lnSpc>
                <a:spcBef>
                  <a:spcPts val="0"/>
                </a:spcBef>
                <a:spcAft>
                  <a:spcPts val="0"/>
                </a:spcAft>
                <a:buNone/>
              </a:pPr>
              <a:endParaRPr sz="2800">
                <a:solidFill>
                  <a:srgbClr val="FFFFFF"/>
                </a:solidFill>
                <a:latin typeface="Montserrat Light"/>
                <a:ea typeface="Montserrat Light"/>
                <a:cs typeface="Montserrat Light"/>
                <a:sym typeface="Montserrat Light"/>
              </a:endParaRPr>
            </a:p>
          </p:txBody>
        </p:sp>
        <p:sp>
          <p:nvSpPr>
            <p:cNvPr id="394" name="Google Shape;394;g70616d67ba_5_60"/>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5" name="Google Shape;395;g70616d67ba_5_60"/>
          <p:cNvPicPr preferRelativeResize="0"/>
          <p:nvPr/>
        </p:nvPicPr>
        <p:blipFill rotWithShape="1">
          <a:blip r:embed="rId4">
            <a:alphaModFix/>
          </a:blip>
          <a:srcRect/>
          <a:stretch/>
        </p:blipFill>
        <p:spPr>
          <a:xfrm>
            <a:off x="15762870" y="7900679"/>
            <a:ext cx="1496429" cy="1496429"/>
          </a:xfrm>
          <a:prstGeom prst="rect">
            <a:avLst/>
          </a:prstGeom>
          <a:noFill/>
          <a:ln>
            <a:noFill/>
          </a:ln>
        </p:spPr>
      </p:pic>
      <p:pic>
        <p:nvPicPr>
          <p:cNvPr id="396" name="Google Shape;396;g70616d67ba_5_60"/>
          <p:cNvPicPr preferRelativeResize="0"/>
          <p:nvPr/>
        </p:nvPicPr>
        <p:blipFill rotWithShape="1">
          <a:blip r:embed="rId5">
            <a:alphaModFix/>
          </a:blip>
          <a:srcRect t="37721"/>
          <a:stretch/>
        </p:blipFill>
        <p:spPr>
          <a:xfrm>
            <a:off x="-262625" y="0"/>
            <a:ext cx="8908800" cy="5548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400"/>
        <p:cNvGrpSpPr/>
        <p:nvPr/>
      </p:nvGrpSpPr>
      <p:grpSpPr>
        <a:xfrm>
          <a:off x="0" y="0"/>
          <a:ext cx="0" cy="0"/>
          <a:chOff x="0" y="0"/>
          <a:chExt cx="0" cy="0"/>
        </a:xfrm>
      </p:grpSpPr>
      <p:sp>
        <p:nvSpPr>
          <p:cNvPr id="401" name="Google Shape;401;g70616d67ba_7_24"/>
          <p:cNvSpPr/>
          <p:nvPr/>
        </p:nvSpPr>
        <p:spPr>
          <a:xfrm>
            <a:off x="-327725" y="4329850"/>
            <a:ext cx="8973900" cy="595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g70616d67ba_7_24"/>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grpSp>
        <p:nvGrpSpPr>
          <p:cNvPr id="403" name="Google Shape;403;g70616d67ba_7_24"/>
          <p:cNvGrpSpPr/>
          <p:nvPr/>
        </p:nvGrpSpPr>
        <p:grpSpPr>
          <a:xfrm>
            <a:off x="9730625" y="1028700"/>
            <a:ext cx="7528733" cy="6871998"/>
            <a:chOff x="-10" y="0"/>
            <a:chExt cx="10038310" cy="9162664"/>
          </a:xfrm>
        </p:grpSpPr>
        <p:sp>
          <p:nvSpPr>
            <p:cNvPr id="404" name="Google Shape;404;g70616d67ba_7_24"/>
            <p:cNvSpPr txBox="1"/>
            <p:nvPr/>
          </p:nvSpPr>
          <p:spPr>
            <a:xfrm>
              <a:off x="0" y="0"/>
              <a:ext cx="10038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Ágar Chocolate</a:t>
              </a:r>
              <a:endParaRPr/>
            </a:p>
          </p:txBody>
        </p:sp>
        <p:sp>
          <p:nvSpPr>
            <p:cNvPr id="405" name="Google Shape;405;g70616d67ba_7_24"/>
            <p:cNvSpPr txBox="1"/>
            <p:nvPr/>
          </p:nvSpPr>
          <p:spPr>
            <a:xfrm>
              <a:off x="-10" y="3538264"/>
              <a:ext cx="10038300" cy="5624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Meio de base rica</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Não seletivo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Variacao do agar sangue</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Contem globulos vermelhos lisados</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indicado para bacterias delicadas e exigentes</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pH: 7,3</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marR="0" lvl="0" indent="0" algn="l" rtl="0">
                <a:lnSpc>
                  <a:spcPct val="139964"/>
                </a:lnSpc>
                <a:spcBef>
                  <a:spcPts val="0"/>
                </a:spcBef>
                <a:spcAft>
                  <a:spcPts val="0"/>
                </a:spcAft>
                <a:buNone/>
              </a:pPr>
              <a:endParaRPr sz="2800">
                <a:solidFill>
                  <a:srgbClr val="FFFFFF"/>
                </a:solidFill>
                <a:latin typeface="Montserrat Light"/>
                <a:ea typeface="Montserrat Light"/>
                <a:cs typeface="Montserrat Light"/>
                <a:sym typeface="Montserrat Light"/>
              </a:endParaRPr>
            </a:p>
          </p:txBody>
        </p:sp>
        <p:sp>
          <p:nvSpPr>
            <p:cNvPr id="406" name="Google Shape;406;g70616d67ba_7_24"/>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7" name="Google Shape;407;g70616d67ba_7_24"/>
          <p:cNvPicPr preferRelativeResize="0"/>
          <p:nvPr/>
        </p:nvPicPr>
        <p:blipFill rotWithShape="1">
          <a:blip r:embed="rId3">
            <a:alphaModFix/>
          </a:blip>
          <a:srcRect/>
          <a:stretch/>
        </p:blipFill>
        <p:spPr>
          <a:xfrm>
            <a:off x="15762870" y="7900679"/>
            <a:ext cx="1496429" cy="1496429"/>
          </a:xfrm>
          <a:prstGeom prst="rect">
            <a:avLst/>
          </a:prstGeom>
          <a:noFill/>
          <a:ln>
            <a:noFill/>
          </a:ln>
        </p:spPr>
      </p:pic>
      <p:pic>
        <p:nvPicPr>
          <p:cNvPr id="408" name="Google Shape;408;g70616d67ba_7_24"/>
          <p:cNvPicPr preferRelativeResize="0"/>
          <p:nvPr/>
        </p:nvPicPr>
        <p:blipFill>
          <a:blip r:embed="rId4">
            <a:alphaModFix/>
          </a:blip>
          <a:stretch>
            <a:fillRect/>
          </a:stretch>
        </p:blipFill>
        <p:spPr>
          <a:xfrm>
            <a:off x="0" y="-3705391"/>
            <a:ext cx="8646175" cy="87700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g70616d67ba_0_61"/>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414" name="Google Shape;414;g70616d67ba_0_61"/>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415" name="Google Shape;415;g70616d67ba_0_61"/>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416" name="Google Shape;416;g70616d67ba_0_61"/>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417" name="Google Shape;417;g70616d67ba_0_61"/>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418" name="Google Shape;418;g70616d67ba_0_61"/>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419" name="Google Shape;419;g70616d67ba_0_61"/>
          <p:cNvPicPr preferRelativeResize="0"/>
          <p:nvPr/>
        </p:nvPicPr>
        <p:blipFill rotWithShape="1">
          <a:blip r:embed="rId9">
            <a:alphaModFix/>
          </a:blip>
          <a:srcRect/>
          <a:stretch/>
        </p:blipFill>
        <p:spPr>
          <a:xfrm>
            <a:off x="11839361" y="6106506"/>
            <a:ext cx="2215795" cy="2597204"/>
          </a:xfrm>
          <a:prstGeom prst="rect">
            <a:avLst/>
          </a:prstGeom>
          <a:noFill/>
          <a:ln>
            <a:noFill/>
          </a:ln>
        </p:spPr>
      </p:pic>
      <p:sp>
        <p:nvSpPr>
          <p:cNvPr id="420" name="Google Shape;420;g70616d67ba_0_61"/>
          <p:cNvSpPr txBox="1"/>
          <p:nvPr/>
        </p:nvSpPr>
        <p:spPr>
          <a:xfrm>
            <a:off x="1028700" y="4471349"/>
            <a:ext cx="9062325" cy="333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9000" b="1">
                <a:solidFill>
                  <a:srgbClr val="303030"/>
                </a:solidFill>
                <a:latin typeface="Montserrat"/>
                <a:ea typeface="Montserrat"/>
                <a:cs typeface="Montserrat"/>
                <a:sym typeface="Montserrat"/>
              </a:rPr>
              <a:t>Erisipela  e Celulite Infecciosa</a:t>
            </a:r>
            <a:endParaRPr sz="9000" b="1">
              <a:solidFill>
                <a:srgbClr val="303030"/>
              </a:solidFill>
              <a:latin typeface="Montserrat"/>
              <a:ea typeface="Montserrat"/>
              <a:cs typeface="Montserrat"/>
              <a:sym typeface="Montserrat"/>
            </a:endParaRPr>
          </a:p>
        </p:txBody>
      </p:sp>
      <p:grpSp>
        <p:nvGrpSpPr>
          <p:cNvPr id="421" name="Google Shape;421;g70616d67ba_0_61"/>
          <p:cNvGrpSpPr/>
          <p:nvPr/>
        </p:nvGrpSpPr>
        <p:grpSpPr>
          <a:xfrm>
            <a:off x="1047681" y="795269"/>
            <a:ext cx="5627475" cy="682875"/>
            <a:chOff x="0" y="0"/>
            <a:chExt cx="7503300" cy="910500"/>
          </a:xfrm>
        </p:grpSpPr>
        <p:sp>
          <p:nvSpPr>
            <p:cNvPr id="422" name="Google Shape;422;g70616d67ba_0_61"/>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g70616d67ba_0_61"/>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
        <p:nvSpPr>
          <p:cNvPr id="424" name="Google Shape;424;g70616d67ba_0_61"/>
          <p:cNvSpPr txBox="1"/>
          <p:nvPr/>
        </p:nvSpPr>
        <p:spPr>
          <a:xfrm>
            <a:off x="1028650" y="8440159"/>
            <a:ext cx="9062400" cy="5244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r>
              <a:rPr lang="en-US" sz="3600">
                <a:solidFill>
                  <a:schemeClr val="dk1"/>
                </a:solidFill>
                <a:latin typeface="Calibri"/>
                <a:ea typeface="Calibri"/>
                <a:cs typeface="Calibri"/>
                <a:sym typeface="Calibri"/>
              </a:rPr>
              <a:t>Causado por </a:t>
            </a:r>
            <a:r>
              <a:rPr lang="en-US" sz="3600" i="1">
                <a:solidFill>
                  <a:schemeClr val="dk1"/>
                </a:solidFill>
                <a:latin typeface="Calibri"/>
                <a:ea typeface="Calibri"/>
                <a:cs typeface="Calibri"/>
                <a:sym typeface="Calibri"/>
              </a:rPr>
              <a:t>Streptococcus pyogenes</a:t>
            </a:r>
            <a:endParaRPr sz="3600" b="0" i="1"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428"/>
        <p:cNvGrpSpPr/>
        <p:nvPr/>
      </p:nvGrpSpPr>
      <p:grpSpPr>
        <a:xfrm>
          <a:off x="0" y="0"/>
          <a:ext cx="0" cy="0"/>
          <a:chOff x="0" y="0"/>
          <a:chExt cx="0" cy="0"/>
        </a:xfrm>
      </p:grpSpPr>
      <p:sp>
        <p:nvSpPr>
          <p:cNvPr id="429" name="Google Shape;429;g70616d67ba_3_180"/>
          <p:cNvSpPr/>
          <p:nvPr/>
        </p:nvSpPr>
        <p:spPr>
          <a:xfrm>
            <a:off x="-189926" y="5143500"/>
            <a:ext cx="18687000" cy="5281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g70616d67ba_3_180"/>
          <p:cNvGrpSpPr/>
          <p:nvPr/>
        </p:nvGrpSpPr>
        <p:grpSpPr>
          <a:xfrm>
            <a:off x="1028700" y="938213"/>
            <a:ext cx="9577800" cy="1988222"/>
            <a:chOff x="0" y="0"/>
            <a:chExt cx="12770400" cy="2650963"/>
          </a:xfrm>
        </p:grpSpPr>
        <p:sp>
          <p:nvSpPr>
            <p:cNvPr id="431" name="Google Shape;431;g70616d67ba_3_180"/>
            <p:cNvSpPr txBox="1"/>
            <p:nvPr/>
          </p:nvSpPr>
          <p:spPr>
            <a:xfrm>
              <a:off x="0" y="0"/>
              <a:ext cx="114024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Visão geral: Erisipela</a:t>
              </a:r>
              <a:endParaRPr/>
            </a:p>
          </p:txBody>
        </p:sp>
        <p:sp>
          <p:nvSpPr>
            <p:cNvPr id="432" name="Google Shape;432;g70616d67ba_3_180"/>
            <p:cNvSpPr txBox="1"/>
            <p:nvPr/>
          </p:nvSpPr>
          <p:spPr>
            <a:xfrm>
              <a:off x="0" y="1367863"/>
              <a:ext cx="114024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2800">
                  <a:solidFill>
                    <a:srgbClr val="FFFFFF"/>
                  </a:solidFill>
                  <a:latin typeface="Montserrat Light"/>
                  <a:ea typeface="Montserrat Light"/>
                  <a:cs typeface="Montserrat Light"/>
                  <a:sym typeface="Montserrat Light"/>
                </a:rPr>
                <a:t>É uma celulite superficial com grande envolvimento dos vasos linfáticos.  É causada por estreptococos β - hemolítico, do grupo A (EGA), menos freqüente do grupo C ou G e, mais raramente, por </a:t>
              </a:r>
              <a:r>
                <a:rPr lang="en-US" sz="2800" i="1">
                  <a:solidFill>
                    <a:srgbClr val="FFFFFF"/>
                  </a:solidFill>
                  <a:latin typeface="Montserrat Light"/>
                  <a:ea typeface="Montserrat Light"/>
                  <a:cs typeface="Montserrat Light"/>
                  <a:sym typeface="Montserrat Light"/>
                </a:rPr>
                <a:t>Staphylococcus aureus.</a:t>
              </a:r>
              <a:endParaRPr/>
            </a:p>
          </p:txBody>
        </p:sp>
        <p:sp>
          <p:nvSpPr>
            <p:cNvPr id="433" name="Google Shape;433;g70616d67ba_3_180"/>
            <p:cNvSpPr/>
            <p:nvPr/>
          </p:nvSpPr>
          <p:spPr>
            <a:xfrm>
              <a:off x="0" y="1128352"/>
              <a:ext cx="127704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g70616d67ba_3_180"/>
          <p:cNvGrpSpPr/>
          <p:nvPr/>
        </p:nvGrpSpPr>
        <p:grpSpPr>
          <a:xfrm>
            <a:off x="1028700" y="6077136"/>
            <a:ext cx="9577800" cy="2145133"/>
            <a:chOff x="0" y="0"/>
            <a:chExt cx="12770400" cy="2860177"/>
          </a:xfrm>
        </p:grpSpPr>
        <p:sp>
          <p:nvSpPr>
            <p:cNvPr id="435" name="Google Shape;435;g70616d67ba_3_180"/>
            <p:cNvSpPr txBox="1"/>
            <p:nvPr/>
          </p:nvSpPr>
          <p:spPr>
            <a:xfrm>
              <a:off x="0" y="0"/>
              <a:ext cx="114024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74AEDB"/>
                  </a:solidFill>
                  <a:latin typeface="Montserrat"/>
                  <a:ea typeface="Montserrat"/>
                  <a:cs typeface="Montserrat"/>
                  <a:sym typeface="Montserrat"/>
                </a:rPr>
                <a:t>Visão Geral: Celulite infecciosa</a:t>
              </a:r>
              <a:endParaRPr/>
            </a:p>
          </p:txBody>
        </p:sp>
        <p:sp>
          <p:nvSpPr>
            <p:cNvPr id="436" name="Google Shape;436;g70616d67ba_3_180"/>
            <p:cNvSpPr txBox="1"/>
            <p:nvPr/>
          </p:nvSpPr>
          <p:spPr>
            <a:xfrm>
              <a:off x="0" y="1577077"/>
              <a:ext cx="114024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Infecção da derme e gordura subcutânea. Geralmente acomete membros inferiores e rosto, sendo a obesidade e má circulação um fator de risco.</a:t>
              </a:r>
              <a:endParaRPr/>
            </a:p>
          </p:txBody>
        </p:sp>
        <p:sp>
          <p:nvSpPr>
            <p:cNvPr id="437" name="Google Shape;437;g70616d67ba_3_180"/>
            <p:cNvSpPr/>
            <p:nvPr/>
          </p:nvSpPr>
          <p:spPr>
            <a:xfrm>
              <a:off x="0" y="1102999"/>
              <a:ext cx="12770400" cy="492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g70616d67ba_3_180"/>
          <p:cNvSpPr/>
          <p:nvPr/>
        </p:nvSpPr>
        <p:spPr>
          <a:xfrm>
            <a:off x="1028700" y="5138738"/>
            <a:ext cx="16230600" cy="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9" name="Google Shape;439;g70616d67ba_3_180"/>
          <p:cNvPicPr preferRelativeResize="0"/>
          <p:nvPr/>
        </p:nvPicPr>
        <p:blipFill rotWithShape="1">
          <a:blip r:embed="rId3">
            <a:alphaModFix/>
          </a:blip>
          <a:srcRect l="28174" t="12758" r="28178" b="12758"/>
          <a:stretch/>
        </p:blipFill>
        <p:spPr>
          <a:xfrm>
            <a:off x="11623877" y="5797627"/>
            <a:ext cx="5974225" cy="3972858"/>
          </a:xfrm>
          <a:prstGeom prst="rect">
            <a:avLst/>
          </a:prstGeom>
          <a:noFill/>
          <a:ln>
            <a:noFill/>
          </a:ln>
        </p:spPr>
      </p:pic>
      <p:pic>
        <p:nvPicPr>
          <p:cNvPr id="440" name="Google Shape;440;g70616d67ba_3_180"/>
          <p:cNvPicPr preferRelativeResize="0"/>
          <p:nvPr/>
        </p:nvPicPr>
        <p:blipFill rotWithShape="1">
          <a:blip r:embed="rId4">
            <a:alphaModFix/>
          </a:blip>
          <a:srcRect l="10456" t="3968" r="10448" b="3959"/>
          <a:stretch/>
        </p:blipFill>
        <p:spPr>
          <a:xfrm>
            <a:off x="11623875" y="516625"/>
            <a:ext cx="5974224" cy="3972850"/>
          </a:xfrm>
          <a:prstGeom prst="rect">
            <a:avLst/>
          </a:prstGeom>
          <a:noFill/>
          <a:ln>
            <a:noFill/>
          </a:ln>
        </p:spPr>
      </p:pic>
      <p:pic>
        <p:nvPicPr>
          <p:cNvPr id="441" name="Google Shape;441;g70616d67ba_3_180"/>
          <p:cNvPicPr preferRelativeResize="0"/>
          <p:nvPr/>
        </p:nvPicPr>
        <p:blipFill rotWithShape="1">
          <a:blip r:embed="rId5">
            <a:alphaModFix/>
          </a:blip>
          <a:srcRect l="4324"/>
          <a:stretch/>
        </p:blipFill>
        <p:spPr>
          <a:xfrm>
            <a:off x="11623875" y="5797625"/>
            <a:ext cx="5974225" cy="3962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g70616d67ba_9_16"/>
          <p:cNvGrpSpPr/>
          <p:nvPr/>
        </p:nvGrpSpPr>
        <p:grpSpPr>
          <a:xfrm>
            <a:off x="3653847" y="4761082"/>
            <a:ext cx="6070924" cy="1674622"/>
            <a:chOff x="0" y="651675"/>
            <a:chExt cx="6472200" cy="2232829"/>
          </a:xfrm>
        </p:grpSpPr>
        <p:sp>
          <p:nvSpPr>
            <p:cNvPr id="447" name="Google Shape;447;g70616d67ba_9_16"/>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6400" b="0" i="0" u="none" strike="noStrike" cap="none">
                  <a:solidFill>
                    <a:srgbClr val="FFFFFF"/>
                  </a:solidFill>
                  <a:latin typeface="Arial"/>
                  <a:ea typeface="Arial"/>
                  <a:cs typeface="Arial"/>
                  <a:sym typeface="Arial"/>
                </a:rPr>
                <a:t>TRANSMISSÃO</a:t>
              </a:r>
              <a:endParaRPr sz="6400"/>
            </a:p>
          </p:txBody>
        </p:sp>
        <p:sp>
          <p:nvSpPr>
            <p:cNvPr id="448" name="Google Shape;448;g70616d67ba_9_16"/>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9" name="Google Shape;449;g70616d67ba_9_16"/>
          <p:cNvSpPr txBox="1"/>
          <p:nvPr/>
        </p:nvSpPr>
        <p:spPr>
          <a:xfrm>
            <a:off x="11345650" y="3429000"/>
            <a:ext cx="5827500" cy="6323100"/>
          </a:xfrm>
          <a:prstGeom prst="rect">
            <a:avLst/>
          </a:prstGeom>
          <a:noFill/>
          <a:ln>
            <a:noFill/>
          </a:ln>
        </p:spPr>
        <p:txBody>
          <a:bodyPr spcFirstLastPara="1" wrap="square" lIns="0" tIns="0" rIns="0" bIns="0" anchor="t" anchorCtr="0">
            <a:noAutofit/>
          </a:bodyPr>
          <a:lstStyle/>
          <a:p>
            <a:pPr marL="0" marR="0" lvl="0" indent="0" algn="just" rtl="0">
              <a:lnSpc>
                <a:spcPct val="139964"/>
              </a:lnSpc>
              <a:spcBef>
                <a:spcPts val="0"/>
              </a:spcBef>
              <a:spcAft>
                <a:spcPts val="0"/>
              </a:spcAft>
              <a:buNone/>
            </a:pPr>
            <a:r>
              <a:rPr lang="en-US" sz="3600">
                <a:solidFill>
                  <a:srgbClr val="74AEDB"/>
                </a:solidFill>
                <a:latin typeface="Montserrat Light"/>
                <a:ea typeface="Montserrat Light"/>
                <a:cs typeface="Montserrat Light"/>
                <a:sym typeface="Montserrat Light"/>
              </a:rPr>
              <a:t>A bactéria penetra o organismo por meio de lesões na pele e pode se desenvolver tanto na derme, quanto no tecido subcutâneo e linfático;</a:t>
            </a:r>
            <a:endParaRPr sz="3600">
              <a:solidFill>
                <a:srgbClr val="74AEDB"/>
              </a:solidFill>
              <a:latin typeface="Montserrat Light"/>
              <a:ea typeface="Montserrat Light"/>
              <a:cs typeface="Montserrat Light"/>
              <a:sym typeface="Montserrat Light"/>
            </a:endParaRPr>
          </a:p>
          <a:p>
            <a:pPr marL="0" marR="0" lvl="0" indent="0" algn="just"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p:txBody>
      </p:sp>
      <p:sp>
        <p:nvSpPr>
          <p:cNvPr id="450" name="Google Shape;450;g70616d67ba_9_16"/>
          <p:cNvSpPr txBox="1"/>
          <p:nvPr/>
        </p:nvSpPr>
        <p:spPr>
          <a:xfrm>
            <a:off x="13369243" y="1402934"/>
            <a:ext cx="3654600" cy="467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6000" b="1">
                <a:solidFill>
                  <a:srgbClr val="74AEDB"/>
                </a:solidFill>
                <a:latin typeface="Montserrat"/>
                <a:ea typeface="Montserrat"/>
                <a:cs typeface="Montserrat"/>
                <a:sym typeface="Montserrat"/>
              </a:rPr>
              <a:t>Lesões</a:t>
            </a:r>
            <a:endParaRPr sz="6000" b="1"/>
          </a:p>
        </p:txBody>
      </p:sp>
      <p:sp>
        <p:nvSpPr>
          <p:cNvPr id="451" name="Google Shape;451;g70616d67ba_9_16"/>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70616d67ba_9_16"/>
          <p:cNvSpPr txBox="1"/>
          <p:nvPr/>
        </p:nvSpPr>
        <p:spPr>
          <a:xfrm>
            <a:off x="3653850" y="3966538"/>
            <a:ext cx="5827500" cy="3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rgbClr val="FFFFFF"/>
                </a:solidFill>
                <a:latin typeface="Calibri"/>
                <a:ea typeface="Calibri"/>
                <a:cs typeface="Calibri"/>
                <a:sym typeface="Calibri"/>
              </a:rPr>
              <a:t>Transmissão</a:t>
            </a:r>
            <a:endParaRPr sz="6000">
              <a:solidFill>
                <a:srgbClr val="FFFFFF"/>
              </a:solidFill>
              <a:latin typeface="Calibri"/>
              <a:ea typeface="Calibri"/>
              <a:cs typeface="Calibri"/>
              <a:sym typeface="Calibri"/>
            </a:endParaRPr>
          </a:p>
        </p:txBody>
      </p:sp>
      <p:pic>
        <p:nvPicPr>
          <p:cNvPr id="453" name="Google Shape;453;g70616d67ba_9_16"/>
          <p:cNvPicPr preferRelativeResize="0"/>
          <p:nvPr/>
        </p:nvPicPr>
        <p:blipFill rotWithShape="1">
          <a:blip r:embed="rId3">
            <a:alphaModFix/>
          </a:blip>
          <a:srcRect l="41993" t="-1300" r="33394" b="1300"/>
          <a:stretch/>
        </p:blipFill>
        <p:spPr>
          <a:xfrm>
            <a:off x="0" y="-285750"/>
            <a:ext cx="3437975" cy="10772825"/>
          </a:xfrm>
          <a:prstGeom prst="rect">
            <a:avLst/>
          </a:prstGeom>
          <a:noFill/>
          <a:ln>
            <a:noFill/>
          </a:ln>
        </p:spPr>
      </p:pic>
      <p:pic>
        <p:nvPicPr>
          <p:cNvPr id="454" name="Google Shape;454;g70616d67ba_9_16"/>
          <p:cNvPicPr preferRelativeResize="0"/>
          <p:nvPr/>
        </p:nvPicPr>
        <p:blipFill>
          <a:blip r:embed="rId4">
            <a:alphaModFix/>
          </a:blip>
          <a:stretch>
            <a:fillRect/>
          </a:stretch>
        </p:blipFill>
        <p:spPr>
          <a:xfrm>
            <a:off x="11232763" y="799159"/>
            <a:ext cx="1674625" cy="1674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458"/>
        <p:cNvGrpSpPr/>
        <p:nvPr/>
      </p:nvGrpSpPr>
      <p:grpSpPr>
        <a:xfrm>
          <a:off x="0" y="0"/>
          <a:ext cx="0" cy="0"/>
          <a:chOff x="0" y="0"/>
          <a:chExt cx="0" cy="0"/>
        </a:xfrm>
      </p:grpSpPr>
      <p:sp>
        <p:nvSpPr>
          <p:cNvPr id="459" name="Google Shape;459;g70616d67ba_3_197"/>
          <p:cNvSpPr/>
          <p:nvPr/>
        </p:nvSpPr>
        <p:spPr>
          <a:xfrm>
            <a:off x="-247195" y="-210704"/>
            <a:ext cx="7029000" cy="1065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70616d67ba_3_197"/>
          <p:cNvSpPr txBox="1"/>
          <p:nvPr/>
        </p:nvSpPr>
        <p:spPr>
          <a:xfrm>
            <a:off x="1028703" y="1009930"/>
            <a:ext cx="4795500" cy="1326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74AEDB"/>
                </a:solidFill>
              </a:rPr>
              <a:t>Diagnóstico</a:t>
            </a:r>
            <a:endParaRPr sz="7200"/>
          </a:p>
        </p:txBody>
      </p:sp>
      <p:grpSp>
        <p:nvGrpSpPr>
          <p:cNvPr id="461" name="Google Shape;461;g70616d67ba_3_197"/>
          <p:cNvGrpSpPr/>
          <p:nvPr/>
        </p:nvGrpSpPr>
        <p:grpSpPr>
          <a:xfrm>
            <a:off x="7924800" y="978700"/>
            <a:ext cx="8095950" cy="1612025"/>
            <a:chOff x="0" y="-66667"/>
            <a:chExt cx="10794600" cy="2149367"/>
          </a:xfrm>
        </p:grpSpPr>
        <p:sp>
          <p:nvSpPr>
            <p:cNvPr id="462" name="Google Shape;462;g70616d67ba_3_197"/>
            <p:cNvSpPr txBox="1"/>
            <p:nvPr/>
          </p:nvSpPr>
          <p:spPr>
            <a:xfrm>
              <a:off x="0" y="-66667"/>
              <a:ext cx="10794600" cy="13875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800">
                  <a:solidFill>
                    <a:srgbClr val="FFFFFF"/>
                  </a:solidFill>
                  <a:latin typeface="Montserrat Light"/>
                  <a:ea typeface="Montserrat Light"/>
                  <a:cs typeface="Montserrat Light"/>
                  <a:sym typeface="Montserrat Light"/>
                </a:rPr>
                <a:t>Exames Laboratoriais</a:t>
              </a:r>
              <a:endParaRPr sz="4800"/>
            </a:p>
          </p:txBody>
        </p:sp>
        <p:sp>
          <p:nvSpPr>
            <p:cNvPr id="463" name="Google Shape;463;g70616d67ba_3_197"/>
            <p:cNvSpPr/>
            <p:nvPr/>
          </p:nvSpPr>
          <p:spPr>
            <a:xfrm>
              <a:off x="0" y="2032000"/>
              <a:ext cx="5537100" cy="5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4" name="Google Shape;464;g70616d67ba_3_197"/>
          <p:cNvCxnSpPr>
            <a:stCxn id="463" idx="1"/>
          </p:cNvCxnSpPr>
          <p:nvPr/>
        </p:nvCxnSpPr>
        <p:spPr>
          <a:xfrm rot="10800000" flipH="1">
            <a:off x="7924800" y="2557613"/>
            <a:ext cx="9473400" cy="14100"/>
          </a:xfrm>
          <a:prstGeom prst="straightConnector1">
            <a:avLst/>
          </a:prstGeom>
          <a:noFill/>
          <a:ln w="38100" cap="flat" cmpd="sng">
            <a:solidFill>
              <a:srgbClr val="FFFFFF"/>
            </a:solidFill>
            <a:prstDash val="solid"/>
            <a:round/>
            <a:headEnd type="none" w="med" len="med"/>
            <a:tailEnd type="none" w="med" len="med"/>
          </a:ln>
        </p:spPr>
      </p:cxnSp>
      <p:sp>
        <p:nvSpPr>
          <p:cNvPr id="465" name="Google Shape;465;g70616d67ba_3_197"/>
          <p:cNvSpPr txBox="1"/>
          <p:nvPr/>
        </p:nvSpPr>
        <p:spPr>
          <a:xfrm>
            <a:off x="7924800" y="3091725"/>
            <a:ext cx="9558900" cy="61668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Normalmente a coloração de gram é utilizada (se o exsudato permitir) para evidenciar bactérias;</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Eripiselas por cultura é em baixa porcentagem;</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Cadeias de cocos gram positivos;</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Alterações hematológicas (leucocitose);</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Exame dermatopatológico;</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Histologia do tecido -&gt; infecção necrotizante;</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Ressonância magnética para celulite infecciosa;</a:t>
            </a:r>
            <a:endParaRPr sz="2800">
              <a:solidFill>
                <a:srgbClr val="FFFFFF"/>
              </a:solidFill>
              <a:latin typeface="Montserrat"/>
              <a:ea typeface="Montserrat"/>
              <a:cs typeface="Montserrat"/>
              <a:sym typeface="Montserrat"/>
            </a:endParaRPr>
          </a:p>
        </p:txBody>
      </p:sp>
      <p:pic>
        <p:nvPicPr>
          <p:cNvPr id="466" name="Google Shape;466;g70616d67ba_3_197"/>
          <p:cNvPicPr preferRelativeResize="0"/>
          <p:nvPr/>
        </p:nvPicPr>
        <p:blipFill rotWithShape="1">
          <a:blip r:embed="rId3">
            <a:alphaModFix/>
          </a:blip>
          <a:srcRect l="15966" b="26073"/>
          <a:stretch/>
        </p:blipFill>
        <p:spPr>
          <a:xfrm>
            <a:off x="-247200" y="6695775"/>
            <a:ext cx="4257050" cy="3745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70616d67ba_3_58"/>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g70616d67ba_3_58"/>
          <p:cNvSpPr txBox="1"/>
          <p:nvPr/>
        </p:nvSpPr>
        <p:spPr>
          <a:xfrm>
            <a:off x="1670010" y="5509588"/>
            <a:ext cx="5345400" cy="26022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FFFFFF"/>
                </a:solidFill>
              </a:rPr>
              <a:t>Tratamento </a:t>
            </a:r>
            <a:endParaRPr sz="7200"/>
          </a:p>
        </p:txBody>
      </p:sp>
      <p:pic>
        <p:nvPicPr>
          <p:cNvPr id="473" name="Google Shape;473;g70616d67ba_3_58"/>
          <p:cNvPicPr preferRelativeResize="0"/>
          <p:nvPr/>
        </p:nvPicPr>
        <p:blipFill rotWithShape="1">
          <a:blip r:embed="rId3">
            <a:alphaModFix/>
          </a:blip>
          <a:srcRect/>
          <a:stretch/>
        </p:blipFill>
        <p:spPr>
          <a:xfrm>
            <a:off x="1670035" y="1028700"/>
            <a:ext cx="1616397" cy="1616397"/>
          </a:xfrm>
          <a:prstGeom prst="rect">
            <a:avLst/>
          </a:prstGeom>
          <a:noFill/>
          <a:ln>
            <a:noFill/>
          </a:ln>
        </p:spPr>
      </p:pic>
      <p:grpSp>
        <p:nvGrpSpPr>
          <p:cNvPr id="474" name="Google Shape;474;g70616d67ba_3_58"/>
          <p:cNvGrpSpPr/>
          <p:nvPr/>
        </p:nvGrpSpPr>
        <p:grpSpPr>
          <a:xfrm>
            <a:off x="7924800" y="978700"/>
            <a:ext cx="8095950" cy="1612025"/>
            <a:chOff x="0" y="-66667"/>
            <a:chExt cx="10794600" cy="2149367"/>
          </a:xfrm>
        </p:grpSpPr>
        <p:sp>
          <p:nvSpPr>
            <p:cNvPr id="475" name="Google Shape;475;g70616d67ba_3_58"/>
            <p:cNvSpPr txBox="1"/>
            <p:nvPr/>
          </p:nvSpPr>
          <p:spPr>
            <a:xfrm>
              <a:off x="0" y="-66667"/>
              <a:ext cx="10794600" cy="13875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800">
                  <a:solidFill>
                    <a:srgbClr val="74AEDB"/>
                  </a:solidFill>
                  <a:latin typeface="Montserrat Light"/>
                  <a:ea typeface="Montserrat Light"/>
                  <a:cs typeface="Montserrat Light"/>
                  <a:sym typeface="Montserrat Light"/>
                </a:rPr>
                <a:t>Antibióticos</a:t>
              </a:r>
              <a:endParaRPr sz="4800">
                <a:solidFill>
                  <a:srgbClr val="74AEDB"/>
                </a:solidFill>
              </a:endParaRPr>
            </a:p>
          </p:txBody>
        </p:sp>
        <p:sp>
          <p:nvSpPr>
            <p:cNvPr id="476" name="Google Shape;476;g70616d67ba_3_58"/>
            <p:cNvSpPr/>
            <p:nvPr/>
          </p:nvSpPr>
          <p:spPr>
            <a:xfrm>
              <a:off x="0" y="2032000"/>
              <a:ext cx="5537100" cy="5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7" name="Google Shape;477;g70616d67ba_3_58"/>
          <p:cNvCxnSpPr>
            <a:stCxn id="476" idx="1"/>
          </p:cNvCxnSpPr>
          <p:nvPr/>
        </p:nvCxnSpPr>
        <p:spPr>
          <a:xfrm rot="10800000" flipH="1">
            <a:off x="7924800" y="2529713"/>
            <a:ext cx="5229000" cy="42000"/>
          </a:xfrm>
          <a:prstGeom prst="straightConnector1">
            <a:avLst/>
          </a:prstGeom>
          <a:noFill/>
          <a:ln w="38100" cap="flat" cmpd="sng">
            <a:solidFill>
              <a:schemeClr val="accent5"/>
            </a:solidFill>
            <a:prstDash val="solid"/>
            <a:round/>
            <a:headEnd type="none" w="med" len="med"/>
            <a:tailEnd type="none" w="med" len="med"/>
          </a:ln>
        </p:spPr>
      </p:cxnSp>
      <p:sp>
        <p:nvSpPr>
          <p:cNvPr id="478" name="Google Shape;478;g70616d67ba_3_58"/>
          <p:cNvSpPr txBox="1"/>
          <p:nvPr/>
        </p:nvSpPr>
        <p:spPr>
          <a:xfrm>
            <a:off x="7924800" y="3091725"/>
            <a:ext cx="6184800" cy="6166800"/>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Clr>
                <a:srgbClr val="74AEDB"/>
              </a:buClr>
              <a:buSzPts val="3600"/>
              <a:buFont typeface="Montserrat"/>
              <a:buChar char="●"/>
            </a:pPr>
            <a:r>
              <a:rPr lang="en-US" sz="3600" i="1">
                <a:solidFill>
                  <a:srgbClr val="74AEDB"/>
                </a:solidFill>
                <a:latin typeface="Montserrat"/>
                <a:ea typeface="Montserrat"/>
                <a:cs typeface="Montserrat"/>
                <a:sym typeface="Montserrat"/>
              </a:rPr>
              <a:t>Streptococcus pyogenes </a:t>
            </a:r>
            <a:r>
              <a:rPr lang="en-US" sz="3600">
                <a:solidFill>
                  <a:srgbClr val="74AEDB"/>
                </a:solidFill>
                <a:latin typeface="Montserrat"/>
                <a:ea typeface="Montserrat"/>
                <a:cs typeface="Montserrat"/>
                <a:sym typeface="Montserrat"/>
              </a:rPr>
              <a:t>susceptíveis a antibióticos beta-lactâmicos;</a:t>
            </a:r>
            <a:endParaRPr sz="3600">
              <a:solidFill>
                <a:srgbClr val="74AEDB"/>
              </a:solidFill>
              <a:latin typeface="Montserrat"/>
              <a:ea typeface="Montserrat"/>
              <a:cs typeface="Montserrat"/>
              <a:sym typeface="Montserrat"/>
            </a:endParaRPr>
          </a:p>
          <a:p>
            <a:pPr marL="457200" lvl="0" indent="-457200" algn="l" rtl="0">
              <a:lnSpc>
                <a:spcPct val="150000"/>
              </a:lnSpc>
              <a:spcBef>
                <a:spcPts val="0"/>
              </a:spcBef>
              <a:spcAft>
                <a:spcPts val="0"/>
              </a:spcAft>
              <a:buClr>
                <a:srgbClr val="74AEDB"/>
              </a:buClr>
              <a:buSzPts val="3600"/>
              <a:buFont typeface="Montserrat"/>
              <a:buChar char="●"/>
            </a:pPr>
            <a:r>
              <a:rPr lang="en-US" sz="3600">
                <a:solidFill>
                  <a:srgbClr val="74AEDB"/>
                </a:solidFill>
                <a:latin typeface="Montserrat"/>
                <a:ea typeface="Montserrat"/>
                <a:cs typeface="Montserrat"/>
                <a:sym typeface="Montserrat"/>
              </a:rPr>
              <a:t>Penicilina eficiente para estreptococos tipo A;</a:t>
            </a:r>
            <a:endParaRPr sz="3600">
              <a:solidFill>
                <a:srgbClr val="74AEDB"/>
              </a:solidFill>
              <a:latin typeface="Montserrat"/>
              <a:ea typeface="Montserrat"/>
              <a:cs typeface="Montserrat"/>
              <a:sym typeface="Montserrat"/>
            </a:endParaRPr>
          </a:p>
          <a:p>
            <a:pPr marL="0" lvl="0" indent="0" algn="l" rtl="0">
              <a:lnSpc>
                <a:spcPct val="150000"/>
              </a:lnSpc>
              <a:spcBef>
                <a:spcPts val="0"/>
              </a:spcBef>
              <a:spcAft>
                <a:spcPts val="0"/>
              </a:spcAft>
              <a:buNone/>
            </a:pPr>
            <a:endParaRPr sz="2800">
              <a:solidFill>
                <a:srgbClr val="74AEDB"/>
              </a:solidFill>
              <a:latin typeface="Montserrat"/>
              <a:ea typeface="Montserrat"/>
              <a:cs typeface="Montserrat"/>
              <a:sym typeface="Montserrat"/>
            </a:endParaRPr>
          </a:p>
        </p:txBody>
      </p:sp>
      <p:pic>
        <p:nvPicPr>
          <p:cNvPr id="479" name="Google Shape;479;g70616d67ba_3_58"/>
          <p:cNvPicPr preferRelativeResize="0"/>
          <p:nvPr/>
        </p:nvPicPr>
        <p:blipFill>
          <a:blip r:embed="rId4">
            <a:alphaModFix/>
          </a:blip>
          <a:stretch>
            <a:fillRect/>
          </a:stretch>
        </p:blipFill>
        <p:spPr>
          <a:xfrm>
            <a:off x="14377800" y="2327188"/>
            <a:ext cx="3732450" cy="5632625"/>
          </a:xfrm>
          <a:prstGeom prst="rect">
            <a:avLst/>
          </a:prstGeom>
          <a:noFill/>
          <a:ln>
            <a:noFill/>
          </a:ln>
        </p:spPr>
      </p:pic>
      <p:sp>
        <p:nvSpPr>
          <p:cNvPr id="480" name="Google Shape;480;g70616d67ba_3_58"/>
          <p:cNvSpPr txBox="1"/>
          <p:nvPr/>
        </p:nvSpPr>
        <p:spPr>
          <a:xfrm>
            <a:off x="14671625" y="8600600"/>
            <a:ext cx="32040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74AEDB"/>
                </a:solidFill>
                <a:latin typeface="Montserrat"/>
                <a:ea typeface="Montserrat"/>
                <a:cs typeface="Montserrat"/>
                <a:sym typeface="Montserrat"/>
              </a:rPr>
              <a:t>Centro estrutural da penicilina e cefalosporina.</a:t>
            </a:r>
            <a:endParaRPr sz="1800">
              <a:solidFill>
                <a:srgbClr val="74AEDB"/>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g70616d67ba_0_77"/>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486" name="Google Shape;486;g70616d67ba_0_77"/>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487" name="Google Shape;487;g70616d67ba_0_77"/>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488" name="Google Shape;488;g70616d67ba_0_77"/>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489" name="Google Shape;489;g70616d67ba_0_77"/>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490" name="Google Shape;490;g70616d67ba_0_77"/>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491" name="Google Shape;491;g70616d67ba_0_77"/>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492" name="Google Shape;492;g70616d67ba_0_77"/>
          <p:cNvGrpSpPr/>
          <p:nvPr/>
        </p:nvGrpSpPr>
        <p:grpSpPr>
          <a:xfrm>
            <a:off x="1028700" y="4471349"/>
            <a:ext cx="9062325" cy="4232435"/>
            <a:chOff x="0" y="238125"/>
            <a:chExt cx="12083100" cy="5643247"/>
          </a:xfrm>
        </p:grpSpPr>
        <p:sp>
          <p:nvSpPr>
            <p:cNvPr id="493" name="Google Shape;493;g70616d67ba_0_77"/>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9600" b="1">
                  <a:solidFill>
                    <a:srgbClr val="303030"/>
                  </a:solidFill>
                  <a:latin typeface="Montserrat"/>
                  <a:ea typeface="Montserrat"/>
                  <a:cs typeface="Montserrat"/>
                  <a:sym typeface="Montserrat"/>
                </a:rPr>
                <a:t>Gangrena mionecrose</a:t>
              </a:r>
              <a:endParaRPr sz="9600"/>
            </a:p>
          </p:txBody>
        </p:sp>
        <p:sp>
          <p:nvSpPr>
            <p:cNvPr id="494" name="Google Shape;494;g70616d67ba_0_77"/>
            <p:cNvSpPr txBox="1"/>
            <p:nvPr/>
          </p:nvSpPr>
          <p:spPr>
            <a:xfrm>
              <a:off x="0" y="5182072"/>
              <a:ext cx="12083100" cy="6993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5" name="Google Shape;495;g70616d67ba_0_77"/>
          <p:cNvGrpSpPr/>
          <p:nvPr/>
        </p:nvGrpSpPr>
        <p:grpSpPr>
          <a:xfrm>
            <a:off x="1047681" y="795269"/>
            <a:ext cx="5627475" cy="682875"/>
            <a:chOff x="0" y="0"/>
            <a:chExt cx="7503300" cy="910500"/>
          </a:xfrm>
        </p:grpSpPr>
        <p:sp>
          <p:nvSpPr>
            <p:cNvPr id="496" name="Google Shape;496;g70616d67ba_0_77"/>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70616d67ba_0_77"/>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
        <p:nvSpPr>
          <p:cNvPr id="498" name="Google Shape;498;g70616d67ba_0_77"/>
          <p:cNvSpPr txBox="1"/>
          <p:nvPr/>
        </p:nvSpPr>
        <p:spPr>
          <a:xfrm>
            <a:off x="1028650" y="8440137"/>
            <a:ext cx="9062400" cy="12783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3600">
                <a:solidFill>
                  <a:schemeClr val="dk1"/>
                </a:solidFill>
                <a:latin typeface="Calibri"/>
                <a:ea typeface="Calibri"/>
                <a:cs typeface="Calibri"/>
                <a:sym typeface="Calibri"/>
              </a:rPr>
              <a:t>Causa</a:t>
            </a:r>
            <a:r>
              <a:rPr lang="en-US" sz="3600">
                <a:latin typeface="Calibri"/>
                <a:ea typeface="Calibri"/>
                <a:cs typeface="Calibri"/>
                <a:sym typeface="Calibri"/>
              </a:rPr>
              <a:t>do por </a:t>
            </a:r>
            <a:r>
              <a:rPr lang="en-US" sz="3600" i="1">
                <a:latin typeface="Calibri"/>
                <a:ea typeface="Calibri"/>
                <a:cs typeface="Calibri"/>
                <a:sym typeface="Calibri"/>
              </a:rPr>
              <a:t>Clostridium perfringens e</a:t>
            </a:r>
            <a:endParaRPr sz="3600" i="1">
              <a:latin typeface="Calibri"/>
              <a:ea typeface="Calibri"/>
              <a:cs typeface="Calibri"/>
              <a:sym typeface="Calibri"/>
            </a:endParaRPr>
          </a:p>
          <a:p>
            <a:pPr marL="0" marR="0" lvl="0" indent="0" algn="just" rtl="0">
              <a:lnSpc>
                <a:spcPct val="100000"/>
              </a:lnSpc>
              <a:spcBef>
                <a:spcPts val="0"/>
              </a:spcBef>
              <a:spcAft>
                <a:spcPts val="0"/>
              </a:spcAft>
              <a:buNone/>
            </a:pPr>
            <a:r>
              <a:rPr lang="en-US" sz="3600" i="1">
                <a:latin typeface="Calibri"/>
                <a:ea typeface="Calibri"/>
                <a:cs typeface="Calibri"/>
                <a:sym typeface="Calibri"/>
              </a:rPr>
              <a:t> Clostridium novyi</a:t>
            </a:r>
            <a:endParaRPr sz="3600" b="0" i="1" u="none" strike="noStrike" cap="none">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503" name="Google Shape;503;g70616d67ba_10_0"/>
          <p:cNvGrpSpPr/>
          <p:nvPr/>
        </p:nvGrpSpPr>
        <p:grpSpPr>
          <a:xfrm>
            <a:off x="-3755803" y="5701407"/>
            <a:ext cx="13462283" cy="1278675"/>
            <a:chOff x="-7899414" y="1905442"/>
            <a:chExt cx="14352114" cy="1704900"/>
          </a:xfrm>
        </p:grpSpPr>
        <p:sp>
          <p:nvSpPr>
            <p:cNvPr id="504" name="Google Shape;504;g70616d67ba_10_0"/>
            <p:cNvSpPr txBox="1"/>
            <p:nvPr/>
          </p:nvSpPr>
          <p:spPr>
            <a:xfrm>
              <a:off x="-7899414" y="1905442"/>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4000">
                  <a:solidFill>
                    <a:srgbClr val="FFFFFF"/>
                  </a:solidFill>
                </a:rPr>
                <a:t>Mycobacterium leprae</a:t>
              </a:r>
              <a:endParaRPr sz="4000"/>
            </a:p>
          </p:txBody>
        </p:sp>
        <p:sp>
          <p:nvSpPr>
            <p:cNvPr id="505" name="Google Shape;505;g70616d67ba_10_0"/>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ctr" rtl="0">
                <a:lnSpc>
                  <a:spcPct val="213333"/>
                </a:lnSpc>
                <a:spcBef>
                  <a:spcPts val="0"/>
                </a:spcBef>
                <a:spcAft>
                  <a:spcPts val="0"/>
                </a:spcAft>
                <a:buNone/>
              </a:pPr>
              <a:r>
                <a:rPr lang="en-US" sz="2400">
                  <a:solidFill>
                    <a:srgbClr val="FFFFFF"/>
                  </a:solidFill>
                  <a:latin typeface="Calibri"/>
                  <a:ea typeface="Calibri"/>
                  <a:cs typeface="Calibri"/>
                  <a:sym typeface="Calibri"/>
                </a:rPr>
                <a:t>Penetracao direta de bacterias</a:t>
              </a:r>
              <a:endParaRPr sz="2400" b="0" i="0" u="none" strike="noStrike" cap="none">
                <a:solidFill>
                  <a:srgbClr val="FFFFFF"/>
                </a:solidFill>
                <a:latin typeface="Calibri"/>
                <a:ea typeface="Calibri"/>
                <a:cs typeface="Calibri"/>
                <a:sym typeface="Calibri"/>
              </a:endParaRPr>
            </a:p>
          </p:txBody>
        </p:sp>
      </p:grpSp>
      <p:sp>
        <p:nvSpPr>
          <p:cNvPr id="506" name="Google Shape;506;g70616d67ba_10_0"/>
          <p:cNvSpPr txBox="1"/>
          <p:nvPr/>
        </p:nvSpPr>
        <p:spPr>
          <a:xfrm>
            <a:off x="10696725" y="3732725"/>
            <a:ext cx="5828700" cy="18120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Gram Positivo (+)</a:t>
            </a:r>
            <a:endParaRPr sz="3600"/>
          </a:p>
        </p:txBody>
      </p:sp>
      <p:sp>
        <p:nvSpPr>
          <p:cNvPr id="507" name="Google Shape;507;g70616d67ba_10_0"/>
          <p:cNvSpPr txBox="1"/>
          <p:nvPr/>
        </p:nvSpPr>
        <p:spPr>
          <a:xfrm>
            <a:off x="10694025" y="2174200"/>
            <a:ext cx="8355600" cy="7230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Imóveis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p:txBody>
      </p:sp>
      <p:sp>
        <p:nvSpPr>
          <p:cNvPr id="508" name="Google Shape;508;g70616d67ba_10_0"/>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g70616d67ba_10_0"/>
          <p:cNvSpPr txBox="1"/>
          <p:nvPr/>
        </p:nvSpPr>
        <p:spPr>
          <a:xfrm>
            <a:off x="3463475" y="4290875"/>
            <a:ext cx="6468900" cy="268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FFFFFF"/>
                </a:solidFill>
                <a:latin typeface="Montserrat"/>
                <a:ea typeface="Montserrat"/>
                <a:cs typeface="Montserrat"/>
                <a:sym typeface="Montserrat"/>
              </a:rPr>
              <a:t> Clostridium perfringens</a:t>
            </a:r>
            <a:endParaRPr sz="3000" b="1">
              <a:solidFill>
                <a:srgbClr val="FFFFFF"/>
              </a:solidFill>
              <a:latin typeface="Montserrat"/>
              <a:ea typeface="Montserrat"/>
              <a:cs typeface="Montserrat"/>
              <a:sym typeface="Montserrat"/>
            </a:endParaRPr>
          </a:p>
        </p:txBody>
      </p:sp>
      <p:sp>
        <p:nvSpPr>
          <p:cNvPr id="510" name="Google Shape;510;g70616d67ba_10_0"/>
          <p:cNvSpPr txBox="1"/>
          <p:nvPr/>
        </p:nvSpPr>
        <p:spPr>
          <a:xfrm>
            <a:off x="10696730" y="5220188"/>
            <a:ext cx="6758100" cy="481200"/>
          </a:xfrm>
          <a:prstGeom prst="rect">
            <a:avLst/>
          </a:prstGeom>
          <a:noFill/>
          <a:ln>
            <a:noFill/>
          </a:ln>
        </p:spPr>
        <p:txBody>
          <a:bodyPr spcFirstLastPara="1" wrap="square" lIns="0" tIns="0" rIns="0" bIns="0" anchor="t" anchorCtr="0">
            <a:noAutofit/>
          </a:bodyPr>
          <a:lstStyle/>
          <a:p>
            <a:pPr marL="45720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Anaeróbio (microerófilo)</a:t>
            </a:r>
            <a:endParaRPr sz="3600">
              <a:solidFill>
                <a:srgbClr val="74AEDB"/>
              </a:solidFill>
              <a:latin typeface="Montserrat Light"/>
              <a:ea typeface="Montserrat Light"/>
              <a:cs typeface="Montserrat Light"/>
              <a:sym typeface="Montserrat Light"/>
            </a:endParaRPr>
          </a:p>
          <a:p>
            <a:pPr marL="45720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Formador de esporos</a:t>
            </a:r>
            <a:endParaRPr sz="3600">
              <a:solidFill>
                <a:srgbClr val="74AEDB"/>
              </a:solidFill>
              <a:latin typeface="Montserrat Light"/>
              <a:ea typeface="Montserrat Light"/>
              <a:cs typeface="Montserrat Light"/>
              <a:sym typeface="Montserrat Light"/>
            </a:endParaRPr>
          </a:p>
        </p:txBody>
      </p:sp>
      <p:pic>
        <p:nvPicPr>
          <p:cNvPr id="511" name="Google Shape;511;g70616d67ba_10_0"/>
          <p:cNvPicPr preferRelativeResize="0"/>
          <p:nvPr/>
        </p:nvPicPr>
        <p:blipFill>
          <a:blip r:embed="rId3">
            <a:alphaModFix/>
          </a:blip>
          <a:stretch>
            <a:fillRect/>
          </a:stretch>
        </p:blipFill>
        <p:spPr>
          <a:xfrm rot="5399997">
            <a:off x="-3978638" y="3105868"/>
            <a:ext cx="10833725" cy="40504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118"/>
        <p:cNvGrpSpPr/>
        <p:nvPr/>
      </p:nvGrpSpPr>
      <p:grpSpPr>
        <a:xfrm>
          <a:off x="0" y="0"/>
          <a:ext cx="0" cy="0"/>
          <a:chOff x="0" y="0"/>
          <a:chExt cx="0" cy="0"/>
        </a:xfrm>
      </p:grpSpPr>
      <p:sp>
        <p:nvSpPr>
          <p:cNvPr id="119" name="Google Shape;119;p6"/>
          <p:cNvSpPr/>
          <p:nvPr/>
        </p:nvSpPr>
        <p:spPr>
          <a:xfrm>
            <a:off x="-290351" y="-151209"/>
            <a:ext cx="3905022" cy="10627447"/>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txBox="1"/>
          <p:nvPr/>
        </p:nvSpPr>
        <p:spPr>
          <a:xfrm rot="-5400000">
            <a:off x="-2346248" y="4219681"/>
            <a:ext cx="8231927" cy="1845310"/>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Classificaçao</a:t>
            </a:r>
            <a:endParaRPr/>
          </a:p>
        </p:txBody>
      </p:sp>
      <p:grpSp>
        <p:nvGrpSpPr>
          <p:cNvPr id="121" name="Google Shape;121;p6"/>
          <p:cNvGrpSpPr/>
          <p:nvPr/>
        </p:nvGrpSpPr>
        <p:grpSpPr>
          <a:xfrm>
            <a:off x="6390178" y="1026373"/>
            <a:ext cx="3870256" cy="3580022"/>
            <a:chOff x="0" y="0"/>
            <a:chExt cx="5160341" cy="4773362"/>
          </a:xfrm>
        </p:grpSpPr>
        <p:sp>
          <p:nvSpPr>
            <p:cNvPr id="122" name="Google Shape;122;p6"/>
            <p:cNvSpPr txBox="1"/>
            <p:nvPr/>
          </p:nvSpPr>
          <p:spPr>
            <a:xfrm>
              <a:off x="0" y="0"/>
              <a:ext cx="5160341" cy="1943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Primarias</a:t>
              </a:r>
              <a:endParaRPr/>
            </a:p>
          </p:txBody>
        </p:sp>
        <p:sp>
          <p:nvSpPr>
            <p:cNvPr id="123" name="Google Shape;123;p6"/>
            <p:cNvSpPr txBox="1"/>
            <p:nvPr/>
          </p:nvSpPr>
          <p:spPr>
            <a:xfrm>
              <a:off x="0" y="2334962"/>
              <a:ext cx="5160341" cy="2438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Sem porta de entrada aparente.</a:t>
              </a:r>
              <a:endParaRPr/>
            </a:p>
          </p:txBody>
        </p:sp>
      </p:grpSp>
      <p:grpSp>
        <p:nvGrpSpPr>
          <p:cNvPr id="124" name="Google Shape;124;p6"/>
          <p:cNvGrpSpPr/>
          <p:nvPr/>
        </p:nvGrpSpPr>
        <p:grpSpPr>
          <a:xfrm>
            <a:off x="13315548" y="1026373"/>
            <a:ext cx="3870256" cy="3580022"/>
            <a:chOff x="0" y="0"/>
            <a:chExt cx="5160341" cy="4773362"/>
          </a:xfrm>
        </p:grpSpPr>
        <p:sp>
          <p:nvSpPr>
            <p:cNvPr id="125" name="Google Shape;125;p6"/>
            <p:cNvSpPr txBox="1"/>
            <p:nvPr/>
          </p:nvSpPr>
          <p:spPr>
            <a:xfrm>
              <a:off x="0" y="0"/>
              <a:ext cx="5160341" cy="1943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Secundarias</a:t>
              </a:r>
              <a:endParaRPr/>
            </a:p>
          </p:txBody>
        </p:sp>
        <p:sp>
          <p:nvSpPr>
            <p:cNvPr id="126" name="Google Shape;126;p6"/>
            <p:cNvSpPr txBox="1"/>
            <p:nvPr/>
          </p:nvSpPr>
          <p:spPr>
            <a:xfrm>
              <a:off x="0" y="2334962"/>
              <a:ext cx="5160341" cy="2438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Complicaçoes de lesoes. Feridas, lesoes abrasivas ou traumas.</a:t>
              </a:r>
              <a:endParaRPr/>
            </a:p>
          </p:txBody>
        </p:sp>
      </p:grpSp>
      <p:grpSp>
        <p:nvGrpSpPr>
          <p:cNvPr id="127" name="Google Shape;127;p6"/>
          <p:cNvGrpSpPr/>
          <p:nvPr/>
        </p:nvGrpSpPr>
        <p:grpSpPr>
          <a:xfrm>
            <a:off x="6463674" y="5953151"/>
            <a:ext cx="3870256" cy="3094247"/>
            <a:chOff x="0" y="0"/>
            <a:chExt cx="5160341" cy="4125662"/>
          </a:xfrm>
        </p:grpSpPr>
        <p:sp>
          <p:nvSpPr>
            <p:cNvPr id="128" name="Google Shape;128;p6"/>
            <p:cNvSpPr txBox="1"/>
            <p:nvPr/>
          </p:nvSpPr>
          <p:spPr>
            <a:xfrm>
              <a:off x="0" y="0"/>
              <a:ext cx="5160341" cy="129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Monomicrobiana</a:t>
              </a:r>
              <a:endParaRPr/>
            </a:p>
          </p:txBody>
        </p:sp>
        <p:sp>
          <p:nvSpPr>
            <p:cNvPr id="129" name="Google Shape;129;p6"/>
            <p:cNvSpPr txBox="1"/>
            <p:nvPr/>
          </p:nvSpPr>
          <p:spPr>
            <a:xfrm>
              <a:off x="0" y="1687262"/>
              <a:ext cx="5160341" cy="2438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Apenas um agente etiologico é responsavel pela infeccao</a:t>
              </a:r>
              <a:endParaRPr/>
            </a:p>
          </p:txBody>
        </p:sp>
      </p:grpSp>
      <p:grpSp>
        <p:nvGrpSpPr>
          <p:cNvPr id="130" name="Google Shape;130;p6"/>
          <p:cNvGrpSpPr/>
          <p:nvPr/>
        </p:nvGrpSpPr>
        <p:grpSpPr>
          <a:xfrm>
            <a:off x="13389044" y="5953151"/>
            <a:ext cx="3870256" cy="2608472"/>
            <a:chOff x="0" y="0"/>
            <a:chExt cx="5160341" cy="3477962"/>
          </a:xfrm>
        </p:grpSpPr>
        <p:sp>
          <p:nvSpPr>
            <p:cNvPr id="131" name="Google Shape;131;p6"/>
            <p:cNvSpPr txBox="1"/>
            <p:nvPr/>
          </p:nvSpPr>
          <p:spPr>
            <a:xfrm>
              <a:off x="0" y="0"/>
              <a:ext cx="5160341" cy="647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Polimicrobiana</a:t>
              </a:r>
              <a:endParaRPr/>
            </a:p>
          </p:txBody>
        </p:sp>
        <p:sp>
          <p:nvSpPr>
            <p:cNvPr id="132" name="Google Shape;132;p6"/>
            <p:cNvSpPr txBox="1"/>
            <p:nvPr/>
          </p:nvSpPr>
          <p:spPr>
            <a:xfrm>
              <a:off x="0" y="1039562"/>
              <a:ext cx="5160341" cy="2438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Variedade de agentes etiologicos.</a:t>
              </a:r>
              <a:endParaRPr/>
            </a:p>
          </p:txBody>
        </p:sp>
      </p:grpSp>
      <p:pic>
        <p:nvPicPr>
          <p:cNvPr id="133" name="Google Shape;133;p6"/>
          <p:cNvPicPr preferRelativeResize="0"/>
          <p:nvPr/>
        </p:nvPicPr>
        <p:blipFill rotWithShape="1">
          <a:blip r:embed="rId3">
            <a:alphaModFix/>
          </a:blip>
          <a:srcRect/>
          <a:stretch/>
        </p:blipFill>
        <p:spPr>
          <a:xfrm>
            <a:off x="4696133" y="1026373"/>
            <a:ext cx="984874" cy="984874"/>
          </a:xfrm>
          <a:prstGeom prst="rect">
            <a:avLst/>
          </a:prstGeom>
          <a:noFill/>
          <a:ln>
            <a:noFill/>
          </a:ln>
        </p:spPr>
      </p:pic>
      <p:pic>
        <p:nvPicPr>
          <p:cNvPr id="134" name="Google Shape;134;p6"/>
          <p:cNvPicPr preferRelativeResize="0"/>
          <p:nvPr/>
        </p:nvPicPr>
        <p:blipFill rotWithShape="1">
          <a:blip r:embed="rId3">
            <a:alphaModFix/>
          </a:blip>
          <a:srcRect/>
          <a:stretch/>
        </p:blipFill>
        <p:spPr>
          <a:xfrm>
            <a:off x="4696133" y="6070097"/>
            <a:ext cx="984874" cy="984874"/>
          </a:xfrm>
          <a:prstGeom prst="rect">
            <a:avLst/>
          </a:prstGeom>
          <a:noFill/>
          <a:ln>
            <a:noFill/>
          </a:ln>
        </p:spPr>
      </p:pic>
      <p:pic>
        <p:nvPicPr>
          <p:cNvPr id="135" name="Google Shape;135;p6"/>
          <p:cNvPicPr preferRelativeResize="0"/>
          <p:nvPr/>
        </p:nvPicPr>
        <p:blipFill rotWithShape="1">
          <a:blip r:embed="rId3">
            <a:alphaModFix/>
          </a:blip>
          <a:srcRect/>
          <a:stretch/>
        </p:blipFill>
        <p:spPr>
          <a:xfrm>
            <a:off x="11621503" y="1026373"/>
            <a:ext cx="984874" cy="984874"/>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11621503" y="5953151"/>
            <a:ext cx="984874" cy="9848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pSp>
        <p:nvGrpSpPr>
          <p:cNvPr id="516" name="Google Shape;516;g70616d67ba_10_17"/>
          <p:cNvGrpSpPr/>
          <p:nvPr/>
        </p:nvGrpSpPr>
        <p:grpSpPr>
          <a:xfrm>
            <a:off x="3653847" y="4761082"/>
            <a:ext cx="6070924" cy="1674622"/>
            <a:chOff x="0" y="651675"/>
            <a:chExt cx="6472200" cy="2232829"/>
          </a:xfrm>
        </p:grpSpPr>
        <p:sp>
          <p:nvSpPr>
            <p:cNvPr id="517" name="Google Shape;517;g70616d67ba_10_17"/>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6400" b="0" i="0" u="none" strike="noStrike" cap="none">
                  <a:solidFill>
                    <a:srgbClr val="FFFFFF"/>
                  </a:solidFill>
                  <a:latin typeface="Arial"/>
                  <a:ea typeface="Arial"/>
                  <a:cs typeface="Arial"/>
                  <a:sym typeface="Arial"/>
                </a:rPr>
                <a:t>TRANSMISSÃO</a:t>
              </a:r>
              <a:endParaRPr sz="6400"/>
            </a:p>
          </p:txBody>
        </p:sp>
        <p:sp>
          <p:nvSpPr>
            <p:cNvPr id="518" name="Google Shape;518;g70616d67ba_10_17"/>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19" name="Google Shape;519;g70616d67ba_10_17"/>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g70616d67ba_10_17"/>
          <p:cNvSpPr txBox="1"/>
          <p:nvPr/>
        </p:nvSpPr>
        <p:spPr>
          <a:xfrm>
            <a:off x="3653850" y="3966538"/>
            <a:ext cx="5827500" cy="3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rgbClr val="FFFFFF"/>
                </a:solidFill>
                <a:latin typeface="Calibri"/>
                <a:ea typeface="Calibri"/>
                <a:cs typeface="Calibri"/>
                <a:sym typeface="Calibri"/>
              </a:rPr>
              <a:t>Causas</a:t>
            </a:r>
            <a:endParaRPr sz="6000">
              <a:solidFill>
                <a:srgbClr val="FFFFFF"/>
              </a:solidFill>
              <a:latin typeface="Calibri"/>
              <a:ea typeface="Calibri"/>
              <a:cs typeface="Calibri"/>
              <a:sym typeface="Calibri"/>
            </a:endParaRPr>
          </a:p>
        </p:txBody>
      </p:sp>
      <p:pic>
        <p:nvPicPr>
          <p:cNvPr id="521" name="Google Shape;521;g70616d67ba_10_17"/>
          <p:cNvPicPr preferRelativeResize="0"/>
          <p:nvPr/>
        </p:nvPicPr>
        <p:blipFill>
          <a:blip r:embed="rId3">
            <a:alphaModFix/>
          </a:blip>
          <a:stretch>
            <a:fillRect/>
          </a:stretch>
        </p:blipFill>
        <p:spPr>
          <a:xfrm rot="5399997">
            <a:off x="-3978638" y="3105868"/>
            <a:ext cx="10833725" cy="4050489"/>
          </a:xfrm>
          <a:prstGeom prst="rect">
            <a:avLst/>
          </a:prstGeom>
          <a:noFill/>
          <a:ln>
            <a:noFill/>
          </a:ln>
        </p:spPr>
      </p:pic>
      <p:sp>
        <p:nvSpPr>
          <p:cNvPr id="522" name="Google Shape;522;g70616d67ba_10_17"/>
          <p:cNvSpPr txBox="1"/>
          <p:nvPr/>
        </p:nvSpPr>
        <p:spPr>
          <a:xfrm>
            <a:off x="10722550" y="1502175"/>
            <a:ext cx="7396500" cy="68724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Ferimento na pele e em </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r>
              <a:rPr lang="en-US" sz="3600">
                <a:solidFill>
                  <a:srgbClr val="74AEDB"/>
                </a:solidFill>
                <a:latin typeface="Montserrat Light"/>
                <a:ea typeface="Montserrat Light"/>
                <a:cs typeface="Montserrat Light"/>
                <a:sym typeface="Montserrat Light"/>
              </a:rPr>
              <a:t>mucosas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cirurgias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infecção decorrente de outros microrganismos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deficiência dos vasos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526"/>
        <p:cNvGrpSpPr/>
        <p:nvPr/>
      </p:nvGrpSpPr>
      <p:grpSpPr>
        <a:xfrm>
          <a:off x="0" y="0"/>
          <a:ext cx="0" cy="0"/>
          <a:chOff x="0" y="0"/>
          <a:chExt cx="0" cy="0"/>
        </a:xfrm>
      </p:grpSpPr>
      <p:sp>
        <p:nvSpPr>
          <p:cNvPr id="527" name="Google Shape;527;g70616d67ba_10_31"/>
          <p:cNvSpPr/>
          <p:nvPr/>
        </p:nvSpPr>
        <p:spPr>
          <a:xfrm>
            <a:off x="-247195" y="-210704"/>
            <a:ext cx="7029000" cy="1065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g70616d67ba_10_31"/>
          <p:cNvSpPr txBox="1"/>
          <p:nvPr/>
        </p:nvSpPr>
        <p:spPr>
          <a:xfrm>
            <a:off x="1028703" y="1009930"/>
            <a:ext cx="4795500" cy="1326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74AEDB"/>
                </a:solidFill>
              </a:rPr>
              <a:t>Diagnóstico</a:t>
            </a:r>
            <a:endParaRPr sz="7200"/>
          </a:p>
        </p:txBody>
      </p:sp>
      <p:grpSp>
        <p:nvGrpSpPr>
          <p:cNvPr id="529" name="Google Shape;529;g70616d67ba_10_31"/>
          <p:cNvGrpSpPr/>
          <p:nvPr/>
        </p:nvGrpSpPr>
        <p:grpSpPr>
          <a:xfrm>
            <a:off x="7924800" y="978700"/>
            <a:ext cx="8095950" cy="1612025"/>
            <a:chOff x="0" y="-66667"/>
            <a:chExt cx="10794600" cy="2149367"/>
          </a:xfrm>
        </p:grpSpPr>
        <p:sp>
          <p:nvSpPr>
            <p:cNvPr id="530" name="Google Shape;530;g70616d67ba_10_31"/>
            <p:cNvSpPr txBox="1"/>
            <p:nvPr/>
          </p:nvSpPr>
          <p:spPr>
            <a:xfrm>
              <a:off x="0" y="-66667"/>
              <a:ext cx="10794600" cy="13875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800">
                  <a:solidFill>
                    <a:srgbClr val="FFFFFF"/>
                  </a:solidFill>
                  <a:latin typeface="Montserrat Light"/>
                  <a:ea typeface="Montserrat Light"/>
                  <a:cs typeface="Montserrat Light"/>
                  <a:sym typeface="Montserrat Light"/>
                </a:rPr>
                <a:t>Exames Laboratoriais</a:t>
              </a:r>
              <a:endParaRPr sz="4800"/>
            </a:p>
          </p:txBody>
        </p:sp>
        <p:sp>
          <p:nvSpPr>
            <p:cNvPr id="531" name="Google Shape;531;g70616d67ba_10_31"/>
            <p:cNvSpPr/>
            <p:nvPr/>
          </p:nvSpPr>
          <p:spPr>
            <a:xfrm>
              <a:off x="0" y="2032000"/>
              <a:ext cx="5537100" cy="5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2" name="Google Shape;532;g70616d67ba_10_31"/>
          <p:cNvCxnSpPr>
            <a:stCxn id="531" idx="1"/>
          </p:cNvCxnSpPr>
          <p:nvPr/>
        </p:nvCxnSpPr>
        <p:spPr>
          <a:xfrm rot="10800000" flipH="1">
            <a:off x="7924800" y="2557613"/>
            <a:ext cx="9473400" cy="14100"/>
          </a:xfrm>
          <a:prstGeom prst="straightConnector1">
            <a:avLst/>
          </a:prstGeom>
          <a:noFill/>
          <a:ln w="38100" cap="flat" cmpd="sng">
            <a:solidFill>
              <a:srgbClr val="FFFFFF"/>
            </a:solidFill>
            <a:prstDash val="solid"/>
            <a:round/>
            <a:headEnd type="none" w="med" len="med"/>
            <a:tailEnd type="none" w="med" len="med"/>
          </a:ln>
        </p:spPr>
      </p:cxnSp>
      <p:sp>
        <p:nvSpPr>
          <p:cNvPr id="533" name="Google Shape;533;g70616d67ba_10_31"/>
          <p:cNvSpPr txBox="1"/>
          <p:nvPr/>
        </p:nvSpPr>
        <p:spPr>
          <a:xfrm>
            <a:off x="7924800" y="3091725"/>
            <a:ext cx="9558900" cy="61668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Visualização direta do edema;</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Análise de sangue;</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Evidência de gás no tecido;</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Descoloração do tecido;</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Visualização de bactérias no microscópio;</a:t>
            </a: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Imagem lactente de Radiographical.</a:t>
            </a:r>
            <a:endParaRPr sz="2800">
              <a:solidFill>
                <a:srgbClr val="FFFFFF"/>
              </a:solidFill>
              <a:latin typeface="Montserrat"/>
              <a:ea typeface="Montserrat"/>
              <a:cs typeface="Montserrat"/>
              <a:sym typeface="Montserrat"/>
            </a:endParaRPr>
          </a:p>
        </p:txBody>
      </p:sp>
      <p:pic>
        <p:nvPicPr>
          <p:cNvPr id="534" name="Google Shape;534;g70616d67ba_10_31"/>
          <p:cNvPicPr preferRelativeResize="0"/>
          <p:nvPr/>
        </p:nvPicPr>
        <p:blipFill rotWithShape="1">
          <a:blip r:embed="rId3">
            <a:alphaModFix/>
          </a:blip>
          <a:srcRect l="15966" b="26073"/>
          <a:stretch/>
        </p:blipFill>
        <p:spPr>
          <a:xfrm>
            <a:off x="-247200" y="6695775"/>
            <a:ext cx="4257050" cy="3745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70616d67ba_10_44"/>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g70616d67ba_10_44"/>
          <p:cNvSpPr txBox="1"/>
          <p:nvPr/>
        </p:nvSpPr>
        <p:spPr>
          <a:xfrm>
            <a:off x="1670010" y="5509588"/>
            <a:ext cx="5345400" cy="26022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FFFFFF"/>
                </a:solidFill>
              </a:rPr>
              <a:t>Tratamento </a:t>
            </a:r>
            <a:endParaRPr sz="7200"/>
          </a:p>
        </p:txBody>
      </p:sp>
      <p:pic>
        <p:nvPicPr>
          <p:cNvPr id="541" name="Google Shape;541;g70616d67ba_10_44"/>
          <p:cNvPicPr preferRelativeResize="0"/>
          <p:nvPr/>
        </p:nvPicPr>
        <p:blipFill rotWithShape="1">
          <a:blip r:embed="rId3">
            <a:alphaModFix/>
          </a:blip>
          <a:srcRect/>
          <a:stretch/>
        </p:blipFill>
        <p:spPr>
          <a:xfrm>
            <a:off x="1670035" y="1028700"/>
            <a:ext cx="1616397" cy="1616397"/>
          </a:xfrm>
          <a:prstGeom prst="rect">
            <a:avLst/>
          </a:prstGeom>
          <a:noFill/>
          <a:ln>
            <a:noFill/>
          </a:ln>
        </p:spPr>
      </p:pic>
      <p:sp>
        <p:nvSpPr>
          <p:cNvPr id="542" name="Google Shape;542;g70616d67ba_10_44"/>
          <p:cNvSpPr/>
          <p:nvPr/>
        </p:nvSpPr>
        <p:spPr>
          <a:xfrm>
            <a:off x="7924800" y="2552700"/>
            <a:ext cx="4152825" cy="38025"/>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g70616d67ba_10_44"/>
          <p:cNvSpPr txBox="1"/>
          <p:nvPr/>
        </p:nvSpPr>
        <p:spPr>
          <a:xfrm>
            <a:off x="7924800" y="1797300"/>
            <a:ext cx="6184800" cy="5469600"/>
          </a:xfrm>
          <a:prstGeom prst="rect">
            <a:avLst/>
          </a:prstGeom>
          <a:noFill/>
          <a:ln>
            <a:noFill/>
          </a:ln>
        </p:spPr>
        <p:txBody>
          <a:bodyPr spcFirstLastPara="1" wrap="square" lIns="91425" tIns="91425" rIns="91425" bIns="91425" anchor="t" anchorCtr="0">
            <a:noAutofit/>
          </a:bodyPr>
          <a:lstStyle/>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Retirada do tecido</a:t>
            </a:r>
            <a:endParaRPr sz="3600">
              <a:solidFill>
                <a:srgbClr val="74AEDB"/>
              </a:solidFill>
              <a:latin typeface="Montserrat"/>
              <a:ea typeface="Montserrat"/>
              <a:cs typeface="Montserrat"/>
              <a:sym typeface="Montserrat"/>
            </a:endParaRPr>
          </a:p>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Penicilina;</a:t>
            </a:r>
            <a:endParaRPr sz="3600">
              <a:solidFill>
                <a:srgbClr val="74AEDB"/>
              </a:solidFill>
              <a:latin typeface="Montserrat"/>
              <a:ea typeface="Montserrat"/>
              <a:cs typeface="Montserrat"/>
              <a:sym typeface="Montserrat"/>
            </a:endParaRPr>
          </a:p>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Clindamicina;</a:t>
            </a:r>
            <a:endParaRPr sz="3600">
              <a:solidFill>
                <a:srgbClr val="74AEDB"/>
              </a:solidFill>
              <a:latin typeface="Montserrat"/>
              <a:ea typeface="Montserrat"/>
              <a:cs typeface="Montserrat"/>
              <a:sym typeface="Montserrat"/>
            </a:endParaRPr>
          </a:p>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Tetraciclina;</a:t>
            </a:r>
            <a:endParaRPr sz="3600">
              <a:solidFill>
                <a:srgbClr val="74AEDB"/>
              </a:solidFill>
              <a:latin typeface="Montserrat"/>
              <a:ea typeface="Montserrat"/>
              <a:cs typeface="Montserrat"/>
              <a:sym typeface="Montserrat"/>
            </a:endParaRPr>
          </a:p>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Cloranfenicol;</a:t>
            </a:r>
            <a:endParaRPr sz="3600">
              <a:solidFill>
                <a:srgbClr val="74AEDB"/>
              </a:solidFill>
              <a:latin typeface="Montserrat"/>
              <a:ea typeface="Montserrat"/>
              <a:cs typeface="Montserrat"/>
              <a:sym typeface="Montserrat"/>
            </a:endParaRPr>
          </a:p>
          <a:p>
            <a:pPr marL="457200" lvl="0" indent="-457200" algn="l" rtl="0">
              <a:lnSpc>
                <a:spcPct val="158000"/>
              </a:lnSpc>
              <a:spcBef>
                <a:spcPts val="0"/>
              </a:spcBef>
              <a:spcAft>
                <a:spcPts val="0"/>
              </a:spcAft>
              <a:buClr>
                <a:schemeClr val="accent5"/>
              </a:buClr>
              <a:buSzPts val="3600"/>
              <a:buFont typeface="Montserrat"/>
              <a:buChar char="●"/>
            </a:pPr>
            <a:r>
              <a:rPr lang="en-US" sz="3600">
                <a:solidFill>
                  <a:srgbClr val="74AEDB"/>
                </a:solidFill>
                <a:latin typeface="Montserrat"/>
                <a:ea typeface="Montserrat"/>
                <a:cs typeface="Montserrat"/>
                <a:sym typeface="Montserrat"/>
              </a:rPr>
              <a:t>metronidazol </a:t>
            </a:r>
            <a:r>
              <a:rPr lang="en-US" sz="3600">
                <a:solidFill>
                  <a:schemeClr val="accent5"/>
                </a:solidFill>
                <a:highlight>
                  <a:srgbClr val="FFFFFF"/>
                </a:highlight>
                <a:latin typeface="Montserrat"/>
                <a:ea typeface="Montserrat"/>
                <a:cs typeface="Montserrat"/>
                <a:sym typeface="Montserrat"/>
              </a:rPr>
              <a:t> </a:t>
            </a:r>
            <a:endParaRPr sz="3600">
              <a:solidFill>
                <a:schemeClr val="accent5"/>
              </a:solidFill>
              <a:latin typeface="Montserrat"/>
              <a:ea typeface="Montserrat"/>
              <a:cs typeface="Montserrat"/>
              <a:sym typeface="Montserrat"/>
            </a:endParaRPr>
          </a:p>
          <a:p>
            <a:pPr marL="0" lvl="0" indent="0" algn="l" rtl="0">
              <a:lnSpc>
                <a:spcPct val="150000"/>
              </a:lnSpc>
              <a:spcBef>
                <a:spcPts val="1900"/>
              </a:spcBef>
              <a:spcAft>
                <a:spcPts val="0"/>
              </a:spcAft>
              <a:buNone/>
            </a:pPr>
            <a:endParaRPr sz="2800">
              <a:solidFill>
                <a:srgbClr val="74AEDB"/>
              </a:solidFill>
              <a:latin typeface="Montserrat"/>
              <a:ea typeface="Montserrat"/>
              <a:cs typeface="Montserrat"/>
              <a:sym typeface="Montserrat"/>
            </a:endParaRPr>
          </a:p>
        </p:txBody>
      </p:sp>
      <p:pic>
        <p:nvPicPr>
          <p:cNvPr id="544" name="Google Shape;544;g70616d67ba_10_44"/>
          <p:cNvPicPr preferRelativeResize="0"/>
          <p:nvPr/>
        </p:nvPicPr>
        <p:blipFill>
          <a:blip r:embed="rId4">
            <a:alphaModFix/>
          </a:blip>
          <a:stretch>
            <a:fillRect/>
          </a:stretch>
        </p:blipFill>
        <p:spPr>
          <a:xfrm>
            <a:off x="14377800" y="2327188"/>
            <a:ext cx="3732450" cy="5632625"/>
          </a:xfrm>
          <a:prstGeom prst="rect">
            <a:avLst/>
          </a:prstGeom>
          <a:noFill/>
          <a:ln>
            <a:noFill/>
          </a:ln>
        </p:spPr>
      </p:pic>
      <p:sp>
        <p:nvSpPr>
          <p:cNvPr id="545" name="Google Shape;545;g70616d67ba_10_44"/>
          <p:cNvSpPr txBox="1"/>
          <p:nvPr/>
        </p:nvSpPr>
        <p:spPr>
          <a:xfrm>
            <a:off x="14671625" y="8600600"/>
            <a:ext cx="3204000" cy="65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74AEDB"/>
                </a:solidFill>
                <a:latin typeface="Montserrat"/>
                <a:ea typeface="Montserrat"/>
                <a:cs typeface="Montserrat"/>
                <a:sym typeface="Montserrat"/>
              </a:rPr>
              <a:t>Centro estrutural da penicilina.</a:t>
            </a:r>
            <a:endParaRPr sz="1800">
              <a:solidFill>
                <a:srgbClr val="74AEDB"/>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g70616d67ba_4_73"/>
          <p:cNvPicPr preferRelativeResize="0"/>
          <p:nvPr/>
        </p:nvPicPr>
        <p:blipFill rotWithShape="1">
          <a:blip r:embed="rId3">
            <a:alphaModFix/>
          </a:blip>
          <a:srcRect/>
          <a:stretch/>
        </p:blipFill>
        <p:spPr>
          <a:xfrm rot="2566188">
            <a:off x="9918085" y="889287"/>
            <a:ext cx="2364796" cy="2474783"/>
          </a:xfrm>
          <a:prstGeom prst="rect">
            <a:avLst/>
          </a:prstGeom>
          <a:noFill/>
          <a:ln>
            <a:noFill/>
          </a:ln>
        </p:spPr>
      </p:pic>
      <p:pic>
        <p:nvPicPr>
          <p:cNvPr id="551" name="Google Shape;551;g70616d67ba_4_73"/>
          <p:cNvPicPr preferRelativeResize="0"/>
          <p:nvPr/>
        </p:nvPicPr>
        <p:blipFill rotWithShape="1">
          <a:blip r:embed="rId4">
            <a:alphaModFix/>
          </a:blip>
          <a:srcRect/>
          <a:stretch/>
        </p:blipFill>
        <p:spPr>
          <a:xfrm rot="-2700000">
            <a:off x="13098709" y="681496"/>
            <a:ext cx="2793094" cy="1593495"/>
          </a:xfrm>
          <a:prstGeom prst="rect">
            <a:avLst/>
          </a:prstGeom>
          <a:noFill/>
          <a:ln>
            <a:noFill/>
          </a:ln>
        </p:spPr>
      </p:pic>
      <p:pic>
        <p:nvPicPr>
          <p:cNvPr id="552" name="Google Shape;552;g70616d67ba_4_73"/>
          <p:cNvPicPr preferRelativeResize="0"/>
          <p:nvPr/>
        </p:nvPicPr>
        <p:blipFill rotWithShape="1">
          <a:blip r:embed="rId5">
            <a:alphaModFix/>
          </a:blip>
          <a:srcRect/>
          <a:stretch/>
        </p:blipFill>
        <p:spPr>
          <a:xfrm rot="2341212">
            <a:off x="14351014" y="4407404"/>
            <a:ext cx="2505567" cy="1966047"/>
          </a:xfrm>
          <a:prstGeom prst="rect">
            <a:avLst/>
          </a:prstGeom>
          <a:noFill/>
          <a:ln>
            <a:noFill/>
          </a:ln>
        </p:spPr>
      </p:pic>
      <p:pic>
        <p:nvPicPr>
          <p:cNvPr id="553" name="Google Shape;553;g70616d67ba_4_73"/>
          <p:cNvPicPr preferRelativeResize="0"/>
          <p:nvPr/>
        </p:nvPicPr>
        <p:blipFill rotWithShape="1">
          <a:blip r:embed="rId6">
            <a:alphaModFix/>
          </a:blip>
          <a:srcRect/>
          <a:stretch/>
        </p:blipFill>
        <p:spPr>
          <a:xfrm rot="-287031">
            <a:off x="15753468" y="778033"/>
            <a:ext cx="2885111" cy="2703529"/>
          </a:xfrm>
          <a:prstGeom prst="rect">
            <a:avLst/>
          </a:prstGeom>
          <a:noFill/>
          <a:ln>
            <a:noFill/>
          </a:ln>
        </p:spPr>
      </p:pic>
      <p:pic>
        <p:nvPicPr>
          <p:cNvPr id="554" name="Google Shape;554;g70616d67ba_4_73"/>
          <p:cNvPicPr preferRelativeResize="0"/>
          <p:nvPr/>
        </p:nvPicPr>
        <p:blipFill rotWithShape="1">
          <a:blip r:embed="rId7">
            <a:alphaModFix/>
          </a:blip>
          <a:srcRect/>
          <a:stretch/>
        </p:blipFill>
        <p:spPr>
          <a:xfrm rot="2700000">
            <a:off x="10127880" y="3825520"/>
            <a:ext cx="1945204" cy="1866609"/>
          </a:xfrm>
          <a:prstGeom prst="rect">
            <a:avLst/>
          </a:prstGeom>
          <a:noFill/>
          <a:ln>
            <a:noFill/>
          </a:ln>
        </p:spPr>
      </p:pic>
      <p:pic>
        <p:nvPicPr>
          <p:cNvPr id="555" name="Google Shape;555;g70616d67ba_4_73"/>
          <p:cNvPicPr preferRelativeResize="0"/>
          <p:nvPr/>
        </p:nvPicPr>
        <p:blipFill rotWithShape="1">
          <a:blip r:embed="rId8">
            <a:alphaModFix/>
          </a:blip>
          <a:srcRect/>
          <a:stretch/>
        </p:blipFill>
        <p:spPr>
          <a:xfrm rot="2288335">
            <a:off x="15179522" y="7668643"/>
            <a:ext cx="2421318" cy="2070134"/>
          </a:xfrm>
          <a:prstGeom prst="rect">
            <a:avLst/>
          </a:prstGeom>
          <a:noFill/>
          <a:ln>
            <a:noFill/>
          </a:ln>
        </p:spPr>
      </p:pic>
      <p:pic>
        <p:nvPicPr>
          <p:cNvPr id="556" name="Google Shape;556;g70616d67ba_4_73"/>
          <p:cNvPicPr preferRelativeResize="0"/>
          <p:nvPr/>
        </p:nvPicPr>
        <p:blipFill rotWithShape="1">
          <a:blip r:embed="rId9">
            <a:alphaModFix/>
          </a:blip>
          <a:srcRect/>
          <a:stretch/>
        </p:blipFill>
        <p:spPr>
          <a:xfrm>
            <a:off x="11839361" y="6106506"/>
            <a:ext cx="2215795" cy="2597204"/>
          </a:xfrm>
          <a:prstGeom prst="rect">
            <a:avLst/>
          </a:prstGeom>
          <a:noFill/>
          <a:ln>
            <a:noFill/>
          </a:ln>
        </p:spPr>
      </p:pic>
      <p:grpSp>
        <p:nvGrpSpPr>
          <p:cNvPr id="557" name="Google Shape;557;g70616d67ba_4_73"/>
          <p:cNvGrpSpPr/>
          <p:nvPr/>
        </p:nvGrpSpPr>
        <p:grpSpPr>
          <a:xfrm>
            <a:off x="1047681" y="795269"/>
            <a:ext cx="5627475" cy="682875"/>
            <a:chOff x="0" y="0"/>
            <a:chExt cx="7503300" cy="910500"/>
          </a:xfrm>
        </p:grpSpPr>
        <p:sp>
          <p:nvSpPr>
            <p:cNvPr id="558" name="Google Shape;558;g70616d67ba_4_73"/>
            <p:cNvSpPr/>
            <p:nvPr/>
          </p:nvSpPr>
          <p:spPr>
            <a:xfrm>
              <a:off x="0" y="0"/>
              <a:ext cx="7503300" cy="910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g70616d67ba_4_73"/>
            <p:cNvSpPr txBox="1"/>
            <p:nvPr/>
          </p:nvSpPr>
          <p:spPr>
            <a:xfrm>
              <a:off x="452166" y="312275"/>
              <a:ext cx="5230500" cy="347700"/>
            </a:xfrm>
            <a:prstGeom prst="rect">
              <a:avLst/>
            </a:prstGeom>
            <a:noFill/>
            <a:ln>
              <a:noFill/>
            </a:ln>
          </p:spPr>
          <p:txBody>
            <a:bodyPr spcFirstLastPara="1" wrap="square" lIns="0" tIns="0" rIns="0" bIns="0" anchor="t" anchorCtr="0">
              <a:noAutofit/>
            </a:bodyPr>
            <a:lstStyle/>
            <a:p>
              <a:pPr marL="0" marR="0" lvl="0" indent="0" algn="r" rtl="0">
                <a:lnSpc>
                  <a:spcPct val="129994"/>
                </a:lnSpc>
                <a:spcBef>
                  <a:spcPts val="0"/>
                </a:spcBef>
                <a:spcAft>
                  <a:spcPts val="0"/>
                </a:spcAft>
                <a:buNone/>
              </a:pPr>
              <a:r>
                <a:rPr lang="en-US" sz="1687" b="1" i="0" u="none" strike="noStrike" cap="none">
                  <a:solidFill>
                    <a:srgbClr val="FFFFFF"/>
                  </a:solidFill>
                  <a:latin typeface="Montserrat"/>
                  <a:ea typeface="Montserrat"/>
                  <a:cs typeface="Montserrat"/>
                  <a:sym typeface="Montserrat"/>
                </a:rPr>
                <a:t>BACTERIOLOGIA 2019</a:t>
              </a:r>
              <a:endParaRPr/>
            </a:p>
          </p:txBody>
        </p:sp>
      </p:grpSp>
      <p:sp>
        <p:nvSpPr>
          <p:cNvPr id="560" name="Google Shape;560;g70616d67ba_4_73"/>
          <p:cNvSpPr txBox="1"/>
          <p:nvPr/>
        </p:nvSpPr>
        <p:spPr>
          <a:xfrm>
            <a:off x="1028650" y="8440159"/>
            <a:ext cx="9062400" cy="5244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endParaRPr sz="3600" b="0" i="0" u="none" strike="noStrike" cap="none">
              <a:solidFill>
                <a:schemeClr val="dk1"/>
              </a:solidFill>
              <a:latin typeface="Calibri"/>
              <a:ea typeface="Calibri"/>
              <a:cs typeface="Calibri"/>
              <a:sym typeface="Calibri"/>
            </a:endParaRPr>
          </a:p>
        </p:txBody>
      </p:sp>
      <p:grpSp>
        <p:nvGrpSpPr>
          <p:cNvPr id="561" name="Google Shape;561;g70616d67ba_4_73"/>
          <p:cNvGrpSpPr/>
          <p:nvPr/>
        </p:nvGrpSpPr>
        <p:grpSpPr>
          <a:xfrm>
            <a:off x="1028700" y="4471349"/>
            <a:ext cx="14072625" cy="4063201"/>
            <a:chOff x="0" y="238125"/>
            <a:chExt cx="18763500" cy="5417602"/>
          </a:xfrm>
        </p:grpSpPr>
        <p:sp>
          <p:nvSpPr>
            <p:cNvPr id="562" name="Google Shape;562;g70616d67ba_4_73"/>
            <p:cNvSpPr txBox="1"/>
            <p:nvPr/>
          </p:nvSpPr>
          <p:spPr>
            <a:xfrm>
              <a:off x="0" y="238125"/>
              <a:ext cx="12083100" cy="4447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None/>
              </a:pPr>
              <a:r>
                <a:rPr lang="en-US" sz="9600" b="1">
                  <a:solidFill>
                    <a:srgbClr val="303030"/>
                  </a:solidFill>
                  <a:latin typeface="Montserrat"/>
                  <a:ea typeface="Montserrat"/>
                  <a:cs typeface="Montserrat"/>
                  <a:sym typeface="Montserrat"/>
                </a:rPr>
                <a:t>Hanseníase</a:t>
              </a:r>
              <a:endParaRPr sz="9600"/>
            </a:p>
          </p:txBody>
        </p:sp>
        <p:sp>
          <p:nvSpPr>
            <p:cNvPr id="563" name="Google Shape;563;g70616d67ba_4_73"/>
            <p:cNvSpPr txBox="1"/>
            <p:nvPr/>
          </p:nvSpPr>
          <p:spPr>
            <a:xfrm>
              <a:off x="0" y="3533527"/>
              <a:ext cx="18763500" cy="2122200"/>
            </a:xfrm>
            <a:prstGeom prst="rect">
              <a:avLst/>
            </a:prstGeom>
            <a:noFill/>
            <a:ln>
              <a:noFill/>
            </a:ln>
          </p:spPr>
          <p:txBody>
            <a:bodyPr spcFirstLastPara="1" wrap="square" lIns="0" tIns="0" rIns="0" bIns="0" anchor="t" anchorCtr="0">
              <a:noAutofit/>
            </a:bodyPr>
            <a:lstStyle/>
            <a:p>
              <a:pPr marL="0" lvl="0" indent="0" algn="l" rtl="0">
                <a:lnSpc>
                  <a:spcPct val="136426"/>
                </a:lnSpc>
                <a:spcBef>
                  <a:spcPts val="0"/>
                </a:spcBef>
                <a:spcAft>
                  <a:spcPts val="0"/>
                </a:spcAft>
                <a:buSzPts val="1100"/>
                <a:buNone/>
              </a:pPr>
              <a:endParaRPr sz="3000">
                <a:solidFill>
                  <a:schemeClr val="dk1"/>
                </a:solidFill>
                <a:latin typeface="Calibri"/>
                <a:ea typeface="Calibri"/>
                <a:cs typeface="Calibri"/>
                <a:sym typeface="Calibri"/>
              </a:endParaRPr>
            </a:p>
          </p:txBody>
        </p:sp>
      </p:grpSp>
      <p:sp>
        <p:nvSpPr>
          <p:cNvPr id="564" name="Google Shape;564;g70616d67ba_4_73"/>
          <p:cNvSpPr txBox="1"/>
          <p:nvPr/>
        </p:nvSpPr>
        <p:spPr>
          <a:xfrm>
            <a:off x="1028650" y="8440159"/>
            <a:ext cx="9062400" cy="524400"/>
          </a:xfrm>
          <a:prstGeom prst="rect">
            <a:avLst/>
          </a:prstGeom>
          <a:noFill/>
          <a:ln>
            <a:noFill/>
          </a:ln>
        </p:spPr>
        <p:txBody>
          <a:bodyPr spcFirstLastPara="1" wrap="square" lIns="0" tIns="0" rIns="0" bIns="0" anchor="t" anchorCtr="0">
            <a:noAutofit/>
          </a:bodyPr>
          <a:lstStyle/>
          <a:p>
            <a:pPr marL="0" marR="0" lvl="0" indent="0" algn="just" rtl="0">
              <a:lnSpc>
                <a:spcPct val="216500"/>
              </a:lnSpc>
              <a:spcBef>
                <a:spcPts val="0"/>
              </a:spcBef>
              <a:spcAft>
                <a:spcPts val="0"/>
              </a:spcAft>
              <a:buNone/>
            </a:pPr>
            <a:r>
              <a:rPr lang="en-US" sz="3600">
                <a:solidFill>
                  <a:schemeClr val="dk1"/>
                </a:solidFill>
                <a:latin typeface="Calibri"/>
                <a:ea typeface="Calibri"/>
                <a:cs typeface="Calibri"/>
                <a:sym typeface="Calibri"/>
              </a:rPr>
              <a:t>Causado por </a:t>
            </a:r>
            <a:r>
              <a:rPr lang="en-US" sz="3600" i="1">
                <a:solidFill>
                  <a:schemeClr val="dk1"/>
                </a:solidFill>
                <a:latin typeface="Calibri"/>
                <a:ea typeface="Calibri"/>
                <a:cs typeface="Calibri"/>
                <a:sym typeface="Calibri"/>
              </a:rPr>
              <a:t>Mycobacterium leprae</a:t>
            </a:r>
            <a:endParaRPr sz="3600" b="0" i="1"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70616d67ba_9_31"/>
          <p:cNvSpPr/>
          <p:nvPr/>
        </p:nvSpPr>
        <p:spPr>
          <a:xfrm>
            <a:off x="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g70616d67ba_9_31"/>
          <p:cNvGrpSpPr/>
          <p:nvPr/>
        </p:nvGrpSpPr>
        <p:grpSpPr>
          <a:xfrm>
            <a:off x="190297" y="4761082"/>
            <a:ext cx="6070924" cy="1674622"/>
            <a:chOff x="0" y="651675"/>
            <a:chExt cx="6472200" cy="2232829"/>
          </a:xfrm>
        </p:grpSpPr>
        <p:sp>
          <p:nvSpPr>
            <p:cNvPr id="571" name="Google Shape;571;g70616d67ba_9_31"/>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8000">
                  <a:solidFill>
                    <a:srgbClr val="FFFFFF"/>
                  </a:solidFill>
                  <a:latin typeface="Montserrat"/>
                  <a:ea typeface="Montserrat"/>
                  <a:cs typeface="Montserrat"/>
                  <a:sym typeface="Montserrat"/>
                </a:rPr>
                <a:t>Visão Geral</a:t>
              </a:r>
              <a:endParaRPr sz="8000">
                <a:latin typeface="Montserrat"/>
                <a:ea typeface="Montserrat"/>
                <a:cs typeface="Montserrat"/>
                <a:sym typeface="Montserrat"/>
              </a:endParaRPr>
            </a:p>
          </p:txBody>
        </p:sp>
        <p:sp>
          <p:nvSpPr>
            <p:cNvPr id="572" name="Google Shape;572;g70616d67ba_9_31"/>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73" name="Google Shape;573;g70616d67ba_9_31"/>
          <p:cNvSpPr txBox="1"/>
          <p:nvPr/>
        </p:nvSpPr>
        <p:spPr>
          <a:xfrm>
            <a:off x="8357719" y="6526097"/>
            <a:ext cx="3654600" cy="4812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Transmitida pela saliva das vias superiores;</a:t>
            </a:r>
            <a:endParaRPr/>
          </a:p>
        </p:txBody>
      </p:sp>
      <p:sp>
        <p:nvSpPr>
          <p:cNvPr id="574" name="Google Shape;574;g70616d67ba_9_31"/>
          <p:cNvSpPr txBox="1"/>
          <p:nvPr/>
        </p:nvSpPr>
        <p:spPr>
          <a:xfrm>
            <a:off x="8357725" y="2617775"/>
            <a:ext cx="66624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Infecções na pele, caracterizada por manchas pardas, esbranquiçadas ou vermelhas;</a:t>
            </a:r>
            <a:endParaRPr/>
          </a:p>
        </p:txBody>
      </p:sp>
      <p:sp>
        <p:nvSpPr>
          <p:cNvPr id="575" name="Google Shape;575;g70616d67ba_9_31"/>
          <p:cNvSpPr txBox="1"/>
          <p:nvPr/>
        </p:nvSpPr>
        <p:spPr>
          <a:xfrm>
            <a:off x="8357720" y="4909956"/>
            <a:ext cx="3654600" cy="467100"/>
          </a:xfrm>
          <a:prstGeom prst="rect">
            <a:avLst/>
          </a:prstGeom>
          <a:noFill/>
          <a:ln>
            <a:noFill/>
          </a:ln>
        </p:spPr>
        <p:txBody>
          <a:bodyPr spcFirstLastPara="1" wrap="square" lIns="0" tIns="0" rIns="0" bIns="0" anchor="t" anchorCtr="0">
            <a:noAutofit/>
          </a:bodyPr>
          <a:lstStyle/>
          <a:p>
            <a:pPr marL="457200" marR="0" lvl="0" indent="-406400" algn="l" rtl="0">
              <a:lnSpc>
                <a:spcPct val="139964"/>
              </a:lnSpc>
              <a:spcBef>
                <a:spcPts val="0"/>
              </a:spcBef>
              <a:spcAft>
                <a:spcPts val="0"/>
              </a:spcAft>
              <a:buClr>
                <a:srgbClr val="74AEDB"/>
              </a:buClr>
              <a:buSzPts val="2800"/>
              <a:buFont typeface="Montserrat Light"/>
              <a:buChar char="●"/>
            </a:pPr>
            <a:r>
              <a:rPr lang="en-US" sz="2800">
                <a:solidFill>
                  <a:srgbClr val="74AEDB"/>
                </a:solidFill>
                <a:latin typeface="Montserrat Light"/>
                <a:ea typeface="Montserrat Light"/>
                <a:cs typeface="Montserrat Light"/>
                <a:sym typeface="Montserrat Light"/>
              </a:rPr>
              <a:t>Muito rara atualmente;</a:t>
            </a:r>
            <a:endParaRPr/>
          </a:p>
        </p:txBody>
      </p:sp>
      <p:pic>
        <p:nvPicPr>
          <p:cNvPr id="576" name="Google Shape;576;g70616d67ba_9_31"/>
          <p:cNvPicPr preferRelativeResize="0"/>
          <p:nvPr/>
        </p:nvPicPr>
        <p:blipFill>
          <a:blip r:embed="rId3">
            <a:alphaModFix/>
          </a:blip>
          <a:stretch>
            <a:fillRect/>
          </a:stretch>
        </p:blipFill>
        <p:spPr>
          <a:xfrm>
            <a:off x="13008926" y="6435700"/>
            <a:ext cx="5279074" cy="39593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g70616d67ba_1_48"/>
          <p:cNvGrpSpPr/>
          <p:nvPr/>
        </p:nvGrpSpPr>
        <p:grpSpPr>
          <a:xfrm>
            <a:off x="-3755803" y="5701407"/>
            <a:ext cx="13462283" cy="1278675"/>
            <a:chOff x="-7899414" y="1905442"/>
            <a:chExt cx="14352114" cy="1704900"/>
          </a:xfrm>
        </p:grpSpPr>
        <p:sp>
          <p:nvSpPr>
            <p:cNvPr id="582" name="Google Shape;582;g70616d67ba_1_48"/>
            <p:cNvSpPr txBox="1"/>
            <p:nvPr/>
          </p:nvSpPr>
          <p:spPr>
            <a:xfrm>
              <a:off x="-7899414" y="1905442"/>
              <a:ext cx="6472200" cy="17049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4000">
                  <a:solidFill>
                    <a:srgbClr val="FFFFFF"/>
                  </a:solidFill>
                </a:rPr>
                <a:t>Mycobacterium leprae</a:t>
              </a:r>
              <a:endParaRPr sz="4000"/>
            </a:p>
          </p:txBody>
        </p:sp>
        <p:sp>
          <p:nvSpPr>
            <p:cNvPr id="583" name="Google Shape;583;g70616d67ba_1_48"/>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ctr" rtl="0">
                <a:lnSpc>
                  <a:spcPct val="213333"/>
                </a:lnSpc>
                <a:spcBef>
                  <a:spcPts val="0"/>
                </a:spcBef>
                <a:spcAft>
                  <a:spcPts val="0"/>
                </a:spcAft>
                <a:buNone/>
              </a:pPr>
              <a:r>
                <a:rPr lang="en-US" sz="2400">
                  <a:solidFill>
                    <a:srgbClr val="FFFFFF"/>
                  </a:solidFill>
                  <a:latin typeface="Calibri"/>
                  <a:ea typeface="Calibri"/>
                  <a:cs typeface="Calibri"/>
                  <a:sym typeface="Calibri"/>
                </a:rPr>
                <a:t>Penetracao direta de bacterias</a:t>
              </a:r>
              <a:endParaRPr sz="2400" b="0" i="0" u="none" strike="noStrike" cap="none">
                <a:solidFill>
                  <a:srgbClr val="FFFFFF"/>
                </a:solidFill>
                <a:latin typeface="Calibri"/>
                <a:ea typeface="Calibri"/>
                <a:cs typeface="Calibri"/>
                <a:sym typeface="Calibri"/>
              </a:endParaRPr>
            </a:p>
          </p:txBody>
        </p:sp>
      </p:grpSp>
      <p:sp>
        <p:nvSpPr>
          <p:cNvPr id="584" name="Google Shape;584;g70616d67ba_1_48"/>
          <p:cNvSpPr txBox="1"/>
          <p:nvPr/>
        </p:nvSpPr>
        <p:spPr>
          <a:xfrm>
            <a:off x="10696725" y="3732725"/>
            <a:ext cx="5828700" cy="18120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Gram Positivo (+)</a:t>
            </a:r>
            <a:endParaRPr sz="3600"/>
          </a:p>
        </p:txBody>
      </p:sp>
      <p:pic>
        <p:nvPicPr>
          <p:cNvPr id="585" name="Google Shape;585;g70616d67ba_1_48"/>
          <p:cNvPicPr preferRelativeResize="0"/>
          <p:nvPr/>
        </p:nvPicPr>
        <p:blipFill rotWithShape="1">
          <a:blip r:embed="rId3">
            <a:alphaModFix/>
          </a:blip>
          <a:srcRect l="37397" r="37397"/>
          <a:stretch/>
        </p:blipFill>
        <p:spPr>
          <a:xfrm>
            <a:off x="-203894" y="-113472"/>
            <a:ext cx="3667451" cy="10513944"/>
          </a:xfrm>
          <a:prstGeom prst="rect">
            <a:avLst/>
          </a:prstGeom>
          <a:noFill/>
          <a:ln>
            <a:noFill/>
          </a:ln>
        </p:spPr>
      </p:pic>
      <p:sp>
        <p:nvSpPr>
          <p:cNvPr id="586" name="Google Shape;586;g70616d67ba_1_48"/>
          <p:cNvSpPr txBox="1"/>
          <p:nvPr/>
        </p:nvSpPr>
        <p:spPr>
          <a:xfrm>
            <a:off x="10696725" y="971025"/>
            <a:ext cx="8355600" cy="4671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Bacilo de extremidades arredondadas Álcool-Ácido resistentes</a:t>
            </a:r>
            <a:endParaRPr sz="3600">
              <a:solidFill>
                <a:srgbClr val="74AEDB"/>
              </a:solidFill>
              <a:latin typeface="Montserrat Light"/>
              <a:ea typeface="Montserrat Light"/>
              <a:cs typeface="Montserrat Light"/>
              <a:sym typeface="Montserrat Light"/>
            </a:endParaRPr>
          </a:p>
          <a:p>
            <a:pPr marL="457200" marR="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p:txBody>
      </p:sp>
      <p:sp>
        <p:nvSpPr>
          <p:cNvPr id="587" name="Google Shape;587;g70616d67ba_1_48"/>
          <p:cNvSpPr txBox="1"/>
          <p:nvPr/>
        </p:nvSpPr>
        <p:spPr>
          <a:xfrm>
            <a:off x="10696730" y="8186950"/>
            <a:ext cx="6758100" cy="4812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Hanseniase</a:t>
            </a:r>
            <a:endParaRPr sz="3600"/>
          </a:p>
        </p:txBody>
      </p:sp>
      <p:pic>
        <p:nvPicPr>
          <p:cNvPr id="588" name="Google Shape;588;g70616d67ba_1_48"/>
          <p:cNvPicPr preferRelativeResize="0"/>
          <p:nvPr/>
        </p:nvPicPr>
        <p:blipFill rotWithShape="1">
          <a:blip r:embed="rId4">
            <a:alphaModFix/>
          </a:blip>
          <a:srcRect l="4945" r="30157"/>
          <a:stretch/>
        </p:blipFill>
        <p:spPr>
          <a:xfrm>
            <a:off x="-330500" y="-113475"/>
            <a:ext cx="3794050" cy="10513950"/>
          </a:xfrm>
          <a:prstGeom prst="rect">
            <a:avLst/>
          </a:prstGeom>
          <a:noFill/>
          <a:ln>
            <a:noFill/>
          </a:ln>
        </p:spPr>
      </p:pic>
      <p:pic>
        <p:nvPicPr>
          <p:cNvPr id="589" name="Google Shape;589;g70616d67ba_1_48"/>
          <p:cNvPicPr preferRelativeResize="0"/>
          <p:nvPr/>
        </p:nvPicPr>
        <p:blipFill rotWithShape="1">
          <a:blip r:embed="rId5">
            <a:alphaModFix/>
          </a:blip>
          <a:srcRect/>
          <a:stretch/>
        </p:blipFill>
        <p:spPr>
          <a:xfrm rot="2102064">
            <a:off x="-3120980" y="-417153"/>
            <a:ext cx="9338091" cy="11013306"/>
          </a:xfrm>
          <a:prstGeom prst="rect">
            <a:avLst/>
          </a:prstGeom>
          <a:noFill/>
          <a:ln>
            <a:noFill/>
          </a:ln>
        </p:spPr>
      </p:pic>
      <p:sp>
        <p:nvSpPr>
          <p:cNvPr id="590" name="Google Shape;590;g70616d67ba_1_48"/>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g70616d67ba_1_48"/>
          <p:cNvSpPr txBox="1"/>
          <p:nvPr/>
        </p:nvSpPr>
        <p:spPr>
          <a:xfrm>
            <a:off x="3463475" y="4290875"/>
            <a:ext cx="6468900" cy="268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b="1">
                <a:solidFill>
                  <a:srgbClr val="FFFFFF"/>
                </a:solidFill>
                <a:latin typeface="Montserrat"/>
                <a:ea typeface="Montserrat"/>
                <a:cs typeface="Montserrat"/>
                <a:sym typeface="Montserrat"/>
              </a:rPr>
              <a:t>Mycobacterium Leprae</a:t>
            </a:r>
            <a:endParaRPr sz="3000" b="1">
              <a:solidFill>
                <a:srgbClr val="FFFFFF"/>
              </a:solidFill>
              <a:latin typeface="Montserrat"/>
              <a:ea typeface="Montserrat"/>
              <a:cs typeface="Montserrat"/>
              <a:sym typeface="Montserrat"/>
            </a:endParaRPr>
          </a:p>
        </p:txBody>
      </p:sp>
      <p:sp>
        <p:nvSpPr>
          <p:cNvPr id="592" name="Google Shape;592;g70616d67ba_1_48"/>
          <p:cNvSpPr txBox="1"/>
          <p:nvPr/>
        </p:nvSpPr>
        <p:spPr>
          <a:xfrm>
            <a:off x="10696730" y="5220188"/>
            <a:ext cx="6758100" cy="481200"/>
          </a:xfrm>
          <a:prstGeom prst="rect">
            <a:avLst/>
          </a:prstGeom>
          <a:noFill/>
          <a:ln>
            <a:noFill/>
          </a:ln>
        </p:spPr>
        <p:txBody>
          <a:bodyPr spcFirstLastPara="1" wrap="square" lIns="0" tIns="0" rIns="0" bIns="0" anchor="t" anchorCtr="0">
            <a:noAutofit/>
          </a:bodyPr>
          <a:lstStyle/>
          <a:p>
            <a:pPr marL="45720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Genoma reduzido</a:t>
            </a:r>
            <a:endParaRPr sz="3600">
              <a:solidFill>
                <a:srgbClr val="74AEDB"/>
              </a:solidFill>
              <a:latin typeface="Montserrat Light"/>
              <a:ea typeface="Montserrat Light"/>
              <a:cs typeface="Montserrat Light"/>
              <a:sym typeface="Montserrat Light"/>
            </a:endParaRPr>
          </a:p>
          <a:p>
            <a:pPr marL="457200" lvl="0" indent="0" algn="l" rtl="0">
              <a:lnSpc>
                <a:spcPct val="139964"/>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Menor diversidade de PIM</a:t>
            </a:r>
            <a:endParaRPr sz="3600">
              <a:solidFill>
                <a:srgbClr val="74AEDB"/>
              </a:solidFill>
              <a:latin typeface="Montserrat Light"/>
              <a:ea typeface="Montserrat Light"/>
              <a:cs typeface="Montserrat Light"/>
              <a:sym typeface="Montserrat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596"/>
        <p:cNvGrpSpPr/>
        <p:nvPr/>
      </p:nvGrpSpPr>
      <p:grpSpPr>
        <a:xfrm>
          <a:off x="0" y="0"/>
          <a:ext cx="0" cy="0"/>
          <a:chOff x="0" y="0"/>
          <a:chExt cx="0" cy="0"/>
        </a:xfrm>
      </p:grpSpPr>
      <p:sp>
        <p:nvSpPr>
          <p:cNvPr id="597" name="Google Shape;597;g70616d67ba_4_18"/>
          <p:cNvSpPr/>
          <p:nvPr/>
        </p:nvSpPr>
        <p:spPr>
          <a:xfrm>
            <a:off x="-327723" y="5064657"/>
            <a:ext cx="8973900" cy="56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g70616d67ba_4_18"/>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pic>
        <p:nvPicPr>
          <p:cNvPr id="599" name="Google Shape;599;g70616d67ba_4_18"/>
          <p:cNvPicPr preferRelativeResize="0"/>
          <p:nvPr/>
        </p:nvPicPr>
        <p:blipFill rotWithShape="1">
          <a:blip r:embed="rId3">
            <a:alphaModFix/>
          </a:blip>
          <a:srcRect t="1428" b="1428"/>
          <a:stretch/>
        </p:blipFill>
        <p:spPr>
          <a:xfrm>
            <a:off x="-262630" y="-221521"/>
            <a:ext cx="8908815" cy="5769795"/>
          </a:xfrm>
          <a:prstGeom prst="rect">
            <a:avLst/>
          </a:prstGeom>
          <a:noFill/>
          <a:ln>
            <a:noFill/>
          </a:ln>
        </p:spPr>
      </p:pic>
      <p:pic>
        <p:nvPicPr>
          <p:cNvPr id="600" name="Google Shape;600;g70616d67ba_4_18"/>
          <p:cNvPicPr preferRelativeResize="0"/>
          <p:nvPr/>
        </p:nvPicPr>
        <p:blipFill rotWithShape="1">
          <a:blip r:embed="rId4">
            <a:alphaModFix/>
          </a:blip>
          <a:srcRect/>
          <a:stretch/>
        </p:blipFill>
        <p:spPr>
          <a:xfrm>
            <a:off x="15762870" y="7900679"/>
            <a:ext cx="1496429" cy="1496429"/>
          </a:xfrm>
          <a:prstGeom prst="rect">
            <a:avLst/>
          </a:prstGeom>
          <a:noFill/>
          <a:ln>
            <a:noFill/>
          </a:ln>
        </p:spPr>
      </p:pic>
      <p:grpSp>
        <p:nvGrpSpPr>
          <p:cNvPr id="601" name="Google Shape;601;g70616d67ba_4_18"/>
          <p:cNvGrpSpPr/>
          <p:nvPr/>
        </p:nvGrpSpPr>
        <p:grpSpPr>
          <a:xfrm>
            <a:off x="9731440" y="907533"/>
            <a:ext cx="7574901" cy="4036050"/>
            <a:chOff x="-6304" y="-161567"/>
            <a:chExt cx="10038300" cy="5381400"/>
          </a:xfrm>
        </p:grpSpPr>
        <p:sp>
          <p:nvSpPr>
            <p:cNvPr id="602" name="Google Shape;602;g70616d67ba_4_18"/>
            <p:cNvSpPr txBox="1"/>
            <p:nvPr/>
          </p:nvSpPr>
          <p:spPr>
            <a:xfrm>
              <a:off x="-6304" y="-161567"/>
              <a:ext cx="10038300" cy="5381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sz="3200" b="1">
                <a:solidFill>
                  <a:srgbClr val="FFFFFF"/>
                </a:solidFill>
                <a:latin typeface="Montserrat"/>
                <a:ea typeface="Montserrat"/>
                <a:cs typeface="Montserrat"/>
                <a:sym typeface="Montserrat"/>
              </a:endParaRPr>
            </a:p>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Não há técnicas conclusivas para cultivo in vitro.</a:t>
              </a:r>
              <a:endParaRPr sz="3200" b="1">
                <a:solidFill>
                  <a:srgbClr val="FFFFFF"/>
                </a:solidFill>
                <a:latin typeface="Montserrat"/>
                <a:ea typeface="Montserrat"/>
                <a:cs typeface="Montserrat"/>
                <a:sym typeface="Montserrat"/>
              </a:endParaRPr>
            </a:p>
            <a:p>
              <a:pPr marL="0" marR="0" lvl="0" indent="0" algn="l" rtl="0">
                <a:lnSpc>
                  <a:spcPct val="120000"/>
                </a:lnSpc>
                <a:spcBef>
                  <a:spcPts val="0"/>
                </a:spcBef>
                <a:spcAft>
                  <a:spcPts val="0"/>
                </a:spcAft>
                <a:buNone/>
              </a:pPr>
              <a:endParaRPr sz="3200" b="1">
                <a:solidFill>
                  <a:srgbClr val="FFFFFF"/>
                </a:solidFill>
                <a:latin typeface="Montserrat"/>
                <a:ea typeface="Montserrat"/>
                <a:cs typeface="Montserrat"/>
                <a:sym typeface="Montserrat"/>
              </a:endParaRPr>
            </a:p>
            <a:p>
              <a:pPr marL="0" marR="0" lvl="0" indent="0" algn="l" rtl="0">
                <a:lnSpc>
                  <a:spcPct val="120000"/>
                </a:lnSpc>
                <a:spcBef>
                  <a:spcPts val="0"/>
                </a:spcBef>
                <a:spcAft>
                  <a:spcPts val="0"/>
                </a:spcAft>
                <a:buNone/>
              </a:pPr>
              <a:endParaRPr sz="3200" b="1">
                <a:solidFill>
                  <a:srgbClr val="FFFFFF"/>
                </a:solidFill>
                <a:latin typeface="Montserrat"/>
                <a:ea typeface="Montserrat"/>
                <a:cs typeface="Montserrat"/>
                <a:sym typeface="Montserrat"/>
              </a:endParaRPr>
            </a:p>
            <a:p>
              <a:pPr marL="0" marR="0" lvl="0" indent="0" algn="l" rtl="0">
                <a:lnSpc>
                  <a:spcPct val="120000"/>
                </a:lnSpc>
                <a:spcBef>
                  <a:spcPts val="0"/>
                </a:spcBef>
                <a:spcAft>
                  <a:spcPts val="0"/>
                </a:spcAft>
                <a:buNone/>
              </a:pPr>
              <a:r>
                <a:rPr lang="en-US" sz="2800">
                  <a:solidFill>
                    <a:srgbClr val="FFFFFF"/>
                  </a:solidFill>
                  <a:latin typeface="Montserrat"/>
                  <a:ea typeface="Montserrat"/>
                  <a:cs typeface="Montserrat"/>
                  <a:sym typeface="Montserrat"/>
                </a:rPr>
                <a:t>Utilização de cultivo in vivo em indivíduos imunocompetentes.</a:t>
              </a:r>
              <a:endParaRPr sz="2800">
                <a:solidFill>
                  <a:srgbClr val="FFFFFF"/>
                </a:solidFill>
                <a:latin typeface="Montserrat"/>
                <a:ea typeface="Montserrat"/>
                <a:cs typeface="Montserrat"/>
                <a:sym typeface="Montserrat"/>
              </a:endParaRPr>
            </a:p>
            <a:p>
              <a:pPr marL="0" marR="0" lvl="0" indent="0" algn="l" rtl="0">
                <a:lnSpc>
                  <a:spcPct val="120000"/>
                </a:lnSpc>
                <a:spcBef>
                  <a:spcPts val="0"/>
                </a:spcBef>
                <a:spcAft>
                  <a:spcPts val="0"/>
                </a:spcAft>
                <a:buNone/>
              </a:pPr>
              <a:endParaRPr sz="2800">
                <a:solidFill>
                  <a:srgbClr val="FFFFFF"/>
                </a:solidFill>
                <a:latin typeface="Montserrat"/>
                <a:ea typeface="Montserrat"/>
                <a:cs typeface="Montserrat"/>
                <a:sym typeface="Montserrat"/>
              </a:endParaRPr>
            </a:p>
            <a:p>
              <a:pPr marL="457200" marR="0" lvl="0" indent="-406400" algn="l" rtl="0">
                <a:lnSpc>
                  <a:spcPct val="12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Estudo de Shepard</a:t>
              </a:r>
              <a:endParaRPr sz="2800">
                <a:solidFill>
                  <a:srgbClr val="FFFFFF"/>
                </a:solidFill>
                <a:latin typeface="Montserrat"/>
                <a:ea typeface="Montserrat"/>
                <a:cs typeface="Montserrat"/>
                <a:sym typeface="Montserrat"/>
              </a:endParaRPr>
            </a:p>
            <a:p>
              <a:pPr marL="914400" marR="0" lvl="0" indent="0" algn="l" rtl="0">
                <a:lnSpc>
                  <a:spcPct val="120000"/>
                </a:lnSpc>
                <a:spcBef>
                  <a:spcPts val="0"/>
                </a:spcBef>
                <a:spcAft>
                  <a:spcPts val="0"/>
                </a:spcAft>
                <a:buNone/>
              </a:pPr>
              <a:r>
                <a:rPr lang="en-US" sz="2800">
                  <a:solidFill>
                    <a:srgbClr val="FFFFFF"/>
                  </a:solidFill>
                  <a:latin typeface="Montserrat"/>
                  <a:ea typeface="Montserrat"/>
                  <a:cs typeface="Montserrat"/>
                  <a:sym typeface="Montserrat"/>
                </a:rPr>
                <a:t>								</a:t>
              </a:r>
              <a:endParaRPr sz="2800">
                <a:solidFill>
                  <a:srgbClr val="FFFFFF"/>
                </a:solidFill>
                <a:latin typeface="Montserrat"/>
                <a:ea typeface="Montserrat"/>
                <a:cs typeface="Montserrat"/>
                <a:sym typeface="Montserrat"/>
              </a:endParaRPr>
            </a:p>
            <a:p>
              <a:pPr marL="457200" marR="0" lvl="0" indent="-406400" algn="l" rtl="0">
                <a:lnSpc>
                  <a:spcPct val="12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Biomodelos ideais</a:t>
              </a:r>
              <a:endParaRPr sz="2800">
                <a:solidFill>
                  <a:srgbClr val="FFFFFF"/>
                </a:solidFill>
                <a:latin typeface="Montserrat"/>
                <a:ea typeface="Montserrat"/>
                <a:cs typeface="Montserrat"/>
                <a:sym typeface="Montserrat"/>
              </a:endParaRPr>
            </a:p>
          </p:txBody>
        </p:sp>
        <p:sp>
          <p:nvSpPr>
            <p:cNvPr id="603" name="Google Shape;603;g70616d67ba_4_18"/>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607"/>
        <p:cNvGrpSpPr/>
        <p:nvPr/>
      </p:nvGrpSpPr>
      <p:grpSpPr>
        <a:xfrm>
          <a:off x="0" y="0"/>
          <a:ext cx="0" cy="0"/>
          <a:chOff x="0" y="0"/>
          <a:chExt cx="0" cy="0"/>
        </a:xfrm>
      </p:grpSpPr>
      <p:sp>
        <p:nvSpPr>
          <p:cNvPr id="608" name="Google Shape;608;g70616d67ba_2_81"/>
          <p:cNvSpPr/>
          <p:nvPr/>
        </p:nvSpPr>
        <p:spPr>
          <a:xfrm>
            <a:off x="-290351" y="-151209"/>
            <a:ext cx="3905100" cy="10627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g70616d67ba_2_81"/>
          <p:cNvSpPr txBox="1"/>
          <p:nvPr/>
        </p:nvSpPr>
        <p:spPr>
          <a:xfrm rot="-5400000">
            <a:off x="-2346289" y="4219649"/>
            <a:ext cx="8232000" cy="1845300"/>
          </a:xfrm>
          <a:prstGeom prst="rect">
            <a:avLst/>
          </a:prstGeom>
          <a:noFill/>
          <a:ln>
            <a:noFill/>
          </a:ln>
        </p:spPr>
        <p:txBody>
          <a:bodyPr spcFirstLastPara="1" wrap="square" lIns="0" tIns="0" rIns="0" bIns="0" anchor="t" anchorCtr="0">
            <a:noAutofit/>
          </a:bodyPr>
          <a:lstStyle/>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Patogenicidade e Virulencia</a:t>
            </a:r>
            <a:endParaRPr sz="5500" b="1">
              <a:solidFill>
                <a:srgbClr val="74AEDB"/>
              </a:solidFill>
              <a:latin typeface="Montserrat"/>
              <a:ea typeface="Montserrat"/>
              <a:cs typeface="Montserrat"/>
              <a:sym typeface="Montserrat"/>
            </a:endParaRPr>
          </a:p>
        </p:txBody>
      </p:sp>
      <p:grpSp>
        <p:nvGrpSpPr>
          <p:cNvPr id="610" name="Google Shape;610;g70616d67ba_2_81"/>
          <p:cNvGrpSpPr/>
          <p:nvPr/>
        </p:nvGrpSpPr>
        <p:grpSpPr>
          <a:xfrm>
            <a:off x="6390178" y="6211173"/>
            <a:ext cx="3870225" cy="3580021"/>
            <a:chOff x="0" y="0"/>
            <a:chExt cx="5160300" cy="4773362"/>
          </a:xfrm>
        </p:grpSpPr>
        <p:sp>
          <p:nvSpPr>
            <p:cNvPr id="611" name="Google Shape;611;g70616d67ba_2_81"/>
            <p:cNvSpPr txBox="1"/>
            <p:nvPr/>
          </p:nvSpPr>
          <p:spPr>
            <a:xfrm>
              <a:off x="0" y="0"/>
              <a:ext cx="5160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Desenvolvimento TT e VV</a:t>
              </a:r>
              <a:endParaRPr/>
            </a:p>
          </p:txBody>
        </p:sp>
        <p:sp>
          <p:nvSpPr>
            <p:cNvPr id="612" name="Google Shape;612;g70616d67ba_2_81"/>
            <p:cNvSpPr txBox="1"/>
            <p:nvPr/>
          </p:nvSpPr>
          <p:spPr>
            <a:xfrm>
              <a:off x="0" y="2334962"/>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a:p>
          </p:txBody>
        </p:sp>
      </p:grpSp>
      <p:grpSp>
        <p:nvGrpSpPr>
          <p:cNvPr id="613" name="Google Shape;613;g70616d67ba_2_81"/>
          <p:cNvGrpSpPr/>
          <p:nvPr/>
        </p:nvGrpSpPr>
        <p:grpSpPr>
          <a:xfrm>
            <a:off x="6390174" y="4229301"/>
            <a:ext cx="3870225" cy="2463871"/>
            <a:chOff x="-98000" y="-2298467"/>
            <a:chExt cx="5160300" cy="3285162"/>
          </a:xfrm>
        </p:grpSpPr>
        <p:sp>
          <p:nvSpPr>
            <p:cNvPr id="614" name="Google Shape;614;g70616d67ba_2_81"/>
            <p:cNvSpPr txBox="1"/>
            <p:nvPr/>
          </p:nvSpPr>
          <p:spPr>
            <a:xfrm>
              <a:off x="-98000" y="-2298467"/>
              <a:ext cx="5160300" cy="1295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endParaRPr/>
            </a:p>
          </p:txBody>
        </p:sp>
        <p:sp>
          <p:nvSpPr>
            <p:cNvPr id="615" name="Google Shape;615;g70616d67ba_2_81"/>
            <p:cNvSpPr txBox="1"/>
            <p:nvPr/>
          </p:nvSpPr>
          <p:spPr>
            <a:xfrm>
              <a:off x="-98000" y="-1451705"/>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2500">
                <a:solidFill>
                  <a:srgbClr val="FFFFFF"/>
                </a:solidFill>
                <a:latin typeface="Montserrat Light"/>
                <a:ea typeface="Montserrat Light"/>
                <a:cs typeface="Montserrat Light"/>
                <a:sym typeface="Montserrat Light"/>
              </a:endParaRPr>
            </a:p>
          </p:txBody>
        </p:sp>
      </p:grpSp>
      <p:pic>
        <p:nvPicPr>
          <p:cNvPr id="616" name="Google Shape;616;g70616d67ba_2_81"/>
          <p:cNvPicPr preferRelativeResize="0"/>
          <p:nvPr/>
        </p:nvPicPr>
        <p:blipFill rotWithShape="1">
          <a:blip r:embed="rId3">
            <a:alphaModFix/>
          </a:blip>
          <a:srcRect/>
          <a:stretch/>
        </p:blipFill>
        <p:spPr>
          <a:xfrm>
            <a:off x="4696133" y="1331173"/>
            <a:ext cx="984874" cy="984874"/>
          </a:xfrm>
          <a:prstGeom prst="rect">
            <a:avLst/>
          </a:prstGeom>
          <a:noFill/>
          <a:ln>
            <a:noFill/>
          </a:ln>
        </p:spPr>
      </p:pic>
      <p:pic>
        <p:nvPicPr>
          <p:cNvPr id="617" name="Google Shape;617;g70616d67ba_2_81"/>
          <p:cNvPicPr preferRelativeResize="0"/>
          <p:nvPr/>
        </p:nvPicPr>
        <p:blipFill>
          <a:blip r:embed="rId4">
            <a:alphaModFix/>
          </a:blip>
          <a:stretch>
            <a:fillRect/>
          </a:stretch>
        </p:blipFill>
        <p:spPr>
          <a:xfrm>
            <a:off x="10832825" y="725688"/>
            <a:ext cx="7042050" cy="8833225"/>
          </a:xfrm>
          <a:prstGeom prst="rect">
            <a:avLst/>
          </a:prstGeom>
          <a:noFill/>
          <a:ln>
            <a:noFill/>
          </a:ln>
        </p:spPr>
      </p:pic>
      <p:grpSp>
        <p:nvGrpSpPr>
          <p:cNvPr id="618" name="Google Shape;618;g70616d67ba_2_81"/>
          <p:cNvGrpSpPr/>
          <p:nvPr/>
        </p:nvGrpSpPr>
        <p:grpSpPr>
          <a:xfrm>
            <a:off x="6390178" y="3671223"/>
            <a:ext cx="16346825" cy="4509571"/>
            <a:chOff x="0" y="0"/>
            <a:chExt cx="21795767" cy="6012762"/>
          </a:xfrm>
        </p:grpSpPr>
        <p:sp>
          <p:nvSpPr>
            <p:cNvPr id="619" name="Google Shape;619;g70616d67ba_2_81"/>
            <p:cNvSpPr txBox="1"/>
            <p:nvPr/>
          </p:nvSpPr>
          <p:spPr>
            <a:xfrm>
              <a:off x="0" y="0"/>
              <a:ext cx="5160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Hospedeira obrigatória de macrofágos</a:t>
              </a:r>
              <a:endParaRPr/>
            </a:p>
          </p:txBody>
        </p:sp>
        <p:sp>
          <p:nvSpPr>
            <p:cNvPr id="620" name="Google Shape;620;g70616d67ba_2_81"/>
            <p:cNvSpPr txBox="1"/>
            <p:nvPr/>
          </p:nvSpPr>
          <p:spPr>
            <a:xfrm>
              <a:off x="16635467" y="3574362"/>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a:p>
          </p:txBody>
        </p:sp>
      </p:grpSp>
      <p:pic>
        <p:nvPicPr>
          <p:cNvPr id="621" name="Google Shape;621;g70616d67ba_2_81"/>
          <p:cNvPicPr preferRelativeResize="0"/>
          <p:nvPr/>
        </p:nvPicPr>
        <p:blipFill rotWithShape="1">
          <a:blip r:embed="rId3">
            <a:alphaModFix/>
          </a:blip>
          <a:srcRect/>
          <a:stretch/>
        </p:blipFill>
        <p:spPr>
          <a:xfrm>
            <a:off x="4696133" y="6211173"/>
            <a:ext cx="984874" cy="984874"/>
          </a:xfrm>
          <a:prstGeom prst="rect">
            <a:avLst/>
          </a:prstGeom>
          <a:noFill/>
          <a:ln>
            <a:noFill/>
          </a:ln>
        </p:spPr>
      </p:pic>
      <p:grpSp>
        <p:nvGrpSpPr>
          <p:cNvPr id="622" name="Google Shape;622;g70616d67ba_2_81"/>
          <p:cNvGrpSpPr/>
          <p:nvPr/>
        </p:nvGrpSpPr>
        <p:grpSpPr>
          <a:xfrm>
            <a:off x="6390178" y="1331173"/>
            <a:ext cx="4175025" cy="3580021"/>
            <a:chOff x="-406400" y="0"/>
            <a:chExt cx="5566700" cy="4773362"/>
          </a:xfrm>
        </p:grpSpPr>
        <p:sp>
          <p:nvSpPr>
            <p:cNvPr id="623" name="Google Shape;623;g70616d67ba_2_81"/>
            <p:cNvSpPr txBox="1"/>
            <p:nvPr/>
          </p:nvSpPr>
          <p:spPr>
            <a:xfrm>
              <a:off x="-406400" y="0"/>
              <a:ext cx="5160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Alta infectividade e baixa patogenicidade</a:t>
              </a:r>
              <a:endParaRPr/>
            </a:p>
          </p:txBody>
        </p:sp>
        <p:sp>
          <p:nvSpPr>
            <p:cNvPr id="624" name="Google Shape;624;g70616d67ba_2_81"/>
            <p:cNvSpPr txBox="1"/>
            <p:nvPr/>
          </p:nvSpPr>
          <p:spPr>
            <a:xfrm>
              <a:off x="0" y="2334962"/>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a:p>
          </p:txBody>
        </p:sp>
      </p:grpSp>
      <p:pic>
        <p:nvPicPr>
          <p:cNvPr id="625" name="Google Shape;625;g70616d67ba_2_81"/>
          <p:cNvPicPr preferRelativeResize="0"/>
          <p:nvPr/>
        </p:nvPicPr>
        <p:blipFill rotWithShape="1">
          <a:blip r:embed="rId3">
            <a:alphaModFix/>
          </a:blip>
          <a:srcRect/>
          <a:stretch/>
        </p:blipFill>
        <p:spPr>
          <a:xfrm>
            <a:off x="4696133" y="3771173"/>
            <a:ext cx="984874" cy="9848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629"/>
        <p:cNvGrpSpPr/>
        <p:nvPr/>
      </p:nvGrpSpPr>
      <p:grpSpPr>
        <a:xfrm>
          <a:off x="0" y="0"/>
          <a:ext cx="0" cy="0"/>
          <a:chOff x="0" y="0"/>
          <a:chExt cx="0" cy="0"/>
        </a:xfrm>
      </p:grpSpPr>
      <p:sp>
        <p:nvSpPr>
          <p:cNvPr id="630" name="Google Shape;630;g70616d67ba_4_117"/>
          <p:cNvSpPr/>
          <p:nvPr/>
        </p:nvSpPr>
        <p:spPr>
          <a:xfrm>
            <a:off x="-290351" y="-151209"/>
            <a:ext cx="3905100" cy="10627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g70616d67ba_4_117"/>
          <p:cNvSpPr txBox="1"/>
          <p:nvPr/>
        </p:nvSpPr>
        <p:spPr>
          <a:xfrm rot="-5400000">
            <a:off x="-2346289" y="4219649"/>
            <a:ext cx="8232000" cy="1845300"/>
          </a:xfrm>
          <a:prstGeom prst="rect">
            <a:avLst/>
          </a:prstGeom>
          <a:noFill/>
          <a:ln>
            <a:noFill/>
          </a:ln>
        </p:spPr>
        <p:txBody>
          <a:bodyPr spcFirstLastPara="1" wrap="square" lIns="0" tIns="0" rIns="0" bIns="0" anchor="t" anchorCtr="0">
            <a:noAutofit/>
          </a:bodyPr>
          <a:lstStyle/>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Manifestação </a:t>
            </a:r>
            <a:endParaRPr sz="5500" b="1">
              <a:solidFill>
                <a:srgbClr val="74AEDB"/>
              </a:solidFill>
              <a:latin typeface="Montserrat"/>
              <a:ea typeface="Montserrat"/>
              <a:cs typeface="Montserrat"/>
              <a:sym typeface="Montserrat"/>
            </a:endParaRPr>
          </a:p>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Clínica</a:t>
            </a:r>
            <a:endParaRPr sz="5500" b="1">
              <a:solidFill>
                <a:srgbClr val="74AEDB"/>
              </a:solidFill>
              <a:latin typeface="Montserrat"/>
              <a:ea typeface="Montserrat"/>
              <a:cs typeface="Montserrat"/>
              <a:sym typeface="Montserrat"/>
            </a:endParaRPr>
          </a:p>
        </p:txBody>
      </p:sp>
      <p:grpSp>
        <p:nvGrpSpPr>
          <p:cNvPr id="632" name="Google Shape;632;g70616d67ba_4_117"/>
          <p:cNvGrpSpPr/>
          <p:nvPr/>
        </p:nvGrpSpPr>
        <p:grpSpPr>
          <a:xfrm>
            <a:off x="6089275" y="1214448"/>
            <a:ext cx="3870228" cy="3405227"/>
            <a:chOff x="-401204" y="250767"/>
            <a:chExt cx="5160304" cy="4540303"/>
          </a:xfrm>
        </p:grpSpPr>
        <p:sp>
          <p:nvSpPr>
            <p:cNvPr id="633" name="Google Shape;633;g70616d67ba_4_117"/>
            <p:cNvSpPr txBox="1"/>
            <p:nvPr/>
          </p:nvSpPr>
          <p:spPr>
            <a:xfrm>
              <a:off x="-401200" y="250767"/>
              <a:ext cx="5160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Indeterminada</a:t>
              </a:r>
              <a:endParaRPr/>
            </a:p>
          </p:txBody>
        </p:sp>
        <p:sp>
          <p:nvSpPr>
            <p:cNvPr id="634" name="Google Shape;634;g70616d67ba_4_117"/>
            <p:cNvSpPr txBox="1"/>
            <p:nvPr/>
          </p:nvSpPr>
          <p:spPr>
            <a:xfrm>
              <a:off x="-401204" y="1313170"/>
              <a:ext cx="5160300" cy="3477900"/>
            </a:xfrm>
            <a:prstGeom prst="rect">
              <a:avLst/>
            </a:prstGeom>
            <a:noFill/>
            <a:ln>
              <a:noFill/>
            </a:ln>
          </p:spPr>
          <p:txBody>
            <a:bodyPr spcFirstLastPara="1" wrap="square" lIns="0" tIns="0" rIns="0" bIns="0" anchor="t" anchorCtr="0">
              <a:noAutofit/>
            </a:bodyPr>
            <a:lstStyle/>
            <a:p>
              <a:pPr marL="457200" marR="0" lvl="0" indent="-387350" algn="l" rtl="0">
                <a:lnSpc>
                  <a:spcPct val="150000"/>
                </a:lnSpc>
                <a:spcBef>
                  <a:spcPts val="0"/>
                </a:spcBef>
                <a:spcAft>
                  <a:spcPts val="0"/>
                </a:spcAft>
                <a:buClr>
                  <a:srgbClr val="FFFFFF"/>
                </a:buClr>
                <a:buSzPts val="2500"/>
                <a:buFont typeface="Montserrat Light"/>
                <a:buChar char="●"/>
              </a:pPr>
              <a:r>
                <a:rPr lang="en-US" sz="2500">
                  <a:solidFill>
                    <a:srgbClr val="FFFFFF"/>
                  </a:solidFill>
                  <a:latin typeface="Montserrat Light"/>
                  <a:ea typeface="Montserrat Light"/>
                  <a:cs typeface="Montserrat Light"/>
                  <a:sym typeface="Montserrat Light"/>
                </a:rPr>
                <a:t>Fase inicial que evolui para cura com auxílio do sistema imune.</a:t>
              </a:r>
              <a:endParaRPr sz="2500">
                <a:solidFill>
                  <a:srgbClr val="FFFFFF"/>
                </a:solidFill>
                <a:latin typeface="Montserrat Light"/>
                <a:ea typeface="Montserrat Light"/>
                <a:cs typeface="Montserrat Light"/>
                <a:sym typeface="Montserrat Light"/>
              </a:endParaRPr>
            </a:p>
            <a:p>
              <a:pPr marL="457200" marR="0" lvl="0" indent="-387350" algn="l" rtl="0">
                <a:lnSpc>
                  <a:spcPct val="150000"/>
                </a:lnSpc>
                <a:spcBef>
                  <a:spcPts val="0"/>
                </a:spcBef>
                <a:spcAft>
                  <a:spcPts val="0"/>
                </a:spcAft>
                <a:buClr>
                  <a:srgbClr val="FFFFFF"/>
                </a:buClr>
                <a:buSzPts val="2500"/>
                <a:buFont typeface="Montserrat Light"/>
                <a:buChar char="●"/>
              </a:pPr>
              <a:r>
                <a:rPr lang="en-US" sz="2500">
                  <a:solidFill>
                    <a:srgbClr val="FFFFFF"/>
                  </a:solidFill>
                  <a:latin typeface="Montserrat Light"/>
                  <a:ea typeface="Montserrat Light"/>
                  <a:cs typeface="Montserrat Light"/>
                  <a:sym typeface="Montserrat Light"/>
                </a:rPr>
                <a:t>Pequena mancha na pele.</a:t>
              </a:r>
              <a:endParaRPr sz="2500">
                <a:solidFill>
                  <a:srgbClr val="FFFFFF"/>
                </a:solidFill>
                <a:latin typeface="Montserrat Light"/>
                <a:ea typeface="Montserrat Light"/>
                <a:cs typeface="Montserrat Light"/>
                <a:sym typeface="Montserrat Light"/>
              </a:endParaRPr>
            </a:p>
          </p:txBody>
        </p:sp>
      </p:grpSp>
      <p:grpSp>
        <p:nvGrpSpPr>
          <p:cNvPr id="635" name="Google Shape;635;g70616d67ba_4_117"/>
          <p:cNvGrpSpPr/>
          <p:nvPr/>
        </p:nvGrpSpPr>
        <p:grpSpPr>
          <a:xfrm>
            <a:off x="12694925" y="1026298"/>
            <a:ext cx="4832550" cy="3730602"/>
            <a:chOff x="-827498" y="-100"/>
            <a:chExt cx="6443400" cy="4974136"/>
          </a:xfrm>
        </p:grpSpPr>
        <p:sp>
          <p:nvSpPr>
            <p:cNvPr id="636" name="Google Shape;636;g70616d67ba_4_117"/>
            <p:cNvSpPr txBox="1"/>
            <p:nvPr/>
          </p:nvSpPr>
          <p:spPr>
            <a:xfrm>
              <a:off x="-727200" y="-100"/>
              <a:ext cx="5160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Tuberculóide ou Paucibacilar</a:t>
              </a:r>
              <a:endParaRPr sz="3200" b="1">
                <a:solidFill>
                  <a:srgbClr val="FFFFFF"/>
                </a:solidFill>
                <a:latin typeface="Montserrat"/>
                <a:ea typeface="Montserrat"/>
                <a:cs typeface="Montserrat"/>
                <a:sym typeface="Montserrat"/>
              </a:endParaRPr>
            </a:p>
          </p:txBody>
        </p:sp>
        <p:sp>
          <p:nvSpPr>
            <p:cNvPr id="637" name="Google Shape;637;g70616d67ba_4_117"/>
            <p:cNvSpPr txBox="1"/>
            <p:nvPr/>
          </p:nvSpPr>
          <p:spPr>
            <a:xfrm>
              <a:off x="-827498" y="1729836"/>
              <a:ext cx="6443400" cy="3244200"/>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FFFFFF"/>
                </a:buClr>
                <a:buSzPts val="1800"/>
                <a:buFont typeface="Montserrat"/>
                <a:buChar char="●"/>
              </a:pPr>
              <a:r>
                <a:rPr lang="en-US" sz="1800">
                  <a:solidFill>
                    <a:srgbClr val="FFFFFF"/>
                  </a:solidFill>
                  <a:latin typeface="Montserrat"/>
                  <a:ea typeface="Montserrat"/>
                  <a:cs typeface="Montserrat"/>
                  <a:sym typeface="Montserrat"/>
                </a:rPr>
                <a:t>Forma mais benigna e localizada.</a:t>
              </a:r>
              <a:endParaRPr sz="1800">
                <a:solidFill>
                  <a:srgbClr val="FFFFFF"/>
                </a:solidFill>
                <a:latin typeface="Montserrat"/>
                <a:ea typeface="Montserrat"/>
                <a:cs typeface="Montserrat"/>
                <a:sym typeface="Montserrat"/>
              </a:endParaRPr>
            </a:p>
            <a:p>
              <a:pPr marL="457200" marR="0" lvl="0" indent="-342900" algn="l" rtl="0">
                <a:lnSpc>
                  <a:spcPct val="150000"/>
                </a:lnSpc>
                <a:spcBef>
                  <a:spcPts val="0"/>
                </a:spcBef>
                <a:spcAft>
                  <a:spcPts val="0"/>
                </a:spcAft>
                <a:buClr>
                  <a:srgbClr val="FFFFFF"/>
                </a:buClr>
                <a:buSzPts val="1800"/>
                <a:buFont typeface="Montserrat"/>
                <a:buChar char="●"/>
              </a:pPr>
              <a:r>
                <a:rPr lang="en-US" sz="1800">
                  <a:solidFill>
                    <a:srgbClr val="FFFFFF"/>
                  </a:solidFill>
                  <a:latin typeface="Montserrat"/>
                  <a:ea typeface="Montserrat"/>
                  <a:cs typeface="Montserrat"/>
                  <a:sym typeface="Montserrat"/>
                </a:rPr>
                <a:t> O sistema imune não consegue combatê-lo, mas impede  sua migração.</a:t>
              </a:r>
              <a:endParaRPr sz="1800">
                <a:solidFill>
                  <a:srgbClr val="FFFFFF"/>
                </a:solidFill>
                <a:latin typeface="Montserrat"/>
                <a:ea typeface="Montserrat"/>
                <a:cs typeface="Montserrat"/>
                <a:sym typeface="Montserrat"/>
              </a:endParaRPr>
            </a:p>
            <a:p>
              <a:pPr marL="457200" marR="0" lvl="0" indent="-342900" algn="l" rtl="0">
                <a:lnSpc>
                  <a:spcPct val="150000"/>
                </a:lnSpc>
                <a:spcBef>
                  <a:spcPts val="0"/>
                </a:spcBef>
                <a:spcAft>
                  <a:spcPts val="0"/>
                </a:spcAft>
                <a:buClr>
                  <a:srgbClr val="FFFFFF"/>
                </a:buClr>
                <a:buSzPts val="1800"/>
                <a:buFont typeface="Montserrat"/>
                <a:buChar char="●"/>
              </a:pPr>
              <a:r>
                <a:rPr lang="en-US" sz="1800">
                  <a:solidFill>
                    <a:srgbClr val="FFFFFF"/>
                  </a:solidFill>
                  <a:latin typeface="Montserrat"/>
                  <a:ea typeface="Montserrat"/>
                  <a:cs typeface="Montserrat"/>
                  <a:sym typeface="Montserrat"/>
                </a:rPr>
                <a:t>Manchas avermelhadas e bem definidas.</a:t>
              </a:r>
              <a:endParaRPr sz="1800">
                <a:solidFill>
                  <a:srgbClr val="FFFFFF"/>
                </a:solidFill>
                <a:latin typeface="Montserrat"/>
                <a:ea typeface="Montserrat"/>
                <a:cs typeface="Montserrat"/>
                <a:sym typeface="Montserrat"/>
              </a:endParaRPr>
            </a:p>
            <a:p>
              <a:pPr marL="0" marR="0" lvl="0" indent="0" algn="l" rtl="0">
                <a:lnSpc>
                  <a:spcPct val="150000"/>
                </a:lnSpc>
                <a:spcBef>
                  <a:spcPts val="0"/>
                </a:spcBef>
                <a:spcAft>
                  <a:spcPts val="0"/>
                </a:spcAft>
                <a:buSzPts val="1100"/>
                <a:buNone/>
              </a:pPr>
              <a:endParaRPr>
                <a:solidFill>
                  <a:srgbClr val="FFFFFF"/>
                </a:solidFill>
                <a:latin typeface="Montserrat"/>
                <a:ea typeface="Montserrat"/>
                <a:cs typeface="Montserrat"/>
                <a:sym typeface="Montserrat"/>
              </a:endParaRPr>
            </a:p>
          </p:txBody>
        </p:sp>
      </p:grpSp>
      <p:grpSp>
        <p:nvGrpSpPr>
          <p:cNvPr id="638" name="Google Shape;638;g70616d67ba_4_117"/>
          <p:cNvGrpSpPr/>
          <p:nvPr/>
        </p:nvGrpSpPr>
        <p:grpSpPr>
          <a:xfrm>
            <a:off x="5942762" y="5869876"/>
            <a:ext cx="4391100" cy="3675524"/>
            <a:chOff x="-694548" y="-111033"/>
            <a:chExt cx="5854800" cy="4900698"/>
          </a:xfrm>
        </p:grpSpPr>
        <p:sp>
          <p:nvSpPr>
            <p:cNvPr id="639" name="Google Shape;639;g70616d67ba_4_117"/>
            <p:cNvSpPr txBox="1"/>
            <p:nvPr/>
          </p:nvSpPr>
          <p:spPr>
            <a:xfrm>
              <a:off x="-477433" y="-111033"/>
              <a:ext cx="5160300" cy="1295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Dimorfa</a:t>
              </a:r>
              <a:endParaRPr/>
            </a:p>
          </p:txBody>
        </p:sp>
        <p:sp>
          <p:nvSpPr>
            <p:cNvPr id="640" name="Google Shape;640;g70616d67ba_4_117"/>
            <p:cNvSpPr txBox="1"/>
            <p:nvPr/>
          </p:nvSpPr>
          <p:spPr>
            <a:xfrm>
              <a:off x="-694548" y="884865"/>
              <a:ext cx="5854800" cy="3904800"/>
            </a:xfrm>
            <a:prstGeom prst="rect">
              <a:avLst/>
            </a:prstGeom>
            <a:noFill/>
            <a:ln>
              <a:noFill/>
            </a:ln>
          </p:spPr>
          <p:txBody>
            <a:bodyPr spcFirstLastPara="1" wrap="square" lIns="0" tIns="0" rIns="0" bIns="0" anchor="t" anchorCtr="0">
              <a:noAutofit/>
            </a:bodyPr>
            <a:lstStyle/>
            <a:p>
              <a:pPr marL="457200" marR="0" lvl="0" indent="-336550" algn="l" rtl="0">
                <a:lnSpc>
                  <a:spcPct val="150000"/>
                </a:lnSpc>
                <a:spcBef>
                  <a:spcPts val="0"/>
                </a:spcBef>
                <a:spcAft>
                  <a:spcPts val="0"/>
                </a:spcAft>
                <a:buClr>
                  <a:srgbClr val="FFFFFF"/>
                </a:buClr>
                <a:buSzPts val="1700"/>
                <a:buFont typeface="Montserrat Light"/>
                <a:buChar char="●"/>
              </a:pPr>
              <a:r>
                <a:rPr lang="en-US" sz="1700">
                  <a:solidFill>
                    <a:srgbClr val="FFFFFF"/>
                  </a:solidFill>
                  <a:latin typeface="Montserrat Light"/>
                  <a:ea typeface="Montserrat Light"/>
                  <a:cs typeface="Montserrat Light"/>
                  <a:sym typeface="Montserrat Light"/>
                </a:rPr>
                <a:t>Forma intermediária da doença que resulta de uma imunidade também intermediária. </a:t>
              </a:r>
              <a:endParaRPr sz="1700">
                <a:solidFill>
                  <a:srgbClr val="FFFFFF"/>
                </a:solidFill>
                <a:latin typeface="Montserrat Light"/>
                <a:ea typeface="Montserrat Light"/>
                <a:cs typeface="Montserrat Light"/>
                <a:sym typeface="Montserrat Light"/>
              </a:endParaRPr>
            </a:p>
            <a:p>
              <a:pPr marL="457200" marR="0" lvl="0" indent="-336550" algn="l" rtl="0">
                <a:lnSpc>
                  <a:spcPct val="150000"/>
                </a:lnSpc>
                <a:spcBef>
                  <a:spcPts val="0"/>
                </a:spcBef>
                <a:spcAft>
                  <a:spcPts val="0"/>
                </a:spcAft>
                <a:buClr>
                  <a:srgbClr val="FFFFFF"/>
                </a:buClr>
                <a:buSzPts val="1700"/>
                <a:buFont typeface="Montserrat Light"/>
                <a:buChar char="●"/>
              </a:pPr>
              <a:r>
                <a:rPr lang="en-US" sz="1700">
                  <a:solidFill>
                    <a:srgbClr val="FFFFFF"/>
                  </a:solidFill>
                  <a:latin typeface="Montserrat Light"/>
                  <a:ea typeface="Montserrat Light"/>
                  <a:cs typeface="Montserrat Light"/>
                  <a:sym typeface="Montserrat Light"/>
                </a:rPr>
                <a:t>Há mais manchas na pele que podem atingir grandes áreas da pele, envolvendo partes da pele sadia. Acomete os nervos próximos as lesões, podendo ocorrer neurites agudas de grave prognóstico.</a:t>
              </a:r>
              <a:endParaRPr sz="1700"/>
            </a:p>
          </p:txBody>
        </p:sp>
      </p:grpSp>
      <p:grpSp>
        <p:nvGrpSpPr>
          <p:cNvPr id="641" name="Google Shape;641;g70616d67ba_4_117"/>
          <p:cNvGrpSpPr/>
          <p:nvPr/>
        </p:nvGrpSpPr>
        <p:grpSpPr>
          <a:xfrm>
            <a:off x="12811725" y="5754290"/>
            <a:ext cx="5481007" cy="4355042"/>
            <a:chOff x="-769751" y="-211030"/>
            <a:chExt cx="7308009" cy="4240548"/>
          </a:xfrm>
        </p:grpSpPr>
        <p:sp>
          <p:nvSpPr>
            <p:cNvPr id="642" name="Google Shape;642;g70616d67ba_4_117"/>
            <p:cNvSpPr txBox="1"/>
            <p:nvPr/>
          </p:nvSpPr>
          <p:spPr>
            <a:xfrm>
              <a:off x="-769742" y="-211030"/>
              <a:ext cx="7308000" cy="702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Multibacilar ou Lepromatosa</a:t>
              </a:r>
              <a:endParaRPr sz="3200" b="1">
                <a:solidFill>
                  <a:srgbClr val="FFFFFF"/>
                </a:solidFill>
                <a:latin typeface="Montserrat"/>
                <a:ea typeface="Montserrat"/>
                <a:cs typeface="Montserrat"/>
                <a:sym typeface="Montserrat"/>
              </a:endParaRPr>
            </a:p>
          </p:txBody>
        </p:sp>
        <p:sp>
          <p:nvSpPr>
            <p:cNvPr id="643" name="Google Shape;643;g70616d67ba_4_117"/>
            <p:cNvSpPr txBox="1"/>
            <p:nvPr/>
          </p:nvSpPr>
          <p:spPr>
            <a:xfrm>
              <a:off x="-769751" y="953318"/>
              <a:ext cx="7115100" cy="3076200"/>
            </a:xfrm>
            <a:prstGeom prst="rect">
              <a:avLst/>
            </a:prstGeom>
            <a:noFill/>
            <a:ln>
              <a:noFill/>
            </a:ln>
          </p:spPr>
          <p:txBody>
            <a:bodyPr spcFirstLastPara="1" wrap="square" lIns="0" tIns="0" rIns="0" bIns="0" anchor="t" anchorCtr="0">
              <a:noAutofit/>
            </a:bodyPr>
            <a:lstStyle/>
            <a:p>
              <a:pPr marL="457200" lvl="0" indent="-336550" algn="l" rtl="0">
                <a:lnSpc>
                  <a:spcPct val="150000"/>
                </a:lnSpc>
                <a:spcBef>
                  <a:spcPts val="0"/>
                </a:spcBef>
                <a:spcAft>
                  <a:spcPts val="0"/>
                </a:spcAft>
                <a:buClr>
                  <a:schemeClr val="lt1"/>
                </a:buClr>
                <a:buSzPts val="1700"/>
                <a:buFont typeface="Montserrat Light"/>
                <a:buChar char="●"/>
              </a:pPr>
              <a:r>
                <a:rPr lang="en-US" sz="1700">
                  <a:solidFill>
                    <a:schemeClr val="lt1"/>
                  </a:solidFill>
                  <a:latin typeface="Montserrat Light"/>
                  <a:ea typeface="Montserrat Light"/>
                  <a:cs typeface="Montserrat Light"/>
                  <a:sym typeface="Montserrat Light"/>
                </a:rPr>
                <a:t>Manifestação grave e contagiosa da doença, caracterizada pela presença de 6 ou mais lesões de pele com muitos bacilos. </a:t>
              </a:r>
              <a:endParaRPr sz="1700">
                <a:solidFill>
                  <a:schemeClr val="lt1"/>
                </a:solidFill>
                <a:latin typeface="Montserrat Light"/>
                <a:ea typeface="Montserrat Light"/>
                <a:cs typeface="Montserrat Light"/>
                <a:sym typeface="Montserrat Light"/>
              </a:endParaRPr>
            </a:p>
            <a:p>
              <a:pPr marL="457200" lvl="0" indent="-336550" algn="l" rtl="0">
                <a:lnSpc>
                  <a:spcPct val="150000"/>
                </a:lnSpc>
                <a:spcBef>
                  <a:spcPts val="0"/>
                </a:spcBef>
                <a:spcAft>
                  <a:spcPts val="0"/>
                </a:spcAft>
                <a:buClr>
                  <a:schemeClr val="lt1"/>
                </a:buClr>
                <a:buSzPts val="1700"/>
                <a:buFont typeface="Montserrat Light"/>
                <a:buChar char="●"/>
              </a:pPr>
              <a:r>
                <a:rPr lang="en-US" sz="1700">
                  <a:solidFill>
                    <a:schemeClr val="lt1"/>
                  </a:solidFill>
                  <a:latin typeface="Montserrat Light"/>
                  <a:ea typeface="Montserrat Light"/>
                  <a:cs typeface="Montserrat Light"/>
                  <a:sym typeface="Montserrat Light"/>
                </a:rPr>
                <a:t>Apresenta-se  quando o sistema imune é incapaz de controlar a proliferação da bacteriológico </a:t>
              </a:r>
              <a:endParaRPr sz="1700">
                <a:solidFill>
                  <a:schemeClr val="lt1"/>
                </a:solidFill>
                <a:latin typeface="Montserrat Light"/>
                <a:ea typeface="Montserrat Light"/>
                <a:cs typeface="Montserrat Light"/>
                <a:sym typeface="Montserrat Light"/>
              </a:endParaRPr>
            </a:p>
            <a:p>
              <a:pPr marL="457200" lvl="0" indent="-336550" algn="l" rtl="0">
                <a:lnSpc>
                  <a:spcPct val="150000"/>
                </a:lnSpc>
                <a:spcBef>
                  <a:spcPts val="0"/>
                </a:spcBef>
                <a:spcAft>
                  <a:spcPts val="0"/>
                </a:spcAft>
                <a:buClr>
                  <a:schemeClr val="lt1"/>
                </a:buClr>
                <a:buSzPts val="1700"/>
                <a:buFont typeface="Montserrat Light"/>
                <a:buChar char="●"/>
              </a:pPr>
              <a:r>
                <a:rPr lang="en-US" sz="1700">
                  <a:solidFill>
                    <a:schemeClr val="lt1"/>
                  </a:solidFill>
                  <a:latin typeface="Montserrat Light"/>
                  <a:ea typeface="Montserrat Light"/>
                  <a:cs typeface="Montserrat Light"/>
                  <a:sym typeface="Montserrat Light"/>
                </a:rPr>
                <a:t>Os inchaços,  erupções cutâneas, dormência e fraqueza muscular. </a:t>
              </a:r>
              <a:endParaRPr>
                <a:solidFill>
                  <a:schemeClr val="dk1"/>
                </a:solidFill>
                <a:highlight>
                  <a:srgbClr val="FFFFFF"/>
                </a:highlight>
                <a:latin typeface="Georgia"/>
                <a:ea typeface="Georgia"/>
                <a:cs typeface="Georgia"/>
                <a:sym typeface="Georgia"/>
              </a:endParaRPr>
            </a:p>
          </p:txBody>
        </p:sp>
      </p:grpSp>
      <p:pic>
        <p:nvPicPr>
          <p:cNvPr id="644" name="Google Shape;644;g70616d67ba_4_117"/>
          <p:cNvPicPr preferRelativeResize="0"/>
          <p:nvPr/>
        </p:nvPicPr>
        <p:blipFill rotWithShape="1">
          <a:blip r:embed="rId3">
            <a:alphaModFix/>
          </a:blip>
          <a:srcRect/>
          <a:stretch/>
        </p:blipFill>
        <p:spPr>
          <a:xfrm>
            <a:off x="4696133" y="1026373"/>
            <a:ext cx="984874" cy="984874"/>
          </a:xfrm>
          <a:prstGeom prst="rect">
            <a:avLst/>
          </a:prstGeom>
          <a:noFill/>
          <a:ln>
            <a:noFill/>
          </a:ln>
        </p:spPr>
      </p:pic>
      <p:pic>
        <p:nvPicPr>
          <p:cNvPr id="645" name="Google Shape;645;g70616d67ba_4_117"/>
          <p:cNvPicPr preferRelativeResize="0"/>
          <p:nvPr/>
        </p:nvPicPr>
        <p:blipFill rotWithShape="1">
          <a:blip r:embed="rId3">
            <a:alphaModFix/>
          </a:blip>
          <a:srcRect/>
          <a:stretch/>
        </p:blipFill>
        <p:spPr>
          <a:xfrm>
            <a:off x="4696133" y="5863222"/>
            <a:ext cx="984874" cy="984874"/>
          </a:xfrm>
          <a:prstGeom prst="rect">
            <a:avLst/>
          </a:prstGeom>
          <a:noFill/>
          <a:ln>
            <a:noFill/>
          </a:ln>
        </p:spPr>
      </p:pic>
      <p:pic>
        <p:nvPicPr>
          <p:cNvPr id="646" name="Google Shape;646;g70616d67ba_4_117"/>
          <p:cNvPicPr preferRelativeResize="0"/>
          <p:nvPr/>
        </p:nvPicPr>
        <p:blipFill rotWithShape="1">
          <a:blip r:embed="rId3">
            <a:alphaModFix/>
          </a:blip>
          <a:srcRect/>
          <a:stretch/>
        </p:blipFill>
        <p:spPr>
          <a:xfrm>
            <a:off x="11621503" y="1026373"/>
            <a:ext cx="984874" cy="984874"/>
          </a:xfrm>
          <a:prstGeom prst="rect">
            <a:avLst/>
          </a:prstGeom>
          <a:noFill/>
          <a:ln>
            <a:noFill/>
          </a:ln>
        </p:spPr>
      </p:pic>
      <p:pic>
        <p:nvPicPr>
          <p:cNvPr id="647" name="Google Shape;647;g70616d67ba_4_117"/>
          <p:cNvPicPr preferRelativeResize="0"/>
          <p:nvPr/>
        </p:nvPicPr>
        <p:blipFill rotWithShape="1">
          <a:blip r:embed="rId3">
            <a:alphaModFix/>
          </a:blip>
          <a:srcRect/>
          <a:stretch/>
        </p:blipFill>
        <p:spPr>
          <a:xfrm>
            <a:off x="11621503" y="5863226"/>
            <a:ext cx="984874" cy="9848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grpSp>
        <p:nvGrpSpPr>
          <p:cNvPr id="652" name="Google Shape;652;g70616d67ba_0_419"/>
          <p:cNvGrpSpPr/>
          <p:nvPr/>
        </p:nvGrpSpPr>
        <p:grpSpPr>
          <a:xfrm>
            <a:off x="3653847" y="4761082"/>
            <a:ext cx="6070924" cy="1674622"/>
            <a:chOff x="0" y="651675"/>
            <a:chExt cx="6472200" cy="2232829"/>
          </a:xfrm>
        </p:grpSpPr>
        <p:sp>
          <p:nvSpPr>
            <p:cNvPr id="653" name="Google Shape;653;g70616d67ba_0_419"/>
            <p:cNvSpPr txBox="1"/>
            <p:nvPr/>
          </p:nvSpPr>
          <p:spPr>
            <a:xfrm>
              <a:off x="0" y="651675"/>
              <a:ext cx="6472200" cy="17049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6400" b="0" i="0" u="none" strike="noStrike" cap="none">
                  <a:solidFill>
                    <a:srgbClr val="FFFFFF"/>
                  </a:solidFill>
                  <a:latin typeface="Arial"/>
                  <a:ea typeface="Arial"/>
                  <a:cs typeface="Arial"/>
                  <a:sym typeface="Arial"/>
                </a:rPr>
                <a:t>TRANSMISSÃO</a:t>
              </a:r>
              <a:endParaRPr sz="6400"/>
            </a:p>
          </p:txBody>
        </p:sp>
        <p:sp>
          <p:nvSpPr>
            <p:cNvPr id="654" name="Google Shape;654;g70616d67ba_0_419"/>
            <p:cNvSpPr txBox="1"/>
            <p:nvPr/>
          </p:nvSpPr>
          <p:spPr>
            <a:xfrm>
              <a:off x="0" y="2236804"/>
              <a:ext cx="6452700" cy="647700"/>
            </a:xfrm>
            <a:prstGeom prst="rect">
              <a:avLst/>
            </a:prstGeom>
            <a:noFill/>
            <a:ln>
              <a:noFill/>
            </a:ln>
          </p:spPr>
          <p:txBody>
            <a:bodyPr spcFirstLastPara="1" wrap="square" lIns="0" tIns="0" rIns="0" bIns="0" anchor="t" anchorCtr="0">
              <a:noAutofit/>
            </a:bodyPr>
            <a:lstStyle/>
            <a:p>
              <a:pPr marL="0" marR="0" lvl="0" indent="0" algn="l" rtl="0">
                <a:lnSpc>
                  <a:spcPct val="21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55" name="Google Shape;655;g70616d67ba_0_419"/>
          <p:cNvSpPr txBox="1"/>
          <p:nvPr/>
        </p:nvSpPr>
        <p:spPr>
          <a:xfrm>
            <a:off x="10174150" y="3165750"/>
            <a:ext cx="7908300" cy="6323100"/>
          </a:xfrm>
          <a:prstGeom prst="rect">
            <a:avLst/>
          </a:prstGeom>
          <a:noFill/>
          <a:ln>
            <a:noFill/>
          </a:ln>
        </p:spPr>
        <p:txBody>
          <a:bodyPr spcFirstLastPara="1" wrap="square" lIns="0" tIns="0" rIns="0" bIns="0" anchor="t" anchorCtr="0">
            <a:noAutofit/>
          </a:bodyPr>
          <a:lstStyle/>
          <a:p>
            <a:pPr marL="0" marR="0" lvl="0" indent="0" algn="just" rtl="0">
              <a:lnSpc>
                <a:spcPct val="139964"/>
              </a:lnSpc>
              <a:spcBef>
                <a:spcPts val="0"/>
              </a:spcBef>
              <a:spcAft>
                <a:spcPts val="0"/>
              </a:spcAft>
              <a:buNone/>
            </a:pPr>
            <a:r>
              <a:rPr lang="en-US" sz="2400">
                <a:solidFill>
                  <a:srgbClr val="74AEDB"/>
                </a:solidFill>
                <a:latin typeface="Montserrat Light"/>
                <a:ea typeface="Montserrat Light"/>
                <a:cs typeface="Montserrat Light"/>
                <a:sym typeface="Montserrat Light"/>
              </a:rPr>
              <a:t>A bactéria penetra o organismo por meio das vias respiratórias ou secreções como a saliva, sendo transmitido da mesma forma, até se instalar nos nervos periféricos e na pele. </a:t>
            </a:r>
            <a:endParaRPr sz="2400">
              <a:solidFill>
                <a:srgbClr val="74AEDB"/>
              </a:solidFill>
              <a:latin typeface="Montserrat Light"/>
              <a:ea typeface="Montserrat Light"/>
              <a:cs typeface="Montserrat Light"/>
              <a:sym typeface="Montserrat Light"/>
            </a:endParaRPr>
          </a:p>
          <a:p>
            <a:pPr marL="0" marR="0" lvl="0" indent="0" algn="just" rtl="0">
              <a:lnSpc>
                <a:spcPct val="139964"/>
              </a:lnSpc>
              <a:spcBef>
                <a:spcPts val="0"/>
              </a:spcBef>
              <a:spcAft>
                <a:spcPts val="0"/>
              </a:spcAft>
              <a:buNone/>
            </a:pPr>
            <a:endParaRPr sz="2400">
              <a:solidFill>
                <a:srgbClr val="74AEDB"/>
              </a:solidFill>
              <a:latin typeface="Montserrat Light"/>
              <a:ea typeface="Montserrat Light"/>
              <a:cs typeface="Montserrat Light"/>
              <a:sym typeface="Montserrat Light"/>
            </a:endParaRPr>
          </a:p>
          <a:p>
            <a:pPr marL="0" marR="0" lvl="0" indent="0" algn="just" rtl="0">
              <a:lnSpc>
                <a:spcPct val="139964"/>
              </a:lnSpc>
              <a:spcBef>
                <a:spcPts val="0"/>
              </a:spcBef>
              <a:spcAft>
                <a:spcPts val="0"/>
              </a:spcAft>
              <a:buNone/>
            </a:pPr>
            <a:r>
              <a:rPr lang="en-US" sz="2400">
                <a:solidFill>
                  <a:srgbClr val="74AEDB"/>
                </a:solidFill>
                <a:latin typeface="Montserrat Light"/>
                <a:ea typeface="Montserrat Light"/>
                <a:cs typeface="Montserrat Light"/>
                <a:sym typeface="Montserrat Light"/>
              </a:rPr>
              <a:t>Exposição prolongada</a:t>
            </a:r>
            <a:endParaRPr sz="2400">
              <a:solidFill>
                <a:srgbClr val="74AEDB"/>
              </a:solidFill>
              <a:latin typeface="Montserrat Light"/>
              <a:ea typeface="Montserrat Light"/>
              <a:cs typeface="Montserrat Light"/>
              <a:sym typeface="Montserrat Light"/>
            </a:endParaRPr>
          </a:p>
          <a:p>
            <a:pPr marL="0" marR="0" lvl="0" indent="0" algn="just" rtl="0">
              <a:lnSpc>
                <a:spcPct val="139964"/>
              </a:lnSpc>
              <a:spcBef>
                <a:spcPts val="0"/>
              </a:spcBef>
              <a:spcAft>
                <a:spcPts val="0"/>
              </a:spcAft>
              <a:buNone/>
            </a:pPr>
            <a:endParaRPr sz="2400">
              <a:solidFill>
                <a:srgbClr val="74AEDB"/>
              </a:solidFill>
              <a:latin typeface="Montserrat Light"/>
              <a:ea typeface="Montserrat Light"/>
              <a:cs typeface="Montserrat Light"/>
              <a:sym typeface="Montserrat Light"/>
            </a:endParaRPr>
          </a:p>
          <a:p>
            <a:pPr marL="0" marR="0" lvl="0" indent="0" algn="just" rtl="0">
              <a:lnSpc>
                <a:spcPct val="139964"/>
              </a:lnSpc>
              <a:spcBef>
                <a:spcPts val="0"/>
              </a:spcBef>
              <a:spcAft>
                <a:spcPts val="0"/>
              </a:spcAft>
              <a:buNone/>
            </a:pPr>
            <a:r>
              <a:rPr lang="en-US" sz="2400">
                <a:solidFill>
                  <a:srgbClr val="74AEDB"/>
                </a:solidFill>
                <a:latin typeface="Montserrat Light"/>
                <a:ea typeface="Montserrat Light"/>
                <a:cs typeface="Montserrat Light"/>
                <a:sym typeface="Montserrat Light"/>
              </a:rPr>
              <a:t>A contaminação do vírus pode ocorrer a partir da exposição das condições higiênicas inadequadas ou do contato íntimo com o portador sem tratamento.</a:t>
            </a:r>
            <a:endParaRPr sz="2400">
              <a:solidFill>
                <a:srgbClr val="74AEDB"/>
              </a:solidFill>
              <a:latin typeface="Montserrat Light"/>
              <a:ea typeface="Montserrat Light"/>
              <a:cs typeface="Montserrat Light"/>
              <a:sym typeface="Montserrat Light"/>
            </a:endParaRPr>
          </a:p>
          <a:p>
            <a:pPr marL="0" marR="0" lvl="0" indent="0" algn="l" rtl="0">
              <a:lnSpc>
                <a:spcPct val="139964"/>
              </a:lnSpc>
              <a:spcBef>
                <a:spcPts val="0"/>
              </a:spcBef>
              <a:spcAft>
                <a:spcPts val="0"/>
              </a:spcAft>
              <a:buNone/>
            </a:pPr>
            <a:endParaRPr sz="2400">
              <a:solidFill>
                <a:srgbClr val="74AEDB"/>
              </a:solidFill>
              <a:latin typeface="Montserrat Light"/>
              <a:ea typeface="Montserrat Light"/>
              <a:cs typeface="Montserrat Light"/>
              <a:sym typeface="Montserrat Light"/>
            </a:endParaRPr>
          </a:p>
        </p:txBody>
      </p:sp>
      <p:grpSp>
        <p:nvGrpSpPr>
          <p:cNvPr id="656" name="Google Shape;656;g70616d67ba_0_419"/>
          <p:cNvGrpSpPr/>
          <p:nvPr/>
        </p:nvGrpSpPr>
        <p:grpSpPr>
          <a:xfrm>
            <a:off x="11829680" y="803025"/>
            <a:ext cx="6075901" cy="1597322"/>
            <a:chOff x="0" y="0"/>
            <a:chExt cx="8101201" cy="2129763"/>
          </a:xfrm>
        </p:grpSpPr>
        <p:sp>
          <p:nvSpPr>
            <p:cNvPr id="657" name="Google Shape;657;g70616d67ba_0_419"/>
            <p:cNvSpPr txBox="1"/>
            <p:nvPr/>
          </p:nvSpPr>
          <p:spPr>
            <a:xfrm>
              <a:off x="3228301" y="724945"/>
              <a:ext cx="4872900" cy="6228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2800" b="0" i="0" u="none" strike="noStrike" cap="none">
                  <a:solidFill>
                    <a:srgbClr val="74AEDB"/>
                  </a:solidFill>
                  <a:latin typeface="Montserrat Light"/>
                  <a:ea typeface="Montserrat Light"/>
                  <a:cs typeface="Montserrat Light"/>
                  <a:sym typeface="Montserrat Light"/>
                </a:rPr>
                <a:t>Fluidos</a:t>
              </a:r>
              <a:endParaRPr/>
            </a:p>
          </p:txBody>
        </p:sp>
        <p:pic>
          <p:nvPicPr>
            <p:cNvPr id="658" name="Google Shape;658;g70616d67ba_0_419"/>
            <p:cNvPicPr preferRelativeResize="0"/>
            <p:nvPr/>
          </p:nvPicPr>
          <p:blipFill rotWithShape="1">
            <a:blip r:embed="rId3">
              <a:alphaModFix/>
            </a:blip>
            <a:srcRect/>
            <a:stretch/>
          </p:blipFill>
          <p:spPr>
            <a:xfrm>
              <a:off x="0" y="0"/>
              <a:ext cx="2129763" cy="2129763"/>
            </a:xfrm>
            <a:prstGeom prst="rect">
              <a:avLst/>
            </a:prstGeom>
            <a:noFill/>
            <a:ln>
              <a:noFill/>
            </a:ln>
          </p:spPr>
        </p:pic>
      </p:grpSp>
      <p:pic>
        <p:nvPicPr>
          <p:cNvPr id="659" name="Google Shape;659;g70616d67ba_0_419"/>
          <p:cNvPicPr preferRelativeResize="0"/>
          <p:nvPr/>
        </p:nvPicPr>
        <p:blipFill rotWithShape="1">
          <a:blip r:embed="rId4">
            <a:alphaModFix/>
          </a:blip>
          <a:srcRect/>
          <a:stretch/>
        </p:blipFill>
        <p:spPr>
          <a:xfrm rot="2102064">
            <a:off x="-3120980" y="-417153"/>
            <a:ext cx="9338091" cy="11013306"/>
          </a:xfrm>
          <a:prstGeom prst="rect">
            <a:avLst/>
          </a:prstGeom>
          <a:noFill/>
          <a:ln>
            <a:noFill/>
          </a:ln>
        </p:spPr>
      </p:pic>
      <p:sp>
        <p:nvSpPr>
          <p:cNvPr id="660" name="Google Shape;660;g70616d67ba_0_419"/>
          <p:cNvSpPr/>
          <p:nvPr/>
        </p:nvSpPr>
        <p:spPr>
          <a:xfrm>
            <a:off x="3463557" y="-285750"/>
            <a:ext cx="6468900"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g70616d67ba_0_419"/>
          <p:cNvSpPr txBox="1"/>
          <p:nvPr/>
        </p:nvSpPr>
        <p:spPr>
          <a:xfrm>
            <a:off x="3653850" y="3966538"/>
            <a:ext cx="5827500" cy="326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rgbClr val="FFFFFF"/>
                </a:solidFill>
                <a:latin typeface="Calibri"/>
                <a:ea typeface="Calibri"/>
                <a:cs typeface="Calibri"/>
                <a:sym typeface="Calibri"/>
              </a:rPr>
              <a:t>Transmissão</a:t>
            </a:r>
            <a:endParaRPr sz="60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140"/>
        <p:cNvGrpSpPr/>
        <p:nvPr/>
      </p:nvGrpSpPr>
      <p:grpSpPr>
        <a:xfrm>
          <a:off x="0" y="0"/>
          <a:ext cx="0" cy="0"/>
          <a:chOff x="0" y="0"/>
          <a:chExt cx="0" cy="0"/>
        </a:xfrm>
      </p:grpSpPr>
      <p:sp>
        <p:nvSpPr>
          <p:cNvPr id="141" name="Google Shape;141;g70616d67ba_1_0"/>
          <p:cNvSpPr/>
          <p:nvPr/>
        </p:nvSpPr>
        <p:spPr>
          <a:xfrm>
            <a:off x="-189926" y="5143500"/>
            <a:ext cx="18687000" cy="5281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g70616d67ba_1_0"/>
          <p:cNvGrpSpPr/>
          <p:nvPr/>
        </p:nvGrpSpPr>
        <p:grpSpPr>
          <a:xfrm>
            <a:off x="1028700" y="1440788"/>
            <a:ext cx="9577800" cy="2164147"/>
            <a:chOff x="0" y="0"/>
            <a:chExt cx="12770400" cy="2885530"/>
          </a:xfrm>
        </p:grpSpPr>
        <p:sp>
          <p:nvSpPr>
            <p:cNvPr id="143" name="Google Shape;143;g70616d67ba_1_0"/>
            <p:cNvSpPr txBox="1"/>
            <p:nvPr/>
          </p:nvSpPr>
          <p:spPr>
            <a:xfrm>
              <a:off x="0" y="0"/>
              <a:ext cx="114024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Traumatismo</a:t>
              </a:r>
              <a:endParaRPr/>
            </a:p>
          </p:txBody>
        </p:sp>
        <p:sp>
          <p:nvSpPr>
            <p:cNvPr id="144" name="Google Shape;144;g70616d67ba_1_0"/>
            <p:cNvSpPr txBox="1"/>
            <p:nvPr/>
          </p:nvSpPr>
          <p:spPr>
            <a:xfrm>
              <a:off x="0" y="1602430"/>
              <a:ext cx="114024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2800">
                  <a:solidFill>
                    <a:srgbClr val="FFFFFF"/>
                  </a:solidFill>
                  <a:latin typeface="Montserrat Light"/>
                  <a:ea typeface="Montserrat Light"/>
                  <a:cs typeface="Montserrat Light"/>
                  <a:sym typeface="Montserrat Light"/>
                </a:rPr>
                <a:t>Lesões no corpo ocasionando a perda de integridade dérmica.</a:t>
              </a:r>
              <a:endParaRPr/>
            </a:p>
          </p:txBody>
        </p:sp>
        <p:sp>
          <p:nvSpPr>
            <p:cNvPr id="145" name="Google Shape;145;g70616d67ba_1_0"/>
            <p:cNvSpPr/>
            <p:nvPr/>
          </p:nvSpPr>
          <p:spPr>
            <a:xfrm>
              <a:off x="0" y="1128352"/>
              <a:ext cx="127704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g70616d67ba_1_0"/>
          <p:cNvGrpSpPr/>
          <p:nvPr/>
        </p:nvGrpSpPr>
        <p:grpSpPr>
          <a:xfrm>
            <a:off x="1028700" y="6611161"/>
            <a:ext cx="9577800" cy="2145133"/>
            <a:chOff x="0" y="0"/>
            <a:chExt cx="12770400" cy="2860177"/>
          </a:xfrm>
        </p:grpSpPr>
        <p:sp>
          <p:nvSpPr>
            <p:cNvPr id="147" name="Google Shape;147;g70616d67ba_1_0"/>
            <p:cNvSpPr txBox="1"/>
            <p:nvPr/>
          </p:nvSpPr>
          <p:spPr>
            <a:xfrm>
              <a:off x="0" y="0"/>
              <a:ext cx="114024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74AEDB"/>
                  </a:solidFill>
                  <a:latin typeface="Montserrat"/>
                  <a:ea typeface="Montserrat"/>
                  <a:cs typeface="Montserrat"/>
                  <a:sym typeface="Montserrat"/>
                </a:rPr>
                <a:t>Hematogênica</a:t>
              </a:r>
              <a:endParaRPr/>
            </a:p>
          </p:txBody>
        </p:sp>
        <p:sp>
          <p:nvSpPr>
            <p:cNvPr id="148" name="Google Shape;148;g70616d67ba_1_0"/>
            <p:cNvSpPr txBox="1"/>
            <p:nvPr/>
          </p:nvSpPr>
          <p:spPr>
            <a:xfrm>
              <a:off x="0" y="1577077"/>
              <a:ext cx="114024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Transmitida pelas vias circulatórias através da disseminação de toxinas ou microorganismos, independente de sua causa original. </a:t>
              </a:r>
              <a:endParaRPr sz="2800">
                <a:solidFill>
                  <a:srgbClr val="74AEDB"/>
                </a:solidFill>
                <a:latin typeface="Montserrat Light"/>
                <a:ea typeface="Montserrat Light"/>
                <a:cs typeface="Montserrat Light"/>
                <a:sym typeface="Montserrat Light"/>
              </a:endParaRPr>
            </a:p>
          </p:txBody>
        </p:sp>
        <p:sp>
          <p:nvSpPr>
            <p:cNvPr id="149" name="Google Shape;149;g70616d67ba_1_0"/>
            <p:cNvSpPr/>
            <p:nvPr/>
          </p:nvSpPr>
          <p:spPr>
            <a:xfrm>
              <a:off x="0" y="1102999"/>
              <a:ext cx="12770400" cy="492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g70616d67ba_1_0"/>
          <p:cNvSpPr/>
          <p:nvPr/>
        </p:nvSpPr>
        <p:spPr>
          <a:xfrm>
            <a:off x="1028700" y="5138738"/>
            <a:ext cx="16230600" cy="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70616d67ba_1_0"/>
          <p:cNvSpPr txBox="1"/>
          <p:nvPr/>
        </p:nvSpPr>
        <p:spPr>
          <a:xfrm>
            <a:off x="203175" y="144600"/>
            <a:ext cx="3990000" cy="8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rgbClr val="FFFFFF"/>
                </a:solidFill>
                <a:latin typeface="Montserrat"/>
                <a:ea typeface="Montserrat"/>
                <a:cs typeface="Montserrat"/>
                <a:sym typeface="Montserrat"/>
              </a:rPr>
              <a:t>Portas de Entrada</a:t>
            </a:r>
            <a:endParaRPr sz="3000" b="1">
              <a:solidFill>
                <a:srgbClr val="FFFFFF"/>
              </a:solidFill>
              <a:latin typeface="Montserrat"/>
              <a:ea typeface="Montserrat"/>
              <a:cs typeface="Montserrat"/>
              <a:sym typeface="Montserrat"/>
            </a:endParaRPr>
          </a:p>
        </p:txBody>
      </p:sp>
      <p:pic>
        <p:nvPicPr>
          <p:cNvPr id="152" name="Google Shape;152;g70616d67ba_1_0"/>
          <p:cNvPicPr preferRelativeResize="0"/>
          <p:nvPr/>
        </p:nvPicPr>
        <p:blipFill>
          <a:blip r:embed="rId3">
            <a:alphaModFix/>
          </a:blip>
          <a:stretch>
            <a:fillRect/>
          </a:stretch>
        </p:blipFill>
        <p:spPr>
          <a:xfrm rot="-7904076" flipH="1">
            <a:off x="13240925" y="5717150"/>
            <a:ext cx="3084701" cy="36598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665"/>
        <p:cNvGrpSpPr/>
        <p:nvPr/>
      </p:nvGrpSpPr>
      <p:grpSpPr>
        <a:xfrm>
          <a:off x="0" y="0"/>
          <a:ext cx="0" cy="0"/>
          <a:chOff x="0" y="0"/>
          <a:chExt cx="0" cy="0"/>
        </a:xfrm>
      </p:grpSpPr>
      <p:sp>
        <p:nvSpPr>
          <p:cNvPr id="666" name="Google Shape;666;g70616d67ba_4_152"/>
          <p:cNvSpPr/>
          <p:nvPr/>
        </p:nvSpPr>
        <p:spPr>
          <a:xfrm>
            <a:off x="-247195" y="-210704"/>
            <a:ext cx="7029000" cy="1065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g70616d67ba_4_152"/>
          <p:cNvSpPr txBox="1"/>
          <p:nvPr/>
        </p:nvSpPr>
        <p:spPr>
          <a:xfrm>
            <a:off x="1028703" y="1009930"/>
            <a:ext cx="4795500" cy="1326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74AEDB"/>
                </a:solidFill>
              </a:rPr>
              <a:t>Diagnóstico</a:t>
            </a:r>
            <a:endParaRPr sz="7200"/>
          </a:p>
        </p:txBody>
      </p:sp>
      <p:grpSp>
        <p:nvGrpSpPr>
          <p:cNvPr id="668" name="Google Shape;668;g70616d67ba_4_152"/>
          <p:cNvGrpSpPr/>
          <p:nvPr/>
        </p:nvGrpSpPr>
        <p:grpSpPr>
          <a:xfrm>
            <a:off x="7924800" y="978700"/>
            <a:ext cx="8095950" cy="1612025"/>
            <a:chOff x="0" y="-66667"/>
            <a:chExt cx="10794600" cy="2149367"/>
          </a:xfrm>
        </p:grpSpPr>
        <p:sp>
          <p:nvSpPr>
            <p:cNvPr id="669" name="Google Shape;669;g70616d67ba_4_152"/>
            <p:cNvSpPr txBox="1"/>
            <p:nvPr/>
          </p:nvSpPr>
          <p:spPr>
            <a:xfrm>
              <a:off x="0" y="-66667"/>
              <a:ext cx="10794600" cy="13875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800">
                  <a:solidFill>
                    <a:srgbClr val="FFFFFF"/>
                  </a:solidFill>
                  <a:latin typeface="Montserrat Light"/>
                  <a:ea typeface="Montserrat Light"/>
                  <a:cs typeface="Montserrat Light"/>
                  <a:sym typeface="Montserrat Light"/>
                </a:rPr>
                <a:t>Exames Laboratoriais</a:t>
              </a:r>
              <a:endParaRPr sz="4800"/>
            </a:p>
          </p:txBody>
        </p:sp>
        <p:sp>
          <p:nvSpPr>
            <p:cNvPr id="670" name="Google Shape;670;g70616d67ba_4_152"/>
            <p:cNvSpPr/>
            <p:nvPr/>
          </p:nvSpPr>
          <p:spPr>
            <a:xfrm>
              <a:off x="0" y="2032000"/>
              <a:ext cx="5537100" cy="5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1" name="Google Shape;671;g70616d67ba_4_152"/>
          <p:cNvCxnSpPr>
            <a:stCxn id="670" idx="1"/>
          </p:cNvCxnSpPr>
          <p:nvPr/>
        </p:nvCxnSpPr>
        <p:spPr>
          <a:xfrm rot="10800000" flipH="1">
            <a:off x="7924800" y="2557613"/>
            <a:ext cx="9473400" cy="14100"/>
          </a:xfrm>
          <a:prstGeom prst="straightConnector1">
            <a:avLst/>
          </a:prstGeom>
          <a:noFill/>
          <a:ln w="38100" cap="flat" cmpd="sng">
            <a:solidFill>
              <a:srgbClr val="FFFFFF"/>
            </a:solidFill>
            <a:prstDash val="solid"/>
            <a:round/>
            <a:headEnd type="none" w="med" len="med"/>
            <a:tailEnd type="none" w="med" len="med"/>
          </a:ln>
        </p:spPr>
      </p:cxnSp>
      <p:sp>
        <p:nvSpPr>
          <p:cNvPr id="672" name="Google Shape;672;g70616d67ba_4_152"/>
          <p:cNvSpPr txBox="1"/>
          <p:nvPr/>
        </p:nvSpPr>
        <p:spPr>
          <a:xfrm>
            <a:off x="7924800" y="3091725"/>
            <a:ext cx="9558900" cy="61668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Dermato Neurologico</a:t>
            </a:r>
            <a:endParaRPr sz="2800">
              <a:solidFill>
                <a:srgbClr val="FFFFFF"/>
              </a:solidFill>
              <a:latin typeface="Montserrat"/>
              <a:ea typeface="Montserrat"/>
              <a:cs typeface="Montserrat"/>
              <a:sym typeface="Montserrat"/>
            </a:endParaRPr>
          </a:p>
          <a:p>
            <a:pPr marL="457200" lvl="0" indent="0" algn="l" rtl="0">
              <a:lnSpc>
                <a:spcPct val="150000"/>
              </a:lnSpc>
              <a:spcBef>
                <a:spcPts val="0"/>
              </a:spcBef>
              <a:spcAft>
                <a:spcPts val="0"/>
              </a:spcAft>
              <a:buNone/>
            </a:pPr>
            <a:endParaRPr sz="2800">
              <a:solidFill>
                <a:srgbClr val="FFFFFF"/>
              </a:solidFill>
              <a:latin typeface="Montserrat"/>
              <a:ea typeface="Montserrat"/>
              <a:cs typeface="Montserrat"/>
              <a:sym typeface="Montserrat"/>
            </a:endParaRPr>
          </a:p>
          <a:p>
            <a:pPr marL="457200" lvl="0" indent="0" algn="l" rtl="0">
              <a:lnSpc>
                <a:spcPct val="150000"/>
              </a:lnSpc>
              <a:spcBef>
                <a:spcPts val="0"/>
              </a:spcBef>
              <a:spcAft>
                <a:spcPts val="0"/>
              </a:spcAft>
              <a:buNone/>
            </a:pPr>
            <a:endParaRPr sz="2800">
              <a:solidFill>
                <a:srgbClr val="FFFFFF"/>
              </a:solidFill>
              <a:latin typeface="Montserrat"/>
              <a:ea typeface="Montserrat"/>
              <a:cs typeface="Montserrat"/>
              <a:sym typeface="Montserrat"/>
            </a:endParaRPr>
          </a:p>
          <a:p>
            <a:pPr marL="457200" lvl="0" indent="-406400" algn="l" rtl="0">
              <a:lnSpc>
                <a:spcPct val="150000"/>
              </a:lnSpc>
              <a:spcBef>
                <a:spcPts val="0"/>
              </a:spcBef>
              <a:spcAft>
                <a:spcPts val="0"/>
              </a:spcAft>
              <a:buClr>
                <a:srgbClr val="FFFFFF"/>
              </a:buClr>
              <a:buSzPts val="2800"/>
              <a:buFont typeface="Montserrat"/>
              <a:buChar char="●"/>
            </a:pPr>
            <a:r>
              <a:rPr lang="en-US" sz="2800">
                <a:solidFill>
                  <a:srgbClr val="FFFFFF"/>
                </a:solidFill>
                <a:latin typeface="Montserrat"/>
                <a:ea typeface="Montserrat"/>
                <a:cs typeface="Montserrat"/>
                <a:sym typeface="Montserrat"/>
              </a:rPr>
              <a:t>Biópsia - Coloração de Ziehl Neel </a:t>
            </a:r>
            <a:endParaRPr sz="2800">
              <a:solidFill>
                <a:srgbClr val="FFFFFF"/>
              </a:solidFill>
              <a:latin typeface="Montserrat"/>
              <a:ea typeface="Montserrat"/>
              <a:cs typeface="Montserrat"/>
              <a:sym typeface="Montserrat"/>
            </a:endParaRPr>
          </a:p>
        </p:txBody>
      </p:sp>
      <p:pic>
        <p:nvPicPr>
          <p:cNvPr id="673" name="Google Shape;673;g70616d67ba_4_152"/>
          <p:cNvPicPr preferRelativeResize="0"/>
          <p:nvPr/>
        </p:nvPicPr>
        <p:blipFill rotWithShape="1">
          <a:blip r:embed="rId3">
            <a:alphaModFix/>
          </a:blip>
          <a:srcRect l="15966" b="26073"/>
          <a:stretch/>
        </p:blipFill>
        <p:spPr>
          <a:xfrm>
            <a:off x="-247200" y="6695775"/>
            <a:ext cx="4257050" cy="3745025"/>
          </a:xfrm>
          <a:prstGeom prst="rect">
            <a:avLst/>
          </a:prstGeom>
          <a:noFill/>
          <a:ln>
            <a:noFill/>
          </a:ln>
        </p:spPr>
      </p:pic>
      <p:pic>
        <p:nvPicPr>
          <p:cNvPr id="674" name="Google Shape;674;g70616d67ba_4_152"/>
          <p:cNvPicPr preferRelativeResize="0"/>
          <p:nvPr/>
        </p:nvPicPr>
        <p:blipFill rotWithShape="1">
          <a:blip r:embed="rId4">
            <a:alphaModFix/>
          </a:blip>
          <a:srcRect l="25424" t="23854" r="20722" b="13975"/>
          <a:stretch/>
        </p:blipFill>
        <p:spPr>
          <a:xfrm>
            <a:off x="13480389" y="6087525"/>
            <a:ext cx="4325638" cy="37450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70616d67ba_11_5"/>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g70616d67ba_11_5"/>
          <p:cNvSpPr txBox="1"/>
          <p:nvPr/>
        </p:nvSpPr>
        <p:spPr>
          <a:xfrm>
            <a:off x="1670010" y="5509588"/>
            <a:ext cx="5345400" cy="26022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FFFFFF"/>
                </a:solidFill>
              </a:rPr>
              <a:t>Tratamento e Controle</a:t>
            </a:r>
            <a:endParaRPr sz="7200"/>
          </a:p>
        </p:txBody>
      </p:sp>
      <p:grpSp>
        <p:nvGrpSpPr>
          <p:cNvPr id="681" name="Google Shape;681;g70616d67ba_11_5"/>
          <p:cNvGrpSpPr/>
          <p:nvPr/>
        </p:nvGrpSpPr>
        <p:grpSpPr>
          <a:xfrm>
            <a:off x="7973444" y="108424"/>
            <a:ext cx="9728989" cy="8003358"/>
            <a:chOff x="0" y="-1227042"/>
            <a:chExt cx="11629200" cy="10671144"/>
          </a:xfrm>
        </p:grpSpPr>
        <p:sp>
          <p:nvSpPr>
            <p:cNvPr id="682" name="Google Shape;682;g70616d67ba_11_5"/>
            <p:cNvSpPr txBox="1"/>
            <p:nvPr/>
          </p:nvSpPr>
          <p:spPr>
            <a:xfrm>
              <a:off x="0" y="-1227042"/>
              <a:ext cx="11629200" cy="676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endParaRPr sz="3000" b="0" i="0" u="none" strike="noStrike" cap="none">
                <a:solidFill>
                  <a:srgbClr val="74AEDB"/>
                </a:solidFill>
                <a:latin typeface="Montserrat Light"/>
                <a:ea typeface="Montserrat Light"/>
                <a:cs typeface="Montserrat Light"/>
                <a:sym typeface="Montserrat Light"/>
              </a:endParaRPr>
            </a:p>
            <a:p>
              <a:pPr marL="0" marR="0" lvl="0" indent="0" algn="just" rtl="0">
                <a:lnSpc>
                  <a:spcPct val="140000"/>
                </a:lnSpc>
                <a:spcBef>
                  <a:spcPts val="0"/>
                </a:spcBef>
                <a:spcAft>
                  <a:spcPts val="0"/>
                </a:spcAft>
                <a:buNone/>
              </a:pPr>
              <a:r>
                <a:rPr lang="en-US" sz="3000" b="1">
                  <a:solidFill>
                    <a:srgbClr val="74AEDB"/>
                  </a:solidFill>
                  <a:latin typeface="Montserrat"/>
                  <a:ea typeface="Montserrat"/>
                  <a:cs typeface="Montserrat"/>
                  <a:sym typeface="Montserrat"/>
                </a:rPr>
                <a:t>Poliquimioterapia (PQT)	</a:t>
              </a:r>
              <a:endParaRPr sz="3000" b="1">
                <a:solidFill>
                  <a:srgbClr val="74AEDB"/>
                </a:solidFill>
                <a:latin typeface="Montserrat"/>
                <a:ea typeface="Montserrat"/>
                <a:cs typeface="Montserrat"/>
                <a:sym typeface="Montserrat"/>
              </a:endParaRPr>
            </a:p>
            <a:p>
              <a:pPr marL="0" marR="0" lvl="0" indent="0" algn="just" rtl="0">
                <a:lnSpc>
                  <a:spcPct val="140000"/>
                </a:lnSpc>
                <a:spcBef>
                  <a:spcPts val="0"/>
                </a:spcBef>
                <a:spcAft>
                  <a:spcPts val="0"/>
                </a:spcAft>
                <a:buNone/>
              </a:pPr>
              <a:r>
                <a:rPr lang="en-US" sz="3000">
                  <a:solidFill>
                    <a:srgbClr val="74AEDB"/>
                  </a:solidFill>
                  <a:latin typeface="Montserrat Light"/>
                  <a:ea typeface="Montserrat Light"/>
                  <a:cs typeface="Montserrat Light"/>
                  <a:sym typeface="Montserrat Light"/>
                </a:rPr>
                <a:t>Combinação	de	medicamentos.</a:t>
              </a:r>
              <a:endParaRPr sz="3000">
                <a:solidFill>
                  <a:srgbClr val="74AEDB"/>
                </a:solidFill>
                <a:latin typeface="Montserrat Light"/>
                <a:ea typeface="Montserrat Light"/>
                <a:cs typeface="Montserrat Light"/>
                <a:sym typeface="Montserrat Light"/>
              </a:endParaRPr>
            </a:p>
            <a:p>
              <a:pPr marL="0" marR="0" lvl="0" indent="0" algn="just" rtl="0">
                <a:lnSpc>
                  <a:spcPct val="140000"/>
                </a:lnSpc>
                <a:spcBef>
                  <a:spcPts val="0"/>
                </a:spcBef>
                <a:spcAft>
                  <a:spcPts val="0"/>
                </a:spcAft>
                <a:buNone/>
              </a:pPr>
              <a:r>
                <a:rPr lang="en-US" sz="3000">
                  <a:solidFill>
                    <a:srgbClr val="74AEDB"/>
                  </a:solidFill>
                  <a:latin typeface="Montserrat Light"/>
                  <a:ea typeface="Montserrat Light"/>
                  <a:cs typeface="Montserrat Light"/>
                  <a:sym typeface="Montserrat Light"/>
                </a:rPr>
                <a:t>Depende do desenvolvimento da doença: </a:t>
              </a:r>
              <a:endParaRPr sz="3000">
                <a:solidFill>
                  <a:srgbClr val="74AEDB"/>
                </a:solidFill>
                <a:latin typeface="Montserrat Light"/>
                <a:ea typeface="Montserrat Light"/>
                <a:cs typeface="Montserrat Light"/>
                <a:sym typeface="Montserrat Light"/>
              </a:endParaRPr>
            </a:p>
            <a:p>
              <a:pPr marL="914400" marR="0" lvl="0" indent="-419100" algn="just" rtl="0">
                <a:lnSpc>
                  <a:spcPct val="140000"/>
                </a:lnSpc>
                <a:spcBef>
                  <a:spcPts val="0"/>
                </a:spcBef>
                <a:spcAft>
                  <a:spcPts val="0"/>
                </a:spcAft>
                <a:buClr>
                  <a:srgbClr val="74AEDB"/>
                </a:buClr>
                <a:buSzPts val="3000"/>
                <a:buFont typeface="Montserrat Light"/>
                <a:buChar char="●"/>
              </a:pPr>
              <a:r>
                <a:rPr lang="en-US" sz="3000">
                  <a:solidFill>
                    <a:srgbClr val="74AEDB"/>
                  </a:solidFill>
                  <a:latin typeface="Montserrat Light"/>
                  <a:ea typeface="Montserrat Light"/>
                  <a:cs typeface="Montserrat Light"/>
                  <a:sym typeface="Montserrat Light"/>
                </a:rPr>
                <a:t>Hanseníase	multibacilar (12 doses):	Rifampicina, clofazimina e dapsona.  </a:t>
              </a:r>
              <a:endParaRPr sz="3000">
                <a:solidFill>
                  <a:srgbClr val="74AEDB"/>
                </a:solidFill>
                <a:latin typeface="Montserrat Light"/>
                <a:ea typeface="Montserrat Light"/>
                <a:cs typeface="Montserrat Light"/>
                <a:sym typeface="Montserrat Light"/>
              </a:endParaRPr>
            </a:p>
            <a:p>
              <a:pPr marL="971550" marR="0" lvl="0" indent="-419100" algn="just" rtl="0">
                <a:lnSpc>
                  <a:spcPct val="140000"/>
                </a:lnSpc>
                <a:spcBef>
                  <a:spcPts val="0"/>
                </a:spcBef>
                <a:spcAft>
                  <a:spcPts val="0"/>
                </a:spcAft>
                <a:buClr>
                  <a:srgbClr val="74AEDB"/>
                </a:buClr>
                <a:buSzPts val="3000"/>
                <a:buFont typeface="Montserrat Light"/>
                <a:buChar char="●"/>
              </a:pPr>
              <a:r>
                <a:rPr lang="en-US" sz="3000">
                  <a:solidFill>
                    <a:srgbClr val="74AEDB"/>
                  </a:solidFill>
                  <a:latin typeface="Montserrat Light"/>
                  <a:ea typeface="Montserrat Light"/>
                  <a:cs typeface="Montserrat Light"/>
                  <a:sym typeface="Montserrat Light"/>
                </a:rPr>
                <a:t>Hanseníase paucibacilar	(6	doses): Rifampicina e dapsona.</a:t>
              </a:r>
              <a:endParaRPr sz="3000">
                <a:solidFill>
                  <a:srgbClr val="74AEDB"/>
                </a:solidFill>
                <a:latin typeface="Montserrat Light"/>
                <a:ea typeface="Montserrat Light"/>
                <a:cs typeface="Montserrat Light"/>
                <a:sym typeface="Montserrat Light"/>
              </a:endParaRPr>
            </a:p>
            <a:p>
              <a:pPr marL="0" marR="0" lvl="0" indent="0" algn="just" rtl="0">
                <a:lnSpc>
                  <a:spcPct val="140000"/>
                </a:lnSpc>
                <a:spcBef>
                  <a:spcPts val="0"/>
                </a:spcBef>
                <a:spcAft>
                  <a:spcPts val="0"/>
                </a:spcAft>
                <a:buNone/>
              </a:pPr>
              <a:endParaRPr sz="3000">
                <a:solidFill>
                  <a:srgbClr val="74AEDB"/>
                </a:solidFill>
                <a:latin typeface="Montserrat Light"/>
                <a:ea typeface="Montserrat Light"/>
                <a:cs typeface="Montserrat Light"/>
                <a:sym typeface="Montserrat Light"/>
              </a:endParaRPr>
            </a:p>
            <a:p>
              <a:pPr marL="0" marR="0" lvl="0" indent="0" algn="just" rtl="0">
                <a:lnSpc>
                  <a:spcPct val="140000"/>
                </a:lnSpc>
                <a:spcBef>
                  <a:spcPts val="0"/>
                </a:spcBef>
                <a:spcAft>
                  <a:spcPts val="0"/>
                </a:spcAft>
                <a:buNone/>
              </a:pPr>
              <a:r>
                <a:rPr lang="en-US" sz="3000" b="1">
                  <a:solidFill>
                    <a:srgbClr val="74AEDB"/>
                  </a:solidFill>
                  <a:latin typeface="Montserrat"/>
                  <a:ea typeface="Montserrat"/>
                  <a:cs typeface="Montserrat"/>
                  <a:sym typeface="Montserrat"/>
                </a:rPr>
                <a:t>CONTROLE DA DOENÇA</a:t>
              </a:r>
              <a:r>
                <a:rPr lang="en-US" sz="3000">
                  <a:solidFill>
                    <a:srgbClr val="74AEDB"/>
                  </a:solidFill>
                  <a:latin typeface="Montserrat Light"/>
                  <a:ea typeface="Montserrat Light"/>
                  <a:cs typeface="Montserrat Light"/>
                  <a:sym typeface="Montserrat Light"/>
                </a:rPr>
                <a:t>: Vacina BCG Análise epidemiológica</a:t>
              </a:r>
              <a:endParaRPr sz="3000">
                <a:solidFill>
                  <a:srgbClr val="74AEDB"/>
                </a:solidFill>
                <a:latin typeface="Montserrat Light"/>
                <a:ea typeface="Montserrat Light"/>
                <a:cs typeface="Montserrat Light"/>
                <a:sym typeface="Montserrat Light"/>
              </a:endParaRPr>
            </a:p>
          </p:txBody>
        </p:sp>
        <p:sp>
          <p:nvSpPr>
            <p:cNvPr id="683" name="Google Shape;683;g70616d67ba_11_5"/>
            <p:cNvSpPr txBox="1"/>
            <p:nvPr/>
          </p:nvSpPr>
          <p:spPr>
            <a:xfrm>
              <a:off x="0" y="7181336"/>
              <a:ext cx="11629200" cy="676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endParaRPr/>
            </a:p>
          </p:txBody>
        </p:sp>
        <p:sp>
          <p:nvSpPr>
            <p:cNvPr id="684" name="Google Shape;684;g70616d67ba_11_5"/>
            <p:cNvSpPr txBox="1"/>
            <p:nvPr/>
          </p:nvSpPr>
          <p:spPr>
            <a:xfrm>
              <a:off x="0" y="8161002"/>
              <a:ext cx="116292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endParaRPr/>
            </a:p>
          </p:txBody>
        </p:sp>
      </p:grpSp>
      <p:pic>
        <p:nvPicPr>
          <p:cNvPr id="685" name="Google Shape;685;g70616d67ba_11_5"/>
          <p:cNvPicPr preferRelativeResize="0"/>
          <p:nvPr/>
        </p:nvPicPr>
        <p:blipFill rotWithShape="1">
          <a:blip r:embed="rId3">
            <a:alphaModFix/>
          </a:blip>
          <a:srcRect/>
          <a:stretch/>
        </p:blipFill>
        <p:spPr>
          <a:xfrm>
            <a:off x="1670035" y="1028700"/>
            <a:ext cx="1616397" cy="1616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70616d67ba_11_64"/>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g70616d67ba_11_64"/>
          <p:cNvSpPr txBox="1"/>
          <p:nvPr/>
        </p:nvSpPr>
        <p:spPr>
          <a:xfrm>
            <a:off x="1670010" y="5509588"/>
            <a:ext cx="5345400" cy="26022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endParaRPr sz="7200">
              <a:solidFill>
                <a:srgbClr val="FFFFFF"/>
              </a:solidFill>
            </a:endParaRPr>
          </a:p>
          <a:p>
            <a:pPr marL="0" marR="0" lvl="0" indent="0" algn="l" rtl="0">
              <a:lnSpc>
                <a:spcPct val="105000"/>
              </a:lnSpc>
              <a:spcBef>
                <a:spcPts val="0"/>
              </a:spcBef>
              <a:spcAft>
                <a:spcPts val="0"/>
              </a:spcAft>
              <a:buNone/>
            </a:pPr>
            <a:r>
              <a:rPr lang="en-US" sz="7200">
                <a:solidFill>
                  <a:srgbClr val="FFFFFF"/>
                </a:solidFill>
              </a:rPr>
              <a:t>Profilaxia</a:t>
            </a:r>
            <a:endParaRPr sz="7200">
              <a:solidFill>
                <a:srgbClr val="FFFFFF"/>
              </a:solidFill>
            </a:endParaRPr>
          </a:p>
        </p:txBody>
      </p:sp>
      <p:grpSp>
        <p:nvGrpSpPr>
          <p:cNvPr id="692" name="Google Shape;692;g70616d67ba_11_64"/>
          <p:cNvGrpSpPr/>
          <p:nvPr/>
        </p:nvGrpSpPr>
        <p:grpSpPr>
          <a:xfrm>
            <a:off x="8537454" y="521544"/>
            <a:ext cx="8721900" cy="7590233"/>
            <a:chOff x="0" y="-676208"/>
            <a:chExt cx="11629200" cy="10120311"/>
          </a:xfrm>
        </p:grpSpPr>
        <p:sp>
          <p:nvSpPr>
            <p:cNvPr id="693" name="Google Shape;693;g70616d67ba_11_64"/>
            <p:cNvSpPr txBox="1"/>
            <p:nvPr/>
          </p:nvSpPr>
          <p:spPr>
            <a:xfrm>
              <a:off x="0" y="-676208"/>
              <a:ext cx="11629200" cy="676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endParaRPr sz="3600">
                <a:solidFill>
                  <a:srgbClr val="74AEDB"/>
                </a:solidFill>
                <a:latin typeface="Montserrat Light"/>
                <a:ea typeface="Montserrat Light"/>
                <a:cs typeface="Montserrat Light"/>
                <a:sym typeface="Montserrat Light"/>
              </a:endParaRPr>
            </a:p>
            <a:p>
              <a:pPr marL="457200" marR="0" lvl="0" indent="-457200" algn="l" rtl="0">
                <a:lnSpc>
                  <a:spcPct val="140000"/>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 Vacina BCG (Bacillus Calmette-Guérin) - Cepa atenuada de M. bovis - Gratuitamente no SUS</a:t>
              </a:r>
              <a:endParaRPr sz="3600">
                <a:solidFill>
                  <a:srgbClr val="74AEDB"/>
                </a:solidFill>
                <a:latin typeface="Montserrat Light"/>
                <a:ea typeface="Montserrat Light"/>
                <a:cs typeface="Montserrat Light"/>
                <a:sym typeface="Montserrat Light"/>
              </a:endParaRPr>
            </a:p>
            <a:p>
              <a:pPr marL="457200" marR="0" lvl="0" indent="-457200" algn="l" rtl="0">
                <a:lnSpc>
                  <a:spcPct val="150000"/>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Diagnóstico dermato neurológico de pessoas que tiveram contato com o patógeno, a fim de evitar sua disseminação;</a:t>
              </a:r>
              <a:endParaRPr sz="3600">
                <a:solidFill>
                  <a:srgbClr val="74AEDB"/>
                </a:solidFill>
                <a:latin typeface="Montserrat Light"/>
                <a:ea typeface="Montserrat Light"/>
                <a:cs typeface="Montserrat Light"/>
                <a:sym typeface="Montserrat Light"/>
              </a:endParaRPr>
            </a:p>
          </p:txBody>
        </p:sp>
        <p:sp>
          <p:nvSpPr>
            <p:cNvPr id="694" name="Google Shape;694;g70616d67ba_11_64"/>
            <p:cNvSpPr txBox="1"/>
            <p:nvPr/>
          </p:nvSpPr>
          <p:spPr>
            <a:xfrm>
              <a:off x="0" y="7181336"/>
              <a:ext cx="11629200" cy="676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endParaRPr/>
            </a:p>
          </p:txBody>
        </p:sp>
        <p:sp>
          <p:nvSpPr>
            <p:cNvPr id="695" name="Google Shape;695;g70616d67ba_11_64"/>
            <p:cNvSpPr txBox="1"/>
            <p:nvPr/>
          </p:nvSpPr>
          <p:spPr>
            <a:xfrm>
              <a:off x="0" y="8161002"/>
              <a:ext cx="116292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endParaRPr/>
            </a:p>
          </p:txBody>
        </p:sp>
      </p:grpSp>
      <p:pic>
        <p:nvPicPr>
          <p:cNvPr id="696" name="Google Shape;696;g70616d67ba_11_64"/>
          <p:cNvPicPr preferRelativeResize="0"/>
          <p:nvPr/>
        </p:nvPicPr>
        <p:blipFill rotWithShape="1">
          <a:blip r:embed="rId3">
            <a:alphaModFix/>
          </a:blip>
          <a:srcRect/>
          <a:stretch/>
        </p:blipFill>
        <p:spPr>
          <a:xfrm>
            <a:off x="1670035" y="1028700"/>
            <a:ext cx="1616397" cy="161639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700"/>
        <p:cNvGrpSpPr/>
        <p:nvPr/>
      </p:nvGrpSpPr>
      <p:grpSpPr>
        <a:xfrm>
          <a:off x="0" y="0"/>
          <a:ext cx="0" cy="0"/>
          <a:chOff x="0" y="0"/>
          <a:chExt cx="0" cy="0"/>
        </a:xfrm>
      </p:grpSpPr>
      <p:grpSp>
        <p:nvGrpSpPr>
          <p:cNvPr id="701" name="Google Shape;701;p14"/>
          <p:cNvGrpSpPr/>
          <p:nvPr/>
        </p:nvGrpSpPr>
        <p:grpSpPr>
          <a:xfrm>
            <a:off x="5008297" y="2206162"/>
            <a:ext cx="4473171" cy="1837670"/>
            <a:chOff x="0" y="-66675"/>
            <a:chExt cx="5964228" cy="2450227"/>
          </a:xfrm>
        </p:grpSpPr>
        <p:sp>
          <p:nvSpPr>
            <p:cNvPr id="702" name="Google Shape;702;p14"/>
            <p:cNvSpPr txBox="1"/>
            <p:nvPr/>
          </p:nvSpPr>
          <p:spPr>
            <a:xfrm>
              <a:off x="0" y="-66675"/>
              <a:ext cx="5964228" cy="13874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GLHERME </a:t>
              </a:r>
              <a:endParaRPr sz="3000" b="0" i="0" u="none" strike="noStrike" cap="none">
                <a:solidFill>
                  <a:srgbClr val="74AEDB"/>
                </a:solidFill>
                <a:latin typeface="Montserrat Light"/>
                <a:ea typeface="Montserrat Light"/>
                <a:cs typeface="Montserrat Light"/>
                <a:sym typeface="Montserrat Light"/>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MANFRÉ</a:t>
              </a:r>
              <a:endParaRPr/>
            </a:p>
          </p:txBody>
        </p:sp>
        <p:sp>
          <p:nvSpPr>
            <p:cNvPr id="703" name="Google Shape;703;p14"/>
            <p:cNvSpPr txBox="1"/>
            <p:nvPr/>
          </p:nvSpPr>
          <p:spPr>
            <a:xfrm>
              <a:off x="0" y="1760829"/>
              <a:ext cx="5964228" cy="622723"/>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r>
                <a:rPr lang="en-US" sz="2800" b="0" i="0" u="none" strike="noStrike" cap="none">
                  <a:solidFill>
                    <a:srgbClr val="74AEDB"/>
                  </a:solidFill>
                  <a:latin typeface="Montserrat Light"/>
                  <a:ea typeface="Montserrat Light"/>
                  <a:cs typeface="Montserrat Light"/>
                  <a:sym typeface="Montserrat Light"/>
                </a:rPr>
                <a:t>10700347</a:t>
              </a:r>
              <a:endParaRPr/>
            </a:p>
          </p:txBody>
        </p:sp>
      </p:grpSp>
      <p:grpSp>
        <p:nvGrpSpPr>
          <p:cNvPr id="704" name="Google Shape;704;p14"/>
          <p:cNvGrpSpPr/>
          <p:nvPr/>
        </p:nvGrpSpPr>
        <p:grpSpPr>
          <a:xfrm>
            <a:off x="8844081" y="2225212"/>
            <a:ext cx="4473171" cy="1837670"/>
            <a:chOff x="0" y="-66675"/>
            <a:chExt cx="5964228" cy="2450227"/>
          </a:xfrm>
        </p:grpSpPr>
        <p:sp>
          <p:nvSpPr>
            <p:cNvPr id="705" name="Google Shape;705;p14"/>
            <p:cNvSpPr txBox="1"/>
            <p:nvPr/>
          </p:nvSpPr>
          <p:spPr>
            <a:xfrm>
              <a:off x="0" y="-66675"/>
              <a:ext cx="5964228" cy="13874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ISABELLA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FRANCA</a:t>
              </a:r>
              <a:endParaRPr/>
            </a:p>
          </p:txBody>
        </p:sp>
        <p:sp>
          <p:nvSpPr>
            <p:cNvPr id="706" name="Google Shape;706;p14"/>
            <p:cNvSpPr txBox="1"/>
            <p:nvPr/>
          </p:nvSpPr>
          <p:spPr>
            <a:xfrm>
              <a:off x="0" y="1760829"/>
              <a:ext cx="5964228" cy="622723"/>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10749435</a:t>
              </a:r>
              <a:endParaRPr/>
            </a:p>
          </p:txBody>
        </p:sp>
      </p:grpSp>
      <p:grpSp>
        <p:nvGrpSpPr>
          <p:cNvPr id="707" name="Google Shape;707;p14"/>
          <p:cNvGrpSpPr/>
          <p:nvPr/>
        </p:nvGrpSpPr>
        <p:grpSpPr>
          <a:xfrm>
            <a:off x="12893114" y="2206162"/>
            <a:ext cx="4473171" cy="1837670"/>
            <a:chOff x="0" y="-66675"/>
            <a:chExt cx="5964228" cy="2450227"/>
          </a:xfrm>
        </p:grpSpPr>
        <p:sp>
          <p:nvSpPr>
            <p:cNvPr id="708" name="Google Shape;708;p14"/>
            <p:cNvSpPr txBox="1"/>
            <p:nvPr/>
          </p:nvSpPr>
          <p:spPr>
            <a:xfrm>
              <a:off x="0" y="-66675"/>
              <a:ext cx="5964228" cy="13874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NATÁLIA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BRANCO</a:t>
              </a:r>
              <a:endParaRPr/>
            </a:p>
          </p:txBody>
        </p:sp>
        <p:sp>
          <p:nvSpPr>
            <p:cNvPr id="709" name="Google Shape;709;p14"/>
            <p:cNvSpPr txBox="1"/>
            <p:nvPr/>
          </p:nvSpPr>
          <p:spPr>
            <a:xfrm>
              <a:off x="0" y="1760829"/>
              <a:ext cx="5964228" cy="622723"/>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4649088</a:t>
              </a:r>
              <a:endParaRPr/>
            </a:p>
          </p:txBody>
        </p:sp>
      </p:grpSp>
      <p:pic>
        <p:nvPicPr>
          <p:cNvPr id="710" name="Google Shape;710;p14"/>
          <p:cNvPicPr preferRelativeResize="0"/>
          <p:nvPr/>
        </p:nvPicPr>
        <p:blipFill rotWithShape="1">
          <a:blip r:embed="rId3">
            <a:alphaModFix amt="39000"/>
          </a:blip>
          <a:srcRect r="28631" b="2321"/>
          <a:stretch/>
        </p:blipFill>
        <p:spPr>
          <a:xfrm>
            <a:off x="14009298" y="6330294"/>
            <a:ext cx="4278702" cy="5856011"/>
          </a:xfrm>
          <a:prstGeom prst="rect">
            <a:avLst/>
          </a:prstGeom>
          <a:noFill/>
          <a:ln>
            <a:noFill/>
          </a:ln>
        </p:spPr>
      </p:pic>
      <p:pic>
        <p:nvPicPr>
          <p:cNvPr id="711" name="Google Shape;711;p14"/>
          <p:cNvPicPr preferRelativeResize="0"/>
          <p:nvPr/>
        </p:nvPicPr>
        <p:blipFill rotWithShape="1">
          <a:blip r:embed="rId4">
            <a:alphaModFix/>
          </a:blip>
          <a:srcRect l="30792" t="39264" r="31783" b="36599"/>
          <a:stretch/>
        </p:blipFill>
        <p:spPr>
          <a:xfrm>
            <a:off x="2729300" y="2644050"/>
            <a:ext cx="13201248" cy="5721901"/>
          </a:xfrm>
          <a:prstGeom prst="rect">
            <a:avLst/>
          </a:prstGeom>
          <a:noFill/>
          <a:ln>
            <a:noFill/>
          </a:ln>
        </p:spPr>
      </p:pic>
      <p:sp>
        <p:nvSpPr>
          <p:cNvPr id="712" name="Google Shape;712;p14"/>
          <p:cNvSpPr txBox="1"/>
          <p:nvPr/>
        </p:nvSpPr>
        <p:spPr>
          <a:xfrm>
            <a:off x="-165250" y="-368325"/>
            <a:ext cx="6382800" cy="2180400"/>
          </a:xfrm>
          <a:prstGeom prst="rect">
            <a:avLst/>
          </a:prstGeom>
          <a:solidFill>
            <a:srgbClr val="FFFFFF"/>
          </a:solidFill>
          <a:ln>
            <a:noFill/>
          </a:ln>
        </p:spPr>
        <p:txBody>
          <a:bodyPr spcFirstLastPara="1" wrap="square" lIns="91425" tIns="91425" rIns="91425" bIns="91425" anchor="t" anchorCtr="0">
            <a:noAutofit/>
          </a:bodyPr>
          <a:lstStyle/>
          <a:p>
            <a:pPr marL="0" lvl="0" indent="457200" algn="just" rtl="0">
              <a:spcBef>
                <a:spcPts val="0"/>
              </a:spcBef>
              <a:spcAft>
                <a:spcPts val="0"/>
              </a:spcAft>
              <a:buNone/>
            </a:pPr>
            <a:endParaRPr sz="4800">
              <a:solidFill>
                <a:srgbClr val="74AEDB"/>
              </a:solidFill>
              <a:latin typeface="Calibri"/>
              <a:ea typeface="Calibri"/>
              <a:cs typeface="Calibri"/>
              <a:sym typeface="Calibri"/>
            </a:endParaRPr>
          </a:p>
          <a:p>
            <a:pPr marL="914400" lvl="0" indent="457200" algn="just" rtl="0">
              <a:spcBef>
                <a:spcPts val="0"/>
              </a:spcBef>
              <a:spcAft>
                <a:spcPts val="0"/>
              </a:spcAft>
              <a:buNone/>
            </a:pPr>
            <a:r>
              <a:rPr lang="en-US" sz="4800">
                <a:solidFill>
                  <a:srgbClr val="74AEDB"/>
                </a:solidFill>
                <a:latin typeface="Montserrat"/>
                <a:ea typeface="Montserrat"/>
                <a:cs typeface="Montserrat"/>
                <a:sym typeface="Montserrat"/>
              </a:rPr>
              <a:t>Epidemiologia</a:t>
            </a:r>
            <a:endParaRPr sz="4800">
              <a:solidFill>
                <a:srgbClr val="74AEDB"/>
              </a:solidFill>
              <a:latin typeface="Montserrat"/>
              <a:ea typeface="Montserrat"/>
              <a:cs typeface="Montserrat"/>
              <a:sym typeface="Montserra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716"/>
        <p:cNvGrpSpPr/>
        <p:nvPr/>
      </p:nvGrpSpPr>
      <p:grpSpPr>
        <a:xfrm>
          <a:off x="0" y="0"/>
          <a:ext cx="0" cy="0"/>
          <a:chOff x="0" y="0"/>
          <a:chExt cx="0" cy="0"/>
        </a:xfrm>
      </p:grpSpPr>
      <p:grpSp>
        <p:nvGrpSpPr>
          <p:cNvPr id="717" name="Google Shape;717;g70616d67ba_11_48"/>
          <p:cNvGrpSpPr/>
          <p:nvPr/>
        </p:nvGrpSpPr>
        <p:grpSpPr>
          <a:xfrm>
            <a:off x="5008297" y="2206162"/>
            <a:ext cx="4473225" cy="1837728"/>
            <a:chOff x="0" y="-66675"/>
            <a:chExt cx="5964300" cy="2450304"/>
          </a:xfrm>
        </p:grpSpPr>
        <p:sp>
          <p:nvSpPr>
            <p:cNvPr id="718" name="Google Shape;718;g70616d67ba_11_48"/>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GLHERME </a:t>
              </a:r>
              <a:endParaRPr sz="3000" b="0" i="0" u="none" strike="noStrike" cap="none">
                <a:solidFill>
                  <a:srgbClr val="74AEDB"/>
                </a:solidFill>
                <a:latin typeface="Montserrat Light"/>
                <a:ea typeface="Montserrat Light"/>
                <a:cs typeface="Montserrat Light"/>
                <a:sym typeface="Montserrat Light"/>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MANFRÉ</a:t>
              </a:r>
              <a:endParaRPr/>
            </a:p>
          </p:txBody>
        </p:sp>
        <p:sp>
          <p:nvSpPr>
            <p:cNvPr id="719" name="Google Shape;719;g70616d67ba_11_48"/>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b="0" i="0" u="none" strike="noStrike" cap="none">
                  <a:solidFill>
                    <a:srgbClr val="74AEDB"/>
                  </a:solidFill>
                  <a:latin typeface="Montserrat Light"/>
                  <a:ea typeface="Montserrat Light"/>
                  <a:cs typeface="Montserrat Light"/>
                  <a:sym typeface="Montserrat Light"/>
                </a:rPr>
                <a:t>10700347</a:t>
              </a:r>
              <a:endParaRPr/>
            </a:p>
          </p:txBody>
        </p:sp>
      </p:grpSp>
      <p:grpSp>
        <p:nvGrpSpPr>
          <p:cNvPr id="720" name="Google Shape;720;g70616d67ba_11_48"/>
          <p:cNvGrpSpPr/>
          <p:nvPr/>
        </p:nvGrpSpPr>
        <p:grpSpPr>
          <a:xfrm>
            <a:off x="8844081" y="2225212"/>
            <a:ext cx="4473225" cy="1837728"/>
            <a:chOff x="0" y="-66675"/>
            <a:chExt cx="5964300" cy="2450304"/>
          </a:xfrm>
        </p:grpSpPr>
        <p:sp>
          <p:nvSpPr>
            <p:cNvPr id="721" name="Google Shape;721;g70616d67ba_11_48"/>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ISABELLA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FRANCA</a:t>
              </a:r>
              <a:endParaRPr/>
            </a:p>
          </p:txBody>
        </p:sp>
        <p:sp>
          <p:nvSpPr>
            <p:cNvPr id="722" name="Google Shape;722;g70616d67ba_11_48"/>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10749435</a:t>
              </a:r>
              <a:endParaRPr/>
            </a:p>
          </p:txBody>
        </p:sp>
      </p:grpSp>
      <p:grpSp>
        <p:nvGrpSpPr>
          <p:cNvPr id="723" name="Google Shape;723;g70616d67ba_11_48"/>
          <p:cNvGrpSpPr/>
          <p:nvPr/>
        </p:nvGrpSpPr>
        <p:grpSpPr>
          <a:xfrm>
            <a:off x="12893114" y="2206162"/>
            <a:ext cx="4473225" cy="1837728"/>
            <a:chOff x="0" y="-66675"/>
            <a:chExt cx="5964300" cy="2450304"/>
          </a:xfrm>
        </p:grpSpPr>
        <p:sp>
          <p:nvSpPr>
            <p:cNvPr id="724" name="Google Shape;724;g70616d67ba_11_48"/>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NATÁLIA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BRANCO</a:t>
              </a:r>
              <a:endParaRPr/>
            </a:p>
          </p:txBody>
        </p:sp>
        <p:sp>
          <p:nvSpPr>
            <p:cNvPr id="725" name="Google Shape;725;g70616d67ba_11_48"/>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4649088</a:t>
              </a:r>
              <a:endParaRPr/>
            </a:p>
          </p:txBody>
        </p:sp>
      </p:grpSp>
      <p:pic>
        <p:nvPicPr>
          <p:cNvPr id="726" name="Google Shape;726;g70616d67ba_11_48"/>
          <p:cNvPicPr preferRelativeResize="0"/>
          <p:nvPr/>
        </p:nvPicPr>
        <p:blipFill rotWithShape="1">
          <a:blip r:embed="rId3">
            <a:alphaModFix amt="39000"/>
          </a:blip>
          <a:srcRect r="28632" b="2324"/>
          <a:stretch/>
        </p:blipFill>
        <p:spPr>
          <a:xfrm>
            <a:off x="14009298" y="6330294"/>
            <a:ext cx="4278702" cy="5856012"/>
          </a:xfrm>
          <a:prstGeom prst="rect">
            <a:avLst/>
          </a:prstGeom>
          <a:noFill/>
          <a:ln>
            <a:noFill/>
          </a:ln>
        </p:spPr>
      </p:pic>
      <p:sp>
        <p:nvSpPr>
          <p:cNvPr id="727" name="Google Shape;727;g70616d67ba_11_48"/>
          <p:cNvSpPr txBox="1"/>
          <p:nvPr/>
        </p:nvSpPr>
        <p:spPr>
          <a:xfrm>
            <a:off x="-165250" y="-368325"/>
            <a:ext cx="6382800" cy="2180400"/>
          </a:xfrm>
          <a:prstGeom prst="rect">
            <a:avLst/>
          </a:prstGeom>
          <a:solidFill>
            <a:srgbClr val="FFFFFF"/>
          </a:solidFill>
          <a:ln>
            <a:noFill/>
          </a:ln>
        </p:spPr>
        <p:txBody>
          <a:bodyPr spcFirstLastPara="1" wrap="square" lIns="91425" tIns="91425" rIns="91425" bIns="91425" anchor="t" anchorCtr="0">
            <a:noAutofit/>
          </a:bodyPr>
          <a:lstStyle/>
          <a:p>
            <a:pPr marL="0" lvl="0" indent="457200" algn="just" rtl="0">
              <a:spcBef>
                <a:spcPts val="0"/>
              </a:spcBef>
              <a:spcAft>
                <a:spcPts val="0"/>
              </a:spcAft>
              <a:buNone/>
            </a:pPr>
            <a:endParaRPr sz="4800">
              <a:solidFill>
                <a:srgbClr val="74AEDB"/>
              </a:solidFill>
              <a:latin typeface="Calibri"/>
              <a:ea typeface="Calibri"/>
              <a:cs typeface="Calibri"/>
              <a:sym typeface="Calibri"/>
            </a:endParaRPr>
          </a:p>
          <a:p>
            <a:pPr marL="914400" lvl="0" indent="457200" algn="just" rtl="0">
              <a:spcBef>
                <a:spcPts val="0"/>
              </a:spcBef>
              <a:spcAft>
                <a:spcPts val="0"/>
              </a:spcAft>
              <a:buNone/>
            </a:pPr>
            <a:r>
              <a:rPr lang="en-US" sz="4800">
                <a:solidFill>
                  <a:srgbClr val="74AEDB"/>
                </a:solidFill>
                <a:latin typeface="Montserrat"/>
                <a:ea typeface="Montserrat"/>
                <a:cs typeface="Montserrat"/>
                <a:sym typeface="Montserrat"/>
              </a:rPr>
              <a:t>Epidemiologia</a:t>
            </a:r>
            <a:endParaRPr sz="4800">
              <a:solidFill>
                <a:srgbClr val="74AEDB"/>
              </a:solidFill>
              <a:latin typeface="Montserrat"/>
              <a:ea typeface="Montserrat"/>
              <a:cs typeface="Montserrat"/>
              <a:sym typeface="Montserrat"/>
            </a:endParaRPr>
          </a:p>
        </p:txBody>
      </p:sp>
      <p:pic>
        <p:nvPicPr>
          <p:cNvPr id="728" name="Google Shape;728;g70616d67ba_11_48"/>
          <p:cNvPicPr preferRelativeResize="0"/>
          <p:nvPr/>
        </p:nvPicPr>
        <p:blipFill rotWithShape="1">
          <a:blip r:embed="rId4">
            <a:alphaModFix/>
          </a:blip>
          <a:srcRect l="23246" t="25511" r="33056" b="17644"/>
          <a:stretch/>
        </p:blipFill>
        <p:spPr>
          <a:xfrm>
            <a:off x="4317662" y="2206150"/>
            <a:ext cx="9652676" cy="7063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3"/>
          <p:cNvSpPr/>
          <p:nvPr/>
        </p:nvSpPr>
        <p:spPr>
          <a:xfrm>
            <a:off x="1028700" y="-194254"/>
            <a:ext cx="6627900" cy="94527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txBox="1"/>
          <p:nvPr/>
        </p:nvSpPr>
        <p:spPr>
          <a:xfrm>
            <a:off x="1670035" y="7427238"/>
            <a:ext cx="5345400" cy="1326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7200">
                <a:solidFill>
                  <a:srgbClr val="FFFFFF"/>
                </a:solidFill>
              </a:rPr>
              <a:t>Referências</a:t>
            </a:r>
            <a:endParaRPr sz="7200"/>
          </a:p>
        </p:txBody>
      </p:sp>
      <p:grpSp>
        <p:nvGrpSpPr>
          <p:cNvPr id="735" name="Google Shape;735;p13"/>
          <p:cNvGrpSpPr/>
          <p:nvPr/>
        </p:nvGrpSpPr>
        <p:grpSpPr>
          <a:xfrm>
            <a:off x="8537454" y="6414702"/>
            <a:ext cx="8721900" cy="1697075"/>
            <a:chOff x="0" y="7181336"/>
            <a:chExt cx="11629200" cy="2262766"/>
          </a:xfrm>
        </p:grpSpPr>
        <p:sp>
          <p:nvSpPr>
            <p:cNvPr id="736" name="Google Shape;736;p13"/>
            <p:cNvSpPr txBox="1"/>
            <p:nvPr/>
          </p:nvSpPr>
          <p:spPr>
            <a:xfrm>
              <a:off x="0" y="7181336"/>
              <a:ext cx="11629200" cy="676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endParaRPr/>
            </a:p>
          </p:txBody>
        </p:sp>
        <p:sp>
          <p:nvSpPr>
            <p:cNvPr id="737" name="Google Shape;737;p13"/>
            <p:cNvSpPr txBox="1"/>
            <p:nvPr/>
          </p:nvSpPr>
          <p:spPr>
            <a:xfrm>
              <a:off x="0" y="8161002"/>
              <a:ext cx="11629200" cy="1283100"/>
            </a:xfrm>
            <a:prstGeom prst="rect">
              <a:avLst/>
            </a:prstGeom>
            <a:noFill/>
            <a:ln>
              <a:noFill/>
            </a:ln>
          </p:spPr>
          <p:txBody>
            <a:bodyPr spcFirstLastPara="1" wrap="square" lIns="0" tIns="0" rIns="0" bIns="0" anchor="t" anchorCtr="0">
              <a:noAutofit/>
            </a:bodyPr>
            <a:lstStyle/>
            <a:p>
              <a:pPr marL="0" marR="0" lvl="0" indent="0" algn="l" rtl="0">
                <a:lnSpc>
                  <a:spcPct val="139964"/>
                </a:lnSpc>
                <a:spcBef>
                  <a:spcPts val="0"/>
                </a:spcBef>
                <a:spcAft>
                  <a:spcPts val="0"/>
                </a:spcAft>
                <a:buNone/>
              </a:pPr>
              <a:endParaRPr/>
            </a:p>
          </p:txBody>
        </p:sp>
      </p:grpSp>
      <p:pic>
        <p:nvPicPr>
          <p:cNvPr id="738" name="Google Shape;738;p13"/>
          <p:cNvPicPr preferRelativeResize="0"/>
          <p:nvPr/>
        </p:nvPicPr>
        <p:blipFill rotWithShape="1">
          <a:blip r:embed="rId3">
            <a:alphaModFix/>
          </a:blip>
          <a:srcRect/>
          <a:stretch/>
        </p:blipFill>
        <p:spPr>
          <a:xfrm>
            <a:off x="1670035" y="1028700"/>
            <a:ext cx="1616397" cy="1616397"/>
          </a:xfrm>
          <a:prstGeom prst="rect">
            <a:avLst/>
          </a:prstGeom>
          <a:noFill/>
          <a:ln>
            <a:noFill/>
          </a:ln>
        </p:spPr>
      </p:pic>
      <p:sp>
        <p:nvSpPr>
          <p:cNvPr id="739" name="Google Shape;739;p13"/>
          <p:cNvSpPr txBox="1"/>
          <p:nvPr/>
        </p:nvSpPr>
        <p:spPr>
          <a:xfrm>
            <a:off x="8656825" y="830900"/>
            <a:ext cx="8431800" cy="8427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ABCMED. Oque é gangrena gasosa ou mionecrose?.  Disponível em: &lt;</a:t>
            </a:r>
            <a:r>
              <a:rPr lang="en-US" sz="1800">
                <a:solidFill>
                  <a:srgbClr val="74AEDB"/>
                </a:solidFill>
                <a:uFill>
                  <a:noFill/>
                </a:uFill>
                <a:latin typeface="Montserrat"/>
                <a:ea typeface="Montserrat"/>
                <a:cs typeface="Montserrat"/>
                <a:sym typeface="Montserrat"/>
                <a:hlinkClick r:id="rId4"/>
              </a:rPr>
              <a:t>https://www.abc.med.br/p/sinais.-sintomas-e-doencas/813514/o+que+e+gangrena+gasosa+ou+mionecrose.htm</a:t>
            </a:r>
            <a:r>
              <a:rPr lang="en-US" sz="1800">
                <a:solidFill>
                  <a:srgbClr val="74AEDB"/>
                </a:solidFill>
                <a:latin typeface="Montserrat"/>
                <a:ea typeface="Montserrat"/>
                <a:cs typeface="Montserrat"/>
                <a:sym typeface="Montserrat"/>
              </a:rPr>
              <a:t>&gt; Acesso em 22 de outubro de 2019</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1. REES, R.F.W., YOUNG, D.B. The Microbiology of Leprosy. In: HASTINGS, Robert C. Leprosy. London: Churchill, 1993. p. 49- 83.</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 SKINSNES, O.K. et. al. In Vitro cultivation of leprosy bacilli on hyaluronic acid based medium. 1. Preliminary report.lnt. J. Leprosy, v. 43, n. 3, p. 193-203, july</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u="sng">
                <a:solidFill>
                  <a:srgbClr val="74AEDB"/>
                </a:solidFill>
                <a:latin typeface="Montserrat"/>
                <a:ea typeface="Montserrat"/>
                <a:cs typeface="Montserrat"/>
                <a:sym typeface="Montserrat"/>
                <a:hlinkClick r:id="rId5"/>
              </a:rPr>
              <a:t>http://www.saude.gov.br/saude-de-a-z/hanseniase/11299-tratamento</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WORLD HEALTH ORGANIZATION (OMS) - Estratégia Global para Hanseníase 2016-2020</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u="sng">
                <a:solidFill>
                  <a:srgbClr val="74AEDB"/>
                </a:solidFill>
                <a:latin typeface="Montserrat"/>
                <a:ea typeface="Montserrat"/>
                <a:cs typeface="Montserrat"/>
                <a:sym typeface="Montserrat"/>
                <a:hlinkClick r:id="rId6"/>
              </a:rPr>
              <a:t>https://www.sbd.org.br/dermatologia/pele/doencas-e-problemas/hanseniase/9/</a:t>
            </a:r>
            <a:r>
              <a:rPr lang="en-US" sz="1800">
                <a:solidFill>
                  <a:srgbClr val="74AEDB"/>
                </a:solidFill>
                <a:latin typeface="Montserrat"/>
                <a:ea typeface="Montserrat"/>
                <a:cs typeface="Montserrat"/>
                <a:sym typeface="Montserrat"/>
              </a:rPr>
              <a:t>  </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BERNARDES C., AUGUSTO J, LOPES L., CARDOSO K., SANTOS J., SANTOS L., Experiência clínica na avaliação de 284 casos de erisipela, An. Bras. Dermatol. vol.77, no.5, Rio de Janeiro, 2002.</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LANGE V., Malmstrom J., DIDION J., KING N., JOHANSSON B., SCHAFER J., RAMESEDER J., WONG C., DEUTSCH E., BRUSNIAK M., BUHLMANN P., BJORCK L., DOMON B., AEBERSOLD R., Targeted Quantitative Analysis of Streptococcus pyogenes Virulence Factors by Multiple Monitoring, Molecular &amp; Cellular Proteomics 7.8, 2019</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SOUZA C., Infecções de Tecidos Moles: Erisipela. Celulite. Síndromes Infecciosas Mediadas Por Toxinas., Simpósio Urgências e Emergências Infecciosas, Medicina, Ribeirão Preto, 36, 2003</a:t>
            </a:r>
            <a:endParaRPr sz="1800">
              <a:solidFill>
                <a:srgbClr val="74AEDB"/>
              </a:solidFill>
              <a:latin typeface="Montserrat"/>
              <a:ea typeface="Montserrat"/>
              <a:cs typeface="Montserrat"/>
              <a:sym typeface="Montserrat"/>
            </a:endParaRPr>
          </a:p>
          <a:p>
            <a:pPr marL="457200" lvl="0" indent="-342900" algn="l" rtl="0">
              <a:spcBef>
                <a:spcPts val="0"/>
              </a:spcBef>
              <a:spcAft>
                <a:spcPts val="0"/>
              </a:spcAft>
              <a:buClr>
                <a:srgbClr val="74AEDB"/>
              </a:buClr>
              <a:buSzPts val="1800"/>
              <a:buFont typeface="Montserrat"/>
              <a:buAutoNum type="arabicPeriod"/>
            </a:pPr>
            <a:r>
              <a:rPr lang="en-US" sz="1800">
                <a:solidFill>
                  <a:srgbClr val="74AEDB"/>
                </a:solidFill>
                <a:latin typeface="Montserrat"/>
                <a:ea typeface="Montserrat"/>
                <a:cs typeface="Montserrat"/>
                <a:sym typeface="Montserrat"/>
              </a:rPr>
              <a:t>SAMBRANO G., Determinantes de Virulência em isolados Clínicos de Streptococcus pyogenes da Cidade de Porto Alegre, UFCSPA, Universidade FErederal de Ciências da Saúde de Porto Alegre, 2014</a:t>
            </a:r>
            <a:endParaRPr sz="1800">
              <a:solidFill>
                <a:srgbClr val="74AEDB"/>
              </a:solidFill>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743"/>
        <p:cNvGrpSpPr/>
        <p:nvPr/>
      </p:nvGrpSpPr>
      <p:grpSpPr>
        <a:xfrm>
          <a:off x="0" y="0"/>
          <a:ext cx="0" cy="0"/>
          <a:chOff x="0" y="0"/>
          <a:chExt cx="0" cy="0"/>
        </a:xfrm>
      </p:grpSpPr>
      <p:sp>
        <p:nvSpPr>
          <p:cNvPr id="744" name="Google Shape;744;g70616d67ba_11_26"/>
          <p:cNvSpPr/>
          <p:nvPr/>
        </p:nvSpPr>
        <p:spPr>
          <a:xfrm>
            <a:off x="-234245" y="1028700"/>
            <a:ext cx="18951600" cy="4242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g70616d67ba_11_26"/>
          <p:cNvSpPr txBox="1"/>
          <p:nvPr/>
        </p:nvSpPr>
        <p:spPr>
          <a:xfrm>
            <a:off x="1028700" y="8174129"/>
            <a:ext cx="11603700" cy="1326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None/>
            </a:pPr>
            <a:r>
              <a:rPr lang="en-US" sz="9600" b="0" i="0" u="none" strike="noStrike" cap="none">
                <a:solidFill>
                  <a:srgbClr val="FFFFFF"/>
                </a:solidFill>
                <a:latin typeface="Arial"/>
                <a:ea typeface="Arial"/>
                <a:cs typeface="Arial"/>
                <a:sym typeface="Arial"/>
              </a:rPr>
              <a:t>OBRIGADO!</a:t>
            </a:r>
            <a:endParaRPr/>
          </a:p>
        </p:txBody>
      </p:sp>
      <p:grpSp>
        <p:nvGrpSpPr>
          <p:cNvPr id="746" name="Google Shape;746;g70616d67ba_11_26"/>
          <p:cNvGrpSpPr/>
          <p:nvPr/>
        </p:nvGrpSpPr>
        <p:grpSpPr>
          <a:xfrm>
            <a:off x="1028700" y="2225212"/>
            <a:ext cx="4473225" cy="1837728"/>
            <a:chOff x="0" y="-66675"/>
            <a:chExt cx="5964300" cy="2450304"/>
          </a:xfrm>
        </p:grpSpPr>
        <p:sp>
          <p:nvSpPr>
            <p:cNvPr id="747" name="Google Shape;747;g70616d67ba_11_26"/>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GUILHERME BENEVIDES</a:t>
              </a:r>
              <a:endParaRPr/>
            </a:p>
          </p:txBody>
        </p:sp>
        <p:sp>
          <p:nvSpPr>
            <p:cNvPr id="748" name="Google Shape;748;g70616d67ba_11_26"/>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10758881</a:t>
              </a:r>
              <a:endParaRPr/>
            </a:p>
          </p:txBody>
        </p:sp>
      </p:grpSp>
      <p:grpSp>
        <p:nvGrpSpPr>
          <p:cNvPr id="749" name="Google Shape;749;g70616d67ba_11_26"/>
          <p:cNvGrpSpPr/>
          <p:nvPr/>
        </p:nvGrpSpPr>
        <p:grpSpPr>
          <a:xfrm>
            <a:off x="5008297" y="2206162"/>
            <a:ext cx="4473225" cy="1837728"/>
            <a:chOff x="0" y="-66675"/>
            <a:chExt cx="5964300" cy="2450304"/>
          </a:xfrm>
        </p:grpSpPr>
        <p:sp>
          <p:nvSpPr>
            <p:cNvPr id="750" name="Google Shape;750;g70616d67ba_11_26"/>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GUILHERME </a:t>
              </a:r>
              <a:endParaRPr sz="3000" b="0" i="0" u="none" strike="noStrike" cap="none">
                <a:solidFill>
                  <a:srgbClr val="74AEDB"/>
                </a:solidFill>
                <a:latin typeface="Montserrat Light"/>
                <a:ea typeface="Montserrat Light"/>
                <a:cs typeface="Montserrat Light"/>
                <a:sym typeface="Montserrat Light"/>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MANFRÉ</a:t>
              </a:r>
              <a:endParaRPr/>
            </a:p>
          </p:txBody>
        </p:sp>
        <p:sp>
          <p:nvSpPr>
            <p:cNvPr id="751" name="Google Shape;751;g70616d67ba_11_26"/>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b="0" i="0" u="none" strike="noStrike" cap="none">
                  <a:solidFill>
                    <a:srgbClr val="74AEDB"/>
                  </a:solidFill>
                  <a:latin typeface="Montserrat Light"/>
                  <a:ea typeface="Montserrat Light"/>
                  <a:cs typeface="Montserrat Light"/>
                  <a:sym typeface="Montserrat Light"/>
                </a:rPr>
                <a:t>10700347</a:t>
              </a:r>
              <a:endParaRPr/>
            </a:p>
          </p:txBody>
        </p:sp>
      </p:grpSp>
      <p:grpSp>
        <p:nvGrpSpPr>
          <p:cNvPr id="752" name="Google Shape;752;g70616d67ba_11_26"/>
          <p:cNvGrpSpPr/>
          <p:nvPr/>
        </p:nvGrpSpPr>
        <p:grpSpPr>
          <a:xfrm>
            <a:off x="8844081" y="2225212"/>
            <a:ext cx="4473225" cy="1837728"/>
            <a:chOff x="0" y="-66675"/>
            <a:chExt cx="5964300" cy="2450304"/>
          </a:xfrm>
        </p:grpSpPr>
        <p:sp>
          <p:nvSpPr>
            <p:cNvPr id="753" name="Google Shape;753;g70616d67ba_11_26"/>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ISABELLA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FRANCA</a:t>
              </a:r>
              <a:endParaRPr/>
            </a:p>
          </p:txBody>
        </p:sp>
        <p:sp>
          <p:nvSpPr>
            <p:cNvPr id="754" name="Google Shape;754;g70616d67ba_11_26"/>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10749435</a:t>
              </a:r>
              <a:endParaRPr/>
            </a:p>
          </p:txBody>
        </p:sp>
      </p:grpSp>
      <p:grpSp>
        <p:nvGrpSpPr>
          <p:cNvPr id="755" name="Google Shape;755;g70616d67ba_11_26"/>
          <p:cNvGrpSpPr/>
          <p:nvPr/>
        </p:nvGrpSpPr>
        <p:grpSpPr>
          <a:xfrm>
            <a:off x="12893114" y="2206162"/>
            <a:ext cx="4473225" cy="1837728"/>
            <a:chOff x="0" y="-66675"/>
            <a:chExt cx="5964300" cy="2450304"/>
          </a:xfrm>
        </p:grpSpPr>
        <p:sp>
          <p:nvSpPr>
            <p:cNvPr id="756" name="Google Shape;756;g70616d67ba_11_26"/>
            <p:cNvSpPr txBox="1"/>
            <p:nvPr/>
          </p:nvSpPr>
          <p:spPr>
            <a:xfrm>
              <a:off x="0" y="-66675"/>
              <a:ext cx="5964300" cy="1387500"/>
            </a:xfrm>
            <a:prstGeom prst="rect">
              <a:avLst/>
            </a:prstGeom>
            <a:noFill/>
            <a:ln>
              <a:noFill/>
            </a:ln>
          </p:spPr>
          <p:txBody>
            <a:bodyPr spcFirstLastPara="1" wrap="square" lIns="0" tIns="0" rIns="0" bIns="0" anchor="t" anchorCtr="0">
              <a:noAutofit/>
            </a:bodyPr>
            <a:lstStyle/>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NATÁLIA </a:t>
              </a:r>
              <a:endParaRPr/>
            </a:p>
            <a:p>
              <a:pPr marL="0" marR="0" lvl="0" indent="0" algn="ctr" rtl="0">
                <a:lnSpc>
                  <a:spcPct val="140000"/>
                </a:lnSpc>
                <a:spcBef>
                  <a:spcPts val="0"/>
                </a:spcBef>
                <a:spcAft>
                  <a:spcPts val="0"/>
                </a:spcAft>
                <a:buNone/>
              </a:pPr>
              <a:r>
                <a:rPr lang="en-US" sz="3000" b="0" i="0" u="none" strike="noStrike" cap="none">
                  <a:solidFill>
                    <a:srgbClr val="74AEDB"/>
                  </a:solidFill>
                  <a:latin typeface="Montserrat Light"/>
                  <a:ea typeface="Montserrat Light"/>
                  <a:cs typeface="Montserrat Light"/>
                  <a:sym typeface="Montserrat Light"/>
                </a:rPr>
                <a:t>BRANCO</a:t>
              </a:r>
              <a:endParaRPr/>
            </a:p>
          </p:txBody>
        </p:sp>
        <p:sp>
          <p:nvSpPr>
            <p:cNvPr id="757" name="Google Shape;757;g70616d67ba_11_26"/>
            <p:cNvSpPr txBox="1"/>
            <p:nvPr/>
          </p:nvSpPr>
          <p:spPr>
            <a:xfrm>
              <a:off x="0" y="1760829"/>
              <a:ext cx="5964300" cy="622800"/>
            </a:xfrm>
            <a:prstGeom prst="rect">
              <a:avLst/>
            </a:prstGeom>
            <a:noFill/>
            <a:ln>
              <a:noFill/>
            </a:ln>
          </p:spPr>
          <p:txBody>
            <a:bodyPr spcFirstLastPara="1" wrap="square" lIns="0" tIns="0" rIns="0" bIns="0" anchor="t" anchorCtr="0">
              <a:noAutofit/>
            </a:bodyPr>
            <a:lstStyle/>
            <a:p>
              <a:pPr marL="0" marR="0" lvl="0" indent="0" algn="ctr" rtl="0">
                <a:lnSpc>
                  <a:spcPct val="139964"/>
                </a:lnSpc>
                <a:spcBef>
                  <a:spcPts val="0"/>
                </a:spcBef>
                <a:spcAft>
                  <a:spcPts val="0"/>
                </a:spcAft>
                <a:buNone/>
              </a:pPr>
              <a:r>
                <a:rPr lang="en-US" sz="2800">
                  <a:solidFill>
                    <a:srgbClr val="74AEDB"/>
                  </a:solidFill>
                  <a:latin typeface="Montserrat Light"/>
                  <a:ea typeface="Montserrat Light"/>
                  <a:cs typeface="Montserrat Light"/>
                  <a:sym typeface="Montserrat Light"/>
                </a:rPr>
                <a:t>4649088</a:t>
              </a:r>
              <a:endParaRPr/>
            </a:p>
          </p:txBody>
        </p:sp>
      </p:grpSp>
      <p:pic>
        <p:nvPicPr>
          <p:cNvPr id="758" name="Google Shape;758;g70616d67ba_11_26"/>
          <p:cNvPicPr preferRelativeResize="0"/>
          <p:nvPr/>
        </p:nvPicPr>
        <p:blipFill rotWithShape="1">
          <a:blip r:embed="rId3">
            <a:alphaModFix amt="39000"/>
          </a:blip>
          <a:srcRect r="28632" b="2324"/>
          <a:stretch/>
        </p:blipFill>
        <p:spPr>
          <a:xfrm>
            <a:off x="14009298" y="6330294"/>
            <a:ext cx="4278702" cy="5856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p:nvPr/>
        </p:nvSpPr>
        <p:spPr>
          <a:xfrm>
            <a:off x="3463557" y="-285750"/>
            <a:ext cx="6468801" cy="10858500"/>
          </a:xfrm>
          <a:prstGeom prst="rect">
            <a:avLst/>
          </a:prstGeom>
          <a:solidFill>
            <a:srgbClr val="74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7"/>
          <p:cNvGrpSpPr/>
          <p:nvPr/>
        </p:nvGrpSpPr>
        <p:grpSpPr>
          <a:xfrm>
            <a:off x="3653847" y="4761082"/>
            <a:ext cx="6070924" cy="1674622"/>
            <a:chOff x="0" y="651675"/>
            <a:chExt cx="6472200" cy="2232829"/>
          </a:xfrm>
        </p:grpSpPr>
        <p:sp>
          <p:nvSpPr>
            <p:cNvPr id="159" name="Google Shape;159;p7"/>
            <p:cNvSpPr txBox="1"/>
            <p:nvPr/>
          </p:nvSpPr>
          <p:spPr>
            <a:xfrm>
              <a:off x="0" y="651675"/>
              <a:ext cx="6472200" cy="1704900"/>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None/>
              </a:pPr>
              <a:r>
                <a:rPr lang="en-US" sz="4000">
                  <a:solidFill>
                    <a:srgbClr val="FFFFFF"/>
                  </a:solidFill>
                </a:rPr>
                <a:t>Staphylococcus aureus</a:t>
              </a:r>
              <a:endParaRPr sz="4000"/>
            </a:p>
          </p:txBody>
        </p:sp>
        <p:sp>
          <p:nvSpPr>
            <p:cNvPr id="160" name="Google Shape;160;p7"/>
            <p:cNvSpPr txBox="1"/>
            <p:nvPr/>
          </p:nvSpPr>
          <p:spPr>
            <a:xfrm>
              <a:off x="0" y="2236804"/>
              <a:ext cx="6452611" cy="647700"/>
            </a:xfrm>
            <a:prstGeom prst="rect">
              <a:avLst/>
            </a:prstGeom>
            <a:noFill/>
            <a:ln>
              <a:noFill/>
            </a:ln>
          </p:spPr>
          <p:txBody>
            <a:bodyPr spcFirstLastPara="1" wrap="square" lIns="0" tIns="0" rIns="0" bIns="0" anchor="t" anchorCtr="0">
              <a:spAutoFit/>
            </a:bodyPr>
            <a:lstStyle/>
            <a:p>
              <a:pPr marL="0" marR="0" lvl="0" indent="0" algn="ctr" rtl="0">
                <a:lnSpc>
                  <a:spcPct val="213333"/>
                </a:lnSpc>
                <a:spcBef>
                  <a:spcPts val="0"/>
                </a:spcBef>
                <a:spcAft>
                  <a:spcPts val="0"/>
                </a:spcAft>
                <a:buNone/>
              </a:pPr>
              <a:r>
                <a:rPr lang="en-US" sz="2400">
                  <a:solidFill>
                    <a:srgbClr val="FFFFFF"/>
                  </a:solidFill>
                  <a:latin typeface="Calibri"/>
                  <a:ea typeface="Calibri"/>
                  <a:cs typeface="Calibri"/>
                  <a:sym typeface="Calibri"/>
                </a:rPr>
                <a:t>Penetracao direta de bacterias</a:t>
              </a:r>
              <a:endParaRPr sz="2400" b="0" i="0" u="none" strike="noStrike" cap="none">
                <a:solidFill>
                  <a:srgbClr val="FFFFFF"/>
                </a:solidFill>
                <a:latin typeface="Calibri"/>
                <a:ea typeface="Calibri"/>
                <a:cs typeface="Calibri"/>
                <a:sym typeface="Calibri"/>
              </a:endParaRPr>
            </a:p>
          </p:txBody>
        </p:sp>
      </p:grpSp>
      <p:sp>
        <p:nvSpPr>
          <p:cNvPr id="161" name="Google Shape;161;p7"/>
          <p:cNvSpPr txBox="1"/>
          <p:nvPr/>
        </p:nvSpPr>
        <p:spPr>
          <a:xfrm>
            <a:off x="12024920" y="3797606"/>
            <a:ext cx="3654600" cy="467100"/>
          </a:xfrm>
          <a:prstGeom prst="rect">
            <a:avLst/>
          </a:prstGeom>
          <a:noFill/>
          <a:ln>
            <a:noFill/>
          </a:ln>
        </p:spPr>
        <p:txBody>
          <a:bodyPr spcFirstLastPara="1" wrap="square" lIns="0" tIns="0" rIns="0" bIns="0" anchor="t" anchorCtr="0">
            <a:sp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Abscessos</a:t>
            </a:r>
            <a:endParaRPr sz="3600"/>
          </a:p>
        </p:txBody>
      </p:sp>
      <p:pic>
        <p:nvPicPr>
          <p:cNvPr id="162" name="Google Shape;162;p7"/>
          <p:cNvPicPr preferRelativeResize="0"/>
          <p:nvPr/>
        </p:nvPicPr>
        <p:blipFill rotWithShape="1">
          <a:blip r:embed="rId3">
            <a:alphaModFix/>
          </a:blip>
          <a:srcRect l="37398" r="37398"/>
          <a:stretch/>
        </p:blipFill>
        <p:spPr>
          <a:xfrm>
            <a:off x="-203894" y="-113472"/>
            <a:ext cx="3667451" cy="10513945"/>
          </a:xfrm>
          <a:prstGeom prst="rect">
            <a:avLst/>
          </a:prstGeom>
          <a:noFill/>
          <a:ln>
            <a:noFill/>
          </a:ln>
        </p:spPr>
      </p:pic>
      <p:sp>
        <p:nvSpPr>
          <p:cNvPr id="163" name="Google Shape;163;p7"/>
          <p:cNvSpPr txBox="1"/>
          <p:nvPr/>
        </p:nvSpPr>
        <p:spPr>
          <a:xfrm>
            <a:off x="12024930" y="1640696"/>
            <a:ext cx="3654600" cy="467100"/>
          </a:xfrm>
          <a:prstGeom prst="rect">
            <a:avLst/>
          </a:prstGeom>
          <a:noFill/>
          <a:ln>
            <a:noFill/>
          </a:ln>
        </p:spPr>
        <p:txBody>
          <a:bodyPr spcFirstLastPara="1" wrap="square" lIns="0" tIns="0" rIns="0" bIns="0" anchor="t" anchorCtr="0">
            <a:no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b="0" i="0" u="none" strike="noStrike" cap="none">
                <a:solidFill>
                  <a:srgbClr val="74AEDB"/>
                </a:solidFill>
                <a:latin typeface="Montserrat Light"/>
                <a:ea typeface="Montserrat Light"/>
                <a:cs typeface="Montserrat Light"/>
                <a:sym typeface="Montserrat Light"/>
              </a:rPr>
              <a:t>F</a:t>
            </a:r>
            <a:r>
              <a:rPr lang="en-US" sz="3600">
                <a:solidFill>
                  <a:srgbClr val="74AEDB"/>
                </a:solidFill>
                <a:latin typeface="Montserrat Light"/>
                <a:ea typeface="Montserrat Light"/>
                <a:cs typeface="Montserrat Light"/>
                <a:sym typeface="Montserrat Light"/>
              </a:rPr>
              <a:t>oliculite</a:t>
            </a:r>
            <a:endParaRPr sz="3600"/>
          </a:p>
        </p:txBody>
      </p:sp>
      <p:sp>
        <p:nvSpPr>
          <p:cNvPr id="164" name="Google Shape;164;p7"/>
          <p:cNvSpPr txBox="1"/>
          <p:nvPr/>
        </p:nvSpPr>
        <p:spPr>
          <a:xfrm>
            <a:off x="12024919" y="5954497"/>
            <a:ext cx="3654600" cy="481200"/>
          </a:xfrm>
          <a:prstGeom prst="rect">
            <a:avLst/>
          </a:prstGeom>
          <a:noFill/>
          <a:ln>
            <a:noFill/>
          </a:ln>
        </p:spPr>
        <p:txBody>
          <a:bodyPr spcFirstLastPara="1" wrap="square" lIns="0" tIns="0" rIns="0" bIns="0" anchor="t" anchorCtr="0">
            <a:spAutoFit/>
          </a:bodyPr>
          <a:lstStyle/>
          <a:p>
            <a:pPr marL="457200" marR="0" lvl="0" indent="-457200" algn="l" rtl="0">
              <a:lnSpc>
                <a:spcPct val="139964"/>
              </a:lnSpc>
              <a:spcBef>
                <a:spcPts val="0"/>
              </a:spcBef>
              <a:spcAft>
                <a:spcPts val="0"/>
              </a:spcAft>
              <a:buClr>
                <a:srgbClr val="74AEDB"/>
              </a:buClr>
              <a:buSzPts val="3600"/>
              <a:buFont typeface="Montserrat Light"/>
              <a:buChar char="●"/>
            </a:pPr>
            <a:r>
              <a:rPr lang="en-US" sz="3600">
                <a:solidFill>
                  <a:srgbClr val="74AEDB"/>
                </a:solidFill>
                <a:latin typeface="Montserrat Light"/>
                <a:ea typeface="Montserrat Light"/>
                <a:cs typeface="Montserrat Light"/>
                <a:sym typeface="Montserrat Light"/>
              </a:rPr>
              <a:t>Impetigo</a:t>
            </a:r>
            <a:endParaRPr sz="3600"/>
          </a:p>
        </p:txBody>
      </p:sp>
      <p:pic>
        <p:nvPicPr>
          <p:cNvPr id="165" name="Google Shape;165;p7"/>
          <p:cNvPicPr preferRelativeResize="0"/>
          <p:nvPr/>
        </p:nvPicPr>
        <p:blipFill rotWithShape="1">
          <a:blip r:embed="rId4">
            <a:alphaModFix/>
          </a:blip>
          <a:srcRect l="4945" r="30157"/>
          <a:stretch/>
        </p:blipFill>
        <p:spPr>
          <a:xfrm>
            <a:off x="-330500" y="-113475"/>
            <a:ext cx="3794050" cy="1051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169"/>
        <p:cNvGrpSpPr/>
        <p:nvPr/>
      </p:nvGrpSpPr>
      <p:grpSpPr>
        <a:xfrm>
          <a:off x="0" y="0"/>
          <a:ext cx="0" cy="0"/>
          <a:chOff x="0" y="0"/>
          <a:chExt cx="0" cy="0"/>
        </a:xfrm>
      </p:grpSpPr>
      <p:sp>
        <p:nvSpPr>
          <p:cNvPr id="170" name="Google Shape;170;g70616d67ba_5_0"/>
          <p:cNvSpPr/>
          <p:nvPr/>
        </p:nvSpPr>
        <p:spPr>
          <a:xfrm>
            <a:off x="-290351" y="-151209"/>
            <a:ext cx="3905100" cy="10627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70616d67ba_5_0"/>
          <p:cNvSpPr txBox="1"/>
          <p:nvPr/>
        </p:nvSpPr>
        <p:spPr>
          <a:xfrm rot="-5400000">
            <a:off x="-2346289" y="4219649"/>
            <a:ext cx="8232000" cy="1845300"/>
          </a:xfrm>
          <a:prstGeom prst="rect">
            <a:avLst/>
          </a:prstGeom>
          <a:noFill/>
          <a:ln>
            <a:noFill/>
          </a:ln>
        </p:spPr>
        <p:txBody>
          <a:bodyPr spcFirstLastPara="1" wrap="square" lIns="0" tIns="0" rIns="0" bIns="0" anchor="t" anchorCtr="0">
            <a:noAutofit/>
          </a:bodyPr>
          <a:lstStyle/>
          <a:p>
            <a:pPr marL="0" marR="0" lvl="0" indent="0" algn="l" rtl="0">
              <a:lnSpc>
                <a:spcPct val="134000"/>
              </a:lnSpc>
              <a:spcBef>
                <a:spcPts val="0"/>
              </a:spcBef>
              <a:spcAft>
                <a:spcPts val="0"/>
              </a:spcAft>
              <a:buNone/>
            </a:pPr>
            <a:r>
              <a:rPr lang="en-US" sz="5500" b="1">
                <a:solidFill>
                  <a:srgbClr val="74AEDB"/>
                </a:solidFill>
                <a:latin typeface="Montserrat"/>
                <a:ea typeface="Montserrat"/>
                <a:cs typeface="Montserrat"/>
                <a:sym typeface="Montserrat"/>
              </a:rPr>
              <a:t>Staphylococcus aureus</a:t>
            </a:r>
            <a:endParaRPr sz="5500" b="1">
              <a:solidFill>
                <a:srgbClr val="74AEDB"/>
              </a:solidFill>
              <a:latin typeface="Montserrat"/>
              <a:ea typeface="Montserrat"/>
              <a:cs typeface="Montserrat"/>
              <a:sym typeface="Montserrat"/>
            </a:endParaRPr>
          </a:p>
        </p:txBody>
      </p:sp>
      <p:sp>
        <p:nvSpPr>
          <p:cNvPr id="172" name="Google Shape;172;g70616d67ba_5_0"/>
          <p:cNvSpPr txBox="1"/>
          <p:nvPr/>
        </p:nvSpPr>
        <p:spPr>
          <a:xfrm>
            <a:off x="6390178" y="1026373"/>
            <a:ext cx="3870300" cy="1457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Anaerobico facultativo</a:t>
            </a:r>
            <a:endParaRPr/>
          </a:p>
        </p:txBody>
      </p:sp>
      <p:sp>
        <p:nvSpPr>
          <p:cNvPr id="173" name="Google Shape;173;g70616d67ba_5_0"/>
          <p:cNvSpPr txBox="1"/>
          <p:nvPr/>
        </p:nvSpPr>
        <p:spPr>
          <a:xfrm>
            <a:off x="13315548" y="1026373"/>
            <a:ext cx="3870300" cy="1457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Coccus grã-positiva</a:t>
            </a:r>
            <a:endParaRPr/>
          </a:p>
        </p:txBody>
      </p:sp>
      <p:sp>
        <p:nvSpPr>
          <p:cNvPr id="174" name="Google Shape;174;g70616d67ba_5_0"/>
          <p:cNvSpPr txBox="1"/>
          <p:nvPr/>
        </p:nvSpPr>
        <p:spPr>
          <a:xfrm>
            <a:off x="6463674" y="5953151"/>
            <a:ext cx="3870300" cy="971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Não possuem motilidade</a:t>
            </a:r>
            <a:endParaRPr/>
          </a:p>
        </p:txBody>
      </p:sp>
      <p:grpSp>
        <p:nvGrpSpPr>
          <p:cNvPr id="175" name="Google Shape;175;g70616d67ba_5_0"/>
          <p:cNvGrpSpPr/>
          <p:nvPr/>
        </p:nvGrpSpPr>
        <p:grpSpPr>
          <a:xfrm>
            <a:off x="13315581" y="5953151"/>
            <a:ext cx="3943688" cy="3156297"/>
            <a:chOff x="-97950" y="0"/>
            <a:chExt cx="5258250" cy="4208395"/>
          </a:xfrm>
        </p:grpSpPr>
        <p:sp>
          <p:nvSpPr>
            <p:cNvPr id="176" name="Google Shape;176;g70616d67ba_5_0"/>
            <p:cNvSpPr txBox="1"/>
            <p:nvPr/>
          </p:nvSpPr>
          <p:spPr>
            <a:xfrm>
              <a:off x="0" y="0"/>
              <a:ext cx="5160300" cy="647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Colonias amareladas</a:t>
              </a:r>
              <a:endParaRPr/>
            </a:p>
          </p:txBody>
        </p:sp>
        <p:sp>
          <p:nvSpPr>
            <p:cNvPr id="177" name="Google Shape;177;g70616d67ba_5_0"/>
            <p:cNvSpPr txBox="1"/>
            <p:nvPr/>
          </p:nvSpPr>
          <p:spPr>
            <a:xfrm>
              <a:off x="-97950" y="1769995"/>
              <a:ext cx="5160300" cy="24384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2500">
                  <a:solidFill>
                    <a:srgbClr val="FFFFFF"/>
                  </a:solidFill>
                  <a:latin typeface="Montserrat Light"/>
                  <a:ea typeface="Montserrat Light"/>
                  <a:cs typeface="Montserrat Light"/>
                  <a:sym typeface="Montserrat Light"/>
                </a:rPr>
                <a:t>Coloração das colonias dão nome a espécie por apresentar a cor dourada (aureus).</a:t>
              </a:r>
              <a:endParaRPr/>
            </a:p>
          </p:txBody>
        </p:sp>
      </p:grpSp>
      <p:pic>
        <p:nvPicPr>
          <p:cNvPr id="178" name="Google Shape;178;g70616d67ba_5_0"/>
          <p:cNvPicPr preferRelativeResize="0"/>
          <p:nvPr/>
        </p:nvPicPr>
        <p:blipFill rotWithShape="1">
          <a:blip r:embed="rId3">
            <a:alphaModFix/>
          </a:blip>
          <a:srcRect/>
          <a:stretch/>
        </p:blipFill>
        <p:spPr>
          <a:xfrm>
            <a:off x="4696133" y="1026373"/>
            <a:ext cx="984874" cy="984874"/>
          </a:xfrm>
          <a:prstGeom prst="rect">
            <a:avLst/>
          </a:prstGeom>
          <a:noFill/>
          <a:ln>
            <a:noFill/>
          </a:ln>
        </p:spPr>
      </p:pic>
      <p:pic>
        <p:nvPicPr>
          <p:cNvPr id="179" name="Google Shape;179;g70616d67ba_5_0"/>
          <p:cNvPicPr preferRelativeResize="0"/>
          <p:nvPr/>
        </p:nvPicPr>
        <p:blipFill rotWithShape="1">
          <a:blip r:embed="rId3">
            <a:alphaModFix/>
          </a:blip>
          <a:srcRect/>
          <a:stretch/>
        </p:blipFill>
        <p:spPr>
          <a:xfrm>
            <a:off x="4696133" y="6070097"/>
            <a:ext cx="984874" cy="984874"/>
          </a:xfrm>
          <a:prstGeom prst="rect">
            <a:avLst/>
          </a:prstGeom>
          <a:noFill/>
          <a:ln>
            <a:noFill/>
          </a:ln>
        </p:spPr>
      </p:pic>
      <p:pic>
        <p:nvPicPr>
          <p:cNvPr id="180" name="Google Shape;180;g70616d67ba_5_0"/>
          <p:cNvPicPr preferRelativeResize="0"/>
          <p:nvPr/>
        </p:nvPicPr>
        <p:blipFill rotWithShape="1">
          <a:blip r:embed="rId3">
            <a:alphaModFix/>
          </a:blip>
          <a:srcRect/>
          <a:stretch/>
        </p:blipFill>
        <p:spPr>
          <a:xfrm>
            <a:off x="11621503" y="1026373"/>
            <a:ext cx="984874" cy="984874"/>
          </a:xfrm>
          <a:prstGeom prst="rect">
            <a:avLst/>
          </a:prstGeom>
          <a:noFill/>
          <a:ln>
            <a:noFill/>
          </a:ln>
        </p:spPr>
      </p:pic>
      <p:pic>
        <p:nvPicPr>
          <p:cNvPr id="181" name="Google Shape;181;g70616d67ba_5_0"/>
          <p:cNvPicPr preferRelativeResize="0"/>
          <p:nvPr/>
        </p:nvPicPr>
        <p:blipFill rotWithShape="1">
          <a:blip r:embed="rId3">
            <a:alphaModFix/>
          </a:blip>
          <a:srcRect/>
          <a:stretch/>
        </p:blipFill>
        <p:spPr>
          <a:xfrm>
            <a:off x="11621503" y="5953151"/>
            <a:ext cx="984874" cy="984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185"/>
        <p:cNvGrpSpPr/>
        <p:nvPr/>
      </p:nvGrpSpPr>
      <p:grpSpPr>
        <a:xfrm>
          <a:off x="0" y="0"/>
          <a:ext cx="0" cy="0"/>
          <a:chOff x="0" y="0"/>
          <a:chExt cx="0" cy="0"/>
        </a:xfrm>
      </p:grpSpPr>
      <p:sp>
        <p:nvSpPr>
          <p:cNvPr id="186" name="Google Shape;186;g70616d67ba_2_102"/>
          <p:cNvSpPr/>
          <p:nvPr/>
        </p:nvSpPr>
        <p:spPr>
          <a:xfrm>
            <a:off x="-327723" y="5064657"/>
            <a:ext cx="8973900" cy="56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70616d67ba_2_102"/>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pic>
        <p:nvPicPr>
          <p:cNvPr id="188" name="Google Shape;188;g70616d67ba_2_102"/>
          <p:cNvPicPr preferRelativeResize="0"/>
          <p:nvPr/>
        </p:nvPicPr>
        <p:blipFill rotWithShape="1">
          <a:blip r:embed="rId3">
            <a:alphaModFix/>
          </a:blip>
          <a:srcRect t="1428" b="1428"/>
          <a:stretch/>
        </p:blipFill>
        <p:spPr>
          <a:xfrm>
            <a:off x="-262630" y="-221521"/>
            <a:ext cx="8908815" cy="5769795"/>
          </a:xfrm>
          <a:prstGeom prst="rect">
            <a:avLst/>
          </a:prstGeom>
          <a:noFill/>
          <a:ln>
            <a:noFill/>
          </a:ln>
        </p:spPr>
      </p:pic>
      <p:grpSp>
        <p:nvGrpSpPr>
          <p:cNvPr id="189" name="Google Shape;189;g70616d67ba_2_102"/>
          <p:cNvGrpSpPr/>
          <p:nvPr/>
        </p:nvGrpSpPr>
        <p:grpSpPr>
          <a:xfrm>
            <a:off x="9730625" y="1028700"/>
            <a:ext cx="7528733" cy="6871998"/>
            <a:chOff x="-10" y="0"/>
            <a:chExt cx="10038310" cy="9162664"/>
          </a:xfrm>
        </p:grpSpPr>
        <p:sp>
          <p:nvSpPr>
            <p:cNvPr id="190" name="Google Shape;190;g70616d67ba_2_102"/>
            <p:cNvSpPr txBox="1"/>
            <p:nvPr/>
          </p:nvSpPr>
          <p:spPr>
            <a:xfrm>
              <a:off x="0" y="0"/>
              <a:ext cx="10038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Ágar Triptona Soja (TSA)</a:t>
              </a:r>
              <a:endParaRPr/>
            </a:p>
          </p:txBody>
        </p:sp>
        <p:sp>
          <p:nvSpPr>
            <p:cNvPr id="191" name="Google Shape;191;g70616d67ba_2_102"/>
            <p:cNvSpPr txBox="1"/>
            <p:nvPr/>
          </p:nvSpPr>
          <p:spPr>
            <a:xfrm>
              <a:off x="-10" y="3538264"/>
              <a:ext cx="10038300" cy="56244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Meio não seletivo </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Clr>
                  <a:schemeClr val="dk1"/>
                </a:buClr>
                <a:buSzPts val="1100"/>
                <a:buFont typeface="Arial"/>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Rico em triptona e peptona</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Clr>
                  <a:schemeClr val="dk1"/>
                </a:buClr>
                <a:buSzPts val="1100"/>
                <a:buFont typeface="Arial"/>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Fonte de carboidratos, lipídeos e proteínas para o crescimento de microorganismos</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Meio não seletivo</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pH : 7,3 </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Clr>
                  <a:schemeClr val="dk1"/>
                </a:buClr>
                <a:buSzPts val="1100"/>
                <a:buFont typeface="Arial"/>
                <a:buNone/>
              </a:pPr>
              <a:endParaRPr sz="2800">
                <a:solidFill>
                  <a:srgbClr val="FFFFFF"/>
                </a:solidFill>
                <a:latin typeface="Montserrat"/>
                <a:ea typeface="Montserrat"/>
                <a:cs typeface="Montserrat"/>
                <a:sym typeface="Montserrat"/>
              </a:endParaRPr>
            </a:p>
            <a:p>
              <a:pPr marL="0" marR="0" lvl="0" indent="0" algn="l" rtl="0">
                <a:lnSpc>
                  <a:spcPct val="139964"/>
                </a:lnSpc>
                <a:spcBef>
                  <a:spcPts val="0"/>
                </a:spcBef>
                <a:spcAft>
                  <a:spcPts val="0"/>
                </a:spcAft>
                <a:buNone/>
              </a:pPr>
              <a:endParaRPr sz="2800">
                <a:solidFill>
                  <a:srgbClr val="FFFFFF"/>
                </a:solidFill>
                <a:latin typeface="Montserrat Light"/>
                <a:ea typeface="Montserrat Light"/>
                <a:cs typeface="Montserrat Light"/>
                <a:sym typeface="Montserrat Light"/>
              </a:endParaRPr>
            </a:p>
          </p:txBody>
        </p:sp>
        <p:sp>
          <p:nvSpPr>
            <p:cNvPr id="192" name="Google Shape;192;g70616d67ba_2_102"/>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3" name="Google Shape;193;g70616d67ba_2_102"/>
          <p:cNvPicPr preferRelativeResize="0"/>
          <p:nvPr/>
        </p:nvPicPr>
        <p:blipFill rotWithShape="1">
          <a:blip r:embed="rId4">
            <a:alphaModFix/>
          </a:blip>
          <a:srcRect/>
          <a:stretch/>
        </p:blipFill>
        <p:spPr>
          <a:xfrm>
            <a:off x="15762870" y="7900679"/>
            <a:ext cx="1496429" cy="1496429"/>
          </a:xfrm>
          <a:prstGeom prst="rect">
            <a:avLst/>
          </a:prstGeom>
          <a:noFill/>
          <a:ln>
            <a:noFill/>
          </a:ln>
        </p:spPr>
      </p:pic>
      <p:pic>
        <p:nvPicPr>
          <p:cNvPr id="194" name="Google Shape;194;g70616d67ba_2_102"/>
          <p:cNvPicPr preferRelativeResize="0"/>
          <p:nvPr/>
        </p:nvPicPr>
        <p:blipFill rotWithShape="1">
          <a:blip r:embed="rId5">
            <a:alphaModFix/>
          </a:blip>
          <a:srcRect t="2485" b="35232"/>
          <a:stretch/>
        </p:blipFill>
        <p:spPr>
          <a:xfrm>
            <a:off x="-262600" y="0"/>
            <a:ext cx="8908800" cy="554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198"/>
        <p:cNvGrpSpPr/>
        <p:nvPr/>
      </p:nvGrpSpPr>
      <p:grpSpPr>
        <a:xfrm>
          <a:off x="0" y="0"/>
          <a:ext cx="0" cy="0"/>
          <a:chOff x="0" y="0"/>
          <a:chExt cx="0" cy="0"/>
        </a:xfrm>
      </p:grpSpPr>
      <p:sp>
        <p:nvSpPr>
          <p:cNvPr id="199" name="Google Shape;199;g70616d67ba_7_12"/>
          <p:cNvSpPr/>
          <p:nvPr/>
        </p:nvSpPr>
        <p:spPr>
          <a:xfrm>
            <a:off x="-327723" y="5064657"/>
            <a:ext cx="8973900" cy="56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70616d67ba_7_12"/>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pic>
        <p:nvPicPr>
          <p:cNvPr id="201" name="Google Shape;201;g70616d67ba_7_12"/>
          <p:cNvPicPr preferRelativeResize="0"/>
          <p:nvPr/>
        </p:nvPicPr>
        <p:blipFill rotWithShape="1">
          <a:blip r:embed="rId3">
            <a:alphaModFix/>
          </a:blip>
          <a:srcRect t="1428" b="1428"/>
          <a:stretch/>
        </p:blipFill>
        <p:spPr>
          <a:xfrm>
            <a:off x="-262630" y="-221521"/>
            <a:ext cx="8908815" cy="5769795"/>
          </a:xfrm>
          <a:prstGeom prst="rect">
            <a:avLst/>
          </a:prstGeom>
          <a:noFill/>
          <a:ln>
            <a:noFill/>
          </a:ln>
        </p:spPr>
      </p:pic>
      <p:grpSp>
        <p:nvGrpSpPr>
          <p:cNvPr id="202" name="Google Shape;202;g70616d67ba_7_12"/>
          <p:cNvGrpSpPr/>
          <p:nvPr/>
        </p:nvGrpSpPr>
        <p:grpSpPr>
          <a:xfrm>
            <a:off x="9730625" y="1028700"/>
            <a:ext cx="7528733" cy="6871998"/>
            <a:chOff x="-10" y="0"/>
            <a:chExt cx="10038310" cy="9162664"/>
          </a:xfrm>
        </p:grpSpPr>
        <p:sp>
          <p:nvSpPr>
            <p:cNvPr id="203" name="Google Shape;203;g70616d67ba_7_12"/>
            <p:cNvSpPr txBox="1"/>
            <p:nvPr/>
          </p:nvSpPr>
          <p:spPr>
            <a:xfrm>
              <a:off x="0" y="0"/>
              <a:ext cx="10038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Ágar Sangue</a:t>
              </a:r>
              <a:endParaRPr/>
            </a:p>
          </p:txBody>
        </p:sp>
        <p:sp>
          <p:nvSpPr>
            <p:cNvPr id="204" name="Google Shape;204;g70616d67ba_7_12"/>
            <p:cNvSpPr txBox="1"/>
            <p:nvPr/>
          </p:nvSpPr>
          <p:spPr>
            <a:xfrm>
              <a:off x="-10" y="3538264"/>
              <a:ext cx="10038300" cy="5624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○Meio de base rica</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○Não seletivo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○Base: meio ágar columbia</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○Acrescido de 5% de sangue desfibrinado de carneiro ou cavalo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○Meio isento de glicose</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pH: 7,3</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r>
                <a:rPr lang="en-US" sz="2800">
                  <a:solidFill>
                    <a:srgbClr val="FFFFFF"/>
                  </a:solidFill>
                  <a:latin typeface="Montserrat"/>
                  <a:ea typeface="Montserrat"/>
                  <a:cs typeface="Montserrat"/>
                  <a:sym typeface="Montserrat"/>
                </a:rPr>
                <a:t> </a:t>
              </a: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marR="0" lvl="0" indent="0" algn="l" rtl="0">
                <a:lnSpc>
                  <a:spcPct val="139964"/>
                </a:lnSpc>
                <a:spcBef>
                  <a:spcPts val="0"/>
                </a:spcBef>
                <a:spcAft>
                  <a:spcPts val="0"/>
                </a:spcAft>
                <a:buNone/>
              </a:pPr>
              <a:endParaRPr sz="2800">
                <a:solidFill>
                  <a:srgbClr val="FFFFFF"/>
                </a:solidFill>
                <a:latin typeface="Montserrat Light"/>
                <a:ea typeface="Montserrat Light"/>
                <a:cs typeface="Montserrat Light"/>
                <a:sym typeface="Montserrat Light"/>
              </a:endParaRPr>
            </a:p>
          </p:txBody>
        </p:sp>
        <p:sp>
          <p:nvSpPr>
            <p:cNvPr id="205" name="Google Shape;205;g70616d67ba_7_12"/>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6" name="Google Shape;206;g70616d67ba_7_12"/>
          <p:cNvPicPr preferRelativeResize="0"/>
          <p:nvPr/>
        </p:nvPicPr>
        <p:blipFill rotWithShape="1">
          <a:blip r:embed="rId4">
            <a:alphaModFix/>
          </a:blip>
          <a:srcRect/>
          <a:stretch/>
        </p:blipFill>
        <p:spPr>
          <a:xfrm>
            <a:off x="15762870" y="7900679"/>
            <a:ext cx="1496429" cy="1496429"/>
          </a:xfrm>
          <a:prstGeom prst="rect">
            <a:avLst/>
          </a:prstGeom>
          <a:noFill/>
          <a:ln>
            <a:noFill/>
          </a:ln>
        </p:spPr>
      </p:pic>
      <p:pic>
        <p:nvPicPr>
          <p:cNvPr id="207" name="Google Shape;207;g70616d67ba_7_12"/>
          <p:cNvPicPr preferRelativeResize="0"/>
          <p:nvPr/>
        </p:nvPicPr>
        <p:blipFill rotWithShape="1">
          <a:blip r:embed="rId5">
            <a:alphaModFix/>
          </a:blip>
          <a:srcRect t="37721"/>
          <a:stretch/>
        </p:blipFill>
        <p:spPr>
          <a:xfrm>
            <a:off x="-262625" y="0"/>
            <a:ext cx="8908800" cy="554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AEDB"/>
        </a:solidFill>
        <a:effectLst/>
      </p:bgPr>
    </p:bg>
    <p:spTree>
      <p:nvGrpSpPr>
        <p:cNvPr id="1" name="Shape 211"/>
        <p:cNvGrpSpPr/>
        <p:nvPr/>
      </p:nvGrpSpPr>
      <p:grpSpPr>
        <a:xfrm>
          <a:off x="0" y="0"/>
          <a:ext cx="0" cy="0"/>
          <a:chOff x="0" y="0"/>
          <a:chExt cx="0" cy="0"/>
        </a:xfrm>
      </p:grpSpPr>
      <p:sp>
        <p:nvSpPr>
          <p:cNvPr id="212" name="Google Shape;212;g70616d67ba_5_77"/>
          <p:cNvSpPr/>
          <p:nvPr/>
        </p:nvSpPr>
        <p:spPr>
          <a:xfrm>
            <a:off x="-327723" y="5064657"/>
            <a:ext cx="8973900" cy="56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70616d67ba_5_77"/>
          <p:cNvSpPr txBox="1"/>
          <p:nvPr/>
        </p:nvSpPr>
        <p:spPr>
          <a:xfrm>
            <a:off x="1028700" y="6656070"/>
            <a:ext cx="6578100" cy="2602200"/>
          </a:xfrm>
          <a:prstGeom prst="rect">
            <a:avLst/>
          </a:prstGeom>
          <a:noFill/>
          <a:ln>
            <a:noFill/>
          </a:ln>
        </p:spPr>
        <p:txBody>
          <a:bodyPr spcFirstLastPara="1" wrap="square" lIns="0" tIns="0" rIns="0" bIns="0" anchor="t" anchorCtr="0">
            <a:noAutofit/>
          </a:bodyPr>
          <a:lstStyle/>
          <a:p>
            <a:pPr marL="0" marR="0" lvl="0" indent="0" algn="ctr" rtl="0">
              <a:lnSpc>
                <a:spcPct val="105000"/>
              </a:lnSpc>
              <a:spcBef>
                <a:spcPts val="0"/>
              </a:spcBef>
              <a:spcAft>
                <a:spcPts val="0"/>
              </a:spcAft>
              <a:buNone/>
            </a:pPr>
            <a:r>
              <a:rPr lang="en-US" sz="6000" b="0" i="0" u="none" strike="noStrike" cap="none">
                <a:solidFill>
                  <a:srgbClr val="74AEDB"/>
                </a:solidFill>
                <a:latin typeface="Arial"/>
                <a:ea typeface="Arial"/>
                <a:cs typeface="Arial"/>
                <a:sym typeface="Arial"/>
              </a:rPr>
              <a:t>CONDIÇÕES DE CULTIVO</a:t>
            </a:r>
            <a:endParaRPr sz="6000"/>
          </a:p>
        </p:txBody>
      </p:sp>
      <p:pic>
        <p:nvPicPr>
          <p:cNvPr id="214" name="Google Shape;214;g70616d67ba_5_77"/>
          <p:cNvPicPr preferRelativeResize="0"/>
          <p:nvPr/>
        </p:nvPicPr>
        <p:blipFill rotWithShape="1">
          <a:blip r:embed="rId3">
            <a:alphaModFix/>
          </a:blip>
          <a:srcRect t="1428" b="1428"/>
          <a:stretch/>
        </p:blipFill>
        <p:spPr>
          <a:xfrm>
            <a:off x="-262630" y="-221521"/>
            <a:ext cx="8908815" cy="5769795"/>
          </a:xfrm>
          <a:prstGeom prst="rect">
            <a:avLst/>
          </a:prstGeom>
          <a:noFill/>
          <a:ln>
            <a:noFill/>
          </a:ln>
        </p:spPr>
      </p:pic>
      <p:grpSp>
        <p:nvGrpSpPr>
          <p:cNvPr id="215" name="Google Shape;215;g70616d67ba_5_77"/>
          <p:cNvGrpSpPr/>
          <p:nvPr/>
        </p:nvGrpSpPr>
        <p:grpSpPr>
          <a:xfrm>
            <a:off x="9730625" y="1028700"/>
            <a:ext cx="7528733" cy="6871998"/>
            <a:chOff x="-10" y="0"/>
            <a:chExt cx="10038310" cy="9162664"/>
          </a:xfrm>
        </p:grpSpPr>
        <p:sp>
          <p:nvSpPr>
            <p:cNvPr id="216" name="Google Shape;216;g70616d67ba_5_77"/>
            <p:cNvSpPr txBox="1"/>
            <p:nvPr/>
          </p:nvSpPr>
          <p:spPr>
            <a:xfrm>
              <a:off x="0" y="0"/>
              <a:ext cx="10038300" cy="19431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US" sz="3200" b="1">
                  <a:solidFill>
                    <a:srgbClr val="FFFFFF"/>
                  </a:solidFill>
                  <a:latin typeface="Montserrat"/>
                  <a:ea typeface="Montserrat"/>
                  <a:cs typeface="Montserrat"/>
                  <a:sym typeface="Montserrat"/>
                </a:rPr>
                <a:t>Ágar Manitol Sal</a:t>
              </a:r>
              <a:endParaRPr/>
            </a:p>
          </p:txBody>
        </p:sp>
        <p:sp>
          <p:nvSpPr>
            <p:cNvPr id="217" name="Google Shape;217;g70616d67ba_5_77"/>
            <p:cNvSpPr txBox="1"/>
            <p:nvPr/>
          </p:nvSpPr>
          <p:spPr>
            <a:xfrm>
              <a:off x="-10" y="3538264"/>
              <a:ext cx="10038300" cy="5624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O manitol é fermentado</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Sal inibe o crescimento da maioria dos microorganismos</a:t>
              </a: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r>
                <a:rPr lang="en-US" sz="2800">
                  <a:solidFill>
                    <a:srgbClr val="FFFFFF"/>
                  </a:solidFill>
                  <a:latin typeface="Montserrat"/>
                  <a:ea typeface="Montserrat"/>
                  <a:cs typeface="Montserrat"/>
                  <a:sym typeface="Montserrat"/>
                </a:rPr>
                <a:t>○ Específico para </a:t>
              </a:r>
              <a:r>
                <a:rPr lang="en-US" sz="2800" i="1">
                  <a:solidFill>
                    <a:srgbClr val="FFFFFF"/>
                  </a:solidFill>
                  <a:latin typeface="Montserrat"/>
                  <a:ea typeface="Montserrat"/>
                  <a:cs typeface="Montserrat"/>
                  <a:sym typeface="Montserrat"/>
                </a:rPr>
                <a:t>Streptococcus aureus</a:t>
              </a:r>
              <a:endParaRPr sz="2800" i="1">
                <a:solidFill>
                  <a:srgbClr val="FFFFFF"/>
                </a:solidFill>
                <a:latin typeface="Montserrat"/>
                <a:ea typeface="Montserrat"/>
                <a:cs typeface="Montserrat"/>
                <a:sym typeface="Montserrat"/>
              </a:endParaRPr>
            </a:p>
            <a:p>
              <a:pPr marL="0" lvl="0" indent="0" algn="l" rtl="0">
                <a:lnSpc>
                  <a:spcPct val="11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lvl="0" indent="0" algn="l" rtl="0">
                <a:lnSpc>
                  <a:spcPct val="130000"/>
                </a:lnSpc>
                <a:spcBef>
                  <a:spcPts val="0"/>
                </a:spcBef>
                <a:spcAft>
                  <a:spcPts val="0"/>
                </a:spcAft>
                <a:buSzPts val="1100"/>
                <a:buNone/>
              </a:pPr>
              <a:endParaRPr sz="2800">
                <a:solidFill>
                  <a:srgbClr val="FFFFFF"/>
                </a:solidFill>
                <a:latin typeface="Montserrat"/>
                <a:ea typeface="Montserrat"/>
                <a:cs typeface="Montserrat"/>
                <a:sym typeface="Montserrat"/>
              </a:endParaRPr>
            </a:p>
            <a:p>
              <a:pPr marL="0" marR="0" lvl="0" indent="0" algn="l" rtl="0">
                <a:lnSpc>
                  <a:spcPct val="139964"/>
                </a:lnSpc>
                <a:spcBef>
                  <a:spcPts val="0"/>
                </a:spcBef>
                <a:spcAft>
                  <a:spcPts val="0"/>
                </a:spcAft>
                <a:buNone/>
              </a:pPr>
              <a:endParaRPr sz="2800">
                <a:solidFill>
                  <a:srgbClr val="FFFFFF"/>
                </a:solidFill>
                <a:latin typeface="Montserrat Light"/>
                <a:ea typeface="Montserrat Light"/>
                <a:cs typeface="Montserrat Light"/>
                <a:sym typeface="Montserrat Light"/>
              </a:endParaRPr>
            </a:p>
          </p:txBody>
        </p:sp>
        <p:sp>
          <p:nvSpPr>
            <p:cNvPr id="218" name="Google Shape;218;g70616d67ba_5_77"/>
            <p:cNvSpPr/>
            <p:nvPr/>
          </p:nvSpPr>
          <p:spPr>
            <a:xfrm>
              <a:off x="0" y="2725674"/>
              <a:ext cx="10025700" cy="49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9" name="Google Shape;219;g70616d67ba_5_77"/>
          <p:cNvPicPr preferRelativeResize="0"/>
          <p:nvPr/>
        </p:nvPicPr>
        <p:blipFill rotWithShape="1">
          <a:blip r:embed="rId4">
            <a:alphaModFix/>
          </a:blip>
          <a:srcRect/>
          <a:stretch/>
        </p:blipFill>
        <p:spPr>
          <a:xfrm>
            <a:off x="15762870" y="7900679"/>
            <a:ext cx="1496429" cy="1496429"/>
          </a:xfrm>
          <a:prstGeom prst="rect">
            <a:avLst/>
          </a:prstGeom>
          <a:noFill/>
          <a:ln>
            <a:noFill/>
          </a:ln>
        </p:spPr>
      </p:pic>
      <p:pic>
        <p:nvPicPr>
          <p:cNvPr id="220" name="Google Shape;220;g70616d67ba_5_77"/>
          <p:cNvPicPr preferRelativeResize="0"/>
          <p:nvPr/>
        </p:nvPicPr>
        <p:blipFill>
          <a:blip r:embed="rId5">
            <a:alphaModFix/>
          </a:blip>
          <a:stretch>
            <a:fillRect/>
          </a:stretch>
        </p:blipFill>
        <p:spPr>
          <a:xfrm>
            <a:off x="-262625" y="-2954596"/>
            <a:ext cx="8908800" cy="850287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1639</Words>
  <Application>Microsoft Macintosh PowerPoint</Application>
  <PresentationFormat>Personalizado</PresentationFormat>
  <Paragraphs>334</Paragraphs>
  <Slides>46</Slides>
  <Notes>46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46</vt:i4>
      </vt:variant>
    </vt:vector>
  </HeadingPairs>
  <TitlesOfParts>
    <vt:vector size="49" baseType="lpstr">
      <vt:lpstr>Montserrat</vt:lpstr>
      <vt:lpstr>Montserrat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Gabriel Padilla</cp:lastModifiedBy>
  <cp:revision>1</cp:revision>
  <dcterms:created xsi:type="dcterms:W3CDTF">2006-08-16T00:00:00Z</dcterms:created>
  <dcterms:modified xsi:type="dcterms:W3CDTF">2019-10-23T14:07:08Z</dcterms:modified>
</cp:coreProperties>
</file>