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77"/>
  </p:notesMasterIdLst>
  <p:sldIdLst>
    <p:sldId id="256" r:id="rId2"/>
    <p:sldId id="326" r:id="rId3"/>
    <p:sldId id="583" r:id="rId4"/>
    <p:sldId id="387" r:id="rId5"/>
    <p:sldId id="386" r:id="rId6"/>
    <p:sldId id="514" r:id="rId7"/>
    <p:sldId id="515" r:id="rId8"/>
    <p:sldId id="521" r:id="rId9"/>
    <p:sldId id="519" r:id="rId10"/>
    <p:sldId id="523" r:id="rId11"/>
    <p:sldId id="584" r:id="rId12"/>
    <p:sldId id="589" r:id="rId13"/>
    <p:sldId id="585" r:id="rId14"/>
    <p:sldId id="586" r:id="rId15"/>
    <p:sldId id="587" r:id="rId16"/>
    <p:sldId id="526" r:id="rId17"/>
    <p:sldId id="588" r:id="rId18"/>
    <p:sldId id="525" r:id="rId19"/>
    <p:sldId id="490" r:id="rId20"/>
    <p:sldId id="527" r:id="rId21"/>
    <p:sldId id="524" r:id="rId22"/>
    <p:sldId id="529" r:id="rId23"/>
    <p:sldId id="530" r:id="rId24"/>
    <p:sldId id="531" r:id="rId25"/>
    <p:sldId id="533" r:id="rId26"/>
    <p:sldId id="532" r:id="rId27"/>
    <p:sldId id="528" r:id="rId28"/>
    <p:sldId id="534" r:id="rId29"/>
    <p:sldId id="535" r:id="rId30"/>
    <p:sldId id="536" r:id="rId31"/>
    <p:sldId id="538" r:id="rId32"/>
    <p:sldId id="540" r:id="rId33"/>
    <p:sldId id="539" r:id="rId34"/>
    <p:sldId id="537" r:id="rId35"/>
    <p:sldId id="541" r:id="rId36"/>
    <p:sldId id="542" r:id="rId37"/>
    <p:sldId id="544" r:id="rId38"/>
    <p:sldId id="552" r:id="rId39"/>
    <p:sldId id="553" r:id="rId40"/>
    <p:sldId id="545" r:id="rId41"/>
    <p:sldId id="543" r:id="rId42"/>
    <p:sldId id="546" r:id="rId43"/>
    <p:sldId id="547" r:id="rId44"/>
    <p:sldId id="557" r:id="rId45"/>
    <p:sldId id="548" r:id="rId46"/>
    <p:sldId id="554" r:id="rId47"/>
    <p:sldId id="549" r:id="rId48"/>
    <p:sldId id="555" r:id="rId49"/>
    <p:sldId id="550" r:id="rId50"/>
    <p:sldId id="556" r:id="rId51"/>
    <p:sldId id="551" r:id="rId52"/>
    <p:sldId id="558" r:id="rId53"/>
    <p:sldId id="559" r:id="rId54"/>
    <p:sldId id="560" r:id="rId55"/>
    <p:sldId id="561" r:id="rId56"/>
    <p:sldId id="562" r:id="rId57"/>
    <p:sldId id="564" r:id="rId58"/>
    <p:sldId id="563" r:id="rId59"/>
    <p:sldId id="565" r:id="rId60"/>
    <p:sldId id="566" r:id="rId61"/>
    <p:sldId id="573" r:id="rId62"/>
    <p:sldId id="567" r:id="rId63"/>
    <p:sldId id="568" r:id="rId64"/>
    <p:sldId id="569" r:id="rId65"/>
    <p:sldId id="570" r:id="rId66"/>
    <p:sldId id="571" r:id="rId67"/>
    <p:sldId id="572" r:id="rId68"/>
    <p:sldId id="575" r:id="rId69"/>
    <p:sldId id="576" r:id="rId70"/>
    <p:sldId id="574" r:id="rId71"/>
    <p:sldId id="577" r:id="rId72"/>
    <p:sldId id="578" r:id="rId73"/>
    <p:sldId id="580" r:id="rId74"/>
    <p:sldId id="582" r:id="rId75"/>
    <p:sldId id="581" r:id="rId7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FFFF"/>
    <a:srgbClr val="FFCCFF"/>
    <a:srgbClr val="FF99CC"/>
    <a:srgbClr val="FF99FF"/>
    <a:srgbClr val="B9D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1CC97-98AC-4922-B66A-D4D5CCBF381E}" type="datetimeFigureOut">
              <a:rPr lang="pt-BR" smtClean="0"/>
              <a:t>16/11/2023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047B8-7277-4FD8-83F2-471B8CB07E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3663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543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877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187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4559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311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9566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5146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398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3310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038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087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289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640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9179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53424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5674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541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03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136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5660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341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349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5912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6417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047B8-7277-4FD8-83F2-471B8CB07E6B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00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FE71B1D-5228-4E72-8C2C-A47709BCE7BF}" type="datetime1">
              <a:rPr lang="pt-BR" smtClean="0"/>
              <a:t>16/11/2023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638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E0DD2-2AC0-43E0-8124-7AC49B54CC67}" type="datetime1">
              <a:rPr lang="pt-BR" smtClean="0"/>
              <a:t>16/11/2023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8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936AE-F5AF-4A7A-8AB8-EE0424E23058}" type="datetime1">
              <a:rPr lang="pt-BR" smtClean="0"/>
              <a:t>16/11/2023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8986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B6911-B740-4569-807D-45B8288C1556}" type="datetime1">
              <a:rPr lang="pt-BR" smtClean="0"/>
              <a:t>16/11/2023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189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C1777-E41C-4A02-AAFA-F03575D332F0}" type="datetime1">
              <a:rPr lang="pt-BR" smtClean="0"/>
              <a:t>16/11/2023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860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7CA6-68D6-4B43-AB9E-71B90EE18809}" type="datetime1">
              <a:rPr lang="pt-BR" smtClean="0"/>
              <a:t>16/11/2023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2651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7B035-452F-4B3B-8482-F2BA0CC4C8E4}" type="datetime1">
              <a:rPr lang="pt-BR" smtClean="0"/>
              <a:t>16/11/2023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94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ED6FD57-FC29-40D3-B82F-8E0FA80E03FC}" type="datetime1">
              <a:rPr lang="pt-BR" smtClean="0"/>
              <a:t>16/11/2023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585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97F44-8777-44D1-88C1-30506C4B5147}" type="datetime1">
              <a:rPr lang="pt-BR" smtClean="0"/>
              <a:t>16/11/2023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73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48BC-1CF0-4A08-9DE7-685F034D695D}" type="datetime1">
              <a:rPr lang="pt-BR" smtClean="0"/>
              <a:t>16/11/2023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34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FD08-B8E9-4C7B-8949-A8A913318FB5}" type="datetime1">
              <a:rPr lang="pt-BR" smtClean="0"/>
              <a:t>16/11/2023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99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DAE94-CAD9-4963-B543-238777492BC1}" type="datetime1">
              <a:rPr lang="pt-BR" smtClean="0"/>
              <a:t>16/11/2023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486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BF631-16AF-4C3C-AC32-EF945DAB5C2A}" type="datetime1">
              <a:rPr lang="pt-BR" smtClean="0"/>
              <a:t>16/11/2023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73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68E8-8817-498A-AB76-EF1933017BC6}" type="datetime1">
              <a:rPr lang="pt-BR" smtClean="0"/>
              <a:t>16/11/2023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928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CCBC8-5307-48F2-B3F6-39FC36CEDDF9}" type="datetime1">
              <a:rPr lang="pt-BR" smtClean="0"/>
              <a:t>16/11/2023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62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E2388-B6C5-49C6-8492-12BAAE8E4832}" type="datetime1">
              <a:rPr lang="pt-BR" smtClean="0"/>
              <a:t>16/11/2023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5928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9468-71FA-40E1-97B8-3C9A588676C4}" type="datetime1">
              <a:rPr lang="pt-BR" smtClean="0"/>
              <a:t>16/11/2023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390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00766B6-D08B-4C7A-810F-298C8D961AC0}" type="datetime1">
              <a:rPr lang="pt-BR" smtClean="0"/>
              <a:t>16/11/2023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6E908CD0-245D-4FC0-8206-9DA62BB692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691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7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2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4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55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6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836613" y="851100"/>
            <a:ext cx="6639453" cy="719137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92000">
                <a:srgbClr val="002060"/>
              </a:gs>
              <a:gs pos="63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rgbClr val="0070C0"/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3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15/VA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098828" y="2199016"/>
            <a:ext cx="3253039" cy="628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42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Nitrogênio</a:t>
            </a:r>
            <a:endParaRPr lang="en-GB" altLang="pt-BR" sz="2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</a:t>
            </a:fld>
            <a:endParaRPr lang="pt-BR" dirty="0"/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>
            <a:off x="1766774" y="3350378"/>
            <a:ext cx="4278425" cy="628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42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altLang="pt-BR" sz="2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Fósforo</a:t>
            </a:r>
            <a:r>
              <a:rPr lang="en-GB" altLang="pt-BR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altLang="pt-BR" sz="2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Arsênio</a:t>
            </a:r>
            <a:r>
              <a:rPr lang="en-GB" altLang="pt-BR" sz="2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e </a:t>
            </a:r>
            <a:r>
              <a:rPr lang="en-GB" altLang="pt-BR" sz="2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Antimônio</a:t>
            </a:r>
            <a:endParaRPr lang="en-GB" altLang="pt-BR" sz="2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3875245" y="4607678"/>
            <a:ext cx="3803371" cy="628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42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GB" altLang="pt-BR" sz="26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Bismuto</a:t>
            </a:r>
            <a:endParaRPr lang="en-GB" altLang="pt-BR" sz="26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67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10</a:t>
            </a:fld>
            <a:endParaRPr lang="pt-BR" dirty="0"/>
          </a:p>
        </p:txBody>
      </p:sp>
      <p:sp>
        <p:nvSpPr>
          <p:cNvPr id="261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sp>
        <p:nvSpPr>
          <p:cNvPr id="5" name="Oval 6"/>
          <p:cNvSpPr>
            <a:spLocks noChangeAspect="1" noChangeArrowheads="1"/>
          </p:cNvSpPr>
          <p:nvPr/>
        </p:nvSpPr>
        <p:spPr bwMode="auto">
          <a:xfrm>
            <a:off x="811572" y="1714963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811572" y="679573"/>
            <a:ext cx="2895407" cy="687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87000">
                <a:schemeClr val="accent1">
                  <a:lumMod val="75000"/>
                </a:schemeClr>
              </a:gs>
              <a:gs pos="34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412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Generalizações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246785" y="1497408"/>
            <a:ext cx="6261767" cy="687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87000">
                <a:schemeClr val="accent1">
                  <a:lumMod val="75000"/>
                </a:schemeClr>
              </a:gs>
              <a:gs pos="34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412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Diferenças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entre N e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demais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elementos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839427"/>
              </p:ext>
            </p:extLst>
          </p:nvPr>
        </p:nvGraphicFramePr>
        <p:xfrm>
          <a:off x="1063982" y="2315243"/>
          <a:ext cx="6444570" cy="1981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4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4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4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40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6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9" marB="4572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</a:t>
                      </a:r>
                    </a:p>
                  </a:txBody>
                  <a:tcPr marT="45729" marB="4572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</a:t>
                      </a:r>
                    </a:p>
                  </a:txBody>
                  <a:tcPr marT="45729" marB="4572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As</a:t>
                      </a:r>
                    </a:p>
                  </a:txBody>
                  <a:tcPr marT="45729" marB="4572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Sb</a:t>
                      </a:r>
                    </a:p>
                  </a:txBody>
                  <a:tcPr marT="45729" marB="4572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Bi</a:t>
                      </a:r>
                    </a:p>
                  </a:txBody>
                  <a:tcPr marT="45729" marB="45729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raio</a:t>
                      </a:r>
                      <a:r>
                        <a:rPr lang="en-US" sz="2000" baseline="0" dirty="0">
                          <a:latin typeface="+mj-lt"/>
                        </a:rPr>
                        <a:t> / </a:t>
                      </a:r>
                      <a:r>
                        <a:rPr lang="en-US" sz="2000" baseline="0" dirty="0">
                          <a:latin typeface="+mj-lt"/>
                          <a:cs typeface="Times New Roman" panose="02020603050405020304" pitchFamily="18" charset="0"/>
                        </a:rPr>
                        <a:t>Å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0,74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1,10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1,21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1,41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1,52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3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  <a:sym typeface="Symbol" panose="05050102010706020507" pitchFamily="18" charset="2"/>
                        </a:rPr>
                        <a:t></a:t>
                      </a:r>
                      <a:r>
                        <a:rPr lang="en-US" sz="2000" baseline="-25000" dirty="0">
                          <a:latin typeface="+mj-lt"/>
                          <a:sym typeface="Symbol" panose="05050102010706020507" pitchFamily="18" charset="2"/>
                        </a:rPr>
                        <a:t>P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3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NOX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-3 a +5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</a:t>
                      </a:r>
                      <a:r>
                        <a:rPr lang="en-US" sz="2000" baseline="0" dirty="0">
                          <a:latin typeface="+mj-lt"/>
                        </a:rPr>
                        <a:t> a +5</a:t>
                      </a:r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0, 3 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0, 3 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+mj-lt"/>
                        </a:rPr>
                        <a:t>0, 3 e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38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 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3-6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937778" y="4536724"/>
            <a:ext cx="737246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N: </a:t>
            </a:r>
            <a:r>
              <a:rPr lang="en-US" sz="2000" dirty="0" err="1"/>
              <a:t>Raio</a:t>
            </a:r>
            <a:r>
              <a:rPr lang="en-US" sz="2000" dirty="0"/>
              <a:t> </a:t>
            </a:r>
            <a:r>
              <a:rPr lang="en-US" sz="2000" dirty="0" err="1"/>
              <a:t>Pequeno</a:t>
            </a:r>
            <a:r>
              <a:rPr lang="en-US" sz="2000" dirty="0"/>
              <a:t>, </a:t>
            </a:r>
            <a:r>
              <a:rPr lang="en-US" sz="2000" dirty="0" err="1"/>
              <a:t>ausência</a:t>
            </a:r>
            <a:r>
              <a:rPr lang="en-US" sz="2000" dirty="0"/>
              <a:t> de </a:t>
            </a:r>
            <a:r>
              <a:rPr lang="en-US" sz="2000" dirty="0" err="1"/>
              <a:t>orbitais</a:t>
            </a:r>
            <a:r>
              <a:rPr lang="en-US" sz="2000" dirty="0"/>
              <a:t> d, </a:t>
            </a:r>
            <a:r>
              <a:rPr lang="en-US" sz="2000" dirty="0" err="1"/>
              <a:t>elevada</a:t>
            </a:r>
            <a:r>
              <a:rPr lang="en-US" sz="2000" dirty="0"/>
              <a:t> </a:t>
            </a:r>
            <a:r>
              <a:rPr lang="en-US" sz="2000" dirty="0" err="1"/>
              <a:t>eletronegatividade</a:t>
            </a:r>
            <a:r>
              <a:rPr lang="en-US" sz="2000" dirty="0"/>
              <a:t>, </a:t>
            </a:r>
          </a:p>
          <a:p>
            <a:r>
              <a:rPr lang="en-US" sz="2000" dirty="0" err="1"/>
              <a:t>Formação</a:t>
            </a:r>
            <a:r>
              <a:rPr lang="en-US" sz="2000" dirty="0"/>
              <a:t> de </a:t>
            </a:r>
            <a:r>
              <a:rPr lang="en-US" sz="2000" dirty="0" err="1"/>
              <a:t>duplas</a:t>
            </a:r>
            <a:r>
              <a:rPr lang="en-US" sz="2000" dirty="0"/>
              <a:t> e </a:t>
            </a:r>
            <a:r>
              <a:rPr lang="en-US" sz="2000" dirty="0" err="1"/>
              <a:t>triplas</a:t>
            </a:r>
            <a:r>
              <a:rPr lang="en-US" sz="2000" dirty="0"/>
              <a:t> </a:t>
            </a:r>
            <a:r>
              <a:rPr lang="en-US" sz="2000" dirty="0" err="1"/>
              <a:t>ligações</a:t>
            </a:r>
            <a:endParaRPr lang="en-US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934431" y="5609478"/>
            <a:ext cx="7379159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/>
              <a:t>Basicidade</a:t>
            </a:r>
            <a:r>
              <a:rPr lang="en-US" sz="2000" dirty="0"/>
              <a:t> de Lewis: NH</a:t>
            </a:r>
            <a:r>
              <a:rPr lang="en-US" sz="2000" baseline="-25000" dirty="0"/>
              <a:t>3</a:t>
            </a:r>
            <a:r>
              <a:rPr lang="en-US" sz="2000" dirty="0"/>
              <a:t> + H</a:t>
            </a:r>
            <a:r>
              <a:rPr lang="en-US" sz="2000" baseline="30000" dirty="0"/>
              <a:t>+</a:t>
            </a:r>
            <a:r>
              <a:rPr lang="en-US" sz="2000" dirty="0"/>
              <a:t>  </a:t>
            </a:r>
            <a:r>
              <a:rPr lang="en-US" sz="2000" dirty="0">
                <a:sym typeface="Symbol" panose="05050102010706020507" pitchFamily="18" charset="2"/>
              </a:rPr>
              <a:t> NH</a:t>
            </a:r>
            <a:r>
              <a:rPr lang="en-US" sz="2000" baseline="-25000" dirty="0">
                <a:sym typeface="Symbol" panose="05050102010706020507" pitchFamily="18" charset="2"/>
              </a:rPr>
              <a:t>4</a:t>
            </a:r>
            <a:r>
              <a:rPr lang="en-US" sz="2000" baseline="30000" dirty="0">
                <a:sym typeface="Symbol" panose="05050102010706020507" pitchFamily="18" charset="2"/>
              </a:rPr>
              <a:t>+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4934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DA44AE-A826-489B-986E-B1EA71D1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11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7FC17EF-4F30-4D4A-AA8C-FE7AFA7D9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90" y="1684155"/>
            <a:ext cx="6401693" cy="224821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F0D2B55-E18B-4CB9-884E-833A916BE527}"/>
              </a:ext>
            </a:extLst>
          </p:cNvPr>
          <p:cNvSpPr txBox="1"/>
          <p:nvPr/>
        </p:nvSpPr>
        <p:spPr>
          <a:xfrm>
            <a:off x="515657" y="783197"/>
            <a:ext cx="716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Nitrogênio é muito diferente mesmo do fósforo (o outro não metal do grupo)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AC7D952-3315-41A2-B4F1-365C810123FF}"/>
              </a:ext>
            </a:extLst>
          </p:cNvPr>
          <p:cNvSpPr txBox="1"/>
          <p:nvPr/>
        </p:nvSpPr>
        <p:spPr>
          <a:xfrm>
            <a:off x="755692" y="4174290"/>
            <a:ext cx="2896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N: faz fortes duplas ligações, </a:t>
            </a:r>
          </a:p>
          <a:p>
            <a:r>
              <a:rPr lang="pt-BR" dirty="0"/>
              <a:t>N</a:t>
            </a:r>
            <a:r>
              <a:rPr lang="pt-BR" baseline="-25000" dirty="0"/>
              <a:t>2</a:t>
            </a:r>
            <a:r>
              <a:rPr lang="pt-BR" dirty="0"/>
              <a:t> é muito estável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017EE27-639D-441A-B321-DAC95D76CFA6}"/>
              </a:ext>
            </a:extLst>
          </p:cNvPr>
          <p:cNvSpPr txBox="1"/>
          <p:nvPr/>
        </p:nvSpPr>
        <p:spPr>
          <a:xfrm>
            <a:off x="4046946" y="4174290"/>
            <a:ext cx="4035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P: prefere fazer mais ligações simples do que duplas e triplas</a:t>
            </a:r>
          </a:p>
          <a:p>
            <a:endParaRPr lang="pt-BR" dirty="0"/>
          </a:p>
          <a:p>
            <a:r>
              <a:rPr lang="pt-BR" dirty="0"/>
              <a:t>P</a:t>
            </a:r>
            <a:r>
              <a:rPr lang="pt-BR" baseline="-25000" dirty="0"/>
              <a:t>4</a:t>
            </a:r>
            <a:r>
              <a:rPr lang="pt-BR" dirty="0"/>
              <a:t> é muito reativo- forma óxidos.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1105845-2F7E-401C-A15A-308BE22A0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539"/>
          <a:stretch/>
        </p:blipFill>
        <p:spPr>
          <a:xfrm>
            <a:off x="984738" y="5173845"/>
            <a:ext cx="1317667" cy="97587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928A1202-E715-4FDB-8002-692C40E5E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051" y="5374619"/>
            <a:ext cx="1204546" cy="120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08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DA44AE-A826-489B-986E-B1EA71D1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12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0D2B55-E18B-4CB9-884E-833A916BE527}"/>
              </a:ext>
            </a:extLst>
          </p:cNvPr>
          <p:cNvSpPr txBox="1"/>
          <p:nvPr/>
        </p:nvSpPr>
        <p:spPr>
          <a:xfrm>
            <a:off x="437397" y="258924"/>
            <a:ext cx="716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Nitrogênio é muito diferente mesmo do fósforo (o outro não metal do grupo)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6503B5D-0328-46B4-BE29-5FB3D6787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894" y="2628900"/>
            <a:ext cx="3913486" cy="3723991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FA1DCF2-8B91-40CE-91F8-EEBADA386C05}"/>
              </a:ext>
            </a:extLst>
          </p:cNvPr>
          <p:cNvSpPr txBox="1"/>
          <p:nvPr/>
        </p:nvSpPr>
        <p:spPr>
          <a:xfrm>
            <a:off x="581084" y="1412233"/>
            <a:ext cx="6875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Estabilidade x Reatividade </a:t>
            </a:r>
            <a:r>
              <a:rPr lang="pt-BR" sz="2400" dirty="0"/>
              <a:t>de compostos de N e P em diferentes estados de oxidação em meio ácido.</a:t>
            </a:r>
          </a:p>
        </p:txBody>
      </p: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77E42250-3C0F-4FDC-8987-AE16D7EB0CA8}"/>
              </a:ext>
            </a:extLst>
          </p:cNvPr>
          <p:cNvCxnSpPr/>
          <p:nvPr/>
        </p:nvCxnSpPr>
        <p:spPr>
          <a:xfrm flipV="1">
            <a:off x="3683977" y="2514600"/>
            <a:ext cx="1222131" cy="378069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DFF2B5D-ED35-47C8-BFD5-36AA9DC28EA3}"/>
              </a:ext>
            </a:extLst>
          </p:cNvPr>
          <p:cNvSpPr txBox="1"/>
          <p:nvPr/>
        </p:nvSpPr>
        <p:spPr>
          <a:xfrm>
            <a:off x="4994030" y="2263937"/>
            <a:ext cx="1029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Oxidante</a:t>
            </a: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152F2F06-46BF-474F-A52A-E45A0C76CED4}"/>
              </a:ext>
            </a:extLst>
          </p:cNvPr>
          <p:cNvCxnSpPr>
            <a:cxnSpLocks/>
          </p:cNvCxnSpPr>
          <p:nvPr/>
        </p:nvCxnSpPr>
        <p:spPr>
          <a:xfrm flipV="1">
            <a:off x="4994030" y="3786022"/>
            <a:ext cx="378070" cy="581727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12485B6-7A63-4DDD-9CF8-494EC4C1EEB6}"/>
              </a:ext>
            </a:extLst>
          </p:cNvPr>
          <p:cNvSpPr txBox="1"/>
          <p:nvPr/>
        </p:nvSpPr>
        <p:spPr>
          <a:xfrm>
            <a:off x="5298660" y="3341955"/>
            <a:ext cx="198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Forma mais estável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0093EE2F-599E-4D25-8E80-C7DD826F5248}"/>
              </a:ext>
            </a:extLst>
          </p:cNvPr>
          <p:cNvCxnSpPr>
            <a:cxnSpLocks/>
          </p:cNvCxnSpPr>
          <p:nvPr/>
        </p:nvCxnSpPr>
        <p:spPr>
          <a:xfrm flipV="1">
            <a:off x="3596055" y="5445767"/>
            <a:ext cx="1295350" cy="44254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783185E-010C-46A0-BA5F-6A267F8E4264}"/>
              </a:ext>
            </a:extLst>
          </p:cNvPr>
          <p:cNvSpPr txBox="1"/>
          <p:nvPr/>
        </p:nvSpPr>
        <p:spPr>
          <a:xfrm>
            <a:off x="4963112" y="5261101"/>
            <a:ext cx="198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Forma mais estável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6A1C3BEF-9AF0-4F9E-92E9-39A4C2E43F0C}"/>
              </a:ext>
            </a:extLst>
          </p:cNvPr>
          <p:cNvCxnSpPr>
            <a:cxnSpLocks/>
          </p:cNvCxnSpPr>
          <p:nvPr/>
        </p:nvCxnSpPr>
        <p:spPr>
          <a:xfrm flipV="1">
            <a:off x="6023927" y="4281623"/>
            <a:ext cx="404004" cy="27079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44570A4-6C0F-4492-A858-B1B1C96CD62A}"/>
              </a:ext>
            </a:extLst>
          </p:cNvPr>
          <p:cNvSpPr txBox="1"/>
          <p:nvPr/>
        </p:nvSpPr>
        <p:spPr>
          <a:xfrm>
            <a:off x="6225929" y="3904122"/>
            <a:ext cx="897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redutor</a:t>
            </a:r>
          </a:p>
        </p:txBody>
      </p:sp>
    </p:spTree>
    <p:extLst>
      <p:ext uri="{BB962C8B-B14F-4D97-AF65-F5344CB8AC3E}">
        <p14:creationId xmlns:p14="http://schemas.microsoft.com/office/powerpoint/2010/main" val="158309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DA44AE-A826-489B-986E-B1EA71D1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13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0D2B55-E18B-4CB9-884E-833A916BE527}"/>
              </a:ext>
            </a:extLst>
          </p:cNvPr>
          <p:cNvSpPr txBox="1"/>
          <p:nvPr/>
        </p:nvSpPr>
        <p:spPr>
          <a:xfrm>
            <a:off x="515657" y="783197"/>
            <a:ext cx="716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Nitrogênio é muito diferente mesmo do fósforo (o outro não metal do grupo)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535B43-A91C-4A7B-9F93-68307E89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834" y="2360124"/>
            <a:ext cx="7768331" cy="213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40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DA44AE-A826-489B-986E-B1EA71D1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14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0D2B55-E18B-4CB9-884E-833A916BE527}"/>
              </a:ext>
            </a:extLst>
          </p:cNvPr>
          <p:cNvSpPr txBox="1"/>
          <p:nvPr/>
        </p:nvSpPr>
        <p:spPr>
          <a:xfrm>
            <a:off x="515657" y="783197"/>
            <a:ext cx="7162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Nitrogênio é muito diferente mesmo do fósforo (o outro não metal do grupo)</a:t>
            </a:r>
          </a:p>
          <a:p>
            <a:endParaRPr lang="pt-BR" sz="2400" dirty="0"/>
          </a:p>
          <a:p>
            <a:r>
              <a:rPr lang="pt-BR" sz="2400" dirty="0"/>
              <a:t>Ligações duplas e triplas do N são mais do que duplas e tripas de C!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3817C6B-B556-4F41-A105-080124E7F2AE}"/>
                  </a:ext>
                </a:extLst>
              </p:cNvPr>
              <p:cNvSpPr txBox="1"/>
              <p:nvPr/>
            </p:nvSpPr>
            <p:spPr>
              <a:xfrm>
                <a:off x="2299209" y="3152001"/>
                <a:ext cx="5195012" cy="375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/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 sz="2400" b="0" i="0" smtClean="0"/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BR" sz="2400" b="0" i="0" smtClean="0"/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 smtClean="0"/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 sz="2400" b="0" i="0" smtClean="0"/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BR" sz="2400" b="0" i="0" smtClean="0"/>
                            <m:t>4</m:t>
                          </m:r>
                        </m:sub>
                      </m:sSub>
                      <m:r>
                        <m:rPr>
                          <m:nor/>
                        </m:rPr>
                        <a:rPr lang="pt-BR" sz="2400" b="0" i="0" smtClean="0"/>
                        <m:t> +  </m:t>
                      </m:r>
                      <m:sSub>
                        <m:sSubPr>
                          <m:ctrlPr>
                            <a:rPr lang="pt-BR" sz="2400" b="0" i="1" smtClean="0"/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 sz="2400" b="0" i="0" smtClean="0"/>
                            <m:t>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BR" sz="2400" b="0" i="0" smtClean="0"/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pt-BR" sz="2400" b="0" i="0" smtClean="0"/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pt-BR" sz="2400" b="0" i="1" smtClean="0"/>
                          </m:ctrlPr>
                        </m:groupChrPr>
                        <m:e>
                          <m:r>
                            <m:rPr>
                              <m:nor/>
                              <m:brk m:alnAt="2"/>
                            </m:rPr>
                            <a:rPr lang="pt-BR" sz="2400" b="0" i="0" smtClean="0"/>
                            <m:t>                       </m:t>
                          </m:r>
                        </m:e>
                      </m:groupChr>
                      <m:r>
                        <m:rPr>
                          <m:nor/>
                        </m:rPr>
                        <a:rPr lang="pt-BR" sz="2400" b="0" i="0" smtClean="0"/>
                        <m:t>  2 </m:t>
                      </m:r>
                      <m:sSub>
                        <m:sSubPr>
                          <m:ctrlPr>
                            <a:rPr lang="pt-BR" sz="2400" b="0" i="1" smtClean="0"/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 sz="2400" b="0" i="0" smtClean="0"/>
                            <m:t>CO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BR" sz="2400" b="0" i="0" smtClean="0"/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pt-BR" sz="2400" b="0" i="0" smtClean="0"/>
                        <m:t> +  2 </m:t>
                      </m:r>
                      <m:sSub>
                        <m:sSubPr>
                          <m:ctrlPr>
                            <a:rPr lang="pt-BR" sz="2400" b="0" i="1" smtClean="0"/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 sz="2400" b="0" i="0" smtClean="0"/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BR" sz="2400" b="0" i="0" smtClean="0"/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pt-BR" sz="2400" b="0" i="0" smtClean="0"/>
                        <m:t>O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13817C6B-B556-4F41-A105-080124E7F2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209" y="3152001"/>
                <a:ext cx="5195012" cy="375552"/>
              </a:xfrm>
              <a:prstGeom prst="rect">
                <a:avLst/>
              </a:prstGeom>
              <a:blipFill>
                <a:blip r:embed="rId2"/>
                <a:stretch>
                  <a:fillRect l="-822" r="-822" b="-274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D960194-644C-4CAC-9A37-D0BF863B40E4}"/>
                  </a:ext>
                </a:extLst>
              </p:cNvPr>
              <p:cNvSpPr txBox="1"/>
              <p:nvPr/>
            </p:nvSpPr>
            <p:spPr>
              <a:xfrm>
                <a:off x="2152671" y="4403440"/>
                <a:ext cx="5074786" cy="375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i="1" smtClean="0"/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 sz="2400" b="0" i="0" smtClean="0"/>
                            <m:t>N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BR" sz="2400" b="0" i="0" smtClean="0"/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pt-BR" sz="2400" i="1" smtClean="0"/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 sz="2400" b="0" i="0" smtClean="0"/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BR" sz="2400" b="0" i="0" smtClean="0"/>
                            <m:t>4</m:t>
                          </m:r>
                        </m:sub>
                      </m:sSub>
                      <m:r>
                        <m:rPr>
                          <m:nor/>
                        </m:rPr>
                        <a:rPr lang="pt-BR" sz="2400" b="0" i="0" smtClean="0"/>
                        <m:t> +  </m:t>
                      </m:r>
                      <m:sSub>
                        <m:sSubPr>
                          <m:ctrlPr>
                            <a:rPr lang="pt-BR" sz="2400" b="0" i="1" smtClean="0"/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 sz="2400" b="0" i="0" smtClean="0"/>
                            <m:t>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BR" sz="2400" b="0" i="0" smtClean="0"/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pt-BR" sz="2400" b="0" i="0" smtClean="0"/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pt-BR" sz="2400" b="0" i="1" smtClean="0"/>
                          </m:ctrlPr>
                        </m:groupChrPr>
                        <m:e>
                          <m:r>
                            <m:rPr>
                              <m:nor/>
                              <m:brk m:alnAt="2"/>
                            </m:rPr>
                            <a:rPr lang="pt-BR" sz="2400" b="0" i="0" smtClean="0"/>
                            <m:t>                       </m:t>
                          </m:r>
                        </m:e>
                      </m:groupChr>
                      <m:r>
                        <m:rPr>
                          <m:nor/>
                        </m:rPr>
                        <a:rPr lang="pt-BR" sz="2400" b="0" i="0" smtClean="0"/>
                        <m:t>   </m:t>
                      </m:r>
                      <m:sSub>
                        <m:sSubPr>
                          <m:ctrlPr>
                            <a:rPr lang="pt-BR" sz="2400" b="0" i="1" smtClean="0"/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 sz="2400" b="0" i="0" smtClean="0"/>
                            <m:t>N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BR" sz="2400" b="0" i="0" smtClean="0"/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pt-BR" sz="2400" b="0" i="0" smtClean="0"/>
                        <m:t> +  2 </m:t>
                      </m:r>
                      <m:sSub>
                        <m:sSubPr>
                          <m:ctrlPr>
                            <a:rPr lang="pt-BR" sz="2400" b="0" i="1" smtClean="0"/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BR" sz="2400" b="0" i="0" smtClean="0"/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BR" sz="2400" b="0" i="0" smtClean="0"/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pt-BR" sz="2400" b="0" i="0" smtClean="0"/>
                        <m:t>O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D960194-644C-4CAC-9A37-D0BF863B4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2671" y="4403440"/>
                <a:ext cx="5074786" cy="375552"/>
              </a:xfrm>
              <a:prstGeom prst="rect">
                <a:avLst/>
              </a:prstGeom>
              <a:blipFill>
                <a:blip r:embed="rId3"/>
                <a:stretch>
                  <a:fillRect b="-274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ângulo 4">
            <a:extLst>
              <a:ext uri="{FF2B5EF4-FFF2-40B4-BE49-F238E27FC236}">
                <a16:creationId xmlns:a16="http://schemas.microsoft.com/office/drawing/2014/main" id="{3C43B42A-D374-49A8-A4AE-13E2A1016967}"/>
              </a:ext>
            </a:extLst>
          </p:cNvPr>
          <p:cNvSpPr/>
          <p:nvPr/>
        </p:nvSpPr>
        <p:spPr>
          <a:xfrm>
            <a:off x="5521569" y="4403440"/>
            <a:ext cx="2321169" cy="4762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EBDD1DA-F978-4C8F-A0D6-3B1DA5662EED}"/>
              </a:ext>
            </a:extLst>
          </p:cNvPr>
          <p:cNvSpPr txBox="1"/>
          <p:nvPr/>
        </p:nvSpPr>
        <p:spPr>
          <a:xfrm>
            <a:off x="747345" y="5428472"/>
            <a:ext cx="7447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/>
              <a:t>Portanto, N tende a formar N</a:t>
            </a:r>
            <a:r>
              <a:rPr lang="pt-BR" sz="1800" baseline="-25000" dirty="0"/>
              <a:t>2</a:t>
            </a:r>
            <a:r>
              <a:rPr lang="pt-BR" sz="1800" dirty="0"/>
              <a:t> e não cadeias de átomos de N como ocorre com o carbono (cadeias de carbono). </a:t>
            </a:r>
          </a:p>
        </p:txBody>
      </p:sp>
    </p:spTree>
    <p:extLst>
      <p:ext uri="{BB962C8B-B14F-4D97-AF65-F5344CB8AC3E}">
        <p14:creationId xmlns:p14="http://schemas.microsoft.com/office/powerpoint/2010/main" val="115516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DA44AE-A826-489B-986E-B1EA71D1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15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0D2B55-E18B-4CB9-884E-833A916BE527}"/>
              </a:ext>
            </a:extLst>
          </p:cNvPr>
          <p:cNvSpPr txBox="1"/>
          <p:nvPr/>
        </p:nvSpPr>
        <p:spPr>
          <a:xfrm>
            <a:off x="515657" y="783197"/>
            <a:ext cx="716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Nitrogênio é muito diferente mesmo do fósforo (o outro não metal do grupo)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F6BCB18-3429-4A4E-BC49-AE5EA876E71F}"/>
              </a:ext>
            </a:extLst>
          </p:cNvPr>
          <p:cNvSpPr txBox="1"/>
          <p:nvPr/>
        </p:nvSpPr>
        <p:spPr>
          <a:xfrm>
            <a:off x="791308" y="1943100"/>
            <a:ext cx="72996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Limitações nas ligações de Nitrogênio; </a:t>
            </a:r>
          </a:p>
          <a:p>
            <a:endParaRPr lang="pt-BR" sz="2400" dirty="0"/>
          </a:p>
          <a:p>
            <a:r>
              <a:rPr lang="pt-BR" sz="2400" dirty="0"/>
              <a:t>Seus compostos tem até no máximo quatro ligações de N</a:t>
            </a:r>
          </a:p>
          <a:p>
            <a:r>
              <a:rPr lang="pt-BR" sz="2400" dirty="0"/>
              <a:t>	limitação pelo tamanho</a:t>
            </a:r>
          </a:p>
          <a:p>
            <a:r>
              <a:rPr lang="pt-BR" sz="2400" dirty="0"/>
              <a:t>	Forma somente um </a:t>
            </a:r>
            <a:r>
              <a:rPr lang="pt-BR" sz="2400" dirty="0" err="1"/>
              <a:t>trifluoreto</a:t>
            </a:r>
            <a:r>
              <a:rPr lang="pt-BR" sz="2400" dirty="0"/>
              <a:t> (NF</a:t>
            </a:r>
            <a:r>
              <a:rPr lang="pt-BR" sz="2400" baseline="-25000" dirty="0"/>
              <a:t>3</a:t>
            </a:r>
            <a:r>
              <a:rPr lang="pt-BR" sz="2400" dirty="0"/>
              <a:t>)</a:t>
            </a:r>
          </a:p>
          <a:p>
            <a:endParaRPr lang="pt-BR" sz="2400" dirty="0"/>
          </a:p>
          <a:p>
            <a:r>
              <a:rPr lang="pt-BR" sz="2400" dirty="0"/>
              <a:t>Fósforo pode formar até 6 ligações. </a:t>
            </a:r>
          </a:p>
          <a:p>
            <a:endParaRPr lang="pt-BR" sz="2400" dirty="0"/>
          </a:p>
          <a:p>
            <a:r>
              <a:rPr lang="pt-BR" sz="2400" dirty="0"/>
              <a:t>	PF</a:t>
            </a:r>
            <a:r>
              <a:rPr lang="pt-BR" sz="2400" baseline="-25000" dirty="0"/>
              <a:t>3</a:t>
            </a:r>
            <a:r>
              <a:rPr lang="pt-BR" sz="2400" dirty="0"/>
              <a:t>, PF</a:t>
            </a:r>
            <a:r>
              <a:rPr lang="pt-BR" sz="2400" baseline="-25000" dirty="0"/>
              <a:t>5</a:t>
            </a:r>
            <a:r>
              <a:rPr lang="pt-BR" sz="2400" dirty="0"/>
              <a:t>, PF</a:t>
            </a:r>
            <a:r>
              <a:rPr lang="pt-BR" sz="2400" baseline="-25000" dirty="0"/>
              <a:t>6</a:t>
            </a:r>
            <a:r>
              <a:rPr lang="pt-BR" sz="2400" baseline="30000" dirty="0"/>
              <a:t>-</a:t>
            </a:r>
            <a:endParaRPr lang="pt-BR" sz="2400" dirty="0"/>
          </a:p>
          <a:p>
            <a:endParaRPr lang="pt-BR" sz="2400" dirty="0"/>
          </a:p>
          <a:p>
            <a:endParaRPr lang="pt-BR" sz="2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D844C8A-0C47-4257-8359-376DCD802B60}"/>
              </a:ext>
            </a:extLst>
          </p:cNvPr>
          <p:cNvSpPr txBox="1"/>
          <p:nvPr/>
        </p:nvSpPr>
        <p:spPr>
          <a:xfrm>
            <a:off x="791308" y="5913418"/>
            <a:ext cx="5945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Descreva a ligação química em NF</a:t>
            </a:r>
            <a:r>
              <a:rPr lang="pt-BR" sz="2400" baseline="-25000" dirty="0"/>
              <a:t>3</a:t>
            </a:r>
            <a:r>
              <a:rPr lang="pt-BR" sz="2400" dirty="0"/>
              <a:t> , PF</a:t>
            </a:r>
            <a:r>
              <a:rPr lang="pt-BR" sz="2400" baseline="-25000" dirty="0"/>
              <a:t>3</a:t>
            </a:r>
            <a:r>
              <a:rPr lang="pt-BR" sz="2400" dirty="0"/>
              <a:t> e PF</a:t>
            </a:r>
            <a:r>
              <a:rPr lang="pt-BR" sz="2400" baseline="-25000" dirty="0"/>
              <a:t>6</a:t>
            </a:r>
            <a:r>
              <a:rPr lang="pt-BR" sz="2400" baseline="30000" dirty="0"/>
              <a:t>-</a:t>
            </a:r>
            <a:r>
              <a:rPr lang="pt-B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57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16</a:t>
            </a:fld>
            <a:endParaRPr lang="pt-BR" dirty="0"/>
          </a:p>
        </p:txBody>
      </p:sp>
      <p:sp>
        <p:nvSpPr>
          <p:cNvPr id="261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478068" y="2688440"/>
            <a:ext cx="2280073" cy="2339173"/>
            <a:chOff x="4627668" y="2298973"/>
            <a:chExt cx="2280073" cy="2339173"/>
          </a:xfrm>
        </p:grpSpPr>
        <p:pic>
          <p:nvPicPr>
            <p:cNvPr id="20486" name="Picture 6" descr="Imagem relacionad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66" y="2811251"/>
              <a:ext cx="2174875" cy="182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8" name="Picture 8" descr="Resultado de imagem para ammoni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668" y="2298973"/>
              <a:ext cx="2171700" cy="2054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o 3"/>
          <p:cNvGrpSpPr/>
          <p:nvPr/>
        </p:nvGrpSpPr>
        <p:grpSpPr>
          <a:xfrm>
            <a:off x="5243831" y="2554387"/>
            <a:ext cx="2280073" cy="2473226"/>
            <a:chOff x="5243831" y="2554387"/>
            <a:chExt cx="2280073" cy="2473226"/>
          </a:xfrm>
        </p:grpSpPr>
        <p:grpSp>
          <p:nvGrpSpPr>
            <p:cNvPr id="15" name="Grupo 14"/>
            <p:cNvGrpSpPr/>
            <p:nvPr/>
          </p:nvGrpSpPr>
          <p:grpSpPr>
            <a:xfrm>
              <a:off x="5243831" y="2688440"/>
              <a:ext cx="2280073" cy="2339173"/>
              <a:chOff x="4627668" y="2298973"/>
              <a:chExt cx="2280073" cy="2339173"/>
            </a:xfrm>
          </p:grpSpPr>
          <p:pic>
            <p:nvPicPr>
              <p:cNvPr id="17" name="Picture 6" descr="Imagem relacionad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2866" y="2811251"/>
                <a:ext cx="2174875" cy="18268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8" descr="Resultado de imagem para ammonia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7668" y="2298973"/>
                <a:ext cx="2171700" cy="20540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" name="CaixaDeTexto 2"/>
            <p:cNvSpPr txBox="1"/>
            <p:nvPr/>
          </p:nvSpPr>
          <p:spPr>
            <a:xfrm>
              <a:off x="6148066" y="2554387"/>
              <a:ext cx="471604" cy="64633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2342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DA44AE-A826-489B-986E-B1EA71D1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17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F0D2B55-E18B-4CB9-884E-833A916BE527}"/>
              </a:ext>
            </a:extLst>
          </p:cNvPr>
          <p:cNvSpPr txBox="1"/>
          <p:nvPr/>
        </p:nvSpPr>
        <p:spPr>
          <a:xfrm>
            <a:off x="437397" y="258924"/>
            <a:ext cx="716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Nitrogênio é muito diferente mesmo do fósforo (o outro não metal do grupo)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B34F59F-FF0E-4166-A64B-F6F754CE8FF7}"/>
              </a:ext>
            </a:extLst>
          </p:cNvPr>
          <p:cNvSpPr txBox="1"/>
          <p:nvPr/>
        </p:nvSpPr>
        <p:spPr>
          <a:xfrm>
            <a:off x="515657" y="1099842"/>
            <a:ext cx="27450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Eletronegatividade. </a:t>
            </a:r>
          </a:p>
          <a:p>
            <a:r>
              <a:rPr lang="pt-BR" sz="2400" b="1" dirty="0">
                <a:sym typeface="Symbol" panose="05050102010706020507" pitchFamily="18" charset="2"/>
              </a:rPr>
              <a:t> : </a:t>
            </a:r>
            <a:r>
              <a:rPr lang="pt-BR" sz="2400" b="1" dirty="0"/>
              <a:t>N = 3;  P = 2,1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7747449-EB98-42DA-B3E0-0B93A3187B44}"/>
              </a:ext>
            </a:extLst>
          </p:cNvPr>
          <p:cNvSpPr txBox="1"/>
          <p:nvPr/>
        </p:nvSpPr>
        <p:spPr>
          <a:xfrm>
            <a:off x="437397" y="2109510"/>
            <a:ext cx="7854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Reflete na polaridade e reatividade dos compostos: diferenças entre compostos equivalentes de N e P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95889C4-B275-49B5-BF79-9E65814E6089}"/>
              </a:ext>
            </a:extLst>
          </p:cNvPr>
          <p:cNvSpPr txBox="1"/>
          <p:nvPr/>
        </p:nvSpPr>
        <p:spPr>
          <a:xfrm>
            <a:off x="397872" y="3262146"/>
            <a:ext cx="72024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Descreva a polaridade das ligações de NH</a:t>
            </a:r>
            <a:r>
              <a:rPr lang="pt-BR" sz="2000" baseline="-25000" dirty="0"/>
              <a:t>3</a:t>
            </a:r>
            <a:r>
              <a:rPr lang="pt-BR" sz="2000" dirty="0"/>
              <a:t> e PH</a:t>
            </a:r>
            <a:r>
              <a:rPr lang="pt-BR" sz="2000" baseline="-25000" dirty="0"/>
              <a:t>3</a:t>
            </a:r>
            <a:r>
              <a:rPr lang="pt-BR" sz="2000" dirty="0"/>
              <a:t> (hidretos de N e P)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24B0D5D-141E-4EE0-89BB-5E9A7286E667}"/>
              </a:ext>
            </a:extLst>
          </p:cNvPr>
          <p:cNvSpPr txBox="1"/>
          <p:nvPr/>
        </p:nvSpPr>
        <p:spPr>
          <a:xfrm>
            <a:off x="397872" y="4681451"/>
            <a:ext cx="4058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Reatividade de NCl</a:t>
            </a:r>
            <a:r>
              <a:rPr lang="pt-BR" sz="2000" baseline="-25000" dirty="0"/>
              <a:t>3</a:t>
            </a:r>
            <a:r>
              <a:rPr lang="pt-BR" sz="2000" dirty="0"/>
              <a:t> e PF</a:t>
            </a:r>
            <a:r>
              <a:rPr lang="pt-BR" sz="2000" baseline="-25000" dirty="0"/>
              <a:t>3</a:t>
            </a:r>
            <a:r>
              <a:rPr lang="pt-BR" sz="2000" dirty="0"/>
              <a:t> com água?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44A86CD-1ECA-411E-B653-4456CF669C18}"/>
              </a:ext>
            </a:extLst>
          </p:cNvPr>
          <p:cNvSpPr txBox="1"/>
          <p:nvPr/>
        </p:nvSpPr>
        <p:spPr>
          <a:xfrm>
            <a:off x="515657" y="3878057"/>
            <a:ext cx="7662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NH</a:t>
            </a:r>
            <a:r>
              <a:rPr lang="pt-BR" sz="2000" baseline="-25000" dirty="0"/>
              <a:t>3</a:t>
            </a:r>
            <a:r>
              <a:rPr lang="pt-BR" sz="2000" dirty="0"/>
              <a:t> ( N-H) polares, N – polo negativo (básico); PH</a:t>
            </a:r>
            <a:r>
              <a:rPr lang="pt-BR" sz="2000" baseline="-25000" dirty="0"/>
              <a:t>3</a:t>
            </a:r>
            <a:r>
              <a:rPr lang="pt-BR" sz="2000" dirty="0"/>
              <a:t> (P-H) apolar - Neutro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78CFE61E-3640-44CA-B16E-7901EEDC0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54"/>
          <a:stretch/>
        </p:blipFill>
        <p:spPr>
          <a:xfrm>
            <a:off x="313435" y="5322935"/>
            <a:ext cx="4768520" cy="772723"/>
          </a:xfrm>
          <a:prstGeom prst="rect">
            <a:avLst/>
          </a:prstGeom>
        </p:spPr>
      </p:pic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0FE351DA-680F-4DA1-B704-971794D59F3F}"/>
              </a:ext>
            </a:extLst>
          </p:cNvPr>
          <p:cNvCxnSpPr/>
          <p:nvPr/>
        </p:nvCxnSpPr>
        <p:spPr>
          <a:xfrm>
            <a:off x="2892669" y="6095658"/>
            <a:ext cx="368035" cy="269973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C9012FF-E502-4DF6-867D-5295AD09D3C0}"/>
              </a:ext>
            </a:extLst>
          </p:cNvPr>
          <p:cNvSpPr txBox="1"/>
          <p:nvPr/>
        </p:nvSpPr>
        <p:spPr>
          <a:xfrm>
            <a:off x="3260704" y="6180965"/>
            <a:ext cx="183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Ligação química? </a:t>
            </a:r>
          </a:p>
        </p:txBody>
      </p:sp>
    </p:spTree>
    <p:extLst>
      <p:ext uri="{BB962C8B-B14F-4D97-AF65-F5344CB8AC3E}">
        <p14:creationId xmlns:p14="http://schemas.microsoft.com/office/powerpoint/2010/main" val="343528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18</a:t>
            </a:fld>
            <a:endParaRPr lang="pt-BR" dirty="0"/>
          </a:p>
        </p:txBody>
      </p:sp>
      <p:sp>
        <p:nvSpPr>
          <p:cNvPr id="261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sp>
        <p:nvSpPr>
          <p:cNvPr id="5" name="Oval 6"/>
          <p:cNvSpPr>
            <a:spLocks noChangeAspect="1" noChangeArrowheads="1"/>
          </p:cNvSpPr>
          <p:nvPr/>
        </p:nvSpPr>
        <p:spPr bwMode="auto">
          <a:xfrm>
            <a:off x="811572" y="1714963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811572" y="679573"/>
            <a:ext cx="2895407" cy="687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87000">
                <a:schemeClr val="accent1">
                  <a:lumMod val="75000"/>
                </a:schemeClr>
              </a:gs>
              <a:gs pos="34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412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Generalizações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1246785" y="1497408"/>
            <a:ext cx="2944215" cy="687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87000">
                <a:schemeClr val="accent1">
                  <a:lumMod val="75000"/>
                </a:schemeClr>
              </a:gs>
              <a:gs pos="34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412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demais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elementos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58360" y="2812212"/>
            <a:ext cx="737915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Com NC = 3 (EX</a:t>
            </a:r>
            <a:r>
              <a:rPr lang="en-US" sz="2400" baseline="-25000" dirty="0"/>
              <a:t>3</a:t>
            </a:r>
            <a:r>
              <a:rPr lang="en-US" sz="2400" dirty="0"/>
              <a:t>) </a:t>
            </a:r>
            <a:r>
              <a:rPr lang="en-US" sz="2400" dirty="0" err="1"/>
              <a:t>contêm</a:t>
            </a:r>
            <a:r>
              <a:rPr lang="en-US" sz="2400" dirty="0"/>
              <a:t> par de </a:t>
            </a:r>
            <a:r>
              <a:rPr lang="en-US" sz="2400" dirty="0" err="1"/>
              <a:t>elétrons</a:t>
            </a:r>
            <a:r>
              <a:rPr lang="en-US" sz="2400" dirty="0"/>
              <a:t> </a:t>
            </a:r>
            <a:r>
              <a:rPr lang="en-US" sz="2400" dirty="0" err="1"/>
              <a:t>isolados</a:t>
            </a:r>
            <a:r>
              <a:rPr lang="en-US" sz="2400" dirty="0"/>
              <a:t> e </a:t>
            </a:r>
            <a:r>
              <a:rPr lang="en-US" sz="2400" dirty="0" err="1"/>
              <a:t>atuam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bases de Lewis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reações</a:t>
            </a:r>
            <a:r>
              <a:rPr lang="en-US" sz="2400" dirty="0"/>
              <a:t> com </a:t>
            </a:r>
            <a:r>
              <a:rPr lang="en-US" sz="2400" dirty="0" err="1"/>
              <a:t>cátions</a:t>
            </a:r>
            <a:r>
              <a:rPr lang="en-US" sz="2400" dirty="0"/>
              <a:t> </a:t>
            </a:r>
            <a:r>
              <a:rPr lang="en-US" sz="2400" dirty="0" err="1"/>
              <a:t>metálicos</a:t>
            </a:r>
            <a:endParaRPr lang="en-US" sz="2400" dirty="0"/>
          </a:p>
        </p:txBody>
      </p:sp>
      <p:sp>
        <p:nvSpPr>
          <p:cNvPr id="2" name="Retângulo 1"/>
          <p:cNvSpPr/>
          <p:nvPr/>
        </p:nvSpPr>
        <p:spPr>
          <a:xfrm>
            <a:off x="858360" y="4299899"/>
            <a:ext cx="7379159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err="1"/>
              <a:t>Formam</a:t>
            </a:r>
            <a:r>
              <a:rPr lang="en-US" sz="2400" dirty="0"/>
              <a:t> </a:t>
            </a:r>
            <a:r>
              <a:rPr lang="en-US" sz="2400" dirty="0" err="1"/>
              <a:t>compostos</a:t>
            </a:r>
            <a:r>
              <a:rPr lang="en-US" sz="2400" dirty="0"/>
              <a:t> com NC </a:t>
            </a:r>
            <a:r>
              <a:rPr lang="en-US" sz="2400" dirty="0" err="1"/>
              <a:t>aumentado</a:t>
            </a:r>
            <a:r>
              <a:rPr lang="en-US" sz="2400" dirty="0"/>
              <a:t> que </a:t>
            </a:r>
            <a:r>
              <a:rPr lang="en-US" sz="2400" dirty="0" err="1"/>
              <a:t>atuam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u="sng" dirty="0" err="1"/>
              <a:t>ácidos</a:t>
            </a:r>
            <a:r>
              <a:rPr lang="en-US" sz="2400" u="sng" dirty="0"/>
              <a:t> de Lewis:</a:t>
            </a:r>
            <a:r>
              <a:rPr lang="en-US" sz="2400" dirty="0"/>
              <a:t> PF</a:t>
            </a:r>
            <a:r>
              <a:rPr lang="en-US" sz="2400" baseline="-25000" dirty="0"/>
              <a:t>5</a:t>
            </a:r>
            <a:r>
              <a:rPr lang="en-US" sz="2400" dirty="0"/>
              <a:t> + F</a:t>
            </a:r>
            <a:r>
              <a:rPr lang="en-US" sz="2400" baseline="30000" dirty="0"/>
              <a:t>-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 PF</a:t>
            </a:r>
            <a:r>
              <a:rPr lang="en-US" sz="2400" baseline="-25000" dirty="0">
                <a:sym typeface="Symbol" panose="05050102010706020507" pitchFamily="18" charset="2"/>
              </a:rPr>
              <a:t>6</a:t>
            </a:r>
            <a:r>
              <a:rPr lang="en-US" sz="2400" baseline="30000" dirty="0">
                <a:sym typeface="Symbol" panose="05050102010706020507" pitchFamily="18" charset="2"/>
              </a:rPr>
              <a:t>-</a:t>
            </a:r>
            <a:endParaRPr lang="en-US" sz="2400" u="sng" dirty="0"/>
          </a:p>
        </p:txBody>
      </p:sp>
      <p:sp>
        <p:nvSpPr>
          <p:cNvPr id="11" name="Retângulo 10"/>
          <p:cNvSpPr/>
          <p:nvPr/>
        </p:nvSpPr>
        <p:spPr>
          <a:xfrm>
            <a:off x="2259275" y="5457659"/>
            <a:ext cx="596241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err="1"/>
              <a:t>Maior</a:t>
            </a:r>
            <a:r>
              <a:rPr lang="en-US" sz="2400" dirty="0"/>
              <a:t> </a:t>
            </a:r>
            <a:r>
              <a:rPr lang="en-US" sz="2400" dirty="0" err="1"/>
              <a:t>tamanho</a:t>
            </a:r>
            <a:r>
              <a:rPr lang="en-US" sz="2400" dirty="0"/>
              <a:t> e </a:t>
            </a:r>
            <a:r>
              <a:rPr lang="en-US" sz="2400" dirty="0" err="1"/>
              <a:t>disponibilidade</a:t>
            </a:r>
            <a:r>
              <a:rPr lang="en-US" sz="2400" dirty="0"/>
              <a:t> de </a:t>
            </a:r>
            <a:r>
              <a:rPr lang="en-US" sz="2400" dirty="0" err="1"/>
              <a:t>orbitais</a:t>
            </a:r>
            <a:r>
              <a:rPr lang="en-US" sz="2400" dirty="0"/>
              <a:t> d</a:t>
            </a: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1713160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19</a:t>
            </a:fld>
            <a:endParaRPr lang="pt-BR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020297" y="859959"/>
            <a:ext cx="4102035" cy="558478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Formas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elementares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Oval 6"/>
          <p:cNvSpPr>
            <a:spLocks noChangeAspect="1" noChangeArrowheads="1"/>
          </p:cNvSpPr>
          <p:nvPr/>
        </p:nvSpPr>
        <p:spPr bwMode="auto">
          <a:xfrm>
            <a:off x="1158217" y="2533553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1629898" y="2374029"/>
            <a:ext cx="6557369" cy="724772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Nitrogênio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: N</a:t>
            </a:r>
            <a:r>
              <a:rPr lang="en-GB" altLang="pt-BR" sz="2400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é um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gás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muito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estável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pouco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reativo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(N</a:t>
            </a:r>
            <a:r>
              <a:rPr lang="en-GB" altLang="pt-BR" sz="2400" dirty="0">
                <a:solidFill>
                  <a:schemeClr val="bg1"/>
                </a:solidFill>
                <a:latin typeface="+mj-lt"/>
                <a:sym typeface="Symbol" panose="05050102010706020507" pitchFamily="18" charset="2"/>
              </a:rPr>
              <a:t>N)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629898" y="4723273"/>
            <a:ext cx="4728569" cy="497474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P, As, Sb e Bi: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sólidos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sp>
        <p:nvSpPr>
          <p:cNvPr id="14" name="Oval 6"/>
          <p:cNvSpPr>
            <a:spLocks noChangeAspect="1" noChangeArrowheads="1"/>
          </p:cNvSpPr>
          <p:nvPr/>
        </p:nvSpPr>
        <p:spPr bwMode="auto">
          <a:xfrm>
            <a:off x="1158216" y="4844545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459242" y="3329620"/>
            <a:ext cx="5135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dirty="0">
                <a:sym typeface="Symbol" panose="05050102010706020507" pitchFamily="18" charset="2"/>
              </a:rPr>
              <a:t>Energia de dissociação altíssima ( 941,4 </a:t>
            </a:r>
            <a:r>
              <a:rPr lang="pt-BR" altLang="pt-BR" dirty="0" err="1">
                <a:sym typeface="Symbol" panose="05050102010706020507" pitchFamily="18" charset="2"/>
              </a:rPr>
              <a:t>kJ</a:t>
            </a:r>
            <a:r>
              <a:rPr lang="pt-BR" altLang="pt-BR" dirty="0">
                <a:sym typeface="Symbol" panose="05050102010706020507" pitchFamily="18" charset="2"/>
              </a:rPr>
              <a:t>/mol)  molécula muito estável  gás pouco reativo</a:t>
            </a:r>
            <a:endParaRPr lang="en-GB" altLang="pt-BR" dirty="0"/>
          </a:p>
        </p:txBody>
      </p:sp>
    </p:spTree>
    <p:extLst>
      <p:ext uri="{BB962C8B-B14F-4D97-AF65-F5344CB8AC3E}">
        <p14:creationId xmlns:p14="http://schemas.microsoft.com/office/powerpoint/2010/main" val="1530823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2816211" y="2335049"/>
            <a:ext cx="334750" cy="2257285"/>
            <a:chOff x="826624" y="2318699"/>
            <a:chExt cx="334750" cy="2257285"/>
          </a:xfrm>
        </p:grpSpPr>
        <p:sp>
          <p:nvSpPr>
            <p:cNvPr id="248" name="AutoShape 173"/>
            <p:cNvSpPr>
              <a:spLocks noChangeArrowheads="1"/>
            </p:cNvSpPr>
            <p:nvPr/>
          </p:nvSpPr>
          <p:spPr bwMode="auto">
            <a:xfrm>
              <a:off x="826624" y="4215375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4" name="AutoShape 227"/>
            <p:cNvSpPr>
              <a:spLocks noChangeArrowheads="1"/>
            </p:cNvSpPr>
            <p:nvPr/>
          </p:nvSpPr>
          <p:spPr bwMode="auto">
            <a:xfrm>
              <a:off x="833409" y="383942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2" name="AutoShape 278"/>
            <p:cNvSpPr>
              <a:spLocks noChangeArrowheads="1"/>
            </p:cNvSpPr>
            <p:nvPr/>
          </p:nvSpPr>
          <p:spPr bwMode="auto">
            <a:xfrm>
              <a:off x="833409" y="345963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0" name="AutoShape 329"/>
            <p:cNvSpPr>
              <a:spLocks noChangeArrowheads="1"/>
            </p:cNvSpPr>
            <p:nvPr/>
          </p:nvSpPr>
          <p:spPr bwMode="auto">
            <a:xfrm>
              <a:off x="833409" y="307984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8" name="AutoShape 351"/>
            <p:cNvSpPr>
              <a:spLocks noChangeArrowheads="1"/>
            </p:cNvSpPr>
            <p:nvPr/>
          </p:nvSpPr>
          <p:spPr bwMode="auto">
            <a:xfrm>
              <a:off x="833409" y="2701969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6" name="AutoShape 373"/>
            <p:cNvSpPr>
              <a:spLocks noChangeArrowheads="1"/>
            </p:cNvSpPr>
            <p:nvPr/>
          </p:nvSpPr>
          <p:spPr bwMode="auto">
            <a:xfrm>
              <a:off x="833409" y="2318699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03" name="Grupo 302"/>
          <p:cNvGrpSpPr/>
          <p:nvPr/>
        </p:nvGrpSpPr>
        <p:grpSpPr>
          <a:xfrm>
            <a:off x="4863570" y="2320590"/>
            <a:ext cx="329374" cy="2251148"/>
            <a:chOff x="694108" y="2935967"/>
            <a:chExt cx="329374" cy="2251148"/>
          </a:xfrm>
        </p:grpSpPr>
        <p:sp>
          <p:nvSpPr>
            <p:cNvPr id="304" name="AutoShape 401"/>
            <p:cNvSpPr>
              <a:spLocks noChangeArrowheads="1"/>
            </p:cNvSpPr>
            <p:nvPr/>
          </p:nvSpPr>
          <p:spPr bwMode="auto">
            <a:xfrm>
              <a:off x="694386" y="445055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5" name="AutoShape 404"/>
            <p:cNvSpPr>
              <a:spLocks noChangeArrowheads="1"/>
            </p:cNvSpPr>
            <p:nvPr/>
          </p:nvSpPr>
          <p:spPr bwMode="auto">
            <a:xfrm>
              <a:off x="694386" y="407076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6" name="AutoShape 407"/>
            <p:cNvSpPr>
              <a:spLocks noChangeArrowheads="1"/>
            </p:cNvSpPr>
            <p:nvPr/>
          </p:nvSpPr>
          <p:spPr bwMode="auto">
            <a:xfrm>
              <a:off x="695517" y="369097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7" name="AutoShape 410"/>
            <p:cNvSpPr>
              <a:spLocks noChangeArrowheads="1"/>
            </p:cNvSpPr>
            <p:nvPr/>
          </p:nvSpPr>
          <p:spPr bwMode="auto">
            <a:xfrm>
              <a:off x="694386" y="3314619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8" name="AutoShape 413"/>
            <p:cNvSpPr>
              <a:spLocks noChangeArrowheads="1"/>
            </p:cNvSpPr>
            <p:nvPr/>
          </p:nvSpPr>
          <p:spPr bwMode="auto">
            <a:xfrm>
              <a:off x="694108" y="293596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09" name="AutoShape 417"/>
            <p:cNvSpPr>
              <a:spLocks noChangeArrowheads="1"/>
            </p:cNvSpPr>
            <p:nvPr/>
          </p:nvSpPr>
          <p:spPr bwMode="auto">
            <a:xfrm>
              <a:off x="694386" y="4826506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452634" y="2337671"/>
            <a:ext cx="334751" cy="2249969"/>
            <a:chOff x="2808240" y="2337671"/>
            <a:chExt cx="334751" cy="2249969"/>
          </a:xfrm>
        </p:grpSpPr>
        <p:sp>
          <p:nvSpPr>
            <p:cNvPr id="250" name="AutoShape 170"/>
            <p:cNvSpPr>
              <a:spLocks noChangeArrowheads="1"/>
            </p:cNvSpPr>
            <p:nvPr/>
          </p:nvSpPr>
          <p:spPr bwMode="auto">
            <a:xfrm>
              <a:off x="2808240" y="422703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216" name="AutoShape 224"/>
            <p:cNvSpPr>
              <a:spLocks noChangeArrowheads="1"/>
            </p:cNvSpPr>
            <p:nvPr/>
          </p:nvSpPr>
          <p:spPr bwMode="auto">
            <a:xfrm>
              <a:off x="2815026" y="385107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84" name="AutoShape 275"/>
            <p:cNvSpPr>
              <a:spLocks noChangeArrowheads="1"/>
            </p:cNvSpPr>
            <p:nvPr/>
          </p:nvSpPr>
          <p:spPr bwMode="auto">
            <a:xfrm>
              <a:off x="2815026" y="347128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52" name="AutoShape 326"/>
            <p:cNvSpPr>
              <a:spLocks noChangeArrowheads="1"/>
            </p:cNvSpPr>
            <p:nvPr/>
          </p:nvSpPr>
          <p:spPr bwMode="auto">
            <a:xfrm>
              <a:off x="2815026" y="309149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40" name="AutoShape 348"/>
            <p:cNvSpPr>
              <a:spLocks noChangeArrowheads="1"/>
            </p:cNvSpPr>
            <p:nvPr/>
          </p:nvSpPr>
          <p:spPr bwMode="auto">
            <a:xfrm>
              <a:off x="2815026" y="2713625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  <p:sp>
          <p:nvSpPr>
            <p:cNvPr id="128" name="AutoShape 370"/>
            <p:cNvSpPr>
              <a:spLocks noChangeArrowheads="1"/>
            </p:cNvSpPr>
            <p:nvPr/>
          </p:nvSpPr>
          <p:spPr bwMode="auto">
            <a:xfrm>
              <a:off x="2815026" y="2337671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>
                <a:solidFill>
                  <a:srgbClr val="002060"/>
                </a:solidFill>
              </a:endParaRPr>
            </a:p>
          </p:txBody>
        </p:sp>
      </p:grp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</a:t>
            </a:fld>
            <a:endParaRPr lang="pt-BR" dirty="0"/>
          </a:p>
        </p:txBody>
      </p:sp>
      <p:grpSp>
        <p:nvGrpSpPr>
          <p:cNvPr id="20" name="Group 384"/>
          <p:cNvGrpSpPr>
            <a:grpSpLocks/>
          </p:cNvGrpSpPr>
          <p:nvPr/>
        </p:nvGrpSpPr>
        <p:grpSpPr bwMode="auto">
          <a:xfrm>
            <a:off x="4219907" y="1963261"/>
            <a:ext cx="331357" cy="360609"/>
            <a:chOff x="5378" y="1118"/>
            <a:chExt cx="293" cy="376"/>
          </a:xfrm>
        </p:grpSpPr>
        <p:sp>
          <p:nvSpPr>
            <p:cNvPr id="286" name="AutoShape 385"/>
            <p:cNvSpPr>
              <a:spLocks noChangeArrowheads="1"/>
            </p:cNvSpPr>
            <p:nvPr/>
          </p:nvSpPr>
          <p:spPr bwMode="auto">
            <a:xfrm>
              <a:off x="5379" y="1118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" name="Text Box 386"/>
            <p:cNvSpPr txBox="1">
              <a:spLocks noChangeArrowheads="1"/>
            </p:cNvSpPr>
            <p:nvPr/>
          </p:nvSpPr>
          <p:spPr bwMode="auto">
            <a:xfrm>
              <a:off x="5378" y="1191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He</a:t>
              </a:r>
            </a:p>
          </p:txBody>
        </p:sp>
      </p:grpSp>
      <p:grpSp>
        <p:nvGrpSpPr>
          <p:cNvPr id="22" name="Group 114"/>
          <p:cNvGrpSpPr>
            <a:grpSpLocks/>
          </p:cNvGrpSpPr>
          <p:nvPr/>
        </p:nvGrpSpPr>
        <p:grpSpPr bwMode="auto">
          <a:xfrm>
            <a:off x="4219906" y="3854539"/>
            <a:ext cx="331358" cy="360609"/>
            <a:chOff x="5378" y="3090"/>
            <a:chExt cx="293" cy="376"/>
          </a:xfrm>
        </p:grpSpPr>
        <p:sp>
          <p:nvSpPr>
            <p:cNvPr id="284" name="AutoShape 115"/>
            <p:cNvSpPr>
              <a:spLocks noChangeArrowheads="1"/>
            </p:cNvSpPr>
            <p:nvPr/>
          </p:nvSpPr>
          <p:spPr bwMode="auto">
            <a:xfrm>
              <a:off x="5379" y="3090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5" name="Text Box 116"/>
            <p:cNvSpPr txBox="1">
              <a:spLocks noChangeArrowheads="1"/>
            </p:cNvSpPr>
            <p:nvPr/>
          </p:nvSpPr>
          <p:spPr bwMode="auto">
            <a:xfrm>
              <a:off x="5378" y="3163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Rn</a:t>
              </a:r>
            </a:p>
          </p:txBody>
        </p:sp>
      </p:grpSp>
      <p:grpSp>
        <p:nvGrpSpPr>
          <p:cNvPr id="23" name="Group 117"/>
          <p:cNvGrpSpPr>
            <a:grpSpLocks/>
          </p:cNvGrpSpPr>
          <p:nvPr/>
        </p:nvGrpSpPr>
        <p:grpSpPr bwMode="auto">
          <a:xfrm>
            <a:off x="4219906" y="3474749"/>
            <a:ext cx="331358" cy="360609"/>
            <a:chOff x="5378" y="2694"/>
            <a:chExt cx="293" cy="376"/>
          </a:xfrm>
        </p:grpSpPr>
        <p:sp>
          <p:nvSpPr>
            <p:cNvPr id="282" name="AutoShape 118"/>
            <p:cNvSpPr>
              <a:spLocks noChangeArrowheads="1"/>
            </p:cNvSpPr>
            <p:nvPr/>
          </p:nvSpPr>
          <p:spPr bwMode="auto">
            <a:xfrm>
              <a:off x="5379" y="2694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3" name="Text Box 119"/>
            <p:cNvSpPr txBox="1">
              <a:spLocks noChangeArrowheads="1"/>
            </p:cNvSpPr>
            <p:nvPr/>
          </p:nvSpPr>
          <p:spPr bwMode="auto">
            <a:xfrm>
              <a:off x="5378" y="2767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Xe</a:t>
              </a:r>
            </a:p>
          </p:txBody>
        </p:sp>
      </p:grpSp>
      <p:grpSp>
        <p:nvGrpSpPr>
          <p:cNvPr id="24" name="Group 120"/>
          <p:cNvGrpSpPr>
            <a:grpSpLocks/>
          </p:cNvGrpSpPr>
          <p:nvPr/>
        </p:nvGrpSpPr>
        <p:grpSpPr bwMode="auto">
          <a:xfrm>
            <a:off x="4219906" y="3094959"/>
            <a:ext cx="331358" cy="360609"/>
            <a:chOff x="5378" y="2298"/>
            <a:chExt cx="293" cy="376"/>
          </a:xfrm>
        </p:grpSpPr>
        <p:sp>
          <p:nvSpPr>
            <p:cNvPr id="280" name="AutoShape 121"/>
            <p:cNvSpPr>
              <a:spLocks noChangeArrowheads="1"/>
            </p:cNvSpPr>
            <p:nvPr/>
          </p:nvSpPr>
          <p:spPr bwMode="auto">
            <a:xfrm>
              <a:off x="5379" y="2298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1" name="Text Box 122"/>
            <p:cNvSpPr txBox="1">
              <a:spLocks noChangeArrowheads="1"/>
            </p:cNvSpPr>
            <p:nvPr/>
          </p:nvSpPr>
          <p:spPr bwMode="auto">
            <a:xfrm>
              <a:off x="5378" y="2371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Kr</a:t>
              </a:r>
            </a:p>
          </p:txBody>
        </p:sp>
      </p:grpSp>
      <p:grpSp>
        <p:nvGrpSpPr>
          <p:cNvPr id="25" name="Group 123"/>
          <p:cNvGrpSpPr>
            <a:grpSpLocks/>
          </p:cNvGrpSpPr>
          <p:nvPr/>
        </p:nvGrpSpPr>
        <p:grpSpPr bwMode="auto">
          <a:xfrm>
            <a:off x="4219906" y="2717087"/>
            <a:ext cx="331358" cy="360609"/>
            <a:chOff x="5378" y="1904"/>
            <a:chExt cx="293" cy="376"/>
          </a:xfrm>
        </p:grpSpPr>
        <p:sp>
          <p:nvSpPr>
            <p:cNvPr id="278" name="AutoShape 124"/>
            <p:cNvSpPr>
              <a:spLocks noChangeArrowheads="1"/>
            </p:cNvSpPr>
            <p:nvPr/>
          </p:nvSpPr>
          <p:spPr bwMode="auto">
            <a:xfrm>
              <a:off x="5379" y="1904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9" name="Text Box 125"/>
            <p:cNvSpPr txBox="1">
              <a:spLocks noChangeArrowheads="1"/>
            </p:cNvSpPr>
            <p:nvPr/>
          </p:nvSpPr>
          <p:spPr bwMode="auto">
            <a:xfrm>
              <a:off x="5378" y="1977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Ar</a:t>
              </a:r>
            </a:p>
          </p:txBody>
        </p:sp>
      </p:grpSp>
      <p:grpSp>
        <p:nvGrpSpPr>
          <p:cNvPr id="26" name="Group 126"/>
          <p:cNvGrpSpPr>
            <a:grpSpLocks/>
          </p:cNvGrpSpPr>
          <p:nvPr/>
        </p:nvGrpSpPr>
        <p:grpSpPr bwMode="auto">
          <a:xfrm>
            <a:off x="4219906" y="2341133"/>
            <a:ext cx="331358" cy="360609"/>
            <a:chOff x="5378" y="1512"/>
            <a:chExt cx="293" cy="376"/>
          </a:xfrm>
        </p:grpSpPr>
        <p:sp>
          <p:nvSpPr>
            <p:cNvPr id="276" name="AutoShape 127"/>
            <p:cNvSpPr>
              <a:spLocks noChangeArrowheads="1"/>
            </p:cNvSpPr>
            <p:nvPr/>
          </p:nvSpPr>
          <p:spPr bwMode="auto">
            <a:xfrm>
              <a:off x="5379" y="1512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77" name="Text Box 128"/>
            <p:cNvSpPr txBox="1">
              <a:spLocks noChangeArrowheads="1"/>
            </p:cNvSpPr>
            <p:nvPr/>
          </p:nvSpPr>
          <p:spPr bwMode="auto">
            <a:xfrm>
              <a:off x="5378" y="1585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/>
                <a:t>Ne</a:t>
              </a:r>
            </a:p>
          </p:txBody>
        </p:sp>
      </p:grpSp>
      <p:sp>
        <p:nvSpPr>
          <p:cNvPr id="253" name="Text Box 168"/>
          <p:cNvSpPr txBox="1">
            <a:spLocks noChangeArrowheads="1"/>
          </p:cNvSpPr>
          <p:nvPr/>
        </p:nvSpPr>
        <p:spPr bwMode="auto">
          <a:xfrm>
            <a:off x="2477075" y="4300505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1" name="Text Box 171"/>
          <p:cNvSpPr txBox="1">
            <a:spLocks noChangeArrowheads="1"/>
          </p:cNvSpPr>
          <p:nvPr/>
        </p:nvSpPr>
        <p:spPr bwMode="auto">
          <a:xfrm>
            <a:off x="2823610" y="4270945"/>
            <a:ext cx="33135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?</a:t>
            </a:r>
          </a:p>
        </p:txBody>
      </p:sp>
      <p:grpSp>
        <p:nvGrpSpPr>
          <p:cNvPr id="41" name="Group 175"/>
          <p:cNvGrpSpPr>
            <a:grpSpLocks/>
          </p:cNvGrpSpPr>
          <p:nvPr/>
        </p:nvGrpSpPr>
        <p:grpSpPr bwMode="auto">
          <a:xfrm>
            <a:off x="3517608" y="4230493"/>
            <a:ext cx="331358" cy="360609"/>
            <a:chOff x="752" y="3163"/>
            <a:chExt cx="293" cy="376"/>
          </a:xfrm>
        </p:grpSpPr>
        <p:sp>
          <p:nvSpPr>
            <p:cNvPr id="246" name="AutoShape 17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7" name="Text Box 17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42" name="Group 178"/>
          <p:cNvGrpSpPr>
            <a:grpSpLocks/>
          </p:cNvGrpSpPr>
          <p:nvPr/>
        </p:nvGrpSpPr>
        <p:grpSpPr bwMode="auto">
          <a:xfrm>
            <a:off x="3864799" y="4230493"/>
            <a:ext cx="331358" cy="360609"/>
            <a:chOff x="752" y="3163"/>
            <a:chExt cx="293" cy="376"/>
          </a:xfrm>
        </p:grpSpPr>
        <p:sp>
          <p:nvSpPr>
            <p:cNvPr id="244" name="AutoShape 17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5" name="Text Box 18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grpSp>
        <p:nvGrpSpPr>
          <p:cNvPr id="43" name="Group 181"/>
          <p:cNvGrpSpPr>
            <a:grpSpLocks/>
          </p:cNvGrpSpPr>
          <p:nvPr/>
        </p:nvGrpSpPr>
        <p:grpSpPr bwMode="auto">
          <a:xfrm>
            <a:off x="4213121" y="4230493"/>
            <a:ext cx="331358" cy="360609"/>
            <a:chOff x="752" y="3163"/>
            <a:chExt cx="293" cy="376"/>
          </a:xfrm>
        </p:grpSpPr>
        <p:sp>
          <p:nvSpPr>
            <p:cNvPr id="242" name="AutoShape 18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3" name="Text Box 18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?</a:t>
              </a:r>
            </a:p>
          </p:txBody>
        </p:sp>
      </p:grpSp>
      <p:sp>
        <p:nvSpPr>
          <p:cNvPr id="219" name="Text Box 222"/>
          <p:cNvSpPr txBox="1">
            <a:spLocks noChangeArrowheads="1"/>
          </p:cNvSpPr>
          <p:nvPr/>
        </p:nvSpPr>
        <p:spPr bwMode="auto">
          <a:xfrm>
            <a:off x="2482729" y="3939896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Tl</a:t>
            </a:r>
          </a:p>
        </p:txBody>
      </p:sp>
      <p:sp>
        <p:nvSpPr>
          <p:cNvPr id="217" name="Text Box 225"/>
          <p:cNvSpPr txBox="1">
            <a:spLocks noChangeArrowheads="1"/>
          </p:cNvSpPr>
          <p:nvPr/>
        </p:nvSpPr>
        <p:spPr bwMode="auto">
          <a:xfrm>
            <a:off x="2830396" y="3894991"/>
            <a:ext cx="33135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Pb</a:t>
            </a:r>
          </a:p>
        </p:txBody>
      </p:sp>
      <p:grpSp>
        <p:nvGrpSpPr>
          <p:cNvPr id="58" name="Group 229"/>
          <p:cNvGrpSpPr>
            <a:grpSpLocks/>
          </p:cNvGrpSpPr>
          <p:nvPr/>
        </p:nvGrpSpPr>
        <p:grpSpPr bwMode="auto">
          <a:xfrm>
            <a:off x="3524394" y="3854539"/>
            <a:ext cx="331358" cy="360609"/>
            <a:chOff x="752" y="3163"/>
            <a:chExt cx="293" cy="376"/>
          </a:xfrm>
        </p:grpSpPr>
        <p:sp>
          <p:nvSpPr>
            <p:cNvPr id="212" name="AutoShape 230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3" name="Text Box 231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Po</a:t>
              </a:r>
            </a:p>
          </p:txBody>
        </p:sp>
      </p:grpSp>
      <p:grpSp>
        <p:nvGrpSpPr>
          <p:cNvPr id="59" name="Group 232"/>
          <p:cNvGrpSpPr>
            <a:grpSpLocks/>
          </p:cNvGrpSpPr>
          <p:nvPr/>
        </p:nvGrpSpPr>
        <p:grpSpPr bwMode="auto">
          <a:xfrm>
            <a:off x="3871585" y="3854539"/>
            <a:ext cx="331358" cy="360609"/>
            <a:chOff x="752" y="3163"/>
            <a:chExt cx="293" cy="376"/>
          </a:xfrm>
        </p:grpSpPr>
        <p:sp>
          <p:nvSpPr>
            <p:cNvPr id="210" name="AutoShape 233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1" name="Text Box 234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At</a:t>
              </a:r>
            </a:p>
          </p:txBody>
        </p:sp>
      </p:grpSp>
      <p:sp>
        <p:nvSpPr>
          <p:cNvPr id="187" name="Text Box 273"/>
          <p:cNvSpPr txBox="1">
            <a:spLocks noChangeArrowheads="1"/>
          </p:cNvSpPr>
          <p:nvPr/>
        </p:nvSpPr>
        <p:spPr bwMode="auto">
          <a:xfrm>
            <a:off x="2482729" y="3560106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In</a:t>
            </a:r>
          </a:p>
        </p:txBody>
      </p:sp>
      <p:sp>
        <p:nvSpPr>
          <p:cNvPr id="185" name="Text Box 276"/>
          <p:cNvSpPr txBox="1">
            <a:spLocks noChangeArrowheads="1"/>
          </p:cNvSpPr>
          <p:nvPr/>
        </p:nvSpPr>
        <p:spPr bwMode="auto">
          <a:xfrm>
            <a:off x="2830396" y="3515201"/>
            <a:ext cx="33135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Sn</a:t>
            </a:r>
          </a:p>
        </p:txBody>
      </p:sp>
      <p:grpSp>
        <p:nvGrpSpPr>
          <p:cNvPr id="74" name="Group 280"/>
          <p:cNvGrpSpPr>
            <a:grpSpLocks/>
          </p:cNvGrpSpPr>
          <p:nvPr/>
        </p:nvGrpSpPr>
        <p:grpSpPr bwMode="auto">
          <a:xfrm>
            <a:off x="3524394" y="3474749"/>
            <a:ext cx="331358" cy="360609"/>
            <a:chOff x="752" y="3163"/>
            <a:chExt cx="293" cy="376"/>
          </a:xfrm>
        </p:grpSpPr>
        <p:sp>
          <p:nvSpPr>
            <p:cNvPr id="180" name="AutoShape 281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81" name="Text Box 282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Te</a:t>
              </a:r>
            </a:p>
          </p:txBody>
        </p:sp>
      </p:grpSp>
      <p:grpSp>
        <p:nvGrpSpPr>
          <p:cNvPr id="75" name="Group 283"/>
          <p:cNvGrpSpPr>
            <a:grpSpLocks/>
          </p:cNvGrpSpPr>
          <p:nvPr/>
        </p:nvGrpSpPr>
        <p:grpSpPr bwMode="auto">
          <a:xfrm>
            <a:off x="3871585" y="3474749"/>
            <a:ext cx="331358" cy="360609"/>
            <a:chOff x="752" y="3163"/>
            <a:chExt cx="293" cy="376"/>
          </a:xfrm>
        </p:grpSpPr>
        <p:sp>
          <p:nvSpPr>
            <p:cNvPr id="178" name="AutoShape 28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9" name="Text Box 28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I</a:t>
              </a:r>
            </a:p>
          </p:txBody>
        </p:sp>
      </p:grpSp>
      <p:sp>
        <p:nvSpPr>
          <p:cNvPr id="155" name="Text Box 324"/>
          <p:cNvSpPr txBox="1">
            <a:spLocks noChangeArrowheads="1"/>
          </p:cNvSpPr>
          <p:nvPr/>
        </p:nvSpPr>
        <p:spPr bwMode="auto">
          <a:xfrm>
            <a:off x="2483861" y="3164971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rgbClr val="002060"/>
                </a:solidFill>
              </a:rPr>
              <a:t>Ga</a:t>
            </a:r>
          </a:p>
        </p:txBody>
      </p:sp>
      <p:sp>
        <p:nvSpPr>
          <p:cNvPr id="153" name="Text Box 327"/>
          <p:cNvSpPr txBox="1">
            <a:spLocks noChangeArrowheads="1"/>
          </p:cNvSpPr>
          <p:nvPr/>
        </p:nvSpPr>
        <p:spPr bwMode="auto">
          <a:xfrm>
            <a:off x="2830396" y="3135411"/>
            <a:ext cx="33135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Ge</a:t>
            </a:r>
          </a:p>
        </p:txBody>
      </p:sp>
      <p:grpSp>
        <p:nvGrpSpPr>
          <p:cNvPr id="90" name="Group 331"/>
          <p:cNvGrpSpPr>
            <a:grpSpLocks/>
          </p:cNvGrpSpPr>
          <p:nvPr/>
        </p:nvGrpSpPr>
        <p:grpSpPr bwMode="auto">
          <a:xfrm>
            <a:off x="3524394" y="3094959"/>
            <a:ext cx="331358" cy="360609"/>
            <a:chOff x="752" y="3163"/>
            <a:chExt cx="293" cy="376"/>
          </a:xfrm>
        </p:grpSpPr>
        <p:sp>
          <p:nvSpPr>
            <p:cNvPr id="148" name="AutoShape 332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9" name="Text Box 333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Se</a:t>
              </a:r>
            </a:p>
          </p:txBody>
        </p:sp>
      </p:grpSp>
      <p:grpSp>
        <p:nvGrpSpPr>
          <p:cNvPr id="91" name="Group 334"/>
          <p:cNvGrpSpPr>
            <a:grpSpLocks/>
          </p:cNvGrpSpPr>
          <p:nvPr/>
        </p:nvGrpSpPr>
        <p:grpSpPr bwMode="auto">
          <a:xfrm>
            <a:off x="3871585" y="3094959"/>
            <a:ext cx="331358" cy="360609"/>
            <a:chOff x="752" y="3163"/>
            <a:chExt cx="293" cy="376"/>
          </a:xfrm>
        </p:grpSpPr>
        <p:sp>
          <p:nvSpPr>
            <p:cNvPr id="146" name="AutoShape 335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7" name="Text Box 336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Br</a:t>
              </a:r>
            </a:p>
          </p:txBody>
        </p:sp>
      </p:grpSp>
      <p:sp>
        <p:nvSpPr>
          <p:cNvPr id="143" name="Text Box 346"/>
          <p:cNvSpPr txBox="1">
            <a:spLocks noChangeArrowheads="1"/>
          </p:cNvSpPr>
          <p:nvPr/>
        </p:nvSpPr>
        <p:spPr bwMode="auto">
          <a:xfrm>
            <a:off x="2483861" y="2787099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Al</a:t>
            </a:r>
          </a:p>
        </p:txBody>
      </p:sp>
      <p:sp>
        <p:nvSpPr>
          <p:cNvPr id="141" name="Text Box 349"/>
          <p:cNvSpPr txBox="1">
            <a:spLocks noChangeArrowheads="1"/>
          </p:cNvSpPr>
          <p:nvPr/>
        </p:nvSpPr>
        <p:spPr bwMode="auto">
          <a:xfrm>
            <a:off x="2830396" y="2757539"/>
            <a:ext cx="33135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02060"/>
                </a:solidFill>
              </a:rPr>
              <a:t>Si</a:t>
            </a:r>
          </a:p>
        </p:txBody>
      </p:sp>
      <p:grpSp>
        <p:nvGrpSpPr>
          <p:cNvPr id="96" name="Group 353"/>
          <p:cNvGrpSpPr>
            <a:grpSpLocks/>
          </p:cNvGrpSpPr>
          <p:nvPr/>
        </p:nvGrpSpPr>
        <p:grpSpPr bwMode="auto">
          <a:xfrm>
            <a:off x="3524394" y="2717087"/>
            <a:ext cx="331358" cy="360609"/>
            <a:chOff x="752" y="3163"/>
            <a:chExt cx="293" cy="376"/>
          </a:xfrm>
        </p:grpSpPr>
        <p:sp>
          <p:nvSpPr>
            <p:cNvPr id="136" name="AutoShape 354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7" name="Text Box 355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S</a:t>
              </a:r>
            </a:p>
          </p:txBody>
        </p:sp>
      </p:grpSp>
      <p:grpSp>
        <p:nvGrpSpPr>
          <p:cNvPr id="97" name="Group 356"/>
          <p:cNvGrpSpPr>
            <a:grpSpLocks/>
          </p:cNvGrpSpPr>
          <p:nvPr/>
        </p:nvGrpSpPr>
        <p:grpSpPr bwMode="auto">
          <a:xfrm>
            <a:off x="3871585" y="2717087"/>
            <a:ext cx="331358" cy="360609"/>
            <a:chOff x="752" y="3163"/>
            <a:chExt cx="293" cy="376"/>
          </a:xfrm>
        </p:grpSpPr>
        <p:sp>
          <p:nvSpPr>
            <p:cNvPr id="134" name="AutoShape 357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5" name="Text Box 358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Cl</a:t>
              </a:r>
            </a:p>
          </p:txBody>
        </p:sp>
      </p:grpSp>
      <p:sp>
        <p:nvSpPr>
          <p:cNvPr id="131" name="Text Box 368"/>
          <p:cNvSpPr txBox="1">
            <a:spLocks noChangeArrowheads="1"/>
          </p:cNvSpPr>
          <p:nvPr/>
        </p:nvSpPr>
        <p:spPr bwMode="auto">
          <a:xfrm>
            <a:off x="2483861" y="2411145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29" name="Text Box 371"/>
          <p:cNvSpPr txBox="1">
            <a:spLocks noChangeArrowheads="1"/>
          </p:cNvSpPr>
          <p:nvPr/>
        </p:nvSpPr>
        <p:spPr bwMode="auto">
          <a:xfrm>
            <a:off x="2830396" y="2381585"/>
            <a:ext cx="331358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rgbClr val="002060"/>
                </a:solidFill>
              </a:rPr>
              <a:t>C</a:t>
            </a:r>
          </a:p>
        </p:txBody>
      </p:sp>
      <p:grpSp>
        <p:nvGrpSpPr>
          <p:cNvPr id="102" name="Group 375"/>
          <p:cNvGrpSpPr>
            <a:grpSpLocks/>
          </p:cNvGrpSpPr>
          <p:nvPr/>
        </p:nvGrpSpPr>
        <p:grpSpPr bwMode="auto">
          <a:xfrm>
            <a:off x="3524394" y="2341133"/>
            <a:ext cx="331358" cy="360609"/>
            <a:chOff x="752" y="3163"/>
            <a:chExt cx="293" cy="376"/>
          </a:xfrm>
        </p:grpSpPr>
        <p:sp>
          <p:nvSpPr>
            <p:cNvPr id="124" name="AutoShape 376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5" name="Text Box 377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O</a:t>
              </a:r>
            </a:p>
          </p:txBody>
        </p:sp>
      </p:grpSp>
      <p:grpSp>
        <p:nvGrpSpPr>
          <p:cNvPr id="103" name="Group 378"/>
          <p:cNvGrpSpPr>
            <a:grpSpLocks/>
          </p:cNvGrpSpPr>
          <p:nvPr/>
        </p:nvGrpSpPr>
        <p:grpSpPr bwMode="auto">
          <a:xfrm>
            <a:off x="3871585" y="2341133"/>
            <a:ext cx="331358" cy="360609"/>
            <a:chOff x="752" y="3163"/>
            <a:chExt cx="293" cy="376"/>
          </a:xfrm>
        </p:grpSpPr>
        <p:sp>
          <p:nvSpPr>
            <p:cNvPr id="122" name="AutoShape 379"/>
            <p:cNvSpPr>
              <a:spLocks noChangeArrowheads="1"/>
            </p:cNvSpPr>
            <p:nvPr/>
          </p:nvSpPr>
          <p:spPr bwMode="auto">
            <a:xfrm>
              <a:off x="753" y="3163"/>
              <a:ext cx="290" cy="376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23" name="Text Box 380"/>
            <p:cNvSpPr txBox="1">
              <a:spLocks noChangeArrowheads="1"/>
            </p:cNvSpPr>
            <p:nvPr/>
          </p:nvSpPr>
          <p:spPr bwMode="auto">
            <a:xfrm>
              <a:off x="752" y="3236"/>
              <a:ext cx="293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10066"/>
                  </a:solidFill>
                </a:rPr>
                <a:t>F</a:t>
              </a:r>
            </a:p>
          </p:txBody>
        </p:sp>
      </p:grpSp>
      <p:sp>
        <p:nvSpPr>
          <p:cNvPr id="291" name="Oval 6"/>
          <p:cNvSpPr>
            <a:spLocks noChangeAspect="1" noChangeArrowheads="1"/>
          </p:cNvSpPr>
          <p:nvPr/>
        </p:nvSpPr>
        <p:spPr bwMode="auto">
          <a:xfrm>
            <a:off x="938516" y="1200306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4" name="AutoShape 4"/>
          <p:cNvSpPr>
            <a:spLocks noChangeArrowheads="1"/>
          </p:cNvSpPr>
          <p:nvPr/>
        </p:nvSpPr>
        <p:spPr bwMode="auto">
          <a:xfrm>
            <a:off x="1320993" y="1008867"/>
            <a:ext cx="3399908" cy="687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87000">
                <a:schemeClr val="accent1">
                  <a:lumMod val="75000"/>
                </a:schemeClr>
              </a:gs>
              <a:gs pos="34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412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Configuração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eletrônica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96" name="AutoShape 382"/>
          <p:cNvSpPr>
            <a:spLocks noChangeArrowheads="1"/>
          </p:cNvSpPr>
          <p:nvPr/>
        </p:nvSpPr>
        <p:spPr bwMode="auto">
          <a:xfrm>
            <a:off x="3871805" y="1963261"/>
            <a:ext cx="327965" cy="360609"/>
          </a:xfrm>
          <a:prstGeom prst="roundRect">
            <a:avLst>
              <a:gd name="adj" fmla="val 16667"/>
            </a:avLst>
          </a:prstGeom>
          <a:solidFill>
            <a:srgbClr val="E1B7F7"/>
          </a:solidFill>
          <a:ln w="9525">
            <a:solidFill>
              <a:srgbClr val="99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7" name="Text Box 383"/>
          <p:cNvSpPr txBox="1">
            <a:spLocks noChangeArrowheads="1"/>
          </p:cNvSpPr>
          <p:nvPr/>
        </p:nvSpPr>
        <p:spPr bwMode="auto">
          <a:xfrm>
            <a:off x="3870674" y="2033273"/>
            <a:ext cx="331358" cy="22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rgbClr val="010066"/>
                </a:solidFill>
              </a:rPr>
              <a:t>H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5256663" y="2397812"/>
            <a:ext cx="2021216" cy="1896031"/>
            <a:chOff x="5731259" y="2371094"/>
            <a:chExt cx="2021216" cy="1896031"/>
          </a:xfrm>
        </p:grpSpPr>
        <p:sp>
          <p:nvSpPr>
            <p:cNvPr id="6" name="CaixaDeTexto 5"/>
            <p:cNvSpPr txBox="1"/>
            <p:nvPr/>
          </p:nvSpPr>
          <p:spPr>
            <a:xfrm>
              <a:off x="6704122" y="2371094"/>
              <a:ext cx="974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2s</a:t>
              </a:r>
              <a:r>
                <a:rPr lang="pt-BR" sz="2000" baseline="30000" dirty="0"/>
                <a:t>2</a:t>
              </a:r>
              <a:r>
                <a:rPr lang="pt-BR" sz="2000" dirty="0"/>
                <a:t>, 2p</a:t>
              </a:r>
              <a:r>
                <a:rPr lang="pt-BR" sz="2000" baseline="30000" dirty="0"/>
                <a:t>3</a:t>
              </a:r>
              <a:endParaRPr lang="pt-BR" sz="2000" dirty="0"/>
            </a:p>
          </p:txBody>
        </p:sp>
        <p:sp>
          <p:nvSpPr>
            <p:cNvPr id="449" name="CaixaDeTexto 448"/>
            <p:cNvSpPr txBox="1"/>
            <p:nvPr/>
          </p:nvSpPr>
          <p:spPr>
            <a:xfrm>
              <a:off x="6704121" y="2771237"/>
              <a:ext cx="9749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3s</a:t>
              </a:r>
              <a:r>
                <a:rPr lang="pt-BR" sz="2000" baseline="30000" dirty="0"/>
                <a:t>2</a:t>
              </a:r>
              <a:r>
                <a:rPr lang="pt-BR" sz="2000" dirty="0"/>
                <a:t>, 3p</a:t>
              </a:r>
              <a:r>
                <a:rPr lang="pt-BR" sz="2000" baseline="30000" dirty="0"/>
                <a:t>3</a:t>
              </a:r>
              <a:endParaRPr lang="pt-BR" sz="2000" dirty="0"/>
            </a:p>
          </p:txBody>
        </p:sp>
        <p:sp>
          <p:nvSpPr>
            <p:cNvPr id="450" name="CaixaDeTexto 449"/>
            <p:cNvSpPr txBox="1"/>
            <p:nvPr/>
          </p:nvSpPr>
          <p:spPr>
            <a:xfrm>
              <a:off x="6218081" y="3109039"/>
              <a:ext cx="1534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3d</a:t>
              </a:r>
              <a:r>
                <a:rPr lang="pt-BR" sz="2000" baseline="30000" dirty="0"/>
                <a:t>10</a:t>
              </a:r>
              <a:r>
                <a:rPr lang="pt-BR" sz="2000" dirty="0"/>
                <a:t>, 4s</a:t>
              </a:r>
              <a:r>
                <a:rPr lang="pt-BR" sz="2000" baseline="30000" dirty="0"/>
                <a:t>2</a:t>
              </a:r>
              <a:r>
                <a:rPr lang="pt-BR" sz="2000" dirty="0"/>
                <a:t>, 4p</a:t>
              </a:r>
              <a:r>
                <a:rPr lang="pt-BR" sz="2000" baseline="30000" dirty="0"/>
                <a:t>3</a:t>
              </a:r>
            </a:p>
          </p:txBody>
        </p:sp>
        <p:sp>
          <p:nvSpPr>
            <p:cNvPr id="451" name="CaixaDeTexto 450"/>
            <p:cNvSpPr txBox="1"/>
            <p:nvPr/>
          </p:nvSpPr>
          <p:spPr>
            <a:xfrm>
              <a:off x="6218080" y="3493775"/>
              <a:ext cx="15343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4d</a:t>
              </a:r>
              <a:r>
                <a:rPr lang="pt-BR" sz="2000" baseline="30000" dirty="0"/>
                <a:t>10</a:t>
              </a:r>
              <a:r>
                <a:rPr lang="pt-BR" sz="2000" dirty="0"/>
                <a:t>, 5s</a:t>
              </a:r>
              <a:r>
                <a:rPr lang="pt-BR" sz="2000" baseline="30000" dirty="0"/>
                <a:t>2</a:t>
              </a:r>
              <a:r>
                <a:rPr lang="pt-BR" sz="2000" dirty="0"/>
                <a:t>, 5p</a:t>
              </a:r>
              <a:r>
                <a:rPr lang="pt-BR" sz="2000" baseline="30000" dirty="0"/>
                <a:t>3</a:t>
              </a:r>
              <a:endParaRPr lang="pt-BR" sz="2000" dirty="0"/>
            </a:p>
          </p:txBody>
        </p:sp>
        <p:sp>
          <p:nvSpPr>
            <p:cNvPr id="452" name="CaixaDeTexto 451"/>
            <p:cNvSpPr txBox="1"/>
            <p:nvPr/>
          </p:nvSpPr>
          <p:spPr>
            <a:xfrm>
              <a:off x="5731259" y="3867015"/>
              <a:ext cx="20168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2000" dirty="0"/>
                <a:t>4f</a:t>
              </a:r>
              <a:r>
                <a:rPr lang="pt-BR" sz="2000" baseline="30000" dirty="0"/>
                <a:t>14,</a:t>
              </a:r>
              <a:r>
                <a:rPr lang="pt-BR" sz="2000" dirty="0"/>
                <a:t> 5d</a:t>
              </a:r>
              <a:r>
                <a:rPr lang="pt-BR" sz="2000" baseline="30000" dirty="0"/>
                <a:t>10</a:t>
              </a:r>
              <a:r>
                <a:rPr lang="pt-BR" sz="2000" dirty="0"/>
                <a:t>, 6s</a:t>
              </a:r>
              <a:r>
                <a:rPr lang="pt-BR" sz="2000" baseline="30000" dirty="0"/>
                <a:t>2</a:t>
              </a:r>
              <a:r>
                <a:rPr lang="pt-BR" sz="2000" dirty="0"/>
                <a:t>, 6p</a:t>
              </a:r>
              <a:r>
                <a:rPr lang="pt-BR" sz="2000" baseline="30000" dirty="0"/>
                <a:t>3</a:t>
              </a:r>
              <a:endParaRPr lang="pt-BR" sz="2000" dirty="0"/>
            </a:p>
          </p:txBody>
        </p:sp>
      </p:grpSp>
      <p:sp>
        <p:nvSpPr>
          <p:cNvPr id="261" name="AutoShape 4"/>
          <p:cNvSpPr>
            <a:spLocks noChangeArrowheads="1"/>
          </p:cNvSpPr>
          <p:nvPr/>
        </p:nvSpPr>
        <p:spPr bwMode="auto">
          <a:xfrm>
            <a:off x="6265112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15</a:t>
            </a:r>
          </a:p>
        </p:txBody>
      </p:sp>
      <p:grpSp>
        <p:nvGrpSpPr>
          <p:cNvPr id="289" name="Grupo 288"/>
          <p:cNvGrpSpPr/>
          <p:nvPr/>
        </p:nvGrpSpPr>
        <p:grpSpPr>
          <a:xfrm>
            <a:off x="2003746" y="3111321"/>
            <a:ext cx="331358" cy="1120189"/>
            <a:chOff x="1614279" y="5050188"/>
            <a:chExt cx="331358" cy="1120189"/>
          </a:xfrm>
        </p:grpSpPr>
        <p:grpSp>
          <p:nvGrpSpPr>
            <p:cNvPr id="290" name="Group 190"/>
            <p:cNvGrpSpPr>
              <a:grpSpLocks/>
            </p:cNvGrpSpPr>
            <p:nvPr/>
          </p:nvGrpSpPr>
          <p:grpSpPr bwMode="auto">
            <a:xfrm>
              <a:off x="1614279" y="5809768"/>
              <a:ext cx="331358" cy="360609"/>
              <a:chOff x="752" y="3163"/>
              <a:chExt cx="293" cy="376"/>
            </a:xfrm>
          </p:grpSpPr>
          <p:sp>
            <p:nvSpPr>
              <p:cNvPr id="301" name="AutoShape 191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2" name="Text Box 192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>
                    <a:solidFill>
                      <a:srgbClr val="010066"/>
                    </a:solidFill>
                  </a:rPr>
                  <a:t>La</a:t>
                </a:r>
                <a:endParaRPr lang="en-GB" altLang="pt-BR" sz="2000" b="1" baseline="30000">
                  <a:solidFill>
                    <a:srgbClr val="010066"/>
                  </a:solidFill>
                </a:endParaRPr>
              </a:p>
            </p:txBody>
          </p:sp>
        </p:grpSp>
        <p:grpSp>
          <p:nvGrpSpPr>
            <p:cNvPr id="292" name="Group 241"/>
            <p:cNvGrpSpPr>
              <a:grpSpLocks/>
            </p:cNvGrpSpPr>
            <p:nvPr/>
          </p:nvGrpSpPr>
          <p:grpSpPr bwMode="auto">
            <a:xfrm>
              <a:off x="1614279" y="5429978"/>
              <a:ext cx="331358" cy="360609"/>
              <a:chOff x="752" y="3163"/>
              <a:chExt cx="293" cy="376"/>
            </a:xfrm>
          </p:grpSpPr>
          <p:sp>
            <p:nvSpPr>
              <p:cNvPr id="299" name="AutoShape 242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00" name="Text Box 243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 dirty="0">
                    <a:solidFill>
                      <a:srgbClr val="010066"/>
                    </a:solidFill>
                  </a:rPr>
                  <a:t>Y</a:t>
                </a:r>
              </a:p>
            </p:txBody>
          </p:sp>
        </p:grpSp>
        <p:grpSp>
          <p:nvGrpSpPr>
            <p:cNvPr id="293" name="Group 292"/>
            <p:cNvGrpSpPr>
              <a:grpSpLocks/>
            </p:cNvGrpSpPr>
            <p:nvPr/>
          </p:nvGrpSpPr>
          <p:grpSpPr bwMode="auto">
            <a:xfrm>
              <a:off x="1614279" y="5050188"/>
              <a:ext cx="331358" cy="360609"/>
              <a:chOff x="752" y="3163"/>
              <a:chExt cx="293" cy="376"/>
            </a:xfrm>
          </p:grpSpPr>
          <p:sp>
            <p:nvSpPr>
              <p:cNvPr id="295" name="AutoShape 293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298" name="Text Box 294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>
                    <a:solidFill>
                      <a:srgbClr val="010066"/>
                    </a:solidFill>
                  </a:rPr>
                  <a:t>Sc</a:t>
                </a:r>
              </a:p>
            </p:txBody>
          </p:sp>
        </p:grpSp>
      </p:grpSp>
      <p:grpSp>
        <p:nvGrpSpPr>
          <p:cNvPr id="4" name="Grupo 3"/>
          <p:cNvGrpSpPr/>
          <p:nvPr/>
        </p:nvGrpSpPr>
        <p:grpSpPr>
          <a:xfrm>
            <a:off x="2002515" y="3063690"/>
            <a:ext cx="339743" cy="1145936"/>
            <a:chOff x="3403313" y="3265230"/>
            <a:chExt cx="339743" cy="1145936"/>
          </a:xfrm>
        </p:grpSpPr>
        <p:grpSp>
          <p:nvGrpSpPr>
            <p:cNvPr id="418" name="Group 292"/>
            <p:cNvGrpSpPr>
              <a:grpSpLocks/>
            </p:cNvGrpSpPr>
            <p:nvPr/>
          </p:nvGrpSpPr>
          <p:grpSpPr bwMode="auto">
            <a:xfrm>
              <a:off x="3403313" y="3265230"/>
              <a:ext cx="331358" cy="360609"/>
              <a:chOff x="752" y="3163"/>
              <a:chExt cx="293" cy="376"/>
            </a:xfrm>
          </p:grpSpPr>
          <p:sp>
            <p:nvSpPr>
              <p:cNvPr id="419" name="AutoShape 293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0" name="Text Box 294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 dirty="0" err="1">
                    <a:solidFill>
                      <a:srgbClr val="010066"/>
                    </a:solidFill>
                  </a:rPr>
                  <a:t>Sc</a:t>
                </a:r>
                <a:endParaRPr lang="en-GB" altLang="pt-BR" b="1" dirty="0">
                  <a:solidFill>
                    <a:srgbClr val="010066"/>
                  </a:solidFill>
                </a:endParaRPr>
              </a:p>
            </p:txBody>
          </p:sp>
        </p:grpSp>
        <p:grpSp>
          <p:nvGrpSpPr>
            <p:cNvPr id="423" name="Group 241"/>
            <p:cNvGrpSpPr>
              <a:grpSpLocks/>
            </p:cNvGrpSpPr>
            <p:nvPr/>
          </p:nvGrpSpPr>
          <p:grpSpPr bwMode="auto">
            <a:xfrm>
              <a:off x="3411698" y="3670967"/>
              <a:ext cx="331358" cy="360609"/>
              <a:chOff x="752" y="3163"/>
              <a:chExt cx="293" cy="376"/>
            </a:xfrm>
          </p:grpSpPr>
          <p:sp>
            <p:nvSpPr>
              <p:cNvPr id="424" name="AutoShape 242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5" name="Text Box 243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 dirty="0">
                    <a:solidFill>
                      <a:srgbClr val="010066"/>
                    </a:solidFill>
                  </a:rPr>
                  <a:t>Y</a:t>
                </a:r>
              </a:p>
            </p:txBody>
          </p:sp>
        </p:grpSp>
        <p:grpSp>
          <p:nvGrpSpPr>
            <p:cNvPr id="426" name="Group 190"/>
            <p:cNvGrpSpPr>
              <a:grpSpLocks/>
            </p:cNvGrpSpPr>
            <p:nvPr/>
          </p:nvGrpSpPr>
          <p:grpSpPr bwMode="auto">
            <a:xfrm>
              <a:off x="3411698" y="4050557"/>
              <a:ext cx="331358" cy="360609"/>
              <a:chOff x="752" y="3163"/>
              <a:chExt cx="293" cy="376"/>
            </a:xfrm>
          </p:grpSpPr>
          <p:sp>
            <p:nvSpPr>
              <p:cNvPr id="427" name="AutoShape 191"/>
              <p:cNvSpPr>
                <a:spLocks noChangeArrowheads="1"/>
              </p:cNvSpPr>
              <p:nvPr/>
            </p:nvSpPr>
            <p:spPr bwMode="auto">
              <a:xfrm>
                <a:off x="753" y="3163"/>
                <a:ext cx="290" cy="376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428" name="Text Box 192"/>
              <p:cNvSpPr txBox="1">
                <a:spLocks noChangeArrowheads="1"/>
              </p:cNvSpPr>
              <p:nvPr/>
            </p:nvSpPr>
            <p:spPr bwMode="auto">
              <a:xfrm>
                <a:off x="752" y="3236"/>
                <a:ext cx="293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1B7F7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GB" altLang="pt-BR" b="1">
                    <a:solidFill>
                      <a:srgbClr val="010066"/>
                    </a:solidFill>
                  </a:rPr>
                  <a:t>La</a:t>
                </a:r>
                <a:endParaRPr lang="en-GB" altLang="pt-BR" sz="2000" b="1" baseline="30000">
                  <a:solidFill>
                    <a:srgbClr val="010066"/>
                  </a:solidFill>
                </a:endParaRPr>
              </a:p>
            </p:txBody>
          </p:sp>
        </p:grpSp>
      </p:grpSp>
      <p:grpSp>
        <p:nvGrpSpPr>
          <p:cNvPr id="8" name="Grupo 7"/>
          <p:cNvGrpSpPr/>
          <p:nvPr/>
        </p:nvGrpSpPr>
        <p:grpSpPr>
          <a:xfrm>
            <a:off x="1630996" y="2341668"/>
            <a:ext cx="706187" cy="2253198"/>
            <a:chOff x="1725009" y="2351098"/>
            <a:chExt cx="706187" cy="2253198"/>
          </a:xfrm>
        </p:grpSpPr>
        <p:sp>
          <p:nvSpPr>
            <p:cNvPr id="274" name="AutoShape 134"/>
            <p:cNvSpPr>
              <a:spLocks noChangeArrowheads="1"/>
            </p:cNvSpPr>
            <p:nvPr/>
          </p:nvSpPr>
          <p:spPr bwMode="auto">
            <a:xfrm>
              <a:off x="1736318" y="4240458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40" name="AutoShape 188"/>
            <p:cNvSpPr>
              <a:spLocks noChangeArrowheads="1"/>
            </p:cNvSpPr>
            <p:nvPr/>
          </p:nvSpPr>
          <p:spPr bwMode="auto">
            <a:xfrm>
              <a:off x="1743103" y="3864504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08" name="AutoShape 239"/>
            <p:cNvSpPr>
              <a:spLocks noChangeArrowheads="1"/>
            </p:cNvSpPr>
            <p:nvPr/>
          </p:nvSpPr>
          <p:spPr bwMode="auto">
            <a:xfrm>
              <a:off x="1743103" y="3484714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76" name="AutoShape 290"/>
            <p:cNvSpPr>
              <a:spLocks noChangeArrowheads="1"/>
            </p:cNvSpPr>
            <p:nvPr/>
          </p:nvSpPr>
          <p:spPr bwMode="auto">
            <a:xfrm>
              <a:off x="1743103" y="3104924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44" name="AutoShape 342"/>
            <p:cNvSpPr>
              <a:spLocks noChangeArrowheads="1"/>
            </p:cNvSpPr>
            <p:nvPr/>
          </p:nvSpPr>
          <p:spPr bwMode="auto">
            <a:xfrm>
              <a:off x="1743103" y="272705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32" name="AutoShape 364"/>
            <p:cNvSpPr>
              <a:spLocks noChangeArrowheads="1"/>
            </p:cNvSpPr>
            <p:nvPr/>
          </p:nvSpPr>
          <p:spPr bwMode="auto">
            <a:xfrm>
              <a:off x="1743103" y="2351098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E1B7F7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2087977" y="2354327"/>
              <a:ext cx="335883" cy="2249969"/>
              <a:chOff x="1223144" y="1939451"/>
              <a:chExt cx="335883" cy="2249969"/>
            </a:xfrm>
          </p:grpSpPr>
          <p:sp>
            <p:nvSpPr>
              <p:cNvPr id="252" name="AutoShape 167"/>
              <p:cNvSpPr>
                <a:spLocks noChangeArrowheads="1"/>
              </p:cNvSpPr>
              <p:nvPr/>
            </p:nvSpPr>
            <p:spPr bwMode="auto">
              <a:xfrm>
                <a:off x="1223144" y="3828811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218" name="AutoShape 221"/>
              <p:cNvSpPr>
                <a:spLocks noChangeArrowheads="1"/>
              </p:cNvSpPr>
              <p:nvPr/>
            </p:nvSpPr>
            <p:spPr bwMode="auto">
              <a:xfrm>
                <a:off x="1231062" y="3437512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186" name="AutoShape 272"/>
              <p:cNvSpPr>
                <a:spLocks noChangeArrowheads="1"/>
              </p:cNvSpPr>
              <p:nvPr/>
            </p:nvSpPr>
            <p:spPr bwMode="auto">
              <a:xfrm>
                <a:off x="1231062" y="3057722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154" name="AutoShape 323"/>
              <p:cNvSpPr>
                <a:spLocks noChangeArrowheads="1"/>
              </p:cNvSpPr>
              <p:nvPr/>
            </p:nvSpPr>
            <p:spPr bwMode="auto">
              <a:xfrm>
                <a:off x="1229930" y="2693277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142" name="AutoShape 345"/>
              <p:cNvSpPr>
                <a:spLocks noChangeArrowheads="1"/>
              </p:cNvSpPr>
              <p:nvPr/>
            </p:nvSpPr>
            <p:spPr bwMode="auto">
              <a:xfrm>
                <a:off x="1229930" y="2315405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  <p:sp>
            <p:nvSpPr>
              <p:cNvPr id="130" name="AutoShape 367"/>
              <p:cNvSpPr>
                <a:spLocks noChangeArrowheads="1"/>
              </p:cNvSpPr>
              <p:nvPr/>
            </p:nvSpPr>
            <p:spPr bwMode="auto">
              <a:xfrm>
                <a:off x="1229930" y="1939451"/>
                <a:ext cx="327965" cy="360609"/>
              </a:xfrm>
              <a:prstGeom prst="roundRect">
                <a:avLst>
                  <a:gd name="adj" fmla="val 16667"/>
                </a:avLst>
              </a:prstGeom>
              <a:solidFill>
                <a:srgbClr val="E1B7F7"/>
              </a:solidFill>
              <a:ln w="9525">
                <a:solidFill>
                  <a:srgbClr val="9900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21" name="Text Box 402"/>
            <p:cNvSpPr txBox="1">
              <a:spLocks noChangeArrowheads="1"/>
            </p:cNvSpPr>
            <p:nvPr/>
          </p:nvSpPr>
          <p:spPr bwMode="auto">
            <a:xfrm>
              <a:off x="1725009" y="393451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Cs</a:t>
              </a:r>
            </a:p>
          </p:txBody>
        </p:sp>
        <p:sp>
          <p:nvSpPr>
            <p:cNvPr id="119" name="Text Box 405"/>
            <p:cNvSpPr txBox="1">
              <a:spLocks noChangeArrowheads="1"/>
            </p:cNvSpPr>
            <p:nvPr/>
          </p:nvSpPr>
          <p:spPr bwMode="auto">
            <a:xfrm>
              <a:off x="1725009" y="355472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Rb</a:t>
              </a:r>
            </a:p>
          </p:txBody>
        </p:sp>
        <p:sp>
          <p:nvSpPr>
            <p:cNvPr id="117" name="Text Box 408"/>
            <p:cNvSpPr txBox="1">
              <a:spLocks noChangeArrowheads="1"/>
            </p:cNvSpPr>
            <p:nvPr/>
          </p:nvSpPr>
          <p:spPr bwMode="auto">
            <a:xfrm>
              <a:off x="1726140" y="317493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K</a:t>
              </a:r>
            </a:p>
          </p:txBody>
        </p:sp>
        <p:sp>
          <p:nvSpPr>
            <p:cNvPr id="115" name="Text Box 411"/>
            <p:cNvSpPr txBox="1">
              <a:spLocks noChangeArrowheads="1"/>
            </p:cNvSpPr>
            <p:nvPr/>
          </p:nvSpPr>
          <p:spPr bwMode="auto">
            <a:xfrm>
              <a:off x="1725009" y="2798583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Na</a:t>
              </a:r>
            </a:p>
          </p:txBody>
        </p:sp>
        <p:sp>
          <p:nvSpPr>
            <p:cNvPr id="113" name="Text Box 414"/>
            <p:cNvSpPr txBox="1">
              <a:spLocks noChangeArrowheads="1"/>
            </p:cNvSpPr>
            <p:nvPr/>
          </p:nvSpPr>
          <p:spPr bwMode="auto">
            <a:xfrm>
              <a:off x="1725009" y="2421110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Li</a:t>
              </a:r>
            </a:p>
          </p:txBody>
        </p:sp>
        <p:sp>
          <p:nvSpPr>
            <p:cNvPr id="111" name="Text Box 418"/>
            <p:cNvSpPr txBox="1">
              <a:spLocks noChangeArrowheads="1"/>
            </p:cNvSpPr>
            <p:nvPr/>
          </p:nvSpPr>
          <p:spPr bwMode="auto">
            <a:xfrm>
              <a:off x="1725009" y="4310470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Fr</a:t>
              </a:r>
            </a:p>
          </p:txBody>
        </p:sp>
        <p:sp>
          <p:nvSpPr>
            <p:cNvPr id="275" name="Text Box 135"/>
            <p:cNvSpPr txBox="1">
              <a:spLocks noChangeArrowheads="1"/>
            </p:cNvSpPr>
            <p:nvPr/>
          </p:nvSpPr>
          <p:spPr bwMode="auto">
            <a:xfrm>
              <a:off x="2084586" y="4321020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Ra</a:t>
              </a:r>
            </a:p>
          </p:txBody>
        </p:sp>
        <p:sp>
          <p:nvSpPr>
            <p:cNvPr id="241" name="Text Box 189"/>
            <p:cNvSpPr txBox="1">
              <a:spLocks noChangeArrowheads="1"/>
            </p:cNvSpPr>
            <p:nvPr/>
          </p:nvSpPr>
          <p:spPr bwMode="auto">
            <a:xfrm>
              <a:off x="2091371" y="394506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Ba</a:t>
              </a:r>
            </a:p>
          </p:txBody>
        </p:sp>
        <p:sp>
          <p:nvSpPr>
            <p:cNvPr id="209" name="Text Box 240"/>
            <p:cNvSpPr txBox="1">
              <a:spLocks noChangeArrowheads="1"/>
            </p:cNvSpPr>
            <p:nvPr/>
          </p:nvSpPr>
          <p:spPr bwMode="auto">
            <a:xfrm>
              <a:off x="2099838" y="356527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>
                  <a:solidFill>
                    <a:srgbClr val="002060"/>
                  </a:solidFill>
                </a:rPr>
                <a:t>Sr</a:t>
              </a:r>
            </a:p>
          </p:txBody>
        </p:sp>
        <p:sp>
          <p:nvSpPr>
            <p:cNvPr id="177" name="Text Box 291"/>
            <p:cNvSpPr txBox="1">
              <a:spLocks noChangeArrowheads="1"/>
            </p:cNvSpPr>
            <p:nvPr/>
          </p:nvSpPr>
          <p:spPr bwMode="auto">
            <a:xfrm>
              <a:off x="2099838" y="3185486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Ca</a:t>
              </a:r>
            </a:p>
          </p:txBody>
        </p:sp>
        <p:sp>
          <p:nvSpPr>
            <p:cNvPr id="145" name="Text Box 343"/>
            <p:cNvSpPr txBox="1">
              <a:spLocks noChangeArrowheads="1"/>
            </p:cNvSpPr>
            <p:nvPr/>
          </p:nvSpPr>
          <p:spPr bwMode="auto">
            <a:xfrm>
              <a:off x="2091371" y="2782213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Mg</a:t>
              </a:r>
            </a:p>
          </p:txBody>
        </p:sp>
        <p:sp>
          <p:nvSpPr>
            <p:cNvPr id="133" name="Text Box 365"/>
            <p:cNvSpPr txBox="1">
              <a:spLocks noChangeArrowheads="1"/>
            </p:cNvSpPr>
            <p:nvPr/>
          </p:nvSpPr>
          <p:spPr bwMode="auto">
            <a:xfrm>
              <a:off x="2089856" y="2387242"/>
              <a:ext cx="331358" cy="277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1B7F7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n-GB" altLang="pt-BR" b="1" dirty="0">
                  <a:solidFill>
                    <a:srgbClr val="002060"/>
                  </a:solidFill>
                </a:rPr>
                <a:t>Be</a:t>
              </a:r>
            </a:p>
          </p:txBody>
        </p:sp>
      </p:grpSp>
      <p:sp>
        <p:nvSpPr>
          <p:cNvPr id="11" name="Elipse 10"/>
          <p:cNvSpPr/>
          <p:nvPr/>
        </p:nvSpPr>
        <p:spPr>
          <a:xfrm>
            <a:off x="5103736" y="3103504"/>
            <a:ext cx="2787197" cy="155316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Text Box 174"/>
          <p:cNvSpPr txBox="1">
            <a:spLocks noChangeArrowheads="1"/>
          </p:cNvSpPr>
          <p:nvPr/>
        </p:nvSpPr>
        <p:spPr bwMode="auto">
          <a:xfrm>
            <a:off x="4855793" y="4259883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17" name="Text Box 228"/>
          <p:cNvSpPr txBox="1">
            <a:spLocks noChangeArrowheads="1"/>
          </p:cNvSpPr>
          <p:nvPr/>
        </p:nvSpPr>
        <p:spPr bwMode="auto">
          <a:xfrm>
            <a:off x="4862578" y="3883929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Bi</a:t>
            </a:r>
          </a:p>
        </p:txBody>
      </p:sp>
      <p:sp>
        <p:nvSpPr>
          <p:cNvPr id="318" name="Text Box 279"/>
          <p:cNvSpPr txBox="1">
            <a:spLocks noChangeArrowheads="1"/>
          </p:cNvSpPr>
          <p:nvPr/>
        </p:nvSpPr>
        <p:spPr bwMode="auto">
          <a:xfrm>
            <a:off x="4862578" y="3504139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Sb</a:t>
            </a:r>
          </a:p>
        </p:txBody>
      </p:sp>
      <p:sp>
        <p:nvSpPr>
          <p:cNvPr id="319" name="Text Box 330"/>
          <p:cNvSpPr txBox="1">
            <a:spLocks noChangeArrowheads="1"/>
          </p:cNvSpPr>
          <p:nvPr/>
        </p:nvSpPr>
        <p:spPr bwMode="auto">
          <a:xfrm>
            <a:off x="4862578" y="3124349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As</a:t>
            </a:r>
          </a:p>
        </p:txBody>
      </p:sp>
      <p:sp>
        <p:nvSpPr>
          <p:cNvPr id="320" name="Text Box 352"/>
          <p:cNvSpPr txBox="1">
            <a:spLocks noChangeArrowheads="1"/>
          </p:cNvSpPr>
          <p:nvPr/>
        </p:nvSpPr>
        <p:spPr bwMode="auto">
          <a:xfrm>
            <a:off x="4862578" y="2746477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P</a:t>
            </a:r>
          </a:p>
        </p:txBody>
      </p:sp>
      <p:sp>
        <p:nvSpPr>
          <p:cNvPr id="321" name="Text Box 374"/>
          <p:cNvSpPr txBox="1">
            <a:spLocks noChangeArrowheads="1"/>
          </p:cNvSpPr>
          <p:nvPr/>
        </p:nvSpPr>
        <p:spPr bwMode="auto">
          <a:xfrm>
            <a:off x="4862578" y="2370523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chemeClr val="tx2"/>
                </a:solidFill>
              </a:rPr>
              <a:t>N</a:t>
            </a:r>
          </a:p>
        </p:txBody>
      </p:sp>
      <p:grpSp>
        <p:nvGrpSpPr>
          <p:cNvPr id="322" name="Grupo 321"/>
          <p:cNvGrpSpPr/>
          <p:nvPr/>
        </p:nvGrpSpPr>
        <p:grpSpPr>
          <a:xfrm>
            <a:off x="3177311" y="2337594"/>
            <a:ext cx="329374" cy="2251148"/>
            <a:chOff x="694108" y="2935967"/>
            <a:chExt cx="329374" cy="2251148"/>
          </a:xfrm>
        </p:grpSpPr>
        <p:sp>
          <p:nvSpPr>
            <p:cNvPr id="323" name="AutoShape 401"/>
            <p:cNvSpPr>
              <a:spLocks noChangeArrowheads="1"/>
            </p:cNvSpPr>
            <p:nvPr/>
          </p:nvSpPr>
          <p:spPr bwMode="auto">
            <a:xfrm>
              <a:off x="694386" y="445055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4" name="AutoShape 404"/>
            <p:cNvSpPr>
              <a:spLocks noChangeArrowheads="1"/>
            </p:cNvSpPr>
            <p:nvPr/>
          </p:nvSpPr>
          <p:spPr bwMode="auto">
            <a:xfrm>
              <a:off x="694386" y="407076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5" name="AutoShape 407"/>
            <p:cNvSpPr>
              <a:spLocks noChangeArrowheads="1"/>
            </p:cNvSpPr>
            <p:nvPr/>
          </p:nvSpPr>
          <p:spPr bwMode="auto">
            <a:xfrm>
              <a:off x="695517" y="3690972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6" name="AutoShape 410"/>
            <p:cNvSpPr>
              <a:spLocks noChangeArrowheads="1"/>
            </p:cNvSpPr>
            <p:nvPr/>
          </p:nvSpPr>
          <p:spPr bwMode="auto">
            <a:xfrm>
              <a:off x="694386" y="3314619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7" name="AutoShape 413"/>
            <p:cNvSpPr>
              <a:spLocks noChangeArrowheads="1"/>
            </p:cNvSpPr>
            <p:nvPr/>
          </p:nvSpPr>
          <p:spPr bwMode="auto">
            <a:xfrm>
              <a:off x="694108" y="2935967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421" name="AutoShape 417"/>
            <p:cNvSpPr>
              <a:spLocks noChangeArrowheads="1"/>
            </p:cNvSpPr>
            <p:nvPr/>
          </p:nvSpPr>
          <p:spPr bwMode="auto">
            <a:xfrm>
              <a:off x="694386" y="4826506"/>
              <a:ext cx="327965" cy="360609"/>
            </a:xfrm>
            <a:prstGeom prst="roundRect">
              <a:avLst>
                <a:gd name="adj" fmla="val 16667"/>
              </a:avLst>
            </a:prstGeom>
            <a:solidFill>
              <a:srgbClr val="9900CC"/>
            </a:solidFill>
            <a:ln w="9525">
              <a:solidFill>
                <a:srgbClr val="9900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422" name="Text Box 174"/>
          <p:cNvSpPr txBox="1">
            <a:spLocks noChangeArrowheads="1"/>
          </p:cNvSpPr>
          <p:nvPr/>
        </p:nvSpPr>
        <p:spPr bwMode="auto">
          <a:xfrm>
            <a:off x="3169534" y="4276887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29" name="Text Box 228"/>
          <p:cNvSpPr txBox="1">
            <a:spLocks noChangeArrowheads="1"/>
          </p:cNvSpPr>
          <p:nvPr/>
        </p:nvSpPr>
        <p:spPr bwMode="auto">
          <a:xfrm>
            <a:off x="3176319" y="3900933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Bi</a:t>
            </a:r>
          </a:p>
        </p:txBody>
      </p:sp>
      <p:sp>
        <p:nvSpPr>
          <p:cNvPr id="430" name="Text Box 279"/>
          <p:cNvSpPr txBox="1">
            <a:spLocks noChangeArrowheads="1"/>
          </p:cNvSpPr>
          <p:nvPr/>
        </p:nvSpPr>
        <p:spPr bwMode="auto">
          <a:xfrm>
            <a:off x="3176319" y="3521143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Sb</a:t>
            </a:r>
          </a:p>
        </p:txBody>
      </p:sp>
      <p:sp>
        <p:nvSpPr>
          <p:cNvPr id="431" name="Text Box 330"/>
          <p:cNvSpPr txBox="1">
            <a:spLocks noChangeArrowheads="1"/>
          </p:cNvSpPr>
          <p:nvPr/>
        </p:nvSpPr>
        <p:spPr bwMode="auto">
          <a:xfrm>
            <a:off x="3176319" y="3141353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As</a:t>
            </a:r>
          </a:p>
        </p:txBody>
      </p:sp>
      <p:sp>
        <p:nvSpPr>
          <p:cNvPr id="432" name="Text Box 352"/>
          <p:cNvSpPr txBox="1">
            <a:spLocks noChangeArrowheads="1"/>
          </p:cNvSpPr>
          <p:nvPr/>
        </p:nvSpPr>
        <p:spPr bwMode="auto">
          <a:xfrm>
            <a:off x="3176319" y="2763481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>
                <a:solidFill>
                  <a:schemeClr val="tx2"/>
                </a:solidFill>
              </a:rPr>
              <a:t>P</a:t>
            </a:r>
          </a:p>
        </p:txBody>
      </p:sp>
      <p:sp>
        <p:nvSpPr>
          <p:cNvPr id="433" name="Text Box 374"/>
          <p:cNvSpPr txBox="1">
            <a:spLocks noChangeArrowheads="1"/>
          </p:cNvSpPr>
          <p:nvPr/>
        </p:nvSpPr>
        <p:spPr bwMode="auto">
          <a:xfrm>
            <a:off x="3176319" y="2387527"/>
            <a:ext cx="33135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1B7F7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altLang="pt-BR" b="1" dirty="0">
                <a:solidFill>
                  <a:schemeClr val="tx2"/>
                </a:solidFill>
              </a:rPr>
              <a:t>N</a:t>
            </a:r>
          </a:p>
        </p:txBody>
      </p:sp>
      <p:graphicFrame>
        <p:nvGraphicFramePr>
          <p:cNvPr id="434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541866"/>
              </p:ext>
            </p:extLst>
          </p:nvPr>
        </p:nvGraphicFramePr>
        <p:xfrm>
          <a:off x="971509" y="5406643"/>
          <a:ext cx="6096000" cy="517956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18" marB="456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18" marB="456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5" name="Text Box 126"/>
          <p:cNvSpPr txBox="1">
            <a:spLocks noChangeArrowheads="1"/>
          </p:cNvSpPr>
          <p:nvPr/>
        </p:nvSpPr>
        <p:spPr bwMode="auto">
          <a:xfrm>
            <a:off x="858574" y="4789732"/>
            <a:ext cx="26423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dirty="0">
                <a:latin typeface="Lucida Sans" panose="020B0602030504020204" pitchFamily="34" charset="0"/>
              </a:rPr>
              <a:t>Conf. Eletrônica </a:t>
            </a:r>
          </a:p>
        </p:txBody>
      </p:sp>
      <p:sp>
        <p:nvSpPr>
          <p:cNvPr id="436" name="Line 127"/>
          <p:cNvSpPr>
            <a:spLocks noChangeShapeType="1"/>
          </p:cNvSpPr>
          <p:nvPr/>
        </p:nvSpPr>
        <p:spPr bwMode="auto">
          <a:xfrm>
            <a:off x="1411776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7" name="Line 128"/>
          <p:cNvSpPr>
            <a:spLocks noChangeShapeType="1"/>
          </p:cNvSpPr>
          <p:nvPr/>
        </p:nvSpPr>
        <p:spPr bwMode="auto">
          <a:xfrm flipV="1">
            <a:off x="1603438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8" name="Line 129"/>
          <p:cNvSpPr>
            <a:spLocks noChangeShapeType="1"/>
          </p:cNvSpPr>
          <p:nvPr/>
        </p:nvSpPr>
        <p:spPr bwMode="auto">
          <a:xfrm>
            <a:off x="3977175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9" name="Line 130"/>
          <p:cNvSpPr>
            <a:spLocks noChangeShapeType="1"/>
          </p:cNvSpPr>
          <p:nvPr/>
        </p:nvSpPr>
        <p:spPr bwMode="auto">
          <a:xfrm>
            <a:off x="5187151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" name="Line 131"/>
          <p:cNvSpPr>
            <a:spLocks noChangeShapeType="1"/>
          </p:cNvSpPr>
          <p:nvPr/>
        </p:nvSpPr>
        <p:spPr bwMode="auto">
          <a:xfrm>
            <a:off x="6373243" y="548284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1" name="Text Box 99"/>
          <p:cNvSpPr txBox="1">
            <a:spLocks noChangeArrowheads="1"/>
          </p:cNvSpPr>
          <p:nvPr/>
        </p:nvSpPr>
        <p:spPr bwMode="auto">
          <a:xfrm>
            <a:off x="872278" y="4857637"/>
            <a:ext cx="6815500" cy="120032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400" dirty="0">
                <a:latin typeface="Lucida Sans" panose="020B0602030504020204" pitchFamily="34" charset="0"/>
              </a:rPr>
              <a:t>Elementos “adquirem” 3  elétrons em ligações e passem a apresentar configuração eletrônica de gás nobre</a:t>
            </a:r>
          </a:p>
        </p:txBody>
      </p:sp>
      <p:sp>
        <p:nvSpPr>
          <p:cNvPr id="442" name="Text Box 99"/>
          <p:cNvSpPr txBox="1">
            <a:spLocks noChangeArrowheads="1"/>
          </p:cNvSpPr>
          <p:nvPr/>
        </p:nvSpPr>
        <p:spPr bwMode="auto">
          <a:xfrm>
            <a:off x="1024678" y="5010037"/>
            <a:ext cx="6815500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400" dirty="0">
                <a:latin typeface="Lucida Sans" panose="020B0602030504020204" pitchFamily="34" charset="0"/>
              </a:rPr>
              <a:t>Formam compostos iônicos com os metais alcalinos e de transição</a:t>
            </a:r>
          </a:p>
        </p:txBody>
      </p:sp>
    </p:spTree>
    <p:extLst>
      <p:ext uri="{BB962C8B-B14F-4D97-AF65-F5344CB8AC3E}">
        <p14:creationId xmlns:p14="http://schemas.microsoft.com/office/powerpoint/2010/main" val="84460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04028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" grpId="0" animBg="1"/>
      <p:bldP spid="4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20</a:t>
            </a:fld>
            <a:endParaRPr lang="pt-BR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020297" y="859959"/>
            <a:ext cx="4102035" cy="558478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Formas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elementares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1485779" y="2510896"/>
            <a:ext cx="6192837" cy="3255962"/>
            <a:chOff x="1485779" y="2510896"/>
            <a:chExt cx="6192837" cy="3255962"/>
          </a:xfrm>
        </p:grpSpPr>
        <p:pic>
          <p:nvPicPr>
            <p:cNvPr id="17" name="Picture 4" descr="F20-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779" y="2510896"/>
              <a:ext cx="6192837" cy="325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925641" y="2706158"/>
              <a:ext cx="15856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pt-BR" sz="2000" b="1" dirty="0">
                  <a:latin typeface="Lucida Sans" panose="020B0602030504020204" pitchFamily="34" charset="0"/>
                </a:rPr>
                <a:t>Nitrogênio</a:t>
              </a: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717804" y="3209396"/>
              <a:ext cx="11897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pt-BR" sz="2000" b="1" dirty="0">
                  <a:latin typeface="Lucida Sans" panose="020B0602030504020204" pitchFamily="34" charset="0"/>
                </a:rPr>
                <a:t>Fósforo</a:t>
              </a: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662491" y="3569758"/>
              <a:ext cx="12009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pt-BR" sz="2000" b="1" dirty="0">
                  <a:latin typeface="Lucida Sans" panose="020B0602030504020204" pitchFamily="34" charset="0"/>
                </a:rPr>
                <a:t>Arsênio</a:t>
              </a: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1485779" y="5369983"/>
              <a:ext cx="15430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pt-BR" sz="2000" b="1">
                  <a:latin typeface="Lucida Sans" panose="020B0602030504020204" pitchFamily="34" charset="0"/>
                </a:rPr>
                <a:t>Antimonio</a:t>
              </a: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5302129" y="5103283"/>
              <a:ext cx="14620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pt-BR" sz="2400" b="1">
                  <a:latin typeface="Lucida Sans" panose="020B0602030504020204" pitchFamily="34" charset="0"/>
                </a:rPr>
                <a:t>Bismuto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0977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21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859431" y="214109"/>
            <a:ext cx="2459502" cy="497474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Nitrogênio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sp>
        <p:nvSpPr>
          <p:cNvPr id="14" name="Oval 6"/>
          <p:cNvSpPr>
            <a:spLocks noChangeAspect="1" noChangeArrowheads="1"/>
          </p:cNvSpPr>
          <p:nvPr/>
        </p:nvSpPr>
        <p:spPr bwMode="auto">
          <a:xfrm>
            <a:off x="387749" y="335381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09863" y="1230534"/>
            <a:ext cx="7670801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dirty="0">
                <a:latin typeface="+mj-lt"/>
              </a:rPr>
              <a:t>Obtenção e ocorrência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2400" dirty="0">
              <a:latin typeface="+mj-lt"/>
            </a:endParaRP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+mj-lt"/>
              </a:rPr>
              <a:t> </a:t>
            </a:r>
            <a:r>
              <a:rPr lang="pt-BR" altLang="pt-BR" sz="2000" dirty="0">
                <a:latin typeface="+mj-lt"/>
              </a:rPr>
              <a:t>78 % do ar atmosférico como N</a:t>
            </a:r>
            <a:r>
              <a:rPr lang="pt-BR" altLang="pt-BR" sz="2000" baseline="-25000" dirty="0">
                <a:latin typeface="+mj-lt"/>
              </a:rPr>
              <a:t>2</a:t>
            </a:r>
            <a:endParaRPr lang="pt-BR" altLang="pt-BR" sz="2000" dirty="0">
              <a:latin typeface="+mj-lt"/>
            </a:endParaRP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+mj-lt"/>
              </a:rPr>
              <a:t> ocorre também na </a:t>
            </a:r>
            <a:r>
              <a:rPr lang="pt-BR" altLang="pt-BR" sz="2000" dirty="0">
                <a:solidFill>
                  <a:srgbClr val="FF3300"/>
                </a:solidFill>
                <a:latin typeface="+mj-lt"/>
              </a:rPr>
              <a:t>forma de nitrato de sódio</a:t>
            </a:r>
            <a:r>
              <a:rPr lang="pt-BR" altLang="pt-BR" sz="2000" dirty="0">
                <a:latin typeface="+mj-lt"/>
              </a:rPr>
              <a:t> (por exemplo o salitre do Chile) ou </a:t>
            </a:r>
            <a:r>
              <a:rPr lang="pt-BR" altLang="pt-BR" sz="2000" dirty="0">
                <a:solidFill>
                  <a:srgbClr val="FF3300"/>
                </a:solidFill>
                <a:latin typeface="+mj-lt"/>
              </a:rPr>
              <a:t>nitrato de </a:t>
            </a:r>
            <a:r>
              <a:rPr lang="pt-BR" altLang="pt-BR" sz="2000" dirty="0" err="1">
                <a:solidFill>
                  <a:srgbClr val="FF3300"/>
                </a:solidFill>
                <a:latin typeface="+mj-lt"/>
              </a:rPr>
              <a:t>potassio</a:t>
            </a:r>
            <a:endParaRPr lang="pt-BR" altLang="pt-BR" sz="2000" dirty="0">
              <a:solidFill>
                <a:srgbClr val="FF3300"/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+mj-lt"/>
              </a:rPr>
              <a:t> está presente nas proteínas (aminoácidos) e DNA (bases púricas e pirimidínicas)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+mj-lt"/>
              </a:rPr>
              <a:t> é usado na fabricação de fertilizantes e explosivos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+mj-lt"/>
              </a:rPr>
              <a:t> industrialmente é obtido pela liquefação fracionada ou destilação fracionada do ar atmosférico (PE do N</a:t>
            </a:r>
            <a:r>
              <a:rPr lang="pt-BR" altLang="pt-BR" sz="2000" baseline="-25000" dirty="0">
                <a:latin typeface="+mj-lt"/>
              </a:rPr>
              <a:t>2</a:t>
            </a:r>
            <a:r>
              <a:rPr lang="pt-BR" altLang="pt-BR" sz="2000" dirty="0">
                <a:latin typeface="+mj-lt"/>
              </a:rPr>
              <a:t> = -196</a:t>
            </a:r>
            <a:r>
              <a:rPr lang="pt-BR" altLang="pt-BR" sz="2000" baseline="30000" dirty="0">
                <a:latin typeface="+mj-lt"/>
              </a:rPr>
              <a:t>o</a:t>
            </a:r>
            <a:r>
              <a:rPr lang="pt-BR" altLang="pt-BR" sz="2000" dirty="0">
                <a:latin typeface="+mj-lt"/>
              </a:rPr>
              <a:t> C e PE do O</a:t>
            </a:r>
            <a:r>
              <a:rPr lang="pt-BR" altLang="pt-BR" sz="2000" baseline="-25000" dirty="0">
                <a:latin typeface="+mj-lt"/>
              </a:rPr>
              <a:t>2</a:t>
            </a:r>
            <a:r>
              <a:rPr lang="pt-BR" altLang="pt-BR" sz="2000" dirty="0">
                <a:latin typeface="+mj-lt"/>
              </a:rPr>
              <a:t> =  -183</a:t>
            </a:r>
            <a:r>
              <a:rPr lang="pt-BR" altLang="pt-BR" sz="2000" baseline="30000" dirty="0">
                <a:latin typeface="+mj-lt"/>
              </a:rPr>
              <a:t>o </a:t>
            </a:r>
            <a:r>
              <a:rPr lang="pt-BR" altLang="pt-BR" sz="2000" dirty="0">
                <a:latin typeface="+mj-lt"/>
              </a:rPr>
              <a:t>C )</a:t>
            </a:r>
          </a:p>
        </p:txBody>
      </p:sp>
    </p:spTree>
    <p:extLst>
      <p:ext uri="{BB962C8B-B14F-4D97-AF65-F5344CB8AC3E}">
        <p14:creationId xmlns:p14="http://schemas.microsoft.com/office/powerpoint/2010/main" val="3051117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22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859431" y="214109"/>
            <a:ext cx="2459502" cy="497474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Nitrogênio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sp>
        <p:nvSpPr>
          <p:cNvPr id="14" name="Oval 6"/>
          <p:cNvSpPr>
            <a:spLocks noChangeAspect="1" noChangeArrowheads="1"/>
          </p:cNvSpPr>
          <p:nvPr/>
        </p:nvSpPr>
        <p:spPr bwMode="auto">
          <a:xfrm>
            <a:off x="387749" y="335381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59431" y="1142945"/>
            <a:ext cx="1771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 dirty="0">
                <a:latin typeface="Lucida Sans" panose="020B0602030504020204" pitchFamily="34" charset="0"/>
              </a:rPr>
              <a:t>Aplicações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70644" y="1912496"/>
            <a:ext cx="764842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it-IT" altLang="pt-BR" sz="1800" dirty="0">
                <a:latin typeface="Lucida Sans" panose="020B0602030504020204" pitchFamily="34" charset="0"/>
              </a:rPr>
              <a:t>Produção de amônia, fixação de nitrogênio </a:t>
            </a:r>
            <a:r>
              <a:rPr lang="it-IT" altLang="pt-BR" sz="1800" dirty="0">
                <a:latin typeface="Lucida Sans" panose="020B0602030504020204" pitchFamily="34" charset="0"/>
                <a:sym typeface="Symbol" panose="05050102010706020507" pitchFamily="18" charset="2"/>
              </a:rPr>
              <a:t></a:t>
            </a:r>
            <a:r>
              <a:rPr lang="it-IT" altLang="pt-BR" sz="1800" dirty="0">
                <a:latin typeface="Lucida Sans" panose="020B0602030504020204" pitchFamily="34" charset="0"/>
              </a:rPr>
              <a:t> fertilizantes</a:t>
            </a:r>
          </a:p>
          <a:p>
            <a:pPr marL="285750" indent="-285750">
              <a:spcBef>
                <a:spcPct val="0"/>
              </a:spcBef>
              <a:buFont typeface="Symbol" panose="05050102010706020507" pitchFamily="18" charset="2"/>
              <a:buChar char="Þ"/>
            </a:pPr>
            <a:r>
              <a:rPr lang="it-IT" altLang="pt-BR" sz="1800" dirty="0">
                <a:latin typeface="Lucida Sans" panose="020B0602030504020204" pitchFamily="34" charset="0"/>
              </a:rPr>
              <a:t>Produção de ácido nítrico (Processo Ostwald)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pt-BR" sz="1800" dirty="0">
              <a:latin typeface="Lucida Sans" panose="020B0602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1800" dirty="0">
                <a:latin typeface="Lucida Sans" panose="020B0602030504020204" pitchFamily="34" charset="0"/>
              </a:rPr>
              <a:t>Atmosfera inerte (nao oxidante) usada na embalagem de alimentos;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pt-BR" sz="1800" dirty="0">
              <a:latin typeface="Lucida Sans" panose="020B0602030504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1800" dirty="0">
                <a:latin typeface="Lucida Sans" panose="020B0602030504020204" pitchFamily="34" charset="0"/>
              </a:rPr>
              <a:t>Criogênia: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1800" dirty="0">
                <a:latin typeface="Lucida Sans" panose="020B0602030504020204" pitchFamily="34" charset="0"/>
              </a:rPr>
              <a:t>Preservação de amostras biológicas (77K)</a:t>
            </a:r>
          </a:p>
        </p:txBody>
      </p:sp>
      <p:pic>
        <p:nvPicPr>
          <p:cNvPr id="13" name="Picture 4" descr="http://2.bp.blogspot.com/-pj-uBXqIAqU/Td_aqOfxiZI/AAAAAAAAAWg/Mcx8gXuYUQA/s1600/az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49" y="4109943"/>
            <a:ext cx="2374949" cy="182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Resultado de imagem para liquid nitro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496" y="4109943"/>
            <a:ext cx="2576146" cy="171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Resultado de imagem para liquid nitro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418" y="4109943"/>
            <a:ext cx="2790824" cy="171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93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23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859431" y="214109"/>
            <a:ext cx="2459502" cy="497474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Nitrogênio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sp>
        <p:nvSpPr>
          <p:cNvPr id="14" name="Oval 6"/>
          <p:cNvSpPr>
            <a:spLocks noChangeAspect="1" noChangeArrowheads="1"/>
          </p:cNvSpPr>
          <p:nvPr/>
        </p:nvSpPr>
        <p:spPr bwMode="auto">
          <a:xfrm>
            <a:off x="387749" y="335381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59431" y="1142945"/>
            <a:ext cx="1771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pt-BR" sz="2400" dirty="0">
                <a:latin typeface="Lucida Sans" panose="020B0602030504020204" pitchFamily="34" charset="0"/>
              </a:rPr>
              <a:t>Aplicações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31978" y="2035972"/>
            <a:ext cx="7584016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>
                <a:latin typeface="+mj-lt"/>
              </a:rPr>
              <a:t>Fertilizantes e fixação de nitrogênio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000" dirty="0">
                <a:latin typeface="+mj-lt"/>
              </a:rPr>
              <a:t>Fertilizantes possuem no mínimo 3 componentes básicos: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>
                <a:latin typeface="+mj-lt"/>
              </a:rPr>
              <a:t>Nitrogênio</a:t>
            </a:r>
            <a:r>
              <a:rPr lang="pt-BR" altLang="pt-BR" sz="2000" dirty="0">
                <a:latin typeface="+mj-lt"/>
              </a:rPr>
              <a:t> 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 normalmente (NH</a:t>
            </a:r>
            <a:r>
              <a:rPr lang="pt-BR" altLang="pt-BR" sz="2000" baseline="-25000" dirty="0">
                <a:latin typeface="+mj-lt"/>
                <a:sym typeface="Symbol" panose="05050102010706020507" pitchFamily="18" charset="2"/>
              </a:rPr>
              <a:t>4 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)</a:t>
            </a:r>
            <a:r>
              <a:rPr lang="pt-BR" altLang="pt-BR" sz="2000" baseline="-25000" dirty="0">
                <a:latin typeface="+mj-lt"/>
                <a:sym typeface="Symbol" panose="05050102010706020507" pitchFamily="18" charset="2"/>
              </a:rPr>
              <a:t>2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SO</a:t>
            </a:r>
            <a:r>
              <a:rPr lang="pt-BR" altLang="pt-BR" sz="2000" baseline="-25000" dirty="0">
                <a:latin typeface="+mj-lt"/>
                <a:sym typeface="Symbol" panose="05050102010706020507" pitchFamily="18" charset="2"/>
              </a:rPr>
              <a:t>4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  promove  crescimento de folhas</a:t>
            </a:r>
            <a:endParaRPr lang="pt-BR" altLang="pt-BR" sz="2000" dirty="0">
              <a:latin typeface="+mj-lt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>
                <a:latin typeface="+mj-lt"/>
              </a:rPr>
              <a:t>Fósforo 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 Promotor de crescimento de raízes</a:t>
            </a:r>
          </a:p>
          <a:p>
            <a:pPr algn="just" eaLnBrk="1" hangingPunct="1">
              <a:spcBef>
                <a:spcPct val="50000"/>
              </a:spcBef>
              <a:buNone/>
            </a:pP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 Ca</a:t>
            </a:r>
            <a:r>
              <a:rPr lang="pt-BR" altLang="pt-BR" sz="2000" baseline="-25000" dirty="0">
                <a:latin typeface="+mj-lt"/>
                <a:sym typeface="Symbol" panose="05050102010706020507" pitchFamily="18" charset="2"/>
              </a:rPr>
              <a:t>3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(PO</a:t>
            </a:r>
            <a:r>
              <a:rPr lang="pt-BR" altLang="pt-BR" sz="2000" baseline="-25000" dirty="0">
                <a:latin typeface="+mj-lt"/>
                <a:sym typeface="Symbol" panose="05050102010706020507" pitchFamily="18" charset="2"/>
              </a:rPr>
              <a:t>4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)</a:t>
            </a:r>
            <a:r>
              <a:rPr lang="pt-BR" altLang="pt-BR" sz="2000" baseline="-25000" dirty="0">
                <a:latin typeface="+mj-lt"/>
                <a:sym typeface="Symbol" panose="05050102010706020507" pitchFamily="18" charset="2"/>
              </a:rPr>
              <a:t>2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 tratado com H</a:t>
            </a:r>
            <a:r>
              <a:rPr lang="pt-BR" altLang="pt-BR" sz="2000" baseline="-25000" dirty="0">
                <a:latin typeface="+mj-lt"/>
                <a:sym typeface="Symbol" panose="05050102010706020507" pitchFamily="18" charset="2"/>
              </a:rPr>
              <a:t>2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SO</a:t>
            </a:r>
            <a:r>
              <a:rPr lang="pt-BR" altLang="pt-BR" sz="2000" baseline="-25000" dirty="0">
                <a:latin typeface="+mj-lt"/>
                <a:sym typeface="Symbol" panose="05050102010706020507" pitchFamily="18" charset="2"/>
              </a:rPr>
              <a:t>4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 conc.</a:t>
            </a:r>
          </a:p>
          <a:p>
            <a:pPr algn="just" eaLnBrk="1" hangingPunct="1">
              <a:spcBef>
                <a:spcPct val="50000"/>
              </a:spcBef>
              <a:buNone/>
            </a:pP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 Ca</a:t>
            </a:r>
            <a:r>
              <a:rPr lang="pt-BR" altLang="pt-BR" sz="2000" baseline="-25000" dirty="0">
                <a:latin typeface="+mj-lt"/>
                <a:sym typeface="Symbol" panose="05050102010706020507" pitchFamily="18" charset="2"/>
              </a:rPr>
              <a:t>3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(PO</a:t>
            </a:r>
            <a:r>
              <a:rPr lang="pt-BR" altLang="pt-BR" sz="2000" baseline="-25000" dirty="0">
                <a:latin typeface="+mj-lt"/>
                <a:sym typeface="Symbol" panose="05050102010706020507" pitchFamily="18" charset="2"/>
              </a:rPr>
              <a:t>4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)</a:t>
            </a:r>
            <a:r>
              <a:rPr lang="pt-BR" altLang="pt-BR" sz="2000" baseline="-25000" dirty="0">
                <a:latin typeface="+mj-lt"/>
                <a:sym typeface="Symbol" panose="05050102010706020507" pitchFamily="18" charset="2"/>
              </a:rPr>
              <a:t>2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 tratado com H</a:t>
            </a:r>
            <a:r>
              <a:rPr lang="pt-BR" altLang="pt-BR" sz="2000" baseline="-25000" dirty="0">
                <a:latin typeface="+mj-lt"/>
                <a:sym typeface="Symbol" panose="05050102010706020507" pitchFamily="18" charset="2"/>
              </a:rPr>
              <a:t>3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PO</a:t>
            </a:r>
            <a:r>
              <a:rPr lang="pt-BR" altLang="pt-BR" sz="2000" baseline="-25000" dirty="0">
                <a:latin typeface="+mj-lt"/>
                <a:sym typeface="Symbol" panose="05050102010706020507" pitchFamily="18" charset="2"/>
              </a:rPr>
              <a:t>4 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conc.</a:t>
            </a:r>
            <a:endParaRPr lang="pt-BR" altLang="pt-BR" sz="2000" dirty="0">
              <a:latin typeface="+mj-lt"/>
            </a:endParaRP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000" b="1" dirty="0">
                <a:latin typeface="+mj-lt"/>
              </a:rPr>
              <a:t>Potássio</a:t>
            </a:r>
            <a:r>
              <a:rPr lang="pt-BR" altLang="pt-BR" sz="2000" dirty="0">
                <a:latin typeface="+mj-lt"/>
              </a:rPr>
              <a:t> </a:t>
            </a:r>
            <a:r>
              <a:rPr lang="pt-BR" altLang="pt-BR" sz="2000" dirty="0">
                <a:latin typeface="+mj-lt"/>
                <a:sym typeface="Symbol" panose="05050102010706020507" pitchFamily="18" charset="2"/>
              </a:rPr>
              <a:t> promotor de floração, </a:t>
            </a:r>
            <a:r>
              <a:rPr lang="pt-BR" altLang="pt-BR" sz="2000" dirty="0">
                <a:latin typeface="+mj-lt"/>
              </a:rPr>
              <a:t>K</a:t>
            </a:r>
            <a:r>
              <a:rPr lang="pt-BR" altLang="pt-BR" sz="2000" baseline="-25000" dirty="0">
                <a:latin typeface="+mj-lt"/>
              </a:rPr>
              <a:t>2</a:t>
            </a:r>
            <a:r>
              <a:rPr lang="pt-BR" altLang="pt-BR" sz="2000" dirty="0">
                <a:latin typeface="+mj-lt"/>
              </a:rPr>
              <a:t>SO</a:t>
            </a:r>
            <a:r>
              <a:rPr lang="pt-BR" altLang="pt-BR" sz="2000" baseline="-25000" dirty="0">
                <a:latin typeface="+mj-lt"/>
              </a:rPr>
              <a:t>4</a:t>
            </a:r>
            <a:r>
              <a:rPr lang="pt-BR" altLang="pt-BR" sz="20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1366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24</a:t>
            </a:fld>
            <a:endParaRPr lang="pt-BR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020297" y="859959"/>
            <a:ext cx="4102035" cy="558478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Formas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elementares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350498" y="2056273"/>
            <a:ext cx="1604369" cy="497474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Fósforo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sp>
        <p:nvSpPr>
          <p:cNvPr id="14" name="Oval 6"/>
          <p:cNvSpPr>
            <a:spLocks noChangeAspect="1" noChangeArrowheads="1"/>
          </p:cNvSpPr>
          <p:nvPr/>
        </p:nvSpPr>
        <p:spPr bwMode="auto">
          <a:xfrm>
            <a:off x="878816" y="2177545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20297" y="2937583"/>
            <a:ext cx="26670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2</a:t>
            </a:r>
            <a:r>
              <a:rPr lang="en-US" sz="2400" dirty="0"/>
              <a:t> (</a:t>
            </a:r>
            <a:r>
              <a:rPr lang="en-US" sz="2400" dirty="0" err="1"/>
              <a:t>lig</a:t>
            </a:r>
            <a:r>
              <a:rPr lang="en-US" sz="2400" dirty="0"/>
              <a:t>. </a:t>
            </a:r>
            <a:r>
              <a:rPr lang="en-US" sz="2400" dirty="0" err="1"/>
              <a:t>Tripla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r>
              <a:rPr lang="en-US" sz="2400" dirty="0" err="1"/>
              <a:t>Fósforo</a:t>
            </a:r>
            <a:r>
              <a:rPr lang="en-US" sz="2400" dirty="0"/>
              <a:t> </a:t>
            </a:r>
            <a:r>
              <a:rPr lang="en-US" sz="2400" dirty="0" err="1"/>
              <a:t>branco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Fósforo</a:t>
            </a:r>
            <a:r>
              <a:rPr lang="en-US" sz="2400" dirty="0"/>
              <a:t> </a:t>
            </a:r>
            <a:r>
              <a:rPr lang="en-US" sz="2400" dirty="0" err="1"/>
              <a:t>vermelho</a:t>
            </a:r>
            <a:r>
              <a:rPr lang="en-US" sz="2400" dirty="0"/>
              <a:t> e </a:t>
            </a:r>
          </a:p>
          <a:p>
            <a:endParaRPr lang="en-US" sz="2400" dirty="0"/>
          </a:p>
          <a:p>
            <a:r>
              <a:rPr lang="en-US" sz="2400" dirty="0" err="1"/>
              <a:t>Fósforo</a:t>
            </a:r>
            <a:r>
              <a:rPr lang="en-US" sz="2400" dirty="0"/>
              <a:t> </a:t>
            </a:r>
            <a:r>
              <a:rPr lang="en-US" sz="2400" dirty="0" err="1"/>
              <a:t>preto</a:t>
            </a:r>
            <a:endParaRPr lang="en-US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784600" y="3764713"/>
            <a:ext cx="4685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Sólido</a:t>
            </a:r>
            <a:r>
              <a:rPr lang="en-US" dirty="0"/>
              <a:t> </a:t>
            </a:r>
            <a:r>
              <a:rPr lang="en-US" dirty="0" err="1"/>
              <a:t>branco</a:t>
            </a:r>
            <a:r>
              <a:rPr lang="en-US" dirty="0"/>
              <a:t> </a:t>
            </a:r>
            <a:r>
              <a:rPr lang="en-US" dirty="0" err="1"/>
              <a:t>gelatinoso</a:t>
            </a:r>
            <a:r>
              <a:rPr lang="en-US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reativo</a:t>
            </a:r>
            <a:r>
              <a:rPr lang="en-US" dirty="0"/>
              <a:t>! </a:t>
            </a:r>
            <a:r>
              <a:rPr lang="en-US" dirty="0" err="1"/>
              <a:t>Entra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ignição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rapidamente</a:t>
            </a:r>
            <a:r>
              <a:rPr lang="en-US" dirty="0"/>
              <a:t> no </a:t>
            </a:r>
            <a:r>
              <a:rPr lang="en-US" dirty="0" err="1"/>
              <a:t>ar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Estável</a:t>
            </a:r>
            <a:r>
              <a:rPr lang="en-US" dirty="0"/>
              <a:t> </a:t>
            </a:r>
            <a:r>
              <a:rPr lang="en-US" dirty="0" err="1"/>
              <a:t>até</a:t>
            </a:r>
            <a:r>
              <a:rPr lang="en-US" dirty="0"/>
              <a:t> 800</a:t>
            </a:r>
            <a:r>
              <a:rPr lang="en-US" baseline="30000" dirty="0"/>
              <a:t>0</a:t>
            </a:r>
            <a:r>
              <a:rPr lang="en-US" dirty="0"/>
              <a:t>C se </a:t>
            </a:r>
            <a:r>
              <a:rPr lang="en-US" dirty="0" err="1"/>
              <a:t>armazenado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ausência</a:t>
            </a:r>
            <a:r>
              <a:rPr lang="en-US" dirty="0"/>
              <a:t> de O</a:t>
            </a:r>
            <a:r>
              <a:rPr lang="en-US" baseline="-25000" dirty="0"/>
              <a:t>2 </a:t>
            </a:r>
            <a:r>
              <a:rPr lang="en-US" dirty="0"/>
              <a:t>(</a:t>
            </a:r>
            <a:r>
              <a:rPr lang="en-US" dirty="0" err="1"/>
              <a:t>água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Arma</a:t>
            </a:r>
            <a:r>
              <a:rPr lang="en-US" dirty="0"/>
              <a:t> </a:t>
            </a:r>
            <a:r>
              <a:rPr lang="en-US" dirty="0" err="1"/>
              <a:t>química</a:t>
            </a:r>
            <a:endParaRPr lang="en-US" dirty="0"/>
          </a:p>
        </p:txBody>
      </p:sp>
      <p:sp>
        <p:nvSpPr>
          <p:cNvPr id="5" name="CaixaDeTexto 4"/>
          <p:cNvSpPr txBox="1"/>
          <p:nvPr/>
        </p:nvSpPr>
        <p:spPr>
          <a:xfrm>
            <a:off x="4220651" y="5661908"/>
            <a:ext cx="2664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4</a:t>
            </a:r>
            <a:r>
              <a:rPr lang="en-US" sz="2800" dirty="0"/>
              <a:t> + O</a:t>
            </a:r>
            <a:r>
              <a:rPr lang="en-US" sz="2800" baseline="-25000" dirty="0"/>
              <a:t>2</a:t>
            </a:r>
            <a:r>
              <a:rPr lang="en-US" sz="2800" dirty="0"/>
              <a:t>  </a:t>
            </a:r>
            <a:r>
              <a:rPr lang="en-US" sz="2800" dirty="0">
                <a:sym typeface="Symbol" panose="05050102010706020507" pitchFamily="18" charset="2"/>
              </a:rPr>
              <a:t>  P</a:t>
            </a:r>
            <a:r>
              <a:rPr lang="en-US" sz="2800" baseline="-25000" dirty="0">
                <a:sym typeface="Symbol" panose="05050102010706020507" pitchFamily="18" charset="2"/>
              </a:rPr>
              <a:t>4</a:t>
            </a:r>
            <a:r>
              <a:rPr lang="en-US" sz="2800" dirty="0">
                <a:sym typeface="Symbol" panose="05050102010706020507" pitchFamily="18" charset="2"/>
              </a:rPr>
              <a:t>O</a:t>
            </a:r>
            <a:r>
              <a:rPr lang="en-US" sz="2800" baseline="-25000" dirty="0">
                <a:sym typeface="Symbol" panose="05050102010706020507" pitchFamily="18" charset="2"/>
              </a:rPr>
              <a:t>10</a:t>
            </a:r>
            <a:endParaRPr lang="en-US" sz="2800" dirty="0"/>
          </a:p>
        </p:txBody>
      </p:sp>
      <p:pic>
        <p:nvPicPr>
          <p:cNvPr id="15" name="Picture 7" descr="Phospho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86" y="2018676"/>
            <a:ext cx="1737711" cy="1296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4220651" y="1649344"/>
            <a:ext cx="2095196" cy="2064260"/>
            <a:chOff x="4733172" y="1998268"/>
            <a:chExt cx="2095196" cy="2064260"/>
          </a:xfrm>
        </p:grpSpPr>
        <p:pic>
          <p:nvPicPr>
            <p:cNvPr id="32770" name="Picture 2" descr="Resultado de imagem para white phosphorus structur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866" y="2367600"/>
              <a:ext cx="1815041" cy="1694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tângulo 2"/>
            <p:cNvSpPr/>
            <p:nvPr/>
          </p:nvSpPr>
          <p:spPr>
            <a:xfrm>
              <a:off x="4733172" y="1998268"/>
              <a:ext cx="15828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/>
                <a:t>Fósforo</a:t>
              </a:r>
              <a:r>
                <a:rPr lang="en-US" dirty="0"/>
                <a:t> </a:t>
              </a:r>
              <a:r>
                <a:rPr lang="en-US" dirty="0" err="1"/>
                <a:t>branco</a:t>
              </a:r>
              <a:endParaRPr lang="en-US" dirty="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5939368" y="2593424"/>
              <a:ext cx="88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2,04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Å</a:t>
              </a:r>
              <a:endParaRPr lang="en-US" dirty="0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5475211" y="3176062"/>
              <a:ext cx="88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60</a:t>
              </a:r>
              <a:r>
                <a:rPr lang="en-US" baseline="30000" dirty="0"/>
                <a:t>0</a:t>
              </a:r>
              <a:endParaRPr lang="en-US" dirty="0"/>
            </a:p>
          </p:txBody>
        </p:sp>
        <p:sp>
          <p:nvSpPr>
            <p:cNvPr id="7" name="Arco 6"/>
            <p:cNvSpPr/>
            <p:nvPr/>
          </p:nvSpPr>
          <p:spPr>
            <a:xfrm>
              <a:off x="5363449" y="3176062"/>
              <a:ext cx="165175" cy="886466"/>
            </a:xfrm>
            <a:prstGeom prst="arc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6688016" y="5246982"/>
            <a:ext cx="1981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Origem</a:t>
            </a:r>
            <a:r>
              <a:rPr lang="en-US" dirty="0"/>
              <a:t> do </a:t>
            </a:r>
            <a:r>
              <a:rPr lang="en-US" dirty="0" err="1"/>
              <a:t>nome</a:t>
            </a:r>
            <a:r>
              <a:rPr lang="en-US" dirty="0"/>
              <a:t> </a:t>
            </a:r>
            <a:r>
              <a:rPr lang="en-US" dirty="0" err="1"/>
              <a:t>Fornece</a:t>
            </a:r>
            <a:r>
              <a:rPr lang="en-US" dirty="0"/>
              <a:t> luz</a:t>
            </a:r>
          </a:p>
        </p:txBody>
      </p:sp>
    </p:spTree>
    <p:extLst>
      <p:ext uri="{BB962C8B-B14F-4D97-AF65-F5344CB8AC3E}">
        <p14:creationId xmlns:p14="http://schemas.microsoft.com/office/powerpoint/2010/main" val="4547016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25</a:t>
            </a:fld>
            <a:endParaRPr lang="pt-BR" dirty="0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sp>
        <p:nvSpPr>
          <p:cNvPr id="6" name="Retângulo 5"/>
          <p:cNvSpPr/>
          <p:nvPr/>
        </p:nvSpPr>
        <p:spPr>
          <a:xfrm>
            <a:off x="2062740" y="3097369"/>
            <a:ext cx="50715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https://www.youtube.com/watch?v=P68ePD7tBio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1011831" y="1286866"/>
            <a:ext cx="6472701" cy="497474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2400" dirty="0">
                <a:solidFill>
                  <a:schemeClr val="bg1"/>
                </a:solidFill>
                <a:latin typeface="+mj-lt"/>
              </a:rPr>
              <a:t>Vídeo da ignição espontânea de Fósforo branco</a:t>
            </a:r>
          </a:p>
        </p:txBody>
      </p:sp>
    </p:spTree>
    <p:extLst>
      <p:ext uri="{BB962C8B-B14F-4D97-AF65-F5344CB8AC3E}">
        <p14:creationId xmlns:p14="http://schemas.microsoft.com/office/powerpoint/2010/main" val="2215704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26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409765" y="887873"/>
            <a:ext cx="2336811" cy="497474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Fósforo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branco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sp>
        <p:nvSpPr>
          <p:cNvPr id="14" name="Oval 6"/>
          <p:cNvSpPr>
            <a:spLocks noChangeAspect="1" noChangeArrowheads="1"/>
          </p:cNvSpPr>
          <p:nvPr/>
        </p:nvSpPr>
        <p:spPr bwMode="auto">
          <a:xfrm>
            <a:off x="938083" y="1009145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182312" y="1866900"/>
            <a:ext cx="4769612" cy="2908300"/>
            <a:chOff x="1182312" y="1866900"/>
            <a:chExt cx="4769612" cy="2908300"/>
          </a:xfrm>
        </p:grpSpPr>
        <p:pic>
          <p:nvPicPr>
            <p:cNvPr id="33794" name="Picture 2" descr="Resultado de imagem para white phosphorus monsant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312" y="1866900"/>
              <a:ext cx="4769612" cy="290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1182312" y="1988171"/>
              <a:ext cx="2457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chemeClr val="tx2"/>
                  </a:solidFill>
                </a:rPr>
                <a:t>Faixa</a:t>
              </a:r>
              <a:r>
                <a:rPr lang="en-US" b="1" dirty="0">
                  <a:solidFill>
                    <a:schemeClr val="tx2"/>
                  </a:solidFill>
                </a:rPr>
                <a:t> de Gaza, </a:t>
              </a:r>
              <a:r>
                <a:rPr lang="en-US" b="1" dirty="0" err="1">
                  <a:solidFill>
                    <a:schemeClr val="tx2"/>
                  </a:solidFill>
                </a:rPr>
                <a:t>Palestina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577250" y="3107275"/>
            <a:ext cx="5497020" cy="2876774"/>
            <a:chOff x="2577250" y="3107275"/>
            <a:chExt cx="5497020" cy="2876774"/>
          </a:xfrm>
        </p:grpSpPr>
        <p:pic>
          <p:nvPicPr>
            <p:cNvPr id="33796" name="Picture 4" descr="Resultado de imagem para white phosphorus monsant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250" y="3107275"/>
              <a:ext cx="5497020" cy="2876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ixaDeTexto 14"/>
            <p:cNvSpPr txBox="1"/>
            <p:nvPr/>
          </p:nvSpPr>
          <p:spPr>
            <a:xfrm>
              <a:off x="2665043" y="3197019"/>
              <a:ext cx="6354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Syria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010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27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99698" y="972540"/>
            <a:ext cx="2349435" cy="497474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Fósforo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branco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sp>
        <p:nvSpPr>
          <p:cNvPr id="14" name="Oval 6"/>
          <p:cNvSpPr>
            <a:spLocks noChangeAspect="1" noChangeArrowheads="1"/>
          </p:cNvSpPr>
          <p:nvPr/>
        </p:nvSpPr>
        <p:spPr bwMode="auto">
          <a:xfrm>
            <a:off x="828016" y="1093812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pic>
        <p:nvPicPr>
          <p:cNvPr id="31750" name="Picture 6" descr="Resultado de imagem para white phosphorus monsa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22" y="3191583"/>
            <a:ext cx="5578023" cy="291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2" name="Picture 8" descr="Resultado de imagem para white phosphorus monsan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446" y="2124236"/>
            <a:ext cx="3637972" cy="363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 descr="Image: Monsanto war crimes exposed via white phosphorus, a chemical that burned civilians to the b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33" y="2305686"/>
            <a:ext cx="3909547" cy="30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21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28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99698" y="972540"/>
            <a:ext cx="3509369" cy="497474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Fósforo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vermelho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sp>
        <p:nvSpPr>
          <p:cNvPr id="14" name="Oval 6"/>
          <p:cNvSpPr>
            <a:spLocks noChangeAspect="1" noChangeArrowheads="1"/>
          </p:cNvSpPr>
          <p:nvPr/>
        </p:nvSpPr>
        <p:spPr bwMode="auto">
          <a:xfrm>
            <a:off x="828016" y="1093812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50130" y="1828800"/>
            <a:ext cx="7239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Obtenção</a:t>
            </a:r>
            <a:r>
              <a:rPr lang="en-US" dirty="0"/>
              <a:t>: </a:t>
            </a:r>
            <a:r>
              <a:rPr lang="en-US" dirty="0" err="1"/>
              <a:t>aquecimento</a:t>
            </a:r>
            <a:r>
              <a:rPr lang="en-US" dirty="0"/>
              <a:t> </a:t>
            </a:r>
            <a:r>
              <a:rPr lang="en-US" dirty="0" err="1"/>
              <a:t>controlado</a:t>
            </a:r>
            <a:r>
              <a:rPr lang="en-US" dirty="0"/>
              <a:t> (300</a:t>
            </a:r>
            <a:r>
              <a:rPr lang="en-US" baseline="30000" dirty="0"/>
              <a:t>0</a:t>
            </a:r>
            <a:r>
              <a:rPr lang="en-US" dirty="0"/>
              <a:t>C) de F. </a:t>
            </a:r>
            <a:r>
              <a:rPr lang="en-US" dirty="0" err="1"/>
              <a:t>branco</a:t>
            </a:r>
            <a:r>
              <a:rPr lang="en-US" dirty="0"/>
              <a:t> 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ausência</a:t>
            </a:r>
            <a:r>
              <a:rPr lang="en-US" dirty="0"/>
              <a:t> de O</a:t>
            </a:r>
            <a:r>
              <a:rPr lang="en-US" baseline="-25000" dirty="0"/>
              <a:t>2</a:t>
            </a:r>
            <a:endParaRPr lang="en-US" dirty="0"/>
          </a:p>
        </p:txBody>
      </p:sp>
      <p:pic>
        <p:nvPicPr>
          <p:cNvPr id="34818" name="Picture 2" descr="Resultado de imagem para red phosphorus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61" y="3040122"/>
            <a:ext cx="4380841" cy="167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28016" y="2594183"/>
            <a:ext cx="202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Material </a:t>
            </a:r>
            <a:r>
              <a:rPr lang="en-US" dirty="0" err="1"/>
              <a:t>polimérico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828016" y="4791757"/>
            <a:ext cx="7362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</a:t>
            </a:r>
            <a:r>
              <a:rPr lang="en-US" dirty="0" err="1"/>
              <a:t>reativo</a:t>
            </a:r>
            <a:r>
              <a:rPr lang="en-US" dirty="0"/>
              <a:t> do que </a:t>
            </a:r>
            <a:r>
              <a:rPr lang="en-US" dirty="0" err="1"/>
              <a:t>fósforo</a:t>
            </a:r>
            <a:r>
              <a:rPr lang="en-US" dirty="0"/>
              <a:t> </a:t>
            </a:r>
            <a:r>
              <a:rPr lang="en-US" dirty="0" err="1"/>
              <a:t>branco</a:t>
            </a:r>
            <a:r>
              <a:rPr lang="en-US" dirty="0"/>
              <a:t>.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entra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ignição</a:t>
            </a:r>
            <a:r>
              <a:rPr lang="en-US" dirty="0"/>
              <a:t> com o </a:t>
            </a:r>
            <a:r>
              <a:rPr lang="en-US" dirty="0" err="1"/>
              <a:t>ar</a:t>
            </a:r>
            <a:r>
              <a:rPr lang="en-US" dirty="0"/>
              <a:t> </a:t>
            </a:r>
            <a:r>
              <a:rPr lang="en-US" dirty="0" err="1"/>
              <a:t>até</a:t>
            </a:r>
            <a:r>
              <a:rPr lang="en-US" dirty="0"/>
              <a:t> 800</a:t>
            </a:r>
            <a:r>
              <a:rPr lang="en-US" baseline="30000" dirty="0"/>
              <a:t>0</a:t>
            </a:r>
            <a:r>
              <a:rPr lang="en-US" dirty="0"/>
              <a:t>C (</a:t>
            </a:r>
            <a:r>
              <a:rPr lang="en-US" dirty="0" err="1"/>
              <a:t>usado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fósforo</a:t>
            </a:r>
            <a:r>
              <a:rPr lang="en-US" dirty="0"/>
              <a:t> </a:t>
            </a:r>
            <a:r>
              <a:rPr lang="en-US" dirty="0" err="1"/>
              <a:t>doméstico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aquecido</a:t>
            </a:r>
            <a:r>
              <a:rPr lang="en-US" dirty="0"/>
              <a:t> sob </a:t>
            </a:r>
            <a:r>
              <a:rPr lang="en-US" dirty="0" err="1"/>
              <a:t>atmosfera</a:t>
            </a:r>
            <a:r>
              <a:rPr lang="en-US" dirty="0"/>
              <a:t> </a:t>
            </a:r>
            <a:r>
              <a:rPr lang="en-US" dirty="0" err="1"/>
              <a:t>inerte</a:t>
            </a:r>
            <a:r>
              <a:rPr lang="en-US" dirty="0"/>
              <a:t> </a:t>
            </a:r>
            <a:r>
              <a:rPr lang="en-US" dirty="0" err="1"/>
              <a:t>produz</a:t>
            </a:r>
            <a:r>
              <a:rPr lang="en-US" dirty="0"/>
              <a:t> </a:t>
            </a:r>
            <a:r>
              <a:rPr lang="en-US" dirty="0" err="1"/>
              <a:t>fósforo</a:t>
            </a:r>
            <a:r>
              <a:rPr lang="en-US" dirty="0"/>
              <a:t> </a:t>
            </a:r>
            <a:r>
              <a:rPr lang="en-US" dirty="0" err="1"/>
              <a:t>preto</a:t>
            </a:r>
            <a:endParaRPr lang="en-US" dirty="0"/>
          </a:p>
        </p:txBody>
      </p:sp>
      <p:pic>
        <p:nvPicPr>
          <p:cNvPr id="34820" name="Picture 4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130" y="1872872"/>
            <a:ext cx="4866217" cy="32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6" descr="Resultado de imagem para match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87" y="1876255"/>
            <a:ext cx="4727575" cy="315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4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29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99698" y="972540"/>
            <a:ext cx="3509369" cy="497474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Fósforo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vermelho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sp>
        <p:nvSpPr>
          <p:cNvPr id="14" name="Oval 6"/>
          <p:cNvSpPr>
            <a:spLocks noChangeAspect="1" noChangeArrowheads="1"/>
          </p:cNvSpPr>
          <p:nvPr/>
        </p:nvSpPr>
        <p:spPr bwMode="auto">
          <a:xfrm>
            <a:off x="828016" y="1093812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pic>
        <p:nvPicPr>
          <p:cNvPr id="36866" name="Picture 2" descr="https://dw8stlw9qt0iz.cloudfront.net/lmuEY1zdjQFlEye_w2B3f7XtI5c=/fit-in/650x650/filters:format(jpeg):quality(75)/curiosity-data.s3.amazonaws.com/images/memes/image/41e1d612-bf05-4987-9c72-96890d42af5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7" y="1569679"/>
            <a:ext cx="3380769" cy="338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4096888" y="2783768"/>
            <a:ext cx="1830758" cy="1070928"/>
            <a:chOff x="4836729" y="3657600"/>
            <a:chExt cx="1830758" cy="1070928"/>
          </a:xfrm>
        </p:grpSpPr>
        <p:sp>
          <p:nvSpPr>
            <p:cNvPr id="5" name="CaixaDeTexto 4"/>
            <p:cNvSpPr txBox="1"/>
            <p:nvPr/>
          </p:nvSpPr>
          <p:spPr>
            <a:xfrm>
              <a:off x="4836729" y="3657600"/>
              <a:ext cx="703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KClO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4836729" y="3989864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baseline="-25000" dirty="0"/>
                <a:t>8</a:t>
              </a:r>
              <a:endParaRPr lang="en-US" dirty="0"/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836729" y="4359196"/>
              <a:ext cx="183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Vidro</a:t>
              </a:r>
              <a:r>
                <a:rPr lang="en-US" dirty="0"/>
                <a:t> </a:t>
              </a:r>
              <a:r>
                <a:rPr lang="en-US" dirty="0" err="1"/>
                <a:t>pulverizado</a:t>
              </a:r>
              <a:endParaRPr lang="en-US" dirty="0"/>
            </a:p>
          </p:txBody>
        </p:sp>
      </p:grpSp>
      <p:sp>
        <p:nvSpPr>
          <p:cNvPr id="7" name="CaixaDeTexto 6"/>
          <p:cNvSpPr txBox="1"/>
          <p:nvPr/>
        </p:nvSpPr>
        <p:spPr>
          <a:xfrm>
            <a:off x="828016" y="5050113"/>
            <a:ext cx="1830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Areia</a:t>
            </a:r>
            <a:r>
              <a:rPr lang="en-US" dirty="0"/>
              <a:t>, SO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 err="1"/>
              <a:t>Vidro</a:t>
            </a:r>
            <a:r>
              <a:rPr lang="en-US" dirty="0"/>
              <a:t> </a:t>
            </a:r>
            <a:r>
              <a:rPr lang="en-US" dirty="0" err="1"/>
              <a:t>pulverizado</a:t>
            </a:r>
            <a:endParaRPr lang="en-US" dirty="0"/>
          </a:p>
          <a:p>
            <a:r>
              <a:rPr lang="en-US" dirty="0" err="1"/>
              <a:t>Fósforo</a:t>
            </a:r>
            <a:r>
              <a:rPr lang="en-US" dirty="0"/>
              <a:t> </a:t>
            </a:r>
            <a:r>
              <a:rPr lang="en-US" dirty="0" err="1"/>
              <a:t>vermelho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3463030" y="4300972"/>
            <a:ext cx="5140061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err="1"/>
              <a:t>Atrito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</a:t>
            </a:r>
            <a:endParaRPr lang="en-US" sz="2000" dirty="0"/>
          </a:p>
          <a:p>
            <a:r>
              <a:rPr lang="en-US" sz="2000" dirty="0">
                <a:sym typeface="Symbol" panose="05050102010706020507" pitchFamily="18" charset="2"/>
              </a:rPr>
              <a:t> Parte do </a:t>
            </a:r>
            <a:r>
              <a:rPr lang="en-US" sz="2000" dirty="0" err="1"/>
              <a:t>Fósforo</a:t>
            </a:r>
            <a:r>
              <a:rPr lang="en-US" sz="2000" dirty="0"/>
              <a:t> </a:t>
            </a:r>
            <a:r>
              <a:rPr lang="en-US" sz="2000" dirty="0" err="1"/>
              <a:t>vermelho</a:t>
            </a:r>
            <a:r>
              <a:rPr lang="en-US" sz="20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 </a:t>
            </a:r>
            <a:r>
              <a:rPr lang="en-US" sz="2000" dirty="0" err="1">
                <a:sym typeface="Symbol" panose="05050102010706020507" pitchFamily="18" charset="2"/>
              </a:rPr>
              <a:t>fósforo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branco</a:t>
            </a:r>
            <a:endParaRPr lang="en-US" sz="2000" dirty="0">
              <a:sym typeface="Symbol" panose="05050102010706020507" pitchFamily="18" charset="2"/>
            </a:endParaRPr>
          </a:p>
          <a:p>
            <a:r>
              <a:rPr lang="en-US" sz="2000" dirty="0">
                <a:sym typeface="Symbol" panose="05050102010706020507" pitchFamily="18" charset="2"/>
              </a:rPr>
              <a:t></a:t>
            </a:r>
            <a:r>
              <a:rPr lang="en-US" sz="2000" dirty="0" err="1">
                <a:sym typeface="Symbol" panose="05050102010706020507" pitchFamily="18" charset="2"/>
              </a:rPr>
              <a:t>Decomposição</a:t>
            </a:r>
            <a:r>
              <a:rPr lang="en-US" sz="2000" dirty="0">
                <a:sym typeface="Symbol" panose="05050102010706020507" pitchFamily="18" charset="2"/>
              </a:rPr>
              <a:t> de KClO</a:t>
            </a:r>
            <a:r>
              <a:rPr lang="en-US" sz="2000" baseline="-25000" dirty="0">
                <a:sym typeface="Symbol" panose="05050102010706020507" pitchFamily="18" charset="2"/>
              </a:rPr>
              <a:t>3 </a:t>
            </a:r>
            <a:r>
              <a:rPr lang="en-US" sz="2000" dirty="0">
                <a:sym typeface="Symbol" panose="05050102010706020507" pitchFamily="18" charset="2"/>
              </a:rPr>
              <a:t> </a:t>
            </a:r>
            <a:r>
              <a:rPr lang="en-US" sz="2000" dirty="0" err="1">
                <a:sym typeface="Symbol" panose="05050102010706020507" pitchFamily="18" charset="2"/>
              </a:rPr>
              <a:t>libera</a:t>
            </a:r>
            <a:r>
              <a:rPr lang="en-US" sz="2000" dirty="0">
                <a:sym typeface="Symbol" panose="05050102010706020507" pitchFamily="18" charset="2"/>
              </a:rPr>
              <a:t> O</a:t>
            </a:r>
            <a:r>
              <a:rPr lang="en-US" sz="2000" baseline="-25000" dirty="0">
                <a:sym typeface="Symbol" panose="05050102010706020507" pitchFamily="18" charset="2"/>
              </a:rPr>
              <a:t>2</a:t>
            </a:r>
            <a:endParaRPr lang="en-US" sz="2000" dirty="0">
              <a:sym typeface="Symbol" panose="05050102010706020507" pitchFamily="18" charset="2"/>
            </a:endParaRPr>
          </a:p>
          <a:p>
            <a:r>
              <a:rPr lang="en-US" sz="2000" dirty="0">
                <a:sym typeface="Symbol" panose="05050102010706020507" pitchFamily="18" charset="2"/>
              </a:rPr>
              <a:t> </a:t>
            </a:r>
            <a:r>
              <a:rPr lang="en-US" sz="2000" dirty="0" err="1">
                <a:sym typeface="Symbol" panose="05050102010706020507" pitchFamily="18" charset="2"/>
              </a:rPr>
              <a:t>Queima</a:t>
            </a:r>
            <a:r>
              <a:rPr lang="en-US" sz="2000" dirty="0">
                <a:sym typeface="Symbol" panose="05050102010706020507" pitchFamily="18" charset="2"/>
              </a:rPr>
              <a:t> de </a:t>
            </a:r>
            <a:r>
              <a:rPr lang="en-US" sz="2000" dirty="0" err="1">
                <a:sym typeface="Symbol" panose="05050102010706020507" pitchFamily="18" charset="2"/>
              </a:rPr>
              <a:t>enxofre</a:t>
            </a:r>
            <a:endParaRPr lang="en-US" sz="2000" dirty="0">
              <a:sym typeface="Symbol" panose="05050102010706020507" pitchFamily="18" charset="2"/>
            </a:endParaRPr>
          </a:p>
          <a:p>
            <a:r>
              <a:rPr lang="en-US" sz="2000" dirty="0">
                <a:sym typeface="Symbol" panose="05050102010706020507" pitchFamily="18" charset="2"/>
              </a:rPr>
              <a:t> </a:t>
            </a:r>
            <a:r>
              <a:rPr lang="en-US" sz="2000" dirty="0" err="1">
                <a:sym typeface="Symbol" panose="05050102010706020507" pitchFamily="18" charset="2"/>
              </a:rPr>
              <a:t>Queima</a:t>
            </a:r>
            <a:r>
              <a:rPr lang="en-US" sz="2000" dirty="0">
                <a:sym typeface="Symbol" panose="05050102010706020507" pitchFamily="18" charset="2"/>
              </a:rPr>
              <a:t> da madeira </a:t>
            </a:r>
            <a:r>
              <a:rPr lang="en-US" sz="2000" dirty="0" err="1">
                <a:sym typeface="Symbol" panose="05050102010706020507" pitchFamily="18" charset="2"/>
              </a:rPr>
              <a:t>ou</a:t>
            </a:r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err="1">
                <a:sym typeface="Symbol" panose="05050102010706020507" pitchFamily="18" charset="2"/>
              </a:rPr>
              <a:t>papelão</a:t>
            </a:r>
            <a:r>
              <a:rPr lang="en-US" sz="2000" dirty="0">
                <a:sym typeface="Symbol" panose="05050102010706020507" pitchFamily="18" charset="2"/>
              </a:rPr>
              <a:t> (</a:t>
            </a:r>
            <a:r>
              <a:rPr lang="en-US" sz="2000" dirty="0" err="1">
                <a:sym typeface="Symbol" panose="05050102010706020507" pitchFamily="18" charset="2"/>
              </a:rPr>
              <a:t>parafilme</a:t>
            </a:r>
            <a:r>
              <a:rPr lang="en-US" sz="2000" dirty="0">
                <a:sym typeface="Symbol" panose="05050102010706020507" pitchFamily="18" charset="2"/>
              </a:rPr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875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</a:t>
            </a:fld>
            <a:endParaRPr lang="pt-BR" dirty="0"/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1020297" y="859959"/>
            <a:ext cx="4102035" cy="558478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Formas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elementares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73709" y="2514071"/>
            <a:ext cx="7094709" cy="3252787"/>
            <a:chOff x="573709" y="2514071"/>
            <a:chExt cx="7094709" cy="3252787"/>
          </a:xfrm>
        </p:grpSpPr>
        <p:pic>
          <p:nvPicPr>
            <p:cNvPr id="17" name="Picture 4" descr="F20-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581" y="2514071"/>
              <a:ext cx="6192837" cy="325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573709" y="2723458"/>
              <a:ext cx="158569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pt-BR" sz="2000" b="1" dirty="0">
                  <a:latin typeface="Lucida Sans" panose="020B0602030504020204" pitchFamily="34" charset="0"/>
                </a:rPr>
                <a:t>Nitrogênio</a:t>
              </a: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113651" y="2676651"/>
              <a:ext cx="118974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pt-BR" sz="2000" b="1" dirty="0">
                  <a:latin typeface="Lucida Sans" panose="020B0602030504020204" pitchFamily="34" charset="0"/>
                </a:rPr>
                <a:t>Fósforo</a:t>
              </a:r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5662491" y="3569758"/>
              <a:ext cx="12009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pt-BR" sz="2000" b="1" dirty="0">
                  <a:latin typeface="Lucida Sans" panose="020B0602030504020204" pitchFamily="34" charset="0"/>
                </a:rPr>
                <a:t>Arsênio</a:t>
              </a:r>
            </a:p>
          </p:txBody>
        </p:sp>
        <p:sp>
          <p:nvSpPr>
            <p:cNvPr id="21" name="Text Box 8"/>
            <p:cNvSpPr txBox="1">
              <a:spLocks noChangeArrowheads="1"/>
            </p:cNvSpPr>
            <p:nvPr/>
          </p:nvSpPr>
          <p:spPr bwMode="auto">
            <a:xfrm>
              <a:off x="1485779" y="5369983"/>
              <a:ext cx="15430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pt-BR" sz="2000" b="1">
                  <a:latin typeface="Lucida Sans" panose="020B0602030504020204" pitchFamily="34" charset="0"/>
                </a:rPr>
                <a:t>Antimonio</a:t>
              </a:r>
            </a:p>
          </p:txBody>
        </p:sp>
        <p:sp>
          <p:nvSpPr>
            <p:cNvPr id="22" name="Text Box 9"/>
            <p:cNvSpPr txBox="1">
              <a:spLocks noChangeArrowheads="1"/>
            </p:cNvSpPr>
            <p:nvPr/>
          </p:nvSpPr>
          <p:spPr bwMode="auto">
            <a:xfrm>
              <a:off x="5302129" y="5103283"/>
              <a:ext cx="14620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pt-BR" sz="2400" b="1">
                  <a:latin typeface="Lucida Sans" panose="020B0602030504020204" pitchFamily="34" charset="0"/>
                </a:rPr>
                <a:t>Bismuto</a:t>
              </a: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B616D590-AB6F-4A13-BF35-18FFA8A5A2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539"/>
          <a:stretch/>
        </p:blipFill>
        <p:spPr>
          <a:xfrm>
            <a:off x="1020297" y="3215793"/>
            <a:ext cx="816626" cy="60480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6CA9FC3-E3E5-4C32-A889-950B053E9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107" y="2939697"/>
            <a:ext cx="841543" cy="84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76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30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99698" y="972540"/>
            <a:ext cx="3509369" cy="497474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Fósforo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preto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sp>
        <p:nvSpPr>
          <p:cNvPr id="14" name="Oval 6"/>
          <p:cNvSpPr>
            <a:spLocks noChangeAspect="1" noChangeArrowheads="1"/>
          </p:cNvSpPr>
          <p:nvPr/>
        </p:nvSpPr>
        <p:spPr bwMode="auto">
          <a:xfrm>
            <a:off x="828016" y="1093812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pic>
        <p:nvPicPr>
          <p:cNvPr id="37892" name="Picture 4" descr="Resultado de imagem para black phosphorus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245" y="3040154"/>
            <a:ext cx="4762500" cy="230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0" name="Picture 2" descr="Resultado de imagem para black phosphorus structu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60" y="3040154"/>
            <a:ext cx="2808432" cy="219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>
          <a:xfrm>
            <a:off x="3026313" y="4182534"/>
            <a:ext cx="286057" cy="2878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2599267" y="4470400"/>
            <a:ext cx="347133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 flipH="1" flipV="1">
            <a:off x="2777067" y="4250267"/>
            <a:ext cx="208019" cy="762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/>
          <p:nvPr/>
        </p:nvCxnSpPr>
        <p:spPr>
          <a:xfrm flipV="1">
            <a:off x="3312370" y="3920067"/>
            <a:ext cx="252097" cy="406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73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31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99698" y="972540"/>
            <a:ext cx="4313702" cy="497474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Fósforo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;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Ocorrência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obtenção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sp>
        <p:nvSpPr>
          <p:cNvPr id="14" name="Oval 6"/>
          <p:cNvSpPr>
            <a:spLocks noChangeAspect="1" noChangeArrowheads="1"/>
          </p:cNvSpPr>
          <p:nvPr/>
        </p:nvSpPr>
        <p:spPr bwMode="auto">
          <a:xfrm>
            <a:off x="828016" y="1093812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20858" y="2774688"/>
            <a:ext cx="6063714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 dirty="0">
                <a:latin typeface="+mj-lt"/>
              </a:rPr>
              <a:t>Fósforo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+mj-lt"/>
              </a:rPr>
              <a:t> é o 10</a:t>
            </a:r>
            <a:r>
              <a:rPr lang="pt-BR" altLang="pt-BR" sz="2400" u="sng" baseline="30000" dirty="0">
                <a:latin typeface="+mj-lt"/>
              </a:rPr>
              <a:t>o</a:t>
            </a:r>
            <a:r>
              <a:rPr lang="pt-BR" altLang="pt-BR" sz="2400" dirty="0">
                <a:latin typeface="+mj-lt"/>
              </a:rPr>
              <a:t> elemento mais abundante na crosta terrestre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+mj-lt"/>
              </a:rPr>
              <a:t> encontrado em minerais fosfáticos (resíduos de organismos) na forma de apatita (</a:t>
            </a:r>
            <a:r>
              <a:rPr lang="pt-BR" altLang="pt-BR" sz="2400" dirty="0" err="1">
                <a:latin typeface="+mj-lt"/>
              </a:rPr>
              <a:t>hidróxi</a:t>
            </a:r>
            <a:r>
              <a:rPr lang="pt-BR" altLang="pt-BR" sz="2400" dirty="0">
                <a:latin typeface="+mj-lt"/>
              </a:rPr>
              <a:t> e fluoro apatita)</a:t>
            </a:r>
          </a:p>
        </p:txBody>
      </p:sp>
    </p:spTree>
    <p:extLst>
      <p:ext uri="{BB962C8B-B14F-4D97-AF65-F5344CB8AC3E}">
        <p14:creationId xmlns:p14="http://schemas.microsoft.com/office/powerpoint/2010/main" val="2136253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32</a:t>
            </a:fld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852106" y="2372267"/>
            <a:ext cx="1765227" cy="738664"/>
            <a:chOff x="852106" y="2372267"/>
            <a:chExt cx="1765227" cy="738664"/>
          </a:xfrm>
        </p:grpSpPr>
        <p:sp>
          <p:nvSpPr>
            <p:cNvPr id="3" name="Retângulo 2"/>
            <p:cNvSpPr/>
            <p:nvPr/>
          </p:nvSpPr>
          <p:spPr>
            <a:xfrm>
              <a:off x="852106" y="2372267"/>
              <a:ext cx="17652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>
                  <a:solidFill>
                    <a:srgbClr val="222222"/>
                  </a:solidFill>
                  <a:latin typeface="arial" panose="020B0604020202020204" pitchFamily="34" charset="0"/>
                </a:rPr>
                <a:t>Ca</a:t>
              </a:r>
              <a:r>
                <a:rPr lang="pt-BR" baseline="-25000" dirty="0">
                  <a:solidFill>
                    <a:srgbClr val="222222"/>
                  </a:solidFill>
                  <a:latin typeface="arial" panose="020B0604020202020204" pitchFamily="34" charset="0"/>
                </a:rPr>
                <a:t>5</a:t>
              </a:r>
              <a:r>
                <a:rPr lang="pt-BR" dirty="0">
                  <a:solidFill>
                    <a:srgbClr val="222222"/>
                  </a:solidFill>
                  <a:latin typeface="arial" panose="020B0604020202020204" pitchFamily="34" charset="0"/>
                </a:rPr>
                <a:t>(PO</a:t>
              </a:r>
              <a:r>
                <a:rPr lang="pt-BR" baseline="-25000" dirty="0">
                  <a:solidFill>
                    <a:srgbClr val="222222"/>
                  </a:solidFill>
                  <a:latin typeface="arial" panose="020B0604020202020204" pitchFamily="34" charset="0"/>
                </a:rPr>
                <a:t>4</a:t>
              </a:r>
              <a:r>
                <a:rPr lang="pt-BR" dirty="0">
                  <a:solidFill>
                    <a:srgbClr val="222222"/>
                  </a:solidFill>
                  <a:latin typeface="arial" panose="020B0604020202020204" pitchFamily="34" charset="0"/>
                </a:rPr>
                <a:t>)</a:t>
              </a:r>
              <a:r>
                <a:rPr lang="pt-BR" baseline="-25000" dirty="0">
                  <a:solidFill>
                    <a:srgbClr val="222222"/>
                  </a:solidFill>
                  <a:latin typeface="arial" panose="020B0604020202020204" pitchFamily="34" charset="0"/>
                </a:rPr>
                <a:t>3</a:t>
              </a:r>
              <a:r>
                <a:rPr lang="pt-BR" dirty="0">
                  <a:solidFill>
                    <a:srgbClr val="222222"/>
                  </a:solidFill>
                  <a:latin typeface="arial" panose="020B0604020202020204" pitchFamily="34" charset="0"/>
                </a:rPr>
                <a:t>(OH)</a:t>
              </a:r>
              <a:endParaRPr lang="en-US" dirty="0"/>
            </a:p>
          </p:txBody>
        </p:sp>
        <p:sp>
          <p:nvSpPr>
            <p:cNvPr id="4" name="CaixaDeTexto 3"/>
            <p:cNvSpPr txBox="1"/>
            <p:nvPr/>
          </p:nvSpPr>
          <p:spPr>
            <a:xfrm>
              <a:off x="946843" y="2741599"/>
              <a:ext cx="15757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Hidroxi-apatita</a:t>
              </a:r>
              <a:endParaRPr lang="en-US" dirty="0"/>
            </a:p>
          </p:txBody>
        </p:sp>
      </p:grpSp>
      <p:pic>
        <p:nvPicPr>
          <p:cNvPr id="38914" name="Picture 2" descr="Resultado de imagem para hidroxiapatita min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998" y="3483428"/>
            <a:ext cx="4499429" cy="33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Resultado de imagem para hidroxiapatita estrutura cristal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0" y="3604124"/>
            <a:ext cx="492442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299698" y="972540"/>
            <a:ext cx="4313702" cy="497474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Fósforo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;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Ocorrência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obtenção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val 6"/>
          <p:cNvSpPr>
            <a:spLocks noChangeAspect="1" noChangeArrowheads="1"/>
          </p:cNvSpPr>
          <p:nvPr/>
        </p:nvSpPr>
        <p:spPr bwMode="auto">
          <a:xfrm>
            <a:off x="828016" y="1093812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329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33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99698" y="972540"/>
            <a:ext cx="4313702" cy="497474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Fósforo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;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Ocorrência</a:t>
            </a:r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 e </a:t>
            </a:r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obtenção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sp>
        <p:nvSpPr>
          <p:cNvPr id="14" name="Oval 6"/>
          <p:cNvSpPr>
            <a:spLocks noChangeAspect="1" noChangeArrowheads="1"/>
          </p:cNvSpPr>
          <p:nvPr/>
        </p:nvSpPr>
        <p:spPr bwMode="auto">
          <a:xfrm>
            <a:off x="828016" y="1093812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834653"/>
              </p:ext>
            </p:extLst>
          </p:nvPr>
        </p:nvGraphicFramePr>
        <p:xfrm>
          <a:off x="1681781" y="3152589"/>
          <a:ext cx="5016500" cy="866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9" name="Equação" r:id="rId4" imgW="2793960" imgH="482400" progId="Equation.3">
                  <p:embed/>
                </p:oleObj>
              </mc:Choice>
              <mc:Fallback>
                <p:oleObj name="Equação" r:id="rId4" imgW="2793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781" y="3152589"/>
                        <a:ext cx="5016500" cy="866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1072245" y="2351439"/>
            <a:ext cx="1705968" cy="497474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Obtenção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681781" y="4597400"/>
            <a:ext cx="4169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Pureza</a:t>
            </a:r>
            <a:r>
              <a:rPr lang="en-US" sz="2400" dirty="0"/>
              <a:t> de </a:t>
            </a:r>
            <a:r>
              <a:rPr lang="en-US" sz="2400" dirty="0" err="1"/>
              <a:t>compostos</a:t>
            </a:r>
            <a:r>
              <a:rPr lang="en-US" sz="2400" dirty="0"/>
              <a:t> de </a:t>
            </a:r>
            <a:r>
              <a:rPr lang="en-US" sz="2400" dirty="0" err="1"/>
              <a:t>fósforo</a:t>
            </a:r>
            <a:endParaRPr lang="en-US" sz="2400" dirty="0"/>
          </a:p>
        </p:txBody>
      </p:sp>
      <p:cxnSp>
        <p:nvCxnSpPr>
          <p:cNvPr id="4" name="Conector de seta reta 3"/>
          <p:cNvCxnSpPr/>
          <p:nvPr/>
        </p:nvCxnSpPr>
        <p:spPr>
          <a:xfrm flipH="1">
            <a:off x="3268133" y="4080933"/>
            <a:ext cx="254000" cy="3894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5113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34</a:t>
            </a:fld>
            <a:endParaRPr lang="pt-BR" dirty="0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299698" y="972540"/>
            <a:ext cx="2247835" cy="497474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>
                <a:solidFill>
                  <a:schemeClr val="bg1"/>
                </a:solidFill>
                <a:latin typeface="+mj-lt"/>
              </a:rPr>
              <a:t>As, Sb, Bi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sp>
        <p:nvSpPr>
          <p:cNvPr id="14" name="Oval 6"/>
          <p:cNvSpPr>
            <a:spLocks noChangeAspect="1" noChangeArrowheads="1"/>
          </p:cNvSpPr>
          <p:nvPr/>
        </p:nvSpPr>
        <p:spPr bwMode="auto">
          <a:xfrm>
            <a:off x="828016" y="1093812"/>
            <a:ext cx="244229" cy="254931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sz="2400">
              <a:latin typeface="+mj-lt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01667" y="1569349"/>
            <a:ext cx="737260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pt-BR" altLang="pt-BR" sz="2400" b="1" dirty="0">
                <a:latin typeface="+mj-lt"/>
              </a:rPr>
              <a:t>Arsênio e Antimônio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+mj-lt"/>
              </a:rPr>
              <a:t> Existem duas variedades alotrópicas de cada um: uma tetraédrica (As</a:t>
            </a:r>
            <a:r>
              <a:rPr lang="pt-BR" altLang="pt-BR" sz="2400" baseline="-25000" dirty="0">
                <a:latin typeface="+mj-lt"/>
              </a:rPr>
              <a:t>4</a:t>
            </a:r>
            <a:r>
              <a:rPr lang="pt-BR" altLang="pt-BR" sz="2400" dirty="0">
                <a:latin typeface="+mj-lt"/>
              </a:rPr>
              <a:t> e Sb</a:t>
            </a:r>
            <a:r>
              <a:rPr lang="pt-BR" altLang="pt-BR" sz="2400" baseline="-25000" dirty="0">
                <a:latin typeface="+mj-lt"/>
              </a:rPr>
              <a:t>4</a:t>
            </a:r>
            <a:r>
              <a:rPr lang="pt-BR" altLang="pt-BR" sz="2400" dirty="0">
                <a:latin typeface="+mj-lt"/>
              </a:rPr>
              <a:t> ) semelhante ao </a:t>
            </a:r>
            <a:r>
              <a:rPr lang="pt-BR" altLang="pt-BR" sz="2400" dirty="0" err="1">
                <a:latin typeface="+mj-lt"/>
              </a:rPr>
              <a:t>P</a:t>
            </a:r>
            <a:r>
              <a:rPr lang="pt-BR" altLang="pt-BR" sz="2400" baseline="-25000" dirty="0" err="1">
                <a:latin typeface="+mj-lt"/>
              </a:rPr>
              <a:t>branco</a:t>
            </a:r>
            <a:endParaRPr lang="pt-BR" altLang="pt-BR" sz="2400" dirty="0">
              <a:latin typeface="+mj-lt"/>
            </a:endParaRP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+mj-lt"/>
              </a:rPr>
              <a:t>uma forma metálica muito menos reativa semelhante ao fósforo preto (“forma elementar metálica”) 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Tx/>
              <a:buNone/>
            </a:pPr>
            <a:r>
              <a:rPr lang="pt-BR" altLang="pt-BR" sz="2400" b="1" dirty="0">
                <a:latin typeface="+mj-lt"/>
              </a:rPr>
              <a:t>Bismuto</a:t>
            </a:r>
            <a:endParaRPr lang="pt-BR" altLang="pt-BR" sz="2400" dirty="0">
              <a:latin typeface="+mj-lt"/>
            </a:endParaRP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+mj-lt"/>
              </a:rPr>
              <a:t> Só existe na forma metálica</a:t>
            </a:r>
            <a:endParaRPr lang="pt-BR" altLang="pt-BR" sz="2400" b="1" dirty="0">
              <a:latin typeface="+mj-lt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828016" y="5143529"/>
            <a:ext cx="1705968" cy="497474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400" dirty="0" err="1">
                <a:solidFill>
                  <a:schemeClr val="bg1"/>
                </a:solidFill>
                <a:latin typeface="+mj-lt"/>
              </a:rPr>
              <a:t>Obtenção</a:t>
            </a:r>
            <a:endParaRPr lang="en-GB" altLang="pt-B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50130" y="5798863"/>
            <a:ext cx="3785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dirty="0"/>
              <a:t>Redução em alto forno com carbono</a:t>
            </a:r>
            <a:endParaRPr lang="pt-BR" altLang="pt-BR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035" y="3778106"/>
            <a:ext cx="1857889" cy="261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60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35</a:t>
            </a:fld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DBCE7E2-DC46-4EA7-A392-875742F14C47}"/>
              </a:ext>
            </a:extLst>
          </p:cNvPr>
          <p:cNvSpPr txBox="1"/>
          <p:nvPr/>
        </p:nvSpPr>
        <p:spPr>
          <a:xfrm>
            <a:off x="1028700" y="850566"/>
            <a:ext cx="54776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 err="1">
                <a:latin typeface="TimesTen-Roman"/>
              </a:rPr>
              <a:t>Contraste</a:t>
            </a:r>
            <a:r>
              <a:rPr lang="en-US" sz="1800" b="0" i="0" u="none" strike="noStrike" baseline="0" dirty="0">
                <a:latin typeface="TimesTen-Roman"/>
              </a:rPr>
              <a:t> o </a:t>
            </a:r>
            <a:r>
              <a:rPr lang="en-US" sz="1800" b="0" i="0" u="none" strike="noStrike" baseline="0" dirty="0" err="1">
                <a:latin typeface="TimesTen-Roman"/>
              </a:rPr>
              <a:t>comportamento</a:t>
            </a:r>
            <a:r>
              <a:rPr lang="en-US" sz="1800" b="0" i="0" u="none" strike="noStrike" baseline="0" dirty="0">
                <a:latin typeface="TimesTen-Roman"/>
              </a:rPr>
              <a:t> de </a:t>
            </a:r>
            <a:r>
              <a:rPr lang="en-US" sz="1800" b="0" i="0" u="none" strike="noStrike" baseline="0" dirty="0" err="1">
                <a:latin typeface="TimesTen-Roman"/>
              </a:rPr>
              <a:t>nitrogênio</a:t>
            </a:r>
            <a:r>
              <a:rPr lang="en-US" sz="1800" b="0" i="0" u="none" strike="noStrike" baseline="0" dirty="0">
                <a:latin typeface="TimesTen-Roman"/>
              </a:rPr>
              <a:t> e </a:t>
            </a:r>
            <a:r>
              <a:rPr lang="en-US" sz="1800" b="0" i="0" u="none" strike="noStrike" baseline="0" dirty="0" err="1">
                <a:latin typeface="TimesTen-Roman"/>
              </a:rPr>
              <a:t>carbono</a:t>
            </a:r>
            <a:r>
              <a:rPr lang="en-US" sz="1800" b="0" i="0" u="none" strike="noStrike" baseline="0" dirty="0">
                <a:latin typeface="TimesTen-Roman"/>
              </a:rPr>
              <a:t> </a:t>
            </a:r>
            <a:r>
              <a:rPr lang="en-US" sz="1800" b="0" i="0" u="none" strike="noStrike" baseline="0" dirty="0" err="1">
                <a:latin typeface="TimesTen-Roman"/>
              </a:rPr>
              <a:t>comparando</a:t>
            </a:r>
            <a:r>
              <a:rPr lang="en-US" sz="1800" b="0" i="0" u="none" strike="noStrike" baseline="0" dirty="0">
                <a:latin typeface="TimesTen-Roman"/>
              </a:rPr>
              <a:t> as </a:t>
            </a:r>
            <a:r>
              <a:rPr lang="en-US" sz="1800" b="0" i="0" u="none" strike="noStrike" baseline="0" dirty="0" err="1">
                <a:latin typeface="TimesTen-Roman"/>
              </a:rPr>
              <a:t>propriedades</a:t>
            </a:r>
            <a:r>
              <a:rPr lang="en-US" sz="1800" b="0" i="0" u="none" strike="noStrike" baseline="0" dirty="0">
                <a:latin typeface="TimesTen-Roman"/>
              </a:rPr>
              <a:t> das </a:t>
            </a:r>
            <a:r>
              <a:rPr lang="en-US" sz="1800" b="0" i="0" u="none" strike="noStrike" baseline="0" dirty="0" err="1">
                <a:latin typeface="TimesTen-Roman"/>
              </a:rPr>
              <a:t>duplas</a:t>
            </a:r>
            <a:r>
              <a:rPr lang="en-US" sz="1800" b="0" i="0" u="none" strike="noStrike" baseline="0" dirty="0">
                <a:latin typeface="TimesTen-Roman"/>
              </a:rPr>
              <a:t> </a:t>
            </a:r>
            <a:r>
              <a:rPr lang="en-US" sz="1800" b="0" i="0" u="none" strike="noStrike" baseline="0" dirty="0" err="1">
                <a:latin typeface="TimesTen-Roman"/>
              </a:rPr>
              <a:t>abaixo</a:t>
            </a:r>
            <a:r>
              <a:rPr lang="en-US" sz="1800" b="0" i="0" u="none" strike="noStrike" baseline="0" dirty="0">
                <a:latin typeface="TimesTen-Roman"/>
              </a:rPr>
              <a:t>: </a:t>
            </a:r>
          </a:p>
          <a:p>
            <a:pPr algn="l"/>
            <a:endParaRPr lang="en-US" sz="1800" b="0" i="0" u="none" strike="noStrike" baseline="0" dirty="0">
              <a:latin typeface="TimesTen-Roman"/>
            </a:endParaRPr>
          </a:p>
          <a:p>
            <a:pPr marL="342900" indent="-342900" algn="l">
              <a:buAutoNum type="alphaLcParenBoth"/>
            </a:pPr>
            <a:r>
              <a:rPr lang="en-US" sz="1800" b="0" i="0" u="none" strike="noStrike" baseline="0" dirty="0" err="1">
                <a:latin typeface="TimesTen-Roman"/>
              </a:rPr>
              <a:t>Metano</a:t>
            </a:r>
            <a:r>
              <a:rPr lang="en-US" sz="1800" b="0" i="0" u="none" strike="noStrike" baseline="0" dirty="0">
                <a:latin typeface="TimesTen-Roman"/>
              </a:rPr>
              <a:t> e </a:t>
            </a:r>
            <a:r>
              <a:rPr lang="en-US" sz="1800" b="0" i="0" u="none" strike="noStrike" baseline="0" dirty="0" err="1">
                <a:latin typeface="TimesTen-Roman"/>
              </a:rPr>
              <a:t>amônia</a:t>
            </a:r>
            <a:r>
              <a:rPr lang="en-US" sz="1800" b="0" i="0" u="none" strike="noStrike" baseline="0" dirty="0">
                <a:latin typeface="TimesTen-Roman"/>
              </a:rPr>
              <a:t> </a:t>
            </a:r>
          </a:p>
          <a:p>
            <a:pPr marL="342900" indent="-342900" algn="l">
              <a:buAutoNum type="alphaLcParenBoth"/>
            </a:pPr>
            <a:endParaRPr lang="en-US" dirty="0">
              <a:latin typeface="TimesTen-Roman"/>
            </a:endParaRPr>
          </a:p>
          <a:p>
            <a:pPr marL="342900" indent="-342900" algn="l">
              <a:buAutoNum type="alphaLcParenBoth"/>
            </a:pPr>
            <a:r>
              <a:rPr lang="pt-BR" sz="1800" b="0" i="0" u="none" strike="noStrike" baseline="0" dirty="0">
                <a:latin typeface="TimesTen-Roman"/>
              </a:rPr>
              <a:t>Eteno e </a:t>
            </a:r>
            <a:r>
              <a:rPr lang="pt-BR" sz="1800" b="0" i="0" u="none" strike="noStrike" baseline="0" dirty="0" err="1">
                <a:latin typeface="TimesTen-Roman"/>
              </a:rPr>
              <a:t>hydrazina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018C254-279B-4353-9883-BB6252DC8D7F}"/>
              </a:ext>
            </a:extLst>
          </p:cNvPr>
          <p:cNvSpPr txBox="1"/>
          <p:nvPr/>
        </p:nvSpPr>
        <p:spPr>
          <a:xfrm>
            <a:off x="782514" y="2806595"/>
            <a:ext cx="54776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 err="1">
                <a:latin typeface="TimesTen-Roman"/>
              </a:rPr>
              <a:t>Qdo</a:t>
            </a:r>
            <a:r>
              <a:rPr lang="en-US" sz="1800" b="0" i="0" u="none" strike="noStrike" baseline="0" dirty="0">
                <a:latin typeface="TimesTen-Roman"/>
              </a:rPr>
              <a:t> </a:t>
            </a:r>
            <a:r>
              <a:rPr lang="en-US" dirty="0">
                <a:latin typeface="TimesTen-Roman"/>
              </a:rPr>
              <a:t>NH</a:t>
            </a:r>
            <a:r>
              <a:rPr lang="en-US" baseline="-25000" dirty="0">
                <a:latin typeface="TimesTen-Roman"/>
              </a:rPr>
              <a:t>3</a:t>
            </a:r>
            <a:r>
              <a:rPr lang="en-US" dirty="0">
                <a:latin typeface="TimesTen-Roman"/>
              </a:rPr>
              <a:t> é </a:t>
            </a:r>
            <a:r>
              <a:rPr lang="en-US" dirty="0" err="1">
                <a:latin typeface="TimesTen-Roman"/>
              </a:rPr>
              <a:t>dissolvido</a:t>
            </a:r>
            <a:r>
              <a:rPr lang="en-US" dirty="0">
                <a:latin typeface="TimesTen-Roman"/>
              </a:rPr>
              <a:t> </a:t>
            </a:r>
            <a:r>
              <a:rPr lang="en-US" dirty="0" err="1">
                <a:latin typeface="TimesTen-Roman"/>
              </a:rPr>
              <a:t>em</a:t>
            </a:r>
            <a:r>
              <a:rPr lang="en-US" dirty="0">
                <a:latin typeface="TimesTen-Roman"/>
              </a:rPr>
              <a:t> </a:t>
            </a:r>
            <a:r>
              <a:rPr lang="en-US" dirty="0" err="1">
                <a:latin typeface="TimesTen-Roman"/>
              </a:rPr>
              <a:t>água</a:t>
            </a:r>
            <a:r>
              <a:rPr lang="en-US" dirty="0">
                <a:latin typeface="TimesTen-Roman"/>
              </a:rPr>
              <a:t>, a </a:t>
            </a:r>
            <a:r>
              <a:rPr lang="en-US" dirty="0" err="1">
                <a:latin typeface="TimesTen-Roman"/>
              </a:rPr>
              <a:t>solução</a:t>
            </a:r>
            <a:r>
              <a:rPr lang="en-US" dirty="0">
                <a:latin typeface="TimesTen-Roman"/>
              </a:rPr>
              <a:t> é </a:t>
            </a:r>
            <a:r>
              <a:rPr lang="en-US" dirty="0" err="1">
                <a:latin typeface="TimesTen-Roman"/>
              </a:rPr>
              <a:t>chamada</a:t>
            </a:r>
            <a:r>
              <a:rPr lang="en-US" dirty="0">
                <a:latin typeface="TimesTen-Roman"/>
              </a:rPr>
              <a:t> de </a:t>
            </a:r>
            <a:r>
              <a:rPr lang="en-US" dirty="0" err="1">
                <a:latin typeface="TimesTen-Roman"/>
              </a:rPr>
              <a:t>solução</a:t>
            </a:r>
            <a:r>
              <a:rPr lang="en-US" dirty="0">
                <a:latin typeface="TimesTen-Roman"/>
              </a:rPr>
              <a:t> de </a:t>
            </a:r>
            <a:r>
              <a:rPr lang="en-US" dirty="0" err="1">
                <a:latin typeface="TimesTen-Roman"/>
              </a:rPr>
              <a:t>hidróxido</a:t>
            </a:r>
            <a:r>
              <a:rPr lang="en-US" dirty="0">
                <a:latin typeface="TimesTen-Roman"/>
              </a:rPr>
              <a:t> de </a:t>
            </a:r>
            <a:r>
              <a:rPr lang="en-US" dirty="0" err="1">
                <a:latin typeface="TimesTen-Roman"/>
              </a:rPr>
              <a:t>amônia</a:t>
            </a:r>
            <a:r>
              <a:rPr lang="en-US" dirty="0">
                <a:latin typeface="TimesTen-Roman"/>
              </a:rPr>
              <a:t>. </a:t>
            </a:r>
            <a:r>
              <a:rPr lang="en-US" dirty="0" err="1">
                <a:latin typeface="TimesTen-Roman"/>
              </a:rPr>
              <a:t>Discuta</a:t>
            </a:r>
            <a:r>
              <a:rPr lang="en-US" dirty="0">
                <a:latin typeface="TimesTen-Roman"/>
              </a:rPr>
              <a:t> se </a:t>
            </a:r>
            <a:r>
              <a:rPr lang="en-US" dirty="0" err="1">
                <a:latin typeface="TimesTen-Roman"/>
              </a:rPr>
              <a:t>essa</a:t>
            </a:r>
            <a:r>
              <a:rPr lang="en-US" dirty="0">
                <a:latin typeface="TimesTen-Roman"/>
              </a:rPr>
              <a:t> </a:t>
            </a:r>
            <a:r>
              <a:rPr lang="en-US" dirty="0" err="1">
                <a:latin typeface="TimesTen-Roman"/>
              </a:rPr>
              <a:t>terminologia</a:t>
            </a:r>
            <a:r>
              <a:rPr lang="en-US" dirty="0">
                <a:latin typeface="TimesTen-Roman"/>
              </a:rPr>
              <a:t> é </a:t>
            </a:r>
            <a:r>
              <a:rPr lang="en-US" dirty="0" err="1">
                <a:latin typeface="TimesTen-Roman"/>
              </a:rPr>
              <a:t>adequada</a:t>
            </a:r>
            <a:r>
              <a:rPr lang="en-US" dirty="0">
                <a:latin typeface="TimesTen-Roman"/>
              </a:rPr>
              <a:t>. 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5747D7E-C576-4767-B8B2-96E294F69783}"/>
              </a:ext>
            </a:extLst>
          </p:cNvPr>
          <p:cNvSpPr txBox="1"/>
          <p:nvPr/>
        </p:nvSpPr>
        <p:spPr>
          <a:xfrm>
            <a:off x="782514" y="4125742"/>
            <a:ext cx="57325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dirty="0" err="1">
                <a:latin typeface="TimesTen-Roman"/>
              </a:rPr>
              <a:t>Discuta</a:t>
            </a:r>
            <a:r>
              <a:rPr lang="en-US" dirty="0">
                <a:latin typeface="TimesTen-Roman"/>
              </a:rPr>
              <a:t> as </a:t>
            </a:r>
            <a:r>
              <a:rPr lang="en-US" dirty="0" err="1">
                <a:latin typeface="TimesTen-Roman"/>
              </a:rPr>
              <a:t>semelhanças</a:t>
            </a:r>
            <a:r>
              <a:rPr lang="en-US" dirty="0">
                <a:latin typeface="TimesTen-Roman"/>
              </a:rPr>
              <a:t> e </a:t>
            </a:r>
            <a:r>
              <a:rPr lang="en-US" dirty="0" err="1">
                <a:latin typeface="TimesTen-Roman"/>
              </a:rPr>
              <a:t>diferenças</a:t>
            </a:r>
            <a:r>
              <a:rPr lang="en-US" dirty="0">
                <a:latin typeface="TimesTen-Roman"/>
              </a:rPr>
              <a:t> entre NH</a:t>
            </a:r>
            <a:r>
              <a:rPr lang="en-US" baseline="-25000" dirty="0">
                <a:latin typeface="TimesTen-Roman"/>
              </a:rPr>
              <a:t>4</a:t>
            </a:r>
            <a:r>
              <a:rPr lang="en-US" baseline="30000" dirty="0">
                <a:latin typeface="TimesTen-Roman"/>
              </a:rPr>
              <a:t>+</a:t>
            </a:r>
            <a:r>
              <a:rPr lang="en-US" dirty="0">
                <a:latin typeface="TimesTen-Roman"/>
              </a:rPr>
              <a:t> e cations de </a:t>
            </a:r>
            <a:r>
              <a:rPr lang="en-US" dirty="0" err="1">
                <a:latin typeface="TimesTen-Roman"/>
              </a:rPr>
              <a:t>metais</a:t>
            </a:r>
            <a:r>
              <a:rPr lang="en-US" dirty="0">
                <a:latin typeface="TimesTen-Roman"/>
              </a:rPr>
              <a:t> </a:t>
            </a:r>
            <a:r>
              <a:rPr lang="en-US" dirty="0" err="1">
                <a:latin typeface="TimesTen-Roman"/>
              </a:rPr>
              <a:t>alcalinos</a:t>
            </a:r>
            <a:r>
              <a:rPr lang="en-US" dirty="0">
                <a:latin typeface="TimesTen-Roman"/>
              </a:rPr>
              <a:t> 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BCF15C3-3310-4CCC-ABDB-6630D5295B92}"/>
              </a:ext>
            </a:extLst>
          </p:cNvPr>
          <p:cNvSpPr txBox="1"/>
          <p:nvPr/>
        </p:nvSpPr>
        <p:spPr>
          <a:xfrm>
            <a:off x="782514" y="53611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TimesTen-Roman"/>
              </a:rPr>
              <a:t>NF</a:t>
            </a:r>
            <a:r>
              <a:rPr lang="en-US" sz="1800" b="0" i="0" u="none" strike="noStrike" baseline="-25000" dirty="0">
                <a:latin typeface="TimesTen-Roman"/>
              </a:rPr>
              <a:t>3</a:t>
            </a:r>
            <a:r>
              <a:rPr lang="en-US" sz="1800" b="0" i="0" u="none" strike="noStrike" dirty="0">
                <a:latin typeface="TimesTen-Roman"/>
              </a:rPr>
              <a:t> (TE = </a:t>
            </a:r>
            <a:r>
              <a:rPr lang="en-US" sz="1800" b="0" i="0" u="none" strike="noStrike" baseline="0" dirty="0">
                <a:latin typeface="TimesTen-Roman"/>
              </a:rPr>
              <a:t> </a:t>
            </a:r>
            <a:r>
              <a:rPr lang="en-US" sz="1800" b="0" i="0" u="none" strike="noStrike" baseline="0" dirty="0">
                <a:latin typeface="MathematicalPiOTF1"/>
              </a:rPr>
              <a:t>-</a:t>
            </a:r>
            <a:r>
              <a:rPr lang="en-US" sz="1800" b="0" i="0" u="none" strike="noStrike" baseline="0" dirty="0">
                <a:latin typeface="TimesTen-Roman"/>
              </a:rPr>
              <a:t>129°C); NH</a:t>
            </a:r>
            <a:r>
              <a:rPr lang="en-US" sz="1800" b="0" i="0" u="none" strike="noStrike" baseline="-25000" dirty="0">
                <a:latin typeface="TimesTen-Roman"/>
              </a:rPr>
              <a:t>3</a:t>
            </a:r>
            <a:r>
              <a:rPr lang="en-US" sz="1800" b="0" i="0" u="none" strike="noStrike" dirty="0">
                <a:latin typeface="TimesTen-Roman"/>
              </a:rPr>
              <a:t> (TE = </a:t>
            </a:r>
            <a:r>
              <a:rPr lang="en-US" sz="1800" b="0" i="0" u="none" strike="noStrike" baseline="0" dirty="0">
                <a:latin typeface="TimesTen-Roman"/>
              </a:rPr>
              <a:t>-33°C). </a:t>
            </a:r>
            <a:endParaRPr lang="pt-BR" dirty="0">
              <a:latin typeface="TimesTen-Roman"/>
            </a:endParaRPr>
          </a:p>
          <a:p>
            <a:pPr algn="l"/>
            <a:r>
              <a:rPr lang="pt-BR" dirty="0">
                <a:latin typeface="TimesTen-Roman"/>
              </a:rPr>
              <a:t>Discuta a diferença.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618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36</a:t>
            </a:fld>
            <a:endParaRPr lang="pt-BR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41892" y="1888066"/>
            <a:ext cx="722524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Todos os elementos do grupo formam hidretos voláteis de fórmula MH</a:t>
            </a:r>
            <a:r>
              <a:rPr lang="pt-BR" altLang="pt-BR" baseline="-25000" dirty="0">
                <a:solidFill>
                  <a:schemeClr val="tx1"/>
                </a:solidFill>
                <a:latin typeface="+mj-lt"/>
              </a:rPr>
              <a:t>3 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(gases)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NH</a:t>
            </a:r>
            <a:r>
              <a:rPr lang="pt-BR" altLang="pt-BR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 – amônia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PH</a:t>
            </a:r>
            <a:r>
              <a:rPr lang="pt-BR" altLang="pt-BR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 – fosfina 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AsH</a:t>
            </a:r>
            <a:r>
              <a:rPr lang="pt-BR" altLang="pt-BR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 – arsina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SbH</a:t>
            </a:r>
            <a:r>
              <a:rPr lang="pt-BR" altLang="pt-BR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 – estibina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BiH</a:t>
            </a:r>
            <a:r>
              <a:rPr lang="pt-BR" altLang="pt-BR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 - </a:t>
            </a:r>
            <a:r>
              <a:rPr lang="pt-BR" altLang="pt-BR" dirty="0" err="1">
                <a:solidFill>
                  <a:schemeClr val="tx1"/>
                </a:solidFill>
                <a:latin typeface="+mj-lt"/>
              </a:rPr>
              <a:t>bismutina</a:t>
            </a:r>
            <a:endParaRPr lang="pt-BR" alt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533400" y="558799"/>
            <a:ext cx="1998134" cy="6434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  <a:latin typeface="+mj-lt"/>
              </a:rPr>
              <a:t>Hidretos</a:t>
            </a:r>
            <a:endParaRPr lang="pt-BR" altLang="pt-BR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63393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37</a:t>
            </a:fld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3400" y="558799"/>
            <a:ext cx="1998134" cy="6434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amônia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748031" y="1488947"/>
            <a:ext cx="1334769" cy="1465920"/>
            <a:chOff x="4627668" y="2298973"/>
            <a:chExt cx="2280073" cy="2339173"/>
          </a:xfrm>
        </p:grpSpPr>
        <p:pic>
          <p:nvPicPr>
            <p:cNvPr id="8" name="Picture 6" descr="Imagem relaciona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2866" y="2811251"/>
              <a:ext cx="2174875" cy="1826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Resultado de imagem para ammoni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7668" y="2298973"/>
              <a:ext cx="2171700" cy="2054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CaixaDeTexto 13"/>
          <p:cNvSpPr txBox="1"/>
          <p:nvPr/>
        </p:nvSpPr>
        <p:spPr>
          <a:xfrm>
            <a:off x="2232268" y="679573"/>
            <a:ext cx="653919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/>
              <a:t>Pontes de </a:t>
            </a:r>
            <a:r>
              <a:rPr lang="en-US" sz="2000" dirty="0" err="1"/>
              <a:t>Hidrogênio</a:t>
            </a:r>
            <a:r>
              <a:rPr lang="en-US" sz="2000" dirty="0"/>
              <a:t> (</a:t>
            </a:r>
            <a:r>
              <a:rPr lang="en-US" sz="2000" dirty="0" err="1"/>
              <a:t>amônia</a:t>
            </a:r>
            <a:r>
              <a:rPr lang="en-US" sz="2000" dirty="0"/>
              <a:t> </a:t>
            </a:r>
            <a:r>
              <a:rPr lang="en-US" sz="2000" dirty="0" err="1"/>
              <a:t>líquida</a:t>
            </a:r>
            <a:r>
              <a:rPr lang="en-US" sz="2000" dirty="0"/>
              <a:t>), TE = -33</a:t>
            </a:r>
            <a:r>
              <a:rPr lang="en-US" sz="2000" baseline="30000" dirty="0"/>
              <a:t>0</a:t>
            </a:r>
            <a:r>
              <a:rPr lang="en-US" sz="2000" dirty="0"/>
              <a:t>C;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Solúvel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água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Atua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base de Lewis (base dura) (H</a:t>
            </a:r>
            <a:r>
              <a:rPr lang="en-US" sz="2000" baseline="30000" dirty="0"/>
              <a:t>+</a:t>
            </a:r>
            <a:r>
              <a:rPr lang="en-US" sz="2000" dirty="0"/>
              <a:t> e </a:t>
            </a:r>
            <a:r>
              <a:rPr lang="en-US" sz="2000" dirty="0" err="1"/>
              <a:t>metais</a:t>
            </a:r>
            <a:r>
              <a:rPr lang="en-US" sz="2000" dirty="0"/>
              <a:t> de </a:t>
            </a:r>
            <a:r>
              <a:rPr lang="en-US" sz="2000" dirty="0" err="1"/>
              <a:t>transição</a:t>
            </a:r>
            <a:r>
              <a:rPr lang="en-US" sz="2000" dirty="0"/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Obtido</a:t>
            </a:r>
            <a:r>
              <a:rPr lang="en-US" sz="2000" dirty="0"/>
              <a:t> pela </a:t>
            </a:r>
            <a:r>
              <a:rPr lang="en-US" sz="2000" dirty="0" err="1"/>
              <a:t>liquefação</a:t>
            </a:r>
            <a:r>
              <a:rPr lang="en-US" sz="2000" dirty="0"/>
              <a:t> de </a:t>
            </a:r>
            <a:r>
              <a:rPr lang="en-US" sz="2000" dirty="0" err="1"/>
              <a:t>amônia</a:t>
            </a:r>
            <a:r>
              <a:rPr lang="en-US" sz="2000" dirty="0"/>
              <a:t> </a:t>
            </a:r>
            <a:r>
              <a:rPr lang="en-US" sz="2000" dirty="0" err="1"/>
              <a:t>oriunda</a:t>
            </a:r>
            <a:r>
              <a:rPr lang="en-US" sz="2000" dirty="0"/>
              <a:t> da </a:t>
            </a:r>
            <a:r>
              <a:rPr lang="en-US" sz="2000" dirty="0" err="1"/>
              <a:t>reação</a:t>
            </a:r>
            <a:r>
              <a:rPr lang="en-US" sz="2000" dirty="0"/>
              <a:t> entre N</a:t>
            </a:r>
            <a:r>
              <a:rPr lang="en-US" sz="2000" baseline="-25000" dirty="0"/>
              <a:t>2</a:t>
            </a:r>
            <a:r>
              <a:rPr lang="en-US" sz="2000" dirty="0"/>
              <a:t> e O</a:t>
            </a:r>
            <a:r>
              <a:rPr lang="en-US" sz="2000" baseline="-25000" dirty="0"/>
              <a:t>2</a:t>
            </a:r>
            <a:r>
              <a:rPr lang="en-US" sz="2000" dirty="0"/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Usada</a:t>
            </a:r>
            <a:r>
              <a:rPr lang="en-US" sz="2000" dirty="0"/>
              <a:t> para </a:t>
            </a:r>
            <a:r>
              <a:rPr lang="en-US" sz="2000" dirty="0" err="1"/>
              <a:t>produzir</a:t>
            </a:r>
            <a:r>
              <a:rPr lang="en-US" sz="2000" dirty="0"/>
              <a:t> sais de </a:t>
            </a:r>
            <a:r>
              <a:rPr lang="en-US" sz="2000" dirty="0" err="1"/>
              <a:t>amônio</a:t>
            </a:r>
            <a:r>
              <a:rPr lang="en-US" sz="2000" dirty="0"/>
              <a:t> (NH</a:t>
            </a:r>
            <a:r>
              <a:rPr lang="en-US" sz="2000" baseline="-25000" dirty="0"/>
              <a:t>4</a:t>
            </a:r>
            <a:r>
              <a:rPr lang="en-US" sz="2000" baseline="30000" dirty="0"/>
              <a:t>+</a:t>
            </a:r>
            <a:r>
              <a:rPr lang="en-US" sz="2000" dirty="0"/>
              <a:t>, </a:t>
            </a:r>
            <a:r>
              <a:rPr lang="en-US" sz="2000" dirty="0" err="1"/>
              <a:t>semelhante</a:t>
            </a:r>
            <a:r>
              <a:rPr lang="en-US" sz="2000" dirty="0"/>
              <a:t> a K</a:t>
            </a:r>
            <a:r>
              <a:rPr lang="en-US" sz="2000" baseline="30000" dirty="0"/>
              <a:t>+</a:t>
            </a:r>
            <a:r>
              <a:rPr lang="en-US" sz="2000" dirty="0"/>
              <a:t>);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 err="1"/>
              <a:t>Importante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indústria</a:t>
            </a:r>
            <a:r>
              <a:rPr lang="en-US" sz="2000" dirty="0"/>
              <a:t> de </a:t>
            </a:r>
            <a:r>
              <a:rPr lang="en-US" sz="2000" dirty="0" err="1"/>
              <a:t>fertilizante</a:t>
            </a:r>
            <a:r>
              <a:rPr lang="en-US" sz="2000" dirty="0"/>
              <a:t> e </a:t>
            </a:r>
            <a:r>
              <a:rPr lang="en-US" sz="2000" dirty="0" err="1"/>
              <a:t>explosivos</a:t>
            </a:r>
            <a:endParaRPr lang="en-US" sz="2000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000" dirty="0"/>
          </a:p>
          <a:p>
            <a:pPr lvl="1">
              <a:lnSpc>
                <a:spcPct val="150000"/>
              </a:lnSpc>
            </a:pPr>
            <a:r>
              <a:rPr lang="en-US" sz="2000" dirty="0"/>
              <a:t>NH</a:t>
            </a:r>
            <a:r>
              <a:rPr lang="en-US" sz="2000" baseline="-25000" dirty="0"/>
              <a:t>4</a:t>
            </a:r>
            <a:r>
              <a:rPr lang="en-US" sz="2000" dirty="0"/>
              <a:t>NO</a:t>
            </a:r>
            <a:r>
              <a:rPr lang="en-US" sz="2000" baseline="-25000" dirty="0"/>
              <a:t>3</a:t>
            </a:r>
            <a:r>
              <a:rPr lang="en-US" sz="2000" dirty="0"/>
              <a:t> (s) </a:t>
            </a:r>
            <a:r>
              <a:rPr lang="en-US" sz="2000" dirty="0">
                <a:sym typeface="Symbol" panose="05050102010706020507" pitchFamily="18" charset="2"/>
              </a:rPr>
              <a:t></a:t>
            </a:r>
            <a:r>
              <a:rPr lang="en-US" sz="2000" dirty="0"/>
              <a:t> 2 N</a:t>
            </a:r>
            <a:r>
              <a:rPr lang="en-US" sz="2000" baseline="-25000" dirty="0"/>
              <a:t>2</a:t>
            </a:r>
            <a:r>
              <a:rPr lang="en-US" sz="2000" dirty="0"/>
              <a:t>(g) + O</a:t>
            </a:r>
            <a:r>
              <a:rPr lang="en-US" sz="2000" baseline="-25000" dirty="0"/>
              <a:t>2</a:t>
            </a:r>
            <a:r>
              <a:rPr lang="en-US" sz="2000" dirty="0"/>
              <a:t>(g) + 4 H</a:t>
            </a:r>
            <a:r>
              <a:rPr lang="en-US" sz="2000" baseline="-25000" dirty="0"/>
              <a:t>2</a:t>
            </a:r>
            <a:r>
              <a:rPr lang="en-US" sz="2000" dirty="0"/>
              <a:t>O (g)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  200 cm</a:t>
            </a:r>
            <a:r>
              <a:rPr lang="en-US" sz="2000" baseline="30000" dirty="0"/>
              <a:t>3</a:t>
            </a:r>
            <a:r>
              <a:rPr lang="en-US" sz="2000" dirty="0"/>
              <a:t>                         140 dm</a:t>
            </a:r>
            <a:r>
              <a:rPr lang="en-US" sz="2000" baseline="30000" dirty="0"/>
              <a:t>3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6630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38</a:t>
            </a:fld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3400" y="558799"/>
            <a:ext cx="1998134" cy="6434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amônia</a:t>
            </a:r>
          </a:p>
        </p:txBody>
      </p:sp>
      <p:grpSp>
        <p:nvGrpSpPr>
          <p:cNvPr id="13" name="Grupo 12"/>
          <p:cNvGrpSpPr/>
          <p:nvPr/>
        </p:nvGrpSpPr>
        <p:grpSpPr>
          <a:xfrm>
            <a:off x="748031" y="1488946"/>
            <a:ext cx="2280073" cy="2339173"/>
            <a:chOff x="1272964" y="2301746"/>
            <a:chExt cx="2280073" cy="2339173"/>
          </a:xfrm>
        </p:grpSpPr>
        <p:grpSp>
          <p:nvGrpSpPr>
            <p:cNvPr id="7" name="Grupo 6"/>
            <p:cNvGrpSpPr/>
            <p:nvPr/>
          </p:nvGrpSpPr>
          <p:grpSpPr>
            <a:xfrm>
              <a:off x="1272964" y="2301746"/>
              <a:ext cx="2280073" cy="2339173"/>
              <a:chOff x="4627668" y="2298973"/>
              <a:chExt cx="2280073" cy="2339173"/>
            </a:xfrm>
          </p:grpSpPr>
          <p:pic>
            <p:nvPicPr>
              <p:cNvPr id="8" name="Picture 6" descr="Imagem relacionada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2866" y="2811251"/>
                <a:ext cx="2174875" cy="18268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 descr="Resultado de imagem para ammonia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7668" y="2298973"/>
                <a:ext cx="2171700" cy="20540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upo 11"/>
            <p:cNvGrpSpPr/>
            <p:nvPr/>
          </p:nvGrpSpPr>
          <p:grpSpPr>
            <a:xfrm>
              <a:off x="2413001" y="2946400"/>
              <a:ext cx="994621" cy="871492"/>
              <a:chOff x="2413001" y="2946400"/>
              <a:chExt cx="994621" cy="871492"/>
            </a:xfrm>
          </p:grpSpPr>
          <p:sp>
            <p:nvSpPr>
              <p:cNvPr id="3" name="CaixaDeTexto 2"/>
              <p:cNvSpPr txBox="1"/>
              <p:nvPr/>
            </p:nvSpPr>
            <p:spPr>
              <a:xfrm>
                <a:off x="2413001" y="2946401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sym typeface="Symbol" panose="05050102010706020507" pitchFamily="18" charset="2"/>
                  </a:rPr>
                  <a:t></a:t>
                </a:r>
                <a:r>
                  <a:rPr 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−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2979300" y="3338433"/>
                <a:ext cx="4283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ym typeface="Symbol" panose="05050102010706020507" pitchFamily="18" charset="2"/>
                  </a:rPr>
                  <a:t>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+</a:t>
                </a:r>
                <a:endParaRPr lang="en-US" dirty="0"/>
              </a:p>
            </p:txBody>
          </p:sp>
          <p:sp>
            <p:nvSpPr>
              <p:cNvPr id="4" name="Elipse 3"/>
              <p:cNvSpPr/>
              <p:nvPr/>
            </p:nvSpPr>
            <p:spPr>
              <a:xfrm>
                <a:off x="2413001" y="2946400"/>
                <a:ext cx="457926" cy="524933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2910311" y="3292959"/>
                <a:ext cx="457926" cy="524933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973" y="2294467"/>
            <a:ext cx="5464686" cy="3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177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39</a:t>
            </a:fld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3400" y="558799"/>
            <a:ext cx="3716868" cy="85513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Outros hidretos de nitrogênio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18744" y="2157764"/>
            <a:ext cx="2940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Hidrazina</a:t>
            </a:r>
            <a:r>
              <a:rPr lang="en-US" sz="2400" dirty="0"/>
              <a:t> e </a:t>
            </a:r>
            <a:r>
              <a:rPr lang="en-US" sz="2400" dirty="0" err="1"/>
              <a:t>derivados</a:t>
            </a:r>
            <a:r>
              <a:rPr lang="en-US" sz="2400" dirty="0"/>
              <a:t> </a:t>
            </a:r>
          </a:p>
          <a:p>
            <a:r>
              <a:rPr lang="en-US" sz="2400" dirty="0"/>
              <a:t>de </a:t>
            </a:r>
            <a:r>
              <a:rPr lang="en-US" sz="2400" dirty="0" err="1"/>
              <a:t>hidrazina</a:t>
            </a:r>
            <a:endParaRPr lang="en-US" sz="2400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5442223" y="2374281"/>
            <a:ext cx="1914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Hidroxilamina</a:t>
            </a:r>
            <a:endParaRPr lang="en-US" sz="2400" dirty="0"/>
          </a:p>
        </p:txBody>
      </p:sp>
      <p:grpSp>
        <p:nvGrpSpPr>
          <p:cNvPr id="42" name="Grupo 41"/>
          <p:cNvGrpSpPr/>
          <p:nvPr/>
        </p:nvGrpSpPr>
        <p:grpSpPr>
          <a:xfrm>
            <a:off x="5658267" y="2937276"/>
            <a:ext cx="2032073" cy="2100996"/>
            <a:chOff x="5555719" y="1691951"/>
            <a:chExt cx="2032073" cy="2100996"/>
          </a:xfrm>
        </p:grpSpPr>
        <p:pic>
          <p:nvPicPr>
            <p:cNvPr id="45062" name="Picture 6" descr="Resultado de imagem para hydroxylamin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5719" y="1730880"/>
              <a:ext cx="2032073" cy="2062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CaixaDeTexto 37"/>
            <p:cNvSpPr txBox="1"/>
            <p:nvPr/>
          </p:nvSpPr>
          <p:spPr>
            <a:xfrm>
              <a:off x="6109688" y="2449517"/>
              <a:ext cx="4491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N</a:t>
              </a:r>
            </a:p>
          </p:txBody>
        </p:sp>
        <p:cxnSp>
          <p:nvCxnSpPr>
            <p:cNvPr id="39" name="Conector reto 38"/>
            <p:cNvCxnSpPr/>
            <p:nvPr/>
          </p:nvCxnSpPr>
          <p:spPr>
            <a:xfrm flipV="1">
              <a:off x="6558850" y="2673531"/>
              <a:ext cx="425424" cy="89183"/>
            </a:xfrm>
            <a:prstGeom prst="line">
              <a:avLst/>
            </a:prstGeom>
            <a:ln w="25400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ixaDeTexto 40"/>
            <p:cNvSpPr txBox="1"/>
            <p:nvPr/>
          </p:nvSpPr>
          <p:spPr>
            <a:xfrm>
              <a:off x="6984274" y="2350585"/>
              <a:ext cx="4571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</a:rPr>
                <a:t>O</a:t>
              </a:r>
            </a:p>
          </p:txBody>
        </p:sp>
        <p:cxnSp>
          <p:nvCxnSpPr>
            <p:cNvPr id="36" name="Conector reto 35"/>
            <p:cNvCxnSpPr/>
            <p:nvPr/>
          </p:nvCxnSpPr>
          <p:spPr>
            <a:xfrm flipV="1">
              <a:off x="7204151" y="2177143"/>
              <a:ext cx="50087" cy="267220"/>
            </a:xfrm>
            <a:prstGeom prst="line">
              <a:avLst/>
            </a:prstGeom>
            <a:ln w="285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CaixaDeTexto 44"/>
            <p:cNvSpPr txBox="1"/>
            <p:nvPr/>
          </p:nvSpPr>
          <p:spPr>
            <a:xfrm>
              <a:off x="5555719" y="2741904"/>
              <a:ext cx="4491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H</a:t>
              </a:r>
            </a:p>
          </p:txBody>
        </p:sp>
        <p:sp>
          <p:nvSpPr>
            <p:cNvPr id="46" name="CaixaDeTexto 45"/>
            <p:cNvSpPr txBox="1"/>
            <p:nvPr/>
          </p:nvSpPr>
          <p:spPr>
            <a:xfrm>
              <a:off x="6347174" y="3135746"/>
              <a:ext cx="4491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H</a:t>
              </a: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7088627" y="1691951"/>
              <a:ext cx="4491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H</a:t>
              </a:r>
            </a:p>
          </p:txBody>
        </p:sp>
        <p:sp>
          <p:nvSpPr>
            <p:cNvPr id="48" name="Triângulo isósceles 47"/>
            <p:cNvSpPr/>
            <p:nvPr/>
          </p:nvSpPr>
          <p:spPr>
            <a:xfrm rot="4763150">
              <a:off x="6321622" y="3004745"/>
              <a:ext cx="294903" cy="160546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iângulo isósceles 48"/>
            <p:cNvSpPr/>
            <p:nvPr/>
          </p:nvSpPr>
          <p:spPr>
            <a:xfrm rot="20963689">
              <a:off x="5864385" y="2871625"/>
              <a:ext cx="272328" cy="133238"/>
            </a:xfrm>
            <a:prstGeom prst="triangle">
              <a:avLst>
                <a:gd name="adj" fmla="val 100000"/>
              </a:avLst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upo 51"/>
          <p:cNvGrpSpPr/>
          <p:nvPr/>
        </p:nvGrpSpPr>
        <p:grpSpPr>
          <a:xfrm>
            <a:off x="1021212" y="2801832"/>
            <a:ext cx="2316480" cy="1986829"/>
            <a:chOff x="1021212" y="2801832"/>
            <a:chExt cx="2316480" cy="1986829"/>
          </a:xfrm>
        </p:grpSpPr>
        <p:grpSp>
          <p:nvGrpSpPr>
            <p:cNvPr id="33" name="Grupo 32"/>
            <p:cNvGrpSpPr/>
            <p:nvPr/>
          </p:nvGrpSpPr>
          <p:grpSpPr>
            <a:xfrm>
              <a:off x="1021212" y="2801832"/>
              <a:ext cx="2316480" cy="1986829"/>
              <a:chOff x="805453" y="2120304"/>
              <a:chExt cx="2316480" cy="1986829"/>
            </a:xfrm>
          </p:grpSpPr>
          <p:pic>
            <p:nvPicPr>
              <p:cNvPr id="45058" name="Picture 2" descr="Resultado de imagem para hydrazin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453" y="2163396"/>
                <a:ext cx="2316480" cy="19437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5" name="Grupo 14"/>
              <p:cNvGrpSpPr/>
              <p:nvPr/>
            </p:nvGrpSpPr>
            <p:grpSpPr>
              <a:xfrm>
                <a:off x="1253051" y="2639594"/>
                <a:ext cx="1260800" cy="726919"/>
                <a:chOff x="4372097" y="2761836"/>
                <a:chExt cx="1260800" cy="726919"/>
              </a:xfrm>
            </p:grpSpPr>
            <p:sp>
              <p:nvSpPr>
                <p:cNvPr id="4" name="CaixaDeTexto 3"/>
                <p:cNvSpPr txBox="1"/>
                <p:nvPr/>
              </p:nvSpPr>
              <p:spPr>
                <a:xfrm>
                  <a:off x="4372097" y="2761836"/>
                  <a:ext cx="44916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</a:rPr>
                    <a:t>N</a:t>
                  </a:r>
                </a:p>
              </p:txBody>
            </p:sp>
            <p:cxnSp>
              <p:nvCxnSpPr>
                <p:cNvPr id="9" name="Conector reto 8"/>
                <p:cNvCxnSpPr/>
                <p:nvPr/>
              </p:nvCxnSpPr>
              <p:spPr>
                <a:xfrm>
                  <a:off x="4734573" y="3058422"/>
                  <a:ext cx="500656" cy="137946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CaixaDeTexto 19"/>
                <p:cNvSpPr txBox="1"/>
                <p:nvPr/>
              </p:nvSpPr>
              <p:spPr>
                <a:xfrm>
                  <a:off x="5183735" y="2903980"/>
                  <a:ext cx="449162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dirty="0">
                      <a:solidFill>
                        <a:schemeClr val="bg1"/>
                      </a:solidFill>
                    </a:rPr>
                    <a:t>N</a:t>
                  </a:r>
                </a:p>
              </p:txBody>
            </p:sp>
          </p:grpSp>
          <p:sp>
            <p:nvSpPr>
              <p:cNvPr id="26" name="CaixaDeTexto 25"/>
              <p:cNvSpPr txBox="1"/>
              <p:nvPr/>
            </p:nvSpPr>
            <p:spPr>
              <a:xfrm>
                <a:off x="896443" y="2120304"/>
                <a:ext cx="4491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H</a:t>
                </a:r>
              </a:p>
            </p:txBody>
          </p:sp>
          <p:sp>
            <p:nvSpPr>
              <p:cNvPr id="27" name="CaixaDeTexto 26"/>
              <p:cNvSpPr txBox="1"/>
              <p:nvPr/>
            </p:nvSpPr>
            <p:spPr>
              <a:xfrm>
                <a:off x="954143" y="3177621"/>
                <a:ext cx="4491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H</a:t>
                </a:r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2672771" y="2948798"/>
                <a:ext cx="4491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H</a:t>
                </a:r>
              </a:p>
            </p:txBody>
          </p:sp>
          <p:sp>
            <p:nvSpPr>
              <p:cNvPr id="29" name="CaixaDeTexto 28"/>
              <p:cNvSpPr txBox="1"/>
              <p:nvPr/>
            </p:nvSpPr>
            <p:spPr>
              <a:xfrm>
                <a:off x="1983959" y="3460848"/>
                <a:ext cx="4491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/>
                  <a:t>H</a:t>
                </a:r>
              </a:p>
            </p:txBody>
          </p:sp>
          <p:sp>
            <p:nvSpPr>
              <p:cNvPr id="30" name="Triângulo isósceles 29"/>
              <p:cNvSpPr/>
              <p:nvPr/>
            </p:nvSpPr>
            <p:spPr>
              <a:xfrm rot="6063295">
                <a:off x="2052560" y="3327627"/>
                <a:ext cx="432390" cy="93000"/>
              </a:xfrm>
              <a:prstGeom prst="triangle">
                <a:avLst>
                  <a:gd name="adj" fmla="val 10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riângulo isósceles 30"/>
              <p:cNvSpPr/>
              <p:nvPr/>
            </p:nvSpPr>
            <p:spPr>
              <a:xfrm rot="1298132">
                <a:off x="2434453" y="3081102"/>
                <a:ext cx="326605" cy="128943"/>
              </a:xfrm>
              <a:prstGeom prst="triangle">
                <a:avLst>
                  <a:gd name="adj" fmla="val 100000"/>
                </a:avLst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4" name="Conector reto 43"/>
            <p:cNvCxnSpPr/>
            <p:nvPr/>
          </p:nvCxnSpPr>
          <p:spPr>
            <a:xfrm>
              <a:off x="1436914" y="3265714"/>
              <a:ext cx="182150" cy="197552"/>
            </a:xfrm>
            <a:prstGeom prst="line">
              <a:avLst/>
            </a:prstGeom>
            <a:ln w="22225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53"/>
            <p:cNvCxnSpPr/>
            <p:nvPr/>
          </p:nvCxnSpPr>
          <p:spPr>
            <a:xfrm flipH="1">
              <a:off x="1480457" y="3837032"/>
              <a:ext cx="138607" cy="195037"/>
            </a:xfrm>
            <a:prstGeom prst="line">
              <a:avLst/>
            </a:prstGeom>
            <a:ln w="22225">
              <a:solidFill>
                <a:schemeClr val="bg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1298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</a:t>
            </a:fld>
            <a:endParaRPr lang="pt-BR"/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334186" y="1495986"/>
            <a:ext cx="3461493" cy="521032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Propriedades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Gerais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365865"/>
              </p:ext>
            </p:extLst>
          </p:nvPr>
        </p:nvGraphicFramePr>
        <p:xfrm>
          <a:off x="1320800" y="2582334"/>
          <a:ext cx="6095999" cy="274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8120">
                <a:tc rowSpan="2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j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j-lt"/>
                        </a:rPr>
                        <a:t>RC</a:t>
                      </a:r>
                      <a:r>
                        <a:rPr lang="en-US" sz="2000" b="0" baseline="0" dirty="0">
                          <a:latin typeface="+mj-lt"/>
                        </a:rPr>
                        <a:t> / </a:t>
                      </a:r>
                      <a:r>
                        <a:rPr lang="en-US" sz="2000" b="0" baseline="0" dirty="0">
                          <a:latin typeface="+mj-lt"/>
                          <a:cs typeface="Times New Roman" panose="02020603050405020304" pitchFamily="18" charset="0"/>
                        </a:rPr>
                        <a:t>Å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+mj-lt"/>
                        </a:rPr>
                        <a:t>En</a:t>
                      </a:r>
                      <a:r>
                        <a:rPr lang="en-US" sz="1800" b="0" dirty="0">
                          <a:latin typeface="+mj-lt"/>
                        </a:rPr>
                        <a:t>. de </a:t>
                      </a:r>
                      <a:r>
                        <a:rPr lang="en-US" sz="1800" b="0" dirty="0" err="1">
                          <a:latin typeface="+mj-lt"/>
                        </a:rPr>
                        <a:t>Ionização</a:t>
                      </a:r>
                      <a:r>
                        <a:rPr lang="en-US" sz="1800" b="0" dirty="0">
                          <a:latin typeface="+mj-lt"/>
                        </a:rPr>
                        <a:t> / kJmol</a:t>
                      </a:r>
                      <a:r>
                        <a:rPr lang="en-US" sz="1800" b="0" baseline="30000" dirty="0">
                          <a:latin typeface="+mj-lt"/>
                        </a:rPr>
                        <a:t>-1</a:t>
                      </a:r>
                      <a:endParaRPr lang="en-US" sz="1800" b="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j-lt"/>
                          <a:sym typeface="Symbol" panose="05050102010706020507" pitchFamily="18" charset="2"/>
                        </a:rPr>
                        <a:t></a:t>
                      </a:r>
                      <a:r>
                        <a:rPr lang="en-US" sz="2000" b="0" baseline="-25000" dirty="0">
                          <a:latin typeface="+mj-lt"/>
                          <a:sym typeface="Symbol" panose="05050102010706020507" pitchFamily="18" charset="2"/>
                        </a:rPr>
                        <a:t>P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latin typeface="+mj-lt"/>
                        </a:rPr>
                        <a:t>Abun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j-lt"/>
                        </a:rPr>
                        <a:t>1</a:t>
                      </a:r>
                      <a:r>
                        <a:rPr lang="en-US" sz="2000" b="0" u="sng" baseline="30000" dirty="0">
                          <a:latin typeface="+mj-lt"/>
                        </a:rPr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u="sng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000" b="0" u="sng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marT="45729" marB="45729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0,74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1403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2857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4578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3,0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46,3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</a:p>
                  </a:txBody>
                  <a:tcPr marT="45729" marB="45729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1,10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1012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1897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2910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2,1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1180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As</a:t>
                      </a:r>
                    </a:p>
                  </a:txBody>
                  <a:tcPr marT="45729" marB="45729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1,21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947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1950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2732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2,0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Sb</a:t>
                      </a:r>
                    </a:p>
                  </a:txBody>
                  <a:tcPr marT="45729" marB="45729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1,41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834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1590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2440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1,9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</a:t>
                      </a:r>
                    </a:p>
                  </a:txBody>
                  <a:tcPr marT="45729" marB="45729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1,52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703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1610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2467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1,9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0,2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Elipse 20"/>
          <p:cNvSpPr/>
          <p:nvPr/>
        </p:nvSpPr>
        <p:spPr>
          <a:xfrm>
            <a:off x="5638800" y="3124245"/>
            <a:ext cx="922867" cy="22690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368E006E-63E5-4B47-855B-C414B7B37FAA}"/>
              </a:ext>
            </a:extLst>
          </p:cNvPr>
          <p:cNvSpPr/>
          <p:nvPr/>
        </p:nvSpPr>
        <p:spPr>
          <a:xfrm>
            <a:off x="2142067" y="3145457"/>
            <a:ext cx="922867" cy="226906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1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40</a:t>
            </a:fld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3400" y="558799"/>
            <a:ext cx="3716868" cy="85513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Outros hidretos de nitrogênio</a:t>
            </a: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716969"/>
              </p:ext>
            </p:extLst>
          </p:nvPr>
        </p:nvGraphicFramePr>
        <p:xfrm>
          <a:off x="533400" y="1806998"/>
          <a:ext cx="8339668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8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9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Fórmula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Nome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basicidade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NOX; N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+mj-lt"/>
                        </a:rPr>
                        <a:t>Líquido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NH</a:t>
                      </a:r>
                      <a:r>
                        <a:rPr kumimoji="0" lang="pt-BR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/gás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Amônia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pK</a:t>
                      </a:r>
                      <a:r>
                        <a:rPr kumimoji="0" lang="pt-BR" sz="24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</a:t>
                      </a: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= 4,75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- 3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&lt; - 33</a:t>
                      </a:r>
                      <a:r>
                        <a:rPr lang="en-US" sz="2400" baseline="30000" dirty="0">
                          <a:latin typeface="+mj-lt"/>
                        </a:rPr>
                        <a:t>0</a:t>
                      </a:r>
                      <a:r>
                        <a:rPr lang="en-US" sz="2400" baseline="0" dirty="0">
                          <a:latin typeface="+mj-lt"/>
                        </a:rPr>
                        <a:t>C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kumimoji="0" lang="pt-BR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</a:t>
                      </a:r>
                      <a:r>
                        <a:rPr kumimoji="0" lang="pt-BR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/ líquido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Hidrazina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7,93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- 2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2-114</a:t>
                      </a:r>
                      <a:r>
                        <a:rPr lang="en-US" sz="2400" baseline="30000" dirty="0">
                          <a:latin typeface="+mj-lt"/>
                        </a:rPr>
                        <a:t>0</a:t>
                      </a:r>
                      <a:r>
                        <a:rPr lang="en-US" sz="2400" baseline="0" dirty="0">
                          <a:latin typeface="+mj-lt"/>
                        </a:rPr>
                        <a:t>C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NH</a:t>
                      </a:r>
                      <a:r>
                        <a:rPr kumimoji="0" lang="pt-BR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OH/ sólido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Hidroxilamina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8,18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- 1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&gt; 32</a:t>
                      </a:r>
                      <a:r>
                        <a:rPr lang="en-US" sz="2400" baseline="30000" dirty="0">
                          <a:latin typeface="+mj-lt"/>
                        </a:rPr>
                        <a:t>0</a:t>
                      </a:r>
                      <a:r>
                        <a:rPr lang="en-US" sz="2400" baseline="0" dirty="0">
                          <a:latin typeface="+mj-lt"/>
                        </a:rPr>
                        <a:t>C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" name="Picture 47" descr="F20-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029" y="4693087"/>
            <a:ext cx="1251689" cy="181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aixaDeTexto 21"/>
          <p:cNvSpPr txBox="1"/>
          <p:nvPr/>
        </p:nvSpPr>
        <p:spPr>
          <a:xfrm>
            <a:off x="357775" y="3886849"/>
            <a:ext cx="67624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/>
              <a:t>Hidrazina</a:t>
            </a:r>
            <a:r>
              <a:rPr lang="en-US" sz="2000" dirty="0"/>
              <a:t> e </a:t>
            </a:r>
            <a:r>
              <a:rPr lang="en-US" sz="2000" dirty="0" err="1"/>
              <a:t>hidroxilamina</a:t>
            </a:r>
            <a:r>
              <a:rPr lang="en-US" sz="2000" dirty="0"/>
              <a:t> </a:t>
            </a:r>
            <a:r>
              <a:rPr lang="en-US" sz="2000" dirty="0" err="1"/>
              <a:t>são</a:t>
            </a:r>
            <a:r>
              <a:rPr lang="en-US" sz="2000" dirty="0"/>
              <a:t> bases </a:t>
            </a:r>
            <a:r>
              <a:rPr lang="en-US" sz="2000" dirty="0" err="1"/>
              <a:t>mais</a:t>
            </a:r>
            <a:r>
              <a:rPr lang="en-US" sz="2000" dirty="0"/>
              <a:t> fracas que </a:t>
            </a:r>
            <a:r>
              <a:rPr lang="en-US" sz="2000" dirty="0" err="1"/>
              <a:t>amônia</a:t>
            </a:r>
            <a:r>
              <a:rPr lang="en-US" sz="2000" dirty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/>
              <a:t>Hidrazina</a:t>
            </a:r>
            <a:r>
              <a:rPr lang="en-US" sz="2000" dirty="0"/>
              <a:t> </a:t>
            </a:r>
            <a:r>
              <a:rPr lang="en-US" sz="2000" dirty="0" err="1"/>
              <a:t>pode</a:t>
            </a:r>
            <a:r>
              <a:rPr lang="en-US" sz="2000" dirty="0"/>
              <a:t> </a:t>
            </a:r>
            <a:r>
              <a:rPr lang="en-US" sz="2000" dirty="0" err="1"/>
              <a:t>ser</a:t>
            </a:r>
            <a:r>
              <a:rPr lang="en-US" sz="2000" dirty="0"/>
              <a:t> </a:t>
            </a:r>
            <a:r>
              <a:rPr lang="en-US" sz="2000" dirty="0" err="1"/>
              <a:t>substituída</a:t>
            </a:r>
            <a:r>
              <a:rPr lang="en-US" sz="2000" dirty="0"/>
              <a:t> com </a:t>
            </a:r>
            <a:r>
              <a:rPr lang="en-US" sz="2000" dirty="0" err="1"/>
              <a:t>grupos</a:t>
            </a:r>
            <a:r>
              <a:rPr lang="en-US" sz="2000" dirty="0"/>
              <a:t> </a:t>
            </a:r>
            <a:r>
              <a:rPr lang="en-US" sz="2000" dirty="0" err="1"/>
              <a:t>orgânicos</a:t>
            </a:r>
            <a:r>
              <a:rPr lang="en-US" sz="2000" dirty="0"/>
              <a:t> </a:t>
            </a:r>
          </a:p>
          <a:p>
            <a:r>
              <a:rPr lang="en-US" sz="2000" dirty="0"/>
              <a:t>				</a:t>
            </a:r>
            <a:r>
              <a:rPr lang="en-US" sz="2000" dirty="0" err="1"/>
              <a:t>assim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amônia</a:t>
            </a:r>
            <a:r>
              <a:rPr lang="en-US" sz="2000" dirty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err="1"/>
              <a:t>Combustível</a:t>
            </a:r>
            <a:r>
              <a:rPr lang="en-US" sz="2000" dirty="0"/>
              <a:t> de </a:t>
            </a:r>
            <a:r>
              <a:rPr lang="en-US" sz="2000" dirty="0" err="1"/>
              <a:t>foguete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N</a:t>
            </a:r>
            <a:r>
              <a:rPr lang="en-US" sz="2000" baseline="-25000" dirty="0"/>
              <a:t>2</a:t>
            </a:r>
            <a:r>
              <a:rPr lang="en-US" sz="2000" dirty="0"/>
              <a:t>H</a:t>
            </a:r>
            <a:r>
              <a:rPr lang="en-US" sz="2000" baseline="-25000" dirty="0"/>
              <a:t>4</a:t>
            </a:r>
            <a:r>
              <a:rPr lang="en-US" sz="2000" dirty="0"/>
              <a:t> (l) + O</a:t>
            </a:r>
            <a:r>
              <a:rPr lang="en-US" sz="2000" baseline="-25000" dirty="0"/>
              <a:t>2</a:t>
            </a:r>
            <a:r>
              <a:rPr lang="en-US" sz="2000" dirty="0"/>
              <a:t> (l)</a:t>
            </a:r>
            <a:r>
              <a:rPr lang="en-US" sz="2000" dirty="0">
                <a:sym typeface="Symbol" panose="05050102010706020507" pitchFamily="18" charset="2"/>
              </a:rPr>
              <a:t> N</a:t>
            </a:r>
            <a:r>
              <a:rPr lang="en-US" sz="2000" baseline="-25000" dirty="0">
                <a:sym typeface="Symbol" panose="05050102010706020507" pitchFamily="18" charset="2"/>
              </a:rPr>
              <a:t>2</a:t>
            </a:r>
            <a:r>
              <a:rPr lang="en-US" sz="2000" dirty="0">
                <a:sym typeface="Symbol" panose="05050102010706020507" pitchFamily="18" charset="2"/>
              </a:rPr>
              <a:t> (g) + 2 H</a:t>
            </a:r>
            <a:r>
              <a:rPr lang="en-US" sz="2000" baseline="-25000" dirty="0">
                <a:sym typeface="Symbol" panose="05050102010706020507" pitchFamily="18" charset="2"/>
              </a:rPr>
              <a:t>2</a:t>
            </a:r>
            <a:r>
              <a:rPr lang="en-US" sz="2000" dirty="0">
                <a:sym typeface="Symbol" panose="05050102010706020507" pitchFamily="18" charset="2"/>
              </a:rPr>
              <a:t>O (g)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1955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41</a:t>
            </a:fld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3399" y="558799"/>
            <a:ext cx="5310051" cy="6434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Hidretos dos outros elementos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83" y="4257081"/>
            <a:ext cx="4131000" cy="2449067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82625" y="1714130"/>
            <a:ext cx="655637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marL="285750" indent="-285750"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PH</a:t>
            </a:r>
            <a:r>
              <a:rPr lang="pt-BR" altLang="pt-BR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, AsH</a:t>
            </a:r>
            <a:r>
              <a:rPr lang="pt-BR" altLang="pt-BR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, SbH</a:t>
            </a:r>
            <a:r>
              <a:rPr lang="pt-BR" altLang="pt-BR" baseline="-25000" dirty="0">
                <a:solidFill>
                  <a:schemeClr val="tx1"/>
                </a:solidFill>
                <a:latin typeface="+mj-lt"/>
              </a:rPr>
              <a:t>3</a:t>
            </a:r>
            <a:endParaRPr lang="pt-BR" altLang="pt-BR" dirty="0">
              <a:solidFill>
                <a:schemeClr val="tx1"/>
              </a:solidFill>
              <a:latin typeface="+mj-lt"/>
            </a:endParaRPr>
          </a:p>
          <a:p>
            <a:pPr marL="285750" indent="-285750"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os hidretos dos elementos são praticamente apolares e tem baixo pontos de ebulição;</a:t>
            </a:r>
          </a:p>
          <a:p>
            <a:pPr marL="285750" indent="-285750"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 são redutores fortes e entram em ignição no ar (oxidação a óxidos dos elementos)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  são inflamáveis e tóxicos</a:t>
            </a:r>
          </a:p>
        </p:txBody>
      </p:sp>
    </p:spTree>
    <p:extLst>
      <p:ext uri="{BB962C8B-B14F-4D97-AF65-F5344CB8AC3E}">
        <p14:creationId xmlns:p14="http://schemas.microsoft.com/office/powerpoint/2010/main" val="33338334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42</a:t>
            </a:fld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3399" y="558799"/>
            <a:ext cx="5469468" cy="98213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Derivados orgânicos dos elementos, ER</a:t>
            </a:r>
            <a:r>
              <a:rPr lang="pt-BR" altLang="pt-BR" sz="2800" b="1" baseline="-25000" dirty="0">
                <a:solidFill>
                  <a:schemeClr val="bg1"/>
                </a:solidFill>
                <a:latin typeface="+mj-lt"/>
              </a:rPr>
              <a:t>3 </a:t>
            </a: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e E(OR)</a:t>
            </a:r>
            <a:r>
              <a:rPr lang="pt-BR" altLang="pt-BR" sz="2800" b="1" baseline="-25000" dirty="0">
                <a:solidFill>
                  <a:schemeClr val="bg1"/>
                </a:solidFill>
                <a:latin typeface="+mj-lt"/>
              </a:rPr>
              <a:t>3</a:t>
            </a: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3399" y="2255997"/>
            <a:ext cx="724335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Com R = alquila ou </a:t>
            </a:r>
            <a:r>
              <a:rPr lang="pt-BR" altLang="pt-BR" dirty="0" err="1">
                <a:solidFill>
                  <a:schemeClr val="tx1"/>
                </a:solidFill>
                <a:latin typeface="+mj-lt"/>
              </a:rPr>
              <a:t>arila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São muito mais estáveis;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Atuam como bases de Lewis (+ moles); 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Excelentes ligantes para metais de transição: formam inúmeros complexos estáveis com metais de transição em baixo estado de oxidação;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Muito importantes em organometálicos.</a:t>
            </a:r>
            <a:endParaRPr lang="pt-BR" altLang="pt-BR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90368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43</a:t>
            </a:fld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3399" y="558799"/>
            <a:ext cx="4284133" cy="6434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Tri-</a:t>
            </a:r>
            <a:r>
              <a:rPr lang="pt-BR" altLang="pt-BR" sz="2800" b="1" dirty="0" err="1">
                <a:solidFill>
                  <a:schemeClr val="bg1"/>
                </a:solidFill>
                <a:latin typeface="+mj-lt"/>
              </a:rPr>
              <a:t>Haletos</a:t>
            </a: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 e penta-</a:t>
            </a:r>
            <a:r>
              <a:rPr lang="pt-BR" altLang="pt-BR" sz="2800" b="1" dirty="0" err="1">
                <a:solidFill>
                  <a:schemeClr val="bg1"/>
                </a:solidFill>
                <a:latin typeface="+mj-lt"/>
              </a:rPr>
              <a:t>haletos</a:t>
            </a:r>
            <a:endParaRPr lang="pt-BR" alt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7800" y="3384550"/>
            <a:ext cx="8458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tx1"/>
                </a:solidFill>
                <a:latin typeface="+mj-lt"/>
              </a:rPr>
              <a:t>Tri-</a:t>
            </a:r>
            <a:r>
              <a:rPr lang="pt-BR" altLang="pt-BR" b="1" dirty="0" err="1">
                <a:solidFill>
                  <a:schemeClr val="tx1"/>
                </a:solidFill>
                <a:latin typeface="+mj-lt"/>
              </a:rPr>
              <a:t>Haletos</a:t>
            </a:r>
            <a:r>
              <a:rPr lang="pt-BR" altLang="pt-BR" b="1" dirty="0">
                <a:solidFill>
                  <a:schemeClr val="tx1"/>
                </a:solidFill>
                <a:latin typeface="+mj-lt"/>
              </a:rPr>
              <a:t> de Nitrogênio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O nitrogênio forma tri-</a:t>
            </a:r>
            <a:r>
              <a:rPr lang="pt-BR" altLang="pt-BR" dirty="0" err="1">
                <a:solidFill>
                  <a:schemeClr val="tx1"/>
                </a:solidFill>
                <a:latin typeface="+mj-lt"/>
              </a:rPr>
              <a:t>haletos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 mas todos são instáveis e explosivos</a:t>
            </a:r>
          </a:p>
          <a:p>
            <a:pPr eaLnBrk="1" hangingPunct="1">
              <a:spcBef>
                <a:spcPct val="50000"/>
              </a:spcBef>
            </a:pPr>
            <a:endParaRPr lang="pt-BR" alt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177800" y="1497805"/>
            <a:ext cx="845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tx1"/>
                </a:solidFill>
                <a:latin typeface="+mj-lt"/>
              </a:rPr>
              <a:t>Tri-</a:t>
            </a:r>
            <a:r>
              <a:rPr lang="pt-BR" altLang="pt-BR" b="1" dirty="0" err="1">
                <a:solidFill>
                  <a:schemeClr val="tx1"/>
                </a:solidFill>
                <a:latin typeface="+mj-lt"/>
              </a:rPr>
              <a:t>haletos</a:t>
            </a:r>
            <a:endParaRPr lang="pt-BR" altLang="pt-BR" b="1" dirty="0">
              <a:solidFill>
                <a:schemeClr val="tx1"/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Todos os elementos do Grupo V formam </a:t>
            </a:r>
            <a:r>
              <a:rPr lang="pt-BR" altLang="pt-BR" dirty="0" err="1">
                <a:solidFill>
                  <a:schemeClr val="tx1"/>
                </a:solidFill>
                <a:latin typeface="+mj-lt"/>
              </a:rPr>
              <a:t>trihaletos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 do tipo MX</a:t>
            </a:r>
            <a:r>
              <a:rPr lang="pt-BR" altLang="pt-BR" baseline="-25000" dirty="0">
                <a:solidFill>
                  <a:schemeClr val="tx1"/>
                </a:solidFill>
                <a:latin typeface="+mj-lt"/>
              </a:rPr>
              <a:t>3</a:t>
            </a:r>
            <a:endParaRPr lang="pt-BR" altLang="pt-BR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6333" y="4708676"/>
            <a:ext cx="700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NF</a:t>
            </a:r>
            <a:r>
              <a:rPr lang="en-US" baseline="-25000" dirty="0"/>
              <a:t>3</a:t>
            </a:r>
            <a:r>
              <a:rPr lang="en-US" dirty="0"/>
              <a:t> (</a:t>
            </a:r>
            <a:r>
              <a:rPr lang="en-US" dirty="0" err="1"/>
              <a:t>trifluoreto</a:t>
            </a:r>
            <a:r>
              <a:rPr lang="en-US" dirty="0"/>
              <a:t> de </a:t>
            </a:r>
            <a:r>
              <a:rPr lang="en-US" dirty="0" err="1"/>
              <a:t>nitrogênio</a:t>
            </a:r>
            <a:r>
              <a:rPr lang="en-US" dirty="0"/>
              <a:t>) tem N</a:t>
            </a:r>
            <a:r>
              <a:rPr lang="en-US" baseline="30000" dirty="0"/>
              <a:t>3+</a:t>
            </a:r>
            <a:r>
              <a:rPr lang="en-US" dirty="0"/>
              <a:t> e F</a:t>
            </a:r>
            <a:r>
              <a:rPr lang="en-US" baseline="30000" dirty="0"/>
              <a:t>–</a:t>
            </a:r>
            <a:r>
              <a:rPr lang="en-US" dirty="0"/>
              <a:t>; base de Lewis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fraca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NCl</a:t>
            </a:r>
            <a:r>
              <a:rPr lang="en-US" baseline="-25000" dirty="0"/>
              <a:t>3</a:t>
            </a:r>
            <a:r>
              <a:rPr lang="en-US" dirty="0"/>
              <a:t> (</a:t>
            </a:r>
            <a:r>
              <a:rPr lang="en-US" dirty="0" err="1"/>
              <a:t>tricloreto</a:t>
            </a:r>
            <a:r>
              <a:rPr lang="en-US" dirty="0"/>
              <a:t> de </a:t>
            </a:r>
            <a:r>
              <a:rPr lang="en-US" dirty="0" err="1"/>
              <a:t>nitrogênio</a:t>
            </a:r>
            <a:r>
              <a:rPr lang="en-US" dirty="0"/>
              <a:t>, </a:t>
            </a:r>
            <a:r>
              <a:rPr lang="en-US" dirty="0" err="1"/>
              <a:t>óleo</a:t>
            </a:r>
            <a:r>
              <a:rPr lang="en-US" dirty="0"/>
              <a:t> </a:t>
            </a:r>
            <a:r>
              <a:rPr lang="en-US" dirty="0" err="1"/>
              <a:t>amarelo</a:t>
            </a:r>
            <a:r>
              <a:rPr lang="en-US" dirty="0"/>
              <a:t>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NBr</a:t>
            </a:r>
            <a:r>
              <a:rPr lang="en-US" baseline="-25000" dirty="0"/>
              <a:t>3</a:t>
            </a:r>
            <a:r>
              <a:rPr lang="en-US" baseline="30000" dirty="0"/>
              <a:t> </a:t>
            </a:r>
            <a:r>
              <a:rPr lang="en-US" dirty="0"/>
              <a:t>(N</a:t>
            </a:r>
            <a:r>
              <a:rPr lang="en-US" baseline="30000" dirty="0"/>
              <a:t>3-</a:t>
            </a:r>
            <a:r>
              <a:rPr lang="en-US" dirty="0"/>
              <a:t> e Br</a:t>
            </a:r>
            <a:r>
              <a:rPr lang="en-US" baseline="30000" dirty="0"/>
              <a:t>+</a:t>
            </a:r>
            <a:r>
              <a:rPr lang="en-US" dirty="0"/>
              <a:t>); (</a:t>
            </a:r>
            <a:r>
              <a:rPr lang="en-US" dirty="0" err="1"/>
              <a:t>óleo</a:t>
            </a:r>
            <a:r>
              <a:rPr lang="en-US" dirty="0"/>
              <a:t> </a:t>
            </a:r>
            <a:r>
              <a:rPr lang="en-US" dirty="0" err="1"/>
              <a:t>vermelho</a:t>
            </a:r>
            <a:r>
              <a:rPr lang="en-US" dirty="0"/>
              <a:t>, </a:t>
            </a:r>
            <a:r>
              <a:rPr lang="en-US" dirty="0" err="1"/>
              <a:t>explosivo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32628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44</a:t>
            </a:fld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3399" y="558799"/>
            <a:ext cx="4233334" cy="86844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Tri-</a:t>
            </a:r>
            <a:r>
              <a:rPr lang="pt-BR" altLang="pt-BR" sz="2800" b="1" dirty="0" err="1">
                <a:solidFill>
                  <a:schemeClr val="bg1"/>
                </a:solidFill>
                <a:latin typeface="+mj-lt"/>
              </a:rPr>
              <a:t>Haletos</a:t>
            </a: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 dos demais elementos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604307" y="1977496"/>
            <a:ext cx="2917795" cy="1883304"/>
            <a:chOff x="604307" y="1977496"/>
            <a:chExt cx="2917795" cy="1883304"/>
          </a:xfrm>
        </p:grpSpPr>
        <p:pic>
          <p:nvPicPr>
            <p:cNvPr id="57346" name="Picture 2" descr="Resultado de imagem para AsCl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07" y="1977496"/>
              <a:ext cx="2917795" cy="188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aixaDeTexto 2"/>
            <p:cNvSpPr txBox="1"/>
            <p:nvPr/>
          </p:nvSpPr>
          <p:spPr>
            <a:xfrm>
              <a:off x="1955801" y="2133600"/>
              <a:ext cx="524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As</a:t>
              </a: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2921000" y="2457483"/>
              <a:ext cx="524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Cl</a:t>
              </a: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319866" y="3261816"/>
              <a:ext cx="524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Cl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753533" y="2692780"/>
              <a:ext cx="524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684792" y="3939569"/>
            <a:ext cx="3613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AsCl</a:t>
            </a:r>
            <a:r>
              <a:rPr lang="en-US" sz="2400" baseline="-25000" dirty="0"/>
              <a:t>3</a:t>
            </a:r>
            <a:r>
              <a:rPr lang="en-US" sz="2400" dirty="0"/>
              <a:t>,  </a:t>
            </a:r>
            <a:r>
              <a:rPr lang="en-US" sz="2400" dirty="0" err="1"/>
              <a:t>Geometria</a:t>
            </a:r>
            <a:r>
              <a:rPr lang="en-US" sz="2400" dirty="0"/>
              <a:t> </a:t>
            </a:r>
            <a:r>
              <a:rPr lang="en-US" sz="2400" dirty="0" err="1"/>
              <a:t>Piramidal</a:t>
            </a:r>
            <a:endParaRPr lang="en-US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84792" y="4480003"/>
            <a:ext cx="1132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As</a:t>
            </a:r>
            <a:r>
              <a:rPr lang="en-US" sz="2400" baseline="30000" dirty="0"/>
              <a:t>3+</a:t>
            </a:r>
            <a:r>
              <a:rPr lang="en-US" sz="2400" dirty="0"/>
              <a:t>, Cl</a:t>
            </a:r>
            <a:r>
              <a:rPr lang="en-US" sz="2400" baseline="30000" dirty="0"/>
              <a:t>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30672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45</a:t>
            </a:fld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3399" y="558799"/>
            <a:ext cx="4284133" cy="6434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Tri-</a:t>
            </a:r>
            <a:r>
              <a:rPr lang="pt-BR" altLang="pt-BR" sz="2800" b="1" dirty="0" err="1">
                <a:solidFill>
                  <a:schemeClr val="bg1"/>
                </a:solidFill>
                <a:latin typeface="+mj-lt"/>
              </a:rPr>
              <a:t>Haletos</a:t>
            </a: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 e penta-</a:t>
            </a:r>
            <a:r>
              <a:rPr lang="pt-BR" altLang="pt-BR" sz="2800" b="1" dirty="0" err="1">
                <a:solidFill>
                  <a:schemeClr val="bg1"/>
                </a:solidFill>
                <a:latin typeface="+mj-lt"/>
              </a:rPr>
              <a:t>haletos</a:t>
            </a:r>
            <a:endParaRPr lang="pt-BR" alt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287867" y="1531672"/>
            <a:ext cx="8458200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tx1"/>
                </a:solidFill>
                <a:latin typeface="+mj-lt"/>
              </a:rPr>
              <a:t>Tri-</a:t>
            </a:r>
            <a:r>
              <a:rPr lang="pt-BR" altLang="pt-BR" b="1" dirty="0" err="1">
                <a:solidFill>
                  <a:schemeClr val="tx1"/>
                </a:solidFill>
                <a:latin typeface="+mj-lt"/>
              </a:rPr>
              <a:t>haletos</a:t>
            </a:r>
            <a:r>
              <a:rPr lang="pt-BR" altLang="pt-BR" b="1" dirty="0">
                <a:solidFill>
                  <a:schemeClr val="tx1"/>
                </a:solidFill>
                <a:latin typeface="+mj-lt"/>
              </a:rPr>
              <a:t> dos demais elementos do grupo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pt-BR" altLang="pt-BR" sz="2000" dirty="0">
              <a:solidFill>
                <a:schemeClr val="tx1"/>
              </a:solidFill>
              <a:latin typeface="+mj-lt"/>
            </a:endParaRP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Podem ser gases (PF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, TE = -102</a:t>
            </a:r>
            <a:r>
              <a:rPr lang="pt-BR" altLang="pt-BR" sz="2000" baseline="30000" dirty="0">
                <a:solidFill>
                  <a:schemeClr val="tx1"/>
                </a:solidFill>
                <a:latin typeface="+mj-lt"/>
              </a:rPr>
              <a:t>0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C), líquidos voláteis (AsF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, TE = 63</a:t>
            </a:r>
            <a:r>
              <a:rPr lang="pt-BR" altLang="pt-BR" sz="2000" baseline="30000" dirty="0">
                <a:solidFill>
                  <a:schemeClr val="tx1"/>
                </a:solidFill>
                <a:latin typeface="+mj-lt"/>
              </a:rPr>
              <a:t>0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C) até sólidos como BiF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 (TF = 690 </a:t>
            </a:r>
            <a:r>
              <a:rPr lang="pt-BR" altLang="pt-BR" sz="2000" baseline="30000" dirty="0">
                <a:solidFill>
                  <a:schemeClr val="tx1"/>
                </a:solidFill>
                <a:latin typeface="+mj-lt"/>
              </a:rPr>
              <a:t>0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C). 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Apresentam basicidade de Lewis e são bons ligantes para metais de transição;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PCl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, AsCl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 e SbCl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 são bons agentes de partida para uma variedade enorme de </a:t>
            </a:r>
            <a:r>
              <a:rPr lang="pt-BR" altLang="pt-BR" sz="2000" dirty="0">
                <a:solidFill>
                  <a:schemeClr val="tx1"/>
                </a:solidFill>
              </a:rPr>
              <a:t>derivados </a:t>
            </a:r>
            <a:r>
              <a:rPr lang="pt-BR" altLang="pt-BR" sz="2000" dirty="0" err="1">
                <a:solidFill>
                  <a:schemeClr val="tx1"/>
                </a:solidFill>
                <a:latin typeface="+mj-lt"/>
              </a:rPr>
              <a:t>alquil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pt-BR" altLang="pt-BR" sz="2000" dirty="0" err="1">
                <a:solidFill>
                  <a:schemeClr val="tx1"/>
                </a:solidFill>
                <a:latin typeface="+mj-lt"/>
              </a:rPr>
              <a:t>aril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 e </a:t>
            </a:r>
            <a:r>
              <a:rPr lang="pt-BR" altLang="pt-BR" sz="2000" dirty="0" err="1">
                <a:solidFill>
                  <a:schemeClr val="tx1"/>
                </a:solidFill>
                <a:latin typeface="+mj-lt"/>
              </a:rPr>
              <a:t>alcoxil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 através de reações de substituição)</a:t>
            </a:r>
          </a:p>
          <a:p>
            <a:pPr marL="342900" indent="-342900"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pt-BR" altLang="pt-BR" sz="2000" dirty="0">
              <a:solidFill>
                <a:schemeClr val="tx1"/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	ECl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sz="2000" baseline="30000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+ 3 </a:t>
            </a:r>
            <a:r>
              <a:rPr lang="pt-BR" altLang="pt-BR" sz="2000" dirty="0" err="1">
                <a:solidFill>
                  <a:schemeClr val="tx1"/>
                </a:solidFill>
                <a:latin typeface="+mj-lt"/>
              </a:rPr>
              <a:t>EtOH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pt-BR" altLang="pt-BR" sz="2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 E(</a:t>
            </a:r>
            <a:r>
              <a:rPr lang="pt-BR" altLang="pt-BR" sz="2000" dirty="0" err="1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OEt</a:t>
            </a:r>
            <a:r>
              <a:rPr lang="pt-BR" altLang="pt-BR" sz="2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)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3</a:t>
            </a:r>
            <a:r>
              <a:rPr lang="pt-BR" altLang="pt-BR" sz="2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+ 3 </a:t>
            </a:r>
            <a:r>
              <a:rPr lang="pt-BR" altLang="pt-BR" sz="2000" dirty="0" err="1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HCl</a:t>
            </a:r>
            <a:r>
              <a:rPr lang="pt-BR" altLang="pt-BR" sz="2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(E = P, As, e Sb)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pt-BR" sz="2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	ECl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3</a:t>
            </a:r>
            <a:r>
              <a:rPr lang="pt-BR" altLang="pt-BR" sz="2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+ 6 Me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pt-BR" altLang="pt-BR" sz="2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NH  E(NMe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pt-BR" altLang="pt-BR" sz="2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)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3</a:t>
            </a:r>
            <a:r>
              <a:rPr lang="pt-BR" altLang="pt-BR" sz="2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+ 3 [Me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pt-BR" altLang="pt-BR" sz="2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NH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2</a:t>
            </a:r>
            <a:r>
              <a:rPr lang="pt-BR" altLang="pt-BR" sz="2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]</a:t>
            </a:r>
            <a:r>
              <a:rPr lang="pt-BR" altLang="pt-BR" sz="2000" baseline="30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+</a:t>
            </a:r>
            <a:r>
              <a:rPr lang="pt-BR" altLang="pt-BR" sz="2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Cl</a:t>
            </a:r>
            <a:r>
              <a:rPr lang="pt-BR" altLang="pt-BR" sz="2000" baseline="30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-</a:t>
            </a:r>
            <a:r>
              <a:rPr lang="pt-BR" altLang="pt-BR" sz="2000" dirty="0">
                <a:solidFill>
                  <a:schemeClr val="tx1"/>
                </a:solidFill>
                <a:latin typeface="+mj-lt"/>
                <a:sym typeface="Symbol" panose="05050102010706020507" pitchFamily="18" charset="2"/>
              </a:rPr>
              <a:t> (E = P, As, e Sb) </a:t>
            </a:r>
            <a:endParaRPr lang="pt-BR" altLang="pt-BR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6454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46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363133" y="2556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aixaDeTexto 7"/>
          <p:cNvSpPr txBox="1"/>
          <p:nvPr/>
        </p:nvSpPr>
        <p:spPr>
          <a:xfrm>
            <a:off x="568086" y="1524165"/>
            <a:ext cx="6729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Todos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elementos</a:t>
            </a:r>
            <a:r>
              <a:rPr lang="en-US" sz="2400" dirty="0"/>
              <a:t> </a:t>
            </a:r>
            <a:r>
              <a:rPr lang="en-US" sz="2400" dirty="0" err="1"/>
              <a:t>formam</a:t>
            </a:r>
            <a:r>
              <a:rPr lang="en-US" sz="2400" dirty="0"/>
              <a:t> </a:t>
            </a:r>
            <a:r>
              <a:rPr lang="en-US" sz="2400" dirty="0" err="1"/>
              <a:t>pentahaletos</a:t>
            </a:r>
            <a:r>
              <a:rPr lang="en-US" sz="2400" dirty="0"/>
              <a:t>, </a:t>
            </a:r>
            <a:r>
              <a:rPr lang="en-US" sz="2400" dirty="0" err="1"/>
              <a:t>exceto</a:t>
            </a:r>
            <a:r>
              <a:rPr lang="en-US" sz="2400" dirty="0"/>
              <a:t> N.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568086" y="602152"/>
            <a:ext cx="2548468" cy="6434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Penta-</a:t>
            </a:r>
            <a:r>
              <a:rPr lang="pt-BR" altLang="pt-BR" sz="2800" b="1" dirty="0" err="1">
                <a:solidFill>
                  <a:schemeClr val="bg1"/>
                </a:solidFill>
                <a:latin typeface="+mj-lt"/>
              </a:rPr>
              <a:t>haletos</a:t>
            </a:r>
            <a:endParaRPr lang="pt-BR" alt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81472" y="2324496"/>
            <a:ext cx="3461493" cy="521032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Tamanho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08237"/>
              </p:ext>
            </p:extLst>
          </p:nvPr>
        </p:nvGraphicFramePr>
        <p:xfrm>
          <a:off x="568086" y="3410844"/>
          <a:ext cx="6095999" cy="2743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8120">
                <a:tc rowSpan="2">
                  <a:txBody>
                    <a:bodyPr/>
                    <a:lstStyle/>
                    <a:p>
                      <a:pPr algn="ctr"/>
                      <a:endParaRPr lang="en-US" sz="2000" b="0" dirty="0">
                        <a:latin typeface="+mj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j-lt"/>
                        </a:rPr>
                        <a:t>RC</a:t>
                      </a:r>
                      <a:r>
                        <a:rPr lang="en-US" sz="2000" b="0" baseline="0" dirty="0">
                          <a:latin typeface="+mj-lt"/>
                        </a:rPr>
                        <a:t> / </a:t>
                      </a:r>
                      <a:r>
                        <a:rPr lang="en-US" sz="2000" b="0" baseline="0" dirty="0">
                          <a:latin typeface="+mj-lt"/>
                          <a:cs typeface="Times New Roman" panose="02020603050405020304" pitchFamily="18" charset="0"/>
                        </a:rPr>
                        <a:t>Å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0" dirty="0" err="1">
                          <a:latin typeface="+mj-lt"/>
                        </a:rPr>
                        <a:t>En</a:t>
                      </a:r>
                      <a:r>
                        <a:rPr lang="en-US" sz="1800" b="0" dirty="0">
                          <a:latin typeface="+mj-lt"/>
                        </a:rPr>
                        <a:t>. de </a:t>
                      </a:r>
                      <a:r>
                        <a:rPr lang="en-US" sz="1800" b="0" dirty="0" err="1">
                          <a:latin typeface="+mj-lt"/>
                        </a:rPr>
                        <a:t>Ionização</a:t>
                      </a:r>
                      <a:r>
                        <a:rPr lang="en-US" sz="1800" b="0" dirty="0">
                          <a:latin typeface="+mj-lt"/>
                        </a:rPr>
                        <a:t> / kJmol</a:t>
                      </a:r>
                      <a:r>
                        <a:rPr lang="en-US" sz="1800" b="0" baseline="30000" dirty="0">
                          <a:latin typeface="+mj-lt"/>
                        </a:rPr>
                        <a:t>-1</a:t>
                      </a:r>
                      <a:endParaRPr lang="en-US" sz="1800" b="0" dirty="0">
                        <a:latin typeface="+mj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j-lt"/>
                          <a:sym typeface="Symbol" panose="05050102010706020507" pitchFamily="18" charset="2"/>
                        </a:rPr>
                        <a:t></a:t>
                      </a:r>
                      <a:r>
                        <a:rPr lang="en-US" sz="2000" b="0" baseline="-25000" dirty="0">
                          <a:latin typeface="+mj-lt"/>
                          <a:sym typeface="Symbol" panose="05050102010706020507" pitchFamily="18" charset="2"/>
                        </a:rPr>
                        <a:t>P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latin typeface="+mj-lt"/>
                        </a:rPr>
                        <a:t>Abun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j-lt"/>
                        </a:rPr>
                        <a:t>1</a:t>
                      </a:r>
                      <a:r>
                        <a:rPr lang="en-US" sz="2000" b="0" u="sng" baseline="30000" dirty="0">
                          <a:latin typeface="+mj-lt"/>
                        </a:rPr>
                        <a:t>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000" b="0" u="sng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2000" b="0" u="sng" kern="1200" baseline="300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en-US" sz="2000" b="0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</a:p>
                  </a:txBody>
                  <a:tcPr marT="45729" marB="45729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0,74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1403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2857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4578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3,0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46,3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</a:t>
                      </a:r>
                    </a:p>
                  </a:txBody>
                  <a:tcPr marT="45729" marB="45729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1,10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1012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1897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2910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2,1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1180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As</a:t>
                      </a:r>
                    </a:p>
                  </a:txBody>
                  <a:tcPr marT="45729" marB="45729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1,21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947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1950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2732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2,0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Sb</a:t>
                      </a:r>
                    </a:p>
                  </a:txBody>
                  <a:tcPr marT="45729" marB="45729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1,41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834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1590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2440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1,9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Bi</a:t>
                      </a:r>
                    </a:p>
                  </a:txBody>
                  <a:tcPr marT="45729" marB="45729"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1,52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703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1610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2467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1,9</a:t>
                      </a:r>
                    </a:p>
                  </a:txBody>
                  <a:tcPr marT="45729" marB="45729" anchor="ctr" horzOverflow="overflow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0,2</a:t>
                      </a:r>
                    </a:p>
                  </a:txBody>
                  <a:tcPr marT="45729" marB="45729" anchor="ctr" horzOverflow="overflow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Elipse 13"/>
          <p:cNvSpPr/>
          <p:nvPr/>
        </p:nvSpPr>
        <p:spPr>
          <a:xfrm>
            <a:off x="1423218" y="4089401"/>
            <a:ext cx="889000" cy="20647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416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47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439333" y="378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568086" y="602152"/>
            <a:ext cx="2548468" cy="6434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Penta-</a:t>
            </a:r>
            <a:r>
              <a:rPr lang="pt-BR" altLang="pt-BR" sz="2800" b="1" dirty="0" err="1">
                <a:solidFill>
                  <a:schemeClr val="bg1"/>
                </a:solidFill>
                <a:latin typeface="+mj-lt"/>
              </a:rPr>
              <a:t>haletos</a:t>
            </a:r>
            <a:endParaRPr lang="pt-BR" alt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513739" y="1706360"/>
            <a:ext cx="5887061" cy="740437"/>
          </a:xfrm>
          <a:prstGeom prst="roundRect">
            <a:avLst>
              <a:gd name="adj" fmla="val 44118"/>
            </a:avLst>
          </a:prstGeom>
          <a:gradFill flip="none" rotWithShape="1">
            <a:gsLst>
              <a:gs pos="86000">
                <a:schemeClr val="accent1">
                  <a:lumMod val="89000"/>
                </a:schemeClr>
              </a:gs>
              <a:gs pos="37000">
                <a:schemeClr val="accent1">
                  <a:lumMod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 w="41275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anchor="ctr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Disponibilidade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orbitais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d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na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camada</a:t>
            </a: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 de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valência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6" name="Group 1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685904"/>
              </p:ext>
            </p:extLst>
          </p:nvPr>
        </p:nvGraphicFramePr>
        <p:xfrm>
          <a:off x="2717800" y="3054515"/>
          <a:ext cx="6096000" cy="1219200"/>
        </p:xfrm>
        <a:graphic>
          <a:graphicData uri="http://schemas.openxmlformats.org/drawingml/2006/table">
            <a:tbl>
              <a:tblPr/>
              <a:tblGrid>
                <a:gridCol w="554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Line 111"/>
          <p:cNvSpPr>
            <a:spLocks noChangeShapeType="1"/>
          </p:cNvSpPr>
          <p:nvPr/>
        </p:nvSpPr>
        <p:spPr bwMode="auto">
          <a:xfrm>
            <a:off x="2870200" y="3740315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12"/>
          <p:cNvSpPr>
            <a:spLocks noChangeShapeType="1"/>
          </p:cNvSpPr>
          <p:nvPr/>
        </p:nvSpPr>
        <p:spPr bwMode="auto">
          <a:xfrm flipV="1">
            <a:off x="3098800" y="3740314"/>
            <a:ext cx="0" cy="34061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13"/>
          <p:cNvSpPr>
            <a:spLocks noChangeShapeType="1"/>
          </p:cNvSpPr>
          <p:nvPr/>
        </p:nvSpPr>
        <p:spPr bwMode="auto">
          <a:xfrm flipV="1">
            <a:off x="4013200" y="374031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14"/>
          <p:cNvSpPr>
            <a:spLocks noChangeShapeType="1"/>
          </p:cNvSpPr>
          <p:nvPr/>
        </p:nvSpPr>
        <p:spPr bwMode="auto">
          <a:xfrm flipV="1">
            <a:off x="4622800" y="374031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15"/>
          <p:cNvSpPr>
            <a:spLocks noChangeShapeType="1"/>
          </p:cNvSpPr>
          <p:nvPr/>
        </p:nvSpPr>
        <p:spPr bwMode="auto">
          <a:xfrm flipV="1">
            <a:off x="5156200" y="3740315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177"/>
          <p:cNvSpPr txBox="1">
            <a:spLocks noChangeArrowheads="1"/>
          </p:cNvSpPr>
          <p:nvPr/>
        </p:nvSpPr>
        <p:spPr bwMode="auto">
          <a:xfrm>
            <a:off x="203201" y="3476304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El. no estado fundamental</a:t>
            </a:r>
          </a:p>
        </p:txBody>
      </p:sp>
      <p:sp>
        <p:nvSpPr>
          <p:cNvPr id="29" name="Text Box 178"/>
          <p:cNvSpPr txBox="1">
            <a:spLocks noChangeArrowheads="1"/>
          </p:cNvSpPr>
          <p:nvPr/>
        </p:nvSpPr>
        <p:spPr bwMode="auto">
          <a:xfrm>
            <a:off x="266701" y="5628906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El. Hibridizado</a:t>
            </a:r>
          </a:p>
        </p:txBody>
      </p:sp>
      <p:sp>
        <p:nvSpPr>
          <p:cNvPr id="30" name="Text Box 179"/>
          <p:cNvSpPr txBox="1">
            <a:spLocks noChangeArrowheads="1"/>
          </p:cNvSpPr>
          <p:nvPr/>
        </p:nvSpPr>
        <p:spPr bwMode="auto">
          <a:xfrm>
            <a:off x="3098800" y="6264813"/>
            <a:ext cx="24765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Hibridização sp</a:t>
            </a:r>
            <a:r>
              <a:rPr lang="pt-BR" altLang="pt-BR" baseline="30000" dirty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d: 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2755900" y="5555219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tângulo 32"/>
          <p:cNvSpPr/>
          <p:nvPr/>
        </p:nvSpPr>
        <p:spPr>
          <a:xfrm>
            <a:off x="3289300" y="5555219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tângulo 33"/>
          <p:cNvSpPr/>
          <p:nvPr/>
        </p:nvSpPr>
        <p:spPr>
          <a:xfrm>
            <a:off x="3822700" y="5550704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tângulo 34"/>
          <p:cNvSpPr/>
          <p:nvPr/>
        </p:nvSpPr>
        <p:spPr>
          <a:xfrm>
            <a:off x="4356100" y="5550704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tângulo 35"/>
          <p:cNvSpPr/>
          <p:nvPr/>
        </p:nvSpPr>
        <p:spPr>
          <a:xfrm>
            <a:off x="4889500" y="5550704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tângulo 36"/>
          <p:cNvSpPr/>
          <p:nvPr/>
        </p:nvSpPr>
        <p:spPr>
          <a:xfrm>
            <a:off x="6142567" y="5044706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tângulo 37"/>
          <p:cNvSpPr/>
          <p:nvPr/>
        </p:nvSpPr>
        <p:spPr>
          <a:xfrm>
            <a:off x="6675972" y="5044708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tângulo 38"/>
          <p:cNvSpPr/>
          <p:nvPr/>
        </p:nvSpPr>
        <p:spPr>
          <a:xfrm>
            <a:off x="7209378" y="5044706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tângulo 39"/>
          <p:cNvSpPr/>
          <p:nvPr/>
        </p:nvSpPr>
        <p:spPr>
          <a:xfrm>
            <a:off x="7742782" y="5044704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ine 113"/>
          <p:cNvSpPr>
            <a:spLocks noChangeShapeType="1"/>
          </p:cNvSpPr>
          <p:nvPr/>
        </p:nvSpPr>
        <p:spPr bwMode="auto">
          <a:xfrm flipV="1">
            <a:off x="2954866" y="5628904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114"/>
          <p:cNvSpPr>
            <a:spLocks noChangeShapeType="1"/>
          </p:cNvSpPr>
          <p:nvPr/>
        </p:nvSpPr>
        <p:spPr bwMode="auto">
          <a:xfrm flipV="1">
            <a:off x="3564466" y="5628904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15"/>
          <p:cNvSpPr>
            <a:spLocks noChangeShapeType="1"/>
          </p:cNvSpPr>
          <p:nvPr/>
        </p:nvSpPr>
        <p:spPr bwMode="auto">
          <a:xfrm flipV="1">
            <a:off x="4097866" y="5628904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13"/>
          <p:cNvSpPr>
            <a:spLocks noChangeShapeType="1"/>
          </p:cNvSpPr>
          <p:nvPr/>
        </p:nvSpPr>
        <p:spPr bwMode="auto">
          <a:xfrm flipV="1">
            <a:off x="4588934" y="5628904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14"/>
          <p:cNvSpPr>
            <a:spLocks noChangeShapeType="1"/>
          </p:cNvSpPr>
          <p:nvPr/>
        </p:nvSpPr>
        <p:spPr bwMode="auto">
          <a:xfrm flipV="1">
            <a:off x="5198534" y="5628904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8" name="Conector reto 47"/>
          <p:cNvCxnSpPr/>
          <p:nvPr/>
        </p:nvCxnSpPr>
        <p:spPr>
          <a:xfrm>
            <a:off x="0" y="4682067"/>
            <a:ext cx="9025467" cy="42333"/>
          </a:xfrm>
          <a:prstGeom prst="line">
            <a:avLst/>
          </a:prstGeom>
          <a:ln w="127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179"/>
          <p:cNvSpPr txBox="1">
            <a:spLocks noChangeArrowheads="1"/>
          </p:cNvSpPr>
          <p:nvPr/>
        </p:nvSpPr>
        <p:spPr bwMode="auto">
          <a:xfrm>
            <a:off x="5993423" y="5720608"/>
            <a:ext cx="2476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Orbitais d puros</a:t>
            </a:r>
          </a:p>
        </p:txBody>
      </p:sp>
    </p:spTree>
    <p:extLst>
      <p:ext uri="{BB962C8B-B14F-4D97-AF65-F5344CB8AC3E}">
        <p14:creationId xmlns:p14="http://schemas.microsoft.com/office/powerpoint/2010/main" val="37699674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6000">
              <a:srgbClr val="002060"/>
            </a:gs>
            <a:gs pos="14000">
              <a:srgbClr val="0070C0"/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48</a:t>
            </a:fld>
            <a:endParaRPr lang="pt-BR"/>
          </a:p>
        </p:txBody>
      </p:sp>
      <p:grpSp>
        <p:nvGrpSpPr>
          <p:cNvPr id="12" name="Grupo 11"/>
          <p:cNvGrpSpPr/>
          <p:nvPr/>
        </p:nvGrpSpPr>
        <p:grpSpPr>
          <a:xfrm>
            <a:off x="877388" y="1961608"/>
            <a:ext cx="2205294" cy="2259872"/>
            <a:chOff x="3516085" y="2828110"/>
            <a:chExt cx="2205294" cy="2259872"/>
          </a:xfrm>
        </p:grpSpPr>
        <p:sp>
          <p:nvSpPr>
            <p:cNvPr id="11" name="CaixaDeTexto 10"/>
            <p:cNvSpPr txBox="1"/>
            <p:nvPr/>
          </p:nvSpPr>
          <p:spPr>
            <a:xfrm>
              <a:off x="4340007" y="3463127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4195353" y="4195353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Elipse 9"/>
            <p:cNvSpPr/>
            <p:nvPr/>
          </p:nvSpPr>
          <p:spPr>
            <a:xfrm>
              <a:off x="4793916" y="3263539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Elipse 8"/>
            <p:cNvSpPr/>
            <p:nvPr/>
          </p:nvSpPr>
          <p:spPr>
            <a:xfrm>
              <a:off x="3516085" y="3431416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Elipse 3"/>
            <p:cNvSpPr/>
            <p:nvPr/>
          </p:nvSpPr>
          <p:spPr>
            <a:xfrm>
              <a:off x="3988527" y="3378926"/>
              <a:ext cx="1219200" cy="1158240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chemeClr val="lt2">
                    <a:shade val="76000"/>
                    <a:hueMod val="89000"/>
                    <a:satMod val="164000"/>
                    <a:lumMod val="56000"/>
                  </a:schemeClr>
                </a:gs>
              </a:gsLst>
            </a:gradFill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63500" dist="38100" dir="5400000" rotWithShape="0">
                <a:srgbClr val="000000">
                  <a:alpha val="60000"/>
                </a:srgbClr>
              </a:outerShdw>
            </a:effectLst>
          </p:spPr>
          <p:style>
            <a:lnRef idx="0">
              <a:schemeClr val="accent1"/>
            </a:lnRef>
            <a:fillRef idx="1002">
              <a:schemeClr val="lt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Elipse 5"/>
            <p:cNvSpPr/>
            <p:nvPr/>
          </p:nvSpPr>
          <p:spPr>
            <a:xfrm>
              <a:off x="4134393" y="2828110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Elipse 7"/>
            <p:cNvSpPr/>
            <p:nvPr/>
          </p:nvSpPr>
          <p:spPr>
            <a:xfrm>
              <a:off x="4537090" y="3669687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430577" y="3009846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228752" y="3413704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468186" y="4517085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629109" y="3636069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821452" y="3875369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1660263" y="2747700"/>
            <a:ext cx="322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</a:t>
            </a:r>
          </a:p>
        </p:txBody>
      </p:sp>
      <p:pic>
        <p:nvPicPr>
          <p:cNvPr id="55300" name="Picture 4" descr="Resultado de imagem para pentahalide of phospho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376" y="2473699"/>
            <a:ext cx="2095500" cy="191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tângulo de cantos arredondados 20"/>
          <p:cNvSpPr/>
          <p:nvPr/>
        </p:nvSpPr>
        <p:spPr>
          <a:xfrm>
            <a:off x="800712" y="974153"/>
            <a:ext cx="2548468" cy="6434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Penta-</a:t>
            </a:r>
            <a:r>
              <a:rPr lang="pt-BR" altLang="pt-BR" sz="2800" b="1" dirty="0" err="1">
                <a:solidFill>
                  <a:schemeClr val="bg1"/>
                </a:solidFill>
                <a:latin typeface="+mj-lt"/>
              </a:rPr>
              <a:t>haletos</a:t>
            </a:r>
            <a:endParaRPr lang="pt-BR" altLang="pt-BR" sz="2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5302" name="Picture 6" descr="Resultado de imagem para pentahalide of phosphor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681" y="4684001"/>
            <a:ext cx="20955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590879" y="4321630"/>
            <a:ext cx="37864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PF</a:t>
            </a:r>
            <a:r>
              <a:rPr lang="en-US" sz="2400" baseline="-25000" dirty="0"/>
              <a:t>5</a:t>
            </a:r>
            <a:r>
              <a:rPr lang="en-US" sz="2400" dirty="0"/>
              <a:t>, </a:t>
            </a:r>
            <a:r>
              <a:rPr lang="en-US" sz="2400" dirty="0" err="1"/>
              <a:t>Geometria</a:t>
            </a:r>
            <a:r>
              <a:rPr lang="en-US" sz="2400" dirty="0"/>
              <a:t> </a:t>
            </a:r>
            <a:r>
              <a:rPr lang="en-US" sz="2400" dirty="0" err="1"/>
              <a:t>bipiramidal</a:t>
            </a:r>
            <a:r>
              <a:rPr lang="en-US" sz="2400" dirty="0"/>
              <a:t> de base triangular</a:t>
            </a:r>
          </a:p>
          <a:p>
            <a:endParaRPr lang="en-US" sz="2400" dirty="0"/>
          </a:p>
          <a:p>
            <a:r>
              <a:rPr lang="en-US" sz="2400" dirty="0"/>
              <a:t>P</a:t>
            </a:r>
            <a:r>
              <a:rPr lang="en-US" sz="2400" baseline="30000" dirty="0"/>
              <a:t>5+</a:t>
            </a:r>
            <a:r>
              <a:rPr lang="en-US" sz="2400" dirty="0"/>
              <a:t>, F</a:t>
            </a:r>
            <a:r>
              <a:rPr lang="en-US" sz="2400" baseline="30000" dirty="0"/>
              <a:t>-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63764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49</a:t>
            </a:fld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550332" y="499533"/>
            <a:ext cx="2548468" cy="6434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Penta-</a:t>
            </a:r>
            <a:r>
              <a:rPr lang="pt-BR" altLang="pt-BR" sz="2800" b="1" dirty="0" err="1">
                <a:solidFill>
                  <a:schemeClr val="bg1"/>
                </a:solidFill>
                <a:latin typeface="+mj-lt"/>
              </a:rPr>
              <a:t>haletos</a:t>
            </a:r>
            <a:endParaRPr lang="pt-BR" alt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 Box 45"/>
          <p:cNvSpPr txBox="1">
            <a:spLocks noChangeArrowheads="1"/>
          </p:cNvSpPr>
          <p:nvPr/>
        </p:nvSpPr>
        <p:spPr bwMode="auto">
          <a:xfrm>
            <a:off x="203199" y="1143000"/>
            <a:ext cx="8525934" cy="5221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marL="342900" indent="-342900" algn="just" eaLnBrk="1" hangingPunct="1">
              <a:lnSpc>
                <a:spcPts val="32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São gases como PF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</a:rPr>
              <a:t>5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 (TE = -85</a:t>
            </a:r>
            <a:r>
              <a:rPr lang="pt-BR" altLang="pt-BR" sz="2000" baseline="30000" dirty="0">
                <a:solidFill>
                  <a:schemeClr val="tx1"/>
                </a:solidFill>
                <a:latin typeface="+mj-lt"/>
              </a:rPr>
              <a:t>0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C) e AsF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</a:rPr>
              <a:t>5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 (TE = -53</a:t>
            </a:r>
            <a:r>
              <a:rPr lang="pt-BR" altLang="pt-BR" sz="2000" baseline="30000" dirty="0">
                <a:solidFill>
                  <a:schemeClr val="tx1"/>
                </a:solidFill>
                <a:latin typeface="+mj-lt"/>
              </a:rPr>
              <a:t>0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C) até sólidos como AsCl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</a:rPr>
              <a:t>5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 (sublima a 162</a:t>
            </a:r>
            <a:r>
              <a:rPr lang="pt-BR" altLang="pt-BR" sz="2000" baseline="30000" dirty="0">
                <a:solidFill>
                  <a:schemeClr val="tx1"/>
                </a:solidFill>
                <a:latin typeface="+mj-lt"/>
              </a:rPr>
              <a:t>0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C) BiCl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</a:rPr>
              <a:t>5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 (TF = 154 </a:t>
            </a:r>
            <a:r>
              <a:rPr lang="pt-BR" altLang="pt-BR" sz="2000" baseline="30000" dirty="0">
                <a:solidFill>
                  <a:schemeClr val="tx1"/>
                </a:solidFill>
                <a:latin typeface="+mj-lt"/>
              </a:rPr>
              <a:t>0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C). </a:t>
            </a:r>
          </a:p>
          <a:p>
            <a:pPr marL="342900" indent="-342900" algn="just" eaLnBrk="1" hangingPunct="1">
              <a:lnSpc>
                <a:spcPts val="32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Os gases apresentam geometria </a:t>
            </a:r>
            <a:r>
              <a:rPr lang="pt-BR" altLang="pt-BR" sz="2000" dirty="0" err="1">
                <a:solidFill>
                  <a:schemeClr val="tx1"/>
                </a:solidFill>
                <a:latin typeface="+mj-lt"/>
              </a:rPr>
              <a:t>bipiramidal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 de base triangular enquanto que os líquidos como SbF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</a:rPr>
              <a:t>5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 são viscosos, sugerindo ligações intermoleculares envolvendo fluoreto.</a:t>
            </a:r>
          </a:p>
          <a:p>
            <a:pPr marL="342900" indent="-342900" algn="just" eaLnBrk="1" hangingPunct="1">
              <a:lnSpc>
                <a:spcPts val="32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Os sólidos podem apresentar compartilhamento de fluoretos onde o elemento central tem número de coordenação 6. </a:t>
            </a:r>
          </a:p>
          <a:p>
            <a:pPr marL="342900" indent="-342900" algn="just" eaLnBrk="1" hangingPunct="1">
              <a:lnSpc>
                <a:spcPts val="32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Apresentam acidez de Lewis; Os </a:t>
            </a:r>
            <a:r>
              <a:rPr lang="pt-BR" altLang="pt-BR" sz="2000" dirty="0" err="1">
                <a:solidFill>
                  <a:schemeClr val="tx1"/>
                </a:solidFill>
                <a:latin typeface="+mj-lt"/>
              </a:rPr>
              <a:t>pentafuoretos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 EF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</a:rPr>
              <a:t>5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 (E = </a:t>
            </a:r>
            <a:r>
              <a:rPr lang="pt-BR" altLang="pt-BR" sz="2000" dirty="0" err="1">
                <a:solidFill>
                  <a:schemeClr val="tx1"/>
                </a:solidFill>
                <a:latin typeface="+mj-lt"/>
              </a:rPr>
              <a:t>P,As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, Sb e Bi) </a:t>
            </a:r>
            <a:r>
              <a:rPr lang="pt-BR" altLang="pt-BR" sz="2000" u="sng" dirty="0">
                <a:solidFill>
                  <a:schemeClr val="tx1"/>
                </a:solidFill>
                <a:latin typeface="+mj-lt"/>
              </a:rPr>
              <a:t>são fortes ácidos de Lewis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; SbF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</a:rPr>
              <a:t>5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 é um ácido de Lewis mais forte que AlCl</a:t>
            </a:r>
            <a:r>
              <a:rPr lang="pt-BR" altLang="pt-BR" sz="2000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!</a:t>
            </a:r>
          </a:p>
          <a:p>
            <a:pPr marL="342900" indent="-342900" algn="just" eaLnBrk="1" hangingPunct="1">
              <a:lnSpc>
                <a:spcPts val="32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Descendo no grupo, </a:t>
            </a:r>
            <a:r>
              <a:rPr lang="pt-BR" altLang="pt-BR" sz="2000" u="sng" dirty="0">
                <a:solidFill>
                  <a:schemeClr val="tx1"/>
                </a:solidFill>
                <a:latin typeface="+mj-lt"/>
              </a:rPr>
              <a:t>cresce a instabilidade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 dos </a:t>
            </a:r>
            <a:r>
              <a:rPr lang="pt-BR" altLang="pt-BR" sz="2000" dirty="0" err="1">
                <a:solidFill>
                  <a:schemeClr val="tx1"/>
                </a:solidFill>
                <a:latin typeface="+mj-lt"/>
              </a:rPr>
              <a:t>pentafluoretos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 devido ao efeito do par inerte. Instabilidade aumenta também com a massa do </a:t>
            </a:r>
            <a:r>
              <a:rPr lang="pt-BR" altLang="pt-BR" sz="2000" dirty="0" err="1">
                <a:solidFill>
                  <a:schemeClr val="tx1"/>
                </a:solidFill>
                <a:latin typeface="+mj-lt"/>
              </a:rPr>
              <a:t>haleto</a:t>
            </a:r>
            <a:r>
              <a:rPr lang="pt-BR" altLang="pt-BR" sz="2000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330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</a:t>
            </a:fld>
            <a:endParaRPr lang="pt-BR" dirty="0"/>
          </a:p>
        </p:txBody>
      </p:sp>
      <p:sp>
        <p:nvSpPr>
          <p:cNvPr id="291" name="Oval 6"/>
          <p:cNvSpPr>
            <a:spLocks noChangeAspect="1" noChangeArrowheads="1"/>
          </p:cNvSpPr>
          <p:nvPr/>
        </p:nvSpPr>
        <p:spPr bwMode="auto">
          <a:xfrm>
            <a:off x="770770" y="1965828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4" name="AutoShape 4"/>
          <p:cNvSpPr>
            <a:spLocks noChangeArrowheads="1"/>
          </p:cNvSpPr>
          <p:nvPr/>
        </p:nvSpPr>
        <p:spPr bwMode="auto">
          <a:xfrm>
            <a:off x="1023182" y="653349"/>
            <a:ext cx="2895407" cy="687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87000">
                <a:schemeClr val="accent1">
                  <a:lumMod val="75000"/>
                </a:schemeClr>
              </a:gs>
              <a:gs pos="34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412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Generalizações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1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149388" y="1748275"/>
            <a:ext cx="1660489" cy="687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87000">
                <a:schemeClr val="accent1">
                  <a:lumMod val="75000"/>
                </a:schemeClr>
              </a:gs>
              <a:gs pos="34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412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Caráter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23182" y="2745583"/>
            <a:ext cx="4908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Nitrogênio</a:t>
            </a:r>
            <a:r>
              <a:rPr lang="en-US" sz="2400" dirty="0">
                <a:latin typeface="+mj-lt"/>
              </a:rPr>
              <a:t> e </a:t>
            </a:r>
            <a:r>
              <a:rPr lang="en-US" sz="2400" dirty="0" err="1">
                <a:latin typeface="+mj-lt"/>
              </a:rPr>
              <a:t>fósforo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são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não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metais</a:t>
            </a:r>
            <a:endParaRPr lang="en-US" sz="2400" dirty="0">
              <a:latin typeface="+mj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96976" y="3917416"/>
            <a:ext cx="5723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+mj-lt"/>
              </a:rPr>
              <a:t>Caráter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metálico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aumenta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descendo</a:t>
            </a:r>
            <a:r>
              <a:rPr lang="en-US" sz="2400" dirty="0">
                <a:latin typeface="+mj-lt"/>
              </a:rPr>
              <a:t> no </a:t>
            </a:r>
            <a:r>
              <a:rPr lang="en-US" sz="2400" dirty="0" err="1">
                <a:latin typeface="+mj-lt"/>
              </a:rPr>
              <a:t>grupo</a:t>
            </a:r>
            <a:r>
              <a:rPr lang="en-US" sz="2400" dirty="0">
                <a:latin typeface="+mj-lt"/>
              </a:rPr>
              <a:t> mas a </a:t>
            </a:r>
            <a:r>
              <a:rPr lang="en-US" sz="2400" dirty="0" err="1">
                <a:latin typeface="+mj-lt"/>
              </a:rPr>
              <a:t>divisão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não</a:t>
            </a:r>
            <a:r>
              <a:rPr lang="en-US" sz="2400" dirty="0">
                <a:latin typeface="+mj-lt"/>
              </a:rPr>
              <a:t> é </a:t>
            </a:r>
            <a:r>
              <a:rPr lang="en-US" sz="2400" dirty="0" err="1">
                <a:latin typeface="+mj-lt"/>
              </a:rPr>
              <a:t>clara</a:t>
            </a:r>
            <a:endParaRPr lang="en-US" sz="2400" dirty="0"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695497" y="4906423"/>
            <a:ext cx="6912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j-lt"/>
              </a:rPr>
              <a:t>Não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são</a:t>
            </a:r>
            <a:r>
              <a:rPr lang="en-US" sz="2400" dirty="0">
                <a:latin typeface="+mj-lt"/>
              </a:rPr>
              <a:t> bons </a:t>
            </a:r>
            <a:r>
              <a:rPr lang="en-US" sz="2400" dirty="0" err="1">
                <a:latin typeface="+mj-lt"/>
              </a:rPr>
              <a:t>condutores</a:t>
            </a:r>
            <a:r>
              <a:rPr lang="en-US" sz="2400" dirty="0">
                <a:latin typeface="+mj-lt"/>
              </a:rPr>
              <a:t> e </a:t>
            </a:r>
            <a:r>
              <a:rPr lang="en-US" sz="2400" dirty="0" err="1">
                <a:latin typeface="+mj-lt"/>
              </a:rPr>
              <a:t>seus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óxidos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são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anfóteros</a:t>
            </a:r>
            <a:r>
              <a:rPr lang="en-US" sz="2400" dirty="0">
                <a:latin typeface="+mj-lt"/>
              </a:rPr>
              <a:t> 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err="1">
                <a:latin typeface="+mj-lt"/>
              </a:rPr>
              <a:t>todos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os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elementos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formam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compostos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covalentes</a:t>
            </a:r>
            <a:endParaRPr lang="en-US" sz="2400" dirty="0">
              <a:latin typeface="+mj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E747F32-C1E9-4D14-BF74-A0DA6903D76C}"/>
              </a:ext>
            </a:extLst>
          </p:cNvPr>
          <p:cNvSpPr txBox="1"/>
          <p:nvPr/>
        </p:nvSpPr>
        <p:spPr>
          <a:xfrm>
            <a:off x="1979632" y="3242391"/>
            <a:ext cx="5136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+mj-lt"/>
              </a:rPr>
              <a:t>Não condutores e formam óxidos ácidos</a:t>
            </a:r>
          </a:p>
        </p:txBody>
      </p:sp>
    </p:spTree>
    <p:extLst>
      <p:ext uri="{BB962C8B-B14F-4D97-AF65-F5344CB8AC3E}">
        <p14:creationId xmlns:p14="http://schemas.microsoft.com/office/powerpoint/2010/main" val="25095782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6000">
              <a:srgbClr val="002060"/>
            </a:gs>
            <a:gs pos="14000">
              <a:srgbClr val="0070C0"/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50</a:t>
            </a:fld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677332" y="829733"/>
            <a:ext cx="4936067" cy="64346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/>
              <a:t>Acidez</a:t>
            </a:r>
            <a:r>
              <a:rPr lang="en-US" sz="2400" dirty="0"/>
              <a:t> de Lewis  tri- e penta- </a:t>
            </a:r>
            <a:r>
              <a:rPr lang="en-US" sz="2400" dirty="0" err="1"/>
              <a:t>haletos</a:t>
            </a:r>
            <a:endParaRPr lang="en-US" sz="2400" dirty="0"/>
          </a:p>
        </p:txBody>
      </p:sp>
      <p:pic>
        <p:nvPicPr>
          <p:cNvPr id="58370" name="Picture 2" descr="Resultado de imagem para AsCl4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399" y="1780336"/>
            <a:ext cx="2133601" cy="186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upo 24"/>
          <p:cNvGrpSpPr/>
          <p:nvPr/>
        </p:nvGrpSpPr>
        <p:grpSpPr>
          <a:xfrm>
            <a:off x="604308" y="1977496"/>
            <a:ext cx="2671004" cy="1527704"/>
            <a:chOff x="604307" y="1977496"/>
            <a:chExt cx="2917795" cy="1883304"/>
          </a:xfrm>
        </p:grpSpPr>
        <p:pic>
          <p:nvPicPr>
            <p:cNvPr id="26" name="Picture 2" descr="Resultado de imagem para AsCl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07" y="1977496"/>
              <a:ext cx="2917795" cy="188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CaixaDeTexto 26"/>
            <p:cNvSpPr txBox="1"/>
            <p:nvPr/>
          </p:nvSpPr>
          <p:spPr>
            <a:xfrm>
              <a:off x="1955801" y="2133600"/>
              <a:ext cx="524932" cy="455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As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921000" y="2457483"/>
              <a:ext cx="524932" cy="455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Cl</a:t>
              </a: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2319866" y="3261815"/>
              <a:ext cx="524932" cy="455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Cl</a:t>
              </a:r>
            </a:p>
          </p:txBody>
        </p:sp>
        <p:sp>
          <p:nvSpPr>
            <p:cNvPr id="30" name="CaixaDeTexto 29"/>
            <p:cNvSpPr txBox="1"/>
            <p:nvPr/>
          </p:nvSpPr>
          <p:spPr>
            <a:xfrm>
              <a:off x="753533" y="2692780"/>
              <a:ext cx="524932" cy="455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Cl</a:t>
              </a:r>
            </a:p>
          </p:txBody>
        </p:sp>
      </p:grpSp>
      <p:sp>
        <p:nvSpPr>
          <p:cNvPr id="19" name="Lágrima 18"/>
          <p:cNvSpPr/>
          <p:nvPr/>
        </p:nvSpPr>
        <p:spPr>
          <a:xfrm rot="8388880">
            <a:off x="1848711" y="1568988"/>
            <a:ext cx="532426" cy="519997"/>
          </a:xfrm>
          <a:prstGeom prst="teardrop">
            <a:avLst>
              <a:gd name="adj" fmla="val 94928"/>
            </a:avLst>
          </a:prstGeom>
          <a:gradFill>
            <a:gsLst>
              <a:gs pos="91000">
                <a:schemeClr val="bg2">
                  <a:lumMod val="75000"/>
                </a:schemeClr>
              </a:gs>
              <a:gs pos="41000">
                <a:schemeClr val="bg2">
                  <a:lumMod val="40000"/>
                  <a:lumOff val="60000"/>
                </a:schemeClr>
              </a:gs>
            </a:gsLst>
            <a:path path="circle">
              <a:fillToRect l="45000" t="65000" r="125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Conector de seta reta 23"/>
          <p:cNvCxnSpPr/>
          <p:nvPr/>
        </p:nvCxnSpPr>
        <p:spPr>
          <a:xfrm flipV="1">
            <a:off x="4023714" y="5274352"/>
            <a:ext cx="1032934" cy="169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2" name="Picture 4" descr="Resultado de imagem para SbF52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533" y="4362868"/>
            <a:ext cx="2246925" cy="214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ixaDeTexto 37"/>
          <p:cNvSpPr txBox="1"/>
          <p:nvPr/>
        </p:nvSpPr>
        <p:spPr>
          <a:xfrm>
            <a:off x="4191988" y="4768064"/>
            <a:ext cx="6880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 F</a:t>
            </a:r>
            <a:r>
              <a:rPr lang="en-US" sz="2800" baseline="30000" dirty="0"/>
              <a:t>-</a:t>
            </a:r>
            <a:endParaRPr lang="en-US" sz="2800" dirty="0"/>
          </a:p>
        </p:txBody>
      </p:sp>
      <p:grpSp>
        <p:nvGrpSpPr>
          <p:cNvPr id="39" name="Grupo 38"/>
          <p:cNvGrpSpPr/>
          <p:nvPr/>
        </p:nvGrpSpPr>
        <p:grpSpPr>
          <a:xfrm>
            <a:off x="582177" y="4579358"/>
            <a:ext cx="2671004" cy="1527704"/>
            <a:chOff x="604307" y="1977496"/>
            <a:chExt cx="2917795" cy="1883304"/>
          </a:xfrm>
        </p:grpSpPr>
        <p:pic>
          <p:nvPicPr>
            <p:cNvPr id="40" name="Picture 2" descr="Resultado de imagem para AsCl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07" y="1977496"/>
              <a:ext cx="2917795" cy="1883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CaixaDeTexto 40"/>
            <p:cNvSpPr txBox="1"/>
            <p:nvPr/>
          </p:nvSpPr>
          <p:spPr>
            <a:xfrm>
              <a:off x="1955801" y="2133600"/>
              <a:ext cx="524932" cy="455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Sb</a:t>
              </a:r>
            </a:p>
          </p:txBody>
        </p:sp>
        <p:sp>
          <p:nvSpPr>
            <p:cNvPr id="42" name="CaixaDeTexto 41"/>
            <p:cNvSpPr txBox="1"/>
            <p:nvPr/>
          </p:nvSpPr>
          <p:spPr>
            <a:xfrm>
              <a:off x="2945176" y="2463847"/>
              <a:ext cx="524932" cy="455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43" name="CaixaDeTexto 42"/>
            <p:cNvSpPr txBox="1"/>
            <p:nvPr/>
          </p:nvSpPr>
          <p:spPr>
            <a:xfrm>
              <a:off x="2319866" y="3261815"/>
              <a:ext cx="524932" cy="455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44" name="CaixaDeTexto 43"/>
            <p:cNvSpPr txBox="1"/>
            <p:nvPr/>
          </p:nvSpPr>
          <p:spPr>
            <a:xfrm>
              <a:off x="753533" y="2692780"/>
              <a:ext cx="524932" cy="4553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sp>
        <p:nvSpPr>
          <p:cNvPr id="45" name="Lágrima 44"/>
          <p:cNvSpPr/>
          <p:nvPr/>
        </p:nvSpPr>
        <p:spPr>
          <a:xfrm rot="8388880">
            <a:off x="1815543" y="4137659"/>
            <a:ext cx="532426" cy="519997"/>
          </a:xfrm>
          <a:prstGeom prst="teardrop">
            <a:avLst>
              <a:gd name="adj" fmla="val 94928"/>
            </a:avLst>
          </a:prstGeom>
          <a:gradFill>
            <a:gsLst>
              <a:gs pos="91000">
                <a:schemeClr val="bg2">
                  <a:lumMod val="75000"/>
                </a:schemeClr>
              </a:gs>
              <a:gs pos="41000">
                <a:schemeClr val="bg2">
                  <a:lumMod val="40000"/>
                  <a:lumOff val="60000"/>
                </a:schemeClr>
              </a:gs>
            </a:gsLst>
            <a:path path="circle">
              <a:fillToRect l="45000" t="65000" r="125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1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51</a:t>
            </a:fld>
            <a:endParaRPr lang="pt-BR"/>
          </a:p>
        </p:txBody>
      </p:sp>
      <p:sp>
        <p:nvSpPr>
          <p:cNvPr id="5" name="Retângulo de cantos arredondados 4"/>
          <p:cNvSpPr/>
          <p:nvPr/>
        </p:nvSpPr>
        <p:spPr>
          <a:xfrm>
            <a:off x="533399" y="558799"/>
            <a:ext cx="4284133" cy="6434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Tri-</a:t>
            </a:r>
            <a:r>
              <a:rPr lang="pt-BR" altLang="pt-BR" sz="2800" b="1" dirty="0" err="1">
                <a:solidFill>
                  <a:schemeClr val="bg1"/>
                </a:solidFill>
                <a:latin typeface="+mj-lt"/>
              </a:rPr>
              <a:t>Haletos</a:t>
            </a: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 e penta-</a:t>
            </a:r>
            <a:r>
              <a:rPr lang="pt-BR" altLang="pt-BR" sz="2800" b="1" dirty="0" err="1">
                <a:solidFill>
                  <a:schemeClr val="bg1"/>
                </a:solidFill>
                <a:latin typeface="+mj-lt"/>
              </a:rPr>
              <a:t>haletos</a:t>
            </a:r>
            <a:endParaRPr lang="pt-BR" altLang="pt-BR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03470" y="1750854"/>
            <a:ext cx="767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sz="2400" dirty="0">
                <a:latin typeface="+mj-lt"/>
              </a:rPr>
              <a:t>Os </a:t>
            </a:r>
            <a:r>
              <a:rPr lang="pt-BR" altLang="pt-BR" sz="2400" dirty="0" err="1">
                <a:latin typeface="+mj-lt"/>
              </a:rPr>
              <a:t>trihaletos</a:t>
            </a:r>
            <a:r>
              <a:rPr lang="pt-BR" altLang="pt-BR" sz="2400" dirty="0">
                <a:latin typeface="+mj-lt"/>
              </a:rPr>
              <a:t> sofrem hidrólise. Os produtos da reação dependem do elemento central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467511"/>
              </p:ext>
            </p:extLst>
          </p:nvPr>
        </p:nvGraphicFramePr>
        <p:xfrm>
          <a:off x="1294424" y="2927890"/>
          <a:ext cx="6146800" cy="3105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81" name="Equation" r:id="rId3" imgW="2361960" imgH="1193760" progId="Equation.3">
                  <p:embed/>
                </p:oleObj>
              </mc:Choice>
              <mc:Fallback>
                <p:oleObj name="Equation" r:id="rId3" imgW="236196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4424" y="2927890"/>
                        <a:ext cx="6146800" cy="31059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17716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6000">
              <a:srgbClr val="002060"/>
            </a:gs>
            <a:gs pos="14000">
              <a:srgbClr val="0070C0"/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52</a:t>
            </a:fld>
            <a:endParaRPr lang="pt-BR"/>
          </a:p>
        </p:txBody>
      </p:sp>
      <p:grpSp>
        <p:nvGrpSpPr>
          <p:cNvPr id="12" name="Grupo 11"/>
          <p:cNvGrpSpPr/>
          <p:nvPr/>
        </p:nvGrpSpPr>
        <p:grpSpPr>
          <a:xfrm>
            <a:off x="877388" y="1961608"/>
            <a:ext cx="2205294" cy="2259872"/>
            <a:chOff x="3516085" y="2828110"/>
            <a:chExt cx="2205294" cy="2259872"/>
          </a:xfrm>
        </p:grpSpPr>
        <p:sp>
          <p:nvSpPr>
            <p:cNvPr id="11" name="CaixaDeTexto 10"/>
            <p:cNvSpPr txBox="1"/>
            <p:nvPr/>
          </p:nvSpPr>
          <p:spPr>
            <a:xfrm>
              <a:off x="4340007" y="3463127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7" name="Elipse 6"/>
            <p:cNvSpPr/>
            <p:nvPr/>
          </p:nvSpPr>
          <p:spPr>
            <a:xfrm>
              <a:off x="4195353" y="4195353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Elipse 9"/>
            <p:cNvSpPr/>
            <p:nvPr/>
          </p:nvSpPr>
          <p:spPr>
            <a:xfrm>
              <a:off x="4793916" y="3263539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Elipse 8"/>
            <p:cNvSpPr/>
            <p:nvPr/>
          </p:nvSpPr>
          <p:spPr>
            <a:xfrm>
              <a:off x="3516085" y="3431416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Elipse 3"/>
            <p:cNvSpPr/>
            <p:nvPr/>
          </p:nvSpPr>
          <p:spPr>
            <a:xfrm>
              <a:off x="3988527" y="3378926"/>
              <a:ext cx="1219200" cy="1158240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chemeClr val="lt2">
                    <a:shade val="76000"/>
                    <a:hueMod val="89000"/>
                    <a:satMod val="164000"/>
                    <a:lumMod val="56000"/>
                  </a:schemeClr>
                </a:gs>
              </a:gsLst>
            </a:gradFill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63500" dist="38100" dir="5400000" rotWithShape="0">
                <a:srgbClr val="000000">
                  <a:alpha val="60000"/>
                </a:srgbClr>
              </a:outerShdw>
            </a:effectLst>
          </p:spPr>
          <p:style>
            <a:lnRef idx="0">
              <a:schemeClr val="accent1"/>
            </a:lnRef>
            <a:fillRef idx="1002">
              <a:schemeClr val="lt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Elipse 5"/>
            <p:cNvSpPr/>
            <p:nvPr/>
          </p:nvSpPr>
          <p:spPr>
            <a:xfrm>
              <a:off x="4134393" y="2828110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Elipse 7"/>
            <p:cNvSpPr/>
            <p:nvPr/>
          </p:nvSpPr>
          <p:spPr>
            <a:xfrm>
              <a:off x="4537090" y="3669687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4430577" y="3009846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5228752" y="3413704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4468186" y="4517085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629109" y="3636069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4821452" y="3875369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1660263" y="2747700"/>
            <a:ext cx="322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800712" y="974153"/>
            <a:ext cx="2548468" cy="6434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Penta-</a:t>
            </a:r>
            <a:r>
              <a:rPr lang="pt-BR" altLang="pt-BR" sz="2800" b="1" dirty="0" err="1">
                <a:solidFill>
                  <a:schemeClr val="bg1"/>
                </a:solidFill>
                <a:latin typeface="+mj-lt"/>
              </a:rPr>
              <a:t>haletos</a:t>
            </a:r>
            <a:endParaRPr lang="pt-BR" altLang="pt-BR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1" name="Grupo 40"/>
          <p:cNvGrpSpPr/>
          <p:nvPr/>
        </p:nvGrpSpPr>
        <p:grpSpPr>
          <a:xfrm>
            <a:off x="5102255" y="1617620"/>
            <a:ext cx="2972015" cy="2743548"/>
            <a:chOff x="5102255" y="1617620"/>
            <a:chExt cx="2972015" cy="2743548"/>
          </a:xfrm>
        </p:grpSpPr>
        <p:grpSp>
          <p:nvGrpSpPr>
            <p:cNvPr id="22" name="Grupo 21"/>
            <p:cNvGrpSpPr/>
            <p:nvPr/>
          </p:nvGrpSpPr>
          <p:grpSpPr>
            <a:xfrm>
              <a:off x="5102255" y="2101296"/>
              <a:ext cx="2205294" cy="2259872"/>
              <a:chOff x="3516085" y="2828110"/>
              <a:chExt cx="2205294" cy="2259872"/>
            </a:xfrm>
          </p:grpSpPr>
          <p:sp>
            <p:nvSpPr>
              <p:cNvPr id="23" name="CaixaDeTexto 22"/>
              <p:cNvSpPr txBox="1"/>
              <p:nvPr/>
            </p:nvSpPr>
            <p:spPr>
              <a:xfrm>
                <a:off x="4340007" y="3463127"/>
                <a:ext cx="3433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P</a:t>
                </a:r>
              </a:p>
            </p:txBody>
          </p:sp>
          <p:sp>
            <p:nvSpPr>
              <p:cNvPr id="24" name="Elipse 23"/>
              <p:cNvSpPr/>
              <p:nvPr/>
            </p:nvSpPr>
            <p:spPr>
              <a:xfrm>
                <a:off x="4195353" y="4195353"/>
                <a:ext cx="927463" cy="892629"/>
              </a:xfrm>
              <a:prstGeom prst="ellipse">
                <a:avLst/>
              </a:prstGeom>
              <a:gradFill flip="none" rotWithShape="1">
                <a:gsLst>
                  <a:gs pos="54000">
                    <a:srgbClr val="FFC000"/>
                  </a:gs>
                  <a:gs pos="16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  <a:softEdge rad="31750"/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5" name="Elipse 24"/>
              <p:cNvSpPr/>
              <p:nvPr/>
            </p:nvSpPr>
            <p:spPr>
              <a:xfrm>
                <a:off x="4793916" y="3263539"/>
                <a:ext cx="927463" cy="892629"/>
              </a:xfrm>
              <a:prstGeom prst="ellipse">
                <a:avLst/>
              </a:prstGeom>
              <a:gradFill flip="none" rotWithShape="1">
                <a:gsLst>
                  <a:gs pos="54000">
                    <a:srgbClr val="FFC000"/>
                  </a:gs>
                  <a:gs pos="16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  <a:softEdge rad="31750"/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6" name="Elipse 25"/>
              <p:cNvSpPr/>
              <p:nvPr/>
            </p:nvSpPr>
            <p:spPr>
              <a:xfrm>
                <a:off x="3516085" y="3431416"/>
                <a:ext cx="927463" cy="892629"/>
              </a:xfrm>
              <a:prstGeom prst="ellipse">
                <a:avLst/>
              </a:prstGeom>
              <a:gradFill flip="none" rotWithShape="1">
                <a:gsLst>
                  <a:gs pos="54000">
                    <a:srgbClr val="FFC000"/>
                  </a:gs>
                  <a:gs pos="16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  <a:softEdge rad="31750"/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7" name="Elipse 26"/>
              <p:cNvSpPr/>
              <p:nvPr/>
            </p:nvSpPr>
            <p:spPr>
              <a:xfrm>
                <a:off x="3988527" y="3378926"/>
                <a:ext cx="1219200" cy="1158240"/>
              </a:xfrm>
              <a:prstGeom prst="ellipse">
                <a:avLst/>
              </a:prstGeom>
              <a:gradFill>
                <a:gsLst>
                  <a:gs pos="0">
                    <a:srgbClr val="002060"/>
                  </a:gs>
                  <a:gs pos="100000">
                    <a:schemeClr val="lt2">
                      <a:shade val="76000"/>
                      <a:hueMod val="89000"/>
                      <a:satMod val="164000"/>
                      <a:lumMod val="56000"/>
                    </a:schemeClr>
                  </a:gs>
                </a:gsLst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st="38100" dir="5400000" rotWithShape="0">
                  <a:srgbClr val="000000">
                    <a:alpha val="60000"/>
                  </a:srgbClr>
                </a:outerShdw>
              </a:effectLst>
            </p:spPr>
            <p:style>
              <a:lnRef idx="0">
                <a:schemeClr val="accent1"/>
              </a:lnRef>
              <a:fillRef idx="1002">
                <a:schemeClr val="lt2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8" name="Elipse 27"/>
              <p:cNvSpPr/>
              <p:nvPr/>
            </p:nvSpPr>
            <p:spPr>
              <a:xfrm>
                <a:off x="4134393" y="2828110"/>
                <a:ext cx="927463" cy="892629"/>
              </a:xfrm>
              <a:prstGeom prst="ellipse">
                <a:avLst/>
              </a:prstGeom>
              <a:gradFill flip="none" rotWithShape="1">
                <a:gsLst>
                  <a:gs pos="54000">
                    <a:srgbClr val="FFC000"/>
                  </a:gs>
                  <a:gs pos="16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  <a:softEdge rad="31750"/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29" name="Elipse 28"/>
              <p:cNvSpPr/>
              <p:nvPr/>
            </p:nvSpPr>
            <p:spPr>
              <a:xfrm>
                <a:off x="4537090" y="3669687"/>
                <a:ext cx="927463" cy="892629"/>
              </a:xfrm>
              <a:prstGeom prst="ellipse">
                <a:avLst/>
              </a:prstGeom>
              <a:gradFill flip="none" rotWithShape="1">
                <a:gsLst>
                  <a:gs pos="54000">
                    <a:srgbClr val="FFC000"/>
                  </a:gs>
                  <a:gs pos="16000">
                    <a:srgbClr val="FFFF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3500" dist="38100" dir="5400000" rotWithShape="0">
                  <a:srgbClr val="000000">
                    <a:alpha val="60000"/>
                  </a:srgbClr>
                </a:outerShdw>
                <a:softEdge rad="31750"/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4430577" y="3009846"/>
                <a:ext cx="3257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</a:t>
                </a:r>
              </a:p>
            </p:txBody>
          </p:sp>
          <p:sp>
            <p:nvSpPr>
              <p:cNvPr id="31" name="CaixaDeTexto 30"/>
              <p:cNvSpPr txBox="1"/>
              <p:nvPr/>
            </p:nvSpPr>
            <p:spPr>
              <a:xfrm>
                <a:off x="5228752" y="3413704"/>
                <a:ext cx="3257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</a:t>
                </a:r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4468186" y="4517085"/>
                <a:ext cx="3257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</a:t>
                </a:r>
              </a:p>
            </p:txBody>
          </p:sp>
          <p:sp>
            <p:nvSpPr>
              <p:cNvPr id="33" name="CaixaDeTexto 32"/>
              <p:cNvSpPr txBox="1"/>
              <p:nvPr/>
            </p:nvSpPr>
            <p:spPr>
              <a:xfrm>
                <a:off x="3629109" y="3636069"/>
                <a:ext cx="3257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</a:t>
                </a:r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4821452" y="3875369"/>
                <a:ext cx="3257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F</a:t>
                </a:r>
              </a:p>
            </p:txBody>
          </p:sp>
        </p:grpSp>
        <p:sp>
          <p:nvSpPr>
            <p:cNvPr id="35" name="CaixaDeTexto 34"/>
            <p:cNvSpPr txBox="1"/>
            <p:nvPr/>
          </p:nvSpPr>
          <p:spPr>
            <a:xfrm>
              <a:off x="5885130" y="2887388"/>
              <a:ext cx="3222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36" name="Elipse 35"/>
            <p:cNvSpPr/>
            <p:nvPr/>
          </p:nvSpPr>
          <p:spPr>
            <a:xfrm>
              <a:off x="5147219" y="3045798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5439786" y="3224415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  <p:grpSp>
          <p:nvGrpSpPr>
            <p:cNvPr id="39" name="Grupo 38"/>
            <p:cNvGrpSpPr/>
            <p:nvPr/>
          </p:nvGrpSpPr>
          <p:grpSpPr>
            <a:xfrm>
              <a:off x="6342477" y="1845733"/>
              <a:ext cx="1108189" cy="867336"/>
              <a:chOff x="6342477" y="1845733"/>
              <a:chExt cx="1108189" cy="867336"/>
            </a:xfrm>
          </p:grpSpPr>
          <p:cxnSp>
            <p:nvCxnSpPr>
              <p:cNvPr id="5" name="Conector reto 4"/>
              <p:cNvCxnSpPr/>
              <p:nvPr/>
            </p:nvCxnSpPr>
            <p:spPr>
              <a:xfrm>
                <a:off x="6342477" y="1845733"/>
                <a:ext cx="1091256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/>
              <p:cNvCxnSpPr/>
              <p:nvPr/>
            </p:nvCxnSpPr>
            <p:spPr>
              <a:xfrm>
                <a:off x="7442199" y="1845734"/>
                <a:ext cx="8467" cy="867335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CaixaDeTexto 39"/>
            <p:cNvSpPr txBox="1"/>
            <p:nvPr/>
          </p:nvSpPr>
          <p:spPr>
            <a:xfrm>
              <a:off x="7601064" y="1617620"/>
              <a:ext cx="4732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  <a:endParaRPr lang="en-US" sz="4000" dirty="0"/>
            </a:p>
          </p:txBody>
        </p:sp>
      </p:grpSp>
      <p:cxnSp>
        <p:nvCxnSpPr>
          <p:cNvPr id="44" name="Conector de seta reta 43"/>
          <p:cNvCxnSpPr/>
          <p:nvPr/>
        </p:nvCxnSpPr>
        <p:spPr>
          <a:xfrm flipV="1">
            <a:off x="3615585" y="3242601"/>
            <a:ext cx="1032934" cy="169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3983837" y="273631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baseline="30000" dirty="0"/>
              <a:t>-</a:t>
            </a:r>
            <a:endParaRPr lang="en-US" sz="2800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5471953" y="4783909"/>
            <a:ext cx="1681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NH</a:t>
            </a:r>
            <a:r>
              <a:rPr lang="en-US" sz="4000" baseline="-25000" dirty="0"/>
              <a:t>4</a:t>
            </a:r>
            <a:r>
              <a:rPr lang="en-US" sz="4000" dirty="0"/>
              <a:t>PF</a:t>
            </a:r>
            <a:r>
              <a:rPr lang="en-US" sz="4000" baseline="-25000" dirty="0"/>
              <a:t>6</a:t>
            </a:r>
            <a:endParaRPr lang="en-US" sz="4000" dirty="0"/>
          </a:p>
        </p:txBody>
      </p:sp>
      <p:sp>
        <p:nvSpPr>
          <p:cNvPr id="47" name="CaixaDeTexto 46"/>
          <p:cNvSpPr txBox="1"/>
          <p:nvPr/>
        </p:nvSpPr>
        <p:spPr>
          <a:xfrm>
            <a:off x="5933519" y="5594953"/>
            <a:ext cx="11240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KPF</a:t>
            </a:r>
            <a:r>
              <a:rPr lang="en-US" sz="4000" baseline="-25000" dirty="0"/>
              <a:t>6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21787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6000">
              <a:srgbClr val="002060"/>
            </a:gs>
            <a:gs pos="14000">
              <a:srgbClr val="0070C0"/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53</a:t>
            </a:fld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1701310" y="2596625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7" name="Elipse 6"/>
          <p:cNvSpPr/>
          <p:nvPr/>
        </p:nvSpPr>
        <p:spPr>
          <a:xfrm>
            <a:off x="1556656" y="3328851"/>
            <a:ext cx="927463" cy="892629"/>
          </a:xfrm>
          <a:prstGeom prst="ellipse">
            <a:avLst/>
          </a:prstGeom>
          <a:gradFill flip="none" rotWithShape="1">
            <a:gsLst>
              <a:gs pos="54000">
                <a:srgbClr val="FFC000"/>
              </a:gs>
              <a:gs pos="16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Elipse 9"/>
          <p:cNvSpPr/>
          <p:nvPr/>
        </p:nvSpPr>
        <p:spPr>
          <a:xfrm>
            <a:off x="2155219" y="2397037"/>
            <a:ext cx="927463" cy="892629"/>
          </a:xfrm>
          <a:prstGeom prst="ellipse">
            <a:avLst/>
          </a:prstGeom>
          <a:gradFill flip="none" rotWithShape="1">
            <a:gsLst>
              <a:gs pos="54000">
                <a:srgbClr val="FFC000"/>
              </a:gs>
              <a:gs pos="16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Elipse 8"/>
          <p:cNvSpPr/>
          <p:nvPr/>
        </p:nvSpPr>
        <p:spPr>
          <a:xfrm>
            <a:off x="877388" y="2564914"/>
            <a:ext cx="927463" cy="892629"/>
          </a:xfrm>
          <a:prstGeom prst="ellipse">
            <a:avLst/>
          </a:prstGeom>
          <a:gradFill flip="none" rotWithShape="1">
            <a:gsLst>
              <a:gs pos="54000">
                <a:srgbClr val="FFC000"/>
              </a:gs>
              <a:gs pos="16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Elipse 3"/>
          <p:cNvSpPr/>
          <p:nvPr/>
        </p:nvSpPr>
        <p:spPr>
          <a:xfrm>
            <a:off x="1349830" y="2512424"/>
            <a:ext cx="1219200" cy="1158240"/>
          </a:xfrm>
          <a:prstGeom prst="ellipse">
            <a:avLst/>
          </a:prstGeom>
          <a:gradFill>
            <a:gsLst>
              <a:gs pos="0">
                <a:srgbClr val="002060"/>
              </a:gs>
              <a:gs pos="100000">
                <a:schemeClr val="lt2">
                  <a:shade val="76000"/>
                  <a:hueMod val="89000"/>
                  <a:satMod val="164000"/>
                  <a:lumMod val="56000"/>
                </a:schemeClr>
              </a:gs>
            </a:gsLst>
          </a:gradFill>
          <a:effectLst>
            <a:glow rad="228600">
              <a:schemeClr val="accent1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60000"/>
              </a:srgbClr>
            </a:outerShdw>
          </a:effectLst>
        </p:spPr>
        <p:style>
          <a:lnRef idx="0">
            <a:schemeClr val="accent1"/>
          </a:lnRef>
          <a:fillRef idx="1002">
            <a:schemeClr val="lt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Elipse 5"/>
          <p:cNvSpPr/>
          <p:nvPr/>
        </p:nvSpPr>
        <p:spPr>
          <a:xfrm>
            <a:off x="1495696" y="1961608"/>
            <a:ext cx="927463" cy="892629"/>
          </a:xfrm>
          <a:prstGeom prst="ellipse">
            <a:avLst/>
          </a:prstGeom>
          <a:gradFill flip="none" rotWithShape="1">
            <a:gsLst>
              <a:gs pos="54000">
                <a:srgbClr val="FFC000"/>
              </a:gs>
              <a:gs pos="16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CaixaDeTexto 13"/>
          <p:cNvSpPr txBox="1"/>
          <p:nvPr/>
        </p:nvSpPr>
        <p:spPr>
          <a:xfrm>
            <a:off x="1791880" y="214334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590055" y="2547202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829489" y="365058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990412" y="2769567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583220" y="2749350"/>
            <a:ext cx="77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Sb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800712" y="974153"/>
            <a:ext cx="2548468" cy="6434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Penta-</a:t>
            </a:r>
            <a:r>
              <a:rPr lang="pt-BR" altLang="pt-BR" sz="2800" b="1" dirty="0" err="1">
                <a:solidFill>
                  <a:schemeClr val="bg1"/>
                </a:solidFill>
                <a:latin typeface="+mj-lt"/>
              </a:rPr>
              <a:t>haletos</a:t>
            </a:r>
            <a:endParaRPr lang="pt-BR" altLang="pt-BR" sz="28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6342477" y="1845733"/>
            <a:ext cx="1108189" cy="867336"/>
            <a:chOff x="6342477" y="1845733"/>
            <a:chExt cx="1108189" cy="867336"/>
          </a:xfrm>
        </p:grpSpPr>
        <p:cxnSp>
          <p:nvCxnSpPr>
            <p:cNvPr id="5" name="Conector reto 4"/>
            <p:cNvCxnSpPr/>
            <p:nvPr/>
          </p:nvCxnSpPr>
          <p:spPr>
            <a:xfrm>
              <a:off x="6342477" y="1845733"/>
              <a:ext cx="1091256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>
              <a:off x="7442199" y="1845734"/>
              <a:ext cx="8467" cy="867335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aixaDeTexto 39"/>
          <p:cNvSpPr txBox="1"/>
          <p:nvPr/>
        </p:nvSpPr>
        <p:spPr>
          <a:xfrm>
            <a:off x="7601064" y="1617620"/>
            <a:ext cx="4732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</a:t>
            </a:r>
            <a:endParaRPr lang="en-US" sz="4000" dirty="0"/>
          </a:p>
        </p:txBody>
      </p:sp>
      <p:cxnSp>
        <p:nvCxnSpPr>
          <p:cNvPr id="44" name="Conector de seta reta 43"/>
          <p:cNvCxnSpPr/>
          <p:nvPr/>
        </p:nvCxnSpPr>
        <p:spPr>
          <a:xfrm flipV="1">
            <a:off x="3615585" y="3242601"/>
            <a:ext cx="1032934" cy="169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3983837" y="2736313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KF</a:t>
            </a:r>
          </a:p>
        </p:txBody>
      </p:sp>
      <p:sp>
        <p:nvSpPr>
          <p:cNvPr id="8" name="Elipse 7"/>
          <p:cNvSpPr/>
          <p:nvPr/>
        </p:nvSpPr>
        <p:spPr>
          <a:xfrm>
            <a:off x="1804851" y="2817220"/>
            <a:ext cx="927463" cy="892629"/>
          </a:xfrm>
          <a:prstGeom prst="ellipse">
            <a:avLst/>
          </a:prstGeom>
          <a:gradFill flip="none" rotWithShape="1">
            <a:gsLst>
              <a:gs pos="54000">
                <a:srgbClr val="FFC000"/>
              </a:gs>
              <a:gs pos="16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635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CaixaDeTexto 12"/>
          <p:cNvSpPr txBox="1"/>
          <p:nvPr/>
        </p:nvSpPr>
        <p:spPr>
          <a:xfrm>
            <a:off x="2070308" y="3030447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192791" y="2101296"/>
            <a:ext cx="2266341" cy="2259872"/>
            <a:chOff x="3449864" y="4316640"/>
            <a:chExt cx="2266341" cy="2259872"/>
          </a:xfrm>
        </p:grpSpPr>
        <p:sp>
          <p:nvSpPr>
            <p:cNvPr id="46" name="CaixaDeTexto 45"/>
            <p:cNvSpPr txBox="1"/>
            <p:nvPr/>
          </p:nvSpPr>
          <p:spPr>
            <a:xfrm>
              <a:off x="4334833" y="4951657"/>
              <a:ext cx="3433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48" name="Elipse 47"/>
            <p:cNvSpPr/>
            <p:nvPr/>
          </p:nvSpPr>
          <p:spPr>
            <a:xfrm>
              <a:off x="4190179" y="5683883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9" name="Elipse 48"/>
            <p:cNvSpPr/>
            <p:nvPr/>
          </p:nvSpPr>
          <p:spPr>
            <a:xfrm>
              <a:off x="4788742" y="4752069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0" name="Elipse 49"/>
            <p:cNvSpPr/>
            <p:nvPr/>
          </p:nvSpPr>
          <p:spPr>
            <a:xfrm>
              <a:off x="3510911" y="4919946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1" name="Elipse 50"/>
            <p:cNvSpPr/>
            <p:nvPr/>
          </p:nvSpPr>
          <p:spPr>
            <a:xfrm>
              <a:off x="3983353" y="4867456"/>
              <a:ext cx="1219200" cy="1158240"/>
            </a:xfrm>
            <a:prstGeom prst="ellipse">
              <a:avLst/>
            </a:prstGeom>
            <a:gradFill>
              <a:gsLst>
                <a:gs pos="0">
                  <a:srgbClr val="002060"/>
                </a:gs>
                <a:gs pos="100000">
                  <a:schemeClr val="lt2">
                    <a:shade val="76000"/>
                    <a:hueMod val="89000"/>
                    <a:satMod val="164000"/>
                    <a:lumMod val="56000"/>
                  </a:schemeClr>
                </a:gs>
              </a:gsLst>
            </a:gradFill>
            <a:effectLst>
              <a:glow rad="228600">
                <a:schemeClr val="accent1">
                  <a:satMod val="175000"/>
                  <a:alpha val="40000"/>
                </a:schemeClr>
              </a:glow>
              <a:outerShdw blurRad="63500" dist="38100" dir="5400000" rotWithShape="0">
                <a:srgbClr val="000000">
                  <a:alpha val="60000"/>
                </a:srgbClr>
              </a:outerShdw>
            </a:effectLst>
          </p:spPr>
          <p:style>
            <a:lnRef idx="0">
              <a:schemeClr val="accent1"/>
            </a:lnRef>
            <a:fillRef idx="1002">
              <a:schemeClr val="lt2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2" name="Elipse 51"/>
            <p:cNvSpPr/>
            <p:nvPr/>
          </p:nvSpPr>
          <p:spPr>
            <a:xfrm>
              <a:off x="4129219" y="4316640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CaixaDeTexto 52"/>
            <p:cNvSpPr txBox="1"/>
            <p:nvPr/>
          </p:nvSpPr>
          <p:spPr>
            <a:xfrm>
              <a:off x="4425403" y="4498376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  <p:sp>
          <p:nvSpPr>
            <p:cNvPr id="54" name="CaixaDeTexto 53"/>
            <p:cNvSpPr txBox="1"/>
            <p:nvPr/>
          </p:nvSpPr>
          <p:spPr>
            <a:xfrm>
              <a:off x="5223578" y="4902234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  <p:sp>
          <p:nvSpPr>
            <p:cNvPr id="55" name="CaixaDeTexto 54"/>
            <p:cNvSpPr txBox="1"/>
            <p:nvPr/>
          </p:nvSpPr>
          <p:spPr>
            <a:xfrm>
              <a:off x="4463012" y="6005615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  <p:sp>
          <p:nvSpPr>
            <p:cNvPr id="56" name="CaixaDeTexto 55"/>
            <p:cNvSpPr txBox="1"/>
            <p:nvPr/>
          </p:nvSpPr>
          <p:spPr>
            <a:xfrm>
              <a:off x="3623935" y="5124599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  <p:sp>
          <p:nvSpPr>
            <p:cNvPr id="57" name="CaixaDeTexto 56"/>
            <p:cNvSpPr txBox="1"/>
            <p:nvPr/>
          </p:nvSpPr>
          <p:spPr>
            <a:xfrm>
              <a:off x="4216743" y="5104382"/>
              <a:ext cx="7788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/>
                  </a:solidFill>
                </a:rPr>
                <a:t>Sb</a:t>
              </a:r>
            </a:p>
          </p:txBody>
        </p:sp>
        <p:sp>
          <p:nvSpPr>
            <p:cNvPr id="58" name="Elipse 57"/>
            <p:cNvSpPr/>
            <p:nvPr/>
          </p:nvSpPr>
          <p:spPr>
            <a:xfrm>
              <a:off x="4438374" y="5172252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9" name="CaixaDeTexto 58"/>
            <p:cNvSpPr txBox="1"/>
            <p:nvPr/>
          </p:nvSpPr>
          <p:spPr>
            <a:xfrm>
              <a:off x="4703831" y="5385479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  <p:sp>
          <p:nvSpPr>
            <p:cNvPr id="60" name="Elipse 59"/>
            <p:cNvSpPr/>
            <p:nvPr/>
          </p:nvSpPr>
          <p:spPr>
            <a:xfrm>
              <a:off x="3449864" y="5295557"/>
              <a:ext cx="927463" cy="892629"/>
            </a:xfrm>
            <a:prstGeom prst="ellipse">
              <a:avLst/>
            </a:prstGeom>
            <a:gradFill flip="none" rotWithShape="1">
              <a:gsLst>
                <a:gs pos="54000">
                  <a:srgbClr val="FFC000"/>
                </a:gs>
                <a:gs pos="16000">
                  <a:srgbClr val="FFFF00"/>
                </a:gs>
              </a:gsLst>
              <a:path path="circle">
                <a:fillToRect l="50000" t="50000" r="50000" b="50000"/>
              </a:path>
              <a:tileRect/>
            </a:gradFill>
            <a:effectLst>
              <a:outerShdw blurRad="63500" dist="38100" dir="5400000" rotWithShape="0">
                <a:srgbClr val="000000">
                  <a:alpha val="60000"/>
                </a:srgbClr>
              </a:outerShdw>
              <a:softEdge rad="3175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1" name="CaixaDeTexto 60"/>
            <p:cNvSpPr txBox="1"/>
            <p:nvPr/>
          </p:nvSpPr>
          <p:spPr>
            <a:xfrm>
              <a:off x="3715321" y="5508784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</a:t>
              </a:r>
            </a:p>
          </p:txBody>
        </p:sp>
      </p:grpSp>
      <p:sp>
        <p:nvSpPr>
          <p:cNvPr id="41" name="Text Box 178"/>
          <p:cNvSpPr txBox="1">
            <a:spLocks noChangeArrowheads="1"/>
          </p:cNvSpPr>
          <p:nvPr/>
        </p:nvSpPr>
        <p:spPr bwMode="auto">
          <a:xfrm>
            <a:off x="266701" y="5628906"/>
            <a:ext cx="2362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El. Hibridizado</a:t>
            </a:r>
          </a:p>
        </p:txBody>
      </p:sp>
      <p:sp>
        <p:nvSpPr>
          <p:cNvPr id="42" name="Text Box 179"/>
          <p:cNvSpPr txBox="1">
            <a:spLocks noChangeArrowheads="1"/>
          </p:cNvSpPr>
          <p:nvPr/>
        </p:nvSpPr>
        <p:spPr bwMode="auto">
          <a:xfrm>
            <a:off x="3098800" y="6264813"/>
            <a:ext cx="247650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Hibridização sp</a:t>
            </a:r>
            <a:r>
              <a:rPr lang="pt-BR" altLang="pt-BR" baseline="30000" dirty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d</a:t>
            </a:r>
            <a:r>
              <a:rPr lang="pt-BR" altLang="pt-BR" baseline="30000" dirty="0">
                <a:solidFill>
                  <a:schemeClr val="tx1"/>
                </a:solidFill>
                <a:latin typeface="+mj-lt"/>
              </a:rPr>
              <a:t>2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: 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2755900" y="5555219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tângulo 46"/>
          <p:cNvSpPr/>
          <p:nvPr/>
        </p:nvSpPr>
        <p:spPr>
          <a:xfrm>
            <a:off x="3289300" y="5555219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tângulo 61"/>
          <p:cNvSpPr/>
          <p:nvPr/>
        </p:nvSpPr>
        <p:spPr>
          <a:xfrm>
            <a:off x="3822700" y="5550704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tângulo 62"/>
          <p:cNvSpPr/>
          <p:nvPr/>
        </p:nvSpPr>
        <p:spPr>
          <a:xfrm>
            <a:off x="4356100" y="5550704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tângulo 63"/>
          <p:cNvSpPr/>
          <p:nvPr/>
        </p:nvSpPr>
        <p:spPr>
          <a:xfrm>
            <a:off x="4889500" y="5550704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tângulo 64"/>
          <p:cNvSpPr/>
          <p:nvPr/>
        </p:nvSpPr>
        <p:spPr>
          <a:xfrm>
            <a:off x="5426525" y="5565404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tângulo 65"/>
          <p:cNvSpPr/>
          <p:nvPr/>
        </p:nvSpPr>
        <p:spPr>
          <a:xfrm>
            <a:off x="6675972" y="5044708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tângulo 66"/>
          <p:cNvSpPr/>
          <p:nvPr/>
        </p:nvSpPr>
        <p:spPr>
          <a:xfrm>
            <a:off x="7209378" y="5044706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tângulo 67"/>
          <p:cNvSpPr/>
          <p:nvPr/>
        </p:nvSpPr>
        <p:spPr>
          <a:xfrm>
            <a:off x="7742782" y="5044704"/>
            <a:ext cx="533400" cy="584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ine 113"/>
          <p:cNvSpPr>
            <a:spLocks noChangeShapeType="1"/>
          </p:cNvSpPr>
          <p:nvPr/>
        </p:nvSpPr>
        <p:spPr bwMode="auto">
          <a:xfrm flipV="1">
            <a:off x="2954866" y="5628904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Line 114"/>
          <p:cNvSpPr>
            <a:spLocks noChangeShapeType="1"/>
          </p:cNvSpPr>
          <p:nvPr/>
        </p:nvSpPr>
        <p:spPr bwMode="auto">
          <a:xfrm flipV="1">
            <a:off x="3564466" y="5628904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Line 115"/>
          <p:cNvSpPr>
            <a:spLocks noChangeShapeType="1"/>
          </p:cNvSpPr>
          <p:nvPr/>
        </p:nvSpPr>
        <p:spPr bwMode="auto">
          <a:xfrm flipV="1">
            <a:off x="4097866" y="5628904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113"/>
          <p:cNvSpPr>
            <a:spLocks noChangeShapeType="1"/>
          </p:cNvSpPr>
          <p:nvPr/>
        </p:nvSpPr>
        <p:spPr bwMode="auto">
          <a:xfrm flipV="1">
            <a:off x="4588934" y="5628904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114"/>
          <p:cNvSpPr>
            <a:spLocks noChangeShapeType="1"/>
          </p:cNvSpPr>
          <p:nvPr/>
        </p:nvSpPr>
        <p:spPr bwMode="auto">
          <a:xfrm flipV="1">
            <a:off x="5198534" y="5628904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Text Box 179"/>
          <p:cNvSpPr txBox="1">
            <a:spLocks noChangeArrowheads="1"/>
          </p:cNvSpPr>
          <p:nvPr/>
        </p:nvSpPr>
        <p:spPr bwMode="auto">
          <a:xfrm>
            <a:off x="6421124" y="5713123"/>
            <a:ext cx="2476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Orbitais d puros</a:t>
            </a:r>
          </a:p>
        </p:txBody>
      </p:sp>
    </p:spTree>
    <p:extLst>
      <p:ext uri="{BB962C8B-B14F-4D97-AF65-F5344CB8AC3E}">
        <p14:creationId xmlns:p14="http://schemas.microsoft.com/office/powerpoint/2010/main" val="30226438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Conector de seta reta 21"/>
          <p:cNvCxnSpPr/>
          <p:nvPr/>
        </p:nvCxnSpPr>
        <p:spPr>
          <a:xfrm>
            <a:off x="4199465" y="3928532"/>
            <a:ext cx="0" cy="11260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 flipV="1">
            <a:off x="3395133" y="3395133"/>
            <a:ext cx="474134" cy="20320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54</a:t>
            </a:fld>
            <a:endParaRPr lang="pt-BR"/>
          </a:p>
        </p:txBody>
      </p:sp>
      <p:cxnSp>
        <p:nvCxnSpPr>
          <p:cNvPr id="5" name="Conector reto 4"/>
          <p:cNvCxnSpPr/>
          <p:nvPr/>
        </p:nvCxnSpPr>
        <p:spPr>
          <a:xfrm flipV="1">
            <a:off x="4472778" y="3113902"/>
            <a:ext cx="734217" cy="467781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/>
          <p:cNvSpPr/>
          <p:nvPr/>
        </p:nvSpPr>
        <p:spPr>
          <a:xfrm>
            <a:off x="3682999" y="3200399"/>
            <a:ext cx="1007533" cy="973667"/>
          </a:xfrm>
          <a:prstGeom prst="ellipse">
            <a:avLst/>
          </a:prstGeom>
          <a:gradFill>
            <a:gsLst>
              <a:gs pos="14000">
                <a:schemeClr val="accent1">
                  <a:tint val="98000"/>
                  <a:lumMod val="114000"/>
                </a:schemeClr>
              </a:gs>
              <a:gs pos="44000">
                <a:schemeClr val="accent1">
                  <a:shade val="90000"/>
                  <a:lumMod val="84000"/>
                </a:schemeClr>
              </a:gs>
            </a:gsLst>
          </a:gradFill>
          <a:effectLst>
            <a:outerShdw blurRad="63500" dist="38100" dir="5400000" rotWithShape="0">
              <a:srgbClr val="000000">
                <a:alpha val="60000"/>
              </a:srgbClr>
            </a:outerShdw>
            <a:softEdge rad="3175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PCl</a:t>
            </a:r>
            <a:r>
              <a:rPr lang="en-US" sz="2400" baseline="-25000" dirty="0"/>
              <a:t>5</a:t>
            </a:r>
            <a:endParaRPr lang="en-US" sz="2400" dirty="0"/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3469480" y="3923246"/>
            <a:ext cx="529168" cy="3661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>
            <a:off x="4487333" y="3886200"/>
            <a:ext cx="897467" cy="347134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de cantos arredondados 14"/>
          <p:cNvSpPr/>
          <p:nvPr/>
        </p:nvSpPr>
        <p:spPr>
          <a:xfrm>
            <a:off x="5235897" y="2630502"/>
            <a:ext cx="1142999" cy="440266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KPF</a:t>
            </a:r>
            <a:r>
              <a:rPr lang="en-US" sz="2400" baseline="-25000" dirty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384800" y="4127503"/>
            <a:ext cx="1697566" cy="440266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-(N=PCl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r>
              <a:rPr lang="en-US" sz="2400" baseline="-25000" dirty="0">
                <a:solidFill>
                  <a:schemeClr val="tx1"/>
                </a:solidFill>
              </a:rPr>
              <a:t>n</a:t>
            </a:r>
            <a:r>
              <a:rPr lang="en-US" sz="2400" dirty="0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1989668" y="2997199"/>
            <a:ext cx="1320800" cy="440266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O=PCl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3310467" y="1735667"/>
            <a:ext cx="1726141" cy="440266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[PCl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r>
              <a:rPr lang="en-US" sz="2400" dirty="0">
                <a:solidFill>
                  <a:schemeClr val="tx1"/>
                </a:solidFill>
              </a:rPr>
              <a:t>][BCl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r>
              <a:rPr lang="en-US" sz="24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2084915" y="4289427"/>
            <a:ext cx="1521883" cy="440266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P(NH</a:t>
            </a:r>
            <a:r>
              <a:rPr lang="en-US" sz="2400" baseline="-25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r>
              <a:rPr lang="en-US" sz="2400" baseline="-25000" dirty="0">
                <a:solidFill>
                  <a:schemeClr val="tx1"/>
                </a:solidFill>
              </a:rPr>
              <a:t>4</a:t>
            </a:r>
            <a:r>
              <a:rPr lang="en-US" sz="2400" dirty="0">
                <a:solidFill>
                  <a:schemeClr val="tx1"/>
                </a:solidFill>
              </a:rPr>
              <a:t>Cl</a:t>
            </a:r>
          </a:p>
        </p:txBody>
      </p:sp>
      <p:cxnSp>
        <p:nvCxnSpPr>
          <p:cNvPr id="21" name="Conector de seta reta 20"/>
          <p:cNvCxnSpPr/>
          <p:nvPr/>
        </p:nvCxnSpPr>
        <p:spPr>
          <a:xfrm flipV="1">
            <a:off x="4195232" y="2311400"/>
            <a:ext cx="4235" cy="9440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ângulo de cantos arredondados 26"/>
          <p:cNvSpPr/>
          <p:nvPr/>
        </p:nvSpPr>
        <p:spPr>
          <a:xfrm>
            <a:off x="3310466" y="5194298"/>
            <a:ext cx="1726141" cy="440266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PhN</a:t>
            </a:r>
            <a:r>
              <a:rPr lang="en-US" sz="2400" dirty="0">
                <a:solidFill>
                  <a:schemeClr val="tx1"/>
                </a:solidFill>
              </a:rPr>
              <a:t>=PCl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4419557" y="2886102"/>
            <a:ext cx="59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KF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3657517" y="2545604"/>
            <a:ext cx="59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BCl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4660370" y="3664518"/>
            <a:ext cx="83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NH</a:t>
            </a:r>
            <a:r>
              <a:rPr lang="en-US" baseline="-25000" dirty="0"/>
              <a:t>4</a:t>
            </a:r>
            <a:r>
              <a:rPr lang="en-US" dirty="0"/>
              <a:t>Cl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4186765" y="4433899"/>
            <a:ext cx="83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PhNH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3186245" y="3812940"/>
            <a:ext cx="62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NH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3283152" y="2975544"/>
            <a:ext cx="62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577851" y="596903"/>
            <a:ext cx="4326466" cy="465666"/>
          </a:xfrm>
          <a:prstGeom prst="roundRect">
            <a:avLst>
              <a:gd name="adj" fmla="val 4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/>
              <a:t>Reatividade de penta-haletos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63302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55</a:t>
            </a:fld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3733801" y="1063417"/>
            <a:ext cx="1320800" cy="440266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O=PCl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1405468" y="1063417"/>
            <a:ext cx="1320800" cy="440266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PCl</a:t>
            </a:r>
            <a:r>
              <a:rPr lang="en-US" sz="2400" baseline="-25000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6" name="Conector de seta reta 5"/>
          <p:cNvCxnSpPr>
            <a:stCxn id="4" idx="3"/>
            <a:endCxn id="3" idx="1"/>
          </p:cNvCxnSpPr>
          <p:nvPr/>
        </p:nvCxnSpPr>
        <p:spPr>
          <a:xfrm>
            <a:off x="2726268" y="1283550"/>
            <a:ext cx="1007533" cy="0"/>
          </a:xfrm>
          <a:prstGeom prst="straightConnector1">
            <a:avLst/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3022285" y="87875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5943602" y="1063417"/>
            <a:ext cx="1320800" cy="440266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PCl</a:t>
            </a:r>
            <a:r>
              <a:rPr lang="en-US" sz="2400" baseline="-25000" dirty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0" name="Conector de seta reta 9"/>
          <p:cNvCxnSpPr>
            <a:stCxn id="8" idx="1"/>
            <a:endCxn id="3" idx="3"/>
          </p:cNvCxnSpPr>
          <p:nvPr/>
        </p:nvCxnSpPr>
        <p:spPr>
          <a:xfrm flipH="1">
            <a:off x="5054601" y="1283550"/>
            <a:ext cx="88900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5291352" y="873485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</a:t>
            </a:r>
            <a:r>
              <a:rPr lang="en-US" dirty="0"/>
              <a:t>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645834" y="1610366"/>
            <a:ext cx="116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Oxidação</a:t>
            </a:r>
            <a:endParaRPr lang="en-US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012922" y="1610366"/>
            <a:ext cx="134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Substituição</a:t>
            </a:r>
            <a:endParaRPr lang="en-US" dirty="0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4394201" y="1610366"/>
            <a:ext cx="3628" cy="1141543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461554" y="2750875"/>
            <a:ext cx="8008370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/>
              <a:t>Tetraedro</a:t>
            </a:r>
            <a:r>
              <a:rPr lang="en-US" sz="2400" b="1" dirty="0"/>
              <a:t>;</a:t>
            </a:r>
          </a:p>
          <a:p>
            <a:r>
              <a:rPr lang="en-US" sz="2400" b="1" dirty="0" err="1"/>
              <a:t>ligação</a:t>
            </a:r>
            <a:r>
              <a:rPr lang="en-US" sz="2400" b="1" dirty="0"/>
              <a:t> </a:t>
            </a:r>
            <a:r>
              <a:rPr lang="en-US" sz="2400" b="1" dirty="0" err="1"/>
              <a:t>dupla</a:t>
            </a:r>
            <a:r>
              <a:rPr lang="en-US" sz="2400" b="1" dirty="0"/>
              <a:t> P=O;</a:t>
            </a:r>
          </a:p>
          <a:p>
            <a:r>
              <a:rPr lang="en-US" sz="2400" b="1" dirty="0"/>
              <a:t>Para </a:t>
            </a:r>
            <a:r>
              <a:rPr lang="en-US" sz="2400" b="1" dirty="0" err="1"/>
              <a:t>Fósforo</a:t>
            </a:r>
            <a:r>
              <a:rPr lang="en-US" sz="2400" b="1" dirty="0"/>
              <a:t>, </a:t>
            </a:r>
            <a:r>
              <a:rPr lang="en-US" sz="2400" b="1" dirty="0" err="1"/>
              <a:t>variam</a:t>
            </a:r>
            <a:r>
              <a:rPr lang="en-US" sz="2400" b="1" dirty="0"/>
              <a:t> de </a:t>
            </a:r>
            <a:r>
              <a:rPr lang="en-US" sz="2400" b="1" dirty="0" err="1"/>
              <a:t>gás</a:t>
            </a:r>
            <a:r>
              <a:rPr lang="en-US" sz="2400" b="1" dirty="0"/>
              <a:t> (F), </a:t>
            </a:r>
            <a:r>
              <a:rPr lang="en-US" sz="2400" b="1" dirty="0" err="1"/>
              <a:t>líquido</a:t>
            </a:r>
            <a:r>
              <a:rPr lang="en-US" sz="2400" b="1" dirty="0"/>
              <a:t> (Cl) e </a:t>
            </a:r>
            <a:r>
              <a:rPr lang="en-US" sz="2400" b="1" dirty="0" err="1"/>
              <a:t>sólido</a:t>
            </a:r>
            <a:r>
              <a:rPr lang="en-US" sz="2400" b="1" dirty="0"/>
              <a:t> (Br e I);</a:t>
            </a:r>
          </a:p>
          <a:p>
            <a:r>
              <a:rPr lang="en-US" sz="2400" b="1" dirty="0" err="1"/>
              <a:t>Sofrem</a:t>
            </a:r>
            <a:r>
              <a:rPr lang="en-US" sz="2400" b="1" dirty="0"/>
              <a:t> </a:t>
            </a:r>
            <a:r>
              <a:rPr lang="en-US" sz="2400" b="1" dirty="0" err="1"/>
              <a:t>hidrólise</a:t>
            </a:r>
            <a:r>
              <a:rPr lang="en-US" sz="2400" b="1" dirty="0"/>
              <a:t> </a:t>
            </a:r>
            <a:r>
              <a:rPr lang="en-US" sz="2400" b="1" dirty="0" err="1"/>
              <a:t>rápida</a:t>
            </a:r>
            <a:r>
              <a:rPr lang="en-US" sz="2400" b="1" dirty="0"/>
              <a:t>;</a:t>
            </a:r>
          </a:p>
          <a:p>
            <a:r>
              <a:rPr lang="en-US" sz="2400" b="1" dirty="0" err="1"/>
              <a:t>Reagem</a:t>
            </a:r>
            <a:r>
              <a:rPr lang="en-US" sz="2400" b="1" dirty="0"/>
              <a:t> com bases de Lewis;</a:t>
            </a:r>
          </a:p>
          <a:p>
            <a:r>
              <a:rPr lang="en-US" sz="2400" b="1" dirty="0"/>
              <a:t>São material de </a:t>
            </a:r>
            <a:r>
              <a:rPr lang="en-US" sz="2400" b="1" dirty="0" err="1"/>
              <a:t>partida</a:t>
            </a:r>
            <a:r>
              <a:rPr lang="en-US" sz="2400" b="1" dirty="0"/>
              <a:t> para </a:t>
            </a:r>
            <a:r>
              <a:rPr lang="en-US" sz="2400" b="1" dirty="0" err="1"/>
              <a:t>organofosforados</a:t>
            </a:r>
            <a:endParaRPr lang="en-US" sz="24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09216" y="5166396"/>
            <a:ext cx="6784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OPCl</a:t>
            </a:r>
            <a:r>
              <a:rPr lang="en-US" sz="2400" baseline="-25000" dirty="0"/>
              <a:t>3</a:t>
            </a:r>
            <a:r>
              <a:rPr lang="en-US" sz="2400" dirty="0"/>
              <a:t> (l)  +    3 ROH(l)   </a:t>
            </a:r>
            <a:r>
              <a:rPr lang="en-US" sz="2400" dirty="0">
                <a:sym typeface="Symbol" panose="05050102010706020507" pitchFamily="18" charset="2"/>
              </a:rPr>
              <a:t>  (OR)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PO(sol)   +   3 HCl(sol)</a:t>
            </a:r>
            <a:endParaRPr lang="en-US" sz="24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709216" y="5752199"/>
            <a:ext cx="81531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OPCl</a:t>
            </a:r>
            <a:r>
              <a:rPr lang="en-US" sz="2400" baseline="-25000" dirty="0"/>
              <a:t>3</a:t>
            </a:r>
            <a:r>
              <a:rPr lang="en-US" sz="2400" dirty="0"/>
              <a:t> (sol)  +   n </a:t>
            </a:r>
            <a:r>
              <a:rPr lang="en-US" sz="2400" dirty="0" err="1"/>
              <a:t>RMgBr</a:t>
            </a:r>
            <a:r>
              <a:rPr lang="en-US" sz="2400" dirty="0"/>
              <a:t>(sol)   </a:t>
            </a:r>
            <a:r>
              <a:rPr lang="en-US" sz="2400" dirty="0">
                <a:sym typeface="Symbol" panose="05050102010706020507" pitchFamily="18" charset="2"/>
              </a:rPr>
              <a:t>  </a:t>
            </a:r>
            <a:r>
              <a:rPr lang="en-US" sz="2400" dirty="0" err="1">
                <a:sym typeface="Symbol" panose="05050102010706020507" pitchFamily="18" charset="2"/>
              </a:rPr>
              <a:t>R</a:t>
            </a:r>
            <a:r>
              <a:rPr lang="en-US" sz="2400" baseline="-25000" dirty="0" err="1">
                <a:sym typeface="Symbol" panose="05050102010706020507" pitchFamily="18" charset="2"/>
              </a:rPr>
              <a:t>n</a:t>
            </a:r>
            <a:r>
              <a:rPr lang="en-US" sz="2400" dirty="0" err="1">
                <a:sym typeface="Symbol" panose="05050102010706020507" pitchFamily="18" charset="2"/>
              </a:rPr>
              <a:t>POCl</a:t>
            </a:r>
            <a:r>
              <a:rPr lang="en-US" sz="2400" baseline="-25000" dirty="0">
                <a:sym typeface="Symbol" panose="05050102010706020507" pitchFamily="18" charset="2"/>
              </a:rPr>
              <a:t>(3-n)</a:t>
            </a:r>
            <a:r>
              <a:rPr lang="en-US" sz="2400" dirty="0">
                <a:sym typeface="Symbol" panose="05050102010706020507" pitchFamily="18" charset="2"/>
              </a:rPr>
              <a:t> (sol)   +   n </a:t>
            </a:r>
            <a:r>
              <a:rPr lang="en-US" sz="2400" dirty="0" err="1">
                <a:sym typeface="Symbol" panose="05050102010706020507" pitchFamily="18" charset="2"/>
              </a:rPr>
              <a:t>MgBrCl</a:t>
            </a:r>
            <a:r>
              <a:rPr lang="en-US" sz="2400" dirty="0">
                <a:sym typeface="Symbol" panose="05050102010706020507" pitchFamily="18" charset="2"/>
              </a:rPr>
              <a:t>(s)</a:t>
            </a:r>
            <a:endParaRPr lang="en-US" sz="24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033131" y="6213864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</a:t>
            </a:r>
            <a:r>
              <a:rPr lang="en-US" sz="2400" dirty="0">
                <a:sym typeface="Symbol" panose="05050102010706020507" pitchFamily="18" charset="2"/>
              </a:rPr>
              <a:t> 3</a:t>
            </a:r>
            <a:endParaRPr lang="en-US" sz="24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6330529" y="577579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+5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1671901" y="534931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+3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091095" y="585797"/>
            <a:ext cx="546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+5</a:t>
            </a:r>
          </a:p>
        </p:txBody>
      </p:sp>
    </p:spTree>
    <p:extLst>
      <p:ext uri="{BB962C8B-B14F-4D97-AF65-F5344CB8AC3E}">
        <p14:creationId xmlns:p14="http://schemas.microsoft.com/office/powerpoint/2010/main" val="9313519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56</a:t>
            </a:fld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800711" y="974153"/>
            <a:ext cx="5981089" cy="6434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Óxidos, óxido-ácidos  e óxido-ânions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00711" y="1948610"/>
            <a:ext cx="6014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Nitrogênio</a:t>
            </a:r>
            <a:r>
              <a:rPr lang="en-US" sz="2400" dirty="0"/>
              <a:t>: NOX </a:t>
            </a:r>
            <a:r>
              <a:rPr lang="en-US" sz="2400" dirty="0" err="1"/>
              <a:t>varia</a:t>
            </a:r>
            <a:r>
              <a:rPr lang="en-US" sz="2400" dirty="0"/>
              <a:t> de -3 (NH</a:t>
            </a:r>
            <a:r>
              <a:rPr lang="en-US" sz="2400" baseline="-25000" dirty="0"/>
              <a:t>3</a:t>
            </a:r>
            <a:r>
              <a:rPr lang="en-US" sz="2400" dirty="0"/>
              <a:t>) </a:t>
            </a:r>
            <a:r>
              <a:rPr lang="en-US" sz="2400" dirty="0" err="1"/>
              <a:t>até</a:t>
            </a:r>
            <a:r>
              <a:rPr lang="en-US" sz="2400" dirty="0"/>
              <a:t> +5 (NO</a:t>
            </a:r>
            <a:r>
              <a:rPr lang="en-US" sz="2400" baseline="-25000" dirty="0"/>
              <a:t>3</a:t>
            </a:r>
            <a:r>
              <a:rPr lang="en-US" sz="2400" baseline="30000" dirty="0"/>
              <a:t>-</a:t>
            </a:r>
            <a:r>
              <a:rPr lang="en-US" sz="2400" dirty="0"/>
              <a:t>)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1674574" y="3182332"/>
            <a:ext cx="5727521" cy="3345467"/>
            <a:chOff x="1674574" y="3182332"/>
            <a:chExt cx="5727521" cy="3345467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4574" y="3570132"/>
              <a:ext cx="5461783" cy="2957667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2935358" y="4461933"/>
              <a:ext cx="5196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EH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199319" y="5469467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  <a:r>
                <a:rPr lang="en-US" baseline="-25000" dirty="0"/>
                <a:t>2</a:t>
              </a:r>
              <a:endParaRPr lang="en-US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6612466" y="5669466"/>
              <a:ext cx="756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baseline="-25000" dirty="0"/>
                <a:t>3</a:t>
              </a:r>
              <a:r>
                <a:rPr lang="en-US" dirty="0"/>
                <a:t>PO</a:t>
              </a:r>
              <a:r>
                <a:rPr lang="en-US" baseline="-25000" dirty="0"/>
                <a:t>4</a:t>
              </a:r>
              <a:endParaRPr lang="en-US" dirty="0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6612466" y="3671333"/>
              <a:ext cx="7088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HNO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123534" y="3182332"/>
              <a:ext cx="5278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Diagrama</a:t>
              </a:r>
              <a:r>
                <a:rPr lang="en-US" dirty="0"/>
                <a:t> de Frost </a:t>
              </a:r>
              <a:r>
                <a:rPr lang="en-US" dirty="0" err="1"/>
                <a:t>em</a:t>
              </a:r>
              <a:r>
                <a:rPr lang="en-US" dirty="0"/>
                <a:t> </a:t>
              </a:r>
              <a:r>
                <a:rPr lang="en-US" dirty="0" err="1"/>
                <a:t>condições</a:t>
              </a:r>
              <a:r>
                <a:rPr lang="en-US" dirty="0"/>
                <a:t> </a:t>
              </a:r>
              <a:r>
                <a:rPr lang="en-US" dirty="0" err="1"/>
                <a:t>ácidas</a:t>
              </a:r>
              <a:r>
                <a:rPr lang="en-US" dirty="0"/>
                <a:t>; 1,0 </a:t>
              </a:r>
              <a:r>
                <a:rPr lang="en-US" dirty="0" err="1"/>
                <a:t>mol</a:t>
              </a:r>
              <a:r>
                <a:rPr lang="en-US" dirty="0"/>
                <a:t> L</a:t>
              </a:r>
              <a:r>
                <a:rPr lang="en-US" baseline="30000" dirty="0"/>
                <a:t>-1</a:t>
              </a:r>
              <a:r>
                <a:rPr lang="en-US" dirty="0"/>
                <a:t> H</a:t>
              </a:r>
              <a:r>
                <a:rPr lang="en-US" baseline="30000" dirty="0"/>
                <a:t>+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8231187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57</a:t>
            </a:fld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800711" y="974153"/>
            <a:ext cx="5981089" cy="6434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Óxidos, óxido-ácidos  e óxido-ânions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40" y="2132066"/>
            <a:ext cx="8606251" cy="47259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00711" y="3049170"/>
            <a:ext cx="3390289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+1            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baseline="30000" dirty="0"/>
              <a:t>2-</a:t>
            </a:r>
            <a:r>
              <a:rPr lang="en-US" dirty="0"/>
              <a:t>          </a:t>
            </a:r>
            <a:r>
              <a:rPr lang="en-US" dirty="0" err="1"/>
              <a:t>Hiponitrito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+3             NO</a:t>
            </a:r>
            <a:r>
              <a:rPr lang="en-US" baseline="-25000" dirty="0"/>
              <a:t>2</a:t>
            </a:r>
            <a:r>
              <a:rPr lang="en-US" baseline="30000" dirty="0"/>
              <a:t>-</a:t>
            </a:r>
            <a:r>
              <a:rPr lang="en-US" dirty="0"/>
              <a:t>              </a:t>
            </a:r>
            <a:r>
              <a:rPr lang="en-US" dirty="0" err="1"/>
              <a:t>nitrito</a:t>
            </a:r>
            <a:endParaRPr lang="en-US" dirty="0"/>
          </a:p>
          <a:p>
            <a:endParaRPr lang="en-US" dirty="0"/>
          </a:p>
          <a:p>
            <a:r>
              <a:rPr lang="en-US" dirty="0"/>
              <a:t>+3              NO</a:t>
            </a:r>
            <a:r>
              <a:rPr lang="en-US" baseline="30000" dirty="0"/>
              <a:t>+</a:t>
            </a:r>
            <a:r>
              <a:rPr lang="en-US" dirty="0"/>
              <a:t>             </a:t>
            </a:r>
            <a:r>
              <a:rPr lang="en-US" dirty="0" err="1"/>
              <a:t>nitrosônio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+5              NO</a:t>
            </a:r>
            <a:r>
              <a:rPr lang="en-US" baseline="-25000" dirty="0"/>
              <a:t>3</a:t>
            </a:r>
            <a:r>
              <a:rPr lang="en-US" baseline="30000" dirty="0"/>
              <a:t>-</a:t>
            </a:r>
            <a:r>
              <a:rPr lang="en-US" dirty="0"/>
              <a:t>             </a:t>
            </a:r>
            <a:r>
              <a:rPr lang="en-US" dirty="0" err="1"/>
              <a:t>nitrato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+5              NO</a:t>
            </a:r>
            <a:r>
              <a:rPr lang="en-US" baseline="-25000" dirty="0"/>
              <a:t>2</a:t>
            </a:r>
            <a:r>
              <a:rPr lang="en-US" baseline="30000" dirty="0"/>
              <a:t>+</a:t>
            </a:r>
            <a:r>
              <a:rPr lang="en-US" dirty="0"/>
              <a:t>           </a:t>
            </a:r>
            <a:r>
              <a:rPr lang="en-US" dirty="0" err="1"/>
              <a:t>nitrônio</a:t>
            </a:r>
            <a:endParaRPr lang="en-US" dirty="0"/>
          </a:p>
        </p:txBody>
      </p:sp>
      <p:sp>
        <p:nvSpPr>
          <p:cNvPr id="6" name="Retângulo 5"/>
          <p:cNvSpPr/>
          <p:nvPr/>
        </p:nvSpPr>
        <p:spPr>
          <a:xfrm>
            <a:off x="800711" y="2405952"/>
            <a:ext cx="7784489" cy="369332"/>
          </a:xfrm>
          <a:prstGeom prst="rect">
            <a:avLst/>
          </a:prstGeom>
          <a:solidFill>
            <a:srgbClr val="00CCFF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Nox</a:t>
            </a:r>
            <a:r>
              <a:rPr lang="en-US" dirty="0"/>
              <a:t>         formula           </a:t>
            </a:r>
            <a:r>
              <a:rPr lang="en-US" dirty="0" err="1"/>
              <a:t>nome</a:t>
            </a:r>
            <a:r>
              <a:rPr lang="en-US" dirty="0"/>
              <a:t>                     </a:t>
            </a:r>
            <a:r>
              <a:rPr lang="en-US" dirty="0" err="1"/>
              <a:t>Estrutura</a:t>
            </a:r>
            <a:r>
              <a:rPr lang="en-US" dirty="0"/>
              <a:t>                        </a:t>
            </a:r>
            <a:r>
              <a:rPr lang="en-US" dirty="0" err="1"/>
              <a:t>propriedades</a:t>
            </a:r>
            <a:r>
              <a:rPr lang="en-US" dirty="0"/>
              <a:t>             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6409266" y="2788344"/>
            <a:ext cx="215900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500" dirty="0" err="1"/>
              <a:t>Redutor</a:t>
            </a:r>
            <a:endParaRPr lang="en-US" sz="1500" dirty="0"/>
          </a:p>
          <a:p>
            <a:pPr algn="r"/>
            <a:endParaRPr lang="en-US" sz="1500" dirty="0"/>
          </a:p>
          <a:p>
            <a:pPr algn="r"/>
            <a:endParaRPr lang="en-US" sz="1500" dirty="0"/>
          </a:p>
          <a:p>
            <a:pPr algn="r"/>
            <a:r>
              <a:rPr lang="en-US" sz="1500" dirty="0"/>
              <a:t>Base </a:t>
            </a:r>
            <a:r>
              <a:rPr lang="en-US" sz="1500" dirty="0" err="1"/>
              <a:t>fraca</a:t>
            </a:r>
            <a:r>
              <a:rPr lang="en-US" sz="1500" dirty="0"/>
              <a:t>; </a:t>
            </a:r>
            <a:r>
              <a:rPr lang="en-US" sz="1500" dirty="0" err="1"/>
              <a:t>agente</a:t>
            </a:r>
            <a:r>
              <a:rPr lang="en-US" sz="1500" dirty="0"/>
              <a:t> </a:t>
            </a:r>
            <a:r>
              <a:rPr lang="en-US" sz="1500" dirty="0" err="1"/>
              <a:t>redutor</a:t>
            </a:r>
            <a:r>
              <a:rPr lang="en-US" sz="1500" dirty="0"/>
              <a:t> e </a:t>
            </a:r>
            <a:r>
              <a:rPr lang="en-US" sz="1500" dirty="0" err="1"/>
              <a:t>oxidante</a:t>
            </a:r>
            <a:r>
              <a:rPr lang="en-US" sz="1500" dirty="0"/>
              <a:t> (H</a:t>
            </a:r>
            <a:r>
              <a:rPr lang="en-US" sz="1500" baseline="30000" dirty="0"/>
              <a:t>+</a:t>
            </a:r>
            <a:r>
              <a:rPr lang="en-US" sz="1500" dirty="0"/>
              <a:t>)</a:t>
            </a:r>
          </a:p>
          <a:p>
            <a:pPr algn="r"/>
            <a:endParaRPr lang="en-US" sz="1500" dirty="0"/>
          </a:p>
          <a:p>
            <a:pPr algn="r"/>
            <a:endParaRPr lang="en-US" sz="1500" dirty="0"/>
          </a:p>
          <a:p>
            <a:pPr algn="r"/>
            <a:endParaRPr lang="en-US" sz="1500" dirty="0"/>
          </a:p>
          <a:p>
            <a:pPr algn="r"/>
            <a:r>
              <a:rPr lang="en-US" sz="1500" dirty="0" err="1"/>
              <a:t>Oxidante</a:t>
            </a:r>
            <a:r>
              <a:rPr lang="en-US" sz="1500" dirty="0"/>
              <a:t>, </a:t>
            </a:r>
            <a:r>
              <a:rPr lang="en-US" sz="1500" dirty="0" err="1"/>
              <a:t>ácido</a:t>
            </a:r>
            <a:r>
              <a:rPr lang="en-US" sz="1500" dirty="0"/>
              <a:t> de Lewis</a:t>
            </a:r>
          </a:p>
          <a:p>
            <a:pPr algn="r"/>
            <a:endParaRPr lang="en-US" sz="1500" dirty="0"/>
          </a:p>
          <a:p>
            <a:pPr algn="r"/>
            <a:endParaRPr lang="en-US" sz="1500" dirty="0"/>
          </a:p>
          <a:p>
            <a:pPr algn="r"/>
            <a:r>
              <a:rPr lang="en-US" sz="1500" dirty="0"/>
              <a:t>Base </a:t>
            </a:r>
            <a:r>
              <a:rPr lang="en-US" sz="1500" dirty="0" err="1"/>
              <a:t>muito</a:t>
            </a:r>
            <a:r>
              <a:rPr lang="en-US" sz="1500" dirty="0"/>
              <a:t> </a:t>
            </a:r>
            <a:r>
              <a:rPr lang="en-US" sz="1500" dirty="0" err="1"/>
              <a:t>fraca</a:t>
            </a:r>
            <a:r>
              <a:rPr lang="en-US" sz="1500" dirty="0"/>
              <a:t>, </a:t>
            </a:r>
            <a:r>
              <a:rPr lang="en-US" sz="1500" dirty="0" err="1"/>
              <a:t>oxidante</a:t>
            </a:r>
            <a:r>
              <a:rPr lang="en-US" sz="1500" dirty="0"/>
              <a:t> (H</a:t>
            </a:r>
            <a:r>
              <a:rPr lang="en-US" sz="1500" baseline="30000" dirty="0"/>
              <a:t>+</a:t>
            </a:r>
            <a:r>
              <a:rPr lang="en-US" sz="1500" dirty="0"/>
              <a:t>)</a:t>
            </a:r>
          </a:p>
          <a:p>
            <a:pPr algn="r"/>
            <a:endParaRPr lang="en-US" sz="1500" dirty="0"/>
          </a:p>
          <a:p>
            <a:pPr algn="r"/>
            <a:r>
              <a:rPr lang="en-US" sz="1500" dirty="0" err="1"/>
              <a:t>Oxidante</a:t>
            </a:r>
            <a:r>
              <a:rPr lang="en-US" sz="1500" dirty="0"/>
              <a:t>, </a:t>
            </a:r>
            <a:r>
              <a:rPr lang="en-US" sz="1500" dirty="0" err="1"/>
              <a:t>nitrante</a:t>
            </a:r>
            <a:r>
              <a:rPr lang="en-US" sz="1500" dirty="0"/>
              <a:t>;</a:t>
            </a:r>
          </a:p>
          <a:p>
            <a:pPr algn="r"/>
            <a:r>
              <a:rPr lang="en-US" sz="1500" dirty="0"/>
              <a:t>Base de Lewis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78933" y="2040467"/>
            <a:ext cx="377128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Tabela</a:t>
            </a:r>
            <a:r>
              <a:rPr lang="en-US" dirty="0"/>
              <a:t> dos </a:t>
            </a:r>
            <a:r>
              <a:rPr lang="en-US" dirty="0" err="1"/>
              <a:t>óxido-ânions</a:t>
            </a:r>
            <a:r>
              <a:rPr lang="en-US" dirty="0"/>
              <a:t> de </a:t>
            </a:r>
            <a:r>
              <a:rPr lang="en-US" dirty="0" err="1"/>
              <a:t>Nitrogênio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704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58</a:t>
            </a:fld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800711" y="974153"/>
            <a:ext cx="5981089" cy="6434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Óxidos, óxido-ácidos  e óxido-ânions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67" y="576723"/>
            <a:ext cx="7551334" cy="6281277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04377" y="102907"/>
            <a:ext cx="326153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Tabela</a:t>
            </a:r>
            <a:r>
              <a:rPr lang="en-US" dirty="0"/>
              <a:t> dos </a:t>
            </a:r>
            <a:r>
              <a:rPr lang="en-US" dirty="0" err="1"/>
              <a:t>óxidos</a:t>
            </a:r>
            <a:r>
              <a:rPr lang="en-US" dirty="0"/>
              <a:t> de </a:t>
            </a:r>
            <a:r>
              <a:rPr lang="en-US" dirty="0" err="1"/>
              <a:t>Nitrogênio</a:t>
            </a:r>
            <a:endParaRPr lang="en-US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04377" y="1207350"/>
            <a:ext cx="2687556" cy="5401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+1         N</a:t>
            </a:r>
            <a:r>
              <a:rPr lang="en-US" sz="1500" baseline="-25000" dirty="0"/>
              <a:t>2</a:t>
            </a:r>
            <a:r>
              <a:rPr lang="en-US" sz="1500" dirty="0"/>
              <a:t>O      </a:t>
            </a:r>
            <a:r>
              <a:rPr lang="en-US" sz="1500" dirty="0" err="1"/>
              <a:t>óxido</a:t>
            </a:r>
            <a:r>
              <a:rPr lang="en-US" sz="1500" dirty="0"/>
              <a:t> </a:t>
            </a:r>
            <a:r>
              <a:rPr lang="en-US" sz="1500" dirty="0" err="1"/>
              <a:t>nitroso</a:t>
            </a:r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+2         NO        </a:t>
            </a:r>
            <a:r>
              <a:rPr lang="en-US" sz="1500" dirty="0" err="1"/>
              <a:t>óxido</a:t>
            </a:r>
            <a:r>
              <a:rPr lang="en-US" sz="1500" dirty="0"/>
              <a:t> </a:t>
            </a:r>
            <a:r>
              <a:rPr lang="en-US" sz="1500" dirty="0" err="1"/>
              <a:t>nítrico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+3         N</a:t>
            </a:r>
            <a:r>
              <a:rPr lang="en-US" sz="1500" baseline="-25000" dirty="0"/>
              <a:t>2</a:t>
            </a:r>
            <a:r>
              <a:rPr lang="en-US" sz="1500" dirty="0"/>
              <a:t>O</a:t>
            </a:r>
            <a:r>
              <a:rPr lang="en-US" sz="1500" baseline="-25000" dirty="0"/>
              <a:t>3</a:t>
            </a:r>
            <a:r>
              <a:rPr lang="en-US" sz="1500" dirty="0"/>
              <a:t>     </a:t>
            </a:r>
            <a:r>
              <a:rPr lang="en-US" sz="1500" dirty="0" err="1"/>
              <a:t>trióxido</a:t>
            </a:r>
            <a:r>
              <a:rPr lang="en-US" sz="1500" dirty="0"/>
              <a:t> de </a:t>
            </a:r>
            <a:r>
              <a:rPr lang="en-US" sz="1500" dirty="0" err="1"/>
              <a:t>diN</a:t>
            </a:r>
            <a:endParaRPr lang="en-US" sz="1500" dirty="0"/>
          </a:p>
          <a:p>
            <a:r>
              <a:rPr lang="en-US" sz="1500" dirty="0"/>
              <a:t>	      </a:t>
            </a:r>
            <a:r>
              <a:rPr lang="en-US" sz="1500" dirty="0" err="1"/>
              <a:t>anidrido</a:t>
            </a:r>
            <a:r>
              <a:rPr lang="en-US" sz="1500" dirty="0"/>
              <a:t> de NO</a:t>
            </a:r>
            <a:r>
              <a:rPr lang="en-US" sz="1500" baseline="-25000" dirty="0"/>
              <a:t>2</a:t>
            </a:r>
            <a:r>
              <a:rPr lang="en-US" sz="1500" baseline="30000" dirty="0"/>
              <a:t>-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+4         NO</a:t>
            </a:r>
            <a:r>
              <a:rPr lang="en-US" sz="1500" baseline="-25000" dirty="0"/>
              <a:t>2</a:t>
            </a:r>
            <a:r>
              <a:rPr lang="en-US" sz="1500" dirty="0"/>
              <a:t>       </a:t>
            </a:r>
            <a:r>
              <a:rPr lang="en-US" sz="1500" dirty="0" err="1"/>
              <a:t>dióxido</a:t>
            </a:r>
            <a:r>
              <a:rPr lang="en-US" sz="1500" dirty="0"/>
              <a:t> de N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+4        N</a:t>
            </a:r>
            <a:r>
              <a:rPr lang="en-US" sz="1500" baseline="-25000" dirty="0"/>
              <a:t>2</a:t>
            </a:r>
            <a:r>
              <a:rPr lang="en-US" sz="1500" dirty="0"/>
              <a:t>O</a:t>
            </a:r>
            <a:r>
              <a:rPr lang="en-US" sz="1500" baseline="-25000" dirty="0"/>
              <a:t>4</a:t>
            </a:r>
            <a:r>
              <a:rPr lang="en-US" sz="1500" dirty="0"/>
              <a:t>        </a:t>
            </a:r>
            <a:r>
              <a:rPr lang="en-US" sz="1500" dirty="0" err="1"/>
              <a:t>tetróxido</a:t>
            </a:r>
            <a:r>
              <a:rPr lang="en-US" sz="1500" dirty="0"/>
              <a:t> de 	       di N (</a:t>
            </a:r>
            <a:r>
              <a:rPr lang="en-US" sz="1500" dirty="0" err="1"/>
              <a:t>dímero</a:t>
            </a:r>
            <a:r>
              <a:rPr lang="en-US" sz="1500" dirty="0"/>
              <a:t> de 	       NO</a:t>
            </a:r>
            <a:r>
              <a:rPr lang="en-US" sz="1500" baseline="-25000" dirty="0"/>
              <a:t>2</a:t>
            </a:r>
            <a:r>
              <a:rPr lang="en-US" sz="1500" dirty="0"/>
              <a:t>)</a:t>
            </a:r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+5        N</a:t>
            </a:r>
            <a:r>
              <a:rPr lang="en-US" sz="1500" baseline="-25000" dirty="0"/>
              <a:t>2</a:t>
            </a:r>
            <a:r>
              <a:rPr lang="en-US" sz="1500" dirty="0"/>
              <a:t>O</a:t>
            </a:r>
            <a:r>
              <a:rPr lang="en-US" sz="1500" baseline="-25000" dirty="0"/>
              <a:t>5  </a:t>
            </a:r>
            <a:r>
              <a:rPr lang="en-US" sz="1500" dirty="0"/>
              <a:t>     </a:t>
            </a:r>
            <a:r>
              <a:rPr lang="en-US" sz="1500" dirty="0" err="1"/>
              <a:t>pentóxido</a:t>
            </a:r>
            <a:r>
              <a:rPr lang="en-US" sz="1500" dirty="0"/>
              <a:t> de di 	      N. ([NO</a:t>
            </a:r>
            <a:r>
              <a:rPr lang="en-US" sz="1500" baseline="-25000" dirty="0"/>
              <a:t>2</a:t>
            </a:r>
            <a:r>
              <a:rPr lang="en-US" sz="1500" baseline="30000" dirty="0"/>
              <a:t>+</a:t>
            </a:r>
            <a:r>
              <a:rPr lang="en-US" sz="1500" dirty="0"/>
              <a:t>][NO</a:t>
            </a:r>
            <a:r>
              <a:rPr lang="en-US" sz="1500" baseline="-25000" dirty="0"/>
              <a:t>3</a:t>
            </a:r>
            <a:r>
              <a:rPr lang="en-US" sz="1500" baseline="30000" dirty="0"/>
              <a:t>-</a:t>
            </a:r>
            <a:r>
              <a:rPr lang="en-US" sz="1500" dirty="0"/>
              <a:t>]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164667" y="945370"/>
            <a:ext cx="2336799" cy="54014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500" dirty="0" err="1"/>
              <a:t>Gás</a:t>
            </a:r>
            <a:r>
              <a:rPr lang="en-US" sz="1500" dirty="0"/>
              <a:t> </a:t>
            </a:r>
            <a:r>
              <a:rPr lang="en-US" sz="1500" dirty="0" err="1"/>
              <a:t>incolor</a:t>
            </a:r>
            <a:r>
              <a:rPr lang="en-US" sz="1500" dirty="0"/>
              <a:t> </a:t>
            </a:r>
            <a:r>
              <a:rPr lang="en-US" sz="1500" dirty="0" err="1"/>
              <a:t>estável</a:t>
            </a:r>
            <a:r>
              <a:rPr lang="en-US" sz="1500" dirty="0"/>
              <a:t>;</a:t>
            </a:r>
          </a:p>
          <a:p>
            <a:pPr algn="r"/>
            <a:r>
              <a:rPr lang="en-US" sz="1500" dirty="0" err="1"/>
              <a:t>gera</a:t>
            </a:r>
            <a:r>
              <a:rPr lang="en-US" sz="1500" dirty="0"/>
              <a:t> N</a:t>
            </a:r>
            <a:r>
              <a:rPr lang="en-US" sz="1500" baseline="-25000" dirty="0"/>
              <a:t>2</a:t>
            </a:r>
            <a:r>
              <a:rPr lang="en-US" sz="1500" dirty="0"/>
              <a:t> </a:t>
            </a:r>
            <a:r>
              <a:rPr lang="en-US" sz="1500" dirty="0" err="1"/>
              <a:t>em</a:t>
            </a:r>
            <a:r>
              <a:rPr lang="en-US" sz="1500" dirty="0"/>
              <a:t> </a:t>
            </a:r>
            <a:r>
              <a:rPr lang="en-US" sz="1500" dirty="0" err="1"/>
              <a:t>ácido</a:t>
            </a:r>
            <a:r>
              <a:rPr lang="en-US" sz="1500" dirty="0"/>
              <a:t> </a:t>
            </a:r>
            <a:r>
              <a:rPr lang="en-US" sz="1500" dirty="0" err="1"/>
              <a:t>ou</a:t>
            </a:r>
            <a:r>
              <a:rPr lang="en-US" sz="1500" dirty="0"/>
              <a:t> base </a:t>
            </a:r>
          </a:p>
          <a:p>
            <a:pPr algn="r"/>
            <a:endParaRPr lang="en-US" sz="1500" dirty="0"/>
          </a:p>
          <a:p>
            <a:pPr algn="r"/>
            <a:r>
              <a:rPr lang="en-US" sz="1500" dirty="0" err="1"/>
              <a:t>Gás</a:t>
            </a:r>
            <a:r>
              <a:rPr lang="en-US" sz="1500" dirty="0"/>
              <a:t> </a:t>
            </a:r>
            <a:r>
              <a:rPr lang="en-US" sz="1500" dirty="0" err="1"/>
              <a:t>incolor</a:t>
            </a:r>
            <a:r>
              <a:rPr lang="en-US" sz="1500" dirty="0"/>
              <a:t> radicalar</a:t>
            </a:r>
          </a:p>
          <a:p>
            <a:pPr algn="r"/>
            <a:endParaRPr lang="en-US" sz="1500" dirty="0"/>
          </a:p>
          <a:p>
            <a:pPr algn="r"/>
            <a:endParaRPr lang="en-US" sz="1500" dirty="0"/>
          </a:p>
          <a:p>
            <a:pPr algn="r"/>
            <a:r>
              <a:rPr lang="en-US" sz="1500" dirty="0" err="1"/>
              <a:t>Sólido</a:t>
            </a:r>
            <a:r>
              <a:rPr lang="en-US" sz="1500" dirty="0"/>
              <a:t> </a:t>
            </a:r>
            <a:r>
              <a:rPr lang="en-US" sz="1500" dirty="0" err="1"/>
              <a:t>azul</a:t>
            </a:r>
            <a:r>
              <a:rPr lang="en-US" sz="1500" dirty="0"/>
              <a:t> (TF 101</a:t>
            </a:r>
            <a:r>
              <a:rPr lang="en-US" sz="1500" baseline="30000" dirty="0"/>
              <a:t>0</a:t>
            </a:r>
            <a:r>
              <a:rPr lang="en-US" sz="1500" dirty="0"/>
              <a:t>C) </a:t>
            </a:r>
            <a:r>
              <a:rPr lang="en-US" sz="1500" dirty="0" err="1"/>
              <a:t>Dissocia</a:t>
            </a:r>
            <a:r>
              <a:rPr lang="en-US" sz="1500" dirty="0"/>
              <a:t>-se </a:t>
            </a:r>
            <a:r>
              <a:rPr lang="en-US" sz="1500" dirty="0" err="1"/>
              <a:t>em</a:t>
            </a:r>
            <a:r>
              <a:rPr lang="en-US" sz="1500" dirty="0"/>
              <a:t> NO e NO</a:t>
            </a:r>
            <a:r>
              <a:rPr lang="en-US" sz="1500" baseline="-25000" dirty="0"/>
              <a:t>2</a:t>
            </a:r>
            <a:r>
              <a:rPr lang="en-US" sz="1500" dirty="0"/>
              <a:t> </a:t>
            </a:r>
            <a:r>
              <a:rPr lang="en-US" sz="1500" dirty="0" err="1"/>
              <a:t>em</a:t>
            </a:r>
            <a:r>
              <a:rPr lang="en-US" sz="1500" dirty="0"/>
              <a:t> </a:t>
            </a:r>
            <a:r>
              <a:rPr lang="en-US" sz="1500" dirty="0" err="1"/>
              <a:t>fase</a:t>
            </a:r>
            <a:r>
              <a:rPr lang="en-US" sz="1500" dirty="0"/>
              <a:t> </a:t>
            </a:r>
            <a:r>
              <a:rPr lang="en-US" sz="1500" dirty="0" err="1"/>
              <a:t>gasosa</a:t>
            </a:r>
            <a:r>
              <a:rPr lang="en-US" sz="1500" dirty="0"/>
              <a:t> </a:t>
            </a:r>
            <a:r>
              <a:rPr lang="en-US" sz="1500" dirty="0" err="1"/>
              <a:t>ou</a:t>
            </a:r>
            <a:r>
              <a:rPr lang="en-US" sz="1500" dirty="0"/>
              <a:t> </a:t>
            </a:r>
            <a:r>
              <a:rPr lang="en-US" sz="1500" dirty="0" err="1"/>
              <a:t>aquosa</a:t>
            </a:r>
            <a:endParaRPr lang="en-US" sz="1500" dirty="0"/>
          </a:p>
          <a:p>
            <a:pPr algn="r"/>
            <a:endParaRPr lang="en-US" sz="1500" dirty="0"/>
          </a:p>
          <a:p>
            <a:pPr algn="r"/>
            <a:endParaRPr lang="en-US" sz="1500" dirty="0"/>
          </a:p>
          <a:p>
            <a:pPr algn="r"/>
            <a:r>
              <a:rPr lang="en-US" sz="1500" dirty="0" err="1"/>
              <a:t>Gás</a:t>
            </a:r>
            <a:r>
              <a:rPr lang="en-US" sz="1500" dirty="0"/>
              <a:t> radicalar </a:t>
            </a:r>
            <a:r>
              <a:rPr lang="en-US" sz="1500" dirty="0" err="1"/>
              <a:t>reativo</a:t>
            </a:r>
            <a:r>
              <a:rPr lang="en-US" sz="1500" dirty="0"/>
              <a:t>: </a:t>
            </a:r>
            <a:r>
              <a:rPr lang="en-US" sz="1500" dirty="0" err="1"/>
              <a:t>oxidação</a:t>
            </a:r>
            <a:r>
              <a:rPr lang="en-US" sz="1500" dirty="0"/>
              <a:t> e </a:t>
            </a:r>
            <a:r>
              <a:rPr lang="en-US" sz="1500" dirty="0" err="1"/>
              <a:t>nitração</a:t>
            </a:r>
            <a:endParaRPr lang="en-US" sz="1500" dirty="0"/>
          </a:p>
          <a:p>
            <a:pPr algn="r"/>
            <a:endParaRPr lang="en-US" sz="1500" dirty="0"/>
          </a:p>
          <a:p>
            <a:pPr algn="r"/>
            <a:endParaRPr lang="en-US" sz="1500" dirty="0"/>
          </a:p>
          <a:p>
            <a:pPr algn="r"/>
            <a:r>
              <a:rPr lang="en-US" sz="1500" dirty="0" err="1"/>
              <a:t>Líquido</a:t>
            </a:r>
            <a:r>
              <a:rPr lang="en-US" sz="1500" dirty="0"/>
              <a:t> </a:t>
            </a:r>
            <a:r>
              <a:rPr lang="en-US" sz="1500" dirty="0" err="1"/>
              <a:t>incolor</a:t>
            </a:r>
            <a:r>
              <a:rPr lang="en-US" sz="1500" dirty="0"/>
              <a:t> (TF -11</a:t>
            </a:r>
            <a:r>
              <a:rPr lang="en-US" sz="1500" baseline="30000" dirty="0"/>
              <a:t>0</a:t>
            </a:r>
            <a:r>
              <a:rPr lang="en-US" sz="1500" dirty="0"/>
              <a:t>C); </a:t>
            </a:r>
            <a:r>
              <a:rPr lang="en-US" sz="1500" dirty="0" err="1"/>
              <a:t>dímero</a:t>
            </a:r>
            <a:r>
              <a:rPr lang="en-US" sz="1500" dirty="0"/>
              <a:t> do NO</a:t>
            </a:r>
            <a:r>
              <a:rPr lang="en-US" sz="1500" baseline="-25000" dirty="0"/>
              <a:t>2</a:t>
            </a:r>
            <a:endParaRPr lang="en-US" sz="1500" dirty="0"/>
          </a:p>
          <a:p>
            <a:pPr algn="r"/>
            <a:endParaRPr lang="en-US" sz="1500" dirty="0"/>
          </a:p>
          <a:p>
            <a:pPr algn="r"/>
            <a:endParaRPr lang="en-US" sz="1500" dirty="0"/>
          </a:p>
          <a:p>
            <a:pPr algn="r"/>
            <a:endParaRPr lang="en-US" sz="1500" dirty="0"/>
          </a:p>
          <a:p>
            <a:pPr algn="r"/>
            <a:endParaRPr lang="en-US" sz="1500" dirty="0"/>
          </a:p>
          <a:p>
            <a:pPr algn="r"/>
            <a:r>
              <a:rPr lang="en-US" sz="1500" dirty="0" err="1"/>
              <a:t>Sólido</a:t>
            </a:r>
            <a:r>
              <a:rPr lang="en-US" sz="1500" dirty="0"/>
              <a:t> </a:t>
            </a:r>
            <a:r>
              <a:rPr lang="en-US" sz="1500" dirty="0" err="1"/>
              <a:t>iônico</a:t>
            </a:r>
            <a:r>
              <a:rPr lang="en-US" sz="1500" dirty="0"/>
              <a:t> </a:t>
            </a:r>
            <a:r>
              <a:rPr lang="en-US" sz="1500" dirty="0" err="1"/>
              <a:t>incolor</a:t>
            </a:r>
            <a:r>
              <a:rPr lang="en-US" sz="1500" dirty="0"/>
              <a:t>, </a:t>
            </a:r>
            <a:r>
              <a:rPr lang="en-US" sz="1500" dirty="0" err="1"/>
              <a:t>instável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0438278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59</a:t>
            </a:fld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800711" y="974153"/>
            <a:ext cx="5981089" cy="6434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Óxidos, óxido-ácidos  e óxido-ânions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99650" y="2162175"/>
            <a:ext cx="85693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Óxido nitroso (N</a:t>
            </a:r>
            <a:r>
              <a:rPr lang="pt-BR" altLang="pt-BR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O)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Estável cineticamente</a:t>
            </a:r>
          </a:p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 é usado como anestésico (gás hilariante)</a:t>
            </a:r>
            <a:r>
              <a:rPr lang="pt-BR" altLang="pt-BR" dirty="0">
                <a:solidFill>
                  <a:srgbClr val="FF3300"/>
                </a:solidFill>
                <a:latin typeface="+mj-lt"/>
              </a:rPr>
              <a:t> </a:t>
            </a:r>
          </a:p>
        </p:txBody>
      </p:sp>
      <p:graphicFrame>
        <p:nvGraphicFramePr>
          <p:cNvPr id="5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109098"/>
              </p:ext>
            </p:extLst>
          </p:nvPr>
        </p:nvGraphicFramePr>
        <p:xfrm>
          <a:off x="2278063" y="4695825"/>
          <a:ext cx="411321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6" name="Equation" r:id="rId3" imgW="1726920" imgH="228600" progId="Equation.3">
                  <p:embed/>
                </p:oleObj>
              </mc:Choice>
              <mc:Fallback>
                <p:oleObj name="Equation" r:id="rId3" imgW="1726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063" y="4695825"/>
                        <a:ext cx="4113212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936A4A95-C50A-4559-9D1E-C9B285E7512B}"/>
              </a:ext>
            </a:extLst>
          </p:cNvPr>
          <p:cNvSpPr txBox="1"/>
          <p:nvPr/>
        </p:nvSpPr>
        <p:spPr>
          <a:xfrm>
            <a:off x="5512777" y="4783415"/>
            <a:ext cx="518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3342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</a:t>
            </a:fld>
            <a:endParaRPr lang="pt-BR" dirty="0"/>
          </a:p>
        </p:txBody>
      </p:sp>
      <p:sp>
        <p:nvSpPr>
          <p:cNvPr id="291" name="Oval 6"/>
          <p:cNvSpPr>
            <a:spLocks noChangeAspect="1" noChangeArrowheads="1"/>
          </p:cNvSpPr>
          <p:nvPr/>
        </p:nvSpPr>
        <p:spPr bwMode="auto">
          <a:xfrm>
            <a:off x="1023182" y="2006010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4" name="AutoShape 4"/>
          <p:cNvSpPr>
            <a:spLocks noChangeArrowheads="1"/>
          </p:cNvSpPr>
          <p:nvPr/>
        </p:nvSpPr>
        <p:spPr bwMode="auto">
          <a:xfrm>
            <a:off x="811572" y="679573"/>
            <a:ext cx="2895407" cy="687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87000">
                <a:schemeClr val="accent1">
                  <a:lumMod val="75000"/>
                </a:schemeClr>
              </a:gs>
              <a:gs pos="34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412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Generalizações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1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388726" y="1788457"/>
            <a:ext cx="3564274" cy="687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87000">
                <a:schemeClr val="accent1">
                  <a:lumMod val="75000"/>
                </a:schemeClr>
              </a:gs>
              <a:gs pos="34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412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Eletronegatividade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5" name="Picture 3" descr="F08-2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17"/>
          <a:stretch/>
        </p:blipFill>
        <p:spPr bwMode="auto">
          <a:xfrm>
            <a:off x="838353" y="2977723"/>
            <a:ext cx="3646561" cy="328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2"/>
          <p:cNvSpPr txBox="1"/>
          <p:nvPr/>
        </p:nvSpPr>
        <p:spPr>
          <a:xfrm>
            <a:off x="709121" y="2558231"/>
            <a:ext cx="51151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Escala</a:t>
            </a:r>
            <a:r>
              <a:rPr lang="en-US" sz="2400" dirty="0"/>
              <a:t> de </a:t>
            </a:r>
            <a:r>
              <a:rPr lang="en-US" sz="2400" dirty="0" err="1"/>
              <a:t>eletronegatividade</a:t>
            </a:r>
            <a:r>
              <a:rPr lang="en-US" sz="2400" dirty="0"/>
              <a:t> de Pauling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728967" y="3708399"/>
            <a:ext cx="1216653" cy="2085732"/>
          </a:xfrm>
          <a:prstGeom prst="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4579193" y="3191206"/>
            <a:ext cx="351076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/>
              <a:t>Formam</a:t>
            </a:r>
            <a:r>
              <a:rPr lang="en-US" sz="2000" dirty="0"/>
              <a:t> </a:t>
            </a:r>
            <a:r>
              <a:rPr lang="en-US" sz="2000" dirty="0" err="1"/>
              <a:t>compostos</a:t>
            </a:r>
            <a:r>
              <a:rPr lang="en-US" sz="2000" dirty="0"/>
              <a:t> </a:t>
            </a:r>
            <a:r>
              <a:rPr lang="en-US" sz="2000" dirty="0" err="1"/>
              <a:t>iônicos</a:t>
            </a:r>
            <a:r>
              <a:rPr lang="en-US" sz="2000" dirty="0"/>
              <a:t> com </a:t>
            </a:r>
            <a:r>
              <a:rPr lang="en-US" sz="2000" dirty="0" err="1"/>
              <a:t>metais</a:t>
            </a:r>
            <a:r>
              <a:rPr lang="en-US" sz="2000" dirty="0"/>
              <a:t>, (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raro</a:t>
            </a:r>
            <a:r>
              <a:rPr lang="en-US" sz="2000" dirty="0"/>
              <a:t> para Sb e Bi)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563506" y="4439799"/>
            <a:ext cx="3510764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err="1"/>
              <a:t>Formam</a:t>
            </a:r>
            <a:r>
              <a:rPr lang="en-US" sz="2000" b="1" dirty="0"/>
              <a:t> </a:t>
            </a:r>
            <a:r>
              <a:rPr lang="en-US" sz="2000" b="1" dirty="0" err="1"/>
              <a:t>compostos</a:t>
            </a:r>
            <a:r>
              <a:rPr lang="en-US" sz="2000" b="1" dirty="0"/>
              <a:t> </a:t>
            </a:r>
            <a:r>
              <a:rPr lang="en-US" sz="2000" b="1" dirty="0" err="1"/>
              <a:t>covalentes</a:t>
            </a:r>
            <a:r>
              <a:rPr lang="en-US" sz="2000" b="1" dirty="0"/>
              <a:t> com </a:t>
            </a:r>
            <a:r>
              <a:rPr lang="en-US" sz="2000" b="1" u="sng" dirty="0" err="1"/>
              <a:t>não</a:t>
            </a:r>
            <a:r>
              <a:rPr lang="en-US" sz="2000" b="1" u="sng" dirty="0"/>
              <a:t> </a:t>
            </a:r>
            <a:r>
              <a:rPr lang="en-US" sz="2000" b="1" u="sng" dirty="0" err="1"/>
              <a:t>metais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158605020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60</a:t>
            </a:fld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800711" y="974153"/>
            <a:ext cx="5981089" cy="6434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pt-BR" altLang="pt-BR" sz="2800" b="1" dirty="0">
                <a:solidFill>
                  <a:schemeClr val="bg1"/>
                </a:solidFill>
                <a:latin typeface="+mj-lt"/>
              </a:rPr>
              <a:t>Óxidos, óxido-ácidos  e óxido-ânions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8691" y="2440267"/>
            <a:ext cx="838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</a:rPr>
              <a:t> é um gás neutro e incolor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</a:rPr>
              <a:t>No laboratório é obtido:</a:t>
            </a: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864539"/>
              </p:ext>
            </p:extLst>
          </p:nvPr>
        </p:nvGraphicFramePr>
        <p:xfrm>
          <a:off x="3791255" y="3428793"/>
          <a:ext cx="4961467" cy="1151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0" name="Equation" r:id="rId3" imgW="3009600" imgH="698400" progId="Equation.3">
                  <p:embed/>
                </p:oleObj>
              </mc:Choice>
              <mc:Fallback>
                <p:oleObj name="Equation" r:id="rId3" imgW="3009600" imgH="698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255" y="3428793"/>
                        <a:ext cx="4961467" cy="11516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17598" y="1866931"/>
            <a:ext cx="2898550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dirty="0"/>
              <a:t>Óxido nítrico, NO</a:t>
            </a:r>
            <a:r>
              <a:rPr lang="pt-BR" altLang="pt-BR" baseline="30000" dirty="0">
                <a:sym typeface="Symbol" panose="05050102010706020507" pitchFamily="18" charset="2"/>
              </a:rPr>
              <a:t></a:t>
            </a:r>
            <a:endParaRPr lang="pt-BR" altLang="pt-BR" dirty="0"/>
          </a:p>
        </p:txBody>
      </p:sp>
      <p:sp>
        <p:nvSpPr>
          <p:cNvPr id="9" name="Retângulo 8"/>
          <p:cNvSpPr/>
          <p:nvPr/>
        </p:nvSpPr>
        <p:spPr>
          <a:xfrm>
            <a:off x="538691" y="4962303"/>
            <a:ext cx="57198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Intermediário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produção</a:t>
            </a:r>
            <a:r>
              <a:rPr lang="en-US" sz="2400" dirty="0"/>
              <a:t> de HNO</a:t>
            </a:r>
            <a:r>
              <a:rPr lang="en-US" sz="2400" baseline="-25000" dirty="0"/>
              <a:t>3</a:t>
            </a:r>
            <a:r>
              <a:rPr lang="en-US" sz="2400" dirty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Produzido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atmosfera</a:t>
            </a:r>
            <a:r>
              <a:rPr lang="en-US" sz="2400" dirty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Produzido</a:t>
            </a:r>
            <a:r>
              <a:rPr lang="en-US" sz="2400" dirty="0"/>
              <a:t> </a:t>
            </a:r>
            <a:r>
              <a:rPr lang="en-US" sz="2400" dirty="0" err="1"/>
              <a:t>biologicamente</a:t>
            </a:r>
            <a:r>
              <a:rPr lang="en-US" sz="2400" dirty="0"/>
              <a:t>; </a:t>
            </a:r>
            <a:r>
              <a:rPr lang="en-US" sz="2400" dirty="0" err="1"/>
              <a:t>várias</a:t>
            </a:r>
            <a:r>
              <a:rPr lang="en-US" sz="2400" dirty="0"/>
              <a:t> </a:t>
            </a:r>
            <a:r>
              <a:rPr lang="en-US" sz="2400" dirty="0" err="1"/>
              <a:t>funções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16244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61</a:t>
            </a:fld>
            <a:endParaRPr lang="pt-BR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8691" y="1906867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</a:rPr>
              <a:t> HNO, </a:t>
            </a:r>
            <a:r>
              <a:rPr lang="pt-BR" altLang="pt-BR" dirty="0" err="1">
                <a:solidFill>
                  <a:schemeClr val="tx1"/>
                </a:solidFill>
              </a:rPr>
              <a:t>pka</a:t>
            </a:r>
            <a:r>
              <a:rPr lang="pt-BR" altLang="pt-BR" dirty="0">
                <a:solidFill>
                  <a:schemeClr val="tx1"/>
                </a:solidFill>
              </a:rPr>
              <a:t> 11.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15998" y="933894"/>
            <a:ext cx="3017173" cy="461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pt-BR" altLang="pt-BR" dirty="0"/>
              <a:t>Ânion </a:t>
            </a:r>
            <a:r>
              <a:rPr lang="pt-BR" altLang="pt-BR" dirty="0" err="1"/>
              <a:t>nitroxil</a:t>
            </a:r>
            <a:r>
              <a:rPr lang="pt-BR" altLang="pt-BR" dirty="0"/>
              <a:t>, NO</a:t>
            </a:r>
            <a:r>
              <a:rPr lang="pt-BR" altLang="pt-BR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−</a:t>
            </a:r>
            <a:endParaRPr lang="pt-BR" altLang="pt-BR" dirty="0"/>
          </a:p>
        </p:txBody>
      </p:sp>
      <p:sp>
        <p:nvSpPr>
          <p:cNvPr id="9" name="Retângulo 8"/>
          <p:cNvSpPr/>
          <p:nvPr/>
        </p:nvSpPr>
        <p:spPr>
          <a:xfrm>
            <a:off x="615998" y="2879840"/>
            <a:ext cx="477406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NOX N = +1;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err="1"/>
              <a:t>Redutor</a:t>
            </a:r>
            <a:r>
              <a:rPr lang="en-US" sz="2400" dirty="0"/>
              <a:t>, </a:t>
            </a:r>
            <a:r>
              <a:rPr lang="en-US" sz="2400" dirty="0" err="1"/>
              <a:t>produz</a:t>
            </a:r>
            <a:r>
              <a:rPr lang="en-US" sz="2400" dirty="0"/>
              <a:t> NO;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/>
              <a:t>2 HNO  -&gt; HON-NOH -&gt; N</a:t>
            </a:r>
            <a:r>
              <a:rPr lang="en-US" sz="2400" baseline="-25000" dirty="0"/>
              <a:t>2</a:t>
            </a:r>
            <a:r>
              <a:rPr lang="en-US" sz="2400" dirty="0"/>
              <a:t>O +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7348960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62</a:t>
            </a:fld>
            <a:endParaRPr lang="pt-BR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66183" y="1776940"/>
            <a:ext cx="838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pode ser considerado como o anidrido do ácido nitroso;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Recombinação radicalar de NO e NO</a:t>
            </a:r>
            <a:r>
              <a:rPr lang="pt-BR" altLang="pt-BR" baseline="-25000" dirty="0">
                <a:solidFill>
                  <a:schemeClr val="tx1"/>
                </a:solidFill>
                <a:latin typeface="+mj-lt"/>
              </a:rPr>
              <a:t>2;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Ligação N-N simples fraca; libera NO e NO</a:t>
            </a:r>
            <a:r>
              <a:rPr lang="pt-BR" altLang="pt-BR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algn="just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Agente </a:t>
            </a:r>
            <a:r>
              <a:rPr lang="pt-BR" altLang="pt-BR" dirty="0" err="1">
                <a:solidFill>
                  <a:schemeClr val="tx1"/>
                </a:solidFill>
                <a:latin typeface="+mj-lt"/>
              </a:rPr>
              <a:t>nitrosante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; s-</a:t>
            </a:r>
            <a:r>
              <a:rPr lang="pt-BR" altLang="pt-BR" dirty="0" err="1">
                <a:solidFill>
                  <a:schemeClr val="tx1"/>
                </a:solidFill>
                <a:latin typeface="+mj-lt"/>
              </a:rPr>
              <a:t>nitrosotióis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pic>
        <p:nvPicPr>
          <p:cNvPr id="4" name="Picture 5" descr="M20-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4395126"/>
            <a:ext cx="2286000" cy="205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6848" y="635349"/>
            <a:ext cx="425353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sz="2800" dirty="0" err="1"/>
              <a:t>Trióxido</a:t>
            </a:r>
            <a:r>
              <a:rPr lang="pt-BR" altLang="pt-BR" sz="2800" dirty="0"/>
              <a:t> de nitrogênio, N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O</a:t>
            </a:r>
            <a:r>
              <a:rPr lang="pt-BR" altLang="pt-BR" sz="2800" baseline="-25000" dirty="0"/>
              <a:t>3</a:t>
            </a:r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18789728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63</a:t>
            </a:fld>
            <a:endParaRPr lang="pt-BR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38560" y="2356768"/>
            <a:ext cx="67691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</a:rPr>
              <a:t> instável em meio ácido: desproporciona em NO e NO</a:t>
            </a:r>
            <a:r>
              <a:rPr lang="pt-BR" altLang="pt-BR" baseline="-25000" dirty="0">
                <a:solidFill>
                  <a:schemeClr val="tx1"/>
                </a:solidFill>
              </a:rPr>
              <a:t>2</a:t>
            </a:r>
            <a:r>
              <a:rPr lang="pt-BR" altLang="pt-BR" dirty="0">
                <a:solidFill>
                  <a:schemeClr val="tx1"/>
                </a:solidFill>
              </a:rPr>
              <a:t>;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pt-BR" altLang="pt-BR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</a:rPr>
              <a:t>Agente oxidante em meio ácido; é reduzido produzindo NO;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endParaRPr lang="pt-BR" altLang="pt-BR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</a:rPr>
              <a:t>Em meio fortemente ácido produz NO</a:t>
            </a:r>
            <a:r>
              <a:rPr lang="pt-BR" altLang="pt-BR" baseline="30000" dirty="0">
                <a:solidFill>
                  <a:schemeClr val="tx1"/>
                </a:solidFill>
              </a:rPr>
              <a:t>+</a:t>
            </a:r>
            <a:r>
              <a:rPr lang="pt-BR" altLang="pt-BR" dirty="0">
                <a:solidFill>
                  <a:schemeClr val="tx1"/>
                </a:solidFill>
              </a:rPr>
              <a:t>; forte oxidante, reações rápidas produzindo NO</a:t>
            </a:r>
            <a:endParaRPr lang="it-IT" altLang="pt-BR" dirty="0"/>
          </a:p>
        </p:txBody>
      </p:sp>
      <p:sp>
        <p:nvSpPr>
          <p:cNvPr id="4" name="Retângulo 3"/>
          <p:cNvSpPr/>
          <p:nvPr/>
        </p:nvSpPr>
        <p:spPr>
          <a:xfrm>
            <a:off x="738560" y="1063417"/>
            <a:ext cx="317965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pt-BR" altLang="pt-BR" sz="2800" dirty="0"/>
              <a:t>Ácido nitroso, HNO</a:t>
            </a:r>
            <a:r>
              <a:rPr lang="pt-BR" altLang="pt-BR" sz="2800" baseline="-25000" dirty="0"/>
              <a:t>2</a:t>
            </a:r>
            <a:r>
              <a:rPr lang="pt-BR" altLang="pt-BR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92081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64</a:t>
            </a:fld>
            <a:endParaRPr lang="pt-BR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06400" y="1715350"/>
            <a:ext cx="85344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é um gás radicalar e reativo castanho;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Produzido pela oxidação de NH</a:t>
            </a:r>
            <a:r>
              <a:rPr lang="pt-BR" altLang="pt-BR" baseline="-25000" dirty="0">
                <a:solidFill>
                  <a:schemeClr val="tx1"/>
                </a:solidFill>
                <a:latin typeface="+mj-lt"/>
              </a:rPr>
              <a:t>3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 ou NO com O</a:t>
            </a:r>
            <a:r>
              <a:rPr lang="pt-BR" altLang="pt-BR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Intermediário na produção de ácido nítrico;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No laboratório pode ser produzido pela decomposição de sais de nitrato de </a:t>
            </a:r>
            <a:r>
              <a:rPr lang="pt-BR" altLang="pt-BR" dirty="0" err="1">
                <a:solidFill>
                  <a:schemeClr val="tx1"/>
                </a:solidFill>
                <a:latin typeface="+mj-lt"/>
              </a:rPr>
              <a:t>Pb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 ou </a:t>
            </a:r>
            <a:r>
              <a:rPr lang="pt-BR" altLang="pt-BR" dirty="0" err="1">
                <a:solidFill>
                  <a:schemeClr val="tx1"/>
                </a:solidFill>
                <a:latin typeface="+mj-lt"/>
              </a:rPr>
              <a:t>Co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;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pt-BR" altLang="pt-BR" dirty="0">
              <a:solidFill>
                <a:schemeClr val="tx1"/>
              </a:solidFill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pt-BR" altLang="pt-BR" dirty="0">
              <a:solidFill>
                <a:schemeClr val="tx1"/>
              </a:solidFill>
              <a:latin typeface="+mj-lt"/>
            </a:endParaRP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Relevância Biológica: </a:t>
            </a:r>
          </a:p>
          <a:p>
            <a:pPr marL="1085850" lvl="1" indent="-342900" eaLnBrk="1" hangingPunct="1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oxidação de NO ou NO</a:t>
            </a:r>
            <a:r>
              <a:rPr lang="pt-BR" altLang="pt-BR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pt-BR" altLang="pt-BR" baseline="30000" dirty="0">
                <a:solidFill>
                  <a:schemeClr val="tx1"/>
                </a:solidFill>
                <a:latin typeface="+mj-lt"/>
              </a:rPr>
              <a:t>-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; oxidação e </a:t>
            </a:r>
            <a:r>
              <a:rPr lang="pt-BR" altLang="pt-BR" dirty="0" err="1">
                <a:solidFill>
                  <a:schemeClr val="tx1"/>
                </a:solidFill>
                <a:latin typeface="+mj-lt"/>
              </a:rPr>
              <a:t>nitração</a:t>
            </a:r>
            <a:r>
              <a:rPr lang="pt-BR" altLang="pt-BR" dirty="0">
                <a:solidFill>
                  <a:schemeClr val="tx1"/>
                </a:solidFill>
                <a:latin typeface="+mj-lt"/>
              </a:rPr>
              <a:t>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3571980"/>
              </p:ext>
            </p:extLst>
          </p:nvPr>
        </p:nvGraphicFramePr>
        <p:xfrm>
          <a:off x="4590005" y="4595906"/>
          <a:ext cx="3724262" cy="1010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3" name="Equation" r:id="rId3" imgW="2527200" imgH="685800" progId="Equation.3">
                  <p:embed/>
                </p:oleObj>
              </mc:Choice>
              <mc:Fallback>
                <p:oleObj name="Equation" r:id="rId3" imgW="2527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0005" y="4595906"/>
                        <a:ext cx="3724262" cy="1010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ângulo 4"/>
          <p:cNvSpPr/>
          <p:nvPr/>
        </p:nvSpPr>
        <p:spPr>
          <a:xfrm>
            <a:off x="593713" y="604554"/>
            <a:ext cx="4075411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</a:pPr>
            <a:r>
              <a:rPr lang="pt-BR" altLang="pt-BR" sz="2800" dirty="0"/>
              <a:t>Dióxido de nitrogênio, NO</a:t>
            </a:r>
            <a:r>
              <a:rPr lang="pt-BR" altLang="pt-BR" sz="2800" baseline="-25000" dirty="0"/>
              <a:t>2</a:t>
            </a:r>
            <a:endParaRPr lang="pt-BR" altLang="pt-BR" sz="2800" dirty="0"/>
          </a:p>
        </p:txBody>
      </p:sp>
    </p:spTree>
    <p:extLst>
      <p:ext uri="{BB962C8B-B14F-4D97-AF65-F5344CB8AC3E}">
        <p14:creationId xmlns:p14="http://schemas.microsoft.com/office/powerpoint/2010/main" val="22017006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65</a:t>
            </a:fld>
            <a:endParaRPr lang="pt-BR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81000" y="381000"/>
            <a:ext cx="838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 dirty="0">
                <a:solidFill>
                  <a:schemeClr val="tx1"/>
                </a:solidFill>
                <a:latin typeface="+mj-lt"/>
              </a:rPr>
              <a:t>Ácido Nítrico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 é um agente oxidante forte quando concentrado e a quente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  <a:latin typeface="+mj-lt"/>
              </a:rPr>
              <a:t>industrialmente é produzido pelo processo de Haber-Bosch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45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pt-BR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6622652"/>
              </p:ext>
            </p:extLst>
          </p:nvPr>
        </p:nvGraphicFramePr>
        <p:xfrm>
          <a:off x="2039227" y="2896781"/>
          <a:ext cx="5561086" cy="3247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5" name="Equação" r:id="rId3" imgW="2806560" imgH="1638000" progId="Equation.3">
                  <p:embed/>
                </p:oleObj>
              </mc:Choice>
              <mc:Fallback>
                <p:oleObj name="Equação" r:id="rId3" imgW="2806560" imgH="163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227" y="2896781"/>
                        <a:ext cx="5561086" cy="3247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829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66</a:t>
            </a:fld>
            <a:endParaRPr lang="pt-BR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Lucida Sans" panose="020B0602030504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</a:rPr>
              <a:t> o HNO</a:t>
            </a:r>
            <a:r>
              <a:rPr lang="pt-BR" altLang="pt-BR" baseline="-25000" dirty="0">
                <a:solidFill>
                  <a:schemeClr val="tx1"/>
                </a:solidFill>
              </a:rPr>
              <a:t>3 </a:t>
            </a:r>
            <a:r>
              <a:rPr lang="pt-BR" altLang="pt-BR" dirty="0">
                <a:solidFill>
                  <a:schemeClr val="tx1"/>
                </a:solidFill>
              </a:rPr>
              <a:t>na presença de H</a:t>
            </a:r>
            <a:r>
              <a:rPr lang="pt-BR" altLang="pt-BR" baseline="-25000" dirty="0">
                <a:solidFill>
                  <a:schemeClr val="tx1"/>
                </a:solidFill>
              </a:rPr>
              <a:t>2</a:t>
            </a:r>
            <a:r>
              <a:rPr lang="pt-BR" altLang="pt-BR" dirty="0">
                <a:solidFill>
                  <a:schemeClr val="tx1"/>
                </a:solidFill>
              </a:rPr>
              <a:t>SO</a:t>
            </a:r>
            <a:r>
              <a:rPr lang="pt-BR" altLang="pt-BR" baseline="-25000" dirty="0">
                <a:solidFill>
                  <a:schemeClr val="tx1"/>
                </a:solidFill>
              </a:rPr>
              <a:t>4</a:t>
            </a:r>
            <a:r>
              <a:rPr lang="pt-BR" altLang="pt-BR" dirty="0">
                <a:solidFill>
                  <a:schemeClr val="tx1"/>
                </a:solidFill>
              </a:rPr>
              <a:t> produz NO</a:t>
            </a:r>
            <a:r>
              <a:rPr lang="pt-BR" altLang="pt-BR" baseline="-25000" dirty="0">
                <a:solidFill>
                  <a:schemeClr val="tx1"/>
                </a:solidFill>
              </a:rPr>
              <a:t>2</a:t>
            </a:r>
            <a:r>
              <a:rPr lang="pt-BR" altLang="pt-BR" baseline="30000" dirty="0">
                <a:solidFill>
                  <a:schemeClr val="tx1"/>
                </a:solidFill>
              </a:rPr>
              <a:t>+</a:t>
            </a:r>
            <a:r>
              <a:rPr lang="pt-BR" altLang="pt-BR" dirty="0">
                <a:solidFill>
                  <a:schemeClr val="tx1"/>
                </a:solidFill>
              </a:rPr>
              <a:t> que é usado na </a:t>
            </a:r>
            <a:r>
              <a:rPr lang="pt-BR" altLang="pt-BR" dirty="0" err="1">
                <a:solidFill>
                  <a:schemeClr val="tx1"/>
                </a:solidFill>
              </a:rPr>
              <a:t>nitração</a:t>
            </a:r>
            <a:r>
              <a:rPr lang="pt-BR" altLang="pt-BR" dirty="0">
                <a:solidFill>
                  <a:schemeClr val="tx1"/>
                </a:solidFill>
              </a:rPr>
              <a:t> de compostos aromáticos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257300" y="1371600"/>
          <a:ext cx="6629400" cy="517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9" name="CS ChemDraw Drawing" r:id="rId3" imgW="4829760" imgH="3770640" progId="ChemDraw.Document.6.0">
                  <p:embed/>
                </p:oleObj>
              </mc:Choice>
              <mc:Fallback>
                <p:oleObj name="CS ChemDraw Drawing" r:id="rId3" imgW="4829760" imgH="377064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1371600"/>
                        <a:ext cx="6629400" cy="517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80930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67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28133" y="878751"/>
            <a:ext cx="4996304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/>
              <a:t>Óxidos</a:t>
            </a:r>
            <a:r>
              <a:rPr lang="en-US" sz="2400" dirty="0"/>
              <a:t> de </a:t>
            </a:r>
            <a:r>
              <a:rPr lang="en-US" sz="2400" dirty="0" err="1"/>
              <a:t>Fósforo</a:t>
            </a:r>
            <a:r>
              <a:rPr lang="en-US" sz="2400" dirty="0"/>
              <a:t> e </a:t>
            </a:r>
            <a:r>
              <a:rPr lang="en-US" sz="2400" dirty="0" err="1"/>
              <a:t>demais</a:t>
            </a:r>
            <a:r>
              <a:rPr lang="en-US" sz="2400" dirty="0"/>
              <a:t> </a:t>
            </a:r>
            <a:r>
              <a:rPr lang="en-US" sz="2400" dirty="0" err="1"/>
              <a:t>elementos</a:t>
            </a:r>
            <a:endParaRPr lang="en-US" sz="24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89000" y="2184400"/>
            <a:ext cx="77131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err="1"/>
              <a:t>Formam</a:t>
            </a:r>
            <a:r>
              <a:rPr lang="en-US" sz="2400" dirty="0"/>
              <a:t> </a:t>
            </a:r>
            <a:r>
              <a:rPr lang="en-US" sz="2400" dirty="0" err="1"/>
              <a:t>oxi-ácidos</a:t>
            </a:r>
            <a:r>
              <a:rPr lang="en-US" sz="2400" dirty="0"/>
              <a:t> e </a:t>
            </a:r>
            <a:r>
              <a:rPr lang="en-US" sz="2400" dirty="0" err="1"/>
              <a:t>oxi-ânions</a:t>
            </a:r>
            <a:r>
              <a:rPr lang="en-US" sz="2400" dirty="0"/>
              <a:t> com </a:t>
            </a:r>
            <a:r>
              <a:rPr lang="en-US" sz="2400" dirty="0" err="1"/>
              <a:t>estados</a:t>
            </a:r>
            <a:r>
              <a:rPr lang="en-US" sz="2400" dirty="0"/>
              <a:t> de </a:t>
            </a:r>
            <a:r>
              <a:rPr lang="en-US" sz="2400" dirty="0" err="1"/>
              <a:t>Oxidação</a:t>
            </a:r>
            <a:r>
              <a:rPr lang="en-US" sz="2400" dirty="0"/>
              <a:t> </a:t>
            </a:r>
            <a:r>
              <a:rPr lang="en-US" sz="2400" dirty="0" err="1"/>
              <a:t>variando</a:t>
            </a:r>
            <a:r>
              <a:rPr lang="en-US" sz="2400" dirty="0"/>
              <a:t> entre +1 e +5;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err="1"/>
              <a:t>Fósforo</a:t>
            </a:r>
            <a:r>
              <a:rPr lang="en-US" sz="2400" dirty="0"/>
              <a:t> tem </a:t>
            </a:r>
            <a:r>
              <a:rPr lang="en-US" sz="2400" dirty="0" err="1"/>
              <a:t>variedade</a:t>
            </a:r>
            <a:r>
              <a:rPr lang="en-US" sz="2400" dirty="0"/>
              <a:t> </a:t>
            </a:r>
            <a:r>
              <a:rPr lang="en-US" sz="2400" dirty="0" err="1"/>
              <a:t>maior</a:t>
            </a:r>
            <a:r>
              <a:rPr lang="en-US" sz="2400" dirty="0"/>
              <a:t> de </a:t>
            </a:r>
            <a:r>
              <a:rPr lang="en-US" sz="2400" dirty="0" err="1"/>
              <a:t>estados</a:t>
            </a:r>
            <a:r>
              <a:rPr lang="en-US" sz="2400" dirty="0"/>
              <a:t> de </a:t>
            </a:r>
            <a:r>
              <a:rPr lang="en-US" sz="2400" dirty="0" err="1"/>
              <a:t>oxidação</a:t>
            </a:r>
            <a:r>
              <a:rPr lang="en-US" sz="2400" dirty="0"/>
              <a:t> </a:t>
            </a:r>
            <a:r>
              <a:rPr lang="en-US" sz="2400" dirty="0" err="1"/>
              <a:t>estáveis</a:t>
            </a:r>
            <a:r>
              <a:rPr lang="en-US" sz="2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err="1"/>
              <a:t>Fósforo</a:t>
            </a:r>
            <a:r>
              <a:rPr lang="en-US" sz="2400" dirty="0"/>
              <a:t> </a:t>
            </a:r>
            <a:r>
              <a:rPr lang="en-US" sz="2400" dirty="0" err="1"/>
              <a:t>gera</a:t>
            </a:r>
            <a:r>
              <a:rPr lang="en-US" sz="2400" dirty="0"/>
              <a:t> </a:t>
            </a:r>
            <a:r>
              <a:rPr lang="en-US" sz="2400" dirty="0" err="1"/>
              <a:t>formas</a:t>
            </a:r>
            <a:r>
              <a:rPr lang="en-US" sz="2400" dirty="0"/>
              <a:t> </a:t>
            </a:r>
            <a:r>
              <a:rPr lang="en-US" sz="2400" dirty="0" err="1"/>
              <a:t>condensadas</a:t>
            </a:r>
            <a:r>
              <a:rPr lang="en-US" sz="2400" dirty="0"/>
              <a:t> de </a:t>
            </a:r>
            <a:r>
              <a:rPr lang="en-US" sz="2400" dirty="0" err="1"/>
              <a:t>fosfatos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Para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demais</a:t>
            </a:r>
            <a:r>
              <a:rPr lang="en-US" sz="2400" dirty="0"/>
              <a:t> </a:t>
            </a:r>
            <a:r>
              <a:rPr lang="en-US" sz="2400" dirty="0" err="1"/>
              <a:t>elementos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óxidos</a:t>
            </a:r>
            <a:r>
              <a:rPr lang="en-US" sz="2400" dirty="0"/>
              <a:t> do </a:t>
            </a:r>
            <a:r>
              <a:rPr lang="en-US" sz="2400" dirty="0" err="1"/>
              <a:t>estado</a:t>
            </a:r>
            <a:r>
              <a:rPr lang="en-US" sz="2400" dirty="0"/>
              <a:t> de </a:t>
            </a:r>
            <a:r>
              <a:rPr lang="en-US" sz="2400" dirty="0" err="1"/>
              <a:t>oxidação</a:t>
            </a:r>
            <a:r>
              <a:rPr lang="en-US" sz="2400" dirty="0"/>
              <a:t> +3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estáveis</a:t>
            </a:r>
            <a:r>
              <a:rPr lang="en-US" sz="2400" dirty="0"/>
              <a:t> (As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, Sb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 e Bi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98495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68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28133" y="878751"/>
            <a:ext cx="241816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/>
              <a:t>Óxidos</a:t>
            </a:r>
            <a:r>
              <a:rPr lang="en-US" sz="2400" dirty="0"/>
              <a:t> de </a:t>
            </a:r>
            <a:r>
              <a:rPr lang="en-US" sz="2400" dirty="0" err="1"/>
              <a:t>Fósforo</a:t>
            </a:r>
            <a:endParaRPr lang="en-US" sz="2400" dirty="0"/>
          </a:p>
        </p:txBody>
      </p:sp>
      <p:pic>
        <p:nvPicPr>
          <p:cNvPr id="4" name="Picture 4" descr="M20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467" y="2954355"/>
            <a:ext cx="2531534" cy="221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M20-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24" y="2681824"/>
            <a:ext cx="3058092" cy="291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838200" y="1947333"/>
            <a:ext cx="32143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+mj-lt"/>
              </a:rPr>
              <a:t>P</a:t>
            </a:r>
            <a:r>
              <a:rPr lang="en-US" sz="3200" baseline="-25000" dirty="0">
                <a:latin typeface="+mj-lt"/>
              </a:rPr>
              <a:t>4</a:t>
            </a:r>
            <a:r>
              <a:rPr lang="en-US" sz="3200" dirty="0">
                <a:latin typeface="+mj-lt"/>
              </a:rPr>
              <a:t> +  5 O</a:t>
            </a:r>
            <a:r>
              <a:rPr lang="en-US" sz="3200" baseline="-25000" dirty="0">
                <a:latin typeface="+mj-lt"/>
              </a:rPr>
              <a:t>2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>
                <a:latin typeface="+mj-lt"/>
                <a:sym typeface="Symbol" panose="05050102010706020507" pitchFamily="18" charset="2"/>
              </a:rPr>
              <a:t> P</a:t>
            </a:r>
            <a:r>
              <a:rPr lang="en-US" sz="3200" baseline="-25000" dirty="0">
                <a:latin typeface="+mj-lt"/>
                <a:sym typeface="Symbol" panose="05050102010706020507" pitchFamily="18" charset="2"/>
              </a:rPr>
              <a:t>4</a:t>
            </a:r>
            <a:r>
              <a:rPr lang="en-US" sz="3200" dirty="0">
                <a:latin typeface="+mj-lt"/>
                <a:sym typeface="Symbol" panose="05050102010706020507" pitchFamily="18" charset="2"/>
              </a:rPr>
              <a:t>O</a:t>
            </a:r>
            <a:r>
              <a:rPr lang="en-US" sz="3200" baseline="-25000" dirty="0">
                <a:latin typeface="+mj-lt"/>
                <a:sym typeface="Symbol" panose="05050102010706020507" pitchFamily="18" charset="2"/>
              </a:rPr>
              <a:t>10</a:t>
            </a:r>
            <a:endParaRPr lang="en-US" sz="3200" dirty="0">
              <a:latin typeface="+mj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9396" y="5249120"/>
            <a:ext cx="427193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Óxido</a:t>
            </a:r>
            <a:r>
              <a:rPr lang="en-US" dirty="0"/>
              <a:t> de </a:t>
            </a:r>
            <a:r>
              <a:rPr lang="en-US" dirty="0" err="1"/>
              <a:t>Fósforo</a:t>
            </a:r>
            <a:r>
              <a:rPr lang="en-US" dirty="0"/>
              <a:t> (V), cluster de P e O</a:t>
            </a:r>
          </a:p>
          <a:p>
            <a:endParaRPr lang="en-US" dirty="0"/>
          </a:p>
          <a:p>
            <a:r>
              <a:rPr lang="en-US" dirty="0" err="1"/>
              <a:t>Hidrólise</a:t>
            </a:r>
            <a:r>
              <a:rPr lang="en-US" dirty="0"/>
              <a:t> </a:t>
            </a:r>
            <a:r>
              <a:rPr lang="en-US" dirty="0" err="1"/>
              <a:t>produz</a:t>
            </a:r>
            <a:r>
              <a:rPr lang="en-US" dirty="0"/>
              <a:t> </a:t>
            </a:r>
            <a:r>
              <a:rPr lang="en-US" dirty="0" err="1"/>
              <a:t>ácido</a:t>
            </a:r>
            <a:r>
              <a:rPr lang="en-US" dirty="0"/>
              <a:t> </a:t>
            </a:r>
            <a:r>
              <a:rPr lang="en-US" dirty="0" err="1"/>
              <a:t>fosfórico</a:t>
            </a:r>
            <a:r>
              <a:rPr lang="en-US" dirty="0"/>
              <a:t> H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4</a:t>
            </a:r>
            <a:r>
              <a:rPr lang="en-US" dirty="0"/>
              <a:t>, P(V)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686524" y="4845904"/>
            <a:ext cx="445747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Quantidade</a:t>
            </a:r>
            <a:r>
              <a:rPr lang="en-US" dirty="0"/>
              <a:t> </a:t>
            </a:r>
            <a:r>
              <a:rPr lang="en-US" dirty="0" err="1"/>
              <a:t>Limitada</a:t>
            </a:r>
            <a:r>
              <a:rPr lang="en-US" dirty="0"/>
              <a:t> de O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 err="1"/>
              <a:t>Óxido</a:t>
            </a:r>
            <a:r>
              <a:rPr lang="en-US" dirty="0"/>
              <a:t> de </a:t>
            </a:r>
            <a:r>
              <a:rPr lang="en-US" dirty="0" err="1"/>
              <a:t>Fósforo</a:t>
            </a:r>
            <a:r>
              <a:rPr lang="en-US" dirty="0"/>
              <a:t> (III), cluster de P e O;</a:t>
            </a:r>
          </a:p>
          <a:p>
            <a:r>
              <a:rPr lang="en-US" dirty="0" err="1"/>
              <a:t>Hidrólise</a:t>
            </a:r>
            <a:r>
              <a:rPr lang="en-US" dirty="0"/>
              <a:t> </a:t>
            </a:r>
            <a:r>
              <a:rPr lang="en-US" dirty="0" err="1"/>
              <a:t>produz</a:t>
            </a:r>
            <a:r>
              <a:rPr lang="en-US" dirty="0"/>
              <a:t> </a:t>
            </a:r>
            <a:r>
              <a:rPr lang="en-US" dirty="0" err="1"/>
              <a:t>ácido</a:t>
            </a:r>
            <a:r>
              <a:rPr lang="en-US" dirty="0"/>
              <a:t> </a:t>
            </a:r>
            <a:r>
              <a:rPr lang="en-US" dirty="0" err="1"/>
              <a:t>fosforoso</a:t>
            </a:r>
            <a:r>
              <a:rPr lang="en-US" dirty="0"/>
              <a:t>,</a:t>
            </a:r>
          </a:p>
          <a:p>
            <a:r>
              <a:rPr lang="en-US" dirty="0"/>
              <a:t>          H</a:t>
            </a:r>
            <a:r>
              <a:rPr lang="en-US" baseline="-25000" dirty="0"/>
              <a:t>3</a:t>
            </a:r>
            <a:r>
              <a:rPr lang="en-US" dirty="0"/>
              <a:t>PO</a:t>
            </a:r>
            <a:r>
              <a:rPr lang="en-US" baseline="-25000" dirty="0"/>
              <a:t>2 </a:t>
            </a:r>
            <a:r>
              <a:rPr lang="en-US" dirty="0"/>
              <a:t>, P (III)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74800" y="3965601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552755" y="3830879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574800" y="3394917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621866" y="3207632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3226285" y="3283931"/>
            <a:ext cx="419943" cy="68167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de seta reta 15"/>
          <p:cNvCxnSpPr/>
          <p:nvPr/>
        </p:nvCxnSpPr>
        <p:spPr>
          <a:xfrm flipH="1" flipV="1">
            <a:off x="5176014" y="3323687"/>
            <a:ext cx="284987" cy="57928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3088976" y="2914599"/>
            <a:ext cx="124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Tetraédrico</a:t>
            </a:r>
            <a:endParaRPr lang="en-US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491335" y="2963429"/>
            <a:ext cx="106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Piramidal</a:t>
            </a:r>
            <a:endParaRPr lang="en-US" dirty="0"/>
          </a:p>
        </p:txBody>
      </p:sp>
      <p:sp>
        <p:nvSpPr>
          <p:cNvPr id="13" name="Retângulo 12"/>
          <p:cNvSpPr/>
          <p:nvPr/>
        </p:nvSpPr>
        <p:spPr>
          <a:xfrm>
            <a:off x="857442" y="2735284"/>
            <a:ext cx="10871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ym typeface="Symbol" panose="05050102010706020507" pitchFamily="18" charset="2"/>
              </a:rPr>
              <a:t>P</a:t>
            </a:r>
            <a:r>
              <a:rPr lang="en-US" sz="3200" baseline="-25000" dirty="0">
                <a:sym typeface="Symbol" panose="05050102010706020507" pitchFamily="18" charset="2"/>
              </a:rPr>
              <a:t>4</a:t>
            </a:r>
            <a:r>
              <a:rPr lang="en-US" sz="3200" dirty="0">
                <a:sym typeface="Symbol" panose="05050102010706020507" pitchFamily="18" charset="2"/>
              </a:rPr>
              <a:t>O</a:t>
            </a:r>
            <a:r>
              <a:rPr lang="en-US" sz="3200" baseline="-25000" dirty="0">
                <a:sym typeface="Symbol" panose="05050102010706020507" pitchFamily="18" charset="2"/>
              </a:rPr>
              <a:t>10</a:t>
            </a:r>
            <a:endParaRPr lang="en-US" sz="3200" dirty="0"/>
          </a:p>
        </p:txBody>
      </p:sp>
      <p:sp>
        <p:nvSpPr>
          <p:cNvPr id="18" name="Retângulo 17"/>
          <p:cNvSpPr/>
          <p:nvPr/>
        </p:nvSpPr>
        <p:spPr>
          <a:xfrm>
            <a:off x="6888506" y="2532108"/>
            <a:ext cx="947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ym typeface="Symbol" panose="05050102010706020507" pitchFamily="18" charset="2"/>
              </a:rPr>
              <a:t>P</a:t>
            </a:r>
            <a:r>
              <a:rPr lang="en-US" sz="3200" baseline="-25000" dirty="0">
                <a:sym typeface="Symbol" panose="05050102010706020507" pitchFamily="18" charset="2"/>
              </a:rPr>
              <a:t>4</a:t>
            </a:r>
            <a:r>
              <a:rPr lang="en-US" sz="3200" dirty="0">
                <a:sym typeface="Symbol" panose="05050102010706020507" pitchFamily="18" charset="2"/>
              </a:rPr>
              <a:t>O</a:t>
            </a:r>
            <a:r>
              <a:rPr lang="en-US" sz="3200" baseline="-25000" dirty="0">
                <a:sym typeface="Symbol" panose="05050102010706020507" pitchFamily="18" charset="2"/>
              </a:rPr>
              <a:t>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29071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69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28133" y="878751"/>
            <a:ext cx="2418162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/>
              <a:t>Óxidos</a:t>
            </a:r>
            <a:r>
              <a:rPr lang="en-US" sz="2400" dirty="0"/>
              <a:t> de </a:t>
            </a:r>
            <a:r>
              <a:rPr lang="en-US" sz="2400" dirty="0" err="1"/>
              <a:t>Fósforo</a:t>
            </a:r>
            <a:endParaRPr lang="en-US" sz="2400" dirty="0"/>
          </a:p>
        </p:txBody>
      </p:sp>
      <p:sp>
        <p:nvSpPr>
          <p:cNvPr id="13" name="Retângulo 12"/>
          <p:cNvSpPr/>
          <p:nvPr/>
        </p:nvSpPr>
        <p:spPr>
          <a:xfrm>
            <a:off x="900712" y="2075934"/>
            <a:ext cx="3121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As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3</a:t>
            </a:r>
            <a:r>
              <a:rPr lang="en-US" sz="2800" dirty="0"/>
              <a:t>, Sb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3</a:t>
            </a:r>
            <a:r>
              <a:rPr lang="en-US" sz="2800" dirty="0"/>
              <a:t> e Bi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3</a:t>
            </a:r>
            <a:endParaRPr lang="en-US" sz="2800" dirty="0"/>
          </a:p>
        </p:txBody>
      </p:sp>
      <p:sp>
        <p:nvSpPr>
          <p:cNvPr id="18" name="Retângulo 17"/>
          <p:cNvSpPr/>
          <p:nvPr/>
        </p:nvSpPr>
        <p:spPr>
          <a:xfrm>
            <a:off x="900711" y="3073062"/>
            <a:ext cx="7210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 </a:t>
            </a:r>
            <a:r>
              <a:rPr lang="en-US" sz="2800" dirty="0" err="1"/>
              <a:t>estado</a:t>
            </a:r>
            <a:r>
              <a:rPr lang="en-US" sz="2800" dirty="0"/>
              <a:t> </a:t>
            </a:r>
            <a:r>
              <a:rPr lang="en-US" sz="2800" dirty="0" err="1"/>
              <a:t>gasoso</a:t>
            </a:r>
            <a:r>
              <a:rPr lang="en-US" sz="2800" dirty="0"/>
              <a:t>, </a:t>
            </a:r>
            <a:r>
              <a:rPr lang="en-US" sz="2800" dirty="0" err="1"/>
              <a:t>estes</a:t>
            </a:r>
            <a:r>
              <a:rPr lang="en-US" sz="2800" dirty="0"/>
              <a:t> </a:t>
            </a:r>
            <a:r>
              <a:rPr lang="en-US" sz="2800" dirty="0" err="1"/>
              <a:t>compostos</a:t>
            </a:r>
            <a:r>
              <a:rPr lang="en-US" sz="2800" dirty="0"/>
              <a:t> </a:t>
            </a:r>
            <a:r>
              <a:rPr lang="en-US" sz="2800" dirty="0" err="1"/>
              <a:t>assumem</a:t>
            </a:r>
            <a:r>
              <a:rPr lang="en-US" sz="2800" dirty="0"/>
              <a:t> </a:t>
            </a:r>
            <a:r>
              <a:rPr lang="en-US" sz="2800" dirty="0" err="1"/>
              <a:t>estrutura</a:t>
            </a:r>
            <a:r>
              <a:rPr lang="en-US" sz="2800" dirty="0"/>
              <a:t> </a:t>
            </a:r>
            <a:r>
              <a:rPr lang="en-US" sz="2800" dirty="0" err="1"/>
              <a:t>semelhante</a:t>
            </a:r>
            <a:r>
              <a:rPr lang="en-US" sz="2800" dirty="0"/>
              <a:t> </a:t>
            </a:r>
            <a:r>
              <a:rPr lang="en-US" sz="2800" dirty="0" err="1"/>
              <a:t>ao</a:t>
            </a:r>
            <a:r>
              <a:rPr lang="en-US" sz="2800" dirty="0"/>
              <a:t> P</a:t>
            </a:r>
            <a:r>
              <a:rPr lang="en-US" sz="2800" baseline="-25000" dirty="0"/>
              <a:t>4</a:t>
            </a:r>
            <a:r>
              <a:rPr lang="en-US" sz="2800" dirty="0"/>
              <a:t>O</a:t>
            </a:r>
            <a:r>
              <a:rPr lang="en-US" sz="2800" baseline="-25000" dirty="0"/>
              <a:t>6</a:t>
            </a:r>
            <a:r>
              <a:rPr lang="en-US" sz="2800" dirty="0"/>
              <a:t> e P</a:t>
            </a:r>
            <a:r>
              <a:rPr lang="en-US" sz="2800" baseline="-25000" dirty="0"/>
              <a:t>4</a:t>
            </a:r>
            <a:r>
              <a:rPr lang="en-US" sz="2800" dirty="0"/>
              <a:t>O</a:t>
            </a:r>
            <a:r>
              <a:rPr lang="en-US" sz="2800" baseline="-25000" dirty="0"/>
              <a:t>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300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7</a:t>
            </a:fld>
            <a:endParaRPr lang="pt-BR" dirty="0"/>
          </a:p>
        </p:txBody>
      </p:sp>
      <p:sp>
        <p:nvSpPr>
          <p:cNvPr id="291" name="Oval 6"/>
          <p:cNvSpPr>
            <a:spLocks noChangeAspect="1" noChangeArrowheads="1"/>
          </p:cNvSpPr>
          <p:nvPr/>
        </p:nvSpPr>
        <p:spPr bwMode="auto">
          <a:xfrm>
            <a:off x="838353" y="1916953"/>
            <a:ext cx="252412" cy="25241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00CC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35921" dir="2700000" algn="ctr" rotWithShape="0">
              <a:srgbClr val="B2B2B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94" name="AutoShape 4"/>
          <p:cNvSpPr>
            <a:spLocks noChangeArrowheads="1"/>
          </p:cNvSpPr>
          <p:nvPr/>
        </p:nvSpPr>
        <p:spPr bwMode="auto">
          <a:xfrm>
            <a:off x="811572" y="679573"/>
            <a:ext cx="2895407" cy="687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87000">
                <a:schemeClr val="accent1">
                  <a:lumMod val="75000"/>
                </a:schemeClr>
              </a:gs>
              <a:gs pos="34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412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Generalizações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1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203897" y="1699400"/>
            <a:ext cx="3564274" cy="687521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87000">
                <a:schemeClr val="accent1">
                  <a:lumMod val="75000"/>
                </a:schemeClr>
              </a:gs>
              <a:gs pos="34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41275">
            <a:solidFill>
              <a:schemeClr val="accent1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pt-BR" sz="2800" dirty="0">
                <a:solidFill>
                  <a:schemeClr val="bg1"/>
                </a:solidFill>
                <a:latin typeface="+mj-lt"/>
              </a:rPr>
              <a:t>Estado de </a:t>
            </a:r>
            <a:r>
              <a:rPr lang="en-GB" altLang="pt-BR" sz="2800" dirty="0" err="1">
                <a:solidFill>
                  <a:schemeClr val="bg1"/>
                </a:solidFill>
                <a:latin typeface="+mj-lt"/>
              </a:rPr>
              <a:t>oxidação</a:t>
            </a:r>
            <a:endParaRPr lang="en-GB" altLang="pt-BR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090765" y="2936780"/>
            <a:ext cx="6855979" cy="1015663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45000"/>
              </a:srgbClr>
            </a:outerShdw>
            <a:softEdge rad="3175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ns</a:t>
            </a:r>
            <a:r>
              <a:rPr lang="en-US" sz="2000" baseline="30000" dirty="0"/>
              <a:t>2</a:t>
            </a:r>
            <a:r>
              <a:rPr lang="en-US" sz="2000" dirty="0"/>
              <a:t>, np</a:t>
            </a:r>
            <a:r>
              <a:rPr lang="en-US" sz="2000" baseline="30000" dirty="0"/>
              <a:t>3</a:t>
            </a:r>
            <a:r>
              <a:rPr lang="en-US" sz="2000" dirty="0"/>
              <a:t>: </a:t>
            </a:r>
            <a:r>
              <a:rPr lang="en-US" sz="2000" dirty="0" err="1"/>
              <a:t>Teoricamente</a:t>
            </a:r>
            <a:r>
              <a:rPr lang="en-US" sz="2000" dirty="0"/>
              <a:t> o est. Ox. do </a:t>
            </a:r>
            <a:r>
              <a:rPr lang="en-US" sz="2000" dirty="0" err="1"/>
              <a:t>grupo</a:t>
            </a:r>
            <a:r>
              <a:rPr lang="en-US" sz="2000" dirty="0"/>
              <a:t> é +5.</a:t>
            </a:r>
          </a:p>
          <a:p>
            <a:r>
              <a:rPr lang="en-US" sz="2000" dirty="0" err="1"/>
              <a:t>Todos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elementos</a:t>
            </a:r>
            <a:r>
              <a:rPr lang="en-US" sz="2000" dirty="0"/>
              <a:t> </a:t>
            </a:r>
            <a:r>
              <a:rPr lang="en-US" sz="2000" dirty="0" err="1"/>
              <a:t>formalmente</a:t>
            </a:r>
            <a:r>
              <a:rPr lang="en-US" sz="2000" dirty="0"/>
              <a:t> </a:t>
            </a:r>
            <a:r>
              <a:rPr lang="en-US" sz="2000" dirty="0" err="1"/>
              <a:t>atingem</a:t>
            </a:r>
            <a:r>
              <a:rPr lang="en-US" sz="2000" dirty="0"/>
              <a:t> o </a:t>
            </a:r>
            <a:r>
              <a:rPr lang="en-US" sz="2000" dirty="0" err="1"/>
              <a:t>estado</a:t>
            </a:r>
            <a:r>
              <a:rPr lang="en-US" sz="2000" dirty="0"/>
              <a:t> de </a:t>
            </a:r>
            <a:r>
              <a:rPr lang="en-US" sz="2000" dirty="0" err="1"/>
              <a:t>oxidação</a:t>
            </a:r>
            <a:r>
              <a:rPr lang="en-US" sz="2000" dirty="0"/>
              <a:t> do </a:t>
            </a:r>
            <a:r>
              <a:rPr lang="en-US" sz="2000" dirty="0" err="1"/>
              <a:t>grupo</a:t>
            </a:r>
            <a:r>
              <a:rPr lang="en-US" sz="2000" dirty="0"/>
              <a:t>.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090766" y="4848822"/>
            <a:ext cx="6921200" cy="923330"/>
          </a:xfrm>
          <a:prstGeom prst="rect">
            <a:avLst/>
          </a:prstGeom>
          <a:effectLst>
            <a:softEdge rad="3175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Estado de </a:t>
            </a:r>
            <a:r>
              <a:rPr lang="en-US" dirty="0" err="1"/>
              <a:t>oxidação</a:t>
            </a:r>
            <a:r>
              <a:rPr lang="en-US" dirty="0"/>
              <a:t> + 3 </a:t>
            </a:r>
            <a:r>
              <a:rPr lang="en-US" dirty="0" err="1"/>
              <a:t>fica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comum</a:t>
            </a:r>
            <a:r>
              <a:rPr lang="en-US" dirty="0"/>
              <a:t> </a:t>
            </a:r>
            <a:r>
              <a:rPr lang="en-US" dirty="0" err="1"/>
              <a:t>descendo</a:t>
            </a:r>
            <a:r>
              <a:rPr lang="en-US" dirty="0"/>
              <a:t> no </a:t>
            </a:r>
            <a:r>
              <a:rPr lang="en-US" dirty="0" err="1"/>
              <a:t>grupo</a:t>
            </a:r>
            <a:r>
              <a:rPr lang="en-US" dirty="0"/>
              <a:t>, </a:t>
            </a:r>
            <a:r>
              <a:rPr lang="en-US" dirty="0" err="1"/>
              <a:t>principalmente</a:t>
            </a:r>
            <a:r>
              <a:rPr lang="en-US" dirty="0"/>
              <a:t> para o </a:t>
            </a:r>
            <a:r>
              <a:rPr lang="en-US" dirty="0" err="1"/>
              <a:t>Bismuto</a:t>
            </a:r>
            <a:r>
              <a:rPr lang="en-US" dirty="0"/>
              <a:t>: </a:t>
            </a:r>
            <a:r>
              <a:rPr lang="en-US" dirty="0" err="1"/>
              <a:t>Efeito</a:t>
            </a:r>
            <a:r>
              <a:rPr lang="en-US" dirty="0"/>
              <a:t> do par de </a:t>
            </a:r>
            <a:r>
              <a:rPr lang="en-US" dirty="0" err="1"/>
              <a:t>elétrons</a:t>
            </a:r>
            <a:r>
              <a:rPr lang="en-US" dirty="0"/>
              <a:t> </a:t>
            </a:r>
            <a:r>
              <a:rPr lang="en-US" dirty="0" err="1"/>
              <a:t>inerte</a:t>
            </a:r>
            <a:r>
              <a:rPr lang="en-US" dirty="0"/>
              <a:t> dos </a:t>
            </a:r>
            <a:r>
              <a:rPr lang="en-US" dirty="0" err="1"/>
              <a:t>metais</a:t>
            </a:r>
            <a:r>
              <a:rPr lang="en-US" dirty="0"/>
              <a:t> do </a:t>
            </a:r>
            <a:r>
              <a:rPr lang="en-US" dirty="0" err="1"/>
              <a:t>bloco</a:t>
            </a:r>
            <a:r>
              <a:rPr lang="en-US" dirty="0"/>
              <a:t> p</a:t>
            </a:r>
          </a:p>
        </p:txBody>
      </p:sp>
    </p:spTree>
    <p:extLst>
      <p:ext uri="{BB962C8B-B14F-4D97-AF65-F5344CB8AC3E}">
        <p14:creationId xmlns:p14="http://schemas.microsoft.com/office/powerpoint/2010/main" val="17967708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70</a:t>
            </a:fld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4820" t="2968" r="7747" b="4700"/>
          <a:stretch/>
        </p:blipFill>
        <p:spPr>
          <a:xfrm>
            <a:off x="2760132" y="445760"/>
            <a:ext cx="5623265" cy="629370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79400" y="64897"/>
            <a:ext cx="321645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err="1"/>
              <a:t>Óxido-ânions</a:t>
            </a:r>
            <a:r>
              <a:rPr lang="en-US" sz="2400" dirty="0"/>
              <a:t> de </a:t>
            </a:r>
            <a:r>
              <a:rPr lang="en-US" sz="2400" dirty="0" err="1"/>
              <a:t>Fósforo</a:t>
            </a:r>
            <a:endParaRPr lang="en-US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2760132" y="1402082"/>
            <a:ext cx="2548468" cy="49398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+1         H</a:t>
            </a:r>
            <a:r>
              <a:rPr lang="en-US" sz="1500" baseline="-25000" dirty="0"/>
              <a:t>2</a:t>
            </a:r>
            <a:r>
              <a:rPr lang="en-US" sz="1500" dirty="0"/>
              <a:t>PO</a:t>
            </a:r>
            <a:r>
              <a:rPr lang="en-US" sz="1500" baseline="-25000" dirty="0"/>
              <a:t>2</a:t>
            </a:r>
            <a:r>
              <a:rPr lang="en-US" sz="1500" baseline="30000" dirty="0"/>
              <a:t>-</a:t>
            </a:r>
            <a:r>
              <a:rPr lang="en-US" sz="1500" dirty="0"/>
              <a:t>     </a:t>
            </a:r>
            <a:r>
              <a:rPr lang="en-US" sz="1500" dirty="0" err="1"/>
              <a:t>hipofosfito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+3         HPO</a:t>
            </a:r>
            <a:r>
              <a:rPr lang="en-US" sz="1500" baseline="-25000" dirty="0"/>
              <a:t>3</a:t>
            </a:r>
            <a:r>
              <a:rPr lang="en-US" sz="1500" baseline="30000" dirty="0"/>
              <a:t>2-</a:t>
            </a:r>
            <a:r>
              <a:rPr lang="en-US" sz="1500" dirty="0"/>
              <a:t>     </a:t>
            </a:r>
            <a:r>
              <a:rPr lang="en-US" sz="1500" dirty="0" err="1"/>
              <a:t>Fosfito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+4         P</a:t>
            </a:r>
            <a:r>
              <a:rPr lang="en-US" sz="1500" baseline="-25000" dirty="0"/>
              <a:t>2</a:t>
            </a:r>
            <a:r>
              <a:rPr lang="en-US" sz="1500" dirty="0"/>
              <a:t>O</a:t>
            </a:r>
            <a:r>
              <a:rPr lang="en-US" sz="1500" baseline="-25000" dirty="0"/>
              <a:t>6</a:t>
            </a:r>
            <a:r>
              <a:rPr lang="en-US" sz="1500" baseline="30000" dirty="0"/>
              <a:t>4-</a:t>
            </a:r>
            <a:r>
              <a:rPr lang="en-US" sz="1500" dirty="0"/>
              <a:t>      </a:t>
            </a:r>
            <a:r>
              <a:rPr lang="en-US" sz="1500" dirty="0" err="1"/>
              <a:t>hipofosfato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+5        PO</a:t>
            </a:r>
            <a:r>
              <a:rPr lang="en-US" sz="1500" baseline="-25000" dirty="0"/>
              <a:t>4</a:t>
            </a:r>
            <a:r>
              <a:rPr lang="en-US" sz="1500" baseline="30000" dirty="0"/>
              <a:t>3-</a:t>
            </a:r>
            <a:r>
              <a:rPr lang="en-US" sz="1500" dirty="0"/>
              <a:t>       </a:t>
            </a:r>
            <a:r>
              <a:rPr lang="en-US" sz="1500" dirty="0" err="1"/>
              <a:t>Fosfato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/>
              <a:t>+5        P</a:t>
            </a:r>
            <a:r>
              <a:rPr lang="en-US" sz="1500" baseline="-25000" dirty="0"/>
              <a:t>2</a:t>
            </a:r>
            <a:r>
              <a:rPr lang="en-US" sz="1500" dirty="0"/>
              <a:t>O</a:t>
            </a:r>
            <a:r>
              <a:rPr lang="en-US" sz="1500" baseline="-25000" dirty="0"/>
              <a:t>7 </a:t>
            </a:r>
            <a:r>
              <a:rPr lang="en-US" sz="1500" baseline="30000" dirty="0"/>
              <a:t>4-</a:t>
            </a:r>
            <a:r>
              <a:rPr lang="en-US" sz="1500" baseline="-25000" dirty="0"/>
              <a:t> </a:t>
            </a:r>
            <a:r>
              <a:rPr lang="en-US" sz="1500" dirty="0"/>
              <a:t>   </a:t>
            </a:r>
            <a:r>
              <a:rPr lang="en-US" sz="1500" dirty="0" err="1"/>
              <a:t>difosfato</a:t>
            </a:r>
            <a:endParaRPr lang="en-US" sz="15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7370605" y="1132262"/>
            <a:ext cx="1012791" cy="51706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1500" dirty="0"/>
          </a:p>
          <a:p>
            <a:r>
              <a:rPr lang="en-US" sz="1500" dirty="0" err="1"/>
              <a:t>Excelente</a:t>
            </a:r>
            <a:r>
              <a:rPr lang="en-US" sz="1500" dirty="0"/>
              <a:t> </a:t>
            </a:r>
            <a:r>
              <a:rPr lang="en-US" sz="1500" dirty="0" err="1"/>
              <a:t>redutor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 err="1"/>
              <a:t>Excelente</a:t>
            </a:r>
            <a:r>
              <a:rPr lang="en-US" sz="1500" dirty="0"/>
              <a:t> </a:t>
            </a:r>
            <a:r>
              <a:rPr lang="en-US" sz="1500" dirty="0" err="1"/>
              <a:t>redutor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 err="1"/>
              <a:t>Básico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 err="1"/>
              <a:t>Básico</a:t>
            </a:r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endParaRPr lang="en-US" sz="1500" dirty="0"/>
          </a:p>
          <a:p>
            <a:r>
              <a:rPr lang="en-US" sz="1500" dirty="0" err="1"/>
              <a:t>básico</a:t>
            </a:r>
            <a:endParaRPr lang="en-US" sz="15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760131" y="517990"/>
            <a:ext cx="5623265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NOX    formula    </a:t>
            </a:r>
            <a:r>
              <a:rPr lang="en-US" sz="1500" dirty="0" err="1"/>
              <a:t>nome</a:t>
            </a:r>
            <a:r>
              <a:rPr lang="en-US" sz="1500" dirty="0"/>
              <a:t>                     </a:t>
            </a:r>
            <a:r>
              <a:rPr lang="en-US" sz="1500" dirty="0" err="1"/>
              <a:t>estrutura</a:t>
            </a:r>
            <a:r>
              <a:rPr lang="en-US" sz="1500" dirty="0"/>
              <a:t>                          </a:t>
            </a:r>
            <a:r>
              <a:rPr lang="en-US" sz="1500" dirty="0" err="1"/>
              <a:t>propriedade</a:t>
            </a:r>
            <a:r>
              <a:rPr lang="en-US" sz="1500" dirty="0"/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109139784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71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719667" y="927950"/>
            <a:ext cx="3407664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/>
              <a:t>Ácido</a:t>
            </a:r>
            <a:r>
              <a:rPr lang="en-US" sz="2800" dirty="0"/>
              <a:t> </a:t>
            </a:r>
            <a:r>
              <a:rPr lang="en-US" sz="2800" dirty="0" err="1"/>
              <a:t>fosfórico</a:t>
            </a:r>
            <a:r>
              <a:rPr lang="en-US" sz="2800" dirty="0"/>
              <a:t>, H</a:t>
            </a:r>
            <a:r>
              <a:rPr lang="en-US" sz="2800" baseline="-25000" dirty="0"/>
              <a:t>3</a:t>
            </a:r>
            <a:r>
              <a:rPr lang="en-US" sz="2800" dirty="0"/>
              <a:t>PO</a:t>
            </a:r>
            <a:r>
              <a:rPr lang="en-US" sz="2800" baseline="-25000" dirty="0"/>
              <a:t>4</a:t>
            </a:r>
            <a:endParaRPr lang="en-US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931333" y="2277533"/>
            <a:ext cx="73236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90% é </a:t>
            </a:r>
            <a:r>
              <a:rPr lang="en-US" sz="2400" dirty="0" err="1"/>
              <a:t>utilizado</a:t>
            </a:r>
            <a:r>
              <a:rPr lang="en-US" sz="2400" dirty="0"/>
              <a:t> </a:t>
            </a:r>
            <a:r>
              <a:rPr lang="en-US" sz="2400" dirty="0" err="1"/>
              <a:t>juntamente</a:t>
            </a:r>
            <a:r>
              <a:rPr lang="en-US" sz="2400" dirty="0"/>
              <a:t> com sais de </a:t>
            </a:r>
            <a:r>
              <a:rPr lang="en-US" sz="2400" dirty="0" err="1"/>
              <a:t>nitrogênio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fertilizantes</a:t>
            </a:r>
            <a:r>
              <a:rPr lang="en-US" sz="24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err="1"/>
              <a:t>Indústria</a:t>
            </a:r>
            <a:r>
              <a:rPr lang="en-US" sz="2400" dirty="0"/>
              <a:t> de </a:t>
            </a:r>
            <a:r>
              <a:rPr lang="en-US" sz="2400" dirty="0" err="1"/>
              <a:t>bebida</a:t>
            </a: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derivados</a:t>
            </a:r>
            <a:r>
              <a:rPr lang="en-US" sz="2400" dirty="0"/>
              <a:t> </a:t>
            </a:r>
            <a:r>
              <a:rPr lang="en-US" sz="2400" dirty="0" err="1"/>
              <a:t>hidrogeno</a:t>
            </a:r>
            <a:r>
              <a:rPr lang="en-US" sz="2400" dirty="0"/>
              <a:t> </a:t>
            </a:r>
            <a:r>
              <a:rPr lang="en-US" sz="2400" dirty="0" err="1"/>
              <a:t>fosfatos</a:t>
            </a:r>
            <a:r>
              <a:rPr lang="en-US" sz="2400" dirty="0"/>
              <a:t> HPO</a:t>
            </a:r>
            <a:r>
              <a:rPr lang="en-US" sz="2400" baseline="-25000" dirty="0"/>
              <a:t>4</a:t>
            </a:r>
            <a:r>
              <a:rPr lang="en-US" sz="2400" baseline="30000" dirty="0"/>
              <a:t>2-</a:t>
            </a:r>
            <a:r>
              <a:rPr lang="en-US" sz="2400" dirty="0"/>
              <a:t> e H</a:t>
            </a:r>
            <a:r>
              <a:rPr lang="en-US" sz="2400" baseline="-25000" dirty="0"/>
              <a:t>2</a:t>
            </a:r>
            <a:r>
              <a:rPr lang="en-US" sz="2400" dirty="0"/>
              <a:t>PO</a:t>
            </a:r>
            <a:r>
              <a:rPr lang="en-US" sz="2400" baseline="-25000" dirty="0"/>
              <a:t>4</a:t>
            </a:r>
            <a:r>
              <a:rPr lang="en-US" sz="2400" baseline="30000" dirty="0"/>
              <a:t>-</a:t>
            </a:r>
            <a:r>
              <a:rPr lang="en-US" sz="2400" dirty="0"/>
              <a:t> </a:t>
            </a:r>
            <a:r>
              <a:rPr lang="en-US" sz="2400" dirty="0" err="1"/>
              <a:t>também</a:t>
            </a:r>
            <a:r>
              <a:rPr lang="en-US" sz="2400" dirty="0"/>
              <a:t> </a:t>
            </a:r>
            <a:r>
              <a:rPr lang="en-US" sz="2400" dirty="0" err="1"/>
              <a:t>encontram</a:t>
            </a:r>
            <a:r>
              <a:rPr lang="en-US" sz="2400" dirty="0"/>
              <a:t> </a:t>
            </a:r>
            <a:r>
              <a:rPr lang="en-US" sz="2400" dirty="0" err="1"/>
              <a:t>aplicações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indústria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aditivos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dieta</a:t>
            </a:r>
            <a:r>
              <a:rPr lang="en-US" sz="2400" dirty="0"/>
              <a:t> de </a:t>
            </a:r>
            <a:r>
              <a:rPr lang="en-US" sz="2400" dirty="0" err="1"/>
              <a:t>animais</a:t>
            </a:r>
            <a:r>
              <a:rPr lang="en-US" sz="2400" dirty="0"/>
              <a:t> e de </a:t>
            </a:r>
            <a:r>
              <a:rPr lang="en-US" sz="2400" dirty="0" err="1"/>
              <a:t>alimentos</a:t>
            </a:r>
            <a:r>
              <a:rPr lang="en-US" sz="2400" dirty="0"/>
              <a:t> (</a:t>
            </a:r>
            <a:r>
              <a:rPr lang="en-US" sz="2400" dirty="0" err="1"/>
              <a:t>emulsificadores</a:t>
            </a:r>
            <a:r>
              <a:rPr lang="en-US" sz="2400" dirty="0"/>
              <a:t>; </a:t>
            </a:r>
            <a:r>
              <a:rPr lang="en-US" sz="2400" dirty="0" err="1"/>
              <a:t>interagem</a:t>
            </a:r>
            <a:r>
              <a:rPr lang="en-US" sz="2400" dirty="0"/>
              <a:t> com </a:t>
            </a:r>
            <a:r>
              <a:rPr lang="en-US" sz="2400" dirty="0" err="1"/>
              <a:t>proteínas</a:t>
            </a:r>
            <a:r>
              <a:rPr lang="en-US" sz="2400" dirty="0"/>
              <a:t> do </a:t>
            </a:r>
            <a:r>
              <a:rPr lang="en-US" sz="2400" dirty="0" err="1"/>
              <a:t>leite</a:t>
            </a:r>
            <a:r>
              <a:rPr lang="en-US" sz="24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350000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72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70466" y="767084"/>
            <a:ext cx="338644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/>
              <a:t>Fosfatos</a:t>
            </a:r>
            <a:r>
              <a:rPr lang="en-US" sz="2800" dirty="0"/>
              <a:t> </a:t>
            </a:r>
            <a:r>
              <a:rPr lang="en-US" sz="2800" dirty="0" err="1"/>
              <a:t>condensados</a:t>
            </a:r>
            <a:endParaRPr lang="en-US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70467" y="1755767"/>
            <a:ext cx="7885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Desidratação</a:t>
            </a:r>
            <a:r>
              <a:rPr lang="en-US" sz="2000" dirty="0"/>
              <a:t> de </a:t>
            </a:r>
            <a:r>
              <a:rPr lang="en-US" sz="2000" dirty="0" err="1"/>
              <a:t>fosfatos</a:t>
            </a:r>
            <a:r>
              <a:rPr lang="en-US" sz="2000" dirty="0"/>
              <a:t> leva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/>
              <a:t>compartilhamento</a:t>
            </a:r>
            <a:r>
              <a:rPr lang="en-US" sz="2000" dirty="0"/>
              <a:t> de </a:t>
            </a:r>
            <a:r>
              <a:rPr lang="en-US" sz="2000" dirty="0" err="1"/>
              <a:t>grupos</a:t>
            </a:r>
            <a:r>
              <a:rPr lang="en-US" sz="2000" dirty="0"/>
              <a:t> </a:t>
            </a:r>
            <a:r>
              <a:rPr lang="en-US" sz="2000" dirty="0" err="1"/>
              <a:t>oxo</a:t>
            </a:r>
            <a:r>
              <a:rPr lang="en-US" sz="2000" dirty="0"/>
              <a:t> O</a:t>
            </a:r>
            <a:r>
              <a:rPr lang="en-US" sz="2000" baseline="30000" dirty="0"/>
              <a:t>2-</a:t>
            </a:r>
            <a:r>
              <a:rPr lang="en-US" sz="2000" dirty="0"/>
              <a:t> </a:t>
            </a:r>
            <a:r>
              <a:rPr lang="en-US" sz="2000" dirty="0" err="1"/>
              <a:t>gerando</a:t>
            </a:r>
            <a:r>
              <a:rPr lang="en-US" sz="2000" dirty="0"/>
              <a:t> </a:t>
            </a:r>
            <a:r>
              <a:rPr lang="en-US" sz="2000" dirty="0" err="1"/>
              <a:t>polifostatos</a:t>
            </a:r>
            <a:r>
              <a:rPr lang="en-US" sz="2000" dirty="0"/>
              <a:t> (</a:t>
            </a:r>
            <a:r>
              <a:rPr lang="en-US" sz="2000" dirty="0" err="1"/>
              <a:t>pirofosfato</a:t>
            </a:r>
            <a:r>
              <a:rPr lang="en-US" sz="2000" dirty="0"/>
              <a:t>)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561836" y="2980058"/>
            <a:ext cx="3422618" cy="1714170"/>
            <a:chOff x="1073228" y="2532408"/>
            <a:chExt cx="3422618" cy="1714170"/>
          </a:xfrm>
        </p:grpSpPr>
        <p:pic>
          <p:nvPicPr>
            <p:cNvPr id="64514" name="Picture 2" descr="Resultado de imagem para diphosphat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28" y="2717074"/>
              <a:ext cx="2780915" cy="1529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" name="Conector reto 6"/>
            <p:cNvCxnSpPr/>
            <p:nvPr/>
          </p:nvCxnSpPr>
          <p:spPr>
            <a:xfrm flipV="1">
              <a:off x="3291840" y="2621280"/>
              <a:ext cx="705394" cy="8709"/>
            </a:xfrm>
            <a:prstGeom prst="line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 flipV="1">
              <a:off x="3997234" y="2629991"/>
              <a:ext cx="0" cy="627015"/>
            </a:xfrm>
            <a:prstGeom prst="line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/>
            <p:cNvSpPr txBox="1"/>
            <p:nvPr/>
          </p:nvSpPr>
          <p:spPr>
            <a:xfrm>
              <a:off x="4061112" y="2532408"/>
              <a:ext cx="43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4-</a:t>
              </a:r>
            </a:p>
          </p:txBody>
        </p:sp>
      </p:grpSp>
      <p:pic>
        <p:nvPicPr>
          <p:cNvPr id="64516" name="Picture 4" descr="Resultado de imagem para triphosphat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r="25783"/>
          <a:stretch/>
        </p:blipFill>
        <p:spPr bwMode="auto">
          <a:xfrm>
            <a:off x="5286103" y="3108837"/>
            <a:ext cx="3300548" cy="180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8656321" y="3052641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5-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85251" y="2991086"/>
            <a:ext cx="1047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2</a:t>
            </a:r>
            <a:r>
              <a:rPr lang="en-US" sz="2800" dirty="0"/>
              <a:t>O</a:t>
            </a:r>
            <a:r>
              <a:rPr lang="en-US" sz="2800" baseline="-25000" dirty="0"/>
              <a:t>7</a:t>
            </a:r>
            <a:r>
              <a:rPr lang="en-US" sz="2800" baseline="30000" dirty="0"/>
              <a:t>4-</a:t>
            </a:r>
            <a:endParaRPr lang="en-US" sz="2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4615804" y="3181436"/>
            <a:ext cx="116891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-25000" dirty="0"/>
              <a:t>10</a:t>
            </a:r>
            <a:r>
              <a:rPr lang="en-US" sz="2800" baseline="30000" dirty="0"/>
              <a:t>5-</a:t>
            </a:r>
            <a:endParaRPr lang="en-US" sz="28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929535" y="4802520"/>
            <a:ext cx="1459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difosfato</a:t>
            </a:r>
            <a:endParaRPr lang="en-US" sz="28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897775" y="4773192"/>
            <a:ext cx="1516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trifosfato</a:t>
            </a:r>
            <a:endParaRPr lang="en-US" sz="2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15450" y="5730239"/>
            <a:ext cx="2593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Tetra, </a:t>
            </a:r>
            <a:r>
              <a:rPr lang="en-US" sz="2800" dirty="0" err="1"/>
              <a:t>penta</a:t>
            </a:r>
            <a:r>
              <a:rPr lang="en-US" sz="2800" dirty="0"/>
              <a:t>, ……</a:t>
            </a:r>
          </a:p>
        </p:txBody>
      </p:sp>
    </p:spTree>
    <p:extLst>
      <p:ext uri="{BB962C8B-B14F-4D97-AF65-F5344CB8AC3E}">
        <p14:creationId xmlns:p14="http://schemas.microsoft.com/office/powerpoint/2010/main" val="10376903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73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70466" y="767084"/>
            <a:ext cx="338644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/>
              <a:t>Fosfatos</a:t>
            </a:r>
            <a:r>
              <a:rPr lang="en-US" sz="2800" dirty="0"/>
              <a:t> </a:t>
            </a:r>
            <a:r>
              <a:rPr lang="en-US" sz="2800" dirty="0" err="1"/>
              <a:t>condensados</a:t>
            </a:r>
            <a:endParaRPr lang="en-US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70467" y="1755767"/>
            <a:ext cx="7885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Desidratação</a:t>
            </a:r>
            <a:r>
              <a:rPr lang="en-US" sz="2000" dirty="0"/>
              <a:t> de </a:t>
            </a:r>
            <a:r>
              <a:rPr lang="en-US" sz="2000" dirty="0" err="1"/>
              <a:t>fosfatos</a:t>
            </a:r>
            <a:r>
              <a:rPr lang="en-US" sz="2000" dirty="0"/>
              <a:t> leva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/>
              <a:t>compartilhamento</a:t>
            </a:r>
            <a:r>
              <a:rPr lang="en-US" sz="2000" dirty="0"/>
              <a:t> de </a:t>
            </a:r>
            <a:r>
              <a:rPr lang="en-US" sz="2000" dirty="0" err="1"/>
              <a:t>grupos</a:t>
            </a:r>
            <a:r>
              <a:rPr lang="en-US" sz="2000" dirty="0"/>
              <a:t> </a:t>
            </a:r>
            <a:r>
              <a:rPr lang="en-US" sz="2000" dirty="0" err="1"/>
              <a:t>oxo</a:t>
            </a:r>
            <a:r>
              <a:rPr lang="en-US" sz="2000" dirty="0"/>
              <a:t> O</a:t>
            </a:r>
            <a:r>
              <a:rPr lang="en-US" sz="2000" baseline="30000" dirty="0"/>
              <a:t>2-</a:t>
            </a:r>
            <a:r>
              <a:rPr lang="en-US" sz="2000" dirty="0"/>
              <a:t> </a:t>
            </a:r>
            <a:r>
              <a:rPr lang="en-US" sz="2000" dirty="0" err="1"/>
              <a:t>gerando</a:t>
            </a:r>
            <a:r>
              <a:rPr lang="en-US" sz="2000" dirty="0"/>
              <a:t> </a:t>
            </a:r>
            <a:r>
              <a:rPr lang="en-US" sz="2000" dirty="0" err="1"/>
              <a:t>polifostatos</a:t>
            </a:r>
            <a:r>
              <a:rPr lang="en-US" sz="2000" dirty="0"/>
              <a:t> (</a:t>
            </a:r>
            <a:r>
              <a:rPr lang="en-US" sz="2000" dirty="0" err="1"/>
              <a:t>pirofosfato</a:t>
            </a:r>
            <a:r>
              <a:rPr lang="en-US" sz="2000" dirty="0"/>
              <a:t>)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705636" y="3156003"/>
            <a:ext cx="3735282" cy="1808304"/>
            <a:chOff x="705636" y="3156003"/>
            <a:chExt cx="3735282" cy="1808304"/>
          </a:xfrm>
        </p:grpSpPr>
        <p:pic>
          <p:nvPicPr>
            <p:cNvPr id="64516" name="Picture 4" descr="Resultado de imagem para triphosphate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68" r="25783"/>
            <a:stretch/>
          </p:blipFill>
          <p:spPr bwMode="auto">
            <a:xfrm>
              <a:off x="705636" y="3156003"/>
              <a:ext cx="3300548" cy="1808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CaixaDeTexto 16"/>
            <p:cNvSpPr txBox="1"/>
            <p:nvPr/>
          </p:nvSpPr>
          <p:spPr>
            <a:xfrm>
              <a:off x="4006184" y="3156003"/>
              <a:ext cx="43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5-</a:t>
              </a: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618066" y="5164666"/>
            <a:ext cx="18987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Protonáveis</a:t>
            </a:r>
            <a:endParaRPr lang="en-US" sz="2800" dirty="0"/>
          </a:p>
        </p:txBody>
      </p:sp>
      <p:cxnSp>
        <p:nvCxnSpPr>
          <p:cNvPr id="9" name="Conector de seta reta 8"/>
          <p:cNvCxnSpPr/>
          <p:nvPr/>
        </p:nvCxnSpPr>
        <p:spPr>
          <a:xfrm flipH="1" flipV="1">
            <a:off x="939800" y="4495800"/>
            <a:ext cx="118533" cy="60113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1292497" y="4763921"/>
            <a:ext cx="204399" cy="4007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3420533" y="4763921"/>
            <a:ext cx="465667" cy="71401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/>
          <p:cNvSpPr txBox="1"/>
          <p:nvPr/>
        </p:nvSpPr>
        <p:spPr>
          <a:xfrm>
            <a:off x="3657751" y="5622790"/>
            <a:ext cx="4568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Mais</a:t>
            </a:r>
            <a:r>
              <a:rPr lang="en-US" sz="2800" dirty="0"/>
              <a:t> </a:t>
            </a:r>
            <a:r>
              <a:rPr lang="en-US" sz="2800" dirty="0" err="1"/>
              <a:t>ácido</a:t>
            </a:r>
            <a:r>
              <a:rPr lang="en-US" sz="2800" dirty="0"/>
              <a:t> (1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átomo</a:t>
            </a:r>
            <a:r>
              <a:rPr lang="en-US" sz="2800" dirty="0"/>
              <a:t> de P)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292600" y="4679613"/>
            <a:ext cx="4514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menos</a:t>
            </a:r>
            <a:r>
              <a:rPr lang="en-US" sz="2800" dirty="0"/>
              <a:t> </a:t>
            </a:r>
            <a:r>
              <a:rPr lang="en-US" sz="2800" dirty="0" err="1"/>
              <a:t>ácido</a:t>
            </a:r>
            <a:r>
              <a:rPr lang="en-US" sz="2800" dirty="0"/>
              <a:t> (2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molécula</a:t>
            </a:r>
            <a:r>
              <a:rPr lang="en-US" sz="2800" dirty="0"/>
              <a:t>)</a:t>
            </a: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3826933" y="4495800"/>
            <a:ext cx="776975" cy="3005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837100" y="5780884"/>
            <a:ext cx="1319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</a:t>
            </a:r>
            <a:r>
              <a:rPr lang="en-US" sz="2800" baseline="-25000" dirty="0"/>
              <a:t>5</a:t>
            </a:r>
            <a:r>
              <a:rPr lang="en-US" sz="2800" dirty="0"/>
              <a:t>P</a:t>
            </a:r>
            <a:r>
              <a:rPr lang="en-US" sz="2800" baseline="-25000" dirty="0"/>
              <a:t>3</a:t>
            </a:r>
            <a:r>
              <a:rPr lang="en-US" sz="2800" dirty="0"/>
              <a:t>O</a:t>
            </a:r>
            <a:r>
              <a:rPr lang="en-US" sz="2800" baseline="-25000" dirty="0"/>
              <a:t>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1270340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74</a:t>
            </a:fld>
            <a:endParaRPr lang="pt-BR"/>
          </a:p>
        </p:txBody>
      </p:sp>
      <p:grpSp>
        <p:nvGrpSpPr>
          <p:cNvPr id="3" name="Grupo 2"/>
          <p:cNvGrpSpPr/>
          <p:nvPr/>
        </p:nvGrpSpPr>
        <p:grpSpPr>
          <a:xfrm>
            <a:off x="561836" y="2980058"/>
            <a:ext cx="3422618" cy="1714170"/>
            <a:chOff x="1073228" y="2532408"/>
            <a:chExt cx="3422618" cy="1714170"/>
          </a:xfrm>
        </p:grpSpPr>
        <p:pic>
          <p:nvPicPr>
            <p:cNvPr id="4" name="Picture 2" descr="Resultado de imagem para diphosphat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228" y="2717074"/>
              <a:ext cx="2780915" cy="1529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Conector reto 4"/>
            <p:cNvCxnSpPr/>
            <p:nvPr/>
          </p:nvCxnSpPr>
          <p:spPr>
            <a:xfrm flipV="1">
              <a:off x="3291840" y="2621280"/>
              <a:ext cx="705394" cy="8709"/>
            </a:xfrm>
            <a:prstGeom prst="line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 flipV="1">
              <a:off x="3997234" y="2629991"/>
              <a:ext cx="0" cy="627015"/>
            </a:xfrm>
            <a:prstGeom prst="line">
              <a:avLst/>
            </a:prstGeom>
            <a:ln w="2222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ixaDeTexto 6"/>
            <p:cNvSpPr txBox="1"/>
            <p:nvPr/>
          </p:nvSpPr>
          <p:spPr>
            <a:xfrm>
              <a:off x="4061112" y="2532408"/>
              <a:ext cx="4347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4-</a:t>
              </a:r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1534550" y="5054599"/>
            <a:ext cx="1343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</a:t>
            </a:r>
            <a:r>
              <a:rPr lang="en-US" sz="3200" baseline="-25000" dirty="0"/>
              <a:t>4</a:t>
            </a:r>
            <a:r>
              <a:rPr lang="en-US" sz="3200" dirty="0"/>
              <a:t>P</a:t>
            </a:r>
            <a:r>
              <a:rPr lang="en-US" sz="3200" baseline="-25000" dirty="0"/>
              <a:t>2</a:t>
            </a:r>
            <a:r>
              <a:rPr lang="en-US" sz="3200" dirty="0"/>
              <a:t>O</a:t>
            </a:r>
            <a:r>
              <a:rPr lang="en-US" sz="3200" baseline="-25000" dirty="0"/>
              <a:t>7</a:t>
            </a:r>
            <a:endParaRPr lang="en-US" sz="3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657751" y="5622790"/>
            <a:ext cx="4568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Mais</a:t>
            </a:r>
            <a:r>
              <a:rPr lang="en-US" sz="2800" dirty="0"/>
              <a:t> </a:t>
            </a:r>
            <a:r>
              <a:rPr lang="en-US" sz="2800" dirty="0" err="1"/>
              <a:t>ácido</a:t>
            </a:r>
            <a:r>
              <a:rPr lang="en-US" sz="2800" dirty="0"/>
              <a:t> (1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átomo</a:t>
            </a:r>
            <a:r>
              <a:rPr lang="en-US" sz="2800" dirty="0"/>
              <a:t> de P)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292600" y="4679613"/>
            <a:ext cx="4514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menos</a:t>
            </a:r>
            <a:r>
              <a:rPr lang="en-US" sz="2800" dirty="0"/>
              <a:t> </a:t>
            </a:r>
            <a:r>
              <a:rPr lang="en-US" sz="2800" dirty="0" err="1"/>
              <a:t>ácido</a:t>
            </a:r>
            <a:r>
              <a:rPr lang="en-US" sz="2800" dirty="0"/>
              <a:t> (2 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molécula</a:t>
            </a:r>
            <a:r>
              <a:rPr lang="en-US" sz="2800" dirty="0"/>
              <a:t>)</a:t>
            </a:r>
          </a:p>
        </p:txBody>
      </p:sp>
      <p:cxnSp>
        <p:nvCxnSpPr>
          <p:cNvPr id="12" name="Conector de seta reta 11"/>
          <p:cNvCxnSpPr/>
          <p:nvPr/>
        </p:nvCxnSpPr>
        <p:spPr>
          <a:xfrm>
            <a:off x="3191933" y="4148667"/>
            <a:ext cx="965200" cy="54556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>
            <a:endCxn id="9" idx="1"/>
          </p:cNvCxnSpPr>
          <p:nvPr/>
        </p:nvCxnSpPr>
        <p:spPr>
          <a:xfrm>
            <a:off x="2700867" y="4597400"/>
            <a:ext cx="956884" cy="12870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51243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75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770466" y="767084"/>
            <a:ext cx="516737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err="1"/>
              <a:t>Fosfatos</a:t>
            </a:r>
            <a:r>
              <a:rPr lang="en-US" sz="2800" dirty="0"/>
              <a:t> </a:t>
            </a:r>
            <a:r>
              <a:rPr lang="en-US" sz="2800" dirty="0" err="1"/>
              <a:t>condensados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biologia</a:t>
            </a:r>
            <a:endParaRPr lang="en-US" sz="2800" dirty="0"/>
          </a:p>
        </p:txBody>
      </p:sp>
      <p:pic>
        <p:nvPicPr>
          <p:cNvPr id="77826" name="Picture 2" descr="Resultado de imagem para triphosph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66" y="2412470"/>
            <a:ext cx="3429000" cy="176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668866" y="2016138"/>
            <a:ext cx="3317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Adenosina</a:t>
            </a:r>
            <a:r>
              <a:rPr lang="en-US" sz="2400" dirty="0"/>
              <a:t> </a:t>
            </a:r>
            <a:r>
              <a:rPr lang="en-US" sz="2400" dirty="0" err="1"/>
              <a:t>trifosfato</a:t>
            </a:r>
            <a:r>
              <a:rPr lang="en-US" sz="2400" dirty="0"/>
              <a:t>, ATP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743200" y="419969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ribose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509757" y="3292580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Purina; </a:t>
            </a:r>
            <a:r>
              <a:rPr lang="en-US" dirty="0" err="1"/>
              <a:t>adenina</a:t>
            </a:r>
            <a:endParaRPr lang="en-US" dirty="0"/>
          </a:p>
        </p:txBody>
      </p:sp>
      <p:pic>
        <p:nvPicPr>
          <p:cNvPr id="77828" name="Picture 4" descr="Resultado de imagem para adenosine diphospha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4810654"/>
            <a:ext cx="3165883" cy="184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4732868" y="4569022"/>
            <a:ext cx="3331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Adenosina</a:t>
            </a:r>
            <a:r>
              <a:rPr lang="en-US" sz="2400" dirty="0"/>
              <a:t> </a:t>
            </a:r>
            <a:r>
              <a:rPr lang="en-US" sz="2400" dirty="0" err="1"/>
              <a:t>difosfato</a:t>
            </a:r>
            <a:r>
              <a:rPr lang="en-US" sz="2400" dirty="0"/>
              <a:t>, ADP</a:t>
            </a:r>
          </a:p>
        </p:txBody>
      </p:sp>
      <p:sp>
        <p:nvSpPr>
          <p:cNvPr id="3" name="Arco 2"/>
          <p:cNvSpPr/>
          <p:nvPr/>
        </p:nvSpPr>
        <p:spPr>
          <a:xfrm rot="11256788">
            <a:off x="3202713" y="4199311"/>
            <a:ext cx="2935589" cy="1346200"/>
          </a:xfrm>
          <a:prstGeom prst="arc">
            <a:avLst>
              <a:gd name="adj1" fmla="val 13636914"/>
              <a:gd name="adj2" fmla="val 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o 10"/>
          <p:cNvSpPr/>
          <p:nvPr/>
        </p:nvSpPr>
        <p:spPr>
          <a:xfrm rot="1722706">
            <a:off x="4415799" y="2968895"/>
            <a:ext cx="2725183" cy="867097"/>
          </a:xfrm>
          <a:prstGeom prst="arc">
            <a:avLst>
              <a:gd name="adj1" fmla="val 11376994"/>
              <a:gd name="adj2" fmla="val 83137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8</a:t>
            </a:fld>
            <a:endParaRPr lang="pt-BR" dirty="0"/>
          </a:p>
        </p:txBody>
      </p:sp>
      <p:sp>
        <p:nvSpPr>
          <p:cNvPr id="261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10680"/>
              </p:ext>
            </p:extLst>
          </p:nvPr>
        </p:nvGraphicFramePr>
        <p:xfrm>
          <a:off x="1349829" y="2129246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Elemento</a:t>
                      </a: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+mj-lt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2"/>
                          </a:solidFill>
                          <a:latin typeface="+mj-lt"/>
                        </a:rPr>
                        <a:t>grupo</a:t>
                      </a:r>
                      <a:r>
                        <a:rPr lang="en-US" sz="2400" b="0" dirty="0">
                          <a:solidFill>
                            <a:schemeClr val="tx2"/>
                          </a:solidFill>
                          <a:latin typeface="+mj-lt"/>
                        </a:rPr>
                        <a:t> 15/5A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Estado de Oxidação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-III 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 </a:t>
                      </a: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V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P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-III, 0, I, II, III, IV, V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As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0,III, V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Sb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0,III, V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Bi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" pitchFamily="34" charset="0"/>
                        </a:rPr>
                        <a:t>0,III, V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CD36E332-26E5-4EDC-A6D3-4544D593A41C}"/>
              </a:ext>
            </a:extLst>
          </p:cNvPr>
          <p:cNvSpPr txBox="1"/>
          <p:nvPr/>
        </p:nvSpPr>
        <p:spPr>
          <a:xfrm>
            <a:off x="1026795" y="1547446"/>
            <a:ext cx="678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Mas, os elementos podem assumir vários estados de oxidação</a:t>
            </a:r>
          </a:p>
        </p:txBody>
      </p:sp>
    </p:spTree>
    <p:extLst>
      <p:ext uri="{BB962C8B-B14F-4D97-AF65-F5344CB8AC3E}">
        <p14:creationId xmlns:p14="http://schemas.microsoft.com/office/powerpoint/2010/main" val="2522032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hueMod val="124000"/>
                <a:satMod val="148000"/>
                <a:lumMod val="124000"/>
              </a:schemeClr>
            </a:gs>
            <a:gs pos="44000">
              <a:schemeClr val="bg2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08CD0-245D-4FC0-8206-9DA62BB692F4}" type="slidenum">
              <a:rPr lang="pt-BR" smtClean="0"/>
              <a:t>9</a:t>
            </a:fld>
            <a:endParaRPr lang="pt-BR" dirty="0"/>
          </a:p>
        </p:txBody>
      </p:sp>
      <p:sp>
        <p:nvSpPr>
          <p:cNvPr id="261" name="AutoShape 4"/>
          <p:cNvSpPr>
            <a:spLocks noChangeArrowheads="1"/>
          </p:cNvSpPr>
          <p:nvPr/>
        </p:nvSpPr>
        <p:spPr bwMode="auto">
          <a:xfrm>
            <a:off x="6383868" y="128613"/>
            <a:ext cx="1294748" cy="334233"/>
          </a:xfrm>
          <a:prstGeom prst="roundRect">
            <a:avLst>
              <a:gd name="adj" fmla="val 43579"/>
            </a:avLst>
          </a:prstGeom>
          <a:gradFill flip="none" rotWithShape="1">
            <a:gsLst>
              <a:gs pos="78000">
                <a:schemeClr val="accent1">
                  <a:lumMod val="89000"/>
                </a:schemeClr>
              </a:gs>
              <a:gs pos="22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0"/>
              </a:spcBef>
            </a:pPr>
            <a:r>
              <a:rPr lang="en-GB" altLang="pt-BR" sz="2000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Grupo</a:t>
            </a:r>
            <a:r>
              <a:rPr lang="en-GB" altLang="pt-BR" sz="20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14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082584"/>
              </p:ext>
            </p:extLst>
          </p:nvPr>
        </p:nvGraphicFramePr>
        <p:xfrm>
          <a:off x="1447800" y="897467"/>
          <a:ext cx="6096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Composto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kumimoji="0" lang="pt-BR" sz="2800" b="0" i="0" u="sng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oxidação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NH</a:t>
                      </a:r>
                      <a:r>
                        <a:rPr kumimoji="0" lang="pt-BR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kumimoji="0" lang="pt-BR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H</a:t>
                      </a:r>
                      <a:r>
                        <a:rPr kumimoji="0" lang="pt-BR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</a:t>
                      </a: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(hidrazina)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NH</a:t>
                      </a:r>
                      <a:r>
                        <a:rPr kumimoji="0" lang="pt-BR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OH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kumimoji="0" lang="pt-BR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kumimoji="0" lang="pt-BR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+ 1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+ 2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HNO</a:t>
                      </a:r>
                      <a:r>
                        <a:rPr kumimoji="0" lang="pt-BR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+ 3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</a:t>
                      </a:r>
                      <a:r>
                        <a:rPr kumimoji="0" lang="pt-BR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+ 4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HNO</a:t>
                      </a:r>
                      <a:r>
                        <a:rPr kumimoji="0" lang="pt-BR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</a:t>
                      </a:r>
                      <a:endParaRPr kumimoji="0" lang="pt-B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+ 5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id="{8B60A8CC-F1E2-4522-8531-6682F35D2713}"/>
              </a:ext>
            </a:extLst>
          </p:cNvPr>
          <p:cNvSpPr/>
          <p:nvPr/>
        </p:nvSpPr>
        <p:spPr>
          <a:xfrm>
            <a:off x="5222631" y="1485900"/>
            <a:ext cx="1494692" cy="404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DB8418D-5781-4A68-9E16-BA3DCDB2A939}"/>
              </a:ext>
            </a:extLst>
          </p:cNvPr>
          <p:cNvSpPr/>
          <p:nvPr/>
        </p:nvSpPr>
        <p:spPr>
          <a:xfrm>
            <a:off x="5161085" y="2507542"/>
            <a:ext cx="1494692" cy="404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6C5A807-49BB-4440-AECD-D32AF7B5C770}"/>
              </a:ext>
            </a:extLst>
          </p:cNvPr>
          <p:cNvSpPr/>
          <p:nvPr/>
        </p:nvSpPr>
        <p:spPr>
          <a:xfrm>
            <a:off x="5172808" y="4082562"/>
            <a:ext cx="1494692" cy="404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C02BED3-1223-414C-A79F-203E2B4FB1BA}"/>
              </a:ext>
            </a:extLst>
          </p:cNvPr>
          <p:cNvSpPr/>
          <p:nvPr/>
        </p:nvSpPr>
        <p:spPr>
          <a:xfrm>
            <a:off x="5161085" y="3541567"/>
            <a:ext cx="1494692" cy="404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DB2E985-8383-4CFC-A064-E7A2888F5A26}"/>
              </a:ext>
            </a:extLst>
          </p:cNvPr>
          <p:cNvSpPr/>
          <p:nvPr/>
        </p:nvSpPr>
        <p:spPr>
          <a:xfrm>
            <a:off x="5161085" y="5089277"/>
            <a:ext cx="1494692" cy="404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46C5E31-AB7B-4674-A7A4-592321CC8B58}"/>
              </a:ext>
            </a:extLst>
          </p:cNvPr>
          <p:cNvSpPr/>
          <p:nvPr/>
        </p:nvSpPr>
        <p:spPr>
          <a:xfrm>
            <a:off x="5135361" y="5638528"/>
            <a:ext cx="1494692" cy="40444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93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Personalizada 1">
      <a:dk1>
        <a:srgbClr val="000000"/>
      </a:dk1>
      <a:lt1>
        <a:srgbClr val="FFFFFF"/>
      </a:lt1>
      <a:dk2>
        <a:srgbClr val="FFFFFF"/>
      </a:dk2>
      <a:lt2>
        <a:srgbClr val="8F8F8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42831</TotalTime>
  <Words>3470</Words>
  <Application>Microsoft Office PowerPoint</Application>
  <PresentationFormat>Apresentação na tela (4:3)</PresentationFormat>
  <Paragraphs>964</Paragraphs>
  <Slides>75</Slides>
  <Notes>26</Notes>
  <HiddenSlides>0</HiddenSlides>
  <MMClips>0</MMClips>
  <ScaleCrop>false</ScaleCrop>
  <HeadingPairs>
    <vt:vector size="8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75</vt:i4>
      </vt:variant>
    </vt:vector>
  </HeadingPairs>
  <TitlesOfParts>
    <vt:vector size="90" baseType="lpstr">
      <vt:lpstr>Arial</vt:lpstr>
      <vt:lpstr>Arial</vt:lpstr>
      <vt:lpstr>Calibri</vt:lpstr>
      <vt:lpstr>Calibri Light</vt:lpstr>
      <vt:lpstr>Lucida Sans</vt:lpstr>
      <vt:lpstr>MathematicalPiOTF1</vt:lpstr>
      <vt:lpstr>Symbol</vt:lpstr>
      <vt:lpstr>Times New Roman</vt:lpstr>
      <vt:lpstr>TimesTen-Roman</vt:lpstr>
      <vt:lpstr>Wingdings</vt:lpstr>
      <vt:lpstr>Wingdings 3</vt:lpstr>
      <vt:lpstr>Íon - Sala da Diretoria</vt:lpstr>
      <vt:lpstr>Equação</vt:lpstr>
      <vt:lpstr>Equation</vt:lpstr>
      <vt:lpstr>CS ChemDraw Drawing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toledo</dc:creator>
  <cp:lastModifiedBy>José Toledo</cp:lastModifiedBy>
  <cp:revision>478</cp:revision>
  <dcterms:created xsi:type="dcterms:W3CDTF">2017-08-14T18:16:58Z</dcterms:created>
  <dcterms:modified xsi:type="dcterms:W3CDTF">2023-11-16T18:07:46Z</dcterms:modified>
</cp:coreProperties>
</file>