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6" r:id="rId4"/>
    <p:sldId id="285" r:id="rId5"/>
    <p:sldId id="274" r:id="rId6"/>
    <p:sldId id="283" r:id="rId7"/>
    <p:sldId id="284" r:id="rId8"/>
    <p:sldId id="278" r:id="rId9"/>
    <p:sldId id="327" r:id="rId10"/>
    <p:sldId id="328" r:id="rId11"/>
    <p:sldId id="287" r:id="rId12"/>
    <p:sldId id="289" r:id="rId13"/>
    <p:sldId id="300" r:id="rId14"/>
    <p:sldId id="302" r:id="rId15"/>
    <p:sldId id="306" r:id="rId16"/>
    <p:sldId id="303" r:id="rId17"/>
    <p:sldId id="304" r:id="rId18"/>
    <p:sldId id="313" r:id="rId19"/>
    <p:sldId id="305" r:id="rId20"/>
    <p:sldId id="308" r:id="rId21"/>
    <p:sldId id="307" r:id="rId22"/>
    <p:sldId id="309" r:id="rId23"/>
    <p:sldId id="310" r:id="rId24"/>
    <p:sldId id="311" r:id="rId25"/>
    <p:sldId id="312" r:id="rId26"/>
    <p:sldId id="301"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260" r:id="rId41"/>
    <p:sldId id="291" r:id="rId4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C7140DB-E8BD-4132-8839-7FA713D4320B}" type="datetimeFigureOut">
              <a:rPr lang="pt-BR" smtClean="0"/>
              <a:t>28/03/2019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17120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C7140DB-E8BD-4132-8839-7FA713D4320B}" type="datetimeFigureOut">
              <a:rPr lang="pt-BR" smtClean="0"/>
              <a:t>28/03/2019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2686952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C7140DB-E8BD-4132-8839-7FA713D4320B}" type="datetimeFigureOut">
              <a:rPr lang="pt-BR" smtClean="0"/>
              <a:t>28/03/2019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3961837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C7140DB-E8BD-4132-8839-7FA713D4320B}" type="datetimeFigureOut">
              <a:rPr lang="pt-BR" smtClean="0"/>
              <a:t>28/03/2019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263166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C7140DB-E8BD-4132-8839-7FA713D4320B}" type="datetimeFigureOut">
              <a:rPr lang="pt-BR" smtClean="0"/>
              <a:t>28/03/2019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2674883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C7140DB-E8BD-4132-8839-7FA713D4320B}" type="datetimeFigureOut">
              <a:rPr lang="pt-BR" smtClean="0"/>
              <a:t>28/03/2019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167143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C7140DB-E8BD-4132-8839-7FA713D4320B}" type="datetimeFigureOut">
              <a:rPr lang="pt-BR" smtClean="0"/>
              <a:t>28/03/2019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112239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C7140DB-E8BD-4132-8839-7FA713D4320B}" type="datetimeFigureOut">
              <a:rPr lang="pt-BR" smtClean="0"/>
              <a:t>28/03/2019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274143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C7140DB-E8BD-4132-8839-7FA713D4320B}" type="datetimeFigureOut">
              <a:rPr lang="pt-BR" smtClean="0"/>
              <a:t>28/03/2019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36684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C7140DB-E8BD-4132-8839-7FA713D4320B}" type="datetimeFigureOut">
              <a:rPr lang="pt-BR" smtClean="0"/>
              <a:t>28/03/2019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137116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C7140DB-E8BD-4132-8839-7FA713D4320B}" type="datetimeFigureOut">
              <a:rPr lang="pt-BR" smtClean="0"/>
              <a:t>28/03/2019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CBC43D8-0B02-4721-85AC-19212C480033}" type="slidenum">
              <a:rPr lang="pt-BR" smtClean="0"/>
              <a:t>‹nº›</a:t>
            </a:fld>
            <a:endParaRPr lang="pt-BR"/>
          </a:p>
        </p:txBody>
      </p:sp>
    </p:spTree>
    <p:extLst>
      <p:ext uri="{BB962C8B-B14F-4D97-AF65-F5344CB8AC3E}">
        <p14:creationId xmlns:p14="http://schemas.microsoft.com/office/powerpoint/2010/main" val="155792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140DB-E8BD-4132-8839-7FA713D4320B}" type="datetimeFigureOut">
              <a:rPr lang="pt-BR" smtClean="0"/>
              <a:t>28/03/2019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C43D8-0B02-4721-85AC-19212C480033}" type="slidenum">
              <a:rPr lang="pt-BR" smtClean="0"/>
              <a:t>‹nº›</a:t>
            </a:fld>
            <a:endParaRPr lang="pt-BR"/>
          </a:p>
        </p:txBody>
      </p:sp>
    </p:spTree>
    <p:extLst>
      <p:ext uri="{BB962C8B-B14F-4D97-AF65-F5344CB8AC3E}">
        <p14:creationId xmlns:p14="http://schemas.microsoft.com/office/powerpoint/2010/main" val="157881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izSOrOmxRg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tu.int/net/wsis/docs/geneva/official/dop.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unesdoc.unesco.org/images/0026/002607/260742POR.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ted.com/talks/ray_kurzweil_on_how_technology_will_transform_us?language=pt-br"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u="sng" dirty="0" smtClean="0"/>
              <a:t>Sociedade da Informação e/ou Sociedade do Conhecimento? I</a:t>
            </a:r>
            <a:r>
              <a:rPr lang="pt-BR" dirty="0" smtClean="0"/>
              <a:t/>
            </a:r>
            <a:br>
              <a:rPr lang="pt-BR" dirty="0" smtClean="0"/>
            </a:br>
            <a:endParaRPr lang="pt-BR" dirty="0"/>
          </a:p>
        </p:txBody>
      </p:sp>
      <p:sp>
        <p:nvSpPr>
          <p:cNvPr id="3" name="Subtítulo 2"/>
          <p:cNvSpPr>
            <a:spLocks noGrp="1"/>
          </p:cNvSpPr>
          <p:nvPr>
            <p:ph type="subTitle" idx="1"/>
          </p:nvPr>
        </p:nvSpPr>
        <p:spPr/>
        <p:txBody>
          <a:bodyPr>
            <a:normAutofit lnSpcReduction="10000"/>
          </a:bodyPr>
          <a:lstStyle/>
          <a:p>
            <a:endParaRPr lang="pt-BR" dirty="0" smtClean="0"/>
          </a:p>
          <a:p>
            <a:endParaRPr lang="pt-BR" dirty="0"/>
          </a:p>
          <a:p>
            <a:pPr algn="r"/>
            <a:endParaRPr lang="pt-BR" dirty="0" smtClean="0"/>
          </a:p>
          <a:p>
            <a:pPr algn="r"/>
            <a:r>
              <a:rPr lang="pt-BR" b="1" dirty="0" smtClean="0"/>
              <a:t>Aula 5</a:t>
            </a:r>
            <a:endParaRPr lang="pt-BR" b="1" dirty="0"/>
          </a:p>
        </p:txBody>
      </p:sp>
    </p:spTree>
    <p:extLst>
      <p:ext uri="{BB962C8B-B14F-4D97-AF65-F5344CB8AC3E}">
        <p14:creationId xmlns:p14="http://schemas.microsoft.com/office/powerpoint/2010/main" val="2874616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C00000"/>
                </a:solidFill>
              </a:rPr>
              <a:t>Gilberto Gil</a:t>
            </a:r>
            <a:r>
              <a:rPr lang="pt-BR" dirty="0" smtClean="0"/>
              <a:t>: </a:t>
            </a:r>
            <a:r>
              <a:rPr lang="pt-BR" sz="3600" dirty="0" smtClean="0"/>
              <a:t>discurso proferido em 30/11/2006</a:t>
            </a:r>
            <a:endParaRPr lang="pt-BR" sz="3600" dirty="0"/>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sz="3800" dirty="0" smtClean="0"/>
              <a:t>“Para evitar uma anemia cultural generalizada promovida pelas tentativas de controlar privadamente o conhecimento e a cultura é que crescem mobilizações como o </a:t>
            </a:r>
            <a:r>
              <a:rPr lang="pt-BR" sz="3800" dirty="0" err="1" smtClean="0"/>
              <a:t>Creative</a:t>
            </a:r>
            <a:r>
              <a:rPr lang="pt-BR" sz="3800" dirty="0" smtClean="0"/>
              <a:t> </a:t>
            </a:r>
            <a:r>
              <a:rPr lang="pt-BR" sz="3800" dirty="0" err="1" smtClean="0"/>
              <a:t>Commons</a:t>
            </a:r>
            <a:r>
              <a:rPr lang="pt-BR" sz="3800" dirty="0" smtClean="0"/>
              <a:t>, um movimento de licenciamento que busca reequilibrar o cenário da propriedade intelectual, dando maior espaço às características básicas da cultura digital, entre elas a recombinação, o </a:t>
            </a:r>
            <a:r>
              <a:rPr lang="pt-BR" sz="3800" dirty="0" err="1" smtClean="0"/>
              <a:t>sampling</a:t>
            </a:r>
            <a:r>
              <a:rPr lang="pt-BR" sz="3800" dirty="0" smtClean="0"/>
              <a:t>, a liberdade de cópia”.</a:t>
            </a:r>
          </a:p>
          <a:p>
            <a:pPr marL="0" indent="0">
              <a:buNone/>
            </a:pPr>
            <a:endParaRPr lang="pt-BR" sz="3200" dirty="0"/>
          </a:p>
          <a:p>
            <a:pPr marL="0" indent="0">
              <a:buNone/>
            </a:pPr>
            <a:endParaRPr lang="pt-BR" dirty="0" smtClean="0"/>
          </a:p>
          <a:p>
            <a:pPr>
              <a:lnSpc>
                <a:spcPct val="80000"/>
              </a:lnSpc>
              <a:buFontTx/>
              <a:buNone/>
            </a:pPr>
            <a:r>
              <a:rPr lang="pt-BR" altLang="pt-BR" dirty="0" smtClean="0"/>
              <a:t>_____________________________________________________________________________________    </a:t>
            </a:r>
            <a:endParaRPr lang="pt-BR" altLang="pt-BR" dirty="0"/>
          </a:p>
          <a:p>
            <a:pPr>
              <a:lnSpc>
                <a:spcPct val="80000"/>
              </a:lnSpc>
              <a:buFontTx/>
              <a:buNone/>
            </a:pPr>
            <a:r>
              <a:rPr lang="pt-BR" altLang="pt-BR" dirty="0"/>
              <a:t>  </a:t>
            </a:r>
            <a:r>
              <a:rPr lang="pt-BR" altLang="pt-BR" sz="2200" dirty="0"/>
              <a:t>As licenças </a:t>
            </a:r>
            <a:r>
              <a:rPr lang="pt-BR" altLang="pt-BR" sz="2200" b="1" i="1" dirty="0" err="1"/>
              <a:t>Creative</a:t>
            </a:r>
            <a:r>
              <a:rPr lang="pt-BR" altLang="pt-BR" sz="2200" b="1" i="1" dirty="0"/>
              <a:t> </a:t>
            </a:r>
            <a:r>
              <a:rPr lang="pt-BR" altLang="pt-BR" sz="2200" b="1" i="1" dirty="0" err="1"/>
              <a:t>Commons</a:t>
            </a:r>
            <a:r>
              <a:rPr lang="pt-BR" altLang="pt-BR" sz="2200" dirty="0"/>
              <a:t> foram idealizadas para permitir a padronização de declarações de vontade no tocante ao licenciamento e distribuição de conteúdos culturais em geral (textos, músicas, imagens, filmes e outros), de modo a facilitar seu compartilhamento e recombinação, sob a égide de uma filosofia </a:t>
            </a:r>
            <a:r>
              <a:rPr lang="pt-BR" altLang="pt-BR" sz="2200" b="1" i="1" dirty="0" err="1"/>
              <a:t>copylef</a:t>
            </a:r>
            <a:r>
              <a:rPr lang="pt-BR" altLang="pt-BR" sz="2200" b="1" dirty="0" err="1"/>
              <a:t>t</a:t>
            </a:r>
            <a:r>
              <a:rPr lang="pt-BR" altLang="pt-BR" sz="2200" dirty="0"/>
              <a:t>.</a:t>
            </a:r>
          </a:p>
          <a:p>
            <a:pPr>
              <a:lnSpc>
                <a:spcPct val="80000"/>
              </a:lnSpc>
              <a:buFontTx/>
              <a:buNone/>
            </a:pPr>
            <a:r>
              <a:rPr lang="pt-BR" altLang="pt-BR" sz="2200" dirty="0"/>
              <a:t>     As licenças criadas pela organização permitem que detentores de </a:t>
            </a:r>
            <a:r>
              <a:rPr lang="pt-BR" altLang="pt-BR" sz="2200" b="1" i="1" dirty="0"/>
              <a:t>copyright </a:t>
            </a:r>
            <a:r>
              <a:rPr lang="pt-BR" altLang="pt-BR" sz="2200" dirty="0"/>
              <a:t>(isto é, autores de conteúdos ou detentores de direitos sobre estes) possam </a:t>
            </a:r>
            <a:r>
              <a:rPr lang="pt-BR" altLang="pt-BR" sz="2200" i="1" dirty="0"/>
              <a:t>abdicar</a:t>
            </a:r>
            <a:r>
              <a:rPr lang="pt-BR" altLang="pt-BR" sz="2200" dirty="0"/>
              <a:t> em favor do público de alguns dos seus direitos inerentes às suas criações, ainda que retenham outros desses direitos. Isso pode ser operacionalizado por meio de um sortimento de módulos-padrão de licenças, que resultam em licenças prontas para serem agregadas aos conteúdos que se deseje licenciar.</a:t>
            </a:r>
          </a:p>
          <a:p>
            <a:pPr>
              <a:lnSpc>
                <a:spcPct val="80000"/>
              </a:lnSpc>
              <a:buFontTx/>
              <a:buNone/>
            </a:pPr>
            <a:r>
              <a:rPr lang="pt-BR" altLang="pt-BR" sz="2200" dirty="0"/>
              <a:t>     Os módulos oferecidos podem resultar em licenças que vão desde uma abdicação quase total, pelo licenciante, dos seus direitos patrimoniais, até opções mais restritivas, que vedam a possibilidade de criação de obras derivadas ou o uso comercial dos materiais licenciados.</a:t>
            </a:r>
          </a:p>
          <a:p>
            <a:pPr marL="0" indent="0">
              <a:buNone/>
            </a:pPr>
            <a:r>
              <a:rPr lang="pt-BR" altLang="pt-BR" sz="1900" dirty="0">
                <a:hlinkClick r:id="rId2"/>
              </a:rPr>
              <a:t>https://www.youtube.com/watch?v=izSOrOmxRgE</a:t>
            </a:r>
            <a:endParaRPr lang="pt-BR" altLang="pt-BR" sz="1900" dirty="0"/>
          </a:p>
          <a:p>
            <a:pPr marL="0" indent="0">
              <a:buNone/>
            </a:pPr>
            <a:endParaRPr lang="pt-BR" dirty="0"/>
          </a:p>
        </p:txBody>
      </p:sp>
    </p:spTree>
    <p:extLst>
      <p:ext uri="{BB962C8B-B14F-4D97-AF65-F5344CB8AC3E}">
        <p14:creationId xmlns:p14="http://schemas.microsoft.com/office/powerpoint/2010/main" val="50877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rede e o ser</a:t>
            </a:r>
            <a:br>
              <a:rPr lang="pt-BR" dirty="0" smtClean="0"/>
            </a:br>
            <a:r>
              <a:rPr lang="pt-BR" sz="3600" dirty="0" smtClean="0">
                <a:solidFill>
                  <a:srgbClr val="C00000"/>
                </a:solidFill>
              </a:rPr>
              <a:t>Manuel </a:t>
            </a:r>
            <a:r>
              <a:rPr lang="pt-BR" sz="3600" dirty="0" err="1" smtClean="0">
                <a:solidFill>
                  <a:srgbClr val="C00000"/>
                </a:solidFill>
              </a:rPr>
              <a:t>Castells</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dirty="0" smtClean="0"/>
              <a:t>“No fim do segundo milênio da </a:t>
            </a:r>
            <a:r>
              <a:rPr lang="pt-BR" dirty="0"/>
              <a:t>E</a:t>
            </a:r>
            <a:r>
              <a:rPr lang="pt-BR" dirty="0" smtClean="0"/>
              <a:t>ra Cristã, vários acontecimentos de importância histórica transformaram o cenário social da vida humana. Uma </a:t>
            </a:r>
            <a:r>
              <a:rPr lang="pt-BR" dirty="0" smtClean="0">
                <a:solidFill>
                  <a:srgbClr val="C00000"/>
                </a:solidFill>
              </a:rPr>
              <a:t>revolução tecnológica </a:t>
            </a:r>
            <a:r>
              <a:rPr lang="pt-BR" dirty="0" smtClean="0"/>
              <a:t>concentrada nas tecnologias da informação começou a remodelar a </a:t>
            </a:r>
            <a:r>
              <a:rPr lang="pt-BR" dirty="0" smtClean="0">
                <a:solidFill>
                  <a:srgbClr val="C00000"/>
                </a:solidFill>
              </a:rPr>
              <a:t>base material </a:t>
            </a:r>
            <a:r>
              <a:rPr lang="pt-BR" dirty="0" smtClean="0"/>
              <a:t>da sociedade em ritmo acelerado”.</a:t>
            </a:r>
          </a:p>
          <a:p>
            <a:r>
              <a:rPr lang="pt-BR" dirty="0" smtClean="0"/>
              <a:t>As </a:t>
            </a:r>
            <a:r>
              <a:rPr lang="pt-BR" dirty="0" smtClean="0">
                <a:solidFill>
                  <a:srgbClr val="C00000"/>
                </a:solidFill>
              </a:rPr>
              <a:t>mudanças sociais </a:t>
            </a:r>
            <a:r>
              <a:rPr lang="pt-BR" dirty="0" smtClean="0"/>
              <a:t>são tão drásticas quanto os processos de transformação tecnológica e econômica.</a:t>
            </a:r>
          </a:p>
          <a:p>
            <a:r>
              <a:rPr lang="pt-BR" dirty="0" smtClean="0"/>
              <a:t>Em um mundo de fluxos globais de riqueza, poder e imagens</a:t>
            </a:r>
            <a:r>
              <a:rPr lang="pt-BR" dirty="0" smtClean="0">
                <a:solidFill>
                  <a:srgbClr val="C00000"/>
                </a:solidFill>
              </a:rPr>
              <a:t>, a busca de identidade</a:t>
            </a:r>
            <a:r>
              <a:rPr lang="pt-BR" dirty="0" smtClean="0"/>
              <a:t>, coletiva ou individual, atribuída ou construída, torna-se a fonte básica de significado social.</a:t>
            </a:r>
          </a:p>
          <a:p>
            <a:r>
              <a:rPr lang="pt-BR" dirty="0" smtClean="0">
                <a:solidFill>
                  <a:srgbClr val="C00000"/>
                </a:solidFill>
              </a:rPr>
              <a:t>Definição identidade</a:t>
            </a:r>
            <a:r>
              <a:rPr lang="pt-BR" dirty="0" smtClean="0"/>
              <a:t>: “processo pelo qual um ator social se reconhece e constrói significado principalmente com base em determinado atributo cultural ou conjunto de atributos, a ponto de excluir uma referência mais ampla a outras estruturas sociais”.</a:t>
            </a:r>
          </a:p>
          <a:p>
            <a:r>
              <a:rPr lang="pt-BR" dirty="0" smtClean="0"/>
              <a:t>“Nossas sociedades estão cada vez mais estruturadas em uma oposição bipolar entre a </a:t>
            </a:r>
            <a:r>
              <a:rPr lang="pt-BR" dirty="0" smtClean="0">
                <a:solidFill>
                  <a:srgbClr val="C00000"/>
                </a:solidFill>
              </a:rPr>
              <a:t>Rede e o Ser</a:t>
            </a:r>
            <a:r>
              <a:rPr lang="pt-BR" dirty="0" smtClean="0"/>
              <a:t>”.</a:t>
            </a:r>
            <a:endParaRPr lang="pt-BR" dirty="0"/>
          </a:p>
        </p:txBody>
      </p:sp>
    </p:spTree>
    <p:extLst>
      <p:ext uri="{BB962C8B-B14F-4D97-AF65-F5344CB8AC3E}">
        <p14:creationId xmlns:p14="http://schemas.microsoft.com/office/powerpoint/2010/main" val="3816251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rede e o ser</a:t>
            </a:r>
            <a:br>
              <a:rPr lang="pt-BR" dirty="0" smtClean="0"/>
            </a:br>
            <a:r>
              <a:rPr lang="pt-BR" sz="3600" dirty="0" smtClean="0">
                <a:solidFill>
                  <a:srgbClr val="C00000"/>
                </a:solidFill>
              </a:rPr>
              <a:t>Manuel </a:t>
            </a:r>
            <a:r>
              <a:rPr lang="pt-BR" sz="3600" dirty="0" err="1" smtClean="0">
                <a:solidFill>
                  <a:srgbClr val="C00000"/>
                </a:solidFill>
              </a:rPr>
              <a:t>Castells</a:t>
            </a:r>
            <a:endParaRPr lang="pt-BR" dirty="0"/>
          </a:p>
        </p:txBody>
      </p:sp>
      <p:sp>
        <p:nvSpPr>
          <p:cNvPr id="3" name="Espaço Reservado para Conteúdo 2"/>
          <p:cNvSpPr>
            <a:spLocks noGrp="1"/>
          </p:cNvSpPr>
          <p:nvPr>
            <p:ph idx="1"/>
          </p:nvPr>
        </p:nvSpPr>
        <p:spPr/>
        <p:txBody>
          <a:bodyPr/>
          <a:lstStyle/>
          <a:p>
            <a:r>
              <a:rPr lang="pt-BR" dirty="0" smtClean="0">
                <a:solidFill>
                  <a:srgbClr val="C00000"/>
                </a:solidFill>
              </a:rPr>
              <a:t>Diversidade cultural e institucional </a:t>
            </a:r>
            <a:r>
              <a:rPr lang="pt-BR" dirty="0" smtClean="0"/>
              <a:t>das sociedades informacionais.</a:t>
            </a:r>
          </a:p>
          <a:p>
            <a:r>
              <a:rPr lang="pt-BR" dirty="0" smtClean="0"/>
              <a:t>“Como combinar novas tecnologias e memória coletiva, ciência universal e culturas comunitárias, paixão e razão?” (p.58).</a:t>
            </a:r>
          </a:p>
          <a:p>
            <a:r>
              <a:rPr lang="pt-BR" dirty="0" smtClean="0"/>
              <a:t>Entrada em um </a:t>
            </a:r>
            <a:r>
              <a:rPr lang="pt-BR" dirty="0" smtClean="0">
                <a:solidFill>
                  <a:srgbClr val="C00000"/>
                </a:solidFill>
              </a:rPr>
              <a:t>mundo multicultural e interdependente</a:t>
            </a:r>
            <a:r>
              <a:rPr lang="pt-BR" dirty="0" smtClean="0"/>
              <a:t>, que só poderá ser entendido e transformado a partir de uma perspectiva múltipla que reúna identidade cultural, sistemas de redes globais e políticas multidimensionais.</a:t>
            </a:r>
            <a:endParaRPr lang="pt-BR" dirty="0"/>
          </a:p>
        </p:txBody>
      </p:sp>
    </p:spTree>
    <p:extLst>
      <p:ext uri="{BB962C8B-B14F-4D97-AF65-F5344CB8AC3E}">
        <p14:creationId xmlns:p14="http://schemas.microsoft.com/office/powerpoint/2010/main" val="397235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b="1" dirty="0"/>
              <a:t>Cúpula</a:t>
            </a:r>
            <a:r>
              <a:rPr lang="pt-BR" sz="3200" dirty="0"/>
              <a:t> </a:t>
            </a:r>
            <a:r>
              <a:rPr lang="pt-BR" sz="3200" b="1" dirty="0"/>
              <a:t>Mundial sobre a Sociedade da Informação</a:t>
            </a:r>
            <a:r>
              <a:rPr lang="pt-BR" sz="3200" dirty="0"/>
              <a:t> (</a:t>
            </a:r>
            <a:r>
              <a:rPr lang="pt-BR" sz="3200" dirty="0" smtClean="0"/>
              <a:t>CMSI)  UNESCO</a:t>
            </a:r>
            <a:endParaRPr lang="pt-BR" sz="3200" dirty="0"/>
          </a:p>
        </p:txBody>
      </p:sp>
      <p:sp>
        <p:nvSpPr>
          <p:cNvPr id="3" name="Espaço Reservado para Conteúdo 2"/>
          <p:cNvSpPr>
            <a:spLocks noGrp="1"/>
          </p:cNvSpPr>
          <p:nvPr>
            <p:ph idx="1"/>
          </p:nvPr>
        </p:nvSpPr>
        <p:spPr/>
        <p:txBody>
          <a:bodyPr>
            <a:normAutofit fontScale="92500"/>
          </a:bodyPr>
          <a:lstStyle/>
          <a:p>
            <a:r>
              <a:rPr lang="pt-BR" dirty="0" smtClean="0"/>
              <a:t>Genebra (2003)</a:t>
            </a:r>
            <a:r>
              <a:rPr lang="pt-BR" dirty="0"/>
              <a:t> e </a:t>
            </a:r>
            <a:r>
              <a:rPr lang="pt-BR" dirty="0" smtClean="0"/>
              <a:t>Túnis (2005).</a:t>
            </a:r>
          </a:p>
          <a:p>
            <a:r>
              <a:rPr lang="pt-BR" dirty="0" smtClean="0"/>
              <a:t>Uma </a:t>
            </a:r>
            <a:r>
              <a:rPr lang="pt-BR" dirty="0"/>
              <a:t>de suas metas principais era </a:t>
            </a:r>
            <a:r>
              <a:rPr lang="pt-BR" dirty="0">
                <a:solidFill>
                  <a:srgbClr val="C00000"/>
                </a:solidFill>
              </a:rPr>
              <a:t>diminuir a então chamada exclusão digital global </a:t>
            </a:r>
            <a:r>
              <a:rPr lang="pt-BR" dirty="0"/>
              <a:t>que separa países ricos e pobres através da ampliação do acesso à Internet no mundo em </a:t>
            </a:r>
            <a:r>
              <a:rPr lang="pt-BR" dirty="0" smtClean="0"/>
              <a:t>desenvolvimento.</a:t>
            </a:r>
          </a:p>
          <a:p>
            <a:r>
              <a:rPr lang="pt-BR" dirty="0" smtClean="0"/>
              <a:t>Ênfase no livre </a:t>
            </a:r>
            <a:r>
              <a:rPr lang="pt-BR" dirty="0"/>
              <a:t>acesso a ferramentas e </a:t>
            </a:r>
            <a:r>
              <a:rPr lang="pt-BR" dirty="0" smtClean="0"/>
              <a:t>tecnologias: </a:t>
            </a:r>
            <a:r>
              <a:rPr lang="pt-BR" dirty="0" err="1" smtClean="0">
                <a:solidFill>
                  <a:srgbClr val="C00000"/>
                </a:solidFill>
              </a:rPr>
              <a:t>infra-estrutura</a:t>
            </a:r>
            <a:endParaRPr lang="pt-BR" dirty="0" smtClean="0">
              <a:solidFill>
                <a:srgbClr val="C00000"/>
              </a:solidFill>
            </a:endParaRPr>
          </a:p>
          <a:p>
            <a:r>
              <a:rPr lang="pt-BR" dirty="0" smtClean="0"/>
              <a:t>Kofi </a:t>
            </a:r>
            <a:r>
              <a:rPr lang="pt-BR" dirty="0"/>
              <a:t>Annan, Secretário Geral da ONU, define o termo sociedade da </a:t>
            </a:r>
            <a:r>
              <a:rPr lang="pt-BR" dirty="0" smtClean="0"/>
              <a:t>informação: </a:t>
            </a:r>
            <a:r>
              <a:rPr lang="pt-BR" dirty="0"/>
              <a:t>"capacidades humanas são expandidas e reconhecidas, dando as pessoas o </a:t>
            </a:r>
            <a:r>
              <a:rPr lang="pt-BR" dirty="0">
                <a:solidFill>
                  <a:srgbClr val="C00000"/>
                </a:solidFill>
              </a:rPr>
              <a:t>acesso</a:t>
            </a:r>
            <a:r>
              <a:rPr lang="pt-BR" dirty="0"/>
              <a:t> </a:t>
            </a:r>
            <a:r>
              <a:rPr lang="pt-BR" dirty="0" smtClean="0"/>
              <a:t>às </a:t>
            </a:r>
            <a:r>
              <a:rPr lang="pt-BR" dirty="0"/>
              <a:t>ferramentas e tecnologias que elas precisam, com o ensino e treinamento para uso eficiente deste novo conhecimento</a:t>
            </a:r>
            <a:r>
              <a:rPr lang="pt-BR" dirty="0" smtClean="0"/>
              <a:t>.“</a:t>
            </a:r>
          </a:p>
          <a:p>
            <a:r>
              <a:rPr lang="pt-BR" dirty="0" smtClean="0">
                <a:hlinkClick r:id="rId2"/>
              </a:rPr>
              <a:t>http</a:t>
            </a:r>
            <a:r>
              <a:rPr lang="pt-BR" dirty="0">
                <a:hlinkClick r:id="rId2"/>
              </a:rPr>
              <a:t>://</a:t>
            </a:r>
            <a:r>
              <a:rPr lang="pt-BR" dirty="0" smtClean="0">
                <a:hlinkClick r:id="rId2"/>
              </a:rPr>
              <a:t>www.itu.int/net/wsis/docs/geneva/official/dop.html</a:t>
            </a:r>
            <a:r>
              <a:rPr lang="pt-BR" dirty="0" smtClean="0"/>
              <a:t> </a:t>
            </a:r>
            <a:r>
              <a:rPr lang="pt-BR" dirty="0" smtClean="0"/>
              <a:t>(princípios</a:t>
            </a:r>
            <a:r>
              <a:rPr lang="pt-BR" dirty="0" smtClean="0"/>
              <a:t>)</a:t>
            </a:r>
          </a:p>
          <a:p>
            <a:endParaRPr lang="pt-BR" dirty="0"/>
          </a:p>
        </p:txBody>
      </p:sp>
    </p:spTree>
    <p:extLst>
      <p:ext uri="{BB962C8B-B14F-4D97-AF65-F5344CB8AC3E}">
        <p14:creationId xmlns:p14="http://schemas.microsoft.com/office/powerpoint/2010/main" val="251975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a:r>
              <a:rPr lang="pt-BR" altLang="pt-BR" sz="3600" dirty="0" smtClean="0"/>
              <a:t>A Sociedade da Informação e a Sociedade do Conhecimento</a:t>
            </a:r>
            <a:r>
              <a:rPr lang="pt-BR" altLang="pt-BR" dirty="0" smtClean="0">
                <a:solidFill>
                  <a:srgbClr val="C00000"/>
                </a:solidFill>
              </a:rPr>
              <a:t/>
            </a:r>
            <a:br>
              <a:rPr lang="pt-BR" altLang="pt-BR" dirty="0" smtClean="0">
                <a:solidFill>
                  <a:srgbClr val="C00000"/>
                </a:solidFill>
              </a:rPr>
            </a:br>
            <a:r>
              <a:rPr lang="pt-BR" altLang="pt-BR" sz="4000" dirty="0" smtClean="0">
                <a:solidFill>
                  <a:srgbClr val="C00000"/>
                </a:solidFill>
              </a:rPr>
              <a:t>Aldo </a:t>
            </a:r>
            <a:r>
              <a:rPr lang="pt-BR" altLang="pt-BR" sz="4000" dirty="0">
                <a:solidFill>
                  <a:srgbClr val="C00000"/>
                </a:solidFill>
              </a:rPr>
              <a:t>Barreto</a:t>
            </a:r>
          </a:p>
        </p:txBody>
      </p:sp>
      <p:sp>
        <p:nvSpPr>
          <p:cNvPr id="6147" name="Rectangle 3"/>
          <p:cNvSpPr>
            <a:spLocks noGrp="1" noChangeArrowheads="1"/>
          </p:cNvSpPr>
          <p:nvPr>
            <p:ph type="body" idx="1"/>
          </p:nvPr>
        </p:nvSpPr>
        <p:spPr/>
        <p:txBody>
          <a:bodyPr/>
          <a:lstStyle/>
          <a:p>
            <a:pPr>
              <a:lnSpc>
                <a:spcPct val="90000"/>
              </a:lnSpc>
            </a:pPr>
            <a:r>
              <a:rPr lang="pt-BR" altLang="pt-BR" sz="2200" dirty="0">
                <a:solidFill>
                  <a:srgbClr val="C00000"/>
                </a:solidFill>
              </a:rPr>
              <a:t>Sociedade da informação </a:t>
            </a:r>
            <a:r>
              <a:rPr lang="pt-BR" altLang="pt-BR" sz="2200" dirty="0"/>
              <a:t>nunca pretendeu ser responsável pelo conhecimento gerado na sociedade = </a:t>
            </a:r>
            <a:r>
              <a:rPr lang="pt-BR" altLang="pt-BR" sz="2200" dirty="0" err="1">
                <a:solidFill>
                  <a:srgbClr val="C00000"/>
                </a:solidFill>
              </a:rPr>
              <a:t>tecnoutopia</a:t>
            </a:r>
            <a:r>
              <a:rPr lang="pt-BR" altLang="pt-BR" sz="2200" dirty="0"/>
              <a:t> e nunca uma utopia para um conhecimento social divulgado e ampliado</a:t>
            </a:r>
          </a:p>
          <a:p>
            <a:pPr>
              <a:lnSpc>
                <a:spcPct val="90000"/>
              </a:lnSpc>
            </a:pPr>
            <a:r>
              <a:rPr lang="pt-BR" altLang="pt-BR" sz="2200" dirty="0">
                <a:solidFill>
                  <a:srgbClr val="C00000"/>
                </a:solidFill>
              </a:rPr>
              <a:t>Sociedade do conhecimento </a:t>
            </a:r>
            <a:r>
              <a:rPr lang="pt-BR" altLang="pt-BR" sz="2200" dirty="0"/>
              <a:t>= conteúdo e não a tecnologia da informação é o principal desafio para a sociedade</a:t>
            </a:r>
          </a:p>
          <a:p>
            <a:pPr>
              <a:lnSpc>
                <a:spcPct val="90000"/>
              </a:lnSpc>
            </a:pPr>
            <a:r>
              <a:rPr lang="pt-BR" altLang="pt-BR" sz="2200" dirty="0"/>
              <a:t>Sociedade </a:t>
            </a:r>
            <a:r>
              <a:rPr lang="pt-BR" altLang="pt-BR" sz="2200" dirty="0" err="1"/>
              <a:t>hipertextual</a:t>
            </a:r>
            <a:r>
              <a:rPr lang="pt-BR" altLang="pt-BR" sz="2200" dirty="0"/>
              <a:t> em rede: fim do mito e modismo da sociedade de informação = sociedade do saber ou sociedade do conhecimento porque cada indivíduo entra no universo tecnológico das redes interligadas trazendo sua cultura, suas memórias cognitivas e sua </a:t>
            </a:r>
            <a:r>
              <a:rPr lang="pt-BR" altLang="pt-BR" sz="2200" dirty="0" smtClean="0"/>
              <a:t>odisseia </a:t>
            </a:r>
            <a:r>
              <a:rPr lang="pt-BR" altLang="pt-BR" sz="2200" dirty="0"/>
              <a:t>particular </a:t>
            </a:r>
            <a:r>
              <a:rPr lang="pt-BR" altLang="pt-BR" sz="2200" dirty="0">
                <a:cs typeface="Arial" panose="020B0604020202020204" pitchFamily="34" charset="0"/>
              </a:rPr>
              <a:t>→ </a:t>
            </a:r>
            <a:r>
              <a:rPr lang="pt-BR" altLang="pt-BR" sz="2200" dirty="0">
                <a:solidFill>
                  <a:srgbClr val="C00000"/>
                </a:solidFill>
                <a:cs typeface="Arial" panose="020B0604020202020204" pitchFamily="34" charset="0"/>
              </a:rPr>
              <a:t>sujeito entra em cena</a:t>
            </a:r>
          </a:p>
        </p:txBody>
      </p:sp>
    </p:spTree>
    <p:extLst>
      <p:ext uri="{BB962C8B-B14F-4D97-AF65-F5344CB8AC3E}">
        <p14:creationId xmlns:p14="http://schemas.microsoft.com/office/powerpoint/2010/main" val="2779327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a:t> </a:t>
            </a:r>
            <a:r>
              <a:rPr lang="pt-BR" sz="3600" dirty="0" smtClean="0"/>
              <a:t>A Sociedade </a:t>
            </a:r>
            <a:r>
              <a:rPr lang="pt-BR" sz="3600" dirty="0"/>
              <a:t>da Informação e a Sociedade do Conhecimento</a:t>
            </a:r>
            <a:r>
              <a:rPr lang="pt-BR" dirty="0"/>
              <a:t/>
            </a:r>
            <a:br>
              <a:rPr lang="pt-BR" dirty="0"/>
            </a:br>
            <a:r>
              <a:rPr lang="pt-BR" sz="4000" dirty="0">
                <a:solidFill>
                  <a:srgbClr val="C00000"/>
                </a:solidFill>
              </a:rPr>
              <a:t>Aldo Barreto</a:t>
            </a:r>
            <a:r>
              <a:rPr lang="pt-BR" sz="4000" dirty="0"/>
              <a:t> </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O ideal comum é o de se construir uma sociedade do conhecimento e não só uma sociedade da informação. </a:t>
            </a:r>
            <a:r>
              <a:rPr lang="pt-BR" dirty="0">
                <a:solidFill>
                  <a:srgbClr val="C00000"/>
                </a:solidFill>
              </a:rPr>
              <a:t>Não se pode confundir a sociedade da informação com a sociedade do conhecimento. </a:t>
            </a:r>
            <a:r>
              <a:rPr lang="pt-BR" dirty="0"/>
              <a:t>Com o mesmo destino, a sociedade da informação é uma utopia de realização tecnológica e a do conhecimento uma esperança de concretização de ações para um saber compartilhado.</a:t>
            </a:r>
          </a:p>
          <a:p>
            <a:r>
              <a:rPr lang="pt-BR" dirty="0"/>
              <a:t>Na sociedade do conhecimento o indivíduo se realiza na sua realidade, pois, torna legítima as configurações de acesso, apropriação e uso da informação como sujeito pensante. A sociedade da informação, por outro lado, está limitada n</a:t>
            </a:r>
            <a:r>
              <a:rPr lang="pt-BR" dirty="0" smtClean="0"/>
              <a:t>o </a:t>
            </a:r>
            <a:r>
              <a:rPr lang="pt-BR" dirty="0"/>
              <a:t>avanço de novas técnicas devotadas ao processamento, armazenagem e transferência de estruturas simbolicamente significantes. </a:t>
            </a:r>
            <a:r>
              <a:rPr lang="pt-BR" dirty="0">
                <a:solidFill>
                  <a:srgbClr val="C00000"/>
                </a:solidFill>
              </a:rPr>
              <a:t>A do conhecimento não admite limites</a:t>
            </a:r>
            <a:r>
              <a:rPr lang="pt-BR" dirty="0"/>
              <a:t>.</a:t>
            </a:r>
          </a:p>
          <a:p>
            <a:endParaRPr lang="pt-BR" dirty="0"/>
          </a:p>
        </p:txBody>
      </p:sp>
    </p:spTree>
    <p:extLst>
      <p:ext uri="{BB962C8B-B14F-4D97-AF65-F5344CB8AC3E}">
        <p14:creationId xmlns:p14="http://schemas.microsoft.com/office/powerpoint/2010/main" val="2574963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algn="ctr"/>
            <a:r>
              <a:rPr lang="pt-BR" altLang="pt-BR" sz="3600" dirty="0" smtClean="0"/>
              <a:t>A Sociedade da Informação e a Sociedade do Conhecimento</a:t>
            </a:r>
            <a:r>
              <a:rPr lang="pt-BR" altLang="pt-BR" sz="3600" dirty="0" smtClean="0">
                <a:solidFill>
                  <a:srgbClr val="C00000"/>
                </a:solidFill>
              </a:rPr>
              <a:t/>
            </a:r>
            <a:br>
              <a:rPr lang="pt-BR" altLang="pt-BR" sz="3600" dirty="0" smtClean="0">
                <a:solidFill>
                  <a:srgbClr val="C00000"/>
                </a:solidFill>
              </a:rPr>
            </a:br>
            <a:r>
              <a:rPr lang="pt-BR" altLang="pt-BR" sz="3600" dirty="0" smtClean="0">
                <a:solidFill>
                  <a:srgbClr val="C00000"/>
                </a:solidFill>
              </a:rPr>
              <a:t>Aldo </a:t>
            </a:r>
            <a:r>
              <a:rPr lang="pt-BR" altLang="pt-BR" sz="3600" dirty="0">
                <a:solidFill>
                  <a:srgbClr val="C00000"/>
                </a:solidFill>
              </a:rPr>
              <a:t>Barreto</a:t>
            </a:r>
          </a:p>
        </p:txBody>
      </p:sp>
      <p:sp>
        <p:nvSpPr>
          <p:cNvPr id="7171" name="Rectangle 3"/>
          <p:cNvSpPr>
            <a:spLocks noGrp="1" noChangeArrowheads="1"/>
          </p:cNvSpPr>
          <p:nvPr>
            <p:ph type="body" idx="1"/>
          </p:nvPr>
        </p:nvSpPr>
        <p:spPr/>
        <p:txBody>
          <a:bodyPr/>
          <a:lstStyle/>
          <a:p>
            <a:pPr>
              <a:buFontTx/>
              <a:buNone/>
            </a:pPr>
            <a:r>
              <a:rPr lang="pt-BR" altLang="pt-BR" dirty="0"/>
              <a:t>   ‘O ideal compartilhado é o de se construir uma sociedade do conhecimento não só uma sociedade da informação. É um erro confundir a sociedade da informação com a sociedade do conhecimento.</a:t>
            </a:r>
            <a:r>
              <a:rPr lang="pt-BR" altLang="pt-BR" dirty="0">
                <a:solidFill>
                  <a:srgbClr val="C00000"/>
                </a:solidFill>
              </a:rPr>
              <a:t> A sociedade da informação é uma utopia de realização tecnológica, a do conhecimento uma esperança de realização do saber</a:t>
            </a:r>
            <a:r>
              <a:rPr lang="pt-BR" altLang="pt-BR" dirty="0"/>
              <a:t>.’ </a:t>
            </a:r>
          </a:p>
        </p:txBody>
      </p:sp>
    </p:spTree>
    <p:extLst>
      <p:ext uri="{BB962C8B-B14F-4D97-AF65-F5344CB8AC3E}">
        <p14:creationId xmlns:p14="http://schemas.microsoft.com/office/powerpoint/2010/main" val="3951532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800" dirty="0" smtClean="0"/>
              <a:t>Renovando a visão das sociedades do conhecimento para a paz e o desenvolvimento sustentável</a:t>
            </a:r>
            <a:br>
              <a:rPr lang="pt-BR" sz="2800" dirty="0" smtClean="0"/>
            </a:br>
            <a:r>
              <a:rPr lang="pt-BR" sz="2800" dirty="0" smtClean="0">
                <a:solidFill>
                  <a:srgbClr val="C00000"/>
                </a:solidFill>
              </a:rPr>
              <a:t>Unesco – Robin Mansell e </a:t>
            </a:r>
            <a:r>
              <a:rPr lang="pt-BR" sz="2800" dirty="0" err="1" smtClean="0">
                <a:solidFill>
                  <a:srgbClr val="C00000"/>
                </a:solidFill>
              </a:rPr>
              <a:t>Gaetan</a:t>
            </a:r>
            <a:r>
              <a:rPr lang="pt-BR" sz="2800" dirty="0" smtClean="0">
                <a:solidFill>
                  <a:srgbClr val="C00000"/>
                </a:solidFill>
              </a:rPr>
              <a:t> </a:t>
            </a:r>
            <a:r>
              <a:rPr lang="pt-BR" sz="2800" dirty="0" err="1" smtClean="0">
                <a:solidFill>
                  <a:srgbClr val="C00000"/>
                </a:solidFill>
              </a:rPr>
              <a:t>Tremblay</a:t>
            </a:r>
            <a:r>
              <a:rPr lang="pt-BR" sz="2800" dirty="0" smtClean="0">
                <a:solidFill>
                  <a:srgbClr val="C00000"/>
                </a:solidFill>
              </a:rPr>
              <a:t> (2013)</a:t>
            </a:r>
            <a:endParaRPr lang="pt-BR" sz="2800" dirty="0">
              <a:solidFill>
                <a:srgbClr val="C00000"/>
              </a:solidFill>
            </a:endParaRPr>
          </a:p>
        </p:txBody>
      </p:sp>
      <p:sp>
        <p:nvSpPr>
          <p:cNvPr id="3" name="Espaço Reservado para Conteúdo 2"/>
          <p:cNvSpPr>
            <a:spLocks noGrp="1"/>
          </p:cNvSpPr>
          <p:nvPr>
            <p:ph idx="1"/>
          </p:nvPr>
        </p:nvSpPr>
        <p:spPr/>
        <p:txBody>
          <a:bodyPr>
            <a:normAutofit fontScale="62500" lnSpcReduction="20000"/>
          </a:bodyPr>
          <a:lstStyle/>
          <a:p>
            <a:r>
              <a:rPr lang="pt-BR" dirty="0" smtClean="0"/>
              <a:t>Visão inicial da UNESCO se expandiu além do foco na infraestrutura de informação e comunicação para os seres humanos e o processo de aprendizagem.</a:t>
            </a:r>
          </a:p>
          <a:p>
            <a:r>
              <a:rPr lang="pt-BR" dirty="0" smtClean="0">
                <a:solidFill>
                  <a:srgbClr val="C00000"/>
                </a:solidFill>
              </a:rPr>
              <a:t>Promover sociedades do conhecimento inclusivas e igualitárias</a:t>
            </a:r>
            <a:r>
              <a:rPr lang="pt-BR" dirty="0" smtClean="0"/>
              <a:t>.</a:t>
            </a:r>
          </a:p>
          <a:p>
            <a:r>
              <a:rPr lang="pt-BR" dirty="0" smtClean="0"/>
              <a:t>“Nosso ponto de partida é lembrar que </a:t>
            </a:r>
            <a:r>
              <a:rPr lang="pt-BR" dirty="0" smtClean="0">
                <a:solidFill>
                  <a:srgbClr val="C00000"/>
                </a:solidFill>
              </a:rPr>
              <a:t>se o conhecimento tem valor econômico, ele também é o centro da cultura e da vida humana em sociedades pacíficas</a:t>
            </a:r>
            <a:r>
              <a:rPr lang="pt-BR" dirty="0" smtClean="0"/>
              <a:t>. Nós enfatizamos que acesso universal à informação é um requisito básico na criação de sociedades do conhecimento para paz e desenvolvimento sustentável, mas não um requisito suficiente, porque </a:t>
            </a:r>
            <a:r>
              <a:rPr lang="pt-BR" dirty="0" smtClean="0">
                <a:solidFill>
                  <a:srgbClr val="C00000"/>
                </a:solidFill>
              </a:rPr>
              <a:t>conhecimento implica em significado, apropriação e participação</a:t>
            </a:r>
            <a:r>
              <a:rPr lang="pt-BR" dirty="0" smtClean="0"/>
              <a:t>.</a:t>
            </a:r>
          </a:p>
          <a:p>
            <a:r>
              <a:rPr lang="pt-BR" dirty="0" smtClean="0"/>
              <a:t>(...) “A renovação da visão da UNESCO sobre sociedades do conhecimento deve reconhecer que o estabelecimento de políticas é necessário para dar suporte a um espaço comum de informação aberta e uma abordagem destinada ao mercado de maneira equilibrada. O ambiente de políticas atualmente favorece estratégias e ações voltadas ao mercado e geralmente se concentra em tecnologia e informação digital, negligenciando outras questões”. </a:t>
            </a:r>
          </a:p>
          <a:p>
            <a:endParaRPr lang="pt-BR" dirty="0" smtClean="0"/>
          </a:p>
          <a:p>
            <a:r>
              <a:rPr lang="pt-BR" dirty="0" smtClean="0"/>
              <a:t>A </a:t>
            </a:r>
            <a:r>
              <a:rPr lang="pt-BR" dirty="0" smtClean="0">
                <a:solidFill>
                  <a:srgbClr val="C00000"/>
                </a:solidFill>
              </a:rPr>
              <a:t>aprendizagem está no centro das sociedades do conhecimento </a:t>
            </a:r>
            <a:r>
              <a:rPr lang="pt-BR" dirty="0" smtClean="0"/>
              <a:t>– diversidade cultural e linguística.</a:t>
            </a:r>
          </a:p>
          <a:p>
            <a:r>
              <a:rPr lang="pt-BR" dirty="0" smtClean="0"/>
              <a:t>Acesso à informação </a:t>
            </a:r>
            <a:r>
              <a:rPr lang="pt-BR" dirty="0" smtClean="0">
                <a:solidFill>
                  <a:srgbClr val="C00000"/>
                </a:solidFill>
              </a:rPr>
              <a:t>+ </a:t>
            </a:r>
            <a:r>
              <a:rPr lang="pt-BR" dirty="0" smtClean="0"/>
              <a:t>incentivo à criação e à produção de conhecimento.</a:t>
            </a:r>
          </a:p>
          <a:p>
            <a:endParaRPr lang="pt-BR" dirty="0"/>
          </a:p>
        </p:txBody>
      </p:sp>
    </p:spTree>
    <p:extLst>
      <p:ext uri="{BB962C8B-B14F-4D97-AF65-F5344CB8AC3E}">
        <p14:creationId xmlns:p14="http://schemas.microsoft.com/office/powerpoint/2010/main" val="3089260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pt-BR" dirty="0"/>
              <a:t>Por </a:t>
            </a:r>
            <a:r>
              <a:rPr lang="pt-BR" b="1" dirty="0">
                <a:solidFill>
                  <a:srgbClr val="C00000"/>
                </a:solidFill>
              </a:rPr>
              <a:t>Sociedades do Conhecimento</a:t>
            </a:r>
            <a:r>
              <a:rPr lang="pt-BR" dirty="0"/>
              <a:t>, a UNESCO se refere a sociedades nas quais as pessoas tenham capacidade não apenas para adquirir informações, mas também para </a:t>
            </a:r>
            <a:r>
              <a:rPr lang="pt-BR" dirty="0" smtClean="0"/>
              <a:t>transformá-las </a:t>
            </a:r>
            <a:r>
              <a:rPr lang="pt-BR" dirty="0"/>
              <a:t>em conhecimento e compreensão, o que as </a:t>
            </a:r>
            <a:r>
              <a:rPr lang="pt-BR" dirty="0" err="1"/>
              <a:t>empodera</a:t>
            </a:r>
            <a:r>
              <a:rPr lang="pt-BR" dirty="0"/>
              <a:t> para melhorarem seus meios de subsistência e contribuírem para o desenvolvimento social e econômico de suas sociedades. As TIC representam os elementos base das Sociedades do Conhecimento inclusivas, conforme entendidas pela UNESCO.</a:t>
            </a:r>
          </a:p>
          <a:p>
            <a:pPr marL="0" indent="0">
              <a:buNone/>
            </a:pPr>
            <a:endParaRPr lang="pt-BR" dirty="0"/>
          </a:p>
        </p:txBody>
      </p:sp>
    </p:spTree>
    <p:extLst>
      <p:ext uri="{BB962C8B-B14F-4D97-AF65-F5344CB8AC3E}">
        <p14:creationId xmlns:p14="http://schemas.microsoft.com/office/powerpoint/2010/main" val="2911474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1632442"/>
          </a:xfrm>
        </p:spPr>
        <p:txBody>
          <a:bodyPr>
            <a:normAutofit fontScale="90000"/>
          </a:bodyPr>
          <a:lstStyle/>
          <a:p>
            <a:pPr algn="ctr"/>
            <a:r>
              <a:rPr lang="pt-BR" sz="3600" dirty="0"/>
              <a:t>As pedras angulares para a promoção de sociedades do conhecimento </a:t>
            </a:r>
            <a:r>
              <a:rPr lang="pt-BR" sz="3600" dirty="0" smtClean="0"/>
              <a:t>inclusivas:</a:t>
            </a:r>
            <a:r>
              <a:rPr lang="pt-BR" sz="4000" dirty="0" smtClean="0"/>
              <a:t> </a:t>
            </a:r>
            <a:r>
              <a:rPr lang="pt-BR" sz="2700" dirty="0" smtClean="0"/>
              <a:t>acesso </a:t>
            </a:r>
            <a:r>
              <a:rPr lang="pt-BR" sz="2700" dirty="0"/>
              <a:t>à informação e ao conhecimento, liberdade de expressão e ética na Internet </a:t>
            </a:r>
            <a:r>
              <a:rPr lang="pt-BR" sz="2700" dirty="0" smtClean="0"/>
              <a:t>global</a:t>
            </a:r>
            <a:r>
              <a:rPr lang="pt-BR" sz="3100" dirty="0" smtClean="0"/>
              <a:t/>
            </a:r>
            <a:br>
              <a:rPr lang="pt-BR" sz="3100" dirty="0" smtClean="0"/>
            </a:br>
            <a:r>
              <a:rPr lang="pt-BR" sz="3100" dirty="0" smtClean="0">
                <a:solidFill>
                  <a:srgbClr val="C00000"/>
                </a:solidFill>
              </a:rPr>
              <a:t>UNESCO - 2017</a:t>
            </a:r>
            <a:endParaRPr lang="pt-BR" sz="3100" dirty="0">
              <a:solidFill>
                <a:srgbClr val="C00000"/>
              </a:solidFill>
            </a:endParaRPr>
          </a:p>
        </p:txBody>
      </p:sp>
      <p:sp>
        <p:nvSpPr>
          <p:cNvPr id="3" name="Espaço Reservado para Conteúdo 2"/>
          <p:cNvSpPr>
            <a:spLocks noGrp="1"/>
          </p:cNvSpPr>
          <p:nvPr>
            <p:ph idx="1"/>
          </p:nvPr>
        </p:nvSpPr>
        <p:spPr/>
        <p:txBody>
          <a:bodyPr>
            <a:normAutofit fontScale="55000" lnSpcReduction="20000"/>
          </a:bodyPr>
          <a:lstStyle/>
          <a:p>
            <a:r>
              <a:rPr lang="pt-BR" dirty="0" smtClean="0">
                <a:solidFill>
                  <a:srgbClr val="C00000"/>
                </a:solidFill>
              </a:rPr>
              <a:t>Este estudo tem por objetivo apoiar os Estados membros em suas deliberações e informar a construção de Sociedades do Conhecimento inclusivas</a:t>
            </a:r>
            <a:r>
              <a:rPr lang="pt-BR" dirty="0" smtClean="0"/>
              <a:t>.</a:t>
            </a:r>
          </a:p>
          <a:p>
            <a:r>
              <a:rPr lang="pt-BR" dirty="0" smtClean="0"/>
              <a:t>Neste estudo, a UNESCO identificou quatro áreas que são os elementos fundamentais para a construção do futuro da Internet como um recurso aberto, confiável e global, acessível de forma igual no mundo todo. Essas quatro </a:t>
            </a:r>
            <a:r>
              <a:rPr lang="pt-BR" dirty="0" smtClean="0">
                <a:solidFill>
                  <a:srgbClr val="C00000"/>
                </a:solidFill>
              </a:rPr>
              <a:t>“pedras angulares” </a:t>
            </a:r>
            <a:r>
              <a:rPr lang="pt-BR" dirty="0" smtClean="0"/>
              <a:t>chamam atenção para saber se o desenvolvimento da tecnologia e de políticas apoia um acesso mais igualitário à informação e ao conhecimento, fortalece a liberdade de expressão – tanto como um direito como um instrumento de processos democráticos e de </a:t>
            </a:r>
            <a:r>
              <a:rPr lang="pt-BR" dirty="0" err="1" smtClean="0"/>
              <a:t>accountability</a:t>
            </a:r>
            <a:r>
              <a:rPr lang="pt-BR" dirty="0" smtClean="0"/>
              <a:t> – e reforça a privacidade de informações pessoais. Por meio do foco na ética, a atenção é dada às escolhas, intenções e impactos, fazendo com que todos os atores sigam princípios baseados nos </a:t>
            </a:r>
            <a:r>
              <a:rPr lang="pt-BR" dirty="0" smtClean="0">
                <a:solidFill>
                  <a:srgbClr val="C00000"/>
                </a:solidFill>
              </a:rPr>
              <a:t>direitos humanos </a:t>
            </a:r>
            <a:r>
              <a:rPr lang="pt-BR" dirty="0" smtClean="0"/>
              <a:t>(aplicabilidade dos direitos humanos ao ciberespaço).</a:t>
            </a:r>
          </a:p>
          <a:p>
            <a:r>
              <a:rPr lang="pt-BR" dirty="0" smtClean="0">
                <a:solidFill>
                  <a:srgbClr val="C00000"/>
                </a:solidFill>
              </a:rPr>
              <a:t>A Universalidade da Internet </a:t>
            </a:r>
            <a:r>
              <a:rPr lang="pt-BR" dirty="0" smtClean="0"/>
              <a:t>é um conceito diretamente relevante para as pedras angulares e oferece um conjunto útil de princípios para iniciativas de promoção do acesso, da expressão, da privacidade e da ética.</a:t>
            </a:r>
          </a:p>
          <a:p>
            <a:r>
              <a:rPr lang="pt-BR" dirty="0" smtClean="0"/>
              <a:t>O ciberespaço é especialmente complexo e sensível devido à sua natureza transnacional e multidimensional, por isso, envolve atores e questões múltiplas que estão evoluindo rapidamente, ao longo do tempo, em diversas tradições sociais e culturais e jurisdições. É preciso uma abordagem holística para tratar da ampla gama de questões relativas ao acesso, à participação e ao uso.</a:t>
            </a:r>
          </a:p>
          <a:p>
            <a:r>
              <a:rPr lang="pt-BR" dirty="0" smtClean="0"/>
              <a:t>O processo consultivo deste estudo resultou em 38 possíveis opções de ações futuras para serem consideradas pelos Estados membros. Para Estados-membros da UNESCO e para outros atores, essa fonte de conhecimento representa um panorama de ideias relevante para futuras tomadas de decisões.</a:t>
            </a:r>
          </a:p>
          <a:p>
            <a:r>
              <a:rPr lang="pt-BR" dirty="0">
                <a:solidFill>
                  <a:schemeClr val="accent1">
                    <a:lumMod val="75000"/>
                  </a:schemeClr>
                </a:solidFill>
              </a:rPr>
              <a:t>P</a:t>
            </a:r>
            <a:r>
              <a:rPr lang="pt-BR" dirty="0" smtClean="0">
                <a:solidFill>
                  <a:schemeClr val="accent1">
                    <a:lumMod val="75000"/>
                  </a:schemeClr>
                </a:solidFill>
              </a:rPr>
              <a:t>reocupação </a:t>
            </a:r>
            <a:r>
              <a:rPr lang="pt-BR" dirty="0">
                <a:solidFill>
                  <a:schemeClr val="accent1">
                    <a:lumMod val="75000"/>
                  </a:schemeClr>
                </a:solidFill>
              </a:rPr>
              <a:t>de que a Internet, uma vez considerada uma ferramenta de emancipação ou liberdade, possa ser entendida cada vez mais como uma ferramenta de vigilância e opressão.</a:t>
            </a:r>
          </a:p>
          <a:p>
            <a:pPr marL="0" indent="0">
              <a:buNone/>
            </a:pPr>
            <a:endParaRPr lang="pt-BR" dirty="0" smtClean="0"/>
          </a:p>
          <a:p>
            <a:endParaRPr lang="pt-BR" dirty="0" smtClean="0"/>
          </a:p>
          <a:p>
            <a:endParaRPr lang="pt-BR" dirty="0"/>
          </a:p>
        </p:txBody>
      </p:sp>
    </p:spTree>
    <p:extLst>
      <p:ext uri="{BB962C8B-B14F-4D97-AF65-F5344CB8AC3E}">
        <p14:creationId xmlns:p14="http://schemas.microsoft.com/office/powerpoint/2010/main" val="154921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2700" dirty="0" smtClean="0"/>
              <a:t>Sociedade da Informação e do Conhecimento: desafios teóricos e empíricos </a:t>
            </a:r>
            <a:br>
              <a:rPr lang="pt-BR" sz="2700" dirty="0" smtClean="0"/>
            </a:br>
            <a:r>
              <a:rPr lang="pt-BR" sz="3600" dirty="0" smtClean="0">
                <a:solidFill>
                  <a:srgbClr val="C00000"/>
                </a:solidFill>
              </a:rPr>
              <a:t>Sarita </a:t>
            </a:r>
            <a:r>
              <a:rPr lang="pt-BR" sz="3600" dirty="0" err="1" smtClean="0">
                <a:solidFill>
                  <a:srgbClr val="C00000"/>
                </a:solidFill>
              </a:rPr>
              <a:t>Albagli</a:t>
            </a:r>
            <a:r>
              <a:rPr lang="pt-BR" sz="3600" dirty="0" smtClean="0">
                <a:solidFill>
                  <a:srgbClr val="C00000"/>
                </a:solidFill>
              </a:rPr>
              <a:t> </a:t>
            </a:r>
            <a:endParaRPr lang="pt-BR" sz="3600" dirty="0">
              <a:solidFill>
                <a:srgbClr val="C00000"/>
              </a:solidFill>
            </a:endParaRPr>
          </a:p>
        </p:txBody>
      </p:sp>
      <p:sp>
        <p:nvSpPr>
          <p:cNvPr id="3" name="Espaço Reservado para Conteúdo 2"/>
          <p:cNvSpPr>
            <a:spLocks noGrp="1"/>
          </p:cNvSpPr>
          <p:nvPr>
            <p:ph idx="1"/>
          </p:nvPr>
        </p:nvSpPr>
        <p:spPr/>
        <p:txBody>
          <a:bodyPr/>
          <a:lstStyle/>
          <a:p>
            <a:r>
              <a:rPr lang="pt-BR" dirty="0" smtClean="0"/>
              <a:t>Nas últimas décadas, transformaram-se substancialmente as formas de produzir e de distribuir bens materiais e imateriais. Destaca-se particularmente o desenvolvimento de um conjunto de tecnologias e inovações relacionadas, em especial as tecnologias da informação e comunicação (TIC), que irão conferir novo estatuto à informação e ao conhecimento como fatores de competitividade, hegemonia geopolítica e desenvolvimento socioeconômico.</a:t>
            </a:r>
            <a:endParaRPr lang="pt-BR" dirty="0"/>
          </a:p>
        </p:txBody>
      </p:sp>
    </p:spTree>
    <p:extLst>
      <p:ext uri="{BB962C8B-B14F-4D97-AF65-F5344CB8AC3E}">
        <p14:creationId xmlns:p14="http://schemas.microsoft.com/office/powerpoint/2010/main" val="2232829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1632442"/>
          </a:xfrm>
        </p:spPr>
        <p:txBody>
          <a:bodyPr>
            <a:normAutofit fontScale="90000"/>
          </a:bodyPr>
          <a:lstStyle/>
          <a:p>
            <a:pPr algn="ctr"/>
            <a:r>
              <a:rPr lang="pt-BR" sz="3600" dirty="0"/>
              <a:t>As pedras angulares para a promoção de sociedades do conhecimento </a:t>
            </a:r>
            <a:r>
              <a:rPr lang="pt-BR" sz="3600" dirty="0" smtClean="0"/>
              <a:t>inclusivas:</a:t>
            </a:r>
            <a:r>
              <a:rPr lang="pt-BR" sz="4000" dirty="0" smtClean="0"/>
              <a:t> </a:t>
            </a:r>
            <a:r>
              <a:rPr lang="pt-BR" sz="2700" dirty="0" smtClean="0"/>
              <a:t>acesso </a:t>
            </a:r>
            <a:r>
              <a:rPr lang="pt-BR" sz="2700" dirty="0"/>
              <a:t>à informação e ao conhecimento, liberdade de expressão e ética na Internet </a:t>
            </a:r>
            <a:r>
              <a:rPr lang="pt-BR" sz="2700" dirty="0" smtClean="0"/>
              <a:t>global</a:t>
            </a:r>
            <a:r>
              <a:rPr lang="pt-BR" sz="3100" dirty="0" smtClean="0"/>
              <a:t/>
            </a:r>
            <a:br>
              <a:rPr lang="pt-BR" sz="3100" dirty="0" smtClean="0"/>
            </a:br>
            <a:r>
              <a:rPr lang="pt-BR" sz="3100" dirty="0" smtClean="0">
                <a:solidFill>
                  <a:srgbClr val="C00000"/>
                </a:solidFill>
              </a:rPr>
              <a:t>UNESCO</a:t>
            </a:r>
            <a:endParaRPr lang="pt-BR" sz="31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r>
              <a:rPr lang="pt-BR" dirty="0"/>
              <a:t>A visão da UNESCO sobre as Sociedades do Conhecimento universais baseia-se em uma </a:t>
            </a:r>
            <a:r>
              <a:rPr lang="pt-BR" dirty="0">
                <a:solidFill>
                  <a:srgbClr val="C00000"/>
                </a:solidFill>
              </a:rPr>
              <a:t>Internet livre, aberta e confiável </a:t>
            </a:r>
            <a:r>
              <a:rPr lang="pt-BR" dirty="0"/>
              <a:t>que proporcione às pessoas a possibilidade não apenas de acessar recursos de informação do mundo inteiro, mas, também, de contribuir com informação e conhecimento para comunidades locais e globais. O que a UNESCO pode fazer para caminhar na direção da realização dessa visão de Sociedades do Conhecimento viabilizadas pela Internet, que consiga promover um desenvolvimento humano sustentável e mundialmente inclusivo?</a:t>
            </a:r>
          </a:p>
          <a:p>
            <a:r>
              <a:rPr lang="pt-BR" dirty="0"/>
              <a:t>Esses princípios representam uma </a:t>
            </a:r>
            <a:r>
              <a:rPr lang="pt-BR" dirty="0">
                <a:solidFill>
                  <a:srgbClr val="C00000"/>
                </a:solidFill>
              </a:rPr>
              <a:t>teoria prescritiva </a:t>
            </a:r>
            <a:r>
              <a:rPr lang="pt-BR" dirty="0"/>
              <a:t>que postula que a adesão a tais princípios aumenta a probabilidade de assegurar uma Internet aberta, confiável e que apoie a visão da UNESCO sobre Sociedades do </a:t>
            </a:r>
            <a:r>
              <a:rPr lang="pt-BR" dirty="0" smtClean="0"/>
              <a:t>Conhecimento.</a:t>
            </a:r>
            <a:endParaRPr lang="pt-BR" dirty="0"/>
          </a:p>
          <a:p>
            <a:endParaRPr lang="pt-BR" dirty="0"/>
          </a:p>
        </p:txBody>
      </p:sp>
    </p:spTree>
    <p:extLst>
      <p:ext uri="{BB962C8B-B14F-4D97-AF65-F5344CB8AC3E}">
        <p14:creationId xmlns:p14="http://schemas.microsoft.com/office/powerpoint/2010/main" val="2329605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1632442"/>
          </a:xfrm>
        </p:spPr>
        <p:txBody>
          <a:bodyPr>
            <a:normAutofit fontScale="90000"/>
          </a:bodyPr>
          <a:lstStyle/>
          <a:p>
            <a:pPr algn="ctr"/>
            <a:r>
              <a:rPr lang="pt-BR" sz="3600" dirty="0"/>
              <a:t>As pedras angulares para a promoção de sociedades do conhecimento </a:t>
            </a:r>
            <a:r>
              <a:rPr lang="pt-BR" sz="3600" dirty="0" smtClean="0"/>
              <a:t>inclusivas:</a:t>
            </a:r>
            <a:r>
              <a:rPr lang="pt-BR" sz="4000" dirty="0" smtClean="0"/>
              <a:t> </a:t>
            </a:r>
            <a:r>
              <a:rPr lang="pt-BR" sz="2700" dirty="0" smtClean="0"/>
              <a:t>acesso </a:t>
            </a:r>
            <a:r>
              <a:rPr lang="pt-BR" sz="2700" dirty="0"/>
              <a:t>à informação e ao conhecimento, liberdade de expressão e ética na Internet </a:t>
            </a:r>
            <a:r>
              <a:rPr lang="pt-BR" sz="2700" dirty="0" smtClean="0"/>
              <a:t>global</a:t>
            </a:r>
            <a:r>
              <a:rPr lang="pt-BR" sz="3100" dirty="0" smtClean="0"/>
              <a:t/>
            </a:r>
            <a:br>
              <a:rPr lang="pt-BR" sz="3100" dirty="0" smtClean="0"/>
            </a:br>
            <a:r>
              <a:rPr lang="pt-BR" sz="3100" dirty="0" smtClean="0">
                <a:solidFill>
                  <a:srgbClr val="C00000"/>
                </a:solidFill>
              </a:rPr>
              <a:t>UNESCO</a:t>
            </a:r>
            <a:endParaRPr lang="pt-BR" sz="31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r>
              <a:rPr lang="pt-BR" dirty="0"/>
              <a:t>C</a:t>
            </a:r>
            <a:r>
              <a:rPr lang="pt-BR" dirty="0" smtClean="0"/>
              <a:t>oncepção </a:t>
            </a:r>
            <a:r>
              <a:rPr lang="pt-BR" dirty="0"/>
              <a:t>teórica prescritiva de </a:t>
            </a:r>
            <a:r>
              <a:rPr lang="pt-BR" dirty="0">
                <a:solidFill>
                  <a:srgbClr val="C00000"/>
                </a:solidFill>
              </a:rPr>
              <a:t>Universalidade da Internet</a:t>
            </a:r>
            <a:r>
              <a:rPr lang="pt-BR" dirty="0"/>
              <a:t>, que resume as posições normativas da UNESCO sobre a Internet e destaca questões em torno de quatro princípios: </a:t>
            </a:r>
            <a:r>
              <a:rPr lang="pt-BR" dirty="0">
                <a:solidFill>
                  <a:srgbClr val="C00000"/>
                </a:solidFill>
              </a:rPr>
              <a:t>(i)</a:t>
            </a:r>
            <a:r>
              <a:rPr lang="pt-BR" dirty="0"/>
              <a:t> a Internet deve ser baseada nos direitos humanos, </a:t>
            </a:r>
            <a:r>
              <a:rPr lang="pt-BR" dirty="0">
                <a:solidFill>
                  <a:srgbClr val="C00000"/>
                </a:solidFill>
              </a:rPr>
              <a:t>(</a:t>
            </a:r>
            <a:r>
              <a:rPr lang="pt-BR" dirty="0" err="1">
                <a:solidFill>
                  <a:srgbClr val="C00000"/>
                </a:solidFill>
              </a:rPr>
              <a:t>ii</a:t>
            </a:r>
            <a:r>
              <a:rPr lang="pt-BR" dirty="0">
                <a:solidFill>
                  <a:srgbClr val="C00000"/>
                </a:solidFill>
              </a:rPr>
              <a:t>) </a:t>
            </a:r>
            <a:r>
              <a:rPr lang="pt-BR" dirty="0"/>
              <a:t>aberta, </a:t>
            </a:r>
            <a:r>
              <a:rPr lang="pt-BR" dirty="0">
                <a:solidFill>
                  <a:srgbClr val="C00000"/>
                </a:solidFill>
              </a:rPr>
              <a:t>(</a:t>
            </a:r>
            <a:r>
              <a:rPr lang="pt-BR" dirty="0" err="1">
                <a:solidFill>
                  <a:srgbClr val="C00000"/>
                </a:solidFill>
              </a:rPr>
              <a:t>iii</a:t>
            </a:r>
            <a:r>
              <a:rPr lang="pt-BR" dirty="0">
                <a:solidFill>
                  <a:srgbClr val="C00000"/>
                </a:solidFill>
              </a:rPr>
              <a:t>) </a:t>
            </a:r>
            <a:r>
              <a:rPr lang="pt-BR" dirty="0"/>
              <a:t>acessível a todos e </a:t>
            </a:r>
            <a:r>
              <a:rPr lang="pt-BR" dirty="0">
                <a:solidFill>
                  <a:srgbClr val="C00000"/>
                </a:solidFill>
              </a:rPr>
              <a:t>(</a:t>
            </a:r>
            <a:r>
              <a:rPr lang="pt-BR" dirty="0" err="1">
                <a:solidFill>
                  <a:srgbClr val="C00000"/>
                </a:solidFill>
              </a:rPr>
              <a:t>iv</a:t>
            </a:r>
            <a:r>
              <a:rPr lang="pt-BR" dirty="0">
                <a:solidFill>
                  <a:srgbClr val="C00000"/>
                </a:solidFill>
              </a:rPr>
              <a:t>) </a:t>
            </a:r>
            <a:r>
              <a:rPr lang="pt-BR" dirty="0"/>
              <a:t>alimentada pela participação </a:t>
            </a:r>
            <a:r>
              <a:rPr lang="pt-BR" dirty="0" err="1"/>
              <a:t>multissetorial</a:t>
            </a:r>
            <a:r>
              <a:rPr lang="pt-BR" dirty="0"/>
              <a:t>. Esses princípios foram resumidos como os princípios DAAM, ou seja, Direitos, Abertura, Acessibilidade e </a:t>
            </a:r>
            <a:r>
              <a:rPr lang="pt-BR" dirty="0" err="1"/>
              <a:t>Multissetorialidade</a:t>
            </a:r>
            <a:r>
              <a:rPr lang="pt-BR" dirty="0"/>
              <a:t> </a:t>
            </a:r>
            <a:r>
              <a:rPr lang="pt-BR" sz="2000" dirty="0"/>
              <a:t>(do inglês R-O-A-M – </a:t>
            </a:r>
            <a:r>
              <a:rPr lang="pt-BR" sz="2000" dirty="0" err="1"/>
              <a:t>rights</a:t>
            </a:r>
            <a:r>
              <a:rPr lang="pt-BR" sz="2000" dirty="0"/>
              <a:t>, </a:t>
            </a:r>
            <a:r>
              <a:rPr lang="pt-BR" sz="2000" dirty="0" err="1"/>
              <a:t>openess</a:t>
            </a:r>
            <a:r>
              <a:rPr lang="pt-BR" sz="2000" dirty="0"/>
              <a:t>, </a:t>
            </a:r>
            <a:r>
              <a:rPr lang="pt-BR" sz="2000" dirty="0" err="1"/>
              <a:t>accessibility</a:t>
            </a:r>
            <a:r>
              <a:rPr lang="pt-BR" sz="2000" dirty="0"/>
              <a:t> </a:t>
            </a:r>
            <a:r>
              <a:rPr lang="pt-BR" sz="2000" dirty="0" err="1"/>
              <a:t>and</a:t>
            </a:r>
            <a:r>
              <a:rPr lang="pt-BR" sz="2000" dirty="0"/>
              <a:t> </a:t>
            </a:r>
            <a:r>
              <a:rPr lang="pt-BR" sz="2000" dirty="0" err="1"/>
              <a:t>multi-stakeholder</a:t>
            </a:r>
            <a:r>
              <a:rPr lang="pt-BR" sz="2000" dirty="0"/>
              <a:t>).</a:t>
            </a:r>
          </a:p>
          <a:p>
            <a:r>
              <a:rPr lang="pt-BR" dirty="0"/>
              <a:t>O presente estudo centrou-se nas quatro pedras angulares da Internet e, portanto, fez uso dos princípios DAAM como referencial teórico para avaliar a situação de cada pedra </a:t>
            </a:r>
            <a:r>
              <a:rPr lang="pt-BR" dirty="0" smtClean="0"/>
              <a:t>angular (questiona </a:t>
            </a:r>
            <a:r>
              <a:rPr lang="pt-BR" dirty="0"/>
              <a:t>se e como seu desenvolvimento está alinhado com os quatro princípios </a:t>
            </a:r>
            <a:r>
              <a:rPr lang="pt-BR" dirty="0" smtClean="0"/>
              <a:t>DAAM) </a:t>
            </a:r>
            <a:r>
              <a:rPr lang="pt-BR" dirty="0">
                <a:hlinkClick r:id="rId2"/>
              </a:rPr>
              <a:t>http://</a:t>
            </a:r>
            <a:r>
              <a:rPr lang="pt-BR" dirty="0" smtClean="0">
                <a:hlinkClick r:id="rId2"/>
              </a:rPr>
              <a:t>unesdoc.unesco.org/images/0026/002607/260742POR.pdf</a:t>
            </a:r>
            <a:endParaRPr lang="pt-BR" dirty="0" smtClean="0"/>
          </a:p>
          <a:p>
            <a:pPr marL="0" indent="0">
              <a:buNone/>
            </a:pPr>
            <a:endParaRPr lang="pt-BR" dirty="0"/>
          </a:p>
          <a:p>
            <a:endParaRPr lang="pt-BR" dirty="0"/>
          </a:p>
        </p:txBody>
      </p:sp>
    </p:spTree>
    <p:extLst>
      <p:ext uri="{BB962C8B-B14F-4D97-AF65-F5344CB8AC3E}">
        <p14:creationId xmlns:p14="http://schemas.microsoft.com/office/powerpoint/2010/main" val="1258741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1632442"/>
          </a:xfrm>
        </p:spPr>
        <p:txBody>
          <a:bodyPr>
            <a:normAutofit fontScale="90000"/>
          </a:bodyPr>
          <a:lstStyle/>
          <a:p>
            <a:pPr algn="ctr"/>
            <a:r>
              <a:rPr lang="pt-BR" sz="3600" dirty="0"/>
              <a:t>As pedras angulares para a promoção de sociedades do conhecimento </a:t>
            </a:r>
            <a:r>
              <a:rPr lang="pt-BR" sz="3600" dirty="0" smtClean="0"/>
              <a:t>inclusivas:</a:t>
            </a:r>
            <a:r>
              <a:rPr lang="pt-BR" sz="4000" dirty="0" smtClean="0"/>
              <a:t> </a:t>
            </a:r>
            <a:r>
              <a:rPr lang="pt-BR" sz="2700" dirty="0" smtClean="0"/>
              <a:t>acesso </a:t>
            </a:r>
            <a:r>
              <a:rPr lang="pt-BR" sz="2700" dirty="0"/>
              <a:t>à informação e ao conhecimento, liberdade de expressão e ética na Internet </a:t>
            </a:r>
            <a:r>
              <a:rPr lang="pt-BR" sz="2700" dirty="0" smtClean="0"/>
              <a:t>global</a:t>
            </a:r>
            <a:r>
              <a:rPr lang="pt-BR" sz="3100" dirty="0" smtClean="0"/>
              <a:t/>
            </a:r>
            <a:br>
              <a:rPr lang="pt-BR" sz="3100" dirty="0" smtClean="0"/>
            </a:br>
            <a:r>
              <a:rPr lang="pt-BR" sz="3100" dirty="0" smtClean="0">
                <a:solidFill>
                  <a:srgbClr val="C00000"/>
                </a:solidFill>
              </a:rPr>
              <a:t>UNESCO</a:t>
            </a:r>
            <a:endParaRPr lang="pt-BR" sz="3100" dirty="0">
              <a:solidFill>
                <a:srgbClr val="C00000"/>
              </a:solidFill>
            </a:endParaRPr>
          </a:p>
        </p:txBody>
      </p:sp>
      <p:sp>
        <p:nvSpPr>
          <p:cNvPr id="3" name="Espaço Reservado para Conteúdo 2"/>
          <p:cNvSpPr>
            <a:spLocks noGrp="1"/>
          </p:cNvSpPr>
          <p:nvPr>
            <p:ph idx="1"/>
          </p:nvPr>
        </p:nvSpPr>
        <p:spPr/>
        <p:txBody>
          <a:bodyPr>
            <a:normAutofit lnSpcReduction="10000"/>
          </a:bodyPr>
          <a:lstStyle/>
          <a:p>
            <a:r>
              <a:rPr lang="pt-BR" dirty="0">
                <a:solidFill>
                  <a:srgbClr val="C00000"/>
                </a:solidFill>
              </a:rPr>
              <a:t>A</a:t>
            </a:r>
            <a:r>
              <a:rPr lang="pt-BR" dirty="0" smtClean="0">
                <a:solidFill>
                  <a:srgbClr val="C00000"/>
                </a:solidFill>
              </a:rPr>
              <a:t>cesso </a:t>
            </a:r>
            <a:r>
              <a:rPr lang="pt-BR" dirty="0">
                <a:solidFill>
                  <a:srgbClr val="C00000"/>
                </a:solidFill>
              </a:rPr>
              <a:t>à informação e ao conhecimento; liberdade de expressão; privacidade; e normas e comportamentos éticos online</a:t>
            </a:r>
            <a:r>
              <a:rPr lang="pt-BR" dirty="0" smtClean="0"/>
              <a:t>. </a:t>
            </a:r>
          </a:p>
          <a:p>
            <a:r>
              <a:rPr lang="pt-BR" dirty="0"/>
              <a:t>R</a:t>
            </a:r>
            <a:r>
              <a:rPr lang="pt-BR" dirty="0" smtClean="0"/>
              <a:t>elatório </a:t>
            </a:r>
            <a:r>
              <a:rPr lang="pt-BR" dirty="0"/>
              <a:t>avalia esses quatro campos enquanto pedras angulares necessárias para se construir uma Internet global livre e confiável que possibilite </a:t>
            </a:r>
            <a:r>
              <a:rPr lang="pt-BR" dirty="0">
                <a:solidFill>
                  <a:srgbClr val="C00000"/>
                </a:solidFill>
              </a:rPr>
              <a:t>Sociedades do Conhecimento inclusivas</a:t>
            </a:r>
            <a:r>
              <a:rPr lang="pt-BR" dirty="0"/>
              <a:t>. A metáfora da “pedra angular” refere-se ao elemento arquitetônico que é colocado no centro de um arco para que as outras pedras permaneçam no lugar. Ela é usada para transmitir a importância dessas quatro dimensões para a estruturação da Internet global</a:t>
            </a:r>
            <a:r>
              <a:rPr lang="pt-BR" dirty="0" smtClean="0"/>
              <a:t>.</a:t>
            </a:r>
            <a:endParaRPr lang="pt-BR" dirty="0"/>
          </a:p>
          <a:p>
            <a:r>
              <a:rPr lang="pt-BR" dirty="0"/>
              <a:t>Neste estudo, as quatro pedras angulares estão definidas de forma </a:t>
            </a:r>
            <a:r>
              <a:rPr lang="pt-BR" dirty="0" smtClean="0"/>
              <a:t>abrangente</a:t>
            </a:r>
            <a:r>
              <a:rPr lang="pt-BR" dirty="0"/>
              <a:t>:</a:t>
            </a:r>
          </a:p>
        </p:txBody>
      </p:sp>
    </p:spTree>
    <p:extLst>
      <p:ext uri="{BB962C8B-B14F-4D97-AF65-F5344CB8AC3E}">
        <p14:creationId xmlns:p14="http://schemas.microsoft.com/office/powerpoint/2010/main" val="3565239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1632442"/>
          </a:xfrm>
        </p:spPr>
        <p:txBody>
          <a:bodyPr>
            <a:normAutofit fontScale="90000"/>
          </a:bodyPr>
          <a:lstStyle/>
          <a:p>
            <a:pPr algn="ctr"/>
            <a:r>
              <a:rPr lang="pt-BR" sz="3600" dirty="0"/>
              <a:t>As pedras angulares para a promoção de sociedades do conhecimento </a:t>
            </a:r>
            <a:r>
              <a:rPr lang="pt-BR" sz="3600" dirty="0" smtClean="0"/>
              <a:t>inclusivas:</a:t>
            </a:r>
            <a:r>
              <a:rPr lang="pt-BR" sz="4000" dirty="0" smtClean="0"/>
              <a:t> </a:t>
            </a:r>
            <a:r>
              <a:rPr lang="pt-BR" sz="2700" dirty="0" smtClean="0"/>
              <a:t>acesso </a:t>
            </a:r>
            <a:r>
              <a:rPr lang="pt-BR" sz="2700" dirty="0"/>
              <a:t>à informação e ao conhecimento, liberdade de expressão e ética na Internet </a:t>
            </a:r>
            <a:r>
              <a:rPr lang="pt-BR" sz="2700" dirty="0" smtClean="0"/>
              <a:t>global</a:t>
            </a:r>
            <a:r>
              <a:rPr lang="pt-BR" sz="3100" dirty="0" smtClean="0"/>
              <a:t/>
            </a:r>
            <a:br>
              <a:rPr lang="pt-BR" sz="3100" dirty="0" smtClean="0"/>
            </a:br>
            <a:r>
              <a:rPr lang="pt-BR" sz="3100" dirty="0" smtClean="0">
                <a:solidFill>
                  <a:srgbClr val="C00000"/>
                </a:solidFill>
              </a:rPr>
              <a:t>UNESCO</a:t>
            </a:r>
            <a:endParaRPr lang="pt-BR" sz="3100" dirty="0">
              <a:solidFill>
                <a:srgbClr val="C00000"/>
              </a:solidFill>
            </a:endParaRPr>
          </a:p>
        </p:txBody>
      </p:sp>
      <p:sp>
        <p:nvSpPr>
          <p:cNvPr id="3" name="Espaço Reservado para Conteúdo 2"/>
          <p:cNvSpPr>
            <a:spLocks noGrp="1"/>
          </p:cNvSpPr>
          <p:nvPr>
            <p:ph idx="1"/>
          </p:nvPr>
        </p:nvSpPr>
        <p:spPr/>
        <p:txBody>
          <a:bodyPr>
            <a:normAutofit/>
          </a:bodyPr>
          <a:lstStyle/>
          <a:p>
            <a:endParaRPr lang="pt-BR" dirty="0" smtClean="0"/>
          </a:p>
          <a:p>
            <a:pPr marL="0" indent="0">
              <a:buNone/>
            </a:pPr>
            <a:r>
              <a:rPr lang="pt-BR" dirty="0" smtClean="0"/>
              <a:t>A</a:t>
            </a:r>
            <a:r>
              <a:rPr lang="pt-BR" dirty="0" smtClean="0">
                <a:solidFill>
                  <a:srgbClr val="C00000"/>
                </a:solidFill>
              </a:rPr>
              <a:t> LIBERDADE DE EXPRESSÃO </a:t>
            </a:r>
            <a:r>
              <a:rPr lang="pt-BR" dirty="0" smtClean="0"/>
              <a:t>implica </a:t>
            </a:r>
            <a:r>
              <a:rPr lang="pt-BR" dirty="0"/>
              <a:t>a capacidade de exprimir os próprios pontos de vista pela Internet de modo seguro, englobando desde o direito de usuários de Internet à liberdade de expressão online até a liberdade de imprensa e a segurança de jornalistas, </a:t>
            </a:r>
            <a:r>
              <a:rPr lang="pt-BR" dirty="0" err="1"/>
              <a:t>blogueiros</a:t>
            </a:r>
            <a:r>
              <a:rPr lang="pt-BR" dirty="0"/>
              <a:t> e defensores dos direitos humanos, assim como políticas que fomentem o intercâmbio aberto de opiniões e o respeito pelo direito à livre expressão online. </a:t>
            </a:r>
          </a:p>
          <a:p>
            <a:endParaRPr lang="pt-BR" dirty="0"/>
          </a:p>
        </p:txBody>
      </p:sp>
    </p:spTree>
    <p:extLst>
      <p:ext uri="{BB962C8B-B14F-4D97-AF65-F5344CB8AC3E}">
        <p14:creationId xmlns:p14="http://schemas.microsoft.com/office/powerpoint/2010/main" val="1237188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1632442"/>
          </a:xfrm>
        </p:spPr>
        <p:txBody>
          <a:bodyPr>
            <a:normAutofit fontScale="90000"/>
          </a:bodyPr>
          <a:lstStyle/>
          <a:p>
            <a:pPr algn="ctr"/>
            <a:r>
              <a:rPr lang="pt-BR" sz="3600" dirty="0"/>
              <a:t>As pedras angulares para a promoção de sociedades do conhecimento </a:t>
            </a:r>
            <a:r>
              <a:rPr lang="pt-BR" sz="3600" dirty="0" smtClean="0"/>
              <a:t>inclusivas:</a:t>
            </a:r>
            <a:r>
              <a:rPr lang="pt-BR" sz="4000" dirty="0" smtClean="0"/>
              <a:t> </a:t>
            </a:r>
            <a:r>
              <a:rPr lang="pt-BR" sz="2700" dirty="0" smtClean="0"/>
              <a:t>acesso </a:t>
            </a:r>
            <a:r>
              <a:rPr lang="pt-BR" sz="2700" dirty="0"/>
              <a:t>à informação e ao conhecimento, liberdade de expressão e ética na Internet </a:t>
            </a:r>
            <a:r>
              <a:rPr lang="pt-BR" sz="2700" dirty="0" smtClean="0"/>
              <a:t>global</a:t>
            </a:r>
            <a:r>
              <a:rPr lang="pt-BR" sz="3100" dirty="0" smtClean="0"/>
              <a:t/>
            </a:r>
            <a:br>
              <a:rPr lang="pt-BR" sz="3100" dirty="0" smtClean="0"/>
            </a:br>
            <a:r>
              <a:rPr lang="pt-BR" sz="3100" dirty="0" smtClean="0">
                <a:solidFill>
                  <a:srgbClr val="C00000"/>
                </a:solidFill>
              </a:rPr>
              <a:t>UNESCO</a:t>
            </a:r>
            <a:endParaRPr lang="pt-BR" sz="3100" dirty="0">
              <a:solidFill>
                <a:srgbClr val="C00000"/>
              </a:solidFill>
            </a:endParaRPr>
          </a:p>
        </p:txBody>
      </p:sp>
      <p:sp>
        <p:nvSpPr>
          <p:cNvPr id="3" name="Espaço Reservado para Conteúdo 2"/>
          <p:cNvSpPr>
            <a:spLocks noGrp="1"/>
          </p:cNvSpPr>
          <p:nvPr>
            <p:ph idx="1"/>
          </p:nvPr>
        </p:nvSpPr>
        <p:spPr/>
        <p:txBody>
          <a:bodyPr>
            <a:normAutofit/>
          </a:bodyPr>
          <a:lstStyle/>
          <a:p>
            <a:pPr marL="0" indent="0">
              <a:buNone/>
            </a:pPr>
            <a:endParaRPr lang="pt-BR" dirty="0" smtClean="0"/>
          </a:p>
          <a:p>
            <a:pPr marL="0" indent="0">
              <a:buNone/>
            </a:pPr>
            <a:r>
              <a:rPr lang="pt-BR" dirty="0" smtClean="0"/>
              <a:t>A </a:t>
            </a:r>
            <a:r>
              <a:rPr lang="pt-BR" dirty="0" smtClean="0">
                <a:solidFill>
                  <a:srgbClr val="C00000"/>
                </a:solidFill>
              </a:rPr>
              <a:t>PRIVACIDADE</a:t>
            </a:r>
            <a:r>
              <a:rPr lang="pt-BR" dirty="0" smtClean="0"/>
              <a:t> </a:t>
            </a:r>
            <a:r>
              <a:rPr lang="pt-BR" dirty="0"/>
              <a:t>refere-se, de maneira ampla, às práticas e políticas de Internet que respeitam o direito dos indivíduos de terem uma expectativa razoável de possuírem seu espaço pessoal e controlarem o acesso às informações pessoais. </a:t>
            </a:r>
            <a:r>
              <a:rPr lang="pt-BR" dirty="0" smtClean="0"/>
              <a:t>A </a:t>
            </a:r>
            <a:r>
              <a:rPr lang="pt-BR" dirty="0"/>
              <a:t>privacidade deve ser protegida de maneira conciliada com a promoção da abertura e transparência, bem como reconhecendo que a privacidade e sua proteção são bases da liberdade de expressão e confiança na Internet e, portanto, da sua maior utilização para o desenvolvimento social e econômico.</a:t>
            </a:r>
          </a:p>
          <a:p>
            <a:pPr marL="0" indent="0">
              <a:buNone/>
            </a:pPr>
            <a:endParaRPr lang="pt-BR" dirty="0"/>
          </a:p>
        </p:txBody>
      </p:sp>
    </p:spTree>
    <p:extLst>
      <p:ext uri="{BB962C8B-B14F-4D97-AF65-F5344CB8AC3E}">
        <p14:creationId xmlns:p14="http://schemas.microsoft.com/office/powerpoint/2010/main" val="637604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1632442"/>
          </a:xfrm>
        </p:spPr>
        <p:txBody>
          <a:bodyPr>
            <a:normAutofit fontScale="90000"/>
          </a:bodyPr>
          <a:lstStyle/>
          <a:p>
            <a:pPr algn="ctr"/>
            <a:r>
              <a:rPr lang="pt-BR" sz="3600" dirty="0"/>
              <a:t>As pedras angulares para a promoção de sociedades do conhecimento </a:t>
            </a:r>
            <a:r>
              <a:rPr lang="pt-BR" sz="3600" dirty="0" smtClean="0"/>
              <a:t>inclusivas:</a:t>
            </a:r>
            <a:r>
              <a:rPr lang="pt-BR" sz="4000" dirty="0" smtClean="0"/>
              <a:t> </a:t>
            </a:r>
            <a:r>
              <a:rPr lang="pt-BR" sz="2700" dirty="0" smtClean="0"/>
              <a:t>acesso </a:t>
            </a:r>
            <a:r>
              <a:rPr lang="pt-BR" sz="2700" dirty="0"/>
              <a:t>à informação e ao conhecimento, liberdade de expressão e ética na Internet </a:t>
            </a:r>
            <a:r>
              <a:rPr lang="pt-BR" sz="2700" dirty="0" smtClean="0"/>
              <a:t>global</a:t>
            </a:r>
            <a:r>
              <a:rPr lang="pt-BR" sz="3100" dirty="0" smtClean="0"/>
              <a:t/>
            </a:r>
            <a:br>
              <a:rPr lang="pt-BR" sz="3100" dirty="0" smtClean="0"/>
            </a:br>
            <a:r>
              <a:rPr lang="pt-BR" sz="3100" dirty="0" smtClean="0">
                <a:solidFill>
                  <a:srgbClr val="C00000"/>
                </a:solidFill>
              </a:rPr>
              <a:t>UNESCO</a:t>
            </a:r>
            <a:endParaRPr lang="pt-BR" sz="3100" dirty="0">
              <a:solidFill>
                <a:srgbClr val="C00000"/>
              </a:solidFill>
            </a:endParaRPr>
          </a:p>
        </p:txBody>
      </p:sp>
      <p:sp>
        <p:nvSpPr>
          <p:cNvPr id="3" name="Espaço Reservado para Conteúdo 2"/>
          <p:cNvSpPr>
            <a:spLocks noGrp="1"/>
          </p:cNvSpPr>
          <p:nvPr>
            <p:ph idx="1"/>
          </p:nvPr>
        </p:nvSpPr>
        <p:spPr/>
        <p:txBody>
          <a:bodyPr>
            <a:normAutofit/>
          </a:bodyPr>
          <a:lstStyle/>
          <a:p>
            <a:r>
              <a:rPr lang="pt-BR" dirty="0"/>
              <a:t>A</a:t>
            </a:r>
            <a:r>
              <a:rPr lang="pt-BR" dirty="0" smtClean="0"/>
              <a:t> </a:t>
            </a:r>
            <a:r>
              <a:rPr lang="pt-BR" dirty="0" smtClean="0">
                <a:solidFill>
                  <a:srgbClr val="C00000"/>
                </a:solidFill>
              </a:rPr>
              <a:t>ÉTICA</a:t>
            </a:r>
            <a:r>
              <a:rPr lang="pt-BR" dirty="0" smtClean="0"/>
              <a:t> </a:t>
            </a:r>
            <a:r>
              <a:rPr lang="pt-BR" dirty="0"/>
              <a:t>considera se as normas, regras e os procedimentos que regem o comportamento online e o desenho da Internet e das mídias digitais afins estão baseados em princípios éticos ancorados nos direitos humanos e voltados à proteção da dignidade e segurança dos indivíduos no ciberespaço, assim, promovendo a acessibilidade, abertura e inclusão na Internet. Por exemplo, o uso da Internet deve ser sensível a considerações éticas, como a não discriminação baseada em gênero, idade ou deficiência; ademais, deve ser moldado pela ética, em vez de ser usado para justificar práticas e políticas de forma retrospectiva, focando na intencionalidade das ações, assim como nos resultados das políticas e práticas de </a:t>
            </a:r>
            <a:r>
              <a:rPr lang="pt-BR" dirty="0" smtClean="0"/>
              <a:t>Internet.</a:t>
            </a:r>
            <a:endParaRPr lang="pt-BR" dirty="0"/>
          </a:p>
          <a:p>
            <a:endParaRPr lang="pt-BR" dirty="0"/>
          </a:p>
        </p:txBody>
      </p:sp>
    </p:spTree>
    <p:extLst>
      <p:ext uri="{BB962C8B-B14F-4D97-AF65-F5344CB8AC3E}">
        <p14:creationId xmlns:p14="http://schemas.microsoft.com/office/powerpoint/2010/main" val="753786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800" dirty="0" err="1" smtClean="0"/>
              <a:t>Desafíos</a:t>
            </a:r>
            <a:r>
              <a:rPr lang="pt-BR" sz="2800" dirty="0" smtClean="0"/>
              <a:t> </a:t>
            </a:r>
            <a:r>
              <a:rPr lang="pt-BR" sz="2800" dirty="0" err="1" smtClean="0"/>
              <a:t>téoricos</a:t>
            </a:r>
            <a:r>
              <a:rPr lang="pt-BR" sz="2800" dirty="0" smtClean="0"/>
              <a:t> y </a:t>
            </a:r>
            <a:r>
              <a:rPr lang="pt-BR" sz="2800" dirty="0" err="1" smtClean="0"/>
              <a:t>prácticos</a:t>
            </a:r>
            <a:r>
              <a:rPr lang="pt-BR" sz="2800" dirty="0" smtClean="0"/>
              <a:t> de </a:t>
            </a:r>
            <a:r>
              <a:rPr lang="pt-BR" sz="2800" dirty="0" err="1" smtClean="0"/>
              <a:t>la</a:t>
            </a:r>
            <a:r>
              <a:rPr lang="pt-BR" sz="2800" dirty="0" smtClean="0"/>
              <a:t> ética intercultural de </a:t>
            </a:r>
            <a:r>
              <a:rPr lang="pt-BR" sz="2800" dirty="0" err="1" smtClean="0"/>
              <a:t>la</a:t>
            </a:r>
            <a:r>
              <a:rPr lang="pt-BR" sz="2800" dirty="0" smtClean="0"/>
              <a:t> </a:t>
            </a:r>
            <a:r>
              <a:rPr lang="pt-BR" sz="2800" dirty="0" err="1" smtClean="0"/>
              <a:t>información</a:t>
            </a:r>
            <a:r>
              <a:rPr lang="pt-BR" sz="2800" dirty="0" smtClean="0"/>
              <a:t/>
            </a:r>
            <a:br>
              <a:rPr lang="pt-BR" sz="2800" dirty="0" smtClean="0"/>
            </a:br>
            <a:r>
              <a:rPr lang="pt-BR" sz="2800" dirty="0" smtClean="0">
                <a:solidFill>
                  <a:srgbClr val="C00000"/>
                </a:solidFill>
              </a:rPr>
              <a:t>Rafael </a:t>
            </a:r>
            <a:r>
              <a:rPr lang="pt-BR" sz="2800" dirty="0" err="1" smtClean="0">
                <a:solidFill>
                  <a:srgbClr val="C00000"/>
                </a:solidFill>
              </a:rPr>
              <a:t>Capurro</a:t>
            </a:r>
            <a:endParaRPr lang="pt-BR" sz="2800" dirty="0">
              <a:solidFill>
                <a:srgbClr val="C00000"/>
              </a:solidFill>
            </a:endParaRPr>
          </a:p>
        </p:txBody>
      </p:sp>
      <p:sp>
        <p:nvSpPr>
          <p:cNvPr id="5" name="Rectangle 2"/>
          <p:cNvSpPr>
            <a:spLocks noGrp="1" noChangeArrowheads="1"/>
          </p:cNvSpPr>
          <p:nvPr>
            <p:ph idx="1"/>
          </p:nvPr>
        </p:nvSpPr>
        <p:spPr bwMode="auto">
          <a:xfrm>
            <a:off x="1159099" y="1733663"/>
            <a:ext cx="10194701"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pt-BR"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 el título de ética intercultural de la información (EII) me refiero a la relación entre normas morales </a:t>
            </a:r>
            <a:r>
              <a:rPr kumimoji="0" lang="es-ES" altLang="pt-BR"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universalizables</a:t>
            </a:r>
            <a:r>
              <a:rPr kumimoji="0" lang="es-ES" altLang="pt-BR"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 universalizadas y tradiciones morales locales. Un ejemplo de moral universalizada es la Declaración Universal de los Derechos Humanos que surge como respuesta a la catástrofe de la Segunda Guerra Mundial, pero que tiene raíces en el pensamiento del iluminismo, la Revolución Francesa, las constituciones republicanas etc.</a:t>
            </a:r>
            <a:br>
              <a:rPr kumimoji="0" lang="es-ES" altLang="pt-BR"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kumimoji="0" lang="es-ES" altLang="pt-BR"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br>
              <a:rPr kumimoji="0" lang="es-ES" altLang="pt-BR"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kumimoji="0" lang="es-ES" altLang="pt-BR"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 reflexión ética se mueve entre los polos de la universalización y la concreción en una situación singular. Discutir sobre, por ejemplo, el tema de la privacidad no es igual en una cultura que en otra y con un trasfondo histórico y cultural determinado, como lo expondré más adelante. Esto me parece evidente tanto a nivel individual como social</a:t>
            </a:r>
            <a:endParaRPr kumimoji="0" lang="es-ES" altLang="pt-BR"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3063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77500" lnSpcReduction="20000"/>
          </a:bodyPr>
          <a:lstStyle/>
          <a:p>
            <a:r>
              <a:rPr lang="pt-BR" dirty="0"/>
              <a:t>A </a:t>
            </a:r>
            <a:r>
              <a:rPr lang="pt-BR" dirty="0">
                <a:solidFill>
                  <a:srgbClr val="C00000"/>
                </a:solidFill>
              </a:rPr>
              <a:t>Internet</a:t>
            </a:r>
            <a:r>
              <a:rPr lang="pt-BR" dirty="0"/>
              <a:t> é definida de maneira ampla neste estudo de forma a incluir as tecnologias de informação e comunicação interconectadas, tal como a Web, as mídias sociais, a Internet móvel em desenvolvimento e a Internet das </a:t>
            </a:r>
            <a:r>
              <a:rPr lang="pt-BR" dirty="0" smtClean="0"/>
              <a:t>Coisas, </a:t>
            </a:r>
            <a:r>
              <a:rPr lang="pt-BR" dirty="0"/>
              <a:t>incluindo, por exemplo, a computação em nuvem, big data e robótica, cada vez mais centrais para tecnologias em rede. A biometria e outras tecnologias fundamentais para o desenvolvimento de aplicações em rede, como no caso de identificação e segurança pessoal, também se incluem nessa </a:t>
            </a:r>
            <a:r>
              <a:rPr lang="pt-BR" dirty="0" smtClean="0"/>
              <a:t>definição.</a:t>
            </a:r>
          </a:p>
          <a:p>
            <a:r>
              <a:rPr lang="pt-BR" dirty="0">
                <a:solidFill>
                  <a:srgbClr val="C00000"/>
                </a:solidFill>
              </a:rPr>
              <a:t>D</a:t>
            </a:r>
            <a:r>
              <a:rPr lang="pt-BR" dirty="0" smtClean="0">
                <a:solidFill>
                  <a:srgbClr val="C00000"/>
                </a:solidFill>
              </a:rPr>
              <a:t>esafios </a:t>
            </a:r>
            <a:r>
              <a:rPr lang="pt-BR" dirty="0">
                <a:solidFill>
                  <a:srgbClr val="C00000"/>
                </a:solidFill>
              </a:rPr>
              <a:t>crescem </a:t>
            </a:r>
            <a:r>
              <a:rPr lang="pt-BR" dirty="0"/>
              <a:t>à medida que mais pessoas no mundo passam a usar a Internet de forma mais central, fazendo com que ela seja, cada vez mais, uma infraestrutura essencial da vida cotidiana, do trabalho e da identidade em muitas partes do mundo</a:t>
            </a:r>
          </a:p>
          <a:p>
            <a:r>
              <a:rPr lang="pt-BR" dirty="0" smtClean="0"/>
              <a:t>Todos </a:t>
            </a:r>
            <a:r>
              <a:rPr lang="pt-BR" dirty="0"/>
              <a:t>estão preocupados com o fato de que as </a:t>
            </a:r>
            <a:r>
              <a:rPr lang="pt-BR" dirty="0">
                <a:solidFill>
                  <a:srgbClr val="C00000"/>
                </a:solidFill>
              </a:rPr>
              <a:t>políticas e as práticas </a:t>
            </a:r>
            <a:r>
              <a:rPr lang="pt-BR" dirty="0"/>
              <a:t>que regem a Internet podem minar os princípios e propósitos percebidos como fundamentais, tanto com respeito àqueles centrados na liberdade de expressão como na privacidade da informação pessoal ou na conduta ética, tanto nas consequências imediatas como as de longo prazo.</a:t>
            </a:r>
          </a:p>
          <a:p>
            <a:endParaRPr lang="pt-BR" dirty="0"/>
          </a:p>
        </p:txBody>
      </p:sp>
    </p:spTree>
    <p:extLst>
      <p:ext uri="{BB962C8B-B14F-4D97-AF65-F5344CB8AC3E}">
        <p14:creationId xmlns:p14="http://schemas.microsoft.com/office/powerpoint/2010/main" val="1665857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smtClean="0"/>
              <a:t>1.</a:t>
            </a:r>
          </a:p>
          <a:p>
            <a:r>
              <a:rPr lang="pt-BR" dirty="0" smtClean="0"/>
              <a:t>O</a:t>
            </a:r>
            <a:r>
              <a:rPr lang="pt-BR" b="1" dirty="0" smtClean="0"/>
              <a:t> </a:t>
            </a:r>
            <a:r>
              <a:rPr lang="pt-BR" dirty="0">
                <a:solidFill>
                  <a:srgbClr val="C00000"/>
                </a:solidFill>
              </a:rPr>
              <a:t>acesso à informação e ao conhecimento </a:t>
            </a:r>
            <a:r>
              <a:rPr lang="pt-BR" dirty="0"/>
              <a:t>é um pré-requisito básico para se construir Sociedades do Conhecimento inclusivas com fortes bases para a paz duradoura e o desenvolvimento sustentável. À medida que as pessoas se comunicam, fazem transações bancárias, compram, aprendem, exercem seus direitos e obtêm serviços públicos online, as restrições para o uso da Internet passam a ser para a sociedade em geral. Dessa maneira, o acesso à Internet e às mídias digitais associadas tem se tornado um fator crítico para viabilizar e concretizar os </a:t>
            </a:r>
            <a:r>
              <a:rPr lang="pt-BR" dirty="0">
                <a:solidFill>
                  <a:srgbClr val="C00000"/>
                </a:solidFill>
              </a:rPr>
              <a:t>direitos humanos</a:t>
            </a:r>
            <a:r>
              <a:rPr lang="pt-BR" dirty="0"/>
              <a:t>, dando maior urgência e importância à eliminação de barreiras discriminatórias e impedimentos técnicos para o acesso à Internet e sua acessibilidade para pessoas de diferentes contextos, habilidades e competências. Isso é de especial relevância para o processo do desenvolvimento e da implementação dos Objetivos de Desenvolvimento Sustentável</a:t>
            </a:r>
            <a:r>
              <a:rPr lang="pt-BR" dirty="0" smtClean="0"/>
              <a:t>.</a:t>
            </a:r>
            <a:r>
              <a:rPr lang="pt-BR" dirty="0"/>
              <a:t> </a:t>
            </a:r>
            <a:endParaRPr lang="pt-BR" dirty="0" smtClean="0"/>
          </a:p>
          <a:p>
            <a:r>
              <a:rPr lang="pt-BR" dirty="0" smtClean="0"/>
              <a:t>O </a:t>
            </a:r>
            <a:r>
              <a:rPr lang="pt-BR" dirty="0"/>
              <a:t>acesso também está relacionado ao </a:t>
            </a:r>
            <a:r>
              <a:rPr lang="pt-BR" dirty="0">
                <a:solidFill>
                  <a:srgbClr val="C00000"/>
                </a:solidFill>
              </a:rPr>
              <a:t>artigo 19 da Declaração Universal dos Direitos </a:t>
            </a:r>
            <a:r>
              <a:rPr lang="pt-BR" dirty="0" smtClean="0">
                <a:solidFill>
                  <a:srgbClr val="C00000"/>
                </a:solidFill>
              </a:rPr>
              <a:t>Humanos</a:t>
            </a:r>
            <a:r>
              <a:rPr lang="pt-BR" dirty="0" smtClean="0"/>
              <a:t>, </a:t>
            </a:r>
            <a:r>
              <a:rPr lang="pt-BR" dirty="0"/>
              <a:t>que estabelece que o direito à liberdade de expressão inclui a liberdade de buscar e receber informações e ideias por qualquer meio, independentemente de </a:t>
            </a:r>
            <a:r>
              <a:rPr lang="pt-BR" dirty="0" smtClean="0"/>
              <a:t>fronteiras.</a:t>
            </a:r>
          </a:p>
          <a:p>
            <a:endParaRPr lang="pt-BR" dirty="0"/>
          </a:p>
          <a:p>
            <a:endParaRPr lang="pt-BR" dirty="0"/>
          </a:p>
        </p:txBody>
      </p:sp>
    </p:spTree>
    <p:extLst>
      <p:ext uri="{BB962C8B-B14F-4D97-AF65-F5344CB8AC3E}">
        <p14:creationId xmlns:p14="http://schemas.microsoft.com/office/powerpoint/2010/main" val="209851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92500" lnSpcReduction="10000"/>
          </a:bodyPr>
          <a:lstStyle/>
          <a:p>
            <a:r>
              <a:rPr lang="pt-BR" dirty="0"/>
              <a:t>A</a:t>
            </a:r>
            <a:r>
              <a:rPr lang="pt-BR" dirty="0" smtClean="0"/>
              <a:t> </a:t>
            </a:r>
            <a:r>
              <a:rPr lang="pt-BR" dirty="0"/>
              <a:t>noção de </a:t>
            </a:r>
            <a:r>
              <a:rPr lang="pt-BR" dirty="0">
                <a:solidFill>
                  <a:srgbClr val="C00000"/>
                </a:solidFill>
              </a:rPr>
              <a:t>acesso à informação </a:t>
            </a:r>
            <a:r>
              <a:rPr lang="pt-BR" dirty="0"/>
              <a:t>tem obtido ampla ressonância, abordando assuntos como: o acesso a conhecimentos científicos, indígenas e tradicionais; a preservação do patrimônio digital; o respeito à diversidade cultural e linguística, tal como a promoção de conteúdo local em idiomas acessíveis; acesso a uma educação de qualidade para todos, incluindo a educação ao longo da vida e e-</a:t>
            </a:r>
            <a:r>
              <a:rPr lang="pt-BR" dirty="0" err="1"/>
              <a:t>learning</a:t>
            </a:r>
            <a:r>
              <a:rPr lang="pt-BR" dirty="0"/>
              <a:t>; e a promoção da inclusão social online, o que abrange tratar de desigualdades de habilidade, educação, gênero, idade, raça, etnia e acessibilidade por pessoas com deficiência. </a:t>
            </a:r>
            <a:endParaRPr lang="pt-BR" dirty="0" smtClean="0"/>
          </a:p>
          <a:p>
            <a:r>
              <a:rPr lang="pt-BR" dirty="0"/>
              <a:t>L</a:t>
            </a:r>
            <a:r>
              <a:rPr lang="pt-BR" dirty="0" smtClean="0"/>
              <a:t>icenças abertas.</a:t>
            </a:r>
          </a:p>
          <a:p>
            <a:r>
              <a:rPr lang="pt-BR" dirty="0" smtClean="0"/>
              <a:t>Cuidados com os conhecimentos e expressões culturais tradicionais.</a:t>
            </a:r>
          </a:p>
          <a:p>
            <a:r>
              <a:rPr lang="pt-BR" dirty="0" smtClean="0"/>
              <a:t>Expandir </a:t>
            </a:r>
            <a:r>
              <a:rPr lang="pt-BR" dirty="0"/>
              <a:t>o acesso confiável e economicamente </a:t>
            </a:r>
            <a:r>
              <a:rPr lang="pt-BR" dirty="0" smtClean="0"/>
              <a:t>acessível.</a:t>
            </a:r>
            <a:endParaRPr lang="pt-BR" dirty="0"/>
          </a:p>
        </p:txBody>
      </p:sp>
    </p:spTree>
    <p:extLst>
      <p:ext uri="{BB962C8B-B14F-4D97-AF65-F5344CB8AC3E}">
        <p14:creationId xmlns:p14="http://schemas.microsoft.com/office/powerpoint/2010/main" val="235626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365125"/>
            <a:ext cx="10515600" cy="1325563"/>
          </a:xfrm>
        </p:spPr>
        <p:txBody>
          <a:bodyPr>
            <a:normAutofit fontScale="90000"/>
          </a:bodyPr>
          <a:lstStyle/>
          <a:p>
            <a:r>
              <a:rPr lang="pt-BR" altLang="pt-BR" sz="2200" dirty="0" smtClean="0"/>
              <a:t/>
            </a:r>
            <a:br>
              <a:rPr lang="pt-BR" altLang="pt-BR" sz="2200" dirty="0" smtClean="0"/>
            </a:br>
            <a:r>
              <a:rPr lang="pt-BR" altLang="pt-BR" sz="2200" dirty="0" smtClean="0"/>
              <a:t>Informação </a:t>
            </a:r>
            <a:r>
              <a:rPr lang="pt-BR" altLang="pt-BR" sz="2200" dirty="0"/>
              <a:t>e conhecimento  cruciais em todos os modos de desenvolvimento do capitalismo </a:t>
            </a:r>
            <a:r>
              <a:rPr lang="pt-BR" altLang="pt-BR" sz="2200" dirty="0">
                <a:cs typeface="Arial" panose="020B0604020202020204" pitchFamily="34" charset="0"/>
              </a:rPr>
              <a:t>→</a:t>
            </a:r>
            <a:r>
              <a:rPr lang="pt-BR" altLang="pt-BR" sz="2200" dirty="0"/>
              <a:t> século XX: informação e  conhecimento tornaram-se as principais fontes de produtividade e poder = diferença crucial em relação aos momentos anteriores</a:t>
            </a:r>
            <a:r>
              <a:rPr lang="pt-BR" altLang="pt-BR" dirty="0"/>
              <a:t/>
            </a:r>
            <a:br>
              <a:rPr lang="pt-BR" altLang="pt-BR" dirty="0"/>
            </a:br>
            <a:endParaRPr lang="pt-BR" altLang="pt-BR" dirty="0"/>
          </a:p>
        </p:txBody>
      </p:sp>
      <p:sp>
        <p:nvSpPr>
          <p:cNvPr id="8195" name="Rectangle 3"/>
          <p:cNvSpPr>
            <a:spLocks noGrp="1" noChangeArrowheads="1"/>
          </p:cNvSpPr>
          <p:nvPr>
            <p:ph type="body" idx="1"/>
          </p:nvPr>
        </p:nvSpPr>
        <p:spPr/>
        <p:txBody>
          <a:bodyPr>
            <a:normAutofit/>
          </a:bodyPr>
          <a:lstStyle/>
          <a:p>
            <a:r>
              <a:rPr lang="pt-BR" altLang="pt-BR" sz="2200" dirty="0" smtClean="0"/>
              <a:t>Tempo atual definido em termos de sua relação com a informação e o conhecimento.</a:t>
            </a:r>
          </a:p>
          <a:p>
            <a:r>
              <a:rPr lang="pt-BR" altLang="pt-BR" sz="2200" dirty="0" smtClean="0"/>
              <a:t>Informação </a:t>
            </a:r>
            <a:r>
              <a:rPr lang="pt-BR" altLang="pt-BR" sz="2200" dirty="0"/>
              <a:t>e conhecimento </a:t>
            </a:r>
            <a:r>
              <a:rPr lang="pt-BR" altLang="pt-BR" sz="2200" dirty="0">
                <a:solidFill>
                  <a:srgbClr val="C00000"/>
                </a:solidFill>
              </a:rPr>
              <a:t>como princípios ordenadores </a:t>
            </a:r>
            <a:r>
              <a:rPr lang="pt-BR" altLang="pt-BR" sz="2200" dirty="0"/>
              <a:t>de um novo modo de desenvolvimento que dá nova face ao capitalismo.</a:t>
            </a:r>
          </a:p>
          <a:p>
            <a:r>
              <a:rPr lang="pt-BR" altLang="pt-BR" sz="2200" dirty="0"/>
              <a:t>Fonte de produtividade acha-se na tecnologia de geração de conhecimentos, de processamento de informação e da comunicação de símbolos.</a:t>
            </a:r>
          </a:p>
          <a:p>
            <a:pPr marL="0" indent="0">
              <a:lnSpc>
                <a:spcPct val="90000"/>
              </a:lnSpc>
              <a:buNone/>
            </a:pPr>
            <a:endParaRPr lang="pt-BR" altLang="pt-BR" sz="2200" dirty="0" smtClean="0"/>
          </a:p>
          <a:p>
            <a:r>
              <a:rPr lang="pt-BR" altLang="pt-BR" sz="2200" dirty="0" err="1" smtClean="0"/>
              <a:t>Pós-industrialismo</a:t>
            </a:r>
            <a:r>
              <a:rPr lang="pt-BR" altLang="pt-BR" sz="2200" dirty="0"/>
              <a:t>: valorização do conhecimento e da informação na estrutura de </a:t>
            </a:r>
            <a:r>
              <a:rPr lang="pt-BR" altLang="pt-BR" sz="2200" dirty="0" smtClean="0"/>
              <a:t>poder, na desindustrialização do emprego: </a:t>
            </a:r>
            <a:r>
              <a:rPr lang="pt-BR" altLang="pt-BR" sz="2200" dirty="0"/>
              <a:t>deslocamento das forças produtivas do </a:t>
            </a:r>
            <a:r>
              <a:rPr lang="pt-BR" altLang="pt-BR" sz="2200" dirty="0">
                <a:solidFill>
                  <a:srgbClr val="C00000"/>
                </a:solidFill>
              </a:rPr>
              <a:t>‘fazer’ para o ‘saber’ </a:t>
            </a:r>
            <a:r>
              <a:rPr lang="pt-BR" altLang="pt-BR" sz="2200" dirty="0"/>
              <a:t>- aumento da produtividade do trabalho (apropriação planejada e sistemática do conhecimento ao fazer, aperfeiçoando ferramentas</a:t>
            </a:r>
            <a:r>
              <a:rPr lang="pt-BR" altLang="pt-BR" sz="2200" dirty="0" smtClean="0"/>
              <a:t>, processando </a:t>
            </a:r>
            <a:r>
              <a:rPr lang="pt-BR" altLang="pt-BR" sz="2200" dirty="0"/>
              <a:t>produtos e criando tecnologias) – da produção de bens para a de </a:t>
            </a:r>
            <a:r>
              <a:rPr lang="pt-BR" altLang="pt-BR" sz="2200" dirty="0" smtClean="0"/>
              <a:t>informação.</a:t>
            </a:r>
            <a:endParaRPr lang="pt-BR" altLang="pt-BR" sz="2200" dirty="0"/>
          </a:p>
        </p:txBody>
      </p:sp>
    </p:spTree>
    <p:extLst>
      <p:ext uri="{BB962C8B-B14F-4D97-AF65-F5344CB8AC3E}">
        <p14:creationId xmlns:p14="http://schemas.microsoft.com/office/powerpoint/2010/main" val="3305921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dirty="0">
                <a:solidFill>
                  <a:srgbClr val="C00000"/>
                </a:solidFill>
              </a:rPr>
              <a:t>Possíveis opções para ação futura para promover o acesso à informação e ao conhecimento</a:t>
            </a:r>
            <a:r>
              <a:rPr lang="pt-BR" dirty="0"/>
              <a:t>:</a:t>
            </a:r>
          </a:p>
          <a:p>
            <a:pPr marL="0" indent="0">
              <a:buNone/>
            </a:pPr>
            <a:r>
              <a:rPr lang="pt-BR" dirty="0"/>
              <a:t>● Promover acesso universal, aberto, economicamente acessível e livre à informação e ao conhecimento e reduzir a exclusão digital, incluindo as desigualdades de gênero, o incentivo a padrões abertos, o fomento à conscientização e o monitoramento do progresso. </a:t>
            </a:r>
          </a:p>
          <a:p>
            <a:pPr marL="0" indent="0">
              <a:buNone/>
            </a:pPr>
            <a:r>
              <a:rPr lang="pt-BR" dirty="0"/>
              <a:t>● Defender políticas de TIC que expandam o acesso, orientadas por princípios de governança que garantam abertura, transparência, </a:t>
            </a:r>
            <a:r>
              <a:rPr lang="pt-BR" dirty="0" err="1"/>
              <a:t>accountability</a:t>
            </a:r>
            <a:r>
              <a:rPr lang="pt-BR" dirty="0"/>
              <a:t>, </a:t>
            </a:r>
            <a:r>
              <a:rPr lang="pt-BR" dirty="0" err="1"/>
              <a:t>multilinguismo</a:t>
            </a:r>
            <a:r>
              <a:rPr lang="pt-BR" dirty="0"/>
              <a:t>, inclusão, igualdade de gênero e participação civil, incluindo jovens, pessoas com deficiência e grupos marginalizados e vulneráveis.</a:t>
            </a:r>
          </a:p>
          <a:p>
            <a:pPr marL="0" indent="0">
              <a:buNone/>
            </a:pPr>
            <a:r>
              <a:rPr lang="pt-BR" dirty="0" smtClean="0"/>
              <a:t>● </a:t>
            </a:r>
            <a:r>
              <a:rPr lang="pt-BR" dirty="0"/>
              <a:t>Apoiar abordagens inovadoras para facilitar o engajamento de cidadãos com o desenvolvimento, a implementação e o monitoramento dos Objetivos de Desenvolvimento Sustentável, como acordado na Assembleia Geral da ONU</a:t>
            </a:r>
            <a:r>
              <a:rPr lang="pt-BR" dirty="0" smtClean="0"/>
              <a:t>.</a:t>
            </a:r>
          </a:p>
          <a:p>
            <a:pPr marL="0" indent="0">
              <a:buNone/>
            </a:pPr>
            <a:r>
              <a:rPr lang="pt-BR" dirty="0" smtClean="0"/>
              <a:t>● </a:t>
            </a:r>
            <a:r>
              <a:rPr lang="pt-BR" dirty="0"/>
              <a:t>Promover o acesso universal à informação e ao conhecimento e às TIC ao incentivar a criação de instalações de acesso público e apoiar usuários de todos os tipos para que desenvolvam suas habilidades para usar a Internet como criadores e usuários de informação e conhecimento. </a:t>
            </a:r>
            <a:endParaRPr lang="pt-BR" dirty="0" smtClean="0"/>
          </a:p>
          <a:p>
            <a:pPr marL="0" indent="0">
              <a:buNone/>
            </a:pPr>
            <a:r>
              <a:rPr lang="pt-BR" dirty="0" smtClean="0"/>
              <a:t>● </a:t>
            </a:r>
            <a:r>
              <a:rPr lang="pt-BR" dirty="0"/>
              <a:t>Reafirmar a contribuição importante do acesso aberto a informações acadêmicas, científicas e jornalísticas, dados abertos governamentais e software livre e de código aberto para a construção de recursos de conhecimento aberto.</a:t>
            </a:r>
          </a:p>
          <a:p>
            <a:pPr marL="0" indent="0">
              <a:buNone/>
            </a:pPr>
            <a:r>
              <a:rPr lang="pt-BR" dirty="0" smtClean="0"/>
              <a:t>● </a:t>
            </a:r>
            <a:r>
              <a:rPr lang="pt-BR" dirty="0"/>
              <a:t>Explorar o potencial da Internet para a diversidade cultural.</a:t>
            </a:r>
          </a:p>
          <a:p>
            <a:endParaRPr lang="pt-BR" dirty="0"/>
          </a:p>
        </p:txBody>
      </p:sp>
    </p:spTree>
    <p:extLst>
      <p:ext uri="{BB962C8B-B14F-4D97-AF65-F5344CB8AC3E}">
        <p14:creationId xmlns:p14="http://schemas.microsoft.com/office/powerpoint/2010/main" val="394087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dirty="0" smtClean="0"/>
              <a:t>2. </a:t>
            </a:r>
            <a:r>
              <a:rPr lang="pt-BR" b="1" dirty="0" smtClean="0">
                <a:solidFill>
                  <a:srgbClr val="C00000"/>
                </a:solidFill>
              </a:rPr>
              <a:t>Liberdade </a:t>
            </a:r>
            <a:r>
              <a:rPr lang="pt-BR" b="1" dirty="0">
                <a:solidFill>
                  <a:srgbClr val="C00000"/>
                </a:solidFill>
              </a:rPr>
              <a:t>de expressão</a:t>
            </a:r>
            <a:r>
              <a:rPr lang="pt-BR" b="1" dirty="0"/>
              <a:t>. </a:t>
            </a:r>
            <a:r>
              <a:rPr lang="pt-BR" dirty="0" smtClean="0"/>
              <a:t> </a:t>
            </a:r>
          </a:p>
          <a:p>
            <a:r>
              <a:rPr lang="pt-BR" dirty="0"/>
              <a:t>D</a:t>
            </a:r>
            <a:r>
              <a:rPr lang="pt-BR" dirty="0" smtClean="0"/>
              <a:t>ifusão </a:t>
            </a:r>
            <a:r>
              <a:rPr lang="pt-BR" dirty="0"/>
              <a:t>mundial da Internet teve um impacto drástico no desenvolvimento da liberdade de expressão no século XXI. </a:t>
            </a:r>
            <a:endParaRPr lang="pt-BR" dirty="0" smtClean="0"/>
          </a:p>
          <a:p>
            <a:r>
              <a:rPr lang="pt-BR" dirty="0"/>
              <a:t>D</a:t>
            </a:r>
            <a:r>
              <a:rPr lang="pt-BR" dirty="0" smtClean="0"/>
              <a:t>eve </a:t>
            </a:r>
            <a:r>
              <a:rPr lang="pt-BR" dirty="0"/>
              <a:t>ser apoiada por políticas e práticas, e depende da confiança de que a Internet é um canal seguro para se expressar pontos de vista. Preocupações crescentes com a vigilância e filtro da Internet, por exemplo, têm evidenciado que a liberdade de expressão nesse espaço está se tornado cada vez mais problemática, exigindo esforços significativos para criar confiança na privacidade, segurança e autenticidade de informações e conhecimentos disponíveis online e proteger a segurança de jornalistas, usuários de mídias sociais e pessoas que transmitem informações e opiniões no mundo online, incluindo autores, editoras e emissoras digitais.</a:t>
            </a:r>
          </a:p>
          <a:p>
            <a:r>
              <a:rPr lang="pt-BR" dirty="0" smtClean="0"/>
              <a:t>DUDH: “</a:t>
            </a:r>
            <a:r>
              <a:rPr lang="pt-BR" dirty="0"/>
              <a:t>todo ser humano tem direito à liberdade de opinião e expressão”</a:t>
            </a:r>
          </a:p>
          <a:p>
            <a:r>
              <a:rPr lang="pt-BR" dirty="0"/>
              <a:t>Para a UNESCO, a liberdade de expressão se aplica, assim como os outros direitos, ao ciberespaço, e todas as pessoas devem poder exercer esse direito com segurança.</a:t>
            </a:r>
          </a:p>
          <a:p>
            <a:r>
              <a:rPr lang="pt-BR" dirty="0"/>
              <a:t>O direito à livre expressão inclui a liberdade de buscar e receber informações, uma dimensão abordada no capítulo anterior sobre acesso. </a:t>
            </a:r>
            <a:endParaRPr lang="pt-BR" dirty="0" smtClean="0"/>
          </a:p>
          <a:p>
            <a:r>
              <a:rPr lang="pt-BR" dirty="0"/>
              <a:t>D</a:t>
            </a:r>
            <a:r>
              <a:rPr lang="pt-BR" dirty="0" smtClean="0"/>
              <a:t>isseminação </a:t>
            </a:r>
            <a:r>
              <a:rPr lang="pt-BR" dirty="0"/>
              <a:t>de informações ao </a:t>
            </a:r>
            <a:r>
              <a:rPr lang="pt-BR" dirty="0" smtClean="0"/>
              <a:t>público: a </a:t>
            </a:r>
            <a:r>
              <a:rPr lang="pt-BR" dirty="0"/>
              <a:t>liberdade de imprensa, que depende de um sistema de meios de comunicação livre, plural e independente e que também defenda a segurança de quem exerce o jornalismo.</a:t>
            </a:r>
          </a:p>
          <a:p>
            <a:endParaRPr lang="pt-BR" dirty="0"/>
          </a:p>
        </p:txBody>
      </p:sp>
    </p:spTree>
    <p:extLst>
      <p:ext uri="{BB962C8B-B14F-4D97-AF65-F5344CB8AC3E}">
        <p14:creationId xmlns:p14="http://schemas.microsoft.com/office/powerpoint/2010/main" val="2292701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sz="2900" dirty="0">
                <a:solidFill>
                  <a:srgbClr val="C00000"/>
                </a:solidFill>
              </a:rPr>
              <a:t>Possíveis opções para ação futura para promover a liberdade de expressão</a:t>
            </a:r>
            <a:r>
              <a:rPr lang="pt-BR" sz="2900" dirty="0"/>
              <a:t>:</a:t>
            </a:r>
          </a:p>
          <a:p>
            <a:pPr marL="0" indent="0">
              <a:buNone/>
            </a:pPr>
            <a:r>
              <a:rPr lang="pt-BR" sz="2900" dirty="0"/>
              <a:t>● Incentivar Estados-membros e outros atores a protegerem, promoverem e implementarem o direito internacional dos direitos humanos sobre a liberdade de expressão e ao livre fluxo de informações e ideais na Internet. </a:t>
            </a:r>
            <a:endParaRPr lang="pt-BR" sz="2900" dirty="0" smtClean="0"/>
          </a:p>
          <a:p>
            <a:pPr marL="0" indent="0">
              <a:buNone/>
            </a:pPr>
            <a:r>
              <a:rPr lang="pt-BR" sz="2900" dirty="0" smtClean="0"/>
              <a:t>● </a:t>
            </a:r>
            <a:r>
              <a:rPr lang="pt-BR" sz="2900" dirty="0"/>
              <a:t>Reafirmar que a liberdade de expressão se aplica e deve ser respeitada tanto online como </a:t>
            </a:r>
            <a:r>
              <a:rPr lang="pt-BR" sz="2900" dirty="0" err="1"/>
              <a:t>offline</a:t>
            </a:r>
            <a:r>
              <a:rPr lang="pt-BR" sz="2900" dirty="0"/>
              <a:t>, de acordo com o artigo 19 da DUDH e o artigo 19 do Pacto Internacional sobre Direitos Civis e Políticos (PIDCP), segundo os quais qualquer limitação à liberdade de informação deve estar de acordo com o direito internacional dos direitos </a:t>
            </a:r>
            <a:r>
              <a:rPr lang="pt-BR" sz="2900" dirty="0" smtClean="0"/>
              <a:t>humanos.</a:t>
            </a:r>
          </a:p>
          <a:p>
            <a:pPr marL="0" indent="0">
              <a:buNone/>
            </a:pPr>
            <a:r>
              <a:rPr lang="pt-BR" sz="2900" dirty="0" smtClean="0"/>
              <a:t>● </a:t>
            </a:r>
            <a:r>
              <a:rPr lang="pt-BR" sz="2900" dirty="0"/>
              <a:t>Dar apoio para a </a:t>
            </a:r>
            <a:r>
              <a:rPr lang="pt-BR" sz="2900" dirty="0">
                <a:solidFill>
                  <a:srgbClr val="C00000"/>
                </a:solidFill>
              </a:rPr>
              <a:t>segurança de jornalistas, trabalhadores dos meios de comunicação e produtores de mídias sociais </a:t>
            </a:r>
            <a:r>
              <a:rPr lang="pt-BR" sz="2900" dirty="0"/>
              <a:t>que geram uma quantidade significativa de jornalismo e reafirmar a importância do Estado de direito para combater a impunidade em casos de ataques à liberdade de expressão e ao jornalismo, tanto dentro como fora da Internet. </a:t>
            </a:r>
          </a:p>
          <a:p>
            <a:pPr marL="0" indent="0">
              <a:buNone/>
            </a:pPr>
            <a:r>
              <a:rPr lang="pt-BR" sz="2900" dirty="0"/>
              <a:t>● Perceber a relevância para a Internet e das comunicações digitais da Convenção Internacional sobre os Direitos das Pessoas com </a:t>
            </a:r>
            <a:r>
              <a:rPr lang="pt-BR" sz="2900" dirty="0" smtClean="0"/>
              <a:t>Deficiência, da </a:t>
            </a:r>
            <a:r>
              <a:rPr lang="pt-BR" sz="2900" dirty="0"/>
              <a:t>Convenção sobre a Eliminação de Todas as Formas de Discriminação contra as </a:t>
            </a:r>
            <a:r>
              <a:rPr lang="pt-BR" sz="2900" dirty="0" smtClean="0"/>
              <a:t>Mulheres e do </a:t>
            </a:r>
            <a:r>
              <a:rPr lang="pt-BR" sz="2900" dirty="0"/>
              <a:t>trabalho do Escritório do Alto Comissariado para os Direitos Humanos no que se refere à proibição da </a:t>
            </a:r>
            <a:r>
              <a:rPr lang="pt-BR" sz="2900" i="1" dirty="0" err="1" smtClean="0"/>
              <a:t>advocacy</a:t>
            </a:r>
            <a:r>
              <a:rPr lang="pt-BR" sz="2900" dirty="0" smtClean="0"/>
              <a:t> </a:t>
            </a:r>
            <a:r>
              <a:rPr lang="pt-BR" sz="2900" dirty="0"/>
              <a:t>de ódio nacional, racial ou religioso, que constitui o incitamento à discriminação, hostilidade ou </a:t>
            </a:r>
            <a:r>
              <a:rPr lang="pt-BR" sz="2900" dirty="0" smtClean="0"/>
              <a:t>violência, </a:t>
            </a:r>
            <a:r>
              <a:rPr lang="pt-BR" sz="2900" dirty="0"/>
              <a:t>promover mecanismos educacionais e sociais para </a:t>
            </a:r>
            <a:r>
              <a:rPr lang="pt-BR" sz="2900" dirty="0">
                <a:solidFill>
                  <a:srgbClr val="C00000"/>
                </a:solidFill>
              </a:rPr>
              <a:t>combater o discurso de ódio online</a:t>
            </a:r>
            <a:r>
              <a:rPr lang="pt-BR" sz="2900" dirty="0"/>
              <a:t>, sem que seja usado para restringir a liberdade de expressão</a:t>
            </a:r>
            <a:r>
              <a:rPr lang="pt-BR" sz="2900" dirty="0" smtClean="0"/>
              <a:t>.</a:t>
            </a:r>
            <a:endParaRPr lang="pt-BR" sz="2900" dirty="0"/>
          </a:p>
        </p:txBody>
      </p:sp>
    </p:spTree>
    <p:extLst>
      <p:ext uri="{BB962C8B-B14F-4D97-AF65-F5344CB8AC3E}">
        <p14:creationId xmlns:p14="http://schemas.microsoft.com/office/powerpoint/2010/main" val="2804949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dirty="0" smtClean="0"/>
              <a:t>3. </a:t>
            </a:r>
            <a:r>
              <a:rPr lang="pt-BR" dirty="0" smtClean="0">
                <a:solidFill>
                  <a:srgbClr val="C00000"/>
                </a:solidFill>
              </a:rPr>
              <a:t>Privacidade</a:t>
            </a:r>
          </a:p>
          <a:p>
            <a:r>
              <a:rPr lang="pt-BR" dirty="0" smtClean="0"/>
              <a:t>Relacionada </a:t>
            </a:r>
            <a:r>
              <a:rPr lang="pt-BR" dirty="0"/>
              <a:t>a muitas questões distintas, </a:t>
            </a:r>
            <a:r>
              <a:rPr lang="pt-BR" dirty="0">
                <a:solidFill>
                  <a:srgbClr val="C00000"/>
                </a:solidFill>
              </a:rPr>
              <a:t>como a liberdade e habilidade de definir o espaço pessoal separado do espaço público; de se proteger de intromissões indesejadas; e de controlar o acesso ou a divulgação não autorizada de informações pessoais</a:t>
            </a:r>
            <a:r>
              <a:rPr lang="pt-BR" dirty="0"/>
              <a:t>. Esse direito também se encontra associado aos conceitos de identidade e confidencialidade, anonimato e dignidade humana. </a:t>
            </a:r>
            <a:endParaRPr lang="pt-BR" dirty="0" smtClean="0"/>
          </a:p>
          <a:p>
            <a:r>
              <a:rPr lang="pt-BR" dirty="0" smtClean="0"/>
              <a:t>Na </a:t>
            </a:r>
            <a:r>
              <a:rPr lang="pt-BR" dirty="0"/>
              <a:t>Internet, existem outros assuntos relacionados, desde a proteção de dados pessoais e propriedade intelectual até a mineração de dados e a </a:t>
            </a:r>
            <a:r>
              <a:rPr lang="pt-BR" dirty="0" err="1"/>
              <a:t>cibersegurança</a:t>
            </a:r>
            <a:r>
              <a:rPr lang="pt-BR" dirty="0"/>
              <a:t>. </a:t>
            </a:r>
            <a:endParaRPr lang="pt-BR" dirty="0" smtClean="0"/>
          </a:p>
          <a:p>
            <a:r>
              <a:rPr lang="pt-BR" dirty="0" smtClean="0"/>
              <a:t>Relacionada </a:t>
            </a:r>
            <a:r>
              <a:rPr lang="pt-BR" dirty="0"/>
              <a:t>à coleta, ao armazenamento, ao uso e à circulação de informações conceituadas, de forma variável, como “dados pessoais”, ou, às vezes, como “dados pessoais sensíveis”, tais como registros de saúde, que exigem formas mais eficientes de proteção e que se distinguem pela diferença do que é considerado “público” ou “proprietário” por sua natureza ou função. </a:t>
            </a:r>
            <a:endParaRPr lang="pt-BR" dirty="0" smtClean="0"/>
          </a:p>
          <a:p>
            <a:r>
              <a:rPr lang="pt-BR" dirty="0" smtClean="0"/>
              <a:t>Visto </a:t>
            </a:r>
            <a:r>
              <a:rPr lang="pt-BR" dirty="0"/>
              <a:t>que a Internet possibilita acesso global a dados, as questões internacionais levantadas por diferentes perspectivas culturais e legais sobre </a:t>
            </a:r>
            <a:r>
              <a:rPr lang="pt-BR" dirty="0">
                <a:solidFill>
                  <a:srgbClr val="C00000"/>
                </a:solidFill>
              </a:rPr>
              <a:t>o que é e o que não é a considerado privado </a:t>
            </a:r>
            <a:r>
              <a:rPr lang="pt-BR" dirty="0"/>
              <a:t>têm gerado maior complexidade nas abordagens políticas e técnicas nessa área. </a:t>
            </a:r>
            <a:endParaRPr lang="pt-BR" dirty="0" smtClean="0"/>
          </a:p>
          <a:p>
            <a:r>
              <a:rPr lang="pt-BR" dirty="0" smtClean="0"/>
              <a:t>Novas </a:t>
            </a:r>
            <a:r>
              <a:rPr lang="pt-BR" dirty="0"/>
              <a:t>fontes do chamado </a:t>
            </a:r>
            <a:r>
              <a:rPr lang="pt-BR" dirty="0">
                <a:solidFill>
                  <a:srgbClr val="C00000"/>
                </a:solidFill>
              </a:rPr>
              <a:t>big data </a:t>
            </a:r>
            <a:r>
              <a:rPr lang="pt-BR" dirty="0"/>
              <a:t>e da análise computacional, que conseguem gerar insights significativos a partir de informações antes consideradas decodificadas e anônimas, também têm trazido à tona novas questões sobre a vigilância governamental e industrial de indivíduos e da </a:t>
            </a:r>
            <a:r>
              <a:rPr lang="pt-BR" dirty="0" smtClean="0"/>
              <a:t>sociedade.</a:t>
            </a:r>
          </a:p>
          <a:p>
            <a:r>
              <a:rPr lang="pt-BR" dirty="0"/>
              <a:t>O artigo 12 da Declaração Universal dos Direitos Humanos afirma: Ninguém será sujeito à interferência em sua vida privada, em sua família, em seu lar ou em sua correspondência, nem a ataque à sua honra e reputação. Todo ser humano tem direito à proteção da lei contra tais interferências ou </a:t>
            </a:r>
            <a:r>
              <a:rPr lang="pt-BR" dirty="0" smtClean="0"/>
              <a:t>ataques.</a:t>
            </a:r>
            <a:endParaRPr lang="pt-BR" dirty="0"/>
          </a:p>
          <a:p>
            <a:endParaRPr lang="pt-BR" dirty="0"/>
          </a:p>
          <a:p>
            <a:pPr marL="0" indent="0">
              <a:buNone/>
            </a:pPr>
            <a:endParaRPr lang="pt-BR" dirty="0" smtClean="0">
              <a:solidFill>
                <a:srgbClr val="C00000"/>
              </a:solidFill>
            </a:endParaRPr>
          </a:p>
          <a:p>
            <a:endParaRPr lang="pt-BR" dirty="0"/>
          </a:p>
        </p:txBody>
      </p:sp>
    </p:spTree>
    <p:extLst>
      <p:ext uri="{BB962C8B-B14F-4D97-AF65-F5344CB8AC3E}">
        <p14:creationId xmlns:p14="http://schemas.microsoft.com/office/powerpoint/2010/main" val="407344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47500" lnSpcReduction="20000"/>
          </a:bodyPr>
          <a:lstStyle/>
          <a:p>
            <a:pPr marL="0" indent="0">
              <a:buNone/>
            </a:pPr>
            <a:r>
              <a:rPr lang="pt-BR" dirty="0">
                <a:solidFill>
                  <a:srgbClr val="C00000"/>
                </a:solidFill>
              </a:rPr>
              <a:t>As recomendações específicas relativas a pesquisas e legislações foram</a:t>
            </a:r>
            <a:r>
              <a:rPr lang="pt-BR" dirty="0"/>
              <a:t>: </a:t>
            </a:r>
            <a:endParaRPr lang="pt-BR" dirty="0" smtClean="0"/>
          </a:p>
          <a:p>
            <a:pPr marL="0" indent="0">
              <a:buNone/>
            </a:pPr>
            <a:r>
              <a:rPr lang="pt-BR" dirty="0" smtClean="0"/>
              <a:t>● </a:t>
            </a:r>
            <a:r>
              <a:rPr lang="pt-BR" dirty="0"/>
              <a:t>A proteção do anonimato. </a:t>
            </a:r>
            <a:endParaRPr lang="pt-BR" dirty="0" smtClean="0"/>
          </a:p>
          <a:p>
            <a:pPr marL="0" indent="0">
              <a:buNone/>
            </a:pPr>
            <a:r>
              <a:rPr lang="pt-BR" dirty="0" smtClean="0"/>
              <a:t>● </a:t>
            </a:r>
            <a:r>
              <a:rPr lang="pt-BR" dirty="0"/>
              <a:t>O desenvolvimento de regimes de propriedade e de proteção de dados. </a:t>
            </a:r>
            <a:endParaRPr lang="pt-BR" dirty="0" smtClean="0"/>
          </a:p>
          <a:p>
            <a:pPr marL="0" indent="0">
              <a:buNone/>
            </a:pPr>
            <a:r>
              <a:rPr lang="pt-BR" dirty="0" smtClean="0"/>
              <a:t>● </a:t>
            </a:r>
            <a:r>
              <a:rPr lang="pt-BR" dirty="0"/>
              <a:t>Clareza sobre como dados pessoais são definidos e como esses dados se relacionam tanto aos </a:t>
            </a:r>
            <a:r>
              <a:rPr lang="pt-BR" dirty="0" err="1"/>
              <a:t>metadados</a:t>
            </a:r>
            <a:r>
              <a:rPr lang="pt-BR" dirty="0"/>
              <a:t> como aos dados de </a:t>
            </a:r>
            <a:r>
              <a:rPr lang="pt-BR" dirty="0" err="1"/>
              <a:t>geolocalização</a:t>
            </a:r>
            <a:r>
              <a:rPr lang="pt-BR" dirty="0"/>
              <a:t>. </a:t>
            </a:r>
            <a:endParaRPr lang="pt-BR" dirty="0" smtClean="0"/>
          </a:p>
          <a:p>
            <a:pPr marL="0" indent="0">
              <a:buNone/>
            </a:pPr>
            <a:r>
              <a:rPr lang="pt-BR" dirty="0" smtClean="0"/>
              <a:t>● </a:t>
            </a:r>
            <a:r>
              <a:rPr lang="pt-BR" dirty="0"/>
              <a:t>A proibição de interferências ilegais ou arbitrárias no direito à privacidade. </a:t>
            </a:r>
            <a:endParaRPr lang="pt-BR" dirty="0" smtClean="0"/>
          </a:p>
          <a:p>
            <a:pPr marL="0" indent="0">
              <a:buNone/>
            </a:pPr>
            <a:r>
              <a:rPr lang="pt-BR" dirty="0" smtClean="0"/>
              <a:t>● </a:t>
            </a:r>
            <a:r>
              <a:rPr lang="pt-BR" dirty="0"/>
              <a:t>Uma legislação que identifique, limite e providencie recursos em caso de quebra de privacidade. </a:t>
            </a:r>
            <a:endParaRPr lang="pt-BR" dirty="0" smtClean="0"/>
          </a:p>
          <a:p>
            <a:pPr marL="0" indent="0">
              <a:buNone/>
            </a:pPr>
            <a:r>
              <a:rPr lang="pt-BR" dirty="0" smtClean="0"/>
              <a:t>● </a:t>
            </a:r>
            <a:r>
              <a:rPr lang="pt-BR" dirty="0"/>
              <a:t>Limites para o compartilhamento de dados por parte de governos e </a:t>
            </a:r>
            <a:r>
              <a:rPr lang="pt-BR" dirty="0" smtClean="0"/>
              <a:t>PSI (</a:t>
            </a:r>
            <a:r>
              <a:rPr lang="pt-BR" dirty="0" err="1"/>
              <a:t>Public</a:t>
            </a:r>
            <a:r>
              <a:rPr lang="pt-BR" dirty="0"/>
              <a:t> Services </a:t>
            </a:r>
            <a:r>
              <a:rPr lang="pt-BR" dirty="0" err="1" smtClean="0"/>
              <a:t>International</a:t>
            </a:r>
            <a:r>
              <a:rPr lang="pt-BR" dirty="0"/>
              <a:t>)</a:t>
            </a:r>
            <a:r>
              <a:rPr lang="pt-BR" dirty="0" smtClean="0"/>
              <a:t>. </a:t>
            </a:r>
          </a:p>
          <a:p>
            <a:pPr marL="0" indent="0">
              <a:buNone/>
            </a:pPr>
            <a:r>
              <a:rPr lang="pt-BR" dirty="0" smtClean="0"/>
              <a:t>● </a:t>
            </a:r>
            <a:r>
              <a:rPr lang="pt-BR" dirty="0"/>
              <a:t>A imposição de consequências para a violação da privacidade dos outros, tal como por meio da vigilância não autorizada. </a:t>
            </a:r>
            <a:endParaRPr lang="pt-BR" dirty="0" smtClean="0"/>
          </a:p>
          <a:p>
            <a:pPr marL="0" indent="0">
              <a:buNone/>
            </a:pPr>
            <a:r>
              <a:rPr lang="pt-BR" dirty="0" smtClean="0"/>
              <a:t>● </a:t>
            </a:r>
            <a:r>
              <a:rPr lang="pt-BR" dirty="0"/>
              <a:t>Transparência sobre o escopo das agências de </a:t>
            </a:r>
            <a:r>
              <a:rPr lang="pt-BR" dirty="0" err="1"/>
              <a:t>cibercrime</a:t>
            </a:r>
            <a:r>
              <a:rPr lang="pt-BR" dirty="0"/>
              <a:t> e </a:t>
            </a:r>
            <a:r>
              <a:rPr lang="pt-BR" dirty="0" err="1"/>
              <a:t>cibersegurança</a:t>
            </a:r>
            <a:r>
              <a:rPr lang="pt-BR" dirty="0"/>
              <a:t>, incluindo informações sobre a coleta e o uso de dados sobre cidadãos. </a:t>
            </a:r>
            <a:endParaRPr lang="pt-BR" dirty="0" smtClean="0"/>
          </a:p>
          <a:p>
            <a:pPr marL="0" indent="0">
              <a:buNone/>
            </a:pPr>
            <a:r>
              <a:rPr lang="pt-BR" dirty="0" smtClean="0"/>
              <a:t>● </a:t>
            </a:r>
            <a:r>
              <a:rPr lang="pt-BR" dirty="0"/>
              <a:t>Levar em consideração o “direito ao esquecimento”, conquanto isso tenha sido considerado, por outros respondentes, como problemático e um possível abuso da privacidade, o que violaria o direito de se buscar e receber informações, assim como a transparência e o interesse público. </a:t>
            </a:r>
            <a:endParaRPr lang="pt-BR" dirty="0" smtClean="0"/>
          </a:p>
          <a:p>
            <a:pPr marL="0" indent="0">
              <a:buNone/>
            </a:pPr>
            <a:r>
              <a:rPr lang="pt-BR" dirty="0" smtClean="0"/>
              <a:t>● </a:t>
            </a:r>
            <a:r>
              <a:rPr lang="pt-BR" dirty="0"/>
              <a:t>A regulamentação da comercialização de tecnologias de </a:t>
            </a:r>
            <a:r>
              <a:rPr lang="pt-BR" dirty="0" smtClean="0"/>
              <a:t>vigilância.</a:t>
            </a:r>
          </a:p>
          <a:p>
            <a:pPr marL="0" indent="0">
              <a:buNone/>
            </a:pPr>
            <a:r>
              <a:rPr lang="pt-BR" dirty="0" smtClean="0"/>
              <a:t>● </a:t>
            </a:r>
            <a:r>
              <a:rPr lang="pt-BR" dirty="0"/>
              <a:t>A habilidade de controlar o acesso de terceiros a dados privados. </a:t>
            </a:r>
            <a:endParaRPr lang="pt-BR" dirty="0" smtClean="0"/>
          </a:p>
          <a:p>
            <a:pPr marL="0" indent="0">
              <a:buNone/>
            </a:pPr>
            <a:r>
              <a:rPr lang="pt-BR" dirty="0" smtClean="0"/>
              <a:t>● </a:t>
            </a:r>
            <a:r>
              <a:rPr lang="pt-BR" dirty="0"/>
              <a:t>Mecanismos de </a:t>
            </a:r>
            <a:r>
              <a:rPr lang="pt-BR" i="1" dirty="0" err="1"/>
              <a:t>accountability</a:t>
            </a:r>
            <a:r>
              <a:rPr lang="pt-BR" dirty="0"/>
              <a:t>. </a:t>
            </a:r>
            <a:endParaRPr lang="pt-BR" dirty="0" smtClean="0"/>
          </a:p>
          <a:p>
            <a:pPr marL="0" indent="0">
              <a:buNone/>
            </a:pPr>
            <a:r>
              <a:rPr lang="pt-BR" dirty="0" smtClean="0"/>
              <a:t>● </a:t>
            </a:r>
            <a:r>
              <a:rPr lang="pt-BR" dirty="0"/>
              <a:t>A promoção de cooperação entre as autoridades responsáveis pela observância da privacidade.</a:t>
            </a:r>
          </a:p>
          <a:p>
            <a:endParaRPr lang="pt-BR" dirty="0"/>
          </a:p>
        </p:txBody>
      </p:sp>
    </p:spTree>
    <p:extLst>
      <p:ext uri="{BB962C8B-B14F-4D97-AF65-F5344CB8AC3E}">
        <p14:creationId xmlns:p14="http://schemas.microsoft.com/office/powerpoint/2010/main" val="1321254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dirty="0">
                <a:solidFill>
                  <a:srgbClr val="C00000"/>
                </a:solidFill>
              </a:rPr>
              <a:t>Possíveis opções para ação futura sobre a questão da </a:t>
            </a:r>
            <a:r>
              <a:rPr lang="pt-BR" dirty="0" smtClean="0">
                <a:solidFill>
                  <a:srgbClr val="C00000"/>
                </a:solidFill>
              </a:rPr>
              <a:t>privacidade</a:t>
            </a:r>
            <a:r>
              <a:rPr lang="pt-BR" dirty="0" smtClean="0"/>
              <a:t>: </a:t>
            </a:r>
          </a:p>
          <a:p>
            <a:pPr marL="0" indent="0">
              <a:buNone/>
            </a:pPr>
            <a:r>
              <a:rPr lang="pt-BR" dirty="0" smtClean="0"/>
              <a:t>● </a:t>
            </a:r>
            <a:r>
              <a:rPr lang="pt-BR" dirty="0"/>
              <a:t>Apoiar pesquisas que avaliem os impactos da interceptação digital, da coleta, do armazenamento e do uso de dados na privacidade, assim como de outras tendências emergentes. </a:t>
            </a:r>
            <a:endParaRPr lang="pt-BR" dirty="0" smtClean="0"/>
          </a:p>
          <a:p>
            <a:pPr marL="0" indent="0">
              <a:buNone/>
            </a:pPr>
            <a:r>
              <a:rPr lang="pt-BR" dirty="0" smtClean="0"/>
              <a:t>● </a:t>
            </a:r>
            <a:r>
              <a:rPr lang="pt-BR" dirty="0"/>
              <a:t>Reafirmar que o direito à privacidade se aplica e deveria ser respeitado tanto online quanto </a:t>
            </a:r>
            <a:r>
              <a:rPr lang="pt-BR" dirty="0" err="1" smtClean="0"/>
              <a:t>offline</a:t>
            </a:r>
            <a:r>
              <a:rPr lang="pt-BR" dirty="0"/>
              <a:t>.</a:t>
            </a:r>
            <a:r>
              <a:rPr lang="pt-BR" dirty="0" smtClean="0"/>
              <a:t> </a:t>
            </a:r>
          </a:p>
          <a:p>
            <a:pPr marL="0" indent="0">
              <a:buNone/>
            </a:pPr>
            <a:r>
              <a:rPr lang="pt-BR" dirty="0" smtClean="0"/>
              <a:t>● </a:t>
            </a:r>
            <a:r>
              <a:rPr lang="pt-BR" dirty="0"/>
              <a:t>Fomentar boas práticas e esforços feitos por Estados-membros e outros atores para abordar preocupações de segurança e privacidade na Internet de acordo com suas obrigações com relação aos direitos humanos internacionais e considerar o papel-chave de atores no setor privado nesse sentido. </a:t>
            </a:r>
            <a:endParaRPr lang="pt-BR" dirty="0" smtClean="0"/>
          </a:p>
          <a:p>
            <a:pPr marL="0" indent="0">
              <a:buNone/>
            </a:pPr>
            <a:r>
              <a:rPr lang="pt-BR" dirty="0" smtClean="0"/>
              <a:t>● </a:t>
            </a:r>
            <a:r>
              <a:rPr lang="pt-BR" dirty="0"/>
              <a:t>Reconhecer o papel que o anonimato e a criptografia podem desempenhar na viabilização da proteção da privacidade e liberdade de expressão e facilitar o diálogo sobre essas questões. </a:t>
            </a:r>
            <a:endParaRPr lang="pt-BR" dirty="0" smtClean="0"/>
          </a:p>
          <a:p>
            <a:pPr marL="0" indent="0">
              <a:buNone/>
            </a:pPr>
            <a:r>
              <a:rPr lang="pt-BR" dirty="0" smtClean="0"/>
              <a:t>● </a:t>
            </a:r>
            <a:r>
              <a:rPr lang="pt-BR" dirty="0"/>
              <a:t>Compartilhar boas práticas que abordem a coleta de informações pessoais, de forma legítima, necessária e proporcional, assim como práticas que minimizem identificadores pessoais de dados. </a:t>
            </a:r>
            <a:endParaRPr lang="pt-BR" dirty="0" smtClean="0"/>
          </a:p>
          <a:p>
            <a:pPr marL="0" indent="0">
              <a:buNone/>
            </a:pPr>
            <a:r>
              <a:rPr lang="pt-BR" dirty="0" smtClean="0"/>
              <a:t>● </a:t>
            </a:r>
            <a:r>
              <a:rPr lang="pt-BR" dirty="0"/>
              <a:t>Apoiar iniciativas que promovam a conscientização sobre o direito à privacidade online e o entendimento a respeito das formas evolutivas com que governos e empresas comerciais coletam, usam, armazenam e compartilham informações, assim como as formas com que ferramentas de segurança digital podem ser usadas para proteger os direitos de usuários à privacidade. </a:t>
            </a:r>
            <a:endParaRPr lang="pt-BR" dirty="0" smtClean="0"/>
          </a:p>
          <a:p>
            <a:pPr marL="0" indent="0">
              <a:buNone/>
            </a:pPr>
            <a:r>
              <a:rPr lang="pt-BR" dirty="0" smtClean="0"/>
              <a:t>● </a:t>
            </a:r>
            <a:r>
              <a:rPr lang="pt-BR" dirty="0"/>
              <a:t>Apoiar esforços para proteger dados pessoais que forneçam segurança aos usuários, assim como o respeito pelos seus direitos e mecanismos de compensação e esforços que fortaleçam a confiança em novos serviços digitais.</a:t>
            </a:r>
          </a:p>
        </p:txBody>
      </p:sp>
    </p:spTree>
    <p:extLst>
      <p:ext uri="{BB962C8B-B14F-4D97-AF65-F5344CB8AC3E}">
        <p14:creationId xmlns:p14="http://schemas.microsoft.com/office/powerpoint/2010/main" val="41783873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smtClean="0"/>
              <a:t>4. </a:t>
            </a:r>
            <a:r>
              <a:rPr lang="pt-BR" dirty="0" smtClean="0">
                <a:solidFill>
                  <a:srgbClr val="C00000"/>
                </a:solidFill>
              </a:rPr>
              <a:t>Dimensões </a:t>
            </a:r>
            <a:r>
              <a:rPr lang="pt-BR" dirty="0">
                <a:solidFill>
                  <a:srgbClr val="C00000"/>
                </a:solidFill>
              </a:rPr>
              <a:t>éticas da Sociedade da </a:t>
            </a:r>
            <a:r>
              <a:rPr lang="pt-BR" dirty="0" smtClean="0">
                <a:solidFill>
                  <a:srgbClr val="C00000"/>
                </a:solidFill>
              </a:rPr>
              <a:t>Informação</a:t>
            </a:r>
          </a:p>
          <a:p>
            <a:r>
              <a:rPr lang="pt-BR" dirty="0"/>
              <a:t>A ética tem ocupado um lugar central à medida que a Internet tem reduzido as distâncias geográficas, culturais e políticas entre </a:t>
            </a:r>
            <a:r>
              <a:rPr lang="pt-BR" dirty="0" smtClean="0"/>
              <a:t>pessoas.</a:t>
            </a:r>
            <a:endParaRPr lang="pt-BR" dirty="0">
              <a:solidFill>
                <a:srgbClr val="C00000"/>
              </a:solidFill>
            </a:endParaRPr>
          </a:p>
          <a:p>
            <a:r>
              <a:rPr lang="pt-BR" dirty="0" smtClean="0"/>
              <a:t>O ambiente </a:t>
            </a:r>
            <a:r>
              <a:rPr lang="pt-BR" dirty="0"/>
              <a:t>online é “</a:t>
            </a:r>
            <a:r>
              <a:rPr lang="pt-BR" dirty="0" err="1">
                <a:solidFill>
                  <a:srgbClr val="C00000"/>
                </a:solidFill>
              </a:rPr>
              <a:t>glocal</a:t>
            </a:r>
            <a:r>
              <a:rPr lang="pt-BR" dirty="0"/>
              <a:t>”, ou seja, ele é simultaneamente global e local, o que significa que indivíduos e demais atores devem refletir sobre como conteúdos podem ser criados, lidos e entendidos por pessoas que não compartilham de seu contexto local ou marco normativo. Ao mesmo tempo, existem implicações materiais concretas na era digital, tal como o descarte de resíduos eletrônicos e seu impacto para o meio ambiente, fatores que são igualmente críticos de se considerar de um ponto de vista ético. Conforme colocado por alguns, </a:t>
            </a:r>
            <a:r>
              <a:rPr lang="pt-BR" dirty="0">
                <a:solidFill>
                  <a:srgbClr val="C00000"/>
                </a:solidFill>
              </a:rPr>
              <a:t>a Internet está se movendo com mais rapidez do que a capacidade da sociedade de se adaptar, e não há marcos referenciais éticos bem estabelecidos para determinar o que é aceitável e o que não é</a:t>
            </a:r>
            <a:r>
              <a:rPr lang="pt-BR" dirty="0" smtClean="0"/>
              <a:t>.</a:t>
            </a:r>
          </a:p>
          <a:p>
            <a:r>
              <a:rPr lang="pt-BR" dirty="0" smtClean="0"/>
              <a:t>Internet </a:t>
            </a:r>
            <a:r>
              <a:rPr lang="pt-BR" dirty="0"/>
              <a:t>deve ajudar no avanço do respeito pela diversidade cultural e social, assim como por outras formas de diversidade, dentro da realização mais ampla dos direitos humanos universais e valores associados, como o bem-estar.</a:t>
            </a:r>
          </a:p>
          <a:p>
            <a:endParaRPr lang="pt-BR" dirty="0"/>
          </a:p>
          <a:p>
            <a:endParaRPr lang="pt-BR" dirty="0"/>
          </a:p>
        </p:txBody>
      </p:sp>
    </p:spTree>
    <p:extLst>
      <p:ext uri="{BB962C8B-B14F-4D97-AF65-F5344CB8AC3E}">
        <p14:creationId xmlns:p14="http://schemas.microsoft.com/office/powerpoint/2010/main" val="3357385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a:solidFill>
                  <a:srgbClr val="C00000"/>
                </a:solidFill>
              </a:rPr>
              <a:t>Possíveis opções para ação futura para questões </a:t>
            </a:r>
            <a:r>
              <a:rPr lang="pt-BR" dirty="0" smtClean="0">
                <a:solidFill>
                  <a:srgbClr val="C00000"/>
                </a:solidFill>
              </a:rPr>
              <a:t>éticas</a:t>
            </a:r>
            <a:r>
              <a:rPr lang="pt-BR" dirty="0" smtClean="0"/>
              <a:t>: </a:t>
            </a:r>
            <a:endParaRPr lang="pt-BR" dirty="0"/>
          </a:p>
          <a:p>
            <a:pPr marL="0" indent="0">
              <a:buNone/>
            </a:pPr>
            <a:r>
              <a:rPr lang="pt-BR" dirty="0"/>
              <a:t>● Promover a reflexão ética, baseada nos direitos humanos, da pesquisa e do diálogo público sobre as implicações de tecnologias novas e emergentes e seus potenciais impactos sociais. </a:t>
            </a:r>
          </a:p>
          <a:p>
            <a:pPr marL="0" indent="0">
              <a:buNone/>
            </a:pPr>
            <a:r>
              <a:rPr lang="pt-BR" dirty="0"/>
              <a:t>● Incorporar o entendimento e a prática da reflexão baseada nos direitos humanos e seu papel na vida online e </a:t>
            </a:r>
            <a:r>
              <a:rPr lang="pt-BR" dirty="0" err="1"/>
              <a:t>offline</a:t>
            </a:r>
            <a:r>
              <a:rPr lang="pt-BR" dirty="0"/>
              <a:t> como componentes centrais em conteúdos e recursos educacionais incluindo programas de aprendizagem ao longo da vida. </a:t>
            </a:r>
          </a:p>
          <a:p>
            <a:pPr marL="0" indent="0">
              <a:buNone/>
            </a:pPr>
            <a:r>
              <a:rPr lang="pt-BR" dirty="0"/>
              <a:t>● Capacitar meninas e mulheres para que aproveitem ao máximo o potencial da Internet para a igualdade de gênero, usando medidas proativas para remover barreiras, tanto online como </a:t>
            </a:r>
            <a:r>
              <a:rPr lang="pt-BR" dirty="0" err="1"/>
              <a:t>offline</a:t>
            </a:r>
            <a:r>
              <a:rPr lang="pt-BR" dirty="0"/>
              <a:t>, e promover sua participação igualitária. </a:t>
            </a:r>
          </a:p>
          <a:p>
            <a:pPr marL="0" indent="0">
              <a:buNone/>
            </a:pPr>
            <a:r>
              <a:rPr lang="pt-BR" dirty="0"/>
              <a:t>● Capacitar formuladores de políticas públicas para abordar os aspectos éticos baseados nos direitos humanos das sociedades do conhecimento inclusivas, oferecendo treinamento e recursos relevantes. </a:t>
            </a:r>
          </a:p>
          <a:p>
            <a:pPr marL="0" indent="0">
              <a:buNone/>
            </a:pPr>
            <a:r>
              <a:rPr lang="pt-BR" dirty="0"/>
              <a:t>● Em reconhecimento à natureza </a:t>
            </a:r>
            <a:r>
              <a:rPr lang="pt-BR" dirty="0" err="1"/>
              <a:t>transfronteiriça</a:t>
            </a:r>
            <a:r>
              <a:rPr lang="pt-BR" dirty="0"/>
              <a:t> da Internet, promover a educação para a cidadania global, cooperação regional e internacional, construção de capacidades, pesquisas e troca de boas práticas e o desenvolvimento de um entendimento abrangente e de capacidades para responder aos seus desafios éticos.</a:t>
            </a:r>
          </a:p>
          <a:p>
            <a:endParaRPr lang="pt-BR" dirty="0"/>
          </a:p>
        </p:txBody>
      </p:sp>
    </p:spTree>
    <p:extLst>
      <p:ext uri="{BB962C8B-B14F-4D97-AF65-F5344CB8AC3E}">
        <p14:creationId xmlns:p14="http://schemas.microsoft.com/office/powerpoint/2010/main" val="3652792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a:solidFill>
                  <a:srgbClr val="C00000"/>
                </a:solidFill>
              </a:rPr>
              <a:t>Áreas transversais e questões mais </a:t>
            </a:r>
            <a:r>
              <a:rPr lang="pt-BR" dirty="0" smtClean="0">
                <a:solidFill>
                  <a:srgbClr val="C00000"/>
                </a:solidFill>
              </a:rPr>
              <a:t>amplas</a:t>
            </a:r>
            <a:r>
              <a:rPr lang="pt-BR" dirty="0" smtClean="0"/>
              <a:t>:</a:t>
            </a:r>
            <a:endParaRPr lang="pt-BR" dirty="0"/>
          </a:p>
          <a:p>
            <a:r>
              <a:rPr lang="pt-BR" dirty="0" smtClean="0"/>
              <a:t>Priorizar </a:t>
            </a:r>
            <a:r>
              <a:rPr lang="pt-BR" dirty="0"/>
              <a:t>atividades que sejam de valia para mais de uma pedra angular e, em alguns casos, para as </a:t>
            </a:r>
            <a:r>
              <a:rPr lang="pt-BR" dirty="0" smtClean="0"/>
              <a:t>quatro: </a:t>
            </a:r>
            <a:r>
              <a:rPr lang="pt-BR" dirty="0" smtClean="0">
                <a:solidFill>
                  <a:srgbClr val="C00000"/>
                </a:solidFill>
              </a:rPr>
              <a:t>Educação </a:t>
            </a:r>
            <a:r>
              <a:rPr lang="pt-BR" dirty="0">
                <a:solidFill>
                  <a:srgbClr val="C00000"/>
                </a:solidFill>
              </a:rPr>
              <a:t>e AMI </a:t>
            </a:r>
            <a:r>
              <a:rPr lang="pt-BR" dirty="0"/>
              <a:t>(</a:t>
            </a:r>
            <a:r>
              <a:rPr lang="pt-BR" dirty="0" smtClean="0"/>
              <a:t>alfabetização </a:t>
            </a:r>
            <a:r>
              <a:rPr lang="pt-BR" dirty="0"/>
              <a:t>midiática e informacional)</a:t>
            </a:r>
          </a:p>
          <a:p>
            <a:r>
              <a:rPr lang="pt-BR" dirty="0"/>
              <a:t>C</a:t>
            </a:r>
            <a:r>
              <a:rPr lang="pt-BR" dirty="0" smtClean="0"/>
              <a:t>onceito </a:t>
            </a:r>
            <a:r>
              <a:rPr lang="pt-BR" dirty="0"/>
              <a:t>de </a:t>
            </a:r>
            <a:r>
              <a:rPr lang="pt-BR" dirty="0">
                <a:solidFill>
                  <a:srgbClr val="C00000"/>
                </a:solidFill>
              </a:rPr>
              <a:t>Universalidade da </a:t>
            </a:r>
            <a:r>
              <a:rPr lang="pt-BR" dirty="0" smtClean="0">
                <a:solidFill>
                  <a:srgbClr val="C00000"/>
                </a:solidFill>
              </a:rPr>
              <a:t>Internet </a:t>
            </a:r>
            <a:r>
              <a:rPr lang="pt-BR" dirty="0" smtClean="0"/>
              <a:t>= </a:t>
            </a:r>
            <a:r>
              <a:rPr lang="pt-BR" dirty="0"/>
              <a:t>entendido como de valor para o trabalho da UNESCO para, assim, fortalecer o acesso à informação, livre expressão, privacidade e ética como um todo.</a:t>
            </a:r>
          </a:p>
          <a:p>
            <a:r>
              <a:rPr lang="pt-BR" dirty="0"/>
              <a:t>D</a:t>
            </a:r>
            <a:r>
              <a:rPr lang="pt-BR" dirty="0" smtClean="0"/>
              <a:t>iferenças </a:t>
            </a:r>
            <a:r>
              <a:rPr lang="pt-BR" dirty="0"/>
              <a:t>entre legislações, políticas e regulamentações entre distintas </a:t>
            </a:r>
            <a:r>
              <a:rPr lang="pt-BR" b="1" dirty="0">
                <a:solidFill>
                  <a:srgbClr val="C00000"/>
                </a:solidFill>
              </a:rPr>
              <a:t>jurisdições</a:t>
            </a:r>
            <a:r>
              <a:rPr lang="pt-BR" dirty="0"/>
              <a:t> </a:t>
            </a:r>
            <a:r>
              <a:rPr lang="pt-BR" dirty="0" smtClean="0"/>
              <a:t>governamentais</a:t>
            </a:r>
            <a:endParaRPr lang="pt-BR" dirty="0"/>
          </a:p>
          <a:p>
            <a:r>
              <a:rPr lang="pt-BR" dirty="0"/>
              <a:t>Marcos legais nacionais –  Internet global</a:t>
            </a:r>
          </a:p>
          <a:p>
            <a:r>
              <a:rPr lang="pt-BR" dirty="0"/>
              <a:t>M</a:t>
            </a:r>
            <a:r>
              <a:rPr lang="pt-BR" dirty="0" smtClean="0"/>
              <a:t>ecanismos </a:t>
            </a:r>
            <a:r>
              <a:rPr lang="pt-BR" dirty="0"/>
              <a:t>jurídicos regionais, cooperação voluntária ou “</a:t>
            </a:r>
            <a:r>
              <a:rPr lang="pt-BR" dirty="0" err="1"/>
              <a:t>ciberfronteiras</a:t>
            </a:r>
            <a:r>
              <a:rPr lang="pt-BR" dirty="0"/>
              <a:t>” que pudessem definir novo padrão para mediar melhor os padrões nacionais conflitantes. Nesse sentido, foi sugerida a execução de </a:t>
            </a:r>
            <a:r>
              <a:rPr lang="pt-BR" dirty="0">
                <a:solidFill>
                  <a:srgbClr val="C00000"/>
                </a:solidFill>
              </a:rPr>
              <a:t>Tratados de Assistência Jurídica Mútua </a:t>
            </a:r>
            <a:r>
              <a:rPr lang="pt-BR" dirty="0"/>
              <a:t>como mecanismos de tomadas de decisão que abarquem diferentes jurisdições.</a:t>
            </a:r>
          </a:p>
          <a:p>
            <a:r>
              <a:rPr lang="pt-BR" dirty="0"/>
              <a:t>A</a:t>
            </a:r>
            <a:r>
              <a:rPr lang="pt-BR" dirty="0" smtClean="0"/>
              <a:t>valiação </a:t>
            </a:r>
            <a:r>
              <a:rPr lang="pt-BR" dirty="0"/>
              <a:t>geral foi de que existem interseções entre o acesso, a liberdade de expressão, a privacidade e a </a:t>
            </a:r>
            <a:r>
              <a:rPr lang="pt-BR" dirty="0" smtClean="0"/>
              <a:t>ética - Internet </a:t>
            </a:r>
            <a:r>
              <a:rPr lang="pt-BR" dirty="0"/>
              <a:t>em si representa essa interseção, pois ela muda as formas de pensar, as expectativas e as interações entre essas pedras angulares. </a:t>
            </a:r>
            <a:r>
              <a:rPr lang="pt-BR" dirty="0">
                <a:solidFill>
                  <a:srgbClr val="C00000"/>
                </a:solidFill>
              </a:rPr>
              <a:t>Portanto, as pedras angulares não podem ser analisadas isoladamente</a:t>
            </a:r>
            <a:r>
              <a:rPr lang="pt-BR" dirty="0"/>
              <a:t>.</a:t>
            </a:r>
          </a:p>
          <a:p>
            <a:endParaRPr lang="pt-BR" dirty="0"/>
          </a:p>
        </p:txBody>
      </p:sp>
    </p:spTree>
    <p:extLst>
      <p:ext uri="{BB962C8B-B14F-4D97-AF65-F5344CB8AC3E}">
        <p14:creationId xmlns:p14="http://schemas.microsoft.com/office/powerpoint/2010/main" val="460938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3600" dirty="0"/>
              <a:t>As pedras angulares para a promoção de sociedades do conhecimento inclusivas: </a:t>
            </a:r>
            <a:r>
              <a:rPr lang="pt-BR" sz="2700" dirty="0"/>
              <a:t>acesso à informação e ao conhecimento, liberdade de expressão e ética na Internet global</a:t>
            </a:r>
            <a:r>
              <a:rPr lang="pt-BR" sz="4800" dirty="0"/>
              <a:t/>
            </a:r>
            <a:br>
              <a:rPr lang="pt-BR" sz="4800" dirty="0"/>
            </a:br>
            <a:r>
              <a:rPr lang="pt-BR" sz="3100" dirty="0">
                <a:solidFill>
                  <a:srgbClr val="C00000"/>
                </a:solidFill>
              </a:rPr>
              <a:t>UNESCO</a:t>
            </a:r>
            <a:endParaRPr lang="pt-BR" sz="3100" dirty="0"/>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a:solidFill>
                  <a:srgbClr val="C00000"/>
                </a:solidFill>
              </a:rPr>
              <a:t>Possíveis opções de ações futuras para questões transversais</a:t>
            </a:r>
            <a:r>
              <a:rPr lang="pt-BR" dirty="0"/>
              <a:t>:</a:t>
            </a:r>
          </a:p>
          <a:p>
            <a:pPr marL="0" indent="0">
              <a:buNone/>
            </a:pPr>
            <a:r>
              <a:rPr lang="pt-BR" dirty="0"/>
              <a:t>● Promover a integração do conhecimento da UNESCO sobre a AMI, com sistemas de educação formais e informais, em reconhecimento à importância da alfabetização digital e da facilitação do acesso universal à informação na Internet para a promoção do </a:t>
            </a:r>
            <a:r>
              <a:rPr lang="pt-BR" dirty="0" smtClean="0"/>
              <a:t>direito </a:t>
            </a:r>
            <a:r>
              <a:rPr lang="pt-BR" dirty="0"/>
              <a:t>à </a:t>
            </a:r>
            <a:r>
              <a:rPr lang="pt-BR" dirty="0" smtClean="0"/>
              <a:t>educação.</a:t>
            </a:r>
          </a:p>
          <a:p>
            <a:pPr marL="0" indent="0">
              <a:buNone/>
            </a:pPr>
            <a:r>
              <a:rPr lang="pt-BR" dirty="0" smtClean="0"/>
              <a:t>● </a:t>
            </a:r>
            <a:r>
              <a:rPr lang="pt-BR" dirty="0"/>
              <a:t>Reconhecer a necessidade de intensificar a proteção da confidencialidade de fontes jornalísticas na era digital. </a:t>
            </a:r>
            <a:endParaRPr lang="pt-BR" dirty="0" smtClean="0"/>
          </a:p>
          <a:p>
            <a:pPr marL="0" indent="0">
              <a:buNone/>
            </a:pPr>
            <a:r>
              <a:rPr lang="pt-BR" dirty="0" smtClean="0"/>
              <a:t>● </a:t>
            </a:r>
            <a:r>
              <a:rPr lang="pt-BR" dirty="0"/>
              <a:t>Apoiar os Estados-membros para que harmonizem leis nacionais, políticas e práticas relevantes com o direito internacional dos direitos humanos. </a:t>
            </a:r>
            <a:endParaRPr lang="pt-BR" dirty="0" smtClean="0"/>
          </a:p>
          <a:p>
            <a:pPr marL="0" indent="0">
              <a:buNone/>
            </a:pPr>
            <a:r>
              <a:rPr lang="pt-BR" dirty="0" smtClean="0"/>
              <a:t>● </a:t>
            </a:r>
            <a:r>
              <a:rPr lang="pt-BR" dirty="0"/>
              <a:t>Apoiar a transparência e a participação pública no desenvolvimento e na implementação de políticas e práticas entre todos os atores na sociedade da informação. </a:t>
            </a:r>
            <a:endParaRPr lang="pt-BR" dirty="0" smtClean="0"/>
          </a:p>
          <a:p>
            <a:pPr marL="0" indent="0">
              <a:buNone/>
            </a:pPr>
            <a:r>
              <a:rPr lang="pt-BR" dirty="0" smtClean="0"/>
              <a:t>● </a:t>
            </a:r>
            <a:r>
              <a:rPr lang="pt-BR" dirty="0"/>
              <a:t>Promover pesquisas sobre leis, políticas e marcos regulatórios e o uso da Internet, incluindo indicadores relevantes para as áreas-chave deste estudo. </a:t>
            </a:r>
            <a:endParaRPr lang="pt-BR" dirty="0" smtClean="0"/>
          </a:p>
          <a:p>
            <a:pPr marL="0" indent="0">
              <a:buNone/>
            </a:pPr>
            <a:r>
              <a:rPr lang="pt-BR" dirty="0" smtClean="0"/>
              <a:t>● </a:t>
            </a:r>
            <a:r>
              <a:rPr lang="pt-BR" dirty="0"/>
              <a:t>Promover a participação da UNESCO em discussões sobre a neutralidade da rede em termos de sua relevância para as áreas de acesso à informação e ao conhecimento e da liberdade de expressão.</a:t>
            </a:r>
          </a:p>
          <a:p>
            <a:endParaRPr lang="pt-BR" dirty="0"/>
          </a:p>
        </p:txBody>
      </p:sp>
    </p:spTree>
    <p:extLst>
      <p:ext uri="{BB962C8B-B14F-4D97-AF65-F5344CB8AC3E}">
        <p14:creationId xmlns:p14="http://schemas.microsoft.com/office/powerpoint/2010/main" val="27035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sociedade em rede (1996)</a:t>
            </a:r>
            <a:br>
              <a:rPr lang="pt-BR" dirty="0" smtClean="0"/>
            </a:br>
            <a:r>
              <a:rPr lang="pt-BR" sz="3600" dirty="0" smtClean="0">
                <a:solidFill>
                  <a:srgbClr val="C00000"/>
                </a:solidFill>
              </a:rPr>
              <a:t>Manuel </a:t>
            </a:r>
            <a:r>
              <a:rPr lang="pt-BR" sz="3600" dirty="0" err="1" smtClean="0">
                <a:solidFill>
                  <a:srgbClr val="C00000"/>
                </a:solidFill>
              </a:rPr>
              <a:t>Castells</a:t>
            </a:r>
            <a:endParaRPr lang="pt-BR" sz="3600" dirty="0">
              <a:solidFill>
                <a:srgbClr val="C00000"/>
              </a:solidFill>
            </a:endParaRPr>
          </a:p>
        </p:txBody>
      </p:sp>
      <p:sp>
        <p:nvSpPr>
          <p:cNvPr id="3" name="Espaço Reservado para Conteúdo 2"/>
          <p:cNvSpPr>
            <a:spLocks noGrp="1"/>
          </p:cNvSpPr>
          <p:nvPr>
            <p:ph idx="1"/>
          </p:nvPr>
        </p:nvSpPr>
        <p:spPr/>
        <p:txBody>
          <a:bodyPr>
            <a:normAutofit fontScale="77500" lnSpcReduction="20000"/>
          </a:bodyPr>
          <a:lstStyle/>
          <a:p>
            <a:r>
              <a:rPr lang="pt-BR" b="1" dirty="0" smtClean="0">
                <a:solidFill>
                  <a:srgbClr val="C00000"/>
                </a:solidFill>
              </a:rPr>
              <a:t>Revolução</a:t>
            </a:r>
            <a:r>
              <a:rPr lang="pt-BR" b="1" dirty="0" smtClean="0">
                <a:solidFill>
                  <a:srgbClr val="FF0000"/>
                </a:solidFill>
              </a:rPr>
              <a:t> </a:t>
            </a:r>
            <a:r>
              <a:rPr lang="pt-BR" dirty="0" smtClean="0"/>
              <a:t>tecnológica concentrada nas tecnologias da informação: mudanças na base material e social.</a:t>
            </a:r>
          </a:p>
          <a:p>
            <a:r>
              <a:rPr lang="pt-BR" dirty="0" smtClean="0"/>
              <a:t>Contornos de uma sociedade globalizada e centrada no uso e na aplicação da informação.</a:t>
            </a:r>
          </a:p>
          <a:p>
            <a:r>
              <a:rPr lang="pt-BR" dirty="0">
                <a:solidFill>
                  <a:srgbClr val="C00000"/>
                </a:solidFill>
              </a:rPr>
              <a:t>N</a:t>
            </a:r>
            <a:r>
              <a:rPr lang="pt-BR" dirty="0" smtClean="0">
                <a:solidFill>
                  <a:srgbClr val="C00000"/>
                </a:solidFill>
              </a:rPr>
              <a:t>ovo paradigma tecnológico baseado na informação.</a:t>
            </a:r>
          </a:p>
          <a:p>
            <a:r>
              <a:rPr lang="pt-BR" dirty="0" smtClean="0"/>
              <a:t>Cerne da transformação que estamos vivendo na revolução atual refere-se às </a:t>
            </a:r>
            <a:r>
              <a:rPr lang="pt-BR" dirty="0" smtClean="0">
                <a:solidFill>
                  <a:srgbClr val="C00000"/>
                </a:solidFill>
              </a:rPr>
              <a:t>tecnologias da informação, processamento e comunicação </a:t>
            </a:r>
            <a:r>
              <a:rPr lang="pt-BR" dirty="0" smtClean="0"/>
              <a:t>(geração e distribuição de energia foi o elemento principal na base da sociedade industrial).</a:t>
            </a:r>
          </a:p>
          <a:p>
            <a:r>
              <a:rPr lang="pt-BR" dirty="0" smtClean="0"/>
              <a:t>“O que caracteriza a atual revolução tecnológica não é a centralidade de conhecimentos e informação, mas a </a:t>
            </a:r>
            <a:r>
              <a:rPr lang="pt-BR" dirty="0" smtClean="0">
                <a:solidFill>
                  <a:srgbClr val="C00000"/>
                </a:solidFill>
              </a:rPr>
              <a:t>aplicação desses conhecimentos e dessa informação</a:t>
            </a:r>
            <a:r>
              <a:rPr lang="pt-BR" dirty="0" smtClean="0"/>
              <a:t> para a geração de conhecimentos e de dispositivos de processamento/comunicação da informação, em um ciclo de realimentação cumulativo entre e a inovação e seu uso” (p.69).</a:t>
            </a:r>
          </a:p>
          <a:p>
            <a:r>
              <a:rPr lang="pt-BR" dirty="0" smtClean="0"/>
              <a:t>Definição tecnologia: uso de conhecimentos científicos para especificar as vias de se fazerem as coisas de uma maneira reproduzível (p.67).</a:t>
            </a:r>
            <a:endParaRPr lang="pt-BR" dirty="0"/>
          </a:p>
        </p:txBody>
      </p:sp>
    </p:spTree>
    <p:extLst>
      <p:ext uri="{BB962C8B-B14F-4D97-AF65-F5344CB8AC3E}">
        <p14:creationId xmlns:p14="http://schemas.microsoft.com/office/powerpoint/2010/main" val="8852702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Ray </a:t>
            </a:r>
            <a:r>
              <a:rPr lang="pt-BR" dirty="0" err="1" smtClean="0"/>
              <a:t>Kurzweil</a:t>
            </a:r>
            <a:endParaRPr lang="pt-BR" dirty="0"/>
          </a:p>
        </p:txBody>
      </p:sp>
      <p:sp>
        <p:nvSpPr>
          <p:cNvPr id="3" name="Espaço Reservado para Conteúdo 2"/>
          <p:cNvSpPr>
            <a:spLocks noGrp="1"/>
          </p:cNvSpPr>
          <p:nvPr>
            <p:ph idx="1"/>
          </p:nvPr>
        </p:nvSpPr>
        <p:spPr/>
        <p:txBody>
          <a:bodyPr/>
          <a:lstStyle/>
          <a:p>
            <a:r>
              <a:rPr lang="pt-BR" dirty="0" smtClean="0">
                <a:hlinkClick r:id="rId2"/>
              </a:rPr>
              <a:t>https://</a:t>
            </a:r>
            <a:r>
              <a:rPr lang="pt-BR" dirty="0" smtClean="0">
                <a:hlinkClick r:id="rId2"/>
              </a:rPr>
              <a:t>www.ted.com/talks/ray_kurzweil_on_how_technology_will_transform_us?language=pt-br</a:t>
            </a:r>
            <a:endParaRPr lang="pt-BR" dirty="0" smtClean="0"/>
          </a:p>
          <a:p>
            <a:pPr marL="0" indent="0">
              <a:buNone/>
            </a:pPr>
            <a:r>
              <a:rPr lang="pt-BR" dirty="0" smtClean="0"/>
              <a:t>2005</a:t>
            </a:r>
            <a:r>
              <a:rPr lang="pt-BR" dirty="0"/>
              <a:t> </a:t>
            </a:r>
            <a:r>
              <a:rPr lang="pt-BR" dirty="0" smtClean="0"/>
              <a:t>- </a:t>
            </a:r>
            <a:r>
              <a:rPr lang="pt-BR" dirty="0" smtClean="0"/>
              <a:t>(22</a:t>
            </a:r>
            <a:r>
              <a:rPr lang="pt-BR" dirty="0" smtClean="0"/>
              <a:t>’)</a:t>
            </a:r>
            <a:endParaRPr lang="pt-BR" dirty="0"/>
          </a:p>
        </p:txBody>
      </p:sp>
    </p:spTree>
    <p:extLst>
      <p:ext uri="{BB962C8B-B14F-4D97-AF65-F5344CB8AC3E}">
        <p14:creationId xmlns:p14="http://schemas.microsoft.com/office/powerpoint/2010/main" val="3266594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buNone/>
            </a:pPr>
            <a:r>
              <a:rPr lang="pt-BR" dirty="0" smtClean="0"/>
              <a:t>“Promover sociedades do conhecimento de caráter inclusivo e equitativo em um ambiente em transformação”, é um dos desafios postos pela UNESCO.</a:t>
            </a:r>
          </a:p>
          <a:p>
            <a:pPr marL="0" indent="0" algn="ctr">
              <a:buNone/>
            </a:pPr>
            <a:r>
              <a:rPr lang="pt-BR" dirty="0" smtClean="0">
                <a:solidFill>
                  <a:srgbClr val="C00000"/>
                </a:solidFill>
              </a:rPr>
              <a:t>Como pensar os termos dessa assertiva na perspectiva do desenvolvimento tecnológico exposto por </a:t>
            </a:r>
            <a:r>
              <a:rPr lang="pt-BR" dirty="0" err="1" smtClean="0">
                <a:solidFill>
                  <a:srgbClr val="C00000"/>
                </a:solidFill>
              </a:rPr>
              <a:t>Kurzweil</a:t>
            </a:r>
            <a:r>
              <a:rPr lang="pt-BR" dirty="0" smtClean="0">
                <a:solidFill>
                  <a:srgbClr val="C00000"/>
                </a:solidFill>
              </a:rPr>
              <a:t>?</a:t>
            </a:r>
            <a:endParaRPr lang="pt-BR" dirty="0">
              <a:solidFill>
                <a:srgbClr val="C00000"/>
              </a:solidFill>
            </a:endParaRPr>
          </a:p>
        </p:txBody>
      </p:sp>
    </p:spTree>
    <p:extLst>
      <p:ext uri="{BB962C8B-B14F-4D97-AF65-F5344CB8AC3E}">
        <p14:creationId xmlns:p14="http://schemas.microsoft.com/office/powerpoint/2010/main" val="1638141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sociedade em rede</a:t>
            </a:r>
            <a:br>
              <a:rPr lang="pt-BR" dirty="0" smtClean="0"/>
            </a:br>
            <a:r>
              <a:rPr lang="pt-BR" sz="3600" dirty="0" smtClean="0">
                <a:solidFill>
                  <a:srgbClr val="C00000"/>
                </a:solidFill>
              </a:rPr>
              <a:t>Manuel </a:t>
            </a:r>
            <a:r>
              <a:rPr lang="pt-BR" sz="3600" dirty="0" err="1" smtClean="0">
                <a:solidFill>
                  <a:srgbClr val="C00000"/>
                </a:solidFill>
              </a:rPr>
              <a:t>Castells</a:t>
            </a:r>
            <a:endParaRPr lang="pt-BR" sz="3600" dirty="0">
              <a:solidFill>
                <a:srgbClr val="C00000"/>
              </a:solidFill>
            </a:endParaRPr>
          </a:p>
        </p:txBody>
      </p:sp>
      <p:sp>
        <p:nvSpPr>
          <p:cNvPr id="3" name="Espaço Reservado para Conteúdo 2"/>
          <p:cNvSpPr>
            <a:spLocks noGrp="1"/>
          </p:cNvSpPr>
          <p:nvPr>
            <p:ph idx="1"/>
          </p:nvPr>
        </p:nvSpPr>
        <p:spPr/>
        <p:txBody>
          <a:bodyPr>
            <a:normAutofit fontScale="92500" lnSpcReduction="10000"/>
          </a:bodyPr>
          <a:lstStyle/>
          <a:p>
            <a:r>
              <a:rPr lang="pt-BR" dirty="0" smtClean="0"/>
              <a:t>Emergência de um novo paradigma tecnológico organizado em torno de novas tecnologias da informação, mais flexíveis e poderosas, possibilita que </a:t>
            </a:r>
            <a:r>
              <a:rPr lang="pt-BR" dirty="0" smtClean="0">
                <a:solidFill>
                  <a:srgbClr val="C00000"/>
                </a:solidFill>
              </a:rPr>
              <a:t>a própria informação se torne o produto do processo produtivo </a:t>
            </a:r>
            <a:r>
              <a:rPr lang="pt-BR" dirty="0" smtClean="0"/>
              <a:t>(dispositivos de processamento de informações ou o próprio processamento) – economia em rede.</a:t>
            </a:r>
          </a:p>
          <a:p>
            <a:r>
              <a:rPr lang="pt-BR" dirty="0" smtClean="0"/>
              <a:t>Revolução da tecnologia da informação foi essencial para a implementação de um importante processo de </a:t>
            </a:r>
            <a:r>
              <a:rPr lang="pt-BR" dirty="0" smtClean="0">
                <a:solidFill>
                  <a:srgbClr val="C00000"/>
                </a:solidFill>
              </a:rPr>
              <a:t>reestruturação do sistema capitalista </a:t>
            </a:r>
            <a:r>
              <a:rPr lang="pt-BR" dirty="0" smtClean="0"/>
              <a:t>a partir da década de 1980.</a:t>
            </a:r>
          </a:p>
          <a:p>
            <a:r>
              <a:rPr lang="pt-BR" dirty="0" smtClean="0"/>
              <a:t>“A geografia da ciência e da tecnologia deve surtir grande impacto sobre as sedes e as redes da economia global. De fato, observamos uma concentração extraordinária de ciência e tecnologia num número menor de países da OCDE” (p.165).</a:t>
            </a:r>
            <a:endParaRPr lang="pt-BR" dirty="0"/>
          </a:p>
        </p:txBody>
      </p:sp>
    </p:spTree>
    <p:extLst>
      <p:ext uri="{BB962C8B-B14F-4D97-AF65-F5344CB8AC3E}">
        <p14:creationId xmlns:p14="http://schemas.microsoft.com/office/powerpoint/2010/main" val="469268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sociedade em rede</a:t>
            </a:r>
            <a:br>
              <a:rPr lang="pt-BR" dirty="0" smtClean="0"/>
            </a:br>
            <a:r>
              <a:rPr lang="pt-BR" sz="3600" dirty="0" smtClean="0">
                <a:solidFill>
                  <a:srgbClr val="C00000"/>
                </a:solidFill>
              </a:rPr>
              <a:t>Manuel </a:t>
            </a:r>
            <a:r>
              <a:rPr lang="pt-BR" sz="3600" dirty="0" err="1" smtClean="0">
                <a:solidFill>
                  <a:srgbClr val="C00000"/>
                </a:solidFill>
              </a:rPr>
              <a:t>Castells</a:t>
            </a:r>
            <a:endParaRPr lang="pt-BR" sz="3600" dirty="0">
              <a:solidFill>
                <a:srgbClr val="C00000"/>
              </a:solidFill>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smtClean="0">
                <a:solidFill>
                  <a:srgbClr val="C00000"/>
                </a:solidFill>
              </a:rPr>
              <a:t>Base material </a:t>
            </a:r>
            <a:r>
              <a:rPr lang="pt-BR" dirty="0">
                <a:solidFill>
                  <a:srgbClr val="C00000"/>
                </a:solidFill>
              </a:rPr>
              <a:t>d</a:t>
            </a:r>
            <a:r>
              <a:rPr lang="pt-BR" dirty="0" smtClean="0">
                <a:solidFill>
                  <a:srgbClr val="C00000"/>
                </a:solidFill>
              </a:rPr>
              <a:t>a sociedade da informação</a:t>
            </a:r>
            <a:r>
              <a:rPr lang="pt-BR" dirty="0" smtClean="0"/>
              <a:t>:</a:t>
            </a:r>
          </a:p>
          <a:p>
            <a:pPr marL="514350" indent="-514350">
              <a:buAutoNum type="arabicPeriod"/>
            </a:pPr>
            <a:r>
              <a:rPr lang="pt-BR" u="sng" dirty="0" smtClean="0"/>
              <a:t>Informação é a matéria-prima</a:t>
            </a:r>
            <a:r>
              <a:rPr lang="pt-BR" dirty="0" smtClean="0"/>
              <a:t>: são tecnologias para agir sobre a informação, não apenas informação para agir sobre a tecnologia.</a:t>
            </a:r>
          </a:p>
          <a:p>
            <a:pPr marL="514350" indent="-514350">
              <a:buAutoNum type="arabicPeriod"/>
            </a:pPr>
            <a:r>
              <a:rPr lang="pt-BR" u="sng" dirty="0" smtClean="0"/>
              <a:t>Penetrabilidade dos efeitos das novas tecnologias</a:t>
            </a:r>
            <a:r>
              <a:rPr lang="pt-BR" dirty="0" smtClean="0"/>
              <a:t>: como a informação é uma parte integral de toda a atividade humana, os processos individuais e coletivos são diretamente moldados pelo novo meio tecnológico.</a:t>
            </a:r>
          </a:p>
          <a:p>
            <a:pPr marL="514350" indent="-514350">
              <a:buAutoNum type="arabicPeriod"/>
            </a:pPr>
            <a:r>
              <a:rPr lang="pt-BR" u="sng" dirty="0" smtClean="0"/>
              <a:t>Lógica de redes</a:t>
            </a:r>
            <a:r>
              <a:rPr lang="pt-BR" dirty="0" smtClean="0"/>
              <a:t>: pode ser implementada materialmente em todos os tipos de processos e organizações.</a:t>
            </a:r>
          </a:p>
          <a:p>
            <a:pPr marL="514350" indent="-514350">
              <a:buAutoNum type="arabicPeriod"/>
            </a:pPr>
            <a:r>
              <a:rPr lang="pt-BR" u="sng" dirty="0" smtClean="0"/>
              <a:t>Paradigma da tecnologia da informação é baseado na </a:t>
            </a:r>
            <a:r>
              <a:rPr lang="pt-BR" i="1" u="sng" dirty="0" smtClean="0"/>
              <a:t>flexibilidade</a:t>
            </a:r>
            <a:r>
              <a:rPr lang="pt-BR" dirty="0" smtClean="0"/>
              <a:t>: capacidade constante de reconfiguração.</a:t>
            </a:r>
          </a:p>
          <a:p>
            <a:pPr marL="514350" indent="-514350">
              <a:buAutoNum type="arabicPeriod"/>
            </a:pPr>
            <a:r>
              <a:rPr lang="pt-BR" u="sng" dirty="0" smtClean="0"/>
              <a:t>Crescente convergência de tecnologias específicas para um sistema altamente integrado</a:t>
            </a:r>
            <a:r>
              <a:rPr lang="pt-BR" dirty="0" smtClean="0"/>
              <a:t>.</a:t>
            </a:r>
            <a:endParaRPr lang="pt-BR" dirty="0"/>
          </a:p>
        </p:txBody>
      </p:sp>
    </p:spTree>
    <p:extLst>
      <p:ext uri="{BB962C8B-B14F-4D97-AF65-F5344CB8AC3E}">
        <p14:creationId xmlns:p14="http://schemas.microsoft.com/office/powerpoint/2010/main" val="8082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sociedade em rede</a:t>
            </a:r>
            <a:br>
              <a:rPr lang="pt-BR" dirty="0" smtClean="0"/>
            </a:br>
            <a:r>
              <a:rPr lang="pt-BR" sz="3600" dirty="0" smtClean="0">
                <a:solidFill>
                  <a:srgbClr val="C00000"/>
                </a:solidFill>
              </a:rPr>
              <a:t>Manuel </a:t>
            </a:r>
            <a:r>
              <a:rPr lang="pt-BR" sz="3600" dirty="0" err="1" smtClean="0">
                <a:solidFill>
                  <a:srgbClr val="C00000"/>
                </a:solidFill>
              </a:rPr>
              <a:t>Castells</a:t>
            </a:r>
            <a:endParaRPr lang="pt-BR" sz="3600" dirty="0">
              <a:solidFill>
                <a:srgbClr val="C00000"/>
              </a:solidFill>
            </a:endParaRPr>
          </a:p>
        </p:txBody>
      </p:sp>
      <p:sp>
        <p:nvSpPr>
          <p:cNvPr id="3" name="Espaço Reservado para Conteúdo 2"/>
          <p:cNvSpPr>
            <a:spLocks noGrp="1"/>
          </p:cNvSpPr>
          <p:nvPr>
            <p:ph idx="1"/>
          </p:nvPr>
        </p:nvSpPr>
        <p:spPr/>
        <p:txBody>
          <a:bodyPr>
            <a:normAutofit lnSpcReduction="10000"/>
          </a:bodyPr>
          <a:lstStyle/>
          <a:p>
            <a:r>
              <a:rPr lang="pt-BR" altLang="pt-BR" dirty="0" smtClean="0"/>
              <a:t>Paradigma tecnológico baseado na informação </a:t>
            </a:r>
            <a:r>
              <a:rPr lang="pt-BR" altLang="pt-BR" dirty="0" smtClean="0">
                <a:solidFill>
                  <a:srgbClr val="C00000"/>
                </a:solidFill>
                <a:cs typeface="Arial" panose="020B0604020202020204" pitchFamily="34" charset="0"/>
              </a:rPr>
              <a:t>→ </a:t>
            </a:r>
            <a:r>
              <a:rPr lang="pt-BR" altLang="pt-BR" dirty="0" smtClean="0">
                <a:cs typeface="Arial" panose="020B0604020202020204" pitchFamily="34" charset="0"/>
              </a:rPr>
              <a:t>princípio organizador de um novo modo de desenvolvimento que dá nova face ao modo de produção capitalista</a:t>
            </a:r>
            <a:r>
              <a:rPr lang="pt-BR" altLang="pt-BR" dirty="0" smtClean="0">
                <a:solidFill>
                  <a:srgbClr val="C00000"/>
                </a:solidFill>
                <a:cs typeface="Arial" panose="020B0604020202020204" pitchFamily="34" charset="0"/>
              </a:rPr>
              <a:t> → </a:t>
            </a:r>
            <a:r>
              <a:rPr lang="pt-BR" altLang="pt-BR" dirty="0" smtClean="0">
                <a:cs typeface="Arial" panose="020B0604020202020204" pitchFamily="34" charset="0"/>
              </a:rPr>
              <a:t>nova estrutura social marcada pela presença e funcionamento de um sistema de redes interligadas.</a:t>
            </a:r>
          </a:p>
          <a:p>
            <a:r>
              <a:rPr lang="pt-BR" altLang="pt-BR" dirty="0" smtClean="0">
                <a:solidFill>
                  <a:srgbClr val="C00000"/>
                </a:solidFill>
                <a:cs typeface="Arial" panose="020B0604020202020204" pitchFamily="34" charset="0"/>
              </a:rPr>
              <a:t>Redes</a:t>
            </a:r>
            <a:r>
              <a:rPr lang="pt-BR" altLang="pt-BR" dirty="0" smtClean="0">
                <a:cs typeface="Arial" panose="020B0604020202020204" pitchFamily="34" charset="0"/>
              </a:rPr>
              <a:t>: instrumentos apropriados para a economia capitalista baseada na inovação, globalização e concentração descentralizada.</a:t>
            </a:r>
          </a:p>
          <a:p>
            <a:pPr>
              <a:lnSpc>
                <a:spcPct val="80000"/>
              </a:lnSpc>
            </a:pPr>
            <a:r>
              <a:rPr lang="pt-BR" altLang="pt-BR" dirty="0" smtClean="0"/>
              <a:t>Redes: constituem </a:t>
            </a:r>
            <a:r>
              <a:rPr lang="pt-BR" altLang="pt-BR" dirty="0" smtClean="0">
                <a:solidFill>
                  <a:srgbClr val="C00000"/>
                </a:solidFill>
              </a:rPr>
              <a:t>nova morfologia social </a:t>
            </a:r>
            <a:r>
              <a:rPr lang="pt-BR" altLang="pt-BR" dirty="0" smtClean="0"/>
              <a:t>de nossas sociedades </a:t>
            </a:r>
            <a:r>
              <a:rPr lang="pt-BR" altLang="pt-BR" dirty="0" smtClean="0">
                <a:solidFill>
                  <a:srgbClr val="C00000"/>
                </a:solidFill>
                <a:cs typeface="Arial" panose="020B0604020202020204" pitchFamily="34" charset="0"/>
              </a:rPr>
              <a:t>→</a:t>
            </a:r>
            <a:r>
              <a:rPr lang="pt-BR" altLang="pt-BR" dirty="0" smtClean="0">
                <a:solidFill>
                  <a:srgbClr val="C00000"/>
                </a:solidFill>
              </a:rPr>
              <a:t> </a:t>
            </a:r>
            <a:r>
              <a:rPr lang="pt-BR" altLang="pt-BR" dirty="0" smtClean="0"/>
              <a:t>modificam de forma substancial a operação e os resultados dos processos produtivos e de experiência, poder e cultura.</a:t>
            </a:r>
          </a:p>
          <a:p>
            <a:pPr>
              <a:lnSpc>
                <a:spcPct val="80000"/>
              </a:lnSpc>
            </a:pPr>
            <a:r>
              <a:rPr lang="pt-BR" altLang="pt-BR" dirty="0" smtClean="0">
                <a:solidFill>
                  <a:srgbClr val="C00000"/>
                </a:solidFill>
              </a:rPr>
              <a:t>Definição rede</a:t>
            </a:r>
            <a:r>
              <a:rPr lang="pt-BR" altLang="pt-BR" dirty="0" smtClean="0"/>
              <a:t>: conjunto de nós interconectados </a:t>
            </a:r>
            <a:r>
              <a:rPr lang="pt-BR" altLang="pt-BR" dirty="0" smtClean="0">
                <a:solidFill>
                  <a:srgbClr val="C00000"/>
                </a:solidFill>
                <a:cs typeface="Arial" panose="020B0604020202020204" pitchFamily="34" charset="0"/>
              </a:rPr>
              <a:t>→ </a:t>
            </a:r>
            <a:r>
              <a:rPr lang="pt-BR" altLang="pt-BR" dirty="0" smtClean="0">
                <a:cs typeface="Arial" panose="020B0604020202020204" pitchFamily="34" charset="0"/>
              </a:rPr>
              <a:t>estruturas abertas capazes de se expandir de forma ilimitada, integrando novos nós.</a:t>
            </a:r>
          </a:p>
          <a:p>
            <a:pPr>
              <a:lnSpc>
                <a:spcPct val="80000"/>
              </a:lnSpc>
            </a:pPr>
            <a:endParaRPr lang="pt-BR" altLang="pt-BR" dirty="0" smtClean="0"/>
          </a:p>
          <a:p>
            <a:endParaRPr lang="pt-BR" altLang="pt-BR" dirty="0" smtClean="0">
              <a:cs typeface="Arial" panose="020B0604020202020204" pitchFamily="34" charset="0"/>
            </a:endParaRPr>
          </a:p>
          <a:p>
            <a:pPr marL="0" indent="0">
              <a:buNone/>
            </a:pPr>
            <a:endParaRPr lang="pt-BR" dirty="0"/>
          </a:p>
        </p:txBody>
      </p:sp>
    </p:spTree>
    <p:extLst>
      <p:ext uri="{BB962C8B-B14F-4D97-AF65-F5344CB8AC3E}">
        <p14:creationId xmlns:p14="http://schemas.microsoft.com/office/powerpoint/2010/main" val="324718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pt-BR" altLang="pt-BR" dirty="0" smtClean="0"/>
              <a:t>Sociedade em rede</a:t>
            </a:r>
            <a:br>
              <a:rPr lang="pt-BR" altLang="pt-BR" dirty="0" smtClean="0"/>
            </a:br>
            <a:r>
              <a:rPr lang="pt-BR" altLang="pt-BR" sz="3600" dirty="0" smtClean="0">
                <a:solidFill>
                  <a:srgbClr val="C00000"/>
                </a:solidFill>
              </a:rPr>
              <a:t>Manuel </a:t>
            </a:r>
            <a:r>
              <a:rPr lang="pt-BR" altLang="pt-BR" sz="3600" dirty="0" err="1">
                <a:solidFill>
                  <a:srgbClr val="C00000"/>
                </a:solidFill>
              </a:rPr>
              <a:t>Castells</a:t>
            </a:r>
            <a:endParaRPr lang="pt-BR" altLang="pt-BR" sz="3600" dirty="0">
              <a:solidFill>
                <a:srgbClr val="C00000"/>
              </a:solidFill>
            </a:endParaRPr>
          </a:p>
        </p:txBody>
      </p:sp>
      <p:sp>
        <p:nvSpPr>
          <p:cNvPr id="31747" name="Rectangle 3"/>
          <p:cNvSpPr>
            <a:spLocks noGrp="1" noChangeArrowheads="1"/>
          </p:cNvSpPr>
          <p:nvPr>
            <p:ph type="body" idx="1"/>
          </p:nvPr>
        </p:nvSpPr>
        <p:spPr/>
        <p:txBody>
          <a:bodyPr/>
          <a:lstStyle/>
          <a:p>
            <a:r>
              <a:rPr lang="pt-BR" altLang="pt-BR" dirty="0"/>
              <a:t>Vivemos cada vez mais em uma era informacional uma sociedade </a:t>
            </a:r>
            <a:r>
              <a:rPr lang="pt-BR" altLang="pt-BR" dirty="0" smtClean="0"/>
              <a:t>na qual </a:t>
            </a:r>
            <a:r>
              <a:rPr lang="pt-BR" altLang="pt-BR" dirty="0">
                <a:solidFill>
                  <a:srgbClr val="C00000"/>
                </a:solidFill>
              </a:rPr>
              <a:t>todos os processos sócio-políticos-culturais </a:t>
            </a:r>
            <a:r>
              <a:rPr lang="pt-BR" altLang="pt-BR" dirty="0"/>
              <a:t>envolvem uma gama cada vez maior e mais diversificada de </a:t>
            </a:r>
            <a:r>
              <a:rPr lang="pt-BR" altLang="pt-BR" dirty="0" smtClean="0"/>
              <a:t>informações.</a:t>
            </a:r>
            <a:endParaRPr lang="pt-BR" altLang="pt-BR" dirty="0"/>
          </a:p>
          <a:p>
            <a:r>
              <a:rPr lang="pt-BR" altLang="pt-BR" dirty="0"/>
              <a:t>Novo modo informacional de desenvolvimento: fonte de produtividade acha-se na tecnologia de geração de conhecimentos, de processamento da informação e de comunicação de </a:t>
            </a:r>
            <a:r>
              <a:rPr lang="pt-BR" altLang="pt-BR" dirty="0" smtClean="0"/>
              <a:t>símbolos.</a:t>
            </a:r>
          </a:p>
          <a:p>
            <a:r>
              <a:rPr lang="pt-BR" dirty="0"/>
              <a:t>Relação tecnologia/sociedade – </a:t>
            </a:r>
            <a:r>
              <a:rPr lang="pt-BR" dirty="0">
                <a:solidFill>
                  <a:srgbClr val="C00000"/>
                </a:solidFill>
              </a:rPr>
              <a:t>papel fundamental do Estado</a:t>
            </a:r>
            <a:r>
              <a:rPr lang="pt-BR" dirty="0"/>
              <a:t>, seja promovendo, interrompendo, liderando a inovação tecnológica – expressa e organiza as forças sociais dominantes em um espaço e uma época determinados.</a:t>
            </a:r>
          </a:p>
          <a:p>
            <a:endParaRPr lang="pt-BR" altLang="pt-BR" dirty="0"/>
          </a:p>
        </p:txBody>
      </p:sp>
    </p:spTree>
    <p:extLst>
      <p:ext uri="{BB962C8B-B14F-4D97-AF65-F5344CB8AC3E}">
        <p14:creationId xmlns:p14="http://schemas.microsoft.com/office/powerpoint/2010/main" val="220770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a:r>
              <a:rPr lang="pt-BR" altLang="pt-BR" sz="3600" dirty="0" smtClean="0"/>
              <a:t>Software Livre</a:t>
            </a:r>
            <a:r>
              <a:rPr lang="pt-BR" altLang="pt-BR" dirty="0" smtClean="0"/>
              <a:t/>
            </a:r>
            <a:br>
              <a:rPr lang="pt-BR" altLang="pt-BR" dirty="0" smtClean="0"/>
            </a:br>
            <a:r>
              <a:rPr lang="pt-BR" altLang="pt-BR" sz="3200" dirty="0">
                <a:solidFill>
                  <a:srgbClr val="C00000"/>
                </a:solidFill>
              </a:rPr>
              <a:t>S</a:t>
            </a:r>
            <a:r>
              <a:rPr lang="pt-BR" altLang="pt-BR" sz="3200" dirty="0" smtClean="0">
                <a:solidFill>
                  <a:srgbClr val="C00000"/>
                </a:solidFill>
              </a:rPr>
              <a:t>érgio </a:t>
            </a:r>
            <a:r>
              <a:rPr lang="pt-BR" altLang="pt-BR" sz="3200" dirty="0">
                <a:solidFill>
                  <a:srgbClr val="C00000"/>
                </a:solidFill>
              </a:rPr>
              <a:t>Amadeu da Silveira</a:t>
            </a:r>
          </a:p>
        </p:txBody>
      </p:sp>
      <p:sp>
        <p:nvSpPr>
          <p:cNvPr id="48131" name="Rectangle 3"/>
          <p:cNvSpPr>
            <a:spLocks noGrp="1" noChangeArrowheads="1"/>
          </p:cNvSpPr>
          <p:nvPr>
            <p:ph type="body" idx="1"/>
          </p:nvPr>
        </p:nvSpPr>
        <p:spPr/>
        <p:txBody>
          <a:bodyPr/>
          <a:lstStyle/>
          <a:p>
            <a:pPr>
              <a:buFontTx/>
              <a:buNone/>
            </a:pPr>
            <a:r>
              <a:rPr lang="pt-BR" altLang="pt-BR" dirty="0"/>
              <a:t>  ‘As sociedades estão se informatizando e se conectando em rede. As definições e a forma com que trataremos a propriedade informacional são instrumentos decisivos para a regulação social, a indução distributiva de riqueza e poder ou para sua concentração. O ciberespaço está em disputa.’</a:t>
            </a:r>
          </a:p>
        </p:txBody>
      </p:sp>
    </p:spTree>
    <p:extLst>
      <p:ext uri="{BB962C8B-B14F-4D97-AF65-F5344CB8AC3E}">
        <p14:creationId xmlns:p14="http://schemas.microsoft.com/office/powerpoint/2010/main" val="275442230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6374</Words>
  <Application>Microsoft Office PowerPoint</Application>
  <PresentationFormat>Widescreen</PresentationFormat>
  <Paragraphs>215</Paragraphs>
  <Slides>41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41</vt:i4>
      </vt:variant>
    </vt:vector>
  </HeadingPairs>
  <TitlesOfParts>
    <vt:vector size="46" baseType="lpstr">
      <vt:lpstr>Arial</vt:lpstr>
      <vt:lpstr>Calibri</vt:lpstr>
      <vt:lpstr>Calibri Light</vt:lpstr>
      <vt:lpstr>Times New Roman</vt:lpstr>
      <vt:lpstr>Tema do Office</vt:lpstr>
      <vt:lpstr>Sociedade da Informação e/ou Sociedade do Conhecimento? I </vt:lpstr>
      <vt:lpstr>Sociedade da Informação e do Conhecimento: desafios teóricos e empíricos  Sarita Albagli </vt:lpstr>
      <vt:lpstr> Informação e conhecimento  cruciais em todos os modos de desenvolvimento do capitalismo → século XX: informação e  conhecimento tornaram-se as principais fontes de produtividade e poder = diferença crucial em relação aos momentos anteriores </vt:lpstr>
      <vt:lpstr>A sociedade em rede (1996) Manuel Castells</vt:lpstr>
      <vt:lpstr>A sociedade em rede Manuel Castells</vt:lpstr>
      <vt:lpstr>A sociedade em rede Manuel Castells</vt:lpstr>
      <vt:lpstr>A sociedade em rede Manuel Castells</vt:lpstr>
      <vt:lpstr>Sociedade em rede Manuel Castells</vt:lpstr>
      <vt:lpstr>Software Livre Sérgio Amadeu da Silveira</vt:lpstr>
      <vt:lpstr>Gilberto Gil: discurso proferido em 30/11/2006</vt:lpstr>
      <vt:lpstr>A rede e o ser Manuel Castells</vt:lpstr>
      <vt:lpstr>A rede e o ser Manuel Castells</vt:lpstr>
      <vt:lpstr>Cúpula Mundial sobre a Sociedade da Informação (CMSI)  UNESCO</vt:lpstr>
      <vt:lpstr>A Sociedade da Informação e a Sociedade do Conhecimento Aldo Barreto</vt:lpstr>
      <vt:lpstr> A Sociedade da Informação e a Sociedade do Conhecimento Aldo Barreto  </vt:lpstr>
      <vt:lpstr>A Sociedade da Informação e a Sociedade do Conhecimento Aldo Barreto</vt:lpstr>
      <vt:lpstr>Renovando a visão das sociedades do conhecimento para a paz e o desenvolvimento sustentável Unesco – Robin Mansell e Gaetan Tremblay (2013)</vt:lpstr>
      <vt:lpstr>Apresentação do PowerPoint</vt:lpstr>
      <vt:lpstr>As pedras angulares para a promoção de sociedades do conhecimento inclusivas: acesso à informação e ao conhecimento, liberdade de expressão e ética na Internet global UNESCO - 2017</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Desafíos téoricos y prácticos de la ética intercultural de la información Rafael Capurro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As pedras angulares para a promoção de sociedades do conhecimento inclusivas: acesso à informação e ao conhecimento, liberdade de expressão e ética na Internet global UNESCO</vt:lpstr>
      <vt:lpstr>Ray Kurzweil</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lucia maciel barbosa de oliveira</dc:creator>
  <cp:lastModifiedBy>Ceumadir</cp:lastModifiedBy>
  <cp:revision>52</cp:revision>
  <dcterms:created xsi:type="dcterms:W3CDTF">2018-03-30T19:13:39Z</dcterms:created>
  <dcterms:modified xsi:type="dcterms:W3CDTF">2019-03-28T23:06:38Z</dcterms:modified>
</cp:coreProperties>
</file>