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2862368-A967-434D-9CC8-F5B21DF4F6DF}" type="datetimeFigureOut">
              <a:rPr lang="pt-BR" smtClean="0"/>
              <a:t>07/05/2015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8396EE1-67D2-4A0E-A6FB-3F903FCCAA0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862368-A967-434D-9CC8-F5B21DF4F6DF}" type="datetimeFigureOut">
              <a:rPr lang="pt-BR" smtClean="0"/>
              <a:t>07/05/2015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396EE1-67D2-4A0E-A6FB-3F903FCCAA0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862368-A967-434D-9CC8-F5B21DF4F6DF}" type="datetimeFigureOut">
              <a:rPr lang="pt-BR" smtClean="0"/>
              <a:t>07/05/2015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396EE1-67D2-4A0E-A6FB-3F903FCCAA0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862368-A967-434D-9CC8-F5B21DF4F6DF}" type="datetimeFigureOut">
              <a:rPr lang="pt-BR" smtClean="0"/>
              <a:t>07/05/2015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396EE1-67D2-4A0E-A6FB-3F903FCCAA00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862368-A967-434D-9CC8-F5B21DF4F6DF}" type="datetimeFigureOut">
              <a:rPr lang="pt-BR" smtClean="0"/>
              <a:t>07/05/2015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396EE1-67D2-4A0E-A6FB-3F903FCCAA00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Divis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ivis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862368-A967-434D-9CC8-F5B21DF4F6DF}" type="datetimeFigureOut">
              <a:rPr lang="pt-BR" smtClean="0"/>
              <a:t>07/05/2015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396EE1-67D2-4A0E-A6FB-3F903FCCAA00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862368-A967-434D-9CC8-F5B21DF4F6DF}" type="datetimeFigureOut">
              <a:rPr lang="pt-BR" smtClean="0"/>
              <a:t>07/05/2015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396EE1-67D2-4A0E-A6FB-3F903FCCAA00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862368-A967-434D-9CC8-F5B21DF4F6DF}" type="datetimeFigureOut">
              <a:rPr lang="pt-BR" smtClean="0"/>
              <a:t>07/05/2015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396EE1-67D2-4A0E-A6FB-3F903FCCAA00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862368-A967-434D-9CC8-F5B21DF4F6DF}" type="datetimeFigureOut">
              <a:rPr lang="pt-BR" smtClean="0"/>
              <a:t>07/05/2015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396EE1-67D2-4A0E-A6FB-3F903FCCAA0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2862368-A967-434D-9CC8-F5B21DF4F6DF}" type="datetimeFigureOut">
              <a:rPr lang="pt-BR" smtClean="0"/>
              <a:t>07/05/2015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396EE1-67D2-4A0E-A6FB-3F903FCCAA00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2862368-A967-434D-9CC8-F5B21DF4F6DF}" type="datetimeFigureOut">
              <a:rPr lang="pt-BR" smtClean="0"/>
              <a:t>07/05/2015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8396EE1-67D2-4A0E-A6FB-3F903FCCAA00}" type="slidenum">
              <a:rPr lang="pt-BR" smtClean="0"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ector reto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ivis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2862368-A967-434D-9CC8-F5B21DF4F6DF}" type="datetimeFigureOut">
              <a:rPr lang="pt-BR" smtClean="0"/>
              <a:t>07/05/2015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8396EE1-67D2-4A0E-A6FB-3F903FCCAA00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043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547664" y="548680"/>
            <a:ext cx="6552728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pt-BR" sz="2400" b="1" dirty="0" smtClean="0">
                <a:solidFill>
                  <a:schemeClr val="tx2"/>
                </a:solidFill>
              </a:rPr>
              <a:t>Países como a Alemanha e o Japão, que estavam em pleno crescimento econômico, passaram a acumular dólares (o banco central alemão iniciou grandes compras de dólares, aumentando suas reservas para evitar a valorização do marco).</a:t>
            </a:r>
          </a:p>
          <a:p>
            <a:pPr marL="285750" indent="-285750">
              <a:buFontTx/>
              <a:buChar char="-"/>
            </a:pPr>
            <a:endParaRPr lang="pt-BR" sz="2400" b="1" dirty="0" smtClean="0">
              <a:solidFill>
                <a:schemeClr val="tx2"/>
              </a:solidFill>
            </a:endParaRPr>
          </a:p>
          <a:p>
            <a:pPr marL="285750" indent="-285750">
              <a:buFontTx/>
              <a:buChar char="-"/>
            </a:pPr>
            <a:r>
              <a:rPr lang="pt-BR" sz="2400" b="1" dirty="0" smtClean="0">
                <a:solidFill>
                  <a:schemeClr val="tx2"/>
                </a:solidFill>
              </a:rPr>
              <a:t>Ao absorver dólares, em vez de obrigar os EUA a desvalorizar sua moeda, os bancos centrais estrangeiros permitiam que suas </a:t>
            </a:r>
            <a:r>
              <a:rPr lang="pt-BR" sz="2400" b="1" i="1" u="sng" dirty="0" smtClean="0">
                <a:solidFill>
                  <a:schemeClr val="tx2"/>
                </a:solidFill>
              </a:rPr>
              <a:t>taxas de inflação aumentassem ainda mais</a:t>
            </a:r>
            <a:r>
              <a:rPr lang="pt-BR" sz="2400" b="1" dirty="0" smtClean="0">
                <a:solidFill>
                  <a:schemeClr val="tx2"/>
                </a:solidFill>
              </a:rPr>
              <a:t>.</a:t>
            </a:r>
          </a:p>
          <a:p>
            <a:pPr marL="285750" indent="-285750">
              <a:buFontTx/>
              <a:buChar char="-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02689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403648" y="1196753"/>
            <a:ext cx="662473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 smtClean="0"/>
              <a:t>- </a:t>
            </a:r>
            <a:r>
              <a:rPr lang="pt-BR" sz="2400" b="1" dirty="0" smtClean="0">
                <a:solidFill>
                  <a:schemeClr val="tx2"/>
                </a:solidFill>
              </a:rPr>
              <a:t>Essa política do banco central alemão não podia ser mantida por muito tempo. A enxurrada de dólares que procurava o banco, à espera de uma próxima desvalorização do dólar (e valorização do marco), obrigou a Alemanha em 1971, a interromper a intervenção e deixar que o marco flutuasse. - Na esteira do marco, outras moedas europeias foram apreciadas.</a:t>
            </a:r>
            <a:endParaRPr lang="pt-BR" sz="2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265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899592" y="332656"/>
            <a:ext cx="7632848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pt-BR" sz="2400" b="1" dirty="0" smtClean="0">
                <a:solidFill>
                  <a:schemeClr val="tx2"/>
                </a:solidFill>
              </a:rPr>
              <a:t>Nos EUA, em 15 de agosto de 1971, </a:t>
            </a:r>
            <a:r>
              <a:rPr lang="pt-BR" sz="2400" b="1" u="sng" dirty="0" smtClean="0">
                <a:solidFill>
                  <a:schemeClr val="tx2"/>
                </a:solidFill>
              </a:rPr>
              <a:t>Richard Nixon </a:t>
            </a:r>
            <a:r>
              <a:rPr lang="pt-BR" sz="2400" b="1" dirty="0" smtClean="0">
                <a:solidFill>
                  <a:schemeClr val="tx2"/>
                </a:solidFill>
              </a:rPr>
              <a:t>assessorado por </a:t>
            </a:r>
            <a:r>
              <a:rPr lang="pt-BR" sz="2400" b="1" dirty="0" smtClean="0">
                <a:solidFill>
                  <a:schemeClr val="accent2"/>
                </a:solidFill>
              </a:rPr>
              <a:t>Paul </a:t>
            </a:r>
            <a:r>
              <a:rPr lang="pt-BR" sz="2400" b="1" dirty="0" err="1" smtClean="0">
                <a:solidFill>
                  <a:schemeClr val="accent2"/>
                </a:solidFill>
              </a:rPr>
              <a:t>Volcker</a:t>
            </a:r>
            <a:r>
              <a:rPr lang="pt-BR" sz="2400" b="1" dirty="0" smtClean="0">
                <a:solidFill>
                  <a:schemeClr val="tx2"/>
                </a:solidFill>
              </a:rPr>
              <a:t>, iniciou uma profunda reforma monetária</a:t>
            </a:r>
            <a:r>
              <a:rPr lang="pt-BR" sz="2400" dirty="0" smtClean="0">
                <a:solidFill>
                  <a:schemeClr val="tx2"/>
                </a:solidFill>
              </a:rPr>
              <a:t>: </a:t>
            </a:r>
          </a:p>
          <a:p>
            <a:pPr marL="285750" indent="-285750">
              <a:buFontTx/>
              <a:buChar char="-"/>
            </a:pPr>
            <a:endParaRPr lang="pt-BR" sz="2400" u="sng" dirty="0">
              <a:solidFill>
                <a:schemeClr val="tx2"/>
              </a:solidFill>
            </a:endParaRPr>
          </a:p>
          <a:p>
            <a:pPr marL="285750" indent="-285750">
              <a:buFontTx/>
              <a:buChar char="-"/>
            </a:pPr>
            <a:r>
              <a:rPr lang="pt-BR" sz="2400" u="sng" dirty="0" smtClean="0">
                <a:solidFill>
                  <a:schemeClr val="tx2"/>
                </a:solidFill>
              </a:rPr>
              <a:t>a partir de então haveria controle de preços e salários, como medida para conter a inflação, enquanto o governo reduzia os impostos e sua participação na economia.</a:t>
            </a:r>
          </a:p>
          <a:p>
            <a:pPr marL="285750" indent="-285750">
              <a:buFontTx/>
              <a:buChar char="-"/>
            </a:pPr>
            <a:endParaRPr lang="pt-BR" sz="2400" dirty="0" smtClean="0">
              <a:solidFill>
                <a:schemeClr val="tx2"/>
              </a:solidFill>
            </a:endParaRPr>
          </a:p>
          <a:p>
            <a:pPr marL="285750" indent="-285750">
              <a:buFontTx/>
              <a:buChar char="-"/>
            </a:pPr>
            <a:r>
              <a:rPr lang="pt-BR" sz="2400" b="1" dirty="0" smtClean="0">
                <a:solidFill>
                  <a:schemeClr val="tx2"/>
                </a:solidFill>
              </a:rPr>
              <a:t>Da perspectiva do sistema monetário internacional, mais importante foi a suspensão da conversibilidade do dólar frente ao ouro. </a:t>
            </a:r>
          </a:p>
          <a:p>
            <a:pPr marL="285750" indent="-285750">
              <a:buFontTx/>
              <a:buChar char="-"/>
            </a:pPr>
            <a:r>
              <a:rPr lang="pt-BR" sz="2400" b="1" dirty="0" smtClean="0">
                <a:solidFill>
                  <a:schemeClr val="tx2"/>
                </a:solidFill>
              </a:rPr>
              <a:t>Ao mesmo tempo, foi determinada uma sobretaxa de 10% aos produtos importados. </a:t>
            </a:r>
          </a:p>
          <a:p>
            <a:pPr marL="285750" indent="-285750">
              <a:buFontTx/>
              <a:buChar char="-"/>
            </a:pPr>
            <a:r>
              <a:rPr lang="pt-BR" sz="2400" b="1" dirty="0" smtClean="0">
                <a:solidFill>
                  <a:schemeClr val="tx2"/>
                </a:solidFill>
              </a:rPr>
              <a:t>Com isso, o presidente conseguiria não só assegurar as reservas de ouro como também melhorar a balança comercial dos Estados Unidos.</a:t>
            </a:r>
          </a:p>
          <a:p>
            <a:pPr marL="285750" indent="-285750">
              <a:buFontTx/>
              <a:buChar char="-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72199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827584" y="548680"/>
            <a:ext cx="756084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pt-BR" sz="2400" dirty="0" smtClean="0">
                <a:solidFill>
                  <a:schemeClr val="tx2"/>
                </a:solidFill>
              </a:rPr>
              <a:t>Em dezembro de 1971, depois de longos debates entre os industrializados, acordou-se na Conferência </a:t>
            </a:r>
            <a:r>
              <a:rPr lang="pt-BR" sz="2400" dirty="0" err="1" smtClean="0">
                <a:solidFill>
                  <a:schemeClr val="tx2"/>
                </a:solidFill>
              </a:rPr>
              <a:t>Smithsoniana</a:t>
            </a:r>
            <a:r>
              <a:rPr lang="pt-BR" sz="2400" dirty="0" smtClean="0">
                <a:solidFill>
                  <a:schemeClr val="tx2"/>
                </a:solidFill>
              </a:rPr>
              <a:t> (cientista britânico James </a:t>
            </a:r>
            <a:r>
              <a:rPr lang="pt-BR" sz="2400" dirty="0" err="1" smtClean="0">
                <a:solidFill>
                  <a:schemeClr val="tx2"/>
                </a:solidFill>
              </a:rPr>
              <a:t>Smithson</a:t>
            </a:r>
            <a:r>
              <a:rPr lang="pt-BR" sz="2400" dirty="0" smtClean="0">
                <a:solidFill>
                  <a:schemeClr val="tx2"/>
                </a:solidFill>
              </a:rPr>
              <a:t> – 1765-1829),  em Washington, a desvalorização do dólar em 8%.</a:t>
            </a:r>
          </a:p>
          <a:p>
            <a:pPr marL="285750" indent="-285750">
              <a:buFontTx/>
              <a:buChar char="-"/>
            </a:pPr>
            <a:endParaRPr lang="pt-BR" sz="2400" dirty="0" smtClean="0">
              <a:solidFill>
                <a:schemeClr val="tx2"/>
              </a:solidFill>
            </a:endParaRPr>
          </a:p>
          <a:p>
            <a:pPr marL="285750" indent="-285750">
              <a:buFontTx/>
              <a:buChar char="-"/>
            </a:pPr>
            <a:r>
              <a:rPr lang="pt-BR" sz="2400" dirty="0" smtClean="0">
                <a:solidFill>
                  <a:schemeClr val="tx2"/>
                </a:solidFill>
              </a:rPr>
              <a:t>As moedas bem-sucedidas na economia mundial – marco e iene – deveriam ser valorizadas.</a:t>
            </a:r>
          </a:p>
          <a:p>
            <a:pPr marL="285750" indent="-285750">
              <a:buFontTx/>
              <a:buChar char="-"/>
            </a:pPr>
            <a:endParaRPr lang="pt-BR" sz="2400" dirty="0" smtClean="0">
              <a:solidFill>
                <a:schemeClr val="tx2"/>
              </a:solidFill>
            </a:endParaRPr>
          </a:p>
          <a:p>
            <a:pPr marL="285750" indent="-285750">
              <a:buFontTx/>
              <a:buChar char="-"/>
            </a:pPr>
            <a:r>
              <a:rPr lang="pt-BR" sz="2400" dirty="0" smtClean="0">
                <a:solidFill>
                  <a:schemeClr val="tx2"/>
                </a:solidFill>
              </a:rPr>
              <a:t>As taxas cambiais fixas foram substituídas pelo modelo de flutuação, com a possibilidade de variação cambial dentro de uma banda de 4,5%.</a:t>
            </a:r>
          </a:p>
          <a:p>
            <a:pPr marL="285750" indent="-285750">
              <a:buFontTx/>
              <a:buChar char="-"/>
            </a:pP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64323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11560" y="404664"/>
            <a:ext cx="7920880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pt-BR" sz="2400" dirty="0" smtClean="0">
                <a:solidFill>
                  <a:schemeClr val="tx2"/>
                </a:solidFill>
              </a:rPr>
              <a:t>Era uma tentativa de recompor o sistema de taxas de câmbio fixas (ou quase fixas) que havia inspirado o acordo de Bretton Woods. – Porém, sem a conversibilidade do dólar em ouro, não havia nada que impedisse flutuações de seu valor fora da faixa de 4,5%.</a:t>
            </a:r>
          </a:p>
          <a:p>
            <a:pPr marL="285750" indent="-285750">
              <a:buFontTx/>
              <a:buChar char="-"/>
            </a:pPr>
            <a:endParaRPr lang="pt-BR" sz="2400" dirty="0" smtClean="0">
              <a:solidFill>
                <a:schemeClr val="tx2"/>
              </a:solidFill>
            </a:endParaRPr>
          </a:p>
          <a:p>
            <a:pPr marL="285750" indent="-285750">
              <a:buFontTx/>
              <a:buChar char="-"/>
            </a:pPr>
            <a:r>
              <a:rPr lang="pt-BR" sz="2400" dirty="0" smtClean="0">
                <a:solidFill>
                  <a:schemeClr val="tx2"/>
                </a:solidFill>
              </a:rPr>
              <a:t>E, efetivamente, no início de 1973, uma nova corrida contra o dólar levou à negociação de uma segunda desvalorização da moeda – agora de 10%.</a:t>
            </a:r>
          </a:p>
          <a:p>
            <a:pPr marL="285750" indent="-285750">
              <a:buFontTx/>
              <a:buChar char="-"/>
            </a:pPr>
            <a:endParaRPr lang="pt-BR" sz="2400" dirty="0" smtClean="0">
              <a:solidFill>
                <a:schemeClr val="tx2"/>
              </a:solidFill>
            </a:endParaRPr>
          </a:p>
          <a:p>
            <a:pPr marL="285750" indent="-285750">
              <a:buFontTx/>
              <a:buChar char="-"/>
            </a:pPr>
            <a:r>
              <a:rPr lang="pt-BR" sz="2400" dirty="0" smtClean="0">
                <a:solidFill>
                  <a:schemeClr val="tx2"/>
                </a:solidFill>
              </a:rPr>
              <a:t>Mas, uma nova pressão sobre o dólar fez com que os bancos centrais abandonassem a defesa da paridade negociada, deixando que suas moedas flutuassem livremente e valorizassem frente ao dólar.</a:t>
            </a:r>
          </a:p>
          <a:p>
            <a:pPr marL="285750" indent="-285750">
              <a:buFontTx/>
              <a:buChar char="-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63514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115616" y="548680"/>
            <a:ext cx="7272808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pt-BR" sz="2400" dirty="0" smtClean="0">
                <a:solidFill>
                  <a:schemeClr val="tx2"/>
                </a:solidFill>
              </a:rPr>
              <a:t>“O sistema de taxa de câmbio fixa e as paridades pré-1971, que os controladores tencionavam salvar, foram destruídos, finalmente, por cascatas de dinheiro fluindo através dos mercados.”</a:t>
            </a:r>
          </a:p>
          <a:p>
            <a:pPr marL="285750" indent="-285750">
              <a:buFontTx/>
              <a:buChar char="-"/>
            </a:pPr>
            <a:endParaRPr lang="pt-BR" sz="2400" dirty="0" smtClean="0">
              <a:solidFill>
                <a:schemeClr val="tx2"/>
              </a:solidFill>
            </a:endParaRPr>
          </a:p>
          <a:p>
            <a:pPr marL="285750" indent="-285750">
              <a:buFontTx/>
              <a:buChar char="-"/>
            </a:pPr>
            <a:r>
              <a:rPr lang="pt-BR" sz="2400" dirty="0" smtClean="0">
                <a:solidFill>
                  <a:schemeClr val="tx2"/>
                </a:solidFill>
              </a:rPr>
              <a:t>Abria-se um novo cenário no mercado internacional: taxas de câmbio flutuantes favoreceram o surgimento de operações especulativas, estimuladas por expectativas de valorização e desvalorização das moedas no mercado mundial.</a:t>
            </a:r>
          </a:p>
          <a:p>
            <a:pPr marL="285750" indent="-285750">
              <a:buFontTx/>
              <a:buChar char="-"/>
            </a:pPr>
            <a:endParaRPr lang="pt-BR" sz="2400" dirty="0" smtClean="0">
              <a:solidFill>
                <a:schemeClr val="tx2"/>
              </a:solidFill>
            </a:endParaRPr>
          </a:p>
          <a:p>
            <a:pPr marL="285750" indent="-285750">
              <a:buFontTx/>
              <a:buChar char="-"/>
            </a:pPr>
            <a:r>
              <a:rPr lang="pt-BR" sz="2400" b="1" dirty="0" smtClean="0">
                <a:solidFill>
                  <a:schemeClr val="accent2"/>
                </a:solidFill>
              </a:rPr>
              <a:t>Assim sendo, o sistema de Bretton Woods chegava ao seu fim, encerrando, simbolicamente a era do ouro do capitalismo.</a:t>
            </a:r>
          </a:p>
          <a:p>
            <a:pPr marL="285750" indent="-285750">
              <a:buFontTx/>
              <a:buChar char="-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97281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259632" y="476672"/>
            <a:ext cx="6912768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b="1" dirty="0" smtClean="0">
                <a:solidFill>
                  <a:srgbClr val="FF0000"/>
                </a:solidFill>
              </a:rPr>
              <a:t>DESINTEGRAÇÃO DO SISTEMA MONETÁRIO INTERNACIONAL DE BRETTON WOODS (1967-1973)</a:t>
            </a:r>
          </a:p>
          <a:p>
            <a:endParaRPr lang="pt-BR" sz="2400" dirty="0" smtClean="0">
              <a:solidFill>
                <a:schemeClr val="tx2"/>
              </a:solidFill>
            </a:endParaRPr>
          </a:p>
          <a:p>
            <a:pPr marL="285750" indent="-285750">
              <a:buFontTx/>
              <a:buChar char="-"/>
            </a:pPr>
            <a:r>
              <a:rPr lang="pt-BR" sz="2400" dirty="0" smtClean="0">
                <a:solidFill>
                  <a:schemeClr val="tx2"/>
                </a:solidFill>
              </a:rPr>
              <a:t>O </a:t>
            </a:r>
            <a:r>
              <a:rPr lang="pt-BR" sz="2400" b="1" dirty="0" smtClean="0">
                <a:solidFill>
                  <a:schemeClr val="tx2"/>
                </a:solidFill>
              </a:rPr>
              <a:t>desequilíbrio externo da economia americana </a:t>
            </a:r>
            <a:r>
              <a:rPr lang="pt-BR" sz="2400" dirty="0" smtClean="0">
                <a:solidFill>
                  <a:schemeClr val="tx2"/>
                </a:solidFill>
              </a:rPr>
              <a:t>agravou-se substancialmente na segunda metade da década de 1960.</a:t>
            </a:r>
          </a:p>
          <a:p>
            <a:pPr marL="285750" indent="-285750">
              <a:buFontTx/>
              <a:buChar char="-"/>
            </a:pPr>
            <a:endParaRPr lang="pt-BR" sz="2400" dirty="0" smtClean="0">
              <a:solidFill>
                <a:schemeClr val="tx2"/>
              </a:solidFill>
            </a:endParaRPr>
          </a:p>
          <a:p>
            <a:pPr marL="285750" indent="-285750">
              <a:buFontTx/>
              <a:buChar char="-"/>
            </a:pPr>
            <a:r>
              <a:rPr lang="pt-BR" sz="2400" dirty="0" smtClean="0">
                <a:solidFill>
                  <a:schemeClr val="tx2"/>
                </a:solidFill>
              </a:rPr>
              <a:t>Durante o </a:t>
            </a:r>
            <a:r>
              <a:rPr lang="pt-BR" sz="2400" dirty="0" smtClean="0">
                <a:solidFill>
                  <a:schemeClr val="accent2"/>
                </a:solidFill>
              </a:rPr>
              <a:t>governo de </a:t>
            </a:r>
            <a:r>
              <a:rPr lang="pt-BR" sz="2400" dirty="0" err="1" smtClean="0">
                <a:solidFill>
                  <a:schemeClr val="accent2"/>
                </a:solidFill>
              </a:rPr>
              <a:t>Lyndon</a:t>
            </a:r>
            <a:r>
              <a:rPr lang="pt-BR" sz="2400" dirty="0" smtClean="0">
                <a:solidFill>
                  <a:schemeClr val="accent2"/>
                </a:solidFill>
              </a:rPr>
              <a:t> Johnson </a:t>
            </a:r>
            <a:r>
              <a:rPr lang="pt-BR" sz="2400" dirty="0" smtClean="0">
                <a:solidFill>
                  <a:schemeClr val="tx2"/>
                </a:solidFill>
              </a:rPr>
              <a:t>(vice-presidente que assumiu em 1963, após o assassinato de John Kennedy, e foi reeleito em 1964 para um novo mandato), </a:t>
            </a:r>
            <a:r>
              <a:rPr lang="pt-BR" sz="2400" b="1" dirty="0" smtClean="0">
                <a:solidFill>
                  <a:schemeClr val="tx2"/>
                </a:solidFill>
              </a:rPr>
              <a:t>os EUA aprofundaram sua participação na Guerra do Vietnã, elevando os gastos militares no exterior</a:t>
            </a:r>
            <a:r>
              <a:rPr lang="pt-BR" dirty="0" smtClean="0">
                <a:solidFill>
                  <a:schemeClr val="tx2"/>
                </a:solidFill>
              </a:rPr>
              <a:t>.</a:t>
            </a:r>
          </a:p>
          <a:p>
            <a:pPr marL="285750" indent="-285750">
              <a:buFontTx/>
              <a:buChar char="-"/>
            </a:pPr>
            <a:endParaRPr lang="pt-BR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3409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043608" y="332657"/>
            <a:ext cx="7056784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pt-BR" sz="2400" dirty="0" smtClean="0">
                <a:solidFill>
                  <a:schemeClr val="tx2"/>
                </a:solidFill>
              </a:rPr>
              <a:t>Johnson também promoveu um </a:t>
            </a:r>
            <a:r>
              <a:rPr lang="pt-BR" sz="2400" b="1" dirty="0" smtClean="0">
                <a:solidFill>
                  <a:schemeClr val="tx2"/>
                </a:solidFill>
              </a:rPr>
              <a:t>programa de combate à pobreza, cujas despesas se somaram às militares, gerando </a:t>
            </a:r>
            <a:r>
              <a:rPr lang="pt-BR" sz="2400" b="1" u="sng" dirty="0" smtClean="0">
                <a:solidFill>
                  <a:schemeClr val="tx2"/>
                </a:solidFill>
              </a:rPr>
              <a:t>forte pressão inflacionária</a:t>
            </a:r>
            <a:r>
              <a:rPr lang="pt-BR" sz="2400" dirty="0" smtClean="0">
                <a:solidFill>
                  <a:schemeClr val="tx2"/>
                </a:solidFill>
              </a:rPr>
              <a:t>.</a:t>
            </a:r>
          </a:p>
          <a:p>
            <a:pPr marL="285750" indent="-285750">
              <a:buFontTx/>
              <a:buChar char="-"/>
            </a:pPr>
            <a:endParaRPr lang="pt-BR" sz="2400" dirty="0" smtClean="0">
              <a:solidFill>
                <a:schemeClr val="tx2"/>
              </a:solidFill>
            </a:endParaRPr>
          </a:p>
          <a:p>
            <a:pPr marL="285750" indent="-285750">
              <a:buFontTx/>
              <a:buChar char="-"/>
            </a:pPr>
            <a:r>
              <a:rPr lang="pt-BR" sz="2400" dirty="0" smtClean="0">
                <a:solidFill>
                  <a:schemeClr val="tx2"/>
                </a:solidFill>
              </a:rPr>
              <a:t>O </a:t>
            </a:r>
            <a:r>
              <a:rPr lang="pt-BR" sz="2400" b="1" u="sng" dirty="0" smtClean="0">
                <a:solidFill>
                  <a:schemeClr val="tx2"/>
                </a:solidFill>
              </a:rPr>
              <a:t>desequilíbrio externo </a:t>
            </a:r>
            <a:r>
              <a:rPr lang="pt-BR" sz="2400" dirty="0" smtClean="0">
                <a:solidFill>
                  <a:schemeClr val="tx2"/>
                </a:solidFill>
              </a:rPr>
              <a:t>passou a ser alimentado pela </a:t>
            </a:r>
            <a:r>
              <a:rPr lang="pt-BR" sz="2400" u="sng" dirty="0" smtClean="0">
                <a:solidFill>
                  <a:schemeClr val="tx2"/>
                </a:solidFill>
              </a:rPr>
              <a:t>redução do saldo da balança comercial que se tornou negativo em 1971</a:t>
            </a:r>
            <a:r>
              <a:rPr lang="pt-BR" sz="2400" dirty="0" smtClean="0">
                <a:solidFill>
                  <a:schemeClr val="tx2"/>
                </a:solidFill>
              </a:rPr>
              <a:t>.</a:t>
            </a:r>
          </a:p>
          <a:p>
            <a:pPr marL="285750" indent="-285750">
              <a:buFontTx/>
              <a:buChar char="-"/>
            </a:pPr>
            <a:endParaRPr lang="pt-BR" sz="2400" dirty="0" smtClean="0">
              <a:solidFill>
                <a:schemeClr val="tx2"/>
              </a:solidFill>
            </a:endParaRPr>
          </a:p>
          <a:p>
            <a:pPr marL="285750" indent="-285750">
              <a:buFontTx/>
              <a:buChar char="-"/>
            </a:pPr>
            <a:r>
              <a:rPr lang="pt-BR" sz="2400" dirty="0" smtClean="0">
                <a:solidFill>
                  <a:schemeClr val="tx2"/>
                </a:solidFill>
              </a:rPr>
              <a:t>A deterioração da situação externa dos Estados Unidos era percebida e gerava reações: </a:t>
            </a:r>
            <a:r>
              <a:rPr lang="pt-BR" sz="2400" b="1" dirty="0" smtClean="0">
                <a:solidFill>
                  <a:schemeClr val="accent2"/>
                </a:solidFill>
              </a:rPr>
              <a:t>entre 1965 e 1966, a França liderada por Charles de Gaulle, cumprindo antiga ameaça, iniciou uma grande ofensiva contra a estabilidade do sistema monetário regido pelo dólar.</a:t>
            </a:r>
          </a:p>
          <a:p>
            <a:pPr marL="285750" indent="-285750">
              <a:buFontTx/>
              <a:buChar char="-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15542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331640" y="476673"/>
            <a:ext cx="662473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pt-BR" sz="2400" b="1" dirty="0" smtClean="0">
                <a:solidFill>
                  <a:schemeClr val="tx2"/>
                </a:solidFill>
              </a:rPr>
              <a:t>De Gaulle decidiu converter as reservas francesas de dólar por ouro, acreditando que em pouco tempo a pressão sobre a moeda norte-americana levaria à inevitável desvalorização</a:t>
            </a:r>
            <a:r>
              <a:rPr lang="pt-BR" sz="2400" dirty="0" smtClean="0">
                <a:solidFill>
                  <a:schemeClr val="tx2"/>
                </a:solidFill>
              </a:rPr>
              <a:t>. </a:t>
            </a:r>
          </a:p>
          <a:p>
            <a:pPr marL="285750" indent="-285750">
              <a:buFontTx/>
              <a:buChar char="-"/>
            </a:pPr>
            <a:endParaRPr lang="pt-BR" sz="2400" dirty="0" smtClean="0">
              <a:solidFill>
                <a:schemeClr val="tx2"/>
              </a:solidFill>
            </a:endParaRPr>
          </a:p>
          <a:p>
            <a:pPr marL="285750" indent="-285750">
              <a:buFontTx/>
              <a:buChar char="-"/>
            </a:pPr>
            <a:r>
              <a:rPr lang="pt-BR" sz="2400" dirty="0" smtClean="0">
                <a:solidFill>
                  <a:schemeClr val="tx2"/>
                </a:solidFill>
              </a:rPr>
              <a:t>A França deixou o </a:t>
            </a:r>
            <a:r>
              <a:rPr lang="pt-BR" sz="2400" b="1" i="1" dirty="0" smtClean="0">
                <a:solidFill>
                  <a:schemeClr val="tx2"/>
                </a:solidFill>
              </a:rPr>
              <a:t>Gold Pool </a:t>
            </a:r>
            <a:r>
              <a:rPr lang="pt-BR" sz="2400" dirty="0" smtClean="0">
                <a:solidFill>
                  <a:schemeClr val="tx2"/>
                </a:solidFill>
              </a:rPr>
              <a:t>em 1967 – </a:t>
            </a:r>
            <a:r>
              <a:rPr lang="pt-BR" sz="2400" b="1" u="sng" dirty="0" smtClean="0">
                <a:solidFill>
                  <a:schemeClr val="tx2"/>
                </a:solidFill>
              </a:rPr>
              <a:t>desestabilizou o acordo realizado entre as nações europeias </a:t>
            </a:r>
            <a:r>
              <a:rPr lang="pt-BR" sz="2400" dirty="0" smtClean="0">
                <a:solidFill>
                  <a:schemeClr val="tx2"/>
                </a:solidFill>
              </a:rPr>
              <a:t>sufocando a possibilidade de ação do grupo.</a:t>
            </a:r>
          </a:p>
          <a:p>
            <a:pPr marL="285750" indent="-285750">
              <a:buFontTx/>
              <a:buChar char="-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26856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899592" y="476673"/>
            <a:ext cx="734481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pt-BR" sz="2400" b="1" dirty="0" smtClean="0">
                <a:solidFill>
                  <a:schemeClr val="tx2"/>
                </a:solidFill>
              </a:rPr>
              <a:t>Efetivamente, em 1968 o próprio </a:t>
            </a:r>
            <a:r>
              <a:rPr lang="pt-BR" sz="2400" b="1" i="1" dirty="0" smtClean="0">
                <a:solidFill>
                  <a:schemeClr val="tx2"/>
                </a:solidFill>
              </a:rPr>
              <a:t>Gold Pool </a:t>
            </a:r>
            <a:r>
              <a:rPr lang="pt-BR" sz="2400" b="1" dirty="0" smtClean="0">
                <a:solidFill>
                  <a:schemeClr val="tx2"/>
                </a:solidFill>
              </a:rPr>
              <a:t>foi extinto</a:t>
            </a:r>
            <a:r>
              <a:rPr lang="pt-BR" sz="2400" dirty="0" smtClean="0">
                <a:solidFill>
                  <a:schemeClr val="tx2"/>
                </a:solidFill>
              </a:rPr>
              <a:t>: </a:t>
            </a:r>
            <a:r>
              <a:rPr lang="pt-BR" sz="2400" u="sng" dirty="0" smtClean="0">
                <a:solidFill>
                  <a:schemeClr val="tx2"/>
                </a:solidFill>
              </a:rPr>
              <a:t>no dia 15 de março de 1968, houve uma corrida para o ouro no mercado livre e o </a:t>
            </a:r>
            <a:r>
              <a:rPr lang="pt-BR" sz="2400" b="1" i="1" u="sng" dirty="0" smtClean="0">
                <a:solidFill>
                  <a:schemeClr val="tx2"/>
                </a:solidFill>
              </a:rPr>
              <a:t>pool</a:t>
            </a:r>
            <a:r>
              <a:rPr lang="pt-BR" sz="2400" u="sng" dirty="0" smtClean="0">
                <a:solidFill>
                  <a:schemeClr val="tx2"/>
                </a:solidFill>
              </a:rPr>
              <a:t> entrou oferecendo um grande volume para evitar que o preço disparasse</a:t>
            </a:r>
            <a:r>
              <a:rPr lang="pt-BR" sz="2400" dirty="0" smtClean="0">
                <a:solidFill>
                  <a:schemeClr val="tx2"/>
                </a:solidFill>
              </a:rPr>
              <a:t>.</a:t>
            </a:r>
          </a:p>
          <a:p>
            <a:pPr marL="285750" indent="-285750">
              <a:buFontTx/>
              <a:buChar char="-"/>
            </a:pPr>
            <a:endParaRPr lang="pt-BR" sz="2400" dirty="0" smtClean="0">
              <a:solidFill>
                <a:schemeClr val="tx2"/>
              </a:solidFill>
            </a:endParaRPr>
          </a:p>
          <a:p>
            <a:pPr marL="285750" indent="-285750">
              <a:buFontTx/>
              <a:buChar char="-"/>
            </a:pPr>
            <a:r>
              <a:rPr lang="pt-BR" sz="2400" dirty="0" smtClean="0">
                <a:solidFill>
                  <a:schemeClr val="tx2"/>
                </a:solidFill>
              </a:rPr>
              <a:t>No dia seguinte, </a:t>
            </a:r>
            <a:r>
              <a:rPr lang="pt-BR" sz="2400" u="sng" dirty="0" smtClean="0">
                <a:solidFill>
                  <a:schemeClr val="tx2"/>
                </a:solidFill>
              </a:rPr>
              <a:t>diante de nova corrida ao ouro, o </a:t>
            </a:r>
            <a:r>
              <a:rPr lang="pt-BR" sz="2400" b="1" i="1" u="sng" dirty="0" smtClean="0">
                <a:solidFill>
                  <a:schemeClr val="tx2"/>
                </a:solidFill>
              </a:rPr>
              <a:t>pool</a:t>
            </a:r>
            <a:r>
              <a:rPr lang="pt-BR" sz="2400" u="sng" dirty="0" smtClean="0">
                <a:solidFill>
                  <a:schemeClr val="tx2"/>
                </a:solidFill>
              </a:rPr>
              <a:t> julgou-se incapaz de intervir no mercado e encerrou as operações</a:t>
            </a:r>
            <a:r>
              <a:rPr lang="pt-BR" sz="2400" dirty="0" smtClean="0">
                <a:solidFill>
                  <a:schemeClr val="tx2"/>
                </a:solidFill>
              </a:rPr>
              <a:t>.</a:t>
            </a:r>
          </a:p>
          <a:p>
            <a:pPr marL="285750" indent="-285750">
              <a:buFontTx/>
              <a:buChar char="-"/>
            </a:pPr>
            <a:endParaRPr lang="pt-BR" sz="2400" dirty="0" smtClean="0">
              <a:solidFill>
                <a:schemeClr val="tx2"/>
              </a:solidFill>
            </a:endParaRPr>
          </a:p>
          <a:p>
            <a:pPr marL="285750" indent="-285750">
              <a:buFontTx/>
              <a:buChar char="-"/>
            </a:pPr>
            <a:r>
              <a:rPr lang="pt-BR" sz="2400" dirty="0" smtClean="0">
                <a:solidFill>
                  <a:schemeClr val="tx2"/>
                </a:solidFill>
              </a:rPr>
              <a:t>Assim, </a:t>
            </a:r>
            <a:r>
              <a:rPr lang="pt-BR" sz="2400" b="1" dirty="0" smtClean="0">
                <a:solidFill>
                  <a:schemeClr val="accent2"/>
                </a:solidFill>
              </a:rPr>
              <a:t>abandonou-se a defesa da paridade do dólar com o ouro – US$35,00 por onça ouro) e no mercado livre a cotação passou a subir constantemente: </a:t>
            </a:r>
            <a:r>
              <a:rPr lang="pt-BR" sz="2400" b="1" u="sng" dirty="0" smtClean="0">
                <a:solidFill>
                  <a:schemeClr val="accent2"/>
                </a:solidFill>
              </a:rPr>
              <a:t>em meados de 1973 superou US$120,00 dólares por onça</a:t>
            </a:r>
            <a:r>
              <a:rPr lang="pt-BR" sz="2400" dirty="0" smtClean="0"/>
              <a:t>.</a:t>
            </a:r>
          </a:p>
          <a:p>
            <a:pPr marL="285750" indent="-285750">
              <a:buFontTx/>
              <a:buChar char="-"/>
            </a:pP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942228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331640" y="692696"/>
            <a:ext cx="691276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pt-BR" sz="2400" b="1" dirty="0" smtClean="0">
                <a:solidFill>
                  <a:schemeClr val="tx2"/>
                </a:solidFill>
              </a:rPr>
              <a:t>Outras negociações </a:t>
            </a:r>
            <a:r>
              <a:rPr lang="pt-BR" sz="2400" dirty="0" smtClean="0">
                <a:solidFill>
                  <a:schemeClr val="tx2"/>
                </a:solidFill>
              </a:rPr>
              <a:t>foram feitas para criar mecanismos de arrefecimento da previsível crise: </a:t>
            </a:r>
          </a:p>
          <a:p>
            <a:pPr marL="285750" indent="-285750">
              <a:buFontTx/>
              <a:buChar char="-"/>
            </a:pPr>
            <a:endParaRPr lang="pt-BR" sz="2400" dirty="0" smtClean="0">
              <a:solidFill>
                <a:schemeClr val="tx2"/>
              </a:solidFill>
            </a:endParaRPr>
          </a:p>
          <a:p>
            <a:pPr marL="285750" indent="-285750">
              <a:buFontTx/>
              <a:buChar char="-"/>
            </a:pPr>
            <a:r>
              <a:rPr lang="pt-BR" sz="2400" b="1" dirty="0" smtClean="0">
                <a:solidFill>
                  <a:schemeClr val="tx2"/>
                </a:solidFill>
              </a:rPr>
              <a:t>em 1967</a:t>
            </a:r>
            <a:r>
              <a:rPr lang="pt-BR" sz="2400" dirty="0" smtClean="0">
                <a:solidFill>
                  <a:schemeClr val="tx2"/>
                </a:solidFill>
              </a:rPr>
              <a:t>, no Rio de Janeiro, foi firmado </a:t>
            </a:r>
            <a:r>
              <a:rPr lang="pt-BR" sz="2400" b="1" dirty="0" smtClean="0">
                <a:solidFill>
                  <a:schemeClr val="tx2"/>
                </a:solidFill>
              </a:rPr>
              <a:t>o acordo para que o FMI emitisse os Direitos Especiais de Saque. Formado por reservas dos países industrializados, o mecanismo deveria permitir a concessão de créditos para as trocas comerciais, funcionando como uma nova moeda</a:t>
            </a:r>
            <a:r>
              <a:rPr lang="pt-BR" sz="2400" dirty="0" smtClean="0">
                <a:solidFill>
                  <a:schemeClr val="tx2"/>
                </a:solidFill>
              </a:rPr>
              <a:t> </a:t>
            </a:r>
          </a:p>
          <a:p>
            <a:pPr marL="285750" indent="-285750">
              <a:buFontTx/>
              <a:buChar char="-"/>
            </a:pPr>
            <a:endParaRPr lang="pt-BR" sz="2400" dirty="0" smtClean="0">
              <a:solidFill>
                <a:schemeClr val="tx2"/>
              </a:solidFill>
            </a:endParaRPr>
          </a:p>
          <a:p>
            <a:pPr marL="285750" indent="-285750">
              <a:buFontTx/>
              <a:buChar char="-"/>
            </a:pPr>
            <a:r>
              <a:rPr lang="pt-BR" sz="2400" dirty="0" smtClean="0">
                <a:solidFill>
                  <a:schemeClr val="tx2"/>
                </a:solidFill>
              </a:rPr>
              <a:t>(algo semelhante ao </a:t>
            </a:r>
            <a:r>
              <a:rPr lang="pt-BR" sz="2400" b="1" i="1" u="sng" dirty="0" err="1" smtClean="0">
                <a:solidFill>
                  <a:schemeClr val="tx2"/>
                </a:solidFill>
              </a:rPr>
              <a:t>bancor</a:t>
            </a:r>
            <a:r>
              <a:rPr lang="pt-BR" sz="2400" dirty="0" smtClean="0">
                <a:solidFill>
                  <a:schemeClr val="tx2"/>
                </a:solidFill>
              </a:rPr>
              <a:t>, sugerido por Keynes nos anos 1940).</a:t>
            </a:r>
            <a:endParaRPr lang="pt-BR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9061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403648" y="476672"/>
            <a:ext cx="6552728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pt-BR" sz="2400" dirty="0" smtClean="0">
                <a:solidFill>
                  <a:schemeClr val="tx2"/>
                </a:solidFill>
              </a:rPr>
              <a:t>Os EUA, inicialmente receosos de perder poder no sistema monetário, acabaram por aceitar tal acordo pelo rumo pouco favorável que sua economia tomava.</a:t>
            </a:r>
          </a:p>
          <a:p>
            <a:pPr marL="285750" indent="-285750">
              <a:buFontTx/>
              <a:buChar char="-"/>
            </a:pPr>
            <a:endParaRPr lang="pt-BR" sz="2400" dirty="0" smtClean="0">
              <a:solidFill>
                <a:schemeClr val="tx2"/>
              </a:solidFill>
            </a:endParaRPr>
          </a:p>
          <a:p>
            <a:pPr marL="285750" indent="-285750">
              <a:buFontTx/>
              <a:buChar char="-"/>
            </a:pPr>
            <a:r>
              <a:rPr lang="pt-BR" sz="2400" b="1" dirty="0" smtClean="0">
                <a:solidFill>
                  <a:schemeClr val="tx2"/>
                </a:solidFill>
              </a:rPr>
              <a:t>A condição para o funcionamento dos Direitos Especiais de Saque era que a economia norte-americana voltasse a ter saldos positivos no balanço de pagamentos, para que o país pudesse financiar o fundo.</a:t>
            </a:r>
          </a:p>
          <a:p>
            <a:pPr marL="285750" indent="-285750">
              <a:buFontTx/>
              <a:buChar char="-"/>
            </a:pPr>
            <a:endParaRPr lang="pt-BR" sz="2400" dirty="0" smtClean="0">
              <a:solidFill>
                <a:schemeClr val="tx2"/>
              </a:solidFill>
            </a:endParaRPr>
          </a:p>
          <a:p>
            <a:pPr marL="285750" indent="-285750">
              <a:buFontTx/>
              <a:buChar char="-"/>
            </a:pPr>
            <a:r>
              <a:rPr lang="pt-BR" sz="2400" b="1" i="1" u="sng" dirty="0" smtClean="0">
                <a:solidFill>
                  <a:schemeClr val="accent2"/>
                </a:solidFill>
              </a:rPr>
              <a:t>O destino do Sistema de Bretton Woods já estava selado.</a:t>
            </a:r>
          </a:p>
          <a:p>
            <a:pPr marL="285750" indent="-285750">
              <a:buFontTx/>
              <a:buChar char="-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71040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403648" y="764704"/>
            <a:ext cx="633670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pt-BR" sz="2400" dirty="0" smtClean="0">
                <a:solidFill>
                  <a:schemeClr val="tx2"/>
                </a:solidFill>
              </a:rPr>
              <a:t>O </a:t>
            </a:r>
            <a:r>
              <a:rPr lang="pt-BR" sz="2400" b="1" dirty="0" smtClean="0">
                <a:solidFill>
                  <a:schemeClr val="tx2"/>
                </a:solidFill>
              </a:rPr>
              <a:t>insucesso das medidas do governo norte-americano para enfrentar o desequilíbrio externo havia convencido muitos economistas de que o </a:t>
            </a:r>
            <a:r>
              <a:rPr lang="pt-BR" sz="2400" b="1" i="1" u="sng" dirty="0" smtClean="0">
                <a:solidFill>
                  <a:schemeClr val="tx2"/>
                </a:solidFill>
              </a:rPr>
              <a:t>dólar se encontrava supervalorizado</a:t>
            </a:r>
            <a:r>
              <a:rPr lang="pt-BR" sz="2400" dirty="0" smtClean="0">
                <a:solidFill>
                  <a:schemeClr val="tx2"/>
                </a:solidFill>
              </a:rPr>
              <a:t>.</a:t>
            </a:r>
          </a:p>
          <a:p>
            <a:pPr marL="285750" indent="-285750">
              <a:buFontTx/>
              <a:buChar char="-"/>
            </a:pPr>
            <a:endParaRPr lang="pt-BR" sz="2400" dirty="0" smtClean="0">
              <a:solidFill>
                <a:schemeClr val="tx2"/>
              </a:solidFill>
            </a:endParaRPr>
          </a:p>
          <a:p>
            <a:pPr marL="285750" indent="-285750">
              <a:buFontTx/>
              <a:buChar char="-"/>
            </a:pPr>
            <a:r>
              <a:rPr lang="pt-BR" sz="2400" b="1" dirty="0" smtClean="0">
                <a:solidFill>
                  <a:schemeClr val="tx2"/>
                </a:solidFill>
              </a:rPr>
              <a:t>A menos que os países superavitários – Alemanha, Japão – valorizassem suas moedas, seria preciso promover a desvalorização do dólar</a:t>
            </a:r>
            <a:r>
              <a:rPr lang="pt-BR" sz="2400" dirty="0" smtClean="0">
                <a:solidFill>
                  <a:schemeClr val="tx2"/>
                </a:solidFill>
              </a:rPr>
              <a:t>.</a:t>
            </a:r>
          </a:p>
          <a:p>
            <a:pPr marL="285750" indent="-285750">
              <a:buFontTx/>
              <a:buChar char="-"/>
            </a:pP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740421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475656" y="836712"/>
            <a:ext cx="655272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pt-BR" sz="2400" dirty="0" smtClean="0">
                <a:solidFill>
                  <a:schemeClr val="tx2"/>
                </a:solidFill>
              </a:rPr>
              <a:t>Sucessor de Johnson – </a:t>
            </a:r>
            <a:r>
              <a:rPr lang="pt-BR" sz="2400" b="1" dirty="0" smtClean="0">
                <a:solidFill>
                  <a:schemeClr val="accent2"/>
                </a:solidFill>
              </a:rPr>
              <a:t>Richard Nixon </a:t>
            </a:r>
            <a:r>
              <a:rPr lang="pt-BR" sz="2400" dirty="0" smtClean="0">
                <a:solidFill>
                  <a:schemeClr val="tx2"/>
                </a:solidFill>
              </a:rPr>
              <a:t>(jan. 1969) e </a:t>
            </a:r>
            <a:r>
              <a:rPr lang="pt-BR" sz="2400" b="1" dirty="0" smtClean="0">
                <a:solidFill>
                  <a:schemeClr val="tx2"/>
                </a:solidFill>
              </a:rPr>
              <a:t>seus assessores propuseram uma estratégia para a desvalorização que ficou conhecida como </a:t>
            </a:r>
            <a:r>
              <a:rPr lang="pt-BR" sz="2400" b="1" i="1" u="sng" dirty="0" smtClean="0">
                <a:solidFill>
                  <a:schemeClr val="accent2"/>
                </a:solidFill>
              </a:rPr>
              <a:t>“negligência benigna”.</a:t>
            </a:r>
          </a:p>
          <a:p>
            <a:pPr marL="285750" indent="-285750">
              <a:buFontTx/>
              <a:buChar char="-"/>
            </a:pPr>
            <a:endParaRPr lang="pt-BR" sz="2400" dirty="0" smtClean="0">
              <a:solidFill>
                <a:schemeClr val="tx2"/>
              </a:solidFill>
            </a:endParaRPr>
          </a:p>
          <a:p>
            <a:pPr marL="285750" indent="-285750">
              <a:buFontTx/>
              <a:buChar char="-"/>
            </a:pPr>
            <a:r>
              <a:rPr lang="pt-BR" sz="2400" b="1" dirty="0" smtClean="0">
                <a:solidFill>
                  <a:schemeClr val="tx2"/>
                </a:solidFill>
              </a:rPr>
              <a:t>A estratégia consistia em permitir que os dólares continuassem a sair dos Estados Unidos sem intervenção, de maneira que a moeda norte-americana mantida em quantidades crescentes pelos bancos centrais estrangeiros exerceria forte pressão no sentido de sua desvalorização.</a:t>
            </a:r>
          </a:p>
          <a:p>
            <a:pPr marL="285750" indent="-285750">
              <a:buFontTx/>
              <a:buChar char="-"/>
            </a:pPr>
            <a:endParaRPr lang="pt-BR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1306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56</TotalTime>
  <Words>1104</Words>
  <Application>Microsoft Office PowerPoint</Application>
  <PresentationFormat>Apresentação na tela (4:3)</PresentationFormat>
  <Paragraphs>60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6" baseType="lpstr">
      <vt:lpstr>Concurso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Lelio Luiz De Oliveira</dc:creator>
  <cp:lastModifiedBy>Lelio Luiz De Oliveira</cp:lastModifiedBy>
  <cp:revision>5</cp:revision>
  <dcterms:created xsi:type="dcterms:W3CDTF">2015-05-07T18:57:30Z</dcterms:created>
  <dcterms:modified xsi:type="dcterms:W3CDTF">2015-05-07T19:54:03Z</dcterms:modified>
</cp:coreProperties>
</file>