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91" r:id="rId11"/>
    <p:sldId id="266" r:id="rId12"/>
    <p:sldId id="281" r:id="rId13"/>
    <p:sldId id="282" r:id="rId14"/>
    <p:sldId id="267" r:id="rId15"/>
    <p:sldId id="294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77" r:id="rId24"/>
    <p:sldId id="279" r:id="rId25"/>
    <p:sldId id="293" r:id="rId26"/>
    <p:sldId id="292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99"/>
    <a:srgbClr val="FF3399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32"/>
    </p:cViewPr>
  </p:sorterViewPr>
  <p:notesViewPr>
    <p:cSldViewPr>
      <p:cViewPr varScale="1">
        <p:scale>
          <a:sx n="60" d="100"/>
          <a:sy n="60" d="100"/>
        </p:scale>
        <p:origin x="-249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BE2AB6-4B11-436A-93EE-C456A41C5CF8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74C4EC-32E3-48EA-B141-C4E7720346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86CB8F-F1C7-4443-A52A-EEC4504BD8D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6855E2-CBAD-4565-A739-37534973B63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DBDCF-A0DA-4FBC-A3A5-4ADB3656FCEA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8902F3-9414-4598-92A2-26670CD0FE1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23573F-2101-4251-930A-3DA8C6808FA8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A53F04-4288-4984-BB37-87235785DCF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1F73A5-7CE1-46F4-8652-6FB95C87844A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787760-45C9-4DFF-B7BD-0EEC1A2C7B8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2D2156-71C6-43AC-802F-44FBA6AB6B2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A51A7D-4475-4430-93A6-D856508C9B5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68BD1C-D973-4035-93D7-F03BD7A7FE20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6AA072-69FB-4A50-8334-67CC8EE79ACD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11BB24-70EB-40E1-846B-D17F89ACBB1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9F7B7B-3D88-4608-A958-D1775D69157A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DBF0FF-5410-49AD-9479-172B8F96E52B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9DA77F-FC10-4222-AC16-5BDBECF0E16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342457-FDA0-4B90-96E2-6275054CB28E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7D2A3F-BE21-4931-85FA-C648EDD7983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502428-141A-43BC-834D-50A6CD4D1E1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976430-DE7E-40EE-874C-A6D371A225CF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288795-FF91-4BB0-8930-690B5CF2A5A7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B75257-8372-40C7-87D8-8CBB6BCF530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3864-1ACE-4DF2-A636-8FEFD918659E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47CA-4BC4-4205-AFDF-FC6255DD5A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AA6A-7ABF-47C0-95C2-1B69D379AF4E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F8D9-E60E-49DC-858D-20B1C20192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2092-D5EE-4B9E-A46E-3D295B20E238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246C8-D778-4AD1-956C-C32955F38F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FBF9D-8A8D-470C-8DE8-91DE07C1E57C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DE91-88AD-41D1-BD1D-7B4C058FD0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FA1F-76A1-4999-A0C9-8996BE7D300E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F6D5F-CF83-4EE6-B15B-25BF1974C4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DFCC-5BBC-4228-B1F8-C5CD6FF3108F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0FD7-CC4F-44E4-90FD-CFB4D5B728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A66DB-6AE5-497A-8116-828B1EE8DB0B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04BDB-A6CB-4F67-A98C-E87F283AA7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F96A-3B84-497E-A459-049EF244EA12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334E9-FDCB-45B6-B9B8-D13A679207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E699-6E25-4C73-A507-9BEC80D8D960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9FCE7-767F-4A10-9493-55012B1C3D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D422-41AA-4017-AC4A-D0366BB05C45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2360-5A90-41FE-9400-FB89EEFC81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E2A8-D3BE-49D3-9675-4515561C3BF3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EBFE-5BB1-4A8D-BF27-0EB7975534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A0A3AA-7F9F-4F81-84B3-1D524A742CA2}" type="datetimeFigureOut">
              <a:rPr lang="pt-BR"/>
              <a:pPr>
                <a:defRPr/>
              </a:pPr>
              <a:t>21/01/2015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0B912-7275-460E-BB5D-EB3C9BDC6A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363" y="1889125"/>
            <a:ext cx="7845425" cy="218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Proposta de Reestruturação da Matriz Curricular para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2014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8313" y="4149725"/>
            <a:ext cx="8135937" cy="244792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5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Subcomissão para Reforma da Matriz Curricular e </a:t>
            </a:r>
            <a:r>
              <a:rPr lang="pt-BR" sz="5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PPP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Membros</a:t>
            </a:r>
            <a:r>
              <a:rPr lang="en-US" sz="3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pt-BR" sz="3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Prof. Sérgio Salomão </a:t>
            </a:r>
            <a:r>
              <a:rPr lang="pt-BR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Shecaira</a:t>
            </a:r>
            <a:endParaRPr lang="pt-BR" sz="3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Prof. Diogo Rosenthal Coutinho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Profª</a:t>
            </a: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Mariângela G. Magalhães Gomes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Representante Discente Matheus </a:t>
            </a:r>
            <a:r>
              <a:rPr lang="pt-BR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Zuliane</a:t>
            </a: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Falcão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Representante Discente Paula </a:t>
            </a:r>
            <a:r>
              <a:rPr lang="pt-BR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Davoglio</a:t>
            </a:r>
            <a:r>
              <a:rPr lang="pt-BR" sz="3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t-BR" sz="3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Goes</a:t>
            </a:r>
            <a:endParaRPr lang="pt-BR" sz="3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52" name="Retângulo 3"/>
          <p:cNvSpPr>
            <a:spLocks noChangeArrowheads="1"/>
          </p:cNvSpPr>
          <p:nvPr/>
        </p:nvSpPr>
        <p:spPr bwMode="auto">
          <a:xfrm>
            <a:off x="-252413" y="549275"/>
            <a:ext cx="66246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>
                <a:latin typeface="Cambria" pitchFamily="18" charset="0"/>
              </a:rPr>
              <a:t>			</a:t>
            </a:r>
            <a:r>
              <a:rPr lang="pt-BR" altLang="pt-BR" sz="2000">
                <a:latin typeface="Cambria" pitchFamily="18" charset="0"/>
              </a:rPr>
              <a:t>Faculdade de Direito</a:t>
            </a:r>
            <a:br>
              <a:rPr lang="pt-BR" altLang="pt-BR" sz="2000">
                <a:latin typeface="Cambria" pitchFamily="18" charset="0"/>
              </a:rPr>
            </a:br>
            <a:r>
              <a:rPr lang="pt-BR" altLang="pt-BR" sz="2000">
                <a:latin typeface="Cambria" pitchFamily="18" charset="0"/>
              </a:rPr>
              <a:t>			Universidade de São Paulo</a:t>
            </a:r>
            <a:br>
              <a:rPr lang="pt-BR" altLang="pt-BR" sz="2000">
                <a:latin typeface="Cambria" pitchFamily="18" charset="0"/>
              </a:rPr>
            </a:br>
            <a:r>
              <a:rPr lang="pt-BR" altLang="pt-BR" sz="2000">
                <a:latin typeface="Cambria" pitchFamily="18" charset="0"/>
              </a:rPr>
              <a:t>			Comissão de Graduação</a:t>
            </a:r>
            <a:endParaRPr lang="pt-BR" altLang="pt-BR" sz="2000">
              <a:latin typeface="Calibri" pitchFamily="34" charset="0"/>
            </a:endParaRP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74638"/>
            <a:ext cx="15843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b="1" smtClean="0"/>
              <a:t>2.4.1.Comparativo de Modificações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8424862" cy="5111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32"/>
                <a:gridCol w="1216546"/>
                <a:gridCol w="1136959"/>
                <a:gridCol w="727653"/>
                <a:gridCol w="727653"/>
                <a:gridCol w="970205"/>
                <a:gridCol w="1352980"/>
                <a:gridCol w="1258234"/>
              </a:tblGrid>
              <a:tr h="88713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Número de créditos por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Número de matérias por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Grade Antiga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Nova Grade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Grade Antiga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Grade Nova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24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20 C.A. +2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22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16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3º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24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16 C.A. +1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3º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4º Semestre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17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20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4º Semestre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5º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25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20 C.A.+ 1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5º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6º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21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18 C.A. +1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6º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7º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14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10 C.A.+ 1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7º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8º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12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2 C.A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8º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9º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0 C.A.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0 C.A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9º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2979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10º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0 C.A. + 2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0 C.A. + 4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10º Semestre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59692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Total: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159 C.A+ 2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122 C.A.+ 10 C.T.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Total: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60 matérias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44 matérias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6107113"/>
          </a:xfrm>
        </p:spPr>
        <p:txBody>
          <a:bodyPr/>
          <a:lstStyle/>
          <a:p>
            <a:pPr eaLnBrk="1" hangingPunct="1"/>
            <a:r>
              <a:rPr lang="en-US" altLang="pt-BR" sz="4800" b="1" smtClean="0"/>
              <a:t>DISCIPLINAS OBRIGATÓRIAS</a:t>
            </a:r>
            <a:endParaRPr lang="pt-BR" altLang="pt-BR" sz="4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7950" y="115888"/>
          <a:ext cx="8928100" cy="6708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119"/>
                <a:gridCol w="1612946"/>
                <a:gridCol w="2066919"/>
                <a:gridCol w="1915594"/>
                <a:gridCol w="1718522"/>
              </a:tblGrid>
              <a:tr h="285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1º Semestre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2º Semestre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3º Semestre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4º Semestre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5º Semestre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Teoria Geral do Direito Privado I 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Teoria Geral do Direito Privado II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Teoria Geral das Obrigações e Responsabilidade Civil 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Teoria Geral dos Contratos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 (2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Posse e Propriedade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3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Romano I 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História do Direito I 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Lógica e Metodologia Jurídica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Teoria Geral do Processo</a:t>
                      </a:r>
                      <a:endParaRPr lang="pt-BR" sz="18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(4 C.A.)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Filosofia do Direito I (Parte Geral)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pt-BR" sz="1200" kern="50" baseline="0" dirty="0" smtClean="0">
                          <a:solidFill>
                            <a:srgbClr val="FF0000"/>
                          </a:solidFill>
                          <a:effectLst/>
                        </a:rPr>
                        <a:t> 2 </a:t>
                      </a: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C.A.)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(1 C.T)  </a:t>
                      </a: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Economia Política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(2 </a:t>
                      </a:r>
                      <a:r>
                        <a:rPr lang="pt-BR" sz="1200" kern="50" dirty="0">
                          <a:effectLst/>
                        </a:rPr>
                        <a:t>C.A.)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(1 C.T.)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Introdução ao Estudo do Direito II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Sociologia Jurídica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(2 </a:t>
                      </a:r>
                      <a:r>
                        <a:rPr lang="pt-BR" sz="1200" kern="50" dirty="0">
                          <a:effectLst/>
                        </a:rPr>
                        <a:t>C.A</a:t>
                      </a:r>
                      <a:r>
                        <a:rPr lang="pt-BR" sz="1200" kern="50" dirty="0" smtClean="0">
                          <a:effectLst/>
                        </a:rPr>
                        <a:t>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(1 C.T.)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Internacional Público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(4 </a:t>
                      </a:r>
                      <a:r>
                        <a:rPr lang="pt-BR" sz="1200" kern="50" dirty="0">
                          <a:effectLst/>
                        </a:rPr>
                        <a:t>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Elementos Fundamentais de Direito Processual do Trabalho</a:t>
                      </a:r>
                      <a:endParaRPr lang="pt-BR" sz="18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(2 C.A.)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Introdução ao Estudo do Direito I</a:t>
                      </a:r>
                      <a:endParaRPr lang="pt-BR" sz="18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(4 C.A.)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Constitucional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rgbClr val="FF0000"/>
                          </a:solidFill>
                          <a:effectLst/>
                        </a:rPr>
                        <a:t>(4 C.A.)</a:t>
                      </a:r>
                      <a:endParaRPr lang="pt-BR" sz="18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Constitucional II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(2</a:t>
                      </a:r>
                      <a:r>
                        <a:rPr lang="pt-BR" sz="1200" kern="5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C.A</a:t>
                      </a:r>
                      <a:r>
                        <a:rPr lang="pt-BR" sz="1200" kern="50" dirty="0">
                          <a:solidFill>
                            <a:srgbClr val="FF0000"/>
                          </a:solidFill>
                          <a:effectLst/>
                        </a:rPr>
                        <a:t>.)</a:t>
                      </a:r>
                      <a:endParaRPr lang="pt-BR" sz="18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Teoria Geral do Direito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(4 C.A.)</a:t>
                      </a:r>
                      <a:endParaRPr lang="pt-BR" sz="12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Civil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1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Teoria Geral do Estado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(4 </a:t>
                      </a:r>
                      <a:r>
                        <a:rPr lang="pt-BR" sz="1200" kern="50" dirty="0">
                          <a:effectLst/>
                        </a:rPr>
                        <a:t>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0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 Teoria </a:t>
                      </a:r>
                      <a:r>
                        <a:rPr lang="pt-BR" sz="1200" kern="50" dirty="0">
                          <a:effectLst/>
                        </a:rPr>
                        <a:t>Geral do Direito Penal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Teoria Geral do Direito do Trabalho</a:t>
                      </a:r>
                      <a:endParaRPr lang="pt-BR" sz="1800" kern="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(4 C.A.)</a:t>
                      </a:r>
                      <a:endParaRPr lang="pt-BR" sz="18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Penal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Introdução à Sociologia – FFLCH</a:t>
                      </a:r>
                      <a:endParaRPr lang="pt-BR" sz="18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(2 C.A.)</a:t>
                      </a:r>
                      <a:endParaRPr lang="pt-BR" sz="18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(1 C.T.)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baseline="0" dirty="0" smtClean="0">
                          <a:effectLst/>
                        </a:rPr>
                        <a:t>. 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Fundamentos da Empresa e da Atividade Negocial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Fundamentos de Direito Societário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(2 C.A.)</a:t>
                      </a:r>
                      <a:endParaRPr lang="pt-BR" sz="12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Direito Societário: Sociedades Anônimas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(2 C.A.)</a:t>
                      </a:r>
                      <a:endParaRPr lang="pt-BR" sz="12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BR" sz="12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Direito Penal I (Parte Especial)</a:t>
                      </a:r>
                      <a:endParaRPr lang="pt-BR" sz="1800" kern="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(4 C.A.)</a:t>
                      </a:r>
                      <a:endParaRPr lang="pt-BR" sz="18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pt-BR" sz="120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Administrativo I</a:t>
                      </a:r>
                      <a:endParaRPr lang="pt-BR" sz="1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>
                          <a:effectLst/>
                        </a:rPr>
                        <a:t> </a:t>
                      </a:r>
                      <a:endParaRPr lang="pt-BR" sz="1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</a:rPr>
                        <a:t>20 </a:t>
                      </a:r>
                      <a:r>
                        <a:rPr lang="pt-BR" sz="1200" b="1" kern="50" dirty="0">
                          <a:effectLst/>
                        </a:rPr>
                        <a:t>C.A.</a:t>
                      </a:r>
                      <a:endParaRPr lang="pt-BR" sz="1800" b="1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>
                          <a:effectLst/>
                        </a:rPr>
                        <a:t>2 C.T.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solidFill>
                            <a:schemeClr val="tx1"/>
                          </a:solidFill>
                          <a:effectLst/>
                        </a:rPr>
                        <a:t>16 </a:t>
                      </a:r>
                      <a:r>
                        <a:rPr lang="pt-BR" sz="1200" b="1" kern="50" dirty="0">
                          <a:solidFill>
                            <a:schemeClr val="tx1"/>
                          </a:solidFill>
                          <a:effectLst/>
                        </a:rPr>
                        <a:t>C.A.</a:t>
                      </a:r>
                      <a:endParaRPr lang="pt-BR" sz="18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</a:rPr>
                        <a:t>16 </a:t>
                      </a:r>
                      <a:r>
                        <a:rPr lang="pt-BR" sz="1200" b="1" kern="50" dirty="0">
                          <a:effectLst/>
                        </a:rPr>
                        <a:t>C.A</a:t>
                      </a:r>
                      <a:r>
                        <a:rPr lang="pt-BR" sz="1200" b="1" kern="5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 C.T.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</a:rPr>
                        <a:t>20 </a:t>
                      </a:r>
                      <a:r>
                        <a:rPr lang="pt-BR" sz="1200" b="1" kern="50" dirty="0">
                          <a:effectLst/>
                        </a:rPr>
                        <a:t>C.A.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</a:rPr>
                        <a:t>20</a:t>
                      </a:r>
                      <a:r>
                        <a:rPr lang="pt-BR" sz="1200" b="1" kern="50" baseline="0" dirty="0" smtClean="0">
                          <a:effectLst/>
                        </a:rPr>
                        <a:t> </a:t>
                      </a:r>
                      <a:r>
                        <a:rPr lang="pt-BR" sz="1200" b="1" kern="50" dirty="0" smtClean="0">
                          <a:effectLst/>
                        </a:rPr>
                        <a:t>C.A.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 C.T.</a:t>
                      </a:r>
                      <a:endParaRPr lang="pt-BR" sz="1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38" marR="569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0825" y="190500"/>
          <a:ext cx="8569324" cy="5475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0480"/>
                <a:gridCol w="1850480"/>
                <a:gridCol w="1895029"/>
                <a:gridCol w="1306760"/>
                <a:gridCol w="1666575"/>
              </a:tblGrid>
              <a:tr h="283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6º Semestre</a:t>
                      </a:r>
                      <a:endParaRPr lang="pt-BR" sz="2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7º Semestre</a:t>
                      </a:r>
                      <a:endParaRPr lang="pt-BR" sz="2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kern="50">
                          <a:effectLst/>
                        </a:rPr>
                        <a:t>8º Semestre</a:t>
                      </a:r>
                      <a:endParaRPr lang="pt-BR" sz="2800" b="1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kern="50">
                          <a:effectLst/>
                        </a:rPr>
                        <a:t>9º Semestre</a:t>
                      </a:r>
                      <a:endParaRPr lang="pt-BR" sz="2800" b="1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10º Semestre</a:t>
                      </a:r>
                      <a:endParaRPr lang="pt-BR" sz="28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de Família e Sucessões 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(4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Tributário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(4</a:t>
                      </a:r>
                      <a:r>
                        <a:rPr lang="pt-BR" sz="1200" kern="5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pt-BR" sz="1200" kern="50" dirty="0">
                          <a:solidFill>
                            <a:srgbClr val="FF0000"/>
                          </a:solidFill>
                          <a:effectLst/>
                        </a:rPr>
                        <a:t>C.A.)</a:t>
                      </a:r>
                      <a:endParaRPr lang="pt-BR" sz="12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Tributário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solidFill>
                            <a:schemeClr val="tx1"/>
                          </a:solidFill>
                          <a:effectLst/>
                        </a:rPr>
                        <a:t>(2 C.A.)</a:t>
                      </a:r>
                      <a:endParaRPr lang="pt-BR" sz="1200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Tese de Láurea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C.T)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4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Fundamentos dos Contratos Empresariais e das Declarações Unilaterais da Vontade (Fundamentos dos Títulos de Crédito)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Civil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Civil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Penal III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Processual Penal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Seguridade Social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Econômico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Direitos Fundamentais I</a:t>
                      </a:r>
                      <a:r>
                        <a:rPr lang="pt-BR" sz="1200" kern="5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(2C.A.) (1 C.T</a:t>
                      </a:r>
                      <a:r>
                        <a:rPr lang="pt-BR" sz="1400" kern="50" baseline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pt-BR" sz="28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Internacional Privado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Direito Administrativo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>
                          <a:effectLst/>
                        </a:rPr>
                        <a:t>(2 C.A.)</a:t>
                      </a:r>
                      <a:endParaRPr lang="pt-BR" sz="12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effectLst/>
                        </a:rPr>
                        <a:t>Direito Financeiro (2 C.A.)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50" dirty="0" smtClean="0">
                          <a:solidFill>
                            <a:srgbClr val="FF0000"/>
                          </a:solidFill>
                          <a:effectLst/>
                        </a:rPr>
                        <a:t>(1 C.T.)</a:t>
                      </a:r>
                      <a:r>
                        <a:rPr lang="pt-BR" sz="1200" kern="50" dirty="0">
                          <a:effectLst/>
                        </a:rPr>
                        <a:t> </a:t>
                      </a:r>
                      <a:endParaRPr lang="pt-BR" sz="1200" kern="5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>
                          <a:effectLst/>
                        </a:rPr>
                        <a:t> </a:t>
                      </a:r>
                      <a:endParaRPr lang="pt-BR" sz="2800" kern="5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 smtClean="0">
                          <a:effectLst/>
                        </a:rPr>
                        <a:t>18 </a:t>
                      </a:r>
                      <a:r>
                        <a:rPr lang="pt-BR" sz="1800" b="1" kern="50" dirty="0">
                          <a:effectLst/>
                        </a:rPr>
                        <a:t>C.A</a:t>
                      </a:r>
                      <a:r>
                        <a:rPr lang="pt-BR" sz="1800" b="1" kern="5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 C.T.</a:t>
                      </a:r>
                      <a:endParaRPr lang="pt-BR" sz="3200" b="1" kern="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 smtClean="0">
                          <a:effectLst/>
                        </a:rPr>
                        <a:t>10 </a:t>
                      </a:r>
                      <a:r>
                        <a:rPr lang="pt-BR" sz="1800" b="1" kern="50" dirty="0">
                          <a:effectLst/>
                        </a:rPr>
                        <a:t>C.A</a:t>
                      </a:r>
                      <a:r>
                        <a:rPr lang="pt-BR" sz="1800" b="1" kern="5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</a:t>
                      </a:r>
                      <a:r>
                        <a:rPr lang="pt-BR" sz="1800" b="1" kern="50" baseline="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C.T.</a:t>
                      </a:r>
                      <a:endParaRPr lang="pt-BR" sz="32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2 C.A.</a:t>
                      </a:r>
                      <a:endParaRPr lang="pt-BR" sz="32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 </a:t>
                      </a:r>
                      <a:endParaRPr lang="pt-BR" sz="32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4</a:t>
                      </a:r>
                      <a:r>
                        <a:rPr lang="pt-BR" sz="1800" b="1" kern="50" dirty="0" smtClean="0">
                          <a:effectLst/>
                        </a:rPr>
                        <a:t> </a:t>
                      </a:r>
                      <a:r>
                        <a:rPr lang="pt-BR" sz="1800" b="1" kern="50" dirty="0">
                          <a:effectLst/>
                        </a:rPr>
                        <a:t>C.T. </a:t>
                      </a:r>
                      <a:endParaRPr lang="pt-BR" sz="32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2767" marR="62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en-US" altLang="pt-BR" b="1" smtClean="0"/>
              <a:t>DISCIPLINAS OPTATIVAS OBRIGATORIAMENTE OFERECIDAS OU FACULTATIVAS</a:t>
            </a:r>
            <a:endParaRPr lang="pt-BR" altLang="pt-B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55650" y="1484313"/>
          <a:ext cx="7704138" cy="4392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2239"/>
                <a:gridCol w="981899"/>
              </a:tblGrid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do Estado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Econômico e Financeiro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Internacional e Comparado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do Trabalho e Seguridade Social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Civil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Processual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Penal, Medicina Forense e Criminologia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Direito Comercial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Departamento de Filosofia e Teoria Geral do Direito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39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Disciplinas Interdepartamentais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kern="50" dirty="0">
                          <a:effectLst/>
                        </a:rPr>
                        <a:t> </a:t>
                      </a:r>
                      <a:endParaRPr lang="pt-BR" sz="3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2" marR="34922" marT="34926" marB="349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421" name="CaixaDeTexto 3"/>
          <p:cNvSpPr txBox="1">
            <a:spLocks noChangeArrowheads="1"/>
          </p:cNvSpPr>
          <p:nvPr/>
        </p:nvSpPr>
        <p:spPr bwMode="auto">
          <a:xfrm>
            <a:off x="755650" y="768350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 b="1">
                <a:latin typeface="Calibri" pitchFamily="34" charset="0"/>
              </a:rPr>
              <a:t>Legenda de cores: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850" y="306388"/>
          <a:ext cx="8569326" cy="62182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0551"/>
                <a:gridCol w="2337089"/>
                <a:gridCol w="2448173"/>
                <a:gridCol w="2263513"/>
              </a:tblGrid>
              <a:tr h="479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1º Semestre</a:t>
                      </a:r>
                      <a:endParaRPr lang="pt-BR" sz="36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2º Semestre</a:t>
                      </a:r>
                      <a:endParaRPr lang="pt-BR" sz="36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3º Semestre</a:t>
                      </a:r>
                      <a:endParaRPr lang="pt-BR" sz="36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kern="50" dirty="0">
                          <a:effectLst/>
                        </a:rPr>
                        <a:t>4º Semestre</a:t>
                      </a:r>
                      <a:endParaRPr lang="pt-BR" sz="3600" b="1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0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Romano II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História do Direito II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Atos Unilaterais e Responsabilidade Civil 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282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Introdução ao Latim Jurídico I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 Introdução ao Latim Jurídico II 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Propriedade Intelectual e Acesso ao Conhecimento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03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Economia Política II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 Disciplina Jurídica do Mercado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Psicologia Forense 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1028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Metodologia para Preparação de Monografia Jurídica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Teoria da Tributação: Aspectos Econômicos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253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Formação das Instituições Políticas Brasileiras – Análise do Século XIX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Análise de Jurisprudência Constitucional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27" marR="34927" marT="34920" marB="34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512888" y="866775"/>
          <a:ext cx="6515100" cy="551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5100"/>
              </a:tblGrid>
              <a:tr h="956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Instrumentos do Direito Privado na Proteção do Meio Ambiente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576" marR="30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56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Contratos </a:t>
                      </a:r>
                      <a:r>
                        <a:rPr lang="pt-BR" sz="1400" kern="50" dirty="0">
                          <a:effectLst/>
                        </a:rPr>
                        <a:t>em Espécie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576" marR="30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747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Centralidade do Trabalho e Leitura dos Direitos Fundamentais Individuais 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1" marR="15571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Medicina Forense I 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1" marR="15571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7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Política Criminal da Pós Modernidade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1" marR="15571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702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Financeiro e Políticas Públicas 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 1 C.T.)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1" marR="15571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47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Leituras de Direito Constitucional 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1" marR="15571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76600" y="292100"/>
            <a:ext cx="28082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5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84213" y="1700213"/>
          <a:ext cx="3671887" cy="3395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1887"/>
              </a:tblGrid>
              <a:tr h="434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Direitos </a:t>
                      </a:r>
                      <a:r>
                        <a:rPr lang="pt-BR" sz="1400" kern="50" dirty="0">
                          <a:effectLst/>
                        </a:rPr>
                        <a:t>Reais Sobre Coisa </a:t>
                      </a:r>
                      <a:r>
                        <a:rPr lang="pt-BR" sz="1400" kern="50" dirty="0" smtClean="0">
                          <a:effectLst/>
                        </a:rPr>
                        <a:t>Alheia </a:t>
                      </a: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577" marR="30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32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16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Oficina de Direito </a:t>
                      </a:r>
                      <a:r>
                        <a:rPr lang="pt-BR" sz="1400" kern="50" dirty="0" smtClean="0">
                          <a:effectLst/>
                        </a:rPr>
                        <a:t>Contratual </a:t>
                      </a: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0577" marR="305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321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Regulação, Concorrência e </a:t>
                      </a:r>
                      <a:r>
                        <a:rPr lang="pt-BR" sz="1400" kern="50" dirty="0" smtClean="0">
                          <a:effectLst/>
                        </a:rPr>
                        <a:t>Mercado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9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Governança </a:t>
                      </a:r>
                      <a:r>
                        <a:rPr lang="pt-BR" sz="1400" kern="50" dirty="0" smtClean="0">
                          <a:effectLst/>
                        </a:rPr>
                        <a:t>Corporativa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9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Individual do </a:t>
                      </a:r>
                      <a:r>
                        <a:rPr lang="pt-BR" sz="1400" kern="50" dirty="0" smtClean="0">
                          <a:effectLst/>
                        </a:rPr>
                        <a:t>Trabalho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9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Coletivo do </a:t>
                      </a:r>
                      <a:r>
                        <a:rPr lang="pt-BR" sz="1400" kern="50" dirty="0" smtClean="0">
                          <a:effectLst/>
                        </a:rPr>
                        <a:t>Trabalho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Tutela Processual dos Direitos Humanos nas Relações de </a:t>
                      </a:r>
                      <a:r>
                        <a:rPr lang="pt-BR" sz="1400" kern="50" dirty="0" smtClean="0">
                          <a:effectLst/>
                        </a:rPr>
                        <a:t>Trabalho (</a:t>
                      </a:r>
                      <a:r>
                        <a:rPr lang="pt-BR" sz="1400" kern="50" dirty="0">
                          <a:effectLst/>
                        </a:rPr>
                        <a:t>2</a:t>
                      </a:r>
                      <a:r>
                        <a:rPr lang="pt-BR" sz="1400" kern="50" dirty="0" smtClean="0">
                          <a:effectLst/>
                        </a:rPr>
                        <a:t> </a:t>
                      </a:r>
                      <a:r>
                        <a:rPr lang="pt-BR" sz="1400" kern="50" dirty="0">
                          <a:effectLst/>
                        </a:rPr>
                        <a:t>C.A</a:t>
                      </a:r>
                      <a:r>
                        <a:rPr lang="pt-BR" sz="1400" kern="50" dirty="0" smtClean="0">
                          <a:effectLst/>
                        </a:rPr>
                        <a:t>.)+ (1 C.T.)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9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Penal II – Parte </a:t>
                      </a:r>
                      <a:r>
                        <a:rPr lang="pt-BR" sz="1400" kern="50" dirty="0" smtClean="0">
                          <a:effectLst/>
                        </a:rPr>
                        <a:t>Especial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2" marR="15572" marT="15577" marB="155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787900" y="1673225"/>
          <a:ext cx="3827463" cy="34845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7463"/>
              </a:tblGrid>
              <a:tr h="409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Medicina Forense </a:t>
                      </a:r>
                      <a:r>
                        <a:rPr lang="pt-BR" sz="1400" kern="50" dirty="0" smtClean="0">
                          <a:effectLst/>
                        </a:rPr>
                        <a:t>II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58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Mediação </a:t>
                      </a:r>
                      <a:r>
                        <a:rPr lang="pt-BR" sz="1400" kern="50" dirty="0">
                          <a:effectLst/>
                        </a:rPr>
                        <a:t>e Conciliação Judiciais e </a:t>
                      </a:r>
                      <a:r>
                        <a:rPr lang="pt-BR" sz="1400" kern="50" dirty="0" smtClean="0">
                          <a:effectLst/>
                        </a:rPr>
                        <a:t>Extrajudiciais ( </a:t>
                      </a:r>
                      <a:r>
                        <a:rPr lang="pt-BR" sz="1400" kern="50" dirty="0">
                          <a:effectLst/>
                        </a:rPr>
                        <a:t>2 C.A.) 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3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Provas </a:t>
                      </a:r>
                      <a:r>
                        <a:rPr lang="pt-BR" sz="1400" kern="50" dirty="0">
                          <a:effectLst/>
                        </a:rPr>
                        <a:t>em espécie 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09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Prática do Direito Internacional </a:t>
                      </a:r>
                      <a:r>
                        <a:rPr lang="pt-BR" sz="1400" kern="50" dirty="0" smtClean="0">
                          <a:effectLst/>
                        </a:rPr>
                        <a:t>Público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 </a:t>
                      </a:r>
                      <a:r>
                        <a:rPr lang="pt-BR" sz="1400" kern="50" dirty="0">
                          <a:effectLst/>
                        </a:rPr>
                        <a:t>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44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Organizações Internacionais (2 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49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Filosofia </a:t>
                      </a:r>
                      <a:r>
                        <a:rPr lang="pt-BR" sz="1400" kern="50" dirty="0">
                          <a:effectLst/>
                        </a:rPr>
                        <a:t>do Direito </a:t>
                      </a:r>
                      <a:r>
                        <a:rPr lang="pt-BR" sz="1400" kern="50" dirty="0" smtClean="0">
                          <a:effectLst/>
                        </a:rPr>
                        <a:t>II (2 </a:t>
                      </a:r>
                      <a:r>
                        <a:rPr lang="pt-BR" sz="1400" kern="50" dirty="0">
                          <a:effectLst/>
                        </a:rPr>
                        <a:t>C.A.)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671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 Moeda entre a Sociologia Jurídica e a Sociologia Econômica: Teoria Política e Instituições numa Economia </a:t>
                      </a:r>
                      <a:r>
                        <a:rPr lang="pt-BR" sz="1400" kern="50" dirty="0" smtClean="0">
                          <a:effectLst/>
                        </a:rPr>
                        <a:t>Globalizada 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6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9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Antropologia </a:t>
                      </a:r>
                      <a:r>
                        <a:rPr lang="pt-BR" sz="1400" kern="50" dirty="0" smtClean="0">
                          <a:effectLst/>
                        </a:rPr>
                        <a:t>Jurídica 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5577" marR="15577" marT="15579" marB="155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03575" y="620713"/>
            <a:ext cx="28082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6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11188" y="503238"/>
          <a:ext cx="3906837" cy="6166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6837"/>
              </a:tblGrid>
              <a:tr h="213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de Família e das Sucessões II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26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Contratos Empresariais e Títulos de Crédito em </a:t>
                      </a:r>
                      <a:r>
                        <a:rPr lang="pt-BR" sz="1400" kern="50" dirty="0" smtClean="0">
                          <a:effectLst/>
                        </a:rPr>
                        <a:t>Espécie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dos Seguros Privados e Gestão Atuarial 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Seguridade </a:t>
                      </a:r>
                      <a:r>
                        <a:rPr lang="pt-BR" sz="1400" kern="50" dirty="0" smtClean="0">
                          <a:effectLst/>
                        </a:rPr>
                        <a:t>Social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53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do Trabalho: Teoria Geral do Processo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Cinema e Direito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67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Sistemas Alternativos de Solução dos Conflitos Trabalhistas I - Aspectos Teóricos e Conceitos Fundamentais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Penal III – Parte Especial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Psicopatologia Forense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Temas de Criminologia Clínica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Execuções </a:t>
                      </a:r>
                      <a:r>
                        <a:rPr lang="pt-BR" sz="1400" kern="50" dirty="0">
                          <a:effectLst/>
                        </a:rPr>
                        <a:t>em espécie 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Recursos em espécie 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40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Penal – Medidas Cautelares Reais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(1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Instituições </a:t>
                      </a:r>
                      <a:r>
                        <a:rPr lang="pt-BR" sz="1400" kern="50" dirty="0" smtClean="0">
                          <a:effectLst/>
                        </a:rPr>
                        <a:t>Judiciárias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Arbitragem (</a:t>
                      </a:r>
                      <a:r>
                        <a:rPr lang="pt-BR" sz="1400" kern="50" dirty="0">
                          <a:effectLst/>
                        </a:rPr>
                        <a:t>2 C.A</a:t>
                      </a:r>
                      <a:r>
                        <a:rPr lang="pt-BR" sz="1400" kern="50" dirty="0" smtClean="0">
                          <a:effectLst/>
                        </a:rPr>
                        <a:t>.) </a:t>
                      </a: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27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Econômico da Infraestrutura 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859338" y="511175"/>
          <a:ext cx="3816350" cy="6300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350"/>
              </a:tblGrid>
              <a:tr h="227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50" dirty="0" smtClean="0">
                          <a:effectLst/>
                        </a:rPr>
                        <a:t>Direito Econômico da Concorrência (2 C.A.)</a:t>
                      </a:r>
                      <a:endParaRPr lang="pt-BR" sz="1400" kern="5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Urbanístico 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 Comércio </a:t>
                      </a:r>
                      <a:r>
                        <a:rPr lang="pt-BR" sz="1400" kern="50" dirty="0" smtClean="0">
                          <a:effectLst/>
                        </a:rPr>
                        <a:t>Internacional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2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</a:t>
                      </a:r>
                      <a:r>
                        <a:rPr lang="pt-BR" sz="1400" kern="50" dirty="0" smtClean="0">
                          <a:effectLst/>
                        </a:rPr>
                        <a:t>Comparado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2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das Relações </a:t>
                      </a:r>
                      <a:r>
                        <a:rPr lang="pt-BR" sz="1400" kern="50" dirty="0" smtClean="0">
                          <a:effectLst/>
                        </a:rPr>
                        <a:t>Internacionais (</a:t>
                      </a:r>
                      <a:r>
                        <a:rPr lang="pt-BR" sz="1400" kern="50" dirty="0">
                          <a:effectLst/>
                        </a:rPr>
                        <a:t>2</a:t>
                      </a:r>
                      <a:r>
                        <a:rPr lang="pt-BR" sz="1400" kern="50" dirty="0" smtClean="0">
                          <a:effectLst/>
                        </a:rPr>
                        <a:t> </a:t>
                      </a:r>
                      <a:r>
                        <a:rPr lang="pt-BR" sz="1400" kern="50" dirty="0">
                          <a:effectLst/>
                        </a:rPr>
                        <a:t>C.A</a:t>
                      </a:r>
                      <a:r>
                        <a:rPr lang="pt-BR" sz="1400" kern="50" dirty="0" smtClean="0">
                          <a:effectLst/>
                        </a:rPr>
                        <a:t>.)+ (1 C.T)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40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Privado: Aspectos Patrimoniais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40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da Propriedade Intelectual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40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 Comércio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77" marR="6877" marT="6876" marB="68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O Princípio da Legalidade no Direito Administrativo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5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Controle da Administração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40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Processo Administrativo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5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Licitações e Compras governamentais 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Parcerias na Administração Pública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5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Intervenção Estatal na Propriedade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Bens Públicos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40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Contratos </a:t>
                      </a:r>
                      <a:r>
                        <a:rPr lang="pt-BR" sz="1400" kern="50" dirty="0" smtClean="0">
                          <a:effectLst/>
                        </a:rPr>
                        <a:t>Administrativos 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13504" marR="13504" marT="13502" marB="135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03575" y="44450"/>
            <a:ext cx="28082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7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1. Histórico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18488" cy="5184775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Criação da </a:t>
            </a:r>
            <a:r>
              <a:rPr lang="pt-BR" b="1" dirty="0" smtClean="0"/>
              <a:t>Subcomissão para Reforma da Matriz Curricular e Projeto Político-Pedagógico </a:t>
            </a:r>
            <a:r>
              <a:rPr lang="pt-BR" dirty="0" smtClean="0"/>
              <a:t>no âmbito da Comissão de Graduação (2011).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Diagnóstico</a:t>
            </a:r>
            <a:r>
              <a:rPr lang="pt-BR" dirty="0" smtClean="0"/>
              <a:t> da grade atual, com </a:t>
            </a:r>
            <a:r>
              <a:rPr lang="pt-BR" b="1" dirty="0" smtClean="0"/>
              <a:t>estudos comparativos</a:t>
            </a:r>
            <a:r>
              <a:rPr lang="pt-BR" dirty="0" smtClean="0"/>
              <a:t> com universidades de destaque no mundo e estudo da </a:t>
            </a:r>
            <a:r>
              <a:rPr lang="pt-BR" b="1" dirty="0" smtClean="0"/>
              <a:t>Legislação Nacional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Apresentação e discussão nos </a:t>
            </a:r>
            <a:r>
              <a:rPr lang="pt-BR" b="1" dirty="0" smtClean="0"/>
              <a:t>Departamentos</a:t>
            </a:r>
            <a:r>
              <a:rPr lang="pt-BR" dirty="0" smtClean="0"/>
              <a:t> e com </a:t>
            </a:r>
            <a:r>
              <a:rPr lang="pt-BR" b="1" dirty="0" smtClean="0"/>
              <a:t>estudantes</a:t>
            </a:r>
            <a:r>
              <a:rPr lang="pt-BR" dirty="0" smtClean="0"/>
              <a:t>, por meio da Representação Discente.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Reunião de sugestões</a:t>
            </a:r>
            <a:r>
              <a:rPr lang="pt-BR" dirty="0" smtClean="0"/>
              <a:t> e </a:t>
            </a:r>
            <a:r>
              <a:rPr lang="pt-BR" b="1" dirty="0" smtClean="0"/>
              <a:t>montagem</a:t>
            </a:r>
            <a:r>
              <a:rPr lang="pt-BR" dirty="0" smtClean="0"/>
              <a:t> da proposta de reestruturação da Matriz Curricular para 2015.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Nova regulamentação dos </a:t>
            </a:r>
            <a:r>
              <a:rPr lang="pt-BR" b="1" dirty="0" smtClean="0"/>
              <a:t>Créditos Livres</a:t>
            </a:r>
            <a:r>
              <a:rPr lang="pt-BR" dirty="0" smtClean="0"/>
              <a:t> e Greve Estudantil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388" y="901700"/>
          <a:ext cx="2663825" cy="5624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3825"/>
              </a:tblGrid>
              <a:tr h="853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Oficina de Direito de Família e Sucessões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93" marR="569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853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 Autor na Sociedade da Informação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56993" marR="569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11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das Empresas em Crise I: Os Fundamentos e o Instituto da Recuperação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024" marR="29024" marT="29022" marB="290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7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dos Seguros Privados e Gestão Atuarial II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024" marR="29024" marT="29022" marB="290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97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Companhias Abertas e Mercado de Capitais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024" marR="29024" marT="29022" marB="290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4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Processo </a:t>
                      </a:r>
                      <a:r>
                        <a:rPr lang="pt-BR" sz="1400" kern="50" dirty="0">
                          <a:effectLst/>
                        </a:rPr>
                        <a:t>Coletivo do </a:t>
                      </a:r>
                      <a:r>
                        <a:rPr lang="pt-BR" sz="1400" kern="50" dirty="0" smtClean="0">
                          <a:effectLst/>
                        </a:rPr>
                        <a:t>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 C.A.) 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024" marR="29024" marT="29022" marB="290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24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Centralidade do Trabalho e Leituras dos Direitos Fundamentais Individuais II </a:t>
                      </a:r>
                      <a:br>
                        <a:rPr lang="pt-BR" sz="1400" kern="50" dirty="0">
                          <a:effectLst/>
                        </a:rPr>
                      </a:b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024" marR="29024" marT="29022" marB="2902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59113" y="908050"/>
          <a:ext cx="2736850" cy="532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850"/>
              </a:tblGrid>
              <a:tr h="905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do Trabalho: Processo de Conhecimento Trabalhista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57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Sistemas Alternativos de Solução dos Conflitos Trabalhistas II - Oficinas de Exercício por Simulação e Casuística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(4</a:t>
                      </a:r>
                      <a:r>
                        <a:rPr lang="pt-BR" sz="1400" kern="50" baseline="0" dirty="0" smtClean="0">
                          <a:effectLst/>
                        </a:rPr>
                        <a:t>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92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Relações Coletivas de Trabalho no Contexto da Globalização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92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Psicologia do Trabalho, Sociologia do Trabalho e Direito do </a:t>
                      </a:r>
                      <a:r>
                        <a:rPr lang="pt-BR" sz="1400" kern="50" dirty="0" smtClean="0">
                          <a:effectLst/>
                        </a:rPr>
                        <a:t>Trabalho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78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Relações Especiais de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92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Capitalismo e Direito do </a:t>
                      </a:r>
                      <a:r>
                        <a:rPr lang="pt-BR" sz="1400" kern="50" dirty="0" smtClean="0">
                          <a:effectLst/>
                        </a:rPr>
                        <a:t>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</a:t>
                      </a:r>
                      <a:r>
                        <a:rPr lang="pt-BR" sz="1400" kern="50" baseline="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4 C.A)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05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Centralidade do Trabalho e Leituras dos Direitos Fundamentais Individuais </a:t>
                      </a:r>
                      <a:r>
                        <a:rPr lang="pt-BR" sz="1400" kern="50" dirty="0" smtClean="0">
                          <a:effectLst/>
                        </a:rPr>
                        <a:t>II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5930" marR="25930" marT="25930" marB="259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940425" y="931863"/>
          <a:ext cx="2952750" cy="5547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750"/>
              </a:tblGrid>
              <a:tr h="471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Penal IV – Parte Especial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277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Legislação Penal Especial </a:t>
                      </a:r>
                      <a:r>
                        <a:rPr lang="pt-BR" sz="1400" kern="50" dirty="0" smtClean="0">
                          <a:effectLst/>
                        </a:rPr>
                        <a:t>I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257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Criminologia I (2 C.A.) 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684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Tutela </a:t>
                      </a:r>
                      <a:r>
                        <a:rPr lang="pt-BR" sz="1400" kern="50" dirty="0">
                          <a:effectLst/>
                        </a:rPr>
                        <a:t>Jurisdicional dos Interesses </a:t>
                      </a:r>
                      <a:r>
                        <a:rPr lang="pt-BR" sz="1400" kern="50" dirty="0" err="1">
                          <a:effectLst/>
                        </a:rPr>
                        <a:t>Transindividuais</a:t>
                      </a:r>
                      <a:r>
                        <a:rPr lang="pt-BR" sz="1400" kern="50" dirty="0">
                          <a:effectLst/>
                        </a:rPr>
                        <a:t> – Núcleo de Prática (4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71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Novas Tendências do Direito Processual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88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Processual Penal – Procedimentos </a:t>
                      </a:r>
                      <a:r>
                        <a:rPr lang="pt-BR" sz="1400" kern="50" dirty="0" smtClean="0">
                          <a:effectLst/>
                        </a:rPr>
                        <a:t>Especiais 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71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Soluções de Disputas: Princípios </a:t>
                      </a:r>
                      <a:r>
                        <a:rPr lang="pt-BR" sz="1400" kern="50" dirty="0" smtClean="0">
                          <a:effectLst/>
                        </a:rPr>
                        <a:t>Gerais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355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Ética </a:t>
                      </a:r>
                      <a:r>
                        <a:rPr lang="pt-BR" sz="1400" kern="50" dirty="0">
                          <a:effectLst/>
                        </a:rPr>
                        <a:t>Profissional 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71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História </a:t>
                      </a:r>
                      <a:r>
                        <a:rPr lang="pt-BR" sz="1400" kern="50" dirty="0">
                          <a:effectLst/>
                        </a:rPr>
                        <a:t>das </a:t>
                      </a:r>
                      <a:r>
                        <a:rPr lang="pt-BR" sz="1400" kern="50" dirty="0" err="1">
                          <a:effectLst/>
                        </a:rPr>
                        <a:t>Idéias</a:t>
                      </a:r>
                      <a:r>
                        <a:rPr lang="pt-BR" sz="1400" kern="50" dirty="0">
                          <a:effectLst/>
                        </a:rPr>
                        <a:t> Políticas no Brasil </a:t>
                      </a:r>
                      <a:endParaRPr lang="pt-BR" sz="1400" kern="5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711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Direitos Fundamentais II 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249" marR="22249" marT="22244" marB="222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14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</a:t>
                      </a:r>
                      <a:r>
                        <a:rPr lang="pt-BR" sz="1400" kern="50" dirty="0" smtClean="0">
                          <a:effectLst/>
                        </a:rPr>
                        <a:t>Municipal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43688" marR="43688" marT="43677" marB="436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14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</a:t>
                      </a:r>
                      <a:r>
                        <a:rPr lang="pt-BR" sz="1400" kern="50" dirty="0" smtClean="0">
                          <a:effectLst/>
                        </a:rPr>
                        <a:t>Desportivo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43688" marR="43688" marT="43677" marB="436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203575" y="188913"/>
            <a:ext cx="28082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8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07950" y="473075"/>
          <a:ext cx="1439863" cy="5991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863"/>
              </a:tblGrid>
              <a:tr h="106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177" marR="64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50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Agrário 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177" marR="641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918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Questões </a:t>
                      </a:r>
                      <a:r>
                        <a:rPr lang="pt-BR" sz="1400" kern="50" dirty="0">
                          <a:effectLst/>
                        </a:rPr>
                        <a:t>Contemporâneas de Direito Civil I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682" marR="32682" marT="32687" marB="32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132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das Empresas em Crise II: O Instituto da Falência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682" marR="32682" marT="32687" marB="32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18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Saúde e Segurança do </a:t>
                      </a:r>
                      <a:r>
                        <a:rPr lang="pt-BR" sz="1400" kern="50" dirty="0" smtClean="0">
                          <a:effectLst/>
                        </a:rPr>
                        <a:t>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(4 C.A)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682" marR="32682" marT="32687" marB="32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32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Coletivo do Trabalho I: Liberdade </a:t>
                      </a:r>
                      <a:r>
                        <a:rPr lang="pt-BR" sz="1400" kern="50" dirty="0" smtClean="0">
                          <a:effectLst/>
                        </a:rPr>
                        <a:t>Sindical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(2 C.A. +1 C.T.)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682" marR="32682" marT="32687" marB="32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32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História do Direito do Trabalho no </a:t>
                      </a:r>
                      <a:r>
                        <a:rPr lang="pt-BR" sz="1400" kern="50" dirty="0" smtClean="0">
                          <a:effectLst/>
                        </a:rPr>
                        <a:t>Brasil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(2 C.A)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682" marR="32682" marT="32687" marB="3268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690688" y="549275"/>
          <a:ext cx="1585912" cy="6249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912"/>
              </a:tblGrid>
              <a:tr h="496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Prática </a:t>
                      </a:r>
                      <a:r>
                        <a:rPr lang="pt-BR" sz="1400" kern="50" dirty="0">
                          <a:effectLst/>
                        </a:rPr>
                        <a:t>Jurídica Trabalhista </a:t>
                      </a:r>
                      <a:r>
                        <a:rPr lang="pt-BR" sz="1400" kern="50" dirty="0" smtClean="0">
                          <a:effectLst/>
                        </a:rPr>
                        <a:t>I 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Teoria Geral do Direito do Trabalho I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36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Visão Crítica do Direito do Trabalho na Sociedade </a:t>
                      </a:r>
                      <a:r>
                        <a:rPr lang="pt-BR" sz="1400" kern="50" dirty="0" smtClean="0">
                          <a:effectLst/>
                        </a:rPr>
                        <a:t>Capitalista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36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do Trabalho: Recursos Trabalhistas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349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do Trabalho: Procedimentos Especiais Trabalhistas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Individual do Trabalho I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9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Penal V – Parte Especial 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4932" marR="34932" marT="34918" marB="3491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419475" y="476250"/>
          <a:ext cx="1800225" cy="6346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25"/>
              </a:tblGrid>
              <a:tr h="699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Legislação Penal Especial II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29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Criminologia II 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699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Temas Fundamentais do Direito Penal I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1125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Procedimentos </a:t>
                      </a:r>
                      <a:r>
                        <a:rPr lang="pt-BR" sz="1400" kern="50" dirty="0">
                          <a:effectLst/>
                        </a:rPr>
                        <a:t>Especiais I: Procedimentos Especiais no CPC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3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Civil Aplicado: Tutelas Urgentes e da Evidência e Processo nos Tribunais 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(4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125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Penal – Prática dos Recursos, Habeas Corpus e Revisão Criminal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 </a:t>
                      </a:r>
                      <a:r>
                        <a:rPr lang="pt-BR" sz="1400" kern="50" dirty="0">
                          <a:effectLst/>
                        </a:rPr>
                        <a:t>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485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Processo Eleitoral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74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Penal </a:t>
                      </a:r>
                      <a:r>
                        <a:rPr lang="pt-BR" sz="1400" kern="50" dirty="0" smtClean="0">
                          <a:effectLst/>
                        </a:rPr>
                        <a:t>V 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9543" marR="29543" marT="29545" marB="295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292725" y="965200"/>
          <a:ext cx="1871663" cy="5416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1663"/>
              </a:tblGrid>
              <a:tr h="492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Tributos Federais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813" marR="32813" marT="32821" marB="32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92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Ambiental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2813" marR="32813" marT="32821" marB="32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87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Econômico Internacional 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6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Disciplina Jurídica da Moeda, do Câmbio e do Crédito 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6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Econômico e Subdesenvolvimento 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6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Tributação Direta das Pessoas Jurídicas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555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da Integração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9822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Penal Internacional e Direito Internacional Penal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4433" marR="64433" marT="64448" marB="644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308850" y="692150"/>
          <a:ext cx="1655763" cy="5848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763"/>
              </a:tblGrid>
              <a:tr h="1008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Privado: Aspectos Pessoais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984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Privado: Aspectos Processuais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77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do Meio Ambiente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9845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Constitucional </a:t>
                      </a:r>
                      <a:r>
                        <a:rPr lang="pt-BR" sz="1400" kern="50" dirty="0" smtClean="0">
                          <a:effectLst/>
                        </a:rPr>
                        <a:t>Estadual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57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Atos Administrativos 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7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 Consumidor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da Criança e do Adolescente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471" marR="65471" marT="65494" marB="65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3132138" y="44450"/>
            <a:ext cx="28082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9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8313" y="765175"/>
          <a:ext cx="2374900" cy="5793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900"/>
              </a:tblGrid>
              <a:tr h="704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Agroambiental 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007" marR="65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659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Questões Contemporâneas de Direito Civil II </a:t>
                      </a: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5007" marR="65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492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Teoria dos Jogos 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2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Bancário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1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Direito </a:t>
                      </a:r>
                      <a:r>
                        <a:rPr lang="pt-BR" sz="1400" kern="50" dirty="0">
                          <a:effectLst/>
                        </a:rPr>
                        <a:t>Coletivo do Trabalho II: Formas de Solução de Conflitos Coletivos de Trabalho </a:t>
                      </a:r>
                      <a:r>
                        <a:rPr lang="pt-BR" sz="1400" kern="50" dirty="0" smtClean="0">
                          <a:effectLst/>
                        </a:rPr>
                        <a:t> 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2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Prática Jurídica Trabalhista </a:t>
                      </a:r>
                      <a:r>
                        <a:rPr lang="pt-BR" sz="1400" kern="50" dirty="0" smtClean="0">
                          <a:effectLst/>
                        </a:rPr>
                        <a:t>II (2 C.A.) 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599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do Trabalho: Execução Trabalhista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92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Individual do Trabalho II</a:t>
                      </a:r>
                      <a:endParaRPr lang="pt-BR" sz="24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Direito do Trabalho na Perspectiva dos Direitos Sociais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3105" marR="33105" marT="33119" marB="33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203575" y="790575"/>
          <a:ext cx="2447925" cy="5878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7925"/>
              </a:tblGrid>
              <a:tr h="618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do Trabalho e Sociedade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(3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Teoria Geral do Direito do Trabalho </a:t>
                      </a:r>
                      <a:r>
                        <a:rPr lang="pt-BR" sz="1400" kern="50" dirty="0" smtClean="0">
                          <a:effectLst/>
                        </a:rPr>
                        <a:t>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0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Temas Fundamentais de Direito Penal II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 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50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Criminalística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9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err="1">
                          <a:effectLst/>
                        </a:rPr>
                        <a:t>Biodireito</a:t>
                      </a:r>
                      <a:endParaRPr lang="pt-BR" sz="28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490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 </a:t>
                      </a:r>
                      <a:r>
                        <a:rPr lang="pt-BR" sz="1400" kern="50" dirty="0" smtClean="0">
                          <a:effectLst/>
                        </a:rPr>
                        <a:t>Procedimentos </a:t>
                      </a:r>
                      <a:r>
                        <a:rPr lang="pt-BR" sz="1400" kern="50" dirty="0">
                          <a:effectLst/>
                        </a:rPr>
                        <a:t>Especiais II: Poder Público em Juízo (4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18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Processual Civil Aplicado II </a:t>
                      </a:r>
                      <a:r>
                        <a:rPr lang="pt-BR" sz="1400" kern="50" dirty="0" smtClean="0">
                          <a:effectLst/>
                        </a:rPr>
                        <a:t>(</a:t>
                      </a:r>
                      <a:r>
                        <a:rPr lang="pt-BR" sz="1400" kern="50" dirty="0">
                          <a:effectLst/>
                        </a:rPr>
                        <a:t>4 C.A.)</a:t>
                      </a:r>
                      <a:endParaRPr lang="pt-BR" sz="28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07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 Direito Processual Penal VI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</a:p>
                  </a:txBody>
                  <a:tcPr marL="31803" marR="31803" marT="31806" marB="31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18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Financeiro Aplicado</a:t>
                      </a:r>
                      <a:endParaRPr lang="pt-BR" sz="2000" kern="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20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89" marR="22889" marT="22891" marB="22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187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Tributos sobre o consumo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89" marR="22889" marT="22891" marB="228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56325" y="792163"/>
          <a:ext cx="2736850" cy="5373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850"/>
              </a:tblGrid>
              <a:tr h="68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Tributos Estaduais, Municipais e Processo </a:t>
                      </a:r>
                      <a:r>
                        <a:rPr lang="pt-BR" sz="1400" kern="50" dirty="0" smtClean="0">
                          <a:effectLst/>
                        </a:rPr>
                        <a:t>Tributário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</a:endParaRPr>
                    </a:p>
                  </a:txBody>
                  <a:tcPr marL="22897" marR="22897" marT="22898" marB="22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8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Tributário Internacional e Comparada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97" marR="22897" marT="22898" marB="22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2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97" marR="22897" marT="22898" marB="22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72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Tributário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97" marR="22897" marT="22898" marB="22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472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Globalidade e Direito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22897" marR="22897" marT="22898" marB="228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16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Internacional Econômico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44961" marR="44961" marT="44963" marB="449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516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Controle de Constitucionalidade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44961" marR="44961" marT="44963" marB="449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16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Sistemas Políticos e Eleitorais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44961" marR="44961" marT="44963" marB="449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16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Administração Indireta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 smtClean="0">
                          <a:effectLst/>
                        </a:rPr>
                        <a:t>(2</a:t>
                      </a:r>
                      <a:r>
                        <a:rPr lang="pt-BR" sz="1400" kern="50" baseline="0" dirty="0" smtClean="0">
                          <a:effectLst/>
                        </a:rPr>
                        <a:t> </a:t>
                      </a:r>
                      <a:r>
                        <a:rPr lang="pt-BR" sz="1400" kern="50" dirty="0" smtClean="0">
                          <a:effectLst/>
                        </a:rPr>
                        <a:t>C.A.)+ (1 C.T.)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44961" marR="44961" marT="44963" marB="449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516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Direito Ambiental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50" dirty="0">
                          <a:effectLst/>
                        </a:rPr>
                        <a:t>(2 C.A.)</a:t>
                      </a:r>
                      <a:endParaRPr lang="pt-BR" sz="1400" kern="5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44961" marR="44961" marT="44963" marB="449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132138" y="188913"/>
            <a:ext cx="28082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10</a:t>
            </a:r>
            <a:r>
              <a:rPr lang="pt-BR" sz="2000" b="1" kern="50" dirty="0">
                <a:latin typeface="+mn-lt"/>
              </a:rPr>
              <a:t>º</a:t>
            </a:r>
            <a:r>
              <a:rPr lang="en-US" sz="2000" b="1" dirty="0">
                <a:latin typeface="+mn-lt"/>
              </a:rPr>
              <a:t> </a:t>
            </a:r>
            <a:r>
              <a:rPr lang="pt-BR" sz="2000" b="1" dirty="0">
                <a:latin typeface="+mn-lt"/>
              </a:rPr>
              <a:t>Semestre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3247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2.5. </a:t>
            </a:r>
            <a:r>
              <a:rPr lang="pt-BR" b="1" dirty="0" smtClean="0"/>
              <a:t>Crédito-Trabalho:</a:t>
            </a:r>
            <a:endParaRPr lang="en-US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Estímulo ao crédito-trabalho, conforme previsão Regimento </a:t>
            </a:r>
            <a:r>
              <a:rPr lang="pt-BR" dirty="0"/>
              <a:t>Geral da USP (artigo 65, § 3º</a:t>
            </a:r>
            <a:r>
              <a:rPr lang="pt-BR" dirty="0" smtClean="0"/>
              <a:t>), como unidade de valor das seguintes atividades:</a:t>
            </a:r>
            <a:endParaRPr lang="pt-BR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planejamento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execução e avaliação de pesquisa;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trabalhos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campo, internato e estágios supervisionados ou equivalentes;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leituras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programadas;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trabalhos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especiais, de acordo com a natureza das disciplinas;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excursões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programadas pelo Departamento.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2.6. </a:t>
            </a:r>
            <a:r>
              <a:rPr lang="pt-BR" b="1" dirty="0" smtClean="0"/>
              <a:t>Tutorias: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Estímulo ao regime de </a:t>
            </a:r>
            <a:r>
              <a:rPr lang="pt-BR" b="1" dirty="0" smtClean="0"/>
              <a:t>tutorias </a:t>
            </a:r>
            <a:r>
              <a:rPr lang="en-US" dirty="0" smtClean="0"/>
              <a:t>(1 C.T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semestre</a:t>
            </a:r>
            <a:r>
              <a:rPr lang="en-US" dirty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)</a:t>
            </a: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P</a:t>
            </a:r>
            <a:r>
              <a:rPr lang="pt-BR" dirty="0" smtClean="0"/>
              <a:t>ossibilita </a:t>
            </a:r>
            <a:r>
              <a:rPr lang="pt-BR" dirty="0"/>
              <a:t>que cada docente fique responsável por </a:t>
            </a:r>
            <a:r>
              <a:rPr lang="pt-BR" b="1" dirty="0"/>
              <a:t>acompanhar</a:t>
            </a:r>
            <a:r>
              <a:rPr lang="pt-BR" dirty="0"/>
              <a:t> um determinado número de alunos da graduação, numa experiência que beneficia o </a:t>
            </a:r>
            <a:r>
              <a:rPr lang="pt-BR" b="1" dirty="0"/>
              <a:t>ensino e o aprendizado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Acompanhamento do </a:t>
            </a:r>
            <a:r>
              <a:rPr lang="pt-BR" b="1" dirty="0" smtClean="0"/>
              <a:t>progresso </a:t>
            </a:r>
            <a:r>
              <a:rPr lang="pt-BR" b="1" dirty="0"/>
              <a:t>acadêmico </a:t>
            </a:r>
            <a:r>
              <a:rPr lang="pt-BR" dirty="0" smtClean="0"/>
              <a:t>dos estudantes e </a:t>
            </a:r>
            <a:r>
              <a:rPr lang="pt-BR" b="1" dirty="0" smtClean="0"/>
              <a:t>auxílio</a:t>
            </a:r>
            <a:r>
              <a:rPr lang="pt-BR" dirty="0" smtClean="0"/>
              <a:t> em </a:t>
            </a:r>
            <a:r>
              <a:rPr lang="pt-BR" dirty="0"/>
              <a:t>problemas eventualmente surgidos no decorrer do </a:t>
            </a:r>
            <a:r>
              <a:rPr lang="pt-BR" dirty="0" smtClean="0"/>
              <a:t>curso.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200" b="1" dirty="0" smtClean="0">
                <a:latin typeface="+mn-lt"/>
                <a:ea typeface="+mn-ea"/>
                <a:cs typeface="+mn-cs"/>
              </a:rPr>
              <a:t>2.8. </a:t>
            </a:r>
            <a:r>
              <a:rPr lang="pt-BR" sz="3200" b="1" dirty="0">
                <a:latin typeface="+mn-lt"/>
                <a:ea typeface="+mn-ea"/>
                <a:cs typeface="+mn-cs"/>
              </a:rPr>
              <a:t>Núcleo de </a:t>
            </a:r>
            <a:r>
              <a:rPr lang="pt-BR" sz="3200" b="1" dirty="0" smtClean="0">
                <a:latin typeface="+mn-lt"/>
                <a:ea typeface="+mn-ea"/>
                <a:cs typeface="+mn-cs"/>
              </a:rPr>
              <a:t>Prática Jurídica</a:t>
            </a:r>
            <a:endParaRPr lang="pt-BR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Nova estrutura que convive </a:t>
            </a:r>
            <a:r>
              <a:rPr lang="pt-BR" dirty="0" smtClean="0"/>
              <a:t>com as </a:t>
            </a:r>
            <a:r>
              <a:rPr lang="pt-BR" dirty="0"/>
              <a:t>C</a:t>
            </a:r>
            <a:r>
              <a:rPr lang="pt-BR" dirty="0" smtClean="0"/>
              <a:t>omissões de Cultura e Extensão; de Pesquisa;</a:t>
            </a:r>
            <a:endParaRPr lang="pt-BR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Englobará </a:t>
            </a:r>
            <a:r>
              <a:rPr lang="pt-BR" b="1" dirty="0" smtClean="0"/>
              <a:t>atividades forenses</a:t>
            </a:r>
            <a:r>
              <a:rPr lang="pt-BR" dirty="0" smtClean="0"/>
              <a:t> e </a:t>
            </a:r>
            <a:r>
              <a:rPr lang="pt-BR" b="1" dirty="0" smtClean="0"/>
              <a:t>atividades jurídicas</a:t>
            </a:r>
            <a:r>
              <a:rPr lang="pt-BR" dirty="0" smtClean="0"/>
              <a:t>, em sentido amplo;</a:t>
            </a:r>
            <a:endParaRPr lang="pt-BR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Manutenção e ampliação</a:t>
            </a:r>
            <a:r>
              <a:rPr lang="pt-BR" dirty="0"/>
              <a:t> das atividades já desenvolvidas no âmbito da </a:t>
            </a:r>
            <a:r>
              <a:rPr lang="pt-BR" dirty="0" smtClean="0"/>
              <a:t>FDUSP (</a:t>
            </a:r>
            <a:r>
              <a:rPr lang="pt-BR" dirty="0" err="1" smtClean="0"/>
              <a:t>Saju</a:t>
            </a:r>
            <a:r>
              <a:rPr lang="pt-BR" dirty="0" smtClean="0"/>
              <a:t>, DJ, </a:t>
            </a:r>
            <a:r>
              <a:rPr lang="pt-BR" dirty="0" err="1" smtClean="0"/>
              <a:t>GDUCC,etc</a:t>
            </a:r>
            <a:r>
              <a:rPr lang="pt-BR" dirty="0" smtClean="0"/>
              <a:t>.)</a:t>
            </a:r>
            <a:endParaRPr lang="pt-BR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Convênios </a:t>
            </a:r>
            <a:r>
              <a:rPr lang="pt-BR" dirty="0" smtClean="0"/>
              <a:t>com entidades privadas de interesse público e órgãos públicos.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 </a:t>
            </a:r>
            <a:r>
              <a:rPr lang="pt-BR" b="1" dirty="0" smtClean="0"/>
              <a:t>Escritórios de advocacia, </a:t>
            </a:r>
            <a:r>
              <a:rPr lang="pt-BR" dirty="0" smtClean="0"/>
              <a:t>com projeto pedagógico, também podem firmar convênios.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200" b="1" dirty="0" smtClean="0">
                <a:latin typeface="+mn-lt"/>
                <a:ea typeface="+mn-ea"/>
                <a:cs typeface="+mn-cs"/>
              </a:rPr>
              <a:t>2.7. </a:t>
            </a:r>
            <a:r>
              <a:rPr lang="pt-BR" sz="3200" b="1" dirty="0">
                <a:latin typeface="+mn-lt"/>
                <a:ea typeface="+mn-ea"/>
                <a:cs typeface="+mn-cs"/>
              </a:rPr>
              <a:t>Comissão Permanente de Acompanhamento de </a:t>
            </a:r>
            <a:r>
              <a:rPr lang="pt-BR" sz="3200" b="1" dirty="0" smtClean="0">
                <a:latin typeface="+mn-lt"/>
                <a:ea typeface="+mn-ea"/>
                <a:cs typeface="+mn-cs"/>
              </a:rPr>
              <a:t>grade e PPP</a:t>
            </a:r>
            <a:endParaRPr lang="pt-BR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PPP e Grade como </a:t>
            </a:r>
            <a:r>
              <a:rPr lang="pt-BR" b="1" dirty="0" smtClean="0"/>
              <a:t>processo dinâmico</a:t>
            </a:r>
            <a:endParaRPr lang="pt-BR" b="1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Criação de órgão responsável pela verificação da </a:t>
            </a:r>
            <a:r>
              <a:rPr lang="pt-BR" b="1" dirty="0" smtClean="0"/>
              <a:t>implementação</a:t>
            </a:r>
            <a:r>
              <a:rPr lang="pt-BR" dirty="0" smtClean="0"/>
              <a:t> do novo PPP, realização de </a:t>
            </a:r>
            <a:r>
              <a:rPr lang="pt-BR" b="1" dirty="0" smtClean="0"/>
              <a:t>diálogos interdepartamentais</a:t>
            </a:r>
            <a:r>
              <a:rPr lang="pt-BR" dirty="0" smtClean="0"/>
              <a:t> e acompanhamento do </a:t>
            </a:r>
            <a:r>
              <a:rPr lang="pt-BR" b="1" dirty="0" smtClean="0"/>
              <a:t>desenvolvimento da grade</a:t>
            </a:r>
            <a:r>
              <a:rPr lang="pt-BR" dirty="0" smtClean="0"/>
              <a:t>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 Revisão permanente </a:t>
            </a:r>
            <a:r>
              <a:rPr lang="pt-BR" dirty="0" smtClean="0"/>
              <a:t>da</a:t>
            </a:r>
            <a:r>
              <a:rPr lang="pt-BR" b="1" dirty="0" smtClean="0"/>
              <a:t> </a:t>
            </a:r>
            <a:r>
              <a:rPr lang="pt-BR" dirty="0" smtClean="0"/>
              <a:t> </a:t>
            </a:r>
            <a:r>
              <a:rPr lang="pt-BR" dirty="0"/>
              <a:t>Matriz Curricular e PPP para um </a:t>
            </a:r>
            <a:r>
              <a:rPr lang="pt-BR" b="1" dirty="0"/>
              <a:t>contínuo aperfeiçoamento </a:t>
            </a:r>
            <a:r>
              <a:rPr lang="pt-BR" dirty="0"/>
              <a:t>do aprendizado jurídico.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</a:rPr>
              <a:t>2. Propostas de Modificação</a:t>
            </a:r>
            <a:endParaRPr lang="pt-B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2.1. Esclarecimentos</a:t>
            </a:r>
            <a:r>
              <a:rPr lang="en-US" b="1" dirty="0" smtClean="0"/>
              <a:t> </a:t>
            </a:r>
            <a:r>
              <a:rPr lang="pt-BR" b="1" dirty="0" smtClean="0"/>
              <a:t>Iniciais</a:t>
            </a:r>
            <a:r>
              <a:rPr lang="en-US" b="1" dirty="0" smtClean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Obrigatoriedade de </a:t>
            </a:r>
            <a:r>
              <a:rPr lang="pt-BR" b="1" dirty="0"/>
              <a:t>3700 horas</a:t>
            </a:r>
            <a:r>
              <a:rPr lang="pt-BR" dirty="0"/>
              <a:t> de atividades para a conclusão do curso de Direito (Resolução nº </a:t>
            </a:r>
            <a:r>
              <a:rPr lang="pt-BR" dirty="0" smtClean="0"/>
              <a:t>2/  </a:t>
            </a:r>
            <a:r>
              <a:rPr lang="pt-BR" dirty="0"/>
              <a:t>2007 do </a:t>
            </a:r>
            <a:r>
              <a:rPr lang="pt-BR" dirty="0" smtClean="0"/>
              <a:t>CNE/CES)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Cumprimento de </a:t>
            </a:r>
            <a:r>
              <a:rPr lang="pt-BR" b="1" dirty="0" smtClean="0"/>
              <a:t>247 créditos </a:t>
            </a:r>
            <a:r>
              <a:rPr lang="pt-BR" dirty="0" smtClean="0"/>
              <a:t>(3700 horas:15 horas semestrais de atividades)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Exigência </a:t>
            </a:r>
            <a:r>
              <a:rPr lang="pt-BR" dirty="0" smtClean="0"/>
              <a:t>legal de um </a:t>
            </a:r>
            <a:r>
              <a:rPr lang="pt-BR" b="1" dirty="0" smtClean="0"/>
              <a:t>Núcleo de Prática Jurídica</a:t>
            </a:r>
            <a:r>
              <a:rPr lang="pt-BR" dirty="0" smtClean="0"/>
              <a:t> (Resolução </a:t>
            </a:r>
            <a:r>
              <a:rPr lang="pt-BR" dirty="0"/>
              <a:t>nº 9</a:t>
            </a:r>
            <a:r>
              <a:rPr lang="pt-BR" dirty="0" smtClean="0"/>
              <a:t>/ 2004 </a:t>
            </a:r>
            <a:r>
              <a:rPr lang="pt-BR" dirty="0"/>
              <a:t>do CNE/CES)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2.2. Fomento à pesquisa, extensão e atividades extracurriculares: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49 créditos optativos </a:t>
            </a:r>
            <a:r>
              <a:rPr lang="pt-BR" dirty="0" smtClean="0"/>
              <a:t>(20% da carga horária do curso) que podem ser atribuídos às atividades de monitoria, pesquisa, extensão, intercâmbio e matérias em outras unidades USP. </a:t>
            </a:r>
            <a:endParaRPr lang="pt-BR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Criação do </a:t>
            </a:r>
            <a:r>
              <a:rPr lang="pt-BR" b="1" dirty="0" smtClean="0"/>
              <a:t>Núcleo de Prática Jurídica</a:t>
            </a:r>
            <a:r>
              <a:rPr lang="pt-BR" dirty="0" smtClean="0"/>
              <a:t>, com </a:t>
            </a:r>
            <a:r>
              <a:rPr lang="pt-BR" b="1" dirty="0" smtClean="0"/>
              <a:t>10 créditos obrigatórios</a:t>
            </a:r>
            <a:r>
              <a:rPr lang="pt-BR" dirty="0" smtClean="0"/>
              <a:t> (5% da carga horária do curso).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048375"/>
          </a:xfrm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2.3. Solução </a:t>
            </a:r>
            <a:r>
              <a:rPr lang="pt-BR" b="1" dirty="0"/>
              <a:t>para a Sobrecarga de Trabalho de Docentes e Dificuldades dos Discentes com relação à grade</a:t>
            </a:r>
            <a:r>
              <a:rPr lang="pt-BR" b="1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2.3.1. Blocos de Horários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Nos períodos </a:t>
            </a:r>
            <a:r>
              <a:rPr lang="pt-BR" b="1" dirty="0" smtClean="0"/>
              <a:t>diurno e noturno</a:t>
            </a:r>
            <a:r>
              <a:rPr lang="pt-BR" dirty="0" smtClean="0"/>
              <a:t>, serão oferecidas as disciplinas </a:t>
            </a:r>
            <a:r>
              <a:rPr lang="pt-BR" b="1" dirty="0" smtClean="0"/>
              <a:t>obrigatórias e optativas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No período da </a:t>
            </a:r>
            <a:r>
              <a:rPr lang="pt-BR" b="1" dirty="0" smtClean="0"/>
              <a:t>tarde</a:t>
            </a:r>
            <a:r>
              <a:rPr lang="pt-BR" dirty="0" smtClean="0"/>
              <a:t> poderão ser oferecidas somente disciplinas </a:t>
            </a:r>
            <a:r>
              <a:rPr lang="pt-BR" b="1" dirty="0" smtClean="0"/>
              <a:t>optativas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Disciplinas com número de créditos-aula </a:t>
            </a:r>
            <a:r>
              <a:rPr lang="pt-BR" b="1" dirty="0" smtClean="0"/>
              <a:t>par</a:t>
            </a:r>
            <a:r>
              <a:rPr lang="pt-BR" dirty="0" smtClean="0"/>
              <a:t>, para evitar conflitos, distribuídas em </a:t>
            </a:r>
            <a:r>
              <a:rPr lang="pt-BR" b="1" dirty="0" smtClean="0"/>
              <a:t>3 blocos de horários por dia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pt-BR" smtClean="0"/>
          </a:p>
          <a:p>
            <a:pPr marL="0" indent="0" eaLnBrk="1" hangingPunct="1">
              <a:buFont typeface="Arial" charset="0"/>
              <a:buNone/>
            </a:pPr>
            <a:endParaRPr lang="pt-BR" altLang="pt-BR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132138" y="260350"/>
          <a:ext cx="2879725" cy="2232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9725"/>
              </a:tblGrid>
              <a:tr h="744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MANHÃ 1: </a:t>
                      </a:r>
                      <a:r>
                        <a:rPr lang="pt-BR" sz="1600" kern="50" dirty="0">
                          <a:effectLst/>
                        </a:rPr>
                        <a:t>8h00 – 9h30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44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MANHÃ 2: </a:t>
                      </a:r>
                      <a:r>
                        <a:rPr lang="pt-BR" sz="1600" kern="50" dirty="0">
                          <a:effectLst/>
                        </a:rPr>
                        <a:t>9h40 – 11h10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4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MANHÃ 3:</a:t>
                      </a:r>
                      <a:r>
                        <a:rPr lang="pt-BR" sz="1600" kern="50" dirty="0">
                          <a:effectLst/>
                        </a:rPr>
                        <a:t> 11h20 - 12h50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132138" y="2708275"/>
          <a:ext cx="2879725" cy="1463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9725"/>
              </a:tblGrid>
              <a:tr h="731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TARDE 1: </a:t>
                      </a:r>
                      <a:r>
                        <a:rPr lang="pt-BR" sz="1600" kern="50" dirty="0">
                          <a:effectLst/>
                        </a:rPr>
                        <a:t>14h00 – 15h30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TARDE 2: </a:t>
                      </a:r>
                      <a:r>
                        <a:rPr lang="pt-BR" sz="1600" kern="50" dirty="0">
                          <a:effectLst/>
                        </a:rPr>
                        <a:t>16h00 – 17h30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132138" y="4365625"/>
          <a:ext cx="2879725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9725"/>
              </a:tblGrid>
              <a:tr h="731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NOITE 1: </a:t>
                      </a:r>
                      <a:r>
                        <a:rPr lang="pt-BR" sz="1600" kern="50" dirty="0">
                          <a:effectLst/>
                        </a:rPr>
                        <a:t>18h30 – 20h00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731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NOITE 2:</a:t>
                      </a:r>
                      <a:r>
                        <a:rPr lang="pt-BR" sz="1600" kern="50" dirty="0">
                          <a:effectLst/>
                        </a:rPr>
                        <a:t> 20h05 – 21h35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13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kern="50" dirty="0">
                          <a:effectLst/>
                        </a:rPr>
                        <a:t>NOITE 3:</a:t>
                      </a:r>
                      <a:r>
                        <a:rPr lang="pt-BR" sz="1600" kern="50" dirty="0">
                          <a:effectLst/>
                        </a:rPr>
                        <a:t> 21h40 – 23h10</a:t>
                      </a:r>
                      <a:endParaRPr lang="pt-BR" sz="1400" kern="5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kern="50" dirty="0">
                          <a:effectLst/>
                        </a:rPr>
                        <a:t>(2 créditos-aula)</a:t>
                      </a:r>
                      <a:endParaRPr lang="pt-BR" sz="1400" kern="50" dirty="0">
                        <a:effectLst/>
                        <a:latin typeface="Calibri"/>
                        <a:ea typeface="Arial Unicode MS"/>
                      </a:endParaRPr>
                    </a:p>
                  </a:txBody>
                  <a:tcPr marL="68566" marR="685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476250"/>
            <a:ext cx="8424862" cy="61214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2.3.2. </a:t>
            </a:r>
            <a:r>
              <a:rPr lang="pt-BR" b="1" dirty="0" smtClean="0"/>
              <a:t>Divisão</a:t>
            </a:r>
            <a:r>
              <a:rPr lang="en-US" b="1" dirty="0" smtClean="0"/>
              <a:t> de Salas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 smtClean="0"/>
              <a:t>Disciplinas optativas obrigatoriamente oferecidas</a:t>
            </a:r>
            <a:r>
              <a:rPr lang="en-US" dirty="0" smtClean="0"/>
              <a:t>: N</a:t>
            </a:r>
            <a:r>
              <a:rPr lang="pt-BR" dirty="0" smtClean="0"/>
              <a:t>úmero </a:t>
            </a:r>
            <a:r>
              <a:rPr lang="pt-BR" dirty="0"/>
              <a:t>máximo </a:t>
            </a:r>
            <a:r>
              <a:rPr lang="pt-BR" dirty="0" smtClean="0"/>
              <a:t>de </a:t>
            </a:r>
            <a:r>
              <a:rPr lang="pt-BR" b="1" dirty="0" smtClean="0"/>
              <a:t>120 alunos</a:t>
            </a:r>
            <a:r>
              <a:rPr lang="pt-BR" dirty="0" smtClean="0"/>
              <a:t>, </a:t>
            </a:r>
            <a:r>
              <a:rPr lang="pt-BR" dirty="0"/>
              <a:t>sendo indicado que o Departamento ofereça mais de uma turma, caso haja um grande número de </a:t>
            </a:r>
            <a:r>
              <a:rPr lang="pt-BR" dirty="0" smtClean="0"/>
              <a:t>inscritos.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 smtClean="0"/>
              <a:t>Disciplinas optativas</a:t>
            </a:r>
            <a:r>
              <a:rPr lang="en-US" dirty="0" smtClean="0"/>
              <a:t>: </a:t>
            </a:r>
            <a:r>
              <a:rPr lang="pt-BR" dirty="0"/>
              <a:t>É</a:t>
            </a:r>
            <a:r>
              <a:rPr lang="pt-BR" dirty="0" smtClean="0"/>
              <a:t> livre </a:t>
            </a:r>
            <a:r>
              <a:rPr lang="pt-BR" dirty="0"/>
              <a:t>a decisão do professor quanto ao número máximo de alunos na sala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u="sng" dirty="0"/>
              <a:t>Disciplinas obrigatórias</a:t>
            </a:r>
            <a:r>
              <a:rPr lang="pt-BR" dirty="0"/>
              <a:t>: </a:t>
            </a:r>
            <a:r>
              <a:rPr lang="pt-BR" dirty="0" smtClean="0"/>
              <a:t>número </a:t>
            </a:r>
            <a:r>
              <a:rPr lang="pt-BR" dirty="0"/>
              <a:t>máximo de </a:t>
            </a:r>
            <a:r>
              <a:rPr lang="pt-BR" b="1" dirty="0"/>
              <a:t>80 alunos</a:t>
            </a:r>
            <a:r>
              <a:rPr lang="pt-BR" dirty="0"/>
              <a:t> por </a:t>
            </a:r>
            <a:r>
              <a:rPr lang="pt-BR" dirty="0" smtClean="0"/>
              <a:t>sala.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2.4. </a:t>
            </a:r>
            <a:r>
              <a:rPr lang="pt-BR" b="1" dirty="0"/>
              <a:t>Diminuição da Carga Horária de Disciplinas Obrigatórias </a:t>
            </a:r>
            <a:r>
              <a:rPr lang="pt-BR" b="1" dirty="0" smtClean="0"/>
              <a:t>e  </a:t>
            </a:r>
            <a:r>
              <a:rPr lang="pt-BR" b="1" dirty="0"/>
              <a:t>Aumento de </a:t>
            </a:r>
            <a:r>
              <a:rPr lang="pt-BR" b="1" dirty="0" smtClean="0"/>
              <a:t>Optativas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Redução</a:t>
            </a:r>
            <a:r>
              <a:rPr lang="pt-BR" dirty="0" smtClean="0"/>
              <a:t> da carga e total de disciplinas </a:t>
            </a:r>
            <a:r>
              <a:rPr lang="pt-BR" b="1" dirty="0" smtClean="0"/>
              <a:t>obrigatórias </a:t>
            </a:r>
            <a:r>
              <a:rPr lang="pt-BR" dirty="0" smtClean="0"/>
              <a:t>por semestre.</a:t>
            </a:r>
            <a:endParaRPr lang="pt-BR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Estímulo a criação de </a:t>
            </a:r>
            <a:r>
              <a:rPr lang="pt-BR" b="1" dirty="0" smtClean="0"/>
              <a:t>novas disciplinas optativas</a:t>
            </a:r>
            <a:r>
              <a:rPr lang="pt-B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Valorização do </a:t>
            </a:r>
            <a:r>
              <a:rPr lang="pt-BR" b="1" dirty="0" smtClean="0"/>
              <a:t>Crédito-Trabalho</a:t>
            </a:r>
            <a:r>
              <a:rPr lang="pt-BR" dirty="0" smtClean="0"/>
              <a:t> ( 1 C.T.= 2 C.A.)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2.4.Diminuição </a:t>
            </a:r>
            <a:r>
              <a:rPr lang="pt-BR" sz="3600" b="1" dirty="0"/>
              <a:t>da Carga Horária de Disciplinas Obrigatórias e  Aumento de Optativas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As modificações, </a:t>
            </a:r>
            <a:r>
              <a:rPr lang="pt-BR" b="1" dirty="0" smtClean="0"/>
              <a:t>como regra, </a:t>
            </a:r>
            <a:r>
              <a:rPr lang="pt-BR" dirty="0" smtClean="0"/>
              <a:t>seguiram a seguinte lógica para disciplinas com número ímpar de créditos: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Se continuadas (Direito I= 3 C.A. e Direito II= 3 C.A.), os créditos foram realocados com manutenção do número total de créditos aula (</a:t>
            </a:r>
            <a:r>
              <a:rPr lang="pt-BR" dirty="0" err="1" smtClean="0"/>
              <a:t>Ex</a:t>
            </a:r>
            <a:r>
              <a:rPr lang="pt-BR" dirty="0" smtClean="0"/>
              <a:t>: DI= 4 C.A., DII= 2 C.A. )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Se não continuadas (DI= 3 créditos), houve redução de 1 crédito aula e inclusão de um crédito trabalho (</a:t>
            </a:r>
            <a:r>
              <a:rPr lang="pt-BR" dirty="0" err="1" smtClean="0"/>
              <a:t>Ex</a:t>
            </a:r>
            <a:r>
              <a:rPr lang="pt-BR" dirty="0" smtClean="0"/>
              <a:t>: DI= 2 C.A + 1 C.T.)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3029</Words>
  <Application>Microsoft Office PowerPoint</Application>
  <PresentationFormat>Apresentação na tela (4:3)</PresentationFormat>
  <Paragraphs>665</Paragraphs>
  <Slides>26</Slides>
  <Notes>22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</vt:lpstr>
      <vt:lpstr>Arial Unicode MS</vt:lpstr>
      <vt:lpstr>Times New Roman</vt:lpstr>
      <vt:lpstr>Tahoma</vt:lpstr>
      <vt:lpstr>Tema do Office</vt:lpstr>
      <vt:lpstr>Proposta de Reestruturação da Matriz Curricular para 2014</vt:lpstr>
      <vt:lpstr>1. Histórico</vt:lpstr>
      <vt:lpstr>2. Propostas de Modificação</vt:lpstr>
      <vt:lpstr>Slide 4</vt:lpstr>
      <vt:lpstr>Slide 5</vt:lpstr>
      <vt:lpstr>Slide 6</vt:lpstr>
      <vt:lpstr>Slide 7</vt:lpstr>
      <vt:lpstr>Slide 8</vt:lpstr>
      <vt:lpstr>2.4.Diminuição da Carga Horária de Disciplinas Obrigatórias e  Aumento de Optativas </vt:lpstr>
      <vt:lpstr>2.4.1.Comparativo de Modificações</vt:lpstr>
      <vt:lpstr>DISCIPLINAS OBRIGATÓRIAS</vt:lpstr>
      <vt:lpstr>Slide 12</vt:lpstr>
      <vt:lpstr>Slide 13</vt:lpstr>
      <vt:lpstr>DISCIPLINAS OPTATIVAS OBRIGATORIAMENTE OFERECIDAS OU FACULTATIVAS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2.8. Núcleo de Prática Jurídica</vt:lpstr>
      <vt:lpstr>2.7. Comissão Permanente de Acompanhamento de grade e PPP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Reestruturação da Matriz Curricular para 2014</dc:title>
  <dc:creator>Mariana</dc:creator>
  <cp:lastModifiedBy>2516854</cp:lastModifiedBy>
  <cp:revision>31</cp:revision>
  <dcterms:created xsi:type="dcterms:W3CDTF">2013-03-11T14:33:15Z</dcterms:created>
  <dcterms:modified xsi:type="dcterms:W3CDTF">2015-01-21T11:51:11Z</dcterms:modified>
</cp:coreProperties>
</file>