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7" r:id="rId3"/>
    <p:sldId id="276" r:id="rId4"/>
    <p:sldId id="272" r:id="rId5"/>
    <p:sldId id="275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>
      <p:cViewPr varScale="1">
        <p:scale>
          <a:sx n="111" d="100"/>
          <a:sy n="111" d="100"/>
        </p:scale>
        <p:origin x="168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07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09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18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30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05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59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15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61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6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07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82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FCCC-591A-4E67-8254-162D9A586AC5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F6E8C-29C0-4173-8272-681D0B37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2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8520" y="0"/>
            <a:ext cx="8795320" cy="1143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 em grupo: matriz importância-desempenho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7504" y="1163256"/>
            <a:ext cx="9036496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900" dirty="0"/>
              <a:t>Objetivo: Construir 2 matrizes importância-desempenho para as empresas GOL e LATAM e estabeleça os Planos de Ação para mudanças necessárias.</a:t>
            </a:r>
          </a:p>
          <a:p>
            <a:pPr algn="just"/>
            <a:endParaRPr lang="pt-BR" sz="1100" dirty="0"/>
          </a:p>
          <a:p>
            <a:pPr algn="just"/>
            <a:r>
              <a:rPr lang="pt-BR" sz="1900" dirty="0"/>
              <a:t>Utilize os 5 critérios competitivos/objetivos de desempenho abordados no Cap. 2 (qualidade, flexibilidade, confiabilidade, rapidez e custo) para especificar pelo menos 8 critérios competitivos. Todos os objetivos devem ser considerados e mais 3 de livre escolha.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dirty="0"/>
              <a:t>Especifique/detalhe cada um desses critérios [por ex. para “qualidade” especifique se refere-se à qualidade do serviço de bordo ou qualidade das aeronaves ou qualidade do atendimento em solo etc...] e identifique o objetivo de desempenho correspondente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dirty="0"/>
              <a:t>Faça a matriz estabelecendo os critérios ganhadores, qualificadores e menos importante. Utilize a figura da matriz disponível no </a:t>
            </a:r>
            <a:r>
              <a:rPr lang="pt-BR" sz="1900" dirty="0" err="1"/>
              <a:t>Stoa</a:t>
            </a:r>
            <a:r>
              <a:rPr lang="pt-BR" sz="1900" dirty="0"/>
              <a:t>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dirty="0"/>
              <a:t>Faça o Plano de ação para as empresas (Gol e LATAM) considerando as dimensões: tecnologia, organização e cadeias produtivas.</a:t>
            </a:r>
          </a:p>
          <a:p>
            <a:pPr algn="just"/>
            <a:endParaRPr lang="pt-BR" sz="1900" dirty="0"/>
          </a:p>
          <a:p>
            <a:pPr algn="just"/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91385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FD507-D228-514B-8147-6E37DA15A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B05F752-3E80-9B4F-8717-A3DA226707FC}"/>
              </a:ext>
            </a:extLst>
          </p:cNvPr>
          <p:cNvSpPr txBox="1"/>
          <p:nvPr/>
        </p:nvSpPr>
        <p:spPr>
          <a:xfrm>
            <a:off x="611560" y="1772816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Para realização do exercício, sigam as indicações:</a:t>
            </a:r>
          </a:p>
          <a:p>
            <a:endParaRPr lang="pt-BR" dirty="0"/>
          </a:p>
          <a:p>
            <a:r>
              <a:rPr lang="pt-BR" dirty="0"/>
              <a:t>   </a:t>
            </a:r>
            <a:r>
              <a:rPr lang="pt-BR" sz="2000" dirty="0"/>
              <a:t>a) o primeiro passo para realização das matrizes das empresas Gol e Latam é identificar os 8  critérios competitivos dessas companhias (pelo menos 1 em cada categoria: qualidade, custo/preço, confiabilidade, flexibilidade, qualidade)</a:t>
            </a:r>
          </a:p>
          <a:p>
            <a:r>
              <a:rPr lang="pt-BR" sz="2000" dirty="0"/>
              <a:t>  </a:t>
            </a:r>
            <a:r>
              <a:rPr lang="pt-BR" sz="2000" dirty="0" err="1"/>
              <a:t>b</a:t>
            </a:r>
            <a:r>
              <a:rPr lang="pt-BR" sz="2000" dirty="0"/>
              <a:t>) depois de ter os (pelo menos 8) critérios, vocês devem identificar aqueles que são ganhadores, qualificadores, menos importantes e classificá-los nos 9 pontos de IMPORTANCIA e nos 9 de DESEMPENHO.</a:t>
            </a:r>
          </a:p>
          <a:p>
            <a:r>
              <a:rPr lang="pt-BR" sz="2000" dirty="0"/>
              <a:t>  </a:t>
            </a:r>
            <a:r>
              <a:rPr lang="pt-BR" sz="2000" dirty="0" err="1"/>
              <a:t>c</a:t>
            </a:r>
            <a:r>
              <a:rPr lang="pt-BR" sz="2000" dirty="0"/>
              <a:t>) devem analisar esses 8 critérios competitivos e colocá-los na matriz</a:t>
            </a:r>
          </a:p>
          <a:p>
            <a:r>
              <a:rPr lang="pt-BR" sz="2000" dirty="0"/>
              <a:t>  </a:t>
            </a:r>
            <a:r>
              <a:rPr lang="pt-BR" sz="2000" dirty="0" err="1"/>
              <a:t>d</a:t>
            </a:r>
            <a:r>
              <a:rPr lang="pt-BR" sz="2000" dirty="0"/>
              <a:t>) Verificar as posições em que esses 8 critérios estão na matriz e desenvolver ações para que se movam para a posição  "adequado". Essas ações devem ser pensadas em qualquer uma das dimensões: tecnologia, aspectos organizacionais, cadeias de suprimento.</a:t>
            </a:r>
          </a:p>
          <a:p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095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 em grupo: matriz importância-desempenho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7504" y="1268760"/>
            <a:ext cx="903649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900" dirty="0"/>
              <a:t>Observações:</a:t>
            </a:r>
          </a:p>
          <a:p>
            <a:pPr algn="just"/>
            <a:endParaRPr lang="pt-BR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Para construção da matriz, recomenda-se analisar o Boletim de Monitoramento do Transporte Aéreo, produzido pela Agência Nacional de Aviação Civil (ANAC), que consolida as reclamações dos passageiros das companhias aéreas nacionais e estrangeiras, assim como consulta ao site “Reclame Aqui” para conhecer a reclamações dos clientes das duas companhias aéreas, por meio de outro canal. OBS: as informações dos sites de reclamação estão atualmente influenciadas pelos problemas ocorridos pós pandemia, portanto sugiro que olhem datas anteriores a março/2020 para terem melhor condição de identificar os critérios reais de competitividade do mercado de serviço aéreo e seus problemas.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 Também recomenda-se consulta ao material institucional das companhias. Os links para alguns dos materiais encontram-se a seguir.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Grupos de até 5 componentes. Maiores detalhes serão fornecidos durante as aulas.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Respeitaremos os cronogramas de aulas síncronas e assíncronas, portanto utilizem bem o tempo disponível (semana de 21/9) para trabalharem em grupo. Entrega do trabalho deve ser feita pelo STOA até </a:t>
            </a:r>
            <a:r>
              <a:rPr lang="pt-BR" dirty="0">
                <a:solidFill>
                  <a:schemeClr val="accent2"/>
                </a:solidFill>
              </a:rPr>
              <a:t>28/09 - 11h59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As equipes serão chamadas a apresentarem seus trabalhos na aula do dia </a:t>
            </a:r>
            <a:r>
              <a:rPr lang="pt-BR" dirty="0">
                <a:solidFill>
                  <a:schemeClr val="accent2"/>
                </a:solidFill>
              </a:rPr>
              <a:t>29/9/2020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69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DE APOIO</a:t>
            </a:r>
          </a:p>
        </p:txBody>
      </p:sp>
      <p:sp>
        <p:nvSpPr>
          <p:cNvPr id="3" name="Retângulo 2"/>
          <p:cNvSpPr/>
          <p:nvPr/>
        </p:nvSpPr>
        <p:spPr>
          <a:xfrm>
            <a:off x="251520" y="1609055"/>
            <a:ext cx="81996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http://www.latamairlinesgroup.net/static-files/7a2aa1a3-d4ab-4ccc-8ad6-fcab6d4f87de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1259468"/>
            <a:ext cx="3365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 LATAM Memoria Integrada 2019 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1520" y="2401143"/>
            <a:ext cx="85604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http://www.latamairlinesgroup.net/static-files/fc972442-54fc-4491-aedd-52db866f1f77</a:t>
            </a:r>
          </a:p>
        </p:txBody>
      </p:sp>
      <p:sp>
        <p:nvSpPr>
          <p:cNvPr id="6" name="Retângulo 5"/>
          <p:cNvSpPr/>
          <p:nvPr/>
        </p:nvSpPr>
        <p:spPr>
          <a:xfrm>
            <a:off x="251520" y="2051556"/>
            <a:ext cx="456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 LATAM Relatórios de Segundo Trimestre 2020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1520" y="5166484"/>
            <a:ext cx="7510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http://ri.voegol.com.br/conteudo_pt.asp?idioma=0&amp;conta=28&amp;tipo=53878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51520" y="4797152"/>
            <a:ext cx="3591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GOL  PROPÓSITO, VISÃO E VALORES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51520" y="5670540"/>
            <a:ext cx="4023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GOL Relatório de Sustentabilidade 2018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51520" y="6039872"/>
            <a:ext cx="78234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http://ri.voegol.com.br/conteudo_pt.asp?idioma=0&amp;tipo=53862&amp;conta=28&amp;id=258245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251520" y="3983957"/>
            <a:ext cx="85604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http://www.latamairlinesgroup.net/static-files/e3b6ece5-d973-487f-8b61-2a5b00dc8869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251520" y="2833191"/>
            <a:ext cx="1835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Estratégia LATAM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51520" y="3193231"/>
            <a:ext cx="6174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http://www.latamairlinesgroup.net/pt-pt/strategy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251520" y="3614625"/>
            <a:ext cx="3694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LATAM Annual Report on Form 20-F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7799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DE APOIO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76232" y="1855857"/>
            <a:ext cx="5845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https://www.anac.gov.br/consumidor/boletins/anual-2019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76232" y="1495817"/>
            <a:ext cx="8191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ANAC - Boletim de monitoramento do Transporte Aéreo - 2019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76232" y="2719953"/>
            <a:ext cx="5886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https://www.reclameaqui.com.br/empresa/gol/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376232" y="3007985"/>
            <a:ext cx="69847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https://www.reclameaqui.com.br/empresa/latam-airlines-tam/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76232" y="2359913"/>
            <a:ext cx="1713226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2400" b="1"/>
            </a:lvl1pPr>
          </a:lstStyle>
          <a:p>
            <a:r>
              <a:rPr lang="pt-BR" sz="1600" dirty="0"/>
              <a:t>Site Reclame Aqui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76232" y="3717032"/>
            <a:ext cx="4519507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>
              <a:defRPr sz="1600" b="1"/>
            </a:lvl1pPr>
          </a:lstStyle>
          <a:p>
            <a:r>
              <a:rPr lang="pt-BR" dirty="0"/>
              <a:t>Associação Brasileira das Empresas Aéreas - ABEAR</a:t>
            </a:r>
          </a:p>
        </p:txBody>
      </p:sp>
      <p:sp>
        <p:nvSpPr>
          <p:cNvPr id="8" name="Retângulo 7"/>
          <p:cNvSpPr/>
          <p:nvPr/>
        </p:nvSpPr>
        <p:spPr>
          <a:xfrm>
            <a:off x="376232" y="4077072"/>
            <a:ext cx="19069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https://www.abear.com.br/</a:t>
            </a:r>
          </a:p>
        </p:txBody>
      </p:sp>
    </p:spTree>
    <p:extLst>
      <p:ext uri="{BB962C8B-B14F-4D97-AF65-F5344CB8AC3E}">
        <p14:creationId xmlns:p14="http://schemas.microsoft.com/office/powerpoint/2010/main" val="580116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5702</TotalTime>
  <Words>735</Words>
  <Application>Microsoft Macintosh PowerPoint</Application>
  <PresentationFormat>Apresentação na tela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Exercício em grupo: matriz importância-desempenho</vt:lpstr>
      <vt:lpstr>Apresentação do PowerPoint</vt:lpstr>
      <vt:lpstr>Exercício em grupo: matriz importância-desempenho</vt:lpstr>
      <vt:lpstr>MATERIAL DE APOIO</vt:lpstr>
      <vt:lpstr>MATERIAL DE APOIO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Erasmo Gomes</dc:creator>
  <cp:lastModifiedBy>Microsoft Office User</cp:lastModifiedBy>
  <cp:revision>73</cp:revision>
  <dcterms:created xsi:type="dcterms:W3CDTF">2020-09-11T19:10:39Z</dcterms:created>
  <dcterms:modified xsi:type="dcterms:W3CDTF">2020-09-16T13:05:16Z</dcterms:modified>
</cp:coreProperties>
</file>