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0" r:id="rId6"/>
    <p:sldId id="30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78C6AA-0DA8-4B1D-8BC7-CE29775D305F}" type="datetimeFigureOut">
              <a:rPr lang="pt-BR" smtClean="0"/>
              <a:t>07/08/2023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EFB1B-15CB-48CF-B7B3-A73D7D6F921E}" type="slidenum">
              <a:rPr lang="pt-BR" smtClean="0"/>
              <a:t>‹nº›</a:t>
            </a:fld>
            <a:endParaRPr lang="pt-BR"/>
          </a:p>
        </p:txBody>
      </p:sp>
    </p:spTree>
    <p:extLst>
      <p:ext uri="{BB962C8B-B14F-4D97-AF65-F5344CB8AC3E}">
        <p14:creationId xmlns:p14="http://schemas.microsoft.com/office/powerpoint/2010/main" val="1330040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5B771594-46AA-4A43-9EC7-9FA911E8B9CC}" type="datetime1">
              <a:rPr lang="pt-BR" smtClean="0"/>
              <a:t>07/08/2023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72950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E35FB97-C85A-4069-AFB1-0DA84D81CD19}" type="datetime1">
              <a:rPr lang="pt-BR" smtClean="0"/>
              <a:t>07/08/2023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10945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ECAA5D3-A3AD-4F27-ACE4-68DBAB00DEFE}" type="datetime1">
              <a:rPr lang="pt-BR" smtClean="0"/>
              <a:t>07/08/2023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16429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750823D-1701-4D28-8BB3-3E341652F221}" type="datetime1">
              <a:rPr lang="pt-BR" smtClean="0"/>
              <a:t>07/08/2023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5135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8ACB1EC4-2C43-4510-AE0F-2B50C2C9AEAF}" type="datetime1">
              <a:rPr lang="pt-BR" smtClean="0"/>
              <a:t>07/08/2023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412127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36A4DF55-2D5F-49D3-8A64-602A9F3BD185}" type="datetime1">
              <a:rPr lang="pt-BR" smtClean="0"/>
              <a:t>07/08/2023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292857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3B11BF47-49AC-4B9D-86B8-837DE5839977}" type="datetime1">
              <a:rPr lang="pt-BR" smtClean="0"/>
              <a:t>07/08/2023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1832598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92304BCF-0D99-4055-AEC3-0EAB2569C0C7}" type="datetime1">
              <a:rPr lang="pt-BR" smtClean="0"/>
              <a:t>07/08/2023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175608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42AD3DC-E821-4C05-A3C4-8681B2C7E031}" type="datetime1">
              <a:rPr lang="pt-BR" smtClean="0"/>
              <a:t>07/08/2023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2157364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7D2E47DE-98F9-490B-88BE-C58C6DD98231}" type="datetime1">
              <a:rPr lang="pt-BR" smtClean="0"/>
              <a:t>07/08/2023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249762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A33BBD22-931B-4C76-BC6A-A56F29629F14}" type="datetime1">
              <a:rPr lang="pt-BR" smtClean="0"/>
              <a:t>07/08/2023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6A4FDC-B8A0-4CDA-AE6A-8512A4ED96E0}" type="slidenum">
              <a:rPr lang="pt-BR" smtClean="0"/>
              <a:t>‹nº›</a:t>
            </a:fld>
            <a:endParaRPr lang="pt-BR"/>
          </a:p>
        </p:txBody>
      </p:sp>
    </p:spTree>
    <p:extLst>
      <p:ext uri="{BB962C8B-B14F-4D97-AF65-F5344CB8AC3E}">
        <p14:creationId xmlns:p14="http://schemas.microsoft.com/office/powerpoint/2010/main" val="283055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96443-9396-475C-9A7B-C01898579D04}" type="datetime1">
              <a:rPr lang="pt-BR" smtClean="0"/>
              <a:t>07/08/2023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A4FDC-B8A0-4CDA-AE6A-8512A4ED96E0}" type="slidenum">
              <a:rPr lang="pt-BR" smtClean="0"/>
              <a:t>‹nº›</a:t>
            </a:fld>
            <a:endParaRPr lang="pt-BR"/>
          </a:p>
        </p:txBody>
      </p:sp>
    </p:spTree>
    <p:extLst>
      <p:ext uri="{BB962C8B-B14F-4D97-AF65-F5344CB8AC3E}">
        <p14:creationId xmlns:p14="http://schemas.microsoft.com/office/powerpoint/2010/main" val="2971270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4115511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7"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67267" name="Rectangle 3"/>
          <p:cNvSpPr>
            <a:spLocks noGrp="1" noChangeArrowheads="1"/>
          </p:cNvSpPr>
          <p:nvPr>
            <p:ph type="body" idx="1"/>
          </p:nvPr>
        </p:nvSpPr>
        <p:spPr>
          <a:xfrm>
            <a:off x="1447800" y="2590800"/>
            <a:ext cx="7315200" cy="3276600"/>
          </a:xfrm>
        </p:spPr>
        <p:txBody>
          <a:bodyPr/>
          <a:lstStyle/>
          <a:p>
            <a:pPr algn="just" eaLnBrk="1" hangingPunct="1">
              <a:defRPr/>
            </a:pPr>
            <a:r>
              <a:rPr lang="pt-BR" u="sng"/>
              <a:t>Questão n</a:t>
            </a:r>
            <a:r>
              <a:rPr lang="pt-BR" u="sng" baseline="30000"/>
              <a:t>o</a:t>
            </a:r>
            <a:r>
              <a:rPr lang="pt-BR" u="sng"/>
              <a:t> 2 (resultado)</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Existindo, é possível encontrar, além das atribuições de assessoramento, aconselhamento, atribuições de natureza operacional? </a:t>
            </a:r>
            <a:r>
              <a:rPr lang="pt-PT" sz="2800" i="1">
                <a:cs typeface="Times New Roman" pitchFamily="18" charset="0"/>
              </a:rPr>
              <a:t> (</a:t>
            </a:r>
            <a:r>
              <a:rPr lang="pt-PT" sz="2800" b="1" i="1">
                <a:cs typeface="Times New Roman" pitchFamily="18" charset="0"/>
              </a:rPr>
              <a:t>5</a:t>
            </a:r>
            <a:r>
              <a:rPr lang="pt-PT" sz="2800" i="1">
                <a:cs typeface="Times New Roman" pitchFamily="18" charset="0"/>
              </a:rPr>
              <a:t>) Sim. (</a:t>
            </a:r>
            <a:r>
              <a:rPr lang="pt-PT" sz="2800" b="1" i="1">
                <a:cs typeface="Times New Roman" pitchFamily="18" charset="0"/>
              </a:rPr>
              <a:t>6</a:t>
            </a:r>
            <a:r>
              <a:rPr lang="pt-PT" sz="2800" i="1">
                <a:cs typeface="Times New Roman" pitchFamily="18" charset="0"/>
              </a:rPr>
              <a:t>) Não.</a:t>
            </a:r>
            <a:endParaRPr lang="pt-BR" sz="2800" i="1">
              <a:cs typeface="Times New Roman" pitchFamily="18" charset="0"/>
            </a:endParaRPr>
          </a:p>
        </p:txBody>
      </p:sp>
    </p:spTree>
    <p:extLst>
      <p:ext uri="{BB962C8B-B14F-4D97-AF65-F5344CB8AC3E}">
        <p14:creationId xmlns:p14="http://schemas.microsoft.com/office/powerpoint/2010/main" val="3981273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1"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68291" name="Rectangle 3"/>
          <p:cNvSpPr>
            <a:spLocks noGrp="1" noChangeArrowheads="1"/>
          </p:cNvSpPr>
          <p:nvPr>
            <p:ph type="body" idx="1"/>
          </p:nvPr>
        </p:nvSpPr>
        <p:spPr>
          <a:xfrm>
            <a:off x="1447800" y="2590800"/>
            <a:ext cx="7315200" cy="3276600"/>
          </a:xfrm>
        </p:spPr>
        <p:txBody>
          <a:bodyPr/>
          <a:lstStyle/>
          <a:p>
            <a:pPr algn="just" eaLnBrk="1" hangingPunct="1">
              <a:defRPr/>
            </a:pPr>
            <a:r>
              <a:rPr lang="pt-BR" u="sng"/>
              <a:t>Questão n</a:t>
            </a:r>
            <a:r>
              <a:rPr lang="pt-BR" u="sng" baseline="30000"/>
              <a:t>o</a:t>
            </a:r>
            <a:r>
              <a:rPr lang="pt-BR" u="sng"/>
              <a:t> 3</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A atual estrutura organizacional tem um organograma que é devidamente obedecido? </a:t>
            </a:r>
            <a:r>
              <a:rPr lang="pt-PT" sz="2800" i="1">
                <a:cs typeface="Times New Roman" pitchFamily="18" charset="0"/>
              </a:rPr>
              <a:t> ( ) Sim. ( ) Não.</a:t>
            </a:r>
            <a:endParaRPr lang="pt-BR" sz="2800" i="1">
              <a:cs typeface="Times New Roman" pitchFamily="18" charset="0"/>
            </a:endParaRPr>
          </a:p>
        </p:txBody>
      </p:sp>
    </p:spTree>
    <p:extLst>
      <p:ext uri="{BB962C8B-B14F-4D97-AF65-F5344CB8AC3E}">
        <p14:creationId xmlns:p14="http://schemas.microsoft.com/office/powerpoint/2010/main" val="838966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5"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69315" name="Rectangle 3"/>
          <p:cNvSpPr>
            <a:spLocks noGrp="1" noChangeArrowheads="1"/>
          </p:cNvSpPr>
          <p:nvPr>
            <p:ph type="body" idx="1"/>
          </p:nvPr>
        </p:nvSpPr>
        <p:spPr>
          <a:xfrm>
            <a:off x="1447800" y="2590800"/>
            <a:ext cx="7315200" cy="3276600"/>
          </a:xfrm>
        </p:spPr>
        <p:txBody>
          <a:bodyPr/>
          <a:lstStyle/>
          <a:p>
            <a:pPr algn="just" eaLnBrk="1" hangingPunct="1">
              <a:defRPr/>
            </a:pPr>
            <a:r>
              <a:rPr lang="pt-BR" u="sng"/>
              <a:t>Questão n</a:t>
            </a:r>
            <a:r>
              <a:rPr lang="pt-BR" u="sng" baseline="30000"/>
              <a:t>o</a:t>
            </a:r>
            <a:r>
              <a:rPr lang="pt-BR" u="sng"/>
              <a:t> 3 (resultado)</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A atual estrutura organizacional tem um organograma que é devidamente obedecido? </a:t>
            </a:r>
            <a:r>
              <a:rPr lang="pt-PT" sz="2800" i="1">
                <a:cs typeface="Times New Roman" pitchFamily="18" charset="0"/>
              </a:rPr>
              <a:t> (</a:t>
            </a:r>
            <a:r>
              <a:rPr lang="pt-PT" sz="2800" b="1" i="1">
                <a:cs typeface="Times New Roman" pitchFamily="18" charset="0"/>
              </a:rPr>
              <a:t>10</a:t>
            </a:r>
            <a:r>
              <a:rPr lang="pt-PT" sz="2800" i="1">
                <a:cs typeface="Times New Roman" pitchFamily="18" charset="0"/>
              </a:rPr>
              <a:t>) Sim. (</a:t>
            </a:r>
            <a:r>
              <a:rPr lang="pt-PT" sz="2800" b="1" i="1">
                <a:cs typeface="Times New Roman" pitchFamily="18" charset="0"/>
              </a:rPr>
              <a:t>3</a:t>
            </a:r>
            <a:r>
              <a:rPr lang="pt-PT" sz="2800" i="1">
                <a:cs typeface="Times New Roman" pitchFamily="18" charset="0"/>
              </a:rPr>
              <a:t>) Não.</a:t>
            </a:r>
            <a:endParaRPr lang="pt-BR" sz="2800" i="1">
              <a:cs typeface="Times New Roman" pitchFamily="18" charset="0"/>
            </a:endParaRPr>
          </a:p>
        </p:txBody>
      </p:sp>
    </p:spTree>
    <p:extLst>
      <p:ext uri="{BB962C8B-B14F-4D97-AF65-F5344CB8AC3E}">
        <p14:creationId xmlns:p14="http://schemas.microsoft.com/office/powerpoint/2010/main" val="1766322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9"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70339" name="Rectangle 3"/>
          <p:cNvSpPr>
            <a:spLocks noGrp="1" noChangeArrowheads="1"/>
          </p:cNvSpPr>
          <p:nvPr>
            <p:ph type="body" idx="1"/>
          </p:nvPr>
        </p:nvSpPr>
        <p:spPr>
          <a:xfrm>
            <a:off x="1447800" y="2590800"/>
            <a:ext cx="7315200" cy="3276600"/>
          </a:xfrm>
        </p:spPr>
        <p:txBody>
          <a:bodyPr/>
          <a:lstStyle/>
          <a:p>
            <a:pPr algn="just" eaLnBrk="1" hangingPunct="1">
              <a:defRPr/>
            </a:pPr>
            <a:r>
              <a:rPr lang="pt-BR" u="sng"/>
              <a:t>Questão n</a:t>
            </a:r>
            <a:r>
              <a:rPr lang="pt-BR" u="sng" baseline="30000"/>
              <a:t>o</a:t>
            </a:r>
            <a:r>
              <a:rPr lang="pt-BR" u="sng"/>
              <a:t> 4</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E as alterações estruturais (criação, fusão ou mesmo corte de unidades) ocorrem com freqüência, digamos, de seis em seis meses? </a:t>
            </a:r>
            <a:r>
              <a:rPr lang="pt-PT" sz="2800" i="1">
                <a:cs typeface="Times New Roman" pitchFamily="18" charset="0"/>
              </a:rPr>
              <a:t> ( ) Sim. ( ) Não.</a:t>
            </a:r>
            <a:endParaRPr lang="pt-BR" sz="2800" i="1">
              <a:cs typeface="Times New Roman" pitchFamily="18" charset="0"/>
            </a:endParaRPr>
          </a:p>
        </p:txBody>
      </p:sp>
    </p:spTree>
    <p:extLst>
      <p:ext uri="{BB962C8B-B14F-4D97-AF65-F5344CB8AC3E}">
        <p14:creationId xmlns:p14="http://schemas.microsoft.com/office/powerpoint/2010/main" val="578859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3"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71363" name="Rectangle 3"/>
          <p:cNvSpPr>
            <a:spLocks noGrp="1" noChangeArrowheads="1"/>
          </p:cNvSpPr>
          <p:nvPr>
            <p:ph type="body" idx="1"/>
          </p:nvPr>
        </p:nvSpPr>
        <p:spPr>
          <a:xfrm>
            <a:off x="1447800" y="2590800"/>
            <a:ext cx="7315200" cy="3276600"/>
          </a:xfrm>
        </p:spPr>
        <p:txBody>
          <a:bodyPr/>
          <a:lstStyle/>
          <a:p>
            <a:pPr algn="just" eaLnBrk="1" hangingPunct="1">
              <a:defRPr/>
            </a:pPr>
            <a:r>
              <a:rPr lang="pt-BR" u="sng"/>
              <a:t>Questão n</a:t>
            </a:r>
            <a:r>
              <a:rPr lang="pt-BR" u="sng" baseline="30000"/>
              <a:t>o</a:t>
            </a:r>
            <a:r>
              <a:rPr lang="pt-BR" u="sng"/>
              <a:t> 4 (resultado)</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E as alterações estruturais (criação, fusão ou mesmo corte de unidades) ocorrem com freqüência, digamos, de seis em seis meses? </a:t>
            </a:r>
            <a:r>
              <a:rPr lang="pt-PT" sz="2800" i="1">
                <a:cs typeface="Times New Roman" pitchFamily="18" charset="0"/>
              </a:rPr>
              <a:t> (</a:t>
            </a:r>
            <a:r>
              <a:rPr lang="pt-PT" sz="2800" b="1" i="1">
                <a:cs typeface="Times New Roman" pitchFamily="18" charset="0"/>
              </a:rPr>
              <a:t>7</a:t>
            </a:r>
            <a:r>
              <a:rPr lang="pt-PT" sz="2800" i="1">
                <a:cs typeface="Times New Roman" pitchFamily="18" charset="0"/>
              </a:rPr>
              <a:t>) Sim. (</a:t>
            </a:r>
            <a:r>
              <a:rPr lang="pt-PT" sz="2800" b="1" i="1">
                <a:cs typeface="Times New Roman" pitchFamily="18" charset="0"/>
              </a:rPr>
              <a:t>6</a:t>
            </a:r>
            <a:r>
              <a:rPr lang="pt-PT" sz="2800" i="1">
                <a:cs typeface="Times New Roman" pitchFamily="18" charset="0"/>
              </a:rPr>
              <a:t>) Não.</a:t>
            </a:r>
            <a:endParaRPr lang="pt-BR" sz="2800" i="1">
              <a:cs typeface="Times New Roman" pitchFamily="18" charset="0"/>
            </a:endParaRPr>
          </a:p>
        </p:txBody>
      </p:sp>
    </p:spTree>
    <p:extLst>
      <p:ext uri="{BB962C8B-B14F-4D97-AF65-F5344CB8AC3E}">
        <p14:creationId xmlns:p14="http://schemas.microsoft.com/office/powerpoint/2010/main" val="1387130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7"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72387" name="Rectangle 3"/>
          <p:cNvSpPr>
            <a:spLocks noGrp="1" noChangeArrowheads="1"/>
          </p:cNvSpPr>
          <p:nvPr>
            <p:ph type="body" idx="1"/>
          </p:nvPr>
        </p:nvSpPr>
        <p:spPr>
          <a:xfrm>
            <a:off x="1295400" y="1828800"/>
            <a:ext cx="7315200" cy="4800600"/>
          </a:xfrm>
        </p:spPr>
        <p:txBody>
          <a:bodyPr/>
          <a:lstStyle/>
          <a:p>
            <a:pPr algn="just" eaLnBrk="1" hangingPunct="1">
              <a:lnSpc>
                <a:spcPct val="90000"/>
              </a:lnSpc>
              <a:defRPr/>
            </a:pPr>
            <a:r>
              <a:rPr lang="pt-BR" u="sng"/>
              <a:t>Questão n</a:t>
            </a:r>
            <a:r>
              <a:rPr lang="pt-BR" u="sng" baseline="30000"/>
              <a:t>o</a:t>
            </a:r>
            <a:r>
              <a:rPr lang="pt-BR" u="sng"/>
              <a:t> 5</a:t>
            </a:r>
            <a:endParaRPr lang="pt-BR" u="sng">
              <a:cs typeface="Courier New" pitchFamily="49" charset="0"/>
            </a:endParaRPr>
          </a:p>
          <a:p>
            <a:pPr algn="just" eaLnBrk="1" hangingPunct="1">
              <a:lnSpc>
                <a:spcPct val="90000"/>
              </a:lnSpc>
              <a:defRPr/>
            </a:pPr>
            <a:endParaRPr lang="pt-BR" sz="2000" u="sng">
              <a:cs typeface="Courier New" pitchFamily="49" charset="0"/>
            </a:endParaRPr>
          </a:p>
          <a:p>
            <a:pPr lvl="1" algn="just" eaLnBrk="1" hangingPunct="1">
              <a:lnSpc>
                <a:spcPct val="90000"/>
              </a:lnSpc>
              <a:defRPr/>
            </a:pPr>
            <a:r>
              <a:rPr lang="pt-PT" sz="2800" i="1">
                <a:cs typeface="Courier New" pitchFamily="49" charset="0"/>
              </a:rPr>
              <a:t>A estrutura hierárquica tradicional (verticalizada, com o poder sendo exercido de cima para baixo) permanece em sua empresa ou está sendo ou foi substituída pela gestão horizontal que tende a reduzir o poder mandatório dos chefes das unidades que compõem a organização e colocando a subordinação num segundo plano? </a:t>
            </a:r>
            <a:r>
              <a:rPr lang="pt-PT" sz="2800" i="1">
                <a:cs typeface="Times New Roman" pitchFamily="18" charset="0"/>
              </a:rPr>
              <a:t> ( ) Sim. ( ) Não.</a:t>
            </a:r>
            <a:endParaRPr lang="pt-BR" sz="2800" i="1">
              <a:cs typeface="Times New Roman" pitchFamily="18" charset="0"/>
            </a:endParaRPr>
          </a:p>
        </p:txBody>
      </p:sp>
    </p:spTree>
    <p:extLst>
      <p:ext uri="{BB962C8B-B14F-4D97-AF65-F5344CB8AC3E}">
        <p14:creationId xmlns:p14="http://schemas.microsoft.com/office/powerpoint/2010/main" val="3709012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1"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73411" name="Rectangle 3"/>
          <p:cNvSpPr>
            <a:spLocks noGrp="1" noChangeArrowheads="1"/>
          </p:cNvSpPr>
          <p:nvPr>
            <p:ph type="body" idx="1"/>
          </p:nvPr>
        </p:nvSpPr>
        <p:spPr>
          <a:xfrm>
            <a:off x="1295400" y="1828800"/>
            <a:ext cx="7467600" cy="4800600"/>
          </a:xfrm>
        </p:spPr>
        <p:txBody>
          <a:bodyPr/>
          <a:lstStyle/>
          <a:p>
            <a:pPr algn="just" eaLnBrk="1" hangingPunct="1">
              <a:lnSpc>
                <a:spcPct val="90000"/>
              </a:lnSpc>
              <a:defRPr/>
            </a:pPr>
            <a:r>
              <a:rPr lang="pt-BR" u="sng"/>
              <a:t>Questão n</a:t>
            </a:r>
            <a:r>
              <a:rPr lang="pt-BR" u="sng" baseline="30000"/>
              <a:t>o</a:t>
            </a:r>
            <a:r>
              <a:rPr lang="pt-BR" u="sng"/>
              <a:t> 5</a:t>
            </a:r>
            <a:endParaRPr lang="pt-BR" u="sng">
              <a:cs typeface="Courier New" pitchFamily="49" charset="0"/>
            </a:endParaRPr>
          </a:p>
          <a:p>
            <a:pPr algn="just" eaLnBrk="1" hangingPunct="1">
              <a:lnSpc>
                <a:spcPct val="90000"/>
              </a:lnSpc>
              <a:defRPr/>
            </a:pPr>
            <a:endParaRPr lang="pt-BR" sz="2000" u="sng">
              <a:cs typeface="Courier New" pitchFamily="49" charset="0"/>
            </a:endParaRPr>
          </a:p>
          <a:p>
            <a:pPr lvl="1" algn="just" eaLnBrk="1" hangingPunct="1">
              <a:lnSpc>
                <a:spcPct val="90000"/>
              </a:lnSpc>
              <a:defRPr/>
            </a:pPr>
            <a:r>
              <a:rPr lang="pt-PT" sz="2800" i="1">
                <a:cs typeface="Courier New" pitchFamily="49" charset="0"/>
              </a:rPr>
              <a:t>A estrutura hierárquica tradicional (verticalizada, com o poder sendo exercido de cima para baixo) permanece em sua empresa ou está sendo ou foi substituída pela gestão horizontal que tende a reduzir o poder mandatório dos chefes das unidades que compõem a organização e colocando a subordinação num segundo plano? </a:t>
            </a:r>
            <a:r>
              <a:rPr lang="pt-PT" sz="2800" i="1">
                <a:cs typeface="Times New Roman" pitchFamily="18" charset="0"/>
              </a:rPr>
              <a:t> (</a:t>
            </a:r>
            <a:r>
              <a:rPr lang="pt-PT" sz="2800" b="1" i="1">
                <a:cs typeface="Times New Roman" pitchFamily="18" charset="0"/>
              </a:rPr>
              <a:t>12</a:t>
            </a:r>
            <a:r>
              <a:rPr lang="pt-PT" sz="2800" i="1">
                <a:cs typeface="Times New Roman" pitchFamily="18" charset="0"/>
              </a:rPr>
              <a:t>) Sim. (</a:t>
            </a:r>
            <a:r>
              <a:rPr lang="pt-PT" sz="2800" b="1" i="1">
                <a:cs typeface="Times New Roman" pitchFamily="18" charset="0"/>
              </a:rPr>
              <a:t>6</a:t>
            </a:r>
            <a:r>
              <a:rPr lang="pt-PT" sz="2800" i="1">
                <a:cs typeface="Times New Roman" pitchFamily="18" charset="0"/>
              </a:rPr>
              <a:t>) Não.</a:t>
            </a:r>
            <a:endParaRPr lang="pt-BR" sz="2800" i="1">
              <a:cs typeface="Times New Roman" pitchFamily="18" charset="0"/>
            </a:endParaRPr>
          </a:p>
        </p:txBody>
      </p:sp>
    </p:spTree>
    <p:extLst>
      <p:ext uri="{BB962C8B-B14F-4D97-AF65-F5344CB8AC3E}">
        <p14:creationId xmlns:p14="http://schemas.microsoft.com/office/powerpoint/2010/main" val="3134096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74435" name="Rectangle 3"/>
          <p:cNvSpPr>
            <a:spLocks noGrp="1" noChangeArrowheads="1"/>
          </p:cNvSpPr>
          <p:nvPr>
            <p:ph type="body" idx="1"/>
          </p:nvPr>
        </p:nvSpPr>
        <p:spPr>
          <a:xfrm>
            <a:off x="1447800" y="2133600"/>
            <a:ext cx="7315200" cy="3581400"/>
          </a:xfrm>
        </p:spPr>
        <p:txBody>
          <a:bodyPr/>
          <a:lstStyle/>
          <a:p>
            <a:pPr algn="just" eaLnBrk="1" hangingPunct="1">
              <a:lnSpc>
                <a:spcPct val="90000"/>
              </a:lnSpc>
              <a:defRPr/>
            </a:pPr>
            <a:r>
              <a:rPr lang="pt-BR" u="sng"/>
              <a:t>Questão n</a:t>
            </a:r>
            <a:r>
              <a:rPr lang="pt-BR" u="sng" baseline="30000"/>
              <a:t>o</a:t>
            </a:r>
            <a:r>
              <a:rPr lang="pt-BR" u="sng"/>
              <a:t> 1 - Organização</a:t>
            </a:r>
            <a:endParaRPr lang="pt-BR" u="sng">
              <a:cs typeface="Courier New" pitchFamily="49" charset="0"/>
            </a:endParaRPr>
          </a:p>
          <a:p>
            <a:pPr algn="just" eaLnBrk="1" hangingPunct="1">
              <a:lnSpc>
                <a:spcPct val="90000"/>
              </a:lnSpc>
              <a:defRPr/>
            </a:pPr>
            <a:endParaRPr lang="pt-BR" u="sng">
              <a:cs typeface="Courier New" pitchFamily="49" charset="0"/>
            </a:endParaRPr>
          </a:p>
          <a:p>
            <a:pPr lvl="1" algn="just" eaLnBrk="1" hangingPunct="1">
              <a:lnSpc>
                <a:spcPct val="90000"/>
              </a:lnSpc>
              <a:defRPr/>
            </a:pPr>
            <a:r>
              <a:rPr lang="pt-PT" sz="2800" i="1">
                <a:cs typeface="Courier New" pitchFamily="49" charset="0"/>
              </a:rPr>
              <a:t>No passado havia uma unidade ou um cargo com o poder de fazer alterações estruturais de magnitude variada? E hoje, existe na sua empresa uma unidade ou cargo com tal poder? Existindo, qual seria a nomenclatura dessa unidade ou cargo?</a:t>
            </a:r>
            <a:r>
              <a:rPr lang="pt-PT" sz="2800" i="1">
                <a:cs typeface="Times New Roman" pitchFamily="18" charset="0"/>
              </a:rPr>
              <a:t> </a:t>
            </a:r>
            <a:endParaRPr lang="pt-BR" sz="2800" i="1">
              <a:cs typeface="Times New Roman" pitchFamily="18" charset="0"/>
            </a:endParaRPr>
          </a:p>
        </p:txBody>
      </p:sp>
    </p:spTree>
    <p:extLst>
      <p:ext uri="{BB962C8B-B14F-4D97-AF65-F5344CB8AC3E}">
        <p14:creationId xmlns:p14="http://schemas.microsoft.com/office/powerpoint/2010/main" val="2221076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9"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75459" name="Rectangle 3"/>
          <p:cNvSpPr>
            <a:spLocks noGrp="1" noChangeArrowheads="1"/>
          </p:cNvSpPr>
          <p:nvPr>
            <p:ph type="body" idx="1"/>
          </p:nvPr>
        </p:nvSpPr>
        <p:spPr>
          <a:xfrm>
            <a:off x="1371600" y="1981200"/>
            <a:ext cx="7315200" cy="4495800"/>
          </a:xfrm>
        </p:spPr>
        <p:txBody>
          <a:bodyPr/>
          <a:lstStyle/>
          <a:p>
            <a:pPr algn="just" eaLnBrk="1" hangingPunct="1">
              <a:defRPr/>
            </a:pPr>
            <a:r>
              <a:rPr lang="pt-BR" u="sng"/>
              <a:t>Questão n</a:t>
            </a:r>
            <a:r>
              <a:rPr lang="pt-BR" u="sng" baseline="30000"/>
              <a:t>o</a:t>
            </a:r>
            <a:r>
              <a:rPr lang="pt-BR" u="sng"/>
              <a:t> 1 (resultado) - Organização</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400" i="1">
                <a:cs typeface="Courier New" pitchFamily="49" charset="0"/>
              </a:rPr>
              <a:t>Uma entrevista, de 14, confirmou que no passado a empresa possuia uma área específica denominada organização, sistemas</a:t>
            </a:r>
            <a:r>
              <a:rPr lang="pt-PT" sz="2400" i="1">
                <a:cs typeface="Times New Roman" pitchFamily="18" charset="0"/>
              </a:rPr>
              <a:t> e métodos, mas esta foi extinta;</a:t>
            </a:r>
          </a:p>
          <a:p>
            <a:pPr lvl="1" algn="just" eaLnBrk="1" hangingPunct="1">
              <a:defRPr/>
            </a:pPr>
            <a:endParaRPr lang="pt-PT" sz="2400" i="1">
              <a:cs typeface="Times New Roman" pitchFamily="18" charset="0"/>
            </a:endParaRPr>
          </a:p>
          <a:p>
            <a:pPr lvl="1" algn="just" eaLnBrk="1" hangingPunct="1">
              <a:defRPr/>
            </a:pPr>
            <a:r>
              <a:rPr lang="pt-BR" sz="2400" i="1">
                <a:cs typeface="Times New Roman" pitchFamily="18" charset="0"/>
              </a:rPr>
              <a:t>Não existe hoje uma área com o poder de alterações de magnitude variada;</a:t>
            </a:r>
          </a:p>
        </p:txBody>
      </p:sp>
    </p:spTree>
    <p:extLst>
      <p:ext uri="{BB962C8B-B14F-4D97-AF65-F5344CB8AC3E}">
        <p14:creationId xmlns:p14="http://schemas.microsoft.com/office/powerpoint/2010/main" val="651904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3"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76483" name="Rectangle 3"/>
          <p:cNvSpPr>
            <a:spLocks noGrp="1" noChangeArrowheads="1"/>
          </p:cNvSpPr>
          <p:nvPr>
            <p:ph type="body" idx="1"/>
          </p:nvPr>
        </p:nvSpPr>
        <p:spPr>
          <a:xfrm>
            <a:off x="1371600" y="1752600"/>
            <a:ext cx="7315200" cy="4953000"/>
          </a:xfrm>
        </p:spPr>
        <p:txBody>
          <a:bodyPr/>
          <a:lstStyle/>
          <a:p>
            <a:pPr algn="just" eaLnBrk="1" hangingPunct="1">
              <a:defRPr/>
            </a:pPr>
            <a:r>
              <a:rPr lang="pt-BR" u="sng"/>
              <a:t>Questão n</a:t>
            </a:r>
            <a:r>
              <a:rPr lang="pt-BR" u="sng" baseline="30000"/>
              <a:t>o</a:t>
            </a:r>
            <a:r>
              <a:rPr lang="pt-BR" u="sng"/>
              <a:t> 1 (resultado) - Organização</a:t>
            </a:r>
            <a:endParaRPr lang="pt-BR" u="sng">
              <a:cs typeface="Courier New" pitchFamily="49" charset="0"/>
            </a:endParaRPr>
          </a:p>
          <a:p>
            <a:pPr algn="just" eaLnBrk="1" hangingPunct="1">
              <a:defRPr/>
            </a:pPr>
            <a:endParaRPr lang="pt-BR" sz="2000" u="sng">
              <a:cs typeface="Courier New" pitchFamily="49" charset="0"/>
            </a:endParaRPr>
          </a:p>
          <a:p>
            <a:pPr lvl="1" algn="just" eaLnBrk="1" hangingPunct="1">
              <a:defRPr/>
            </a:pPr>
            <a:r>
              <a:rPr lang="pt-BR" sz="2400" i="1">
                <a:cs typeface="Times New Roman" pitchFamily="18" charset="0"/>
              </a:rPr>
              <a:t>O que acontece em alguns casos é que o pedido de reestruturação de uma determinada área é feito as demais áreas e aguarda-se uma objeção ou confirmação para agir; e</a:t>
            </a:r>
          </a:p>
          <a:p>
            <a:pPr lvl="1" algn="just" eaLnBrk="1" hangingPunct="1">
              <a:defRPr/>
            </a:pPr>
            <a:endParaRPr lang="pt-BR" sz="2400" i="1">
              <a:cs typeface="Times New Roman" pitchFamily="18" charset="0"/>
            </a:endParaRPr>
          </a:p>
          <a:p>
            <a:pPr lvl="1" algn="just" eaLnBrk="1" hangingPunct="1">
              <a:defRPr/>
            </a:pPr>
            <a:r>
              <a:rPr lang="pt-PT" sz="2400" i="1">
                <a:cs typeface="Courier New" pitchFamily="49" charset="0"/>
              </a:rPr>
              <a:t>Foi constatado que as </a:t>
            </a:r>
            <a:r>
              <a:rPr lang="pt-BR" sz="2400" i="1">
                <a:cs typeface="Times New Roman" pitchFamily="18" charset="0"/>
              </a:rPr>
              <a:t>multinacionais, por exemplo, não podem realizar alterações que afetem fortemente a organização. Remetendo a um comitê suas sugestões, e este sim tem o poder decisório.</a:t>
            </a:r>
          </a:p>
        </p:txBody>
      </p:sp>
    </p:spTree>
    <p:extLst>
      <p:ext uri="{BB962C8B-B14F-4D97-AF65-F5344CB8AC3E}">
        <p14:creationId xmlns:p14="http://schemas.microsoft.com/office/powerpoint/2010/main" val="3281518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ctrTitle"/>
          </p:nvPr>
        </p:nvSpPr>
        <p:spPr>
          <a:xfrm>
            <a:off x="609600" y="1676400"/>
            <a:ext cx="8382000" cy="3886200"/>
          </a:xfrm>
        </p:spPr>
        <p:txBody>
          <a:bodyPr/>
          <a:lstStyle/>
          <a:p>
            <a:pPr eaLnBrk="1" hangingPunct="1"/>
            <a:r>
              <a:rPr lang="pt-PT" sz="3200" b="1">
                <a:solidFill>
                  <a:schemeClr val="tx1"/>
                </a:solidFill>
                <a:cs typeface="Times New Roman" pitchFamily="18" charset="0"/>
              </a:rPr>
              <a:t>EMPRESAS BRASILEIRAS E AS DEMANDAS DE ESTRUTURAÇÃO E DE AÇÃO ORGANIZACIONAL: RESULTADOS DE PESQUISA QUE APONTA CAMINHOS PARA OS PRÓXIMOS TEMPOS </a:t>
            </a:r>
          </a:p>
        </p:txBody>
      </p:sp>
    </p:spTree>
    <p:extLst>
      <p:ext uri="{BB962C8B-B14F-4D97-AF65-F5344CB8AC3E}">
        <p14:creationId xmlns:p14="http://schemas.microsoft.com/office/powerpoint/2010/main" val="2286140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7"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77507" name="Rectangle 3"/>
          <p:cNvSpPr>
            <a:spLocks noGrp="1" noChangeArrowheads="1"/>
          </p:cNvSpPr>
          <p:nvPr>
            <p:ph type="body" idx="1"/>
          </p:nvPr>
        </p:nvSpPr>
        <p:spPr>
          <a:xfrm>
            <a:off x="1219200" y="1600200"/>
            <a:ext cx="7543800" cy="5029200"/>
          </a:xfrm>
        </p:spPr>
        <p:txBody>
          <a:bodyPr/>
          <a:lstStyle/>
          <a:p>
            <a:pPr algn="just" eaLnBrk="1" hangingPunct="1">
              <a:lnSpc>
                <a:spcPct val="90000"/>
              </a:lnSpc>
              <a:defRPr/>
            </a:pPr>
            <a:r>
              <a:rPr lang="pt-BR" u="sng"/>
              <a:t>Questão n</a:t>
            </a:r>
            <a:r>
              <a:rPr lang="pt-BR" u="sng" baseline="30000"/>
              <a:t>o</a:t>
            </a:r>
            <a:r>
              <a:rPr lang="pt-BR" u="sng"/>
              <a:t> 2 - Organização</a:t>
            </a:r>
            <a:endParaRPr lang="pt-BR" u="sng">
              <a:cs typeface="Courier New" pitchFamily="49" charset="0"/>
            </a:endParaRPr>
          </a:p>
          <a:p>
            <a:pPr algn="just" eaLnBrk="1" hangingPunct="1">
              <a:lnSpc>
                <a:spcPct val="90000"/>
              </a:lnSpc>
              <a:defRPr/>
            </a:pPr>
            <a:endParaRPr lang="pt-BR" sz="1400" u="sng">
              <a:cs typeface="Courier New" pitchFamily="49" charset="0"/>
            </a:endParaRPr>
          </a:p>
          <a:p>
            <a:pPr lvl="1" algn="just" eaLnBrk="1" hangingPunct="1">
              <a:lnSpc>
                <a:spcPct val="90000"/>
              </a:lnSpc>
              <a:defRPr/>
            </a:pPr>
            <a:r>
              <a:rPr lang="pt-PT" sz="2800" i="1">
                <a:cs typeface="Courier New" pitchFamily="49" charset="0"/>
              </a:rPr>
              <a:t>Seria possível afirmar que a hierarquia ainda é a melhor alternativa para se controlar a organização como um todo? Ou a adoção de equipes executivas (com poder decisório, portanto) proporcionaria um resultado semelhante, sem os naturais constrangimentos de gerências exigindo determinado comportamento ou determinando o que os subordinados devem executar no dia-a-dia?</a:t>
            </a:r>
            <a:endParaRPr lang="pt-BR" sz="2800" i="1">
              <a:cs typeface="Times New Roman" pitchFamily="18" charset="0"/>
            </a:endParaRPr>
          </a:p>
        </p:txBody>
      </p:sp>
    </p:spTree>
    <p:extLst>
      <p:ext uri="{BB962C8B-B14F-4D97-AF65-F5344CB8AC3E}">
        <p14:creationId xmlns:p14="http://schemas.microsoft.com/office/powerpoint/2010/main" val="190470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78531" name="Rectangle 3"/>
          <p:cNvSpPr>
            <a:spLocks noGrp="1" noChangeArrowheads="1"/>
          </p:cNvSpPr>
          <p:nvPr>
            <p:ph type="body" idx="1"/>
          </p:nvPr>
        </p:nvSpPr>
        <p:spPr>
          <a:xfrm>
            <a:off x="1371600" y="1828800"/>
            <a:ext cx="7315200" cy="4495800"/>
          </a:xfrm>
        </p:spPr>
        <p:txBody>
          <a:bodyPr/>
          <a:lstStyle/>
          <a:p>
            <a:pPr algn="just" eaLnBrk="1" hangingPunct="1">
              <a:defRPr/>
            </a:pPr>
            <a:r>
              <a:rPr lang="pt-BR" u="sng"/>
              <a:t>Questão n</a:t>
            </a:r>
            <a:r>
              <a:rPr lang="pt-BR" u="sng" baseline="30000"/>
              <a:t>o</a:t>
            </a:r>
            <a:r>
              <a:rPr lang="pt-BR" u="sng"/>
              <a:t> 2 (resultado) - Organização</a:t>
            </a:r>
            <a:endParaRPr lang="pt-BR" u="sng">
              <a:cs typeface="Courier New" pitchFamily="49" charset="0"/>
            </a:endParaRPr>
          </a:p>
          <a:p>
            <a:pPr algn="just" eaLnBrk="1" hangingPunct="1">
              <a:defRPr/>
            </a:pPr>
            <a:endParaRPr lang="pt-BR" sz="2800" u="sng">
              <a:cs typeface="Courier New" pitchFamily="49" charset="0"/>
            </a:endParaRPr>
          </a:p>
          <a:p>
            <a:pPr lvl="1" algn="just" eaLnBrk="1" hangingPunct="1">
              <a:defRPr/>
            </a:pPr>
            <a:r>
              <a:rPr lang="pt-PT" sz="2400" i="1">
                <a:cs typeface="Courier New" pitchFamily="49" charset="0"/>
              </a:rPr>
              <a:t>A hierarquia não é mais a melhor alternativa</a:t>
            </a:r>
            <a:r>
              <a:rPr lang="pt-PT" sz="2400" i="1">
                <a:cs typeface="Times New Roman" pitchFamily="18" charset="0"/>
              </a:rPr>
              <a:t>;</a:t>
            </a:r>
          </a:p>
          <a:p>
            <a:pPr lvl="1" algn="just" eaLnBrk="1" hangingPunct="1">
              <a:defRPr/>
            </a:pPr>
            <a:endParaRPr lang="pt-PT" sz="2400" i="1">
              <a:cs typeface="Times New Roman" pitchFamily="18" charset="0"/>
            </a:endParaRPr>
          </a:p>
          <a:p>
            <a:pPr lvl="1" algn="just" eaLnBrk="1" hangingPunct="1">
              <a:defRPr/>
            </a:pPr>
            <a:r>
              <a:rPr lang="pt-BR" sz="2400" i="1">
                <a:cs typeface="Times New Roman" pitchFamily="18" charset="0"/>
              </a:rPr>
              <a:t>A adoção de equipes executivas pode ainda não ser uma realidade nas organizações; e</a:t>
            </a:r>
          </a:p>
          <a:p>
            <a:pPr lvl="1" algn="just" eaLnBrk="1" hangingPunct="1">
              <a:defRPr/>
            </a:pPr>
            <a:endParaRPr lang="pt-BR" sz="2400" i="1">
              <a:cs typeface="Times New Roman" pitchFamily="18" charset="0"/>
            </a:endParaRPr>
          </a:p>
          <a:p>
            <a:pPr lvl="1" algn="just" eaLnBrk="1" hangingPunct="1">
              <a:defRPr/>
            </a:pPr>
            <a:r>
              <a:rPr lang="pt-BR" sz="2400" i="1">
                <a:cs typeface="Times New Roman" pitchFamily="18" charset="0"/>
              </a:rPr>
              <a:t>A dificuldade é que o brasileiro não está culturalmente preparado para trabalhar sem a hierarquia.</a:t>
            </a:r>
          </a:p>
        </p:txBody>
      </p:sp>
    </p:spTree>
    <p:extLst>
      <p:ext uri="{BB962C8B-B14F-4D97-AF65-F5344CB8AC3E}">
        <p14:creationId xmlns:p14="http://schemas.microsoft.com/office/powerpoint/2010/main" val="3904907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79555" name="Rectangle 3"/>
          <p:cNvSpPr>
            <a:spLocks noGrp="1" noChangeArrowheads="1"/>
          </p:cNvSpPr>
          <p:nvPr>
            <p:ph type="body" idx="1"/>
          </p:nvPr>
        </p:nvSpPr>
        <p:spPr>
          <a:xfrm>
            <a:off x="1447800" y="2133600"/>
            <a:ext cx="7315200" cy="3581400"/>
          </a:xfrm>
        </p:spPr>
        <p:txBody>
          <a:bodyPr/>
          <a:lstStyle/>
          <a:p>
            <a:pPr algn="just" eaLnBrk="1" hangingPunct="1">
              <a:lnSpc>
                <a:spcPct val="90000"/>
              </a:lnSpc>
              <a:defRPr/>
            </a:pPr>
            <a:r>
              <a:rPr lang="pt-BR" u="sng"/>
              <a:t>Questão n</a:t>
            </a:r>
            <a:r>
              <a:rPr lang="pt-BR" u="sng" baseline="30000"/>
              <a:t>o</a:t>
            </a:r>
            <a:r>
              <a:rPr lang="pt-BR" u="sng"/>
              <a:t> 3 - Organização</a:t>
            </a:r>
            <a:endParaRPr lang="pt-BR" u="sng">
              <a:cs typeface="Courier New" pitchFamily="49" charset="0"/>
            </a:endParaRPr>
          </a:p>
          <a:p>
            <a:pPr algn="just" eaLnBrk="1" hangingPunct="1">
              <a:lnSpc>
                <a:spcPct val="90000"/>
              </a:lnSpc>
              <a:defRPr/>
            </a:pPr>
            <a:endParaRPr lang="pt-BR" u="sng">
              <a:cs typeface="Courier New" pitchFamily="49" charset="0"/>
            </a:endParaRPr>
          </a:p>
          <a:p>
            <a:pPr lvl="1" algn="just" eaLnBrk="1" hangingPunct="1">
              <a:lnSpc>
                <a:spcPct val="90000"/>
              </a:lnSpc>
              <a:defRPr/>
            </a:pPr>
            <a:r>
              <a:rPr lang="pt-PT" sz="2800" i="1">
                <a:cs typeface="Courier New" pitchFamily="49" charset="0"/>
              </a:rPr>
              <a:t>A empresa se considera mais focada em seus objetivos porque terceirizou atividades não diretamente ligadas ao negócio propriamente dito? (Desconsiderar a questão caso não haja terceirização de nenhuma atividade).</a:t>
            </a:r>
            <a:endParaRPr lang="pt-BR" sz="2800" i="1">
              <a:cs typeface="Times New Roman" pitchFamily="18" charset="0"/>
            </a:endParaRPr>
          </a:p>
        </p:txBody>
      </p:sp>
    </p:spTree>
    <p:extLst>
      <p:ext uri="{BB962C8B-B14F-4D97-AF65-F5344CB8AC3E}">
        <p14:creationId xmlns:p14="http://schemas.microsoft.com/office/powerpoint/2010/main" val="3674687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9"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0579" name="Rectangle 3"/>
          <p:cNvSpPr>
            <a:spLocks noGrp="1" noChangeArrowheads="1"/>
          </p:cNvSpPr>
          <p:nvPr>
            <p:ph type="body" idx="1"/>
          </p:nvPr>
        </p:nvSpPr>
        <p:spPr>
          <a:xfrm>
            <a:off x="1371600" y="1981200"/>
            <a:ext cx="7315200" cy="4495800"/>
          </a:xfrm>
        </p:spPr>
        <p:txBody>
          <a:bodyPr/>
          <a:lstStyle/>
          <a:p>
            <a:pPr algn="just" eaLnBrk="1" hangingPunct="1">
              <a:defRPr/>
            </a:pPr>
            <a:r>
              <a:rPr lang="pt-BR" u="sng"/>
              <a:t>Questão n</a:t>
            </a:r>
            <a:r>
              <a:rPr lang="pt-BR" u="sng" baseline="30000"/>
              <a:t>o</a:t>
            </a:r>
            <a:r>
              <a:rPr lang="pt-BR" u="sng"/>
              <a:t> 3 (resultado) - Organização</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400" i="1">
                <a:cs typeface="Courier New" pitchFamily="49" charset="0"/>
              </a:rPr>
              <a:t>Unanimidade nas respostas, considerando que realmente a terceirização de atividades não diretamente ligadas ao negócio fez com que a empresa focasse mais em suas atividades-fins</a:t>
            </a:r>
            <a:r>
              <a:rPr lang="pt-PT" sz="2400" i="1">
                <a:cs typeface="Times New Roman" pitchFamily="18" charset="0"/>
              </a:rPr>
              <a:t>; e</a:t>
            </a:r>
          </a:p>
          <a:p>
            <a:pPr lvl="1" algn="just" eaLnBrk="1" hangingPunct="1">
              <a:defRPr/>
            </a:pPr>
            <a:endParaRPr lang="pt-PT" sz="2400" i="1">
              <a:cs typeface="Times New Roman" pitchFamily="18" charset="0"/>
            </a:endParaRPr>
          </a:p>
          <a:p>
            <a:pPr lvl="1" algn="just" eaLnBrk="1" hangingPunct="1">
              <a:defRPr/>
            </a:pPr>
            <a:r>
              <a:rPr lang="pt-BR" sz="2400" i="1">
                <a:cs typeface="Times New Roman" pitchFamily="18" charset="0"/>
              </a:rPr>
              <a:t>Sendo o sucesso empresarial fruto deste novo enfoque da organização, e não da delegação de tarefas.</a:t>
            </a:r>
          </a:p>
        </p:txBody>
      </p:sp>
    </p:spTree>
    <p:extLst>
      <p:ext uri="{BB962C8B-B14F-4D97-AF65-F5344CB8AC3E}">
        <p14:creationId xmlns:p14="http://schemas.microsoft.com/office/powerpoint/2010/main" val="1205637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3"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1603" name="Rectangle 3"/>
          <p:cNvSpPr>
            <a:spLocks noGrp="1" noChangeArrowheads="1"/>
          </p:cNvSpPr>
          <p:nvPr>
            <p:ph type="body" idx="1"/>
          </p:nvPr>
        </p:nvSpPr>
        <p:spPr>
          <a:xfrm>
            <a:off x="1447800" y="1828800"/>
            <a:ext cx="7315200" cy="4724400"/>
          </a:xfrm>
        </p:spPr>
        <p:txBody>
          <a:bodyPr/>
          <a:lstStyle/>
          <a:p>
            <a:pPr algn="just" eaLnBrk="1" hangingPunct="1">
              <a:lnSpc>
                <a:spcPct val="90000"/>
              </a:lnSpc>
              <a:defRPr/>
            </a:pPr>
            <a:r>
              <a:rPr lang="pt-BR" u="sng"/>
              <a:t>Questão n</a:t>
            </a:r>
            <a:r>
              <a:rPr lang="pt-BR" u="sng" baseline="30000"/>
              <a:t>o</a:t>
            </a:r>
            <a:r>
              <a:rPr lang="pt-BR" u="sng"/>
              <a:t> 4 - Organização</a:t>
            </a:r>
            <a:endParaRPr lang="pt-BR" u="sng">
              <a:cs typeface="Courier New" pitchFamily="49" charset="0"/>
            </a:endParaRPr>
          </a:p>
          <a:p>
            <a:pPr algn="just" eaLnBrk="1" hangingPunct="1">
              <a:lnSpc>
                <a:spcPct val="90000"/>
              </a:lnSpc>
              <a:defRPr/>
            </a:pPr>
            <a:endParaRPr lang="pt-BR" sz="2000" u="sng">
              <a:cs typeface="Courier New" pitchFamily="49" charset="0"/>
            </a:endParaRPr>
          </a:p>
          <a:p>
            <a:pPr lvl="1" algn="just" eaLnBrk="1" hangingPunct="1">
              <a:lnSpc>
                <a:spcPct val="90000"/>
              </a:lnSpc>
              <a:defRPr/>
            </a:pPr>
            <a:r>
              <a:rPr lang="pt-PT" sz="2800" i="1">
                <a:cs typeface="Courier New" pitchFamily="49" charset="0"/>
              </a:rPr>
              <a:t>Se a sua empresa é desconcentrada geograficamente, dentro do seu Estado ou não, como você vê o impacto da Tecnologia da Informação (Internet, Intranet, redes etc) na integração e coordenação de empresas dispersas fisicamente e no trabalho em equipes como tradicionalmente conhecidas (pessoas numa sala, em reunião, conversando, discutindo, propondo etc)?</a:t>
            </a:r>
            <a:r>
              <a:rPr lang="pt-PT" sz="2800" i="1">
                <a:cs typeface="Times New Roman" pitchFamily="18" charset="0"/>
              </a:rPr>
              <a:t> </a:t>
            </a:r>
            <a:endParaRPr lang="pt-BR" sz="2800" i="1">
              <a:cs typeface="Times New Roman" pitchFamily="18" charset="0"/>
            </a:endParaRPr>
          </a:p>
        </p:txBody>
      </p:sp>
    </p:spTree>
    <p:extLst>
      <p:ext uri="{BB962C8B-B14F-4D97-AF65-F5344CB8AC3E}">
        <p14:creationId xmlns:p14="http://schemas.microsoft.com/office/powerpoint/2010/main" val="4101719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7"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2627" name="Rectangle 3"/>
          <p:cNvSpPr>
            <a:spLocks noGrp="1" noChangeArrowheads="1"/>
          </p:cNvSpPr>
          <p:nvPr>
            <p:ph type="body" idx="1"/>
          </p:nvPr>
        </p:nvSpPr>
        <p:spPr>
          <a:xfrm>
            <a:off x="1371600" y="1981200"/>
            <a:ext cx="7315200" cy="4495800"/>
          </a:xfrm>
        </p:spPr>
        <p:txBody>
          <a:bodyPr/>
          <a:lstStyle/>
          <a:p>
            <a:pPr algn="just" eaLnBrk="1" hangingPunct="1">
              <a:lnSpc>
                <a:spcPct val="90000"/>
              </a:lnSpc>
              <a:defRPr/>
            </a:pPr>
            <a:r>
              <a:rPr lang="pt-BR" u="sng"/>
              <a:t>Questão n</a:t>
            </a:r>
            <a:r>
              <a:rPr lang="pt-BR" u="sng" baseline="30000"/>
              <a:t>o</a:t>
            </a:r>
            <a:r>
              <a:rPr lang="pt-BR" u="sng"/>
              <a:t> 4 (resultado) - Organização</a:t>
            </a:r>
            <a:endParaRPr lang="pt-BR" u="sng">
              <a:cs typeface="Courier New" pitchFamily="49" charset="0"/>
            </a:endParaRPr>
          </a:p>
          <a:p>
            <a:pPr algn="just" eaLnBrk="1" hangingPunct="1">
              <a:lnSpc>
                <a:spcPct val="90000"/>
              </a:lnSpc>
              <a:defRPr/>
            </a:pPr>
            <a:endParaRPr lang="pt-BR" u="sng">
              <a:cs typeface="Courier New" pitchFamily="49" charset="0"/>
            </a:endParaRPr>
          </a:p>
          <a:p>
            <a:pPr lvl="1" algn="just" eaLnBrk="1" hangingPunct="1">
              <a:lnSpc>
                <a:spcPct val="90000"/>
              </a:lnSpc>
              <a:defRPr/>
            </a:pPr>
            <a:r>
              <a:rPr lang="pt-PT" sz="2400" i="1">
                <a:cs typeface="Courier New" pitchFamily="49" charset="0"/>
              </a:rPr>
              <a:t>Resposta de um dos entrevistados: “Com a TI o mundo não diminuiu, mas ficou mais fácil cobri-lo”; e</a:t>
            </a:r>
          </a:p>
          <a:p>
            <a:pPr lvl="1" algn="just" eaLnBrk="1" hangingPunct="1">
              <a:lnSpc>
                <a:spcPct val="90000"/>
              </a:lnSpc>
              <a:defRPr/>
            </a:pPr>
            <a:endParaRPr lang="pt-PT" sz="2400" i="1">
              <a:cs typeface="Courier New" pitchFamily="49" charset="0"/>
            </a:endParaRPr>
          </a:p>
          <a:p>
            <a:pPr lvl="1" algn="just" eaLnBrk="1" hangingPunct="1">
              <a:lnSpc>
                <a:spcPct val="90000"/>
              </a:lnSpc>
              <a:defRPr/>
            </a:pPr>
            <a:r>
              <a:rPr lang="pt-PT" sz="2400" i="1">
                <a:cs typeface="Courier New" pitchFamily="49" charset="0"/>
              </a:rPr>
              <a:t>Não houve consenso em relação à existência de algum impacto, positivo ou negativo, pelo fato de TI ter crescido em progressão geométrica, podendo afetar os benefícios originados das tradicionais reuniões de equipes, grupos de trabalhos, etc.</a:t>
            </a:r>
            <a:endParaRPr lang="pt-BR" sz="2400" i="1">
              <a:cs typeface="Courier New" pitchFamily="49" charset="0"/>
            </a:endParaRPr>
          </a:p>
        </p:txBody>
      </p:sp>
    </p:spTree>
    <p:extLst>
      <p:ext uri="{BB962C8B-B14F-4D97-AF65-F5344CB8AC3E}">
        <p14:creationId xmlns:p14="http://schemas.microsoft.com/office/powerpoint/2010/main" val="404993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1"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3651" name="Rectangle 3"/>
          <p:cNvSpPr>
            <a:spLocks noGrp="1" noChangeArrowheads="1"/>
          </p:cNvSpPr>
          <p:nvPr>
            <p:ph type="body" idx="1"/>
          </p:nvPr>
        </p:nvSpPr>
        <p:spPr>
          <a:xfrm>
            <a:off x="1447800" y="1905000"/>
            <a:ext cx="7315200" cy="4267200"/>
          </a:xfrm>
        </p:spPr>
        <p:txBody>
          <a:bodyPr/>
          <a:lstStyle/>
          <a:p>
            <a:pPr algn="just" eaLnBrk="1" hangingPunct="1">
              <a:defRPr/>
            </a:pPr>
            <a:r>
              <a:rPr lang="pt-BR" u="sng"/>
              <a:t>Questão n</a:t>
            </a:r>
            <a:r>
              <a:rPr lang="pt-BR" u="sng" baseline="30000"/>
              <a:t>o</a:t>
            </a:r>
            <a:r>
              <a:rPr lang="pt-BR" u="sng"/>
              <a:t> 1 - Ambiente</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Há alguma maneira de a organização se antecipar e reduzir (ou ampliar) a influência negativa (ou positiva) de eventos originados do ambiente externo?  Se existe, como é feito esse estudo de caráter preventivo?</a:t>
            </a:r>
            <a:endParaRPr lang="pt-BR" sz="2800" i="1">
              <a:cs typeface="Courier New" pitchFamily="49" charset="0"/>
            </a:endParaRPr>
          </a:p>
        </p:txBody>
      </p:sp>
    </p:spTree>
    <p:extLst>
      <p:ext uri="{BB962C8B-B14F-4D97-AF65-F5344CB8AC3E}">
        <p14:creationId xmlns:p14="http://schemas.microsoft.com/office/powerpoint/2010/main" val="937855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5"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4675" name="Rectangle 3"/>
          <p:cNvSpPr>
            <a:spLocks noGrp="1" noChangeArrowheads="1"/>
          </p:cNvSpPr>
          <p:nvPr>
            <p:ph type="body" idx="1"/>
          </p:nvPr>
        </p:nvSpPr>
        <p:spPr>
          <a:xfrm>
            <a:off x="1371600" y="1828800"/>
            <a:ext cx="7315200" cy="4495800"/>
          </a:xfrm>
        </p:spPr>
        <p:txBody>
          <a:bodyPr/>
          <a:lstStyle/>
          <a:p>
            <a:pPr algn="just" eaLnBrk="1" hangingPunct="1">
              <a:lnSpc>
                <a:spcPct val="90000"/>
              </a:lnSpc>
              <a:defRPr/>
            </a:pPr>
            <a:r>
              <a:rPr lang="pt-BR" u="sng"/>
              <a:t>Questão n</a:t>
            </a:r>
            <a:r>
              <a:rPr lang="pt-BR" u="sng" baseline="30000"/>
              <a:t>o</a:t>
            </a:r>
            <a:r>
              <a:rPr lang="pt-BR" u="sng"/>
              <a:t> 1 (resultado) - Ambiente</a:t>
            </a:r>
            <a:endParaRPr lang="pt-BR" u="sng">
              <a:cs typeface="Courier New" pitchFamily="49" charset="0"/>
            </a:endParaRPr>
          </a:p>
          <a:p>
            <a:pPr algn="just" eaLnBrk="1" hangingPunct="1">
              <a:lnSpc>
                <a:spcPct val="90000"/>
              </a:lnSpc>
              <a:defRPr/>
            </a:pPr>
            <a:endParaRPr lang="pt-BR" u="sng">
              <a:cs typeface="Courier New" pitchFamily="49" charset="0"/>
            </a:endParaRPr>
          </a:p>
          <a:p>
            <a:pPr lvl="1" algn="just" eaLnBrk="1" hangingPunct="1">
              <a:lnSpc>
                <a:spcPct val="90000"/>
              </a:lnSpc>
              <a:defRPr/>
            </a:pPr>
            <a:r>
              <a:rPr lang="pt-PT" sz="2400" i="1">
                <a:cs typeface="Courier New" pitchFamily="49" charset="0"/>
              </a:rPr>
              <a:t>Há, realmente, permanentes tentativas de descobrir o que “acontece lá fora”;</a:t>
            </a:r>
          </a:p>
          <a:p>
            <a:pPr lvl="1" algn="just" eaLnBrk="1" hangingPunct="1">
              <a:lnSpc>
                <a:spcPct val="90000"/>
              </a:lnSpc>
              <a:defRPr/>
            </a:pPr>
            <a:endParaRPr lang="pt-PT" sz="2400" i="1">
              <a:cs typeface="Courier New" pitchFamily="49" charset="0"/>
            </a:endParaRPr>
          </a:p>
          <a:p>
            <a:pPr lvl="1" algn="just" eaLnBrk="1" hangingPunct="1">
              <a:lnSpc>
                <a:spcPct val="90000"/>
              </a:lnSpc>
              <a:defRPr/>
            </a:pPr>
            <a:r>
              <a:rPr lang="pt-PT" sz="2400" i="1">
                <a:cs typeface="Courier New" pitchFamily="49" charset="0"/>
              </a:rPr>
              <a:t>Não há uma ação organizacional única; e</a:t>
            </a:r>
          </a:p>
          <a:p>
            <a:pPr lvl="1" algn="just" eaLnBrk="1" hangingPunct="1">
              <a:lnSpc>
                <a:spcPct val="90000"/>
              </a:lnSpc>
              <a:defRPr/>
            </a:pPr>
            <a:endParaRPr lang="pt-PT" sz="2400" i="1">
              <a:cs typeface="Courier New" pitchFamily="49" charset="0"/>
            </a:endParaRPr>
          </a:p>
          <a:p>
            <a:pPr lvl="1" algn="just" eaLnBrk="1" hangingPunct="1">
              <a:lnSpc>
                <a:spcPct val="90000"/>
              </a:lnSpc>
              <a:defRPr/>
            </a:pPr>
            <a:r>
              <a:rPr lang="pt-PT" sz="2400" i="1">
                <a:cs typeface="Courier New" pitchFamily="49" charset="0"/>
              </a:rPr>
              <a:t>Houve entrevistados que não consideram a análise ambiental absolutamente necessária, face à obviedade da maioria dos acontecimentos externos à empresa.</a:t>
            </a:r>
            <a:endParaRPr lang="pt-BR" sz="2400" i="1">
              <a:cs typeface="Courier New" pitchFamily="49" charset="0"/>
            </a:endParaRPr>
          </a:p>
        </p:txBody>
      </p:sp>
    </p:spTree>
    <p:extLst>
      <p:ext uri="{BB962C8B-B14F-4D97-AF65-F5344CB8AC3E}">
        <p14:creationId xmlns:p14="http://schemas.microsoft.com/office/powerpoint/2010/main" val="2504212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9"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5699" name="Rectangle 3"/>
          <p:cNvSpPr>
            <a:spLocks noGrp="1" noChangeArrowheads="1"/>
          </p:cNvSpPr>
          <p:nvPr>
            <p:ph type="body" idx="1"/>
          </p:nvPr>
        </p:nvSpPr>
        <p:spPr>
          <a:xfrm>
            <a:off x="914400" y="1676400"/>
            <a:ext cx="8001000" cy="5105400"/>
          </a:xfrm>
        </p:spPr>
        <p:txBody>
          <a:bodyPr/>
          <a:lstStyle/>
          <a:p>
            <a:pPr algn="just" eaLnBrk="1" hangingPunct="1">
              <a:lnSpc>
                <a:spcPct val="90000"/>
              </a:lnSpc>
              <a:defRPr/>
            </a:pPr>
            <a:r>
              <a:rPr lang="pt-BR" u="sng"/>
              <a:t>Questão n</a:t>
            </a:r>
            <a:r>
              <a:rPr lang="pt-BR" u="sng" baseline="30000"/>
              <a:t>o</a:t>
            </a:r>
            <a:r>
              <a:rPr lang="pt-BR" u="sng"/>
              <a:t> 2 - Ambiente</a:t>
            </a:r>
            <a:endParaRPr lang="pt-BR" u="sng">
              <a:cs typeface="Courier New" pitchFamily="49" charset="0"/>
            </a:endParaRPr>
          </a:p>
          <a:p>
            <a:pPr algn="just" eaLnBrk="1" hangingPunct="1">
              <a:lnSpc>
                <a:spcPct val="90000"/>
              </a:lnSpc>
              <a:defRPr/>
            </a:pPr>
            <a:endParaRPr lang="pt-BR" sz="1200" u="sng">
              <a:cs typeface="Courier New" pitchFamily="49" charset="0"/>
            </a:endParaRPr>
          </a:p>
          <a:p>
            <a:pPr lvl="1" algn="just" eaLnBrk="1" hangingPunct="1">
              <a:lnSpc>
                <a:spcPct val="90000"/>
              </a:lnSpc>
              <a:defRPr/>
            </a:pPr>
            <a:r>
              <a:rPr lang="pt-PT" sz="2800" i="1">
                <a:cs typeface="Courier New" pitchFamily="49" charset="0"/>
              </a:rPr>
              <a:t>As diretrizes e estratégias da organização são determinadas por uma só pessoa (seu presidente, por exemplo) ou por unidades colegiadas de alto nível, do tipo conselho de administração, ou deliberativo?  Em caso de unidades colegiadas, seriam membros do quadro da organização (vice-presidentes, gerentes superiores, por exemplo) ou seriam personalidades externas e de forte presença no segmento de mercado onde a empresa atua?</a:t>
            </a:r>
            <a:r>
              <a:rPr lang="pt-PT" sz="2400" i="1">
                <a:cs typeface="Courier New" pitchFamily="49" charset="0"/>
              </a:rPr>
              <a:t> </a:t>
            </a:r>
            <a:endParaRPr lang="pt-BR" sz="2400" i="1">
              <a:cs typeface="Courier New" pitchFamily="49" charset="0"/>
            </a:endParaRPr>
          </a:p>
        </p:txBody>
      </p:sp>
    </p:spTree>
    <p:extLst>
      <p:ext uri="{BB962C8B-B14F-4D97-AF65-F5344CB8AC3E}">
        <p14:creationId xmlns:p14="http://schemas.microsoft.com/office/powerpoint/2010/main" val="2655849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3"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6723" name="Rectangle 3"/>
          <p:cNvSpPr>
            <a:spLocks noGrp="1" noChangeArrowheads="1"/>
          </p:cNvSpPr>
          <p:nvPr>
            <p:ph type="body" idx="1"/>
          </p:nvPr>
        </p:nvSpPr>
        <p:spPr>
          <a:xfrm>
            <a:off x="1371600" y="1981200"/>
            <a:ext cx="7315200" cy="4495800"/>
          </a:xfrm>
        </p:spPr>
        <p:txBody>
          <a:bodyPr/>
          <a:lstStyle/>
          <a:p>
            <a:pPr algn="just" eaLnBrk="1" hangingPunct="1">
              <a:defRPr/>
            </a:pPr>
            <a:r>
              <a:rPr lang="pt-BR" u="sng"/>
              <a:t>Questão n</a:t>
            </a:r>
            <a:r>
              <a:rPr lang="pt-BR" u="sng" baseline="30000"/>
              <a:t>o</a:t>
            </a:r>
            <a:r>
              <a:rPr lang="pt-BR" u="sng"/>
              <a:t> 2 (resultado) - Ambiente</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400" i="1">
                <a:cs typeface="Courier New" pitchFamily="49" charset="0"/>
              </a:rPr>
              <a:t>Não existe possibilidade no Brasil de as decisões serem tomadas por uma só pessoa, se considerarmos empresas de razoável grau de complexidade; e</a:t>
            </a:r>
          </a:p>
          <a:p>
            <a:pPr lvl="1" algn="just" eaLnBrk="1" hangingPunct="1">
              <a:defRPr/>
            </a:pPr>
            <a:endParaRPr lang="pt-PT" sz="2400" i="1">
              <a:cs typeface="Courier New" pitchFamily="49" charset="0"/>
            </a:endParaRPr>
          </a:p>
          <a:p>
            <a:pPr lvl="1" algn="just" eaLnBrk="1" hangingPunct="1">
              <a:defRPr/>
            </a:pPr>
            <a:r>
              <a:rPr lang="pt-PT" sz="2400" i="1">
                <a:cs typeface="Courier New" pitchFamily="49" charset="0"/>
              </a:rPr>
              <a:t>As decisões são todas colegiadas e diferem apenas na constituição desses colégios.</a:t>
            </a:r>
            <a:endParaRPr lang="pt-BR" sz="2400" i="1">
              <a:cs typeface="Courier New" pitchFamily="49" charset="0"/>
            </a:endParaRPr>
          </a:p>
        </p:txBody>
      </p:sp>
    </p:spTree>
    <p:extLst>
      <p:ext uri="{BB962C8B-B14F-4D97-AF65-F5344CB8AC3E}">
        <p14:creationId xmlns:p14="http://schemas.microsoft.com/office/powerpoint/2010/main" val="73177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ctrTitle"/>
          </p:nvPr>
        </p:nvSpPr>
        <p:spPr>
          <a:xfrm>
            <a:off x="609600" y="3200400"/>
            <a:ext cx="8534400" cy="1828800"/>
          </a:xfrm>
        </p:spPr>
        <p:txBody>
          <a:bodyPr/>
          <a:lstStyle/>
          <a:p>
            <a:pPr eaLnBrk="1" hangingPunct="1">
              <a:defRPr/>
            </a:pPr>
            <a:r>
              <a:rPr lang="pt-PT" sz="3600" b="1">
                <a:solidFill>
                  <a:schemeClr val="tx1"/>
                </a:solidFill>
                <a:effectLst>
                  <a:outerShdw blurRad="38100" dist="38100" dir="2700000" algn="tl">
                    <a:srgbClr val="000000"/>
                  </a:outerShdw>
                </a:effectLst>
                <a:cs typeface="Courier New" pitchFamily="49" charset="0"/>
              </a:rPr>
              <a:t>TÍTULO:</a:t>
            </a:r>
            <a:r>
              <a:rPr lang="pt-PT" sz="3200" b="1">
                <a:solidFill>
                  <a:schemeClr val="tx1"/>
                </a:solidFill>
                <a:effectLst>
                  <a:outerShdw blurRad="38100" dist="38100" dir="2700000" algn="tl">
                    <a:srgbClr val="000000"/>
                  </a:outerShdw>
                </a:effectLst>
                <a:cs typeface="Courier New" pitchFamily="49" charset="0"/>
              </a:rPr>
              <a:t> </a:t>
            </a:r>
            <a:r>
              <a:rPr lang="pt-PT" sz="3200" b="1">
                <a:solidFill>
                  <a:schemeClr val="tx1"/>
                </a:solidFill>
                <a:effectLst>
                  <a:outerShdw blurRad="38100" dist="38100" dir="2700000" algn="tl">
                    <a:srgbClr val="000000"/>
                  </a:outerShdw>
                </a:effectLst>
                <a:cs typeface="Times New Roman" pitchFamily="18" charset="0"/>
              </a:rPr>
              <a:t>Empresas brasileiras e as demandas de estruturação e de ação organizacional</a:t>
            </a:r>
          </a:p>
        </p:txBody>
      </p:sp>
      <p:sp>
        <p:nvSpPr>
          <p:cNvPr id="261123" name="Rectangle 3"/>
          <p:cNvSpPr>
            <a:spLocks noChangeArrowheads="1"/>
          </p:cNvSpPr>
          <p:nvPr/>
        </p:nvSpPr>
        <p:spPr bwMode="auto">
          <a:xfrm>
            <a:off x="1143000" y="1066800"/>
            <a:ext cx="78486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defRPr/>
            </a:pPr>
            <a:r>
              <a:rPr lang="pt-PT" sz="4400" b="1">
                <a:effectLst>
                  <a:outerShdw blurRad="38100" dist="38100" dir="2700000" algn="tl">
                    <a:srgbClr val="000000"/>
                  </a:outerShdw>
                </a:effectLst>
                <a:cs typeface="Courier New" pitchFamily="49" charset="0"/>
              </a:rPr>
              <a:t>A PESQUISA</a:t>
            </a:r>
            <a:endParaRPr lang="pt-PT" sz="4400" b="1">
              <a:effectLst>
                <a:outerShdw blurRad="38100" dist="38100" dir="2700000" algn="tl">
                  <a:srgbClr val="000000"/>
                </a:outerShdw>
              </a:effectLst>
              <a:cs typeface="Times New Roman" pitchFamily="18" charset="0"/>
            </a:endParaRPr>
          </a:p>
        </p:txBody>
      </p:sp>
    </p:spTree>
    <p:extLst>
      <p:ext uri="{BB962C8B-B14F-4D97-AF65-F5344CB8AC3E}">
        <p14:creationId xmlns:p14="http://schemas.microsoft.com/office/powerpoint/2010/main" val="311011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7"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7747" name="Rectangle 3"/>
          <p:cNvSpPr>
            <a:spLocks noGrp="1" noChangeArrowheads="1"/>
          </p:cNvSpPr>
          <p:nvPr>
            <p:ph type="body" idx="1"/>
          </p:nvPr>
        </p:nvSpPr>
        <p:spPr>
          <a:xfrm>
            <a:off x="1447800" y="1905000"/>
            <a:ext cx="7315200" cy="4267200"/>
          </a:xfrm>
        </p:spPr>
        <p:txBody>
          <a:bodyPr/>
          <a:lstStyle/>
          <a:p>
            <a:pPr algn="just" eaLnBrk="1" hangingPunct="1">
              <a:defRPr/>
            </a:pPr>
            <a:r>
              <a:rPr lang="pt-BR" u="sng"/>
              <a:t>Questão n</a:t>
            </a:r>
            <a:r>
              <a:rPr lang="pt-BR" u="sng" baseline="30000"/>
              <a:t>o</a:t>
            </a:r>
            <a:r>
              <a:rPr lang="pt-BR" u="sng"/>
              <a:t> 3 - Ambiente</a:t>
            </a:r>
            <a:endParaRPr lang="pt-BR" u="sng">
              <a:cs typeface="Courier New" pitchFamily="49" charset="0"/>
            </a:endParaRPr>
          </a:p>
          <a:p>
            <a:pPr algn="just" eaLnBrk="1" hangingPunct="1">
              <a:defRPr/>
            </a:pPr>
            <a:endParaRPr lang="pt-BR" sz="2400" u="sng">
              <a:cs typeface="Courier New" pitchFamily="49" charset="0"/>
            </a:endParaRPr>
          </a:p>
          <a:p>
            <a:pPr lvl="1" algn="just" eaLnBrk="1" hangingPunct="1">
              <a:defRPr/>
            </a:pPr>
            <a:r>
              <a:rPr lang="pt-PT" sz="2800" i="1">
                <a:cs typeface="Courier New" pitchFamily="49" charset="0"/>
              </a:rPr>
              <a:t>As diretrizes e estratégias da organização são operacionalizadas mediante o acionamento imediato das unidades do primeiro nível operacional ou há procedimentos direcionados à orientação e/ou de alguma (ou ampla) discussão com essas unidades?</a:t>
            </a:r>
            <a:endParaRPr lang="pt-BR" sz="2800" i="1">
              <a:cs typeface="Courier New" pitchFamily="49" charset="0"/>
            </a:endParaRPr>
          </a:p>
        </p:txBody>
      </p:sp>
    </p:spTree>
    <p:extLst>
      <p:ext uri="{BB962C8B-B14F-4D97-AF65-F5344CB8AC3E}">
        <p14:creationId xmlns:p14="http://schemas.microsoft.com/office/powerpoint/2010/main" val="3965559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1"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8771" name="Rectangle 3"/>
          <p:cNvSpPr>
            <a:spLocks noGrp="1" noChangeArrowheads="1"/>
          </p:cNvSpPr>
          <p:nvPr>
            <p:ph type="body" idx="1"/>
          </p:nvPr>
        </p:nvSpPr>
        <p:spPr>
          <a:xfrm>
            <a:off x="1371600" y="1981200"/>
            <a:ext cx="7315200" cy="4495800"/>
          </a:xfrm>
        </p:spPr>
        <p:txBody>
          <a:bodyPr/>
          <a:lstStyle/>
          <a:p>
            <a:pPr algn="just" eaLnBrk="1" hangingPunct="1">
              <a:lnSpc>
                <a:spcPct val="90000"/>
              </a:lnSpc>
              <a:defRPr/>
            </a:pPr>
            <a:r>
              <a:rPr lang="pt-BR" u="sng"/>
              <a:t>Questão n</a:t>
            </a:r>
            <a:r>
              <a:rPr lang="pt-BR" u="sng" baseline="30000"/>
              <a:t>o</a:t>
            </a:r>
            <a:r>
              <a:rPr lang="pt-BR" u="sng"/>
              <a:t> 3 (resultado) - Ambiente</a:t>
            </a:r>
            <a:endParaRPr lang="pt-BR" u="sng">
              <a:cs typeface="Courier New" pitchFamily="49" charset="0"/>
            </a:endParaRPr>
          </a:p>
          <a:p>
            <a:pPr algn="just" eaLnBrk="1" hangingPunct="1">
              <a:lnSpc>
                <a:spcPct val="90000"/>
              </a:lnSpc>
              <a:defRPr/>
            </a:pPr>
            <a:endParaRPr lang="pt-BR" u="sng">
              <a:cs typeface="Courier New" pitchFamily="49" charset="0"/>
            </a:endParaRPr>
          </a:p>
          <a:p>
            <a:pPr lvl="1" algn="just" eaLnBrk="1" hangingPunct="1">
              <a:lnSpc>
                <a:spcPct val="90000"/>
              </a:lnSpc>
              <a:defRPr/>
            </a:pPr>
            <a:r>
              <a:rPr lang="pt-PT" sz="2400" i="1">
                <a:cs typeface="Courier New" pitchFamily="49" charset="0"/>
              </a:rPr>
              <a:t>Indiscutivelmente, as diretrizes e estratégias são operacionalizadas com o acionamento imediato das gerências superiores e há alguma oportunidade para eventuais questionamentos; e</a:t>
            </a:r>
          </a:p>
          <a:p>
            <a:pPr lvl="1" algn="just" eaLnBrk="1" hangingPunct="1">
              <a:lnSpc>
                <a:spcPct val="90000"/>
              </a:lnSpc>
              <a:defRPr/>
            </a:pPr>
            <a:endParaRPr lang="pt-PT" sz="2400" i="1">
              <a:cs typeface="Courier New" pitchFamily="49" charset="0"/>
            </a:endParaRPr>
          </a:p>
          <a:p>
            <a:pPr lvl="1" algn="just" eaLnBrk="1" hangingPunct="1">
              <a:lnSpc>
                <a:spcPct val="90000"/>
              </a:lnSpc>
              <a:defRPr/>
            </a:pPr>
            <a:r>
              <a:rPr lang="pt-PT" sz="2400" i="1">
                <a:cs typeface="Courier New" pitchFamily="49" charset="0"/>
              </a:rPr>
              <a:t>Não há caminhos formais para as gerências de primeiríssima linha devolverem para as unidades colegiadas decisões já definidas por votação ou por consenso.</a:t>
            </a:r>
            <a:endParaRPr lang="pt-BR" sz="2400" i="1">
              <a:cs typeface="Courier New" pitchFamily="49" charset="0"/>
            </a:endParaRPr>
          </a:p>
        </p:txBody>
      </p:sp>
    </p:spTree>
    <p:extLst>
      <p:ext uri="{BB962C8B-B14F-4D97-AF65-F5344CB8AC3E}">
        <p14:creationId xmlns:p14="http://schemas.microsoft.com/office/powerpoint/2010/main" val="546379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5"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89795" name="Rectangle 3"/>
          <p:cNvSpPr>
            <a:spLocks noGrp="1" noChangeArrowheads="1"/>
          </p:cNvSpPr>
          <p:nvPr>
            <p:ph type="body" idx="1"/>
          </p:nvPr>
        </p:nvSpPr>
        <p:spPr>
          <a:xfrm>
            <a:off x="1447800" y="1905000"/>
            <a:ext cx="7315200" cy="4267200"/>
          </a:xfrm>
        </p:spPr>
        <p:txBody>
          <a:bodyPr/>
          <a:lstStyle/>
          <a:p>
            <a:pPr algn="just" eaLnBrk="1" hangingPunct="1">
              <a:defRPr/>
            </a:pPr>
            <a:r>
              <a:rPr lang="pt-BR" u="sng"/>
              <a:t>Questão n</a:t>
            </a:r>
            <a:r>
              <a:rPr lang="pt-BR" u="sng" baseline="30000"/>
              <a:t>o</a:t>
            </a:r>
            <a:r>
              <a:rPr lang="pt-BR" u="sng"/>
              <a:t> 1 – Gestão de Pessoas</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A empresa estimula as pessoas da organização a assumirem um grau maior de autonomia com o objetivo de se obter maior qualidade em seu trabalho? Em caso afirmativo, como são tratados os erros e qual o grau de tolerância para eles?</a:t>
            </a:r>
            <a:endParaRPr lang="pt-BR" sz="2800" i="1">
              <a:cs typeface="Courier New" pitchFamily="49" charset="0"/>
            </a:endParaRPr>
          </a:p>
        </p:txBody>
      </p:sp>
    </p:spTree>
    <p:extLst>
      <p:ext uri="{BB962C8B-B14F-4D97-AF65-F5344CB8AC3E}">
        <p14:creationId xmlns:p14="http://schemas.microsoft.com/office/powerpoint/2010/main" val="1702224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9"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90819" name="Rectangle 3"/>
          <p:cNvSpPr>
            <a:spLocks noGrp="1" noChangeArrowheads="1"/>
          </p:cNvSpPr>
          <p:nvPr>
            <p:ph type="body" idx="1"/>
          </p:nvPr>
        </p:nvSpPr>
        <p:spPr>
          <a:xfrm>
            <a:off x="990600" y="1981200"/>
            <a:ext cx="8001000" cy="4495800"/>
          </a:xfrm>
        </p:spPr>
        <p:txBody>
          <a:bodyPr/>
          <a:lstStyle/>
          <a:p>
            <a:pPr algn="just" eaLnBrk="1" hangingPunct="1">
              <a:defRPr/>
            </a:pPr>
            <a:r>
              <a:rPr lang="pt-BR" u="sng"/>
              <a:t>Questão n</a:t>
            </a:r>
            <a:r>
              <a:rPr lang="pt-BR" u="sng" baseline="30000"/>
              <a:t>o</a:t>
            </a:r>
            <a:r>
              <a:rPr lang="pt-BR" u="sng"/>
              <a:t> 1 (resultado) – Gestão de Pessoas</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400" i="1">
                <a:cs typeface="Courier New" pitchFamily="49" charset="0"/>
              </a:rPr>
              <a:t>Existe uma tendência a se permitir às pessoas alguma autonomia e o tratamento dos erros cometidos têm uma certa tolerância e dependerá do “tamanho” do erro cometido; e</a:t>
            </a:r>
          </a:p>
          <a:p>
            <a:pPr lvl="1" algn="just" eaLnBrk="1" hangingPunct="1">
              <a:defRPr/>
            </a:pPr>
            <a:endParaRPr lang="pt-PT" sz="2400" i="1">
              <a:cs typeface="Courier New" pitchFamily="49" charset="0"/>
            </a:endParaRPr>
          </a:p>
          <a:p>
            <a:pPr lvl="1" algn="just" eaLnBrk="1" hangingPunct="1">
              <a:defRPr/>
            </a:pPr>
            <a:r>
              <a:rPr lang="pt-PT" sz="2400" i="1">
                <a:cs typeface="Courier New" pitchFamily="49" charset="0"/>
              </a:rPr>
              <a:t>É certo que não há demissões simplesmente porque um erro foi cometido.</a:t>
            </a:r>
            <a:endParaRPr lang="pt-BR" sz="2400" i="1">
              <a:cs typeface="Courier New" pitchFamily="49" charset="0"/>
            </a:endParaRPr>
          </a:p>
        </p:txBody>
      </p:sp>
    </p:spTree>
    <p:extLst>
      <p:ext uri="{BB962C8B-B14F-4D97-AF65-F5344CB8AC3E}">
        <p14:creationId xmlns:p14="http://schemas.microsoft.com/office/powerpoint/2010/main" val="2430307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3"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91843" name="Rectangle 3"/>
          <p:cNvSpPr>
            <a:spLocks noGrp="1" noChangeArrowheads="1"/>
          </p:cNvSpPr>
          <p:nvPr>
            <p:ph type="body" idx="1"/>
          </p:nvPr>
        </p:nvSpPr>
        <p:spPr>
          <a:xfrm>
            <a:off x="1447800" y="1905000"/>
            <a:ext cx="7315200" cy="4267200"/>
          </a:xfrm>
        </p:spPr>
        <p:txBody>
          <a:bodyPr/>
          <a:lstStyle/>
          <a:p>
            <a:pPr algn="just" eaLnBrk="1" hangingPunct="1">
              <a:defRPr/>
            </a:pPr>
            <a:r>
              <a:rPr lang="pt-BR" u="sng"/>
              <a:t>Questão n</a:t>
            </a:r>
            <a:r>
              <a:rPr lang="pt-BR" u="sng" baseline="30000"/>
              <a:t>o</a:t>
            </a:r>
            <a:r>
              <a:rPr lang="pt-BR" u="sng"/>
              <a:t> 2 – Gestão de Pessoas</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Equipes executivas (com amplo poder de decisão) é uma realidade em sua empresa, ou os procedimentos ainda são voltados a uma dinâmica convencional: unidade a para unidade b, desta para a c e assim em diante?</a:t>
            </a:r>
            <a:endParaRPr lang="pt-BR" sz="2800" i="1">
              <a:cs typeface="Courier New" pitchFamily="49" charset="0"/>
            </a:endParaRPr>
          </a:p>
        </p:txBody>
      </p:sp>
    </p:spTree>
    <p:extLst>
      <p:ext uri="{BB962C8B-B14F-4D97-AF65-F5344CB8AC3E}">
        <p14:creationId xmlns:p14="http://schemas.microsoft.com/office/powerpoint/2010/main" val="2403746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7"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92867" name="Rectangle 3"/>
          <p:cNvSpPr>
            <a:spLocks noGrp="1" noChangeArrowheads="1"/>
          </p:cNvSpPr>
          <p:nvPr>
            <p:ph type="body" idx="1"/>
          </p:nvPr>
        </p:nvSpPr>
        <p:spPr>
          <a:xfrm>
            <a:off x="990600" y="1981200"/>
            <a:ext cx="8001000" cy="4495800"/>
          </a:xfrm>
        </p:spPr>
        <p:txBody>
          <a:bodyPr/>
          <a:lstStyle/>
          <a:p>
            <a:pPr algn="just" eaLnBrk="1" hangingPunct="1">
              <a:defRPr/>
            </a:pPr>
            <a:r>
              <a:rPr lang="pt-BR" u="sng"/>
              <a:t>Questão n</a:t>
            </a:r>
            <a:r>
              <a:rPr lang="pt-BR" u="sng" baseline="30000"/>
              <a:t>o</a:t>
            </a:r>
            <a:r>
              <a:rPr lang="pt-BR" u="sng"/>
              <a:t> 2 (resultado) – Gestão de Pessoas</a:t>
            </a:r>
            <a:endParaRPr lang="pt-BR" u="sng">
              <a:cs typeface="Courier New" pitchFamily="49" charset="0"/>
            </a:endParaRPr>
          </a:p>
          <a:p>
            <a:pPr algn="just" eaLnBrk="1" hangingPunct="1">
              <a:defRPr/>
            </a:pPr>
            <a:endParaRPr lang="pt-BR" sz="3600" u="sng">
              <a:cs typeface="Courier New" pitchFamily="49" charset="0"/>
            </a:endParaRPr>
          </a:p>
          <a:p>
            <a:pPr lvl="1" algn="just" eaLnBrk="1" hangingPunct="1">
              <a:defRPr/>
            </a:pPr>
            <a:r>
              <a:rPr lang="pt-PT" sz="2400" i="1">
                <a:cs typeface="Courier New" pitchFamily="49" charset="0"/>
              </a:rPr>
              <a:t>Equipes executivas será uma realidade num futuro próximo, mas ainda há um bom espaço de tempo para a sua plena utilização; e</a:t>
            </a:r>
          </a:p>
          <a:p>
            <a:pPr lvl="1" algn="just" eaLnBrk="1" hangingPunct="1">
              <a:defRPr/>
            </a:pPr>
            <a:endParaRPr lang="pt-PT" sz="2400" i="1">
              <a:cs typeface="Courier New" pitchFamily="49" charset="0"/>
            </a:endParaRPr>
          </a:p>
          <a:p>
            <a:pPr lvl="1" algn="just" eaLnBrk="1" hangingPunct="1">
              <a:defRPr/>
            </a:pPr>
            <a:r>
              <a:rPr lang="pt-PT" sz="2800" i="1">
                <a:cs typeface="Courier New" pitchFamily="49" charset="0"/>
              </a:rPr>
              <a:t>Várias empresas já possuem ampla utilização destas equipes, mas outras mantêm o poder do chefe.</a:t>
            </a:r>
            <a:endParaRPr lang="pt-BR" sz="2800" i="1">
              <a:cs typeface="Courier New" pitchFamily="49" charset="0"/>
            </a:endParaRPr>
          </a:p>
        </p:txBody>
      </p:sp>
    </p:spTree>
    <p:extLst>
      <p:ext uri="{BB962C8B-B14F-4D97-AF65-F5344CB8AC3E}">
        <p14:creationId xmlns:p14="http://schemas.microsoft.com/office/powerpoint/2010/main" val="4150919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1"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93891" name="Rectangle 3"/>
          <p:cNvSpPr>
            <a:spLocks noGrp="1" noChangeArrowheads="1"/>
          </p:cNvSpPr>
          <p:nvPr>
            <p:ph type="body" idx="1"/>
          </p:nvPr>
        </p:nvSpPr>
        <p:spPr>
          <a:xfrm>
            <a:off x="1447800" y="2057400"/>
            <a:ext cx="7315200" cy="4267200"/>
          </a:xfrm>
        </p:spPr>
        <p:txBody>
          <a:bodyPr/>
          <a:lstStyle/>
          <a:p>
            <a:pPr algn="just" eaLnBrk="1" hangingPunct="1">
              <a:defRPr/>
            </a:pPr>
            <a:r>
              <a:rPr lang="pt-BR" u="sng"/>
              <a:t>Questão n</a:t>
            </a:r>
            <a:r>
              <a:rPr lang="pt-BR" u="sng" baseline="30000"/>
              <a:t>o</a:t>
            </a:r>
            <a:r>
              <a:rPr lang="pt-BR" u="sng"/>
              <a:t> 3 – Gestão de Pessoas</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A sua empresa busca inovações em todos os níveis hierárquicos ou somente nas gerências superiores? </a:t>
            </a:r>
            <a:endParaRPr lang="pt-BR" sz="2800" i="1">
              <a:cs typeface="Courier New" pitchFamily="49" charset="0"/>
            </a:endParaRPr>
          </a:p>
        </p:txBody>
      </p:sp>
    </p:spTree>
    <p:extLst>
      <p:ext uri="{BB962C8B-B14F-4D97-AF65-F5344CB8AC3E}">
        <p14:creationId xmlns:p14="http://schemas.microsoft.com/office/powerpoint/2010/main" val="41499517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5"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94915" name="Rectangle 3"/>
          <p:cNvSpPr>
            <a:spLocks noGrp="1" noChangeArrowheads="1"/>
          </p:cNvSpPr>
          <p:nvPr>
            <p:ph type="body" idx="1"/>
          </p:nvPr>
        </p:nvSpPr>
        <p:spPr>
          <a:xfrm>
            <a:off x="914400" y="1828800"/>
            <a:ext cx="8001000" cy="4495800"/>
          </a:xfrm>
        </p:spPr>
        <p:txBody>
          <a:bodyPr/>
          <a:lstStyle/>
          <a:p>
            <a:pPr algn="just" eaLnBrk="1" hangingPunct="1">
              <a:defRPr/>
            </a:pPr>
            <a:r>
              <a:rPr lang="pt-BR" u="sng"/>
              <a:t>Questão n</a:t>
            </a:r>
            <a:r>
              <a:rPr lang="pt-BR" u="sng" baseline="30000"/>
              <a:t>o</a:t>
            </a:r>
            <a:r>
              <a:rPr lang="pt-BR" u="sng"/>
              <a:t> 3 (resultado) – Gestão de Pessoas</a:t>
            </a:r>
            <a:endParaRPr lang="pt-BR" u="sng">
              <a:cs typeface="Courier New" pitchFamily="49" charset="0"/>
            </a:endParaRPr>
          </a:p>
          <a:p>
            <a:pPr algn="just" eaLnBrk="1" hangingPunct="1">
              <a:defRPr/>
            </a:pPr>
            <a:endParaRPr lang="pt-BR" sz="3600" u="sng">
              <a:cs typeface="Courier New" pitchFamily="49" charset="0"/>
            </a:endParaRPr>
          </a:p>
          <a:p>
            <a:pPr lvl="1" algn="just" eaLnBrk="1" hangingPunct="1">
              <a:defRPr/>
            </a:pPr>
            <a:r>
              <a:rPr lang="pt-PT" sz="2400" i="1">
                <a:cs typeface="Courier New" pitchFamily="49" charset="0"/>
              </a:rPr>
              <a:t>“A empresa busca inovações em todos os níveis hierárquicos, seja através das necessidades e oportunidades específicas de cada negócio, ou também através de programas participativos internos”. Entrevistado.</a:t>
            </a:r>
          </a:p>
          <a:p>
            <a:pPr lvl="2" algn="just" eaLnBrk="1" hangingPunct="1">
              <a:defRPr/>
            </a:pPr>
            <a:r>
              <a:rPr lang="pt-PT" sz="2400" i="1">
                <a:cs typeface="Courier New" pitchFamily="49" charset="0"/>
              </a:rPr>
              <a:t>Portas abertas da gerência;</a:t>
            </a:r>
          </a:p>
          <a:p>
            <a:pPr lvl="2" algn="just" eaLnBrk="1" hangingPunct="1">
              <a:defRPr/>
            </a:pPr>
            <a:r>
              <a:rPr lang="pt-PT" sz="2400" i="1">
                <a:cs typeface="Courier New" pitchFamily="49" charset="0"/>
              </a:rPr>
              <a:t>Afirmativa durante reuniões; e</a:t>
            </a:r>
          </a:p>
          <a:p>
            <a:pPr lvl="2" algn="just" eaLnBrk="1" hangingPunct="1">
              <a:defRPr/>
            </a:pPr>
            <a:r>
              <a:rPr lang="pt-PT" sz="2400" i="1">
                <a:cs typeface="Courier New" pitchFamily="49" charset="0"/>
              </a:rPr>
              <a:t>Banco de idéias.</a:t>
            </a:r>
          </a:p>
        </p:txBody>
      </p:sp>
    </p:spTree>
    <p:extLst>
      <p:ext uri="{BB962C8B-B14F-4D97-AF65-F5344CB8AC3E}">
        <p14:creationId xmlns:p14="http://schemas.microsoft.com/office/powerpoint/2010/main" val="325963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9"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95939" name="Rectangle 3"/>
          <p:cNvSpPr>
            <a:spLocks noGrp="1" noChangeArrowheads="1"/>
          </p:cNvSpPr>
          <p:nvPr>
            <p:ph type="body" idx="1"/>
          </p:nvPr>
        </p:nvSpPr>
        <p:spPr>
          <a:xfrm>
            <a:off x="1447800" y="2057400"/>
            <a:ext cx="7315200" cy="4267200"/>
          </a:xfrm>
        </p:spPr>
        <p:txBody>
          <a:bodyPr/>
          <a:lstStyle/>
          <a:p>
            <a:pPr algn="just" eaLnBrk="1" hangingPunct="1">
              <a:defRPr/>
            </a:pPr>
            <a:r>
              <a:rPr lang="pt-BR" u="sng"/>
              <a:t>Questão n</a:t>
            </a:r>
            <a:r>
              <a:rPr lang="pt-BR" u="sng" baseline="30000"/>
              <a:t>o</a:t>
            </a:r>
            <a:r>
              <a:rPr lang="pt-BR" u="sng"/>
              <a:t> 4 – Gestão de Pessoas</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De que forma as pessoas da organização podem contribuir para essas inovações?  Que tipos de benefícios existem para facilitar o processo de inovação na empresa?</a:t>
            </a:r>
            <a:endParaRPr lang="pt-BR" sz="2800" i="1">
              <a:cs typeface="Courier New" pitchFamily="49" charset="0"/>
            </a:endParaRPr>
          </a:p>
        </p:txBody>
      </p:sp>
    </p:spTree>
    <p:extLst>
      <p:ext uri="{BB962C8B-B14F-4D97-AF65-F5344CB8AC3E}">
        <p14:creationId xmlns:p14="http://schemas.microsoft.com/office/powerpoint/2010/main" val="2958336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96963" name="Rectangle 3"/>
          <p:cNvSpPr>
            <a:spLocks noGrp="1" noChangeArrowheads="1"/>
          </p:cNvSpPr>
          <p:nvPr>
            <p:ph type="body" idx="1"/>
          </p:nvPr>
        </p:nvSpPr>
        <p:spPr>
          <a:xfrm>
            <a:off x="914400" y="1981200"/>
            <a:ext cx="8001000" cy="4495800"/>
          </a:xfrm>
        </p:spPr>
        <p:txBody>
          <a:bodyPr/>
          <a:lstStyle/>
          <a:p>
            <a:pPr algn="just" eaLnBrk="1" hangingPunct="1">
              <a:defRPr/>
            </a:pPr>
            <a:r>
              <a:rPr lang="pt-BR" u="sng"/>
              <a:t>Questão n</a:t>
            </a:r>
            <a:r>
              <a:rPr lang="pt-BR" u="sng" baseline="30000"/>
              <a:t>o</a:t>
            </a:r>
            <a:r>
              <a:rPr lang="pt-BR" u="sng"/>
              <a:t> 4 (resultado) – Gestão de Pessoas</a:t>
            </a:r>
            <a:endParaRPr lang="pt-BR" u="sng">
              <a:cs typeface="Courier New" pitchFamily="49" charset="0"/>
            </a:endParaRPr>
          </a:p>
          <a:p>
            <a:pPr algn="just" eaLnBrk="1" hangingPunct="1">
              <a:defRPr/>
            </a:pPr>
            <a:endParaRPr lang="pt-BR" sz="3600" u="sng">
              <a:cs typeface="Courier New" pitchFamily="49" charset="0"/>
            </a:endParaRPr>
          </a:p>
          <a:p>
            <a:pPr lvl="1" algn="just" eaLnBrk="1" hangingPunct="1">
              <a:defRPr/>
            </a:pPr>
            <a:r>
              <a:rPr lang="pt-PT" sz="2400" i="1">
                <a:cs typeface="Courier New" pitchFamily="49" charset="0"/>
              </a:rPr>
              <a:t>“Os colaboradores podem participar do processo de inovação através dos programas participativos, dentre eles o mais conhecido INOV5i (título hipotético) que premia a contribuição dos colaboradores através das inovações sugeridas, desde que sejam implementadas e demonstrem ganho para a empresa”. (pessoa entrevistada).</a:t>
            </a:r>
          </a:p>
        </p:txBody>
      </p:sp>
    </p:spTree>
    <p:extLst>
      <p:ext uri="{BB962C8B-B14F-4D97-AF65-F5344CB8AC3E}">
        <p14:creationId xmlns:p14="http://schemas.microsoft.com/office/powerpoint/2010/main" val="3284602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7" name="Rectangle 2"/>
          <p:cNvSpPr>
            <a:spLocks noGrp="1" noChangeArrowheads="1"/>
          </p:cNvSpPr>
          <p:nvPr>
            <p:ph type="title"/>
          </p:nvPr>
        </p:nvSpPr>
        <p:spPr>
          <a:xfrm>
            <a:off x="1143000" y="457200"/>
            <a:ext cx="8382000" cy="1447800"/>
          </a:xfrm>
        </p:spPr>
        <p:txBody>
          <a:bodyPr/>
          <a:lstStyle/>
          <a:p>
            <a:pPr eaLnBrk="1" hangingPunct="1"/>
            <a:r>
              <a:rPr lang="pt-PT" sz="3600" b="1">
                <a:solidFill>
                  <a:schemeClr val="tx1"/>
                </a:solidFill>
                <a:cs typeface="Times New Roman" pitchFamily="18" charset="0"/>
              </a:rPr>
              <a:t>Empresas brasileiras e as demandas de estruturação e de ação organizacional</a:t>
            </a:r>
          </a:p>
        </p:txBody>
      </p:sp>
      <p:sp>
        <p:nvSpPr>
          <p:cNvPr id="262147" name="Rectangle 3"/>
          <p:cNvSpPr>
            <a:spLocks noGrp="1" noChangeArrowheads="1"/>
          </p:cNvSpPr>
          <p:nvPr>
            <p:ph type="body" idx="1"/>
          </p:nvPr>
        </p:nvSpPr>
        <p:spPr>
          <a:xfrm>
            <a:off x="1447800" y="2590800"/>
            <a:ext cx="7315200" cy="3124200"/>
          </a:xfrm>
        </p:spPr>
        <p:txBody>
          <a:bodyPr/>
          <a:lstStyle/>
          <a:p>
            <a:pPr algn="just" eaLnBrk="1" hangingPunct="1">
              <a:defRPr/>
            </a:pPr>
            <a:r>
              <a:rPr lang="pt-BR" u="sng">
                <a:cs typeface="Courier New" pitchFamily="49" charset="0"/>
              </a:rPr>
              <a:t>Objetivo da pesquisa</a:t>
            </a:r>
          </a:p>
          <a:p>
            <a:pPr algn="just" eaLnBrk="1" hangingPunct="1">
              <a:defRPr/>
            </a:pPr>
            <a:endParaRPr lang="pt-BR" u="sng">
              <a:cs typeface="Courier New" pitchFamily="49" charset="0"/>
            </a:endParaRPr>
          </a:p>
          <a:p>
            <a:pPr lvl="1" algn="just" eaLnBrk="1" hangingPunct="1">
              <a:defRPr/>
            </a:pPr>
            <a:r>
              <a:rPr lang="pt-BR" sz="2800" i="1">
                <a:cs typeface="Courier New" pitchFamily="49" charset="0"/>
              </a:rPr>
              <a:t>Descobrir, no campo de trabalho, as atuais demandas das empresas brasileiras e quais as ações que estão sendo tomadas para enfrentar esse novo mundo dos negócios.</a:t>
            </a:r>
            <a:endParaRPr lang="pt-PT" sz="2800" i="1">
              <a:cs typeface="Courier New" pitchFamily="49" charset="0"/>
            </a:endParaRPr>
          </a:p>
        </p:txBody>
      </p:sp>
    </p:spTree>
    <p:extLst>
      <p:ext uri="{BB962C8B-B14F-4D97-AF65-F5344CB8AC3E}">
        <p14:creationId xmlns:p14="http://schemas.microsoft.com/office/powerpoint/2010/main" val="4292123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97987" name="Rectangle 3"/>
          <p:cNvSpPr>
            <a:spLocks noGrp="1" noChangeArrowheads="1"/>
          </p:cNvSpPr>
          <p:nvPr>
            <p:ph type="body" idx="1"/>
          </p:nvPr>
        </p:nvSpPr>
        <p:spPr>
          <a:xfrm>
            <a:off x="1447800" y="2209800"/>
            <a:ext cx="7315200" cy="4267200"/>
          </a:xfrm>
        </p:spPr>
        <p:txBody>
          <a:bodyPr/>
          <a:lstStyle/>
          <a:p>
            <a:pPr algn="just" eaLnBrk="1" hangingPunct="1">
              <a:defRPr/>
            </a:pPr>
            <a:r>
              <a:rPr lang="pt-BR" u="sng"/>
              <a:t>Questão n</a:t>
            </a:r>
            <a:r>
              <a:rPr lang="pt-BR" u="sng" baseline="30000"/>
              <a:t>o</a:t>
            </a:r>
            <a:r>
              <a:rPr lang="pt-BR" u="sng"/>
              <a:t> 1 – Responsabilidade Social</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Quais são as políticas direcionadas à responsabilidade social da empresa e como são tornadas públicas?</a:t>
            </a:r>
            <a:endParaRPr lang="pt-BR" sz="2800" i="1">
              <a:cs typeface="Courier New" pitchFamily="49" charset="0"/>
            </a:endParaRPr>
          </a:p>
        </p:txBody>
      </p:sp>
    </p:spTree>
    <p:extLst>
      <p:ext uri="{BB962C8B-B14F-4D97-AF65-F5344CB8AC3E}">
        <p14:creationId xmlns:p14="http://schemas.microsoft.com/office/powerpoint/2010/main" val="294853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1"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299011" name="Rectangle 3"/>
          <p:cNvSpPr>
            <a:spLocks noGrp="1" noChangeArrowheads="1"/>
          </p:cNvSpPr>
          <p:nvPr>
            <p:ph type="body" idx="1"/>
          </p:nvPr>
        </p:nvSpPr>
        <p:spPr>
          <a:xfrm>
            <a:off x="838200" y="1600200"/>
            <a:ext cx="8077200" cy="5181600"/>
          </a:xfrm>
        </p:spPr>
        <p:txBody>
          <a:bodyPr/>
          <a:lstStyle/>
          <a:p>
            <a:pPr algn="just" eaLnBrk="1" hangingPunct="1">
              <a:lnSpc>
                <a:spcPct val="90000"/>
              </a:lnSpc>
              <a:defRPr/>
            </a:pPr>
            <a:r>
              <a:rPr lang="pt-BR" sz="2800" u="sng"/>
              <a:t>Questão n</a:t>
            </a:r>
            <a:r>
              <a:rPr lang="pt-BR" sz="2800" u="sng" baseline="30000"/>
              <a:t>o</a:t>
            </a:r>
            <a:r>
              <a:rPr lang="pt-BR" sz="2800" u="sng"/>
              <a:t> 1 (resultado) – Responsabilidade Social</a:t>
            </a:r>
          </a:p>
          <a:p>
            <a:pPr algn="just" eaLnBrk="1" hangingPunct="1">
              <a:lnSpc>
                <a:spcPct val="90000"/>
              </a:lnSpc>
              <a:defRPr/>
            </a:pPr>
            <a:endParaRPr lang="pt-BR" sz="1000" u="sng">
              <a:cs typeface="Courier New" pitchFamily="49" charset="0"/>
            </a:endParaRPr>
          </a:p>
          <a:p>
            <a:pPr lvl="1" algn="just" eaLnBrk="1" hangingPunct="1">
              <a:lnSpc>
                <a:spcPct val="90000"/>
              </a:lnSpc>
              <a:defRPr/>
            </a:pPr>
            <a:r>
              <a:rPr lang="pt-PT" sz="2400" i="1">
                <a:cs typeface="Courier New" pitchFamily="49" charset="0"/>
              </a:rPr>
              <a:t>As respostas, como um todo, apresentam alguns esforços nobres e que produzem resultados, mas não é possível afirmar que tais esforços seriam originados de políticas previamente discutidas, a nível presidencial, aprovadas e transformadas em ações de responsabilidade social; e</a:t>
            </a:r>
          </a:p>
          <a:p>
            <a:pPr lvl="1" algn="just" eaLnBrk="1" hangingPunct="1">
              <a:lnSpc>
                <a:spcPct val="90000"/>
              </a:lnSpc>
              <a:defRPr/>
            </a:pPr>
            <a:endParaRPr lang="pt-PT" sz="1800" i="1">
              <a:cs typeface="Courier New" pitchFamily="49" charset="0"/>
            </a:endParaRPr>
          </a:p>
          <a:p>
            <a:pPr lvl="1" algn="just" eaLnBrk="1" hangingPunct="1">
              <a:lnSpc>
                <a:spcPct val="90000"/>
              </a:lnSpc>
              <a:defRPr/>
            </a:pPr>
            <a:r>
              <a:rPr lang="pt-PT" sz="2400" i="1">
                <a:cs typeface="Courier New" pitchFamily="49" charset="0"/>
              </a:rPr>
              <a:t>É importante mencionar que há empresas (multinacionais) com políticas de responsabilidade social muito bem definidas e que permitem ao final do exercício fiscal elaborar um balanço social, tal o grau de envolvimento da empresa, mas ainda é um número muito pequeno.</a:t>
            </a:r>
          </a:p>
        </p:txBody>
      </p:sp>
    </p:spTree>
    <p:extLst>
      <p:ext uri="{BB962C8B-B14F-4D97-AF65-F5344CB8AC3E}">
        <p14:creationId xmlns:p14="http://schemas.microsoft.com/office/powerpoint/2010/main" val="31166874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5"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300035" name="Rectangle 3"/>
          <p:cNvSpPr>
            <a:spLocks noGrp="1" noChangeArrowheads="1"/>
          </p:cNvSpPr>
          <p:nvPr>
            <p:ph type="body" idx="1"/>
          </p:nvPr>
        </p:nvSpPr>
        <p:spPr>
          <a:xfrm>
            <a:off x="838200" y="1828800"/>
            <a:ext cx="8077200" cy="4648200"/>
          </a:xfrm>
        </p:spPr>
        <p:txBody>
          <a:bodyPr/>
          <a:lstStyle/>
          <a:p>
            <a:pPr algn="just" eaLnBrk="1" hangingPunct="1">
              <a:defRPr/>
            </a:pPr>
            <a:r>
              <a:rPr lang="pt-BR" sz="2800" u="sng"/>
              <a:t>Questão n</a:t>
            </a:r>
            <a:r>
              <a:rPr lang="pt-BR" sz="2800" u="sng" baseline="30000"/>
              <a:t>o</a:t>
            </a:r>
            <a:r>
              <a:rPr lang="pt-BR" sz="2800" u="sng"/>
              <a:t> 1 (resultado) – Responsabilidade Social</a:t>
            </a:r>
          </a:p>
          <a:p>
            <a:pPr algn="just" eaLnBrk="1" hangingPunct="1">
              <a:defRPr/>
            </a:pPr>
            <a:endParaRPr lang="pt-BR" sz="2000" u="sng">
              <a:cs typeface="Courier New" pitchFamily="49" charset="0"/>
            </a:endParaRPr>
          </a:p>
          <a:p>
            <a:pPr lvl="1" algn="just" eaLnBrk="1" hangingPunct="1">
              <a:defRPr/>
            </a:pPr>
            <a:r>
              <a:rPr lang="pt-PT" sz="2400" i="1">
                <a:cs typeface="Courier New" pitchFamily="49" charset="0"/>
              </a:rPr>
              <a:t>Exemplos</a:t>
            </a:r>
          </a:p>
          <a:p>
            <a:pPr lvl="2" algn="just" eaLnBrk="1" hangingPunct="1">
              <a:defRPr/>
            </a:pPr>
            <a:r>
              <a:rPr lang="pt-PT" sz="2000" i="1">
                <a:cs typeface="Courier New" pitchFamily="49" charset="0"/>
              </a:rPr>
              <a:t>Donativos;</a:t>
            </a:r>
          </a:p>
          <a:p>
            <a:pPr lvl="2" algn="just" eaLnBrk="1" hangingPunct="1">
              <a:defRPr/>
            </a:pPr>
            <a:r>
              <a:rPr lang="pt-PT" sz="2000" i="1">
                <a:cs typeface="Courier New" pitchFamily="49" charset="0"/>
              </a:rPr>
              <a:t>construção de creche;</a:t>
            </a:r>
          </a:p>
          <a:p>
            <a:pPr lvl="2" algn="just" eaLnBrk="1" hangingPunct="1">
              <a:defRPr/>
            </a:pPr>
            <a:r>
              <a:rPr lang="pt-PT" sz="2000" i="1">
                <a:cs typeface="Courier New" pitchFamily="49" charset="0"/>
              </a:rPr>
              <a:t>doação de computadores;</a:t>
            </a:r>
          </a:p>
          <a:p>
            <a:pPr lvl="2" algn="just" eaLnBrk="1" hangingPunct="1">
              <a:defRPr/>
            </a:pPr>
            <a:r>
              <a:rPr lang="pt-PT" sz="2000" i="1">
                <a:cs typeface="Courier New" pitchFamily="49" charset="0"/>
              </a:rPr>
              <a:t>ajuda filantrópica;</a:t>
            </a:r>
          </a:p>
          <a:p>
            <a:pPr lvl="2" algn="just" eaLnBrk="1" hangingPunct="1">
              <a:defRPr/>
            </a:pPr>
            <a:r>
              <a:rPr lang="pt-PT" sz="2000" i="1">
                <a:cs typeface="Courier New" pitchFamily="49" charset="0"/>
              </a:rPr>
              <a:t>a empresa paga mais de 50% para cursos onde as pessoas da organização se matriculam; e</a:t>
            </a:r>
          </a:p>
          <a:p>
            <a:pPr lvl="2" algn="just" eaLnBrk="1" hangingPunct="1">
              <a:defRPr/>
            </a:pPr>
            <a:r>
              <a:rPr lang="pt-PT" sz="2000" i="1">
                <a:cs typeface="Courier New" pitchFamily="49" charset="0"/>
              </a:rPr>
              <a:t>financiamento de escolinha de futebol para determinada comunidade. </a:t>
            </a:r>
          </a:p>
        </p:txBody>
      </p:sp>
    </p:spTree>
    <p:extLst>
      <p:ext uri="{BB962C8B-B14F-4D97-AF65-F5344CB8AC3E}">
        <p14:creationId xmlns:p14="http://schemas.microsoft.com/office/powerpoint/2010/main" val="557099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9"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301059" name="Rectangle 3"/>
          <p:cNvSpPr>
            <a:spLocks noGrp="1" noChangeArrowheads="1"/>
          </p:cNvSpPr>
          <p:nvPr>
            <p:ph type="body" idx="1"/>
          </p:nvPr>
        </p:nvSpPr>
        <p:spPr>
          <a:xfrm>
            <a:off x="1447800" y="2209800"/>
            <a:ext cx="7315200" cy="4267200"/>
          </a:xfrm>
        </p:spPr>
        <p:txBody>
          <a:bodyPr/>
          <a:lstStyle/>
          <a:p>
            <a:pPr algn="just" eaLnBrk="1" hangingPunct="1">
              <a:defRPr/>
            </a:pPr>
            <a:r>
              <a:rPr lang="pt-BR" u="sng"/>
              <a:t>Questão n</a:t>
            </a:r>
            <a:r>
              <a:rPr lang="pt-BR" u="sng" baseline="30000"/>
              <a:t>o</a:t>
            </a:r>
            <a:r>
              <a:rPr lang="pt-BR" u="sng"/>
              <a:t> 2 – Responsabilidade Social</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Qual o retorno que a empresa pretende obter com a implementação das ações vinculadas aos projetos e programas de responsabilidade social?</a:t>
            </a:r>
            <a:endParaRPr lang="pt-BR" sz="2800" i="1">
              <a:cs typeface="Courier New" pitchFamily="49" charset="0"/>
            </a:endParaRPr>
          </a:p>
        </p:txBody>
      </p:sp>
    </p:spTree>
    <p:extLst>
      <p:ext uri="{BB962C8B-B14F-4D97-AF65-F5344CB8AC3E}">
        <p14:creationId xmlns:p14="http://schemas.microsoft.com/office/powerpoint/2010/main" val="35463316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3"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302083" name="Rectangle 3"/>
          <p:cNvSpPr>
            <a:spLocks noGrp="1" noChangeArrowheads="1"/>
          </p:cNvSpPr>
          <p:nvPr>
            <p:ph type="body" idx="1"/>
          </p:nvPr>
        </p:nvSpPr>
        <p:spPr>
          <a:xfrm>
            <a:off x="838200" y="1981200"/>
            <a:ext cx="8077200" cy="4419600"/>
          </a:xfrm>
        </p:spPr>
        <p:txBody>
          <a:bodyPr/>
          <a:lstStyle/>
          <a:p>
            <a:pPr algn="just" eaLnBrk="1" hangingPunct="1">
              <a:defRPr/>
            </a:pPr>
            <a:r>
              <a:rPr lang="pt-BR" sz="2800" u="sng"/>
              <a:t>Questão n</a:t>
            </a:r>
            <a:r>
              <a:rPr lang="pt-BR" sz="2800" u="sng" baseline="30000"/>
              <a:t>o</a:t>
            </a:r>
            <a:r>
              <a:rPr lang="pt-BR" sz="2800" u="sng"/>
              <a:t> 2 (resultado) – Responsabilidade Social</a:t>
            </a:r>
          </a:p>
          <a:p>
            <a:pPr algn="just" eaLnBrk="1" hangingPunct="1">
              <a:defRPr/>
            </a:pPr>
            <a:endParaRPr lang="pt-BR" sz="2800" u="sng">
              <a:cs typeface="Courier New" pitchFamily="49" charset="0"/>
            </a:endParaRPr>
          </a:p>
          <a:p>
            <a:pPr lvl="1" algn="just" eaLnBrk="1" hangingPunct="1">
              <a:defRPr/>
            </a:pPr>
            <a:r>
              <a:rPr lang="pt-PT" sz="2400" i="1">
                <a:cs typeface="Courier New" pitchFamily="49" charset="0"/>
              </a:rPr>
              <a:t>Nenhum retorno é esperado, apenas o cumprimento do dever;</a:t>
            </a:r>
          </a:p>
          <a:p>
            <a:pPr lvl="1" algn="just" eaLnBrk="1" hangingPunct="1">
              <a:defRPr/>
            </a:pPr>
            <a:endParaRPr lang="pt-PT" sz="2400" i="1">
              <a:cs typeface="Courier New" pitchFamily="49" charset="0"/>
            </a:endParaRPr>
          </a:p>
          <a:p>
            <a:pPr lvl="1" algn="just" eaLnBrk="1" hangingPunct="1">
              <a:defRPr/>
            </a:pPr>
            <a:r>
              <a:rPr lang="pt-PT" sz="2400" i="1">
                <a:cs typeface="Courier New" pitchFamily="49" charset="0"/>
              </a:rPr>
              <a:t>A conscientização e adesão dos funcionários em todos os níveis hierárquicos e a sobrevivência da empresa;</a:t>
            </a:r>
          </a:p>
          <a:p>
            <a:pPr lvl="1" algn="just" eaLnBrk="1" hangingPunct="1">
              <a:defRPr/>
            </a:pPr>
            <a:endParaRPr lang="pt-PT" sz="2400" i="1">
              <a:cs typeface="Courier New" pitchFamily="49" charset="0"/>
            </a:endParaRPr>
          </a:p>
          <a:p>
            <a:pPr lvl="1" algn="just" eaLnBrk="1" hangingPunct="1">
              <a:defRPr/>
            </a:pPr>
            <a:r>
              <a:rPr lang="pt-PT" sz="2400" i="1">
                <a:cs typeface="Courier New" pitchFamily="49" charset="0"/>
              </a:rPr>
              <a:t>Contribuir, ser reconhecida e respeitada pelo público interno e pela sociedade;</a:t>
            </a:r>
          </a:p>
        </p:txBody>
      </p:sp>
    </p:spTree>
    <p:extLst>
      <p:ext uri="{BB962C8B-B14F-4D97-AF65-F5344CB8AC3E}">
        <p14:creationId xmlns:p14="http://schemas.microsoft.com/office/powerpoint/2010/main" val="1018504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7" name="Rectangle 2"/>
          <p:cNvSpPr>
            <a:spLocks noGrp="1" noChangeArrowheads="1"/>
          </p:cNvSpPr>
          <p:nvPr>
            <p:ph type="title"/>
          </p:nvPr>
        </p:nvSpPr>
        <p:spPr>
          <a:xfrm>
            <a:off x="1066800" y="3810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303107" name="Rectangle 3"/>
          <p:cNvSpPr>
            <a:spLocks noGrp="1" noChangeArrowheads="1"/>
          </p:cNvSpPr>
          <p:nvPr>
            <p:ph type="body" idx="1"/>
          </p:nvPr>
        </p:nvSpPr>
        <p:spPr>
          <a:xfrm>
            <a:off x="838200" y="1600200"/>
            <a:ext cx="8077200" cy="4876800"/>
          </a:xfrm>
        </p:spPr>
        <p:txBody>
          <a:bodyPr/>
          <a:lstStyle/>
          <a:p>
            <a:pPr algn="just" eaLnBrk="1" hangingPunct="1">
              <a:lnSpc>
                <a:spcPct val="90000"/>
              </a:lnSpc>
              <a:defRPr/>
            </a:pPr>
            <a:r>
              <a:rPr lang="pt-BR" sz="2800" u="sng"/>
              <a:t>Questão n</a:t>
            </a:r>
            <a:r>
              <a:rPr lang="pt-BR" sz="2800" u="sng" baseline="30000"/>
              <a:t>o</a:t>
            </a:r>
            <a:r>
              <a:rPr lang="pt-BR" sz="2800" u="sng"/>
              <a:t> 2 (resultado) – Responsabilidade Social</a:t>
            </a:r>
          </a:p>
          <a:p>
            <a:pPr algn="just" eaLnBrk="1" hangingPunct="1">
              <a:lnSpc>
                <a:spcPct val="90000"/>
              </a:lnSpc>
              <a:defRPr/>
            </a:pPr>
            <a:endParaRPr lang="pt-BR" sz="2000" u="sng">
              <a:cs typeface="Courier New" pitchFamily="49" charset="0"/>
            </a:endParaRPr>
          </a:p>
          <a:p>
            <a:pPr lvl="1" algn="just" eaLnBrk="1" hangingPunct="1">
              <a:lnSpc>
                <a:spcPct val="90000"/>
              </a:lnSpc>
              <a:defRPr/>
            </a:pPr>
            <a:r>
              <a:rPr lang="pt-PT" sz="2400" i="1">
                <a:cs typeface="Courier New" pitchFamily="49" charset="0"/>
              </a:rPr>
              <a:t>A imagem da empresa, empresa-cidadã;</a:t>
            </a:r>
          </a:p>
          <a:p>
            <a:pPr lvl="1" algn="just" eaLnBrk="1" hangingPunct="1">
              <a:lnSpc>
                <a:spcPct val="90000"/>
              </a:lnSpc>
              <a:defRPr/>
            </a:pPr>
            <a:endParaRPr lang="pt-PT" sz="2000" i="1">
              <a:cs typeface="Courier New" pitchFamily="49" charset="0"/>
            </a:endParaRPr>
          </a:p>
          <a:p>
            <a:pPr lvl="1" algn="just" eaLnBrk="1" hangingPunct="1">
              <a:lnSpc>
                <a:spcPct val="90000"/>
              </a:lnSpc>
              <a:defRPr/>
            </a:pPr>
            <a:r>
              <a:rPr lang="pt-PT" sz="2400" i="1">
                <a:cs typeface="Courier New" pitchFamily="49" charset="0"/>
              </a:rPr>
              <a:t>Integração com a comunidade, fortalecimento da imagem de uma empresa coerente com as necessidades sociais do país, boa reputação e qualidade de seu relacionamento com a comunidade; e</a:t>
            </a:r>
          </a:p>
          <a:p>
            <a:pPr lvl="1" algn="just" eaLnBrk="1" hangingPunct="1">
              <a:lnSpc>
                <a:spcPct val="90000"/>
              </a:lnSpc>
              <a:defRPr/>
            </a:pPr>
            <a:endParaRPr lang="pt-PT" sz="2000" i="1">
              <a:cs typeface="Courier New" pitchFamily="49" charset="0"/>
            </a:endParaRPr>
          </a:p>
          <a:p>
            <a:pPr lvl="1" algn="just" eaLnBrk="1" hangingPunct="1">
              <a:lnSpc>
                <a:spcPct val="90000"/>
              </a:lnSpc>
              <a:defRPr/>
            </a:pPr>
            <a:r>
              <a:rPr lang="pt-PT" sz="2400" i="1">
                <a:cs typeface="Courier New" pitchFamily="49" charset="0"/>
              </a:rPr>
              <a:t>Pretende obter reconhecimento e orgulho por parte de seus funcionários, por trabalharem em uma empresa socialmente responsável e, ainda, bom relacionamento e aceitação por parte da comunidade e da opinião pública.</a:t>
            </a:r>
          </a:p>
        </p:txBody>
      </p:sp>
    </p:spTree>
    <p:extLst>
      <p:ext uri="{BB962C8B-B14F-4D97-AF65-F5344CB8AC3E}">
        <p14:creationId xmlns:p14="http://schemas.microsoft.com/office/powerpoint/2010/main" val="24013127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1"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304131" name="Rectangle 3"/>
          <p:cNvSpPr>
            <a:spLocks noGrp="1" noChangeArrowheads="1"/>
          </p:cNvSpPr>
          <p:nvPr>
            <p:ph type="body" idx="1"/>
          </p:nvPr>
        </p:nvSpPr>
        <p:spPr>
          <a:xfrm>
            <a:off x="1447800" y="2209800"/>
            <a:ext cx="7315200" cy="4267200"/>
          </a:xfrm>
        </p:spPr>
        <p:txBody>
          <a:bodyPr/>
          <a:lstStyle/>
          <a:p>
            <a:pPr algn="just" eaLnBrk="1" hangingPunct="1">
              <a:defRPr/>
            </a:pPr>
            <a:r>
              <a:rPr lang="pt-BR" u="sng"/>
              <a:t>Questão n</a:t>
            </a:r>
            <a:r>
              <a:rPr lang="pt-BR" u="sng" baseline="30000"/>
              <a:t>o</a:t>
            </a:r>
            <a:r>
              <a:rPr lang="pt-BR" u="sng"/>
              <a:t> 3 – Responsabilidade Social</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Como a empresa quantifica ou qualifica o impacto dessas ações?</a:t>
            </a:r>
            <a:endParaRPr lang="pt-BR" sz="2800" i="1">
              <a:cs typeface="Courier New" pitchFamily="49" charset="0"/>
            </a:endParaRPr>
          </a:p>
        </p:txBody>
      </p:sp>
    </p:spTree>
    <p:extLst>
      <p:ext uri="{BB962C8B-B14F-4D97-AF65-F5344CB8AC3E}">
        <p14:creationId xmlns:p14="http://schemas.microsoft.com/office/powerpoint/2010/main" val="6412410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5"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305155" name="Rectangle 3"/>
          <p:cNvSpPr>
            <a:spLocks noGrp="1" noChangeArrowheads="1"/>
          </p:cNvSpPr>
          <p:nvPr>
            <p:ph type="body" idx="1"/>
          </p:nvPr>
        </p:nvSpPr>
        <p:spPr>
          <a:xfrm>
            <a:off x="838200" y="2209800"/>
            <a:ext cx="8077200" cy="3733800"/>
          </a:xfrm>
        </p:spPr>
        <p:txBody>
          <a:bodyPr/>
          <a:lstStyle/>
          <a:p>
            <a:pPr algn="just" eaLnBrk="1" hangingPunct="1">
              <a:defRPr/>
            </a:pPr>
            <a:r>
              <a:rPr lang="pt-BR" sz="2800" u="sng"/>
              <a:t>Questão n</a:t>
            </a:r>
            <a:r>
              <a:rPr lang="pt-BR" sz="2800" u="sng" baseline="30000"/>
              <a:t>o</a:t>
            </a:r>
            <a:r>
              <a:rPr lang="pt-BR" sz="2800" u="sng"/>
              <a:t> 3 (resultado) – Responsabilidade Social</a:t>
            </a:r>
          </a:p>
          <a:p>
            <a:pPr algn="just" eaLnBrk="1" hangingPunct="1">
              <a:defRPr/>
            </a:pPr>
            <a:endParaRPr lang="pt-BR" sz="2800" u="sng">
              <a:cs typeface="Courier New" pitchFamily="49" charset="0"/>
            </a:endParaRPr>
          </a:p>
          <a:p>
            <a:pPr lvl="1" algn="just" eaLnBrk="1" hangingPunct="1">
              <a:defRPr/>
            </a:pPr>
            <a:r>
              <a:rPr lang="pt-PT" sz="2400" i="1">
                <a:cs typeface="Courier New" pitchFamily="49" charset="0"/>
              </a:rPr>
              <a:t>As empresas não quantificam, mas qualificam, ou seja, avaliam o grau de agregação conquistado com um certo esforço social; e</a:t>
            </a:r>
          </a:p>
          <a:p>
            <a:pPr lvl="1" algn="just" eaLnBrk="1" hangingPunct="1">
              <a:defRPr/>
            </a:pPr>
            <a:endParaRPr lang="pt-PT" sz="2400" i="1">
              <a:cs typeface="Courier New" pitchFamily="49" charset="0"/>
            </a:endParaRPr>
          </a:p>
          <a:p>
            <a:pPr lvl="1" algn="just" eaLnBrk="1" hangingPunct="1">
              <a:defRPr/>
            </a:pPr>
            <a:r>
              <a:rPr lang="pt-PT" sz="2400" i="1">
                <a:cs typeface="Courier New" pitchFamily="49" charset="0"/>
              </a:rPr>
              <a:t>Apenas uma empresa elabora o balanço social.</a:t>
            </a:r>
          </a:p>
        </p:txBody>
      </p:sp>
    </p:spTree>
    <p:extLst>
      <p:ext uri="{BB962C8B-B14F-4D97-AF65-F5344CB8AC3E}">
        <p14:creationId xmlns:p14="http://schemas.microsoft.com/office/powerpoint/2010/main" val="1150332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9"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306179" name="Rectangle 3"/>
          <p:cNvSpPr>
            <a:spLocks noGrp="1" noChangeArrowheads="1"/>
          </p:cNvSpPr>
          <p:nvPr>
            <p:ph type="body" idx="1"/>
          </p:nvPr>
        </p:nvSpPr>
        <p:spPr>
          <a:xfrm>
            <a:off x="1219200" y="1981200"/>
            <a:ext cx="7315200" cy="4267200"/>
          </a:xfrm>
        </p:spPr>
        <p:txBody>
          <a:bodyPr/>
          <a:lstStyle/>
          <a:p>
            <a:pPr algn="just" eaLnBrk="1" hangingPunct="1">
              <a:lnSpc>
                <a:spcPct val="90000"/>
              </a:lnSpc>
              <a:defRPr/>
            </a:pPr>
            <a:r>
              <a:rPr lang="pt-BR" u="sng"/>
              <a:t>Questão n</a:t>
            </a:r>
            <a:r>
              <a:rPr lang="pt-BR" u="sng" baseline="30000"/>
              <a:t>o</a:t>
            </a:r>
            <a:r>
              <a:rPr lang="pt-BR" u="sng"/>
              <a:t> 4 – Responsabilidade Social</a:t>
            </a:r>
            <a:endParaRPr lang="pt-BR" u="sng">
              <a:cs typeface="Courier New" pitchFamily="49" charset="0"/>
            </a:endParaRPr>
          </a:p>
          <a:p>
            <a:pPr algn="just" eaLnBrk="1" hangingPunct="1">
              <a:lnSpc>
                <a:spcPct val="90000"/>
              </a:lnSpc>
              <a:defRPr/>
            </a:pPr>
            <a:endParaRPr lang="pt-BR" u="sng">
              <a:cs typeface="Courier New" pitchFamily="49" charset="0"/>
            </a:endParaRPr>
          </a:p>
          <a:p>
            <a:pPr lvl="1" algn="just" eaLnBrk="1" hangingPunct="1">
              <a:lnSpc>
                <a:spcPct val="90000"/>
              </a:lnSpc>
              <a:defRPr/>
            </a:pPr>
            <a:r>
              <a:rPr lang="pt-PT" sz="2800" i="1">
                <a:cs typeface="Courier New" pitchFamily="49" charset="0"/>
              </a:rPr>
              <a:t>Por que há empresas que atuam fortemente em programas importantes, mas não têm o reconhecimento público, nem dos consumidores e nem dos órgãos de governo? E mais: a sua empresa tem o reconhecimento público por atuar em programas que demonstrem forte responsabilidade frente às questões sociais?</a:t>
            </a:r>
            <a:endParaRPr lang="pt-BR" sz="2800" i="1">
              <a:cs typeface="Courier New" pitchFamily="49" charset="0"/>
            </a:endParaRPr>
          </a:p>
        </p:txBody>
      </p:sp>
    </p:spTree>
    <p:extLst>
      <p:ext uri="{BB962C8B-B14F-4D97-AF65-F5344CB8AC3E}">
        <p14:creationId xmlns:p14="http://schemas.microsoft.com/office/powerpoint/2010/main" val="6255035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3"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2 (questões abertas)</a:t>
            </a:r>
            <a:endParaRPr lang="pt-PT" b="1">
              <a:solidFill>
                <a:schemeClr val="tx1"/>
              </a:solidFill>
            </a:endParaRPr>
          </a:p>
        </p:txBody>
      </p:sp>
      <p:sp>
        <p:nvSpPr>
          <p:cNvPr id="307203" name="Rectangle 3"/>
          <p:cNvSpPr>
            <a:spLocks noGrp="1" noChangeArrowheads="1"/>
          </p:cNvSpPr>
          <p:nvPr>
            <p:ph type="body" idx="1"/>
          </p:nvPr>
        </p:nvSpPr>
        <p:spPr>
          <a:xfrm>
            <a:off x="838200" y="1600200"/>
            <a:ext cx="8077200" cy="4876800"/>
          </a:xfrm>
        </p:spPr>
        <p:txBody>
          <a:bodyPr/>
          <a:lstStyle/>
          <a:p>
            <a:pPr algn="just" eaLnBrk="1" hangingPunct="1">
              <a:lnSpc>
                <a:spcPct val="90000"/>
              </a:lnSpc>
              <a:defRPr/>
            </a:pPr>
            <a:r>
              <a:rPr lang="pt-BR" sz="2800" u="sng"/>
              <a:t>Questão n</a:t>
            </a:r>
            <a:r>
              <a:rPr lang="pt-BR" sz="2800" u="sng" baseline="30000"/>
              <a:t>o</a:t>
            </a:r>
            <a:r>
              <a:rPr lang="pt-BR" sz="2800" u="sng"/>
              <a:t> 4 (resultado) – Responsabilidade Social</a:t>
            </a:r>
          </a:p>
          <a:p>
            <a:pPr algn="just" eaLnBrk="1" hangingPunct="1">
              <a:lnSpc>
                <a:spcPct val="90000"/>
              </a:lnSpc>
              <a:defRPr/>
            </a:pPr>
            <a:endParaRPr lang="pt-BR" sz="2400" u="sng">
              <a:cs typeface="Courier New" pitchFamily="49" charset="0"/>
            </a:endParaRPr>
          </a:p>
          <a:p>
            <a:pPr lvl="1" algn="just" eaLnBrk="1" hangingPunct="1">
              <a:lnSpc>
                <a:spcPct val="90000"/>
              </a:lnSpc>
              <a:defRPr/>
            </a:pPr>
            <a:r>
              <a:rPr lang="pt-PT" sz="2400" i="1">
                <a:cs typeface="Courier New" pitchFamily="49" charset="0"/>
              </a:rPr>
              <a:t>Os porquês da ausência do reconhecimento público:</a:t>
            </a:r>
          </a:p>
          <a:p>
            <a:pPr lvl="2" algn="just" eaLnBrk="1" hangingPunct="1">
              <a:lnSpc>
                <a:spcPct val="90000"/>
              </a:lnSpc>
              <a:defRPr/>
            </a:pPr>
            <a:r>
              <a:rPr lang="pt-PT" sz="2000" i="1">
                <a:cs typeface="Courier New" pitchFamily="49" charset="0"/>
              </a:rPr>
              <a:t>pouco interesse em dar a público o resultado de ações sociais;</a:t>
            </a:r>
          </a:p>
          <a:p>
            <a:pPr lvl="3" algn="just" eaLnBrk="1" hangingPunct="1">
              <a:lnSpc>
                <a:spcPct val="90000"/>
              </a:lnSpc>
              <a:defRPr/>
            </a:pPr>
            <a:r>
              <a:rPr lang="pt-PT" sz="1800" i="1">
                <a:cs typeface="Courier New" pitchFamily="49" charset="0"/>
              </a:rPr>
              <a:t>A empresa prefere o anonimato para não confundir a ação social com uma ação de marketing;</a:t>
            </a:r>
          </a:p>
          <a:p>
            <a:pPr lvl="3" algn="just" eaLnBrk="1" hangingPunct="1">
              <a:lnSpc>
                <a:spcPct val="90000"/>
              </a:lnSpc>
              <a:defRPr/>
            </a:pPr>
            <a:r>
              <a:rPr lang="pt-PT" sz="1800" i="1">
                <a:cs typeface="Courier New" pitchFamily="49" charset="0"/>
              </a:rPr>
              <a:t>A empresa sabe que ações sociais têm um custo financeiro alto e nem sempre os projetos são bem elaborados e terminam com um custo bem superior ao projetado.</a:t>
            </a:r>
          </a:p>
          <a:p>
            <a:pPr lvl="1" algn="just" eaLnBrk="1" hangingPunct="1">
              <a:lnSpc>
                <a:spcPct val="90000"/>
              </a:lnSpc>
              <a:defRPr/>
            </a:pPr>
            <a:endParaRPr lang="pt-PT" sz="1800" i="1">
              <a:cs typeface="Courier New" pitchFamily="49" charset="0"/>
            </a:endParaRPr>
          </a:p>
          <a:p>
            <a:pPr lvl="1" algn="just" eaLnBrk="1" hangingPunct="1">
              <a:lnSpc>
                <a:spcPct val="90000"/>
              </a:lnSpc>
              <a:defRPr/>
            </a:pPr>
            <a:r>
              <a:rPr lang="pt-PT" sz="2400" i="1">
                <a:cs typeface="Courier New" pitchFamily="49" charset="0"/>
              </a:rPr>
              <a:t>A ausência de reconhecimento público não é um ressentimento, pois há o reconhecimento das instituições assistidas e já é suficiente para o desejo social de seus maiores administradores.</a:t>
            </a:r>
            <a:endParaRPr lang="pt-PT" sz="2000" i="1">
              <a:cs typeface="Courier New" pitchFamily="49" charset="0"/>
            </a:endParaRPr>
          </a:p>
        </p:txBody>
      </p:sp>
    </p:spTree>
    <p:extLst>
      <p:ext uri="{BB962C8B-B14F-4D97-AF65-F5344CB8AC3E}">
        <p14:creationId xmlns:p14="http://schemas.microsoft.com/office/powerpoint/2010/main" val="1761256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body" idx="1"/>
          </p:nvPr>
        </p:nvSpPr>
        <p:spPr>
          <a:xfrm>
            <a:off x="1295400" y="2057400"/>
            <a:ext cx="7315200" cy="4267200"/>
          </a:xfrm>
        </p:spPr>
        <p:txBody>
          <a:bodyPr/>
          <a:lstStyle/>
          <a:p>
            <a:pPr algn="just" eaLnBrk="1" hangingPunct="1">
              <a:lnSpc>
                <a:spcPct val="90000"/>
              </a:lnSpc>
              <a:defRPr/>
            </a:pPr>
            <a:r>
              <a:rPr lang="pt-BR" u="sng">
                <a:cs typeface="Courier New" pitchFamily="49" charset="0"/>
              </a:rPr>
              <a:t>Parte 1</a:t>
            </a:r>
          </a:p>
          <a:p>
            <a:pPr lvl="1" algn="just" eaLnBrk="1" hangingPunct="1">
              <a:lnSpc>
                <a:spcPct val="90000"/>
              </a:lnSpc>
              <a:defRPr/>
            </a:pPr>
            <a:r>
              <a:rPr lang="pt-BR" sz="2800" i="1">
                <a:cs typeface="Courier New" pitchFamily="49" charset="0"/>
              </a:rPr>
              <a:t>questões fechadas</a:t>
            </a:r>
          </a:p>
          <a:p>
            <a:pPr lvl="2" algn="just" eaLnBrk="1" hangingPunct="1">
              <a:lnSpc>
                <a:spcPct val="90000"/>
              </a:lnSpc>
              <a:defRPr/>
            </a:pPr>
            <a:r>
              <a:rPr lang="pt-BR" sz="2400" i="1">
                <a:cs typeface="Courier New" pitchFamily="49" charset="0"/>
              </a:rPr>
              <a:t>Há a possibilidade do entrevistado ter fornecido as duas respostas como reais em sua empresa.</a:t>
            </a:r>
          </a:p>
          <a:p>
            <a:pPr lvl="1" algn="just" eaLnBrk="1" hangingPunct="1">
              <a:lnSpc>
                <a:spcPct val="90000"/>
              </a:lnSpc>
              <a:defRPr/>
            </a:pPr>
            <a:endParaRPr lang="pt-BR" sz="2800" i="1">
              <a:cs typeface="Courier New" pitchFamily="49" charset="0"/>
            </a:endParaRPr>
          </a:p>
          <a:p>
            <a:pPr algn="just" eaLnBrk="1" hangingPunct="1">
              <a:lnSpc>
                <a:spcPct val="90000"/>
              </a:lnSpc>
              <a:defRPr/>
            </a:pPr>
            <a:r>
              <a:rPr lang="pt-BR" u="sng">
                <a:cs typeface="Courier New" pitchFamily="49" charset="0"/>
              </a:rPr>
              <a:t>Parte 2</a:t>
            </a:r>
          </a:p>
          <a:p>
            <a:pPr lvl="1" algn="just" eaLnBrk="1" hangingPunct="1">
              <a:lnSpc>
                <a:spcPct val="90000"/>
              </a:lnSpc>
              <a:defRPr/>
            </a:pPr>
            <a:r>
              <a:rPr lang="pt-BR" sz="2800" i="1">
                <a:cs typeface="Courier New" pitchFamily="49" charset="0"/>
              </a:rPr>
              <a:t>questões abertas</a:t>
            </a:r>
          </a:p>
          <a:p>
            <a:pPr lvl="2" algn="just" eaLnBrk="1" hangingPunct="1">
              <a:lnSpc>
                <a:spcPct val="90000"/>
              </a:lnSpc>
              <a:defRPr/>
            </a:pPr>
            <a:r>
              <a:rPr lang="pt-BR" sz="2400" i="1">
                <a:cs typeface="Courier New" pitchFamily="49" charset="0"/>
              </a:rPr>
              <a:t>Organização, Ambiente, Gestão de Pessoas e Responsabilidade Social.</a:t>
            </a:r>
          </a:p>
        </p:txBody>
      </p:sp>
      <p:sp>
        <p:nvSpPr>
          <p:cNvPr id="309252" name="Rectangle 3"/>
          <p:cNvSpPr>
            <a:spLocks noGrp="1" noChangeArrowheads="1"/>
          </p:cNvSpPr>
          <p:nvPr>
            <p:ph type="title"/>
          </p:nvPr>
        </p:nvSpPr>
        <p:spPr>
          <a:xfrm>
            <a:off x="1143000" y="457200"/>
            <a:ext cx="8382000" cy="1447800"/>
          </a:xfrm>
          <a:noFill/>
        </p:spPr>
        <p:txBody>
          <a:bodyPr/>
          <a:lstStyle/>
          <a:p>
            <a:pPr eaLnBrk="1" hangingPunct="1"/>
            <a:r>
              <a:rPr lang="pt-PT" sz="3600" b="1">
                <a:solidFill>
                  <a:schemeClr val="tx1"/>
                </a:solidFill>
                <a:cs typeface="Times New Roman" pitchFamily="18" charset="0"/>
              </a:rPr>
              <a:t>Empresas brasileiras e as demandas de estruturação e de ação organizacional</a:t>
            </a:r>
          </a:p>
        </p:txBody>
      </p:sp>
    </p:spTree>
    <p:extLst>
      <p:ext uri="{BB962C8B-B14F-4D97-AF65-F5344CB8AC3E}">
        <p14:creationId xmlns:p14="http://schemas.microsoft.com/office/powerpoint/2010/main" val="2678493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METODOLOGIA:</a:t>
            </a:r>
          </a:p>
        </p:txBody>
      </p:sp>
      <p:sp>
        <p:nvSpPr>
          <p:cNvPr id="3" name="Espaço Reservado para Conteúdo 2"/>
          <p:cNvSpPr>
            <a:spLocks noGrp="1"/>
          </p:cNvSpPr>
          <p:nvPr>
            <p:ph idx="1"/>
          </p:nvPr>
        </p:nvSpPr>
        <p:spPr/>
        <p:txBody>
          <a:bodyPr/>
          <a:lstStyle/>
          <a:p>
            <a:r>
              <a:rPr lang="pt-BR" dirty="0"/>
              <a:t> Questionário;</a:t>
            </a:r>
          </a:p>
          <a:p>
            <a:r>
              <a:rPr lang="pt-BR" dirty="0"/>
              <a:t>Perguntas fechadas e abertas</a:t>
            </a:r>
          </a:p>
          <a:p>
            <a:r>
              <a:rPr lang="pt-BR" dirty="0"/>
              <a:t>Amostragem dirigida;</a:t>
            </a:r>
          </a:p>
        </p:txBody>
      </p:sp>
    </p:spTree>
    <p:extLst>
      <p:ext uri="{BB962C8B-B14F-4D97-AF65-F5344CB8AC3E}">
        <p14:creationId xmlns:p14="http://schemas.microsoft.com/office/powerpoint/2010/main" val="139243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64195" name="Rectangle 3"/>
          <p:cNvSpPr>
            <a:spLocks noGrp="1" noChangeArrowheads="1"/>
          </p:cNvSpPr>
          <p:nvPr>
            <p:ph type="body" idx="1"/>
          </p:nvPr>
        </p:nvSpPr>
        <p:spPr>
          <a:xfrm>
            <a:off x="1447800" y="2590800"/>
            <a:ext cx="7315200" cy="3276600"/>
          </a:xfrm>
        </p:spPr>
        <p:txBody>
          <a:bodyPr/>
          <a:lstStyle/>
          <a:p>
            <a:pPr algn="just" eaLnBrk="1" hangingPunct="1">
              <a:defRPr/>
            </a:pPr>
            <a:r>
              <a:rPr lang="pt-BR" u="sng"/>
              <a:t>Questão n</a:t>
            </a:r>
            <a:r>
              <a:rPr lang="pt-BR" u="sng" baseline="30000"/>
              <a:t>o</a:t>
            </a:r>
            <a:r>
              <a:rPr lang="pt-BR" u="sng"/>
              <a:t> 1</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Na estrutura organizacional existem unidades rotuladas de assessorias ou com outros rótulos, mas que tenham atribuições típicas de assessorias?</a:t>
            </a:r>
            <a:r>
              <a:rPr lang="pt-PT" sz="2800" i="1">
                <a:cs typeface="Times New Roman" pitchFamily="18" charset="0"/>
              </a:rPr>
              <a:t> ( ) Sim. ( ) Não.</a:t>
            </a:r>
            <a:endParaRPr lang="pt-BR" i="1">
              <a:cs typeface="Times New Roman" pitchFamily="18" charset="0"/>
            </a:endParaRPr>
          </a:p>
        </p:txBody>
      </p:sp>
    </p:spTree>
    <p:extLst>
      <p:ext uri="{BB962C8B-B14F-4D97-AF65-F5344CB8AC3E}">
        <p14:creationId xmlns:p14="http://schemas.microsoft.com/office/powerpoint/2010/main" val="101432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65219" name="Rectangle 3"/>
          <p:cNvSpPr>
            <a:spLocks noGrp="1" noChangeArrowheads="1"/>
          </p:cNvSpPr>
          <p:nvPr>
            <p:ph type="body" idx="1"/>
          </p:nvPr>
        </p:nvSpPr>
        <p:spPr>
          <a:xfrm>
            <a:off x="1447800" y="2590800"/>
            <a:ext cx="7315200" cy="3276600"/>
          </a:xfrm>
        </p:spPr>
        <p:txBody>
          <a:bodyPr/>
          <a:lstStyle/>
          <a:p>
            <a:pPr algn="just" eaLnBrk="1" hangingPunct="1">
              <a:defRPr/>
            </a:pPr>
            <a:r>
              <a:rPr lang="pt-BR" u="sng"/>
              <a:t>Questão n</a:t>
            </a:r>
            <a:r>
              <a:rPr lang="pt-BR" u="sng" baseline="30000"/>
              <a:t>o</a:t>
            </a:r>
            <a:r>
              <a:rPr lang="pt-BR" u="sng"/>
              <a:t> 1 (resultado)</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Na estrutura organizacional existem unidades rotuladas de assessorias ou com outros rótulos, mas que tenham atribuições típicas de assessorias?</a:t>
            </a:r>
            <a:r>
              <a:rPr lang="pt-PT" sz="2800" i="1">
                <a:cs typeface="Times New Roman" pitchFamily="18" charset="0"/>
              </a:rPr>
              <a:t> (</a:t>
            </a:r>
            <a:r>
              <a:rPr lang="pt-PT" sz="2800" b="1" i="1">
                <a:cs typeface="Times New Roman" pitchFamily="18" charset="0"/>
              </a:rPr>
              <a:t>8</a:t>
            </a:r>
            <a:r>
              <a:rPr lang="pt-PT" sz="2800" i="1">
                <a:cs typeface="Times New Roman" pitchFamily="18" charset="0"/>
              </a:rPr>
              <a:t>) Sim. (</a:t>
            </a:r>
            <a:r>
              <a:rPr lang="pt-PT" sz="2800" b="1" i="1">
                <a:cs typeface="Times New Roman" pitchFamily="18" charset="0"/>
              </a:rPr>
              <a:t>5</a:t>
            </a:r>
            <a:r>
              <a:rPr lang="pt-PT" sz="2800" i="1">
                <a:cs typeface="Times New Roman" pitchFamily="18" charset="0"/>
              </a:rPr>
              <a:t>) Não.</a:t>
            </a:r>
            <a:endParaRPr lang="pt-BR" i="1">
              <a:cs typeface="Times New Roman" pitchFamily="18" charset="0"/>
            </a:endParaRPr>
          </a:p>
        </p:txBody>
      </p:sp>
    </p:spTree>
    <p:extLst>
      <p:ext uri="{BB962C8B-B14F-4D97-AF65-F5344CB8AC3E}">
        <p14:creationId xmlns:p14="http://schemas.microsoft.com/office/powerpoint/2010/main" val="20711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3" name="Rectangle 2"/>
          <p:cNvSpPr>
            <a:spLocks noGrp="1" noChangeArrowheads="1"/>
          </p:cNvSpPr>
          <p:nvPr>
            <p:ph type="title"/>
          </p:nvPr>
        </p:nvSpPr>
        <p:spPr>
          <a:xfrm>
            <a:off x="1066800" y="457200"/>
            <a:ext cx="7772400" cy="1447800"/>
          </a:xfrm>
        </p:spPr>
        <p:txBody>
          <a:bodyPr/>
          <a:lstStyle/>
          <a:p>
            <a:pPr eaLnBrk="1" hangingPunct="1"/>
            <a:r>
              <a:rPr lang="pt-BR" b="1">
                <a:solidFill>
                  <a:schemeClr val="tx1"/>
                </a:solidFill>
              </a:rPr>
              <a:t>Parte 1 (questões fechadas)</a:t>
            </a:r>
            <a:endParaRPr lang="pt-PT" b="1">
              <a:solidFill>
                <a:schemeClr val="tx1"/>
              </a:solidFill>
            </a:endParaRPr>
          </a:p>
        </p:txBody>
      </p:sp>
      <p:sp>
        <p:nvSpPr>
          <p:cNvPr id="266243" name="Rectangle 3"/>
          <p:cNvSpPr>
            <a:spLocks noGrp="1" noChangeArrowheads="1"/>
          </p:cNvSpPr>
          <p:nvPr>
            <p:ph type="body" idx="1"/>
          </p:nvPr>
        </p:nvSpPr>
        <p:spPr>
          <a:xfrm>
            <a:off x="1447800" y="2590800"/>
            <a:ext cx="7315200" cy="3276600"/>
          </a:xfrm>
        </p:spPr>
        <p:txBody>
          <a:bodyPr/>
          <a:lstStyle/>
          <a:p>
            <a:pPr algn="just" eaLnBrk="1" hangingPunct="1">
              <a:defRPr/>
            </a:pPr>
            <a:r>
              <a:rPr lang="pt-BR" u="sng"/>
              <a:t>Questão n</a:t>
            </a:r>
            <a:r>
              <a:rPr lang="pt-BR" u="sng" baseline="30000"/>
              <a:t>o</a:t>
            </a:r>
            <a:r>
              <a:rPr lang="pt-BR" u="sng"/>
              <a:t> 2</a:t>
            </a:r>
            <a:endParaRPr lang="pt-BR" u="sng">
              <a:cs typeface="Courier New" pitchFamily="49" charset="0"/>
            </a:endParaRPr>
          </a:p>
          <a:p>
            <a:pPr algn="just" eaLnBrk="1" hangingPunct="1">
              <a:defRPr/>
            </a:pPr>
            <a:endParaRPr lang="pt-BR" u="sng">
              <a:cs typeface="Courier New" pitchFamily="49" charset="0"/>
            </a:endParaRPr>
          </a:p>
          <a:p>
            <a:pPr lvl="1" algn="just" eaLnBrk="1" hangingPunct="1">
              <a:defRPr/>
            </a:pPr>
            <a:r>
              <a:rPr lang="pt-PT" sz="2800" i="1">
                <a:cs typeface="Courier New" pitchFamily="49" charset="0"/>
              </a:rPr>
              <a:t>Existindo, é possível encontrar, além das atribuições de assessoramento, aconselhamento, atribuições de natureza operacional? </a:t>
            </a:r>
            <a:r>
              <a:rPr lang="pt-PT" sz="2800" i="1">
                <a:cs typeface="Times New Roman" pitchFamily="18" charset="0"/>
              </a:rPr>
              <a:t> ( ) Sim. ( ) Não.</a:t>
            </a:r>
            <a:endParaRPr lang="pt-BR" sz="2800" i="1">
              <a:cs typeface="Times New Roman" pitchFamily="18" charset="0"/>
            </a:endParaRPr>
          </a:p>
        </p:txBody>
      </p:sp>
    </p:spTree>
    <p:extLst>
      <p:ext uri="{BB962C8B-B14F-4D97-AF65-F5344CB8AC3E}">
        <p14:creationId xmlns:p14="http://schemas.microsoft.com/office/powerpoint/2010/main" val="46087341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2557</Words>
  <Application>Microsoft Office PowerPoint</Application>
  <PresentationFormat>Apresentação na tela (4:3)</PresentationFormat>
  <Paragraphs>241</Paragraphs>
  <Slides>49</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49</vt:i4>
      </vt:variant>
    </vt:vector>
  </HeadingPairs>
  <TitlesOfParts>
    <vt:vector size="52" baseType="lpstr">
      <vt:lpstr>Arial</vt:lpstr>
      <vt:lpstr>Calibri</vt:lpstr>
      <vt:lpstr>Tema do Office</vt:lpstr>
      <vt:lpstr>Apresentação do PowerPoint</vt:lpstr>
      <vt:lpstr>EMPRESAS BRASILEIRAS E AS DEMANDAS DE ESTRUTURAÇÃO E DE AÇÃO ORGANIZACIONAL: RESULTADOS DE PESQUISA QUE APONTA CAMINHOS PARA OS PRÓXIMOS TEMPOS </vt:lpstr>
      <vt:lpstr>TÍTULO: Empresas brasileiras e as demandas de estruturação e de ação organizacional</vt:lpstr>
      <vt:lpstr>Empresas brasileiras e as demandas de estruturação e de ação organizacional</vt:lpstr>
      <vt:lpstr>Empresas brasileiras e as demandas de estruturação e de ação organizacional</vt:lpstr>
      <vt:lpstr>METODOLOGIA:</vt:lpstr>
      <vt:lpstr>Parte 1 (questões fechadas)</vt:lpstr>
      <vt:lpstr>Parte 1 (questões fechadas)</vt:lpstr>
      <vt:lpstr>Parte 1 (questões fechadas)</vt:lpstr>
      <vt:lpstr>Parte 1 (questões fechadas)</vt:lpstr>
      <vt:lpstr>Parte 1 (questões fechadas)</vt:lpstr>
      <vt:lpstr>Parte 1 (questões fechadas)</vt:lpstr>
      <vt:lpstr>Parte 1 (questões fechadas)</vt:lpstr>
      <vt:lpstr>Parte 1 (questões fechadas)</vt:lpstr>
      <vt:lpstr>Parte 1 (questões fechadas)</vt:lpstr>
      <vt:lpstr>Parte 1 (questões fechadas)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lpstr>Parte 2 (questões abertas)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Sergio  De Zen</dc:creator>
  <cp:lastModifiedBy>sergio de zen</cp:lastModifiedBy>
  <cp:revision>2</cp:revision>
  <dcterms:created xsi:type="dcterms:W3CDTF">2013-05-06T00:48:21Z</dcterms:created>
  <dcterms:modified xsi:type="dcterms:W3CDTF">2023-08-07T17:04:02Z</dcterms:modified>
</cp:coreProperties>
</file>