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7"/>
  </p:notesMasterIdLst>
  <p:sldIdLst>
    <p:sldId id="424" r:id="rId2"/>
    <p:sldId id="359" r:id="rId3"/>
    <p:sldId id="420" r:id="rId4"/>
    <p:sldId id="349" r:id="rId5"/>
    <p:sldId id="351" r:id="rId6"/>
    <p:sldId id="353" r:id="rId7"/>
    <p:sldId id="354" r:id="rId8"/>
    <p:sldId id="364" r:id="rId9"/>
    <p:sldId id="366" r:id="rId10"/>
    <p:sldId id="391" r:id="rId11"/>
    <p:sldId id="392" r:id="rId12"/>
    <p:sldId id="393" r:id="rId13"/>
    <p:sldId id="386" r:id="rId14"/>
    <p:sldId id="387" r:id="rId15"/>
    <p:sldId id="404" r:id="rId16"/>
    <p:sldId id="403" r:id="rId17"/>
    <p:sldId id="355" r:id="rId18"/>
    <p:sldId id="415" r:id="rId19"/>
    <p:sldId id="416" r:id="rId20"/>
    <p:sldId id="417" r:id="rId21"/>
    <p:sldId id="397" r:id="rId22"/>
    <p:sldId id="398" r:id="rId23"/>
    <p:sldId id="399" r:id="rId24"/>
    <p:sldId id="401" r:id="rId25"/>
    <p:sldId id="402" r:id="rId26"/>
    <p:sldId id="356" r:id="rId27"/>
    <p:sldId id="418" r:id="rId28"/>
    <p:sldId id="405" r:id="rId29"/>
    <p:sldId id="406" r:id="rId30"/>
    <p:sldId id="407" r:id="rId31"/>
    <p:sldId id="408" r:id="rId32"/>
    <p:sldId id="409" r:id="rId33"/>
    <p:sldId id="419" r:id="rId34"/>
    <p:sldId id="382" r:id="rId35"/>
    <p:sldId id="412" r:id="rId36"/>
    <p:sldId id="380" r:id="rId37"/>
    <p:sldId id="422" r:id="rId38"/>
    <p:sldId id="312" r:id="rId39"/>
    <p:sldId id="310" r:id="rId40"/>
    <p:sldId id="423" r:id="rId41"/>
    <p:sldId id="413" r:id="rId42"/>
    <p:sldId id="329" r:id="rId43"/>
    <p:sldId id="320" r:id="rId44"/>
    <p:sldId id="414" r:id="rId45"/>
    <p:sldId id="425" r:id="rId46"/>
  </p:sldIdLst>
  <p:sldSz cx="9144000" cy="6858000" type="screen4x3"/>
  <p:notesSz cx="6858000" cy="9144000"/>
  <p:defaultTextStyle>
    <a:defPPr>
      <a:defRPr lang="pt-BR"/>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AB2F"/>
    <a:srgbClr val="FF9900"/>
    <a:srgbClr val="FFFF00"/>
    <a:srgbClr val="FFFF66"/>
    <a:srgbClr val="B4B38E"/>
    <a:srgbClr val="BBBA9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67" d="100"/>
          <a:sy n="67" d="100"/>
        </p:scale>
        <p:origin x="14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pt-BR"/>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pt-BR"/>
          </a:p>
        </p:txBody>
      </p:sp>
      <p:sp>
        <p:nvSpPr>
          <p:cNvPr id="111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pt-BR"/>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EC7852DA-51B3-41C1-BF91-1C89F1942913}" type="slidenum">
              <a:rPr lang="pt-BR"/>
              <a:pPr/>
              <a:t>‹nº›</a:t>
            </a:fld>
            <a:endParaRPr lang="pt-BR"/>
          </a:p>
        </p:txBody>
      </p:sp>
    </p:spTree>
    <p:extLst>
      <p:ext uri="{BB962C8B-B14F-4D97-AF65-F5344CB8AC3E}">
        <p14:creationId xmlns:p14="http://schemas.microsoft.com/office/powerpoint/2010/main" val="26630619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8FE9E-A679-43EB-ACD1-8CA96CF6FC4F}" type="slidenum">
              <a:rPr lang="pt-BR"/>
              <a:pPr/>
              <a:t>2</a:t>
            </a:fld>
            <a:endParaRPr lang="pt-B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pPr>
              <a:lnSpc>
                <a:spcPct val="110000"/>
              </a:lnSpc>
              <a:spcBef>
                <a:spcPct val="50000"/>
              </a:spcBef>
              <a:buFont typeface="Wingdings" pitchFamily="2" charset="2"/>
              <a:buChar char="§"/>
            </a:pPr>
            <a:r>
              <a:rPr lang="pt-BR"/>
              <a:t>Os modelos tecnológicos de produção de ações e serviços de saúde predominantes no último século no Brasil</a:t>
            </a:r>
          </a:p>
          <a:p>
            <a:pPr>
              <a:lnSpc>
                <a:spcPct val="110000"/>
              </a:lnSpc>
              <a:spcBef>
                <a:spcPct val="50000"/>
              </a:spcBef>
              <a:buFont typeface="Wingdings" pitchFamily="2" charset="2"/>
              <a:buChar char="§"/>
            </a:pPr>
            <a:endParaRPr lang="pt-BR"/>
          </a:p>
          <a:p>
            <a:endParaRPr lang="pt-BR"/>
          </a:p>
        </p:txBody>
      </p:sp>
    </p:spTree>
    <p:extLst>
      <p:ext uri="{BB962C8B-B14F-4D97-AF65-F5344CB8AC3E}">
        <p14:creationId xmlns:p14="http://schemas.microsoft.com/office/powerpoint/2010/main" val="378280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5F6832-EF67-4EA7-9648-F434F2C65B17}" type="slidenum">
              <a:rPr lang="pt-BR"/>
              <a:pPr/>
              <a:t>3</a:t>
            </a:fld>
            <a:endParaRPr lang="pt-B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a:lnSpc>
                <a:spcPct val="110000"/>
              </a:lnSpc>
              <a:spcBef>
                <a:spcPct val="50000"/>
              </a:spcBef>
              <a:buFont typeface="Wingdings" pitchFamily="2" charset="2"/>
              <a:buChar char="§"/>
            </a:pPr>
            <a:r>
              <a:rPr lang="pt-BR"/>
              <a:t>Os modelos tecnológicos de produção de ações e serviços de saúde predominantes no último século no Brasil</a:t>
            </a:r>
          </a:p>
          <a:p>
            <a:pPr>
              <a:lnSpc>
                <a:spcPct val="110000"/>
              </a:lnSpc>
              <a:spcBef>
                <a:spcPct val="50000"/>
              </a:spcBef>
              <a:buFont typeface="Wingdings" pitchFamily="2" charset="2"/>
              <a:buChar char="§"/>
            </a:pPr>
            <a:endParaRPr lang="pt-BR"/>
          </a:p>
          <a:p>
            <a:endParaRPr lang="pt-BR"/>
          </a:p>
        </p:txBody>
      </p:sp>
    </p:spTree>
    <p:extLst>
      <p:ext uri="{BB962C8B-B14F-4D97-AF65-F5344CB8AC3E}">
        <p14:creationId xmlns:p14="http://schemas.microsoft.com/office/powerpoint/2010/main" val="283854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5" name="Retângulo de cantos arredondado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ângulo de cantos arredondado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t-BR" smtClean="0"/>
              <a:t>Clique para editar o estilo do título mestre</a:t>
            </a:r>
            <a:endParaRPr kumimoji="0" lang="en-US"/>
          </a:p>
        </p:txBody>
      </p:sp>
      <p:sp>
        <p:nvSpPr>
          <p:cNvPr id="20" name="Subtítu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19" name="Espaço Reservado para Data 18"/>
          <p:cNvSpPr>
            <a:spLocks noGrp="1"/>
          </p:cNvSpPr>
          <p:nvPr>
            <p:ph type="dt" sz="half" idx="10"/>
          </p:nvPr>
        </p:nvSpPr>
        <p:spPr/>
        <p:txBody>
          <a:bodyPr/>
          <a:lstStyle>
            <a:extLst/>
          </a:lstStyle>
          <a:p>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11" name="Espaço Reservado para Número de Slide 10"/>
          <p:cNvSpPr>
            <a:spLocks noGrp="1"/>
          </p:cNvSpPr>
          <p:nvPr>
            <p:ph type="sldNum" sz="quarter" idx="12"/>
          </p:nvPr>
        </p:nvSpPr>
        <p:spPr/>
        <p:txBody>
          <a:bodyPr/>
          <a:lstStyle>
            <a:extLst/>
          </a:lstStyle>
          <a:p>
            <a:fld id="{606E98BC-2BA1-4AB2-A1B7-2EC063B101C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AC71506-C390-400B-BDB9-11D7C27D983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ACBE7D25-0210-4A58-A120-7B5682A89C6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a:xfrm>
            <a:off x="502920" y="530352"/>
            <a:ext cx="8183880" cy="4187952"/>
          </a:xfrm>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8024B867-0951-4DC3-96A1-382F058278C8}"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4" name="Retângulo de cantos arredondado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ângulo de cantos arredondado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18B472E1-1DFE-4444-9788-6724088C66FD}"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EC3807CB-EA25-4B96-9985-D9AB76B5ED6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nchor="b"/>
          <a:lstStyle>
            <a:lvl1pPr>
              <a:defRPr b="1"/>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25033AC5-5231-4E89-AE4A-D515A7F42582}"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extLst/>
          </a:lstStyle>
          <a:p>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85AB79F9-08B3-464B-A155-AC7F003C04F8}"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de cantos arredondado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F8472472-8052-4892-81D6-634B00070C1D}"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C0D7B897-07A2-40EB-9DBE-AD9D698AA9E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5" name="Retângulo de cantos arredondado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edondar Retângulo em um Canto Únic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76B3A0E7-73C3-4C93-B2AF-73AE11316648}" type="slidenum">
              <a:rPr lang="pt-BR" smtClean="0"/>
              <a:pPr/>
              <a:t>‹nº›</a:t>
            </a:fld>
            <a:endParaRPr lang="pt-BR"/>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t-BR" smtClean="0"/>
              <a:t>Clique no ícone para adicionar uma imagem</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ângulo de cantos arredondado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ço Reservado para Títu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t-BR" smtClean="0"/>
              <a:t>Clique para editar o estilo do título mestre</a:t>
            </a:r>
            <a:endParaRPr kumimoji="0" lang="en-US"/>
          </a:p>
        </p:txBody>
      </p:sp>
      <p:sp>
        <p:nvSpPr>
          <p:cNvPr id="4" name="Espaço Reservado para Tex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5" name="Espaço Reservado para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pt-BR"/>
          </a:p>
        </p:txBody>
      </p:sp>
      <p:sp>
        <p:nvSpPr>
          <p:cNvPr id="18" name="Espaço Reservado para Rodapé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t-BR"/>
          </a:p>
        </p:txBody>
      </p:sp>
      <p:sp>
        <p:nvSpPr>
          <p:cNvPr id="5" name="Espaço Reservado para Número de Slid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9422CB6-BDCD-4ED7-9941-35056EABAEC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960256"/>
            <a:ext cx="8183880" cy="1612760"/>
          </a:xfrm>
        </p:spPr>
        <p:txBody>
          <a:bodyPr>
            <a:normAutofit fontScale="90000"/>
          </a:bodyPr>
          <a:lstStyle/>
          <a:p>
            <a:pPr algn="ctr"/>
            <a:r>
              <a:rPr lang="pt-BR" b="1" dirty="0" smtClean="0"/>
              <a:t>Organização e Administração de Serviços de Saúde</a:t>
            </a:r>
            <a:br>
              <a:rPr lang="pt-BR" b="1" dirty="0" smtClean="0"/>
            </a:br>
            <a:r>
              <a:rPr lang="pt-BR" b="1" dirty="0" smtClean="0"/>
              <a:t>Gestão em Saúde</a:t>
            </a:r>
            <a:endParaRPr lang="pt-BR" b="1" dirty="0"/>
          </a:p>
        </p:txBody>
      </p:sp>
      <p:sp>
        <p:nvSpPr>
          <p:cNvPr id="3" name="Espaço Reservado para Texto 2"/>
          <p:cNvSpPr>
            <a:spLocks noGrp="1"/>
          </p:cNvSpPr>
          <p:nvPr>
            <p:ph type="body" idx="1"/>
          </p:nvPr>
        </p:nvSpPr>
        <p:spPr>
          <a:xfrm>
            <a:off x="5580112" y="5624484"/>
            <a:ext cx="3072112" cy="420624"/>
          </a:xfrm>
        </p:spPr>
        <p:txBody>
          <a:bodyPr/>
          <a:lstStyle/>
          <a:p>
            <a:pPr algn="r"/>
            <a:r>
              <a:rPr lang="pt-BR" b="1" dirty="0" smtClean="0">
                <a:solidFill>
                  <a:schemeClr val="tx1"/>
                </a:solidFill>
              </a:rPr>
              <a:t>Prof. Altacílio Nunes</a:t>
            </a:r>
            <a:endParaRPr lang="pt-BR" b="1" dirty="0">
              <a:solidFill>
                <a:schemeClr val="tx1"/>
              </a:solidFill>
            </a:endParaRPr>
          </a:p>
        </p:txBody>
      </p:sp>
    </p:spTree>
    <p:extLst>
      <p:ext uri="{BB962C8B-B14F-4D97-AF65-F5344CB8AC3E}">
        <p14:creationId xmlns:p14="http://schemas.microsoft.com/office/powerpoint/2010/main" val="3211807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rot="1404">
            <a:off x="1370013" y="2362200"/>
            <a:ext cx="6232525" cy="76200"/>
          </a:xfrm>
          <a:prstGeom prst="rect">
            <a:avLst/>
          </a:prstGeom>
          <a:gradFill rotWithShape="0">
            <a:gsLst>
              <a:gs pos="0">
                <a:schemeClr val="bg1"/>
              </a:gs>
              <a:gs pos="50000">
                <a:srgbClr val="FFFFFF"/>
              </a:gs>
              <a:gs pos="100000">
                <a:schemeClr val="bg1"/>
              </a:gs>
            </a:gsLst>
            <a:lin ang="0" scaled="1"/>
          </a:gradFill>
          <a:ln w="12700" cap="sq">
            <a:noFill/>
            <a:miter lim="800000"/>
            <a:headEnd type="none" w="sm" len="sm"/>
            <a:tailEnd type="none" w="sm" len="sm"/>
          </a:ln>
          <a:effectLst/>
        </p:spPr>
        <p:txBody>
          <a:bodyPr wrap="none" anchor="ctr"/>
          <a:lstStyle/>
          <a:p>
            <a:endParaRPr lang="pt-BR"/>
          </a:p>
        </p:txBody>
      </p:sp>
      <p:sp>
        <p:nvSpPr>
          <p:cNvPr id="77829" name="Text Box 5"/>
          <p:cNvSpPr txBox="1">
            <a:spLocks noChangeArrowheads="1"/>
          </p:cNvSpPr>
          <p:nvPr/>
        </p:nvSpPr>
        <p:spPr bwMode="auto">
          <a:xfrm>
            <a:off x="468313" y="1450379"/>
            <a:ext cx="8208143" cy="4455835"/>
          </a:xfrm>
          <a:prstGeom prst="rect">
            <a:avLst/>
          </a:prstGeom>
          <a:noFill/>
          <a:ln w="9525">
            <a:noFill/>
            <a:miter lim="800000"/>
            <a:headEnd type="none" w="sm" len="sm"/>
            <a:tailEnd type="none" w="sm" len="sm"/>
          </a:ln>
          <a:effectLst/>
        </p:spPr>
        <p:txBody>
          <a:bodyPr wrap="square">
            <a:spAutoFit/>
          </a:bodyPr>
          <a:lstStyle/>
          <a:p>
            <a:pPr marL="287338" indent="-287338">
              <a:lnSpc>
                <a:spcPct val="150000"/>
              </a:lnSpc>
              <a:spcBef>
                <a:spcPct val="50000"/>
              </a:spcBef>
              <a:buFont typeface="Wingdings" pitchFamily="2" charset="2"/>
              <a:buChar char="ü"/>
            </a:pPr>
            <a:r>
              <a:rPr lang="pt-BR" b="0" dirty="0">
                <a:latin typeface="+mn-lt"/>
              </a:rPr>
              <a:t>Modo de organizar e fazer funcionar a porta de entrada do sistema</a:t>
            </a:r>
          </a:p>
          <a:p>
            <a:pPr marL="287338" indent="-287338">
              <a:lnSpc>
                <a:spcPct val="150000"/>
              </a:lnSpc>
              <a:spcBef>
                <a:spcPct val="50000"/>
              </a:spcBef>
              <a:buFont typeface="Wingdings" pitchFamily="2" charset="2"/>
              <a:buChar char="ü"/>
            </a:pPr>
            <a:r>
              <a:rPr lang="pt-BR" b="0" dirty="0">
                <a:latin typeface="+mn-lt"/>
              </a:rPr>
              <a:t>Propõe-se a resolução dos problemas mais comuns de saúde</a:t>
            </a:r>
          </a:p>
          <a:p>
            <a:pPr marL="287338" indent="-287338">
              <a:lnSpc>
                <a:spcPct val="150000"/>
              </a:lnSpc>
              <a:spcBef>
                <a:spcPct val="50000"/>
              </a:spcBef>
              <a:buFont typeface="Wingdings" pitchFamily="2" charset="2"/>
              <a:buChar char="ü"/>
            </a:pPr>
            <a:r>
              <a:rPr lang="pt-BR" b="0" dirty="0">
                <a:latin typeface="+mn-lt"/>
              </a:rPr>
              <a:t>Busca racionalização dos custos econômicos</a:t>
            </a:r>
          </a:p>
          <a:p>
            <a:pPr marL="287338" indent="-287338">
              <a:lnSpc>
                <a:spcPct val="150000"/>
              </a:lnSpc>
              <a:spcBef>
                <a:spcPct val="50000"/>
              </a:spcBef>
              <a:buFont typeface="Wingdings" pitchFamily="2" charset="2"/>
              <a:buChar char="ü"/>
            </a:pPr>
            <a:r>
              <a:rPr lang="pt-BR" b="0" dirty="0">
                <a:latin typeface="+mn-lt"/>
              </a:rPr>
              <a:t>Busca satisfazer as demandas da população, restritas às ações de atenção de primeiro nível</a:t>
            </a:r>
          </a:p>
        </p:txBody>
      </p:sp>
      <p:sp>
        <p:nvSpPr>
          <p:cNvPr id="77833" name="Text Box 9"/>
          <p:cNvSpPr txBox="1">
            <a:spLocks noChangeArrowheads="1"/>
          </p:cNvSpPr>
          <p:nvPr/>
        </p:nvSpPr>
        <p:spPr bwMode="auto">
          <a:xfrm>
            <a:off x="323528" y="548680"/>
            <a:ext cx="8640960" cy="830997"/>
          </a:xfrm>
          <a:prstGeom prst="rect">
            <a:avLst/>
          </a:prstGeom>
          <a:noFill/>
          <a:ln w="9525">
            <a:noFill/>
            <a:miter lim="800000"/>
            <a:headEnd/>
            <a:tailEnd/>
          </a:ln>
          <a:effectLst/>
        </p:spPr>
        <p:txBody>
          <a:bodyPr wrap="square">
            <a:spAutoFit/>
          </a:bodyPr>
          <a:lstStyle/>
          <a:p>
            <a:pPr algn="ctr">
              <a:spcBef>
                <a:spcPct val="50000"/>
              </a:spcBef>
            </a:pPr>
            <a:r>
              <a:rPr lang="pt-BR" dirty="0">
                <a:latin typeface="+mj-lt"/>
              </a:rPr>
              <a:t>APS </a:t>
            </a:r>
            <a:r>
              <a:rPr lang="pt-BR" dirty="0" smtClean="0">
                <a:latin typeface="+mj-lt"/>
              </a:rPr>
              <a:t>- </a:t>
            </a:r>
            <a:r>
              <a:rPr lang="pt-BR" dirty="0">
                <a:latin typeface="+mj-lt"/>
              </a:rPr>
              <a:t>nível primário </a:t>
            </a:r>
            <a:r>
              <a:rPr lang="pt-BR" dirty="0" smtClean="0">
                <a:latin typeface="+mj-lt"/>
              </a:rPr>
              <a:t>da rede de </a:t>
            </a:r>
            <a:r>
              <a:rPr lang="pt-BR" dirty="0">
                <a:latin typeface="+mj-lt"/>
              </a:rPr>
              <a:t>serviços de saúde</a:t>
            </a:r>
          </a:p>
        </p:txBody>
      </p:sp>
      <p:sp>
        <p:nvSpPr>
          <p:cNvPr id="77835" name="Rectangle 11"/>
          <p:cNvSpPr>
            <a:spLocks noChangeArrowheads="1"/>
          </p:cNvSpPr>
          <p:nvPr/>
        </p:nvSpPr>
        <p:spPr bwMode="auto">
          <a:xfrm>
            <a:off x="7391400" y="6407150"/>
            <a:ext cx="1141413" cy="244475"/>
          </a:xfrm>
          <a:prstGeom prst="rect">
            <a:avLst/>
          </a:prstGeom>
          <a:noFill/>
          <a:ln w="9525">
            <a:noFill/>
            <a:miter lim="800000"/>
            <a:headEnd/>
            <a:tailEnd/>
          </a:ln>
          <a:effectLst/>
        </p:spPr>
        <p:txBody>
          <a:bodyPr wrap="none">
            <a:spAutoFit/>
          </a:bodyPr>
          <a:lstStyle/>
          <a:p>
            <a:r>
              <a:rPr lang="pt-BR" sz="1000" b="0">
                <a:solidFill>
                  <a:schemeClr val="bg2"/>
                </a:solidFill>
                <a:latin typeface="Times New Roman" pitchFamily="18" charset="0"/>
              </a:rPr>
              <a:t>(Starfield B,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9">
                                            <p:txEl>
                                              <p:pRg st="0" end="0"/>
                                            </p:txEl>
                                          </p:spTgt>
                                        </p:tgtEl>
                                        <p:attrNameLst>
                                          <p:attrName>style.visibility</p:attrName>
                                        </p:attrNameLst>
                                      </p:cBhvr>
                                      <p:to>
                                        <p:strVal val="visible"/>
                                      </p:to>
                                    </p:set>
                                    <p:animEffect transition="in" filter="dissolve">
                                      <p:cBhvr>
                                        <p:cTn id="7" dur="500"/>
                                        <p:tgtEl>
                                          <p:spTgt spid="77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9">
                                            <p:txEl>
                                              <p:pRg st="1" end="1"/>
                                            </p:txEl>
                                          </p:spTgt>
                                        </p:tgtEl>
                                        <p:attrNameLst>
                                          <p:attrName>style.visibility</p:attrName>
                                        </p:attrNameLst>
                                      </p:cBhvr>
                                      <p:to>
                                        <p:strVal val="visible"/>
                                      </p:to>
                                    </p:set>
                                    <p:animEffect transition="in" filter="dissolve">
                                      <p:cBhvr>
                                        <p:cTn id="12" dur="500"/>
                                        <p:tgtEl>
                                          <p:spTgt spid="778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829">
                                            <p:txEl>
                                              <p:pRg st="2" end="2"/>
                                            </p:txEl>
                                          </p:spTgt>
                                        </p:tgtEl>
                                        <p:attrNameLst>
                                          <p:attrName>style.visibility</p:attrName>
                                        </p:attrNameLst>
                                      </p:cBhvr>
                                      <p:to>
                                        <p:strVal val="visible"/>
                                      </p:to>
                                    </p:set>
                                    <p:animEffect transition="in" filter="dissolve">
                                      <p:cBhvr>
                                        <p:cTn id="17" dur="500"/>
                                        <p:tgtEl>
                                          <p:spTgt spid="778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829">
                                            <p:txEl>
                                              <p:pRg st="3" end="3"/>
                                            </p:txEl>
                                          </p:spTgt>
                                        </p:tgtEl>
                                        <p:attrNameLst>
                                          <p:attrName>style.visibility</p:attrName>
                                        </p:attrNameLst>
                                      </p:cBhvr>
                                      <p:to>
                                        <p:strVal val="visible"/>
                                      </p:to>
                                    </p:set>
                                    <p:animEffect transition="in" filter="dissolve">
                                      <p:cBhvr>
                                        <p:cTn id="22" dur="500"/>
                                        <p:tgtEl>
                                          <p:spTgt spid="778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rot="1404">
            <a:off x="911225" y="609600"/>
            <a:ext cx="7546975" cy="76200"/>
          </a:xfrm>
          <a:prstGeom prst="rect">
            <a:avLst/>
          </a:prstGeom>
          <a:gradFill rotWithShape="0">
            <a:gsLst>
              <a:gs pos="0">
                <a:schemeClr val="bg1"/>
              </a:gs>
              <a:gs pos="50000">
                <a:srgbClr val="FFFFFF"/>
              </a:gs>
              <a:gs pos="100000">
                <a:schemeClr val="bg1"/>
              </a:gs>
            </a:gsLst>
            <a:lin ang="0" scaled="1"/>
          </a:gradFill>
          <a:ln w="12700" cap="sq">
            <a:noFill/>
            <a:miter lim="800000"/>
            <a:headEnd type="none" w="sm" len="sm"/>
            <a:tailEnd type="none" w="sm" len="sm"/>
          </a:ln>
          <a:effectLst/>
        </p:spPr>
        <p:txBody>
          <a:bodyPr wrap="none" anchor="ctr"/>
          <a:lstStyle/>
          <a:p>
            <a:endParaRPr lang="pt-BR"/>
          </a:p>
        </p:txBody>
      </p:sp>
      <p:sp>
        <p:nvSpPr>
          <p:cNvPr id="98310" name="Rectangle 6"/>
          <p:cNvSpPr>
            <a:spLocks noChangeArrowheads="1"/>
          </p:cNvSpPr>
          <p:nvPr/>
        </p:nvSpPr>
        <p:spPr bwMode="auto">
          <a:xfrm>
            <a:off x="395536" y="465348"/>
            <a:ext cx="8351837" cy="5909310"/>
          </a:xfrm>
          <a:prstGeom prst="rect">
            <a:avLst/>
          </a:prstGeom>
          <a:noFill/>
          <a:ln w="9525">
            <a:noFill/>
            <a:miter lim="800000"/>
            <a:headEnd/>
            <a:tailEnd/>
          </a:ln>
          <a:effectLst/>
        </p:spPr>
        <p:txBody>
          <a:bodyPr>
            <a:spAutoFit/>
          </a:bodyPr>
          <a:lstStyle/>
          <a:p>
            <a:pPr marL="342900" indent="-342900" algn="just">
              <a:lnSpc>
                <a:spcPct val="150000"/>
              </a:lnSpc>
            </a:pPr>
            <a:r>
              <a:rPr lang="pt-BR" sz="2100" b="0" dirty="0">
                <a:latin typeface="+mn-lt"/>
              </a:rPr>
              <a:t> CARACTERÍSTICAS DA ATENÇÃO PRIMÁRIA À SAÚDE (APS):</a:t>
            </a:r>
          </a:p>
          <a:p>
            <a:pPr marL="342900" indent="-342900" algn="just">
              <a:lnSpc>
                <a:spcPct val="150000"/>
              </a:lnSpc>
              <a:buFontTx/>
              <a:buAutoNum type="arabicPeriod"/>
            </a:pPr>
            <a:r>
              <a:rPr lang="pt-BR" sz="2100" b="0" dirty="0">
                <a:latin typeface="+mn-lt"/>
              </a:rPr>
              <a:t>Constituir a </a:t>
            </a:r>
            <a:r>
              <a:rPr lang="pt-BR" sz="2100" dirty="0">
                <a:latin typeface="+mn-lt"/>
              </a:rPr>
              <a:t>porta de entrada</a:t>
            </a:r>
            <a:r>
              <a:rPr lang="pt-BR" sz="2100" b="0" dirty="0">
                <a:latin typeface="+mn-lt"/>
              </a:rPr>
              <a:t> do serviço - acessibilidade ao uso do serviço de saúde na ocorrência de problema de saúde; primeiro recurso a ser buscado</a:t>
            </a:r>
          </a:p>
          <a:p>
            <a:pPr marL="342900" indent="-342900" algn="just">
              <a:lnSpc>
                <a:spcPct val="150000"/>
              </a:lnSpc>
              <a:buFontTx/>
              <a:buAutoNum type="arabicPeriod"/>
            </a:pPr>
            <a:r>
              <a:rPr lang="pt-BR" sz="2100" b="0" dirty="0" err="1">
                <a:latin typeface="+mn-lt"/>
              </a:rPr>
              <a:t>Longitudinalidade</a:t>
            </a:r>
            <a:r>
              <a:rPr lang="pt-BR" sz="2100" b="0" dirty="0">
                <a:latin typeface="+mn-lt"/>
              </a:rPr>
              <a:t> ou c</a:t>
            </a:r>
            <a:r>
              <a:rPr lang="pt-BR" sz="2100" dirty="0">
                <a:latin typeface="+mn-lt"/>
              </a:rPr>
              <a:t>ontinuidade</a:t>
            </a:r>
            <a:r>
              <a:rPr lang="pt-BR" sz="2100" b="0" dirty="0">
                <a:latin typeface="+mn-lt"/>
              </a:rPr>
              <a:t> do cuidado - acompanhamento dos cuidados prestados pela equipe, ao longo do tempo, estabelecendo vínculo com a equipe e o serviço </a:t>
            </a:r>
          </a:p>
          <a:p>
            <a:pPr marL="342900" indent="-342900" algn="just">
              <a:lnSpc>
                <a:spcPct val="150000"/>
              </a:lnSpc>
            </a:pPr>
            <a:r>
              <a:rPr lang="pt-BR" sz="2100" b="0" dirty="0">
                <a:latin typeface="+mn-lt"/>
              </a:rPr>
              <a:t>3. </a:t>
            </a:r>
            <a:r>
              <a:rPr lang="pt-BR" sz="2100" dirty="0">
                <a:latin typeface="+mn-lt"/>
              </a:rPr>
              <a:t>	Integralidade</a:t>
            </a:r>
            <a:r>
              <a:rPr lang="pt-BR" sz="2100" b="0" dirty="0">
                <a:latin typeface="+mn-lt"/>
              </a:rPr>
              <a:t> - prestação de cuidados segundo as necessidades e a natureza dos problemas; responsabilização pela oferta de serviços </a:t>
            </a:r>
            <a:r>
              <a:rPr lang="pt-BR" sz="2100" dirty="0">
                <a:latin typeface="+mn-lt"/>
              </a:rPr>
              <a:t>	</a:t>
            </a:r>
            <a:endParaRPr lang="pt-BR" sz="2100" b="0" dirty="0">
              <a:latin typeface="+mn-lt"/>
            </a:endParaRPr>
          </a:p>
        </p:txBody>
      </p:sp>
      <p:sp>
        <p:nvSpPr>
          <p:cNvPr id="98311" name="Rectangle 7"/>
          <p:cNvSpPr>
            <a:spLocks noChangeArrowheads="1"/>
          </p:cNvSpPr>
          <p:nvPr/>
        </p:nvSpPr>
        <p:spPr bwMode="auto">
          <a:xfrm>
            <a:off x="7462838" y="6473825"/>
            <a:ext cx="1141412" cy="244475"/>
          </a:xfrm>
          <a:prstGeom prst="rect">
            <a:avLst/>
          </a:prstGeom>
          <a:noFill/>
          <a:ln w="9525">
            <a:noFill/>
            <a:miter lim="800000"/>
            <a:headEnd/>
            <a:tailEnd/>
          </a:ln>
          <a:effectLst/>
        </p:spPr>
        <p:txBody>
          <a:bodyPr wrap="none">
            <a:spAutoFit/>
          </a:bodyPr>
          <a:lstStyle/>
          <a:p>
            <a:r>
              <a:rPr lang="pt-BR" sz="1000" b="0">
                <a:solidFill>
                  <a:schemeClr val="bg2"/>
                </a:solidFill>
                <a:latin typeface="Times New Roman" pitchFamily="18" charset="0"/>
              </a:rPr>
              <a:t>(Starfield B, 2002)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539552" y="908720"/>
            <a:ext cx="7918450" cy="5622245"/>
          </a:xfrm>
          <a:prstGeom prst="rect">
            <a:avLst/>
          </a:prstGeom>
          <a:noFill/>
          <a:ln w="9525">
            <a:noFill/>
            <a:miter lim="800000"/>
            <a:headEnd type="none" w="sm" len="sm"/>
            <a:tailEnd type="none" w="sm" len="sm"/>
          </a:ln>
          <a:effectLst/>
        </p:spPr>
        <p:txBody>
          <a:bodyPr>
            <a:spAutoFit/>
          </a:bodyPr>
          <a:lstStyle/>
          <a:p>
            <a:pPr marL="482600" indent="-482600">
              <a:lnSpc>
                <a:spcPct val="200000"/>
              </a:lnSpc>
              <a:spcBef>
                <a:spcPct val="65000"/>
              </a:spcBef>
              <a:buFont typeface="Wingdings" pitchFamily="2" charset="2"/>
              <a:buAutoNum type="romanUcPeriod"/>
            </a:pPr>
            <a:r>
              <a:rPr lang="pt-BR" b="0" dirty="0">
                <a:latin typeface="+mn-lt"/>
              </a:rPr>
              <a:t>papel resolutivo: resolver a grande maioria dos problemas de saúde da população</a:t>
            </a:r>
          </a:p>
          <a:p>
            <a:pPr marL="482600" indent="-482600">
              <a:lnSpc>
                <a:spcPct val="200000"/>
              </a:lnSpc>
              <a:spcBef>
                <a:spcPct val="65000"/>
              </a:spcBef>
              <a:buFont typeface="Wingdings" pitchFamily="2" charset="2"/>
              <a:buAutoNum type="romanUcPeriod"/>
            </a:pPr>
            <a:r>
              <a:rPr lang="pt-BR" b="0" dirty="0">
                <a:latin typeface="+mn-lt"/>
              </a:rPr>
              <a:t>papel organizador: como centro de comunicação , organiza os fluxos entre os pontos de atenção</a:t>
            </a:r>
          </a:p>
          <a:p>
            <a:pPr marL="482600" indent="-482600">
              <a:lnSpc>
                <a:spcPct val="200000"/>
              </a:lnSpc>
              <a:spcBef>
                <a:spcPct val="65000"/>
              </a:spcBef>
              <a:buFont typeface="Wingdings" pitchFamily="2" charset="2"/>
              <a:buAutoNum type="romanUcPeriod"/>
            </a:pPr>
            <a:r>
              <a:rPr lang="pt-BR" b="0" dirty="0">
                <a:latin typeface="+mn-lt"/>
              </a:rPr>
              <a:t>responsabilização: co-responsabilizar-se pela saúde dos cidadãos.</a:t>
            </a:r>
          </a:p>
        </p:txBody>
      </p:sp>
      <p:sp>
        <p:nvSpPr>
          <p:cNvPr id="83975" name="Text Box 7"/>
          <p:cNvSpPr txBox="1">
            <a:spLocks noChangeArrowheads="1"/>
          </p:cNvSpPr>
          <p:nvPr/>
        </p:nvSpPr>
        <p:spPr bwMode="auto">
          <a:xfrm>
            <a:off x="539552" y="404664"/>
            <a:ext cx="8135937" cy="457200"/>
          </a:xfrm>
          <a:prstGeom prst="rect">
            <a:avLst/>
          </a:prstGeom>
          <a:noFill/>
          <a:ln w="9525">
            <a:noFill/>
            <a:miter lim="800000"/>
            <a:headEnd/>
            <a:tailEnd/>
          </a:ln>
          <a:effectLst/>
        </p:spPr>
        <p:txBody>
          <a:bodyPr>
            <a:spAutoFit/>
          </a:bodyPr>
          <a:lstStyle/>
          <a:p>
            <a:pPr algn="ctr">
              <a:spcBef>
                <a:spcPct val="50000"/>
              </a:spcBef>
            </a:pPr>
            <a:r>
              <a:rPr lang="pt-BR" dirty="0">
                <a:latin typeface="+mj-lt"/>
              </a:rPr>
              <a:t>Funções essenciais da APS</a:t>
            </a:r>
          </a:p>
        </p:txBody>
      </p:sp>
      <p:sp>
        <p:nvSpPr>
          <p:cNvPr id="83976" name="Rectangle 8"/>
          <p:cNvSpPr>
            <a:spLocks noChangeArrowheads="1"/>
          </p:cNvSpPr>
          <p:nvPr/>
        </p:nvSpPr>
        <p:spPr bwMode="auto">
          <a:xfrm>
            <a:off x="7175500" y="6453188"/>
            <a:ext cx="1141413" cy="244475"/>
          </a:xfrm>
          <a:prstGeom prst="rect">
            <a:avLst/>
          </a:prstGeom>
          <a:noFill/>
          <a:ln w="9525">
            <a:noFill/>
            <a:miter lim="800000"/>
            <a:headEnd/>
            <a:tailEnd/>
          </a:ln>
          <a:effectLst/>
        </p:spPr>
        <p:txBody>
          <a:bodyPr wrap="none">
            <a:spAutoFit/>
          </a:bodyPr>
          <a:lstStyle/>
          <a:p>
            <a:r>
              <a:rPr lang="pt-BR" sz="1000" b="0">
                <a:solidFill>
                  <a:schemeClr val="bg2"/>
                </a:solidFill>
                <a:latin typeface="Times New Roman" pitchFamily="18" charset="0"/>
              </a:rPr>
              <a:t>(Starfield B,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dissolve">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dissolve">
                                      <p:cBhvr>
                                        <p:cTn id="12" dur="500"/>
                                        <p:tgtEl>
                                          <p:spTgt spid="83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dissolve">
                                      <p:cBhvr>
                                        <p:cTn id="17" dur="5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476672"/>
            <a:ext cx="8136904" cy="461665"/>
          </a:xfrm>
          <a:prstGeom prst="rect">
            <a:avLst/>
          </a:prstGeom>
          <a:noFill/>
        </p:spPr>
        <p:txBody>
          <a:bodyPr wrap="square" rtlCol="0">
            <a:spAutoFit/>
          </a:bodyPr>
          <a:lstStyle/>
          <a:p>
            <a:r>
              <a:rPr lang="pt-BR" dirty="0" smtClean="0">
                <a:latin typeface="+mn-lt"/>
              </a:rPr>
              <a:t>Unidades básicas de saúde tradicionais (UBS)</a:t>
            </a:r>
            <a:endParaRPr lang="pt-BR" dirty="0">
              <a:latin typeface="+mn-lt"/>
            </a:endParaRPr>
          </a:p>
        </p:txBody>
      </p:sp>
      <p:pic>
        <p:nvPicPr>
          <p:cNvPr id="1026" name="Picture 2"/>
          <p:cNvPicPr>
            <a:picLocks noChangeAspect="1" noChangeArrowheads="1"/>
          </p:cNvPicPr>
          <p:nvPr/>
        </p:nvPicPr>
        <p:blipFill>
          <a:blip r:embed="rId2" cstate="print"/>
          <a:srcRect/>
          <a:stretch>
            <a:fillRect/>
          </a:stretch>
        </p:blipFill>
        <p:spPr bwMode="auto">
          <a:xfrm>
            <a:off x="35496" y="908720"/>
            <a:ext cx="5184576" cy="4752528"/>
          </a:xfrm>
          <a:prstGeom prst="rect">
            <a:avLst/>
          </a:prstGeom>
          <a:noFill/>
          <a:ln w="9525">
            <a:noFill/>
            <a:miter lim="800000"/>
            <a:headEnd/>
            <a:tailEnd/>
          </a:ln>
          <a:effectLst/>
        </p:spPr>
      </p:pic>
      <p:sp>
        <p:nvSpPr>
          <p:cNvPr id="4" name="CaixaDeTexto 3"/>
          <p:cNvSpPr txBox="1"/>
          <p:nvPr/>
        </p:nvSpPr>
        <p:spPr>
          <a:xfrm>
            <a:off x="5220072" y="4710043"/>
            <a:ext cx="3923928" cy="1815882"/>
          </a:xfrm>
          <a:prstGeom prst="rect">
            <a:avLst/>
          </a:prstGeom>
          <a:noFill/>
        </p:spPr>
        <p:txBody>
          <a:bodyPr wrap="square" rtlCol="0">
            <a:spAutoFit/>
          </a:bodyPr>
          <a:lstStyle/>
          <a:p>
            <a:r>
              <a:rPr lang="pt-BR" sz="1400" dirty="0" smtClean="0">
                <a:latin typeface="+mn-lt"/>
              </a:rPr>
              <a:t>Assistência médica em</a:t>
            </a:r>
            <a:r>
              <a:rPr lang="pt-BR" sz="1400" b="0" dirty="0" smtClean="0">
                <a:latin typeface="+mn-lt"/>
              </a:rPr>
              <a:t>:</a:t>
            </a:r>
          </a:p>
          <a:p>
            <a:pPr>
              <a:buFont typeface="Wingdings" pitchFamily="2" charset="2"/>
              <a:buChar char="ü"/>
            </a:pPr>
            <a:r>
              <a:rPr lang="pt-BR" sz="1400" b="0" dirty="0" smtClean="0">
                <a:latin typeface="+mn-lt"/>
              </a:rPr>
              <a:t>Pediatria</a:t>
            </a:r>
          </a:p>
          <a:p>
            <a:pPr>
              <a:buFont typeface="Wingdings" pitchFamily="2" charset="2"/>
              <a:buChar char="ü"/>
            </a:pPr>
            <a:r>
              <a:rPr lang="pt-BR" sz="1400" b="0" dirty="0" smtClean="0">
                <a:latin typeface="+mn-lt"/>
              </a:rPr>
              <a:t>Clínica Médica</a:t>
            </a:r>
          </a:p>
          <a:p>
            <a:pPr>
              <a:buFont typeface="Wingdings" pitchFamily="2" charset="2"/>
              <a:buChar char="ü"/>
            </a:pPr>
            <a:r>
              <a:rPr lang="pt-BR" sz="1400" b="0" dirty="0" smtClean="0">
                <a:latin typeface="+mn-lt"/>
              </a:rPr>
              <a:t>Ginecologia/Obstetrícia</a:t>
            </a:r>
          </a:p>
          <a:p>
            <a:r>
              <a:rPr lang="pt-BR" sz="1400" b="0" dirty="0" smtClean="0">
                <a:latin typeface="+mn-lt"/>
              </a:rPr>
              <a:t>Enfermagem</a:t>
            </a:r>
          </a:p>
          <a:p>
            <a:r>
              <a:rPr lang="pt-BR" sz="1400" b="0" dirty="0" smtClean="0">
                <a:latin typeface="+mn-lt"/>
              </a:rPr>
              <a:t>Odontologia</a:t>
            </a:r>
          </a:p>
          <a:p>
            <a:r>
              <a:rPr lang="pt-BR" sz="1400" b="0" dirty="0" smtClean="0">
                <a:latin typeface="+mn-lt"/>
              </a:rPr>
              <a:t>Farmácia</a:t>
            </a:r>
          </a:p>
          <a:p>
            <a:pPr>
              <a:buFont typeface="Arial" pitchFamily="34" charset="0"/>
              <a:buChar char="•"/>
            </a:pPr>
            <a:r>
              <a:rPr lang="pt-BR" sz="1400" b="0" dirty="0" smtClean="0">
                <a:latin typeface="+mn-lt"/>
              </a:rPr>
              <a:t>Território: 18000 – 20000 pessoas.</a:t>
            </a:r>
            <a:endParaRPr lang="pt-BR" sz="1400" b="0" dirty="0">
              <a:latin typeface="+mn-lt"/>
            </a:endParaRPr>
          </a:p>
        </p:txBody>
      </p:sp>
      <p:pic>
        <p:nvPicPr>
          <p:cNvPr id="1027" name="Picture 3"/>
          <p:cNvPicPr>
            <a:picLocks noChangeAspect="1" noChangeArrowheads="1"/>
          </p:cNvPicPr>
          <p:nvPr/>
        </p:nvPicPr>
        <p:blipFill>
          <a:blip r:embed="rId3" cstate="print"/>
          <a:srcRect/>
          <a:stretch>
            <a:fillRect/>
          </a:stretch>
        </p:blipFill>
        <p:spPr bwMode="auto">
          <a:xfrm>
            <a:off x="5220072" y="908720"/>
            <a:ext cx="3851920" cy="3817813"/>
          </a:xfrm>
          <a:prstGeom prst="rect">
            <a:avLst/>
          </a:prstGeom>
          <a:noFill/>
          <a:ln w="9525">
            <a:noFill/>
            <a:miter lim="800000"/>
            <a:headEnd/>
            <a:tailEnd/>
          </a:ln>
          <a:effectLst/>
        </p:spPr>
      </p:pic>
      <p:sp>
        <p:nvSpPr>
          <p:cNvPr id="6" name="CaixaDeTexto 5"/>
          <p:cNvSpPr txBox="1"/>
          <p:nvPr/>
        </p:nvSpPr>
        <p:spPr>
          <a:xfrm>
            <a:off x="251520" y="5733256"/>
            <a:ext cx="4968552" cy="707886"/>
          </a:xfrm>
          <a:prstGeom prst="rect">
            <a:avLst/>
          </a:prstGeom>
          <a:noFill/>
        </p:spPr>
        <p:txBody>
          <a:bodyPr wrap="square" rtlCol="0">
            <a:spAutoFit/>
          </a:bodyPr>
          <a:lstStyle/>
          <a:p>
            <a:r>
              <a:rPr lang="pt-BR" sz="2000" b="0" dirty="0" smtClean="0">
                <a:latin typeface="+mn-lt"/>
              </a:rPr>
              <a:t>Modelo misto: Agentes comunitários de saúde (ACS)</a:t>
            </a:r>
            <a:endParaRPr lang="pt-BR" sz="2000" b="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332656"/>
            <a:ext cx="7632848" cy="523220"/>
          </a:xfrm>
          <a:prstGeom prst="rect">
            <a:avLst/>
          </a:prstGeom>
          <a:noFill/>
        </p:spPr>
        <p:txBody>
          <a:bodyPr wrap="square" rtlCol="0">
            <a:spAutoFit/>
          </a:bodyPr>
          <a:lstStyle/>
          <a:p>
            <a:pPr algn="ctr"/>
            <a:r>
              <a:rPr lang="pt-BR" sz="2800" dirty="0" smtClean="0">
                <a:latin typeface="+mn-lt"/>
              </a:rPr>
              <a:t>Unidades de Saúde da Família</a:t>
            </a:r>
            <a:endParaRPr lang="pt-BR" sz="2800" dirty="0">
              <a:latin typeface="+mn-lt"/>
            </a:endParaRPr>
          </a:p>
        </p:txBody>
      </p:sp>
      <p:pic>
        <p:nvPicPr>
          <p:cNvPr id="2051" name="Picture 3"/>
          <p:cNvPicPr>
            <a:picLocks noChangeAspect="1" noChangeArrowheads="1"/>
          </p:cNvPicPr>
          <p:nvPr/>
        </p:nvPicPr>
        <p:blipFill>
          <a:blip r:embed="rId2" cstate="print"/>
          <a:srcRect/>
          <a:stretch>
            <a:fillRect/>
          </a:stretch>
        </p:blipFill>
        <p:spPr bwMode="auto">
          <a:xfrm>
            <a:off x="539552" y="908720"/>
            <a:ext cx="5905500" cy="39338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6444208" y="908720"/>
            <a:ext cx="2448272" cy="2160240"/>
          </a:xfrm>
          <a:prstGeom prst="rect">
            <a:avLst/>
          </a:prstGeom>
          <a:noFill/>
          <a:ln w="9525">
            <a:noFill/>
            <a:miter lim="800000"/>
            <a:headEnd/>
            <a:tailEnd/>
          </a:ln>
          <a:effectLst/>
        </p:spPr>
      </p:pic>
      <p:sp>
        <p:nvSpPr>
          <p:cNvPr id="6" name="CaixaDeTexto 5"/>
          <p:cNvSpPr txBox="1"/>
          <p:nvPr/>
        </p:nvSpPr>
        <p:spPr>
          <a:xfrm>
            <a:off x="467544" y="4941168"/>
            <a:ext cx="8280920" cy="1150571"/>
          </a:xfrm>
          <a:prstGeom prst="rect">
            <a:avLst/>
          </a:prstGeom>
          <a:noFill/>
        </p:spPr>
        <p:txBody>
          <a:bodyPr wrap="square" rtlCol="0">
            <a:spAutoFit/>
          </a:bodyPr>
          <a:lstStyle/>
          <a:p>
            <a:pPr>
              <a:lnSpc>
                <a:spcPct val="150000"/>
              </a:lnSpc>
            </a:pPr>
            <a:r>
              <a:rPr lang="pt-BR" sz="1600" dirty="0" smtClean="0">
                <a:latin typeface="+mn-lt"/>
              </a:rPr>
              <a:t>Composição: </a:t>
            </a:r>
            <a:r>
              <a:rPr lang="pt-BR" sz="1600" b="0" dirty="0" smtClean="0">
                <a:latin typeface="+mn-lt"/>
              </a:rPr>
              <a:t>Médico de família, enfermeiro,  2 técnicos de enfermagem, 4-6 ACS, </a:t>
            </a:r>
            <a:r>
              <a:rPr lang="pt-BR" sz="1600" b="0" dirty="0" err="1" smtClean="0">
                <a:latin typeface="+mn-lt"/>
              </a:rPr>
              <a:t>odontólogo</a:t>
            </a:r>
            <a:r>
              <a:rPr lang="pt-BR" sz="1600" b="0" dirty="0" smtClean="0">
                <a:latin typeface="+mn-lt"/>
              </a:rPr>
              <a:t>, auxiliar de odontologia.  Área de abrangência (pop. </a:t>
            </a:r>
            <a:r>
              <a:rPr lang="pt-BR" sz="1600" b="0" dirty="0" err="1" smtClean="0">
                <a:latin typeface="+mn-lt"/>
              </a:rPr>
              <a:t>adscrita</a:t>
            </a:r>
            <a:r>
              <a:rPr lang="pt-BR" sz="1600" b="0" dirty="0" smtClean="0">
                <a:latin typeface="+mn-lt"/>
              </a:rPr>
              <a:t>: 2000 – 4000 pessoas ou 500 a 1000 famílias)</a:t>
            </a:r>
            <a:endParaRPr lang="pt-BR" sz="1600" b="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427311"/>
            <a:ext cx="8712968" cy="769441"/>
          </a:xfrm>
          <a:prstGeom prst="rect">
            <a:avLst/>
          </a:prstGeom>
          <a:noFill/>
        </p:spPr>
        <p:txBody>
          <a:bodyPr wrap="square" rtlCol="0">
            <a:spAutoFit/>
          </a:bodyPr>
          <a:lstStyle/>
          <a:p>
            <a:pPr algn="ctr"/>
            <a:r>
              <a:rPr lang="pt-BR" sz="2200" dirty="0" smtClean="0">
                <a:latin typeface="+mn-lt"/>
              </a:rPr>
              <a:t>Unidades de  Pronto-atendimento (não referenciado)</a:t>
            </a:r>
          </a:p>
          <a:p>
            <a:pPr algn="ctr"/>
            <a:endParaRPr lang="pt-BR" sz="2200" dirty="0">
              <a:latin typeface="+mn-lt"/>
            </a:endParaRPr>
          </a:p>
        </p:txBody>
      </p:sp>
      <p:pic>
        <p:nvPicPr>
          <p:cNvPr id="4100" name="Picture 4"/>
          <p:cNvPicPr>
            <a:picLocks noChangeAspect="1" noChangeArrowheads="1"/>
          </p:cNvPicPr>
          <p:nvPr/>
        </p:nvPicPr>
        <p:blipFill>
          <a:blip r:embed="rId2" cstate="print"/>
          <a:srcRect/>
          <a:stretch>
            <a:fillRect/>
          </a:stretch>
        </p:blipFill>
        <p:spPr bwMode="auto">
          <a:xfrm>
            <a:off x="395536" y="836712"/>
            <a:ext cx="8388424" cy="5616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7544" y="548680"/>
            <a:ext cx="8280400" cy="1015663"/>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APS</a:t>
            </a:r>
          </a:p>
          <a:p>
            <a:pPr algn="ctr">
              <a:spcBef>
                <a:spcPct val="50000"/>
              </a:spcBef>
            </a:pPr>
            <a:r>
              <a:rPr lang="pt-BR" dirty="0" smtClean="0">
                <a:latin typeface="+mn-lt"/>
              </a:rPr>
              <a:t>Dificuldades/desafios</a:t>
            </a:r>
            <a:endParaRPr lang="pt-BR" dirty="0">
              <a:latin typeface="+mn-lt"/>
            </a:endParaRPr>
          </a:p>
        </p:txBody>
      </p:sp>
      <p:sp>
        <p:nvSpPr>
          <p:cNvPr id="3" name="Text Box 2"/>
          <p:cNvSpPr txBox="1">
            <a:spLocks noChangeArrowheads="1"/>
          </p:cNvSpPr>
          <p:nvPr/>
        </p:nvSpPr>
        <p:spPr bwMode="auto">
          <a:xfrm>
            <a:off x="323528" y="1712997"/>
            <a:ext cx="8352532" cy="4594335"/>
          </a:xfrm>
          <a:prstGeom prst="rect">
            <a:avLst/>
          </a:prstGeom>
          <a:noFill/>
          <a:ln w="9525">
            <a:noFill/>
            <a:miter lim="800000"/>
            <a:headEnd type="none" w="sm" len="sm"/>
            <a:tailEnd type="none" w="sm" len="sm"/>
          </a:ln>
          <a:effectLst/>
        </p:spPr>
        <p:txBody>
          <a:bodyPr wrap="square">
            <a:spAutoFit/>
          </a:bodyPr>
          <a:lstStyle/>
          <a:p>
            <a:pPr algn="just">
              <a:lnSpc>
                <a:spcPct val="150000"/>
              </a:lnSpc>
              <a:spcBef>
                <a:spcPct val="50000"/>
              </a:spcBef>
              <a:buFont typeface="Wingdings" pitchFamily="2" charset="2"/>
              <a:buChar char="ü"/>
            </a:pPr>
            <a:r>
              <a:rPr lang="pt-BR" sz="2200" b="0" dirty="0" smtClean="0">
                <a:solidFill>
                  <a:srgbClr val="000000"/>
                </a:solidFill>
                <a:latin typeface="+mn-lt"/>
              </a:rPr>
              <a:t> Subfinanciamento</a:t>
            </a:r>
          </a:p>
          <a:p>
            <a:pPr algn="just">
              <a:lnSpc>
                <a:spcPct val="150000"/>
              </a:lnSpc>
              <a:spcBef>
                <a:spcPct val="50000"/>
              </a:spcBef>
              <a:buFont typeface="Wingdings" pitchFamily="2" charset="2"/>
              <a:buChar char="ü"/>
            </a:pPr>
            <a:r>
              <a:rPr lang="pt-BR" sz="2200" b="0" dirty="0" smtClean="0">
                <a:solidFill>
                  <a:srgbClr val="000000"/>
                </a:solidFill>
                <a:latin typeface="+mn-lt"/>
              </a:rPr>
              <a:t> Pouca valorização e reconhecimento dos profissionais</a:t>
            </a:r>
          </a:p>
          <a:p>
            <a:pPr algn="just">
              <a:lnSpc>
                <a:spcPct val="150000"/>
              </a:lnSpc>
              <a:spcBef>
                <a:spcPct val="50000"/>
              </a:spcBef>
              <a:buFont typeface="Wingdings" pitchFamily="2" charset="2"/>
              <a:buChar char="ü"/>
            </a:pPr>
            <a:r>
              <a:rPr lang="pt-BR" sz="2200" b="0" dirty="0" smtClean="0">
                <a:solidFill>
                  <a:srgbClr val="000000"/>
                </a:solidFill>
                <a:latin typeface="+mn-lt"/>
              </a:rPr>
              <a:t> Infraestrutura deficiente</a:t>
            </a:r>
          </a:p>
          <a:p>
            <a:pPr algn="just">
              <a:lnSpc>
                <a:spcPct val="150000"/>
              </a:lnSpc>
              <a:spcBef>
                <a:spcPct val="50000"/>
              </a:spcBef>
              <a:buFont typeface="Wingdings" pitchFamily="2" charset="2"/>
              <a:buChar char="ü"/>
            </a:pPr>
            <a:r>
              <a:rPr lang="pt-BR" sz="2200" b="0" dirty="0" smtClean="0">
                <a:solidFill>
                  <a:srgbClr val="000000"/>
                </a:solidFill>
                <a:latin typeface="+mn-lt"/>
              </a:rPr>
              <a:t> Descrédito pela população </a:t>
            </a:r>
          </a:p>
          <a:p>
            <a:pPr algn="just">
              <a:lnSpc>
                <a:spcPct val="150000"/>
              </a:lnSpc>
              <a:spcBef>
                <a:spcPct val="50000"/>
              </a:spcBef>
              <a:buFont typeface="Wingdings" pitchFamily="2" charset="2"/>
              <a:buChar char="ü"/>
            </a:pPr>
            <a:r>
              <a:rPr lang="pt-BR" sz="2200" b="0" dirty="0" smtClean="0">
                <a:solidFill>
                  <a:srgbClr val="000000"/>
                </a:solidFill>
                <a:latin typeface="+mn-lt"/>
              </a:rPr>
              <a:t> Cultura da assistência às condições agudas</a:t>
            </a:r>
          </a:p>
          <a:p>
            <a:pPr algn="just">
              <a:lnSpc>
                <a:spcPct val="150000"/>
              </a:lnSpc>
              <a:spcBef>
                <a:spcPct val="50000"/>
              </a:spcBef>
              <a:buFont typeface="Wingdings" pitchFamily="2" charset="2"/>
              <a:buChar char="ü"/>
            </a:pPr>
            <a:r>
              <a:rPr lang="pt-BR" sz="2200" b="0" dirty="0" smtClean="0">
                <a:solidFill>
                  <a:srgbClr val="000000"/>
                </a:solidFill>
                <a:latin typeface="+mn-lt"/>
              </a:rPr>
              <a:t> Falta de articulação com outros níveis hierárquicos </a:t>
            </a:r>
          </a:p>
          <a:p>
            <a:pPr algn="just">
              <a:lnSpc>
                <a:spcPct val="150000"/>
              </a:lnSpc>
              <a:spcBef>
                <a:spcPct val="50000"/>
              </a:spcBef>
              <a:buFont typeface="Wingdings" pitchFamily="2" charset="2"/>
              <a:buChar char="ü"/>
            </a:pPr>
            <a:endParaRPr lang="pt-BR" sz="2200" b="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73075" y="476672"/>
            <a:ext cx="8202613" cy="461665"/>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lgn="ctr">
              <a:spcBef>
                <a:spcPct val="50000"/>
              </a:spcBef>
            </a:pPr>
            <a:r>
              <a:rPr lang="pt-BR" dirty="0">
                <a:latin typeface="+mn-lt"/>
              </a:rPr>
              <a:t>Formas de organização </a:t>
            </a:r>
            <a:r>
              <a:rPr lang="pt-BR" dirty="0" smtClean="0">
                <a:latin typeface="+mn-lt"/>
              </a:rPr>
              <a:t>do sistema </a:t>
            </a:r>
            <a:r>
              <a:rPr lang="pt-BR" dirty="0">
                <a:latin typeface="+mn-lt"/>
              </a:rPr>
              <a:t>de </a:t>
            </a:r>
            <a:r>
              <a:rPr lang="pt-BR" dirty="0" smtClean="0">
                <a:latin typeface="+mn-lt"/>
              </a:rPr>
              <a:t>saúde</a:t>
            </a:r>
            <a:endParaRPr lang="pt-BR" dirty="0">
              <a:latin typeface="+mn-lt"/>
            </a:endParaRPr>
          </a:p>
        </p:txBody>
      </p:sp>
      <p:sp>
        <p:nvSpPr>
          <p:cNvPr id="84997" name="Text Box 5"/>
          <p:cNvSpPr txBox="1">
            <a:spLocks noChangeArrowheads="1"/>
          </p:cNvSpPr>
          <p:nvPr/>
        </p:nvSpPr>
        <p:spPr bwMode="auto">
          <a:xfrm>
            <a:off x="3995936" y="1568981"/>
            <a:ext cx="4536504" cy="4524315"/>
          </a:xfrm>
          <a:prstGeom prst="rect">
            <a:avLst/>
          </a:prstGeom>
          <a:noFill/>
          <a:ln w="9525">
            <a:noFill/>
            <a:miter lim="800000"/>
            <a:headEnd type="none" w="sm" len="sm"/>
            <a:tailEnd type="none" w="sm" len="sm"/>
          </a:ln>
          <a:effectLst/>
        </p:spPr>
        <p:txBody>
          <a:bodyPr wrap="square">
            <a:spAutoFit/>
          </a:bodyPr>
          <a:lstStyle/>
          <a:p>
            <a:pPr marL="457200" indent="-457200">
              <a:lnSpc>
                <a:spcPct val="150000"/>
              </a:lnSpc>
              <a:spcBef>
                <a:spcPct val="50000"/>
              </a:spcBef>
            </a:pPr>
            <a:r>
              <a:rPr lang="pt-BR" sz="1800" u="sng" dirty="0" smtClean="0">
                <a:latin typeface="Verdana" pitchFamily="34" charset="0"/>
              </a:rPr>
              <a:t>Atenção secundária:</a:t>
            </a:r>
          </a:p>
          <a:p>
            <a:pPr marL="457200" indent="-457200">
              <a:lnSpc>
                <a:spcPct val="150000"/>
              </a:lnSpc>
              <a:spcBef>
                <a:spcPct val="50000"/>
              </a:spcBef>
              <a:buFont typeface="+mj-lt"/>
              <a:buAutoNum type="arabicPeriod"/>
            </a:pPr>
            <a:r>
              <a:rPr lang="pt-BR" sz="1800" b="0" dirty="0" smtClean="0">
                <a:latin typeface="Verdana" pitchFamily="34" charset="0"/>
              </a:rPr>
              <a:t> Unidades Descentralizadas de especialidades;</a:t>
            </a:r>
          </a:p>
          <a:p>
            <a:pPr marL="457200" indent="-457200">
              <a:lnSpc>
                <a:spcPct val="150000"/>
              </a:lnSpc>
              <a:spcBef>
                <a:spcPct val="50000"/>
              </a:spcBef>
              <a:buFont typeface="+mj-lt"/>
              <a:buAutoNum type="arabicPeriod"/>
            </a:pPr>
            <a:r>
              <a:rPr lang="pt-BR" sz="1800" b="0" dirty="0" smtClean="0">
                <a:latin typeface="Verdana" pitchFamily="34" charset="0"/>
              </a:rPr>
              <a:t>Unidades centralizadas de especialidades;</a:t>
            </a:r>
          </a:p>
          <a:p>
            <a:pPr marL="457200" indent="-457200">
              <a:lnSpc>
                <a:spcPct val="150000"/>
              </a:lnSpc>
              <a:spcBef>
                <a:spcPct val="50000"/>
              </a:spcBef>
              <a:buFont typeface="+mj-lt"/>
              <a:buAutoNum type="arabicPeriod"/>
            </a:pPr>
            <a:r>
              <a:rPr lang="pt-BR" sz="1800" b="0" dirty="0" smtClean="0">
                <a:latin typeface="Verdana" pitchFamily="34" charset="0"/>
              </a:rPr>
              <a:t>Hospitais de baixa e média complexidade;</a:t>
            </a:r>
          </a:p>
          <a:p>
            <a:pPr marL="457200" indent="-457200">
              <a:lnSpc>
                <a:spcPct val="150000"/>
              </a:lnSpc>
              <a:spcBef>
                <a:spcPct val="50000"/>
              </a:spcBef>
              <a:buFont typeface="+mj-lt"/>
              <a:buAutoNum type="arabicPeriod"/>
            </a:pPr>
            <a:r>
              <a:rPr lang="pt-BR" sz="1800" b="0" dirty="0" smtClean="0">
                <a:latin typeface="Verdana" pitchFamily="34" charset="0"/>
              </a:rPr>
              <a:t>Hospital-dia</a:t>
            </a:r>
          </a:p>
          <a:p>
            <a:pPr marL="457200" indent="-457200">
              <a:lnSpc>
                <a:spcPct val="150000"/>
              </a:lnSpc>
              <a:spcBef>
                <a:spcPct val="50000"/>
              </a:spcBef>
              <a:buFont typeface="+mj-lt"/>
              <a:buAutoNum type="arabicPeriod"/>
            </a:pPr>
            <a:r>
              <a:rPr lang="pt-BR" sz="1800" b="0" dirty="0" smtClean="0">
                <a:latin typeface="Verdana" pitchFamily="34" charset="0"/>
              </a:rPr>
              <a:t>Prontos-socorros de referência</a:t>
            </a:r>
            <a:endParaRPr lang="pt-BR" sz="1800" b="0" dirty="0">
              <a:latin typeface="Verdana" pitchFamily="34" charset="0"/>
            </a:endParaRPr>
          </a:p>
        </p:txBody>
      </p:sp>
      <p:grpSp>
        <p:nvGrpSpPr>
          <p:cNvPr id="2" name="Group 7"/>
          <p:cNvGrpSpPr>
            <a:grpSpLocks/>
          </p:cNvGrpSpPr>
          <p:nvPr/>
        </p:nvGrpSpPr>
        <p:grpSpPr bwMode="auto">
          <a:xfrm>
            <a:off x="685800" y="1700808"/>
            <a:ext cx="2505075" cy="3124200"/>
            <a:chOff x="432" y="2112"/>
            <a:chExt cx="1578" cy="1968"/>
          </a:xfrm>
        </p:grpSpPr>
        <p:grpSp>
          <p:nvGrpSpPr>
            <p:cNvPr id="3" name="Group 8"/>
            <p:cNvGrpSpPr>
              <a:grpSpLocks/>
            </p:cNvGrpSpPr>
            <p:nvPr/>
          </p:nvGrpSpPr>
          <p:grpSpPr bwMode="auto">
            <a:xfrm>
              <a:off x="432" y="2112"/>
              <a:ext cx="1578" cy="1752"/>
              <a:chOff x="432" y="2208"/>
              <a:chExt cx="1578" cy="1752"/>
            </a:xfrm>
          </p:grpSpPr>
          <p:sp>
            <p:nvSpPr>
              <p:cNvPr id="85001" name="AutoShape 9"/>
              <p:cNvSpPr>
                <a:spLocks noChangeArrowheads="1"/>
              </p:cNvSpPr>
              <p:nvPr/>
            </p:nvSpPr>
            <p:spPr bwMode="auto">
              <a:xfrm>
                <a:off x="432" y="2208"/>
                <a:ext cx="1578" cy="1752"/>
              </a:xfrm>
              <a:prstGeom prst="triangle">
                <a:avLst>
                  <a:gd name="adj" fmla="val 50000"/>
                </a:avLst>
              </a:prstGeom>
              <a:gradFill rotWithShape="0">
                <a:gsLst>
                  <a:gs pos="0">
                    <a:srgbClr val="3399FF"/>
                  </a:gs>
                  <a:gs pos="50000">
                    <a:srgbClr val="66CCFF"/>
                  </a:gs>
                  <a:gs pos="100000">
                    <a:srgbClr val="3399FF"/>
                  </a:gs>
                </a:gsLst>
                <a:lin ang="0" scaled="1"/>
              </a:gradFill>
              <a:ln w="19050" cap="sq">
                <a:solidFill>
                  <a:srgbClr val="000099"/>
                </a:solidFill>
                <a:miter lim="800000"/>
                <a:headEnd/>
                <a:tailEnd/>
              </a:ln>
              <a:effectLst/>
            </p:spPr>
            <p:txBody>
              <a:bodyPr wrap="none" anchor="ctr"/>
              <a:lstStyle/>
              <a:p>
                <a:endParaRPr lang="pt-BR"/>
              </a:p>
            </p:txBody>
          </p:sp>
          <p:sp>
            <p:nvSpPr>
              <p:cNvPr id="85002" name="Line 10"/>
              <p:cNvSpPr>
                <a:spLocks noChangeShapeType="1"/>
              </p:cNvSpPr>
              <p:nvPr/>
            </p:nvSpPr>
            <p:spPr bwMode="auto">
              <a:xfrm>
                <a:off x="835" y="3075"/>
                <a:ext cx="775" cy="0"/>
              </a:xfrm>
              <a:prstGeom prst="line">
                <a:avLst/>
              </a:prstGeom>
              <a:noFill/>
              <a:ln w="19050" cap="sq">
                <a:solidFill>
                  <a:srgbClr val="000099"/>
                </a:solidFill>
                <a:round/>
                <a:headEnd/>
                <a:tailEnd/>
              </a:ln>
              <a:effectLst/>
            </p:spPr>
            <p:txBody>
              <a:bodyPr wrap="none" anchor="ctr"/>
              <a:lstStyle/>
              <a:p>
                <a:endParaRPr lang="pt-BR"/>
              </a:p>
            </p:txBody>
          </p:sp>
          <p:sp>
            <p:nvSpPr>
              <p:cNvPr id="85003" name="Line 11"/>
              <p:cNvSpPr>
                <a:spLocks noChangeShapeType="1"/>
              </p:cNvSpPr>
              <p:nvPr/>
            </p:nvSpPr>
            <p:spPr bwMode="auto">
              <a:xfrm>
                <a:off x="635" y="3512"/>
                <a:ext cx="1166" cy="0"/>
              </a:xfrm>
              <a:prstGeom prst="line">
                <a:avLst/>
              </a:prstGeom>
              <a:noFill/>
              <a:ln w="19050" cap="sq">
                <a:solidFill>
                  <a:srgbClr val="000099"/>
                </a:solidFill>
                <a:round/>
                <a:headEnd/>
                <a:tailEnd/>
              </a:ln>
              <a:effectLst/>
            </p:spPr>
            <p:txBody>
              <a:bodyPr wrap="none" anchor="ctr"/>
              <a:lstStyle/>
              <a:p>
                <a:endParaRPr lang="pt-BR"/>
              </a:p>
            </p:txBody>
          </p:sp>
        </p:grpSp>
        <p:sp>
          <p:nvSpPr>
            <p:cNvPr id="85004" name="Text Box 12"/>
            <p:cNvSpPr txBox="1">
              <a:spLocks noChangeArrowheads="1"/>
            </p:cNvSpPr>
            <p:nvPr/>
          </p:nvSpPr>
          <p:spPr bwMode="auto">
            <a:xfrm>
              <a:off x="882" y="2603"/>
              <a:ext cx="658"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Terciária</a:t>
              </a:r>
            </a:p>
          </p:txBody>
        </p:sp>
        <p:sp>
          <p:nvSpPr>
            <p:cNvPr id="85005" name="Text Box 13"/>
            <p:cNvSpPr txBox="1">
              <a:spLocks noChangeArrowheads="1"/>
            </p:cNvSpPr>
            <p:nvPr/>
          </p:nvSpPr>
          <p:spPr bwMode="auto">
            <a:xfrm>
              <a:off x="792" y="3092"/>
              <a:ext cx="841"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Secundária</a:t>
              </a:r>
            </a:p>
          </p:txBody>
        </p:sp>
        <p:sp>
          <p:nvSpPr>
            <p:cNvPr id="85006" name="Text Box 14"/>
            <p:cNvSpPr txBox="1">
              <a:spLocks noChangeArrowheads="1"/>
            </p:cNvSpPr>
            <p:nvPr/>
          </p:nvSpPr>
          <p:spPr bwMode="auto">
            <a:xfrm>
              <a:off x="793" y="3499"/>
              <a:ext cx="840"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Primária</a:t>
              </a:r>
            </a:p>
          </p:txBody>
        </p:sp>
        <p:sp>
          <p:nvSpPr>
            <p:cNvPr id="85007" name="Text Box 15"/>
            <p:cNvSpPr txBox="1">
              <a:spLocks noChangeArrowheads="1"/>
            </p:cNvSpPr>
            <p:nvPr/>
          </p:nvSpPr>
          <p:spPr bwMode="auto">
            <a:xfrm>
              <a:off x="432" y="3888"/>
              <a:ext cx="1555" cy="192"/>
            </a:xfrm>
            <a:prstGeom prst="rect">
              <a:avLst/>
            </a:prstGeom>
            <a:noFill/>
            <a:ln w="9525">
              <a:noFill/>
              <a:miter lim="800000"/>
              <a:headEnd/>
              <a:tailEnd/>
            </a:ln>
            <a:effectLst/>
          </p:spPr>
          <p:txBody>
            <a:bodyPr>
              <a:spAutoFit/>
            </a:bodyPr>
            <a:lstStyle/>
            <a:p>
              <a:pPr algn="ctr" eaLnBrk="0" hangingPunct="0">
                <a:spcBef>
                  <a:spcPct val="50000"/>
                </a:spcBef>
              </a:pPr>
              <a:r>
                <a:rPr lang="pt-BR" sz="1400">
                  <a:solidFill>
                    <a:srgbClr val="0066FF"/>
                  </a:solidFill>
                </a:rPr>
                <a:t>Organização Piramidal</a:t>
              </a:r>
            </a:p>
          </p:txBody>
        </p:sp>
      </p:grpSp>
      <p:sp>
        <p:nvSpPr>
          <p:cNvPr id="21" name="Seta para cima 20"/>
          <p:cNvSpPr/>
          <p:nvPr/>
        </p:nvSpPr>
        <p:spPr>
          <a:xfrm>
            <a:off x="1115616" y="1772816"/>
            <a:ext cx="216024" cy="26642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de seta reta 18"/>
          <p:cNvCxnSpPr/>
          <p:nvPr/>
        </p:nvCxnSpPr>
        <p:spPr>
          <a:xfrm flipH="1">
            <a:off x="2699792" y="2420888"/>
            <a:ext cx="136815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flipH="1">
            <a:off x="2771800" y="3356992"/>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ector de seta reta 25"/>
          <p:cNvCxnSpPr/>
          <p:nvPr/>
        </p:nvCxnSpPr>
        <p:spPr>
          <a:xfrm flipH="1" flipV="1">
            <a:off x="2771800" y="3573016"/>
            <a:ext cx="129614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ector de seta reta 30"/>
          <p:cNvCxnSpPr/>
          <p:nvPr/>
        </p:nvCxnSpPr>
        <p:spPr>
          <a:xfrm flipH="1" flipV="1">
            <a:off x="2843808" y="3645024"/>
            <a:ext cx="1224136"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flipH="1" flipV="1">
            <a:off x="2915816" y="4437112"/>
            <a:ext cx="1152128"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dissolve">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7">
                                            <p:txEl>
                                              <p:pRg st="1" end="1"/>
                                            </p:txEl>
                                          </p:spTgt>
                                        </p:tgtEl>
                                        <p:attrNameLst>
                                          <p:attrName>style.visibility</p:attrName>
                                        </p:attrNameLst>
                                      </p:cBhvr>
                                      <p:to>
                                        <p:strVal val="visible"/>
                                      </p:to>
                                    </p:set>
                                    <p:animEffect transition="in" filter="dissolve">
                                      <p:cBhvr>
                                        <p:cTn id="12" dur="500"/>
                                        <p:tgtEl>
                                          <p:spTgt spid="84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7">
                                            <p:txEl>
                                              <p:pRg st="2" end="2"/>
                                            </p:txEl>
                                          </p:spTgt>
                                        </p:tgtEl>
                                        <p:attrNameLst>
                                          <p:attrName>style.visibility</p:attrName>
                                        </p:attrNameLst>
                                      </p:cBhvr>
                                      <p:to>
                                        <p:strVal val="visible"/>
                                      </p:to>
                                    </p:set>
                                    <p:animEffect transition="in" filter="dissolve">
                                      <p:cBhvr>
                                        <p:cTn id="17" dur="500"/>
                                        <p:tgtEl>
                                          <p:spTgt spid="849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7">
                                            <p:txEl>
                                              <p:pRg st="3" end="3"/>
                                            </p:txEl>
                                          </p:spTgt>
                                        </p:tgtEl>
                                        <p:attrNameLst>
                                          <p:attrName>style.visibility</p:attrName>
                                        </p:attrNameLst>
                                      </p:cBhvr>
                                      <p:to>
                                        <p:strVal val="visible"/>
                                      </p:to>
                                    </p:set>
                                    <p:animEffect transition="in" filter="dissolve">
                                      <p:cBhvr>
                                        <p:cTn id="22" dur="500"/>
                                        <p:tgtEl>
                                          <p:spTgt spid="849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997">
                                            <p:txEl>
                                              <p:pRg st="4" end="4"/>
                                            </p:txEl>
                                          </p:spTgt>
                                        </p:tgtEl>
                                        <p:attrNameLst>
                                          <p:attrName>style.visibility</p:attrName>
                                        </p:attrNameLst>
                                      </p:cBhvr>
                                      <p:to>
                                        <p:strVal val="visible"/>
                                      </p:to>
                                    </p:set>
                                    <p:animEffect transition="in" filter="dissolve">
                                      <p:cBhvr>
                                        <p:cTn id="27" dur="500"/>
                                        <p:tgtEl>
                                          <p:spTgt spid="849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4997">
                                            <p:txEl>
                                              <p:pRg st="5" end="5"/>
                                            </p:txEl>
                                          </p:spTgt>
                                        </p:tgtEl>
                                        <p:attrNameLst>
                                          <p:attrName>style.visibility</p:attrName>
                                        </p:attrNameLst>
                                      </p:cBhvr>
                                      <p:to>
                                        <p:strVal val="visible"/>
                                      </p:to>
                                    </p:set>
                                    <p:animEffect transition="in" filter="dissolve">
                                      <p:cBhvr>
                                        <p:cTn id="32" dur="500"/>
                                        <p:tgtEl>
                                          <p:spTgt spid="849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p:cNvSpPr txBox="1">
            <a:spLocks noChangeArrowheads="1"/>
          </p:cNvSpPr>
          <p:nvPr/>
        </p:nvSpPr>
        <p:spPr bwMode="auto">
          <a:xfrm>
            <a:off x="395536" y="1332051"/>
            <a:ext cx="8424936" cy="4401205"/>
          </a:xfrm>
          <a:prstGeom prst="rect">
            <a:avLst/>
          </a:prstGeom>
          <a:noFill/>
          <a:ln w="12700" cap="sq">
            <a:noFill/>
            <a:miter lim="800000"/>
            <a:headEnd type="none" w="sm" len="sm"/>
            <a:tailEnd type="none" w="sm" len="sm"/>
          </a:ln>
          <a:effectLst/>
        </p:spPr>
        <p:txBody>
          <a:bodyPr wrap="square">
            <a:spAutoFit/>
          </a:bodyPr>
          <a:lstStyle/>
          <a:p>
            <a:pPr>
              <a:lnSpc>
                <a:spcPct val="200000"/>
              </a:lnSpc>
            </a:pPr>
            <a:r>
              <a:rPr lang="pt-BR" sz="2000" b="0" dirty="0" smtClean="0">
                <a:latin typeface="+mn-lt"/>
              </a:rPr>
              <a:t>“Nível assistencial: desenvolvidas ações e técnicas assistenciais caracterizadas por processos de trabalho que empregam mais densidade tecnológica e maior grau de especialização que na APS, devendo ser ofertada de forma hierarquizada e regionalizada em escala apropriada às demandas populacionais e às da rede assistencial, garantindo a maior relação custo-benefício com melhor qualidade”. </a:t>
            </a:r>
            <a:r>
              <a:rPr lang="pt-BR" sz="2000" b="0" i="1" dirty="0" smtClean="0">
                <a:latin typeface="+mn-lt"/>
              </a:rPr>
              <a:t>(</a:t>
            </a:r>
            <a:r>
              <a:rPr lang="pt-BR" sz="2000" b="0" i="1" dirty="0" err="1" smtClean="0">
                <a:latin typeface="+mn-lt"/>
              </a:rPr>
              <a:t>Solla</a:t>
            </a:r>
            <a:r>
              <a:rPr lang="pt-BR" sz="2000" b="0" i="1" dirty="0" smtClean="0">
                <a:latin typeface="+mn-lt"/>
              </a:rPr>
              <a:t> &amp; </a:t>
            </a:r>
            <a:r>
              <a:rPr lang="pt-BR" sz="2000" b="0" i="1" dirty="0" err="1" smtClean="0">
                <a:latin typeface="+mn-lt"/>
              </a:rPr>
              <a:t>Chioro</a:t>
            </a:r>
            <a:r>
              <a:rPr lang="pt-BR" sz="2000" b="0" i="1" dirty="0" smtClean="0">
                <a:latin typeface="+mn-lt"/>
              </a:rPr>
              <a:t>, 2012)</a:t>
            </a:r>
          </a:p>
        </p:txBody>
      </p:sp>
      <p:sp>
        <p:nvSpPr>
          <p:cNvPr id="92167" name="Text Box 7"/>
          <p:cNvSpPr txBox="1">
            <a:spLocks noChangeArrowheads="1"/>
          </p:cNvSpPr>
          <p:nvPr/>
        </p:nvSpPr>
        <p:spPr bwMode="auto">
          <a:xfrm>
            <a:off x="467544" y="395953"/>
            <a:ext cx="8280400" cy="584775"/>
          </a:xfrm>
          <a:prstGeom prst="rect">
            <a:avLst/>
          </a:prstGeom>
          <a:noFill/>
          <a:ln w="9525">
            <a:noFill/>
            <a:miter lim="800000"/>
            <a:headEnd/>
            <a:tailEnd/>
          </a:ln>
          <a:effectLst/>
        </p:spPr>
        <p:txBody>
          <a:bodyPr>
            <a:spAutoFit/>
          </a:bodyPr>
          <a:lstStyle/>
          <a:p>
            <a:pPr algn="ctr">
              <a:spcBef>
                <a:spcPct val="50000"/>
              </a:spcBef>
            </a:pPr>
            <a:r>
              <a:rPr lang="pt-BR" sz="3200" dirty="0" smtClean="0">
                <a:latin typeface="+mn-lt"/>
              </a:rPr>
              <a:t>Atenção secundária</a:t>
            </a: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ssolve">
                                      <p:cBhvr>
                                        <p:cTn id="7" dur="500"/>
                                        <p:tgtEl>
                                          <p:spTgt spid="9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p:cNvSpPr txBox="1">
            <a:spLocks noChangeArrowheads="1"/>
          </p:cNvSpPr>
          <p:nvPr/>
        </p:nvSpPr>
        <p:spPr bwMode="auto">
          <a:xfrm>
            <a:off x="395536" y="692696"/>
            <a:ext cx="8496944" cy="5847755"/>
          </a:xfrm>
          <a:prstGeom prst="rect">
            <a:avLst/>
          </a:prstGeom>
          <a:noFill/>
          <a:ln w="12700" cap="sq">
            <a:noFill/>
            <a:miter lim="800000"/>
            <a:headEnd type="none" w="sm" len="sm"/>
            <a:tailEnd type="none" w="sm" len="sm"/>
          </a:ln>
          <a:effectLst/>
        </p:spPr>
        <p:txBody>
          <a:bodyPr wrap="square">
            <a:spAutoFit/>
          </a:bodyPr>
          <a:lstStyle/>
          <a:p>
            <a:pPr>
              <a:lnSpc>
                <a:spcPct val="200000"/>
              </a:lnSpc>
              <a:buFont typeface="Wingdings" pitchFamily="2" charset="2"/>
              <a:buChar char="ü"/>
            </a:pPr>
            <a:r>
              <a:rPr lang="pt-BR" sz="1700" b="0" dirty="0" smtClean="0">
                <a:latin typeface="+mn-lt"/>
              </a:rPr>
              <a:t> Assistência especializada – integrada à rede assistencial</a:t>
            </a:r>
          </a:p>
          <a:p>
            <a:pPr>
              <a:lnSpc>
                <a:spcPct val="200000"/>
              </a:lnSpc>
              <a:buFont typeface="Wingdings" pitchFamily="2" charset="2"/>
              <a:buChar char="ü"/>
            </a:pPr>
            <a:r>
              <a:rPr lang="pt-BR" sz="1700" b="0" dirty="0" smtClean="0">
                <a:latin typeface="+mn-lt"/>
              </a:rPr>
              <a:t> Ambulatórios de especialidades centralizados (hospitais) ou descentralizados.</a:t>
            </a:r>
          </a:p>
          <a:p>
            <a:pPr>
              <a:lnSpc>
                <a:spcPct val="200000"/>
              </a:lnSpc>
              <a:buFont typeface="Wingdings" pitchFamily="2" charset="2"/>
              <a:buChar char="ü"/>
            </a:pPr>
            <a:r>
              <a:rPr lang="pt-BR" sz="1700" b="0" dirty="0" smtClean="0">
                <a:latin typeface="+mn-lt"/>
              </a:rPr>
              <a:t> Hospitais de baixa e média complexidade</a:t>
            </a:r>
          </a:p>
          <a:p>
            <a:pPr>
              <a:lnSpc>
                <a:spcPct val="200000"/>
              </a:lnSpc>
              <a:buFont typeface="Wingdings" pitchFamily="2" charset="2"/>
              <a:buChar char="ü"/>
            </a:pPr>
            <a:r>
              <a:rPr lang="pt-BR" sz="1700" b="0" dirty="0" smtClean="0">
                <a:latin typeface="+mn-lt"/>
              </a:rPr>
              <a:t> Garante retaguarda aos serviços de APS (diagnóstico, tratamento, recuperação e reabilitação) com base em </a:t>
            </a:r>
            <a:r>
              <a:rPr lang="pt-BR" sz="1700" b="0" dirty="0" err="1" smtClean="0">
                <a:latin typeface="+mn-lt"/>
              </a:rPr>
              <a:t>referenciamento</a:t>
            </a:r>
            <a:r>
              <a:rPr lang="pt-BR" sz="1700" b="0" dirty="0" smtClean="0">
                <a:latin typeface="+mn-lt"/>
              </a:rPr>
              <a:t>. Centro de especialidades, serviços de apoio diagnóstico e terapêutico (SADT).</a:t>
            </a:r>
          </a:p>
          <a:p>
            <a:pPr>
              <a:lnSpc>
                <a:spcPct val="200000"/>
              </a:lnSpc>
              <a:buFont typeface="Wingdings" pitchFamily="2" charset="2"/>
              <a:buChar char="ü"/>
            </a:pPr>
            <a:r>
              <a:rPr lang="pt-BR" sz="1700" b="0" dirty="0" smtClean="0">
                <a:latin typeface="+mn-lt"/>
              </a:rPr>
              <a:t> Retaguarda aos serviços de atenção terciária (continuação de tratamento, reabilitação) – Hospitais de média complexidade.</a:t>
            </a:r>
          </a:p>
          <a:p>
            <a:pPr>
              <a:lnSpc>
                <a:spcPct val="200000"/>
              </a:lnSpc>
              <a:buFont typeface="Wingdings" pitchFamily="2" charset="2"/>
              <a:buChar char="ü"/>
            </a:pPr>
            <a:r>
              <a:rPr lang="pt-BR" sz="1700" b="0" dirty="0" smtClean="0">
                <a:latin typeface="+mn-lt"/>
              </a:rPr>
              <a:t> Recebem cerca de 15 a 20% dos pacientes referenciados da APS com resolubilidade de 80%.</a:t>
            </a:r>
          </a:p>
        </p:txBody>
      </p:sp>
      <p:sp>
        <p:nvSpPr>
          <p:cNvPr id="92167" name="Text Box 7"/>
          <p:cNvSpPr txBox="1">
            <a:spLocks noChangeArrowheads="1"/>
          </p:cNvSpPr>
          <p:nvPr/>
        </p:nvSpPr>
        <p:spPr bwMode="auto">
          <a:xfrm>
            <a:off x="467544" y="332656"/>
            <a:ext cx="8280400" cy="461665"/>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Atenção secundária</a:t>
            </a:r>
            <a:endParaRPr lang="pt-BR"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ssolve">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dissolve">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dissolve">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dissolve">
                                      <p:cBhvr>
                                        <p:cTn id="22" dur="500"/>
                                        <p:tgtEl>
                                          <p:spTgt spid="92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dissolve">
                                      <p:cBhvr>
                                        <p:cTn id="27" dur="500"/>
                                        <p:tgtEl>
                                          <p:spTgt spid="92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163">
                                            <p:txEl>
                                              <p:pRg st="5" end="5"/>
                                            </p:txEl>
                                          </p:spTgt>
                                        </p:tgtEl>
                                        <p:attrNameLst>
                                          <p:attrName>style.visibility</p:attrName>
                                        </p:attrNameLst>
                                      </p:cBhvr>
                                      <p:to>
                                        <p:strVal val="visible"/>
                                      </p:to>
                                    </p:set>
                                    <p:animEffect transition="in" filter="dissolve">
                                      <p:cBhvr>
                                        <p:cTn id="32" dur="500"/>
                                        <p:tgtEl>
                                          <p:spTgt spid="92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395536" y="620688"/>
            <a:ext cx="8353177" cy="4721292"/>
          </a:xfrm>
          <a:prstGeom prst="rect">
            <a:avLst/>
          </a:prstGeom>
          <a:noFill/>
          <a:ln w="9525">
            <a:noFill/>
            <a:miter lim="800000"/>
            <a:headEnd/>
            <a:tailEnd/>
          </a:ln>
          <a:effectLst/>
        </p:spPr>
        <p:txBody>
          <a:bodyPr wrap="square">
            <a:spAutoFit/>
          </a:bodyPr>
          <a:lstStyle/>
          <a:p>
            <a:pPr algn="ctr">
              <a:lnSpc>
                <a:spcPct val="110000"/>
              </a:lnSpc>
              <a:spcBef>
                <a:spcPct val="50000"/>
              </a:spcBef>
              <a:tabLst>
                <a:tab pos="1608138" algn="l"/>
              </a:tabLst>
            </a:pPr>
            <a:r>
              <a:rPr lang="pt-BR" sz="2800" dirty="0" smtClean="0">
                <a:latin typeface="+mn-lt"/>
              </a:rPr>
              <a:t>Sistemas de </a:t>
            </a:r>
            <a:r>
              <a:rPr lang="pt-BR" sz="2800" dirty="0">
                <a:latin typeface="+mn-lt"/>
              </a:rPr>
              <a:t>Saúde</a:t>
            </a:r>
          </a:p>
          <a:p>
            <a:pPr algn="just">
              <a:lnSpc>
                <a:spcPct val="200000"/>
              </a:lnSpc>
              <a:spcBef>
                <a:spcPct val="50000"/>
              </a:spcBef>
              <a:tabLst>
                <a:tab pos="1608138" algn="l"/>
              </a:tabLst>
            </a:pPr>
            <a:r>
              <a:rPr lang="pt-BR" b="0" dirty="0" smtClean="0">
                <a:latin typeface="+mn-lt"/>
              </a:rPr>
              <a:t>“</a:t>
            </a:r>
            <a:r>
              <a:rPr lang="pt-BR" sz="2200" b="0" i="1" dirty="0" smtClean="0">
                <a:latin typeface="+mn-lt"/>
              </a:rPr>
              <a:t>Conjunto de relações institucionais responsáveis pela </a:t>
            </a:r>
            <a:r>
              <a:rPr lang="pt-BR" sz="2200" b="0" i="1" u="sng" dirty="0" smtClean="0">
                <a:latin typeface="+mn-lt"/>
              </a:rPr>
              <a:t>condução dos processos em saúde </a:t>
            </a:r>
            <a:r>
              <a:rPr lang="pt-BR" sz="2200" b="0" i="1" dirty="0" smtClean="0">
                <a:latin typeface="+mn-lt"/>
              </a:rPr>
              <a:t>de uma dada população que se </a:t>
            </a:r>
            <a:r>
              <a:rPr lang="pt-BR" sz="2200" b="0" i="1" u="sng" dirty="0" smtClean="0">
                <a:latin typeface="+mn-lt"/>
              </a:rPr>
              <a:t>concretizam em organizações, regras e serviços</a:t>
            </a:r>
            <a:r>
              <a:rPr lang="pt-BR" sz="2200" b="0" i="1" dirty="0" smtClean="0">
                <a:latin typeface="+mn-lt"/>
              </a:rPr>
              <a:t> que visam alcançar </a:t>
            </a:r>
            <a:r>
              <a:rPr lang="pt-BR" sz="2200" b="0" i="1" u="sng" dirty="0" smtClean="0">
                <a:latin typeface="+mn-lt"/>
              </a:rPr>
              <a:t>resultados</a:t>
            </a:r>
            <a:r>
              <a:rPr lang="pt-BR" sz="2200" b="0" i="1" dirty="0" smtClean="0">
                <a:latin typeface="+mn-lt"/>
              </a:rPr>
              <a:t> condizentes com a </a:t>
            </a:r>
            <a:r>
              <a:rPr lang="pt-BR" sz="2200" b="0" i="1" u="sng" dirty="0" smtClean="0">
                <a:latin typeface="+mn-lt"/>
              </a:rPr>
              <a:t>concepção de saúde</a:t>
            </a:r>
            <a:r>
              <a:rPr lang="pt-BR" sz="2200" b="0" i="1" dirty="0" smtClean="0">
                <a:latin typeface="+mn-lt"/>
              </a:rPr>
              <a:t> prevalecente para a sociedade</a:t>
            </a:r>
            <a:r>
              <a:rPr lang="pt-BR" b="0" dirty="0" smtClean="0">
                <a:latin typeface="+mn-lt"/>
              </a:rPr>
              <a:t>.” </a:t>
            </a:r>
          </a:p>
          <a:p>
            <a:pPr algn="just">
              <a:lnSpc>
                <a:spcPct val="200000"/>
              </a:lnSpc>
              <a:spcBef>
                <a:spcPct val="50000"/>
              </a:spcBef>
              <a:tabLst>
                <a:tab pos="1608138" algn="l"/>
              </a:tabLst>
            </a:pPr>
            <a:r>
              <a:rPr lang="pt-BR" sz="1200" i="1" dirty="0" smtClean="0">
                <a:latin typeface="+mn-lt"/>
              </a:rPr>
              <a:t>(Lobato e </a:t>
            </a:r>
            <a:r>
              <a:rPr lang="pt-BR" sz="1200" i="1" dirty="0" err="1" smtClean="0">
                <a:latin typeface="+mn-lt"/>
              </a:rPr>
              <a:t>Giovanella</a:t>
            </a:r>
            <a:r>
              <a:rPr lang="pt-BR" sz="1200" i="1" dirty="0" smtClean="0">
                <a:latin typeface="+mn-lt"/>
              </a:rPr>
              <a:t>, 2012)</a:t>
            </a:r>
            <a:endParaRPr lang="pt-BR" sz="1200" i="1" dirty="0">
              <a:latin typeface="+mn-lt"/>
            </a:endParaRPr>
          </a:p>
        </p:txBody>
      </p:sp>
      <p:sp>
        <p:nvSpPr>
          <p:cNvPr id="129028" name="Rectangle 4"/>
          <p:cNvSpPr>
            <a:spLocks noChangeArrowheads="1"/>
          </p:cNvSpPr>
          <p:nvPr/>
        </p:nvSpPr>
        <p:spPr bwMode="auto">
          <a:xfrm>
            <a:off x="7024688" y="6467475"/>
            <a:ext cx="1536700" cy="274638"/>
          </a:xfrm>
          <a:prstGeom prst="rect">
            <a:avLst/>
          </a:prstGeom>
          <a:noFill/>
          <a:ln w="9525">
            <a:noFill/>
            <a:miter lim="800000"/>
            <a:headEnd/>
            <a:tailEnd/>
          </a:ln>
          <a:effectLst/>
        </p:spPr>
        <p:txBody>
          <a:bodyPr wrap="none">
            <a:spAutoFit/>
          </a:bodyPr>
          <a:lstStyle/>
          <a:p>
            <a:r>
              <a:rPr lang="pt-BR" sz="1200" b="0">
                <a:solidFill>
                  <a:schemeClr val="bg2"/>
                </a:solidFill>
              </a:rPr>
              <a:t>(Teixeira C.F, 2000)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7544" y="332656"/>
            <a:ext cx="8280400" cy="461665"/>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Atenção secundária</a:t>
            </a:r>
            <a:endParaRPr lang="pt-BR" dirty="0">
              <a:latin typeface="+mn-lt"/>
            </a:endParaRPr>
          </a:p>
        </p:txBody>
      </p:sp>
      <p:sp>
        <p:nvSpPr>
          <p:cNvPr id="3" name="Text Box 3"/>
          <p:cNvSpPr txBox="1">
            <a:spLocks noChangeArrowheads="1"/>
          </p:cNvSpPr>
          <p:nvPr/>
        </p:nvSpPr>
        <p:spPr bwMode="auto">
          <a:xfrm>
            <a:off x="395536" y="763189"/>
            <a:ext cx="8496944" cy="5541645"/>
          </a:xfrm>
          <a:prstGeom prst="rect">
            <a:avLst/>
          </a:prstGeom>
          <a:noFill/>
          <a:ln w="12700" cap="sq">
            <a:noFill/>
            <a:miter lim="800000"/>
            <a:headEnd type="none" w="sm" len="sm"/>
            <a:tailEnd type="none" w="sm" len="sm"/>
          </a:ln>
          <a:effectLst/>
        </p:spPr>
        <p:txBody>
          <a:bodyPr wrap="square">
            <a:spAutoFit/>
          </a:bodyPr>
          <a:lstStyle/>
          <a:p>
            <a:pPr>
              <a:lnSpc>
                <a:spcPct val="200000"/>
              </a:lnSpc>
            </a:pPr>
            <a:r>
              <a:rPr lang="pt-BR" sz="1800" dirty="0" smtClean="0">
                <a:latin typeface="+mn-lt"/>
              </a:rPr>
              <a:t>Pré-requisitos para um bom funcionamento:</a:t>
            </a:r>
          </a:p>
          <a:p>
            <a:pPr>
              <a:lnSpc>
                <a:spcPct val="200000"/>
              </a:lnSpc>
              <a:buFont typeface="Wingdings" pitchFamily="2" charset="2"/>
              <a:buChar char="ü"/>
            </a:pPr>
            <a:r>
              <a:rPr lang="pt-BR" sz="1800" b="0" dirty="0" smtClean="0">
                <a:latin typeface="+mn-lt"/>
              </a:rPr>
              <a:t> Observação aos aspectos e características regionais</a:t>
            </a:r>
          </a:p>
          <a:p>
            <a:pPr>
              <a:lnSpc>
                <a:spcPct val="200000"/>
              </a:lnSpc>
              <a:buFont typeface="Wingdings" pitchFamily="2" charset="2"/>
              <a:buChar char="ü"/>
            </a:pPr>
            <a:r>
              <a:rPr lang="pt-BR" sz="1800" b="0" dirty="0" smtClean="0">
                <a:latin typeface="+mn-lt"/>
              </a:rPr>
              <a:t> Identificação de limites geográficos estratégicos (cluster de municípios)</a:t>
            </a:r>
          </a:p>
          <a:p>
            <a:pPr>
              <a:lnSpc>
                <a:spcPct val="200000"/>
              </a:lnSpc>
              <a:buFont typeface="Wingdings" pitchFamily="2" charset="2"/>
              <a:buChar char="ü"/>
            </a:pPr>
            <a:r>
              <a:rPr lang="pt-BR" sz="1800" b="0" dirty="0" smtClean="0">
                <a:latin typeface="+mn-lt"/>
              </a:rPr>
              <a:t> Hierarquia bem estabelecida e devidamente obedecida</a:t>
            </a:r>
          </a:p>
          <a:p>
            <a:pPr>
              <a:lnSpc>
                <a:spcPct val="200000"/>
              </a:lnSpc>
              <a:buFont typeface="Wingdings" pitchFamily="2" charset="2"/>
              <a:buChar char="ü"/>
            </a:pPr>
            <a:r>
              <a:rPr lang="pt-BR" sz="1800" b="0" dirty="0" smtClean="0">
                <a:latin typeface="+mn-lt"/>
              </a:rPr>
              <a:t> Capacidade de oferta de serviços em consonância com as demandas</a:t>
            </a:r>
          </a:p>
          <a:p>
            <a:pPr>
              <a:lnSpc>
                <a:spcPct val="200000"/>
              </a:lnSpc>
              <a:buFont typeface="Wingdings" pitchFamily="2" charset="2"/>
              <a:buChar char="ü"/>
            </a:pPr>
            <a:r>
              <a:rPr lang="pt-BR" sz="1800" b="0" dirty="0" smtClean="0">
                <a:latin typeface="+mn-lt"/>
              </a:rPr>
              <a:t> Regras claras de acesso</a:t>
            </a:r>
          </a:p>
          <a:p>
            <a:pPr>
              <a:lnSpc>
                <a:spcPct val="200000"/>
              </a:lnSpc>
              <a:buFont typeface="Wingdings" pitchFamily="2" charset="2"/>
              <a:buChar char="ü"/>
            </a:pPr>
            <a:r>
              <a:rPr lang="pt-BR" sz="1800" b="0" dirty="0" smtClean="0">
                <a:latin typeface="+mn-lt"/>
              </a:rPr>
              <a:t> </a:t>
            </a:r>
            <a:r>
              <a:rPr lang="pt-BR" sz="1800" b="0" dirty="0" err="1" smtClean="0">
                <a:latin typeface="+mn-lt"/>
              </a:rPr>
              <a:t>Referenciamento</a:t>
            </a:r>
            <a:r>
              <a:rPr lang="pt-BR" sz="1800" b="0" dirty="0" smtClean="0">
                <a:latin typeface="+mn-lt"/>
              </a:rPr>
              <a:t> e </a:t>
            </a:r>
            <a:r>
              <a:rPr lang="pt-BR" sz="1800" b="0" dirty="0" err="1" smtClean="0">
                <a:latin typeface="+mn-lt"/>
              </a:rPr>
              <a:t>contra-referenciamento</a:t>
            </a:r>
            <a:r>
              <a:rPr lang="pt-BR" sz="1800" b="0" dirty="0" smtClean="0">
                <a:latin typeface="+mn-lt"/>
              </a:rPr>
              <a:t> (</a:t>
            </a:r>
            <a:r>
              <a:rPr lang="pt-BR" sz="1800" b="0" dirty="0" err="1" smtClean="0">
                <a:latin typeface="+mn-lt"/>
              </a:rPr>
              <a:t>intramunucipal</a:t>
            </a:r>
            <a:r>
              <a:rPr lang="pt-BR" sz="1800" b="0" dirty="0" smtClean="0">
                <a:latin typeface="+mn-lt"/>
              </a:rPr>
              <a:t>,intermunicipal e interestadual).</a:t>
            </a:r>
          </a:p>
          <a:p>
            <a:pPr>
              <a:lnSpc>
                <a:spcPct val="200000"/>
              </a:lnSpc>
              <a:buFont typeface="Wingdings" pitchFamily="2" charset="2"/>
              <a:buChar char="ü"/>
            </a:pPr>
            <a:r>
              <a:rPr lang="pt-BR" sz="1800" b="0" dirty="0" smtClean="0">
                <a:latin typeface="+mn-lt"/>
              </a:rPr>
              <a:t> Resolubilidade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467544" y="980728"/>
            <a:ext cx="8208912" cy="5544616"/>
          </a:xfrm>
          <a:prstGeom prst="rect">
            <a:avLst/>
          </a:prstGeom>
          <a:noFill/>
          <a:ln w="9525">
            <a:noFill/>
            <a:miter lim="800000"/>
            <a:headEnd/>
            <a:tailEnd/>
          </a:ln>
          <a:effectLst/>
        </p:spPr>
      </p:pic>
      <p:sp>
        <p:nvSpPr>
          <p:cNvPr id="4" name="CaixaDeTexto 3"/>
          <p:cNvSpPr txBox="1"/>
          <p:nvPr/>
        </p:nvSpPr>
        <p:spPr>
          <a:xfrm>
            <a:off x="971600" y="332656"/>
            <a:ext cx="7272808" cy="461665"/>
          </a:xfrm>
          <a:prstGeom prst="rect">
            <a:avLst/>
          </a:prstGeom>
          <a:noFill/>
        </p:spPr>
        <p:txBody>
          <a:bodyPr wrap="square" rtlCol="0">
            <a:spAutoFit/>
          </a:bodyPr>
          <a:lstStyle/>
          <a:p>
            <a:pPr algn="ctr"/>
            <a:r>
              <a:rPr lang="pt-BR" dirty="0" smtClean="0">
                <a:latin typeface="+mn-lt"/>
              </a:rPr>
              <a:t>Ambulatórios centralizados</a:t>
            </a:r>
            <a:endParaRPr lang="pt-BR"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l.sp.gov.br/repositorio/noticia/02-2010/MAUROBRAGATOINTERMEDIAINSTALACAODOAME.jpg"/>
          <p:cNvPicPr>
            <a:picLocks noChangeAspect="1" noChangeArrowheads="1"/>
          </p:cNvPicPr>
          <p:nvPr/>
        </p:nvPicPr>
        <p:blipFill>
          <a:blip r:embed="rId2" cstate="print"/>
          <a:srcRect/>
          <a:stretch>
            <a:fillRect/>
          </a:stretch>
        </p:blipFill>
        <p:spPr bwMode="auto">
          <a:xfrm>
            <a:off x="323529" y="836712"/>
            <a:ext cx="8568952" cy="5976664"/>
          </a:xfrm>
          <a:prstGeom prst="rect">
            <a:avLst/>
          </a:prstGeom>
          <a:noFill/>
        </p:spPr>
      </p:pic>
      <p:sp>
        <p:nvSpPr>
          <p:cNvPr id="3" name="CaixaDeTexto 2"/>
          <p:cNvSpPr txBox="1"/>
          <p:nvPr/>
        </p:nvSpPr>
        <p:spPr>
          <a:xfrm>
            <a:off x="539552" y="332656"/>
            <a:ext cx="8064896" cy="461665"/>
          </a:xfrm>
          <a:prstGeom prst="rect">
            <a:avLst/>
          </a:prstGeom>
          <a:noFill/>
        </p:spPr>
        <p:txBody>
          <a:bodyPr wrap="square" rtlCol="0">
            <a:spAutoFit/>
          </a:bodyPr>
          <a:lstStyle/>
          <a:p>
            <a:pPr algn="ctr"/>
            <a:r>
              <a:rPr lang="pt-BR" dirty="0" smtClean="0"/>
              <a:t>Ambulatório descentralizados</a:t>
            </a:r>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quadronet.com.br/images/portfolios/max/b6f210d4816937967968f07254be4697.jpg"/>
          <p:cNvPicPr>
            <a:picLocks noChangeAspect="1" noChangeArrowheads="1"/>
          </p:cNvPicPr>
          <p:nvPr/>
        </p:nvPicPr>
        <p:blipFill>
          <a:blip r:embed="rId2" cstate="print"/>
          <a:srcRect/>
          <a:stretch>
            <a:fillRect/>
          </a:stretch>
        </p:blipFill>
        <p:spPr bwMode="auto">
          <a:xfrm>
            <a:off x="251520" y="980728"/>
            <a:ext cx="5760640" cy="3384376"/>
          </a:xfrm>
          <a:prstGeom prst="rect">
            <a:avLst/>
          </a:prstGeom>
          <a:noFill/>
        </p:spPr>
      </p:pic>
      <p:sp>
        <p:nvSpPr>
          <p:cNvPr id="3" name="CaixaDeTexto 2"/>
          <p:cNvSpPr txBox="1"/>
          <p:nvPr/>
        </p:nvSpPr>
        <p:spPr>
          <a:xfrm>
            <a:off x="539552" y="476672"/>
            <a:ext cx="8280920" cy="461665"/>
          </a:xfrm>
          <a:prstGeom prst="rect">
            <a:avLst/>
          </a:prstGeom>
          <a:noFill/>
        </p:spPr>
        <p:txBody>
          <a:bodyPr wrap="square" rtlCol="0">
            <a:spAutoFit/>
          </a:bodyPr>
          <a:lstStyle/>
          <a:p>
            <a:pPr algn="ctr"/>
            <a:r>
              <a:rPr lang="pt-BR" dirty="0" smtClean="0"/>
              <a:t>Hospitais de baixa e média complexidade</a:t>
            </a:r>
            <a:endParaRPr lang="pt-BR" dirty="0"/>
          </a:p>
        </p:txBody>
      </p:sp>
      <p:pic>
        <p:nvPicPr>
          <p:cNvPr id="6148" name="Picture 4" descr="http://www.cirp.usp.br/siteantigo/userfiles/image/herp.jpg"/>
          <p:cNvPicPr>
            <a:picLocks noChangeAspect="1" noChangeArrowheads="1"/>
          </p:cNvPicPr>
          <p:nvPr/>
        </p:nvPicPr>
        <p:blipFill>
          <a:blip r:embed="rId3" cstate="print"/>
          <a:srcRect/>
          <a:stretch>
            <a:fillRect/>
          </a:stretch>
        </p:blipFill>
        <p:spPr bwMode="auto">
          <a:xfrm>
            <a:off x="323528" y="1052736"/>
            <a:ext cx="2990850" cy="952500"/>
          </a:xfrm>
          <a:prstGeom prst="rect">
            <a:avLst/>
          </a:prstGeom>
          <a:noFill/>
        </p:spPr>
      </p:pic>
      <p:pic>
        <p:nvPicPr>
          <p:cNvPr id="6150" name="Picture 6" descr="http://www.usp.br/imprensa/wp-content/uploads/hospital-estadual-de-Ribeir%C3%A3o-Preto.jpg"/>
          <p:cNvPicPr>
            <a:picLocks noChangeAspect="1" noChangeArrowheads="1"/>
          </p:cNvPicPr>
          <p:nvPr/>
        </p:nvPicPr>
        <p:blipFill>
          <a:blip r:embed="rId4" cstate="print"/>
          <a:srcRect/>
          <a:stretch>
            <a:fillRect/>
          </a:stretch>
        </p:blipFill>
        <p:spPr bwMode="auto">
          <a:xfrm>
            <a:off x="6012160" y="3645024"/>
            <a:ext cx="2857500" cy="1838325"/>
          </a:xfrm>
          <a:prstGeom prst="rect">
            <a:avLst/>
          </a:prstGeom>
          <a:noFill/>
        </p:spPr>
      </p:pic>
      <p:sp>
        <p:nvSpPr>
          <p:cNvPr id="6" name="CaixaDeTexto 5"/>
          <p:cNvSpPr txBox="1"/>
          <p:nvPr/>
        </p:nvSpPr>
        <p:spPr>
          <a:xfrm>
            <a:off x="6084168" y="5662989"/>
            <a:ext cx="2664296" cy="646331"/>
          </a:xfrm>
          <a:prstGeom prst="rect">
            <a:avLst/>
          </a:prstGeom>
          <a:noFill/>
        </p:spPr>
        <p:txBody>
          <a:bodyPr wrap="square" rtlCol="0">
            <a:spAutoFit/>
          </a:bodyPr>
          <a:lstStyle/>
          <a:p>
            <a:r>
              <a:rPr lang="pt-BR" sz="1800" b="0" dirty="0" smtClean="0">
                <a:latin typeface="+mn-lt"/>
              </a:rPr>
              <a:t>Hospital Estadual de Américo Brasiliense</a:t>
            </a:r>
            <a:endParaRPr lang="pt-BR" sz="1800" b="0" dirty="0">
              <a:latin typeface="+mn-lt"/>
            </a:endParaRPr>
          </a:p>
        </p:txBody>
      </p:sp>
      <p:pic>
        <p:nvPicPr>
          <p:cNvPr id="6152" name="Picture 8" descr="http://www.heab.fmrp.usp.br/upload/289/Foto%20a%C3%A9rea%20HEAB%20ok.jpg"/>
          <p:cNvPicPr>
            <a:picLocks noChangeAspect="1" noChangeArrowheads="1"/>
          </p:cNvPicPr>
          <p:nvPr/>
        </p:nvPicPr>
        <p:blipFill>
          <a:blip r:embed="rId5" cstate="print"/>
          <a:srcRect/>
          <a:stretch>
            <a:fillRect/>
          </a:stretch>
        </p:blipFill>
        <p:spPr bwMode="auto">
          <a:xfrm>
            <a:off x="251520" y="4365104"/>
            <a:ext cx="5760640" cy="2420888"/>
          </a:xfrm>
          <a:prstGeom prst="rect">
            <a:avLst/>
          </a:prstGeom>
          <a:noFill/>
        </p:spPr>
      </p:pic>
      <p:sp>
        <p:nvSpPr>
          <p:cNvPr id="8" name="CaixaDeTexto 7"/>
          <p:cNvSpPr txBox="1"/>
          <p:nvPr/>
        </p:nvSpPr>
        <p:spPr>
          <a:xfrm>
            <a:off x="5940152" y="836712"/>
            <a:ext cx="3059832" cy="2800767"/>
          </a:xfrm>
          <a:prstGeom prst="rect">
            <a:avLst/>
          </a:prstGeom>
          <a:noFill/>
        </p:spPr>
        <p:txBody>
          <a:bodyPr wrap="square" rtlCol="0">
            <a:spAutoFit/>
          </a:bodyPr>
          <a:lstStyle/>
          <a:p>
            <a:r>
              <a:rPr lang="pt-BR" sz="1600" b="0" dirty="0" smtClean="0">
                <a:latin typeface="+mn-lt"/>
              </a:rPr>
              <a:t>Hospitais de retaguarda, baixa permanência e média densidade tecnológica, &lt; 100 leitos ou 100-200 leitos,  geralmente não possuem UTI, cirurgias eletivas (ortopédicas, digestivas, ginecológicas, </a:t>
            </a:r>
            <a:r>
              <a:rPr lang="pt-BR" sz="1600" b="0" dirty="0" err="1" smtClean="0">
                <a:latin typeface="+mn-lt"/>
              </a:rPr>
              <a:t>etc</a:t>
            </a:r>
            <a:r>
              <a:rPr lang="pt-BR" sz="1600" b="0" dirty="0" smtClean="0">
                <a:latin typeface="+mn-lt"/>
              </a:rPr>
              <a:t> – risco habitual), localizam-se em cidade de peq./médio porte.</a:t>
            </a:r>
            <a:endParaRPr lang="pt-BR" sz="1600" b="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sindhosp.com.br/waUpload/0031052013113723.jpg"/>
          <p:cNvPicPr>
            <a:picLocks noChangeAspect="1" noChangeArrowheads="1"/>
          </p:cNvPicPr>
          <p:nvPr/>
        </p:nvPicPr>
        <p:blipFill>
          <a:blip r:embed="rId2" cstate="print"/>
          <a:srcRect l="20790" t="11340" r="12116" b="461"/>
          <a:stretch>
            <a:fillRect/>
          </a:stretch>
        </p:blipFill>
        <p:spPr bwMode="auto">
          <a:xfrm>
            <a:off x="1907704" y="692696"/>
            <a:ext cx="5832648" cy="547260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7544" y="332656"/>
            <a:ext cx="8280400" cy="1015663"/>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Atenção secundária</a:t>
            </a:r>
          </a:p>
          <a:p>
            <a:pPr algn="ctr">
              <a:spcBef>
                <a:spcPct val="50000"/>
              </a:spcBef>
            </a:pPr>
            <a:r>
              <a:rPr lang="pt-BR" dirty="0" smtClean="0">
                <a:latin typeface="+mn-lt"/>
              </a:rPr>
              <a:t>Dificuldades/desafios</a:t>
            </a:r>
            <a:endParaRPr lang="pt-BR" dirty="0">
              <a:latin typeface="+mn-lt"/>
            </a:endParaRPr>
          </a:p>
        </p:txBody>
      </p:sp>
      <p:sp>
        <p:nvSpPr>
          <p:cNvPr id="3" name="Text Box 3"/>
          <p:cNvSpPr txBox="1">
            <a:spLocks noChangeArrowheads="1"/>
          </p:cNvSpPr>
          <p:nvPr/>
        </p:nvSpPr>
        <p:spPr bwMode="auto">
          <a:xfrm>
            <a:off x="395536" y="1433175"/>
            <a:ext cx="8496944" cy="4401205"/>
          </a:xfrm>
          <a:prstGeom prst="rect">
            <a:avLst/>
          </a:prstGeom>
          <a:noFill/>
          <a:ln w="12700" cap="sq">
            <a:noFill/>
            <a:miter lim="800000"/>
            <a:headEnd type="none" w="sm" len="sm"/>
            <a:tailEnd type="none" w="sm" len="sm"/>
          </a:ln>
          <a:effectLst/>
        </p:spPr>
        <p:txBody>
          <a:bodyPr wrap="square">
            <a:spAutoFit/>
          </a:bodyPr>
          <a:lstStyle/>
          <a:p>
            <a:pPr>
              <a:lnSpc>
                <a:spcPct val="200000"/>
              </a:lnSpc>
              <a:buFont typeface="Wingdings" pitchFamily="2" charset="2"/>
              <a:buChar char="ü"/>
            </a:pPr>
            <a:r>
              <a:rPr lang="pt-BR" sz="2000" b="0" dirty="0" smtClean="0">
                <a:latin typeface="+mn-lt"/>
              </a:rPr>
              <a:t> Difícil acesso (“porta estreita”)</a:t>
            </a:r>
          </a:p>
          <a:p>
            <a:pPr>
              <a:lnSpc>
                <a:spcPct val="200000"/>
              </a:lnSpc>
              <a:buFont typeface="Wingdings" pitchFamily="2" charset="2"/>
              <a:buChar char="ü"/>
            </a:pPr>
            <a:r>
              <a:rPr lang="pt-BR" sz="2000" b="0" dirty="0" smtClean="0">
                <a:latin typeface="+mn-lt"/>
              </a:rPr>
              <a:t> Quebra de hierarquia</a:t>
            </a:r>
          </a:p>
          <a:p>
            <a:pPr>
              <a:lnSpc>
                <a:spcPct val="200000"/>
              </a:lnSpc>
              <a:buFont typeface="Wingdings" pitchFamily="2" charset="2"/>
              <a:buChar char="ü"/>
            </a:pPr>
            <a:r>
              <a:rPr lang="pt-BR" sz="2000" b="0" dirty="0" smtClean="0">
                <a:latin typeface="+mn-lt"/>
              </a:rPr>
              <a:t> Quebra do </a:t>
            </a:r>
            <a:r>
              <a:rPr lang="pt-BR" sz="2000" b="0" dirty="0" err="1" smtClean="0">
                <a:latin typeface="+mn-lt"/>
              </a:rPr>
              <a:t>referenciamento</a:t>
            </a:r>
            <a:r>
              <a:rPr lang="pt-BR" sz="2000" b="0" dirty="0" smtClean="0">
                <a:latin typeface="+mn-lt"/>
              </a:rPr>
              <a:t> (interferência política, paternalismo, </a:t>
            </a:r>
            <a:r>
              <a:rPr lang="pt-BR" sz="2000" b="0" dirty="0" err="1" smtClean="0">
                <a:latin typeface="+mn-lt"/>
              </a:rPr>
              <a:t>etc</a:t>
            </a:r>
            <a:r>
              <a:rPr lang="pt-BR" sz="2000" b="0" dirty="0" smtClean="0">
                <a:latin typeface="+mn-lt"/>
              </a:rPr>
              <a:t>)</a:t>
            </a:r>
          </a:p>
          <a:p>
            <a:pPr>
              <a:lnSpc>
                <a:spcPct val="200000"/>
              </a:lnSpc>
              <a:buFont typeface="Wingdings" pitchFamily="2" charset="2"/>
              <a:buChar char="ü"/>
            </a:pPr>
            <a:r>
              <a:rPr lang="pt-BR" sz="2000" b="0" dirty="0" smtClean="0">
                <a:latin typeface="+mn-lt"/>
              </a:rPr>
              <a:t> Dificuldade com RH especializado</a:t>
            </a:r>
          </a:p>
          <a:p>
            <a:pPr>
              <a:lnSpc>
                <a:spcPct val="200000"/>
              </a:lnSpc>
              <a:buFont typeface="Wingdings" pitchFamily="2" charset="2"/>
              <a:buChar char="ü"/>
            </a:pPr>
            <a:r>
              <a:rPr lang="pt-BR" sz="2000" b="0" dirty="0" smtClean="0">
                <a:latin typeface="+mn-lt"/>
              </a:rPr>
              <a:t> Financiamento deficiente</a:t>
            </a:r>
          </a:p>
          <a:p>
            <a:pPr>
              <a:lnSpc>
                <a:spcPct val="200000"/>
              </a:lnSpc>
              <a:buFont typeface="Wingdings" pitchFamily="2" charset="2"/>
              <a:buChar char="ü"/>
            </a:pPr>
            <a:r>
              <a:rPr lang="pt-BR" sz="2000" b="0" dirty="0" smtClean="0">
                <a:latin typeface="+mn-lt"/>
              </a:rPr>
              <a:t> </a:t>
            </a:r>
            <a:r>
              <a:rPr lang="pt-BR" sz="2000" b="0" dirty="0" err="1" smtClean="0">
                <a:latin typeface="+mn-lt"/>
              </a:rPr>
              <a:t>Contra-referência</a:t>
            </a:r>
            <a:r>
              <a:rPr lang="pt-BR" sz="2000" b="0" dirty="0" smtClean="0">
                <a:latin typeface="+mn-lt"/>
              </a:rPr>
              <a:t> “inexistente”.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73075" y="476672"/>
            <a:ext cx="8202613" cy="461665"/>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lgn="ctr">
              <a:spcBef>
                <a:spcPct val="50000"/>
              </a:spcBef>
            </a:pPr>
            <a:r>
              <a:rPr lang="pt-BR" dirty="0">
                <a:latin typeface="+mj-lt"/>
              </a:rPr>
              <a:t>Formas de organização </a:t>
            </a:r>
            <a:r>
              <a:rPr lang="pt-BR" dirty="0" smtClean="0">
                <a:latin typeface="+mj-lt"/>
              </a:rPr>
              <a:t>do sistema </a:t>
            </a:r>
            <a:r>
              <a:rPr lang="pt-BR" dirty="0">
                <a:latin typeface="+mj-lt"/>
              </a:rPr>
              <a:t>de </a:t>
            </a:r>
            <a:r>
              <a:rPr lang="pt-BR" dirty="0" smtClean="0">
                <a:latin typeface="+mj-lt"/>
              </a:rPr>
              <a:t>saúde</a:t>
            </a:r>
            <a:endParaRPr lang="pt-BR" dirty="0">
              <a:latin typeface="+mj-lt"/>
            </a:endParaRPr>
          </a:p>
        </p:txBody>
      </p:sp>
      <p:sp>
        <p:nvSpPr>
          <p:cNvPr id="84997" name="Text Box 5"/>
          <p:cNvSpPr txBox="1">
            <a:spLocks noChangeArrowheads="1"/>
          </p:cNvSpPr>
          <p:nvPr/>
        </p:nvSpPr>
        <p:spPr bwMode="auto">
          <a:xfrm>
            <a:off x="3995936" y="1568981"/>
            <a:ext cx="4536504" cy="3139321"/>
          </a:xfrm>
          <a:prstGeom prst="rect">
            <a:avLst/>
          </a:prstGeom>
          <a:noFill/>
          <a:ln w="9525">
            <a:noFill/>
            <a:miter lim="800000"/>
            <a:headEnd type="none" w="sm" len="sm"/>
            <a:tailEnd type="none" w="sm" len="sm"/>
          </a:ln>
          <a:effectLst/>
        </p:spPr>
        <p:txBody>
          <a:bodyPr wrap="square">
            <a:spAutoFit/>
          </a:bodyPr>
          <a:lstStyle/>
          <a:p>
            <a:pPr marL="457200" indent="-457200">
              <a:lnSpc>
                <a:spcPct val="150000"/>
              </a:lnSpc>
              <a:spcBef>
                <a:spcPct val="50000"/>
              </a:spcBef>
            </a:pPr>
            <a:r>
              <a:rPr lang="pt-BR" sz="1800" u="sng" dirty="0" smtClean="0">
                <a:latin typeface="Verdana" pitchFamily="34" charset="0"/>
              </a:rPr>
              <a:t>Atenção terciária:</a:t>
            </a:r>
          </a:p>
          <a:p>
            <a:pPr marL="457200" indent="-457200">
              <a:lnSpc>
                <a:spcPct val="150000"/>
              </a:lnSpc>
              <a:spcBef>
                <a:spcPct val="50000"/>
              </a:spcBef>
              <a:buFont typeface="+mj-lt"/>
              <a:buAutoNum type="arabicPeriod"/>
            </a:pPr>
            <a:r>
              <a:rPr lang="pt-BR" sz="1800" b="0" dirty="0" smtClean="0">
                <a:latin typeface="Verdana" pitchFamily="34" charset="0"/>
              </a:rPr>
              <a:t> Hospitais gerais de alta e média complexidade;</a:t>
            </a:r>
          </a:p>
          <a:p>
            <a:pPr marL="457200" indent="-457200">
              <a:lnSpc>
                <a:spcPct val="150000"/>
              </a:lnSpc>
              <a:spcBef>
                <a:spcPct val="50000"/>
              </a:spcBef>
              <a:buFont typeface="+mj-lt"/>
              <a:buAutoNum type="arabicPeriod"/>
            </a:pPr>
            <a:r>
              <a:rPr lang="pt-BR" sz="1800" b="0" dirty="0" smtClean="0">
                <a:latin typeface="Verdana" pitchFamily="34" charset="0"/>
              </a:rPr>
              <a:t>Hospitais especializados</a:t>
            </a:r>
          </a:p>
          <a:p>
            <a:pPr marL="457200" indent="-457200">
              <a:lnSpc>
                <a:spcPct val="150000"/>
              </a:lnSpc>
              <a:spcBef>
                <a:spcPct val="50000"/>
              </a:spcBef>
              <a:buFont typeface="+mj-lt"/>
              <a:buAutoNum type="arabicPeriod"/>
            </a:pPr>
            <a:r>
              <a:rPr lang="pt-BR" sz="1800" b="0" dirty="0" smtClean="0">
                <a:latin typeface="Verdana" pitchFamily="34" charset="0"/>
              </a:rPr>
              <a:t>Pronto-socorro referenciado</a:t>
            </a:r>
          </a:p>
          <a:p>
            <a:pPr marL="457200" indent="-457200">
              <a:lnSpc>
                <a:spcPct val="150000"/>
              </a:lnSpc>
              <a:spcBef>
                <a:spcPct val="50000"/>
              </a:spcBef>
            </a:pPr>
            <a:endParaRPr lang="pt-BR" sz="1800" b="0" dirty="0">
              <a:latin typeface="Verdana" pitchFamily="34" charset="0"/>
            </a:endParaRPr>
          </a:p>
        </p:txBody>
      </p:sp>
      <p:grpSp>
        <p:nvGrpSpPr>
          <p:cNvPr id="2" name="Group 7"/>
          <p:cNvGrpSpPr>
            <a:grpSpLocks/>
          </p:cNvGrpSpPr>
          <p:nvPr/>
        </p:nvGrpSpPr>
        <p:grpSpPr bwMode="auto">
          <a:xfrm>
            <a:off x="685800" y="1700808"/>
            <a:ext cx="2505075" cy="3124200"/>
            <a:chOff x="432" y="2112"/>
            <a:chExt cx="1578" cy="1968"/>
          </a:xfrm>
        </p:grpSpPr>
        <p:grpSp>
          <p:nvGrpSpPr>
            <p:cNvPr id="3" name="Group 8"/>
            <p:cNvGrpSpPr>
              <a:grpSpLocks/>
            </p:cNvGrpSpPr>
            <p:nvPr/>
          </p:nvGrpSpPr>
          <p:grpSpPr bwMode="auto">
            <a:xfrm>
              <a:off x="432" y="2112"/>
              <a:ext cx="1578" cy="1752"/>
              <a:chOff x="432" y="2208"/>
              <a:chExt cx="1578" cy="1752"/>
            </a:xfrm>
          </p:grpSpPr>
          <p:sp>
            <p:nvSpPr>
              <p:cNvPr id="85001" name="AutoShape 9"/>
              <p:cNvSpPr>
                <a:spLocks noChangeArrowheads="1"/>
              </p:cNvSpPr>
              <p:nvPr/>
            </p:nvSpPr>
            <p:spPr bwMode="auto">
              <a:xfrm>
                <a:off x="432" y="2208"/>
                <a:ext cx="1578" cy="1752"/>
              </a:xfrm>
              <a:prstGeom prst="triangle">
                <a:avLst>
                  <a:gd name="adj" fmla="val 50000"/>
                </a:avLst>
              </a:prstGeom>
              <a:gradFill rotWithShape="0">
                <a:gsLst>
                  <a:gs pos="0">
                    <a:srgbClr val="3399FF"/>
                  </a:gs>
                  <a:gs pos="50000">
                    <a:srgbClr val="66CCFF"/>
                  </a:gs>
                  <a:gs pos="100000">
                    <a:srgbClr val="3399FF"/>
                  </a:gs>
                </a:gsLst>
                <a:lin ang="0" scaled="1"/>
              </a:gradFill>
              <a:ln w="19050" cap="sq">
                <a:solidFill>
                  <a:srgbClr val="000099"/>
                </a:solidFill>
                <a:miter lim="800000"/>
                <a:headEnd/>
                <a:tailEnd/>
              </a:ln>
              <a:effectLst/>
            </p:spPr>
            <p:txBody>
              <a:bodyPr wrap="none" anchor="ctr"/>
              <a:lstStyle/>
              <a:p>
                <a:endParaRPr lang="pt-BR"/>
              </a:p>
            </p:txBody>
          </p:sp>
          <p:sp>
            <p:nvSpPr>
              <p:cNvPr id="85002" name="Line 10"/>
              <p:cNvSpPr>
                <a:spLocks noChangeShapeType="1"/>
              </p:cNvSpPr>
              <p:nvPr/>
            </p:nvSpPr>
            <p:spPr bwMode="auto">
              <a:xfrm>
                <a:off x="835" y="3075"/>
                <a:ext cx="775" cy="0"/>
              </a:xfrm>
              <a:prstGeom prst="line">
                <a:avLst/>
              </a:prstGeom>
              <a:noFill/>
              <a:ln w="19050" cap="sq">
                <a:solidFill>
                  <a:srgbClr val="000099"/>
                </a:solidFill>
                <a:round/>
                <a:headEnd/>
                <a:tailEnd/>
              </a:ln>
              <a:effectLst/>
            </p:spPr>
            <p:txBody>
              <a:bodyPr wrap="none" anchor="ctr"/>
              <a:lstStyle/>
              <a:p>
                <a:endParaRPr lang="pt-BR"/>
              </a:p>
            </p:txBody>
          </p:sp>
          <p:sp>
            <p:nvSpPr>
              <p:cNvPr id="85003" name="Line 11"/>
              <p:cNvSpPr>
                <a:spLocks noChangeShapeType="1"/>
              </p:cNvSpPr>
              <p:nvPr/>
            </p:nvSpPr>
            <p:spPr bwMode="auto">
              <a:xfrm>
                <a:off x="635" y="3512"/>
                <a:ext cx="1166" cy="0"/>
              </a:xfrm>
              <a:prstGeom prst="line">
                <a:avLst/>
              </a:prstGeom>
              <a:noFill/>
              <a:ln w="19050" cap="sq">
                <a:solidFill>
                  <a:srgbClr val="000099"/>
                </a:solidFill>
                <a:round/>
                <a:headEnd/>
                <a:tailEnd/>
              </a:ln>
              <a:effectLst/>
            </p:spPr>
            <p:txBody>
              <a:bodyPr wrap="none" anchor="ctr"/>
              <a:lstStyle/>
              <a:p>
                <a:endParaRPr lang="pt-BR"/>
              </a:p>
            </p:txBody>
          </p:sp>
        </p:grpSp>
        <p:sp>
          <p:nvSpPr>
            <p:cNvPr id="85004" name="Text Box 12"/>
            <p:cNvSpPr txBox="1">
              <a:spLocks noChangeArrowheads="1"/>
            </p:cNvSpPr>
            <p:nvPr/>
          </p:nvSpPr>
          <p:spPr bwMode="auto">
            <a:xfrm>
              <a:off x="882" y="2603"/>
              <a:ext cx="658"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Terciária</a:t>
              </a:r>
            </a:p>
          </p:txBody>
        </p:sp>
        <p:sp>
          <p:nvSpPr>
            <p:cNvPr id="85005" name="Text Box 13"/>
            <p:cNvSpPr txBox="1">
              <a:spLocks noChangeArrowheads="1"/>
            </p:cNvSpPr>
            <p:nvPr/>
          </p:nvSpPr>
          <p:spPr bwMode="auto">
            <a:xfrm>
              <a:off x="792" y="3092"/>
              <a:ext cx="841"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dirty="0">
                  <a:solidFill>
                    <a:srgbClr val="FFFFFF"/>
                  </a:solidFill>
                  <a:latin typeface="Verdana" pitchFamily="34" charset="0"/>
                </a:rPr>
                <a:t>Atenção Secundária</a:t>
              </a:r>
            </a:p>
          </p:txBody>
        </p:sp>
        <p:sp>
          <p:nvSpPr>
            <p:cNvPr id="85006" name="Text Box 14"/>
            <p:cNvSpPr txBox="1">
              <a:spLocks noChangeArrowheads="1"/>
            </p:cNvSpPr>
            <p:nvPr/>
          </p:nvSpPr>
          <p:spPr bwMode="auto">
            <a:xfrm>
              <a:off x="793" y="3499"/>
              <a:ext cx="840"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Primária</a:t>
              </a:r>
            </a:p>
          </p:txBody>
        </p:sp>
        <p:sp>
          <p:nvSpPr>
            <p:cNvPr id="85007" name="Text Box 15"/>
            <p:cNvSpPr txBox="1">
              <a:spLocks noChangeArrowheads="1"/>
            </p:cNvSpPr>
            <p:nvPr/>
          </p:nvSpPr>
          <p:spPr bwMode="auto">
            <a:xfrm>
              <a:off x="432" y="3888"/>
              <a:ext cx="1555" cy="192"/>
            </a:xfrm>
            <a:prstGeom prst="rect">
              <a:avLst/>
            </a:prstGeom>
            <a:noFill/>
            <a:ln w="9525">
              <a:noFill/>
              <a:miter lim="800000"/>
              <a:headEnd/>
              <a:tailEnd/>
            </a:ln>
            <a:effectLst/>
          </p:spPr>
          <p:txBody>
            <a:bodyPr>
              <a:spAutoFit/>
            </a:bodyPr>
            <a:lstStyle/>
            <a:p>
              <a:pPr algn="ctr" eaLnBrk="0" hangingPunct="0">
                <a:spcBef>
                  <a:spcPct val="50000"/>
                </a:spcBef>
              </a:pPr>
              <a:r>
                <a:rPr lang="pt-BR" sz="1400">
                  <a:solidFill>
                    <a:srgbClr val="0066FF"/>
                  </a:solidFill>
                </a:rPr>
                <a:t>Organização Piramidal</a:t>
              </a:r>
            </a:p>
          </p:txBody>
        </p:sp>
      </p:grpSp>
      <p:sp>
        <p:nvSpPr>
          <p:cNvPr id="21" name="Seta para cima 20"/>
          <p:cNvSpPr/>
          <p:nvPr/>
        </p:nvSpPr>
        <p:spPr>
          <a:xfrm>
            <a:off x="1115616" y="1772816"/>
            <a:ext cx="216024" cy="26642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de seta reta 18"/>
          <p:cNvCxnSpPr/>
          <p:nvPr/>
        </p:nvCxnSpPr>
        <p:spPr>
          <a:xfrm flipH="1">
            <a:off x="2339752" y="2420888"/>
            <a:ext cx="172819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flipH="1" flipV="1">
            <a:off x="2555776" y="2924944"/>
            <a:ext cx="151216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dissolve">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7">
                                            <p:txEl>
                                              <p:pRg st="1" end="1"/>
                                            </p:txEl>
                                          </p:spTgt>
                                        </p:tgtEl>
                                        <p:attrNameLst>
                                          <p:attrName>style.visibility</p:attrName>
                                        </p:attrNameLst>
                                      </p:cBhvr>
                                      <p:to>
                                        <p:strVal val="visible"/>
                                      </p:to>
                                    </p:set>
                                    <p:animEffect transition="in" filter="dissolve">
                                      <p:cBhvr>
                                        <p:cTn id="12" dur="500"/>
                                        <p:tgtEl>
                                          <p:spTgt spid="84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7">
                                            <p:txEl>
                                              <p:pRg st="2" end="2"/>
                                            </p:txEl>
                                          </p:spTgt>
                                        </p:tgtEl>
                                        <p:attrNameLst>
                                          <p:attrName>style.visibility</p:attrName>
                                        </p:attrNameLst>
                                      </p:cBhvr>
                                      <p:to>
                                        <p:strVal val="visible"/>
                                      </p:to>
                                    </p:set>
                                    <p:animEffect transition="in" filter="dissolve">
                                      <p:cBhvr>
                                        <p:cTn id="17" dur="500"/>
                                        <p:tgtEl>
                                          <p:spTgt spid="849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7">
                                            <p:txEl>
                                              <p:pRg st="3" end="3"/>
                                            </p:txEl>
                                          </p:spTgt>
                                        </p:tgtEl>
                                        <p:attrNameLst>
                                          <p:attrName>style.visibility</p:attrName>
                                        </p:attrNameLst>
                                      </p:cBhvr>
                                      <p:to>
                                        <p:strVal val="visible"/>
                                      </p:to>
                                    </p:set>
                                    <p:animEffect transition="in" filter="dissolve">
                                      <p:cBhvr>
                                        <p:cTn id="22" dur="500"/>
                                        <p:tgtEl>
                                          <p:spTgt spid="849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7544" y="332656"/>
            <a:ext cx="8280400" cy="461665"/>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Atenção terciária</a:t>
            </a:r>
            <a:endParaRPr lang="pt-BR" dirty="0">
              <a:latin typeface="+mn-lt"/>
            </a:endParaRPr>
          </a:p>
        </p:txBody>
      </p:sp>
      <p:sp>
        <p:nvSpPr>
          <p:cNvPr id="3" name="CaixaDeTexto 2"/>
          <p:cNvSpPr txBox="1"/>
          <p:nvPr/>
        </p:nvSpPr>
        <p:spPr>
          <a:xfrm>
            <a:off x="467544" y="908720"/>
            <a:ext cx="8208912" cy="5632311"/>
          </a:xfrm>
          <a:prstGeom prst="rect">
            <a:avLst/>
          </a:prstGeom>
          <a:noFill/>
        </p:spPr>
        <p:txBody>
          <a:bodyPr wrap="square" rtlCol="0">
            <a:spAutoFit/>
          </a:bodyPr>
          <a:lstStyle/>
          <a:p>
            <a:pPr>
              <a:lnSpc>
                <a:spcPct val="200000"/>
              </a:lnSpc>
              <a:buFont typeface="Wingdings" pitchFamily="2" charset="2"/>
              <a:buChar char="ü"/>
            </a:pPr>
            <a:r>
              <a:rPr lang="pt-BR" sz="1800" b="0" dirty="0" smtClean="0">
                <a:latin typeface="+mn-lt"/>
              </a:rPr>
              <a:t> Composta por hospitais com alta densidade tecnológica, grande porte.</a:t>
            </a:r>
          </a:p>
          <a:p>
            <a:pPr>
              <a:lnSpc>
                <a:spcPct val="200000"/>
              </a:lnSpc>
              <a:buFont typeface="Wingdings" pitchFamily="2" charset="2"/>
              <a:buChar char="ü"/>
            </a:pPr>
            <a:r>
              <a:rPr lang="pt-BR" sz="1800" b="0" dirty="0" smtClean="0">
                <a:latin typeface="+mn-lt"/>
              </a:rPr>
              <a:t> Profissionais altamente especializados.</a:t>
            </a:r>
          </a:p>
          <a:p>
            <a:pPr>
              <a:lnSpc>
                <a:spcPct val="200000"/>
              </a:lnSpc>
              <a:buFont typeface="Wingdings" pitchFamily="2" charset="2"/>
              <a:buChar char="ü"/>
            </a:pPr>
            <a:r>
              <a:rPr lang="pt-BR" sz="1800" b="0" dirty="0" smtClean="0">
                <a:latin typeface="+mn-lt"/>
              </a:rPr>
              <a:t> Prestam assistência de alta complexidade.</a:t>
            </a:r>
          </a:p>
          <a:p>
            <a:pPr>
              <a:lnSpc>
                <a:spcPct val="200000"/>
              </a:lnSpc>
              <a:buFont typeface="Wingdings" pitchFamily="2" charset="2"/>
              <a:buChar char="ü"/>
            </a:pPr>
            <a:r>
              <a:rPr lang="pt-BR" sz="1800" b="0" dirty="0" smtClean="0">
                <a:latin typeface="+mn-lt"/>
              </a:rPr>
              <a:t> Em tese deve receber entre 3 e 5% dos pacientes atendidos na APS.</a:t>
            </a:r>
          </a:p>
          <a:p>
            <a:pPr>
              <a:lnSpc>
                <a:spcPct val="200000"/>
              </a:lnSpc>
              <a:buFont typeface="Wingdings" pitchFamily="2" charset="2"/>
              <a:buChar char="ü"/>
            </a:pPr>
            <a:r>
              <a:rPr lang="pt-BR" sz="1800" b="0" dirty="0" smtClean="0">
                <a:latin typeface="+mn-lt"/>
              </a:rPr>
              <a:t> Assistência ambulatorial terciária (subespecialidades).</a:t>
            </a:r>
          </a:p>
          <a:p>
            <a:pPr>
              <a:lnSpc>
                <a:spcPct val="200000"/>
              </a:lnSpc>
              <a:buFont typeface="Wingdings" pitchFamily="2" charset="2"/>
              <a:buChar char="ü"/>
            </a:pPr>
            <a:r>
              <a:rPr lang="pt-BR" sz="1800" b="0" dirty="0" smtClean="0">
                <a:latin typeface="+mn-lt"/>
              </a:rPr>
              <a:t> Referência para grandes áreas geográficas (RRAS).</a:t>
            </a:r>
          </a:p>
          <a:p>
            <a:pPr>
              <a:lnSpc>
                <a:spcPct val="200000"/>
              </a:lnSpc>
              <a:buFont typeface="Wingdings" pitchFamily="2" charset="2"/>
              <a:buChar char="ü"/>
            </a:pPr>
            <a:r>
              <a:rPr lang="pt-BR" sz="1800" b="0" dirty="0" smtClean="0">
                <a:latin typeface="+mn-lt"/>
              </a:rPr>
              <a:t> Ambientes de ensino e pesquisa.</a:t>
            </a:r>
          </a:p>
          <a:p>
            <a:pPr>
              <a:lnSpc>
                <a:spcPct val="200000"/>
              </a:lnSpc>
              <a:buFont typeface="Wingdings" pitchFamily="2" charset="2"/>
              <a:buChar char="ü"/>
            </a:pPr>
            <a:r>
              <a:rPr lang="pt-BR" sz="1800" b="0" dirty="0" smtClean="0">
                <a:latin typeface="+mn-lt"/>
              </a:rPr>
              <a:t> Alto custo de manutenção. </a:t>
            </a:r>
            <a:endParaRPr lang="pt-BR" sz="1800" b="0" dirty="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611560" y="548680"/>
            <a:ext cx="8064896" cy="461665"/>
          </a:xfrm>
          <a:prstGeom prst="rect">
            <a:avLst/>
          </a:prstGeom>
          <a:noFill/>
        </p:spPr>
        <p:txBody>
          <a:bodyPr wrap="square" rtlCol="0">
            <a:spAutoFit/>
          </a:bodyPr>
          <a:lstStyle/>
          <a:p>
            <a:pPr algn="ctr"/>
            <a:r>
              <a:rPr lang="pt-BR" dirty="0" smtClean="0">
                <a:latin typeface="+mn-lt"/>
              </a:rPr>
              <a:t>Hospital de alta complexidade</a:t>
            </a:r>
            <a:endParaRPr lang="pt-BR" dirty="0">
              <a:latin typeface="+mn-lt"/>
            </a:endParaRPr>
          </a:p>
        </p:txBody>
      </p:sp>
      <p:pic>
        <p:nvPicPr>
          <p:cNvPr id="69643" name="Picture 11"/>
          <p:cNvPicPr>
            <a:picLocks noChangeAspect="1" noChangeArrowheads="1"/>
          </p:cNvPicPr>
          <p:nvPr/>
        </p:nvPicPr>
        <p:blipFill>
          <a:blip r:embed="rId2" cstate="print"/>
          <a:srcRect/>
          <a:stretch>
            <a:fillRect/>
          </a:stretch>
        </p:blipFill>
        <p:spPr bwMode="auto">
          <a:xfrm>
            <a:off x="323528" y="1124744"/>
            <a:ext cx="8496944" cy="4536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blog.euvoupassar.com.br/wp-content/uploads/2014/01/HCFMUSP.jpg"/>
          <p:cNvPicPr>
            <a:picLocks noChangeAspect="1" noChangeArrowheads="1"/>
          </p:cNvPicPr>
          <p:nvPr/>
        </p:nvPicPr>
        <p:blipFill>
          <a:blip r:embed="rId2" cstate="print"/>
          <a:srcRect/>
          <a:stretch>
            <a:fillRect/>
          </a:stretch>
        </p:blipFill>
        <p:spPr bwMode="auto">
          <a:xfrm>
            <a:off x="683568" y="1196752"/>
            <a:ext cx="7848872" cy="4968552"/>
          </a:xfrm>
          <a:prstGeom prst="rect">
            <a:avLst/>
          </a:prstGeom>
          <a:noFill/>
        </p:spPr>
      </p:pic>
      <p:sp>
        <p:nvSpPr>
          <p:cNvPr id="3" name="CaixaDeTexto 2"/>
          <p:cNvSpPr txBox="1"/>
          <p:nvPr/>
        </p:nvSpPr>
        <p:spPr>
          <a:xfrm>
            <a:off x="611560" y="548680"/>
            <a:ext cx="8064896" cy="461665"/>
          </a:xfrm>
          <a:prstGeom prst="rect">
            <a:avLst/>
          </a:prstGeom>
          <a:noFill/>
        </p:spPr>
        <p:txBody>
          <a:bodyPr wrap="square" rtlCol="0">
            <a:spAutoFit/>
          </a:bodyPr>
          <a:lstStyle/>
          <a:p>
            <a:pPr algn="ctr"/>
            <a:r>
              <a:rPr lang="pt-BR" dirty="0" smtClean="0">
                <a:latin typeface="+mn-lt"/>
              </a:rPr>
              <a:t>Hospital de alta complexidade</a:t>
            </a:r>
            <a:endParaRPr lang="pt-BR"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539750" y="1498426"/>
            <a:ext cx="8208963" cy="3154710"/>
          </a:xfrm>
          <a:prstGeom prst="rect">
            <a:avLst/>
          </a:prstGeom>
          <a:noFill/>
          <a:ln w="9525">
            <a:noFill/>
            <a:miter lim="800000"/>
            <a:headEnd/>
            <a:tailEnd/>
          </a:ln>
          <a:effectLst/>
        </p:spPr>
        <p:txBody>
          <a:bodyPr wrap="square">
            <a:spAutoFit/>
          </a:bodyPr>
          <a:lstStyle/>
          <a:p>
            <a:pPr algn="ctr">
              <a:lnSpc>
                <a:spcPct val="200000"/>
              </a:lnSpc>
              <a:spcBef>
                <a:spcPct val="50000"/>
              </a:spcBef>
              <a:tabLst>
                <a:tab pos="1608138" algn="l"/>
              </a:tabLst>
            </a:pPr>
            <a:r>
              <a:rPr lang="pt-BR" sz="2800" dirty="0" smtClean="0">
                <a:latin typeface="+mn-lt"/>
              </a:rPr>
              <a:t>Serviços </a:t>
            </a:r>
            <a:r>
              <a:rPr lang="pt-BR" sz="2800" dirty="0">
                <a:latin typeface="+mn-lt"/>
              </a:rPr>
              <a:t>de Saúde</a:t>
            </a:r>
          </a:p>
          <a:p>
            <a:pPr algn="just">
              <a:lnSpc>
                <a:spcPct val="200000"/>
              </a:lnSpc>
              <a:spcBef>
                <a:spcPct val="50000"/>
              </a:spcBef>
              <a:tabLst>
                <a:tab pos="1608138" algn="l"/>
              </a:tabLst>
            </a:pPr>
            <a:r>
              <a:rPr lang="pt-BR" sz="2200" dirty="0" smtClean="0">
                <a:latin typeface="+mn-lt"/>
              </a:rPr>
              <a:t>Gestores:</a:t>
            </a:r>
            <a:r>
              <a:rPr lang="pt-BR" sz="2200" b="0" dirty="0" smtClean="0">
                <a:latin typeface="+mn-lt"/>
              </a:rPr>
              <a:t> sejam </a:t>
            </a:r>
            <a:r>
              <a:rPr lang="pt-BR" sz="2200" b="0" dirty="0">
                <a:latin typeface="+mn-lt"/>
              </a:rPr>
              <a:t>capazes de identificar as necessidades de cada comunidade para o planejamento e execução adequada das medidas de </a:t>
            </a:r>
            <a:r>
              <a:rPr lang="pt-BR" sz="2200" b="0" dirty="0" smtClean="0">
                <a:latin typeface="+mn-lt"/>
              </a:rPr>
              <a:t>intervenção.</a:t>
            </a:r>
            <a:endParaRPr lang="pt-BR" sz="2200" b="0" dirty="0">
              <a:latin typeface="+mn-lt"/>
            </a:endParaRPr>
          </a:p>
        </p:txBody>
      </p:sp>
      <p:sp>
        <p:nvSpPr>
          <p:cNvPr id="21512" name="Rectangle 8"/>
          <p:cNvSpPr>
            <a:spLocks noChangeArrowheads="1"/>
          </p:cNvSpPr>
          <p:nvPr/>
        </p:nvSpPr>
        <p:spPr bwMode="auto">
          <a:xfrm>
            <a:off x="7024688" y="6467475"/>
            <a:ext cx="1358900" cy="274638"/>
          </a:xfrm>
          <a:prstGeom prst="rect">
            <a:avLst/>
          </a:prstGeom>
          <a:noFill/>
          <a:ln w="9525">
            <a:noFill/>
            <a:miter lim="800000"/>
            <a:headEnd/>
            <a:tailEnd/>
          </a:ln>
          <a:effectLst/>
        </p:spPr>
        <p:txBody>
          <a:bodyPr wrap="none">
            <a:spAutoFit/>
          </a:bodyPr>
          <a:lstStyle/>
          <a:p>
            <a:r>
              <a:rPr lang="pt-BR" sz="1200" b="0">
                <a:solidFill>
                  <a:schemeClr val="bg2"/>
                </a:solidFill>
              </a:rPr>
              <a:t>(Takeda S, 2004)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548680"/>
            <a:ext cx="8064896" cy="461665"/>
          </a:xfrm>
          <a:prstGeom prst="rect">
            <a:avLst/>
          </a:prstGeom>
          <a:noFill/>
        </p:spPr>
        <p:txBody>
          <a:bodyPr wrap="square" rtlCol="0">
            <a:spAutoFit/>
          </a:bodyPr>
          <a:lstStyle/>
          <a:p>
            <a:pPr algn="ctr"/>
            <a:r>
              <a:rPr lang="pt-BR" dirty="0" smtClean="0">
                <a:latin typeface="+mn-lt"/>
              </a:rPr>
              <a:t>Hospital de alta complexidade</a:t>
            </a:r>
            <a:endParaRPr lang="pt-BR" dirty="0">
              <a:latin typeface="+mn-lt"/>
            </a:endParaRPr>
          </a:p>
        </p:txBody>
      </p:sp>
      <p:pic>
        <p:nvPicPr>
          <p:cNvPr id="67586" name="Picture 2" descr="http://assets1.exame.abril.com.br/assets/images/2014/11/518839/size_810_16_9_albert-einstein.jpg"/>
          <p:cNvPicPr>
            <a:picLocks noChangeAspect="1" noChangeArrowheads="1"/>
          </p:cNvPicPr>
          <p:nvPr/>
        </p:nvPicPr>
        <p:blipFill>
          <a:blip r:embed="rId2" cstate="print"/>
          <a:srcRect/>
          <a:stretch>
            <a:fillRect/>
          </a:stretch>
        </p:blipFill>
        <p:spPr bwMode="auto">
          <a:xfrm>
            <a:off x="755576" y="1340768"/>
            <a:ext cx="7776864" cy="475252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548680"/>
            <a:ext cx="8064896" cy="461665"/>
          </a:xfrm>
          <a:prstGeom prst="rect">
            <a:avLst/>
          </a:prstGeom>
          <a:noFill/>
        </p:spPr>
        <p:txBody>
          <a:bodyPr wrap="square" rtlCol="0">
            <a:spAutoFit/>
          </a:bodyPr>
          <a:lstStyle/>
          <a:p>
            <a:pPr algn="ctr"/>
            <a:r>
              <a:rPr lang="pt-BR" dirty="0" smtClean="0">
                <a:latin typeface="+mn-lt"/>
              </a:rPr>
              <a:t>Hospital de alta complexidade</a:t>
            </a:r>
            <a:endParaRPr lang="pt-BR" dirty="0">
              <a:latin typeface="+mn-lt"/>
            </a:endParaRPr>
          </a:p>
        </p:txBody>
      </p:sp>
      <p:pic>
        <p:nvPicPr>
          <p:cNvPr id="73730" name="Picture 2" descr="http://www.santacasabh.org.br/files/fotos/469607_333546980058392_77638200_o.jpg"/>
          <p:cNvPicPr>
            <a:picLocks noChangeAspect="1" noChangeArrowheads="1"/>
          </p:cNvPicPr>
          <p:nvPr/>
        </p:nvPicPr>
        <p:blipFill>
          <a:blip r:embed="rId2" cstate="print"/>
          <a:srcRect/>
          <a:stretch>
            <a:fillRect/>
          </a:stretch>
        </p:blipFill>
        <p:spPr bwMode="auto">
          <a:xfrm>
            <a:off x="395536" y="1268760"/>
            <a:ext cx="8352928" cy="5184576"/>
          </a:xfrm>
          <a:prstGeom prst="rect">
            <a:avLst/>
          </a:prstGeom>
          <a:noFill/>
        </p:spPr>
      </p:pic>
      <p:pic>
        <p:nvPicPr>
          <p:cNvPr id="73732" name="Picture 4" descr="http://www.santacasabh.org.br/img/grupo-santa-casa.png"/>
          <p:cNvPicPr>
            <a:picLocks noChangeAspect="1" noChangeArrowheads="1"/>
          </p:cNvPicPr>
          <p:nvPr/>
        </p:nvPicPr>
        <p:blipFill>
          <a:blip r:embed="rId3" cstate="print"/>
          <a:srcRect/>
          <a:stretch>
            <a:fillRect/>
          </a:stretch>
        </p:blipFill>
        <p:spPr bwMode="auto">
          <a:xfrm>
            <a:off x="395536" y="1268760"/>
            <a:ext cx="1552575" cy="10858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548680"/>
            <a:ext cx="8064896" cy="707886"/>
          </a:xfrm>
          <a:prstGeom prst="rect">
            <a:avLst/>
          </a:prstGeom>
          <a:noFill/>
        </p:spPr>
        <p:txBody>
          <a:bodyPr wrap="square" rtlCol="0">
            <a:spAutoFit/>
          </a:bodyPr>
          <a:lstStyle/>
          <a:p>
            <a:pPr algn="ctr"/>
            <a:r>
              <a:rPr lang="pt-BR" sz="2000" dirty="0" smtClean="0">
                <a:latin typeface="+mn-lt"/>
              </a:rPr>
              <a:t>Hospital de alta complexidade (Pronto-socorro referenciado)</a:t>
            </a:r>
            <a:endParaRPr lang="pt-BR" sz="2000" dirty="0">
              <a:latin typeface="+mn-lt"/>
            </a:endParaRPr>
          </a:p>
        </p:txBody>
      </p:sp>
      <p:pic>
        <p:nvPicPr>
          <p:cNvPr id="74754" name="Picture 2"/>
          <p:cNvPicPr>
            <a:picLocks noChangeAspect="1" noChangeArrowheads="1"/>
          </p:cNvPicPr>
          <p:nvPr/>
        </p:nvPicPr>
        <p:blipFill>
          <a:blip r:embed="rId2" cstate="print"/>
          <a:srcRect/>
          <a:stretch>
            <a:fillRect/>
          </a:stretch>
        </p:blipFill>
        <p:spPr bwMode="auto">
          <a:xfrm>
            <a:off x="467544" y="1484784"/>
            <a:ext cx="8316416" cy="5112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7544" y="332656"/>
            <a:ext cx="8280400" cy="1015663"/>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Atenção terciária</a:t>
            </a:r>
          </a:p>
          <a:p>
            <a:pPr algn="ctr">
              <a:spcBef>
                <a:spcPct val="50000"/>
              </a:spcBef>
            </a:pPr>
            <a:r>
              <a:rPr lang="pt-BR" dirty="0" smtClean="0">
                <a:latin typeface="+mn-lt"/>
              </a:rPr>
              <a:t>Dificuldades/desafios</a:t>
            </a:r>
            <a:endParaRPr lang="pt-BR" dirty="0">
              <a:latin typeface="+mn-lt"/>
            </a:endParaRPr>
          </a:p>
        </p:txBody>
      </p:sp>
      <p:sp>
        <p:nvSpPr>
          <p:cNvPr id="3" name="CaixaDeTexto 2"/>
          <p:cNvSpPr txBox="1"/>
          <p:nvPr/>
        </p:nvSpPr>
        <p:spPr>
          <a:xfrm>
            <a:off x="467544" y="1505183"/>
            <a:ext cx="8208912" cy="4300473"/>
          </a:xfrm>
          <a:prstGeom prst="rect">
            <a:avLst/>
          </a:prstGeom>
          <a:noFill/>
        </p:spPr>
        <p:txBody>
          <a:bodyPr wrap="square" rtlCol="0">
            <a:spAutoFit/>
          </a:bodyPr>
          <a:lstStyle/>
          <a:p>
            <a:pPr>
              <a:lnSpc>
                <a:spcPct val="200000"/>
              </a:lnSpc>
              <a:buFont typeface="Wingdings" pitchFamily="2" charset="2"/>
              <a:buChar char="ü"/>
            </a:pPr>
            <a:r>
              <a:rPr lang="pt-BR" sz="2000" b="0" dirty="0" smtClean="0">
                <a:latin typeface="+mn-lt"/>
              </a:rPr>
              <a:t> Alta demanda</a:t>
            </a:r>
          </a:p>
          <a:p>
            <a:pPr>
              <a:lnSpc>
                <a:spcPct val="200000"/>
              </a:lnSpc>
              <a:buFont typeface="Wingdings" pitchFamily="2" charset="2"/>
              <a:buChar char="ü"/>
            </a:pPr>
            <a:r>
              <a:rPr lang="pt-BR" sz="2000" b="0" dirty="0" smtClean="0">
                <a:latin typeface="+mn-lt"/>
              </a:rPr>
              <a:t> Subfinanciamento</a:t>
            </a:r>
          </a:p>
          <a:p>
            <a:pPr>
              <a:lnSpc>
                <a:spcPct val="200000"/>
              </a:lnSpc>
              <a:buFont typeface="Wingdings" pitchFamily="2" charset="2"/>
              <a:buChar char="ü"/>
            </a:pPr>
            <a:r>
              <a:rPr lang="pt-BR" sz="2000" b="0" dirty="0" smtClean="0">
                <a:latin typeface="+mn-lt"/>
              </a:rPr>
              <a:t> Altos custos (tecnologia, RH)</a:t>
            </a:r>
          </a:p>
          <a:p>
            <a:pPr>
              <a:lnSpc>
                <a:spcPct val="200000"/>
              </a:lnSpc>
              <a:buFont typeface="Wingdings" pitchFamily="2" charset="2"/>
              <a:buChar char="ü"/>
            </a:pPr>
            <a:r>
              <a:rPr lang="pt-BR" sz="2000" b="0" dirty="0" smtClean="0">
                <a:latin typeface="+mn-lt"/>
              </a:rPr>
              <a:t> Fechamento de leitos públicos</a:t>
            </a:r>
          </a:p>
          <a:p>
            <a:pPr>
              <a:lnSpc>
                <a:spcPct val="200000"/>
              </a:lnSpc>
              <a:buFont typeface="Wingdings" pitchFamily="2" charset="2"/>
              <a:buChar char="ü"/>
            </a:pPr>
            <a:r>
              <a:rPr lang="pt-BR" sz="2000" b="0" dirty="0" smtClean="0">
                <a:latin typeface="+mn-lt"/>
              </a:rPr>
              <a:t> Sucateamento da rede federal</a:t>
            </a:r>
          </a:p>
          <a:p>
            <a:pPr>
              <a:lnSpc>
                <a:spcPct val="200000"/>
              </a:lnSpc>
              <a:buFont typeface="Wingdings" pitchFamily="2" charset="2"/>
              <a:buChar char="ü"/>
            </a:pPr>
            <a:r>
              <a:rPr lang="pt-BR" sz="2000" b="0" dirty="0" smtClean="0">
                <a:latin typeface="+mn-lt"/>
              </a:rPr>
              <a:t> Dificuldades de articulação com níveis secundário e primário</a:t>
            </a:r>
          </a:p>
          <a:p>
            <a:pPr>
              <a:lnSpc>
                <a:spcPct val="200000"/>
              </a:lnSpc>
              <a:buFont typeface="Wingdings" pitchFamily="2" charset="2"/>
              <a:buChar char="ü"/>
            </a:pPr>
            <a:r>
              <a:rPr lang="pt-BR" sz="2000" b="0" dirty="0" smtClean="0">
                <a:latin typeface="+mn-lt"/>
              </a:rPr>
              <a:t> Ingerência política, etc...</a:t>
            </a:r>
            <a:endParaRPr lang="pt-BR" sz="2000" b="0" dirty="0">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73075" y="476672"/>
            <a:ext cx="8202613" cy="461665"/>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lgn="ctr">
              <a:spcBef>
                <a:spcPct val="50000"/>
              </a:spcBef>
            </a:pPr>
            <a:r>
              <a:rPr lang="pt-BR" b="0" dirty="0">
                <a:latin typeface="+mn-lt"/>
              </a:rPr>
              <a:t>Formas de organização </a:t>
            </a:r>
            <a:r>
              <a:rPr lang="pt-BR" b="0" dirty="0" smtClean="0">
                <a:latin typeface="+mn-lt"/>
              </a:rPr>
              <a:t>do sistema </a:t>
            </a:r>
            <a:r>
              <a:rPr lang="pt-BR" b="0" dirty="0">
                <a:latin typeface="+mn-lt"/>
              </a:rPr>
              <a:t>de </a:t>
            </a:r>
            <a:r>
              <a:rPr lang="pt-BR" b="0" dirty="0" smtClean="0">
                <a:latin typeface="+mn-lt"/>
              </a:rPr>
              <a:t>saúde</a:t>
            </a:r>
            <a:endParaRPr lang="pt-BR" b="0" dirty="0">
              <a:latin typeface="+mn-lt"/>
            </a:endParaRPr>
          </a:p>
        </p:txBody>
      </p:sp>
      <p:grpSp>
        <p:nvGrpSpPr>
          <p:cNvPr id="2" name="Group 7"/>
          <p:cNvGrpSpPr>
            <a:grpSpLocks/>
          </p:cNvGrpSpPr>
          <p:nvPr/>
        </p:nvGrpSpPr>
        <p:grpSpPr bwMode="auto">
          <a:xfrm>
            <a:off x="685800" y="1700808"/>
            <a:ext cx="2505075" cy="3124200"/>
            <a:chOff x="432" y="2112"/>
            <a:chExt cx="1578" cy="1968"/>
          </a:xfrm>
        </p:grpSpPr>
        <p:grpSp>
          <p:nvGrpSpPr>
            <p:cNvPr id="3" name="Group 8"/>
            <p:cNvGrpSpPr>
              <a:grpSpLocks/>
            </p:cNvGrpSpPr>
            <p:nvPr/>
          </p:nvGrpSpPr>
          <p:grpSpPr bwMode="auto">
            <a:xfrm>
              <a:off x="432" y="2112"/>
              <a:ext cx="1578" cy="1752"/>
              <a:chOff x="432" y="2208"/>
              <a:chExt cx="1578" cy="1752"/>
            </a:xfrm>
          </p:grpSpPr>
          <p:sp>
            <p:nvSpPr>
              <p:cNvPr id="85001" name="AutoShape 9"/>
              <p:cNvSpPr>
                <a:spLocks noChangeArrowheads="1"/>
              </p:cNvSpPr>
              <p:nvPr/>
            </p:nvSpPr>
            <p:spPr bwMode="auto">
              <a:xfrm>
                <a:off x="432" y="2208"/>
                <a:ext cx="1578" cy="1752"/>
              </a:xfrm>
              <a:prstGeom prst="triangle">
                <a:avLst>
                  <a:gd name="adj" fmla="val 50000"/>
                </a:avLst>
              </a:prstGeom>
              <a:gradFill rotWithShape="0">
                <a:gsLst>
                  <a:gs pos="0">
                    <a:srgbClr val="3399FF"/>
                  </a:gs>
                  <a:gs pos="50000">
                    <a:srgbClr val="66CCFF"/>
                  </a:gs>
                  <a:gs pos="100000">
                    <a:srgbClr val="3399FF"/>
                  </a:gs>
                </a:gsLst>
                <a:lin ang="0" scaled="1"/>
              </a:gradFill>
              <a:ln w="19050" cap="sq">
                <a:solidFill>
                  <a:srgbClr val="000099"/>
                </a:solidFill>
                <a:miter lim="800000"/>
                <a:headEnd/>
                <a:tailEnd/>
              </a:ln>
              <a:effectLst/>
            </p:spPr>
            <p:txBody>
              <a:bodyPr wrap="none" anchor="ctr"/>
              <a:lstStyle/>
              <a:p>
                <a:endParaRPr lang="pt-BR"/>
              </a:p>
            </p:txBody>
          </p:sp>
          <p:sp>
            <p:nvSpPr>
              <p:cNvPr id="85002" name="Line 10"/>
              <p:cNvSpPr>
                <a:spLocks noChangeShapeType="1"/>
              </p:cNvSpPr>
              <p:nvPr/>
            </p:nvSpPr>
            <p:spPr bwMode="auto">
              <a:xfrm>
                <a:off x="835" y="3075"/>
                <a:ext cx="775" cy="0"/>
              </a:xfrm>
              <a:prstGeom prst="line">
                <a:avLst/>
              </a:prstGeom>
              <a:noFill/>
              <a:ln w="19050" cap="sq">
                <a:solidFill>
                  <a:srgbClr val="000099"/>
                </a:solidFill>
                <a:round/>
                <a:headEnd/>
                <a:tailEnd/>
              </a:ln>
              <a:effectLst/>
            </p:spPr>
            <p:txBody>
              <a:bodyPr wrap="none" anchor="ctr"/>
              <a:lstStyle/>
              <a:p>
                <a:endParaRPr lang="pt-BR"/>
              </a:p>
            </p:txBody>
          </p:sp>
          <p:sp>
            <p:nvSpPr>
              <p:cNvPr id="85003" name="Line 11"/>
              <p:cNvSpPr>
                <a:spLocks noChangeShapeType="1"/>
              </p:cNvSpPr>
              <p:nvPr/>
            </p:nvSpPr>
            <p:spPr bwMode="auto">
              <a:xfrm>
                <a:off x="635" y="3512"/>
                <a:ext cx="1166" cy="0"/>
              </a:xfrm>
              <a:prstGeom prst="line">
                <a:avLst/>
              </a:prstGeom>
              <a:noFill/>
              <a:ln w="19050" cap="sq">
                <a:solidFill>
                  <a:srgbClr val="000099"/>
                </a:solidFill>
                <a:round/>
                <a:headEnd/>
                <a:tailEnd/>
              </a:ln>
              <a:effectLst/>
            </p:spPr>
            <p:txBody>
              <a:bodyPr wrap="none" anchor="ctr"/>
              <a:lstStyle/>
              <a:p>
                <a:endParaRPr lang="pt-BR"/>
              </a:p>
            </p:txBody>
          </p:sp>
        </p:grpSp>
        <p:sp>
          <p:nvSpPr>
            <p:cNvPr id="85004" name="Text Box 12"/>
            <p:cNvSpPr txBox="1">
              <a:spLocks noChangeArrowheads="1"/>
            </p:cNvSpPr>
            <p:nvPr/>
          </p:nvSpPr>
          <p:spPr bwMode="auto">
            <a:xfrm>
              <a:off x="882" y="2603"/>
              <a:ext cx="658"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Terciária</a:t>
              </a:r>
            </a:p>
          </p:txBody>
        </p:sp>
        <p:sp>
          <p:nvSpPr>
            <p:cNvPr id="85005" name="Text Box 13"/>
            <p:cNvSpPr txBox="1">
              <a:spLocks noChangeArrowheads="1"/>
            </p:cNvSpPr>
            <p:nvPr/>
          </p:nvSpPr>
          <p:spPr bwMode="auto">
            <a:xfrm>
              <a:off x="792" y="3092"/>
              <a:ext cx="841"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Secundária</a:t>
              </a:r>
            </a:p>
          </p:txBody>
        </p:sp>
        <p:sp>
          <p:nvSpPr>
            <p:cNvPr id="85006" name="Text Box 14"/>
            <p:cNvSpPr txBox="1">
              <a:spLocks noChangeArrowheads="1"/>
            </p:cNvSpPr>
            <p:nvPr/>
          </p:nvSpPr>
          <p:spPr bwMode="auto">
            <a:xfrm>
              <a:off x="793" y="3499"/>
              <a:ext cx="840"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Primária</a:t>
              </a:r>
            </a:p>
          </p:txBody>
        </p:sp>
        <p:sp>
          <p:nvSpPr>
            <p:cNvPr id="85007" name="Text Box 15"/>
            <p:cNvSpPr txBox="1">
              <a:spLocks noChangeArrowheads="1"/>
            </p:cNvSpPr>
            <p:nvPr/>
          </p:nvSpPr>
          <p:spPr bwMode="auto">
            <a:xfrm>
              <a:off x="432" y="3888"/>
              <a:ext cx="1555" cy="192"/>
            </a:xfrm>
            <a:prstGeom prst="rect">
              <a:avLst/>
            </a:prstGeom>
            <a:noFill/>
            <a:ln w="9525">
              <a:noFill/>
              <a:miter lim="800000"/>
              <a:headEnd/>
              <a:tailEnd/>
            </a:ln>
            <a:effectLst/>
          </p:spPr>
          <p:txBody>
            <a:bodyPr>
              <a:spAutoFit/>
            </a:bodyPr>
            <a:lstStyle/>
            <a:p>
              <a:pPr algn="ctr" eaLnBrk="0" hangingPunct="0">
                <a:spcBef>
                  <a:spcPct val="50000"/>
                </a:spcBef>
              </a:pPr>
              <a:r>
                <a:rPr lang="pt-BR" sz="1400">
                  <a:solidFill>
                    <a:srgbClr val="0066FF"/>
                  </a:solidFill>
                </a:rPr>
                <a:t>Organização Piramidal</a:t>
              </a:r>
            </a:p>
          </p:txBody>
        </p:sp>
      </p:grpSp>
      <p:sp>
        <p:nvSpPr>
          <p:cNvPr id="84997" name="Text Box 5"/>
          <p:cNvSpPr txBox="1">
            <a:spLocks noChangeArrowheads="1"/>
          </p:cNvSpPr>
          <p:nvPr/>
        </p:nvSpPr>
        <p:spPr bwMode="auto">
          <a:xfrm>
            <a:off x="3995936" y="1568981"/>
            <a:ext cx="4536504" cy="3416320"/>
          </a:xfrm>
          <a:prstGeom prst="rect">
            <a:avLst/>
          </a:prstGeom>
          <a:noFill/>
          <a:ln w="9525">
            <a:noFill/>
            <a:miter lim="800000"/>
            <a:headEnd type="none" w="sm" len="sm"/>
            <a:tailEnd type="none" w="sm" len="sm"/>
          </a:ln>
          <a:effectLst/>
        </p:spPr>
        <p:txBody>
          <a:bodyPr wrap="square">
            <a:spAutoFit/>
          </a:bodyPr>
          <a:lstStyle/>
          <a:p>
            <a:pPr marL="457200" indent="-457200">
              <a:lnSpc>
                <a:spcPct val="150000"/>
              </a:lnSpc>
              <a:spcBef>
                <a:spcPct val="50000"/>
              </a:spcBef>
            </a:pPr>
            <a:r>
              <a:rPr lang="pt-BR" sz="1800" u="sng" dirty="0" smtClean="0">
                <a:latin typeface="Verdana" pitchFamily="34" charset="0"/>
              </a:rPr>
              <a:t>Atenção quaternária:</a:t>
            </a:r>
          </a:p>
          <a:p>
            <a:pPr marL="457200" indent="-457200">
              <a:lnSpc>
                <a:spcPct val="150000"/>
              </a:lnSpc>
              <a:spcBef>
                <a:spcPct val="50000"/>
              </a:spcBef>
              <a:buFont typeface="+mj-lt"/>
              <a:buAutoNum type="arabicPeriod"/>
            </a:pPr>
            <a:r>
              <a:rPr lang="pt-BR" sz="1800" b="0" dirty="0" smtClean="0">
                <a:latin typeface="Verdana" pitchFamily="34" charset="0"/>
              </a:rPr>
              <a:t> Hospitais especializados de alta complexidade (oncologia, ortopedia, cardiologia, </a:t>
            </a:r>
            <a:r>
              <a:rPr lang="pt-BR" sz="1800" b="0" dirty="0" err="1" smtClean="0">
                <a:latin typeface="Verdana" pitchFamily="34" charset="0"/>
              </a:rPr>
              <a:t>etc</a:t>
            </a:r>
            <a:r>
              <a:rPr lang="pt-BR" sz="1800" b="0" dirty="0" smtClean="0">
                <a:latin typeface="Verdana" pitchFamily="34" charset="0"/>
              </a:rPr>
              <a:t>);</a:t>
            </a:r>
          </a:p>
          <a:p>
            <a:pPr marL="457200" indent="-457200">
              <a:lnSpc>
                <a:spcPct val="150000"/>
              </a:lnSpc>
              <a:spcBef>
                <a:spcPct val="50000"/>
              </a:spcBef>
              <a:buFont typeface="+mj-lt"/>
              <a:buAutoNum type="arabicPeriod"/>
            </a:pPr>
            <a:r>
              <a:rPr lang="pt-BR" sz="1800" b="0" dirty="0" smtClean="0">
                <a:latin typeface="Verdana" pitchFamily="34" charset="0"/>
              </a:rPr>
              <a:t>Hospitais Universitários de grande porte?</a:t>
            </a:r>
          </a:p>
          <a:p>
            <a:pPr marL="457200" indent="-457200">
              <a:lnSpc>
                <a:spcPct val="150000"/>
              </a:lnSpc>
              <a:spcBef>
                <a:spcPct val="50000"/>
              </a:spcBef>
            </a:pPr>
            <a:endParaRPr lang="pt-BR" sz="1800" b="0" dirty="0">
              <a:latin typeface="Verdana" pitchFamily="34" charset="0"/>
            </a:endParaRPr>
          </a:p>
        </p:txBody>
      </p:sp>
      <p:sp>
        <p:nvSpPr>
          <p:cNvPr id="21" name="Seta para cima 20"/>
          <p:cNvSpPr/>
          <p:nvPr/>
        </p:nvSpPr>
        <p:spPr>
          <a:xfrm>
            <a:off x="1115616" y="1772816"/>
            <a:ext cx="216024" cy="26642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de seta reta 18"/>
          <p:cNvCxnSpPr/>
          <p:nvPr/>
        </p:nvCxnSpPr>
        <p:spPr>
          <a:xfrm flipH="1">
            <a:off x="2195736" y="1844824"/>
            <a:ext cx="172819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1403648" y="2132856"/>
            <a:ext cx="122413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dissolve">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7">
                                            <p:txEl>
                                              <p:pRg st="1" end="1"/>
                                            </p:txEl>
                                          </p:spTgt>
                                        </p:tgtEl>
                                        <p:attrNameLst>
                                          <p:attrName>style.visibility</p:attrName>
                                        </p:attrNameLst>
                                      </p:cBhvr>
                                      <p:to>
                                        <p:strVal val="visible"/>
                                      </p:to>
                                    </p:set>
                                    <p:animEffect transition="in" filter="dissolve">
                                      <p:cBhvr>
                                        <p:cTn id="12" dur="500"/>
                                        <p:tgtEl>
                                          <p:spTgt spid="84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7">
                                            <p:txEl>
                                              <p:pRg st="2" end="2"/>
                                            </p:txEl>
                                          </p:spTgt>
                                        </p:tgtEl>
                                        <p:attrNameLst>
                                          <p:attrName>style.visibility</p:attrName>
                                        </p:attrNameLst>
                                      </p:cBhvr>
                                      <p:to>
                                        <p:strVal val="visible"/>
                                      </p:to>
                                    </p:set>
                                    <p:animEffect transition="in" filter="dissolve">
                                      <p:cBhvr>
                                        <p:cTn id="17" dur="500"/>
                                        <p:tgtEl>
                                          <p:spTgt spid="849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7544" y="375047"/>
            <a:ext cx="8280400" cy="461665"/>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Atenção Quaternária</a:t>
            </a:r>
            <a:endParaRPr lang="pt-BR" dirty="0">
              <a:latin typeface="+mn-lt"/>
            </a:endParaRPr>
          </a:p>
        </p:txBody>
      </p:sp>
      <p:pic>
        <p:nvPicPr>
          <p:cNvPr id="75780" name="Picture 4" descr="http://hcfmusp.org.br/portal/wp-content/uploads/2012/12/fachada_incor_hc.jpg"/>
          <p:cNvPicPr>
            <a:picLocks noChangeAspect="1" noChangeArrowheads="1"/>
          </p:cNvPicPr>
          <p:nvPr/>
        </p:nvPicPr>
        <p:blipFill>
          <a:blip r:embed="rId2" cstate="print"/>
          <a:srcRect/>
          <a:stretch>
            <a:fillRect/>
          </a:stretch>
        </p:blipFill>
        <p:spPr bwMode="auto">
          <a:xfrm>
            <a:off x="251520" y="908720"/>
            <a:ext cx="4394163" cy="2952328"/>
          </a:xfrm>
          <a:prstGeom prst="rect">
            <a:avLst/>
          </a:prstGeom>
          <a:noFill/>
        </p:spPr>
      </p:pic>
      <p:pic>
        <p:nvPicPr>
          <p:cNvPr id="75786" name="Picture 10" descr="http://imgs-srzd.s3.amazonaws.com/srzd/upload/i/n/incafachada.jpg"/>
          <p:cNvPicPr>
            <a:picLocks noChangeAspect="1" noChangeArrowheads="1"/>
          </p:cNvPicPr>
          <p:nvPr/>
        </p:nvPicPr>
        <p:blipFill>
          <a:blip r:embed="rId3" cstate="print"/>
          <a:srcRect/>
          <a:stretch>
            <a:fillRect/>
          </a:stretch>
        </p:blipFill>
        <p:spPr bwMode="auto">
          <a:xfrm>
            <a:off x="251520" y="3861048"/>
            <a:ext cx="2883024" cy="2736304"/>
          </a:xfrm>
          <a:prstGeom prst="rect">
            <a:avLst/>
          </a:prstGeom>
          <a:noFill/>
        </p:spPr>
      </p:pic>
      <p:pic>
        <p:nvPicPr>
          <p:cNvPr id="75788" name="Picture 12" descr="http://www.abeclin.org.br/wp-content/uploads/2014/07/inca.jpg"/>
          <p:cNvPicPr>
            <a:picLocks noChangeAspect="1" noChangeArrowheads="1"/>
          </p:cNvPicPr>
          <p:nvPr/>
        </p:nvPicPr>
        <p:blipFill>
          <a:blip r:embed="rId4" cstate="print"/>
          <a:srcRect/>
          <a:stretch>
            <a:fillRect/>
          </a:stretch>
        </p:blipFill>
        <p:spPr bwMode="auto">
          <a:xfrm>
            <a:off x="3131840" y="4941168"/>
            <a:ext cx="1905000" cy="1581151"/>
          </a:xfrm>
          <a:prstGeom prst="rect">
            <a:avLst/>
          </a:prstGeom>
          <a:noFill/>
        </p:spPr>
      </p:pic>
      <p:pic>
        <p:nvPicPr>
          <p:cNvPr id="75792" name="Picture 16" descr="http://www.garcaonline.com.br/img/noticias/icesp-fachada.jpg"/>
          <p:cNvPicPr>
            <a:picLocks noChangeAspect="1" noChangeArrowheads="1"/>
          </p:cNvPicPr>
          <p:nvPr/>
        </p:nvPicPr>
        <p:blipFill>
          <a:blip r:embed="rId5" cstate="print"/>
          <a:srcRect r="21053" b="5051"/>
          <a:stretch>
            <a:fillRect/>
          </a:stretch>
        </p:blipFill>
        <p:spPr bwMode="auto">
          <a:xfrm>
            <a:off x="5508104" y="908720"/>
            <a:ext cx="3240359" cy="5413970"/>
          </a:xfrm>
          <a:prstGeom prst="rect">
            <a:avLst/>
          </a:prstGeom>
          <a:noFill/>
        </p:spPr>
      </p:pic>
      <p:pic>
        <p:nvPicPr>
          <p:cNvPr id="75794" name="Picture 18" descr="http://www.gruporosaeamor.org.br/wp-content/uploads/2011/08/logo_icesp.gif"/>
          <p:cNvPicPr>
            <a:picLocks noChangeAspect="1" noChangeArrowheads="1"/>
          </p:cNvPicPr>
          <p:nvPr/>
        </p:nvPicPr>
        <p:blipFill>
          <a:blip r:embed="rId6" cstate="print"/>
          <a:srcRect/>
          <a:stretch>
            <a:fillRect/>
          </a:stretch>
        </p:blipFill>
        <p:spPr bwMode="auto">
          <a:xfrm>
            <a:off x="4788024" y="764704"/>
            <a:ext cx="1619250" cy="11239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252040" y="1217220"/>
            <a:ext cx="8280400" cy="5020092"/>
          </a:xfrm>
          <a:prstGeom prst="rect">
            <a:avLst/>
          </a:prstGeom>
          <a:noFill/>
          <a:ln w="9525">
            <a:noFill/>
            <a:miter lim="800000"/>
            <a:headEnd type="none" w="sm" len="sm"/>
            <a:tailEnd type="none" w="sm" len="sm"/>
          </a:ln>
          <a:effectLst/>
        </p:spPr>
        <p:txBody>
          <a:bodyPr>
            <a:spAutoFit/>
          </a:bodyPr>
          <a:lstStyle/>
          <a:p>
            <a:pPr marL="457200" indent="-457200">
              <a:lnSpc>
                <a:spcPct val="200000"/>
              </a:lnSpc>
              <a:spcBef>
                <a:spcPct val="30000"/>
              </a:spcBef>
              <a:buFont typeface="Wingdings" pitchFamily="2" charset="2"/>
              <a:buAutoNum type="romanUcPeriod"/>
            </a:pPr>
            <a:r>
              <a:rPr lang="pt-BR" sz="1800" dirty="0"/>
              <a:t>Sistema fragmentado - voltado para atenção a condições agudas </a:t>
            </a:r>
          </a:p>
          <a:p>
            <a:pPr marL="457200" indent="-457200">
              <a:lnSpc>
                <a:spcPct val="200000"/>
              </a:lnSpc>
              <a:spcBef>
                <a:spcPct val="30000"/>
              </a:spcBef>
              <a:buFont typeface="Wingdings" pitchFamily="2" charset="2"/>
              <a:buNone/>
            </a:pPr>
            <a:r>
              <a:rPr lang="pt-BR" sz="1800" dirty="0"/>
              <a:t>	Condições agudas:</a:t>
            </a:r>
          </a:p>
          <a:p>
            <a:pPr marL="457200" indent="-457200">
              <a:lnSpc>
                <a:spcPct val="200000"/>
              </a:lnSpc>
              <a:spcBef>
                <a:spcPct val="30000"/>
              </a:spcBef>
              <a:buFont typeface="Wingdings" pitchFamily="2" charset="2"/>
              <a:buNone/>
            </a:pPr>
            <a:r>
              <a:rPr lang="pt-BR" sz="1800" b="0" dirty="0"/>
              <a:t>		duração da condição é limitada</a:t>
            </a:r>
          </a:p>
          <a:p>
            <a:pPr marL="457200" indent="-457200">
              <a:lnSpc>
                <a:spcPct val="200000"/>
              </a:lnSpc>
              <a:spcBef>
                <a:spcPct val="30000"/>
              </a:spcBef>
              <a:buSzPct val="60000"/>
              <a:buFont typeface="Wingdings" pitchFamily="2" charset="2"/>
              <a:buNone/>
            </a:pPr>
            <a:r>
              <a:rPr lang="pt-BR" sz="1800" b="0" dirty="0"/>
              <a:t>		manifestação abrupta</a:t>
            </a:r>
          </a:p>
          <a:p>
            <a:pPr marL="457200" indent="-457200">
              <a:lnSpc>
                <a:spcPct val="200000"/>
              </a:lnSpc>
              <a:spcBef>
                <a:spcPct val="30000"/>
              </a:spcBef>
              <a:buSzPct val="60000"/>
              <a:buFont typeface="Wingdings" pitchFamily="2" charset="2"/>
              <a:buNone/>
            </a:pPr>
            <a:r>
              <a:rPr lang="pt-BR" sz="1800" b="0" dirty="0"/>
              <a:t>		geralmente a causa é simples</a:t>
            </a:r>
          </a:p>
          <a:p>
            <a:pPr marL="457200" indent="-457200">
              <a:lnSpc>
                <a:spcPct val="200000"/>
              </a:lnSpc>
              <a:spcBef>
                <a:spcPct val="30000"/>
              </a:spcBef>
              <a:buSzPct val="60000"/>
              <a:buFont typeface="Wingdings" pitchFamily="2" charset="2"/>
              <a:buNone/>
            </a:pPr>
            <a:r>
              <a:rPr lang="pt-BR" sz="1800" b="0" dirty="0"/>
              <a:t>		geralmente diagnóstico e prognóstico são precisos</a:t>
            </a:r>
          </a:p>
          <a:p>
            <a:pPr marL="457200" indent="-457200">
              <a:lnSpc>
                <a:spcPct val="200000"/>
              </a:lnSpc>
              <a:spcBef>
                <a:spcPct val="30000"/>
              </a:spcBef>
              <a:buSzPct val="60000"/>
              <a:buFont typeface="Wingdings" pitchFamily="2" charset="2"/>
              <a:buNone/>
            </a:pPr>
            <a:r>
              <a:rPr lang="pt-BR" sz="1800" b="0" dirty="0"/>
              <a:t>		intervenções tecnológicas são usualmente efetivas</a:t>
            </a:r>
          </a:p>
          <a:p>
            <a:pPr marL="457200" indent="-457200">
              <a:lnSpc>
                <a:spcPct val="200000"/>
              </a:lnSpc>
              <a:spcBef>
                <a:spcPct val="30000"/>
              </a:spcBef>
              <a:buSzPct val="60000"/>
              <a:buFont typeface="Wingdings" pitchFamily="2" charset="2"/>
              <a:buNone/>
            </a:pPr>
            <a:r>
              <a:rPr lang="pt-BR" sz="1800" b="0" dirty="0"/>
              <a:t>		resultado em geral é a cura          </a:t>
            </a:r>
          </a:p>
        </p:txBody>
      </p:sp>
      <p:sp>
        <p:nvSpPr>
          <p:cNvPr id="87043" name="Text Box 3"/>
          <p:cNvSpPr txBox="1">
            <a:spLocks noChangeArrowheads="1"/>
          </p:cNvSpPr>
          <p:nvPr/>
        </p:nvSpPr>
        <p:spPr bwMode="auto">
          <a:xfrm>
            <a:off x="395536" y="260648"/>
            <a:ext cx="8439150" cy="1015663"/>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spcBef>
                <a:spcPct val="50000"/>
              </a:spcBef>
            </a:pPr>
            <a:r>
              <a:rPr lang="pt-BR" b="0" dirty="0"/>
              <a:t>Modos de organizar os sistemas fragmentado e </a:t>
            </a:r>
            <a:r>
              <a:rPr lang="pt-BR" b="0" dirty="0" smtClean="0"/>
              <a:t>integrados</a:t>
            </a:r>
          </a:p>
          <a:p>
            <a:pPr algn="ctr">
              <a:spcBef>
                <a:spcPct val="50000"/>
              </a:spcBef>
            </a:pPr>
            <a:r>
              <a:rPr lang="pt-BR" b="0" dirty="0" smtClean="0"/>
              <a:t>Modelo piramidal</a:t>
            </a:r>
            <a:endParaRPr lang="pt-BR" b="0" dirty="0"/>
          </a:p>
        </p:txBody>
      </p:sp>
      <p:grpSp>
        <p:nvGrpSpPr>
          <p:cNvPr id="4" name="Group 7"/>
          <p:cNvGrpSpPr>
            <a:grpSpLocks/>
          </p:cNvGrpSpPr>
          <p:nvPr/>
        </p:nvGrpSpPr>
        <p:grpSpPr bwMode="auto">
          <a:xfrm>
            <a:off x="5940152" y="1772816"/>
            <a:ext cx="2505075" cy="2781300"/>
            <a:chOff x="432" y="2112"/>
            <a:chExt cx="1578" cy="1752"/>
          </a:xfrm>
        </p:grpSpPr>
        <p:grpSp>
          <p:nvGrpSpPr>
            <p:cNvPr id="5" name="Group 8"/>
            <p:cNvGrpSpPr>
              <a:grpSpLocks/>
            </p:cNvGrpSpPr>
            <p:nvPr/>
          </p:nvGrpSpPr>
          <p:grpSpPr bwMode="auto">
            <a:xfrm>
              <a:off x="432" y="2112"/>
              <a:ext cx="1578" cy="1752"/>
              <a:chOff x="432" y="2208"/>
              <a:chExt cx="1578" cy="1752"/>
            </a:xfrm>
          </p:grpSpPr>
          <p:sp>
            <p:nvSpPr>
              <p:cNvPr id="10" name="AutoShape 9"/>
              <p:cNvSpPr>
                <a:spLocks noChangeArrowheads="1"/>
              </p:cNvSpPr>
              <p:nvPr/>
            </p:nvSpPr>
            <p:spPr bwMode="auto">
              <a:xfrm>
                <a:off x="432" y="2208"/>
                <a:ext cx="1578" cy="1752"/>
              </a:xfrm>
              <a:prstGeom prst="triangle">
                <a:avLst>
                  <a:gd name="adj" fmla="val 50000"/>
                </a:avLst>
              </a:prstGeom>
              <a:gradFill rotWithShape="0">
                <a:gsLst>
                  <a:gs pos="0">
                    <a:srgbClr val="3399FF"/>
                  </a:gs>
                  <a:gs pos="50000">
                    <a:srgbClr val="66CCFF"/>
                  </a:gs>
                  <a:gs pos="100000">
                    <a:srgbClr val="3399FF"/>
                  </a:gs>
                </a:gsLst>
                <a:lin ang="0" scaled="1"/>
              </a:gradFill>
              <a:ln w="19050" cap="sq">
                <a:solidFill>
                  <a:srgbClr val="000099"/>
                </a:solidFill>
                <a:miter lim="800000"/>
                <a:headEnd/>
                <a:tailEnd/>
              </a:ln>
              <a:effectLst/>
            </p:spPr>
            <p:txBody>
              <a:bodyPr wrap="none" anchor="ctr"/>
              <a:lstStyle/>
              <a:p>
                <a:endParaRPr lang="pt-BR"/>
              </a:p>
            </p:txBody>
          </p:sp>
          <p:sp>
            <p:nvSpPr>
              <p:cNvPr id="11" name="Line 10"/>
              <p:cNvSpPr>
                <a:spLocks noChangeShapeType="1"/>
              </p:cNvSpPr>
              <p:nvPr/>
            </p:nvSpPr>
            <p:spPr bwMode="auto">
              <a:xfrm>
                <a:off x="835" y="3075"/>
                <a:ext cx="775" cy="0"/>
              </a:xfrm>
              <a:prstGeom prst="line">
                <a:avLst/>
              </a:prstGeom>
              <a:noFill/>
              <a:ln w="19050" cap="sq">
                <a:solidFill>
                  <a:srgbClr val="000099"/>
                </a:solidFill>
                <a:round/>
                <a:headEnd/>
                <a:tailEnd/>
              </a:ln>
              <a:effectLst/>
            </p:spPr>
            <p:txBody>
              <a:bodyPr wrap="none" anchor="ctr"/>
              <a:lstStyle/>
              <a:p>
                <a:endParaRPr lang="pt-BR"/>
              </a:p>
            </p:txBody>
          </p:sp>
          <p:sp>
            <p:nvSpPr>
              <p:cNvPr id="12" name="Line 11"/>
              <p:cNvSpPr>
                <a:spLocks noChangeShapeType="1"/>
              </p:cNvSpPr>
              <p:nvPr/>
            </p:nvSpPr>
            <p:spPr bwMode="auto">
              <a:xfrm>
                <a:off x="635" y="3512"/>
                <a:ext cx="1166" cy="0"/>
              </a:xfrm>
              <a:prstGeom prst="line">
                <a:avLst/>
              </a:prstGeom>
              <a:noFill/>
              <a:ln w="19050" cap="sq">
                <a:solidFill>
                  <a:srgbClr val="000099"/>
                </a:solidFill>
                <a:round/>
                <a:headEnd/>
                <a:tailEnd/>
              </a:ln>
              <a:effectLst/>
            </p:spPr>
            <p:txBody>
              <a:bodyPr wrap="none" anchor="ctr"/>
              <a:lstStyle/>
              <a:p>
                <a:endParaRPr lang="pt-BR"/>
              </a:p>
            </p:txBody>
          </p:sp>
        </p:grpSp>
        <p:sp>
          <p:nvSpPr>
            <p:cNvPr id="6" name="Text Box 12"/>
            <p:cNvSpPr txBox="1">
              <a:spLocks noChangeArrowheads="1"/>
            </p:cNvSpPr>
            <p:nvPr/>
          </p:nvSpPr>
          <p:spPr bwMode="auto">
            <a:xfrm>
              <a:off x="882" y="2603"/>
              <a:ext cx="658"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Terciária</a:t>
              </a:r>
            </a:p>
          </p:txBody>
        </p:sp>
        <p:sp>
          <p:nvSpPr>
            <p:cNvPr id="7" name="Text Box 13"/>
            <p:cNvSpPr txBox="1">
              <a:spLocks noChangeArrowheads="1"/>
            </p:cNvSpPr>
            <p:nvPr/>
          </p:nvSpPr>
          <p:spPr bwMode="auto">
            <a:xfrm>
              <a:off x="792" y="3092"/>
              <a:ext cx="841"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dirty="0">
                  <a:solidFill>
                    <a:srgbClr val="FFFFFF"/>
                  </a:solidFill>
                  <a:latin typeface="Verdana" pitchFamily="34" charset="0"/>
                </a:rPr>
                <a:t>Atenção Secundária</a:t>
              </a:r>
            </a:p>
          </p:txBody>
        </p:sp>
        <p:sp>
          <p:nvSpPr>
            <p:cNvPr id="8" name="Text Box 14"/>
            <p:cNvSpPr txBox="1">
              <a:spLocks noChangeArrowheads="1"/>
            </p:cNvSpPr>
            <p:nvPr/>
          </p:nvSpPr>
          <p:spPr bwMode="auto">
            <a:xfrm>
              <a:off x="793" y="3499"/>
              <a:ext cx="840"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Primária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dissolve">
                                      <p:cBhvr>
                                        <p:cTn id="7" dur="5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dissolve">
                                      <p:cBhvr>
                                        <p:cTn id="12" dur="500"/>
                                        <p:tgtEl>
                                          <p:spTgt spid="87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042">
                                            <p:txEl>
                                              <p:pRg st="2" end="2"/>
                                            </p:txEl>
                                          </p:spTgt>
                                        </p:tgtEl>
                                        <p:attrNameLst>
                                          <p:attrName>style.visibility</p:attrName>
                                        </p:attrNameLst>
                                      </p:cBhvr>
                                      <p:to>
                                        <p:strVal val="visible"/>
                                      </p:to>
                                    </p:set>
                                    <p:animEffect transition="in" filter="dissolve">
                                      <p:cBhvr>
                                        <p:cTn id="17" dur="500"/>
                                        <p:tgtEl>
                                          <p:spTgt spid="87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2">
                                            <p:txEl>
                                              <p:pRg st="3" end="3"/>
                                            </p:txEl>
                                          </p:spTgt>
                                        </p:tgtEl>
                                        <p:attrNameLst>
                                          <p:attrName>style.visibility</p:attrName>
                                        </p:attrNameLst>
                                      </p:cBhvr>
                                      <p:to>
                                        <p:strVal val="visible"/>
                                      </p:to>
                                    </p:set>
                                    <p:animEffect transition="in" filter="dissolve">
                                      <p:cBhvr>
                                        <p:cTn id="22" dur="500"/>
                                        <p:tgtEl>
                                          <p:spTgt spid="870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042">
                                            <p:txEl>
                                              <p:pRg st="4" end="4"/>
                                            </p:txEl>
                                          </p:spTgt>
                                        </p:tgtEl>
                                        <p:attrNameLst>
                                          <p:attrName>style.visibility</p:attrName>
                                        </p:attrNameLst>
                                      </p:cBhvr>
                                      <p:to>
                                        <p:strVal val="visible"/>
                                      </p:to>
                                    </p:set>
                                    <p:animEffect transition="in" filter="dissolve">
                                      <p:cBhvr>
                                        <p:cTn id="27" dur="500"/>
                                        <p:tgtEl>
                                          <p:spTgt spid="870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7042">
                                            <p:txEl>
                                              <p:pRg st="5" end="5"/>
                                            </p:txEl>
                                          </p:spTgt>
                                        </p:tgtEl>
                                        <p:attrNameLst>
                                          <p:attrName>style.visibility</p:attrName>
                                        </p:attrNameLst>
                                      </p:cBhvr>
                                      <p:to>
                                        <p:strVal val="visible"/>
                                      </p:to>
                                    </p:set>
                                    <p:animEffect transition="in" filter="dissolve">
                                      <p:cBhvr>
                                        <p:cTn id="32" dur="500"/>
                                        <p:tgtEl>
                                          <p:spTgt spid="870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7042">
                                            <p:txEl>
                                              <p:pRg st="6" end="6"/>
                                            </p:txEl>
                                          </p:spTgt>
                                        </p:tgtEl>
                                        <p:attrNameLst>
                                          <p:attrName>style.visibility</p:attrName>
                                        </p:attrNameLst>
                                      </p:cBhvr>
                                      <p:to>
                                        <p:strVal val="visible"/>
                                      </p:to>
                                    </p:set>
                                    <p:animEffect transition="in" filter="dissolve">
                                      <p:cBhvr>
                                        <p:cTn id="37" dur="500"/>
                                        <p:tgtEl>
                                          <p:spTgt spid="870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7042">
                                            <p:txEl>
                                              <p:pRg st="7" end="7"/>
                                            </p:txEl>
                                          </p:spTgt>
                                        </p:tgtEl>
                                        <p:attrNameLst>
                                          <p:attrName>style.visibility</p:attrName>
                                        </p:attrNameLst>
                                      </p:cBhvr>
                                      <p:to>
                                        <p:strVal val="visible"/>
                                      </p:to>
                                    </p:set>
                                    <p:animEffect transition="in" filter="dissolve">
                                      <p:cBhvr>
                                        <p:cTn id="42" dur="500"/>
                                        <p:tgtEl>
                                          <p:spTgt spid="870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51520" y="333375"/>
            <a:ext cx="8569325" cy="1143000"/>
          </a:xfrm>
          <a:prstGeom prst="rect">
            <a:avLst/>
          </a:prstGeom>
          <a:noFill/>
          <a:ln w="9525">
            <a:noFill/>
            <a:miter lim="800000"/>
            <a:headEnd/>
            <a:tailEnd/>
          </a:ln>
        </p:spPr>
        <p:txBody>
          <a:bodyPr anchor="ctr"/>
          <a:lstStyle/>
          <a:p>
            <a:pPr algn="ctr">
              <a:defRPr/>
            </a:pPr>
            <a:r>
              <a:rPr lang="pt-BR" dirty="0">
                <a:effectLst>
                  <a:outerShdw blurRad="38100" dist="38100" dir="2700000" algn="tl">
                    <a:srgbClr val="C0C0C0"/>
                  </a:outerShdw>
                </a:effectLst>
                <a:latin typeface="+mn-lt"/>
              </a:rPr>
              <a:t>DOS SISTEMAS FRAGMENTADOS PARA AS REDES DE ATENÇÃO À SAÚDE</a:t>
            </a:r>
          </a:p>
        </p:txBody>
      </p:sp>
      <p:sp>
        <p:nvSpPr>
          <p:cNvPr id="16387" name="Text Box 11"/>
          <p:cNvSpPr txBox="1">
            <a:spLocks noChangeArrowheads="1"/>
          </p:cNvSpPr>
          <p:nvPr/>
        </p:nvSpPr>
        <p:spPr bwMode="auto">
          <a:xfrm>
            <a:off x="1125538" y="6093296"/>
            <a:ext cx="2438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pt-BR" sz="1400" b="0" dirty="0">
                <a:solidFill>
                  <a:schemeClr val="tx1"/>
                </a:solidFill>
                <a:latin typeface="+mn-lt"/>
              </a:rPr>
              <a:t>FONTE: MENDES (</a:t>
            </a:r>
            <a:r>
              <a:rPr lang="pt-BR" sz="1400" b="0" dirty="0" smtClean="0">
                <a:solidFill>
                  <a:schemeClr val="tx1"/>
                </a:solidFill>
                <a:latin typeface="+mn-lt"/>
              </a:rPr>
              <a:t>2011)</a:t>
            </a:r>
            <a:r>
              <a:rPr lang="pt-BR" sz="1400" b="0" dirty="0" smtClean="0">
                <a:solidFill>
                  <a:schemeClr val="bg1"/>
                </a:solidFill>
                <a:latin typeface="+mn-lt"/>
              </a:rPr>
              <a:t>                 </a:t>
            </a:r>
            <a:endParaRPr lang="pt-BR" sz="1400" b="0" dirty="0">
              <a:solidFill>
                <a:schemeClr val="bg1"/>
              </a:solidFill>
              <a:latin typeface="+mn-lt"/>
            </a:endParaRPr>
          </a:p>
        </p:txBody>
      </p:sp>
      <p:grpSp>
        <p:nvGrpSpPr>
          <p:cNvPr id="2" name="Grupo 73"/>
          <p:cNvGrpSpPr>
            <a:grpSpLocks/>
          </p:cNvGrpSpPr>
          <p:nvPr/>
        </p:nvGrpSpPr>
        <p:grpSpPr bwMode="auto">
          <a:xfrm>
            <a:off x="827584" y="1774825"/>
            <a:ext cx="7532687" cy="4146550"/>
            <a:chOff x="1071563" y="1874838"/>
            <a:chExt cx="7532687" cy="4146553"/>
          </a:xfrm>
        </p:grpSpPr>
        <p:sp>
          <p:nvSpPr>
            <p:cNvPr id="75" name="Oval 11"/>
            <p:cNvSpPr>
              <a:spLocks noChangeArrowheads="1"/>
            </p:cNvSpPr>
            <p:nvPr/>
          </p:nvSpPr>
          <p:spPr bwMode="auto">
            <a:xfrm>
              <a:off x="2230438" y="5014915"/>
              <a:ext cx="990600" cy="914401"/>
            </a:xfrm>
            <a:prstGeom prst="ellipse">
              <a:avLst/>
            </a:prstGeom>
            <a:solidFill>
              <a:schemeClr val="accent1">
                <a:lumMod val="50000"/>
              </a:schemeClr>
            </a:solidFill>
            <a:ln w="12700">
              <a:solidFill>
                <a:schemeClr val="accent1">
                  <a:lumMod val="50000"/>
                </a:schemeClr>
              </a:solidFill>
              <a:round/>
              <a:headEnd/>
              <a:tailEnd/>
            </a:ln>
          </p:spPr>
          <p:txBody>
            <a:bodyPr wrap="none" anchor="ctr"/>
            <a:lstStyle/>
            <a:p>
              <a:pPr>
                <a:defRPr/>
              </a:pPr>
              <a:endParaRPr lang="pt-BR" sz="1400">
                <a:solidFill>
                  <a:schemeClr val="bg1"/>
                </a:solidFill>
                <a:latin typeface="+mn-lt"/>
              </a:endParaRPr>
            </a:p>
          </p:txBody>
        </p:sp>
        <p:sp>
          <p:nvSpPr>
            <p:cNvPr id="76" name="Oval 33"/>
            <p:cNvSpPr>
              <a:spLocks noChangeArrowheads="1"/>
            </p:cNvSpPr>
            <p:nvPr/>
          </p:nvSpPr>
          <p:spPr bwMode="auto">
            <a:xfrm>
              <a:off x="2284413" y="2930527"/>
              <a:ext cx="990600" cy="838201"/>
            </a:xfrm>
            <a:prstGeom prst="ellipse">
              <a:avLst/>
            </a:prstGeom>
            <a:solidFill>
              <a:schemeClr val="accent1">
                <a:lumMod val="50000"/>
              </a:schemeClr>
            </a:solidFill>
            <a:ln w="12700">
              <a:solidFill>
                <a:schemeClr val="accent1">
                  <a:lumMod val="50000"/>
                </a:schemeClr>
              </a:solidFill>
              <a:round/>
              <a:headEnd/>
              <a:tailEnd/>
            </a:ln>
          </p:spPr>
          <p:txBody>
            <a:bodyPr wrap="none" anchor="ctr"/>
            <a:lstStyle/>
            <a:p>
              <a:pPr>
                <a:defRPr/>
              </a:pPr>
              <a:endParaRPr lang="pt-BR" sz="1400">
                <a:solidFill>
                  <a:schemeClr val="bg1"/>
                </a:solidFill>
                <a:latin typeface="+mn-lt"/>
              </a:endParaRPr>
            </a:p>
          </p:txBody>
        </p:sp>
        <p:sp>
          <p:nvSpPr>
            <p:cNvPr id="16391" name="Text Box 4"/>
            <p:cNvSpPr txBox="1">
              <a:spLocks noChangeArrowheads="1"/>
            </p:cNvSpPr>
            <p:nvPr/>
          </p:nvSpPr>
          <p:spPr bwMode="auto">
            <a:xfrm>
              <a:off x="1150938" y="1924051"/>
              <a:ext cx="3063875" cy="513749"/>
            </a:xfrm>
            <a:prstGeom prst="rect">
              <a:avLst/>
            </a:prstGeom>
            <a:noFill/>
            <a:ln w="9525">
              <a:noFill/>
              <a:round/>
              <a:headEnd/>
              <a:tailEnd/>
            </a:ln>
          </p:spPr>
          <p:txBody>
            <a:bodyPr lIns="78903" tIns="41030" rIns="78903" bIns="41030">
              <a:spAutoFit/>
            </a:bodyPr>
            <a:lstStyle/>
            <a:p>
              <a:pPr algn="ctr" defTabSz="393700" eaLnBrk="0" hangingPunct="0">
                <a:spcBef>
                  <a:spcPts val="1100"/>
                </a:spcBef>
                <a:buClr>
                  <a:srgbClr val="DA0000"/>
                </a:buClr>
                <a:buSzPct val="100000"/>
                <a:buFont typeface="Arial" charset="0"/>
                <a:buNone/>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pPr>
              <a:r>
                <a:rPr lang="en-GB" sz="1400" dirty="0">
                  <a:solidFill>
                    <a:schemeClr val="tx1"/>
                  </a:solidFill>
                  <a:latin typeface="+mn-lt"/>
                </a:rPr>
                <a:t>SISTEMA FRAGMENTADO E  HIERARQUIZADO</a:t>
              </a:r>
            </a:p>
          </p:txBody>
        </p:sp>
        <p:sp>
          <p:nvSpPr>
            <p:cNvPr id="16392" name="Text Box 5"/>
            <p:cNvSpPr txBox="1">
              <a:spLocks noChangeArrowheads="1"/>
            </p:cNvSpPr>
            <p:nvPr/>
          </p:nvSpPr>
          <p:spPr bwMode="auto">
            <a:xfrm>
              <a:off x="5435600" y="1874838"/>
              <a:ext cx="2952750" cy="513749"/>
            </a:xfrm>
            <a:prstGeom prst="rect">
              <a:avLst/>
            </a:prstGeom>
            <a:noFill/>
            <a:ln w="9525">
              <a:noFill/>
              <a:round/>
              <a:headEnd/>
              <a:tailEnd/>
            </a:ln>
          </p:spPr>
          <p:txBody>
            <a:bodyPr lIns="78903" tIns="41030" rIns="78903" bIns="41030">
              <a:spAutoFit/>
            </a:bodyPr>
            <a:lstStyle/>
            <a:p>
              <a:pPr algn="ctr" defTabSz="393700" eaLnBrk="0" hangingPunct="0">
                <a:spcBef>
                  <a:spcPts val="1100"/>
                </a:spcBef>
                <a:buClr>
                  <a:srgbClr val="DA0000"/>
                </a:buClr>
                <a:buSzPct val="100000"/>
                <a:buFont typeface="Arial" charset="0"/>
                <a:buNone/>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pPr>
              <a:r>
                <a:rPr lang="en-GB" sz="1400">
                  <a:solidFill>
                    <a:schemeClr val="tx1"/>
                  </a:solidFill>
                  <a:latin typeface="+mn-lt"/>
                </a:rPr>
                <a:t>REDES POLIÁRQUICAS DE ATENÇÃO À SAÚDE</a:t>
              </a:r>
            </a:p>
          </p:txBody>
        </p:sp>
        <p:sp>
          <p:nvSpPr>
            <p:cNvPr id="16393" name="AutoShape 6"/>
            <p:cNvSpPr>
              <a:spLocks noChangeArrowheads="1"/>
            </p:cNvSpPr>
            <p:nvPr/>
          </p:nvSpPr>
          <p:spPr bwMode="auto">
            <a:xfrm>
              <a:off x="4386263" y="4162425"/>
              <a:ext cx="685800" cy="304800"/>
            </a:xfrm>
            <a:prstGeom prst="rightArrow">
              <a:avLst>
                <a:gd name="adj1" fmla="val 50000"/>
                <a:gd name="adj2" fmla="val 56250"/>
              </a:avLst>
            </a:prstGeom>
            <a:solidFill>
              <a:srgbClr val="808080"/>
            </a:solidFill>
            <a:ln w="9525">
              <a:noFill/>
              <a:round/>
              <a:headEnd/>
              <a:tailEnd/>
            </a:ln>
          </p:spPr>
          <p:txBody>
            <a:bodyPr wrap="none" anchor="ctr"/>
            <a:lstStyle/>
            <a:p>
              <a:endParaRPr lang="pt-BR" sz="1400" b="0">
                <a:solidFill>
                  <a:schemeClr val="tx1"/>
                </a:solidFill>
                <a:latin typeface="+mn-lt"/>
              </a:endParaRPr>
            </a:p>
          </p:txBody>
        </p:sp>
        <p:grpSp>
          <p:nvGrpSpPr>
            <p:cNvPr id="3" name="Group 8"/>
            <p:cNvGrpSpPr>
              <a:grpSpLocks/>
            </p:cNvGrpSpPr>
            <p:nvPr/>
          </p:nvGrpSpPr>
          <p:grpSpPr bwMode="auto">
            <a:xfrm>
              <a:off x="5219700" y="2781302"/>
              <a:ext cx="3384550" cy="3240089"/>
              <a:chOff x="4003" y="1610"/>
              <a:chExt cx="2388" cy="2496"/>
            </a:xfrm>
          </p:grpSpPr>
          <p:sp>
            <p:nvSpPr>
              <p:cNvPr id="91" name="Oval 9"/>
              <p:cNvSpPr>
                <a:spLocks noChangeArrowheads="1"/>
              </p:cNvSpPr>
              <p:nvPr/>
            </p:nvSpPr>
            <p:spPr bwMode="auto">
              <a:xfrm>
                <a:off x="5850" y="2354"/>
                <a:ext cx="541" cy="603"/>
              </a:xfrm>
              <a:prstGeom prst="ellipse">
                <a:avLst/>
              </a:prstGeom>
              <a:solidFill>
                <a:schemeClr val="accent1">
                  <a:lumMod val="50000"/>
                </a:schemeClr>
              </a:solidFill>
              <a:ln w="9360">
                <a:solidFill>
                  <a:schemeClr val="accent1">
                    <a:lumMod val="50000"/>
                  </a:schemeClr>
                </a:solidFill>
                <a:miter lim="800000"/>
                <a:headEnd/>
                <a:tailEnd/>
              </a:ln>
            </p:spPr>
            <p:txBody>
              <a:bodyPr wrap="none" anchor="ctr"/>
              <a:lstStyle/>
              <a:p>
                <a:pPr>
                  <a:defRPr/>
                </a:pPr>
                <a:endParaRPr lang="pt-BR" sz="1400" b="0">
                  <a:solidFill>
                    <a:schemeClr val="tx1"/>
                  </a:solidFill>
                  <a:latin typeface="+mn-lt"/>
                </a:endParaRPr>
              </a:p>
            </p:txBody>
          </p:sp>
          <p:sp>
            <p:nvSpPr>
              <p:cNvPr id="92" name="Oval 10"/>
              <p:cNvSpPr>
                <a:spLocks noChangeArrowheads="1"/>
              </p:cNvSpPr>
              <p:nvPr/>
            </p:nvSpPr>
            <p:spPr bwMode="auto">
              <a:xfrm>
                <a:off x="4947" y="2652"/>
                <a:ext cx="540" cy="631"/>
              </a:xfrm>
              <a:prstGeom prst="ellipse">
                <a:avLst/>
              </a:prstGeom>
              <a:solidFill>
                <a:schemeClr val="accent1">
                  <a:lumMod val="50000"/>
                </a:schemeClr>
              </a:solidFill>
              <a:ln w="9360">
                <a:solidFill>
                  <a:schemeClr val="accent1">
                    <a:lumMod val="50000"/>
                  </a:schemeClr>
                </a:solidFill>
                <a:miter lim="800000"/>
                <a:headEnd/>
                <a:tailEnd/>
              </a:ln>
            </p:spPr>
            <p:txBody>
              <a:bodyPr wrap="none" anchor="ctr"/>
              <a:lstStyle/>
              <a:p>
                <a:pPr>
                  <a:defRPr/>
                </a:pPr>
                <a:endParaRPr lang="pt-BR" sz="1400" b="0" dirty="0">
                  <a:solidFill>
                    <a:schemeClr val="bg1"/>
                  </a:solidFill>
                  <a:latin typeface="+mn-lt"/>
                </a:endParaRPr>
              </a:p>
            </p:txBody>
          </p:sp>
          <p:sp>
            <p:nvSpPr>
              <p:cNvPr id="93" name="Oval 11"/>
              <p:cNvSpPr>
                <a:spLocks noChangeArrowheads="1"/>
              </p:cNvSpPr>
              <p:nvPr/>
            </p:nvSpPr>
            <p:spPr bwMode="auto">
              <a:xfrm>
                <a:off x="4932" y="1610"/>
                <a:ext cx="541" cy="566"/>
              </a:xfrm>
              <a:prstGeom prst="ellipse">
                <a:avLst/>
              </a:prstGeom>
              <a:solidFill>
                <a:schemeClr val="accent1">
                  <a:lumMod val="50000"/>
                </a:schemeClr>
              </a:solidFill>
              <a:ln w="9360">
                <a:solidFill>
                  <a:schemeClr val="accent1">
                    <a:lumMod val="50000"/>
                  </a:schemeClr>
                </a:solidFill>
                <a:miter lim="800000"/>
                <a:headEnd/>
                <a:tailEnd/>
              </a:ln>
            </p:spPr>
            <p:txBody>
              <a:bodyPr wrap="none" anchor="ctr"/>
              <a:lstStyle/>
              <a:p>
                <a:pPr>
                  <a:defRPr/>
                </a:pPr>
                <a:endParaRPr lang="pt-BR" sz="1400" b="0">
                  <a:solidFill>
                    <a:schemeClr val="tx1"/>
                  </a:solidFill>
                  <a:latin typeface="+mn-lt"/>
                </a:endParaRPr>
              </a:p>
            </p:txBody>
          </p:sp>
          <p:sp>
            <p:nvSpPr>
              <p:cNvPr id="94" name="Oval 12"/>
              <p:cNvSpPr>
                <a:spLocks noChangeArrowheads="1"/>
              </p:cNvSpPr>
              <p:nvPr/>
            </p:nvSpPr>
            <p:spPr bwMode="auto">
              <a:xfrm>
                <a:off x="4374" y="3470"/>
                <a:ext cx="540" cy="605"/>
              </a:xfrm>
              <a:prstGeom prst="ellipse">
                <a:avLst/>
              </a:prstGeom>
              <a:solidFill>
                <a:schemeClr val="accent1">
                  <a:lumMod val="50000"/>
                </a:schemeClr>
              </a:solidFill>
              <a:ln w="9360">
                <a:solidFill>
                  <a:schemeClr val="accent1">
                    <a:lumMod val="50000"/>
                  </a:schemeClr>
                </a:solidFill>
                <a:miter lim="800000"/>
                <a:headEnd/>
                <a:tailEnd/>
              </a:ln>
            </p:spPr>
            <p:txBody>
              <a:bodyPr wrap="none" anchor="ctr"/>
              <a:lstStyle/>
              <a:p>
                <a:pPr>
                  <a:defRPr/>
                </a:pPr>
                <a:endParaRPr lang="pt-BR" sz="1400" b="0">
                  <a:solidFill>
                    <a:schemeClr val="tx1"/>
                  </a:solidFill>
                  <a:latin typeface="+mn-lt"/>
                </a:endParaRPr>
              </a:p>
            </p:txBody>
          </p:sp>
          <p:sp>
            <p:nvSpPr>
              <p:cNvPr id="95" name="Oval 13"/>
              <p:cNvSpPr>
                <a:spLocks noChangeArrowheads="1"/>
              </p:cNvSpPr>
              <p:nvPr/>
            </p:nvSpPr>
            <p:spPr bwMode="auto">
              <a:xfrm>
                <a:off x="4003" y="2354"/>
                <a:ext cx="539" cy="592"/>
              </a:xfrm>
              <a:prstGeom prst="ellipse">
                <a:avLst/>
              </a:prstGeom>
              <a:solidFill>
                <a:schemeClr val="accent1">
                  <a:lumMod val="50000"/>
                </a:schemeClr>
              </a:solidFill>
              <a:ln w="9360">
                <a:solidFill>
                  <a:schemeClr val="accent1">
                    <a:lumMod val="50000"/>
                  </a:schemeClr>
                </a:solidFill>
                <a:miter lim="800000"/>
                <a:headEnd/>
                <a:tailEnd/>
              </a:ln>
            </p:spPr>
            <p:txBody>
              <a:bodyPr wrap="none" anchor="ctr"/>
              <a:lstStyle/>
              <a:p>
                <a:pPr>
                  <a:defRPr/>
                </a:pPr>
                <a:endParaRPr lang="pt-BR" sz="1400" b="0">
                  <a:solidFill>
                    <a:schemeClr val="tx1"/>
                  </a:solidFill>
                  <a:latin typeface="+mn-lt"/>
                </a:endParaRPr>
              </a:p>
            </p:txBody>
          </p:sp>
          <p:sp>
            <p:nvSpPr>
              <p:cNvPr id="16410" name="Text Box 14"/>
              <p:cNvSpPr txBox="1">
                <a:spLocks noChangeArrowheads="1"/>
              </p:cNvSpPr>
              <p:nvPr/>
            </p:nvSpPr>
            <p:spPr bwMode="auto">
              <a:xfrm>
                <a:off x="5002" y="2872"/>
                <a:ext cx="459" cy="228"/>
              </a:xfrm>
              <a:prstGeom prst="rect">
                <a:avLst/>
              </a:prstGeom>
              <a:noFill/>
              <a:ln w="9525">
                <a:noFill/>
                <a:round/>
                <a:headEnd/>
                <a:tailEnd/>
              </a:ln>
            </p:spPr>
            <p:txBody>
              <a:bodyPr lIns="78903" tIns="41030" rIns="78903" bIns="41030">
                <a:spAutoFit/>
              </a:bodyPr>
              <a:lstStyle/>
              <a:p>
                <a:pPr algn="ctr" defTabSz="393700" eaLnBrk="0" hangingPunct="0">
                  <a:spcBef>
                    <a:spcPts val="988"/>
                  </a:spcBef>
                  <a:buClr>
                    <a:srgbClr val="000000"/>
                  </a:buClr>
                  <a:buSzPct val="100000"/>
                  <a:buFont typeface="Arial" charset="0"/>
                  <a:buNone/>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pPr>
                <a:r>
                  <a:rPr lang="en-GB" sz="1400" dirty="0">
                    <a:solidFill>
                      <a:srgbClr val="000000"/>
                    </a:solidFill>
                    <a:latin typeface="+mn-lt"/>
                  </a:rPr>
                  <a:t>APS</a:t>
                </a:r>
              </a:p>
            </p:txBody>
          </p:sp>
          <p:sp>
            <p:nvSpPr>
              <p:cNvPr id="16411" name="Line 15"/>
              <p:cNvSpPr>
                <a:spLocks noChangeShapeType="1"/>
              </p:cNvSpPr>
              <p:nvPr/>
            </p:nvSpPr>
            <p:spPr bwMode="auto">
              <a:xfrm>
                <a:off x="4328" y="2957"/>
                <a:ext cx="185" cy="511"/>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2" name="Line 16"/>
              <p:cNvSpPr>
                <a:spLocks noChangeShapeType="1"/>
              </p:cNvSpPr>
              <p:nvPr/>
            </p:nvSpPr>
            <p:spPr bwMode="auto">
              <a:xfrm>
                <a:off x="5498" y="2043"/>
                <a:ext cx="371" cy="357"/>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3" name="Line 17"/>
              <p:cNvSpPr>
                <a:spLocks noChangeShapeType="1"/>
              </p:cNvSpPr>
              <p:nvPr/>
            </p:nvSpPr>
            <p:spPr bwMode="auto">
              <a:xfrm flipH="1">
                <a:off x="5831" y="3002"/>
                <a:ext cx="169" cy="486"/>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4" name="Line 18"/>
              <p:cNvSpPr>
                <a:spLocks noChangeShapeType="1"/>
              </p:cNvSpPr>
              <p:nvPr/>
            </p:nvSpPr>
            <p:spPr bwMode="auto">
              <a:xfrm flipH="1" flipV="1">
                <a:off x="4962" y="3783"/>
                <a:ext cx="486" cy="17"/>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5" name="Line 19"/>
              <p:cNvSpPr>
                <a:spLocks noChangeShapeType="1"/>
              </p:cNvSpPr>
              <p:nvPr/>
            </p:nvSpPr>
            <p:spPr bwMode="auto">
              <a:xfrm flipV="1">
                <a:off x="4513" y="2069"/>
                <a:ext cx="464" cy="334"/>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6" name="Line 20"/>
              <p:cNvSpPr>
                <a:spLocks noChangeShapeType="1"/>
              </p:cNvSpPr>
              <p:nvPr/>
            </p:nvSpPr>
            <p:spPr bwMode="auto">
              <a:xfrm flipH="1">
                <a:off x="4809" y="3217"/>
                <a:ext cx="218" cy="298"/>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7" name="Line 21"/>
              <p:cNvSpPr>
                <a:spLocks noChangeShapeType="1"/>
              </p:cNvSpPr>
              <p:nvPr/>
            </p:nvSpPr>
            <p:spPr bwMode="auto">
              <a:xfrm>
                <a:off x="4537" y="2749"/>
                <a:ext cx="394" cy="116"/>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8" name="Line 22"/>
              <p:cNvSpPr>
                <a:spLocks noChangeShapeType="1"/>
              </p:cNvSpPr>
              <p:nvPr/>
            </p:nvSpPr>
            <p:spPr bwMode="auto">
              <a:xfrm>
                <a:off x="5210" y="2213"/>
                <a:ext cx="0" cy="419"/>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9" name="Line 23"/>
              <p:cNvSpPr>
                <a:spLocks noChangeShapeType="1"/>
              </p:cNvSpPr>
              <p:nvPr/>
            </p:nvSpPr>
            <p:spPr bwMode="auto">
              <a:xfrm flipV="1">
                <a:off x="5487" y="2766"/>
                <a:ext cx="324" cy="149"/>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06" name="Oval 24"/>
              <p:cNvSpPr>
                <a:spLocks noChangeArrowheads="1"/>
              </p:cNvSpPr>
              <p:nvPr/>
            </p:nvSpPr>
            <p:spPr bwMode="auto">
              <a:xfrm>
                <a:off x="5487" y="3515"/>
                <a:ext cx="540" cy="591"/>
              </a:xfrm>
              <a:prstGeom prst="ellipse">
                <a:avLst/>
              </a:prstGeom>
              <a:solidFill>
                <a:schemeClr val="accent1">
                  <a:lumMod val="50000"/>
                </a:schemeClr>
              </a:solidFill>
              <a:ln w="9360">
                <a:solidFill>
                  <a:schemeClr val="accent1">
                    <a:lumMod val="50000"/>
                  </a:schemeClr>
                </a:solidFill>
                <a:miter lim="800000"/>
                <a:headEnd/>
                <a:tailEnd/>
              </a:ln>
            </p:spPr>
            <p:txBody>
              <a:bodyPr wrap="none" anchor="ctr"/>
              <a:lstStyle/>
              <a:p>
                <a:pPr>
                  <a:defRPr/>
                </a:pPr>
                <a:endParaRPr lang="pt-BR" sz="1400" b="0">
                  <a:solidFill>
                    <a:schemeClr val="tx1"/>
                  </a:solidFill>
                  <a:latin typeface="+mn-lt"/>
                </a:endParaRPr>
              </a:p>
            </p:txBody>
          </p:sp>
          <p:sp>
            <p:nvSpPr>
              <p:cNvPr id="16421" name="Line 25"/>
              <p:cNvSpPr>
                <a:spLocks noChangeShapeType="1"/>
              </p:cNvSpPr>
              <p:nvPr/>
            </p:nvSpPr>
            <p:spPr bwMode="auto">
              <a:xfrm>
                <a:off x="5348" y="3282"/>
                <a:ext cx="232" cy="280"/>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grpSp>
        <p:sp>
          <p:nvSpPr>
            <p:cNvPr id="16395" name="Line 31"/>
            <p:cNvSpPr>
              <a:spLocks noChangeShapeType="1"/>
            </p:cNvSpPr>
            <p:nvPr/>
          </p:nvSpPr>
          <p:spPr bwMode="auto">
            <a:xfrm flipV="1">
              <a:off x="2301875" y="3752850"/>
              <a:ext cx="828675" cy="0"/>
            </a:xfrm>
            <a:prstGeom prst="line">
              <a:avLst/>
            </a:prstGeom>
            <a:noFill/>
            <a:ln w="25400">
              <a:solidFill>
                <a:schemeClr val="tx1"/>
              </a:solidFill>
              <a:prstDash val="sysDot"/>
              <a:miter lim="800000"/>
              <a:headEnd/>
              <a:tailEnd/>
            </a:ln>
          </p:spPr>
          <p:txBody>
            <a:bodyPr/>
            <a:lstStyle/>
            <a:p>
              <a:endParaRPr lang="pt-BR" sz="1400">
                <a:latin typeface="+mn-lt"/>
              </a:endParaRPr>
            </a:p>
          </p:txBody>
        </p:sp>
        <p:sp>
          <p:nvSpPr>
            <p:cNvPr id="16396" name="Line 32"/>
            <p:cNvSpPr>
              <a:spLocks noChangeShapeType="1"/>
            </p:cNvSpPr>
            <p:nvPr/>
          </p:nvSpPr>
          <p:spPr bwMode="auto">
            <a:xfrm rot="-60000">
              <a:off x="1801813" y="4859338"/>
              <a:ext cx="1874837" cy="46037"/>
            </a:xfrm>
            <a:prstGeom prst="line">
              <a:avLst/>
            </a:prstGeom>
            <a:noFill/>
            <a:ln w="25400">
              <a:solidFill>
                <a:schemeClr val="tx1"/>
              </a:solidFill>
              <a:prstDash val="sysDot"/>
              <a:miter lim="800000"/>
              <a:headEnd/>
              <a:tailEnd/>
            </a:ln>
          </p:spPr>
          <p:txBody>
            <a:bodyPr tIns="36000"/>
            <a:lstStyle/>
            <a:p>
              <a:endParaRPr lang="pt-BR" sz="1400">
                <a:latin typeface="+mn-lt"/>
              </a:endParaRPr>
            </a:p>
          </p:txBody>
        </p:sp>
        <p:sp>
          <p:nvSpPr>
            <p:cNvPr id="16397" name="CaixaDeTexto 32"/>
            <p:cNvSpPr txBox="1">
              <a:spLocks noChangeArrowheads="1"/>
            </p:cNvSpPr>
            <p:nvPr/>
          </p:nvSpPr>
          <p:spPr bwMode="auto">
            <a:xfrm>
              <a:off x="2444750" y="3286125"/>
              <a:ext cx="642938" cy="307777"/>
            </a:xfrm>
            <a:prstGeom prst="rect">
              <a:avLst/>
            </a:prstGeom>
            <a:noFill/>
            <a:ln w="9525">
              <a:noFill/>
              <a:miter lim="800000"/>
              <a:headEnd/>
              <a:tailEnd/>
            </a:ln>
          </p:spPr>
          <p:txBody>
            <a:bodyPr>
              <a:spAutoFit/>
            </a:bodyPr>
            <a:lstStyle/>
            <a:p>
              <a:pPr algn="ctr"/>
              <a:r>
                <a:rPr lang="pt-BR" sz="1400" dirty="0">
                  <a:solidFill>
                    <a:schemeClr val="bg1"/>
                  </a:solidFill>
                  <a:latin typeface="+mn-lt"/>
                </a:rPr>
                <a:t>AC</a:t>
              </a:r>
            </a:p>
          </p:txBody>
        </p:sp>
        <p:sp>
          <p:nvSpPr>
            <p:cNvPr id="16398" name="CaixaDeTexto 33"/>
            <p:cNvSpPr txBox="1">
              <a:spLocks noChangeArrowheads="1"/>
            </p:cNvSpPr>
            <p:nvPr/>
          </p:nvSpPr>
          <p:spPr bwMode="auto">
            <a:xfrm>
              <a:off x="2444750" y="5214940"/>
              <a:ext cx="642938" cy="307777"/>
            </a:xfrm>
            <a:prstGeom prst="rect">
              <a:avLst/>
            </a:prstGeom>
            <a:noFill/>
            <a:ln w="9525">
              <a:noFill/>
              <a:miter lim="800000"/>
              <a:headEnd/>
              <a:tailEnd/>
            </a:ln>
          </p:spPr>
          <p:txBody>
            <a:bodyPr>
              <a:spAutoFit/>
            </a:bodyPr>
            <a:lstStyle/>
            <a:p>
              <a:pPr algn="ctr"/>
              <a:r>
                <a:rPr lang="pt-BR" sz="1400" dirty="0" smtClean="0">
                  <a:solidFill>
                    <a:schemeClr val="bg1"/>
                  </a:solidFill>
                  <a:latin typeface="+mn-lt"/>
                </a:rPr>
                <a:t>APS</a:t>
              </a:r>
              <a:endParaRPr lang="pt-BR" sz="1400" dirty="0">
                <a:solidFill>
                  <a:schemeClr val="bg1"/>
                </a:solidFill>
                <a:latin typeface="+mn-lt"/>
              </a:endParaRPr>
            </a:p>
          </p:txBody>
        </p:sp>
        <p:sp>
          <p:nvSpPr>
            <p:cNvPr id="16399" name="CaixaDeTexto 34"/>
            <p:cNvSpPr txBox="1">
              <a:spLocks noChangeArrowheads="1"/>
            </p:cNvSpPr>
            <p:nvPr/>
          </p:nvSpPr>
          <p:spPr bwMode="auto">
            <a:xfrm>
              <a:off x="2444750" y="4143375"/>
              <a:ext cx="642938" cy="307777"/>
            </a:xfrm>
            <a:prstGeom prst="rect">
              <a:avLst/>
            </a:prstGeom>
            <a:noFill/>
            <a:ln w="9525">
              <a:noFill/>
              <a:miter lim="800000"/>
              <a:headEnd/>
              <a:tailEnd/>
            </a:ln>
          </p:spPr>
          <p:txBody>
            <a:bodyPr>
              <a:spAutoFit/>
            </a:bodyPr>
            <a:lstStyle/>
            <a:p>
              <a:pPr algn="ctr"/>
              <a:r>
                <a:rPr lang="pt-BR" sz="1400" dirty="0">
                  <a:latin typeface="+mn-lt"/>
                </a:rPr>
                <a:t>MC</a:t>
              </a:r>
            </a:p>
          </p:txBody>
        </p:sp>
        <p:sp>
          <p:nvSpPr>
            <p:cNvPr id="86" name="Oval 8"/>
            <p:cNvSpPr>
              <a:spLocks noChangeArrowheads="1"/>
            </p:cNvSpPr>
            <p:nvPr/>
          </p:nvSpPr>
          <p:spPr bwMode="auto">
            <a:xfrm>
              <a:off x="2933700" y="4010028"/>
              <a:ext cx="990600" cy="838201"/>
            </a:xfrm>
            <a:prstGeom prst="ellipse">
              <a:avLst/>
            </a:prstGeom>
            <a:solidFill>
              <a:schemeClr val="accent1">
                <a:lumMod val="50000"/>
              </a:schemeClr>
            </a:solidFill>
            <a:ln w="12700">
              <a:solidFill>
                <a:schemeClr val="accent1">
                  <a:lumMod val="50000"/>
                </a:schemeClr>
              </a:solidFill>
              <a:round/>
              <a:headEnd/>
              <a:tailEnd/>
            </a:ln>
          </p:spPr>
          <p:txBody>
            <a:bodyPr wrap="none" anchor="ctr"/>
            <a:lstStyle/>
            <a:p>
              <a:pPr>
                <a:defRPr/>
              </a:pPr>
              <a:endParaRPr lang="pt-BR" sz="1400">
                <a:solidFill>
                  <a:schemeClr val="bg1"/>
                </a:solidFill>
                <a:latin typeface="+mn-lt"/>
              </a:endParaRPr>
            </a:p>
          </p:txBody>
        </p:sp>
        <p:sp>
          <p:nvSpPr>
            <p:cNvPr id="87" name="Oval 9"/>
            <p:cNvSpPr>
              <a:spLocks noChangeArrowheads="1"/>
            </p:cNvSpPr>
            <p:nvPr/>
          </p:nvSpPr>
          <p:spPr bwMode="auto">
            <a:xfrm>
              <a:off x="1604963" y="3938589"/>
              <a:ext cx="990600" cy="838201"/>
            </a:xfrm>
            <a:prstGeom prst="ellipse">
              <a:avLst/>
            </a:prstGeom>
            <a:solidFill>
              <a:schemeClr val="accent1">
                <a:lumMod val="50000"/>
              </a:schemeClr>
            </a:solidFill>
            <a:ln w="12700">
              <a:solidFill>
                <a:schemeClr val="accent1">
                  <a:lumMod val="50000"/>
                </a:schemeClr>
              </a:solidFill>
              <a:round/>
              <a:headEnd/>
              <a:tailEnd/>
            </a:ln>
          </p:spPr>
          <p:txBody>
            <a:bodyPr wrap="none" anchor="ctr"/>
            <a:lstStyle/>
            <a:p>
              <a:pPr>
                <a:defRPr/>
              </a:pPr>
              <a:endParaRPr lang="pt-BR" sz="1400">
                <a:solidFill>
                  <a:schemeClr val="bg1"/>
                </a:solidFill>
                <a:latin typeface="+mn-lt"/>
              </a:endParaRPr>
            </a:p>
          </p:txBody>
        </p:sp>
        <p:sp>
          <p:nvSpPr>
            <p:cNvPr id="88" name="Oval 10"/>
            <p:cNvSpPr>
              <a:spLocks noChangeArrowheads="1"/>
            </p:cNvSpPr>
            <p:nvPr/>
          </p:nvSpPr>
          <p:spPr bwMode="auto">
            <a:xfrm>
              <a:off x="1071563" y="5018090"/>
              <a:ext cx="990600" cy="838201"/>
            </a:xfrm>
            <a:prstGeom prst="ellipse">
              <a:avLst/>
            </a:prstGeom>
            <a:solidFill>
              <a:schemeClr val="accent1">
                <a:lumMod val="50000"/>
              </a:schemeClr>
            </a:solidFill>
            <a:ln w="12700">
              <a:solidFill>
                <a:schemeClr val="accent1">
                  <a:lumMod val="50000"/>
                </a:schemeClr>
              </a:solidFill>
              <a:round/>
              <a:headEnd/>
              <a:tailEnd/>
            </a:ln>
          </p:spPr>
          <p:txBody>
            <a:bodyPr wrap="none" anchor="ctr"/>
            <a:lstStyle/>
            <a:p>
              <a:pPr>
                <a:defRPr/>
              </a:pPr>
              <a:endParaRPr lang="pt-BR" sz="1400">
                <a:solidFill>
                  <a:schemeClr val="bg1"/>
                </a:solidFill>
                <a:latin typeface="+mn-lt"/>
              </a:endParaRPr>
            </a:p>
          </p:txBody>
        </p:sp>
        <p:sp>
          <p:nvSpPr>
            <p:cNvPr id="89" name="Oval 12"/>
            <p:cNvSpPr>
              <a:spLocks noChangeArrowheads="1"/>
            </p:cNvSpPr>
            <p:nvPr/>
          </p:nvSpPr>
          <p:spPr bwMode="auto">
            <a:xfrm>
              <a:off x="3382963" y="4992690"/>
              <a:ext cx="990600" cy="914401"/>
            </a:xfrm>
            <a:prstGeom prst="ellipse">
              <a:avLst/>
            </a:prstGeom>
            <a:solidFill>
              <a:schemeClr val="accent1">
                <a:lumMod val="50000"/>
              </a:schemeClr>
            </a:solidFill>
            <a:ln w="12700">
              <a:solidFill>
                <a:schemeClr val="accent1">
                  <a:lumMod val="50000"/>
                </a:schemeClr>
              </a:solidFill>
              <a:round/>
              <a:headEnd/>
              <a:tailEnd/>
            </a:ln>
          </p:spPr>
          <p:txBody>
            <a:bodyPr wrap="none" anchor="ctr"/>
            <a:lstStyle/>
            <a:p>
              <a:pPr>
                <a:defRPr/>
              </a:pPr>
              <a:endParaRPr lang="pt-BR" sz="1400">
                <a:solidFill>
                  <a:schemeClr val="bg1"/>
                </a:solidFill>
                <a:latin typeface="+mn-lt"/>
              </a:endParaRPr>
            </a:p>
          </p:txBody>
        </p:sp>
        <p:sp>
          <p:nvSpPr>
            <p:cNvPr id="16404" name="AutoShape 27"/>
            <p:cNvSpPr>
              <a:spLocks noChangeArrowheads="1"/>
            </p:cNvSpPr>
            <p:nvPr/>
          </p:nvSpPr>
          <p:spPr bwMode="auto">
            <a:xfrm>
              <a:off x="1231900" y="2863850"/>
              <a:ext cx="2998788" cy="3103563"/>
            </a:xfrm>
            <a:prstGeom prst="triangle">
              <a:avLst>
                <a:gd name="adj" fmla="val 50000"/>
              </a:avLst>
            </a:prstGeom>
            <a:noFill/>
            <a:ln w="9360">
              <a:solidFill>
                <a:srgbClr val="000000"/>
              </a:solidFill>
              <a:miter lim="800000"/>
              <a:headEnd/>
              <a:tailEnd/>
            </a:ln>
          </p:spPr>
          <p:txBody>
            <a:bodyPr wrap="none" anchor="ctr"/>
            <a:lstStyle/>
            <a:p>
              <a:endParaRPr lang="pt-BR" sz="1400" b="0">
                <a:solidFill>
                  <a:schemeClr val="tx1"/>
                </a:solidFill>
                <a:latin typeface="+mn-lt"/>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79512" y="1340768"/>
            <a:ext cx="8675688" cy="4843890"/>
          </a:xfrm>
          <a:prstGeom prst="rect">
            <a:avLst/>
          </a:prstGeom>
          <a:noFill/>
          <a:ln w="12700" cap="sq">
            <a:noFill/>
            <a:miter lim="800000"/>
            <a:headEnd type="none" w="sm" len="sm"/>
            <a:tailEnd type="none" w="sm" len="sm"/>
          </a:ln>
          <a:effectLst/>
        </p:spPr>
        <p:txBody>
          <a:bodyPr>
            <a:spAutoFit/>
          </a:bodyPr>
          <a:lstStyle/>
          <a:p>
            <a:pPr marL="195263" indent="-195263">
              <a:lnSpc>
                <a:spcPct val="150000"/>
              </a:lnSpc>
              <a:spcBef>
                <a:spcPct val="50000"/>
              </a:spcBef>
            </a:pPr>
            <a:r>
              <a:rPr lang="pt-BR" sz="1600" dirty="0">
                <a:latin typeface="+mn-lt"/>
              </a:rPr>
              <a:t>	II.  Sistemas integrados - voltado para atenção de condições crônicas</a:t>
            </a:r>
          </a:p>
          <a:p>
            <a:pPr marL="195263" indent="-195263">
              <a:lnSpc>
                <a:spcPct val="150000"/>
              </a:lnSpc>
              <a:spcBef>
                <a:spcPct val="50000"/>
              </a:spcBef>
            </a:pPr>
            <a:r>
              <a:rPr lang="pt-BR" sz="1600" dirty="0">
                <a:latin typeface="+mn-lt"/>
              </a:rPr>
              <a:t>	     Condições crônicas:</a:t>
            </a:r>
          </a:p>
          <a:p>
            <a:pPr marL="195263" indent="-195263">
              <a:lnSpc>
                <a:spcPct val="150000"/>
              </a:lnSpc>
              <a:spcBef>
                <a:spcPct val="50000"/>
              </a:spcBef>
              <a:buSzPct val="60000"/>
              <a:buFont typeface="Wingdings" pitchFamily="2" charset="2"/>
              <a:buNone/>
            </a:pPr>
            <a:r>
              <a:rPr lang="pt-BR" sz="1600" b="0" dirty="0">
                <a:latin typeface="+mn-lt"/>
              </a:rPr>
              <a:t>		Início de manifestação é geralmente gradual</a:t>
            </a:r>
          </a:p>
          <a:p>
            <a:pPr lvl="2">
              <a:lnSpc>
                <a:spcPct val="150000"/>
              </a:lnSpc>
              <a:spcBef>
                <a:spcPct val="50000"/>
              </a:spcBef>
              <a:buSzPct val="60000"/>
              <a:buFont typeface="Wingdings" pitchFamily="2" charset="2"/>
              <a:buNone/>
            </a:pPr>
            <a:r>
              <a:rPr lang="pt-BR" sz="1600" b="0" dirty="0">
                <a:latin typeface="+mn-lt"/>
              </a:rPr>
              <a:t>duração longa ou indefinida</a:t>
            </a:r>
          </a:p>
          <a:p>
            <a:pPr lvl="2">
              <a:lnSpc>
                <a:spcPct val="150000"/>
              </a:lnSpc>
              <a:spcBef>
                <a:spcPct val="50000"/>
              </a:spcBef>
              <a:buSzPct val="60000"/>
              <a:buFont typeface="Wingdings" pitchFamily="2" charset="2"/>
              <a:buNone/>
            </a:pPr>
            <a:r>
              <a:rPr lang="pt-BR" sz="1600" b="0" dirty="0">
                <a:latin typeface="+mn-lt"/>
              </a:rPr>
              <a:t>múltiplas causas e mudam com o tempo</a:t>
            </a:r>
          </a:p>
          <a:p>
            <a:pPr lvl="2">
              <a:lnSpc>
                <a:spcPct val="150000"/>
              </a:lnSpc>
              <a:spcBef>
                <a:spcPct val="50000"/>
              </a:spcBef>
              <a:buSzPct val="60000"/>
              <a:buFont typeface="Wingdings" pitchFamily="2" charset="2"/>
              <a:buNone/>
            </a:pPr>
            <a:r>
              <a:rPr lang="pt-BR" sz="1600" b="0" dirty="0">
                <a:latin typeface="+mn-lt"/>
              </a:rPr>
              <a:t>diagnóstico e prognóstico geralmente incertos</a:t>
            </a:r>
          </a:p>
          <a:p>
            <a:pPr lvl="2">
              <a:lnSpc>
                <a:spcPct val="150000"/>
              </a:lnSpc>
              <a:spcBef>
                <a:spcPct val="50000"/>
              </a:spcBef>
              <a:buSzPct val="60000"/>
              <a:buFont typeface="Wingdings" pitchFamily="2" charset="2"/>
              <a:buNone/>
            </a:pPr>
            <a:r>
              <a:rPr lang="pt-BR" sz="1600" b="0" dirty="0">
                <a:latin typeface="+mn-lt"/>
              </a:rPr>
              <a:t>as intervenções tecnológicas não são decisivas</a:t>
            </a:r>
          </a:p>
          <a:p>
            <a:pPr lvl="2">
              <a:lnSpc>
                <a:spcPct val="150000"/>
              </a:lnSpc>
              <a:spcBef>
                <a:spcPct val="50000"/>
              </a:spcBef>
              <a:buSzPct val="60000"/>
              <a:buFont typeface="Wingdings" pitchFamily="2" charset="2"/>
              <a:buNone/>
            </a:pPr>
            <a:r>
              <a:rPr lang="pt-BR" sz="1600" b="0" dirty="0">
                <a:latin typeface="+mn-lt"/>
              </a:rPr>
              <a:t>o resultado não é a cura, mas o cuidado contínuo</a:t>
            </a:r>
          </a:p>
          <a:p>
            <a:pPr lvl="2">
              <a:lnSpc>
                <a:spcPct val="150000"/>
              </a:lnSpc>
              <a:spcBef>
                <a:spcPct val="50000"/>
              </a:spcBef>
              <a:buSzPct val="60000"/>
              <a:buFont typeface="Wingdings" pitchFamily="2" charset="2"/>
              <a:buNone/>
            </a:pPr>
            <a:r>
              <a:rPr lang="pt-BR" sz="1600" b="0" dirty="0">
                <a:latin typeface="+mn-lt"/>
              </a:rPr>
              <a:t>alto grau de incerteza</a:t>
            </a:r>
          </a:p>
          <a:p>
            <a:pPr lvl="2">
              <a:lnSpc>
                <a:spcPct val="150000"/>
              </a:lnSpc>
              <a:spcBef>
                <a:spcPct val="50000"/>
              </a:spcBef>
              <a:buSzPct val="60000"/>
              <a:buFont typeface="Wingdings" pitchFamily="2" charset="2"/>
              <a:buNone/>
            </a:pPr>
            <a:r>
              <a:rPr lang="pt-BR" sz="1600" b="0" dirty="0">
                <a:latin typeface="+mn-lt"/>
              </a:rPr>
              <a:t>necessidade de compartilhar e complementar conhecimentos</a:t>
            </a:r>
          </a:p>
        </p:txBody>
      </p:sp>
      <p:sp>
        <p:nvSpPr>
          <p:cNvPr id="88067" name="Text Box 3"/>
          <p:cNvSpPr txBox="1">
            <a:spLocks noChangeArrowheads="1"/>
          </p:cNvSpPr>
          <p:nvPr/>
        </p:nvSpPr>
        <p:spPr bwMode="auto">
          <a:xfrm>
            <a:off x="539552" y="476672"/>
            <a:ext cx="8208963" cy="707886"/>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lgn="ctr">
              <a:spcBef>
                <a:spcPct val="50000"/>
              </a:spcBef>
            </a:pPr>
            <a:r>
              <a:rPr lang="pt-BR" sz="2000" dirty="0">
                <a:latin typeface="+mj-lt"/>
              </a:rPr>
              <a:t>Modos de organizar os sistemas fragmentado e </a:t>
            </a:r>
            <a:r>
              <a:rPr lang="pt-BR" sz="2000" dirty="0" smtClean="0">
                <a:latin typeface="+mj-lt"/>
              </a:rPr>
              <a:t>integrados (novas propostas)</a:t>
            </a:r>
            <a:endParaRPr lang="pt-BR"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dissolve">
                                      <p:cBhvr>
                                        <p:cTn id="7" dur="500"/>
                                        <p:tgtEl>
                                          <p:spTgt spid="88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6">
                                            <p:txEl>
                                              <p:pRg st="1" end="1"/>
                                            </p:txEl>
                                          </p:spTgt>
                                        </p:tgtEl>
                                        <p:attrNameLst>
                                          <p:attrName>style.visibility</p:attrName>
                                        </p:attrNameLst>
                                      </p:cBhvr>
                                      <p:to>
                                        <p:strVal val="visible"/>
                                      </p:to>
                                    </p:set>
                                    <p:animEffect transition="in" filter="dissolve">
                                      <p:cBhvr>
                                        <p:cTn id="12" dur="500"/>
                                        <p:tgtEl>
                                          <p:spTgt spid="88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66">
                                            <p:txEl>
                                              <p:pRg st="2" end="2"/>
                                            </p:txEl>
                                          </p:spTgt>
                                        </p:tgtEl>
                                        <p:attrNameLst>
                                          <p:attrName>style.visibility</p:attrName>
                                        </p:attrNameLst>
                                      </p:cBhvr>
                                      <p:to>
                                        <p:strVal val="visible"/>
                                      </p:to>
                                    </p:set>
                                    <p:animEffect transition="in" filter="dissolve">
                                      <p:cBhvr>
                                        <p:cTn id="17" dur="500"/>
                                        <p:tgtEl>
                                          <p:spTgt spid="88066">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8066">
                                            <p:txEl>
                                              <p:pRg st="3" end="3"/>
                                            </p:txEl>
                                          </p:spTgt>
                                        </p:tgtEl>
                                        <p:attrNameLst>
                                          <p:attrName>style.visibility</p:attrName>
                                        </p:attrNameLst>
                                      </p:cBhvr>
                                      <p:to>
                                        <p:strVal val="visible"/>
                                      </p:to>
                                    </p:set>
                                    <p:animEffect transition="in" filter="dissolve">
                                      <p:cBhvr>
                                        <p:cTn id="20" dur="500"/>
                                        <p:tgtEl>
                                          <p:spTgt spid="88066">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8066">
                                            <p:txEl>
                                              <p:pRg st="4" end="4"/>
                                            </p:txEl>
                                          </p:spTgt>
                                        </p:tgtEl>
                                        <p:attrNameLst>
                                          <p:attrName>style.visibility</p:attrName>
                                        </p:attrNameLst>
                                      </p:cBhvr>
                                      <p:to>
                                        <p:strVal val="visible"/>
                                      </p:to>
                                    </p:set>
                                    <p:animEffect transition="in" filter="dissolve">
                                      <p:cBhvr>
                                        <p:cTn id="23" dur="500"/>
                                        <p:tgtEl>
                                          <p:spTgt spid="88066">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8066">
                                            <p:txEl>
                                              <p:pRg st="5" end="5"/>
                                            </p:txEl>
                                          </p:spTgt>
                                        </p:tgtEl>
                                        <p:attrNameLst>
                                          <p:attrName>style.visibility</p:attrName>
                                        </p:attrNameLst>
                                      </p:cBhvr>
                                      <p:to>
                                        <p:strVal val="visible"/>
                                      </p:to>
                                    </p:set>
                                    <p:animEffect transition="in" filter="dissolve">
                                      <p:cBhvr>
                                        <p:cTn id="26" dur="500"/>
                                        <p:tgtEl>
                                          <p:spTgt spid="88066">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8066">
                                            <p:txEl>
                                              <p:pRg st="6" end="6"/>
                                            </p:txEl>
                                          </p:spTgt>
                                        </p:tgtEl>
                                        <p:attrNameLst>
                                          <p:attrName>style.visibility</p:attrName>
                                        </p:attrNameLst>
                                      </p:cBhvr>
                                      <p:to>
                                        <p:strVal val="visible"/>
                                      </p:to>
                                    </p:set>
                                    <p:animEffect transition="in" filter="dissolve">
                                      <p:cBhvr>
                                        <p:cTn id="29" dur="500"/>
                                        <p:tgtEl>
                                          <p:spTgt spid="88066">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8066">
                                            <p:txEl>
                                              <p:pRg st="7" end="7"/>
                                            </p:txEl>
                                          </p:spTgt>
                                        </p:tgtEl>
                                        <p:attrNameLst>
                                          <p:attrName>style.visibility</p:attrName>
                                        </p:attrNameLst>
                                      </p:cBhvr>
                                      <p:to>
                                        <p:strVal val="visible"/>
                                      </p:to>
                                    </p:set>
                                    <p:animEffect transition="in" filter="dissolve">
                                      <p:cBhvr>
                                        <p:cTn id="32" dur="500"/>
                                        <p:tgtEl>
                                          <p:spTgt spid="88066">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8066">
                                            <p:txEl>
                                              <p:pRg st="8" end="8"/>
                                            </p:txEl>
                                          </p:spTgt>
                                        </p:tgtEl>
                                        <p:attrNameLst>
                                          <p:attrName>style.visibility</p:attrName>
                                        </p:attrNameLst>
                                      </p:cBhvr>
                                      <p:to>
                                        <p:strVal val="visible"/>
                                      </p:to>
                                    </p:set>
                                    <p:animEffect transition="in" filter="dissolve">
                                      <p:cBhvr>
                                        <p:cTn id="35" dur="500"/>
                                        <p:tgtEl>
                                          <p:spTgt spid="88066">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8066">
                                            <p:txEl>
                                              <p:pRg st="9" end="9"/>
                                            </p:txEl>
                                          </p:spTgt>
                                        </p:tgtEl>
                                        <p:attrNameLst>
                                          <p:attrName>style.visibility</p:attrName>
                                        </p:attrNameLst>
                                      </p:cBhvr>
                                      <p:to>
                                        <p:strVal val="visible"/>
                                      </p:to>
                                    </p:set>
                                    <p:animEffect transition="in" filter="dissolve">
                                      <p:cBhvr>
                                        <p:cTn id="38" dur="500"/>
                                        <p:tgtEl>
                                          <p:spTgt spid="8806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131840" y="2204864"/>
            <a:ext cx="5638800" cy="4165600"/>
          </a:xfrm>
          <a:prstGeom prst="rect">
            <a:avLst/>
          </a:prstGeom>
          <a:noFill/>
          <a:ln w="9525">
            <a:noFill/>
            <a:miter lim="800000"/>
            <a:headEnd type="none" w="sm" len="sm"/>
            <a:tailEnd type="none" w="sm" len="sm"/>
          </a:ln>
          <a:effectLst/>
        </p:spPr>
        <p:txBody>
          <a:bodyPr>
            <a:spAutoFit/>
          </a:bodyPr>
          <a:lstStyle/>
          <a:p>
            <a:pPr marL="457200" indent="-457200">
              <a:lnSpc>
                <a:spcPct val="120000"/>
              </a:lnSpc>
              <a:spcBef>
                <a:spcPct val="50000"/>
              </a:spcBef>
              <a:buFont typeface="Wingdings" pitchFamily="2" charset="2"/>
              <a:buAutoNum type="alphaLcParenR"/>
            </a:pPr>
            <a:r>
              <a:rPr lang="pt-BR" sz="1700" b="0" dirty="0">
                <a:latin typeface="Verdana" pitchFamily="34" charset="0"/>
              </a:rPr>
              <a:t>rede integrada de pontos de atenção à saúde</a:t>
            </a:r>
          </a:p>
          <a:p>
            <a:pPr marL="457200" indent="-457200">
              <a:lnSpc>
                <a:spcPct val="120000"/>
              </a:lnSpc>
              <a:spcBef>
                <a:spcPct val="50000"/>
              </a:spcBef>
              <a:buFont typeface="Wingdings" pitchFamily="2" charset="2"/>
              <a:buAutoNum type="alphaLcParenR"/>
            </a:pPr>
            <a:r>
              <a:rPr lang="pt-BR" sz="1700" b="0" dirty="0">
                <a:latin typeface="Verdana" pitchFamily="34" charset="0"/>
              </a:rPr>
              <a:t>continuidade da atenção</a:t>
            </a:r>
          </a:p>
          <a:p>
            <a:pPr marL="457200" indent="-457200">
              <a:lnSpc>
                <a:spcPct val="120000"/>
              </a:lnSpc>
              <a:spcBef>
                <a:spcPct val="50000"/>
              </a:spcBef>
              <a:buFont typeface="Wingdings" pitchFamily="2" charset="2"/>
              <a:buAutoNum type="alphaLcParenR"/>
            </a:pPr>
            <a:r>
              <a:rPr lang="pt-BR" sz="1700" b="0" dirty="0">
                <a:latin typeface="Verdana" pitchFamily="34" charset="0"/>
              </a:rPr>
              <a:t>população definida</a:t>
            </a:r>
          </a:p>
          <a:p>
            <a:pPr marL="457200" indent="-457200">
              <a:lnSpc>
                <a:spcPct val="120000"/>
              </a:lnSpc>
              <a:spcBef>
                <a:spcPct val="50000"/>
              </a:spcBef>
              <a:buFont typeface="Wingdings" pitchFamily="2" charset="2"/>
              <a:buAutoNum type="alphaLcParenR"/>
            </a:pPr>
            <a:r>
              <a:rPr lang="pt-BR" sz="1700" b="0" dirty="0">
                <a:latin typeface="Verdana" pitchFamily="34" charset="0"/>
              </a:rPr>
              <a:t>responsabilização pelos resultados obtido e qualidade da atenção prestada</a:t>
            </a:r>
          </a:p>
          <a:p>
            <a:pPr marL="457200" indent="-457200">
              <a:lnSpc>
                <a:spcPct val="120000"/>
              </a:lnSpc>
              <a:spcBef>
                <a:spcPct val="50000"/>
              </a:spcBef>
              <a:buFont typeface="Wingdings" pitchFamily="2" charset="2"/>
              <a:buAutoNum type="alphaLcParenR"/>
            </a:pPr>
            <a:r>
              <a:rPr lang="pt-BR" sz="1700" b="0" dirty="0">
                <a:latin typeface="Verdana" pitchFamily="34" charset="0"/>
              </a:rPr>
              <a:t>estrutura em rede horizontal integrada (não há hierarquia entre os diferentes pontos de atenção ou distinção entre os pontos com distintas densidades tecnológicas)</a:t>
            </a:r>
          </a:p>
          <a:p>
            <a:pPr marL="457200" indent="-457200">
              <a:lnSpc>
                <a:spcPct val="120000"/>
              </a:lnSpc>
              <a:spcBef>
                <a:spcPct val="50000"/>
              </a:spcBef>
              <a:buFont typeface="Wingdings" pitchFamily="2" charset="2"/>
              <a:buAutoNum type="alphaLcParenR"/>
            </a:pPr>
            <a:r>
              <a:rPr lang="pt-BR" sz="1700" b="0" dirty="0">
                <a:latin typeface="Verdana" pitchFamily="34" charset="0"/>
              </a:rPr>
              <a:t>APS como centro de comunicação entre os diferentes pontos de atenção</a:t>
            </a:r>
          </a:p>
        </p:txBody>
      </p:sp>
      <p:sp>
        <p:nvSpPr>
          <p:cNvPr id="86021" name="Rectangle 5"/>
          <p:cNvSpPr>
            <a:spLocks noChangeArrowheads="1"/>
          </p:cNvSpPr>
          <p:nvPr/>
        </p:nvSpPr>
        <p:spPr bwMode="auto">
          <a:xfrm rot="1404">
            <a:off x="838200" y="1828800"/>
            <a:ext cx="7620000" cy="76200"/>
          </a:xfrm>
          <a:prstGeom prst="rect">
            <a:avLst/>
          </a:prstGeom>
          <a:gradFill rotWithShape="0">
            <a:gsLst>
              <a:gs pos="0">
                <a:schemeClr val="bg1"/>
              </a:gs>
              <a:gs pos="50000">
                <a:srgbClr val="FFFFFF"/>
              </a:gs>
              <a:gs pos="100000">
                <a:schemeClr val="bg1"/>
              </a:gs>
            </a:gsLst>
            <a:lin ang="0" scaled="1"/>
          </a:gradFill>
          <a:ln w="12700" cap="sq">
            <a:noFill/>
            <a:miter lim="800000"/>
            <a:headEnd type="none" w="sm" len="sm"/>
            <a:tailEnd type="none" w="sm" len="sm"/>
          </a:ln>
          <a:effectLst/>
        </p:spPr>
        <p:txBody>
          <a:bodyPr wrap="none" anchor="ctr"/>
          <a:lstStyle/>
          <a:p>
            <a:endParaRPr lang="pt-BR"/>
          </a:p>
        </p:txBody>
      </p:sp>
      <p:sp>
        <p:nvSpPr>
          <p:cNvPr id="86022" name="Text Box 6"/>
          <p:cNvSpPr txBox="1">
            <a:spLocks noChangeArrowheads="1"/>
          </p:cNvSpPr>
          <p:nvPr/>
        </p:nvSpPr>
        <p:spPr bwMode="auto">
          <a:xfrm>
            <a:off x="251520" y="476672"/>
            <a:ext cx="8496944" cy="1200329"/>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wrap="square">
            <a:spAutoFit/>
          </a:bodyPr>
          <a:lstStyle/>
          <a:p>
            <a:pPr algn="ctr">
              <a:spcBef>
                <a:spcPct val="50000"/>
              </a:spcBef>
            </a:pPr>
            <a:r>
              <a:rPr lang="pt-BR" dirty="0" smtClean="0">
                <a:latin typeface="+mn-lt"/>
              </a:rPr>
              <a:t>Novas formas </a:t>
            </a:r>
            <a:r>
              <a:rPr lang="pt-BR" dirty="0">
                <a:latin typeface="+mn-lt"/>
              </a:rPr>
              <a:t>de organização </a:t>
            </a:r>
            <a:r>
              <a:rPr lang="pt-BR" dirty="0" smtClean="0">
                <a:latin typeface="+mn-lt"/>
              </a:rPr>
              <a:t>do sistema </a:t>
            </a:r>
            <a:r>
              <a:rPr lang="pt-BR" dirty="0">
                <a:latin typeface="+mn-lt"/>
              </a:rPr>
              <a:t>de saúde com base na atenção primária à </a:t>
            </a:r>
            <a:r>
              <a:rPr lang="pt-BR" dirty="0" smtClean="0">
                <a:latin typeface="+mn-lt"/>
              </a:rPr>
              <a:t>saúde – Estrutura </a:t>
            </a:r>
            <a:r>
              <a:rPr lang="pt-BR" dirty="0" err="1" smtClean="0">
                <a:latin typeface="+mn-lt"/>
              </a:rPr>
              <a:t>poliárquica</a:t>
            </a:r>
            <a:endParaRPr lang="pt-BR" dirty="0">
              <a:latin typeface="+mn-lt"/>
            </a:endParaRPr>
          </a:p>
        </p:txBody>
      </p:sp>
      <p:grpSp>
        <p:nvGrpSpPr>
          <p:cNvPr id="86023" name="Group 7"/>
          <p:cNvGrpSpPr>
            <a:grpSpLocks/>
          </p:cNvGrpSpPr>
          <p:nvPr/>
        </p:nvGrpSpPr>
        <p:grpSpPr bwMode="auto">
          <a:xfrm>
            <a:off x="395536" y="3494112"/>
            <a:ext cx="2581275" cy="2743200"/>
            <a:chOff x="384" y="2352"/>
            <a:chExt cx="1626" cy="1728"/>
          </a:xfrm>
        </p:grpSpPr>
        <p:sp>
          <p:nvSpPr>
            <p:cNvPr id="86024" name="Text Box 8"/>
            <p:cNvSpPr txBox="1">
              <a:spLocks noChangeArrowheads="1"/>
            </p:cNvSpPr>
            <p:nvPr/>
          </p:nvSpPr>
          <p:spPr bwMode="auto">
            <a:xfrm>
              <a:off x="384" y="3888"/>
              <a:ext cx="1626" cy="192"/>
            </a:xfrm>
            <a:prstGeom prst="rect">
              <a:avLst/>
            </a:prstGeom>
            <a:noFill/>
            <a:ln w="9525">
              <a:noFill/>
              <a:miter lim="800000"/>
              <a:headEnd/>
              <a:tailEnd/>
            </a:ln>
            <a:effectLst/>
          </p:spPr>
          <p:txBody>
            <a:bodyPr>
              <a:spAutoFit/>
            </a:bodyPr>
            <a:lstStyle/>
            <a:p>
              <a:pPr algn="ctr" eaLnBrk="0" hangingPunct="0">
                <a:spcBef>
                  <a:spcPct val="50000"/>
                </a:spcBef>
              </a:pPr>
              <a:r>
                <a:rPr lang="pt-BR" sz="1400"/>
                <a:t>Organização em Rede</a:t>
              </a:r>
            </a:p>
          </p:txBody>
        </p:sp>
        <p:grpSp>
          <p:nvGrpSpPr>
            <p:cNvPr id="86025" name="Group 9"/>
            <p:cNvGrpSpPr>
              <a:grpSpLocks/>
            </p:cNvGrpSpPr>
            <p:nvPr/>
          </p:nvGrpSpPr>
          <p:grpSpPr bwMode="auto">
            <a:xfrm>
              <a:off x="426" y="2352"/>
              <a:ext cx="1516" cy="1428"/>
              <a:chOff x="426" y="2352"/>
              <a:chExt cx="1516" cy="1428"/>
            </a:xfrm>
          </p:grpSpPr>
          <p:sp>
            <p:nvSpPr>
              <p:cNvPr id="86026" name="Oval 10"/>
              <p:cNvSpPr>
                <a:spLocks noChangeArrowheads="1"/>
              </p:cNvSpPr>
              <p:nvPr/>
            </p:nvSpPr>
            <p:spPr bwMode="auto">
              <a:xfrm>
                <a:off x="1374" y="2385"/>
                <a:ext cx="410" cy="356"/>
              </a:xfrm>
              <a:prstGeom prst="ellipse">
                <a:avLst/>
              </a:prstGeom>
              <a:gradFill rotWithShape="0">
                <a:gsLst>
                  <a:gs pos="0">
                    <a:srgbClr val="66CCFF"/>
                  </a:gs>
                  <a:gs pos="100000">
                    <a:srgbClr val="3399FF"/>
                  </a:gs>
                </a:gsLst>
                <a:path path="shape">
                  <a:fillToRect l="50000" t="50000" r="50000" b="50000"/>
                </a:path>
              </a:gradFill>
              <a:ln w="9525">
                <a:solidFill>
                  <a:srgbClr val="3399FF"/>
                </a:solidFill>
                <a:round/>
                <a:headEnd/>
                <a:tailEnd/>
              </a:ln>
              <a:effectLst/>
            </p:spPr>
            <p:txBody>
              <a:bodyPr wrap="none" anchor="ctr"/>
              <a:lstStyle/>
              <a:p>
                <a:endParaRPr lang="pt-BR"/>
              </a:p>
            </p:txBody>
          </p:sp>
          <p:sp>
            <p:nvSpPr>
              <p:cNvPr id="86027" name="Oval 11"/>
              <p:cNvSpPr>
                <a:spLocks noChangeArrowheads="1"/>
              </p:cNvSpPr>
              <p:nvPr/>
            </p:nvSpPr>
            <p:spPr bwMode="auto">
              <a:xfrm>
                <a:off x="995" y="2839"/>
                <a:ext cx="410" cy="357"/>
              </a:xfrm>
              <a:prstGeom prst="ellipse">
                <a:avLst/>
              </a:prstGeom>
              <a:gradFill rotWithShape="0">
                <a:gsLst>
                  <a:gs pos="0">
                    <a:srgbClr val="66CCFF"/>
                  </a:gs>
                  <a:gs pos="100000">
                    <a:srgbClr val="3399FF"/>
                  </a:gs>
                </a:gsLst>
                <a:path path="shape">
                  <a:fillToRect l="50000" t="50000" r="50000" b="50000"/>
                </a:path>
              </a:gradFill>
              <a:ln w="9525">
                <a:solidFill>
                  <a:srgbClr val="3399FF"/>
                </a:solidFill>
                <a:round/>
                <a:headEnd/>
                <a:tailEnd/>
              </a:ln>
              <a:effectLst/>
            </p:spPr>
            <p:txBody>
              <a:bodyPr wrap="none" anchor="ctr"/>
              <a:lstStyle/>
              <a:p>
                <a:endParaRPr lang="pt-BR"/>
              </a:p>
            </p:txBody>
          </p:sp>
          <p:sp>
            <p:nvSpPr>
              <p:cNvPr id="86028" name="Oval 12"/>
              <p:cNvSpPr>
                <a:spLocks noChangeArrowheads="1"/>
              </p:cNvSpPr>
              <p:nvPr/>
            </p:nvSpPr>
            <p:spPr bwMode="auto">
              <a:xfrm>
                <a:off x="616" y="2352"/>
                <a:ext cx="410" cy="357"/>
              </a:xfrm>
              <a:prstGeom prst="ellipse">
                <a:avLst/>
              </a:prstGeom>
              <a:gradFill rotWithShape="0">
                <a:gsLst>
                  <a:gs pos="0">
                    <a:srgbClr val="66CCFF"/>
                  </a:gs>
                  <a:gs pos="100000">
                    <a:srgbClr val="3399FF"/>
                  </a:gs>
                </a:gsLst>
                <a:path path="shape">
                  <a:fillToRect l="50000" t="50000" r="50000" b="50000"/>
                </a:path>
              </a:gradFill>
              <a:ln w="9525">
                <a:solidFill>
                  <a:srgbClr val="3399FF"/>
                </a:solidFill>
                <a:round/>
                <a:headEnd/>
                <a:tailEnd/>
              </a:ln>
              <a:effectLst/>
            </p:spPr>
            <p:txBody>
              <a:bodyPr wrap="none" anchor="ctr"/>
              <a:lstStyle/>
              <a:p>
                <a:endParaRPr lang="pt-BR"/>
              </a:p>
            </p:txBody>
          </p:sp>
          <p:sp>
            <p:nvSpPr>
              <p:cNvPr id="86029" name="Oval 13"/>
              <p:cNvSpPr>
                <a:spLocks noChangeArrowheads="1"/>
              </p:cNvSpPr>
              <p:nvPr/>
            </p:nvSpPr>
            <p:spPr bwMode="auto">
              <a:xfrm>
                <a:off x="995" y="3423"/>
                <a:ext cx="410" cy="357"/>
              </a:xfrm>
              <a:prstGeom prst="ellipse">
                <a:avLst/>
              </a:prstGeom>
              <a:gradFill rotWithShape="0">
                <a:gsLst>
                  <a:gs pos="0">
                    <a:srgbClr val="66CCFF"/>
                  </a:gs>
                  <a:gs pos="100000">
                    <a:srgbClr val="3399FF"/>
                  </a:gs>
                </a:gsLst>
                <a:path path="shape">
                  <a:fillToRect l="50000" t="50000" r="50000" b="50000"/>
                </a:path>
              </a:gradFill>
              <a:ln w="9525">
                <a:solidFill>
                  <a:srgbClr val="3399FF"/>
                </a:solidFill>
                <a:round/>
                <a:headEnd/>
                <a:tailEnd/>
              </a:ln>
              <a:effectLst/>
            </p:spPr>
            <p:txBody>
              <a:bodyPr wrap="none" anchor="ctr"/>
              <a:lstStyle/>
              <a:p>
                <a:endParaRPr lang="pt-BR"/>
              </a:p>
            </p:txBody>
          </p:sp>
          <p:sp>
            <p:nvSpPr>
              <p:cNvPr id="86030" name="Oval 14"/>
              <p:cNvSpPr>
                <a:spLocks noChangeArrowheads="1"/>
              </p:cNvSpPr>
              <p:nvPr/>
            </p:nvSpPr>
            <p:spPr bwMode="auto">
              <a:xfrm>
                <a:off x="426" y="3001"/>
                <a:ext cx="411" cy="357"/>
              </a:xfrm>
              <a:prstGeom prst="ellipse">
                <a:avLst/>
              </a:prstGeom>
              <a:gradFill rotWithShape="0">
                <a:gsLst>
                  <a:gs pos="0">
                    <a:srgbClr val="66CCFF"/>
                  </a:gs>
                  <a:gs pos="100000">
                    <a:srgbClr val="3399FF"/>
                  </a:gs>
                </a:gsLst>
                <a:path path="shape">
                  <a:fillToRect l="50000" t="50000" r="50000" b="50000"/>
                </a:path>
              </a:gradFill>
              <a:ln w="9525">
                <a:solidFill>
                  <a:srgbClr val="3399FF"/>
                </a:solidFill>
                <a:round/>
                <a:headEnd/>
                <a:tailEnd/>
              </a:ln>
              <a:effectLst/>
            </p:spPr>
            <p:txBody>
              <a:bodyPr wrap="none" anchor="ctr"/>
              <a:lstStyle/>
              <a:p>
                <a:endParaRPr lang="pt-BR"/>
              </a:p>
            </p:txBody>
          </p:sp>
          <p:sp>
            <p:nvSpPr>
              <p:cNvPr id="86031" name="Text Box 15"/>
              <p:cNvSpPr txBox="1">
                <a:spLocks noChangeArrowheads="1"/>
              </p:cNvSpPr>
              <p:nvPr/>
            </p:nvSpPr>
            <p:spPr bwMode="auto">
              <a:xfrm>
                <a:off x="988" y="2938"/>
                <a:ext cx="417" cy="183"/>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spcBef>
                    <a:spcPct val="50000"/>
                  </a:spcBef>
                </a:pPr>
                <a:r>
                  <a:rPr lang="pt-BR" sz="1300" dirty="0">
                    <a:solidFill>
                      <a:srgbClr val="FFFFFF"/>
                    </a:solidFill>
                    <a:latin typeface="Verdana" pitchFamily="34" charset="0"/>
                  </a:rPr>
                  <a:t>APS</a:t>
                </a:r>
              </a:p>
            </p:txBody>
          </p:sp>
          <p:sp>
            <p:nvSpPr>
              <p:cNvPr id="86032" name="Line 16"/>
              <p:cNvSpPr>
                <a:spLocks noChangeShapeType="1"/>
              </p:cNvSpPr>
              <p:nvPr/>
            </p:nvSpPr>
            <p:spPr bwMode="auto">
              <a:xfrm flipH="1">
                <a:off x="552" y="2742"/>
                <a:ext cx="95" cy="227"/>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3" name="Line 17"/>
              <p:cNvSpPr>
                <a:spLocks noChangeShapeType="1"/>
              </p:cNvSpPr>
              <p:nvPr/>
            </p:nvSpPr>
            <p:spPr bwMode="auto">
              <a:xfrm rot="19251361" flipH="1">
                <a:off x="1689" y="2774"/>
                <a:ext cx="95" cy="227"/>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4" name="Line 18"/>
              <p:cNvSpPr>
                <a:spLocks noChangeShapeType="1"/>
              </p:cNvSpPr>
              <p:nvPr/>
            </p:nvSpPr>
            <p:spPr bwMode="auto">
              <a:xfrm rot="1600518" flipH="1">
                <a:off x="1468" y="3358"/>
                <a:ext cx="95" cy="227"/>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5" name="Line 19"/>
              <p:cNvSpPr>
                <a:spLocks noChangeShapeType="1"/>
              </p:cNvSpPr>
              <p:nvPr/>
            </p:nvSpPr>
            <p:spPr bwMode="auto">
              <a:xfrm rot="16850418" flipH="1">
                <a:off x="804" y="3328"/>
                <a:ext cx="98" cy="221"/>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6" name="Line 20"/>
              <p:cNvSpPr>
                <a:spLocks noChangeShapeType="1"/>
              </p:cNvSpPr>
              <p:nvPr/>
            </p:nvSpPr>
            <p:spPr bwMode="auto">
              <a:xfrm>
                <a:off x="1089" y="2514"/>
                <a:ext cx="253" cy="0"/>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7" name="Line 21"/>
              <p:cNvSpPr>
                <a:spLocks noChangeShapeType="1"/>
              </p:cNvSpPr>
              <p:nvPr/>
            </p:nvSpPr>
            <p:spPr bwMode="auto">
              <a:xfrm>
                <a:off x="1184" y="3228"/>
                <a:ext cx="0" cy="195"/>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8" name="Line 22"/>
              <p:cNvSpPr>
                <a:spLocks noChangeShapeType="1"/>
              </p:cNvSpPr>
              <p:nvPr/>
            </p:nvSpPr>
            <p:spPr bwMode="auto">
              <a:xfrm flipV="1">
                <a:off x="837" y="3066"/>
                <a:ext cx="158" cy="33"/>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9" name="Line 23"/>
              <p:cNvSpPr>
                <a:spLocks noChangeShapeType="1"/>
              </p:cNvSpPr>
              <p:nvPr/>
            </p:nvSpPr>
            <p:spPr bwMode="auto">
              <a:xfrm>
                <a:off x="995" y="2676"/>
                <a:ext cx="94" cy="163"/>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40" name="Line 24"/>
              <p:cNvSpPr>
                <a:spLocks noChangeShapeType="1"/>
              </p:cNvSpPr>
              <p:nvPr/>
            </p:nvSpPr>
            <p:spPr bwMode="auto">
              <a:xfrm flipH="1">
                <a:off x="1342" y="2709"/>
                <a:ext cx="126" cy="130"/>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41" name="Line 25"/>
              <p:cNvSpPr>
                <a:spLocks noChangeShapeType="1"/>
              </p:cNvSpPr>
              <p:nvPr/>
            </p:nvSpPr>
            <p:spPr bwMode="auto">
              <a:xfrm>
                <a:off x="1405" y="3066"/>
                <a:ext cx="158" cy="33"/>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42" name="Oval 26"/>
              <p:cNvSpPr>
                <a:spLocks noChangeArrowheads="1"/>
              </p:cNvSpPr>
              <p:nvPr/>
            </p:nvSpPr>
            <p:spPr bwMode="auto">
              <a:xfrm>
                <a:off x="1531" y="3033"/>
                <a:ext cx="411" cy="357"/>
              </a:xfrm>
              <a:prstGeom prst="ellipse">
                <a:avLst/>
              </a:prstGeom>
              <a:gradFill rotWithShape="0">
                <a:gsLst>
                  <a:gs pos="0">
                    <a:srgbClr val="66CCFF"/>
                  </a:gs>
                  <a:gs pos="100000">
                    <a:srgbClr val="3399FF"/>
                  </a:gs>
                </a:gsLst>
                <a:path path="shape">
                  <a:fillToRect l="50000" t="50000" r="50000" b="50000"/>
                </a:path>
              </a:gradFill>
              <a:ln w="9525">
                <a:solidFill>
                  <a:srgbClr val="3399FF"/>
                </a:solidFill>
                <a:round/>
                <a:headEnd/>
                <a:tailEnd/>
              </a:ln>
              <a:effectLst/>
            </p:spPr>
            <p:txBody>
              <a:bodyPr wrap="none" anchor="ctr"/>
              <a:lstStyle/>
              <a:p>
                <a:endParaRPr lang="pt-BR"/>
              </a:p>
            </p:txBody>
          </p:sp>
        </p:grpSp>
      </p:grpSp>
      <p:sp>
        <p:nvSpPr>
          <p:cNvPr id="86043" name="Text Box 27"/>
          <p:cNvSpPr txBox="1">
            <a:spLocks noChangeArrowheads="1"/>
          </p:cNvSpPr>
          <p:nvPr/>
        </p:nvSpPr>
        <p:spPr bwMode="auto">
          <a:xfrm>
            <a:off x="900113" y="3062288"/>
            <a:ext cx="2087562" cy="336550"/>
          </a:xfrm>
          <a:prstGeom prst="rect">
            <a:avLst/>
          </a:prstGeom>
          <a:noFill/>
          <a:ln w="9525">
            <a:noFill/>
            <a:miter lim="800000"/>
            <a:headEnd/>
            <a:tailEnd/>
          </a:ln>
          <a:effectLst/>
        </p:spPr>
        <p:txBody>
          <a:bodyPr>
            <a:spAutoFit/>
          </a:bodyPr>
          <a:lstStyle/>
          <a:p>
            <a:pPr>
              <a:spcBef>
                <a:spcPct val="50000"/>
              </a:spcBef>
            </a:pPr>
            <a:r>
              <a:rPr lang="pt-BR" sz="1600" b="0" dirty="0"/>
              <a:t>Sistema </a:t>
            </a:r>
            <a:r>
              <a:rPr lang="pt-BR" sz="1600" b="0" dirty="0" smtClean="0"/>
              <a:t>integrado </a:t>
            </a:r>
            <a:endParaRPr lang="pt-BR" sz="1600" b="0" dirty="0"/>
          </a:p>
        </p:txBody>
      </p:sp>
      <p:sp>
        <p:nvSpPr>
          <p:cNvPr id="26" name="CaixaDeTexto 25"/>
          <p:cNvSpPr txBox="1"/>
          <p:nvPr/>
        </p:nvSpPr>
        <p:spPr>
          <a:xfrm>
            <a:off x="611560" y="6237312"/>
            <a:ext cx="2376264" cy="246221"/>
          </a:xfrm>
          <a:prstGeom prst="rect">
            <a:avLst/>
          </a:prstGeom>
          <a:noFill/>
        </p:spPr>
        <p:txBody>
          <a:bodyPr wrap="square" rtlCol="0">
            <a:spAutoFit/>
          </a:bodyPr>
          <a:lstStyle/>
          <a:p>
            <a:r>
              <a:rPr lang="pt-BR" sz="1000" i="1" dirty="0" smtClean="0">
                <a:latin typeface="+mn-lt"/>
              </a:rPr>
              <a:t>Mendes (2011)</a:t>
            </a:r>
            <a:endParaRPr lang="pt-BR" sz="10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6023"/>
                                        </p:tgtEl>
                                        <p:attrNameLst>
                                          <p:attrName>style.visibility</p:attrName>
                                        </p:attrNameLst>
                                      </p:cBhvr>
                                      <p:to>
                                        <p:strVal val="visible"/>
                                      </p:to>
                                    </p:set>
                                    <p:animEffect transition="in" filter="dissolve">
                                      <p:cBhvr>
                                        <p:cTn id="7" dur="500"/>
                                        <p:tgtEl>
                                          <p:spTgt spid="860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18">
                                            <p:txEl>
                                              <p:pRg st="0" end="0"/>
                                            </p:txEl>
                                          </p:spTgt>
                                        </p:tgtEl>
                                        <p:attrNameLst>
                                          <p:attrName>style.visibility</p:attrName>
                                        </p:attrNameLst>
                                      </p:cBhvr>
                                      <p:to>
                                        <p:strVal val="visible"/>
                                      </p:to>
                                    </p:set>
                                    <p:animEffect transition="in" filter="dissolve">
                                      <p:cBhvr>
                                        <p:cTn id="12" dur="500"/>
                                        <p:tgtEl>
                                          <p:spTgt spid="860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018">
                                            <p:txEl>
                                              <p:pRg st="1" end="1"/>
                                            </p:txEl>
                                          </p:spTgt>
                                        </p:tgtEl>
                                        <p:attrNameLst>
                                          <p:attrName>style.visibility</p:attrName>
                                        </p:attrNameLst>
                                      </p:cBhvr>
                                      <p:to>
                                        <p:strVal val="visible"/>
                                      </p:to>
                                    </p:set>
                                    <p:animEffect transition="in" filter="dissolve">
                                      <p:cBhvr>
                                        <p:cTn id="17" dur="500"/>
                                        <p:tgtEl>
                                          <p:spTgt spid="860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018">
                                            <p:txEl>
                                              <p:pRg st="2" end="2"/>
                                            </p:txEl>
                                          </p:spTgt>
                                        </p:tgtEl>
                                        <p:attrNameLst>
                                          <p:attrName>style.visibility</p:attrName>
                                        </p:attrNameLst>
                                      </p:cBhvr>
                                      <p:to>
                                        <p:strVal val="visible"/>
                                      </p:to>
                                    </p:set>
                                    <p:animEffect transition="in" filter="dissolve">
                                      <p:cBhvr>
                                        <p:cTn id="22" dur="500"/>
                                        <p:tgtEl>
                                          <p:spTgt spid="860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6018">
                                            <p:txEl>
                                              <p:pRg st="3" end="3"/>
                                            </p:txEl>
                                          </p:spTgt>
                                        </p:tgtEl>
                                        <p:attrNameLst>
                                          <p:attrName>style.visibility</p:attrName>
                                        </p:attrNameLst>
                                      </p:cBhvr>
                                      <p:to>
                                        <p:strVal val="visible"/>
                                      </p:to>
                                    </p:set>
                                    <p:animEffect transition="in" filter="dissolve">
                                      <p:cBhvr>
                                        <p:cTn id="27" dur="500"/>
                                        <p:tgtEl>
                                          <p:spTgt spid="860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6018">
                                            <p:txEl>
                                              <p:pRg st="4" end="4"/>
                                            </p:txEl>
                                          </p:spTgt>
                                        </p:tgtEl>
                                        <p:attrNameLst>
                                          <p:attrName>style.visibility</p:attrName>
                                        </p:attrNameLst>
                                      </p:cBhvr>
                                      <p:to>
                                        <p:strVal val="visible"/>
                                      </p:to>
                                    </p:set>
                                    <p:animEffect transition="in" filter="dissolve">
                                      <p:cBhvr>
                                        <p:cTn id="32" dur="500"/>
                                        <p:tgtEl>
                                          <p:spTgt spid="860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6018">
                                            <p:txEl>
                                              <p:pRg st="5" end="5"/>
                                            </p:txEl>
                                          </p:spTgt>
                                        </p:tgtEl>
                                        <p:attrNameLst>
                                          <p:attrName>style.visibility</p:attrName>
                                        </p:attrNameLst>
                                      </p:cBhvr>
                                      <p:to>
                                        <p:strVal val="visible"/>
                                      </p:to>
                                    </p:set>
                                    <p:animEffect transition="in" filter="dissolve">
                                      <p:cBhvr>
                                        <p:cTn id="37" dur="500"/>
                                        <p:tgtEl>
                                          <p:spTgt spid="860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2000" y="692696"/>
            <a:ext cx="7696200" cy="545232"/>
          </a:xfrm>
        </p:spPr>
        <p:txBody>
          <a:bodyPr/>
          <a:lstStyle/>
          <a:p>
            <a:pPr algn="ctr"/>
            <a:r>
              <a:rPr lang="pt-BR" sz="2800" dirty="0" smtClean="0">
                <a:solidFill>
                  <a:schemeClr val="tx1"/>
                </a:solidFill>
              </a:rPr>
              <a:t>Mix público-privado</a:t>
            </a:r>
            <a:endParaRPr lang="pt-BR" sz="2800" dirty="0">
              <a:solidFill>
                <a:schemeClr val="tx1"/>
              </a:solidFill>
            </a:endParaRPr>
          </a:p>
        </p:txBody>
      </p:sp>
      <p:sp>
        <p:nvSpPr>
          <p:cNvPr id="3" name="Subtítulo 2"/>
          <p:cNvSpPr>
            <a:spLocks noGrp="1"/>
          </p:cNvSpPr>
          <p:nvPr>
            <p:ph type="subTitle" idx="1"/>
          </p:nvPr>
        </p:nvSpPr>
        <p:spPr>
          <a:xfrm>
            <a:off x="683568" y="1484784"/>
            <a:ext cx="7696200" cy="4824536"/>
          </a:xfrm>
        </p:spPr>
        <p:txBody>
          <a:bodyPr>
            <a:normAutofit lnSpcReduction="10000"/>
          </a:bodyPr>
          <a:lstStyle/>
          <a:p>
            <a:pPr algn="l">
              <a:lnSpc>
                <a:spcPct val="150000"/>
              </a:lnSpc>
            </a:pPr>
            <a:r>
              <a:rPr lang="pt-BR" b="1" u="sng" dirty="0" smtClean="0">
                <a:solidFill>
                  <a:schemeClr val="tx1"/>
                </a:solidFill>
              </a:rPr>
              <a:t>Sistema privado</a:t>
            </a:r>
            <a:r>
              <a:rPr lang="pt-BR" dirty="0" smtClean="0">
                <a:solidFill>
                  <a:schemeClr val="tx1"/>
                </a:solidFill>
              </a:rPr>
              <a:t>: prestadores e serviços particulares (médicos, dentistas; hospitais, laboratórios, clínicas);</a:t>
            </a:r>
          </a:p>
          <a:p>
            <a:pPr algn="l">
              <a:lnSpc>
                <a:spcPct val="150000"/>
              </a:lnSpc>
            </a:pPr>
            <a:r>
              <a:rPr lang="pt-BR" b="1" u="sng" dirty="0" smtClean="0">
                <a:solidFill>
                  <a:schemeClr val="tx1"/>
                </a:solidFill>
              </a:rPr>
              <a:t>Sistema suplementar</a:t>
            </a:r>
            <a:r>
              <a:rPr lang="pt-BR" dirty="0" smtClean="0">
                <a:solidFill>
                  <a:schemeClr val="tx1"/>
                </a:solidFill>
              </a:rPr>
              <a:t>: operadoras, planos e seguros de saúde (rede própria e dede conveniada, contratada);</a:t>
            </a:r>
          </a:p>
          <a:p>
            <a:pPr algn="l">
              <a:lnSpc>
                <a:spcPct val="150000"/>
              </a:lnSpc>
            </a:pPr>
            <a:endParaRPr lang="pt-BR" dirty="0" smtClean="0">
              <a:solidFill>
                <a:schemeClr val="tx1"/>
              </a:solidFill>
            </a:endParaRPr>
          </a:p>
          <a:p>
            <a:pPr algn="l">
              <a:lnSpc>
                <a:spcPct val="150000"/>
              </a:lnSpc>
            </a:pPr>
            <a:r>
              <a:rPr lang="pt-BR" b="1" u="sng" dirty="0" smtClean="0">
                <a:solidFill>
                  <a:schemeClr val="tx1"/>
                </a:solidFill>
              </a:rPr>
              <a:t>Sistema público</a:t>
            </a:r>
            <a:r>
              <a:rPr lang="pt-BR" dirty="0" smtClean="0">
                <a:solidFill>
                  <a:schemeClr val="tx1"/>
                </a:solidFill>
              </a:rPr>
              <a:t>: prestadores e serviços de natureza pública (municipal, estadual e federal) – Rede própria e contratada/conveniada.</a:t>
            </a:r>
          </a:p>
          <a:p>
            <a:pPr algn="l">
              <a:lnSpc>
                <a:spcPct val="150000"/>
              </a:lnSpc>
            </a:pPr>
            <a:endParaRPr lang="pt-BR" dirty="0" smtClean="0">
              <a:solidFill>
                <a:schemeClr val="tx1"/>
              </a:solidFill>
            </a:endParaRPr>
          </a:p>
          <a:p>
            <a:pPr algn="l">
              <a:lnSpc>
                <a:spcPct val="150000"/>
              </a:lnSpc>
            </a:pPr>
            <a:endParaRPr lang="pt-BR" dirty="0" smtClean="0">
              <a:solidFill>
                <a:schemeClr val="tx1"/>
              </a:solidFill>
            </a:endParaRPr>
          </a:p>
          <a:p>
            <a:pPr algn="ctr">
              <a:lnSpc>
                <a:spcPct val="150000"/>
              </a:lnSpc>
            </a:pPr>
            <a:r>
              <a:rPr lang="pt-BR" b="1" dirty="0" smtClean="0">
                <a:solidFill>
                  <a:schemeClr val="tx1"/>
                </a:solidFill>
              </a:rPr>
              <a:t>SISTEMA ÚNICO DE SAÚDE (SUS)</a:t>
            </a:r>
          </a:p>
          <a:p>
            <a:pPr algn="l">
              <a:lnSpc>
                <a:spcPct val="150000"/>
              </a:lnSpc>
            </a:pPr>
            <a:endParaRPr lang="pt-BR" dirty="0">
              <a:solidFill>
                <a:schemeClr val="tx1"/>
              </a:solidFill>
            </a:endParaRPr>
          </a:p>
        </p:txBody>
      </p:sp>
      <p:sp>
        <p:nvSpPr>
          <p:cNvPr id="4" name="Seta para baixo 3"/>
          <p:cNvSpPr/>
          <p:nvPr/>
        </p:nvSpPr>
        <p:spPr>
          <a:xfrm>
            <a:off x="4211960" y="4725144"/>
            <a:ext cx="43204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0" y="260374"/>
            <a:ext cx="9144000" cy="1368426"/>
          </a:xfrm>
          <a:prstGeom prst="rect">
            <a:avLst/>
          </a:prstGeom>
          <a:noFill/>
          <a:ln w="9525" algn="ctr">
            <a:noFill/>
            <a:miter lim="800000"/>
            <a:headEnd/>
            <a:tailEnd/>
          </a:ln>
          <a:effectLst/>
        </p:spPr>
        <p:txBody>
          <a:bodyPr/>
          <a:lstStyle/>
          <a:p>
            <a:pPr algn="ctr">
              <a:lnSpc>
                <a:spcPct val="90000"/>
              </a:lnSpc>
              <a:defRPr/>
            </a:pPr>
            <a:r>
              <a:rPr lang="pt-BR" sz="1800" dirty="0" smtClean="0">
                <a:effectLst>
                  <a:outerShdw blurRad="38100" dist="38100" dir="2700000" algn="tl">
                    <a:srgbClr val="C0C0C0"/>
                  </a:outerShdw>
                </a:effectLst>
                <a:latin typeface="+mn-lt"/>
              </a:rPr>
              <a:t>As ≠ entre os sistemas fragmentados e as redes de atenção à saúde (</a:t>
            </a:r>
            <a:r>
              <a:rPr lang="pt-BR" sz="1800" dirty="0" err="1" smtClean="0">
                <a:effectLst>
                  <a:outerShdw blurRad="38100" dist="38100" dir="2700000" algn="tl">
                    <a:srgbClr val="C0C0C0"/>
                  </a:outerShdw>
                </a:effectLst>
                <a:latin typeface="+mn-lt"/>
              </a:rPr>
              <a:t>Poliárquico</a:t>
            </a:r>
            <a:r>
              <a:rPr lang="pt-BR" sz="1800" dirty="0" smtClean="0">
                <a:effectLst>
                  <a:outerShdw blurRad="38100" dist="38100" dir="2700000" algn="tl">
                    <a:srgbClr val="C0C0C0"/>
                  </a:outerShdw>
                </a:effectLst>
                <a:latin typeface="+mn-lt"/>
              </a:rPr>
              <a:t>)</a:t>
            </a:r>
            <a:endParaRPr lang="pt-BR" sz="1800" dirty="0">
              <a:effectLst>
                <a:outerShdw blurRad="38100" dist="38100" dir="2700000" algn="tl">
                  <a:srgbClr val="C0C0C0"/>
                </a:outerShdw>
              </a:effectLst>
              <a:latin typeface="+mn-lt"/>
            </a:endParaRPr>
          </a:p>
        </p:txBody>
      </p:sp>
      <p:graphicFrame>
        <p:nvGraphicFramePr>
          <p:cNvPr id="482349" name="Group 45"/>
          <p:cNvGraphicFramePr>
            <a:graphicFrameLocks noGrp="1"/>
          </p:cNvGraphicFramePr>
          <p:nvPr/>
        </p:nvGraphicFramePr>
        <p:xfrm>
          <a:off x="249113" y="836613"/>
          <a:ext cx="8715375" cy="5597968"/>
        </p:xfrm>
        <a:graphic>
          <a:graphicData uri="http://schemas.openxmlformats.org/drawingml/2006/table">
            <a:tbl>
              <a:tblPr/>
              <a:tblGrid>
                <a:gridCol w="4359275"/>
                <a:gridCol w="4356100"/>
              </a:tblGrid>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mn-lt"/>
                        </a:rPr>
                        <a:t>SISTEMA FRAGMENTADO</a:t>
                      </a:r>
                    </a:p>
                  </a:txBody>
                  <a:tcPr marL="0" marR="0" marT="0" marB="0" anchor="ctr"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9FDDB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mn-lt"/>
                        </a:rPr>
                        <a:t>REDE DE ATENÇÃO À SAÚDE</a:t>
                      </a:r>
                    </a:p>
                  </a:txBody>
                  <a:tcPr marL="0" marR="0" marT="0" marB="0" anchor="ctr"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9FDDB8"/>
                    </a:solid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ORGANIZADO POR COMPONENTES ISOLADOS</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ORGANIZADO POR UM CONTÍNUO DE ATENÇÃO</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ORGANIZADO POR NÍVEIS HIERÁRQUICOS</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ORGANIZADO POR UMA REDE POLIÁRQUICA</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665163">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ORIENTADO PARA A ATENÇÃO A CONDIÇÕES AGUDAS</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ORIENTADO PARA A ATENÇÃO A CONDIÇÕES CRÔNICAS E AGUDAS</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VOLTADO PARA INDIVÍDUOS</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VOLTADO PARA UMA POPULAÇÃO</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O SUJEITO É O PACIENTE</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O SUJEITO É AGENTE DE SAÚDE</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REATIVO</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PROATIVO</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ÊNFASE NAS AÇÕES CURATIVAS</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ATENÇÃO INTEGRAL</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CUIDADO PROFISSIONAL</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CUIDADO MULTIPROFISSIONAL</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GESTÃO DA OFERTA</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GESTÃO DE BASE POPULACIONAL</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58788">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FINANCIAMENTO POR PROCEDIMENTOS</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FINANCIAMENTO POR CAPITAÇÃO OU POR UM CICLO COMPLETO DE ATENDIMENTO A UMA CONDIÇÃO DE SAÚDE</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72" name="Text Box 42"/>
          <p:cNvSpPr txBox="1">
            <a:spLocks noChangeArrowheads="1"/>
          </p:cNvSpPr>
          <p:nvPr/>
        </p:nvSpPr>
        <p:spPr bwMode="auto">
          <a:xfrm>
            <a:off x="396875" y="6653213"/>
            <a:ext cx="3311525" cy="230832"/>
          </a:xfrm>
          <a:prstGeom prst="rect">
            <a:avLst/>
          </a:prstGeom>
          <a:noFill/>
          <a:ln w="9525">
            <a:noFill/>
            <a:miter lim="800000"/>
            <a:headEnd/>
            <a:tailEnd/>
          </a:ln>
        </p:spPr>
        <p:txBody>
          <a:bodyPr>
            <a:spAutoFit/>
          </a:bodyPr>
          <a:lstStyle/>
          <a:p>
            <a:pPr>
              <a:spcBef>
                <a:spcPct val="50000"/>
              </a:spcBef>
            </a:pPr>
            <a:r>
              <a:rPr lang="pt-BR" sz="900" b="0" dirty="0">
                <a:latin typeface="+mn-lt"/>
              </a:rPr>
              <a:t>FONTE: MENDES (2009)</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95536" y="476672"/>
            <a:ext cx="8352928" cy="1200329"/>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wrap="square">
            <a:spAutoFit/>
          </a:bodyPr>
          <a:lstStyle/>
          <a:p>
            <a:pPr algn="ctr">
              <a:spcBef>
                <a:spcPct val="50000"/>
              </a:spcBef>
            </a:pPr>
            <a:r>
              <a:rPr lang="pt-BR" dirty="0" smtClean="0">
                <a:latin typeface="+mn-lt"/>
              </a:rPr>
              <a:t>Novas formas </a:t>
            </a:r>
            <a:r>
              <a:rPr lang="pt-BR" dirty="0">
                <a:latin typeface="+mn-lt"/>
              </a:rPr>
              <a:t>de organização </a:t>
            </a:r>
            <a:r>
              <a:rPr lang="pt-BR" dirty="0" smtClean="0">
                <a:latin typeface="+mn-lt"/>
              </a:rPr>
              <a:t>do sistema </a:t>
            </a:r>
            <a:r>
              <a:rPr lang="pt-BR" dirty="0">
                <a:latin typeface="+mn-lt"/>
              </a:rPr>
              <a:t>de saúde com base na atenção primária à </a:t>
            </a:r>
            <a:r>
              <a:rPr lang="pt-BR" dirty="0" smtClean="0">
                <a:latin typeface="+mn-lt"/>
              </a:rPr>
              <a:t>saúde Linhas de produção do cuidado</a:t>
            </a:r>
            <a:endParaRPr lang="pt-BR" dirty="0">
              <a:latin typeface="+mn-lt"/>
            </a:endParaRPr>
          </a:p>
        </p:txBody>
      </p:sp>
      <p:sp>
        <p:nvSpPr>
          <p:cNvPr id="4" name="CaixaDeTexto 3"/>
          <p:cNvSpPr txBox="1"/>
          <p:nvPr/>
        </p:nvSpPr>
        <p:spPr>
          <a:xfrm>
            <a:off x="395536" y="2420888"/>
            <a:ext cx="1872208" cy="430887"/>
          </a:xfrm>
          <a:prstGeom prst="rect">
            <a:avLst/>
          </a:prstGeom>
          <a:noFill/>
          <a:ln>
            <a:solidFill>
              <a:schemeClr val="accent1"/>
            </a:solidFill>
          </a:ln>
        </p:spPr>
        <p:txBody>
          <a:bodyPr wrap="square" rtlCol="0">
            <a:spAutoFit/>
          </a:bodyPr>
          <a:lstStyle/>
          <a:p>
            <a:r>
              <a:rPr lang="pt-BR" sz="1100" dirty="0" smtClean="0"/>
              <a:t>Unidades Básicas (UBS, ESF)</a:t>
            </a:r>
            <a:endParaRPr lang="pt-BR" sz="1100" dirty="0"/>
          </a:p>
        </p:txBody>
      </p:sp>
      <p:sp>
        <p:nvSpPr>
          <p:cNvPr id="5" name="CaixaDeTexto 4"/>
          <p:cNvSpPr txBox="1"/>
          <p:nvPr/>
        </p:nvSpPr>
        <p:spPr>
          <a:xfrm>
            <a:off x="2483768" y="2591326"/>
            <a:ext cx="1224136" cy="261610"/>
          </a:xfrm>
          <a:prstGeom prst="rect">
            <a:avLst/>
          </a:prstGeom>
          <a:noFill/>
          <a:ln>
            <a:solidFill>
              <a:schemeClr val="accent1"/>
            </a:solidFill>
          </a:ln>
        </p:spPr>
        <p:txBody>
          <a:bodyPr wrap="square" rtlCol="0">
            <a:spAutoFit/>
          </a:bodyPr>
          <a:lstStyle/>
          <a:p>
            <a:pPr algn="ctr"/>
            <a:r>
              <a:rPr lang="pt-BR" sz="1100" dirty="0" smtClean="0"/>
              <a:t>SADT</a:t>
            </a:r>
            <a:endParaRPr lang="pt-BR" sz="1100" dirty="0"/>
          </a:p>
        </p:txBody>
      </p:sp>
      <p:sp>
        <p:nvSpPr>
          <p:cNvPr id="6" name="CaixaDeTexto 5"/>
          <p:cNvSpPr txBox="1"/>
          <p:nvPr/>
        </p:nvSpPr>
        <p:spPr>
          <a:xfrm>
            <a:off x="3923928" y="2591326"/>
            <a:ext cx="1512168" cy="261610"/>
          </a:xfrm>
          <a:prstGeom prst="rect">
            <a:avLst/>
          </a:prstGeom>
          <a:noFill/>
          <a:ln>
            <a:solidFill>
              <a:schemeClr val="accent1"/>
            </a:solidFill>
          </a:ln>
        </p:spPr>
        <p:txBody>
          <a:bodyPr wrap="square" rtlCol="0">
            <a:spAutoFit/>
          </a:bodyPr>
          <a:lstStyle/>
          <a:p>
            <a:pPr algn="ctr"/>
            <a:r>
              <a:rPr lang="pt-BR" sz="1100" dirty="0" smtClean="0"/>
              <a:t>Medicamentos</a:t>
            </a:r>
            <a:endParaRPr lang="pt-BR" sz="1100" dirty="0"/>
          </a:p>
        </p:txBody>
      </p:sp>
      <p:sp>
        <p:nvSpPr>
          <p:cNvPr id="7" name="CaixaDeTexto 6"/>
          <p:cNvSpPr txBox="1"/>
          <p:nvPr/>
        </p:nvSpPr>
        <p:spPr>
          <a:xfrm>
            <a:off x="5580112" y="2591326"/>
            <a:ext cx="1512168" cy="261610"/>
          </a:xfrm>
          <a:prstGeom prst="rect">
            <a:avLst/>
          </a:prstGeom>
          <a:noFill/>
          <a:ln>
            <a:solidFill>
              <a:schemeClr val="accent1"/>
            </a:solidFill>
          </a:ln>
        </p:spPr>
        <p:txBody>
          <a:bodyPr wrap="square" rtlCol="0">
            <a:spAutoFit/>
          </a:bodyPr>
          <a:lstStyle/>
          <a:p>
            <a:pPr algn="ctr"/>
            <a:r>
              <a:rPr lang="pt-BR" sz="1100" dirty="0" smtClean="0"/>
              <a:t>Especialidades</a:t>
            </a:r>
            <a:endParaRPr lang="pt-BR" sz="1100" dirty="0"/>
          </a:p>
        </p:txBody>
      </p:sp>
      <p:sp>
        <p:nvSpPr>
          <p:cNvPr id="8" name="CaixaDeTexto 7"/>
          <p:cNvSpPr txBox="1"/>
          <p:nvPr/>
        </p:nvSpPr>
        <p:spPr>
          <a:xfrm>
            <a:off x="7236296" y="2591326"/>
            <a:ext cx="1512168" cy="261610"/>
          </a:xfrm>
          <a:prstGeom prst="rect">
            <a:avLst/>
          </a:prstGeom>
          <a:noFill/>
          <a:ln>
            <a:solidFill>
              <a:schemeClr val="accent1"/>
            </a:solidFill>
          </a:ln>
        </p:spPr>
        <p:txBody>
          <a:bodyPr wrap="square" rtlCol="0">
            <a:spAutoFit/>
          </a:bodyPr>
          <a:lstStyle/>
          <a:p>
            <a:pPr algn="ctr"/>
            <a:r>
              <a:rPr lang="pt-BR" sz="1100" dirty="0" smtClean="0"/>
              <a:t>Outros</a:t>
            </a:r>
            <a:endParaRPr lang="pt-BR" sz="1100" dirty="0"/>
          </a:p>
        </p:txBody>
      </p:sp>
      <p:sp>
        <p:nvSpPr>
          <p:cNvPr id="9" name="CaixaDeTexto 8"/>
          <p:cNvSpPr txBox="1"/>
          <p:nvPr/>
        </p:nvSpPr>
        <p:spPr>
          <a:xfrm>
            <a:off x="395536" y="3284984"/>
            <a:ext cx="936104" cy="262771"/>
          </a:xfrm>
          <a:prstGeom prst="rect">
            <a:avLst/>
          </a:prstGeom>
          <a:noFill/>
          <a:ln>
            <a:solidFill>
              <a:schemeClr val="accent1"/>
            </a:solidFill>
          </a:ln>
        </p:spPr>
        <p:txBody>
          <a:bodyPr wrap="square" rtlCol="0">
            <a:spAutoFit/>
          </a:bodyPr>
          <a:lstStyle/>
          <a:p>
            <a:pPr algn="ctr"/>
            <a:r>
              <a:rPr lang="pt-BR" sz="1100" dirty="0" smtClean="0"/>
              <a:t>Usuário</a:t>
            </a:r>
            <a:endParaRPr lang="pt-BR" sz="1100" dirty="0"/>
          </a:p>
        </p:txBody>
      </p:sp>
      <p:sp>
        <p:nvSpPr>
          <p:cNvPr id="10" name="CaixaDeTexto 9"/>
          <p:cNvSpPr txBox="1"/>
          <p:nvPr/>
        </p:nvSpPr>
        <p:spPr>
          <a:xfrm>
            <a:off x="395536" y="4221088"/>
            <a:ext cx="8352928" cy="830997"/>
          </a:xfrm>
          <a:prstGeom prst="rect">
            <a:avLst/>
          </a:prstGeom>
          <a:noFill/>
          <a:ln w="19050" cmpd="sng">
            <a:solidFill>
              <a:schemeClr val="accent1">
                <a:alpha val="80000"/>
              </a:schemeClr>
            </a:solidFill>
          </a:ln>
        </p:spPr>
        <p:txBody>
          <a:bodyPr wrap="square" rtlCol="0">
            <a:spAutoFit/>
          </a:bodyPr>
          <a:lstStyle/>
          <a:p>
            <a:pPr algn="ctr"/>
            <a:r>
              <a:rPr lang="pt-BR" b="0" dirty="0" smtClean="0">
                <a:latin typeface="+mn-lt"/>
              </a:rPr>
              <a:t>Linha da produção do cuidado (Organizada por projetos terapêuticos)</a:t>
            </a:r>
            <a:endParaRPr lang="pt-BR" b="0" dirty="0">
              <a:latin typeface="+mn-lt"/>
            </a:endParaRPr>
          </a:p>
        </p:txBody>
      </p:sp>
      <p:cxnSp>
        <p:nvCxnSpPr>
          <p:cNvPr id="12" name="Conector de seta reta 11"/>
          <p:cNvCxnSpPr/>
          <p:nvPr/>
        </p:nvCxnSpPr>
        <p:spPr>
          <a:xfrm>
            <a:off x="1907704" y="2924944"/>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3131840" y="2924944"/>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a:off x="4644008" y="2924944"/>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a:off x="6300192" y="2924944"/>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a:off x="8028384" y="2924944"/>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p:nvPr/>
        </p:nvCxnSpPr>
        <p:spPr>
          <a:xfrm>
            <a:off x="827584" y="364502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a:off x="1403648" y="342900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323528" y="5445224"/>
            <a:ext cx="6264696" cy="261610"/>
          </a:xfrm>
          <a:prstGeom prst="rect">
            <a:avLst/>
          </a:prstGeom>
          <a:noFill/>
        </p:spPr>
        <p:txBody>
          <a:bodyPr wrap="square" rtlCol="0">
            <a:spAutoFit/>
          </a:bodyPr>
          <a:lstStyle/>
          <a:p>
            <a:r>
              <a:rPr lang="pt-BR" sz="1100" dirty="0" smtClean="0">
                <a:latin typeface="+mn-lt"/>
              </a:rPr>
              <a:t>Fonte: </a:t>
            </a:r>
            <a:r>
              <a:rPr lang="pt-BR" sz="1100" b="0" i="1" dirty="0" smtClean="0">
                <a:latin typeface="+mn-lt"/>
              </a:rPr>
              <a:t>Franco &amp; Magalhães Júnior, 2003</a:t>
            </a:r>
            <a:endParaRPr lang="pt-BR" sz="1100" b="0" i="1"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rot="-5398596">
            <a:off x="1438276" y="4802187"/>
            <a:ext cx="3122612" cy="74613"/>
          </a:xfrm>
          <a:prstGeom prst="rect">
            <a:avLst/>
          </a:prstGeom>
          <a:gradFill rotWithShape="0">
            <a:gsLst>
              <a:gs pos="0">
                <a:schemeClr val="bg1"/>
              </a:gs>
              <a:gs pos="50000">
                <a:srgbClr val="FFFFFF"/>
              </a:gs>
              <a:gs pos="100000">
                <a:schemeClr val="bg1"/>
              </a:gs>
            </a:gsLst>
            <a:lin ang="5400000" scaled="1"/>
          </a:gradFill>
          <a:ln w="12700" cap="sq">
            <a:noFill/>
            <a:miter lim="800000"/>
            <a:headEnd type="none" w="sm" len="sm"/>
            <a:tailEnd type="none" w="sm" len="sm"/>
          </a:ln>
          <a:effectLst/>
        </p:spPr>
        <p:txBody>
          <a:bodyPr wrap="none" anchor="ctr"/>
          <a:lstStyle/>
          <a:p>
            <a:endParaRPr lang="pt-BR"/>
          </a:p>
        </p:txBody>
      </p:sp>
      <p:sp>
        <p:nvSpPr>
          <p:cNvPr id="105479" name="Rectangle 7"/>
          <p:cNvSpPr>
            <a:spLocks noChangeArrowheads="1"/>
          </p:cNvSpPr>
          <p:nvPr/>
        </p:nvSpPr>
        <p:spPr bwMode="auto">
          <a:xfrm>
            <a:off x="467544" y="1268760"/>
            <a:ext cx="8064500" cy="4957447"/>
          </a:xfrm>
          <a:prstGeom prst="rect">
            <a:avLst/>
          </a:prstGeom>
          <a:noFill/>
          <a:ln w="12700" cap="sq">
            <a:noFill/>
            <a:miter lim="800000"/>
            <a:headEnd type="none" w="sm" len="sm"/>
            <a:tailEnd type="none" w="sm" len="sm"/>
          </a:ln>
          <a:effectLst/>
        </p:spPr>
        <p:txBody>
          <a:bodyPr>
            <a:spAutoFit/>
          </a:bodyPr>
          <a:lstStyle/>
          <a:p>
            <a:pPr eaLnBrk="0" hangingPunct="0">
              <a:lnSpc>
                <a:spcPct val="200000"/>
              </a:lnSpc>
              <a:spcBef>
                <a:spcPct val="50000"/>
              </a:spcBef>
              <a:buFont typeface="Wingdings" pitchFamily="2" charset="2"/>
              <a:buChar char="ü"/>
            </a:pPr>
            <a:r>
              <a:rPr lang="pt-BR" b="0" dirty="0">
                <a:solidFill>
                  <a:srgbClr val="000000"/>
                </a:solidFill>
                <a:latin typeface="+mn-lt"/>
              </a:rPr>
              <a:t>Atenção primária à saúde como organizadora da rede de serviços do sistema de saúde.</a:t>
            </a:r>
          </a:p>
          <a:p>
            <a:pPr eaLnBrk="0" hangingPunct="0">
              <a:lnSpc>
                <a:spcPct val="200000"/>
              </a:lnSpc>
              <a:spcBef>
                <a:spcPct val="50000"/>
              </a:spcBef>
              <a:buFont typeface="Wingdings" pitchFamily="2" charset="2"/>
              <a:buChar char="ü"/>
            </a:pPr>
            <a:r>
              <a:rPr lang="pt-BR" b="0" dirty="0">
                <a:solidFill>
                  <a:srgbClr val="000000"/>
                </a:solidFill>
                <a:latin typeface="+mn-lt"/>
              </a:rPr>
              <a:t>Fortalecer o compromisso das equipes locais para com a saúde e a vida dos usuários </a:t>
            </a:r>
          </a:p>
          <a:p>
            <a:pPr eaLnBrk="0" hangingPunct="0">
              <a:lnSpc>
                <a:spcPct val="200000"/>
              </a:lnSpc>
              <a:spcBef>
                <a:spcPct val="50000"/>
              </a:spcBef>
              <a:buFont typeface="Wingdings" pitchFamily="2" charset="2"/>
              <a:buChar char="ü"/>
            </a:pPr>
            <a:r>
              <a:rPr lang="pt-BR" b="0" dirty="0">
                <a:solidFill>
                  <a:srgbClr val="000000"/>
                </a:solidFill>
                <a:latin typeface="+mn-lt"/>
              </a:rPr>
              <a:t>Concepção ampliada de saúde</a:t>
            </a:r>
          </a:p>
          <a:p>
            <a:pPr eaLnBrk="0" hangingPunct="0">
              <a:lnSpc>
                <a:spcPct val="200000"/>
              </a:lnSpc>
              <a:spcBef>
                <a:spcPct val="50000"/>
              </a:spcBef>
              <a:buFont typeface="Wingdings" pitchFamily="2" charset="2"/>
              <a:buChar char="ü"/>
            </a:pPr>
            <a:r>
              <a:rPr lang="pt-BR" b="0" dirty="0">
                <a:solidFill>
                  <a:srgbClr val="000000"/>
                </a:solidFill>
                <a:latin typeface="+mn-lt"/>
              </a:rPr>
              <a:t>Implementação dos princípios do SUS</a:t>
            </a:r>
          </a:p>
        </p:txBody>
      </p:sp>
      <p:sp>
        <p:nvSpPr>
          <p:cNvPr id="105480" name="Text Box 8"/>
          <p:cNvSpPr txBox="1">
            <a:spLocks noChangeArrowheads="1"/>
          </p:cNvSpPr>
          <p:nvPr/>
        </p:nvSpPr>
        <p:spPr bwMode="auto">
          <a:xfrm>
            <a:off x="2915816" y="764704"/>
            <a:ext cx="2806700" cy="519112"/>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lgn="ctr">
              <a:spcBef>
                <a:spcPct val="50000"/>
              </a:spcBef>
            </a:pPr>
            <a:r>
              <a:rPr lang="pt-BR" sz="2800" dirty="0">
                <a:latin typeface="+mn-lt"/>
              </a:rPr>
              <a:t>Propostas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 calcmode="lin" valueType="num">
                                      <p:cBhvr additive="base">
                                        <p:cTn id="7" dur="500" fill="hold"/>
                                        <p:tgtEl>
                                          <p:spTgt spid="105479"/>
                                        </p:tgtEl>
                                        <p:attrNameLst>
                                          <p:attrName>ppt_x</p:attrName>
                                        </p:attrNameLst>
                                      </p:cBhvr>
                                      <p:tavLst>
                                        <p:tav tm="0">
                                          <p:val>
                                            <p:strVal val="0-#ppt_w/2"/>
                                          </p:val>
                                        </p:tav>
                                        <p:tav tm="100000">
                                          <p:val>
                                            <p:strVal val="#ppt_x"/>
                                          </p:val>
                                        </p:tav>
                                      </p:tavLst>
                                    </p:anim>
                                    <p:anim calcmode="lin" valueType="num">
                                      <p:cBhvr additive="base">
                                        <p:cTn id="8" dur="500" fill="hold"/>
                                        <p:tgtEl>
                                          <p:spTgt spid="1054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5480"/>
                                        </p:tgtEl>
                                        <p:attrNameLst>
                                          <p:attrName>style.visibility</p:attrName>
                                        </p:attrNameLst>
                                      </p:cBhvr>
                                      <p:to>
                                        <p:strVal val="visible"/>
                                      </p:to>
                                    </p:set>
                                    <p:anim calcmode="lin" valueType="num">
                                      <p:cBhvr additive="base">
                                        <p:cTn id="13" dur="500" fill="hold"/>
                                        <p:tgtEl>
                                          <p:spTgt spid="105480"/>
                                        </p:tgtEl>
                                        <p:attrNameLst>
                                          <p:attrName>ppt_x</p:attrName>
                                        </p:attrNameLst>
                                      </p:cBhvr>
                                      <p:tavLst>
                                        <p:tav tm="0">
                                          <p:val>
                                            <p:strVal val="#ppt_x"/>
                                          </p:val>
                                        </p:tav>
                                        <p:tav tm="100000">
                                          <p:val>
                                            <p:strVal val="#ppt_x"/>
                                          </p:val>
                                        </p:tav>
                                      </p:tavLst>
                                    </p:anim>
                                    <p:anim calcmode="lin" valueType="num">
                                      <p:cBhvr additive="base">
                                        <p:cTn id="14" dur="500" fill="hold"/>
                                        <p:tgtEl>
                                          <p:spTgt spid="1054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utoUpdateAnimBg="0"/>
      <p:bldP spid="10548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p:cNvSpPr txBox="1">
            <a:spLocks noChangeArrowheads="1"/>
          </p:cNvSpPr>
          <p:nvPr/>
        </p:nvSpPr>
        <p:spPr bwMode="auto">
          <a:xfrm>
            <a:off x="467544" y="404664"/>
            <a:ext cx="2806700" cy="519112"/>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spcBef>
                <a:spcPct val="50000"/>
              </a:spcBef>
            </a:pPr>
            <a:r>
              <a:rPr lang="pt-BR" sz="2800" dirty="0">
                <a:latin typeface="+mn-lt"/>
              </a:rPr>
              <a:t>Dificuldades</a:t>
            </a:r>
          </a:p>
        </p:txBody>
      </p:sp>
      <p:sp>
        <p:nvSpPr>
          <p:cNvPr id="96263" name="Rectangle 7"/>
          <p:cNvSpPr>
            <a:spLocks noChangeArrowheads="1"/>
          </p:cNvSpPr>
          <p:nvPr/>
        </p:nvSpPr>
        <p:spPr bwMode="auto">
          <a:xfrm rot="-5398596">
            <a:off x="1438276" y="4802187"/>
            <a:ext cx="3122612" cy="74613"/>
          </a:xfrm>
          <a:prstGeom prst="rect">
            <a:avLst/>
          </a:prstGeom>
          <a:gradFill rotWithShape="0">
            <a:gsLst>
              <a:gs pos="0">
                <a:schemeClr val="bg1"/>
              </a:gs>
              <a:gs pos="50000">
                <a:srgbClr val="FFFFFF"/>
              </a:gs>
              <a:gs pos="100000">
                <a:schemeClr val="bg1"/>
              </a:gs>
            </a:gsLst>
            <a:lin ang="5400000" scaled="1"/>
          </a:gradFill>
          <a:ln w="12700" cap="sq">
            <a:noFill/>
            <a:miter lim="800000"/>
            <a:headEnd type="none" w="sm" len="sm"/>
            <a:tailEnd type="none" w="sm" len="sm"/>
          </a:ln>
          <a:effectLst/>
        </p:spPr>
        <p:txBody>
          <a:bodyPr wrap="none" anchor="ctr"/>
          <a:lstStyle/>
          <a:p>
            <a:endParaRPr lang="pt-BR"/>
          </a:p>
        </p:txBody>
      </p:sp>
      <p:sp>
        <p:nvSpPr>
          <p:cNvPr id="96265" name="Rectangle 9"/>
          <p:cNvSpPr>
            <a:spLocks noChangeArrowheads="1"/>
          </p:cNvSpPr>
          <p:nvPr/>
        </p:nvSpPr>
        <p:spPr bwMode="auto">
          <a:xfrm>
            <a:off x="395536" y="1124744"/>
            <a:ext cx="7993063" cy="4856714"/>
          </a:xfrm>
          <a:prstGeom prst="rect">
            <a:avLst/>
          </a:prstGeom>
          <a:noFill/>
          <a:ln w="12700" cap="sq">
            <a:noFill/>
            <a:miter lim="800000"/>
            <a:headEnd type="none" w="sm" len="sm"/>
            <a:tailEnd type="none" w="sm" len="sm"/>
          </a:ln>
          <a:effectLst/>
        </p:spPr>
        <p:txBody>
          <a:bodyPr>
            <a:spAutoFit/>
          </a:bodyPr>
          <a:lstStyle/>
          <a:p>
            <a:pPr eaLnBrk="0" hangingPunct="0">
              <a:lnSpc>
                <a:spcPct val="200000"/>
              </a:lnSpc>
              <a:spcBef>
                <a:spcPct val="30000"/>
              </a:spcBef>
              <a:buFont typeface="Wingdings" pitchFamily="2" charset="2"/>
              <a:buChar char="ü"/>
            </a:pPr>
            <a:r>
              <a:rPr lang="pt-BR" b="0" dirty="0" smtClean="0">
                <a:solidFill>
                  <a:srgbClr val="000000"/>
                </a:solidFill>
                <a:latin typeface="+mn-lt"/>
              </a:rPr>
              <a:t> Institui </a:t>
            </a:r>
            <a:r>
              <a:rPr lang="pt-BR" b="0" dirty="0">
                <a:solidFill>
                  <a:srgbClr val="000000"/>
                </a:solidFill>
                <a:latin typeface="+mn-lt"/>
              </a:rPr>
              <a:t>uma “cesta básica” de ações mínimas de atenção à </a:t>
            </a:r>
            <a:r>
              <a:rPr lang="pt-BR" b="0" dirty="0" smtClean="0">
                <a:solidFill>
                  <a:srgbClr val="000000"/>
                </a:solidFill>
                <a:latin typeface="+mn-lt"/>
              </a:rPr>
              <a:t>saúde (APS)</a:t>
            </a:r>
            <a:endParaRPr lang="pt-BR" b="0" dirty="0">
              <a:solidFill>
                <a:srgbClr val="000000"/>
              </a:solidFill>
              <a:latin typeface="+mn-lt"/>
            </a:endParaRPr>
          </a:p>
          <a:p>
            <a:pPr eaLnBrk="0" hangingPunct="0">
              <a:lnSpc>
                <a:spcPct val="200000"/>
              </a:lnSpc>
              <a:spcBef>
                <a:spcPct val="30000"/>
              </a:spcBef>
              <a:buFont typeface="Wingdings" pitchFamily="2" charset="2"/>
              <a:buChar char="ü"/>
            </a:pPr>
            <a:r>
              <a:rPr lang="pt-BR" b="0" dirty="0" smtClean="0">
                <a:solidFill>
                  <a:srgbClr val="000000"/>
                </a:solidFill>
                <a:latin typeface="+mn-lt"/>
              </a:rPr>
              <a:t> Não </a:t>
            </a:r>
            <a:r>
              <a:rPr lang="pt-BR" b="0" dirty="0">
                <a:solidFill>
                  <a:srgbClr val="000000"/>
                </a:solidFill>
                <a:latin typeface="+mn-lt"/>
              </a:rPr>
              <a:t>resolve a dicotomia da organização dos serviços entre oferta/necessidade</a:t>
            </a:r>
          </a:p>
          <a:p>
            <a:pPr eaLnBrk="0" hangingPunct="0">
              <a:lnSpc>
                <a:spcPct val="200000"/>
              </a:lnSpc>
              <a:spcBef>
                <a:spcPct val="30000"/>
              </a:spcBef>
              <a:buFont typeface="Wingdings" pitchFamily="2" charset="2"/>
              <a:buChar char="ü"/>
            </a:pPr>
            <a:r>
              <a:rPr lang="pt-BR" b="0" dirty="0" smtClean="0">
                <a:solidFill>
                  <a:srgbClr val="000000"/>
                </a:solidFill>
                <a:latin typeface="+mn-lt"/>
              </a:rPr>
              <a:t> Limita </a:t>
            </a:r>
            <a:r>
              <a:rPr lang="pt-BR" b="0" dirty="0">
                <a:solidFill>
                  <a:srgbClr val="000000"/>
                </a:solidFill>
                <a:latin typeface="+mn-lt"/>
              </a:rPr>
              <a:t>a autonomia do gestor local</a:t>
            </a:r>
          </a:p>
          <a:p>
            <a:pPr eaLnBrk="0" hangingPunct="0">
              <a:lnSpc>
                <a:spcPct val="200000"/>
              </a:lnSpc>
              <a:spcBef>
                <a:spcPct val="30000"/>
              </a:spcBef>
              <a:buFont typeface="Wingdings" pitchFamily="2" charset="2"/>
              <a:buChar char="ü"/>
            </a:pPr>
            <a:r>
              <a:rPr lang="pt-BR" b="0" dirty="0" smtClean="0">
                <a:solidFill>
                  <a:srgbClr val="000000"/>
                </a:solidFill>
                <a:latin typeface="+mn-lt"/>
              </a:rPr>
              <a:t> Orientação </a:t>
            </a:r>
            <a:r>
              <a:rPr lang="pt-BR" b="0" dirty="0">
                <a:solidFill>
                  <a:srgbClr val="000000"/>
                </a:solidFill>
                <a:latin typeface="+mn-lt"/>
              </a:rPr>
              <a:t>fortemente epidemiológica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6261"/>
                                        </p:tgtEl>
                                        <p:attrNameLst>
                                          <p:attrName>style.visibility</p:attrName>
                                        </p:attrNameLst>
                                      </p:cBhvr>
                                      <p:to>
                                        <p:strVal val="visible"/>
                                      </p:to>
                                    </p:set>
                                    <p:anim calcmode="lin" valueType="num">
                                      <p:cBhvr additive="base">
                                        <p:cTn id="7" dur="500" fill="hold"/>
                                        <p:tgtEl>
                                          <p:spTgt spid="96261"/>
                                        </p:tgtEl>
                                        <p:attrNameLst>
                                          <p:attrName>ppt_x</p:attrName>
                                        </p:attrNameLst>
                                      </p:cBhvr>
                                      <p:tavLst>
                                        <p:tav tm="0">
                                          <p:val>
                                            <p:strVal val="#ppt_x"/>
                                          </p:val>
                                        </p:tav>
                                        <p:tav tm="100000">
                                          <p:val>
                                            <p:strVal val="#ppt_x"/>
                                          </p:val>
                                        </p:tav>
                                      </p:tavLst>
                                    </p:anim>
                                    <p:anim calcmode="lin" valueType="num">
                                      <p:cBhvr additive="base">
                                        <p:cTn id="8" dur="500" fill="hold"/>
                                        <p:tgtEl>
                                          <p:spTgt spid="9626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65"/>
                                        </p:tgtEl>
                                        <p:attrNameLst>
                                          <p:attrName>style.visibility</p:attrName>
                                        </p:attrNameLst>
                                      </p:cBhvr>
                                      <p:to>
                                        <p:strVal val="visible"/>
                                      </p:to>
                                    </p:set>
                                    <p:anim calcmode="lin" valueType="num">
                                      <p:cBhvr additive="base">
                                        <p:cTn id="13" dur="500" fill="hold"/>
                                        <p:tgtEl>
                                          <p:spTgt spid="96265"/>
                                        </p:tgtEl>
                                        <p:attrNameLst>
                                          <p:attrName>ppt_x</p:attrName>
                                        </p:attrNameLst>
                                      </p:cBhvr>
                                      <p:tavLst>
                                        <p:tav tm="0">
                                          <p:val>
                                            <p:strVal val="0-#ppt_w/2"/>
                                          </p:val>
                                        </p:tav>
                                        <p:tav tm="100000">
                                          <p:val>
                                            <p:strVal val="#ppt_x"/>
                                          </p:val>
                                        </p:tav>
                                      </p:tavLst>
                                    </p:anim>
                                    <p:anim calcmode="lin" valueType="num">
                                      <p:cBhvr additive="base">
                                        <p:cTn id="14" dur="500" fill="hold"/>
                                        <p:tgtEl>
                                          <p:spTgt spid="962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utoUpdateAnimBg="0"/>
      <p:bldP spid="9626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332656"/>
            <a:ext cx="8064896" cy="830997"/>
          </a:xfrm>
          <a:prstGeom prst="rect">
            <a:avLst/>
          </a:prstGeom>
          <a:noFill/>
        </p:spPr>
        <p:txBody>
          <a:bodyPr wrap="square" rtlCol="0">
            <a:spAutoFit/>
          </a:bodyPr>
          <a:lstStyle/>
          <a:p>
            <a:pPr algn="just"/>
            <a:r>
              <a:rPr lang="pt-BR" dirty="0" smtClean="0">
                <a:latin typeface="+mn-lt"/>
              </a:rPr>
              <a:t>Estrutura e Organização do Sistema de Saúde – Níveis de Assistência</a:t>
            </a:r>
            <a:endParaRPr lang="pt-BR" dirty="0">
              <a:latin typeface="+mn-lt"/>
            </a:endParaRPr>
          </a:p>
        </p:txBody>
      </p:sp>
      <p:sp>
        <p:nvSpPr>
          <p:cNvPr id="3" name="CaixaDeTexto 2"/>
          <p:cNvSpPr txBox="1"/>
          <p:nvPr/>
        </p:nvSpPr>
        <p:spPr>
          <a:xfrm>
            <a:off x="467544" y="1124744"/>
            <a:ext cx="8136904" cy="5324535"/>
          </a:xfrm>
          <a:prstGeom prst="rect">
            <a:avLst/>
          </a:prstGeom>
          <a:noFill/>
        </p:spPr>
        <p:txBody>
          <a:bodyPr wrap="square" rtlCol="0">
            <a:spAutoFit/>
          </a:bodyPr>
          <a:lstStyle/>
          <a:p>
            <a:pPr>
              <a:lnSpc>
                <a:spcPct val="200000"/>
              </a:lnSpc>
            </a:pPr>
            <a:r>
              <a:rPr lang="pt-BR" sz="2000" b="0" dirty="0" smtClean="0">
                <a:latin typeface="+mn-lt"/>
              </a:rPr>
              <a:t>Considerações finais</a:t>
            </a:r>
          </a:p>
          <a:p>
            <a:pPr>
              <a:lnSpc>
                <a:spcPct val="150000"/>
              </a:lnSpc>
              <a:buFont typeface="Wingdings" pitchFamily="2" charset="2"/>
              <a:buChar char="ü"/>
            </a:pPr>
            <a:r>
              <a:rPr lang="pt-BR" sz="2000" b="0" dirty="0" smtClean="0">
                <a:latin typeface="+mn-lt"/>
              </a:rPr>
              <a:t> O modelo de organização estrutural (piramidal, </a:t>
            </a:r>
            <a:r>
              <a:rPr lang="pt-BR" sz="2000" b="0" dirty="0" err="1" smtClean="0">
                <a:latin typeface="+mn-lt"/>
              </a:rPr>
              <a:t>poliárquico</a:t>
            </a:r>
            <a:r>
              <a:rPr lang="pt-BR" sz="2000" b="0" dirty="0" smtClean="0">
                <a:latin typeface="+mn-lt"/>
              </a:rPr>
              <a:t>, linha de cuidado) pouco importa.</a:t>
            </a:r>
          </a:p>
          <a:p>
            <a:pPr>
              <a:lnSpc>
                <a:spcPct val="200000"/>
              </a:lnSpc>
              <a:buFont typeface="Wingdings" pitchFamily="2" charset="2"/>
              <a:buChar char="ü"/>
            </a:pPr>
            <a:r>
              <a:rPr lang="pt-BR" sz="2000" b="0" dirty="0" smtClean="0">
                <a:latin typeface="+mn-lt"/>
              </a:rPr>
              <a:t> A estrutura piramidal é importante no planejamento e na gestão</a:t>
            </a:r>
          </a:p>
          <a:p>
            <a:pPr>
              <a:lnSpc>
                <a:spcPct val="200000"/>
              </a:lnSpc>
              <a:buFont typeface="Wingdings" pitchFamily="2" charset="2"/>
              <a:buChar char="ü"/>
            </a:pPr>
            <a:r>
              <a:rPr lang="pt-BR" sz="2000" b="0" dirty="0" smtClean="0">
                <a:latin typeface="+mn-lt"/>
              </a:rPr>
              <a:t> O importante são os resultados alcançados (Eficiência)</a:t>
            </a:r>
          </a:p>
          <a:p>
            <a:pPr>
              <a:lnSpc>
                <a:spcPct val="200000"/>
              </a:lnSpc>
              <a:buFont typeface="Wingdings" pitchFamily="2" charset="2"/>
              <a:buChar char="ü"/>
            </a:pPr>
            <a:r>
              <a:rPr lang="pt-BR" sz="2000" b="0" dirty="0" smtClean="0">
                <a:latin typeface="+mn-lt"/>
              </a:rPr>
              <a:t> Boa relação custo-benefício</a:t>
            </a:r>
          </a:p>
          <a:p>
            <a:pPr>
              <a:lnSpc>
                <a:spcPct val="200000"/>
              </a:lnSpc>
              <a:buFont typeface="Wingdings" pitchFamily="2" charset="2"/>
              <a:buChar char="ü"/>
            </a:pPr>
            <a:r>
              <a:rPr lang="pt-BR" sz="2000" b="0" dirty="0" smtClean="0">
                <a:latin typeface="+mn-lt"/>
              </a:rPr>
              <a:t> Garantia de acesso aos usuários </a:t>
            </a:r>
          </a:p>
          <a:p>
            <a:pPr>
              <a:lnSpc>
                <a:spcPct val="200000"/>
              </a:lnSpc>
              <a:buFont typeface="Wingdings" pitchFamily="2" charset="2"/>
              <a:buChar char="ü"/>
            </a:pPr>
            <a:r>
              <a:rPr lang="pt-BR" sz="2000" b="0" dirty="0" smtClean="0">
                <a:latin typeface="+mn-lt"/>
              </a:rPr>
              <a:t> Atenção às demandas realmente necessárias.</a:t>
            </a:r>
            <a:endParaRPr lang="pt-BR" sz="2000" b="0" dirty="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67544" y="3861048"/>
            <a:ext cx="7772400" cy="2160240"/>
          </a:xfrm>
        </p:spPr>
        <p:txBody>
          <a:bodyPr>
            <a:normAutofit/>
          </a:bodyPr>
          <a:lstStyle/>
          <a:p>
            <a:pPr algn="ctr"/>
            <a:r>
              <a:rPr lang="pt-BR" sz="2400" b="1" dirty="0" smtClean="0"/>
              <a:t>Obrigado!</a:t>
            </a:r>
          </a:p>
          <a:p>
            <a:pPr algn="ctr"/>
            <a:endParaRPr lang="pt-BR" sz="2400" b="1" dirty="0" smtClean="0"/>
          </a:p>
          <a:p>
            <a:pPr algn="ctr"/>
            <a:r>
              <a:rPr lang="pt-BR" sz="2400" b="1" dirty="0" smtClean="0"/>
              <a:t>altacilio@fmrp.usp.br</a:t>
            </a:r>
            <a:endParaRPr lang="pt-BR" sz="2400" b="1" dirty="0"/>
          </a:p>
        </p:txBody>
      </p:sp>
    </p:spTree>
    <p:extLst>
      <p:ext uri="{BB962C8B-B14F-4D97-AF65-F5344CB8AC3E}">
        <p14:creationId xmlns:p14="http://schemas.microsoft.com/office/powerpoint/2010/main" val="181061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27584" y="1620089"/>
            <a:ext cx="7776864" cy="584775"/>
          </a:xfrm>
          <a:prstGeom prst="rect">
            <a:avLst/>
          </a:prstGeom>
          <a:noFill/>
        </p:spPr>
        <p:txBody>
          <a:bodyPr wrap="square" rtlCol="0">
            <a:spAutoFit/>
          </a:bodyPr>
          <a:lstStyle/>
          <a:p>
            <a:pPr algn="ctr"/>
            <a:r>
              <a:rPr lang="pt-BR" sz="3200" dirty="0" smtClean="0">
                <a:latin typeface="+mn-lt"/>
              </a:rPr>
              <a:t>Sistema único de Saúde - SUS</a:t>
            </a:r>
            <a:endParaRPr lang="pt-BR" sz="3200" dirty="0">
              <a:latin typeface="+mn-lt"/>
            </a:endParaRPr>
          </a:p>
        </p:txBody>
      </p:sp>
      <p:sp>
        <p:nvSpPr>
          <p:cNvPr id="5" name="CaixaDeTexto 4"/>
          <p:cNvSpPr txBox="1"/>
          <p:nvPr/>
        </p:nvSpPr>
        <p:spPr>
          <a:xfrm>
            <a:off x="683568" y="3413318"/>
            <a:ext cx="7632848" cy="1815882"/>
          </a:xfrm>
          <a:prstGeom prst="rect">
            <a:avLst/>
          </a:prstGeom>
          <a:noFill/>
        </p:spPr>
        <p:txBody>
          <a:bodyPr wrap="square" rtlCol="0">
            <a:spAutoFit/>
          </a:bodyPr>
          <a:lstStyle/>
          <a:p>
            <a:pPr algn="ctr">
              <a:lnSpc>
                <a:spcPct val="200000"/>
              </a:lnSpc>
              <a:buFont typeface="Arial" pitchFamily="34" charset="0"/>
              <a:buChar char="•"/>
            </a:pPr>
            <a:r>
              <a:rPr lang="pt-BR" sz="2800" dirty="0" smtClean="0">
                <a:latin typeface="+mn-lt"/>
              </a:rPr>
              <a:t>Organização do Sistema (estrutura)</a:t>
            </a:r>
          </a:p>
          <a:p>
            <a:pPr algn="ctr">
              <a:lnSpc>
                <a:spcPct val="200000"/>
              </a:lnSpc>
              <a:buFontTx/>
              <a:buChar char="-"/>
            </a:pPr>
            <a:endParaRPr lang="pt-BR" sz="28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73075" y="476672"/>
            <a:ext cx="8202613" cy="430887"/>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lgn="ctr">
              <a:spcBef>
                <a:spcPct val="50000"/>
              </a:spcBef>
            </a:pPr>
            <a:r>
              <a:rPr lang="pt-BR" sz="2200" dirty="0">
                <a:latin typeface="+mn-lt"/>
              </a:rPr>
              <a:t>Formas de organização </a:t>
            </a:r>
            <a:r>
              <a:rPr lang="pt-BR" sz="2200" dirty="0" smtClean="0">
                <a:latin typeface="+mn-lt"/>
              </a:rPr>
              <a:t>do sistema </a:t>
            </a:r>
            <a:r>
              <a:rPr lang="pt-BR" sz="2200" dirty="0">
                <a:latin typeface="+mn-lt"/>
              </a:rPr>
              <a:t>de </a:t>
            </a:r>
            <a:r>
              <a:rPr lang="pt-BR" sz="2200" dirty="0" smtClean="0">
                <a:latin typeface="+mn-lt"/>
              </a:rPr>
              <a:t>saúde</a:t>
            </a:r>
          </a:p>
        </p:txBody>
      </p:sp>
      <p:sp>
        <p:nvSpPr>
          <p:cNvPr id="84997" name="Text Box 5"/>
          <p:cNvSpPr txBox="1">
            <a:spLocks noChangeArrowheads="1"/>
          </p:cNvSpPr>
          <p:nvPr/>
        </p:nvSpPr>
        <p:spPr bwMode="auto">
          <a:xfrm>
            <a:off x="2771800" y="1628800"/>
            <a:ext cx="6048672" cy="3970318"/>
          </a:xfrm>
          <a:prstGeom prst="rect">
            <a:avLst/>
          </a:prstGeom>
          <a:noFill/>
          <a:ln w="9525">
            <a:noFill/>
            <a:miter lim="800000"/>
            <a:headEnd type="none" w="sm" len="sm"/>
            <a:tailEnd type="none" w="sm" len="sm"/>
          </a:ln>
          <a:effectLst/>
        </p:spPr>
        <p:txBody>
          <a:bodyPr wrap="square">
            <a:spAutoFit/>
          </a:bodyPr>
          <a:lstStyle/>
          <a:p>
            <a:pPr marL="457200" indent="-457200">
              <a:lnSpc>
                <a:spcPct val="150000"/>
              </a:lnSpc>
              <a:spcBef>
                <a:spcPct val="50000"/>
              </a:spcBef>
              <a:buFont typeface="Wingdings" pitchFamily="2" charset="2"/>
              <a:buAutoNum type="alphaLcParenR"/>
            </a:pPr>
            <a:r>
              <a:rPr lang="pt-BR" sz="1800" b="0" dirty="0" smtClean="0">
                <a:latin typeface="Verdana" pitchFamily="34" charset="0"/>
              </a:rPr>
              <a:t>Estrutura piramidal (complexidade crescente do primário ao terciário/quaternário)</a:t>
            </a:r>
          </a:p>
          <a:p>
            <a:pPr marL="457200" indent="-457200">
              <a:lnSpc>
                <a:spcPct val="150000"/>
              </a:lnSpc>
              <a:spcBef>
                <a:spcPct val="50000"/>
              </a:spcBef>
              <a:buFont typeface="Wingdings" pitchFamily="2" charset="2"/>
              <a:buAutoNum type="alphaLcParenR"/>
            </a:pPr>
            <a:r>
              <a:rPr lang="pt-BR" sz="1800" b="0" dirty="0" smtClean="0">
                <a:latin typeface="Verdana" pitchFamily="34" charset="0"/>
              </a:rPr>
              <a:t>Há </a:t>
            </a:r>
            <a:r>
              <a:rPr lang="pt-BR" sz="1800" b="0" dirty="0">
                <a:latin typeface="Verdana" pitchFamily="34" charset="0"/>
              </a:rPr>
              <a:t>pouca comunicação entre pontos </a:t>
            </a:r>
            <a:r>
              <a:rPr lang="pt-BR" sz="1800" b="0" dirty="0" smtClean="0">
                <a:latin typeface="Verdana" pitchFamily="34" charset="0"/>
              </a:rPr>
              <a:t>da rede assistencial</a:t>
            </a:r>
            <a:endParaRPr lang="pt-BR" sz="1800" b="0" dirty="0">
              <a:latin typeface="Verdana" pitchFamily="34" charset="0"/>
            </a:endParaRPr>
          </a:p>
          <a:p>
            <a:pPr marL="457200" indent="-457200">
              <a:lnSpc>
                <a:spcPct val="150000"/>
              </a:lnSpc>
              <a:spcBef>
                <a:spcPct val="50000"/>
              </a:spcBef>
              <a:buFont typeface="Wingdings" pitchFamily="2" charset="2"/>
              <a:buAutoNum type="alphaLcParenR"/>
            </a:pPr>
            <a:r>
              <a:rPr lang="pt-BR" sz="1800" b="0" dirty="0" smtClean="0">
                <a:latin typeface="Verdana" pitchFamily="34" charset="0"/>
              </a:rPr>
              <a:t>Não </a:t>
            </a:r>
            <a:r>
              <a:rPr lang="pt-BR" sz="1800" b="0" dirty="0">
                <a:latin typeface="Verdana" pitchFamily="34" charset="0"/>
              </a:rPr>
              <a:t>há continuidade na atenção prestada</a:t>
            </a:r>
          </a:p>
          <a:p>
            <a:pPr marL="457200" indent="-457200">
              <a:lnSpc>
                <a:spcPct val="150000"/>
              </a:lnSpc>
              <a:spcBef>
                <a:spcPct val="50000"/>
              </a:spcBef>
              <a:buFont typeface="Wingdings" pitchFamily="2" charset="2"/>
              <a:buAutoNum type="alphaLcParenR"/>
            </a:pPr>
            <a:r>
              <a:rPr lang="pt-BR" sz="1800" b="0" dirty="0" smtClean="0">
                <a:latin typeface="Verdana" pitchFamily="34" charset="0"/>
              </a:rPr>
              <a:t>Não </a:t>
            </a:r>
            <a:r>
              <a:rPr lang="pt-BR" sz="1800" b="0" dirty="0">
                <a:latin typeface="Verdana" pitchFamily="34" charset="0"/>
              </a:rPr>
              <a:t>favorece a responsabilização pela </a:t>
            </a:r>
            <a:r>
              <a:rPr lang="pt-BR" sz="1800" b="0" dirty="0" smtClean="0">
                <a:latin typeface="Verdana" pitchFamily="34" charset="0"/>
              </a:rPr>
              <a:t>resolubilidade </a:t>
            </a:r>
            <a:r>
              <a:rPr lang="pt-BR" sz="1800" b="0" dirty="0">
                <a:latin typeface="Verdana" pitchFamily="34" charset="0"/>
              </a:rPr>
              <a:t>do </a:t>
            </a:r>
            <a:r>
              <a:rPr lang="pt-BR" sz="1800" b="0" dirty="0" smtClean="0">
                <a:latin typeface="Verdana" pitchFamily="34" charset="0"/>
              </a:rPr>
              <a:t>problema</a:t>
            </a:r>
          </a:p>
          <a:p>
            <a:pPr marL="457200" indent="-457200">
              <a:lnSpc>
                <a:spcPct val="150000"/>
              </a:lnSpc>
              <a:spcBef>
                <a:spcPct val="50000"/>
              </a:spcBef>
              <a:buFont typeface="Wingdings" pitchFamily="2" charset="2"/>
              <a:buAutoNum type="alphaLcParenR"/>
            </a:pPr>
            <a:r>
              <a:rPr lang="pt-BR" sz="1800" b="0" dirty="0" smtClean="0">
                <a:latin typeface="Verdana" pitchFamily="34" charset="0"/>
              </a:rPr>
              <a:t>Hegemonia do modelo </a:t>
            </a:r>
            <a:r>
              <a:rPr lang="pt-BR" sz="1800" b="0" dirty="0" err="1" smtClean="0">
                <a:latin typeface="Verdana" pitchFamily="34" charset="0"/>
              </a:rPr>
              <a:t>hospitalocêntrico</a:t>
            </a:r>
            <a:endParaRPr lang="pt-BR" sz="1800" b="0" dirty="0">
              <a:latin typeface="Verdana" pitchFamily="34" charset="0"/>
            </a:endParaRPr>
          </a:p>
        </p:txBody>
      </p:sp>
      <p:grpSp>
        <p:nvGrpSpPr>
          <p:cNvPr id="2" name="Group 7"/>
          <p:cNvGrpSpPr>
            <a:grpSpLocks/>
          </p:cNvGrpSpPr>
          <p:nvPr/>
        </p:nvGrpSpPr>
        <p:grpSpPr bwMode="auto">
          <a:xfrm>
            <a:off x="323528" y="1700808"/>
            <a:ext cx="2505075" cy="3124200"/>
            <a:chOff x="432" y="2112"/>
            <a:chExt cx="1578" cy="1968"/>
          </a:xfrm>
        </p:grpSpPr>
        <p:grpSp>
          <p:nvGrpSpPr>
            <p:cNvPr id="3" name="Group 8"/>
            <p:cNvGrpSpPr>
              <a:grpSpLocks/>
            </p:cNvGrpSpPr>
            <p:nvPr/>
          </p:nvGrpSpPr>
          <p:grpSpPr bwMode="auto">
            <a:xfrm>
              <a:off x="432" y="2112"/>
              <a:ext cx="1578" cy="1752"/>
              <a:chOff x="432" y="2208"/>
              <a:chExt cx="1578" cy="1752"/>
            </a:xfrm>
          </p:grpSpPr>
          <p:sp>
            <p:nvSpPr>
              <p:cNvPr id="85001" name="AutoShape 9"/>
              <p:cNvSpPr>
                <a:spLocks noChangeArrowheads="1"/>
              </p:cNvSpPr>
              <p:nvPr/>
            </p:nvSpPr>
            <p:spPr bwMode="auto">
              <a:xfrm>
                <a:off x="432" y="2208"/>
                <a:ext cx="1578" cy="1752"/>
              </a:xfrm>
              <a:prstGeom prst="triangle">
                <a:avLst>
                  <a:gd name="adj" fmla="val 50000"/>
                </a:avLst>
              </a:prstGeom>
              <a:gradFill rotWithShape="0">
                <a:gsLst>
                  <a:gs pos="0">
                    <a:srgbClr val="3399FF"/>
                  </a:gs>
                  <a:gs pos="50000">
                    <a:srgbClr val="66CCFF"/>
                  </a:gs>
                  <a:gs pos="100000">
                    <a:srgbClr val="3399FF"/>
                  </a:gs>
                </a:gsLst>
                <a:lin ang="0" scaled="1"/>
              </a:gradFill>
              <a:ln w="19050" cap="sq">
                <a:solidFill>
                  <a:srgbClr val="000099"/>
                </a:solidFill>
                <a:miter lim="800000"/>
                <a:headEnd/>
                <a:tailEnd/>
              </a:ln>
              <a:effectLst/>
            </p:spPr>
            <p:txBody>
              <a:bodyPr wrap="none" anchor="ctr"/>
              <a:lstStyle/>
              <a:p>
                <a:endParaRPr lang="pt-BR"/>
              </a:p>
            </p:txBody>
          </p:sp>
          <p:sp>
            <p:nvSpPr>
              <p:cNvPr id="85002" name="Line 10"/>
              <p:cNvSpPr>
                <a:spLocks noChangeShapeType="1"/>
              </p:cNvSpPr>
              <p:nvPr/>
            </p:nvSpPr>
            <p:spPr bwMode="auto">
              <a:xfrm>
                <a:off x="835" y="3075"/>
                <a:ext cx="775" cy="0"/>
              </a:xfrm>
              <a:prstGeom prst="line">
                <a:avLst/>
              </a:prstGeom>
              <a:noFill/>
              <a:ln w="19050" cap="sq">
                <a:solidFill>
                  <a:srgbClr val="000099"/>
                </a:solidFill>
                <a:round/>
                <a:headEnd/>
                <a:tailEnd/>
              </a:ln>
              <a:effectLst/>
            </p:spPr>
            <p:txBody>
              <a:bodyPr wrap="none" anchor="ctr"/>
              <a:lstStyle/>
              <a:p>
                <a:endParaRPr lang="pt-BR"/>
              </a:p>
            </p:txBody>
          </p:sp>
          <p:sp>
            <p:nvSpPr>
              <p:cNvPr id="85003" name="Line 11"/>
              <p:cNvSpPr>
                <a:spLocks noChangeShapeType="1"/>
              </p:cNvSpPr>
              <p:nvPr/>
            </p:nvSpPr>
            <p:spPr bwMode="auto">
              <a:xfrm>
                <a:off x="635" y="3512"/>
                <a:ext cx="1166" cy="0"/>
              </a:xfrm>
              <a:prstGeom prst="line">
                <a:avLst/>
              </a:prstGeom>
              <a:noFill/>
              <a:ln w="19050" cap="sq">
                <a:solidFill>
                  <a:srgbClr val="000099"/>
                </a:solidFill>
                <a:round/>
                <a:headEnd/>
                <a:tailEnd/>
              </a:ln>
              <a:effectLst/>
            </p:spPr>
            <p:txBody>
              <a:bodyPr wrap="none" anchor="ctr"/>
              <a:lstStyle/>
              <a:p>
                <a:endParaRPr lang="pt-BR"/>
              </a:p>
            </p:txBody>
          </p:sp>
        </p:grpSp>
        <p:sp>
          <p:nvSpPr>
            <p:cNvPr id="85004" name="Text Box 12"/>
            <p:cNvSpPr txBox="1">
              <a:spLocks noChangeArrowheads="1"/>
            </p:cNvSpPr>
            <p:nvPr/>
          </p:nvSpPr>
          <p:spPr bwMode="auto">
            <a:xfrm>
              <a:off x="882" y="2603"/>
              <a:ext cx="658"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Terciária</a:t>
              </a:r>
            </a:p>
          </p:txBody>
        </p:sp>
        <p:sp>
          <p:nvSpPr>
            <p:cNvPr id="85005" name="Text Box 13"/>
            <p:cNvSpPr txBox="1">
              <a:spLocks noChangeArrowheads="1"/>
            </p:cNvSpPr>
            <p:nvPr/>
          </p:nvSpPr>
          <p:spPr bwMode="auto">
            <a:xfrm>
              <a:off x="792" y="3092"/>
              <a:ext cx="841"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dirty="0">
                  <a:solidFill>
                    <a:srgbClr val="FFFFFF"/>
                  </a:solidFill>
                  <a:latin typeface="Verdana" pitchFamily="34" charset="0"/>
                </a:rPr>
                <a:t>Atenção Secundária</a:t>
              </a:r>
            </a:p>
          </p:txBody>
        </p:sp>
        <p:sp>
          <p:nvSpPr>
            <p:cNvPr id="85006" name="Text Box 14"/>
            <p:cNvSpPr txBox="1">
              <a:spLocks noChangeArrowheads="1"/>
            </p:cNvSpPr>
            <p:nvPr/>
          </p:nvSpPr>
          <p:spPr bwMode="auto">
            <a:xfrm>
              <a:off x="793" y="3499"/>
              <a:ext cx="840"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Primária</a:t>
              </a:r>
            </a:p>
          </p:txBody>
        </p:sp>
        <p:sp>
          <p:nvSpPr>
            <p:cNvPr id="85007" name="Text Box 15"/>
            <p:cNvSpPr txBox="1">
              <a:spLocks noChangeArrowheads="1"/>
            </p:cNvSpPr>
            <p:nvPr/>
          </p:nvSpPr>
          <p:spPr bwMode="auto">
            <a:xfrm>
              <a:off x="432" y="3888"/>
              <a:ext cx="1555" cy="192"/>
            </a:xfrm>
            <a:prstGeom prst="rect">
              <a:avLst/>
            </a:prstGeom>
            <a:noFill/>
            <a:ln w="9525">
              <a:noFill/>
              <a:miter lim="800000"/>
              <a:headEnd/>
              <a:tailEnd/>
            </a:ln>
            <a:effectLst/>
          </p:spPr>
          <p:txBody>
            <a:bodyPr>
              <a:spAutoFit/>
            </a:bodyPr>
            <a:lstStyle/>
            <a:p>
              <a:pPr algn="ctr" eaLnBrk="0" hangingPunct="0">
                <a:spcBef>
                  <a:spcPct val="50000"/>
                </a:spcBef>
              </a:pPr>
              <a:r>
                <a:rPr lang="pt-BR" sz="1400">
                  <a:solidFill>
                    <a:srgbClr val="0066FF"/>
                  </a:solidFill>
                </a:rPr>
                <a:t>Organização Piramidal</a:t>
              </a:r>
            </a:p>
          </p:txBody>
        </p:sp>
      </p:grpSp>
      <p:sp>
        <p:nvSpPr>
          <p:cNvPr id="13" name="CaixaDeTexto 12"/>
          <p:cNvSpPr txBox="1"/>
          <p:nvPr/>
        </p:nvSpPr>
        <p:spPr>
          <a:xfrm>
            <a:off x="683568" y="5805264"/>
            <a:ext cx="8064896" cy="646331"/>
          </a:xfrm>
          <a:prstGeom prst="rect">
            <a:avLst/>
          </a:prstGeom>
          <a:noFill/>
        </p:spPr>
        <p:txBody>
          <a:bodyPr wrap="square" rtlCol="0">
            <a:spAutoFit/>
          </a:bodyPr>
          <a:lstStyle/>
          <a:p>
            <a:r>
              <a:rPr lang="pt-BR" sz="1200" dirty="0" smtClean="0">
                <a:latin typeface="+mn-lt"/>
              </a:rPr>
              <a:t>Modelo Piramidal (Art. 198  CF – “As ações e serviços públicos de saúde integram uma rede regionalizada e hierarquizada...”)</a:t>
            </a:r>
          </a:p>
          <a:p>
            <a:endParaRPr lang="pt-BR"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dissolve">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7">
                                            <p:txEl>
                                              <p:pRg st="1" end="1"/>
                                            </p:txEl>
                                          </p:spTgt>
                                        </p:tgtEl>
                                        <p:attrNameLst>
                                          <p:attrName>style.visibility</p:attrName>
                                        </p:attrNameLst>
                                      </p:cBhvr>
                                      <p:to>
                                        <p:strVal val="visible"/>
                                      </p:to>
                                    </p:set>
                                    <p:animEffect transition="in" filter="dissolve">
                                      <p:cBhvr>
                                        <p:cTn id="12" dur="500"/>
                                        <p:tgtEl>
                                          <p:spTgt spid="84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7">
                                            <p:txEl>
                                              <p:pRg st="2" end="2"/>
                                            </p:txEl>
                                          </p:spTgt>
                                        </p:tgtEl>
                                        <p:attrNameLst>
                                          <p:attrName>style.visibility</p:attrName>
                                        </p:attrNameLst>
                                      </p:cBhvr>
                                      <p:to>
                                        <p:strVal val="visible"/>
                                      </p:to>
                                    </p:set>
                                    <p:animEffect transition="in" filter="dissolve">
                                      <p:cBhvr>
                                        <p:cTn id="17" dur="500"/>
                                        <p:tgtEl>
                                          <p:spTgt spid="849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7">
                                            <p:txEl>
                                              <p:pRg st="3" end="3"/>
                                            </p:txEl>
                                          </p:spTgt>
                                        </p:tgtEl>
                                        <p:attrNameLst>
                                          <p:attrName>style.visibility</p:attrName>
                                        </p:attrNameLst>
                                      </p:cBhvr>
                                      <p:to>
                                        <p:strVal val="visible"/>
                                      </p:to>
                                    </p:set>
                                    <p:animEffect transition="in" filter="dissolve">
                                      <p:cBhvr>
                                        <p:cTn id="22" dur="500"/>
                                        <p:tgtEl>
                                          <p:spTgt spid="849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997">
                                            <p:txEl>
                                              <p:pRg st="4" end="4"/>
                                            </p:txEl>
                                          </p:spTgt>
                                        </p:tgtEl>
                                        <p:attrNameLst>
                                          <p:attrName>style.visibility</p:attrName>
                                        </p:attrNameLst>
                                      </p:cBhvr>
                                      <p:to>
                                        <p:strVal val="visible"/>
                                      </p:to>
                                    </p:set>
                                    <p:animEffect transition="in" filter="dissolve">
                                      <p:cBhvr>
                                        <p:cTn id="27" dur="500"/>
                                        <p:tgtEl>
                                          <p:spTgt spid="849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73075" y="476672"/>
            <a:ext cx="8202613" cy="830997"/>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spcBef>
                <a:spcPct val="50000"/>
              </a:spcBef>
            </a:pPr>
            <a:r>
              <a:rPr lang="pt-BR" dirty="0">
                <a:latin typeface="+mj-lt"/>
              </a:rPr>
              <a:t>Formas de organização </a:t>
            </a:r>
            <a:r>
              <a:rPr lang="pt-BR" dirty="0" smtClean="0">
                <a:latin typeface="+mj-lt"/>
              </a:rPr>
              <a:t>do sistema </a:t>
            </a:r>
            <a:r>
              <a:rPr lang="pt-BR" dirty="0">
                <a:latin typeface="+mj-lt"/>
              </a:rPr>
              <a:t>de </a:t>
            </a:r>
            <a:r>
              <a:rPr lang="pt-BR" dirty="0" smtClean="0">
                <a:latin typeface="+mj-lt"/>
              </a:rPr>
              <a:t>saúde – Atenção primária como porta de entrada</a:t>
            </a:r>
            <a:endParaRPr lang="pt-BR" dirty="0">
              <a:latin typeface="+mj-lt"/>
            </a:endParaRPr>
          </a:p>
        </p:txBody>
      </p:sp>
      <p:sp>
        <p:nvSpPr>
          <p:cNvPr id="84997" name="Text Box 5"/>
          <p:cNvSpPr txBox="1">
            <a:spLocks noChangeArrowheads="1"/>
          </p:cNvSpPr>
          <p:nvPr/>
        </p:nvSpPr>
        <p:spPr bwMode="auto">
          <a:xfrm>
            <a:off x="3347864" y="2469810"/>
            <a:ext cx="5311775" cy="3970318"/>
          </a:xfrm>
          <a:prstGeom prst="rect">
            <a:avLst/>
          </a:prstGeom>
          <a:noFill/>
          <a:ln w="9525">
            <a:noFill/>
            <a:miter lim="800000"/>
            <a:headEnd type="none" w="sm" len="sm"/>
            <a:tailEnd type="none" w="sm" len="sm"/>
          </a:ln>
          <a:effectLst/>
        </p:spPr>
        <p:txBody>
          <a:bodyPr>
            <a:spAutoFit/>
          </a:bodyPr>
          <a:lstStyle/>
          <a:p>
            <a:pPr marL="457200" indent="-457200">
              <a:lnSpc>
                <a:spcPct val="250000"/>
              </a:lnSpc>
              <a:spcBef>
                <a:spcPct val="50000"/>
              </a:spcBef>
            </a:pPr>
            <a:r>
              <a:rPr lang="pt-BR" sz="1800" u="sng" dirty="0" smtClean="0">
                <a:latin typeface="Verdana" pitchFamily="34" charset="0"/>
              </a:rPr>
              <a:t>Atenção primária:</a:t>
            </a:r>
          </a:p>
          <a:p>
            <a:pPr marL="457200" indent="-457200">
              <a:lnSpc>
                <a:spcPct val="250000"/>
              </a:lnSpc>
              <a:spcBef>
                <a:spcPct val="50000"/>
              </a:spcBef>
              <a:buFont typeface="+mj-lt"/>
              <a:buAutoNum type="arabicPeriod"/>
            </a:pPr>
            <a:r>
              <a:rPr lang="pt-BR" sz="1800" b="0" dirty="0" smtClean="0">
                <a:latin typeface="Verdana" pitchFamily="34" charset="0"/>
              </a:rPr>
              <a:t> Unidades Básicas de Saúde (UBS);</a:t>
            </a:r>
          </a:p>
          <a:p>
            <a:pPr marL="457200" indent="-457200">
              <a:lnSpc>
                <a:spcPct val="250000"/>
              </a:lnSpc>
              <a:spcBef>
                <a:spcPct val="50000"/>
              </a:spcBef>
              <a:buFont typeface="+mj-lt"/>
              <a:buAutoNum type="arabicPeriod"/>
            </a:pPr>
            <a:r>
              <a:rPr lang="pt-BR" sz="1800" b="0" dirty="0" smtClean="0">
                <a:latin typeface="Verdana" pitchFamily="34" charset="0"/>
              </a:rPr>
              <a:t>Estratégia de Saúde da Família;</a:t>
            </a:r>
          </a:p>
          <a:p>
            <a:pPr marL="457200" indent="-457200">
              <a:lnSpc>
                <a:spcPct val="250000"/>
              </a:lnSpc>
              <a:spcBef>
                <a:spcPct val="50000"/>
              </a:spcBef>
              <a:buFont typeface="+mj-lt"/>
              <a:buAutoNum type="arabicPeriod"/>
            </a:pPr>
            <a:r>
              <a:rPr lang="pt-BR" sz="1800" b="0" dirty="0" smtClean="0">
                <a:latin typeface="Verdana" pitchFamily="34" charset="0"/>
              </a:rPr>
              <a:t>Unidades de Pronto-Atendimento não referenciados</a:t>
            </a:r>
            <a:endParaRPr lang="pt-BR" sz="1800" b="0" dirty="0">
              <a:latin typeface="Verdana" pitchFamily="34" charset="0"/>
            </a:endParaRPr>
          </a:p>
        </p:txBody>
      </p:sp>
      <p:grpSp>
        <p:nvGrpSpPr>
          <p:cNvPr id="2" name="Group 7"/>
          <p:cNvGrpSpPr>
            <a:grpSpLocks/>
          </p:cNvGrpSpPr>
          <p:nvPr/>
        </p:nvGrpSpPr>
        <p:grpSpPr bwMode="auto">
          <a:xfrm>
            <a:off x="685800" y="1700808"/>
            <a:ext cx="2505075" cy="3124200"/>
            <a:chOff x="432" y="2112"/>
            <a:chExt cx="1578" cy="1968"/>
          </a:xfrm>
        </p:grpSpPr>
        <p:grpSp>
          <p:nvGrpSpPr>
            <p:cNvPr id="3" name="Group 8"/>
            <p:cNvGrpSpPr>
              <a:grpSpLocks/>
            </p:cNvGrpSpPr>
            <p:nvPr/>
          </p:nvGrpSpPr>
          <p:grpSpPr bwMode="auto">
            <a:xfrm>
              <a:off x="432" y="2112"/>
              <a:ext cx="1578" cy="1752"/>
              <a:chOff x="432" y="2208"/>
              <a:chExt cx="1578" cy="1752"/>
            </a:xfrm>
          </p:grpSpPr>
          <p:sp>
            <p:nvSpPr>
              <p:cNvPr id="85001" name="AutoShape 9"/>
              <p:cNvSpPr>
                <a:spLocks noChangeArrowheads="1"/>
              </p:cNvSpPr>
              <p:nvPr/>
            </p:nvSpPr>
            <p:spPr bwMode="auto">
              <a:xfrm>
                <a:off x="432" y="2208"/>
                <a:ext cx="1578" cy="1752"/>
              </a:xfrm>
              <a:prstGeom prst="triangle">
                <a:avLst>
                  <a:gd name="adj" fmla="val 50000"/>
                </a:avLst>
              </a:prstGeom>
              <a:gradFill rotWithShape="0">
                <a:gsLst>
                  <a:gs pos="0">
                    <a:srgbClr val="3399FF"/>
                  </a:gs>
                  <a:gs pos="50000">
                    <a:srgbClr val="66CCFF"/>
                  </a:gs>
                  <a:gs pos="100000">
                    <a:srgbClr val="3399FF"/>
                  </a:gs>
                </a:gsLst>
                <a:lin ang="0" scaled="1"/>
              </a:gradFill>
              <a:ln w="19050" cap="sq">
                <a:solidFill>
                  <a:srgbClr val="000099"/>
                </a:solidFill>
                <a:miter lim="800000"/>
                <a:headEnd/>
                <a:tailEnd/>
              </a:ln>
              <a:effectLst/>
            </p:spPr>
            <p:txBody>
              <a:bodyPr wrap="none" anchor="ctr"/>
              <a:lstStyle/>
              <a:p>
                <a:endParaRPr lang="pt-BR"/>
              </a:p>
            </p:txBody>
          </p:sp>
          <p:sp>
            <p:nvSpPr>
              <p:cNvPr id="85002" name="Line 10"/>
              <p:cNvSpPr>
                <a:spLocks noChangeShapeType="1"/>
              </p:cNvSpPr>
              <p:nvPr/>
            </p:nvSpPr>
            <p:spPr bwMode="auto">
              <a:xfrm>
                <a:off x="835" y="3075"/>
                <a:ext cx="775" cy="0"/>
              </a:xfrm>
              <a:prstGeom prst="line">
                <a:avLst/>
              </a:prstGeom>
              <a:noFill/>
              <a:ln w="19050" cap="sq">
                <a:solidFill>
                  <a:srgbClr val="000099"/>
                </a:solidFill>
                <a:round/>
                <a:headEnd/>
                <a:tailEnd/>
              </a:ln>
              <a:effectLst/>
            </p:spPr>
            <p:txBody>
              <a:bodyPr wrap="none" anchor="ctr"/>
              <a:lstStyle/>
              <a:p>
                <a:endParaRPr lang="pt-BR"/>
              </a:p>
            </p:txBody>
          </p:sp>
          <p:sp>
            <p:nvSpPr>
              <p:cNvPr id="85003" name="Line 11"/>
              <p:cNvSpPr>
                <a:spLocks noChangeShapeType="1"/>
              </p:cNvSpPr>
              <p:nvPr/>
            </p:nvSpPr>
            <p:spPr bwMode="auto">
              <a:xfrm>
                <a:off x="635" y="3512"/>
                <a:ext cx="1166" cy="0"/>
              </a:xfrm>
              <a:prstGeom prst="line">
                <a:avLst/>
              </a:prstGeom>
              <a:noFill/>
              <a:ln w="19050" cap="sq">
                <a:solidFill>
                  <a:srgbClr val="000099"/>
                </a:solidFill>
                <a:round/>
                <a:headEnd/>
                <a:tailEnd/>
              </a:ln>
              <a:effectLst/>
            </p:spPr>
            <p:txBody>
              <a:bodyPr wrap="none" anchor="ctr"/>
              <a:lstStyle/>
              <a:p>
                <a:endParaRPr lang="pt-BR"/>
              </a:p>
            </p:txBody>
          </p:sp>
        </p:grpSp>
        <p:sp>
          <p:nvSpPr>
            <p:cNvPr id="85004" name="Text Box 12"/>
            <p:cNvSpPr txBox="1">
              <a:spLocks noChangeArrowheads="1"/>
            </p:cNvSpPr>
            <p:nvPr/>
          </p:nvSpPr>
          <p:spPr bwMode="auto">
            <a:xfrm>
              <a:off x="882" y="2603"/>
              <a:ext cx="658"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Terciária</a:t>
              </a:r>
            </a:p>
          </p:txBody>
        </p:sp>
        <p:sp>
          <p:nvSpPr>
            <p:cNvPr id="85005" name="Text Box 13"/>
            <p:cNvSpPr txBox="1">
              <a:spLocks noChangeArrowheads="1"/>
            </p:cNvSpPr>
            <p:nvPr/>
          </p:nvSpPr>
          <p:spPr bwMode="auto">
            <a:xfrm>
              <a:off x="792" y="3092"/>
              <a:ext cx="841"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dirty="0">
                  <a:solidFill>
                    <a:srgbClr val="FFFFFF"/>
                  </a:solidFill>
                  <a:latin typeface="Verdana" pitchFamily="34" charset="0"/>
                </a:rPr>
                <a:t>Atenção Secundária</a:t>
              </a:r>
            </a:p>
          </p:txBody>
        </p:sp>
        <p:sp>
          <p:nvSpPr>
            <p:cNvPr id="85006" name="Text Box 14"/>
            <p:cNvSpPr txBox="1">
              <a:spLocks noChangeArrowheads="1"/>
            </p:cNvSpPr>
            <p:nvPr/>
          </p:nvSpPr>
          <p:spPr bwMode="auto">
            <a:xfrm>
              <a:off x="793" y="3499"/>
              <a:ext cx="840"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Primária</a:t>
              </a:r>
            </a:p>
          </p:txBody>
        </p:sp>
        <p:sp>
          <p:nvSpPr>
            <p:cNvPr id="85007" name="Text Box 15"/>
            <p:cNvSpPr txBox="1">
              <a:spLocks noChangeArrowheads="1"/>
            </p:cNvSpPr>
            <p:nvPr/>
          </p:nvSpPr>
          <p:spPr bwMode="auto">
            <a:xfrm>
              <a:off x="432" y="3888"/>
              <a:ext cx="1555" cy="192"/>
            </a:xfrm>
            <a:prstGeom prst="rect">
              <a:avLst/>
            </a:prstGeom>
            <a:noFill/>
            <a:ln w="9525">
              <a:noFill/>
              <a:miter lim="800000"/>
              <a:headEnd/>
              <a:tailEnd/>
            </a:ln>
            <a:effectLst/>
          </p:spPr>
          <p:txBody>
            <a:bodyPr>
              <a:spAutoFit/>
            </a:bodyPr>
            <a:lstStyle/>
            <a:p>
              <a:pPr algn="ctr" eaLnBrk="0" hangingPunct="0">
                <a:spcBef>
                  <a:spcPct val="50000"/>
                </a:spcBef>
              </a:pPr>
              <a:r>
                <a:rPr lang="pt-BR" sz="1400">
                  <a:solidFill>
                    <a:srgbClr val="0066FF"/>
                  </a:solidFill>
                </a:rPr>
                <a:t>Organização Piramidal</a:t>
              </a:r>
            </a:p>
          </p:txBody>
        </p:sp>
      </p:grpSp>
      <p:cxnSp>
        <p:nvCxnSpPr>
          <p:cNvPr id="14" name="Conector de seta reta 13"/>
          <p:cNvCxnSpPr/>
          <p:nvPr/>
        </p:nvCxnSpPr>
        <p:spPr>
          <a:xfrm flipH="1">
            <a:off x="3059832" y="3789040"/>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flipH="1" flipV="1">
            <a:off x="3131840" y="4509120"/>
            <a:ext cx="2796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flipH="1" flipV="1">
            <a:off x="2987824" y="4672608"/>
            <a:ext cx="401141" cy="6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Seta para cima 20"/>
          <p:cNvSpPr/>
          <p:nvPr/>
        </p:nvSpPr>
        <p:spPr>
          <a:xfrm>
            <a:off x="1115616" y="1772816"/>
            <a:ext cx="216024" cy="26642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dissolve">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7">
                                            <p:txEl>
                                              <p:pRg st="1" end="1"/>
                                            </p:txEl>
                                          </p:spTgt>
                                        </p:tgtEl>
                                        <p:attrNameLst>
                                          <p:attrName>style.visibility</p:attrName>
                                        </p:attrNameLst>
                                      </p:cBhvr>
                                      <p:to>
                                        <p:strVal val="visible"/>
                                      </p:to>
                                    </p:set>
                                    <p:animEffect transition="in" filter="dissolve">
                                      <p:cBhvr>
                                        <p:cTn id="12" dur="500"/>
                                        <p:tgtEl>
                                          <p:spTgt spid="84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7">
                                            <p:txEl>
                                              <p:pRg st="2" end="2"/>
                                            </p:txEl>
                                          </p:spTgt>
                                        </p:tgtEl>
                                        <p:attrNameLst>
                                          <p:attrName>style.visibility</p:attrName>
                                        </p:attrNameLst>
                                      </p:cBhvr>
                                      <p:to>
                                        <p:strVal val="visible"/>
                                      </p:to>
                                    </p:set>
                                    <p:animEffect transition="in" filter="dissolve">
                                      <p:cBhvr>
                                        <p:cTn id="17" dur="500"/>
                                        <p:tgtEl>
                                          <p:spTgt spid="849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7">
                                            <p:txEl>
                                              <p:pRg st="3" end="3"/>
                                            </p:txEl>
                                          </p:spTgt>
                                        </p:tgtEl>
                                        <p:attrNameLst>
                                          <p:attrName>style.visibility</p:attrName>
                                        </p:attrNameLst>
                                      </p:cBhvr>
                                      <p:to>
                                        <p:strVal val="visible"/>
                                      </p:to>
                                    </p:set>
                                    <p:animEffect transition="in" filter="dissolve">
                                      <p:cBhvr>
                                        <p:cTn id="22" dur="500"/>
                                        <p:tgtEl>
                                          <p:spTgt spid="849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Text Box 5"/>
          <p:cNvSpPr txBox="1">
            <a:spLocks noChangeArrowheads="1"/>
          </p:cNvSpPr>
          <p:nvPr/>
        </p:nvSpPr>
        <p:spPr bwMode="auto">
          <a:xfrm>
            <a:off x="395536" y="530801"/>
            <a:ext cx="8353177" cy="737959"/>
          </a:xfrm>
          <a:prstGeom prst="rect">
            <a:avLst/>
          </a:prstGeom>
          <a:noFill/>
          <a:ln w="9525">
            <a:noFill/>
            <a:miter lim="800000"/>
            <a:headEnd type="none" w="sm" len="sm"/>
            <a:tailEnd type="none" w="sm" len="sm"/>
          </a:ln>
          <a:effectLst/>
        </p:spPr>
        <p:txBody>
          <a:bodyPr wrap="square">
            <a:spAutoFit/>
          </a:bodyPr>
          <a:lstStyle/>
          <a:p>
            <a:pPr algn="just">
              <a:lnSpc>
                <a:spcPct val="110000"/>
              </a:lnSpc>
              <a:spcBef>
                <a:spcPct val="50000"/>
              </a:spcBef>
            </a:pPr>
            <a:r>
              <a:rPr lang="pt-BR" sz="2000" dirty="0" smtClean="0">
                <a:solidFill>
                  <a:srgbClr val="000000"/>
                </a:solidFill>
                <a:latin typeface="+mn-lt"/>
              </a:rPr>
              <a:t>O modelo piramidal e a  Atenção </a:t>
            </a:r>
            <a:r>
              <a:rPr lang="pt-BR" sz="2000" dirty="0">
                <a:solidFill>
                  <a:srgbClr val="000000"/>
                </a:solidFill>
                <a:latin typeface="+mn-lt"/>
              </a:rPr>
              <a:t>Primária em Saúde (APS</a:t>
            </a:r>
            <a:r>
              <a:rPr lang="pt-BR" sz="2000" dirty="0" smtClean="0">
                <a:solidFill>
                  <a:srgbClr val="000000"/>
                </a:solidFill>
                <a:latin typeface="+mn-lt"/>
              </a:rPr>
              <a:t>) </a:t>
            </a:r>
            <a:endParaRPr lang="pt-BR" sz="2000" dirty="0">
              <a:solidFill>
                <a:srgbClr val="000000"/>
              </a:solidFill>
              <a:latin typeface="+mn-lt"/>
            </a:endParaRPr>
          </a:p>
        </p:txBody>
      </p:sp>
      <p:pic>
        <p:nvPicPr>
          <p:cNvPr id="97287" name="Picture 7" descr="Cover"/>
          <p:cNvPicPr>
            <a:picLocks noChangeAspect="1" noChangeArrowheads="1"/>
          </p:cNvPicPr>
          <p:nvPr/>
        </p:nvPicPr>
        <p:blipFill>
          <a:blip r:embed="rId2" cstate="print"/>
          <a:srcRect/>
          <a:stretch>
            <a:fillRect/>
          </a:stretch>
        </p:blipFill>
        <p:spPr bwMode="auto">
          <a:xfrm>
            <a:off x="323528" y="2132856"/>
            <a:ext cx="5667375" cy="4248472"/>
          </a:xfrm>
          <a:prstGeom prst="rect">
            <a:avLst/>
          </a:prstGeom>
          <a:noFill/>
          <a:ln w="9525">
            <a:solidFill>
              <a:srgbClr val="000000"/>
            </a:solidFill>
            <a:miter lim="800000"/>
            <a:headEnd/>
            <a:tailEnd/>
          </a:ln>
        </p:spPr>
      </p:pic>
      <p:sp>
        <p:nvSpPr>
          <p:cNvPr id="97290" name="Rectangle 10"/>
          <p:cNvSpPr>
            <a:spLocks noChangeArrowheads="1"/>
          </p:cNvSpPr>
          <p:nvPr/>
        </p:nvSpPr>
        <p:spPr bwMode="auto">
          <a:xfrm>
            <a:off x="323528" y="1486525"/>
            <a:ext cx="8352928" cy="600164"/>
          </a:xfrm>
          <a:prstGeom prst="rect">
            <a:avLst/>
          </a:prstGeom>
          <a:noFill/>
          <a:ln w="9525">
            <a:noFill/>
            <a:miter lim="800000"/>
            <a:headEnd/>
            <a:tailEnd/>
          </a:ln>
          <a:effectLst/>
        </p:spPr>
        <p:txBody>
          <a:bodyPr wrap="square" tIns="0" anchor="ctr">
            <a:spAutoFit/>
          </a:bodyPr>
          <a:lstStyle/>
          <a:p>
            <a:r>
              <a:rPr lang="en-US" sz="1200" dirty="0">
                <a:solidFill>
                  <a:srgbClr val="000000"/>
                </a:solidFill>
                <a:latin typeface="+mn-lt"/>
              </a:rPr>
              <a:t>Figure 1</a:t>
            </a:r>
            <a:r>
              <a:rPr lang="en-US" sz="1200" b="0" dirty="0">
                <a:solidFill>
                  <a:srgbClr val="000000"/>
                </a:solidFill>
                <a:latin typeface="+mn-lt"/>
              </a:rPr>
              <a:t> . Monthly Prevalence Estimates of Illness in the Community and the Roles of Physicians, Hospitals, and University Medical Centers in the Provision of Medical Care. Data are for persons 16 years of age and older. Reprinted from the 1961 report by White et al [1].</a:t>
            </a:r>
          </a:p>
        </p:txBody>
      </p:sp>
      <p:sp>
        <p:nvSpPr>
          <p:cNvPr id="97291" name="Rectangle 11"/>
          <p:cNvSpPr>
            <a:spLocks noChangeArrowheads="1"/>
          </p:cNvSpPr>
          <p:nvPr/>
        </p:nvSpPr>
        <p:spPr bwMode="auto">
          <a:xfrm>
            <a:off x="6012160" y="4509120"/>
            <a:ext cx="2736304" cy="1384995"/>
          </a:xfrm>
          <a:prstGeom prst="rect">
            <a:avLst/>
          </a:prstGeom>
          <a:noFill/>
          <a:ln w="9525">
            <a:solidFill>
              <a:schemeClr val="tx1"/>
            </a:solidFill>
            <a:miter lim="800000"/>
            <a:headEnd/>
            <a:tailEnd/>
          </a:ln>
          <a:effectLst/>
        </p:spPr>
        <p:txBody>
          <a:bodyPr wrap="square" anchor="ctr">
            <a:spAutoFit/>
          </a:bodyPr>
          <a:lstStyle/>
          <a:p>
            <a:r>
              <a:rPr lang="en-US" sz="1200" dirty="0">
                <a:solidFill>
                  <a:srgbClr val="000000"/>
                </a:solidFill>
                <a:latin typeface="Calibri" pitchFamily="34" charset="0"/>
              </a:rPr>
              <a:t>The Ecology of Medical Care Revisited.</a:t>
            </a:r>
          </a:p>
          <a:p>
            <a:r>
              <a:rPr lang="en-US" sz="1200" b="0" dirty="0">
                <a:solidFill>
                  <a:srgbClr val="000000"/>
                </a:solidFill>
                <a:latin typeface="Calibri" pitchFamily="34" charset="0"/>
              </a:rPr>
              <a:t>Green, Larry; Fryer, George; Yawn, Barbara; Lanier, David; </a:t>
            </a:r>
            <a:r>
              <a:rPr lang="en-US" sz="1200" b="0" dirty="0" err="1">
                <a:solidFill>
                  <a:srgbClr val="000000"/>
                </a:solidFill>
                <a:latin typeface="Calibri" pitchFamily="34" charset="0"/>
              </a:rPr>
              <a:t>Dovey</a:t>
            </a:r>
            <a:r>
              <a:rPr lang="en-US" sz="1200" b="0" dirty="0">
                <a:solidFill>
                  <a:srgbClr val="000000"/>
                </a:solidFill>
                <a:latin typeface="Calibri" pitchFamily="34" charset="0"/>
              </a:rPr>
              <a:t>, Susan</a:t>
            </a:r>
          </a:p>
          <a:p>
            <a:endParaRPr lang="en-US" sz="1200" b="0" dirty="0">
              <a:solidFill>
                <a:srgbClr val="000000"/>
              </a:solidFill>
              <a:latin typeface="Calibri" pitchFamily="34" charset="0"/>
            </a:endParaRPr>
          </a:p>
          <a:p>
            <a:r>
              <a:rPr lang="en-US" sz="1200" b="0" dirty="0">
                <a:solidFill>
                  <a:srgbClr val="000000"/>
                </a:solidFill>
                <a:latin typeface="Calibri" pitchFamily="34" charset="0"/>
              </a:rPr>
              <a:t>New England Journal of Medicine. 344(26):2021-2025, June 28, 2001.</a:t>
            </a:r>
          </a:p>
          <a:p>
            <a:endParaRPr lang="en-US" sz="1200" b="0" dirty="0">
              <a:solidFill>
                <a:srgbClr val="000000"/>
              </a:solidFill>
              <a:latin typeface="Calibri" pitchFamily="34" charset="0"/>
            </a:endParaRPr>
          </a:p>
        </p:txBody>
      </p:sp>
      <p:sp>
        <p:nvSpPr>
          <p:cNvPr id="97292" name="Rectangle 12"/>
          <p:cNvSpPr>
            <a:spLocks noChangeArrowheads="1"/>
          </p:cNvSpPr>
          <p:nvPr/>
        </p:nvSpPr>
        <p:spPr bwMode="auto">
          <a:xfrm>
            <a:off x="7091363" y="6467475"/>
            <a:ext cx="1944687" cy="274638"/>
          </a:xfrm>
          <a:prstGeom prst="rect">
            <a:avLst/>
          </a:prstGeom>
          <a:noFill/>
          <a:ln w="9525">
            <a:noFill/>
            <a:miter lim="800000"/>
            <a:headEnd/>
            <a:tailEnd/>
          </a:ln>
          <a:effectLst/>
        </p:spPr>
        <p:txBody>
          <a:bodyPr>
            <a:spAutoFit/>
          </a:bodyPr>
          <a:lstStyle/>
          <a:p>
            <a:r>
              <a:rPr lang="en-US" sz="1200" b="0">
                <a:solidFill>
                  <a:schemeClr val="bg2"/>
                </a:solidFill>
              </a:rPr>
              <a:t>Green L, et al, 2001</a:t>
            </a:r>
            <a:endParaRPr lang="pt-BR" sz="1200" b="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285">
                                            <p:txEl>
                                              <p:pRg st="0" end="0"/>
                                            </p:txEl>
                                          </p:spTgt>
                                        </p:tgtEl>
                                        <p:attrNameLst>
                                          <p:attrName>style.visibility</p:attrName>
                                        </p:attrNameLst>
                                      </p:cBhvr>
                                      <p:to>
                                        <p:strVal val="visible"/>
                                      </p:to>
                                    </p:set>
                                    <p:animEffect transition="in" filter="dissolve">
                                      <p:cBhvr>
                                        <p:cTn id="7" dur="500"/>
                                        <p:tgtEl>
                                          <p:spTgt spid="97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755774" y="486427"/>
            <a:ext cx="6984578" cy="566309"/>
          </a:xfrm>
          <a:prstGeom prst="rect">
            <a:avLst/>
          </a:prstGeom>
          <a:noFill/>
          <a:ln w="9525">
            <a:noFill/>
            <a:miter lim="800000"/>
            <a:headEnd type="none" w="sm" len="sm"/>
            <a:tailEnd type="none" w="sm" len="sm"/>
          </a:ln>
          <a:effectLst/>
        </p:spPr>
        <p:txBody>
          <a:bodyPr wrap="square">
            <a:spAutoFit/>
          </a:bodyPr>
          <a:lstStyle/>
          <a:p>
            <a:pPr algn="ctr">
              <a:lnSpc>
                <a:spcPct val="110000"/>
              </a:lnSpc>
              <a:spcBef>
                <a:spcPct val="50000"/>
              </a:spcBef>
            </a:pPr>
            <a:r>
              <a:rPr lang="pt-BR" sz="2800" dirty="0"/>
              <a:t>Atenção Primária em Saúde (APS</a:t>
            </a:r>
            <a:r>
              <a:rPr lang="pt-BR" sz="2800" dirty="0" smtClean="0"/>
              <a:t>)</a:t>
            </a:r>
            <a:r>
              <a:rPr lang="pt-BR" sz="2800" b="0" dirty="0" smtClean="0"/>
              <a:t> </a:t>
            </a:r>
            <a:endParaRPr lang="pt-BR" sz="2800" b="0" dirty="0"/>
          </a:p>
        </p:txBody>
      </p:sp>
      <p:sp>
        <p:nvSpPr>
          <p:cNvPr id="108550" name="Rectangle 6"/>
          <p:cNvSpPr>
            <a:spLocks noChangeArrowheads="1"/>
          </p:cNvSpPr>
          <p:nvPr/>
        </p:nvSpPr>
        <p:spPr bwMode="auto">
          <a:xfrm>
            <a:off x="6084168" y="4180438"/>
            <a:ext cx="2592288" cy="1938992"/>
          </a:xfrm>
          <a:prstGeom prst="rect">
            <a:avLst/>
          </a:prstGeom>
          <a:noFill/>
          <a:ln w="9525">
            <a:solidFill>
              <a:schemeClr val="tx1"/>
            </a:solidFill>
            <a:miter lim="800000"/>
            <a:headEnd/>
            <a:tailEnd/>
          </a:ln>
          <a:effectLst/>
        </p:spPr>
        <p:txBody>
          <a:bodyPr wrap="square" anchor="ctr">
            <a:spAutoFit/>
          </a:bodyPr>
          <a:lstStyle/>
          <a:p>
            <a:r>
              <a:rPr lang="en-US" sz="1200" dirty="0">
                <a:solidFill>
                  <a:srgbClr val="000000"/>
                </a:solidFill>
                <a:latin typeface="+mn-lt"/>
              </a:rPr>
              <a:t>The Ecology of Medical Care Revisited.</a:t>
            </a:r>
          </a:p>
          <a:p>
            <a:r>
              <a:rPr lang="en-US" sz="1200" b="0" dirty="0">
                <a:solidFill>
                  <a:srgbClr val="000000"/>
                </a:solidFill>
                <a:latin typeface="+mn-lt"/>
              </a:rPr>
              <a:t>Green, Larry; Fryer, George; Yawn, Barbara; Lanier, David; </a:t>
            </a:r>
            <a:r>
              <a:rPr lang="en-US" sz="1200" b="0" dirty="0" err="1">
                <a:solidFill>
                  <a:srgbClr val="000000"/>
                </a:solidFill>
                <a:latin typeface="+mn-lt"/>
              </a:rPr>
              <a:t>Dovey</a:t>
            </a:r>
            <a:r>
              <a:rPr lang="en-US" sz="1200" b="0" dirty="0">
                <a:solidFill>
                  <a:srgbClr val="000000"/>
                </a:solidFill>
                <a:latin typeface="+mn-lt"/>
              </a:rPr>
              <a:t>, Susan</a:t>
            </a:r>
          </a:p>
          <a:p>
            <a:endParaRPr lang="en-US" sz="1200" b="0" dirty="0">
              <a:solidFill>
                <a:srgbClr val="000000"/>
              </a:solidFill>
              <a:latin typeface="+mn-lt"/>
            </a:endParaRPr>
          </a:p>
          <a:p>
            <a:r>
              <a:rPr lang="en-US" sz="1200" b="0" dirty="0">
                <a:solidFill>
                  <a:srgbClr val="000000"/>
                </a:solidFill>
                <a:latin typeface="+mn-lt"/>
              </a:rPr>
              <a:t>New England Journal of Medicine. 344(26):2021-2025, June 28, 2001.</a:t>
            </a:r>
          </a:p>
          <a:p>
            <a:endParaRPr lang="en-US" sz="1200" b="0" dirty="0">
              <a:solidFill>
                <a:srgbClr val="000000"/>
              </a:solidFill>
              <a:latin typeface="+mn-lt"/>
            </a:endParaRPr>
          </a:p>
        </p:txBody>
      </p:sp>
      <p:pic>
        <p:nvPicPr>
          <p:cNvPr id="108551" name="Picture 7" descr="Cover"/>
          <p:cNvPicPr>
            <a:picLocks noChangeAspect="1" noChangeArrowheads="1"/>
          </p:cNvPicPr>
          <p:nvPr/>
        </p:nvPicPr>
        <p:blipFill>
          <a:blip r:embed="rId2" cstate="print"/>
          <a:srcRect/>
          <a:stretch>
            <a:fillRect/>
          </a:stretch>
        </p:blipFill>
        <p:spPr bwMode="auto">
          <a:xfrm>
            <a:off x="395536" y="1700808"/>
            <a:ext cx="5667375" cy="4752528"/>
          </a:xfrm>
          <a:prstGeom prst="rect">
            <a:avLst/>
          </a:prstGeom>
          <a:noFill/>
          <a:ln w="9525">
            <a:solidFill>
              <a:srgbClr val="000000"/>
            </a:solidFill>
            <a:miter lim="800000"/>
            <a:headEnd/>
            <a:tailEnd/>
          </a:ln>
        </p:spPr>
      </p:pic>
      <p:sp>
        <p:nvSpPr>
          <p:cNvPr id="108552" name="Rectangle 8"/>
          <p:cNvSpPr>
            <a:spLocks noChangeArrowheads="1"/>
          </p:cNvSpPr>
          <p:nvPr/>
        </p:nvSpPr>
        <p:spPr bwMode="auto">
          <a:xfrm>
            <a:off x="395536" y="1098902"/>
            <a:ext cx="8280920" cy="600164"/>
          </a:xfrm>
          <a:prstGeom prst="rect">
            <a:avLst/>
          </a:prstGeom>
          <a:noFill/>
          <a:ln w="9525">
            <a:noFill/>
            <a:miter lim="800000"/>
            <a:headEnd/>
            <a:tailEnd/>
          </a:ln>
          <a:effectLst/>
        </p:spPr>
        <p:txBody>
          <a:bodyPr wrap="square" tIns="0" anchor="ctr">
            <a:spAutoFit/>
          </a:bodyPr>
          <a:lstStyle/>
          <a:p>
            <a:r>
              <a:rPr lang="en-US" sz="1200" dirty="0">
                <a:solidFill>
                  <a:srgbClr val="000000"/>
                </a:solidFill>
                <a:latin typeface="+mn-lt"/>
              </a:rPr>
              <a:t>Figure 2</a:t>
            </a:r>
            <a:r>
              <a:rPr lang="en-US" sz="1200" b="0" dirty="0">
                <a:solidFill>
                  <a:srgbClr val="000000"/>
                </a:solidFill>
                <a:latin typeface="+mn-lt"/>
              </a:rPr>
              <a:t> . Results of a Reanalysis of the Monthly Prevalence of Illness in the Community and the Roles of Various Sources of Health Care. Each box represents a subgroup of the largest box, which comprises 1000 persons. Data are for persons of all ages.</a:t>
            </a:r>
          </a:p>
        </p:txBody>
      </p:sp>
      <p:sp>
        <p:nvSpPr>
          <p:cNvPr id="108553" name="Rectangle 9"/>
          <p:cNvSpPr>
            <a:spLocks noChangeArrowheads="1"/>
          </p:cNvSpPr>
          <p:nvPr/>
        </p:nvSpPr>
        <p:spPr bwMode="auto">
          <a:xfrm>
            <a:off x="7091363" y="6467475"/>
            <a:ext cx="1944687" cy="274638"/>
          </a:xfrm>
          <a:prstGeom prst="rect">
            <a:avLst/>
          </a:prstGeom>
          <a:noFill/>
          <a:ln w="9525">
            <a:noFill/>
            <a:miter lim="800000"/>
            <a:headEnd/>
            <a:tailEnd/>
          </a:ln>
          <a:effectLst/>
        </p:spPr>
        <p:txBody>
          <a:bodyPr>
            <a:spAutoFit/>
          </a:bodyPr>
          <a:lstStyle/>
          <a:p>
            <a:r>
              <a:rPr lang="en-US" sz="1200" b="0">
                <a:solidFill>
                  <a:schemeClr val="bg2"/>
                </a:solidFill>
              </a:rPr>
              <a:t>Green L, et al, 2001</a:t>
            </a:r>
            <a:endParaRPr lang="pt-BR" sz="1200" b="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dissolve">
                                      <p:cBhvr>
                                        <p:cTn id="7" dur="500"/>
                                        <p:tgtEl>
                                          <p:spTgt spid="108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2073</TotalTime>
  <Words>1894</Words>
  <Application>Microsoft Office PowerPoint</Application>
  <PresentationFormat>Apresentação na tela (4:3)</PresentationFormat>
  <Paragraphs>274</Paragraphs>
  <Slides>45</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45</vt:i4>
      </vt:variant>
    </vt:vector>
  </HeadingPairs>
  <TitlesOfParts>
    <vt:vector size="52" baseType="lpstr">
      <vt:lpstr>Arial</vt:lpstr>
      <vt:lpstr>Calibri</vt:lpstr>
      <vt:lpstr>Times New Roman</vt:lpstr>
      <vt:lpstr>Verdana</vt:lpstr>
      <vt:lpstr>Wingdings</vt:lpstr>
      <vt:lpstr>Wingdings 2</vt:lpstr>
      <vt:lpstr>Aspecto</vt:lpstr>
      <vt:lpstr>Organização e Administração de Serviços de Saúde Gestão em Saúde</vt:lpstr>
      <vt:lpstr>Apresentação do PowerPoint</vt:lpstr>
      <vt:lpstr>Apresentação do PowerPoint</vt:lpstr>
      <vt:lpstr>Mix público-privado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SENAC - CESSET de Florianópolis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EPIDEMIOLOGIA NA PRÁTICA DOS SERVIÇOS DE SAÚDE</dc:title>
  <dc:creator>Ilse Lisiane Vieira</dc:creator>
  <cp:lastModifiedBy>Altacílio Nunes</cp:lastModifiedBy>
  <cp:revision>145</cp:revision>
  <dcterms:created xsi:type="dcterms:W3CDTF">2005-09-26T23:00:55Z</dcterms:created>
  <dcterms:modified xsi:type="dcterms:W3CDTF">2020-07-31T21:14:39Z</dcterms:modified>
</cp:coreProperties>
</file>