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76" r:id="rId8"/>
    <p:sldId id="273" r:id="rId9"/>
    <p:sldId id="264" r:id="rId10"/>
    <p:sldId id="265" r:id="rId11"/>
    <p:sldId id="266" r:id="rId12"/>
    <p:sldId id="267" r:id="rId13"/>
    <p:sldId id="283" r:id="rId14"/>
    <p:sldId id="278" r:id="rId15"/>
    <p:sldId id="281" r:id="rId16"/>
    <p:sldId id="282" r:id="rId17"/>
    <p:sldId id="284" r:id="rId18"/>
    <p:sldId id="288" r:id="rId19"/>
    <p:sldId id="285" r:id="rId20"/>
    <p:sldId id="286" r:id="rId21"/>
    <p:sldId id="287" r:id="rId22"/>
    <p:sldId id="289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>
      <p:cViewPr varScale="1">
        <p:scale>
          <a:sx n="73" d="100"/>
          <a:sy n="73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4FA01-3FB4-4295-BEBA-A4F733D35E52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isciplinas.usp.br/acessa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88" y="0"/>
            <a:ext cx="1928812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86313"/>
            <a:ext cx="15716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698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7772400" cy="1470025"/>
          </a:xfrm>
        </p:spPr>
        <p:txBody>
          <a:bodyPr>
            <a:no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  <a:b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RAD 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1201-102</a:t>
            </a:r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Noturno </a:t>
            </a: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pt-B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2020</a:t>
            </a:r>
            <a:endParaRPr lang="pt-B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988768"/>
            <a:ext cx="6400800" cy="1752600"/>
          </a:xfrm>
        </p:spPr>
        <p:txBody>
          <a:bodyPr/>
          <a:lstStyle/>
          <a:p>
            <a:r>
              <a:rPr lang="pt-BR" dirty="0"/>
              <a:t>Profa. Dra. Irene </a:t>
            </a:r>
            <a:r>
              <a:rPr lang="pt-BR" dirty="0" err="1"/>
              <a:t>Miura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439858"/>
              </p:ext>
            </p:extLst>
          </p:nvPr>
        </p:nvGraphicFramePr>
        <p:xfrm>
          <a:off x="323528" y="188640"/>
          <a:ext cx="8352929" cy="6239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036">
                  <a:extLst>
                    <a:ext uri="{9D8B030D-6E8A-4147-A177-3AD203B41FA5}">
                      <a16:colId xmlns:a16="http://schemas.microsoft.com/office/drawing/2014/main" val="4147432619"/>
                    </a:ext>
                  </a:extLst>
                </a:gridCol>
                <a:gridCol w="759218">
                  <a:extLst>
                    <a:ext uri="{9D8B030D-6E8A-4147-A177-3AD203B41FA5}">
                      <a16:colId xmlns:a16="http://schemas.microsoft.com/office/drawing/2014/main" val="2626103957"/>
                    </a:ext>
                  </a:extLst>
                </a:gridCol>
                <a:gridCol w="4882109">
                  <a:extLst>
                    <a:ext uri="{9D8B030D-6E8A-4147-A177-3AD203B41FA5}">
                      <a16:colId xmlns:a16="http://schemas.microsoft.com/office/drawing/2014/main" val="3606718935"/>
                    </a:ext>
                  </a:extLst>
                </a:gridCol>
                <a:gridCol w="975044">
                  <a:extLst>
                    <a:ext uri="{9D8B030D-6E8A-4147-A177-3AD203B41FA5}">
                      <a16:colId xmlns:a16="http://schemas.microsoft.com/office/drawing/2014/main" val="2107669596"/>
                    </a:ext>
                  </a:extLst>
                </a:gridCol>
                <a:gridCol w="1410522">
                  <a:extLst>
                    <a:ext uri="{9D8B030D-6E8A-4147-A177-3AD203B41FA5}">
                      <a16:colId xmlns:a16="http://schemas.microsoft.com/office/drawing/2014/main" val="2970077732"/>
                    </a:ext>
                  </a:extLst>
                </a:gridCol>
              </a:tblGrid>
              <a:tr h="1992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23/04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Habilidades Comunicação (o medo de falar em público)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highlight>
                            <a:srgbClr val="00FF00"/>
                          </a:highlight>
                        </a:rPr>
                        <a:t>#</a:t>
                      </a:r>
                      <a:r>
                        <a:rPr lang="pt-BR" sz="2000">
                          <a:effectLst/>
                        </a:rPr>
                        <a:t> Ref.2: Anderson, C. TED TALKS.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# POSTAR RESUMO das págs.55 a 108.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Expositiva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Ref.2: Anderson,C. TED TALKS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38092439"/>
                  </a:ext>
                </a:extLst>
              </a:tr>
              <a:tr h="1707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8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30/04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(game)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Trabalho em equipe/ comunicação – (gaming club)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highlight>
                            <a:srgbClr val="00FF00"/>
                          </a:highlight>
                        </a:rPr>
                        <a:t>#</a:t>
                      </a:r>
                      <a:r>
                        <a:rPr lang="pt-BR" sz="2000">
                          <a:effectLst/>
                        </a:rPr>
                        <a:t> Ref.2: Anderson, C. TED TALKS.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# POSTAR RESUMO das págs.111 a 162.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14802112"/>
                  </a:ext>
                </a:extLst>
              </a:tr>
              <a:tr h="2276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07/05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** - Apresentação Oral (4 duplas) – PESO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Todos avaliam os colegas (formulário online)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716280" algn="l"/>
                        </a:tabLst>
                      </a:pPr>
                      <a:r>
                        <a:rPr lang="pt-BR" sz="2000">
                          <a:effectLst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# Ref.2: Anderson, C. TED TALKS.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# POSTAR RESUMO das págs.165 a 201</a:t>
                      </a:r>
                      <a:r>
                        <a:rPr lang="pt-BR" sz="2000">
                          <a:effectLst/>
                          <a:highlight>
                            <a:srgbClr val="FFFF00"/>
                          </a:highlight>
                        </a:rPr>
                        <a:t>.</a:t>
                      </a:r>
                      <a:endParaRPr lang="pt-BR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pt-BR" sz="2000">
                          <a:effectLst/>
                        </a:rPr>
                        <a:t>	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Tema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(12 min)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Preparar Power point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90280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81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467268"/>
              </p:ext>
            </p:extLst>
          </p:nvPr>
        </p:nvGraphicFramePr>
        <p:xfrm>
          <a:off x="395537" y="620688"/>
          <a:ext cx="8352927" cy="59046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898">
                  <a:extLst>
                    <a:ext uri="{9D8B030D-6E8A-4147-A177-3AD203B41FA5}">
                      <a16:colId xmlns:a16="http://schemas.microsoft.com/office/drawing/2014/main" val="4168406663"/>
                    </a:ext>
                  </a:extLst>
                </a:gridCol>
                <a:gridCol w="712355">
                  <a:extLst>
                    <a:ext uri="{9D8B030D-6E8A-4147-A177-3AD203B41FA5}">
                      <a16:colId xmlns:a16="http://schemas.microsoft.com/office/drawing/2014/main" val="896815610"/>
                    </a:ext>
                  </a:extLst>
                </a:gridCol>
                <a:gridCol w="4882107">
                  <a:extLst>
                    <a:ext uri="{9D8B030D-6E8A-4147-A177-3AD203B41FA5}">
                      <a16:colId xmlns:a16="http://schemas.microsoft.com/office/drawing/2014/main" val="653714357"/>
                    </a:ext>
                  </a:extLst>
                </a:gridCol>
                <a:gridCol w="975045">
                  <a:extLst>
                    <a:ext uri="{9D8B030D-6E8A-4147-A177-3AD203B41FA5}">
                      <a16:colId xmlns:a16="http://schemas.microsoft.com/office/drawing/2014/main" val="1512480090"/>
                    </a:ext>
                  </a:extLst>
                </a:gridCol>
                <a:gridCol w="1410522">
                  <a:extLst>
                    <a:ext uri="{9D8B030D-6E8A-4147-A177-3AD203B41FA5}">
                      <a16:colId xmlns:a16="http://schemas.microsoft.com/office/drawing/2014/main" val="1417465713"/>
                    </a:ext>
                  </a:extLst>
                </a:gridCol>
              </a:tblGrid>
              <a:tr h="1968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14/05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** - Apresentação Oral (4 duplas) – PESO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Todos avaliam os colegas (formulário online)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highlight>
                            <a:srgbClr val="00FF00"/>
                          </a:highlight>
                        </a:rPr>
                        <a:t># </a:t>
                      </a:r>
                      <a:r>
                        <a:rPr lang="pt-BR" sz="2000">
                          <a:effectLst/>
                          <a:highlight>
                            <a:srgbClr val="FFFF00"/>
                          </a:highlight>
                        </a:rPr>
                        <a:t>Ref.3: Gallo, Carmine. TED: falar, convencer, emocionar. RESUMO das págs.53 a 90</a:t>
                      </a:r>
                      <a:r>
                        <a:rPr lang="pt-BR" sz="2000">
                          <a:effectLst/>
                        </a:rPr>
                        <a:t>	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Tema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(12 min)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Preparar Power point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42638095"/>
                  </a:ext>
                </a:extLst>
              </a:tr>
              <a:tr h="1968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11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21/05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** - Apresentação Oral (4 duplas) – PESO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Todos avaliam os colegas (formulário online)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highlight>
                            <a:srgbClr val="00FF00"/>
                          </a:highlight>
                        </a:rPr>
                        <a:t># </a:t>
                      </a:r>
                      <a:r>
                        <a:rPr lang="pt-BR" sz="2000">
                          <a:effectLst/>
                          <a:highlight>
                            <a:srgbClr val="FFFF00"/>
                          </a:highlight>
                        </a:rPr>
                        <a:t>Ref.3: Gallo, Carmine. TED: falar, convencer, emocionar. RESUMO das págs. 91 a 127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Tema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(12 min)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Preparar Power point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683840980"/>
                  </a:ext>
                </a:extLst>
              </a:tr>
              <a:tr h="1968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12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28/05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** - Apresentação Oral (4 duplas) –  PESO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Todos avaliam os colegas (formulário online)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highlight>
                            <a:srgbClr val="00FF00"/>
                          </a:highlight>
                        </a:rPr>
                        <a:t># </a:t>
                      </a:r>
                      <a:r>
                        <a:rPr lang="pt-BR" sz="2000" dirty="0">
                          <a:effectLst/>
                          <a:highlight>
                            <a:srgbClr val="FFFF00"/>
                          </a:highlight>
                        </a:rPr>
                        <a:t>Ref.3: </a:t>
                      </a:r>
                      <a:r>
                        <a:rPr lang="pt-BR" sz="2000" dirty="0" err="1">
                          <a:effectLst/>
                          <a:highlight>
                            <a:srgbClr val="FFFF00"/>
                          </a:highlight>
                        </a:rPr>
                        <a:t>Gallo</a:t>
                      </a:r>
                      <a:r>
                        <a:rPr lang="pt-BR" sz="2000" dirty="0">
                          <a:effectLst/>
                          <a:highlight>
                            <a:srgbClr val="FFFF00"/>
                          </a:highlight>
                        </a:rPr>
                        <a:t>, Carmine. TED: falar, convencer, emocionar. RESUMO das págs.159 a 186.</a:t>
                      </a:r>
                      <a:r>
                        <a:rPr lang="pt-BR" sz="2000" dirty="0">
                          <a:effectLst/>
                        </a:rPr>
                        <a:t> 	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Tema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(12 min)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Preparar Power point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41004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7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322558"/>
              </p:ext>
            </p:extLst>
          </p:nvPr>
        </p:nvGraphicFramePr>
        <p:xfrm>
          <a:off x="467544" y="620688"/>
          <a:ext cx="8208913" cy="5760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872">
                  <a:extLst>
                    <a:ext uri="{9D8B030D-6E8A-4147-A177-3AD203B41FA5}">
                      <a16:colId xmlns:a16="http://schemas.microsoft.com/office/drawing/2014/main" val="130672480"/>
                    </a:ext>
                  </a:extLst>
                </a:gridCol>
                <a:gridCol w="653807">
                  <a:extLst>
                    <a:ext uri="{9D8B030D-6E8A-4147-A177-3AD203B41FA5}">
                      <a16:colId xmlns:a16="http://schemas.microsoft.com/office/drawing/2014/main" val="447983325"/>
                    </a:ext>
                  </a:extLst>
                </a:gridCol>
                <a:gridCol w="4774797">
                  <a:extLst>
                    <a:ext uri="{9D8B030D-6E8A-4147-A177-3AD203B41FA5}">
                      <a16:colId xmlns:a16="http://schemas.microsoft.com/office/drawing/2014/main" val="2392178346"/>
                    </a:ext>
                  </a:extLst>
                </a:gridCol>
                <a:gridCol w="958233">
                  <a:extLst>
                    <a:ext uri="{9D8B030D-6E8A-4147-A177-3AD203B41FA5}">
                      <a16:colId xmlns:a16="http://schemas.microsoft.com/office/drawing/2014/main" val="843558921"/>
                    </a:ext>
                  </a:extLst>
                </a:gridCol>
                <a:gridCol w="1386204">
                  <a:extLst>
                    <a:ext uri="{9D8B030D-6E8A-4147-A177-3AD203B41FA5}">
                      <a16:colId xmlns:a16="http://schemas.microsoft.com/office/drawing/2014/main" val="1536727412"/>
                    </a:ext>
                  </a:extLst>
                </a:gridCol>
              </a:tblGrid>
              <a:tr h="138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13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04/06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(*)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** - Apresentação Oral (4 duplas) – PESO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- Todos avaliam os colegas (formulário online)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Tema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(12 min)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Preparar Power point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80879581"/>
                  </a:ext>
                </a:extLst>
              </a:tr>
              <a:tr h="1646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14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18/06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PROVA (TEÓRICA)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11425" algn="l"/>
                        </a:tabLst>
                      </a:pPr>
                      <a:r>
                        <a:rPr lang="pt-BR" sz="1800">
                          <a:effectLst/>
                        </a:rPr>
                        <a:t>	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highlight>
                            <a:srgbClr val="FFFF00"/>
                          </a:highlight>
                        </a:rPr>
                        <a:t>PRAZO FINAL P/ ENTREGAR A TABULAÇÃO DA SUA AVALIAÇÃO.</a:t>
                      </a:r>
                      <a:endParaRPr lang="pt-BR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PESO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Todos os capítulos.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34321513"/>
                  </a:ext>
                </a:extLst>
              </a:tr>
              <a:tr h="1936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15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25/06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Acerto de Programa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800">
                          <a:effectLst/>
                          <a:highlight>
                            <a:srgbClr val="FFFF00"/>
                          </a:highlight>
                        </a:rPr>
                        <a:t>11 </a:t>
                      </a:r>
                      <a:r>
                        <a:rPr lang="pt-BR" sz="1800">
                          <a:effectLst/>
                        </a:rPr>
                        <a:t>resumos de capítulos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800">
                          <a:effectLst/>
                        </a:rPr>
                        <a:t>5 exercícios (em sala de aula)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800">
                          <a:effectLst/>
                        </a:rPr>
                        <a:t>Apresentação individual/ tabulação (30 alunos)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Seminários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38668877"/>
                  </a:ext>
                </a:extLst>
              </a:tr>
              <a:tr h="402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03/07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NOTAS FINAIS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182074818"/>
                  </a:ext>
                </a:extLst>
              </a:tr>
              <a:tr h="387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712608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66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124744"/>
            <a:ext cx="9145016" cy="5328592"/>
          </a:xfrm>
        </p:spPr>
        <p:txBody>
          <a:bodyPr>
            <a:normAutofit fontScale="92500"/>
          </a:bodyPr>
          <a:lstStyle/>
          <a:p>
            <a:endParaRPr lang="pt-BR" sz="2000" dirty="0"/>
          </a:p>
          <a:p>
            <a:r>
              <a:rPr lang="pt-BR" sz="3000" b="1" dirty="0">
                <a:solidFill>
                  <a:srgbClr val="FF0000"/>
                </a:solidFill>
              </a:rPr>
              <a:t>APRESENTAÇÃO ORAL (HABILIDADES DE COMUNICAÇÃO)</a:t>
            </a:r>
          </a:p>
          <a:p>
            <a:pPr marL="0" indent="0">
              <a:buNone/>
            </a:pPr>
            <a:endParaRPr lang="pt-BR" sz="2200" dirty="0"/>
          </a:p>
          <a:p>
            <a:pPr lvl="1"/>
            <a:r>
              <a:rPr lang="pt-BR" dirty="0"/>
              <a:t>Cada </a:t>
            </a:r>
            <a:r>
              <a:rPr lang="pt-BR" dirty="0" smtClean="0"/>
              <a:t>dupla </a:t>
            </a:r>
            <a:r>
              <a:rPr lang="pt-BR" dirty="0"/>
              <a:t>deverá </a:t>
            </a:r>
            <a:r>
              <a:rPr lang="pt-BR" b="1" dirty="0"/>
              <a:t>escolher 1 tema</a:t>
            </a:r>
            <a:r>
              <a:rPr lang="pt-BR" dirty="0"/>
              <a:t> para a apresentação oral.</a:t>
            </a:r>
          </a:p>
          <a:p>
            <a:pPr lvl="1"/>
            <a:r>
              <a:rPr lang="pt-BR" dirty="0"/>
              <a:t>Apresentação oral: no </a:t>
            </a:r>
            <a:r>
              <a:rPr lang="pt-BR" dirty="0">
                <a:solidFill>
                  <a:srgbClr val="FF0000"/>
                </a:solidFill>
              </a:rPr>
              <a:t>máximo 12 minutos</a:t>
            </a:r>
            <a:r>
              <a:rPr lang="pt-BR" dirty="0"/>
              <a:t>. </a:t>
            </a:r>
            <a:endParaRPr lang="pt-BR" dirty="0" smtClean="0"/>
          </a:p>
          <a:p>
            <a:pPr lvl="1"/>
            <a:endParaRPr lang="pt-BR" dirty="0"/>
          </a:p>
          <a:p>
            <a:pPr lvl="1"/>
            <a:r>
              <a:rPr lang="pt-BR" dirty="0"/>
              <a:t>Propósito da apresentação oral é treinar a capacidade de apresentação (comunicação) em público e também a capacidade </a:t>
            </a:r>
            <a:r>
              <a:rPr lang="pt-BR" dirty="0" smtClean="0"/>
              <a:t>argumentativa. </a:t>
            </a:r>
          </a:p>
          <a:p>
            <a:pPr lvl="1"/>
            <a:r>
              <a:rPr lang="pt-BR" dirty="0" smtClean="0"/>
              <a:t>O </a:t>
            </a:r>
            <a:r>
              <a:rPr lang="pt-BR" dirty="0"/>
              <a:t>aluno deve apresentar o seu ponto de vista e os argumentos em relação ao assunto que escolher.</a:t>
            </a:r>
          </a:p>
          <a:p>
            <a:pPr marL="457200" lvl="1" indent="0">
              <a:buNone/>
            </a:pPr>
            <a:r>
              <a:rPr lang="pt-BR" dirty="0"/>
              <a:t> 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396259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886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b="1" dirty="0">
                <a:solidFill>
                  <a:srgbClr val="FF0000"/>
                </a:solidFill>
              </a:rPr>
              <a:t>IMPORTANTE:</a:t>
            </a: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lvl="1"/>
            <a:r>
              <a:rPr lang="pt-BR" sz="3400" dirty="0"/>
              <a:t>Será realizado um sorteio para estabelecer a ordem das apresentações. </a:t>
            </a:r>
          </a:p>
          <a:p>
            <a:pPr marL="400050" lvl="1" indent="0">
              <a:buNone/>
            </a:pPr>
            <a:r>
              <a:rPr lang="pt-BR" sz="3400" dirty="0"/>
              <a:t> </a:t>
            </a:r>
            <a:endParaRPr lang="pt-BR" sz="2600" dirty="0"/>
          </a:p>
          <a:p>
            <a:pPr lvl="1"/>
            <a:r>
              <a:rPr lang="pt-BR" sz="3400" dirty="0">
                <a:solidFill>
                  <a:srgbClr val="FF0000"/>
                </a:solidFill>
              </a:rPr>
              <a:t>O aluno que não estiver presente na data prevista para apresentação, terá a </a:t>
            </a:r>
            <a:r>
              <a:rPr lang="pt-BR" sz="3400" b="1" dirty="0">
                <a:solidFill>
                  <a:srgbClr val="FF0000"/>
                </a:solidFill>
              </a:rPr>
              <a:t>sua nota reduzida em 50%.</a:t>
            </a:r>
            <a:endParaRPr lang="pt-BR" sz="3400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pt-BR" sz="3400" dirty="0"/>
              <a:t> </a:t>
            </a:r>
            <a:endParaRPr lang="pt-BR" sz="2600" dirty="0"/>
          </a:p>
          <a:p>
            <a:pPr lvl="1"/>
            <a:r>
              <a:rPr lang="pt-BR" sz="3400" dirty="0"/>
              <a:t>No dia de sua apresentação chegue mais cedo, INSTALE o seu arquivo no computador, TESTE para ver se o arquivo está abrindo. </a:t>
            </a:r>
            <a:endParaRPr lang="pt-BR" sz="3400" dirty="0" smtClean="0"/>
          </a:p>
          <a:p>
            <a:pPr lvl="1"/>
            <a:endParaRPr lang="pt-BR" sz="3400" dirty="0"/>
          </a:p>
          <a:p>
            <a:pPr lvl="1"/>
            <a:r>
              <a:rPr lang="pt-BR" sz="3400" dirty="0" smtClean="0"/>
              <a:t>NAO </a:t>
            </a:r>
            <a:r>
              <a:rPr lang="pt-BR" sz="3400" dirty="0"/>
              <a:t>SE ATRASE! </a:t>
            </a:r>
            <a:r>
              <a:rPr lang="pt-BR" sz="3400" b="1" dirty="0">
                <a:solidFill>
                  <a:srgbClr val="FF0000"/>
                </a:solidFill>
              </a:rPr>
              <a:t>Atrasos acarretam DESCONTOS na sua nota.</a:t>
            </a:r>
          </a:p>
          <a:p>
            <a:pPr marL="400050" lvl="1" indent="0">
              <a:buNone/>
            </a:pPr>
            <a:r>
              <a:rPr lang="pt-BR" sz="3400" b="1" dirty="0"/>
              <a:t> </a:t>
            </a:r>
            <a:endParaRPr lang="pt-BR" sz="2600" dirty="0"/>
          </a:p>
          <a:p>
            <a:pPr lvl="1"/>
            <a:r>
              <a:rPr lang="pt-BR" sz="3400" b="1" dirty="0">
                <a:solidFill>
                  <a:srgbClr val="FF0000"/>
                </a:solidFill>
              </a:rPr>
              <a:t>ENTREGAR até o dia 18/06</a:t>
            </a:r>
            <a:r>
              <a:rPr lang="pt-BR" sz="3400" b="1" dirty="0"/>
              <a:t>:</a:t>
            </a:r>
            <a:endParaRPr lang="pt-BR" sz="3400" dirty="0"/>
          </a:p>
          <a:p>
            <a:pPr lvl="2"/>
            <a:r>
              <a:rPr lang="pt-BR" sz="3000" dirty="0" smtClean="0"/>
              <a:t>Tabulação impressa da </a:t>
            </a:r>
            <a:r>
              <a:rPr lang="pt-BR" sz="3000" dirty="0"/>
              <a:t>sua apresentação (baseada nas avaliações dos colegas)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8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DF02FA-7B53-4D55-B3A0-54AA863F5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0648"/>
            <a:ext cx="8352928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Apresentação dos Grupos </a:t>
            </a: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(10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minutos X</a:t>
            </a:r>
            <a:r>
              <a:rPr lang="pt-B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grupo</a:t>
            </a:r>
            <a:r>
              <a:rPr lang="pt-B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</a:p>
          <a:p>
            <a:pPr marL="457200" lvl="1" indent="0" algn="ctr">
              <a:buNone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16 Março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t-BR" sz="1100" dirty="0"/>
          </a:p>
          <a:p>
            <a:pPr marL="0" indent="0">
              <a:buNone/>
            </a:pPr>
            <a:endParaRPr lang="pt-BR" sz="1100" dirty="0"/>
          </a:p>
          <a:p>
            <a:r>
              <a:rPr lang="pt-BR" sz="1800" b="1" dirty="0"/>
              <a:t>GRUPO 01: </a:t>
            </a:r>
          </a:p>
          <a:p>
            <a:endParaRPr lang="pt-BR" sz="1800" dirty="0"/>
          </a:p>
          <a:p>
            <a:r>
              <a:rPr lang="pt-BR" sz="1800" b="1" dirty="0"/>
              <a:t>GRUPO 02:</a:t>
            </a:r>
          </a:p>
          <a:p>
            <a:endParaRPr lang="pt-BR" sz="1800" dirty="0"/>
          </a:p>
          <a:p>
            <a:r>
              <a:rPr lang="pt-BR" sz="1800" b="1" dirty="0"/>
              <a:t>GRUPO 03:</a:t>
            </a:r>
          </a:p>
          <a:p>
            <a:endParaRPr lang="pt-BR" sz="1800" dirty="0"/>
          </a:p>
          <a:p>
            <a:r>
              <a:rPr lang="pt-BR" sz="1800" b="1" dirty="0"/>
              <a:t>GRUPO 04:</a:t>
            </a:r>
          </a:p>
          <a:p>
            <a:endParaRPr lang="pt-BR" sz="1800" dirty="0"/>
          </a:p>
          <a:p>
            <a:r>
              <a:rPr lang="pt-BR" sz="1800" b="1" dirty="0"/>
              <a:t>GRUPO 05:</a:t>
            </a:r>
          </a:p>
          <a:p>
            <a:endParaRPr lang="pt-BR" sz="1800" b="1" dirty="0"/>
          </a:p>
          <a:p>
            <a:r>
              <a:rPr lang="pt-BR" sz="1800" b="1" dirty="0"/>
              <a:t>GRUPO 06: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8985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892480" cy="652534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rgbClr val="FF0000"/>
                </a:solidFill>
              </a:rPr>
              <a:t>PROCESSOS DE CONHECIMENTO</a:t>
            </a:r>
            <a:endParaRPr lang="pt-B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b="1" dirty="0">
                <a:solidFill>
                  <a:srgbClr val="FF0000"/>
                </a:solidFill>
              </a:rPr>
              <a:t>A ANÁLISE DAS EMOÇÕES/SENTIMENTOS COMO FORMA DE ACOLHIMENTO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pt-BR" sz="2100" dirty="0"/>
          </a:p>
          <a:p>
            <a:r>
              <a:rPr lang="pt-BR" dirty="0" smtClean="0"/>
              <a:t>Os </a:t>
            </a:r>
            <a:r>
              <a:rPr lang="pt-BR" dirty="0"/>
              <a:t>membros dos </a:t>
            </a:r>
            <a:r>
              <a:rPr lang="pt-BR" dirty="0" smtClean="0"/>
              <a:t>grupos </a:t>
            </a:r>
            <a:r>
              <a:rPr lang="pt-BR" dirty="0"/>
              <a:t>deverão </a:t>
            </a:r>
            <a:r>
              <a:rPr lang="pt-BR" dirty="0" smtClean="0"/>
              <a:t>escolher:</a:t>
            </a:r>
          </a:p>
          <a:p>
            <a:pPr lvl="1"/>
            <a:r>
              <a:rPr lang="pt-BR" dirty="0" smtClean="0"/>
              <a:t>Um sentimento/emoção </a:t>
            </a:r>
            <a:r>
              <a:rPr lang="pt-BR" dirty="0"/>
              <a:t>e descrevê-lo (representa-lo) a partir dos pontos abaixo citados. </a:t>
            </a:r>
            <a:endParaRPr lang="pt-BR" dirty="0" smtClean="0"/>
          </a:p>
          <a:p>
            <a:pPr marL="0" indent="0">
              <a:buNone/>
            </a:pPr>
            <a:endParaRPr lang="pt-BR" sz="2100" dirty="0"/>
          </a:p>
          <a:p>
            <a:r>
              <a:rPr lang="pt-BR" dirty="0" smtClean="0"/>
              <a:t>O </a:t>
            </a:r>
            <a:r>
              <a:rPr lang="pt-BR" dirty="0"/>
              <a:t>sentimento/emoção </a:t>
            </a:r>
            <a:r>
              <a:rPr lang="pt-BR" dirty="0" smtClean="0"/>
              <a:t>deve ser descrito/representado.</a:t>
            </a:r>
          </a:p>
          <a:p>
            <a:r>
              <a:rPr lang="pt-BR" dirty="0" smtClean="0"/>
              <a:t>O </a:t>
            </a:r>
            <a:r>
              <a:rPr lang="pt-BR" dirty="0"/>
              <a:t>nome ou a palavra que representa o </a:t>
            </a:r>
            <a:r>
              <a:rPr lang="pt-BR" dirty="0" smtClean="0"/>
              <a:t>sentimento </a:t>
            </a:r>
            <a:r>
              <a:rPr lang="pt-BR" dirty="0"/>
              <a:t>não deverá ser </a:t>
            </a:r>
            <a:r>
              <a:rPr lang="pt-BR" dirty="0" smtClean="0"/>
              <a:t>citado </a:t>
            </a:r>
            <a:r>
              <a:rPr lang="pt-BR" dirty="0"/>
              <a:t>no início da apresentação. No entanto, o grupo poderá:</a:t>
            </a:r>
          </a:p>
          <a:p>
            <a:pPr marL="857250" lvl="1" indent="-457200">
              <a:buFontTx/>
              <a:buChar char="-"/>
            </a:pPr>
            <a:r>
              <a:rPr lang="pt-BR" sz="3200" dirty="0" smtClean="0"/>
              <a:t>Revelar </a:t>
            </a:r>
            <a:r>
              <a:rPr lang="pt-BR" sz="3200" dirty="0"/>
              <a:t>o sentimento/emoção ao final da </a:t>
            </a:r>
            <a:r>
              <a:rPr lang="pt-BR" sz="3200" dirty="0" smtClean="0"/>
              <a:t>apresentação.</a:t>
            </a:r>
          </a:p>
          <a:p>
            <a:pPr marL="857250" lvl="1" indent="-457200">
              <a:buFontTx/>
              <a:buChar char="-"/>
            </a:pPr>
            <a:r>
              <a:rPr lang="pt-BR" sz="3200" dirty="0" smtClean="0"/>
              <a:t>Estimular </a:t>
            </a:r>
            <a:r>
              <a:rPr lang="pt-BR" sz="3200" dirty="0"/>
              <a:t>os colegas a descobrirem qual sentimento/emoção estão sendo representados</a:t>
            </a:r>
            <a:r>
              <a:rPr lang="pt-BR" dirty="0" smtClean="0"/>
              <a:t>.</a:t>
            </a:r>
          </a:p>
          <a:p>
            <a:pPr marL="400050" lvl="1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07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6192688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Os quatro pontos a seguir são uma linha-mestra quanto à descrição do sentimento/emoção escolhido. </a:t>
            </a:r>
          </a:p>
          <a:p>
            <a:pPr marL="0" indent="0">
              <a:buNone/>
            </a:pPr>
            <a:endParaRPr lang="pt-BR" sz="2100" dirty="0"/>
          </a:p>
          <a:p>
            <a:pPr lvl="0"/>
            <a:r>
              <a:rPr lang="pt-BR" b="1" dirty="0">
                <a:solidFill>
                  <a:srgbClr val="FF0000"/>
                </a:solidFill>
              </a:rPr>
              <a:t>1. Não dê nome, dê forma. 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sz="3200" dirty="0"/>
              <a:t>A primeira tarefa a ser realizada é a de dar forma ao sentimento/emoção.</a:t>
            </a:r>
          </a:p>
          <a:p>
            <a:pPr lvl="1"/>
            <a:r>
              <a:rPr lang="pt-BR" sz="3200" dirty="0"/>
              <a:t>Como se parece? É escuro, é claro? É vibrante? </a:t>
            </a:r>
          </a:p>
          <a:p>
            <a:pPr lvl="1"/>
            <a:r>
              <a:rPr lang="pt-BR" sz="3200" dirty="0"/>
              <a:t>A arte em si é uma pura expressão das emoções do artista colocadas em um meio, podendo ser a pintura, a fotografia, o vídeo, a dança, a escultura, o teatro etc</a:t>
            </a:r>
            <a:r>
              <a:rPr lang="pt-BR" sz="3200" dirty="0" smtClean="0"/>
              <a:t>.</a:t>
            </a:r>
          </a:p>
          <a:p>
            <a:pPr lvl="1"/>
            <a:r>
              <a:rPr lang="pt-BR" sz="3200" dirty="0"/>
              <a:t>Vocês devem selecionar imagens (podendo ser obras de arte, fotografias, uma apresentação teatral ou dança ou qualquer forma visual que seja capaz de definir os sentimentos/emoções presentes no grupo).</a:t>
            </a:r>
          </a:p>
          <a:p>
            <a:pPr lvl="1"/>
            <a:endParaRPr lang="pt-BR" sz="3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90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0"/>
            <a:r>
              <a:rPr lang="pt-BR" b="1" dirty="0" smtClean="0">
                <a:solidFill>
                  <a:srgbClr val="FF0000"/>
                </a:solidFill>
              </a:rPr>
              <a:t>2. Qual </a:t>
            </a:r>
            <a:r>
              <a:rPr lang="pt-BR" b="1" dirty="0">
                <a:solidFill>
                  <a:srgbClr val="FF0000"/>
                </a:solidFill>
              </a:rPr>
              <a:t>é o seu som? 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Nesta etapa, devem escolher qual o som que esse sentimento evoca. </a:t>
            </a:r>
          </a:p>
          <a:p>
            <a:pPr lvl="1"/>
            <a:r>
              <a:rPr lang="pt-BR" dirty="0"/>
              <a:t>Se eu pudesse ouvir o que sinto, como soaria? </a:t>
            </a:r>
          </a:p>
          <a:p>
            <a:pPr lvl="1"/>
            <a:r>
              <a:rPr lang="pt-BR" dirty="0"/>
              <a:t>Na escolha do som: poderão escolher uma música, um efeito sonoro ou qualquer item que for de sua preferência para transmitir os sentimentos/emoções presentes no grupo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  <a:p>
            <a:pPr lvl="0"/>
            <a:r>
              <a:rPr lang="pt-BR" b="1" dirty="0" smtClean="0">
                <a:solidFill>
                  <a:srgbClr val="FF0000"/>
                </a:solidFill>
              </a:rPr>
              <a:t>3. Textura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Demonstrar qual a textura que teria se você tocasse nesse sentimento.</a:t>
            </a:r>
          </a:p>
          <a:p>
            <a:pPr lvl="1"/>
            <a:r>
              <a:rPr lang="pt-BR" dirty="0"/>
              <a:t>Este sentimento/emoção seria: Áspero? Macio? Viscoso? </a:t>
            </a:r>
            <a:endParaRPr lang="pt-BR" dirty="0" smtClean="0"/>
          </a:p>
          <a:p>
            <a:pPr lvl="1"/>
            <a:r>
              <a:rPr lang="pt-BR" dirty="0" smtClean="0"/>
              <a:t>O grupo poderá </a:t>
            </a:r>
            <a:r>
              <a:rPr lang="pt-BR" dirty="0"/>
              <a:t>levar o material que identifique a </a:t>
            </a:r>
            <a:r>
              <a:rPr lang="pt-BR" dirty="0" smtClean="0"/>
              <a:t>textura.</a:t>
            </a:r>
          </a:p>
          <a:p>
            <a:pPr lvl="1"/>
            <a:r>
              <a:rPr lang="pt-BR" dirty="0" smtClean="0"/>
              <a:t>Uma </a:t>
            </a:r>
            <a:r>
              <a:rPr lang="pt-BR" dirty="0"/>
              <a:t>boa imagem pode ser suficiente para transpassar a mensagem, no entanto, quanto mais órgãos dos sentidos você mobilizar, melhor a compreensão da mensagem. </a:t>
            </a:r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4832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659829"/>
            <a:ext cx="8748464" cy="5505475"/>
          </a:xfrm>
        </p:spPr>
        <p:txBody>
          <a:bodyPr>
            <a:normAutofit/>
          </a:bodyPr>
          <a:lstStyle/>
          <a:p>
            <a:pPr lvl="0"/>
            <a:r>
              <a:rPr lang="pt-BR" b="1" dirty="0" smtClean="0">
                <a:solidFill>
                  <a:srgbClr val="FF0000"/>
                </a:solidFill>
              </a:rPr>
              <a:t>4. Sabor 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Se ele fosse comestível, seria doce? Amargo? Azedo? </a:t>
            </a:r>
          </a:p>
          <a:p>
            <a:pPr lvl="1"/>
            <a:r>
              <a:rPr lang="pt-BR" dirty="0" smtClean="0"/>
              <a:t>O grupo poderá </a:t>
            </a:r>
            <a:r>
              <a:rPr lang="pt-BR" dirty="0"/>
              <a:t>levar o material que identifique o sabor. </a:t>
            </a:r>
            <a:endParaRPr lang="pt-BR" dirty="0" smtClean="0"/>
          </a:p>
          <a:p>
            <a:pPr lvl="1"/>
            <a:r>
              <a:rPr lang="pt-BR" dirty="0" smtClean="0"/>
              <a:t>Uma </a:t>
            </a:r>
            <a:r>
              <a:rPr lang="pt-BR" dirty="0"/>
              <a:t>boa imagem pode ser suficiente para transpassar a mensagem, no entanto, quanto mais órgãos dos sentidos você mobilizar, melhor a compreensão da mensagem.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873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RAD 1201/ </a:t>
            </a:r>
            <a:r>
              <a:rPr lang="pt-BR" dirty="0" smtClean="0"/>
              <a:t>102 </a:t>
            </a:r>
            <a:r>
              <a:rPr lang="pt-BR" dirty="0"/>
              <a:t>– 2 créditos (15 aulas)</a:t>
            </a:r>
          </a:p>
          <a:p>
            <a:r>
              <a:rPr lang="pt-BR" dirty="0"/>
              <a:t>Objetivo:</a:t>
            </a:r>
          </a:p>
          <a:p>
            <a:pPr lvl="1"/>
            <a:r>
              <a:rPr lang="pt-BR" dirty="0"/>
              <a:t>Desenvolver as habilidades de comunicação oral </a:t>
            </a:r>
          </a:p>
          <a:p>
            <a:pPr lvl="2"/>
            <a:r>
              <a:rPr lang="pt-BR" dirty="0"/>
              <a:t>Atender as necessidades de comunicação e expressão da dinâmica organizacional.</a:t>
            </a:r>
            <a:endParaRPr lang="pt-BR" sz="1200" dirty="0"/>
          </a:p>
          <a:p>
            <a:pPr lvl="1"/>
            <a:r>
              <a:rPr lang="pt-BR" dirty="0"/>
              <a:t>Compreender os fundamentos do comportamento em grupo</a:t>
            </a:r>
          </a:p>
          <a:p>
            <a:pPr lvl="2"/>
            <a:r>
              <a:rPr lang="pt-BR" dirty="0"/>
              <a:t>Desenvolver habilidades para trabalho em grupo e tomada de decisões.</a:t>
            </a:r>
          </a:p>
          <a:p>
            <a:pPr lvl="2"/>
            <a:r>
              <a:rPr lang="pt-BR" dirty="0"/>
              <a:t>Conscientização das diferenças individuais e suas implicações na forma de atuação em grupo.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5083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1" y="476672"/>
            <a:ext cx="8784977" cy="5976664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OBSERVAÇÕES E </a:t>
            </a:r>
            <a:r>
              <a:rPr lang="pt-BR" b="1" dirty="0" smtClean="0">
                <a:solidFill>
                  <a:srgbClr val="FF0000"/>
                </a:solidFill>
              </a:rPr>
              <a:t>ESCLARECIMENTOS</a:t>
            </a:r>
          </a:p>
          <a:p>
            <a:endParaRPr lang="pt-BR" dirty="0"/>
          </a:p>
          <a:p>
            <a:r>
              <a:rPr lang="pt-BR" dirty="0"/>
              <a:t>O grupo deve escolher um sentimento/emoção para representar os membros do grupo. </a:t>
            </a:r>
            <a:endParaRPr lang="pt-BR" dirty="0" smtClean="0"/>
          </a:p>
          <a:p>
            <a:r>
              <a:rPr lang="pt-BR" dirty="0" smtClean="0"/>
              <a:t>Caso </a:t>
            </a:r>
            <a:r>
              <a:rPr lang="pt-BR" dirty="0"/>
              <a:t>haja discordância na escolha de UM sentimento/emoção, o grupo </a:t>
            </a:r>
            <a:r>
              <a:rPr lang="pt-BR" b="1" dirty="0" smtClean="0"/>
              <a:t>poderá:</a:t>
            </a:r>
          </a:p>
          <a:p>
            <a:pPr lvl="1"/>
            <a:r>
              <a:rPr lang="pt-BR" b="1" dirty="0" smtClean="0"/>
              <a:t>Utilizar </a:t>
            </a:r>
            <a:r>
              <a:rPr lang="pt-BR" b="1" dirty="0"/>
              <a:t>mais de um sentimento/emoção</a:t>
            </a:r>
            <a:r>
              <a:rPr lang="pt-BR" dirty="0"/>
              <a:t> para o desenvolvimento da apresentação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Para a melhor imersão no tema, utilizar as 4 </a:t>
            </a:r>
            <a:r>
              <a:rPr lang="pt-BR" dirty="0" smtClean="0"/>
              <a:t>formas </a:t>
            </a:r>
            <a:r>
              <a:rPr lang="pt-BR" dirty="0"/>
              <a:t>para a expressão do sentimento/emoção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Caso o grupo queira incluir novas formas de imersão e expressão do sentimento/emoção, está totalmente livre para apresenta-la.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30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192688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PROPOSTA DE AÇÃO</a:t>
            </a:r>
            <a:r>
              <a:rPr lang="pt-BR" b="1" dirty="0" smtClean="0">
                <a:solidFill>
                  <a:srgbClr val="FF0000"/>
                </a:solidFill>
              </a:rPr>
              <a:t>:</a:t>
            </a:r>
          </a:p>
          <a:p>
            <a:endParaRPr lang="pt-BR" dirty="0"/>
          </a:p>
          <a:p>
            <a:r>
              <a:rPr lang="pt-BR" dirty="0"/>
              <a:t>Utilizar como base os pensamentos e como vocês se sentem neste momento, como calouros. O grupo deverá:</a:t>
            </a:r>
          </a:p>
          <a:p>
            <a:pPr lvl="1"/>
            <a:r>
              <a:rPr lang="pt-BR" dirty="0" smtClean="0"/>
              <a:t>Elaborar </a:t>
            </a:r>
            <a:r>
              <a:rPr lang="pt-BR" dirty="0"/>
              <a:t>uma proposta de acolhimento (recepção) aos ingressantes.</a:t>
            </a:r>
          </a:p>
          <a:p>
            <a:pPr lvl="1"/>
            <a:r>
              <a:rPr lang="pt-BR" dirty="0" smtClean="0"/>
              <a:t>Descrever </a:t>
            </a:r>
            <a:r>
              <a:rPr lang="pt-BR" dirty="0"/>
              <a:t>qual(s) atividade(s) podem ser desenvolvidas/fornecidas pela instituição para melhorar o programa de acolhimento aos alunos ingressantes.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objetivo é ajudar os ingressantes (calouros) a se sentirem mais acolhidos na vida acadêmica da FEA-RP e na adaptação à nova etapa de vida em Ribeirão Preto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err="1"/>
              <a:t>Obs</a:t>
            </a:r>
            <a:r>
              <a:rPr lang="pt-BR" dirty="0"/>
              <a:t>: Estas ações/atividades poderão ser coordenadas pelos alunos veteranos (você no próximo ano); pela Diretoria da FEARP; pelos professores; pelos membros das entidades estudantis ou outras comissões internas da FEARP/USP.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733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507288" cy="485313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Conteúdo Programático:</a:t>
            </a:r>
          </a:p>
          <a:p>
            <a:pPr lvl="1"/>
            <a:r>
              <a:rPr lang="pt-BR" dirty="0"/>
              <a:t>Módulo I – Grupos e equipes</a:t>
            </a:r>
          </a:p>
          <a:p>
            <a:pPr lvl="2"/>
            <a:r>
              <a:rPr lang="pt-BR" dirty="0"/>
              <a:t>Fundamentos de Grupo e equipes (grupos sociais)</a:t>
            </a:r>
          </a:p>
          <a:p>
            <a:pPr lvl="2"/>
            <a:r>
              <a:rPr lang="pt-BR" dirty="0"/>
              <a:t>Estágios de desenvolvimento das equipes</a:t>
            </a:r>
          </a:p>
          <a:p>
            <a:pPr lvl="2"/>
            <a:r>
              <a:rPr lang="pt-BR" dirty="0"/>
              <a:t>Programa de Acolhimento (adaptação, qualidade de vida)</a:t>
            </a:r>
          </a:p>
          <a:p>
            <a:pPr lvl="2"/>
            <a:endParaRPr lang="pt-BR" dirty="0"/>
          </a:p>
          <a:p>
            <a:pPr marL="914400" lvl="2" indent="0">
              <a:buNone/>
            </a:pPr>
            <a:endParaRPr lang="pt-BR" dirty="0"/>
          </a:p>
          <a:p>
            <a:pPr lvl="1"/>
            <a:r>
              <a:rPr lang="pt-BR" dirty="0"/>
              <a:t>Módulo I – Comunicação</a:t>
            </a:r>
          </a:p>
          <a:p>
            <a:pPr lvl="2"/>
            <a:r>
              <a:rPr lang="pt-BR" dirty="0"/>
              <a:t>Fundamentos de Comunicação </a:t>
            </a:r>
          </a:p>
          <a:p>
            <a:pPr lvl="2"/>
            <a:r>
              <a:rPr lang="pt-BR" dirty="0"/>
              <a:t>Comunicação Verbal/ Não Verbal - Desenvolver habilidades </a:t>
            </a:r>
          </a:p>
          <a:p>
            <a:pPr lvl="2"/>
            <a:r>
              <a:rPr lang="pt-BR" dirty="0"/>
              <a:t>Desenvolver habilidades de apresentação (postura/gestos)</a:t>
            </a:r>
          </a:p>
          <a:p>
            <a:pPr lvl="2"/>
            <a:r>
              <a:rPr lang="pt-BR" dirty="0"/>
              <a:t>O medo de falar em público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328681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040560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/>
              <a:t>Metodologia</a:t>
            </a:r>
          </a:p>
          <a:p>
            <a:pPr lvl="1"/>
            <a:r>
              <a:rPr lang="pt-BR" dirty="0"/>
              <a:t>Aulas expositivas (e-Aulas USP)</a:t>
            </a:r>
          </a:p>
          <a:p>
            <a:pPr lvl="1"/>
            <a:r>
              <a:rPr lang="pt-BR" dirty="0"/>
              <a:t>Exercícios práticos em sala de aula</a:t>
            </a:r>
          </a:p>
          <a:p>
            <a:pPr lvl="1"/>
            <a:r>
              <a:rPr lang="pt-BR" dirty="0"/>
              <a:t>Avaliações apresentações</a:t>
            </a:r>
          </a:p>
          <a:p>
            <a:pPr lvl="1"/>
            <a:endParaRPr lang="pt-BR" dirty="0"/>
          </a:p>
          <a:p>
            <a:r>
              <a:rPr lang="pt-BR" b="1" dirty="0"/>
              <a:t>Atividades Discentes</a:t>
            </a:r>
          </a:p>
          <a:p>
            <a:pPr lvl="1"/>
            <a:r>
              <a:rPr lang="pt-BR" dirty="0"/>
              <a:t>Leitura prévia dos textos;</a:t>
            </a:r>
          </a:p>
          <a:p>
            <a:pPr lvl="1"/>
            <a:r>
              <a:rPr lang="pt-BR" dirty="0"/>
              <a:t>Entrega impressa dos resumos </a:t>
            </a:r>
          </a:p>
          <a:p>
            <a:pPr lvl="1"/>
            <a:r>
              <a:rPr lang="pt-BR" dirty="0"/>
              <a:t>Participação em sala: exercícios práticos</a:t>
            </a:r>
          </a:p>
          <a:p>
            <a:pPr lvl="1"/>
            <a:r>
              <a:rPr lang="pt-BR" dirty="0"/>
              <a:t>Apresentação oral (individual)</a:t>
            </a:r>
          </a:p>
          <a:p>
            <a:pPr lvl="1"/>
            <a:r>
              <a:rPr lang="pt-BR" dirty="0"/>
              <a:t>Apresentação de seminário (grupo)</a:t>
            </a:r>
          </a:p>
          <a:p>
            <a:pPr lvl="1"/>
            <a:r>
              <a:rPr lang="pt-BR" dirty="0"/>
              <a:t>Materiais e exercícios (STOA): </a:t>
            </a:r>
          </a:p>
          <a:p>
            <a:pPr lvl="2"/>
            <a:r>
              <a:rPr lang="pt-BR" dirty="0">
                <a:hlinkClick r:id="rId2"/>
              </a:rPr>
              <a:t>https://edisciplinas.usp.br/acessar/</a:t>
            </a:r>
            <a:endParaRPr lang="pt-BR" dirty="0"/>
          </a:p>
          <a:p>
            <a:pPr lvl="2"/>
            <a:endParaRPr lang="pt-BR" dirty="0"/>
          </a:p>
          <a:p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endParaRPr 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0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256584"/>
          </a:xfrm>
        </p:spPr>
        <p:txBody>
          <a:bodyPr>
            <a:normAutofit fontScale="85000" lnSpcReduction="20000"/>
          </a:bodyPr>
          <a:lstStyle/>
          <a:p>
            <a:endParaRPr lang="pt-BR" sz="2000" dirty="0"/>
          </a:p>
          <a:p>
            <a:r>
              <a:rPr lang="pt-BR" b="1" dirty="0"/>
              <a:t>Critérios de avaliação de aprendizagem: </a:t>
            </a:r>
          </a:p>
          <a:p>
            <a:endParaRPr lang="pt-BR" sz="1700" b="1" dirty="0"/>
          </a:p>
          <a:p>
            <a:r>
              <a:rPr lang="pt-BR" dirty="0"/>
              <a:t>(i) Prova - (peso 3). NÃO HÁ PROVA SUBSTITUTIVA.</a:t>
            </a:r>
          </a:p>
          <a:p>
            <a:endParaRPr lang="pt-BR" dirty="0"/>
          </a:p>
          <a:p>
            <a:r>
              <a:rPr lang="pt-BR" dirty="0"/>
              <a:t>(</a:t>
            </a:r>
            <a:r>
              <a:rPr lang="pt-BR" dirty="0" err="1"/>
              <a:t>ii</a:t>
            </a:r>
            <a:r>
              <a:rPr lang="pt-BR" dirty="0"/>
              <a:t>) Apresentação oral Individual/ entregar tabulação da sua apresentação: (peso 3)</a:t>
            </a:r>
          </a:p>
          <a:p>
            <a:pPr lvl="1"/>
            <a:r>
              <a:rPr lang="pt-BR" dirty="0"/>
              <a:t>Obs. </a:t>
            </a:r>
            <a:r>
              <a:rPr lang="pt-BR" u="sng" dirty="0"/>
              <a:t>não entregar a tabulação: MENOS 2,0 pontos na nota da apresentação</a:t>
            </a:r>
          </a:p>
          <a:p>
            <a:endParaRPr lang="pt-BR" dirty="0"/>
          </a:p>
          <a:p>
            <a:r>
              <a:rPr lang="pt-BR" dirty="0"/>
              <a:t>(</a:t>
            </a:r>
            <a:r>
              <a:rPr lang="pt-BR" dirty="0" err="1"/>
              <a:t>iii</a:t>
            </a:r>
            <a:r>
              <a:rPr lang="pt-BR" dirty="0"/>
              <a:t>) Apresentar Seminário em grupo: (peso 2)</a:t>
            </a:r>
          </a:p>
          <a:p>
            <a:endParaRPr lang="pt-BR" dirty="0"/>
          </a:p>
          <a:p>
            <a:r>
              <a:rPr lang="pt-BR" dirty="0"/>
              <a:t>(</a:t>
            </a:r>
            <a:r>
              <a:rPr lang="pt-BR" dirty="0" err="1"/>
              <a:t>iv</a:t>
            </a:r>
            <a:r>
              <a:rPr lang="pt-BR" dirty="0"/>
              <a:t>) Resumo dos capítulos + Exercícios práticos realizados em sala de aula: (peso 2)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27923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507288" cy="4853136"/>
          </a:xfrm>
        </p:spPr>
        <p:txBody>
          <a:bodyPr>
            <a:normAutofit/>
          </a:bodyPr>
          <a:lstStyle/>
          <a:p>
            <a:r>
              <a:rPr lang="pt-BR" b="1" dirty="0"/>
              <a:t>Critério de reavaliação</a:t>
            </a:r>
          </a:p>
          <a:p>
            <a:pPr lvl="1"/>
            <a:r>
              <a:rPr lang="pt-PT" dirty="0"/>
              <a:t>De acordo com regimento da USP e do Departamento de Administração. 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r>
              <a:rPr lang="pt-PT" dirty="0"/>
              <a:t>Reavaliação: </a:t>
            </a:r>
          </a:p>
          <a:p>
            <a:pPr lvl="2"/>
            <a:r>
              <a:rPr lang="pt-PT" dirty="0"/>
              <a:t>70% frequência (5 faltas)</a:t>
            </a:r>
          </a:p>
          <a:p>
            <a:pPr lvl="2"/>
            <a:r>
              <a:rPr lang="pt-PT" dirty="0"/>
              <a:t>(média final + nota de reavaliação)/ 2 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948776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98166"/>
            <a:ext cx="8507288" cy="4983162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/>
              <a:t>Bibliografia básica (referências)</a:t>
            </a:r>
          </a:p>
          <a:p>
            <a:endParaRPr lang="pt-BR" sz="2600" b="1" dirty="0"/>
          </a:p>
          <a:p>
            <a:pPr lvl="0"/>
            <a:r>
              <a:rPr lang="pt-BR" b="1" dirty="0"/>
              <a:t>Ref.1: ROBBINS, S. P</a:t>
            </a:r>
            <a:r>
              <a:rPr lang="pt-BR" dirty="0"/>
              <a:t>. </a:t>
            </a:r>
            <a:r>
              <a:rPr lang="pt-BR" i="1" dirty="0"/>
              <a:t>Comportamento Organizacional.</a:t>
            </a:r>
            <a:r>
              <a:rPr lang="pt-BR" dirty="0"/>
              <a:t> 14.ed. Pearson, 2011 (capa verde).</a:t>
            </a:r>
          </a:p>
          <a:p>
            <a:pPr lvl="0"/>
            <a:r>
              <a:rPr lang="pt-BR" b="1" dirty="0"/>
              <a:t>Ref.2: </a:t>
            </a:r>
            <a:r>
              <a:rPr lang="pt-BR" b="1" dirty="0" err="1"/>
              <a:t>Anderson,C</a:t>
            </a:r>
            <a:r>
              <a:rPr lang="pt-BR" b="1" dirty="0"/>
              <a:t>.</a:t>
            </a:r>
            <a:r>
              <a:rPr lang="pt-BR" dirty="0"/>
              <a:t> TED TALKS: o guia oficial do TED para falar em público. 2016. Intrínseca.</a:t>
            </a:r>
          </a:p>
          <a:p>
            <a:pPr lvl="0"/>
            <a:r>
              <a:rPr lang="pt-BR" b="1" dirty="0"/>
              <a:t>Ref.3: </a:t>
            </a:r>
            <a:r>
              <a:rPr lang="pt-BR" b="1" dirty="0" err="1"/>
              <a:t>Gallo</a:t>
            </a:r>
            <a:r>
              <a:rPr lang="pt-BR" b="1" dirty="0"/>
              <a:t>, Carmine</a:t>
            </a:r>
            <a:r>
              <a:rPr lang="pt-BR" dirty="0"/>
              <a:t>. TED: falar, convencer, emocionar. Saraiva, 2014.</a:t>
            </a:r>
          </a:p>
          <a:p>
            <a:pPr lvl="0"/>
            <a:r>
              <a:rPr lang="pt-BR" b="1" dirty="0"/>
              <a:t>Ref.4: </a:t>
            </a:r>
            <a:r>
              <a:rPr lang="pt-BR" b="1" dirty="0" err="1"/>
              <a:t>Quick</a:t>
            </a:r>
            <a:r>
              <a:rPr lang="pt-BR" b="1" dirty="0"/>
              <a:t>, T.L.</a:t>
            </a:r>
            <a:r>
              <a:rPr lang="pt-BR" dirty="0"/>
              <a:t> Como desenvolver equipes bem-sucedidas. São Paulo, Campus. (esgotado)</a:t>
            </a:r>
          </a:p>
          <a:p>
            <a:pPr lvl="0"/>
            <a:r>
              <a:rPr lang="pt-BR" b="1" dirty="0"/>
              <a:t>Ref. 5: Robbins, H.A</a:t>
            </a:r>
            <a:r>
              <a:rPr lang="pt-BR" dirty="0"/>
              <a:t>. Como ouvir e falar com eficácia. São Paulo, Campus. (esgotado)</a:t>
            </a:r>
          </a:p>
          <a:p>
            <a:r>
              <a:rPr lang="pt-BR" b="1" dirty="0"/>
              <a:t>Ref.6: </a:t>
            </a:r>
            <a:r>
              <a:rPr lang="pt-BR" b="1" dirty="0" err="1"/>
              <a:t>Polito</a:t>
            </a:r>
            <a:r>
              <a:rPr lang="pt-BR" b="1" dirty="0"/>
              <a:t>,</a:t>
            </a:r>
            <a:r>
              <a:rPr lang="pt-BR" dirty="0"/>
              <a:t> R. Como falar corretamente e sem inibições. 91</a:t>
            </a:r>
            <a:r>
              <a:rPr lang="pt-BR" baseline="30000" dirty="0"/>
              <a:t>ª</a:t>
            </a:r>
            <a:r>
              <a:rPr lang="pt-BR" dirty="0"/>
              <a:t> ed. São Paulo: Saraiva, 2000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214500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7504" y="-315416"/>
            <a:ext cx="8686800" cy="1143000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Comportamento Organizacional – CRONOGRAMA 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440903"/>
              </p:ext>
            </p:extLst>
          </p:nvPr>
        </p:nvGraphicFramePr>
        <p:xfrm>
          <a:off x="179512" y="404664"/>
          <a:ext cx="8856984" cy="6408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710">
                  <a:extLst>
                    <a:ext uri="{9D8B030D-6E8A-4147-A177-3AD203B41FA5}">
                      <a16:colId xmlns:a16="http://schemas.microsoft.com/office/drawing/2014/main" val="3460421667"/>
                    </a:ext>
                  </a:extLst>
                </a:gridCol>
                <a:gridCol w="805033">
                  <a:extLst>
                    <a:ext uri="{9D8B030D-6E8A-4147-A177-3AD203B41FA5}">
                      <a16:colId xmlns:a16="http://schemas.microsoft.com/office/drawing/2014/main" val="2803521814"/>
                    </a:ext>
                  </a:extLst>
                </a:gridCol>
                <a:gridCol w="5176718">
                  <a:extLst>
                    <a:ext uri="{9D8B030D-6E8A-4147-A177-3AD203B41FA5}">
                      <a16:colId xmlns:a16="http://schemas.microsoft.com/office/drawing/2014/main" val="1886593829"/>
                    </a:ext>
                  </a:extLst>
                </a:gridCol>
                <a:gridCol w="1033883">
                  <a:extLst>
                    <a:ext uri="{9D8B030D-6E8A-4147-A177-3AD203B41FA5}">
                      <a16:colId xmlns:a16="http://schemas.microsoft.com/office/drawing/2014/main" val="3413368190"/>
                    </a:ext>
                  </a:extLst>
                </a:gridCol>
                <a:gridCol w="1495640">
                  <a:extLst>
                    <a:ext uri="{9D8B030D-6E8A-4147-A177-3AD203B41FA5}">
                      <a16:colId xmlns:a16="http://schemas.microsoft.com/office/drawing/2014/main" val="4251037090"/>
                    </a:ext>
                  </a:extLst>
                </a:gridCol>
              </a:tblGrid>
              <a:tr h="204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DATA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ASSUNTO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TIPO  AULA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BIBLIOGRAFIA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91881267"/>
                  </a:ext>
                </a:extLst>
              </a:tr>
              <a:tr h="245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20/02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SEMANA DO CALOURO – acolhimento (atividades)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Vivencial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38821884"/>
                  </a:ext>
                </a:extLst>
              </a:tr>
              <a:tr h="2391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27/02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Emoções e Sentimentos / Apresentação disciplina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highlight>
                            <a:srgbClr val="FFFF00"/>
                          </a:highlight>
                        </a:rPr>
                        <a:t>Aula: 20:50hs as 22:30hs</a:t>
                      </a:r>
                      <a:endParaRPr lang="pt-B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highlight>
                            <a:srgbClr val="FFFF00"/>
                          </a:highlight>
                        </a:rPr>
                        <a:t>Tolerância atrasos (10 min): 21 </a:t>
                      </a:r>
                      <a:r>
                        <a:rPr lang="pt-BR" sz="1600" dirty="0" err="1">
                          <a:effectLst/>
                          <a:highlight>
                            <a:srgbClr val="FFFF00"/>
                          </a:highlight>
                        </a:rPr>
                        <a:t>hs</a:t>
                      </a:r>
                      <a:endParaRPr lang="pt-B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highlight>
                            <a:srgbClr val="FFFF00"/>
                          </a:highlight>
                        </a:rPr>
                        <a:t>(não será permitida a entrada após 10 minutos)</a:t>
                      </a:r>
                      <a:endParaRPr lang="pt-B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highlight>
                            <a:srgbClr val="00FFFF"/>
                          </a:highlight>
                        </a:rPr>
                        <a:t># Sou calouro: Conversando sobre a adaptação à Universidade...você tem medo de quê?</a:t>
                      </a:r>
                      <a:endParaRPr lang="pt-B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highlight>
                            <a:srgbClr val="00FFFF"/>
                          </a:highlight>
                        </a:rPr>
                        <a:t># Longe de casa...e agora?</a:t>
                      </a:r>
                      <a:endParaRPr lang="pt-B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highlight>
                            <a:srgbClr val="00FFFF"/>
                          </a:highlight>
                        </a:rPr>
                        <a:t># Como posso me cuidar? Qualidade de Vida.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Expositiva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Ref.1-  </a:t>
                      </a:r>
                      <a:r>
                        <a:rPr lang="pt-BR" sz="1600" dirty="0" err="1">
                          <a:effectLst/>
                        </a:rPr>
                        <a:t>cap</a:t>
                      </a:r>
                      <a:r>
                        <a:rPr lang="pt-BR" sz="1600" dirty="0">
                          <a:effectLst/>
                        </a:rPr>
                        <a:t> 4 </a:t>
                      </a:r>
                      <a:endParaRPr lang="pt-BR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1600" dirty="0" smtClean="0">
                        <a:effectLst/>
                      </a:endParaRPr>
                    </a:p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REFLEXÃO:</a:t>
                      </a:r>
                      <a:endParaRPr lang="pt-B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t-B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COMPREENDER A SI MESMO (vide STOA)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70264657"/>
                  </a:ext>
                </a:extLst>
              </a:tr>
              <a:tr h="1614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05/03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Fundamentos do </a:t>
                      </a:r>
                      <a:r>
                        <a:rPr lang="pt-BR" sz="1600" dirty="0" err="1">
                          <a:effectLst/>
                        </a:rPr>
                        <a:t>Cpto</a:t>
                      </a:r>
                      <a:r>
                        <a:rPr lang="pt-BR" sz="1600" dirty="0">
                          <a:effectLst/>
                        </a:rPr>
                        <a:t> de Grupo (Ref.1 - </a:t>
                      </a:r>
                      <a:r>
                        <a:rPr lang="pt-BR" sz="1600" dirty="0" err="1">
                          <a:effectLst/>
                        </a:rPr>
                        <a:t>cap</a:t>
                      </a:r>
                      <a:r>
                        <a:rPr lang="pt-BR" sz="1600" dirty="0">
                          <a:effectLst/>
                        </a:rPr>
                        <a:t> 9)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highlight>
                            <a:srgbClr val="FFFF00"/>
                          </a:highlight>
                        </a:rPr>
                        <a:t>- DIVIDIR EM GRUPOS (7 grupos: </a:t>
                      </a:r>
                      <a:r>
                        <a:rPr lang="pt-BR" sz="1600" dirty="0" err="1">
                          <a:effectLst/>
                          <a:highlight>
                            <a:srgbClr val="FFFF00"/>
                          </a:highlight>
                        </a:rPr>
                        <a:t>máx</a:t>
                      </a:r>
                      <a:r>
                        <a:rPr lang="pt-BR" sz="1600" dirty="0">
                          <a:effectLst/>
                          <a:highlight>
                            <a:srgbClr val="FFFF00"/>
                          </a:highlight>
                        </a:rPr>
                        <a:t> 7 alunos)</a:t>
                      </a:r>
                      <a:endParaRPr lang="pt-B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1-</a:t>
                      </a:r>
                      <a:r>
                        <a:rPr lang="pt-BR" sz="1600" baseline="0" dirty="0" smtClean="0">
                          <a:effectLst/>
                        </a:rPr>
                        <a:t> </a:t>
                      </a:r>
                      <a:r>
                        <a:rPr lang="pt-BR" sz="1600" dirty="0" smtClean="0">
                          <a:effectLst/>
                        </a:rPr>
                        <a:t>POSTAR </a:t>
                      </a:r>
                      <a:r>
                        <a:rPr lang="pt-BR" sz="1600" dirty="0">
                          <a:effectLst/>
                        </a:rPr>
                        <a:t>RESUMO do capítulo 9 – </a:t>
                      </a:r>
                      <a:r>
                        <a:rPr lang="pt-BR" sz="1600" dirty="0" err="1">
                          <a:effectLst/>
                        </a:rPr>
                        <a:t>págs</a:t>
                      </a:r>
                      <a:r>
                        <a:rPr lang="pt-BR" sz="1600" dirty="0">
                          <a:effectLst/>
                        </a:rPr>
                        <a:t> 261/287 (</a:t>
                      </a:r>
                      <a:r>
                        <a:rPr lang="pt-BR" sz="1600" dirty="0" smtClean="0">
                          <a:effectLst/>
                        </a:rPr>
                        <a:t>Robbins)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2-</a:t>
                      </a:r>
                      <a:r>
                        <a:rPr lang="pt-BR" sz="1600" b="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-POSTAR EXERCÍCIO: COMPREENDENDO A SI MESMO (vide STOA)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Expositiva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Exercício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(peso 2)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Ref.1:  cap 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 Exercício em sala: jogo dos quadrados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12790115"/>
                  </a:ext>
                </a:extLst>
              </a:tr>
              <a:tr h="1225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12/03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(*)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 Emoções e Sentimentos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highlight>
                            <a:srgbClr val="00FFFF"/>
                          </a:highlight>
                        </a:rPr>
                        <a:t>Apresentação dos grupos (seminário)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Programaacolhimento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Reflexões em grupos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7482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15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463170"/>
              </p:ext>
            </p:extLst>
          </p:nvPr>
        </p:nvGraphicFramePr>
        <p:xfrm>
          <a:off x="107504" y="44624"/>
          <a:ext cx="8928993" cy="6624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521">
                  <a:extLst>
                    <a:ext uri="{9D8B030D-6E8A-4147-A177-3AD203B41FA5}">
                      <a16:colId xmlns:a16="http://schemas.microsoft.com/office/drawing/2014/main" val="3611678019"/>
                    </a:ext>
                  </a:extLst>
                </a:gridCol>
                <a:gridCol w="811578">
                  <a:extLst>
                    <a:ext uri="{9D8B030D-6E8A-4147-A177-3AD203B41FA5}">
                      <a16:colId xmlns:a16="http://schemas.microsoft.com/office/drawing/2014/main" val="1368354085"/>
                    </a:ext>
                  </a:extLst>
                </a:gridCol>
                <a:gridCol w="5218805">
                  <a:extLst>
                    <a:ext uri="{9D8B030D-6E8A-4147-A177-3AD203B41FA5}">
                      <a16:colId xmlns:a16="http://schemas.microsoft.com/office/drawing/2014/main" val="2986660898"/>
                    </a:ext>
                  </a:extLst>
                </a:gridCol>
                <a:gridCol w="1042289">
                  <a:extLst>
                    <a:ext uri="{9D8B030D-6E8A-4147-A177-3AD203B41FA5}">
                      <a16:colId xmlns:a16="http://schemas.microsoft.com/office/drawing/2014/main" val="274788234"/>
                    </a:ext>
                  </a:extLst>
                </a:gridCol>
                <a:gridCol w="1507800">
                  <a:extLst>
                    <a:ext uri="{9D8B030D-6E8A-4147-A177-3AD203B41FA5}">
                      <a16:colId xmlns:a16="http://schemas.microsoft.com/office/drawing/2014/main" val="3540098874"/>
                    </a:ext>
                  </a:extLst>
                </a:gridCol>
              </a:tblGrid>
              <a:tr h="2584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highlight>
                            <a:srgbClr val="FFFF00"/>
                          </a:highlight>
                        </a:rPr>
                        <a:t>18/03**</a:t>
                      </a:r>
                      <a:endParaRPr lang="pt-BR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highlight>
                            <a:srgbClr val="FFFF00"/>
                          </a:highlight>
                        </a:rPr>
                        <a:t>(0,5)</a:t>
                      </a:r>
                      <a:endParaRPr lang="pt-BR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19/03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Fundamentos do comportamento de grupo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# </a:t>
                      </a:r>
                      <a:r>
                        <a:rPr lang="pt-BR" sz="1600" dirty="0" err="1">
                          <a:effectLst/>
                        </a:rPr>
                        <a:t>Ref</a:t>
                      </a:r>
                      <a:r>
                        <a:rPr lang="pt-BR" sz="1600" dirty="0">
                          <a:effectLst/>
                        </a:rPr>
                        <a:t> 4 (</a:t>
                      </a:r>
                      <a:r>
                        <a:rPr lang="pt-BR" sz="1600" dirty="0" err="1">
                          <a:effectLst/>
                        </a:rPr>
                        <a:t>Quick</a:t>
                      </a:r>
                      <a:r>
                        <a:rPr lang="pt-BR" sz="1600" dirty="0">
                          <a:effectLst/>
                        </a:rPr>
                        <a:t>, T): POSTAR RESUMO dos capítulos (7 e 8)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Papéis que estruturam as equipes (</a:t>
                      </a:r>
                      <a:r>
                        <a:rPr lang="pt-BR" sz="1600" dirty="0" err="1">
                          <a:effectLst/>
                        </a:rPr>
                        <a:t>cap</a:t>
                      </a:r>
                      <a:r>
                        <a:rPr lang="pt-BR" sz="1600" dirty="0">
                          <a:effectLst/>
                        </a:rPr>
                        <a:t> 7- p.51)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Papéis que subvertem as equipes (</a:t>
                      </a:r>
                      <a:r>
                        <a:rPr lang="pt-BR" sz="1600" dirty="0" err="1">
                          <a:effectLst/>
                        </a:rPr>
                        <a:t>cap</a:t>
                      </a:r>
                      <a:r>
                        <a:rPr lang="pt-BR" sz="1600" dirty="0">
                          <a:effectLst/>
                        </a:rPr>
                        <a:t> 8 - p.59)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# </a:t>
                      </a:r>
                      <a:r>
                        <a:rPr lang="pt-BR" sz="1600" dirty="0" err="1">
                          <a:effectLst/>
                        </a:rPr>
                        <a:t>Ref</a:t>
                      </a:r>
                      <a:r>
                        <a:rPr lang="pt-BR" sz="1600" dirty="0">
                          <a:effectLst/>
                        </a:rPr>
                        <a:t> 4 (</a:t>
                      </a:r>
                      <a:r>
                        <a:rPr lang="pt-BR" sz="1600" dirty="0" err="1">
                          <a:effectLst/>
                        </a:rPr>
                        <a:t>Quick</a:t>
                      </a:r>
                      <a:r>
                        <a:rPr lang="pt-BR" sz="1600" dirty="0">
                          <a:effectLst/>
                        </a:rPr>
                        <a:t>, T): POSTAR RESUMO dos capítulos (9, 10)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Comunicação em equipe (</a:t>
                      </a:r>
                      <a:r>
                        <a:rPr lang="pt-BR" sz="1600" dirty="0" err="1">
                          <a:effectLst/>
                        </a:rPr>
                        <a:t>cap</a:t>
                      </a:r>
                      <a:r>
                        <a:rPr lang="pt-BR" sz="1600" dirty="0">
                          <a:effectLst/>
                        </a:rPr>
                        <a:t> 9 – p.69)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Conflitos em equipe (</a:t>
                      </a:r>
                      <a:r>
                        <a:rPr lang="pt-BR" sz="1600" dirty="0" err="1">
                          <a:effectLst/>
                        </a:rPr>
                        <a:t>cap</a:t>
                      </a:r>
                      <a:r>
                        <a:rPr lang="pt-BR" sz="1600" dirty="0">
                          <a:effectLst/>
                        </a:rPr>
                        <a:t> 10.- p.83</a:t>
                      </a:r>
                      <a:r>
                        <a:rPr lang="pt-BR" sz="1600" dirty="0" smtClean="0">
                          <a:effectLst/>
                        </a:rPr>
                        <a:t>)</a:t>
                      </a:r>
                      <a:endParaRPr lang="pt-BR" sz="1600" dirty="0">
                        <a:effectLst/>
                      </a:endParaRPr>
                    </a:p>
                  </a:txBody>
                  <a:tcPr marL="40246" marR="402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Expositiva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Exercício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(peso2)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Ref.3 – </a:t>
                      </a:r>
                      <a:r>
                        <a:rPr lang="pt-BR" sz="1600" dirty="0" err="1">
                          <a:effectLst/>
                        </a:rPr>
                        <a:t>cap</a:t>
                      </a:r>
                      <a:r>
                        <a:rPr lang="pt-BR" sz="1600" dirty="0">
                          <a:effectLst/>
                        </a:rPr>
                        <a:t> 7, 8.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Exercício: habilidades comunicação e trabalho em grupo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Exercício em sala: Drácula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extLst>
                  <a:ext uri="{0D108BD9-81ED-4DB2-BD59-A6C34878D82A}">
                    <a16:rowId xmlns:a16="http://schemas.microsoft.com/office/drawing/2014/main" val="4056277241"/>
                  </a:ext>
                </a:extLst>
              </a:tr>
              <a:tr h="1885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26/03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 Comunicação (Ref. 1 - cap 11)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highlight>
                            <a:srgbClr val="FFFF00"/>
                          </a:highlight>
                        </a:rPr>
                        <a:t>- SORTEAR OS ALUNOS</a:t>
                      </a:r>
                      <a:r>
                        <a:rPr lang="pt-BR" sz="1600">
                          <a:effectLst/>
                        </a:rPr>
                        <a:t> (apres. DUPLAS)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# Ref 1 (Robbins, S.).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# POSTAR RESUMO capítulo 11. Págs 324/349.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Expositiva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Exercício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(peso 2)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Ref.1 – cap 11.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 Exercício em sala: escuta ativa (STOA – trazer impresso)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extLst>
                  <a:ext uri="{0D108BD9-81ED-4DB2-BD59-A6C34878D82A}">
                    <a16:rowId xmlns:a16="http://schemas.microsoft.com/office/drawing/2014/main" val="96195089"/>
                  </a:ext>
                </a:extLst>
              </a:tr>
              <a:tr h="538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02/04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09/04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Congresso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Semana santa 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extLst>
                  <a:ext uri="{0D108BD9-81ED-4DB2-BD59-A6C34878D82A}">
                    <a16:rowId xmlns:a16="http://schemas.microsoft.com/office/drawing/2014/main" val="3546749877"/>
                  </a:ext>
                </a:extLst>
              </a:tr>
              <a:tr h="1616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6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16/04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 Exercício – Habilidades comunicação/trabalho grupo: o desafio para obter consenso.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highlight>
                            <a:srgbClr val="00FF00"/>
                          </a:highlight>
                        </a:rPr>
                        <a:t>#</a:t>
                      </a:r>
                      <a:r>
                        <a:rPr lang="pt-BR" sz="1600">
                          <a:effectLst/>
                        </a:rPr>
                        <a:t> Ref.2: Anderson, C. TED TALKS.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# POSTAR RESUMO das págs.25 a 51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Exercícios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(peso 2)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Ex. em sala: Perdidos no mar 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246" marR="40246" marT="0" marB="0"/>
                </a:tc>
                <a:extLst>
                  <a:ext uri="{0D108BD9-81ED-4DB2-BD59-A6C34878D82A}">
                    <a16:rowId xmlns:a16="http://schemas.microsoft.com/office/drawing/2014/main" val="1414116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6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13D895-FF10-4664-9690-6CD5480E41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Moderno</Template>
  <TotalTime>274</TotalTime>
  <Words>1270</Words>
  <Application>Microsoft Office PowerPoint</Application>
  <PresentationFormat>Apresentação na tela (4:3)</PresentationFormat>
  <Paragraphs>462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Tema do Office</vt:lpstr>
      <vt:lpstr>Comunicação e Trabalho em Grupo RAD 1201-102  Noturno - 2020</vt:lpstr>
      <vt:lpstr>Comunicação e Trabalho em Grupo</vt:lpstr>
      <vt:lpstr>Comunicação e Trabalho em Grupo</vt:lpstr>
      <vt:lpstr>Apresentação do PowerPoint</vt:lpstr>
      <vt:lpstr>Apresentação do PowerPoint</vt:lpstr>
      <vt:lpstr>Comunicação e Trabalho em Grupo</vt:lpstr>
      <vt:lpstr>Comunicação e Trabalho em Grupo</vt:lpstr>
      <vt:lpstr>Comportamento Organizacional – CRONOGRAMA </vt:lpstr>
      <vt:lpstr>Apresentação do PowerPoint</vt:lpstr>
      <vt:lpstr>Apresentação do PowerPoint</vt:lpstr>
      <vt:lpstr>Apresentação do PowerPoint</vt:lpstr>
      <vt:lpstr>Apresentação do PowerPoint</vt:lpstr>
      <vt:lpstr>Comunicação e Trabalho em Grupo</vt:lpstr>
      <vt:lpstr>Comunicação e Trabalho em Grupo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Comportamento Organizacional</dc:title>
  <dc:creator>Irene</dc:creator>
  <cp:keywords/>
  <cp:lastModifiedBy>Irene Kazumi Miura</cp:lastModifiedBy>
  <cp:revision>62</cp:revision>
  <dcterms:created xsi:type="dcterms:W3CDTF">2017-03-05T13:14:54Z</dcterms:created>
  <dcterms:modified xsi:type="dcterms:W3CDTF">2020-02-27T17:46:38Z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TC300077509990</vt:lpwstr>
  </property>
</Properties>
</file>