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6" r:id="rId2"/>
    <p:sldId id="332" r:id="rId3"/>
    <p:sldId id="529" r:id="rId4"/>
    <p:sldId id="519" r:id="rId5"/>
    <p:sldId id="536" r:id="rId6"/>
    <p:sldId id="537" r:id="rId7"/>
    <p:sldId id="538" r:id="rId8"/>
    <p:sldId id="539" r:id="rId9"/>
    <p:sldId id="540" r:id="rId10"/>
    <p:sldId id="541" r:id="rId11"/>
    <p:sldId id="542" r:id="rId12"/>
    <p:sldId id="543" r:id="rId13"/>
    <p:sldId id="544" r:id="rId14"/>
    <p:sldId id="521" r:id="rId15"/>
    <p:sldId id="520" r:id="rId16"/>
    <p:sldId id="356" r:id="rId17"/>
    <p:sldId id="522" r:id="rId18"/>
  </p:sldIdLst>
  <p:sldSz cx="9144000" cy="6858000" type="screen4x3"/>
  <p:notesSz cx="7104063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FF"/>
    <a:srgbClr val="666666"/>
    <a:srgbClr val="606060"/>
    <a:srgbClr val="686868"/>
    <a:srgbClr val="47B968"/>
    <a:srgbClr val="19C3FF"/>
    <a:srgbClr val="00CC00"/>
    <a:srgbClr val="FF9900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Estilo Médio 1 - Ênfas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505E3EF-67EA-436B-97B2-0124C06EBD24}" styleName="Estilo Médio 4 - Ênfas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7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738"/>
    </p:cViewPr>
  </p:sorterViewPr>
  <p:notesViewPr>
    <p:cSldViewPr>
      <p:cViewPr>
        <p:scale>
          <a:sx n="140" d="100"/>
          <a:sy n="140" d="100"/>
        </p:scale>
        <p:origin x="-42" y="2532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4F9BEDD-AB43-402B-BE41-A03C25F0D1F7}" type="datetimeFigureOut">
              <a:rPr lang="pt-BR" smtClean="0"/>
              <a:pPr/>
              <a:t>15/05/2023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4EECEA7-05E0-41A3-B064-BF0E9E04C1D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0976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pt-BR" dirty="0"/>
              <a:t>Telecomunicações é uma das áreas de pesquisa do programa de pós-graduação em engenharia elétrica.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As disciplinas diretamente relacionadas com comunicações ópticas são métodos numéricos em optoeletrônica, dispositivos semicondutores </a:t>
            </a:r>
            <a:r>
              <a:rPr lang="pt-BR" dirty="0" err="1"/>
              <a:t>optoeletrônicos</a:t>
            </a:r>
            <a:r>
              <a:rPr lang="pt-BR" dirty="0"/>
              <a:t> e sistemas de comunicações ópticas.</a:t>
            </a:r>
          </a:p>
          <a:p>
            <a:pPr algn="just">
              <a:lnSpc>
                <a:spcPct val="150000"/>
              </a:lnSpc>
            </a:pPr>
            <a:r>
              <a:rPr lang="pt-BR" dirty="0"/>
              <a:t>A disciplina “sistemas de comunicações ópticas” trata de elementos básicos dos sistemas ópticos, fibras e ênfase em sistemas WDM e redes de acesso, metropolitana e longa distância. São abordados protocolos de rede como ATM, SONET/SDH e padronizações. </a:t>
            </a:r>
          </a:p>
          <a:p>
            <a:endParaRPr lang="pt-BR" dirty="0"/>
          </a:p>
          <a:p>
            <a:pPr algn="just"/>
            <a:r>
              <a:rPr lang="pt-BR" u="sng" dirty="0"/>
              <a:t>A ementa é</a:t>
            </a:r>
            <a:r>
              <a:rPr lang="pt-BR" dirty="0"/>
              <a:t>: </a:t>
            </a:r>
            <a:r>
              <a:rPr lang="pt-BR" i="1" dirty="0"/>
              <a:t>Revisão histórica. Elementos básicos de sistemas e das fibras ópticas. Projeto e desempenho de sistemas, com ênfase em sistemas </a:t>
            </a:r>
            <a:r>
              <a:rPr lang="pt-BR" i="1" dirty="0" err="1"/>
              <a:t>multiplexados</a:t>
            </a:r>
            <a:r>
              <a:rPr lang="pt-BR" i="1" dirty="0"/>
              <a:t> em comprimento de onda (WDM). Metodologias para avaliação de desempenho em sistemas ópticos digitais. Redes (regionais, metropolitanas, locais e de acesso) ativas e passivas. TCP/IP, Ethernet, ATM, SDH/SNOET e WDM sob aspectos da interação de protocolos de rede de banda larga. Padronizações internacionais.</a:t>
            </a:r>
            <a:r>
              <a:rPr lang="pt-BR" dirty="0"/>
              <a:t>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ECEA7-05E0-41A3-B064-BF0E9E04C1DB}" type="slidenum">
              <a:rPr lang="pt-BR" smtClean="0"/>
              <a:pPr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59722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3C85F-F51E-4689-A1AA-97E29649D49D}" type="datetime1">
              <a:rPr lang="pt-BR" smtClean="0"/>
              <a:t>15/05/2023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SEL369 Micro-ondas Amílcar Careli César USP EESC SEL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57DB2-CC39-4569-9A13-A8A5DE2749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E42C-271E-42F3-9F6F-14BC0160466E}" type="datetime1">
              <a:rPr lang="pt-BR" smtClean="0"/>
              <a:t>15/05/2023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SEL369 Micro-ondas Amílcar Careli César USP EESC SEL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57DB2-CC39-4569-9A13-A8A5DE2749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E1E95-7F17-4F55-9D01-5DC2261F362F}" type="datetime1">
              <a:rPr lang="pt-BR" smtClean="0"/>
              <a:t>15/05/2023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SEL369 Micro-ondas Amílcar Careli César USP EESC SEL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57DB2-CC39-4569-9A13-A8A5DE2749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ítulo e texto em cima do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85800" y="990600"/>
            <a:ext cx="7772400" cy="26289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85800" y="3771900"/>
            <a:ext cx="7772400" cy="26289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>
          <a:xfrm>
            <a:off x="0" y="6477000"/>
            <a:ext cx="9144000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SEL369 Micro-ondas Amílcar Careli César USP EESC SEL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8458200" y="6477000"/>
            <a:ext cx="685800" cy="381000"/>
          </a:xfrm>
        </p:spPr>
        <p:txBody>
          <a:bodyPr/>
          <a:lstStyle>
            <a:lvl1pPr>
              <a:defRPr/>
            </a:lvl1pPr>
          </a:lstStyle>
          <a:p>
            <a:fld id="{61DFC3C6-8B26-4F94-BD8B-5D8C1729834D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858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85800" y="990600"/>
            <a:ext cx="3810000" cy="5410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lip-art 3"/>
          <p:cNvSpPr>
            <a:spLocks noGrp="1"/>
          </p:cNvSpPr>
          <p:nvPr>
            <p:ph type="clipArt" sz="half" idx="2"/>
          </p:nvPr>
        </p:nvSpPr>
        <p:spPr>
          <a:xfrm>
            <a:off x="4648200" y="990600"/>
            <a:ext cx="3810000" cy="5410200"/>
          </a:xfr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0"/>
          </p:nvPr>
        </p:nvSpPr>
        <p:spPr>
          <a:xfrm>
            <a:off x="0" y="6477000"/>
            <a:ext cx="9144000" cy="381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SEL369 Micro-ondas Amílcar Careli César USP EESC SEL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8458200" y="6477000"/>
            <a:ext cx="685800" cy="381000"/>
          </a:xfrm>
        </p:spPr>
        <p:txBody>
          <a:bodyPr/>
          <a:lstStyle>
            <a:lvl1pPr>
              <a:defRPr/>
            </a:lvl1pPr>
          </a:lstStyle>
          <a:p>
            <a:fld id="{B9901202-A7CE-45C1-BA81-DF86DA3DE471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FDF7-5611-484D-BE2C-C528E8F1BC69}" type="datetime1">
              <a:rPr lang="pt-BR" smtClean="0"/>
              <a:t>15/05/2023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SEL369 Micro-ondas Amílcar Careli César USP EESC SEL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57DB2-CC39-4569-9A13-A8A5DE2749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E1E2F-EA09-4A94-8F2E-80BFC0E8C8E1}" type="datetime1">
              <a:rPr lang="pt-BR" smtClean="0"/>
              <a:t>15/05/2023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SEL369 Micro-ondas Amílcar Careli César USP EESC SEL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57DB2-CC39-4569-9A13-A8A5DE2749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660C-3EDE-405E-BAFD-5C7BE8682928}" type="datetime1">
              <a:rPr lang="pt-BR" smtClean="0"/>
              <a:t>15/05/2023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SEL369 Micro-ondas Amílcar Careli César USP EESC SEL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57DB2-CC39-4569-9A13-A8A5DE2749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D1BBF-B439-467A-894E-950710F777DD}" type="datetime1">
              <a:rPr lang="pt-BR" smtClean="0"/>
              <a:t>15/05/2023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SEL369 Micro-ondas Amílcar Careli César USP EESC SEL</a:t>
            </a: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57DB2-CC39-4569-9A13-A8A5DE2749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B24DE-16A9-4907-B5D9-4DF1425D3B04}" type="datetime1">
              <a:rPr lang="pt-BR" smtClean="0"/>
              <a:t>15/05/2023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SEL369 Micro-ondas Amílcar Careli César USP EESC SEL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57DB2-CC39-4569-9A13-A8A5DE2749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C3902-8639-4712-8345-CE6481A217CA}" type="datetime1">
              <a:rPr lang="pt-BR" smtClean="0"/>
              <a:t>15/05/2023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SEL369 Micro-ondas Amílcar Careli César USP EESC SEL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57DB2-CC39-4569-9A13-A8A5DE2749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34FBE-C31C-40E6-B69F-01009E79F2DE}" type="datetime1">
              <a:rPr lang="pt-BR" smtClean="0"/>
              <a:t>15/05/2023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SEL369 Micro-ondas Amílcar Careli César USP EESC SEL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57DB2-CC39-4569-9A13-A8A5DE2749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B152-738F-4685-A474-CABCBE17319E}" type="datetime1">
              <a:rPr lang="pt-BR" smtClean="0"/>
              <a:t>15/05/2023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SEL369 Micro-ondas Amílcar Careli César USP EESC SEL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57DB2-CC39-4569-9A13-A8A5DE2749D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785794"/>
            <a:ext cx="8229600" cy="5500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185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59993-F575-4927-8D59-5D97CB6F2012}" type="datetime1">
              <a:rPr lang="pt-BR" smtClean="0"/>
              <a:t>15/05/2023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643042" y="6356350"/>
            <a:ext cx="5929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SEL369 Micro-ondas Amílcar Careli César USP EESC SEL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572396" y="6356350"/>
            <a:ext cx="11144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57DB2-CC39-4569-9A13-A8A5DE2749D3}" type="slidenum">
              <a:rPr lang="pt-BR" smtClean="0"/>
              <a:pPr/>
              <a:t>‹nº›</a:t>
            </a:fld>
            <a:endParaRPr lang="pt-BR" dirty="0"/>
          </a:p>
        </p:txBody>
      </p:sp>
      <p:cxnSp>
        <p:nvCxnSpPr>
          <p:cNvPr id="8" name="Conector reto 7"/>
          <p:cNvCxnSpPr/>
          <p:nvPr userDrawn="1"/>
        </p:nvCxnSpPr>
        <p:spPr>
          <a:xfrm>
            <a:off x="473400" y="723234"/>
            <a:ext cx="821537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 userDrawn="1"/>
        </p:nvCxnSpPr>
        <p:spPr>
          <a:xfrm>
            <a:off x="464522" y="6357958"/>
            <a:ext cx="821537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6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F0000"/>
        </a:buClr>
        <a:buFont typeface="Wingdings" pitchFamily="2" charset="2"/>
        <a:buChar char="ü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0000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FF0000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FF0000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FF0000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5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ce.rutgers.edu/~orfanidi/ewa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tepaper.in/2016/05/two-port-networks-topicwise-gate.html" TargetMode="External"/><Relationship Id="rId2" Type="http://schemas.openxmlformats.org/officeDocument/2006/relationships/hyperlink" Target="https://slideplayer.com/slide/7923302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lideshare.net/manishrocks33/219272664-sparameters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6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algn="r"/>
            <a:r>
              <a:rPr lang="pt-BR" sz="3200" b="1" dirty="0">
                <a:solidFill>
                  <a:srgbClr val="00FF00"/>
                </a:solidFill>
              </a:rPr>
              <a:t>Matriz Espalhamento (S)</a:t>
            </a:r>
            <a:br>
              <a:rPr lang="pt-BR" sz="3200" b="1" dirty="0">
                <a:solidFill>
                  <a:srgbClr val="00FF00"/>
                </a:solidFill>
              </a:rPr>
            </a:br>
            <a:endParaRPr lang="pt-BR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1857356" y="3886200"/>
            <a:ext cx="6543676" cy="1752600"/>
          </a:xfrm>
        </p:spPr>
        <p:txBody>
          <a:bodyPr>
            <a:normAutofit fontScale="70000" lnSpcReduction="20000"/>
          </a:bodyPr>
          <a:lstStyle/>
          <a:p>
            <a:pPr algn="r"/>
            <a:r>
              <a:rPr lang="pt-BR" dirty="0">
                <a:solidFill>
                  <a:srgbClr val="00B0F0"/>
                </a:solidFill>
              </a:rPr>
              <a:t>SEL 369 Micro-ondas</a:t>
            </a:r>
          </a:p>
          <a:p>
            <a:pPr algn="r"/>
            <a:endParaRPr lang="pt-BR" dirty="0"/>
          </a:p>
          <a:p>
            <a:pPr algn="r"/>
            <a:r>
              <a:rPr lang="pt-BR" dirty="0" smtClean="0"/>
              <a:t>Tania Regina Tronco</a:t>
            </a:r>
            <a:endParaRPr lang="pt-BR" dirty="0"/>
          </a:p>
          <a:p>
            <a:pPr algn="r"/>
            <a:r>
              <a:rPr lang="pt-BR" dirty="0"/>
              <a:t>Departamento de Engenharia Elétrica da EESC-USP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Analisador de redes (Agilent)-2</a:t>
            </a:r>
          </a:p>
        </p:txBody>
      </p:sp>
      <p:sp>
        <p:nvSpPr>
          <p:cNvPr id="7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SEL369 Micro-ondas Amílcar Careli César USP EESC SEL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92169" name="Picture 9" descr="1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9477" y="1078210"/>
            <a:ext cx="3800475" cy="3790950"/>
          </a:xfrm>
          <a:noFill/>
          <a:ln/>
        </p:spPr>
      </p:pic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7164388" y="5876925"/>
            <a:ext cx="16303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600"/>
              <a:t>www.agilent.com</a:t>
            </a: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468313" y="5411788"/>
            <a:ext cx="649763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600" b="1">
                <a:solidFill>
                  <a:srgbClr val="003399"/>
                </a:solidFill>
              </a:rPr>
              <a:t>PNA Series Microwave Network Analysers</a:t>
            </a:r>
          </a:p>
          <a:p>
            <a:r>
              <a:rPr lang="pt-BR" sz="1600"/>
              <a:t>300 kHz to 110 GHz. Antenna test, frequency offset (for mixers), balanced, </a:t>
            </a:r>
          </a:p>
          <a:p>
            <a:r>
              <a:rPr lang="pt-BR" sz="1600"/>
              <a:t>time domain, TRL calibration, IMD, harmonic and pulsed-RF measurements </a:t>
            </a:r>
          </a:p>
        </p:txBody>
      </p:sp>
      <p:pic>
        <p:nvPicPr>
          <p:cNvPr id="92175" name="Picture 15" descr="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3888" y="1052513"/>
            <a:ext cx="4170362" cy="4170362"/>
          </a:xfrm>
          <a:prstGeom prst="rect">
            <a:avLst/>
          </a:prstGeom>
          <a:noFill/>
        </p:spPr>
      </p:pic>
      <p:sp>
        <p:nvSpPr>
          <p:cNvPr id="8" name="Espaço Reservado para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476E4-3793-4B72-8918-857407CB69D2}" type="datetime1">
              <a:rPr lang="pt-BR" smtClean="0"/>
              <a:t>15/05/2023</a:t>
            </a:fld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57DB2-CC39-4569-9A13-A8A5DE2749D3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341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Analisador de redes (Agilent)-3</a:t>
            </a:r>
          </a:p>
        </p:txBody>
      </p:sp>
      <p:sp>
        <p:nvSpPr>
          <p:cNvPr id="7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SEL369 Micro-ondas Amílcar Careli César USP EESC SEL</a:t>
            </a:r>
            <a:endParaRPr lang="en-US"/>
          </a:p>
        </p:txBody>
      </p:sp>
      <p:pic>
        <p:nvPicPr>
          <p:cNvPr id="96265" name="Picture 9" descr="17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4841" y="981075"/>
            <a:ext cx="4321175" cy="4321175"/>
          </a:xfrm>
          <a:noFill/>
          <a:ln/>
        </p:spPr>
      </p:pic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7164388" y="5876925"/>
            <a:ext cx="16303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600"/>
              <a:t>www.agilent.com</a:t>
            </a:r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468313" y="5411788"/>
            <a:ext cx="649763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600" b="1">
                <a:solidFill>
                  <a:srgbClr val="003399"/>
                </a:solidFill>
              </a:rPr>
              <a:t>PNA Series Microwave Network Analysers</a:t>
            </a:r>
          </a:p>
          <a:p>
            <a:r>
              <a:rPr lang="pt-BR" sz="1600"/>
              <a:t>300 kHz to 110 GHz. Antenna test, frequency offset (for mixers), balanced, </a:t>
            </a:r>
          </a:p>
          <a:p>
            <a:r>
              <a:rPr lang="pt-BR" sz="1600"/>
              <a:t>time domain, TRL calibration, IMD, harmonic and pulsed-RF measurements </a:t>
            </a:r>
          </a:p>
        </p:txBody>
      </p:sp>
      <p:pic>
        <p:nvPicPr>
          <p:cNvPr id="96271" name="Picture 15" descr="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341438"/>
            <a:ext cx="3810000" cy="3810000"/>
          </a:xfrm>
          <a:prstGeom prst="rect">
            <a:avLst/>
          </a:prstGeom>
          <a:noFill/>
        </p:spPr>
      </p:pic>
      <p:sp>
        <p:nvSpPr>
          <p:cNvPr id="10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3691E-055F-4E9C-99F1-2A586D3C9369}" type="datetime1">
              <a:rPr lang="pt-BR" smtClean="0"/>
              <a:t>15/05/2023</a:t>
            </a:fld>
            <a:endParaRPr lang="pt-BR"/>
          </a:p>
        </p:txBody>
      </p:sp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57DB2-CC39-4569-9A13-A8A5DE2749D3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72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02F5DAC-4324-4271-AAB7-677F61E14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Vídeo: medida filtro </a:t>
            </a:r>
            <a:r>
              <a:rPr lang="pt-BR" dirty="0" err="1"/>
              <a:t>passa-baixas</a:t>
            </a:r>
            <a:endParaRPr lang="pt-BR" dirty="0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8BF9DFF2-4AFA-4385-90D4-D134B53AB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3D2EF-499C-4D6C-BC40-FC73698DFADE}" type="datetime1">
              <a:rPr lang="pt-BR" smtClean="0"/>
              <a:t>15/05/2023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6CD544DF-9BC7-4FA1-8B16-8225296D4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SEL369 Micro-ondas Amílcar Careli César USP EESC SEL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B84D99FA-F323-4492-BF44-5F92DD6B8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57DB2-CC39-4569-9A13-A8A5DE2749D3}" type="slidenum">
              <a:rPr lang="pt-BR" smtClean="0"/>
              <a:pPr/>
              <a:t>12</a:t>
            </a:fld>
            <a:endParaRPr lang="pt-BR"/>
          </a:p>
        </p:txBody>
      </p:sp>
      <p:pic>
        <p:nvPicPr>
          <p:cNvPr id="7" name="Network Analyzer - YouTube (1080p)">
            <a:hlinkClick r:id="" action="ppaction://media"/>
            <a:extLst>
              <a:ext uri="{FF2B5EF4-FFF2-40B4-BE49-F238E27FC236}">
                <a16:creationId xmlns:a16="http://schemas.microsoft.com/office/drawing/2014/main" xmlns="" id="{38BEDA0C-0D5D-4DE7-A54B-B4589BCB2E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6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5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Conversão de parâmetros</a:t>
            </a:r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EA43E-0413-4F89-890B-9A45A55A24C1}" type="datetime1">
              <a:rPr lang="pt-BR" smtClean="0"/>
              <a:t>15/05/2023</a:t>
            </a:fld>
            <a:endParaRPr lang="pt-BR"/>
          </a:p>
        </p:txBody>
      </p:sp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57DB2-CC39-4569-9A13-A8A5DE2749D3}" type="slidenum">
              <a:rPr lang="pt-BR" smtClean="0"/>
              <a:pPr/>
              <a:t>13</a:t>
            </a:fld>
            <a:endParaRPr lang="pt-BR"/>
          </a:p>
        </p:txBody>
      </p:sp>
      <p:sp>
        <p:nvSpPr>
          <p:cNvPr id="89091" name="Text Box 1027"/>
          <p:cNvSpPr txBox="1">
            <a:spLocks noChangeArrowheads="1"/>
          </p:cNvSpPr>
          <p:nvPr/>
        </p:nvSpPr>
        <p:spPr bwMode="auto">
          <a:xfrm>
            <a:off x="467544" y="1108075"/>
            <a:ext cx="8269288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 dirty="0"/>
              <a:t>Os parâmetros </a:t>
            </a:r>
            <a:r>
              <a:rPr lang="pt-BR" sz="2400" i="1" dirty="0"/>
              <a:t>S</a:t>
            </a:r>
            <a:r>
              <a:rPr lang="pt-BR" sz="2400" dirty="0"/>
              <a:t> poderão ser convertidos para qualquer outro tipo,</a:t>
            </a:r>
          </a:p>
          <a:p>
            <a:r>
              <a:rPr lang="pt-BR" sz="2400" dirty="0"/>
              <a:t>tais como z ,y,h ou ABCD . </a:t>
            </a:r>
          </a:p>
          <a:p>
            <a:r>
              <a:rPr lang="pt-BR" sz="2400" dirty="0"/>
              <a:t>Como exemplo, os parâmetros Z de uma rede poderão ser obtidos </a:t>
            </a:r>
          </a:p>
          <a:p>
            <a:r>
              <a:rPr lang="pt-BR" sz="2400" dirty="0"/>
              <a:t>a partir de </a:t>
            </a:r>
            <a:r>
              <a:rPr lang="pt-BR" sz="2400" i="1" dirty="0"/>
              <a:t>S</a:t>
            </a:r>
            <a:r>
              <a:rPr lang="pt-BR" sz="2400" dirty="0"/>
              <a:t> pela transformação matricial: </a:t>
            </a:r>
            <a:endParaRPr lang="pt-BR" dirty="0"/>
          </a:p>
        </p:txBody>
      </p:sp>
      <p:graphicFrame>
        <p:nvGraphicFramePr>
          <p:cNvPr id="94208" name="Object 1024"/>
          <p:cNvGraphicFramePr>
            <a:graphicFrameLocks noChangeAspect="1"/>
          </p:cNvGraphicFramePr>
          <p:nvPr/>
        </p:nvGraphicFramePr>
        <p:xfrm>
          <a:off x="1306513" y="2851150"/>
          <a:ext cx="5969000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2" name="Equation" r:id="rId3" imgW="2120760" imgH="368280" progId="Equation.DSMT4">
                  <p:embed/>
                </p:oleObj>
              </mc:Choice>
              <mc:Fallback>
                <p:oleObj name="Equation" r:id="rId3" imgW="212076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6513" y="2851150"/>
                        <a:ext cx="5969000" cy="1036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CC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3" name="Text Box 1029"/>
          <p:cNvSpPr txBox="1">
            <a:spLocks noChangeArrowheads="1"/>
          </p:cNvSpPr>
          <p:nvPr/>
        </p:nvSpPr>
        <p:spPr bwMode="auto">
          <a:xfrm>
            <a:off x="669925" y="4029075"/>
            <a:ext cx="4433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onde [1] é a matriz identidade</a:t>
            </a:r>
          </a:p>
        </p:txBody>
      </p:sp>
      <p:graphicFrame>
        <p:nvGraphicFramePr>
          <p:cNvPr id="94209" name="Object 1025"/>
          <p:cNvGraphicFramePr>
            <a:graphicFrameLocks noChangeAspect="1"/>
          </p:cNvGraphicFramePr>
          <p:nvPr/>
        </p:nvGraphicFramePr>
        <p:xfrm>
          <a:off x="2567684" y="4999098"/>
          <a:ext cx="1140220" cy="93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3" name="Clip" r:id="rId5" imgW="2385360" imgH="1948320" progId="">
                  <p:embed/>
                </p:oleObj>
              </mc:Choice>
              <mc:Fallback>
                <p:oleObj name="Clip" r:id="rId5" imgW="2385360" imgH="19483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7684" y="4999098"/>
                        <a:ext cx="1140220" cy="930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0" name="Object 1026"/>
          <p:cNvGraphicFramePr>
            <a:graphicFrameLocks noChangeAspect="1"/>
          </p:cNvGraphicFramePr>
          <p:nvPr/>
        </p:nvGraphicFramePr>
        <p:xfrm>
          <a:off x="5508104" y="4979802"/>
          <a:ext cx="997546" cy="969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4" name="Clip" r:id="rId7" imgW="1353960" imgH="1315800" progId="">
                  <p:embed/>
                </p:oleObj>
              </mc:Choice>
              <mc:Fallback>
                <p:oleObj name="Clip" r:id="rId7" imgW="1353960" imgH="1315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4979802"/>
                        <a:ext cx="997546" cy="9694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6" name="AutoShape 1032"/>
          <p:cNvSpPr>
            <a:spLocks noChangeArrowheads="1"/>
          </p:cNvSpPr>
          <p:nvPr/>
        </p:nvSpPr>
        <p:spPr bwMode="auto">
          <a:xfrm>
            <a:off x="4191000" y="5140580"/>
            <a:ext cx="914400" cy="647923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5959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39EF801-755C-478D-B9C9-8FB15C7E9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B6F4A6EB-D201-46C3-94DE-55F735BBA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B24DE-16A9-4907-B5D9-4DF1425D3B04}" type="datetime1">
              <a:rPr lang="pt-BR" smtClean="0"/>
              <a:t>15/05/2023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50FA3917-5E09-4356-A7FB-46C9D8169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SEL369 Micro-ondas Amílcar Careli César USP EESC SEL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7A00C2DF-0FB5-4290-A0A1-66E616B04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57DB2-CC39-4569-9A13-A8A5DE2749D3}" type="slidenum">
              <a:rPr lang="pt-BR" smtClean="0"/>
              <a:pPr/>
              <a:t>14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B48FB8A8-117E-4251-9AD4-7C4EAD8ACA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5" t="17801" r="26375" b="24800"/>
          <a:stretch/>
        </p:blipFill>
        <p:spPr>
          <a:xfrm>
            <a:off x="1979712" y="980728"/>
            <a:ext cx="4917620" cy="36004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CB3D1561-4829-42EB-8D42-65B19F1BF2A7}"/>
              </a:ext>
            </a:extLst>
          </p:cNvPr>
          <p:cNvSpPr/>
          <p:nvPr/>
        </p:nvSpPr>
        <p:spPr>
          <a:xfrm>
            <a:off x="2771800" y="5836622"/>
            <a:ext cx="3867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https://slideplayer.com/slide/7923302/</a:t>
            </a:r>
          </a:p>
        </p:txBody>
      </p:sp>
    </p:spTree>
    <p:extLst>
      <p:ext uri="{BB962C8B-B14F-4D97-AF65-F5344CB8AC3E}">
        <p14:creationId xmlns:p14="http://schemas.microsoft.com/office/powerpoint/2010/main" val="281692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08BC6F1-DB20-4F8A-B88B-20B8E3A2F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918BB0D2-E63A-4C32-A0DB-25D29CEEE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B24DE-16A9-4907-B5D9-4DF1425D3B04}" type="datetime1">
              <a:rPr lang="pt-BR" smtClean="0"/>
              <a:t>15/05/2023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A108BA5D-22C1-4FC5-A096-B73E329CD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SEL369 Micro-ondas Amílcar Careli César USP EESC SEL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D393A9A0-7F81-41AF-BF11-1F69F910D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57DB2-CC39-4569-9A13-A8A5DE2749D3}" type="slidenum">
              <a:rPr lang="pt-BR" smtClean="0"/>
              <a:pPr/>
              <a:t>15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C4BDAD85-0A41-4CDE-8131-66699EE7F6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3" t="16401" r="24800" b="23401"/>
          <a:stretch/>
        </p:blipFill>
        <p:spPr>
          <a:xfrm>
            <a:off x="1070763" y="714356"/>
            <a:ext cx="7344817" cy="5177494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1AD39BD5-CADA-461E-A24C-FCD231689CE0}"/>
              </a:ext>
            </a:extLst>
          </p:cNvPr>
          <p:cNvSpPr/>
          <p:nvPr/>
        </p:nvSpPr>
        <p:spPr>
          <a:xfrm>
            <a:off x="2771800" y="5836622"/>
            <a:ext cx="3867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https://slideplayer.com/slide/7923302/</a:t>
            </a:r>
          </a:p>
        </p:txBody>
      </p:sp>
    </p:spTree>
    <p:extLst>
      <p:ext uri="{BB962C8B-B14F-4D97-AF65-F5344CB8AC3E}">
        <p14:creationId xmlns:p14="http://schemas.microsoft.com/office/powerpoint/2010/main" val="225416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Referências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Sophocles J. </a:t>
            </a:r>
            <a:r>
              <a:rPr lang="en-US" dirty="0" err="1"/>
              <a:t>Orfanidi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Electromagnetic 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Waves and Antennas</a:t>
            </a:r>
            <a:r>
              <a:rPr lang="en-US" dirty="0"/>
              <a:t>, ECE Department, </a:t>
            </a:r>
            <a:br>
              <a:rPr lang="en-US" dirty="0"/>
            </a:br>
            <a:r>
              <a:rPr lang="en-US" dirty="0"/>
              <a:t>Rutgers University,</a:t>
            </a:r>
          </a:p>
          <a:p>
            <a:pPr lvl="1"/>
            <a:r>
              <a:rPr lang="en-US" dirty="0" err="1"/>
              <a:t>Capítulo</a:t>
            </a:r>
            <a:r>
              <a:rPr lang="en-US" dirty="0"/>
              <a:t> 13</a:t>
            </a:r>
          </a:p>
          <a:p>
            <a:pPr lvl="2"/>
            <a:r>
              <a:rPr lang="pt-BR" dirty="0">
                <a:hlinkClick r:id="rId2"/>
              </a:rPr>
              <a:t>http://www.ece.rutgers.edu/~orfanidi/ewa/</a:t>
            </a:r>
            <a:endParaRPr lang="pt-BR" dirty="0"/>
          </a:p>
          <a:p>
            <a:pPr lvl="0"/>
            <a:r>
              <a:rPr lang="en-US" dirty="0"/>
              <a:t>David M. </a:t>
            </a:r>
            <a:r>
              <a:rPr lang="en-US" dirty="0" err="1"/>
              <a:t>Pozar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Microwave Engineering</a:t>
            </a:r>
            <a:r>
              <a:rPr lang="en-US" dirty="0"/>
              <a:t>, Wiley, 2011, ISBN-10: 0470631554, ISBN-13: 978-0470631553</a:t>
            </a:r>
            <a:endParaRPr lang="pt-BR" dirty="0"/>
          </a:p>
          <a:p>
            <a:pPr lvl="0"/>
            <a:r>
              <a:rPr lang="en-US" dirty="0" err="1"/>
              <a:t>Guilhermo</a:t>
            </a:r>
            <a:r>
              <a:rPr lang="en-US" dirty="0"/>
              <a:t> Gonzalez, </a:t>
            </a:r>
            <a:r>
              <a:rPr lang="en-US" dirty="0">
                <a:solidFill>
                  <a:srgbClr val="0070C0"/>
                </a:solidFill>
              </a:rPr>
              <a:t>Transistor Amplifiers: Analysis and Design</a:t>
            </a:r>
            <a:r>
              <a:rPr lang="en-US" dirty="0"/>
              <a:t>, 2ª </a:t>
            </a:r>
            <a:r>
              <a:rPr lang="en-US" dirty="0" err="1"/>
              <a:t>edição</a:t>
            </a:r>
            <a:r>
              <a:rPr lang="en-US" dirty="0"/>
              <a:t>, Prentice Hall, 1996, ISBN-10: 0132543354, ISBN-13: 978-0132543354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6F6C0-80D9-4557-8DB1-793F575AEE1A}" type="datetime1">
              <a:rPr lang="pt-BR" smtClean="0"/>
              <a:t>15/05/2023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SEL369 Micro-ondas Amílcar Careli César USP EESC SEL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57DB2-CC39-4569-9A13-A8A5DE2749D3}" type="slidenum">
              <a:rPr lang="pt-BR" smtClean="0"/>
              <a:pPr/>
              <a:t>16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F6E0D35-1175-4B96-ADD4-4E1CA73C0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Consultar </a:t>
            </a:r>
            <a:r>
              <a:rPr lang="pt-BR" dirty="0" err="1"/>
              <a:t>exerc</a:t>
            </a:r>
            <a:r>
              <a:rPr lang="pt-BR" dirty="0"/>
              <a:t> resolvidos e teoria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48B0D21-5AA3-44DB-8B16-29EDED552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hlinkClick r:id="rId2"/>
              </a:rPr>
              <a:t>https://slideplayer.com/slide/7923302/</a:t>
            </a:r>
            <a:endParaRPr lang="pt-BR" dirty="0"/>
          </a:p>
          <a:p>
            <a:r>
              <a:rPr lang="pt-BR" dirty="0">
                <a:hlinkClick r:id="rId3"/>
              </a:rPr>
              <a:t>http://www.gatepaper.in/2016/05/two-port-networks-topicwise-gate.html</a:t>
            </a:r>
            <a:endParaRPr lang="pt-BR" dirty="0"/>
          </a:p>
          <a:p>
            <a:r>
              <a:rPr lang="pt-BR" dirty="0">
                <a:hlinkClick r:id="rId4"/>
              </a:rPr>
              <a:t>https://www.slideshare.net/manishrocks33/219272664-sparameters</a:t>
            </a:r>
            <a:endParaRPr lang="pt-BR" dirty="0"/>
          </a:p>
          <a:p>
            <a:r>
              <a:rPr lang="pt-BR" dirty="0">
                <a:hlinkClick r:id="rId4"/>
              </a:rPr>
              <a:t>https://www.slideshare.net/manishrocks33/219272664-sparameters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02E0057C-2B2A-498A-8945-9FD69ECA0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FDF7-5611-484D-BE2C-C528E8F1BC69}" type="datetime1">
              <a:rPr lang="pt-BR" smtClean="0"/>
              <a:t>15/05/2023</a:t>
            </a:fld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05AABDD-E456-4DF2-8EB4-C8DDB0331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57DB2-CC39-4569-9A13-A8A5DE2749D3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427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sp>
        <p:nvSpPr>
          <p:cNvPr id="26" name="Espaço Reservado para Data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ACA4C-A58E-458E-9B2F-EF6161D64B83}" type="datetime1">
              <a:rPr lang="pt-BR" smtClean="0"/>
              <a:t>15/05/2023</a:t>
            </a:fld>
            <a:endParaRPr lang="pt-BR"/>
          </a:p>
        </p:txBody>
      </p:sp>
      <p:sp>
        <p:nvSpPr>
          <p:cNvPr id="2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SEL369 Micro-ondas Amílcar Careli César USP EESC SEL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57DB2-CC39-4569-9A13-A8A5DE2749D3}" type="slidenum">
              <a:rPr lang="pt-BR" smtClean="0"/>
              <a:pPr/>
              <a:t>2</a:t>
            </a:fld>
            <a:endParaRPr lang="pt-BR"/>
          </a:p>
        </p:txBody>
      </p:sp>
      <p:graphicFrame>
        <p:nvGraphicFramePr>
          <p:cNvPr id="78848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5346665"/>
              </p:ext>
            </p:extLst>
          </p:nvPr>
        </p:nvGraphicFramePr>
        <p:xfrm>
          <a:off x="3275856" y="1423194"/>
          <a:ext cx="2691199" cy="1191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" name="Equation" r:id="rId3" imgW="1206360" imgH="533160" progId="Equation.DSMT4">
                  <p:embed/>
                </p:oleObj>
              </mc:Choice>
              <mc:Fallback>
                <p:oleObj name="Equation" r:id="rId3" imgW="1206360" imgH="53316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1423194"/>
                        <a:ext cx="2691199" cy="11912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4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2468384"/>
              </p:ext>
            </p:extLst>
          </p:nvPr>
        </p:nvGraphicFramePr>
        <p:xfrm>
          <a:off x="395536" y="1423194"/>
          <a:ext cx="2665690" cy="1191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name="Equation" r:id="rId5" imgW="1193760" imgH="533160" progId="Equation.DSMT4">
                  <p:embed/>
                </p:oleObj>
              </mc:Choice>
              <mc:Fallback>
                <p:oleObj name="Equation" r:id="rId5" imgW="1193760" imgH="53316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423194"/>
                        <a:ext cx="2665690" cy="11912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1965217"/>
              </p:ext>
            </p:extLst>
          </p:nvPr>
        </p:nvGraphicFramePr>
        <p:xfrm>
          <a:off x="6281701" y="1423194"/>
          <a:ext cx="2556001" cy="1191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name="Equation" r:id="rId7" imgW="1143000" imgH="533160" progId="Equation.DSMT4">
                  <p:embed/>
                </p:oleObj>
              </mc:Choice>
              <mc:Fallback>
                <p:oleObj name="Equation" r:id="rId7" imgW="1143000" imgH="53316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1701" y="1423194"/>
                        <a:ext cx="2556001" cy="11912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14" name="Text Box 22"/>
          <p:cNvSpPr txBox="1">
            <a:spLocks noChangeArrowheads="1"/>
          </p:cNvSpPr>
          <p:nvPr/>
        </p:nvSpPr>
        <p:spPr bwMode="auto">
          <a:xfrm>
            <a:off x="3832468" y="908720"/>
            <a:ext cx="1577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 dirty="0"/>
              <a:t>Parâmetros  </a:t>
            </a:r>
            <a:r>
              <a:rPr lang="pt-BR" sz="2000" i="1" dirty="0"/>
              <a:t>h</a:t>
            </a:r>
            <a:endParaRPr lang="pt-BR" sz="2000" dirty="0"/>
          </a:p>
        </p:txBody>
      </p:sp>
      <p:sp>
        <p:nvSpPr>
          <p:cNvPr id="59415" name="Text Box 23"/>
          <p:cNvSpPr txBox="1">
            <a:spLocks noChangeArrowheads="1"/>
          </p:cNvSpPr>
          <p:nvPr/>
        </p:nvSpPr>
        <p:spPr bwMode="auto">
          <a:xfrm>
            <a:off x="953681" y="923008"/>
            <a:ext cx="1549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 dirty="0"/>
              <a:t>Parâmetros  </a:t>
            </a:r>
            <a:r>
              <a:rPr lang="pt-BR" sz="2000" i="1" dirty="0"/>
              <a:t>z</a:t>
            </a:r>
            <a:endParaRPr lang="pt-BR" sz="2000" dirty="0"/>
          </a:p>
        </p:txBody>
      </p:sp>
      <p:sp>
        <p:nvSpPr>
          <p:cNvPr id="59417" name="Text Box 25"/>
          <p:cNvSpPr txBox="1">
            <a:spLocks noChangeArrowheads="1"/>
          </p:cNvSpPr>
          <p:nvPr/>
        </p:nvSpPr>
        <p:spPr bwMode="auto">
          <a:xfrm>
            <a:off x="6501632" y="923008"/>
            <a:ext cx="2116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 dirty="0"/>
              <a:t>Parâmetros  </a:t>
            </a:r>
            <a:r>
              <a:rPr lang="pt-BR" sz="2000" i="1" dirty="0"/>
              <a:t>ABCD</a:t>
            </a:r>
            <a:endParaRPr lang="pt-BR" sz="2000" dirty="0"/>
          </a:p>
        </p:txBody>
      </p:sp>
      <p:sp>
        <p:nvSpPr>
          <p:cNvPr id="59419" name="Text Box 27"/>
          <p:cNvSpPr txBox="1">
            <a:spLocks noChangeArrowheads="1"/>
          </p:cNvSpPr>
          <p:nvPr/>
        </p:nvSpPr>
        <p:spPr bwMode="auto">
          <a:xfrm>
            <a:off x="381000" y="2861345"/>
            <a:ext cx="86806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800" dirty="0">
                <a:solidFill>
                  <a:srgbClr val="FF0000"/>
                </a:solidFill>
              </a:rPr>
              <a:t>Curtos e circuitos abertos são  essenciais  para a realização das medidas destes parâmetros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381000" y="3278857"/>
            <a:ext cx="3470275" cy="1455738"/>
            <a:chOff x="672" y="2261"/>
            <a:chExt cx="2186" cy="917"/>
          </a:xfrm>
        </p:grpSpPr>
        <p:graphicFrame>
          <p:nvGraphicFramePr>
            <p:cNvPr id="78853" name="Object 5"/>
            <p:cNvGraphicFramePr>
              <a:graphicFrameLocks noChangeAspect="1"/>
            </p:cNvGraphicFramePr>
            <p:nvPr/>
          </p:nvGraphicFramePr>
          <p:xfrm>
            <a:off x="1614" y="2261"/>
            <a:ext cx="1244" cy="9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3" name="Equation" r:id="rId9" imgW="774360" imgH="571320" progId="Equation.DSMT4">
                    <p:embed/>
                  </p:oleObj>
                </mc:Choice>
                <mc:Fallback>
                  <p:oleObj name="Equation" r:id="rId9" imgW="774360" imgH="571320" progId="Equation.DSMT4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14" y="2261"/>
                          <a:ext cx="1244" cy="9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9420" name="Text Box 28"/>
            <p:cNvSpPr txBox="1">
              <a:spLocks noChangeArrowheads="1"/>
            </p:cNvSpPr>
            <p:nvPr/>
          </p:nvSpPr>
          <p:spPr bwMode="auto">
            <a:xfrm>
              <a:off x="672" y="2544"/>
              <a:ext cx="88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pt-BR"/>
                <a:t>exemplo</a:t>
              </a:r>
            </a:p>
          </p:txBody>
        </p:sp>
      </p:grpSp>
      <p:sp>
        <p:nvSpPr>
          <p:cNvPr id="59422" name="Line 30"/>
          <p:cNvSpPr>
            <a:spLocks noChangeShapeType="1"/>
          </p:cNvSpPr>
          <p:nvPr/>
        </p:nvSpPr>
        <p:spPr bwMode="auto">
          <a:xfrm>
            <a:off x="838200" y="5099720"/>
            <a:ext cx="2057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oval" w="med" len="med"/>
            <a:tailEnd type="oval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9423" name="Line 31"/>
          <p:cNvSpPr>
            <a:spLocks noChangeShapeType="1"/>
          </p:cNvSpPr>
          <p:nvPr/>
        </p:nvSpPr>
        <p:spPr bwMode="auto">
          <a:xfrm>
            <a:off x="838200" y="5937920"/>
            <a:ext cx="2057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oval" w="med" len="med"/>
            <a:tailEnd type="oval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9424" name="Line 32"/>
          <p:cNvSpPr>
            <a:spLocks noChangeShapeType="1"/>
          </p:cNvSpPr>
          <p:nvPr/>
        </p:nvSpPr>
        <p:spPr bwMode="auto">
          <a:xfrm>
            <a:off x="5029200" y="5099720"/>
            <a:ext cx="2057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oval" w="med" len="med"/>
            <a:tailEnd type="oval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9425" name="Line 33"/>
          <p:cNvSpPr>
            <a:spLocks noChangeShapeType="1"/>
          </p:cNvSpPr>
          <p:nvPr/>
        </p:nvSpPr>
        <p:spPr bwMode="auto">
          <a:xfrm>
            <a:off x="5029200" y="5937920"/>
            <a:ext cx="2057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oval" w="med" len="med"/>
            <a:tailEnd type="oval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9426" name="Text Box 34"/>
          <p:cNvSpPr txBox="1">
            <a:spLocks noChangeArrowheads="1"/>
          </p:cNvSpPr>
          <p:nvPr/>
        </p:nvSpPr>
        <p:spPr bwMode="auto">
          <a:xfrm>
            <a:off x="1752600" y="5175920"/>
            <a:ext cx="99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1800"/>
              <a:t>Circuito </a:t>
            </a:r>
          </a:p>
          <a:p>
            <a:pPr algn="ctr"/>
            <a:r>
              <a:rPr lang="pt-BR" sz="1800"/>
              <a:t>aberto</a:t>
            </a:r>
          </a:p>
        </p:txBody>
      </p:sp>
      <p:graphicFrame>
        <p:nvGraphicFramePr>
          <p:cNvPr id="788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1824083"/>
              </p:ext>
            </p:extLst>
          </p:nvPr>
        </p:nvGraphicFramePr>
        <p:xfrm>
          <a:off x="3071812" y="5248945"/>
          <a:ext cx="1500188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" name="Equation" r:id="rId11" imgW="533160" imgH="177480" progId="Equation.DSMT4">
                  <p:embed/>
                </p:oleObj>
              </mc:Choice>
              <mc:Fallback>
                <p:oleObj name="Equation" r:id="rId11" imgW="533160" imgH="17748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1812" y="5248945"/>
                        <a:ext cx="1500188" cy="498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28" name="Text Box 36"/>
          <p:cNvSpPr txBox="1">
            <a:spLocks noChangeArrowheads="1"/>
          </p:cNvSpPr>
          <p:nvPr/>
        </p:nvSpPr>
        <p:spPr bwMode="auto">
          <a:xfrm>
            <a:off x="5410200" y="5328320"/>
            <a:ext cx="1536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1800"/>
              <a:t>Curto-circuito </a:t>
            </a:r>
          </a:p>
        </p:txBody>
      </p:sp>
      <p:graphicFrame>
        <p:nvGraphicFramePr>
          <p:cNvPr id="788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7015882"/>
              </p:ext>
            </p:extLst>
          </p:nvPr>
        </p:nvGraphicFramePr>
        <p:xfrm>
          <a:off x="7349306" y="5253054"/>
          <a:ext cx="132715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" name="Equation" r:id="rId13" imgW="469800" imgH="177480" progId="Equation.DSMT4">
                  <p:embed/>
                </p:oleObj>
              </mc:Choice>
              <mc:Fallback>
                <p:oleObj name="Equation" r:id="rId13" imgW="469800" imgH="17748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9306" y="5253054"/>
                        <a:ext cx="1327150" cy="498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31" name="Rectangle 39"/>
          <p:cNvSpPr>
            <a:spLocks noChangeArrowheads="1"/>
          </p:cNvSpPr>
          <p:nvPr/>
        </p:nvSpPr>
        <p:spPr bwMode="auto">
          <a:xfrm>
            <a:off x="6934200" y="4794920"/>
            <a:ext cx="304800" cy="1371600"/>
          </a:xfrm>
          <a:prstGeom prst="rect">
            <a:avLst/>
          </a:prstGeom>
          <a:solidFill>
            <a:srgbClr val="0099CC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9430" name="Rectangle 38"/>
          <p:cNvSpPr>
            <a:spLocks noChangeArrowheads="1"/>
          </p:cNvSpPr>
          <p:nvPr/>
        </p:nvSpPr>
        <p:spPr bwMode="auto">
          <a:xfrm>
            <a:off x="2743200" y="4794920"/>
            <a:ext cx="304800" cy="1371600"/>
          </a:xfrm>
          <a:prstGeom prst="rect">
            <a:avLst/>
          </a:prstGeom>
          <a:solidFill>
            <a:srgbClr val="0099CC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9432" name="Text Box 40"/>
          <p:cNvSpPr txBox="1">
            <a:spLocks noChangeArrowheads="1"/>
          </p:cNvSpPr>
          <p:nvPr/>
        </p:nvSpPr>
        <p:spPr bwMode="auto">
          <a:xfrm>
            <a:off x="3962400" y="3655889"/>
            <a:ext cx="41973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 i="1" dirty="0"/>
              <a:t>V</a:t>
            </a:r>
            <a:r>
              <a:rPr lang="pt-BR" sz="2000" i="1" baseline="-25000" dirty="0"/>
              <a:t>2</a:t>
            </a:r>
            <a:r>
              <a:rPr lang="pt-BR" sz="2000" i="1" dirty="0"/>
              <a:t> = 0 </a:t>
            </a:r>
            <a:r>
              <a:rPr lang="pt-BR" sz="2000" dirty="0"/>
              <a:t>: aplicação de um curto-circuito </a:t>
            </a:r>
          </a:p>
          <a:p>
            <a:r>
              <a:rPr lang="pt-BR" sz="2000" dirty="0"/>
              <a:t>à porta de saída</a:t>
            </a:r>
          </a:p>
        </p:txBody>
      </p:sp>
      <p:sp>
        <p:nvSpPr>
          <p:cNvPr id="59433" name="Line 41"/>
          <p:cNvSpPr>
            <a:spLocks noChangeShapeType="1"/>
          </p:cNvSpPr>
          <p:nvPr/>
        </p:nvSpPr>
        <p:spPr bwMode="auto">
          <a:xfrm>
            <a:off x="7115175" y="5136233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Se a frequência  é elevada alguns problemas </a:t>
            </a:r>
            <a:r>
              <a:rPr lang="pt-BR" dirty="0" smtClean="0">
                <a:solidFill>
                  <a:srgbClr val="0070C0"/>
                </a:solidFill>
              </a:rPr>
              <a:t>ocorrem:</a:t>
            </a:r>
            <a:endParaRPr lang="pt-BR" dirty="0">
              <a:solidFill>
                <a:srgbClr val="0070C0"/>
              </a:solidFill>
            </a:endParaRPr>
          </a:p>
          <a:p>
            <a:pPr lvl="1" algn="just"/>
            <a:r>
              <a:rPr lang="pt-BR" dirty="0"/>
              <a:t>Não  se dispõe com facilidade de equipamentos para medidas de tensão e corrente </a:t>
            </a:r>
            <a:r>
              <a:rPr lang="pt-BR" dirty="0" smtClean="0"/>
              <a:t>equivalentes nas </a:t>
            </a:r>
            <a:r>
              <a:rPr lang="pt-BR" dirty="0"/>
              <a:t>portas da  </a:t>
            </a:r>
            <a:r>
              <a:rPr lang="pt-BR" dirty="0" smtClean="0"/>
              <a:t>rede e impedâncias e </a:t>
            </a:r>
            <a:r>
              <a:rPr lang="pt-BR" dirty="0" err="1" smtClean="0"/>
              <a:t>admitâncias</a:t>
            </a:r>
            <a:r>
              <a:rPr lang="pt-BR" dirty="0" smtClean="0"/>
              <a:t> relacionadas;</a:t>
            </a:r>
            <a:endParaRPr lang="pt-BR" dirty="0"/>
          </a:p>
          <a:p>
            <a:pPr algn="just"/>
            <a:r>
              <a:rPr lang="en-US" dirty="0" smtClean="0"/>
              <a:t>Uma </a:t>
            </a:r>
            <a:r>
              <a:rPr lang="en-US" dirty="0" err="1" smtClean="0"/>
              <a:t>representação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adequada</a:t>
            </a:r>
            <a:r>
              <a:rPr lang="en-US" dirty="0" smtClean="0"/>
              <a:t>, de </a:t>
            </a:r>
            <a:r>
              <a:rPr lang="en-US" dirty="0" err="1" smtClean="0"/>
              <a:t>acordo</a:t>
            </a:r>
            <a:r>
              <a:rPr lang="en-US" dirty="0" smtClean="0"/>
              <a:t> com </a:t>
            </a:r>
            <a:r>
              <a:rPr lang="en-US" dirty="0" err="1" smtClean="0"/>
              <a:t>medidas</a:t>
            </a:r>
            <a:r>
              <a:rPr lang="en-US" dirty="0" smtClean="0"/>
              <a:t> </a:t>
            </a:r>
            <a:r>
              <a:rPr lang="en-US" dirty="0" err="1" smtClean="0"/>
              <a:t>diretas</a:t>
            </a:r>
            <a:r>
              <a:rPr lang="en-US" dirty="0" smtClean="0"/>
              <a:t>, </a:t>
            </a:r>
            <a:r>
              <a:rPr lang="en-US" dirty="0" err="1" smtClean="0"/>
              <a:t>são</a:t>
            </a:r>
            <a:r>
              <a:rPr lang="en-US" dirty="0" smtClean="0"/>
              <a:t> as </a:t>
            </a:r>
            <a:r>
              <a:rPr lang="en-US" dirty="0" err="1" smtClean="0"/>
              <a:t>medidas</a:t>
            </a:r>
            <a:r>
              <a:rPr lang="en-US" dirty="0" smtClean="0"/>
              <a:t> de </a:t>
            </a:r>
            <a:r>
              <a:rPr lang="en-US" dirty="0" err="1" smtClean="0"/>
              <a:t>ondas</a:t>
            </a:r>
            <a:r>
              <a:rPr lang="en-US" dirty="0" smtClean="0"/>
              <a:t> </a:t>
            </a:r>
            <a:r>
              <a:rPr lang="en-US" dirty="0" err="1" smtClean="0"/>
              <a:t>incidentes</a:t>
            </a:r>
            <a:r>
              <a:rPr lang="en-US" dirty="0" smtClean="0"/>
              <a:t>, </a:t>
            </a:r>
            <a:r>
              <a:rPr lang="en-US" dirty="0" err="1" smtClean="0"/>
              <a:t>refletidas</a:t>
            </a:r>
            <a:r>
              <a:rPr lang="en-US" dirty="0" smtClean="0"/>
              <a:t> e </a:t>
            </a:r>
            <a:r>
              <a:rPr lang="en-US" dirty="0" err="1" smtClean="0"/>
              <a:t>transmitidas</a:t>
            </a:r>
            <a:r>
              <a:rPr lang="en-US" dirty="0" smtClean="0"/>
              <a:t>, a </a:t>
            </a:r>
            <a:r>
              <a:rPr lang="en-US" dirty="0" err="1" smtClean="0"/>
              <a:t>denomidada</a:t>
            </a:r>
            <a:r>
              <a:rPr lang="en-US" dirty="0" smtClean="0"/>
              <a:t> </a:t>
            </a:r>
            <a:r>
              <a:rPr lang="en-US" dirty="0" err="1" smtClean="0"/>
              <a:t>matriz</a:t>
            </a:r>
            <a:r>
              <a:rPr lang="en-US" dirty="0" smtClean="0"/>
              <a:t> de </a:t>
            </a:r>
            <a:r>
              <a:rPr lang="en-US" dirty="0" err="1" smtClean="0"/>
              <a:t>espalhamento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FDF7-5611-484D-BE2C-C528E8F1BC69}" type="datetime1">
              <a:rPr lang="pt-BR" smtClean="0"/>
              <a:t>15/05/2023</a:t>
            </a:fld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57DB2-CC39-4569-9A13-A8A5DE2749D3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831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C0819B-616E-44E3-93BB-33A117380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Matriz S (spread, espalhar)</a:t>
            </a:r>
          </a:p>
        </p:txBody>
      </p:sp>
      <p:sp>
        <p:nvSpPr>
          <p:cNvPr id="23" name="Espaço Reservado para Conteúdo 2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sz="1900" dirty="0" smtClean="0"/>
          </a:p>
          <a:p>
            <a:r>
              <a:rPr lang="pt-BR" sz="1900" dirty="0" smtClean="0"/>
              <a:t>S</a:t>
            </a:r>
            <a:r>
              <a:rPr lang="pt-BR" sz="1900" baseline="-25000" dirty="0" smtClean="0"/>
              <a:t>ij</a:t>
            </a:r>
            <a:r>
              <a:rPr lang="pt-BR" sz="1900" dirty="0" smtClean="0"/>
              <a:t> é encontrado injetando-se  uma onda incidente V</a:t>
            </a:r>
            <a:r>
              <a:rPr lang="pt-BR" sz="1900" baseline="30000" dirty="0" smtClean="0"/>
              <a:t>+ </a:t>
            </a:r>
            <a:r>
              <a:rPr lang="pt-BR" sz="1900" dirty="0" smtClean="0"/>
              <a:t>na porta j e medindo a onda refletida V</a:t>
            </a:r>
            <a:r>
              <a:rPr lang="pt-BR" sz="1900" baseline="30000" dirty="0" smtClean="0"/>
              <a:t>- </a:t>
            </a:r>
            <a:r>
              <a:rPr lang="pt-BR" sz="1900" dirty="0" smtClean="0"/>
              <a:t>na porta i; Todas as outras portas são </a:t>
            </a:r>
            <a:r>
              <a:rPr lang="pt-BR" sz="1900" dirty="0" err="1" smtClean="0"/>
              <a:t>setadas</a:t>
            </a:r>
            <a:r>
              <a:rPr lang="pt-BR" sz="1900" dirty="0" smtClean="0"/>
              <a:t> em zero e terminadas com portas casadas para evitar reflexão;</a:t>
            </a:r>
          </a:p>
          <a:p>
            <a:r>
              <a:rPr lang="pt-BR" sz="1900" dirty="0"/>
              <a:t> </a:t>
            </a:r>
            <a:r>
              <a:rPr lang="pt-BR" sz="1900" dirty="0" smtClean="0"/>
              <a:t>S</a:t>
            </a:r>
            <a:r>
              <a:rPr lang="pt-BR" sz="1900" baseline="-25000" dirty="0" smtClean="0"/>
              <a:t>11</a:t>
            </a:r>
            <a:r>
              <a:rPr lang="pt-BR" sz="1900" dirty="0" smtClean="0"/>
              <a:t> é o coeficiente de reflexão da porta 1 e S</a:t>
            </a:r>
            <a:r>
              <a:rPr lang="pt-BR" sz="1900" baseline="-25000" dirty="0" smtClean="0"/>
              <a:t>12</a:t>
            </a:r>
            <a:r>
              <a:rPr lang="pt-BR" sz="1900" dirty="0" smtClean="0"/>
              <a:t> é o coeficiente de transmissão da porta j para a porta i quando todas as outras portas são terminadas  com cargas casadas.</a:t>
            </a:r>
          </a:p>
          <a:p>
            <a:endParaRPr lang="pt-BR" dirty="0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13590C31-CB75-49B5-98FD-C76E4D9A2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B24DE-16A9-4907-B5D9-4DF1425D3B04}" type="datetime1">
              <a:rPr lang="pt-BR" smtClean="0"/>
              <a:t>15/05/2023</a:t>
            </a:fld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1E4FED45-9FE3-41E6-B7E8-9C658BA26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57DB2-CC39-4569-9A13-A8A5DE2749D3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F12B65A2-A7C1-4DEC-AC93-1021DA2229C6}"/>
              </a:ext>
            </a:extLst>
          </p:cNvPr>
          <p:cNvSpPr txBox="1"/>
          <p:nvPr/>
        </p:nvSpPr>
        <p:spPr>
          <a:xfrm>
            <a:off x="1815987" y="2515888"/>
            <a:ext cx="1714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Ondas </a:t>
            </a:r>
            <a:r>
              <a:rPr lang="pt-BR" dirty="0" smtClean="0"/>
              <a:t>refletidas</a:t>
            </a:r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8F22AFB6-71F9-411D-8885-D8328E3CE969}"/>
              </a:ext>
            </a:extLst>
          </p:cNvPr>
          <p:cNvSpPr txBox="1"/>
          <p:nvPr/>
        </p:nvSpPr>
        <p:spPr>
          <a:xfrm>
            <a:off x="5776520" y="2542859"/>
            <a:ext cx="1795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Ondas incidentes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90758C37-02AD-449F-9703-52A07DCCDBA0}"/>
              </a:ext>
            </a:extLst>
          </p:cNvPr>
          <p:cNvSpPr txBox="1"/>
          <p:nvPr/>
        </p:nvSpPr>
        <p:spPr>
          <a:xfrm>
            <a:off x="3560501" y="2542859"/>
            <a:ext cx="2183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Matriz espalhamento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192" y="818893"/>
            <a:ext cx="4245053" cy="1716579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759" y="2943866"/>
            <a:ext cx="1866900" cy="4572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845" y="3459712"/>
            <a:ext cx="273367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9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Exemplo</a:t>
            </a:r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 </a:t>
            </a:r>
            <a:r>
              <a:rPr lang="en-US" dirty="0" err="1" smtClean="0"/>
              <a:t>Encontre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parâmetros</a:t>
            </a:r>
            <a:r>
              <a:rPr lang="en-US" dirty="0" smtClean="0"/>
              <a:t> de </a:t>
            </a:r>
            <a:r>
              <a:rPr lang="en-US" dirty="0" err="1" smtClean="0"/>
              <a:t>espalhamento</a:t>
            </a:r>
            <a:r>
              <a:rPr lang="en-US" dirty="0" smtClean="0"/>
              <a:t> S para o </a:t>
            </a:r>
            <a:r>
              <a:rPr lang="en-US" dirty="0" err="1" smtClean="0"/>
              <a:t>circuito</a:t>
            </a:r>
            <a:r>
              <a:rPr lang="en-US" dirty="0" smtClean="0"/>
              <a:t> </a:t>
            </a:r>
            <a:r>
              <a:rPr lang="en-US" dirty="0" err="1" smtClean="0"/>
              <a:t>abaixo</a:t>
            </a:r>
            <a:r>
              <a:rPr lang="en-US" dirty="0" smtClean="0"/>
              <a:t>:</a:t>
            </a: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B24DE-16A9-4907-B5D9-4DF1425D3B04}" type="datetime1">
              <a:rPr lang="pt-BR" smtClean="0"/>
              <a:t>15/05/2023</a:t>
            </a:fld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57DB2-CC39-4569-9A13-A8A5DE2749D3}" type="slidenum">
              <a:rPr lang="pt-BR" smtClean="0"/>
              <a:pPr/>
              <a:t>5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132856"/>
            <a:ext cx="5219700" cy="16383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966" y="4221088"/>
            <a:ext cx="5572125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52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FDF7-5611-484D-BE2C-C528E8F1BC69}" type="datetime1">
              <a:rPr lang="pt-BR" smtClean="0"/>
              <a:t>15/05/2023</a:t>
            </a:fld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57DB2-CC39-4569-9A13-A8A5DE2749D3}" type="slidenum">
              <a:rPr lang="pt-BR" smtClean="0"/>
              <a:pPr/>
              <a:t>6</a:t>
            </a:fld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79" y="3816340"/>
            <a:ext cx="6172200" cy="42862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089" y="836712"/>
            <a:ext cx="5219700" cy="16383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042" y="2597368"/>
            <a:ext cx="5572125" cy="100012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279" y="4463812"/>
            <a:ext cx="771525" cy="37147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792" y="4455589"/>
            <a:ext cx="140970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78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Cálculo do Parâmetros 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sz="2400" dirty="0" err="1" smtClean="0"/>
              <a:t>Nós</a:t>
            </a:r>
            <a:r>
              <a:rPr lang="en-US" sz="2400" dirty="0" smtClean="0"/>
              <a:t> </a:t>
            </a:r>
            <a:r>
              <a:rPr lang="en-US" sz="2400" dirty="0" err="1" smtClean="0"/>
              <a:t>sabemos</a:t>
            </a:r>
            <a:r>
              <a:rPr lang="en-US" sz="2400" dirty="0" smtClean="0"/>
              <a:t> que V</a:t>
            </a:r>
            <a:r>
              <a:rPr lang="en-US" sz="2400" baseline="-25000" dirty="0" smtClean="0"/>
              <a:t>1</a:t>
            </a:r>
            <a:r>
              <a:rPr lang="en-US" sz="2400" baseline="30000" dirty="0" smtClean="0"/>
              <a:t>−</a:t>
            </a:r>
            <a:r>
              <a:rPr lang="en-US" sz="2400" dirty="0" smtClean="0"/>
              <a:t>= </a:t>
            </a:r>
            <a:r>
              <a:rPr lang="en-US" sz="2400" dirty="0"/>
              <a:t>0 </a:t>
            </a:r>
            <a:r>
              <a:rPr lang="en-US" sz="2400" dirty="0" err="1" smtClean="0"/>
              <a:t>quando</a:t>
            </a:r>
            <a:r>
              <a:rPr lang="en-US" sz="2400" dirty="0" smtClean="0"/>
              <a:t> a porta 2 é </a:t>
            </a:r>
            <a:r>
              <a:rPr lang="en-US" sz="2400" dirty="0" err="1" smtClean="0"/>
              <a:t>terminada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 </a:t>
            </a:r>
            <a:r>
              <a:rPr lang="en-US" sz="2400" dirty="0"/>
              <a:t>Z</a:t>
            </a:r>
            <a:r>
              <a:rPr lang="en-US" sz="2400" baseline="-25000" dirty="0"/>
              <a:t>0</a:t>
            </a:r>
            <a:r>
              <a:rPr lang="en-US" sz="2400" dirty="0"/>
              <a:t> = 50 </a:t>
            </a:r>
            <a:r>
              <a:rPr lang="el-GR" sz="2400" dirty="0" smtClean="0"/>
              <a:t>Ω</a:t>
            </a:r>
            <a:r>
              <a:rPr lang="en-US" sz="2400" dirty="0" smtClean="0"/>
              <a:t/>
            </a:r>
            <a:r>
              <a:rPr lang="en-US" sz="2400" dirty="0"/>
              <a:t>, </a:t>
            </a:r>
            <a:r>
              <a:rPr lang="en-US" sz="2400" dirty="0" smtClean="0"/>
              <a:t>e que V</a:t>
            </a:r>
            <a:r>
              <a:rPr lang="en-US" sz="2400" baseline="-25000" dirty="0" smtClean="0"/>
              <a:t>2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= </a:t>
            </a:r>
            <a:r>
              <a:rPr lang="en-US" sz="2400" dirty="0"/>
              <a:t>0. </a:t>
            </a:r>
            <a:r>
              <a:rPr lang="en-US" sz="2400" dirty="0" err="1" smtClean="0"/>
              <a:t>Neste</a:t>
            </a:r>
            <a:r>
              <a:rPr lang="en-US" sz="2400" dirty="0" smtClean="0"/>
              <a:t> </a:t>
            </a:r>
            <a:r>
              <a:rPr lang="en-US" sz="2400" dirty="0" err="1" smtClean="0"/>
              <a:t>caso</a:t>
            </a:r>
            <a:r>
              <a:rPr lang="en-US" sz="2400" dirty="0" smtClean="0"/>
              <a:t>, V</a:t>
            </a:r>
            <a:r>
              <a:rPr lang="en-US" sz="2400" baseline="-25000" dirty="0" smtClean="0"/>
              <a:t>1</a:t>
            </a:r>
            <a:r>
              <a:rPr lang="en-US" sz="2400" baseline="30000" dirty="0" smtClean="0"/>
              <a:t>+ </a:t>
            </a:r>
            <a:r>
              <a:rPr lang="en-US" sz="2400" dirty="0" smtClean="0"/>
              <a:t>= </a:t>
            </a:r>
            <a:r>
              <a:rPr lang="en-US" sz="2400" dirty="0"/>
              <a:t>V</a:t>
            </a:r>
            <a:r>
              <a:rPr lang="en-US" sz="2400" baseline="-25000" dirty="0"/>
              <a:t>1</a:t>
            </a:r>
            <a:r>
              <a:rPr lang="en-US" sz="2400" dirty="0"/>
              <a:t> and </a:t>
            </a:r>
            <a:r>
              <a:rPr lang="en-US" sz="2400" dirty="0" smtClean="0"/>
              <a:t>V</a:t>
            </a:r>
            <a:r>
              <a:rPr lang="en-US" sz="2400" baseline="-25000" dirty="0" smtClean="0"/>
              <a:t>2</a:t>
            </a:r>
            <a:r>
              <a:rPr lang="en-US" sz="2400" baseline="30000" dirty="0" smtClean="0"/>
              <a:t>-</a:t>
            </a:r>
            <a:r>
              <a:rPr lang="en-US" sz="2400" dirty="0"/>
              <a:t> </a:t>
            </a:r>
            <a:r>
              <a:rPr lang="en-US" sz="2400" dirty="0" smtClean="0"/>
              <a:t>=V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.</a:t>
            </a:r>
          </a:p>
          <a:p>
            <a:r>
              <a:rPr lang="en-US" sz="2400" dirty="0"/>
              <a:t> </a:t>
            </a:r>
            <a:r>
              <a:rPr lang="en-US" sz="2400" dirty="0" err="1" smtClean="0"/>
              <a:t>Aplicando</a:t>
            </a:r>
            <a:r>
              <a:rPr lang="en-US" sz="2400" dirty="0" smtClean="0"/>
              <a:t>-se V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porta 1, </a:t>
            </a:r>
            <a:r>
              <a:rPr lang="en-US" sz="2400" dirty="0" err="1" smtClean="0"/>
              <a:t>através</a:t>
            </a:r>
            <a:r>
              <a:rPr lang="en-US" sz="2400" dirty="0" smtClean="0"/>
              <a:t> do divisor de </a:t>
            </a:r>
            <a:r>
              <a:rPr lang="en-US" sz="2400" dirty="0" err="1" smtClean="0"/>
              <a:t>tensão</a:t>
            </a:r>
            <a:r>
              <a:rPr lang="en-US" sz="2400" dirty="0" smtClean="0"/>
              <a:t>, </a:t>
            </a:r>
            <a:r>
              <a:rPr lang="en-US" sz="2400" dirty="0" err="1" smtClean="0"/>
              <a:t>obtem</a:t>
            </a:r>
            <a:r>
              <a:rPr lang="en-US" sz="2400" dirty="0" smtClean="0"/>
              <a:t>-se: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err="1"/>
              <a:t>o</a:t>
            </a:r>
            <a:r>
              <a:rPr lang="en-US" sz="2400" dirty="0" err="1" smtClean="0"/>
              <a:t>nde</a:t>
            </a:r>
            <a:r>
              <a:rPr lang="en-US" sz="2400" dirty="0" smtClean="0"/>
              <a:t>:                                                           é a </a:t>
            </a:r>
            <a:r>
              <a:rPr lang="en-US" sz="2400" dirty="0" err="1" smtClean="0"/>
              <a:t>resistência</a:t>
            </a:r>
            <a:r>
              <a:rPr lang="en-US" sz="2400" dirty="0" smtClean="0"/>
              <a:t> </a:t>
            </a:r>
            <a:r>
              <a:rPr lang="en-US" sz="2400" dirty="0" err="1" smtClean="0"/>
              <a:t>paralela</a:t>
            </a:r>
            <a:r>
              <a:rPr lang="en-US" sz="2400" dirty="0" smtClean="0"/>
              <a:t> da </a:t>
            </a:r>
            <a:r>
              <a:rPr lang="en-US" sz="2400" dirty="0" err="1" smtClean="0"/>
              <a:t>combinação</a:t>
            </a:r>
            <a:r>
              <a:rPr lang="en-US" sz="2400" dirty="0" smtClean="0"/>
              <a:t> da </a:t>
            </a:r>
            <a:r>
              <a:rPr lang="en-US" sz="2400" dirty="0" err="1" smtClean="0"/>
              <a:t>resistência</a:t>
            </a:r>
            <a:r>
              <a:rPr lang="en-US" sz="2400" dirty="0" smtClean="0"/>
              <a:t> de </a:t>
            </a:r>
            <a:r>
              <a:rPr lang="en-US" sz="2400" dirty="0" err="1" smtClean="0"/>
              <a:t>carga</a:t>
            </a:r>
            <a:r>
              <a:rPr lang="en-US" sz="2400" dirty="0" smtClean="0"/>
              <a:t> de 50 </a:t>
            </a:r>
            <a:r>
              <a:rPr lang="el-GR" sz="2400" dirty="0" smtClean="0"/>
              <a:t>Ω</a:t>
            </a:r>
            <a:r>
              <a:rPr lang="pt-BR" sz="2400" dirty="0" smtClean="0"/>
              <a:t> com o resistor de </a:t>
            </a:r>
            <a:r>
              <a:rPr lang="en-US" sz="2400" dirty="0" smtClean="0"/>
              <a:t> 8,56 </a:t>
            </a:r>
            <a:r>
              <a:rPr lang="el-GR" sz="2400" dirty="0" smtClean="0"/>
              <a:t>Ω</a:t>
            </a:r>
            <a:r>
              <a:rPr lang="pt-BR" sz="2400" dirty="0" smtClean="0"/>
              <a:t> e 141,8 </a:t>
            </a:r>
            <a:r>
              <a:rPr lang="el-GR" sz="2400" dirty="0" smtClean="0"/>
              <a:t>Ω</a:t>
            </a:r>
            <a:r>
              <a:rPr lang="pt-BR" sz="2400" dirty="0" smtClean="0"/>
              <a:t>.</a:t>
            </a:r>
            <a:endParaRPr lang="en-US" sz="2400" dirty="0" smtClean="0"/>
          </a:p>
          <a:p>
            <a:pPr marL="0" indent="0">
              <a:buNone/>
            </a:pPr>
            <a:endParaRPr lang="pt-BR" sz="240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FDF7-5611-484D-BE2C-C528E8F1BC69}" type="datetime1">
              <a:rPr lang="pt-BR" smtClean="0"/>
              <a:t>15/05/2023</a:t>
            </a:fld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57DB2-CC39-4569-9A13-A8A5DE2749D3}" type="slidenum">
              <a:rPr lang="pt-BR" smtClean="0"/>
              <a:pPr/>
              <a:t>7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086" y="936554"/>
            <a:ext cx="1409700" cy="29527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112" y="3175450"/>
            <a:ext cx="5819775" cy="78105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4356038"/>
            <a:ext cx="3857625" cy="3048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686" y="5661380"/>
            <a:ext cx="19526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43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matriz S (1)</a:t>
            </a:r>
          </a:p>
        </p:txBody>
      </p:sp>
      <p:sp>
        <p:nvSpPr>
          <p:cNvPr id="71685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A  matriz S é uma propriedade intrínseca do dispositivo ou junção e descreve todos as suas propriedades  nos circuitos</a:t>
            </a:r>
          </a:p>
          <a:p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A matriz S relaciona ondas emergentes normalizadas e ondas incidentes normalizadas</a:t>
            </a:r>
          </a:p>
          <a:p>
            <a:r>
              <a:rPr lang="pt-BR" dirty="0"/>
              <a:t>Os parâmetros de espalhamento só podem ser obtidos através de medidas</a:t>
            </a:r>
          </a:p>
          <a:p>
            <a:r>
              <a:rPr lang="pt-BR" dirty="0">
                <a:solidFill>
                  <a:schemeClr val="bg1">
                    <a:lumMod val="50000"/>
                  </a:schemeClr>
                </a:solidFill>
              </a:rPr>
              <a:t>Se o dispositivo é simétrico, muitas vezes é possível determinar S considerando propriedades gerais de S e simetria dos campos 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67863-AA35-4348-8D24-235E7BAF7221}" type="datetime1">
              <a:rPr lang="pt-BR" smtClean="0"/>
              <a:t>15/05/2023</a:t>
            </a:fld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57DB2-CC39-4569-9A13-A8A5DE2749D3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02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Analisador de redes (Agilent)-1</a:t>
            </a:r>
          </a:p>
        </p:txBody>
      </p:sp>
      <p:sp>
        <p:nvSpPr>
          <p:cNvPr id="7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SEL369 Micro-ondas Amílcar Careli César USP EESC SEL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78854" name="Picture 6" descr="N5230Alarge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783" y="981075"/>
            <a:ext cx="5040313" cy="3619500"/>
          </a:xfrm>
          <a:noFill/>
          <a:ln/>
        </p:spPr>
      </p:pic>
      <p:sp>
        <p:nvSpPr>
          <p:cNvPr id="78857" name="Text Box 9"/>
          <p:cNvSpPr txBox="1">
            <a:spLocks noChangeArrowheads="1"/>
          </p:cNvSpPr>
          <p:nvPr/>
        </p:nvSpPr>
        <p:spPr bwMode="auto">
          <a:xfrm>
            <a:off x="7164388" y="5876925"/>
            <a:ext cx="16303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600"/>
              <a:t>www.agilent.com</a:t>
            </a:r>
          </a:p>
        </p:txBody>
      </p:sp>
      <p:sp>
        <p:nvSpPr>
          <p:cNvPr id="78858" name="Text Box 10"/>
          <p:cNvSpPr txBox="1">
            <a:spLocks noChangeArrowheads="1"/>
          </p:cNvSpPr>
          <p:nvPr/>
        </p:nvSpPr>
        <p:spPr bwMode="auto">
          <a:xfrm>
            <a:off x="468313" y="4962525"/>
            <a:ext cx="649763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600" b="1">
                <a:solidFill>
                  <a:srgbClr val="003399"/>
                </a:solidFill>
              </a:rPr>
              <a:t>PNA Series Microwave Network Analysers</a:t>
            </a:r>
          </a:p>
          <a:p>
            <a:r>
              <a:rPr lang="pt-BR" sz="1600"/>
              <a:t>300 kHz to 110 GHz. Antenna test, frequency offset (for mixers), balanced, </a:t>
            </a:r>
          </a:p>
          <a:p>
            <a:r>
              <a:rPr lang="pt-BR" sz="1600"/>
              <a:t>time domain, TRL calibration, IMD, harmonic and pulsed-RF measurements </a:t>
            </a:r>
          </a:p>
        </p:txBody>
      </p:sp>
      <p:pic>
        <p:nvPicPr>
          <p:cNvPr id="78868" name="Picture 20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196975"/>
            <a:ext cx="2801938" cy="2801938"/>
          </a:xfrm>
          <a:prstGeom prst="rect">
            <a:avLst/>
          </a:prstGeom>
          <a:noFill/>
        </p:spPr>
      </p:pic>
      <p:sp>
        <p:nvSpPr>
          <p:cNvPr id="8" name="Espaço Reservado para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0231E-699E-426A-AE81-D6202455A679}" type="datetime1">
              <a:rPr lang="pt-BR" smtClean="0"/>
              <a:t>15/05/2023</a:t>
            </a:fld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57DB2-CC39-4569-9A13-A8A5DE2749D3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381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175"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10965</TotalTime>
  <Words>803</Words>
  <Application>Microsoft Office PowerPoint</Application>
  <PresentationFormat>Apresentação na tela (4:3)</PresentationFormat>
  <Paragraphs>129</Paragraphs>
  <Slides>17</Slides>
  <Notes>1</Notes>
  <HiddenSlides>0</HiddenSlides>
  <MMClips>1</MMClips>
  <ScaleCrop>false</ScaleCrop>
  <HeadingPairs>
    <vt:vector size="8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17</vt:i4>
      </vt:variant>
    </vt:vector>
  </HeadingPairs>
  <TitlesOfParts>
    <vt:vector size="23" baseType="lpstr">
      <vt:lpstr>Arial</vt:lpstr>
      <vt:lpstr>Calibri</vt:lpstr>
      <vt:lpstr>Wingdings</vt:lpstr>
      <vt:lpstr>Tema do Office</vt:lpstr>
      <vt:lpstr>Equation</vt:lpstr>
      <vt:lpstr>Clip</vt:lpstr>
      <vt:lpstr>Matriz Espalhamento (S) </vt:lpstr>
      <vt:lpstr>Introdução</vt:lpstr>
      <vt:lpstr>Apresentação do PowerPoint</vt:lpstr>
      <vt:lpstr>Matriz S (spread, espalhar)</vt:lpstr>
      <vt:lpstr>Exemplo</vt:lpstr>
      <vt:lpstr>Apresentação do PowerPoint</vt:lpstr>
      <vt:lpstr>Cálculo do Parâmetros S</vt:lpstr>
      <vt:lpstr>A matriz S (1)</vt:lpstr>
      <vt:lpstr>Analisador de redes (Agilent)-1</vt:lpstr>
      <vt:lpstr>Analisador de redes (Agilent)-2</vt:lpstr>
      <vt:lpstr>Analisador de redes (Agilent)-3</vt:lpstr>
      <vt:lpstr>Vídeo: medida filtro passa-baixas</vt:lpstr>
      <vt:lpstr>Conversão de parâmetros</vt:lpstr>
      <vt:lpstr>Apresentação do PowerPoint</vt:lpstr>
      <vt:lpstr>Apresentação do PowerPoint</vt:lpstr>
      <vt:lpstr>Referências</vt:lpstr>
      <vt:lpstr>Consultar exerc resolvidos e teoria</vt:lpstr>
    </vt:vector>
  </TitlesOfParts>
  <Company>SEL-EESC-USP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Redes Ópticas e Networking</dc:title>
  <dc:creator>Amilcar Careli Cesar</dc:creator>
  <cp:lastModifiedBy>Conta da Microsoft</cp:lastModifiedBy>
  <cp:revision>1084</cp:revision>
  <cp:lastPrinted>2018-03-06T11:58:02Z</cp:lastPrinted>
  <dcterms:created xsi:type="dcterms:W3CDTF">2008-11-21T17:35:55Z</dcterms:created>
  <dcterms:modified xsi:type="dcterms:W3CDTF">2023-05-15T15:05:31Z</dcterms:modified>
</cp:coreProperties>
</file>