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EPER\Downloads\ipeadata%5b16-08-2020-06-02%5d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Evolução</a:t>
            </a:r>
            <a:r>
              <a:rPr lang="en-US" sz="1800" dirty="0"/>
              <a:t> da taxa </a:t>
            </a:r>
            <a:r>
              <a:rPr lang="en-US" sz="1800" dirty="0" err="1" smtClean="0"/>
              <a:t>anual</a:t>
            </a:r>
            <a:r>
              <a:rPr lang="en-US" sz="1800" baseline="0" dirty="0" smtClean="0"/>
              <a:t> </a:t>
            </a:r>
            <a:r>
              <a:rPr lang="en-US" sz="1800" dirty="0" smtClean="0"/>
              <a:t>de </a:t>
            </a:r>
            <a:r>
              <a:rPr lang="en-US" sz="1800" dirty="0" err="1"/>
              <a:t>crescimento</a:t>
            </a:r>
            <a:r>
              <a:rPr lang="en-US" sz="1800" dirty="0"/>
              <a:t> da </a:t>
            </a:r>
            <a:r>
              <a:rPr lang="en-US" sz="1800" dirty="0" err="1"/>
              <a:t>economia</a:t>
            </a:r>
            <a:r>
              <a:rPr lang="en-US" sz="1800" dirty="0"/>
              <a:t> </a:t>
            </a:r>
            <a:r>
              <a:rPr lang="en-US" sz="1800" dirty="0" err="1"/>
              <a:t>Brasileira</a:t>
            </a:r>
            <a:r>
              <a:rPr lang="en-US" sz="1800" dirty="0"/>
              <a:t> 1900-2019 </a:t>
            </a:r>
          </a:p>
          <a:p>
            <a:pPr>
              <a:defRPr/>
            </a:pPr>
            <a:r>
              <a:rPr lang="en-US" dirty="0"/>
              <a:t>PIB - </a:t>
            </a:r>
            <a:r>
              <a:rPr lang="en-US" dirty="0" err="1"/>
              <a:t>preços</a:t>
            </a:r>
            <a:r>
              <a:rPr lang="en-US" dirty="0"/>
              <a:t> de </a:t>
            </a:r>
            <a:r>
              <a:rPr lang="en-US" dirty="0" err="1"/>
              <a:t>mercado</a:t>
            </a:r>
            <a:r>
              <a:rPr lang="en-US" dirty="0"/>
              <a:t> - var. real </a:t>
            </a:r>
            <a:r>
              <a:rPr lang="en-US" dirty="0" err="1"/>
              <a:t>anual</a:t>
            </a:r>
            <a:r>
              <a:rPr lang="en-US" dirty="0"/>
              <a:t> - (% </a:t>
            </a:r>
            <a:r>
              <a:rPr lang="en-US" dirty="0" err="1"/>
              <a:t>a.a</a:t>
            </a:r>
            <a:r>
              <a:rPr lang="en-US" dirty="0"/>
              <a:t>.)  (IBGE/SCN </a:t>
            </a:r>
            <a:r>
              <a:rPr lang="en-US" dirty="0" err="1"/>
              <a:t>Anual</a:t>
            </a:r>
            <a:r>
              <a:rPr lang="en-US" dirty="0"/>
              <a:t>)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268372703412077E-2"/>
          <c:y val="0.11074074074074072"/>
          <c:w val="0.94394586614173226"/>
          <c:h val="0.85411111111111115"/>
        </c:manualLayout>
      </c:layout>
      <c:lineChart>
        <c:grouping val="standard"/>
        <c:varyColors val="0"/>
        <c:ser>
          <c:idx val="0"/>
          <c:order val="0"/>
          <c:tx>
            <c:strRef>
              <c:f>'[ipeadata(16-08-2020-06-02).xls]Séries'!$B$1</c:f>
              <c:strCache>
                <c:ptCount val="1"/>
                <c:pt idx="0">
                  <c:v>PIB - preços de mercado - var. real anual - (% a.a.) - Instituto Brasileiro de Geografia e Estatística, Sistema de Contas Nacionais (IBGE/SCN Anual) - SCN10_PIBG10 - 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'[ipeadata(16-08-2020-06-02).xls]Séries'!$A$2:$A$121</c:f>
              <c:strCache>
                <c:ptCount val="120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  <c:pt idx="115">
                  <c:v>2015</c:v>
                </c:pt>
                <c:pt idx="116">
                  <c:v>2016</c:v>
                </c:pt>
                <c:pt idx="117">
                  <c:v>2017</c:v>
                </c:pt>
                <c:pt idx="118">
                  <c:v>2018</c:v>
                </c:pt>
                <c:pt idx="119">
                  <c:v>2019</c:v>
                </c:pt>
              </c:strCache>
            </c:strRef>
          </c:cat>
          <c:val>
            <c:numRef>
              <c:f>'[ipeadata(16-08-2020-06-02).xls]Séries'!$B$2:$B$121</c:f>
              <c:numCache>
                <c:formatCode>#,##0.00</c:formatCode>
                <c:ptCount val="120"/>
                <c:pt idx="1">
                  <c:v>14.3646408839779</c:v>
                </c:pt>
                <c:pt idx="2">
                  <c:v>-0.48309178743960501</c:v>
                </c:pt>
                <c:pt idx="3">
                  <c:v>1.94174757281553</c:v>
                </c:pt>
                <c:pt idx="4">
                  <c:v>1.4285714285714199</c:v>
                </c:pt>
                <c:pt idx="5">
                  <c:v>3.2863849765258202</c:v>
                </c:pt>
                <c:pt idx="6">
                  <c:v>12.7272727272727</c:v>
                </c:pt>
                <c:pt idx="7">
                  <c:v>0.80645161290322498</c:v>
                </c:pt>
                <c:pt idx="8">
                  <c:v>-3.2</c:v>
                </c:pt>
                <c:pt idx="9">
                  <c:v>10.3305785123967</c:v>
                </c:pt>
                <c:pt idx="10">
                  <c:v>2.62172284644195</c:v>
                </c:pt>
                <c:pt idx="11">
                  <c:v>5.8394160583941801</c:v>
                </c:pt>
                <c:pt idx="12">
                  <c:v>6.8965517241379199</c:v>
                </c:pt>
                <c:pt idx="13">
                  <c:v>2.9032258064516099</c:v>
                </c:pt>
                <c:pt idx="14">
                  <c:v>-1.2539184952978</c:v>
                </c:pt>
                <c:pt idx="15">
                  <c:v>0.317460317460316</c:v>
                </c:pt>
                <c:pt idx="16">
                  <c:v>0.94936708860757801</c:v>
                </c:pt>
                <c:pt idx="17">
                  <c:v>9.4043887147335496</c:v>
                </c:pt>
                <c:pt idx="18">
                  <c:v>-2.0057306590257702</c:v>
                </c:pt>
                <c:pt idx="19">
                  <c:v>7.8947368421052397</c:v>
                </c:pt>
                <c:pt idx="20">
                  <c:v>12.466124661246599</c:v>
                </c:pt>
                <c:pt idx="21">
                  <c:v>1.9</c:v>
                </c:pt>
                <c:pt idx="22">
                  <c:v>7.8</c:v>
                </c:pt>
                <c:pt idx="23">
                  <c:v>8.6</c:v>
                </c:pt>
                <c:pt idx="24">
                  <c:v>1.4</c:v>
                </c:pt>
                <c:pt idx="25">
                  <c:v>0</c:v>
                </c:pt>
                <c:pt idx="26">
                  <c:v>5.2</c:v>
                </c:pt>
                <c:pt idx="27">
                  <c:v>10.8</c:v>
                </c:pt>
                <c:pt idx="28">
                  <c:v>11.5</c:v>
                </c:pt>
                <c:pt idx="29">
                  <c:v>1.1000000000000001</c:v>
                </c:pt>
                <c:pt idx="30">
                  <c:v>-2.1</c:v>
                </c:pt>
                <c:pt idx="31">
                  <c:v>-3.3</c:v>
                </c:pt>
                <c:pt idx="32">
                  <c:v>4.3</c:v>
                </c:pt>
                <c:pt idx="33">
                  <c:v>8.9</c:v>
                </c:pt>
                <c:pt idx="34">
                  <c:v>9.1999999999999993</c:v>
                </c:pt>
                <c:pt idx="35">
                  <c:v>3</c:v>
                </c:pt>
                <c:pt idx="36">
                  <c:v>12.1</c:v>
                </c:pt>
                <c:pt idx="37">
                  <c:v>4.5999999999999996</c:v>
                </c:pt>
                <c:pt idx="38">
                  <c:v>4.5</c:v>
                </c:pt>
                <c:pt idx="39">
                  <c:v>2.5</c:v>
                </c:pt>
                <c:pt idx="40">
                  <c:v>-1</c:v>
                </c:pt>
                <c:pt idx="41">
                  <c:v>4.9000000000000004</c:v>
                </c:pt>
                <c:pt idx="42">
                  <c:v>-2.7</c:v>
                </c:pt>
                <c:pt idx="43">
                  <c:v>8.5</c:v>
                </c:pt>
                <c:pt idx="44">
                  <c:v>7.6</c:v>
                </c:pt>
                <c:pt idx="45">
                  <c:v>3.2</c:v>
                </c:pt>
                <c:pt idx="46">
                  <c:v>11.6</c:v>
                </c:pt>
                <c:pt idx="47">
                  <c:v>2.4</c:v>
                </c:pt>
                <c:pt idx="48">
                  <c:v>9.6999999999999993</c:v>
                </c:pt>
                <c:pt idx="49">
                  <c:v>7.7</c:v>
                </c:pt>
                <c:pt idx="50">
                  <c:v>6.8</c:v>
                </c:pt>
                <c:pt idx="51">
                  <c:v>4.9000000000000101</c:v>
                </c:pt>
                <c:pt idx="52">
                  <c:v>7.3</c:v>
                </c:pt>
                <c:pt idx="53">
                  <c:v>4.7</c:v>
                </c:pt>
                <c:pt idx="54">
                  <c:v>7.8</c:v>
                </c:pt>
                <c:pt idx="55">
                  <c:v>8.8000000000000007</c:v>
                </c:pt>
                <c:pt idx="56">
                  <c:v>2.9000000000000101</c:v>
                </c:pt>
                <c:pt idx="57">
                  <c:v>7.7</c:v>
                </c:pt>
                <c:pt idx="58">
                  <c:v>10.8</c:v>
                </c:pt>
                <c:pt idx="59">
                  <c:v>9.8000000000000007</c:v>
                </c:pt>
                <c:pt idx="60">
                  <c:v>9.4000000000000092</c:v>
                </c:pt>
                <c:pt idx="61">
                  <c:v>8.5999999999999908</c:v>
                </c:pt>
                <c:pt idx="62">
                  <c:v>6.5999999999999899</c:v>
                </c:pt>
                <c:pt idx="63">
                  <c:v>0.59999999999999398</c:v>
                </c:pt>
                <c:pt idx="64">
                  <c:v>3.4000000000000101</c:v>
                </c:pt>
                <c:pt idx="65">
                  <c:v>2.4000000000000101</c:v>
                </c:pt>
                <c:pt idx="66">
                  <c:v>6.7</c:v>
                </c:pt>
                <c:pt idx="67">
                  <c:v>4.2</c:v>
                </c:pt>
                <c:pt idx="68">
                  <c:v>9.8000000000000007</c:v>
                </c:pt>
                <c:pt idx="69">
                  <c:v>9.5</c:v>
                </c:pt>
                <c:pt idx="70">
                  <c:v>10.4</c:v>
                </c:pt>
                <c:pt idx="71">
                  <c:v>11.342921993190799</c:v>
                </c:pt>
                <c:pt idx="72">
                  <c:v>11.940348116250799</c:v>
                </c:pt>
                <c:pt idx="73">
                  <c:v>13.9687217796781</c:v>
                </c:pt>
                <c:pt idx="74">
                  <c:v>8.1539386845718802</c:v>
                </c:pt>
                <c:pt idx="75">
                  <c:v>5.1666490840630397</c:v>
                </c:pt>
                <c:pt idx="76">
                  <c:v>10.2571295347873</c:v>
                </c:pt>
                <c:pt idx="77">
                  <c:v>4.9343280697893404</c:v>
                </c:pt>
                <c:pt idx="78">
                  <c:v>4.9698976892475297</c:v>
                </c:pt>
                <c:pt idx="79">
                  <c:v>6.7595601220407202</c:v>
                </c:pt>
                <c:pt idx="80">
                  <c:v>9.1999999999999993</c:v>
                </c:pt>
                <c:pt idx="81">
                  <c:v>-4.25</c:v>
                </c:pt>
                <c:pt idx="82">
                  <c:v>0.82999999999999796</c:v>
                </c:pt>
                <c:pt idx="83">
                  <c:v>-2.9300000000000099</c:v>
                </c:pt>
                <c:pt idx="84">
                  <c:v>5.4000000000000101</c:v>
                </c:pt>
                <c:pt idx="85">
                  <c:v>7.8499999999999899</c:v>
                </c:pt>
                <c:pt idx="86">
                  <c:v>7.49</c:v>
                </c:pt>
                <c:pt idx="87">
                  <c:v>3.53</c:v>
                </c:pt>
                <c:pt idx="88">
                  <c:v>-6.0000000000002301E-2</c:v>
                </c:pt>
                <c:pt idx="89">
                  <c:v>3.16</c:v>
                </c:pt>
                <c:pt idx="90">
                  <c:v>-4.3499999999999899</c:v>
                </c:pt>
                <c:pt idx="91">
                  <c:v>1.03218958546951</c:v>
                </c:pt>
                <c:pt idx="92">
                  <c:v>-0.54407205103035494</c:v>
                </c:pt>
                <c:pt idx="93">
                  <c:v>4.924690004637597</c:v>
                </c:pt>
                <c:pt idx="94">
                  <c:v>5.8528703643897302</c:v>
                </c:pt>
                <c:pt idx="95">
                  <c:v>4.2237936336471478</c:v>
                </c:pt>
                <c:pt idx="96">
                  <c:v>2.20886405051457</c:v>
                </c:pt>
                <c:pt idx="97">
                  <c:v>3.3948459853159401</c:v>
                </c:pt>
                <c:pt idx="98">
                  <c:v>0.33809790195232398</c:v>
                </c:pt>
                <c:pt idx="99">
                  <c:v>0.46793756667950998</c:v>
                </c:pt>
                <c:pt idx="100">
                  <c:v>4.3879494436487896</c:v>
                </c:pt>
                <c:pt idx="101">
                  <c:v>1.3898964044580899</c:v>
                </c:pt>
                <c:pt idx="102">
                  <c:v>3.05346185683617</c:v>
                </c:pt>
                <c:pt idx="103">
                  <c:v>1.14082899877108</c:v>
                </c:pt>
                <c:pt idx="104">
                  <c:v>5.7599646368599897</c:v>
                </c:pt>
                <c:pt idx="105">
                  <c:v>3.2021320621624101</c:v>
                </c:pt>
                <c:pt idx="106">
                  <c:v>3.9619887089948498</c:v>
                </c:pt>
                <c:pt idx="107">
                  <c:v>6.0698706073315201</c:v>
                </c:pt>
                <c:pt idx="108">
                  <c:v>5.0941954481199296</c:v>
                </c:pt>
                <c:pt idx="109">
                  <c:v>-0.12581200299162301</c:v>
                </c:pt>
                <c:pt idx="110">
                  <c:v>7.5282258181216299</c:v>
                </c:pt>
                <c:pt idx="111">
                  <c:v>3.9744230794470199</c:v>
                </c:pt>
                <c:pt idx="112">
                  <c:v>1.92117598509454</c:v>
                </c:pt>
                <c:pt idx="113">
                  <c:v>3.0048226702888599</c:v>
                </c:pt>
                <c:pt idx="114">
                  <c:v>0.50395574027326995</c:v>
                </c:pt>
                <c:pt idx="115">
                  <c:v>-3.5457633934728401</c:v>
                </c:pt>
                <c:pt idx="116">
                  <c:v>-3.27591690632106</c:v>
                </c:pt>
                <c:pt idx="117">
                  <c:v>1.32286905390816</c:v>
                </c:pt>
                <c:pt idx="118">
                  <c:v>1.317223996893</c:v>
                </c:pt>
                <c:pt idx="119">
                  <c:v>1.1365855728662899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35-4F29-8539-636FBA35A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2112192"/>
        <c:axId val="1702119264"/>
      </c:lineChart>
      <c:catAx>
        <c:axId val="170211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25400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02119264"/>
        <c:crosses val="autoZero"/>
        <c:auto val="1"/>
        <c:lblAlgn val="ctr"/>
        <c:lblOffset val="100"/>
        <c:tickLblSkip val="7"/>
        <c:tickMarkSkip val="4"/>
        <c:noMultiLvlLbl val="0"/>
      </c:catAx>
      <c:valAx>
        <c:axId val="1702119264"/>
        <c:scaling>
          <c:orientation val="minMax"/>
          <c:max val="18"/>
          <c:min val="-6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02112192"/>
        <c:crosses val="autoZero"/>
        <c:crossBetween val="between"/>
        <c:majorUnit val="3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75000"/>
        <a:lumOff val="25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PIB - 1981-2017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[1]Séries!$Q$81</c:f>
              <c:strCache>
                <c:ptCount val="1"/>
                <c:pt idx="0">
                  <c:v>PIB </c:v>
                </c:pt>
              </c:strCache>
            </c:strRef>
          </c:tx>
          <c:marker>
            <c:symbol val="none"/>
          </c:marker>
          <c:cat>
            <c:strRef>
              <c:f>[1]Séries!$P$82:$P$117</c:f>
              <c:strCache>
                <c:ptCount val="3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</c:strCache>
            </c:strRef>
          </c:cat>
          <c:val>
            <c:numRef>
              <c:f>[1]Séries!$Q$82:$Q$117</c:f>
              <c:numCache>
                <c:formatCode>#,##0.00</c:formatCode>
                <c:ptCount val="36"/>
                <c:pt idx="0">
                  <c:v>-4.25</c:v>
                </c:pt>
                <c:pt idx="1">
                  <c:v>0.82999999999999796</c:v>
                </c:pt>
                <c:pt idx="2">
                  <c:v>-2.9300000000000099</c:v>
                </c:pt>
                <c:pt idx="3">
                  <c:v>5.4000000000000101</c:v>
                </c:pt>
                <c:pt idx="4">
                  <c:v>7.8499999999999899</c:v>
                </c:pt>
                <c:pt idx="5">
                  <c:v>7.49</c:v>
                </c:pt>
                <c:pt idx="6">
                  <c:v>3.53</c:v>
                </c:pt>
                <c:pt idx="7">
                  <c:v>-6.0000000000002301E-2</c:v>
                </c:pt>
                <c:pt idx="8">
                  <c:v>3.16</c:v>
                </c:pt>
                <c:pt idx="9">
                  <c:v>-4.3499999999999899</c:v>
                </c:pt>
                <c:pt idx="10">
                  <c:v>1.0314842776979301</c:v>
                </c:pt>
                <c:pt idx="11">
                  <c:v>-0.46691492409052199</c:v>
                </c:pt>
                <c:pt idx="12">
                  <c:v>4.6651509482832996</c:v>
                </c:pt>
                <c:pt idx="13">
                  <c:v>5.3343598768147897</c:v>
                </c:pt>
                <c:pt idx="14">
                  <c:v>4.4168319933173299</c:v>
                </c:pt>
                <c:pt idx="15">
                  <c:v>2.1504988730287802</c:v>
                </c:pt>
                <c:pt idx="16">
                  <c:v>3.3752980178232499</c:v>
                </c:pt>
                <c:pt idx="17">
                  <c:v>3.5345675380298799E-2</c:v>
                </c:pt>
                <c:pt idx="18">
                  <c:v>0.25407830888953198</c:v>
                </c:pt>
                <c:pt idx="19">
                  <c:v>4.3061868549980602</c:v>
                </c:pt>
                <c:pt idx="20">
                  <c:v>1.3131188097825901</c:v>
                </c:pt>
                <c:pt idx="21">
                  <c:v>2.65809408541043</c:v>
                </c:pt>
                <c:pt idx="22">
                  <c:v>1.1466198229556701</c:v>
                </c:pt>
                <c:pt idx="23">
                  <c:v>5.7122923760020798</c:v>
                </c:pt>
                <c:pt idx="24">
                  <c:v>3.1596736128494598</c:v>
                </c:pt>
                <c:pt idx="25">
                  <c:v>3.95703505757858</c:v>
                </c:pt>
                <c:pt idx="26">
                  <c:v>6.0914106193584701</c:v>
                </c:pt>
                <c:pt idx="27">
                  <c:v>5.1715975086272197</c:v>
                </c:pt>
                <c:pt idx="28">
                  <c:v>-0.329727264302562</c:v>
                </c:pt>
                <c:pt idx="29">
                  <c:v>7.5336879893750801</c:v>
                </c:pt>
                <c:pt idx="30">
                  <c:v>2.7328052417382498</c:v>
                </c:pt>
                <c:pt idx="31">
                  <c:v>1.0310353241736101</c:v>
                </c:pt>
                <c:pt idx="32">
                  <c:v>2.4929040470169901</c:v>
                </c:pt>
                <c:pt idx="33">
                  <c:v>0.1</c:v>
                </c:pt>
                <c:pt idx="34">
                  <c:v>-3.85</c:v>
                </c:pt>
                <c:pt idx="35">
                  <c:v>-3.6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5A-4D35-83E9-74D57D02165E}"/>
            </c:ext>
          </c:extLst>
        </c:ser>
        <c:ser>
          <c:idx val="1"/>
          <c:order val="1"/>
          <c:tx>
            <c:strRef>
              <c:f>[1]Séries!$R$81</c:f>
              <c:strCache>
                <c:ptCount val="1"/>
                <c:pt idx="0">
                  <c:v>Média</c:v>
                </c:pt>
              </c:strCache>
            </c:strRef>
          </c:tx>
          <c:marker>
            <c:symbol val="none"/>
          </c:marker>
          <c:cat>
            <c:strRef>
              <c:f>[1]Séries!$P$82:$P$117</c:f>
              <c:strCache>
                <c:ptCount val="3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</c:strCache>
            </c:strRef>
          </c:cat>
          <c:val>
            <c:numRef>
              <c:f>[1]Séries!$R$82:$R$117</c:f>
              <c:numCache>
                <c:formatCode>#,##0.00</c:formatCode>
                <c:ptCount val="36"/>
                <c:pt idx="0">
                  <c:v>-0.23750000000000049</c:v>
                </c:pt>
                <c:pt idx="1">
                  <c:v>-0.23750000000000049</c:v>
                </c:pt>
                <c:pt idx="2">
                  <c:v>-0.23750000000000049</c:v>
                </c:pt>
                <c:pt idx="3">
                  <c:v>-0.23750000000000049</c:v>
                </c:pt>
                <c:pt idx="4">
                  <c:v>2.3355555555555538</c:v>
                </c:pt>
                <c:pt idx="5">
                  <c:v>2.3355555555555538</c:v>
                </c:pt>
                <c:pt idx="6">
                  <c:v>2.3355555555555538</c:v>
                </c:pt>
                <c:pt idx="7">
                  <c:v>2.3355555555555538</c:v>
                </c:pt>
                <c:pt idx="8">
                  <c:v>2.3355555555555538</c:v>
                </c:pt>
                <c:pt idx="9">
                  <c:v>-1.2618102154641939</c:v>
                </c:pt>
                <c:pt idx="10">
                  <c:v>-1.2618102154641939</c:v>
                </c:pt>
                <c:pt idx="11">
                  <c:v>-1.2618102154641939</c:v>
                </c:pt>
                <c:pt idx="12">
                  <c:v>4.9997554125490442</c:v>
                </c:pt>
                <c:pt idx="13">
                  <c:v>4.9997554125490442</c:v>
                </c:pt>
                <c:pt idx="14">
                  <c:v>2.3136815773287838</c:v>
                </c:pt>
                <c:pt idx="15">
                  <c:v>2.3136815773287838</c:v>
                </c:pt>
                <c:pt idx="16">
                  <c:v>2.3136815773287838</c:v>
                </c:pt>
                <c:pt idx="17">
                  <c:v>2.3136815773287838</c:v>
                </c:pt>
                <c:pt idx="18">
                  <c:v>2.3136815773287838</c:v>
                </c:pt>
                <c:pt idx="19">
                  <c:v>2.3136815773287838</c:v>
                </c:pt>
                <c:pt idx="20">
                  <c:v>2.3136815773287838</c:v>
                </c:pt>
                <c:pt idx="21">
                  <c:v>2.3136815773287838</c:v>
                </c:pt>
                <c:pt idx="22">
                  <c:v>4.0553237153054997</c:v>
                </c:pt>
                <c:pt idx="23">
                  <c:v>4.0553237153054997</c:v>
                </c:pt>
                <c:pt idx="24">
                  <c:v>4.0553237153054997</c:v>
                </c:pt>
                <c:pt idx="25">
                  <c:v>4.0553237153054997</c:v>
                </c:pt>
                <c:pt idx="26">
                  <c:v>4.0553237153054997</c:v>
                </c:pt>
                <c:pt idx="27">
                  <c:v>4.0553237153054997</c:v>
                </c:pt>
                <c:pt idx="28">
                  <c:v>4.0553237153054997</c:v>
                </c:pt>
                <c:pt idx="29">
                  <c:v>4.0553237153054997</c:v>
                </c:pt>
                <c:pt idx="30">
                  <c:v>1.5891861532322125</c:v>
                </c:pt>
                <c:pt idx="31">
                  <c:v>1.5891861532322125</c:v>
                </c:pt>
                <c:pt idx="32">
                  <c:v>1.5891861532322125</c:v>
                </c:pt>
                <c:pt idx="33">
                  <c:v>1.5891861532322125</c:v>
                </c:pt>
                <c:pt idx="34">
                  <c:v>-3.7250000000000001</c:v>
                </c:pt>
                <c:pt idx="35">
                  <c:v>-3.7250000000000001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5A-4D35-83E9-74D57D0216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0240"/>
        <c:axId val="3851776"/>
      </c:lineChart>
      <c:catAx>
        <c:axId val="3850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851776"/>
        <c:crosses val="autoZero"/>
        <c:auto val="1"/>
        <c:lblAlgn val="ctr"/>
        <c:lblOffset val="100"/>
        <c:noMultiLvlLbl val="0"/>
      </c:catAx>
      <c:valAx>
        <c:axId val="385177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crossAx val="3850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0.05682</cdr:x>
      <cdr:y>0.57643</cdr:y>
    </cdr:from>
    <cdr:to>
      <cdr:x>0.275</cdr:x>
      <cdr:y>0.58047</cdr:y>
    </cdr:to>
    <cdr:cxnSp macro="">
      <cdr:nvCxnSpPr>
        <cdr:cNvPr id="3" name="Conector reto 2"/>
        <cdr:cNvCxnSpPr/>
      </cdr:nvCxnSpPr>
      <cdr:spPr>
        <a:xfrm xmlns:a="http://schemas.openxmlformats.org/drawingml/2006/main" flipV="1">
          <a:off x="692727" y="3953164"/>
          <a:ext cx="2660073" cy="27711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0.56667</cdr:x>
      <cdr:y>0.47138</cdr:y>
    </cdr:from>
    <cdr:to>
      <cdr:x>0.66705</cdr:x>
      <cdr:y>0.4734</cdr:y>
    </cdr:to>
    <cdr:cxnSp macro="">
      <cdr:nvCxnSpPr>
        <cdr:cNvPr id="6" name="Conector reto 5"/>
        <cdr:cNvCxnSpPr/>
      </cdr:nvCxnSpPr>
      <cdr:spPr>
        <a:xfrm xmlns:a="http://schemas.openxmlformats.org/drawingml/2006/main">
          <a:off x="6908795" y="3232729"/>
          <a:ext cx="1223821" cy="13853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0.2322</cdr:x>
      <cdr:y>0.86272</cdr:y>
    </cdr:from>
    <cdr:to>
      <cdr:x>0.33939</cdr:x>
      <cdr:y>0.91209</cdr:y>
    </cdr:to>
    <cdr:sp macro="" textlink="">
      <cdr:nvSpPr>
        <cdr:cNvPr id="7" name="CaixaDeTexto 26"/>
        <cdr:cNvSpPr txBox="1"/>
      </cdr:nvSpPr>
      <cdr:spPr>
        <a:xfrm xmlns:a="http://schemas.openxmlformats.org/drawingml/2006/main">
          <a:off x="2830945" y="5916532"/>
          <a:ext cx="130694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1600" dirty="0" smtClean="0"/>
            <a:t>Crise de 30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0.56818</cdr:x>
      <cdr:y>0.16835</cdr:y>
    </cdr:from>
    <cdr:to>
      <cdr:x>0.65227</cdr:x>
      <cdr:y>0.2303</cdr:y>
    </cdr:to>
    <cdr:sp macro="" textlink="">
      <cdr:nvSpPr>
        <cdr:cNvPr id="8" name="CaixaDeTexto 7"/>
        <cdr:cNvSpPr txBox="1"/>
      </cdr:nvSpPr>
      <cdr:spPr>
        <a:xfrm xmlns:a="http://schemas.openxmlformats.org/drawingml/2006/main">
          <a:off x="6927275" y="1154545"/>
          <a:ext cx="1025236" cy="42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milagre</a:t>
          </a:r>
          <a:endParaRPr lang="pt-BR" sz="2000" dirty="0"/>
        </a:p>
      </cdr:txBody>
    </cdr:sp>
  </cdr:relSizeAnchor>
  <cdr:relSizeAnchor xmlns:cdr="http://schemas.openxmlformats.org/drawingml/2006/chartDrawing">
    <cdr:from>
      <cdr:x>0.64242</cdr:x>
      <cdr:y>0.31515</cdr:y>
    </cdr:from>
    <cdr:to>
      <cdr:x>0.70076</cdr:x>
      <cdr:y>0.35552</cdr:y>
    </cdr:to>
    <cdr:sp macro="" textlink="">
      <cdr:nvSpPr>
        <cdr:cNvPr id="9" name="CaixaDeTexto 8"/>
        <cdr:cNvSpPr txBox="1"/>
      </cdr:nvSpPr>
      <cdr:spPr>
        <a:xfrm xmlns:a="http://schemas.openxmlformats.org/drawingml/2006/main">
          <a:off x="7832435" y="2161309"/>
          <a:ext cx="711201" cy="276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400" dirty="0" smtClean="0"/>
            <a:t>IIPND</a:t>
          </a:r>
          <a:endParaRPr lang="pt-BR" sz="1400" dirty="0"/>
        </a:p>
      </cdr:txBody>
    </cdr:sp>
  </cdr:relSizeAnchor>
  <cdr:relSizeAnchor xmlns:cdr="http://schemas.openxmlformats.org/drawingml/2006/chartDrawing">
    <cdr:from>
      <cdr:x>0.50152</cdr:x>
      <cdr:y>0.80539</cdr:y>
    </cdr:from>
    <cdr:to>
      <cdr:x>0.58864</cdr:x>
      <cdr:y>0.91311</cdr:y>
    </cdr:to>
    <cdr:sp macro="" textlink="">
      <cdr:nvSpPr>
        <cdr:cNvPr id="10" name="CaixaDeTexto 9"/>
        <cdr:cNvSpPr txBox="1"/>
      </cdr:nvSpPr>
      <cdr:spPr>
        <a:xfrm xmlns:a="http://schemas.openxmlformats.org/drawingml/2006/main">
          <a:off x="6114473" y="5523345"/>
          <a:ext cx="1062182" cy="738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Crise dos 60</a:t>
          </a:r>
          <a:endParaRPr lang="pt-BR" sz="1800" dirty="0"/>
        </a:p>
      </cdr:txBody>
    </cdr:sp>
  </cdr:relSizeAnchor>
  <cdr:relSizeAnchor xmlns:cdr="http://schemas.openxmlformats.org/drawingml/2006/chartDrawing">
    <cdr:from>
      <cdr:x>0.63295</cdr:x>
      <cdr:y>0.87945</cdr:y>
    </cdr:from>
    <cdr:to>
      <cdr:x>0.75189</cdr:x>
      <cdr:y>0.9872</cdr:y>
    </cdr:to>
    <cdr:sp macro="" textlink="">
      <cdr:nvSpPr>
        <cdr:cNvPr id="11" name="CaixaDeTexto 10"/>
        <cdr:cNvSpPr txBox="1"/>
      </cdr:nvSpPr>
      <cdr:spPr>
        <a:xfrm xmlns:a="http://schemas.openxmlformats.org/drawingml/2006/main">
          <a:off x="7716973" y="6031284"/>
          <a:ext cx="1450116" cy="738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Crise          da Divida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0.73826</cdr:x>
      <cdr:y>0.92256</cdr:y>
    </cdr:from>
    <cdr:to>
      <cdr:x>0.81023</cdr:x>
      <cdr:y>0.967</cdr:y>
    </cdr:to>
    <cdr:sp macro="" textlink="">
      <cdr:nvSpPr>
        <cdr:cNvPr id="12" name="CaixaDeTexto 11"/>
        <cdr:cNvSpPr txBox="1"/>
      </cdr:nvSpPr>
      <cdr:spPr>
        <a:xfrm xmlns:a="http://schemas.openxmlformats.org/drawingml/2006/main">
          <a:off x="9000838" y="6326909"/>
          <a:ext cx="877447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Collor</a:t>
          </a:r>
          <a:endParaRPr lang="pt-BR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C0811-4EA6-439B-8889-C48F106CBAD1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3E48C-1E3C-4A20-85BC-30217BFFB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60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A95A3-D36A-4D7A-8EB2-18B5F025E188}" type="slidenum">
              <a:rPr lang="pt-BR" altLang="pt-BR" smtClean="0"/>
              <a:pPr>
                <a:defRPr/>
              </a:pPr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8129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A95A3-D36A-4D7A-8EB2-18B5F025E188}" type="slidenum">
              <a:rPr lang="pt-BR" altLang="pt-BR" smtClean="0"/>
              <a:pPr>
                <a:defRPr/>
              </a:pPr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859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80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13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06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43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42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4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86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00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9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81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EB722-3E3E-4B5B-A55E-6659F3B55D3E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CCA2-A60E-4E2A-BADF-3F5ABCB8A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56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909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D561-60D1-4FD6-A298-C310FC63106F}" type="slidenum">
              <a:rPr lang="pt-BR" smtClean="0"/>
              <a:t>10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630" y="1507698"/>
            <a:ext cx="7920000" cy="4815350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 bwMode="auto">
          <a:xfrm>
            <a:off x="1524000" y="703294"/>
            <a:ext cx="9144000" cy="6267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2100" indent="-292100" algn="l" rtl="0" fontAlgn="base">
              <a:lnSpc>
                <a:spcPct val="110000"/>
              </a:lnSpc>
              <a:spcBef>
                <a:spcPct val="10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2600" indent="-188913" algn="l" rtl="0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749300" indent="-265113" algn="l" rtl="0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939800" indent="-188913" algn="l" rtl="0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3368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7940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2512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7084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1656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pt-BR" sz="2200" dirty="0">
                <a:latin typeface="Arial Black" pitchFamily="34" charset="0"/>
              </a:rPr>
              <a:t>O processo de desindustrialização iniciado na década de 80 se intensificou nos anos 2000</a:t>
            </a:r>
            <a:endParaRPr lang="pt-BR" sz="2200" i="1" dirty="0">
              <a:latin typeface="Arial Black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75520" y="6536861"/>
            <a:ext cx="7423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Elaboração: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Depecon/Fiesp		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Fonte: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IBGE </a:t>
            </a:r>
          </a:p>
        </p:txBody>
      </p:sp>
    </p:spTree>
    <p:extLst>
      <p:ext uri="{BB962C8B-B14F-4D97-AF65-F5344CB8AC3E}">
        <p14:creationId xmlns:p14="http://schemas.microsoft.com/office/powerpoint/2010/main" val="26467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População: urbanização e transição demográfica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74" y="1494503"/>
            <a:ext cx="10687664" cy="529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83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i="1" u="sng" dirty="0" smtClean="0"/>
              <a:t>PROBLEMAS ECONÔMICOS ATUAIS</a:t>
            </a:r>
          </a:p>
          <a:p>
            <a:pPr algn="ctr"/>
            <a:endParaRPr lang="pt-BR" sz="3200" i="1" u="sng" dirty="0"/>
          </a:p>
          <a:p>
            <a:pPr marL="0" indent="0" algn="ctr">
              <a:buNone/>
            </a:pPr>
            <a:r>
              <a:rPr lang="pt-BR" sz="3200" i="1" u="sng" dirty="0" smtClean="0"/>
              <a:t>O BAIXO CRESCIMENTO ECONÔMICO BRASILEIRO</a:t>
            </a:r>
          </a:p>
          <a:p>
            <a:pPr marL="0" indent="0" algn="ctr">
              <a:buNone/>
            </a:pPr>
            <a:r>
              <a:rPr lang="pt-BR" sz="3200" i="1" u="sng" dirty="0" smtClean="0"/>
              <a:t>Aula 1</a:t>
            </a:r>
          </a:p>
          <a:p>
            <a:pPr algn="ctr"/>
            <a:endParaRPr lang="pt-BR" sz="3200" i="1" u="sng" dirty="0"/>
          </a:p>
        </p:txBody>
      </p:sp>
    </p:spTree>
    <p:extLst>
      <p:ext uri="{BB962C8B-B14F-4D97-AF65-F5344CB8AC3E}">
        <p14:creationId xmlns:p14="http://schemas.microsoft.com/office/powerpoint/2010/main" val="11752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Desenvolvimento Econômico Brasileiro caracterizado por ciclos de Desequilíbrios Externos, Fiscais, Instabilidade Inflacionária, Política e Institucional</a:t>
            </a:r>
          </a:p>
          <a:p>
            <a:r>
              <a:rPr lang="pt-BR" dirty="0" smtClean="0"/>
              <a:t>Elevado Crescimento Econômico no período 1945-1980 – Industrialização e Urbanização – Perda de Dinamismo desde então (Processo de Substituição de Importações)</a:t>
            </a:r>
          </a:p>
          <a:p>
            <a:r>
              <a:rPr lang="pt-BR" dirty="0" smtClean="0"/>
              <a:t>Momentos de Crise e Instabilidade – Anos 60: retração do Crescimento com crise fiscal e crise externa e aceleração inflacionária: Interrupção da Democracia.</a:t>
            </a:r>
          </a:p>
          <a:p>
            <a:r>
              <a:rPr lang="pt-BR" dirty="0" smtClean="0"/>
              <a:t>Volta da Democracia em 1985 não conseguiu levar o crescimento econômico.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0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Período Democrático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Baixo Crescimento Econômico – fase mais longa de crescimento 2004/10</a:t>
            </a:r>
          </a:p>
          <a:p>
            <a:pPr lvl="1"/>
            <a:r>
              <a:rPr lang="pt-BR" dirty="0" smtClean="0"/>
              <a:t>Porque não se sustentou?</a:t>
            </a:r>
          </a:p>
          <a:p>
            <a:pPr lvl="1"/>
            <a:r>
              <a:rPr lang="pt-BR" dirty="0" smtClean="0"/>
              <a:t>Porque a reversão em 2014?</a:t>
            </a:r>
          </a:p>
          <a:p>
            <a:r>
              <a:rPr lang="pt-BR" dirty="0" smtClean="0"/>
              <a:t>Melhora nos indicadores sociais – distribuição de renda</a:t>
            </a:r>
          </a:p>
          <a:p>
            <a:r>
              <a:rPr lang="pt-BR" dirty="0" smtClean="0"/>
              <a:t>Aumento do Tamanho do Estado</a:t>
            </a:r>
          </a:p>
          <a:p>
            <a:r>
              <a:rPr lang="pt-BR" dirty="0" smtClean="0"/>
              <a:t>Baixa Produtividade</a:t>
            </a:r>
          </a:p>
          <a:p>
            <a:pPr marL="0" indent="0">
              <a:buNone/>
            </a:pPr>
            <a:r>
              <a:rPr lang="pt-BR" dirty="0" smtClean="0"/>
              <a:t>Várias Teses dentre as quais: Democracia com Elevada Desigualdade Social resulta em Baixo Crescimento?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622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Fatores do Crescimento Econômico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 algn="just">
              <a:lnSpc>
                <a:spcPct val="150000"/>
              </a:lnSpc>
              <a:buAutoNum type="romanUcParenR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Aumento da força de trabalho;</a:t>
            </a:r>
          </a:p>
          <a:p>
            <a:pPr marL="514350" lvl="0" indent="-514350" algn="just">
              <a:lnSpc>
                <a:spcPct val="150000"/>
              </a:lnSpc>
              <a:buAutoNum type="romanUcParenR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Aumento do estoque de capital físico;</a:t>
            </a:r>
          </a:p>
          <a:p>
            <a:pPr marL="514350" lvl="0" indent="-514350" algn="just">
              <a:lnSpc>
                <a:spcPct val="150000"/>
              </a:lnSpc>
              <a:buAutoNum type="romanUcParenR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Aumento do estoque de capital humano;</a:t>
            </a:r>
          </a:p>
          <a:p>
            <a:pPr marL="514350" lvl="0" indent="-514350" algn="just">
              <a:lnSpc>
                <a:spcPct val="150000"/>
              </a:lnSpc>
              <a:buAutoNum type="romanUcParenR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Aumento da Produtividade Total dos Fatores (PTF).</a:t>
            </a:r>
          </a:p>
          <a:p>
            <a:pPr marL="971550" lvl="1" indent="-514350" algn="just">
              <a:lnSpc>
                <a:spcPct val="120000"/>
              </a:lnSpc>
              <a:buFont typeface="+mj-lt"/>
              <a:buAutoNum type="romanL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uma melhor tecnologia;</a:t>
            </a:r>
          </a:p>
          <a:p>
            <a:pPr marL="971550" lvl="1" indent="-514350" algn="just">
              <a:lnSpc>
                <a:spcPct val="120000"/>
              </a:lnSpc>
              <a:buFont typeface="+mj-lt"/>
              <a:buAutoNum type="romanL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Realocação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fatores de produção para atividades mais produtivas (agricultura para indústria);</a:t>
            </a:r>
          </a:p>
          <a:p>
            <a:pPr marL="971550" lvl="1" indent="-514350" algn="just">
              <a:lnSpc>
                <a:spcPct val="120000"/>
              </a:lnSpc>
              <a:buFont typeface="+mj-lt"/>
              <a:buAutoNum type="romanL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Mudanças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institucionais que liberem fatores (simplificação tributária);</a:t>
            </a:r>
          </a:p>
          <a:p>
            <a:pPr marL="971550" lvl="1" indent="-514350" algn="just">
              <a:lnSpc>
                <a:spcPct val="120000"/>
              </a:lnSpc>
              <a:buFont typeface="+mj-lt"/>
              <a:buAutoNum type="romanL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 ambiente de negócios;</a:t>
            </a:r>
          </a:p>
          <a:p>
            <a:pPr marL="971550" lvl="1" indent="-514350" algn="just">
              <a:lnSpc>
                <a:spcPct val="120000"/>
              </a:lnSpc>
              <a:buFont typeface="+mj-lt"/>
              <a:buAutoNum type="romanL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Redução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dos problemas de informação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71550" lvl="1" indent="-514350" algn="just">
              <a:lnSpc>
                <a:spcPct val="120000"/>
              </a:lnSpc>
              <a:buFont typeface="+mj-lt"/>
              <a:buAutoNum type="romanL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 da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Infra-Estrutura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lnSpc>
                <a:spcPct val="120000"/>
              </a:lnSpc>
              <a:buFont typeface="+mj-lt"/>
              <a:buAutoNum type="romanL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Menores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custos de transação.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romanLcPeriod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568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https://bianchiniblog.files.wordpress.com/2017/03/image005.png?w=7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91" y="186321"/>
            <a:ext cx="11323782" cy="653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 flipH="1" flipV="1">
            <a:off x="6779172" y="1401699"/>
            <a:ext cx="31531" cy="4361792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>
            <a:off x="8201889" y="1902692"/>
            <a:ext cx="9236" cy="383309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9878294" y="1888844"/>
            <a:ext cx="9236" cy="383309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1032831" y="1768765"/>
            <a:ext cx="9236" cy="383309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ta para a Direita 1"/>
          <p:cNvSpPr/>
          <p:nvPr/>
        </p:nvSpPr>
        <p:spPr>
          <a:xfrm>
            <a:off x="7573817" y="1046098"/>
            <a:ext cx="3676074" cy="842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832435" y="1265382"/>
            <a:ext cx="331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Pouco mais de ½ século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986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Conector reto 3"/>
          <p:cNvCxnSpPr/>
          <p:nvPr/>
        </p:nvCxnSpPr>
        <p:spPr>
          <a:xfrm>
            <a:off x="3565237" y="4248728"/>
            <a:ext cx="1043710" cy="923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4802909" y="3445163"/>
            <a:ext cx="16440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9564240" y="4179448"/>
            <a:ext cx="1639466" cy="46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6687123" y="738909"/>
            <a:ext cx="0" cy="58928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8137239" y="4655127"/>
            <a:ext cx="1330036" cy="92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11314545" y="5098473"/>
            <a:ext cx="591130" cy="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508000" y="1062182"/>
            <a:ext cx="2900218" cy="36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Primeira República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930071" y="5892800"/>
            <a:ext cx="1306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II GM</a:t>
            </a:r>
            <a:endParaRPr lang="pt-BR" sz="16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624945" y="1791855"/>
            <a:ext cx="942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JK -Metas</a:t>
            </a:r>
            <a:endParaRPr lang="pt-BR" sz="16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9208655" y="3260436"/>
            <a:ext cx="75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</a:t>
            </a:r>
            <a:r>
              <a:rPr lang="pt-BR" dirty="0" smtClean="0"/>
              <a:t>eal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 flipH="1">
            <a:off x="9873672" y="1791855"/>
            <a:ext cx="144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FHC e Lula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0714183" y="5259426"/>
            <a:ext cx="895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Crise 2008</a:t>
            </a:r>
            <a:endParaRPr lang="pt-BR" sz="14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1296073" y="6108489"/>
            <a:ext cx="1015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Crise 2015-16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80961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Crescimento Econômico - Brasil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/>
          </p:nvPr>
        </p:nvGraphicFramePr>
        <p:xfrm>
          <a:off x="640080" y="1341438"/>
          <a:ext cx="9777095" cy="505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250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87488" y="694130"/>
            <a:ext cx="9252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latin typeface="Arial Black" pitchFamily="34" charset="0"/>
              </a:rPr>
              <a:t>O menor crescimento da força de trabalho e a deterioração da produtividade explicam o menor crescimento no futuro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D561-60D1-4FD6-A298-C310FC63106F}" type="slidenum">
              <a:rPr lang="pt-BR" smtClean="0"/>
              <a:t>9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20" y="1364311"/>
            <a:ext cx="7200000" cy="509755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775520" y="6536861"/>
            <a:ext cx="7423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Depecon/Fiesp	</a:t>
            </a:r>
          </a:p>
        </p:txBody>
      </p:sp>
    </p:spTree>
    <p:extLst>
      <p:ext uri="{BB962C8B-B14F-4D97-AF65-F5344CB8AC3E}">
        <p14:creationId xmlns:p14="http://schemas.microsoft.com/office/powerpoint/2010/main" val="153448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Widescreen</PresentationFormat>
  <Paragraphs>56</Paragraphs>
  <Slides>11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Introdução</vt:lpstr>
      <vt:lpstr>Período Democrático</vt:lpstr>
      <vt:lpstr>Fatores do Crescimento Econômico</vt:lpstr>
      <vt:lpstr>Apresentação do PowerPoint</vt:lpstr>
      <vt:lpstr>Apresentação do PowerPoint</vt:lpstr>
      <vt:lpstr>Crescimento Econômico - Brasil</vt:lpstr>
      <vt:lpstr>Apresentação do PowerPoint</vt:lpstr>
      <vt:lpstr>Apresentação do PowerPoint</vt:lpstr>
      <vt:lpstr>População: urbanização e transição demográfica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Windows User</cp:lastModifiedBy>
  <cp:revision>1</cp:revision>
  <dcterms:created xsi:type="dcterms:W3CDTF">2020-09-09T15:10:53Z</dcterms:created>
  <dcterms:modified xsi:type="dcterms:W3CDTF">2020-09-09T15:11:11Z</dcterms:modified>
</cp:coreProperties>
</file>