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70" r:id="rId41"/>
    <p:sldId id="416" r:id="rId42"/>
    <p:sldId id="417" r:id="rId43"/>
    <p:sldId id="385" r:id="rId44"/>
    <p:sldId id="427" r:id="rId45"/>
    <p:sldId id="432" r:id="rId46"/>
    <p:sldId id="400" r:id="rId47"/>
    <p:sldId id="289" r:id="rId48"/>
    <p:sldId id="304" r:id="rId49"/>
    <p:sldId id="404" r:id="rId50"/>
    <p:sldId id="405" r:id="rId51"/>
    <p:sldId id="406" r:id="rId52"/>
    <p:sldId id="407" r:id="rId53"/>
    <p:sldId id="433" r:id="rId54"/>
    <p:sldId id="410" r:id="rId55"/>
    <p:sldId id="409" r:id="rId56"/>
    <p:sldId id="434" r:id="rId57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9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iJVHaKIgEE3NOxUpOcjjQ/eZOQ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 acordo com cowan 1995, p 24 a memoria de curto prazo representa a informação da qual somos atualmente conscientes, o que evidentemente está errado. A capacidade da mt é muito maior do que a de nossa consciência.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Cowan sugere o foco da atenção compreende apenas uma parcela dos itens da memória de curto prazo, apenas os itens selecionados são admitidos na consciência (warenes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sp>
        <p:nvSpPr>
          <p:cNvPr id="308" name="Google Shape;3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/>
          </a:p>
        </p:txBody>
      </p:sp>
      <p:sp>
        <p:nvSpPr>
          <p:cNvPr id="407" name="Google Shape;4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/>
          </a:p>
        </p:txBody>
      </p:sp>
      <p:sp>
        <p:nvSpPr>
          <p:cNvPr id="421" name="Google Shape;4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/>
          </a:p>
        </p:txBody>
      </p:sp>
      <p:sp>
        <p:nvSpPr>
          <p:cNvPr id="429" name="Google Shape;4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/>
          </a:p>
        </p:txBody>
      </p:sp>
      <p:sp>
        <p:nvSpPr>
          <p:cNvPr id="435" name="Google Shape;4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/>
          </a:p>
        </p:txBody>
      </p:sp>
      <p:sp>
        <p:nvSpPr>
          <p:cNvPr id="442" name="Google Shape;4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/>
          </a:p>
        </p:txBody>
      </p:sp>
      <p:sp>
        <p:nvSpPr>
          <p:cNvPr id="450" name="Google Shape;45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/>
          </a:p>
        </p:txBody>
      </p:sp>
      <p:sp>
        <p:nvSpPr>
          <p:cNvPr id="458" name="Google Shape;45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Google Shape;45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/>
          </a:p>
        </p:txBody>
      </p:sp>
      <p:sp>
        <p:nvSpPr>
          <p:cNvPr id="467" name="Google Shape;46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/>
          </a:p>
        </p:txBody>
      </p:sp>
      <p:sp>
        <p:nvSpPr>
          <p:cNvPr id="473" name="Google Shape;47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81DB326F-AA38-DC0F-FB87-60532CF59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CD9C7887-4E1F-6A14-EDDA-7E033737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641A8856-2937-BB3F-9C0E-55C0AB5A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9EFE59CF-4E3A-4A1E-A0E1-921C757DF1E0}" type="slidenum">
              <a:rPr lang="pt-BR" altLang="pt-BR" sz="1200">
                <a:solidFill>
                  <a:schemeClr val="tx1"/>
                </a:solidFill>
              </a:rPr>
              <a:pPr/>
              <a:t>42</a:t>
            </a:fld>
            <a:endParaRPr lang="pt-BR" altLang="pt-B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EBBC1A1-B844-37B4-DE25-F438B7E01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5C7B3AAC-05C5-469B-9B30-5E903613A561}" type="slidenum">
              <a:rPr lang="pt-BR" altLang="pt-BR" sz="1200">
                <a:solidFill>
                  <a:schemeClr val="tx1"/>
                </a:solidFill>
              </a:rPr>
              <a:pPr/>
              <a:t>43</a:t>
            </a:fld>
            <a:endParaRPr lang="pt-BR" altLang="pt-BR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11FDB3E-676D-A2F7-E1A2-92670950CE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EA73AFE-3A18-7191-2E79-3D861543E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A31725A8-0B40-0005-5A48-BB9B54DB1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99709854-7C50-1811-A9FA-FFBB3097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https://www.youtube.com/watch?v=NeOAmjPU1TY</a:t>
            </a: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B8760E56-8AF3-7B23-F06F-3BD89F207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5DBF2A15-E26E-4367-A113-7129B317BF74}" type="slidenum">
              <a:rPr lang="pt-BR" altLang="pt-BR" sz="1200">
                <a:solidFill>
                  <a:schemeClr val="tx1"/>
                </a:solidFill>
              </a:rPr>
              <a:pPr/>
              <a:t>46</a:t>
            </a:fld>
            <a:endParaRPr lang="pt-BR" altLang="pt-B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665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728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03AF2D0-EFFC-9341-3971-65EBB05E9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E577B886-B7D4-4C46-B1DD-53D40E66C50D}" type="slidenum">
              <a:rPr lang="pt-BR" altLang="pt-BR" sz="1200">
                <a:solidFill>
                  <a:schemeClr val="tx1"/>
                </a:solidFill>
              </a:rPr>
              <a:pPr/>
              <a:t>49</a:t>
            </a:fld>
            <a:endParaRPr lang="pt-BR" altLang="pt-BR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BABC8D4-6F5B-5086-DDD9-B72DA96F42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B4D58F-07F0-E39C-568B-A51B9A9CE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Usuários de cocaina tem um desempenho melhor!? (nassif, 2004), e uma  como nos dígitos em oredem indireta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DA1DD2BA-10C8-53A7-A3F4-628F18CB3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D3AE58E6-6A84-DC9E-0ED2-490C8FCB2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BF57EF0E-0F64-9381-2B6E-A58E76D4A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20C17CE1-CC0F-48BC-A852-8DBAA3C1C7FF}" type="slidenum">
              <a:rPr lang="pt-BR" altLang="pt-BR" sz="1200">
                <a:solidFill>
                  <a:schemeClr val="tx1"/>
                </a:solidFill>
              </a:rPr>
              <a:pPr/>
              <a:t>51</a:t>
            </a:fld>
            <a:endParaRPr lang="pt-BR" altLang="pt-B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85" name="Google Shape;85;p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0" name="Google Shape;100;p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ítulo, clipe de mídia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Mídia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B475F-A7A7-09FE-6032-3E6135698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5E961-4C3C-A657-0DC1-A2621C42F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7A413-8D1C-5EAF-5DBB-6C71A4A7D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30AA0-9014-414D-B85C-838068EC4B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30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e conteúdo" type="txAndObj">
  <p:cSld name="TEXT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údo e 2 partes de conteúdo" type="objAndTwoObj">
  <p:cSld name="OBJECT_AND_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abela" type="tbl">
  <p:cSld name="TAB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6" name="Google Shape;66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Cognitiva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1409178" y="288411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sz="4400" b="0" i="0" u="sng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</a:t>
            </a:r>
            <a:endParaRPr lang="en-US" sz="4400" b="0" i="0" u="sng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4000" b="0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4000" b="0" i="0" u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seleção</a:t>
            </a:r>
            <a:r>
              <a:rPr lang="en-US" sz="4000" b="0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4000" b="0" i="0" u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informação</a:t>
            </a:r>
            <a:r>
              <a:rPr lang="en-US" sz="4000" b="0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do </a:t>
            </a:r>
            <a:r>
              <a:rPr lang="en-US" sz="4000" b="0" i="0" u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comportamento</a:t>
            </a: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Cesar Galera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 descr="stroo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1412875"/>
            <a:ext cx="4694237" cy="432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466725" y="260350"/>
            <a:ext cx="59039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Dificuldade na inibição de tarefas automáticas: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Efeito Stroop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12"/>
          <p:cNvGraphicFramePr/>
          <p:nvPr/>
        </p:nvGraphicFramePr>
        <p:xfrm>
          <a:off x="1835150" y="908050"/>
          <a:ext cx="5257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57800" imgH="4013200" progId="Word.Document.8">
                  <p:embed/>
                </p:oleObj>
              </mc:Choice>
              <mc:Fallback>
                <p:oleObj r:id="rId3" imgW="5257800" imgH="4013200" progId="Word.Document.8">
                  <p:embed/>
                  <p:pic>
                    <p:nvPicPr>
                      <p:cNvPr id="223" name="Google Shape;223;p12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835150" y="908050"/>
                        <a:ext cx="5257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36775"/>
            <a:ext cx="7772400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8F42248-1E2C-EE42-A7D5-03A3D22C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808037" y="1763712"/>
            <a:ext cx="3619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900112" y="188912"/>
            <a:ext cx="7848600" cy="375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Desvantagens da automatização</a:t>
            </a: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erro</a:t>
            </a:r>
            <a:r>
              <a:rPr lang="en-US" sz="32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endParaRPr sz="3200" b="0" i="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Engano ou equívoco</a:t>
            </a: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erro na escolha de um objetivo ou na especificação        	dos meios para atingi-lo (</a:t>
            </a:r>
            <a:r>
              <a:rPr lang="en-US" sz="20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erros de processos controlados</a:t>
            </a: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2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Tem prova, mas opta por não levar o livro para estudar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Lapso</a:t>
            </a: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erro na realização de um meio intencional para atingir um     	objetivo. (</a:t>
            </a:r>
            <a:r>
              <a:rPr lang="en-US" sz="20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erros de processos automáticos</a:t>
            </a: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None/>
            </a:pPr>
            <a:endParaRPr sz="1400" b="0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979612" y="3429000"/>
            <a:ext cx="5976937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AutoNum type="alphaLcParenR"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acontecem quando devemos nos desviar da rotina e os processos automáticos tomam conta do comportamento  (cumprimos a rotina, mesmo numa situação inadequada)</a:t>
            </a:r>
            <a:b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pegar o caminho normal de casa, quando deve ir a outro lugar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AutoNum type="alphaLcParenR" startAt="2"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acontecem quando os processos automáticos devem ser interrompidos (perdemos parte da rotina e/ou retomamos a rotina em pontos inadequados)</a:t>
            </a:r>
            <a:b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dar a partida quando o carro já está funcionando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repetir o cpf a partir do 4º dígito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/>
        </p:nvSpPr>
        <p:spPr>
          <a:xfrm>
            <a:off x="4211637" y="1341437"/>
            <a:ext cx="4319587" cy="566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Seletiva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Sombreamento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Atenção seletiva visual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Busca Visual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endParaRPr sz="1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Detecção de Sinal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TDS / diagnóstico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Vigilância / Mackworth  (1948)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Controle de qualidade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Radar (tamanho do foco)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endParaRPr sz="16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endParaRPr sz="16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Dividida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Tarefas duplas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407987" y="620712"/>
            <a:ext cx="61182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Tarefas clássicas no estudo da atenção: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0" descr="shado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12" y="2781300"/>
            <a:ext cx="8258175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 txBox="1"/>
          <p:nvPr/>
        </p:nvSpPr>
        <p:spPr>
          <a:xfrm>
            <a:off x="533400" y="379412"/>
            <a:ext cx="7854950" cy="17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Seletiva:  Sombreamento</a:t>
            </a: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Cherry (1953) – Escuta dicótica / </a:t>
            </a:r>
            <a:r>
              <a:rPr lang="en-US" sz="2000" b="0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Cocktail Party</a:t>
            </a: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Broadbent (1958): seleção com base em características físicas</a:t>
            </a: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tom/velocidade/ritmo/localização/intensidade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/>
        </p:nvSpPr>
        <p:spPr>
          <a:xfrm>
            <a:off x="466725" y="404812"/>
            <a:ext cx="782955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Seleção</a:t>
            </a:r>
            <a:r>
              <a:rPr lang="en-US" sz="24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precoce</a:t>
            </a:r>
            <a:r>
              <a:rPr lang="en-US" sz="24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processamento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limitada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Percebemos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apenas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aquilo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que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atendidos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serão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completamente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ignorados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https://www.youtube.com/watch?v=vJG698U2Mvo</a:t>
            </a:r>
            <a:endParaRPr dirty="0"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Broadbent (1958) – Modelo de seleção precoce</a:t>
            </a:r>
            <a:endParaRPr/>
          </a:p>
        </p:txBody>
      </p:sp>
      <p:pic>
        <p:nvPicPr>
          <p:cNvPr id="290" name="Google Shape;290;p22" descr="Figura broadb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7" y="1268412"/>
            <a:ext cx="9144000" cy="479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250825" y="1989137"/>
            <a:ext cx="2232025" cy="2232025"/>
          </a:xfrm>
          <a:prstGeom prst="rect">
            <a:avLst/>
          </a:prstGeom>
          <a:noFill/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243887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Problemas com a seleção precoce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Moray (1959) – Sujeito  atende ao nome (em 1/3 das vezes)</a:t>
            </a:r>
            <a:endParaRPr/>
          </a:p>
          <a:p>
            <a:pPr marL="1143000" lvl="2" indent="-1143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 &amp; Wedderburn (1960) – Sujeito segue a mensagem, independente da orelha</a:t>
            </a:r>
            <a:endParaRPr/>
          </a:p>
        </p:txBody>
      </p:sp>
      <p:pic>
        <p:nvPicPr>
          <p:cNvPr id="298" name="Google Shape;298;p23" descr="gray e waderbu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4675" y="2133600"/>
            <a:ext cx="7993062" cy="36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body" idx="1"/>
          </p:nvPr>
        </p:nvSpPr>
        <p:spPr>
          <a:xfrm>
            <a:off x="828675" y="333375"/>
            <a:ext cx="748665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Char char="•"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Treisman (1964) - Sujeito acompanha  umas poucas palavras  da mensagem em função do conteúdo</a:t>
            </a:r>
            <a:endParaRPr/>
          </a:p>
        </p:txBody>
      </p:sp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057400"/>
            <a:ext cx="79819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“Atenção, todo mundo sabe o que é. É a tomada de posse pela mente, de forma viva e nítida, de um entre o que parecem ser vários </a:t>
            </a:r>
            <a:r>
              <a:rPr lang="en-US" sz="28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objetos</a:t>
            </a: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 </a:t>
            </a:r>
            <a:r>
              <a:rPr lang="en-US" sz="28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linhas de pensamento </a:t>
            </a: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parecem simultaneamente possíveis.  A essência da atenção é constituída pela focalização, concentração e  consciência. (...) Implica em afastar-se de alguma coisa para lidar de forma efetiva com outras”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 James (1890):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>
            <a:spLocks noGrp="1"/>
          </p:cNvSpPr>
          <p:nvPr>
            <p:ph type="title"/>
          </p:nvPr>
        </p:nvSpPr>
        <p:spPr>
          <a:xfrm>
            <a:off x="685800" y="260350"/>
            <a:ext cx="77724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Modelos de atenção seletiva </a:t>
            </a:r>
            <a:b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 de seleção tardia (Deutsch e Deutsch, 1963)</a:t>
            </a:r>
            <a:b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312" name="Google Shape;312;p25" descr="gal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060575"/>
            <a:ext cx="8964612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5"/>
          <p:cNvSpPr/>
          <p:nvPr/>
        </p:nvSpPr>
        <p:spPr>
          <a:xfrm>
            <a:off x="2281237" y="1677987"/>
            <a:ext cx="1387475" cy="515937"/>
          </a:xfrm>
          <a:custGeom>
            <a:avLst/>
            <a:gdLst/>
            <a:ahLst/>
            <a:cxnLst/>
            <a:rect l="l" t="t" r="r" b="b"/>
            <a:pathLst>
              <a:path w="1387737" h="516367" extrusionOk="0">
                <a:moveTo>
                  <a:pt x="0" y="430306"/>
                </a:moveTo>
                <a:cubicBezTo>
                  <a:pt x="11376" y="416087"/>
                  <a:pt x="43578" y="371777"/>
                  <a:pt x="64546" y="355002"/>
                </a:cubicBezTo>
                <a:cubicBezTo>
                  <a:pt x="74642" y="346925"/>
                  <a:pt x="86887" y="341764"/>
                  <a:pt x="96819" y="333487"/>
                </a:cubicBezTo>
                <a:cubicBezTo>
                  <a:pt x="108506" y="323748"/>
                  <a:pt x="117405" y="310953"/>
                  <a:pt x="129092" y="301214"/>
                </a:cubicBezTo>
                <a:cubicBezTo>
                  <a:pt x="139024" y="292937"/>
                  <a:pt x="151635" y="288213"/>
                  <a:pt x="161365" y="279699"/>
                </a:cubicBezTo>
                <a:cubicBezTo>
                  <a:pt x="237435" y="213138"/>
                  <a:pt x="184719" y="236056"/>
                  <a:pt x="247426" y="215153"/>
                </a:cubicBezTo>
                <a:cubicBezTo>
                  <a:pt x="258184" y="204395"/>
                  <a:pt x="269960" y="194567"/>
                  <a:pt x="279699" y="182880"/>
                </a:cubicBezTo>
                <a:cubicBezTo>
                  <a:pt x="303227" y="154646"/>
                  <a:pt x="294906" y="149960"/>
                  <a:pt x="322730" y="129092"/>
                </a:cubicBezTo>
                <a:cubicBezTo>
                  <a:pt x="458402" y="27338"/>
                  <a:pt x="335690" y="117232"/>
                  <a:pt x="419548" y="75303"/>
                </a:cubicBezTo>
                <a:cubicBezTo>
                  <a:pt x="493836" y="38159"/>
                  <a:pt x="405300" y="65417"/>
                  <a:pt x="494852" y="43031"/>
                </a:cubicBezTo>
                <a:cubicBezTo>
                  <a:pt x="505610" y="35859"/>
                  <a:pt x="514741" y="25230"/>
                  <a:pt x="527125" y="21515"/>
                </a:cubicBezTo>
                <a:cubicBezTo>
                  <a:pt x="551411" y="14229"/>
                  <a:pt x="577565" y="15731"/>
                  <a:pt x="602428" y="10758"/>
                </a:cubicBezTo>
                <a:cubicBezTo>
                  <a:pt x="613547" y="8534"/>
                  <a:pt x="623943" y="3586"/>
                  <a:pt x="634701" y="0"/>
                </a:cubicBezTo>
                <a:cubicBezTo>
                  <a:pt x="731520" y="3586"/>
                  <a:pt x="828440" y="5069"/>
                  <a:pt x="925158" y="10758"/>
                </a:cubicBezTo>
                <a:cubicBezTo>
                  <a:pt x="950470" y="12247"/>
                  <a:pt x="975755" y="15813"/>
                  <a:pt x="1000461" y="21515"/>
                </a:cubicBezTo>
                <a:cubicBezTo>
                  <a:pt x="1022559" y="26615"/>
                  <a:pt x="1065007" y="43031"/>
                  <a:pt x="1065007" y="43031"/>
                </a:cubicBezTo>
                <a:cubicBezTo>
                  <a:pt x="1092048" y="124150"/>
                  <a:pt x="1055571" y="24158"/>
                  <a:pt x="1097280" y="107576"/>
                </a:cubicBezTo>
                <a:cubicBezTo>
                  <a:pt x="1102351" y="117718"/>
                  <a:pt x="1103571" y="129426"/>
                  <a:pt x="1108038" y="139849"/>
                </a:cubicBezTo>
                <a:cubicBezTo>
                  <a:pt x="1114355" y="154589"/>
                  <a:pt x="1121597" y="168956"/>
                  <a:pt x="1129553" y="182880"/>
                </a:cubicBezTo>
                <a:cubicBezTo>
                  <a:pt x="1135968" y="194106"/>
                  <a:pt x="1145286" y="203589"/>
                  <a:pt x="1151068" y="215153"/>
                </a:cubicBezTo>
                <a:cubicBezTo>
                  <a:pt x="1156139" y="225295"/>
                  <a:pt x="1156755" y="237284"/>
                  <a:pt x="1161826" y="247426"/>
                </a:cubicBezTo>
                <a:cubicBezTo>
                  <a:pt x="1167608" y="258990"/>
                  <a:pt x="1177559" y="268135"/>
                  <a:pt x="1183341" y="279699"/>
                </a:cubicBezTo>
                <a:cubicBezTo>
                  <a:pt x="1188412" y="289841"/>
                  <a:pt x="1189028" y="301830"/>
                  <a:pt x="1194099" y="311972"/>
                </a:cubicBezTo>
                <a:cubicBezTo>
                  <a:pt x="1216176" y="356125"/>
                  <a:pt x="1210444" y="332404"/>
                  <a:pt x="1237130" y="365760"/>
                </a:cubicBezTo>
                <a:cubicBezTo>
                  <a:pt x="1245207" y="375856"/>
                  <a:pt x="1250368" y="388101"/>
                  <a:pt x="1258645" y="398033"/>
                </a:cubicBezTo>
                <a:cubicBezTo>
                  <a:pt x="1284529" y="429095"/>
                  <a:pt x="1291458" y="430666"/>
                  <a:pt x="1323191" y="451821"/>
                </a:cubicBezTo>
                <a:cubicBezTo>
                  <a:pt x="1330363" y="462579"/>
                  <a:pt x="1335564" y="474952"/>
                  <a:pt x="1344706" y="484094"/>
                </a:cubicBezTo>
                <a:cubicBezTo>
                  <a:pt x="1353848" y="493236"/>
                  <a:pt x="1366636" y="497852"/>
                  <a:pt x="1376979" y="505609"/>
                </a:cubicBezTo>
                <a:cubicBezTo>
                  <a:pt x="1381036" y="508652"/>
                  <a:pt x="1384151" y="512781"/>
                  <a:pt x="1387737" y="51636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 descr="gal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57" t="5873" r="3526" b="48606"/>
          <a:stretch/>
        </p:blipFill>
        <p:spPr>
          <a:xfrm>
            <a:off x="846137" y="908050"/>
            <a:ext cx="7345362" cy="223361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 txBox="1"/>
          <p:nvPr/>
        </p:nvSpPr>
        <p:spPr>
          <a:xfrm>
            <a:off x="395287" y="2698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Modelos de atenção seletiva </a:t>
            </a:r>
            <a:b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321" name="Google Shape;321;p26" descr="gal2"/>
          <p:cNvPicPr preferRelativeResize="0"/>
          <p:nvPr/>
        </p:nvPicPr>
        <p:blipFill rotWithShape="1">
          <a:blip r:embed="rId4">
            <a:alphaModFix/>
          </a:blip>
          <a:srcRect l="2911" t="4942" r="2912" b="11707"/>
          <a:stretch/>
        </p:blipFill>
        <p:spPr>
          <a:xfrm>
            <a:off x="1258887" y="3573462"/>
            <a:ext cx="6986587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/>
          <p:nvPr/>
        </p:nvSpPr>
        <p:spPr>
          <a:xfrm rot="2940000">
            <a:off x="4309268" y="2817018"/>
            <a:ext cx="1328737" cy="647700"/>
          </a:xfrm>
          <a:prstGeom prst="rightArrow">
            <a:avLst>
              <a:gd name="adj1" fmla="val 16329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6"/>
          <p:cNvSpPr/>
          <p:nvPr/>
        </p:nvSpPr>
        <p:spPr>
          <a:xfrm rot="8580000">
            <a:off x="4252912" y="2798762"/>
            <a:ext cx="1328737" cy="647700"/>
          </a:xfrm>
          <a:prstGeom prst="rightArrow">
            <a:avLst>
              <a:gd name="adj1" fmla="val 16329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Teoria da Carga da Atenção e (do) Controle Cognitivo</a:t>
            </a:r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Nilie Lavie: </a:t>
            </a:r>
            <a:r>
              <a:rPr lang="en-US" sz="18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seleção</a:t>
            </a:r>
            <a:r>
              <a:rPr lang="en-US" sz="18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sng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precoce</a:t>
            </a:r>
            <a:r>
              <a:rPr lang="en-US" sz="18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-US" sz="1800" b="0" i="0" u="sng">
                <a:solidFill>
                  <a:srgbClr val="47FFD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tardia</a:t>
            </a:r>
            <a:r>
              <a:rPr lang="en-US" sz="1800" b="0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trabalham integradas</a:t>
            </a:r>
            <a:endParaRPr/>
          </a:p>
          <a:p>
            <a:pPr marL="742950" marR="0" lvl="1" indent="-1968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sng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processamento da informação perceptiva tem capacidade limitada</a:t>
            </a: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mas </a:t>
            </a:r>
            <a:r>
              <a:rPr lang="en-US" sz="1600" b="0" i="0" u="none" strike="noStrike" cap="none">
                <a:solidFill>
                  <a:srgbClr val="47FFD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 desses limites, tudo é processado automaticamente</a:t>
            </a: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teoria da carga explica como as pessoas usam sua memória de trabalho durante o desempenho na realização de tarefa e as maneiras pelas quais as pessoas podem exercer controle cognitivo sobre sua percepção, atenção e comportamento. </a:t>
            </a:r>
            <a:endParaRPr/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Lavie, N. (2010) Attention, Distraction and Cognitive Control under Load. Current Directions in Psychological Science, 19(3), 143-158</a:t>
            </a: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Lavie, N., Hirst, A., De Fockert, J. W., &amp; Viding, E. (2004). Load theory of selective attention and cognitive control. </a:t>
            </a:r>
            <a:r>
              <a:rPr lang="en-US" sz="1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Experimental Psychology: General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133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339.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Paradigma de competição de resposta</a:t>
            </a:r>
            <a:b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Tarefa identificar o alvo no Círculo (X ou N)</a:t>
            </a:r>
            <a:b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body" idx="1"/>
          </p:nvPr>
        </p:nvSpPr>
        <p:spPr>
          <a:xfrm>
            <a:off x="685800" y="200818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28"/>
          <p:cNvSpPr txBox="1"/>
          <p:nvPr/>
        </p:nvSpPr>
        <p:spPr>
          <a:xfrm>
            <a:off x="4743450" y="4724400"/>
            <a:ext cx="6477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/>
          </a:p>
        </p:txBody>
      </p:sp>
      <p:sp>
        <p:nvSpPr>
          <p:cNvPr id="338" name="Google Shape;338;p28"/>
          <p:cNvSpPr txBox="1"/>
          <p:nvPr/>
        </p:nvSpPr>
        <p:spPr>
          <a:xfrm>
            <a:off x="3127375" y="4586287"/>
            <a:ext cx="6492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339" name="Google Shape;339;p28"/>
          <p:cNvSpPr txBox="1"/>
          <p:nvPr/>
        </p:nvSpPr>
        <p:spPr>
          <a:xfrm>
            <a:off x="3952875" y="3286125"/>
            <a:ext cx="6492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3932237" y="5172075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341" name="Google Shape;341;p28"/>
          <p:cNvSpPr txBox="1"/>
          <p:nvPr/>
        </p:nvSpPr>
        <p:spPr>
          <a:xfrm>
            <a:off x="6053137" y="4010025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4886325" y="3663950"/>
            <a:ext cx="6477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/>
          </a:p>
        </p:txBody>
      </p:sp>
      <p:sp>
        <p:nvSpPr>
          <p:cNvPr id="343" name="Google Shape;343;p28"/>
          <p:cNvSpPr txBox="1"/>
          <p:nvPr/>
        </p:nvSpPr>
        <p:spPr>
          <a:xfrm>
            <a:off x="3162300" y="3663950"/>
            <a:ext cx="6492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344" name="Google Shape;344;p28"/>
          <p:cNvSpPr/>
          <p:nvPr/>
        </p:nvSpPr>
        <p:spPr>
          <a:xfrm rot="5400000">
            <a:off x="4085431" y="2031206"/>
            <a:ext cx="306387" cy="2305050"/>
          </a:xfrm>
          <a:prstGeom prst="leftBrace">
            <a:avLst>
              <a:gd name="adj1" fmla="val 239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3486150" y="2657475"/>
            <a:ext cx="167798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Estímulos relevantes</a:t>
            </a:r>
            <a:endParaRPr/>
          </a:p>
        </p:txBody>
      </p:sp>
      <p:sp>
        <p:nvSpPr>
          <p:cNvPr id="346" name="Google Shape;346;p28"/>
          <p:cNvSpPr txBox="1"/>
          <p:nvPr/>
        </p:nvSpPr>
        <p:spPr>
          <a:xfrm>
            <a:off x="5827712" y="3579812"/>
            <a:ext cx="822325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Distrator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/>
        </p:nvSpPr>
        <p:spPr>
          <a:xfrm>
            <a:off x="3959225" y="2163762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</p:txBody>
      </p:sp>
      <p:sp>
        <p:nvSpPr>
          <p:cNvPr id="352" name="Google Shape;352;p29"/>
          <p:cNvSpPr txBox="1"/>
          <p:nvPr/>
        </p:nvSpPr>
        <p:spPr>
          <a:xfrm>
            <a:off x="3937000" y="4048125"/>
            <a:ext cx="6477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353" name="Google Shape;353;p29"/>
          <p:cNvSpPr txBox="1"/>
          <p:nvPr/>
        </p:nvSpPr>
        <p:spPr>
          <a:xfrm>
            <a:off x="3136900" y="2608262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3119437" y="3421062"/>
            <a:ext cx="6492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355" name="Google Shape;355;p29"/>
          <p:cNvSpPr txBox="1"/>
          <p:nvPr/>
        </p:nvSpPr>
        <p:spPr>
          <a:xfrm>
            <a:off x="4937125" y="3530600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56" name="Google Shape;356;p29"/>
          <p:cNvSpPr txBox="1"/>
          <p:nvPr/>
        </p:nvSpPr>
        <p:spPr>
          <a:xfrm>
            <a:off x="4891087" y="2541587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6430962" y="2979737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358" name="Google Shape;358;p29"/>
          <p:cNvSpPr txBox="1"/>
          <p:nvPr/>
        </p:nvSpPr>
        <p:spPr>
          <a:xfrm>
            <a:off x="466725" y="6092825"/>
            <a:ext cx="198596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Carga Perceptiva Alta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/>
        </p:nvSpPr>
        <p:spPr>
          <a:xfrm>
            <a:off x="3959225" y="2163762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3937000" y="4048125"/>
            <a:ext cx="6477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3136900" y="2608262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3119437" y="3421062"/>
            <a:ext cx="6492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8" name="Google Shape;368;p30"/>
          <p:cNvSpPr txBox="1"/>
          <p:nvPr/>
        </p:nvSpPr>
        <p:spPr>
          <a:xfrm>
            <a:off x="6015037" y="2925762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4891087" y="2541587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4891087" y="3455987"/>
            <a:ext cx="647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371" name="Google Shape;371;p30"/>
          <p:cNvSpPr txBox="1"/>
          <p:nvPr/>
        </p:nvSpPr>
        <p:spPr>
          <a:xfrm>
            <a:off x="466725" y="6092825"/>
            <a:ext cx="21224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Carga Perceptiva Baixa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1752600"/>
            <a:ext cx="4713287" cy="3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4">
            <a:alphaModFix/>
          </a:blip>
          <a:srcRect r="52052"/>
          <a:stretch/>
        </p:blipFill>
        <p:spPr>
          <a:xfrm>
            <a:off x="107950" y="115887"/>
            <a:ext cx="3275012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/>
          <p:cNvPicPr preferRelativeResize="0"/>
          <p:nvPr/>
        </p:nvPicPr>
        <p:blipFill rotWithShape="1">
          <a:blip r:embed="rId5">
            <a:alphaModFix/>
          </a:blip>
          <a:srcRect l="2656" r="4356" b="3383"/>
          <a:stretch/>
        </p:blipFill>
        <p:spPr>
          <a:xfrm>
            <a:off x="511175" y="4292600"/>
            <a:ext cx="2466975" cy="23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body" idx="1"/>
          </p:nvPr>
        </p:nvSpPr>
        <p:spPr>
          <a:xfrm>
            <a:off x="700087" y="609600"/>
            <a:ext cx="790416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Tarefas de carga perceptiva alta exigem  mais recursos, estímulos irrelevantes são ignorados.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Char char="–"/>
            </a:pPr>
            <a:r>
              <a:rPr lang="en-US" sz="1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Dirigir na marginal Tiete às 18h.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Tarefa de carga perceptiva baixa, consome pouco, deixando recursos livres para processar estímulos irrelevantes.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 caso, eliminar os estímulos irrelevantes depende da </a:t>
            </a:r>
            <a:r>
              <a:rPr lang="en-US" sz="2800" b="0" i="1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carga cognitiva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se a carga cognitiva é alta (falar ao telefone), os estímulos irrelevantes serão mais processados antes de serem descartados...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 txBox="1"/>
          <p:nvPr/>
        </p:nvSpPr>
        <p:spPr>
          <a:xfrm>
            <a:off x="395287" y="352425"/>
            <a:ext cx="8281987" cy="97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seletiva visual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Paradigma de dicas espaciais (Posner, 1980): </a:t>
            </a:r>
            <a:endParaRPr/>
          </a:p>
        </p:txBody>
      </p:sp>
      <p:pic>
        <p:nvPicPr>
          <p:cNvPr id="411" name="Google Shape;411;p35" descr="posner -exogenous"/>
          <p:cNvPicPr preferRelativeResize="0"/>
          <p:nvPr/>
        </p:nvPicPr>
        <p:blipFill rotWithShape="1">
          <a:blip r:embed="rId3">
            <a:alphaModFix/>
          </a:blip>
          <a:srcRect t="-4524"/>
          <a:stretch/>
        </p:blipFill>
        <p:spPr>
          <a:xfrm>
            <a:off x="2700337" y="1341437"/>
            <a:ext cx="3630612" cy="523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/>
          <p:nvPr/>
        </p:nvSpPr>
        <p:spPr>
          <a:xfrm>
            <a:off x="395287" y="352425"/>
            <a:ext cx="82819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Paradigma de dicas espaciais (Posner, 1980): </a:t>
            </a:r>
            <a:endParaRPr/>
          </a:p>
        </p:txBody>
      </p:sp>
      <p:pic>
        <p:nvPicPr>
          <p:cNvPr id="418" name="Google Shape;418;p36" descr="posner -endogen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862" y="1268412"/>
            <a:ext cx="3606800" cy="511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 descr="wq-iceberg-underwa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692150"/>
            <a:ext cx="3722687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611187" y="1844675"/>
            <a:ext cx="2763837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7" descr="posner-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476250"/>
            <a:ext cx="6475412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 txBox="1"/>
          <p:nvPr/>
        </p:nvSpPr>
        <p:spPr>
          <a:xfrm>
            <a:off x="760412" y="4575175"/>
            <a:ext cx="7623175" cy="23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atenção como o foco de uma lanterna/zoom</a:t>
            </a:r>
            <a:b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Posner (1980)</a:t>
            </a:r>
            <a:b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LaBerge (1983)</a:t>
            </a:r>
            <a:b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Ericksen e St. James (1986)</a:t>
            </a:r>
            <a:b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426" name="Google Shape;426;p37" descr="posner -exogenous"/>
          <p:cNvPicPr preferRelativeResize="0"/>
          <p:nvPr/>
        </p:nvPicPr>
        <p:blipFill rotWithShape="1">
          <a:blip r:embed="rId4">
            <a:alphaModFix/>
          </a:blip>
          <a:srcRect t="-4524"/>
          <a:stretch/>
        </p:blipFill>
        <p:spPr>
          <a:xfrm>
            <a:off x="6877050" y="908050"/>
            <a:ext cx="1871662" cy="27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body" idx="1"/>
          </p:nvPr>
        </p:nvSpPr>
        <p:spPr>
          <a:xfrm>
            <a:off x="685800" y="549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Concentração de recursos atencionais</a:t>
            </a:r>
            <a:b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Ilusão de movimento da linha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9" descr="dica-l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42900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40" descr="dica-l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42900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0" descr="linh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16237" y="3429000"/>
            <a:ext cx="3811587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41" descr="dica-l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7612" y="321310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1" descr="dica-l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3217862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2" name="Google Shape;462;p42" descr="dica-l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7612" y="3217862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2" descr="dica-l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3217862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2" descr="linha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00375" y="3217862"/>
            <a:ext cx="38766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43" descr="MI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2636837"/>
            <a:ext cx="6985000" cy="20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7" name="Google Shape;477;p44" descr="http://whimsicalwonderings.files.wordpress.com/2011/06/wheres_wall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1196975"/>
            <a:ext cx="4464050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4"/>
          <p:cNvSpPr txBox="1"/>
          <p:nvPr/>
        </p:nvSpPr>
        <p:spPr>
          <a:xfrm>
            <a:off x="0" y="260350"/>
            <a:ext cx="305276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 visual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6" descr="WALL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7" descr="http://images02.olx.com.br/ui/11/01/50/1312984501_237970150_2-VENDO-SUPERMERCADO-OTIMA-OPORTUNIDADE-Ilha-Soltei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 descr="wq-iceberg-underwa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692150"/>
            <a:ext cx="3722687" cy="496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5"/>
          <p:cNvCxnSpPr/>
          <p:nvPr/>
        </p:nvCxnSpPr>
        <p:spPr>
          <a:xfrm>
            <a:off x="8027988" y="1557338"/>
            <a:ext cx="73025" cy="4030662"/>
          </a:xfrm>
          <a:prstGeom prst="straightConnector1">
            <a:avLst/>
          </a:prstGeom>
          <a:noFill/>
          <a:ln w="76200" cap="flat" cmpd="sng">
            <a:solidFill>
              <a:srgbClr val="03D4A8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2" name="Google Shape;142;p5"/>
          <p:cNvSpPr txBox="1"/>
          <p:nvPr/>
        </p:nvSpPr>
        <p:spPr>
          <a:xfrm>
            <a:off x="8459787" y="1484312"/>
            <a:ext cx="460375" cy="30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Ã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684212" y="1181100"/>
            <a:ext cx="3001962" cy="3930650"/>
            <a:chOff x="1383" y="744"/>
            <a:chExt cx="1891" cy="2476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1736" y="744"/>
              <a:ext cx="1208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Consciência</a:t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1521" y="1805"/>
              <a:ext cx="1546" cy="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Pré-consciência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Times New Roman"/>
                <a:buNone/>
              </a:pPr>
              <a:r>
                <a:rPr lang="en-US" sz="3200" b="0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Automático</a:t>
              </a:r>
              <a:endParaRPr/>
            </a:p>
          </p:txBody>
        </p:sp>
        <p:cxnSp>
          <p:nvCxnSpPr>
            <p:cNvPr id="146" name="Google Shape;146;p5"/>
            <p:cNvCxnSpPr/>
            <p:nvPr/>
          </p:nvCxnSpPr>
          <p:spPr>
            <a:xfrm rot="10800000" flipH="1">
              <a:off x="1597" y="1071"/>
              <a:ext cx="634" cy="1089"/>
            </a:xfrm>
            <a:prstGeom prst="straightConnector1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 rot="10800000">
              <a:off x="2381" y="1071"/>
              <a:ext cx="499" cy="1089"/>
            </a:xfrm>
            <a:prstGeom prst="straightConnector1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48" name="Google Shape;148;p5"/>
            <p:cNvSpPr txBox="1"/>
            <p:nvPr/>
          </p:nvSpPr>
          <p:spPr>
            <a:xfrm>
              <a:off x="1383" y="3007"/>
              <a:ext cx="1891" cy="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Níveis de automatização</a:t>
              </a:r>
              <a:endParaRPr/>
            </a:p>
          </p:txBody>
        </p:sp>
      </p:grpSp>
      <p:sp>
        <p:nvSpPr>
          <p:cNvPr id="149" name="Google Shape;149;p5"/>
          <p:cNvSpPr/>
          <p:nvPr/>
        </p:nvSpPr>
        <p:spPr>
          <a:xfrm>
            <a:off x="1197256" y="2089333"/>
            <a:ext cx="1866826" cy="1798106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33000">
                <a:srgbClr val="FFC000">
                  <a:alpha val="35686"/>
                </a:srgbClr>
              </a:gs>
              <a:gs pos="83000">
                <a:srgbClr val="FF0000"/>
              </a:gs>
              <a:gs pos="100000">
                <a:srgbClr val="FF0000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endParaRPr sz="4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DF5D07C-36FA-4484-94C1-B355B0FE58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1788"/>
            <a:ext cx="7199313" cy="2952750"/>
          </a:xfrm>
        </p:spPr>
        <p:txBody>
          <a:bodyPr/>
          <a:lstStyle/>
          <a:p>
            <a:r>
              <a:rPr lang="pt-BR" altLang="pt-BR" sz="2400">
                <a:solidFill>
                  <a:srgbClr val="FFFF00"/>
                </a:solidFill>
              </a:rPr>
              <a:t>Processos Controlados</a:t>
            </a:r>
          </a:p>
          <a:p>
            <a:endParaRPr lang="pt-BR" altLang="pt-BR" sz="2400">
              <a:solidFill>
                <a:srgbClr val="FFFF00"/>
              </a:solidFill>
            </a:endParaRPr>
          </a:p>
          <a:p>
            <a:endParaRPr lang="pt-BR" altLang="pt-BR" sz="2400">
              <a:solidFill>
                <a:srgbClr val="FFFF00"/>
              </a:solidFill>
            </a:endParaRPr>
          </a:p>
          <a:p>
            <a:r>
              <a:rPr lang="pt-BR" altLang="pt-BR" sz="2400">
                <a:solidFill>
                  <a:srgbClr val="FFFF00"/>
                </a:solidFill>
              </a:rPr>
              <a:t>Baddeley (1986) – Executivo central</a:t>
            </a:r>
          </a:p>
          <a:p>
            <a:pPr lvl="1"/>
            <a:r>
              <a:rPr lang="pt-BR" altLang="pt-BR" sz="2400">
                <a:solidFill>
                  <a:srgbClr val="FFFF00"/>
                </a:solidFill>
              </a:rPr>
              <a:t>Coordenação de tarefas duplas</a:t>
            </a:r>
          </a:p>
          <a:p>
            <a:pPr lvl="1"/>
            <a:r>
              <a:rPr lang="pt-BR" altLang="pt-BR" sz="2400">
                <a:solidFill>
                  <a:srgbClr val="FFFF00"/>
                </a:solidFill>
              </a:rPr>
              <a:t>Integra MCP com MLP/</a:t>
            </a:r>
            <a:r>
              <a:rPr lang="pt-BR" altLang="pt-BR" sz="2400" b="1" u="sng">
                <a:solidFill>
                  <a:srgbClr val="FFFF00"/>
                </a:solidFill>
              </a:rPr>
              <a:t>Raciocínio</a:t>
            </a:r>
          </a:p>
          <a:p>
            <a:pPr lvl="2"/>
            <a:r>
              <a:rPr lang="pt-BR" altLang="pt-BR" sz="1600">
                <a:solidFill>
                  <a:srgbClr val="FFFF00"/>
                </a:solidFill>
              </a:rPr>
              <a:t>Ex:  34 x 3 = </a:t>
            </a:r>
          </a:p>
          <a:p>
            <a:pPr lvl="2"/>
            <a:r>
              <a:rPr lang="pt-BR" altLang="pt-BR" sz="1600">
                <a:solidFill>
                  <a:srgbClr val="FFFF00"/>
                </a:solidFill>
              </a:rPr>
              <a:t>Xadrez </a:t>
            </a:r>
          </a:p>
          <a:p>
            <a:pPr lvl="1"/>
            <a:r>
              <a:rPr lang="pt-BR" altLang="pt-BR" sz="2400">
                <a:solidFill>
                  <a:srgbClr val="FFFF00"/>
                </a:solidFill>
              </a:rPr>
              <a:t>Integração entre subsistemas da  MCP</a:t>
            </a:r>
          </a:p>
          <a:p>
            <a:pPr lvl="2"/>
            <a:r>
              <a:rPr lang="pt-BR" altLang="pt-BR" sz="1600">
                <a:solidFill>
                  <a:srgbClr val="FFFF00"/>
                </a:solidFill>
              </a:rPr>
              <a:t>Ex: onde deixei as chaves?</a:t>
            </a:r>
          </a:p>
          <a:p>
            <a:pPr lvl="2"/>
            <a:r>
              <a:rPr lang="pt-BR" altLang="pt-BR" sz="1600">
                <a:solidFill>
                  <a:srgbClr val="FFFF00"/>
                </a:solidFill>
              </a:rPr>
              <a:t>Ex: integração de cor e forma</a:t>
            </a:r>
          </a:p>
          <a:p>
            <a:pPr lvl="1"/>
            <a:r>
              <a:rPr lang="pt-BR" altLang="pt-BR" sz="2400">
                <a:solidFill>
                  <a:srgbClr val="FFFF00"/>
                </a:solidFill>
              </a:rPr>
              <a:t>Coordenador executivo : SAS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Casos clínicos</a:t>
            </a:r>
          </a:p>
          <a:p>
            <a:pPr lvl="1"/>
            <a:endParaRPr lang="pt-BR" altLang="pt-BR" sz="2400">
              <a:solidFill>
                <a:srgbClr val="FFFF00"/>
              </a:solidFill>
            </a:endParaRPr>
          </a:p>
          <a:p>
            <a:pPr lvl="1"/>
            <a:endParaRPr lang="pt-BR" altLang="pt-BR" sz="2400">
              <a:solidFill>
                <a:srgbClr val="FFFF00"/>
              </a:solidFill>
            </a:endParaRPr>
          </a:p>
        </p:txBody>
      </p:sp>
      <p:pic>
        <p:nvPicPr>
          <p:cNvPr id="8195" name="Picture 3" descr="buffer">
            <a:extLst>
              <a:ext uri="{FF2B5EF4-FFF2-40B4-BE49-F238E27FC236}">
                <a16:creationId xmlns:a16="http://schemas.microsoft.com/office/drawing/2014/main" id="{C8B3916B-F8FF-EB57-3112-441C972E7DB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300" y="3933825"/>
            <a:ext cx="3681413" cy="292417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ualtask%20test">
            <a:extLst>
              <a:ext uri="{FF2B5EF4-FFF2-40B4-BE49-F238E27FC236}">
                <a16:creationId xmlns:a16="http://schemas.microsoft.com/office/drawing/2014/main" id="{E0574285-0146-6100-C9EB-8E2D16E0E4A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2143125"/>
            <a:ext cx="4608512" cy="3302000"/>
          </a:xfrm>
          <a:noFill/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5E7B11A-E457-B735-EEC0-2D42800B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4572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FFFF00"/>
                </a:solidFill>
                <a:latin typeface="Calibri" panose="020F0502020204030204" pitchFamily="34" charset="0"/>
              </a:rPr>
              <a:t>Baddeley e col (1998) </a:t>
            </a:r>
          </a:p>
          <a:p>
            <a:pPr>
              <a:lnSpc>
                <a:spcPct val="80000"/>
              </a:lnSpc>
            </a:pPr>
            <a:endParaRPr lang="pt-BR" altLang="pt-BR" sz="2000" b="1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2000">
                <a:solidFill>
                  <a:srgbClr val="FFFF00"/>
                </a:solidFill>
                <a:latin typeface="Calibri" panose="020F0502020204030204" pitchFamily="34" charset="0"/>
              </a:rPr>
              <a:t>Box crossing - Avalia a capacidade do executivo central </a:t>
            </a:r>
            <a:r>
              <a:rPr lang="pt-BR" altLang="pt-BR" sz="2000" u="sng">
                <a:solidFill>
                  <a:srgbClr val="FFFF00"/>
                </a:solidFill>
                <a:latin typeface="Calibri" panose="020F0502020204030204" pitchFamily="34" charset="0"/>
              </a:rPr>
              <a:t>coordenar</a:t>
            </a:r>
            <a:r>
              <a:rPr lang="pt-BR" altLang="pt-BR" sz="2000">
                <a:solidFill>
                  <a:srgbClr val="FFFF00"/>
                </a:solidFill>
                <a:latin typeface="Calibri" panose="020F0502020204030204" pitchFamily="34" charset="0"/>
              </a:rPr>
              <a:t> a realização de tarefas dependentes do sistema visuo-espacial e verbal. </a:t>
            </a:r>
          </a:p>
          <a:p>
            <a:pPr>
              <a:lnSpc>
                <a:spcPct val="80000"/>
              </a:lnSpc>
            </a:pPr>
            <a:endParaRPr lang="pt-BR" altLang="pt-BR" sz="20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B85CBE47-C1DE-5AE2-8914-C04FA7FFE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214688"/>
            <a:ext cx="4679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pt-BR" altLang="pt-BR" sz="440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1800" b="1">
                <a:solidFill>
                  <a:srgbClr val="FFFF00"/>
                </a:solidFill>
                <a:latin typeface="Calibri" panose="020F0502020204030204" pitchFamily="34" charset="0"/>
              </a:rPr>
              <a:t>Procedimento</a:t>
            </a:r>
          </a:p>
          <a:p>
            <a:pPr lvl="1">
              <a:lnSpc>
                <a:spcPct val="80000"/>
              </a:lnSpc>
            </a:pPr>
            <a:r>
              <a:rPr lang="pt-BR" altLang="pt-BR" sz="1800">
                <a:solidFill>
                  <a:srgbClr val="FFFF00"/>
                </a:solidFill>
                <a:latin typeface="Calibri" panose="020F0502020204030204" pitchFamily="34" charset="0"/>
              </a:rPr>
              <a:t>Rastreamento visuo-motor</a:t>
            </a:r>
          </a:p>
          <a:p>
            <a:pPr lvl="1">
              <a:lnSpc>
                <a:spcPct val="80000"/>
              </a:lnSpc>
            </a:pPr>
            <a:r>
              <a:rPr lang="pt-BR" altLang="pt-BR" sz="1800">
                <a:solidFill>
                  <a:srgbClr val="FFFF00"/>
                </a:solidFill>
                <a:latin typeface="Calibri" panose="020F0502020204030204" pitchFamily="34" charset="0"/>
              </a:rPr>
              <a:t>Span de dígitos </a:t>
            </a:r>
          </a:p>
          <a:p>
            <a:pPr lvl="1">
              <a:lnSpc>
                <a:spcPct val="80000"/>
              </a:lnSpc>
            </a:pPr>
            <a:r>
              <a:rPr lang="pt-BR" altLang="pt-BR" sz="1800">
                <a:solidFill>
                  <a:srgbClr val="FFFF00"/>
                </a:solidFill>
                <a:latin typeface="Calibri" panose="020F0502020204030204" pitchFamily="34" charset="0"/>
              </a:rPr>
              <a:t>Rastreamento + Span de dígitos</a:t>
            </a:r>
          </a:p>
          <a:p>
            <a:pPr lvl="1">
              <a:lnSpc>
                <a:spcPct val="80000"/>
              </a:lnSpc>
            </a:pPr>
            <a:endParaRPr lang="pt-BR" altLang="pt-BR" sz="180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altLang="pt-BR" sz="1800" b="1">
                <a:solidFill>
                  <a:srgbClr val="FFFF00"/>
                </a:solidFill>
                <a:latin typeface="Calibri" panose="020F0502020204030204" pitchFamily="34" charset="0"/>
              </a:rPr>
              <a:t>Desempenho</a:t>
            </a:r>
          </a:p>
          <a:p>
            <a:pPr>
              <a:lnSpc>
                <a:spcPct val="80000"/>
              </a:lnSpc>
            </a:pPr>
            <a:endParaRPr lang="pt-BR" altLang="pt-BR" sz="180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Calibri" panose="020F0502020204030204" pitchFamily="34" charset="0"/>
              </a:rPr>
              <a:t>	Mu = 1-[(Perda vep + Perda verbal)/2]*100</a:t>
            </a:r>
          </a:p>
          <a:p>
            <a:pPr>
              <a:lnSpc>
                <a:spcPct val="80000"/>
              </a:lnSpc>
            </a:pPr>
            <a:endParaRPr lang="pt-BR" altLang="pt-BR" sz="18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CaixaDeTexto 4">
            <a:extLst>
              <a:ext uri="{FF2B5EF4-FFF2-40B4-BE49-F238E27FC236}">
                <a16:creationId xmlns:a16="http://schemas.microsoft.com/office/drawing/2014/main" id="{B0396802-33B1-632A-40C5-D463C747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57188"/>
            <a:ext cx="424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u="sng">
                <a:solidFill>
                  <a:srgbClr val="FFFF00"/>
                </a:solidFill>
              </a:rPr>
              <a:t>Coordenação de tarefas duplas</a:t>
            </a:r>
          </a:p>
        </p:txBody>
      </p:sp>
      <p:sp>
        <p:nvSpPr>
          <p:cNvPr id="11270" name="CaixaDeTexto 5">
            <a:extLst>
              <a:ext uri="{FF2B5EF4-FFF2-40B4-BE49-F238E27FC236}">
                <a16:creationId xmlns:a16="http://schemas.microsoft.com/office/drawing/2014/main" id="{F6156016-49DC-B2B9-95C1-EB0F79B3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65850"/>
            <a:ext cx="59674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000">
                <a:solidFill>
                  <a:srgbClr val="FFFF00"/>
                </a:solidFill>
              </a:rPr>
              <a:t>ROSIN, F.M.; SYLWAN, R.P. and GALERA, C.. </a:t>
            </a:r>
            <a:r>
              <a:rPr lang="en-US" altLang="pt-BR" sz="1000" b="1">
                <a:solidFill>
                  <a:srgbClr val="FFFF00"/>
                </a:solidFill>
              </a:rPr>
              <a:t>Effect of training on the ability of dual-task coordination</a:t>
            </a:r>
            <a:r>
              <a:rPr lang="en-US" altLang="pt-BR" sz="1000">
                <a:solidFill>
                  <a:srgbClr val="FFFF00"/>
                </a:solidFill>
              </a:rPr>
              <a:t>.</a:t>
            </a:r>
            <a:r>
              <a:rPr lang="en-US" altLang="pt-BR" sz="1000" i="1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BR" sz="1000" i="1">
                <a:solidFill>
                  <a:srgbClr val="FFFF00"/>
                </a:solidFill>
              </a:rPr>
              <a:t>Braz J Med Biol Res</a:t>
            </a:r>
            <a:r>
              <a:rPr lang="en-US" altLang="pt-BR" sz="1000">
                <a:solidFill>
                  <a:srgbClr val="FFFF00"/>
                </a:solidFill>
              </a:rPr>
              <a:t> [online]. 1999, vol.32, n.10, pp. 1249-1261. ISSN 1414-431X.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en-US" altLang="pt-BR" sz="1000">
                <a:solidFill>
                  <a:srgbClr val="FFFF00"/>
                </a:solidFill>
              </a:rPr>
            </a:br>
            <a:endParaRPr lang="en-US" altLang="pt-BR" sz="10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5A783CD-5A2F-8129-FA08-F25DE0C5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8934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>
            <a:extLst>
              <a:ext uri="{FF2B5EF4-FFF2-40B4-BE49-F238E27FC236}">
                <a16:creationId xmlns:a16="http://schemas.microsoft.com/office/drawing/2014/main" id="{08985C54-BA74-13C9-AD01-D60682E6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3267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52EAC21-EA02-41B3-7B7A-0D23BBB68C82}"/>
              </a:ext>
            </a:extLst>
          </p:cNvPr>
          <p:cNvGraphicFramePr>
            <a:graphicFrameLocks noGrp="1"/>
          </p:cNvGraphicFramePr>
          <p:nvPr/>
        </p:nvGraphicFramePr>
        <p:xfrm>
          <a:off x="2555875" y="4868863"/>
          <a:ext cx="3863976" cy="82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876"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AD</a:t>
                      </a:r>
                      <a:r>
                        <a:rPr lang="pt-BR" sz="1200" baseline="0"/>
                        <a:t> </a:t>
                      </a:r>
                      <a:r>
                        <a:rPr lang="pt-BR" sz="1200" baseline="0" err="1"/>
                        <a:t>Patients</a:t>
                      </a:r>
                      <a:endParaRPr lang="pt-BR" sz="1200"/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err="1"/>
                        <a:t>Elderly</a:t>
                      </a:r>
                      <a:r>
                        <a:rPr lang="pt-BR" sz="1200"/>
                        <a:t> </a:t>
                      </a:r>
                      <a:r>
                        <a:rPr lang="pt-BR" sz="1200" err="1"/>
                        <a:t>Controls</a:t>
                      </a:r>
                      <a:endParaRPr lang="pt-BR" sz="1200"/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Young </a:t>
                      </a:r>
                      <a:r>
                        <a:rPr lang="pt-BR" sz="1200" err="1"/>
                        <a:t>Controls</a:t>
                      </a:r>
                      <a:endParaRPr lang="pt-BR" sz="1200"/>
                    </a:p>
                  </a:txBody>
                  <a:tcPr marL="91447" marR="91447" marT="45583" marB="455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mu</a:t>
                      </a:r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86,9</a:t>
                      </a:r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98,7</a:t>
                      </a:r>
                    </a:p>
                  </a:txBody>
                  <a:tcPr marL="91447" marR="91447" marT="45583" marB="455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98,8</a:t>
                      </a:r>
                    </a:p>
                  </a:txBody>
                  <a:tcPr marL="91447" marR="91447" marT="45583" marB="455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9" name="Chave esquerda 4">
            <a:extLst>
              <a:ext uri="{FF2B5EF4-FFF2-40B4-BE49-F238E27FC236}">
                <a16:creationId xmlns:a16="http://schemas.microsoft.com/office/drawing/2014/main" id="{8BFF2460-A471-7FAB-9A7C-8F4D1CB225E4}"/>
              </a:ext>
            </a:extLst>
          </p:cNvPr>
          <p:cNvSpPr>
            <a:spLocks/>
          </p:cNvSpPr>
          <p:nvPr/>
        </p:nvSpPr>
        <p:spPr bwMode="auto">
          <a:xfrm>
            <a:off x="684213" y="3716338"/>
            <a:ext cx="215900" cy="433387"/>
          </a:xfrm>
          <a:prstGeom prst="leftBrace">
            <a:avLst>
              <a:gd name="adj1" fmla="val 8364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>
              <a:solidFill>
                <a:srgbClr val="FFFF00"/>
              </a:solidFill>
            </a:endParaRPr>
          </a:p>
        </p:txBody>
      </p:sp>
      <p:sp>
        <p:nvSpPr>
          <p:cNvPr id="12310" name="Chave esquerda 7">
            <a:extLst>
              <a:ext uri="{FF2B5EF4-FFF2-40B4-BE49-F238E27FC236}">
                <a16:creationId xmlns:a16="http://schemas.microsoft.com/office/drawing/2014/main" id="{71EF162D-7B8F-6EBB-D9D2-918382210E5C}"/>
              </a:ext>
            </a:extLst>
          </p:cNvPr>
          <p:cNvSpPr>
            <a:spLocks/>
          </p:cNvSpPr>
          <p:nvPr/>
        </p:nvSpPr>
        <p:spPr bwMode="auto">
          <a:xfrm>
            <a:off x="3635375" y="2565400"/>
            <a:ext cx="360363" cy="1368425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>
              <a:solidFill>
                <a:srgbClr val="FFFF00"/>
              </a:solidFill>
            </a:endParaRPr>
          </a:p>
        </p:txBody>
      </p:sp>
      <p:sp>
        <p:nvSpPr>
          <p:cNvPr id="12311" name="Chave esquerda 8">
            <a:extLst>
              <a:ext uri="{FF2B5EF4-FFF2-40B4-BE49-F238E27FC236}">
                <a16:creationId xmlns:a16="http://schemas.microsoft.com/office/drawing/2014/main" id="{319DAE4E-89FE-C80A-A818-89F85FC96106}"/>
              </a:ext>
            </a:extLst>
          </p:cNvPr>
          <p:cNvSpPr>
            <a:spLocks/>
          </p:cNvSpPr>
          <p:nvPr/>
        </p:nvSpPr>
        <p:spPr bwMode="auto">
          <a:xfrm>
            <a:off x="6389688" y="1989138"/>
            <a:ext cx="342900" cy="792162"/>
          </a:xfrm>
          <a:prstGeom prst="leftBrace">
            <a:avLst>
              <a:gd name="adj1" fmla="val 8321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B28B0512-2968-DE20-87B6-5F8905535646}"/>
              </a:ext>
            </a:extLst>
          </p:cNvPr>
          <p:cNvSpPr/>
          <p:nvPr/>
        </p:nvSpPr>
        <p:spPr bwMode="auto">
          <a:xfrm>
            <a:off x="2266950" y="1196975"/>
            <a:ext cx="5402263" cy="36718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4905354F-3156-0422-AEDF-C3CA98C6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2195513" cy="120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/>
              <a:t>Sistema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/>
              <a:t>Perceptivo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7A543764-09DD-AEFE-64B5-A2BDDFE9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073400"/>
            <a:ext cx="2665413" cy="71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000" b="1"/>
              <a:t>Schemas</a:t>
            </a: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4425853F-CD82-6333-7BF4-77B6863D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1557338"/>
            <a:ext cx="3490913" cy="5286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/>
              <a:t>Regras de Inibição</a:t>
            </a:r>
          </a:p>
        </p:txBody>
      </p:sp>
      <p:sp>
        <p:nvSpPr>
          <p:cNvPr id="16390" name="Line 5">
            <a:extLst>
              <a:ext uri="{FF2B5EF4-FFF2-40B4-BE49-F238E27FC236}">
                <a16:creationId xmlns:a16="http://schemas.microsoft.com/office/drawing/2014/main" id="{BD3B550F-D9AD-7FEF-253B-58CC367E3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2205038"/>
            <a:ext cx="0" cy="576262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1" name="Line 6">
            <a:extLst>
              <a:ext uri="{FF2B5EF4-FFF2-40B4-BE49-F238E27FC236}">
                <a16:creationId xmlns:a16="http://schemas.microsoft.com/office/drawing/2014/main" id="{1132A904-FA31-3534-FD3F-EB0CAC772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2781300"/>
            <a:ext cx="720725" cy="0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8CF114CB-0CF5-A9E2-5ADD-1B256392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5084763"/>
            <a:ext cx="4156075" cy="8334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/>
              <a:t>Comportamento</a:t>
            </a:r>
          </a:p>
        </p:txBody>
      </p:sp>
      <p:sp>
        <p:nvSpPr>
          <p:cNvPr id="16393" name="Line 8">
            <a:extLst>
              <a:ext uri="{FF2B5EF4-FFF2-40B4-BE49-F238E27FC236}">
                <a16:creationId xmlns:a16="http://schemas.microsoft.com/office/drawing/2014/main" id="{4166D9FC-E02D-8976-B8A7-0FE8F3EB9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860800"/>
            <a:ext cx="0" cy="935038"/>
          </a:xfrm>
          <a:prstGeom prst="line">
            <a:avLst/>
          </a:prstGeom>
          <a:noFill/>
          <a:ln w="1905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72A07A1B-E365-5AC2-E1D3-63D5A571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3375"/>
            <a:ext cx="6178550" cy="641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/>
              <a:t>Sistema Atencional Supervisor</a:t>
            </a:r>
          </a:p>
        </p:txBody>
      </p:sp>
      <p:sp>
        <p:nvSpPr>
          <p:cNvPr id="16395" name="Line 10">
            <a:extLst>
              <a:ext uri="{FF2B5EF4-FFF2-40B4-BE49-F238E27FC236}">
                <a16:creationId xmlns:a16="http://schemas.microsoft.com/office/drawing/2014/main" id="{789A3C31-1F7F-36F1-BF0E-4EAD692F4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1844675"/>
            <a:ext cx="863600" cy="0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6" name="Line 11">
            <a:extLst>
              <a:ext uri="{FF2B5EF4-FFF2-40B4-BE49-F238E27FC236}">
                <a16:creationId xmlns:a16="http://schemas.microsoft.com/office/drawing/2014/main" id="{E373A550-58A5-075B-E3E3-93E0E4DFA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3284538"/>
            <a:ext cx="720725" cy="0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Line 12">
            <a:extLst>
              <a:ext uri="{FF2B5EF4-FFF2-40B4-BE49-F238E27FC236}">
                <a16:creationId xmlns:a16="http://schemas.microsoft.com/office/drawing/2014/main" id="{92DAEB9E-95B5-B46B-350A-0B244EC8C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860800"/>
            <a:ext cx="720725" cy="0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8" name="Line 13">
            <a:extLst>
              <a:ext uri="{FF2B5EF4-FFF2-40B4-BE49-F238E27FC236}">
                <a16:creationId xmlns:a16="http://schemas.microsoft.com/office/drawing/2014/main" id="{67CCDAE9-E245-89AA-285F-979BB3858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908050"/>
            <a:ext cx="0" cy="936625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Line 14">
            <a:extLst>
              <a:ext uri="{FF2B5EF4-FFF2-40B4-BE49-F238E27FC236}">
                <a16:creationId xmlns:a16="http://schemas.microsoft.com/office/drawing/2014/main" id="{3DC57304-34A7-8493-4353-21B1DA768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773238"/>
            <a:ext cx="790575" cy="1587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0" name="Line 15">
            <a:extLst>
              <a:ext uri="{FF2B5EF4-FFF2-40B4-BE49-F238E27FC236}">
                <a16:creationId xmlns:a16="http://schemas.microsoft.com/office/drawing/2014/main" id="{5B659B58-4E65-8C2F-A9CE-EB335BD0B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908050"/>
            <a:ext cx="0" cy="936625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1" name="Oval 16">
            <a:extLst>
              <a:ext uri="{FF2B5EF4-FFF2-40B4-BE49-F238E27FC236}">
                <a16:creationId xmlns:a16="http://schemas.microsoft.com/office/drawing/2014/main" id="{17CA4F4A-2226-ACE3-B044-935AA25E5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528888"/>
            <a:ext cx="360362" cy="18002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4400">
              <a:solidFill>
                <a:srgbClr val="FFFF00"/>
              </a:solidFill>
            </a:endParaRPr>
          </a:p>
        </p:txBody>
      </p:sp>
      <p:sp>
        <p:nvSpPr>
          <p:cNvPr id="16402" name="AutoShape 17">
            <a:extLst>
              <a:ext uri="{FF2B5EF4-FFF2-40B4-BE49-F238E27FC236}">
                <a16:creationId xmlns:a16="http://schemas.microsoft.com/office/drawing/2014/main" id="{3DE75F2B-F7F3-ECB2-DE3A-C16158E289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00450" y="2241550"/>
            <a:ext cx="360363" cy="10080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3" name="AutoShape 18">
            <a:extLst>
              <a:ext uri="{FF2B5EF4-FFF2-40B4-BE49-F238E27FC236}">
                <a16:creationId xmlns:a16="http://schemas.microsoft.com/office/drawing/2014/main" id="{C41060AC-E19D-4473-1321-CB52BF48153D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07606" y="3501232"/>
            <a:ext cx="360363" cy="1079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4" name="Título 1">
            <a:extLst>
              <a:ext uri="{FF2B5EF4-FFF2-40B4-BE49-F238E27FC236}">
                <a16:creationId xmlns:a16="http://schemas.microsoft.com/office/drawing/2014/main" id="{2EEFCB57-E9B3-F640-F455-26FFA914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613" y="6248400"/>
            <a:ext cx="5386387" cy="609600"/>
          </a:xfrm>
        </p:spPr>
        <p:txBody>
          <a:bodyPr/>
          <a:lstStyle/>
          <a:p>
            <a:pPr algn="r"/>
            <a:r>
              <a:rPr lang="pt-BR" altLang="pt-BR" sz="1400">
                <a:solidFill>
                  <a:srgbClr val="FFFF00"/>
                </a:solidFill>
              </a:rPr>
              <a:t>Norman e Shallice (1982) </a:t>
            </a:r>
          </a:p>
        </p:txBody>
      </p:sp>
      <p:sp>
        <p:nvSpPr>
          <p:cNvPr id="16405" name="Chave esquerda 1">
            <a:extLst>
              <a:ext uri="{FF2B5EF4-FFF2-40B4-BE49-F238E27FC236}">
                <a16:creationId xmlns:a16="http://schemas.microsoft.com/office/drawing/2014/main" id="{B743D345-A933-E592-F943-B300382D7C00}"/>
              </a:ext>
            </a:extLst>
          </p:cNvPr>
          <p:cNvSpPr>
            <a:spLocks/>
          </p:cNvSpPr>
          <p:nvPr/>
        </p:nvSpPr>
        <p:spPr bwMode="auto">
          <a:xfrm>
            <a:off x="7681913" y="1157288"/>
            <a:ext cx="331787" cy="1550987"/>
          </a:xfrm>
          <a:prstGeom prst="leftBrace">
            <a:avLst>
              <a:gd name="adj1" fmla="val 8332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6406" name="CaixaDeTexto 3">
            <a:extLst>
              <a:ext uri="{FF2B5EF4-FFF2-40B4-BE49-F238E27FC236}">
                <a16:creationId xmlns:a16="http://schemas.microsoft.com/office/drawing/2014/main" id="{B8097A72-82BB-AFE9-67E3-910234145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412875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600"/>
              <a:t>Regras sociais,</a:t>
            </a:r>
          </a:p>
          <a:p>
            <a:pPr algn="ctr"/>
            <a:r>
              <a:rPr lang="pt-BR" altLang="pt-BR" sz="1600"/>
              <a:t>Educação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46E677C9-2E57-DF51-A99E-AF845643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</a:rPr>
              <a:t>SAS - Controle executivo </a:t>
            </a:r>
          </a:p>
          <a:p>
            <a:pPr lvl="1">
              <a:lnSpc>
                <a:spcPct val="80000"/>
              </a:lnSpc>
            </a:pPr>
            <a:r>
              <a:rPr lang="pt-BR" altLang="pt-BR" sz="1600">
                <a:solidFill>
                  <a:srgbClr val="FFFF00"/>
                </a:solidFill>
              </a:rPr>
              <a:t>É o que os lobos frontais fazem! (Stuss e Benson, 1986)</a:t>
            </a:r>
          </a:p>
          <a:p>
            <a:pPr lvl="1">
              <a:lnSpc>
                <a:spcPct val="80000"/>
              </a:lnSpc>
            </a:pPr>
            <a:endParaRPr lang="pt-BR" altLang="pt-BR" sz="160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BR" altLang="pt-BR" sz="1600">
                <a:solidFill>
                  <a:srgbClr val="FFFF00"/>
                </a:solidFill>
              </a:rPr>
              <a:t>As funções executivas compreendem a principal classe de comportamento que usamos em nós mesmos com o propósito de auto-regulação (de mudar nosso </a:t>
            </a:r>
            <a:r>
              <a:rPr lang="pt-BR" altLang="pt-BR" sz="1600" u="sng">
                <a:solidFill>
                  <a:srgbClr val="FFFF00"/>
                </a:solidFill>
              </a:rPr>
              <a:t>futuro</a:t>
            </a:r>
            <a:r>
              <a:rPr lang="pt-BR" altLang="pt-BR" sz="1600">
                <a:solidFill>
                  <a:srgbClr val="FFFF00"/>
                </a:solidFill>
              </a:rPr>
              <a:t>) (Berkley, 2004)</a:t>
            </a:r>
          </a:p>
          <a:p>
            <a:pPr lvl="1">
              <a:lnSpc>
                <a:spcPct val="80000"/>
              </a:lnSpc>
            </a:pPr>
            <a:endParaRPr lang="pt-BR" altLang="pt-BR" sz="160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pt-BR" altLang="pt-BR" sz="1600">
                <a:solidFill>
                  <a:srgbClr val="FFFF00"/>
                </a:solidFill>
              </a:rPr>
              <a:t>As funções executivas são as capacidades que permitem que a pessoa se envolva com sucesso em comportamentos propositais auto-dirigidos  (Lezak, 1995)</a:t>
            </a:r>
          </a:p>
          <a:p>
            <a:pPr lvl="1">
              <a:lnSpc>
                <a:spcPct val="80000"/>
              </a:lnSpc>
            </a:pPr>
            <a:endParaRPr lang="pt-BR" altLang="pt-BR" sz="16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</a:rPr>
              <a:t>Inibição de respostas inadequadas</a:t>
            </a:r>
          </a:p>
          <a:p>
            <a:pPr lvl="2">
              <a:lnSpc>
                <a:spcPct val="80000"/>
              </a:lnSpc>
            </a:pPr>
            <a:r>
              <a:rPr lang="pt-BR" altLang="pt-BR" sz="1800">
                <a:solidFill>
                  <a:srgbClr val="FFFF00"/>
                </a:solidFill>
              </a:rPr>
              <a:t>Inibir o  início de uma resposta associada previamente ao contexto (criar um intervalo entre estímulo e resposta, avaliar a situação e a adequação da resposta aos objetivos de longo prazo)</a:t>
            </a:r>
          </a:p>
          <a:p>
            <a:pPr lvl="2">
              <a:lnSpc>
                <a:spcPct val="80000"/>
              </a:lnSpc>
            </a:pPr>
            <a:endParaRPr lang="pt-BR" altLang="pt-BR" sz="180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</a:pPr>
            <a:r>
              <a:rPr lang="pt-BR" altLang="pt-BR" sz="1800">
                <a:solidFill>
                  <a:srgbClr val="FFFF00"/>
                </a:solidFill>
              </a:rPr>
              <a:t>Interromper uma resposta ineficaz (criar um intervalo  para avaliar a eficácia, decidir sobre continuidade)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A01AF6CA-E0DB-881A-F021-4D7843EB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A0CC542B-CA1C-B906-76E0-0E78C5BA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“A maior parte do tempo o que fazemos é o</a:t>
            </a:r>
            <a:br>
              <a:rPr lang="pt-BR" altLang="pt-BR">
                <a:solidFill>
                  <a:srgbClr val="FFFF00"/>
                </a:solidFill>
              </a:rPr>
            </a:br>
            <a:r>
              <a:rPr lang="pt-BR" altLang="pt-BR">
                <a:solidFill>
                  <a:srgbClr val="FFFF00"/>
                </a:solidFill>
              </a:rPr>
              <a:t> que fazemos a maior parte do tempo. </a:t>
            </a:r>
          </a:p>
          <a:p>
            <a:pPr marL="0" indent="0" algn="ctr"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Poucas vezes fazemos algo novo” </a:t>
            </a:r>
            <a:br>
              <a:rPr lang="pt-BR" altLang="pt-BR">
                <a:solidFill>
                  <a:srgbClr val="FFFF00"/>
                </a:solidFill>
              </a:rPr>
            </a:br>
            <a:endParaRPr lang="pt-BR" altLang="pt-BR" sz="1200">
              <a:solidFill>
                <a:srgbClr val="FFFF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F832A3-BDB7-19E5-B3AB-D6D7A2F307F0}"/>
              </a:ext>
            </a:extLst>
          </p:cNvPr>
          <p:cNvSpPr txBox="1"/>
          <p:nvPr/>
        </p:nvSpPr>
        <p:spPr>
          <a:xfrm>
            <a:off x="7497763" y="6443663"/>
            <a:ext cx="16637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/>
              <a:t>(</a:t>
            </a:r>
            <a:r>
              <a:rPr lang="pt-BR" sz="1050" dirty="0" err="1"/>
              <a:t>Townsend</a:t>
            </a:r>
            <a:r>
              <a:rPr lang="pt-BR" sz="1050" dirty="0"/>
              <a:t> &amp; </a:t>
            </a:r>
            <a:r>
              <a:rPr lang="pt-BR" sz="1050" dirty="0" err="1"/>
              <a:t>Bever</a:t>
            </a:r>
            <a:r>
              <a:rPr lang="pt-BR" sz="1050" dirty="0"/>
              <a:t>, 2001)</a:t>
            </a:r>
          </a:p>
          <a:p>
            <a:pPr>
              <a:defRPr/>
            </a:pPr>
            <a:endParaRPr lang="pt-BR" sz="105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C3DF56C-BEE9-6D2B-5300-896A22708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4114800"/>
          </a:xfrm>
        </p:spPr>
        <p:txBody>
          <a:bodyPr/>
          <a:lstStyle/>
          <a:p>
            <a:pPr lvl="1"/>
            <a:r>
              <a:rPr lang="pt-BR" altLang="pt-BR" sz="2400" b="1">
                <a:solidFill>
                  <a:srgbClr val="FFFF00"/>
                </a:solidFill>
              </a:rPr>
              <a:t>Tarefas experimentais que podem ser utilizadas para acessar os déficits cognitivos executivos</a:t>
            </a:r>
          </a:p>
          <a:p>
            <a:pPr lvl="1"/>
            <a:endParaRPr lang="pt-BR" altLang="pt-BR" sz="2400" b="1">
              <a:solidFill>
                <a:srgbClr val="FFFF00"/>
              </a:solidFill>
            </a:endParaRPr>
          </a:p>
          <a:p>
            <a:pPr lvl="2"/>
            <a:r>
              <a:rPr lang="pt-BR" altLang="pt-BR" sz="2000" b="1">
                <a:solidFill>
                  <a:srgbClr val="FFFF00"/>
                </a:solidFill>
              </a:rPr>
              <a:t>Busca visual</a:t>
            </a:r>
          </a:p>
          <a:p>
            <a:pPr lvl="2"/>
            <a:r>
              <a:rPr lang="pt-BR" altLang="pt-BR" sz="2000" b="1">
                <a:solidFill>
                  <a:srgbClr val="FFFF00"/>
                </a:solidFill>
              </a:rPr>
              <a:t>Tarefa de Stroop</a:t>
            </a:r>
          </a:p>
          <a:p>
            <a:pPr lvl="2"/>
            <a:r>
              <a:rPr lang="en-US" altLang="pt-BR" sz="2000" b="1">
                <a:solidFill>
                  <a:srgbClr val="FFFF00"/>
                </a:solidFill>
              </a:rPr>
              <a:t>Torre de Hanoi</a:t>
            </a:r>
          </a:p>
          <a:p>
            <a:pPr lvl="2"/>
            <a:r>
              <a:rPr lang="pt-BR" altLang="pt-BR" sz="2000" b="1">
                <a:solidFill>
                  <a:srgbClr val="FFFF00"/>
                </a:solidFill>
              </a:rPr>
              <a:t>Matching Familiar Figures Test,</a:t>
            </a:r>
          </a:p>
          <a:p>
            <a:pPr lvl="2"/>
            <a:r>
              <a:rPr lang="pt-BR" altLang="pt-BR" sz="2000" b="1">
                <a:solidFill>
                  <a:srgbClr val="FFFF00"/>
                </a:solidFill>
              </a:rPr>
              <a:t>Flexibilidade executiva</a:t>
            </a:r>
          </a:p>
          <a:p>
            <a:pPr lvl="3"/>
            <a:r>
              <a:rPr lang="en-US" altLang="pt-BR" sz="1600" b="1">
                <a:solidFill>
                  <a:srgbClr val="FFFF00"/>
                </a:solidFill>
              </a:rPr>
              <a:t>Trail Making B</a:t>
            </a:r>
          </a:p>
          <a:p>
            <a:pPr lvl="3"/>
            <a:r>
              <a:rPr lang="en-US" altLang="pt-BR" sz="1600" b="1">
                <a:solidFill>
                  <a:srgbClr val="FFFF00"/>
                </a:solidFill>
              </a:rPr>
              <a:t>WCST</a:t>
            </a:r>
          </a:p>
          <a:p>
            <a:pPr lvl="3"/>
            <a:endParaRPr lang="en-US" altLang="pt-BR" sz="1600" b="1">
              <a:solidFill>
                <a:srgbClr val="FFFF00"/>
              </a:solidFill>
            </a:endParaRPr>
          </a:p>
          <a:p>
            <a:pPr lvl="2"/>
            <a:r>
              <a:rPr lang="en-US" altLang="pt-BR" sz="2000" b="1">
                <a:solidFill>
                  <a:srgbClr val="FFFF00"/>
                </a:solidFill>
              </a:rPr>
              <a:t>Figuras complexas de Rey</a:t>
            </a:r>
          </a:p>
          <a:p>
            <a:pPr lvl="2"/>
            <a:r>
              <a:rPr lang="en-US" altLang="pt-BR" sz="2000" b="1">
                <a:solidFill>
                  <a:srgbClr val="FFFF00"/>
                </a:solidFill>
              </a:rPr>
              <a:t>Coordenação de tarefas duplas (memória de trabalho)</a:t>
            </a:r>
            <a:endParaRPr lang="pt-BR" altLang="pt-BR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>
            <a:spLocks noGrp="1"/>
          </p:cNvSpPr>
          <p:nvPr>
            <p:ph type="title"/>
          </p:nvPr>
        </p:nvSpPr>
        <p:spPr>
          <a:xfrm>
            <a:off x="541337" y="1158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Diferenças individuais</a:t>
            </a:r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1"/>
          </p:nvPr>
        </p:nvSpPr>
        <p:spPr>
          <a:xfrm>
            <a:off x="611187" y="908050"/>
            <a:ext cx="7631112" cy="223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QFC x paradigma de competição de resposta –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600" b="0" i="0" u="none" strike="noStrike" cap="none" baseline="-25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xy</a:t>
            </a: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significativo – maior incapacidade de inibir resposta  - mais falhas.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Times New Roman"/>
              <a:buChar char="–"/>
            </a:pPr>
            <a:r>
              <a:rPr lang="en-US" sz="1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Competição de resposta pode ser utilizado como teste de distração</a:t>
            </a:r>
            <a:endParaRPr/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33"/>
          <p:cNvSpPr txBox="1"/>
          <p:nvPr/>
        </p:nvSpPr>
        <p:spPr>
          <a:xfrm>
            <a:off x="395287" y="6608762"/>
            <a:ext cx="8424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Times New Roman"/>
              <a:buNone/>
            </a:pPr>
            <a:r>
              <a:rPr lang="en-US" sz="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Paula, J.J., Gabrielli, W., Costa, D.S., &amp; Romano-Silva, M.A. (in press). Questionário de Falhas Cognitivas. In Malloy-Diniz et al. Avaliação Neuropsicológica (2ed). Porto Alegre, Artmed.</a:t>
            </a:r>
            <a:endParaRPr/>
          </a:p>
        </p:txBody>
      </p:sp>
      <p:sp>
        <p:nvSpPr>
          <p:cNvPr id="395" name="Google Shape;395;p33"/>
          <p:cNvSpPr txBox="1"/>
          <p:nvPr/>
        </p:nvSpPr>
        <p:spPr>
          <a:xfrm>
            <a:off x="2916237" y="7605712"/>
            <a:ext cx="18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587" y="2027237"/>
            <a:ext cx="7677150" cy="454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16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909637"/>
            <a:ext cx="40671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8"/>
          <p:cNvSpPr txBox="1"/>
          <p:nvPr/>
        </p:nvSpPr>
        <p:spPr>
          <a:xfrm>
            <a:off x="182562" y="6453187"/>
            <a:ext cx="23558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Testes de atenção concentrada</a:t>
            </a:r>
            <a:endParaRPr/>
          </a:p>
        </p:txBody>
      </p:sp>
      <p:pic>
        <p:nvPicPr>
          <p:cNvPr id="500" name="Google Shape;50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523875"/>
            <a:ext cx="3241675" cy="553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28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Espaço Reservado para Conteúdo 6" descr="trail making b parcial.png">
            <a:extLst>
              <a:ext uri="{FF2B5EF4-FFF2-40B4-BE49-F238E27FC236}">
                <a16:creationId xmlns:a16="http://schemas.microsoft.com/office/drawing/2014/main" id="{6887CB76-07DD-297A-5827-3BFB269A0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03213"/>
            <a:ext cx="4757737" cy="6554787"/>
          </a:xfrm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7A38F693-CFE3-6DF6-EB9C-F67C3635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2972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>
            <a:extLst>
              <a:ext uri="{FF2B5EF4-FFF2-40B4-BE49-F238E27FC236}">
                <a16:creationId xmlns:a16="http://schemas.microsoft.com/office/drawing/2014/main" id="{6FCA08E2-6EAF-B605-1A45-CDBD24B3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85738"/>
            <a:ext cx="37798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TMT – empregado no diagnóstico de danos cerebrais e na neuropsicologia (também pode ser realizado de forma verbal)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    Busca visual rápida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Sequenciamento  visuo-espacial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Alternância cognitiva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(atenção, de maneira geral)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conexões feitas em um minuto.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684212" y="765175"/>
            <a:ext cx="5040312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 Pré-consciente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725487" y="2090737"/>
            <a:ext cx="32400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Habituação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Automaticos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58B5E8-776B-12D4-71BE-575652CC4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l"/>
            <a:r>
              <a:rPr lang="pt-BR" altLang="pt-BR" sz="2400">
                <a:solidFill>
                  <a:srgbClr val="FFFF00"/>
                </a:solidFill>
              </a:rPr>
              <a:t>Figura complexa de Rey.</a:t>
            </a:r>
          </a:p>
        </p:txBody>
      </p:sp>
      <p:pic>
        <p:nvPicPr>
          <p:cNvPr id="30723" name="Picture 3" descr="figura complexa de rey">
            <a:extLst>
              <a:ext uri="{FF2B5EF4-FFF2-40B4-BE49-F238E27FC236}">
                <a16:creationId xmlns:a16="http://schemas.microsoft.com/office/drawing/2014/main" id="{28BC333F-4DC2-8A7C-3B3B-3E5CC43D175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49500"/>
            <a:ext cx="3505200" cy="3000375"/>
          </a:xfrm>
          <a:noFill/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2C346E70-74A1-5163-0BCB-074BA279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021388"/>
            <a:ext cx="5000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>
                <a:solidFill>
                  <a:srgbClr val="FFFF00"/>
                </a:solidFill>
              </a:rPr>
              <a:t>Pasian, S.R. e Pagliuso, L. (2007). As Figuras Complexas de Rey: Normas preliminares com crianças de 9 e 10 </a:t>
            </a:r>
            <a:r>
              <a:rPr lang="pt-BR" altLang="pt-BR" sz="1200">
                <a:solidFill>
                  <a:srgbClr val="FFFF00"/>
                </a:solidFill>
              </a:rPr>
              <a:t>anos</a:t>
            </a:r>
            <a:r>
              <a:rPr lang="pt-BR" altLang="pt-BR" sz="1000">
                <a:solidFill>
                  <a:srgbClr val="FFFF00"/>
                </a:solidFill>
              </a:rPr>
              <a:t>. PSICO.</a:t>
            </a:r>
            <a:r>
              <a:rPr lang="pt-BR" altLang="pt-BR" sz="1000" i="1">
                <a:solidFill>
                  <a:srgbClr val="FFFF00"/>
                </a:solidFill>
              </a:rPr>
              <a:t> v. 38, </a:t>
            </a:r>
            <a:r>
              <a:rPr lang="pt-BR" altLang="pt-BR" sz="1000">
                <a:solidFill>
                  <a:srgbClr val="FFFF00"/>
                </a:solidFill>
              </a:rPr>
              <a:t>n. 2, pp. 148-156</a:t>
            </a:r>
          </a:p>
        </p:txBody>
      </p:sp>
      <p:pic>
        <p:nvPicPr>
          <p:cNvPr id="30725" name="Picture 5" descr="figura complexa de rey-copia">
            <a:extLst>
              <a:ext uri="{FF2B5EF4-FFF2-40B4-BE49-F238E27FC236}">
                <a16:creationId xmlns:a16="http://schemas.microsoft.com/office/drawing/2014/main" id="{CA6FCA9E-1E9E-115C-2CF9-2D61E75D517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420938"/>
            <a:ext cx="3051175" cy="3025775"/>
          </a:xfrm>
          <a:noFill/>
        </p:spPr>
      </p:pic>
      <p:sp>
        <p:nvSpPr>
          <p:cNvPr id="30726" name="CaixaDeTexto 5">
            <a:extLst>
              <a:ext uri="{FF2B5EF4-FFF2-40B4-BE49-F238E27FC236}">
                <a16:creationId xmlns:a16="http://schemas.microsoft.com/office/drawing/2014/main" id="{6FC0F511-9BA4-690E-A7D7-6A20BD0C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68405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00"/>
                </a:solidFill>
              </a:rPr>
              <a:t>- Avaliação da  maturação neuropsicomotora</a:t>
            </a:r>
            <a:endParaRPr lang="pt-PT" altLang="pt-BR" sz="1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pt-BR" sz="1400">
                <a:solidFill>
                  <a:srgbClr val="FFFF00"/>
                </a:solidFill>
              </a:rPr>
              <a:t>Avaliação da percepção,  da memória visual e da capacidade de organização.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9342CD4A-884B-EA70-3218-BB5B583C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42875"/>
            <a:ext cx="8229600" cy="1143000"/>
          </a:xfrm>
        </p:spPr>
        <p:txBody>
          <a:bodyPr/>
          <a:lstStyle/>
          <a:p>
            <a:pPr algn="l"/>
            <a:r>
              <a:rPr lang="pt-BR" altLang="pt-BR" sz="2400">
                <a:solidFill>
                  <a:srgbClr val="FFFF00"/>
                </a:solidFill>
              </a:rPr>
              <a:t>Teste Hayling (Burgess &amp; Shalice, 1996) </a:t>
            </a:r>
          </a:p>
        </p:txBody>
      </p:sp>
      <p:sp>
        <p:nvSpPr>
          <p:cNvPr id="31747" name="Espaço Reservado para Texto 3">
            <a:extLst>
              <a:ext uri="{FF2B5EF4-FFF2-40B4-BE49-F238E27FC236}">
                <a16:creationId xmlns:a16="http://schemas.microsoft.com/office/drawing/2014/main" id="{F2489800-A6FB-BA0C-F181-C1C6F595D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1214438"/>
            <a:ext cx="8858250" cy="5094287"/>
          </a:xfrm>
        </p:spPr>
        <p:txBody>
          <a:bodyPr/>
          <a:lstStyle/>
          <a:p>
            <a:r>
              <a:rPr lang="pt-BR" altLang="pt-BR" sz="2000">
                <a:solidFill>
                  <a:srgbClr val="FFFF00"/>
                </a:solidFill>
              </a:rPr>
              <a:t>Duas seções,  cada uma com 15 sentenças.</a:t>
            </a:r>
          </a:p>
          <a:p>
            <a:pPr lvl="1"/>
            <a:r>
              <a:rPr lang="pt-BR" altLang="pt-BR" sz="2000">
                <a:solidFill>
                  <a:srgbClr val="FFFF00"/>
                </a:solidFill>
              </a:rPr>
              <a:t>Secção 1 : completar as sentenças com palavras </a:t>
            </a:r>
            <a:r>
              <a:rPr lang="pt-BR" altLang="pt-BR" sz="2000" b="1" u="sng">
                <a:solidFill>
                  <a:srgbClr val="FFFF00"/>
                </a:solidFill>
              </a:rPr>
              <a:t>adequadas</a:t>
            </a:r>
            <a:br>
              <a:rPr lang="pt-BR" altLang="pt-BR" sz="2000" b="1" u="sng">
                <a:solidFill>
                  <a:srgbClr val="FFFF00"/>
                </a:solidFill>
              </a:rPr>
            </a:br>
            <a:r>
              <a:rPr lang="pt-BR" altLang="pt-BR" sz="2000">
                <a:solidFill>
                  <a:srgbClr val="FFFF00"/>
                </a:solidFill>
              </a:rPr>
              <a:t>(Avalia capacidade de </a:t>
            </a:r>
            <a:r>
              <a:rPr lang="pt-BR" altLang="pt-BR" sz="2000" u="sng">
                <a:solidFill>
                  <a:srgbClr val="FFFF00"/>
                </a:solidFill>
              </a:rPr>
              <a:t>iniciativa</a:t>
            </a:r>
            <a:r>
              <a:rPr lang="pt-BR" altLang="pt-BR" sz="200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Ex: A galinha botou um  ………..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       O macaco comeu a .........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Avaliação: tempo de resposta</a:t>
            </a:r>
          </a:p>
          <a:p>
            <a:pPr lvl="2"/>
            <a:endParaRPr lang="pt-BR" altLang="pt-BR" sz="2000">
              <a:solidFill>
                <a:srgbClr val="FFFF00"/>
              </a:solidFill>
            </a:endParaRPr>
          </a:p>
          <a:p>
            <a:pPr lvl="1"/>
            <a:r>
              <a:rPr lang="pt-BR" altLang="pt-BR" sz="2000">
                <a:solidFill>
                  <a:srgbClr val="FFFF00"/>
                </a:solidFill>
              </a:rPr>
              <a:t>Secção 2: completar as sentenças com palavras  </a:t>
            </a:r>
            <a:r>
              <a:rPr lang="pt-BR" altLang="pt-BR" sz="2000" b="1" u="sng">
                <a:solidFill>
                  <a:srgbClr val="FFFF00"/>
                </a:solidFill>
              </a:rPr>
              <a:t>inadequadas</a:t>
            </a:r>
            <a:br>
              <a:rPr lang="pt-BR" altLang="pt-BR" sz="2000" b="1" u="sng">
                <a:solidFill>
                  <a:srgbClr val="FFFF00"/>
                </a:solidFill>
              </a:rPr>
            </a:br>
            <a:r>
              <a:rPr lang="pt-BR" altLang="pt-BR" sz="2000">
                <a:solidFill>
                  <a:srgbClr val="FFFF00"/>
                </a:solidFill>
              </a:rPr>
              <a:t> (Avalia capacidade de </a:t>
            </a:r>
            <a:r>
              <a:rPr lang="pt-BR" altLang="pt-BR" sz="2000" u="sng">
                <a:solidFill>
                  <a:srgbClr val="FFFF00"/>
                </a:solidFill>
              </a:rPr>
              <a:t>inibição</a:t>
            </a:r>
            <a:r>
              <a:rPr lang="pt-BR" altLang="pt-BR" sz="2000">
                <a:solidFill>
                  <a:srgbClr val="FFFF00"/>
                </a:solidFill>
              </a:rPr>
              <a:t>)</a:t>
            </a:r>
            <a:endParaRPr lang="pt-BR" altLang="pt-BR" sz="2000" b="1" u="sng">
              <a:solidFill>
                <a:srgbClr val="FFFF00"/>
              </a:solidFill>
            </a:endParaRP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Ex:  As baleias vivem no .........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        Ele abriu uma conta no ............. 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        O carteiro foi mordido por um..........</a:t>
            </a:r>
          </a:p>
          <a:p>
            <a:pPr lvl="2"/>
            <a:endParaRPr lang="pt-BR" altLang="pt-BR" sz="2000">
              <a:solidFill>
                <a:srgbClr val="FFFF00"/>
              </a:solidFill>
            </a:endParaRP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Avaliação: tempo de resposta</a:t>
            </a:r>
          </a:p>
          <a:p>
            <a:pPr lvl="2"/>
            <a:r>
              <a:rPr lang="pt-BR" altLang="pt-BR" sz="2000">
                <a:solidFill>
                  <a:srgbClr val="FFFF00"/>
                </a:solidFill>
              </a:rPr>
              <a:t>Erros:  (A) palavra inadequada ou  (B) semanticamente relacionadas) </a:t>
            </a:r>
          </a:p>
          <a:p>
            <a:pPr lvl="1"/>
            <a:endParaRPr lang="pt-BR" altLang="pt-BR" sz="2000">
              <a:solidFill>
                <a:srgbClr val="FFFF00"/>
              </a:solidFill>
            </a:endParaRPr>
          </a:p>
          <a:p>
            <a:pPr lvl="1"/>
            <a:endParaRPr lang="pt-BR" altLang="pt-BR" sz="20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pt-BR" altLang="pt-BR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E95C81D5-F24C-3998-DFE1-8BE71521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33795" name="Espaço Reservado para Conteúdo 4" descr="tabela2.bmp">
            <a:extLst>
              <a:ext uri="{FF2B5EF4-FFF2-40B4-BE49-F238E27FC236}">
                <a16:creationId xmlns:a16="http://schemas.microsoft.com/office/drawing/2014/main" id="{9BED9699-389C-13DB-65E6-89A48A553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00163"/>
            <a:ext cx="4752975" cy="5008562"/>
          </a:xfrm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6F087603-A29F-1DD1-7D9B-58631511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11125"/>
            <a:ext cx="41433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5D58A05A-F846-FF58-81AA-369A121C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33051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8" name="Conector reto 6">
            <a:extLst>
              <a:ext uri="{FF2B5EF4-FFF2-40B4-BE49-F238E27FC236}">
                <a16:creationId xmlns:a16="http://schemas.microsoft.com/office/drawing/2014/main" id="{1F58BF5B-5F77-7901-EBB3-75AE683407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773238"/>
            <a:ext cx="259238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BD2AE6B-67BD-F52C-1557-FB298E93C3FD}"/>
              </a:ext>
            </a:extLst>
          </p:cNvPr>
          <p:cNvCxnSpPr/>
          <p:nvPr/>
        </p:nvCxnSpPr>
        <p:spPr bwMode="auto">
          <a:xfrm>
            <a:off x="611188" y="3284538"/>
            <a:ext cx="5048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00" name="Conector reto 9">
            <a:extLst>
              <a:ext uri="{FF2B5EF4-FFF2-40B4-BE49-F238E27FC236}">
                <a16:creationId xmlns:a16="http://schemas.microsoft.com/office/drawing/2014/main" id="{C8D7BB08-7F66-385E-F9AD-9A7696827A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4076700"/>
            <a:ext cx="5048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71F4BBFF-694E-6EC5-6540-64E1E51E2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7786688" cy="993775"/>
          </a:xfrm>
        </p:spPr>
        <p:txBody>
          <a:bodyPr/>
          <a:lstStyle/>
          <a:p>
            <a:pPr algn="l"/>
            <a:r>
              <a:rPr lang="pt-BR" altLang="pt-BR" sz="2400" dirty="0">
                <a:solidFill>
                  <a:srgbClr val="FFFF00"/>
                </a:solidFill>
              </a:rPr>
              <a:t>Teste Brixton (Burgess &amp; </a:t>
            </a:r>
            <a:r>
              <a:rPr lang="pt-BR" altLang="pt-BR" sz="2400" dirty="0" err="1">
                <a:solidFill>
                  <a:srgbClr val="FFFF00"/>
                </a:solidFill>
              </a:rPr>
              <a:t>Shalice</a:t>
            </a:r>
            <a:r>
              <a:rPr lang="pt-BR" altLang="pt-BR" sz="2400" dirty="0">
                <a:solidFill>
                  <a:srgbClr val="FFFF00"/>
                </a:solidFill>
              </a:rPr>
              <a:t>, 1996)</a:t>
            </a:r>
            <a:br>
              <a:rPr lang="pt-BR" altLang="pt-BR" sz="2400" dirty="0">
                <a:solidFill>
                  <a:srgbClr val="FFFF00"/>
                </a:solidFill>
              </a:rPr>
            </a:br>
            <a:br>
              <a:rPr lang="pt-BR" altLang="pt-BR" sz="2400" dirty="0">
                <a:solidFill>
                  <a:srgbClr val="FFFF00"/>
                </a:solidFill>
              </a:rPr>
            </a:br>
            <a:r>
              <a:rPr lang="pt-BR" altLang="pt-BR" sz="2400" dirty="0">
                <a:solidFill>
                  <a:srgbClr val="FFFF00"/>
                </a:solidFill>
              </a:rPr>
              <a:t>- Livreto com 56 páginas, cada página com 9 pontos brancos e um preto. </a:t>
            </a:r>
            <a:br>
              <a:rPr lang="pt-BR" altLang="pt-BR" sz="2400" dirty="0">
                <a:solidFill>
                  <a:srgbClr val="FFFF00"/>
                </a:solidFill>
              </a:rPr>
            </a:br>
            <a:r>
              <a:rPr lang="pt-BR" altLang="pt-BR" sz="2400" dirty="0">
                <a:solidFill>
                  <a:srgbClr val="FFFF00"/>
                </a:solidFill>
              </a:rPr>
              <a:t>- Sujeito deve dizer em que posição estará o ponto preto na próxima página (sujeito deve descobrir a regra e, descobrir quando muda)</a:t>
            </a:r>
            <a:br>
              <a:rPr lang="pt-BR" altLang="pt-BR" sz="2400" dirty="0">
                <a:solidFill>
                  <a:srgbClr val="FFFF00"/>
                </a:solidFill>
              </a:rPr>
            </a:br>
            <a:endParaRPr lang="pt-BR" altLang="pt-BR" sz="2400" dirty="0">
              <a:solidFill>
                <a:srgbClr val="FFFF00"/>
              </a:solidFill>
            </a:endParaRPr>
          </a:p>
        </p:txBody>
      </p:sp>
      <p:pic>
        <p:nvPicPr>
          <p:cNvPr id="34819" name="Picture 4" descr="brixton spatial anticipation clear">
            <a:extLst>
              <a:ext uri="{FF2B5EF4-FFF2-40B4-BE49-F238E27FC236}">
                <a16:creationId xmlns:a16="http://schemas.microsoft.com/office/drawing/2014/main" id="{80C60FF8-E1C9-1513-99AC-693DE1F124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113" y="4076700"/>
            <a:ext cx="3638550" cy="1730375"/>
          </a:xfrm>
          <a:noFill/>
        </p:spPr>
      </p:pic>
    </p:spTree>
    <p:extLst>
      <p:ext uri="{BB962C8B-B14F-4D97-AF65-F5344CB8AC3E}">
        <p14:creationId xmlns:p14="http://schemas.microsoft.com/office/powerpoint/2010/main" val="2527123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71F4BBFF-694E-6EC5-6540-64E1E51E2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7786688" cy="993775"/>
          </a:xfrm>
        </p:spPr>
        <p:txBody>
          <a:bodyPr/>
          <a:lstStyle/>
          <a:p>
            <a:pPr algn="l"/>
            <a:r>
              <a:rPr lang="pt-BR" altLang="pt-BR" sz="2400" dirty="0">
                <a:solidFill>
                  <a:srgbClr val="FFFF00"/>
                </a:solidFill>
              </a:rPr>
              <a:t>Teste Brixton (Burgess &amp; </a:t>
            </a:r>
            <a:r>
              <a:rPr lang="pt-BR" altLang="pt-BR" sz="2400" dirty="0" err="1">
                <a:solidFill>
                  <a:srgbClr val="FFFF00"/>
                </a:solidFill>
              </a:rPr>
              <a:t>Shalice</a:t>
            </a:r>
            <a:r>
              <a:rPr lang="pt-BR" altLang="pt-BR" sz="2400" dirty="0">
                <a:solidFill>
                  <a:srgbClr val="FFFF00"/>
                </a:solidFill>
              </a:rPr>
              <a:t>, 1996)</a:t>
            </a:r>
            <a:br>
              <a:rPr lang="pt-BR" altLang="pt-BR" sz="2400" dirty="0">
                <a:solidFill>
                  <a:srgbClr val="FFFF00"/>
                </a:solidFill>
              </a:rPr>
            </a:br>
            <a:br>
              <a:rPr lang="pt-BR" altLang="pt-BR" sz="2400" dirty="0">
                <a:solidFill>
                  <a:srgbClr val="FFFF00"/>
                </a:solidFill>
              </a:rPr>
            </a:br>
            <a:r>
              <a:rPr lang="pt-BR" altLang="pt-BR" sz="2400" dirty="0">
                <a:solidFill>
                  <a:srgbClr val="FFFF00"/>
                </a:solidFill>
              </a:rPr>
              <a:t>- Livreto com 56 páginas, cada página com 9 pontos brancos e um preto. </a:t>
            </a:r>
            <a:br>
              <a:rPr lang="pt-BR" altLang="pt-BR" sz="2400" dirty="0">
                <a:solidFill>
                  <a:srgbClr val="FFFF00"/>
                </a:solidFill>
              </a:rPr>
            </a:br>
            <a:r>
              <a:rPr lang="pt-BR" altLang="pt-BR" sz="2400" dirty="0">
                <a:solidFill>
                  <a:srgbClr val="FFFF00"/>
                </a:solidFill>
              </a:rPr>
              <a:t>- Sujeito deve dizer em </a:t>
            </a:r>
            <a:r>
              <a:rPr lang="pt-BR" altLang="pt-BR" sz="2400" u="sng" dirty="0">
                <a:solidFill>
                  <a:srgbClr val="FFFF00"/>
                </a:solidFill>
              </a:rPr>
              <a:t>que posição estará o ponto preto </a:t>
            </a:r>
            <a:r>
              <a:rPr lang="pt-BR" altLang="pt-BR" sz="2400" dirty="0">
                <a:solidFill>
                  <a:srgbClr val="FFFF00"/>
                </a:solidFill>
              </a:rPr>
              <a:t>na próxima página (sujeito deve descobrir a regra e, descobrir quando muda)</a:t>
            </a:r>
            <a:br>
              <a:rPr lang="pt-BR" altLang="pt-BR" sz="2400" dirty="0">
                <a:solidFill>
                  <a:srgbClr val="FFFF00"/>
                </a:solidFill>
              </a:rPr>
            </a:br>
            <a:endParaRPr lang="pt-BR" altLang="pt-BR" sz="2400" dirty="0">
              <a:solidFill>
                <a:srgbClr val="FFFF00"/>
              </a:solidFill>
            </a:endParaRPr>
          </a:p>
        </p:txBody>
      </p:sp>
      <p:pic>
        <p:nvPicPr>
          <p:cNvPr id="34819" name="Picture 4" descr="brixton spatial anticipation clear">
            <a:extLst>
              <a:ext uri="{FF2B5EF4-FFF2-40B4-BE49-F238E27FC236}">
                <a16:creationId xmlns:a16="http://schemas.microsoft.com/office/drawing/2014/main" id="{80C60FF8-E1C9-1513-99AC-693DE1F124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113" y="4076700"/>
            <a:ext cx="3638550" cy="1730375"/>
          </a:xfrm>
          <a:noFill/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CFDDDBA-E9C1-1168-FFDC-B8132F1F8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45727"/>
              </p:ext>
            </p:extLst>
          </p:nvPr>
        </p:nvGraphicFramePr>
        <p:xfrm>
          <a:off x="2741439" y="4063588"/>
          <a:ext cx="36861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86040" imgH="1762200" progId="PBrush">
                  <p:embed/>
                </p:oleObj>
              </mc:Choice>
              <mc:Fallback>
                <p:oleObj name="Bitmap Image" r:id="rId3" imgW="3686040" imgH="1762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1439" y="4063588"/>
                        <a:ext cx="368617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261A78AB-33A3-4417-72EE-8DD0874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60FB1B78-A69C-929F-20BD-01BB753DA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9144000" cy="2544763"/>
          </a:xfrm>
          <a:noFill/>
        </p:spPr>
      </p:pic>
      <p:pic>
        <p:nvPicPr>
          <p:cNvPr id="35844" name="Picture 4" descr="brixton spatial anticipation clear">
            <a:extLst>
              <a:ext uri="{FF2B5EF4-FFF2-40B4-BE49-F238E27FC236}">
                <a16:creationId xmlns:a16="http://schemas.microsoft.com/office/drawing/2014/main" id="{3F4A2B54-7B84-3A91-4BBC-0C051F39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2054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278811E-B943-1B84-F927-79ABF17DBCDB}"/>
              </a:ext>
            </a:extLst>
          </p:cNvPr>
          <p:cNvCxnSpPr/>
          <p:nvPr/>
        </p:nvCxnSpPr>
        <p:spPr bwMode="auto">
          <a:xfrm>
            <a:off x="971550" y="4221163"/>
            <a:ext cx="727233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72EC-85A3-50C6-DAB9-7D350C55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11" y="121085"/>
            <a:ext cx="8621038" cy="1143000"/>
          </a:xfrm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Diamond, A. (2013). Executive functions. Annual review of psychology, 64, 135.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17F53B-0763-6F11-9A07-BCB18E97A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5A948E-D79D-0F9B-A48D-1AAAA3D5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3" y="1435648"/>
            <a:ext cx="8292384" cy="48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0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Pré-conscientes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0" y="15097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611187" y="908050"/>
            <a:ext cx="7847012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Habituação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–"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Diminuição das respostas quando se é exposto continuamente ao mesmo estímulo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Aqueles que fumam não percebem o cheiro de cigarro em suas roupas, mas quem não fuma sente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Deixamos de ouvir o ar condicionado/relógio/etc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•"/>
            </a:pPr>
            <a:r>
              <a:rPr lang="en-US" sz="1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Desabituação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Char char="–"/>
            </a:pPr>
            <a:r>
              <a:rPr lang="en-US" sz="1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respostas voltam voluntariamente ou se acontece uma mudança no ambiente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403350" y="4508500"/>
            <a:ext cx="305435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Habituação</a:t>
            </a:r>
            <a:endParaRPr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Voluntária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Reversível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Dependente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exposições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Fenômeno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Atencional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endParaRPr sz="1800" b="0" i="0" u="none" dirty="0">
              <a:solidFill>
                <a:srgbClr val="BDD8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BDD8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572000" y="4437062"/>
            <a:ext cx="3544887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Adaptação</a:t>
            </a:r>
            <a:endParaRPr u="sng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Involuntária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Irreversível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exposições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8FF"/>
              </a:buClr>
              <a:buSzPts val="1800"/>
              <a:buFont typeface="Times New Roman"/>
              <a:buNone/>
            </a:pPr>
            <a:r>
              <a:rPr lang="en-US" sz="1800" b="0" i="0" u="none" dirty="0" err="1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Fenômeno</a:t>
            </a:r>
            <a:r>
              <a:rPr lang="en-US" sz="1800" b="0" i="0" u="none" dirty="0">
                <a:solidFill>
                  <a:srgbClr val="BDD8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Sensorial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endParaRPr sz="1800" b="0" i="0" u="none" dirty="0">
              <a:solidFill>
                <a:srgbClr val="BDD8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BDD8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539750" y="3860800"/>
            <a:ext cx="36036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0"/>
              <a:buFont typeface="Times New Roman"/>
              <a:buNone/>
            </a:pPr>
            <a:r>
              <a:rPr lang="en-US" sz="16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 rot="10800000" flipH="1">
            <a:off x="8316912" y="4292600"/>
            <a:ext cx="3603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0"/>
              <a:buFont typeface="Times New Roman"/>
              <a:buNone/>
            </a:pPr>
            <a:r>
              <a:rPr lang="en-US" sz="16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Paradigmas de Habituação - Desabituação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755650" y="1052512"/>
            <a:ext cx="7993062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Char char="•"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Permitem o teste de habilidades perceptivas em crianças e animais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Char char="–"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o animal ou o bebe desabitua a um estimulo que acabou de mudar, a mudança foi detectada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imes New Roman"/>
              <a:buChar char="–"/>
            </a:pPr>
            <a:r>
              <a:rPr lang="en-US" sz="1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não desabitua, não detectou a mudança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8" descr="dad and babyc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924175"/>
            <a:ext cx="3816350" cy="254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habitua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636837"/>
            <a:ext cx="40957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323850" y="260350"/>
            <a:ext cx="777240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Automáticos x controlados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808037" y="1763712"/>
            <a:ext cx="3619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316037" y="1158875"/>
            <a:ext cx="7272337" cy="307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automáticos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Ocorrem fora da consciência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Exigem pouco ou nenhum esforço (involuntários)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São rápidos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controlados (voluntários)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São conscientes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Exigem esforço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São lentos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7164387" y="4292600"/>
            <a:ext cx="17589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automáticos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395287" y="4365625"/>
            <a:ext cx="1708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controlados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2154237" y="4467225"/>
            <a:ext cx="4968875" cy="647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6969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continuum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7205662" y="5486400"/>
            <a:ext cx="17589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automáticos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436562" y="5559425"/>
            <a:ext cx="1708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controlados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2411412" y="5589587"/>
            <a:ext cx="4537075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automatização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924300" y="6092825"/>
            <a:ext cx="10842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prática</a:t>
            </a:r>
            <a:r>
              <a:rPr lang="en-US" sz="2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808037" y="1763712"/>
            <a:ext cx="3619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7205662" y="373062"/>
            <a:ext cx="17589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automáticos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436562" y="446087"/>
            <a:ext cx="1708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controlados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2411412" y="476250"/>
            <a:ext cx="4537075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automatização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3924300" y="979487"/>
            <a:ext cx="10842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prática</a:t>
            </a:r>
            <a:r>
              <a:rPr lang="en-US" sz="2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1187450" y="1628775"/>
            <a:ext cx="7272337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Bryan &amp; Harter (1989) – a tarefa do telegrafista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1a fase: transmissão de letras individuais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2a fase: transmissão de palavras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3a fase: transmissão de frases e de grupos de palavras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Leplat (1952) – O nó de tecelão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1a fase: olha e não consegue conversar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2a fase: não precisa olhar, mas não 	conversa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3a fase: não precisa olhar e responde questões simples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Gertrude Stein – Capacidade para ler uma coisa e escrever um ditado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Datilógrafos excepcionais – digitar e conversar ao mesmo tempo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Leitura  - ex: efeito Stroop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1619250" y="2349500"/>
            <a:ext cx="431800" cy="719137"/>
          </a:xfrm>
          <a:prstGeom prst="downArrow">
            <a:avLst>
              <a:gd name="adj1" fmla="val 1512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352425" y="2473325"/>
            <a:ext cx="12668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E73"/>
              </a:buClr>
              <a:buSzPts val="1400"/>
              <a:buFont typeface="Arial Black"/>
              <a:buNone/>
            </a:pPr>
            <a:r>
              <a:rPr lang="en-US" sz="1400" b="0" i="0" u="none">
                <a:solidFill>
                  <a:srgbClr val="00FE73"/>
                </a:solidFill>
                <a:latin typeface="Arial Black"/>
                <a:ea typeface="Arial Black"/>
                <a:cs typeface="Arial Black"/>
                <a:sym typeface="Arial Black"/>
              </a:rPr>
              <a:t>Integração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004AB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1D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2084</Words>
  <Application>Microsoft Office PowerPoint</Application>
  <PresentationFormat>Apresentação na tela (4:3)</PresentationFormat>
  <Paragraphs>352</Paragraphs>
  <Slides>56</Slides>
  <Notes>46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Calibri</vt:lpstr>
      <vt:lpstr>Times New Roman</vt:lpstr>
      <vt:lpstr>Design padrão</vt:lpstr>
      <vt:lpstr>Microsoft Word 97 - 2003 Document</vt:lpstr>
      <vt:lpstr>Bitmap Image</vt:lpstr>
      <vt:lpstr>Psicologia Cognitiva</vt:lpstr>
      <vt:lpstr>Apresentação do PowerPoint</vt:lpstr>
      <vt:lpstr>Apresentação do PowerPoint</vt:lpstr>
      <vt:lpstr>Apresentação do PowerPoint</vt:lpstr>
      <vt:lpstr>Apresentação do PowerPoint</vt:lpstr>
      <vt:lpstr>Processos Pré-conscientes</vt:lpstr>
      <vt:lpstr>Paradigmas de Habituação - Desabituação</vt:lpstr>
      <vt:lpstr>Processos Automáticos x controlados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Broadbent (1958) – Modelo de seleção precoce</vt:lpstr>
      <vt:lpstr>Apresentação do PowerPoint</vt:lpstr>
      <vt:lpstr>Apresentação do PowerPoint</vt:lpstr>
      <vt:lpstr>Modelos de atenção seletiva   Modelo de seleção tardia (Deutsch e Deutsch, 1963) </vt:lpstr>
      <vt:lpstr>Apresentação do PowerPoint</vt:lpstr>
      <vt:lpstr>Teoria da Carga da Atenção e (do) Controle Cognitivo</vt:lpstr>
      <vt:lpstr>Paradigma de competição de resposta   Tarefa identificar o alvo no Círculo (X ou N)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Norman e Shallice (1982) </vt:lpstr>
      <vt:lpstr>Apresentação do PowerPoint</vt:lpstr>
      <vt:lpstr>Apresentação do PowerPoint</vt:lpstr>
      <vt:lpstr>Apresentação do PowerPoint</vt:lpstr>
      <vt:lpstr>Diferenças individuais</vt:lpstr>
      <vt:lpstr>Apresentação do PowerPoint</vt:lpstr>
      <vt:lpstr>Apresentação do PowerPoint</vt:lpstr>
      <vt:lpstr>Figura complexa de Rey.</vt:lpstr>
      <vt:lpstr>Teste Hayling (Burgess &amp; Shalice, 1996) </vt:lpstr>
      <vt:lpstr>Apresentação do PowerPoint</vt:lpstr>
      <vt:lpstr>Teste Brixton (Burgess &amp; Shalice, 1996)  - Livreto com 56 páginas, cada página com 9 pontos brancos e um preto.  - Sujeito deve dizer em que posição estará o ponto preto na próxima página (sujeito deve descobrir a regra e, descobrir quando muda) </vt:lpstr>
      <vt:lpstr>Teste Brixton (Burgess &amp; Shalice, 1996)  - Livreto com 56 páginas, cada página com 9 pontos brancos e um preto.  - Sujeito deve dizer em que posição estará o ponto preto na próxima página (sujeito deve descobrir a regra e, descobrir quando muda) </vt:lpstr>
      <vt:lpstr>Apresentação do PowerPoint</vt:lpstr>
      <vt:lpstr>Diamond, A. (2013). Executive functions. Annual review of psychology, 64, 135.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Cognitiva</dc:title>
  <dc:creator>JAS21</dc:creator>
  <cp:lastModifiedBy>Galera</cp:lastModifiedBy>
  <cp:revision>3</cp:revision>
  <dcterms:created xsi:type="dcterms:W3CDTF">2005-08-10T15:28:45Z</dcterms:created>
  <dcterms:modified xsi:type="dcterms:W3CDTF">2022-11-30T15:10:05Z</dcterms:modified>
</cp:coreProperties>
</file>