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75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E78D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édio 2 - Ênfas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Nenhum Estilo, Grade de Tabe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073A0DAA-6AF3-43AB-8588-CEC1D06C72B9}" styleName="Estilo Mé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118" autoAdjust="0"/>
    <p:restoredTop sz="94660"/>
  </p:normalViewPr>
  <p:slideViewPr>
    <p:cSldViewPr>
      <p:cViewPr varScale="1">
        <p:scale>
          <a:sx n="65" d="100"/>
          <a:sy n="65" d="100"/>
        </p:scale>
        <p:origin x="1674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DE23-58F0-4870-BF63-C175FEEC0E92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F0A4F-EFE1-414A-8BA1-5FC00539F79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DE23-58F0-4870-BF63-C175FEEC0E92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F0A4F-EFE1-414A-8BA1-5FC00539F79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DE23-58F0-4870-BF63-C175FEEC0E92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F0A4F-EFE1-414A-8BA1-5FC00539F79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DE23-58F0-4870-BF63-C175FEEC0E92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F0A4F-EFE1-414A-8BA1-5FC00539F79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DE23-58F0-4870-BF63-C175FEEC0E92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F0A4F-EFE1-414A-8BA1-5FC00539F79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DE23-58F0-4870-BF63-C175FEEC0E92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F0A4F-EFE1-414A-8BA1-5FC00539F79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DE23-58F0-4870-BF63-C175FEEC0E92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F0A4F-EFE1-414A-8BA1-5FC00539F79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DE23-58F0-4870-BF63-C175FEEC0E92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F0A4F-EFE1-414A-8BA1-5FC00539F79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DE23-58F0-4870-BF63-C175FEEC0E92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F0A4F-EFE1-414A-8BA1-5FC00539F79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DE23-58F0-4870-BF63-C175FEEC0E92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F0A4F-EFE1-414A-8BA1-5FC00539F79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8ADE23-58F0-4870-BF63-C175FEEC0E92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02F0A4F-EFE1-414A-8BA1-5FC00539F79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estilo do título mestre</a:t>
            </a:r>
            <a:endParaRPr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8ADE23-58F0-4870-BF63-C175FEEC0E92}" type="datetimeFigureOut">
              <a:rPr lang="en-US" smtClean="0"/>
              <a:pPr/>
              <a:t>8/9/2016</a:t>
            </a:fld>
            <a:endParaRPr lang="en-US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02F0A4F-EFE1-414A-8BA1-5FC00539F79F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br>
              <a:rPr lang="en-US" dirty="0"/>
            </a:br>
            <a:r>
              <a:rPr lang="en-US" dirty="0"/>
              <a:t>O PROJECT MODEL CANVAS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José Antonio </a:t>
            </a:r>
            <a:r>
              <a:rPr lang="en-US" dirty="0" err="1"/>
              <a:t>Lerosa</a:t>
            </a:r>
            <a:r>
              <a:rPr lang="en-US" dirty="0"/>
              <a:t> de </a:t>
            </a:r>
            <a:r>
              <a:rPr lang="en-US" dirty="0" err="1"/>
              <a:t>Siqueira</a:t>
            </a:r>
            <a:endParaRPr 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 cstate="print"/>
          <a:srcRect l="9356" r="9560"/>
          <a:stretch/>
        </p:blipFill>
        <p:spPr>
          <a:xfrm>
            <a:off x="76559" y="95537"/>
            <a:ext cx="8995637" cy="6237311"/>
          </a:xfrm>
          <a:prstGeom prst="rect">
            <a:avLst/>
          </a:prstGeom>
        </p:spPr>
      </p:pic>
      <p:sp>
        <p:nvSpPr>
          <p:cNvPr id="5" name="Texto explicativo retangular com cantos arredondados 4"/>
          <p:cNvSpPr/>
          <p:nvPr/>
        </p:nvSpPr>
        <p:spPr>
          <a:xfrm>
            <a:off x="3347864" y="1596739"/>
            <a:ext cx="2880320" cy="1224136"/>
          </a:xfrm>
          <a:prstGeom prst="wedgeRoundRectCallout">
            <a:avLst>
              <a:gd name="adj1" fmla="val -66111"/>
              <a:gd name="adj2" fmla="val -79091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>
                <a:solidFill>
                  <a:schemeClr val="tx1"/>
                </a:solidFill>
              </a:rPr>
              <a:t>4. Principal produto, serviço ou resultado do projeto</a:t>
            </a:r>
          </a:p>
        </p:txBody>
      </p:sp>
    </p:spTree>
    <p:extLst>
      <p:ext uri="{BB962C8B-B14F-4D97-AF65-F5344CB8AC3E}">
        <p14:creationId xmlns:p14="http://schemas.microsoft.com/office/powerpoint/2010/main" val="28982071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 cstate="print"/>
          <a:srcRect l="9356" r="9560"/>
          <a:stretch/>
        </p:blipFill>
        <p:spPr>
          <a:xfrm>
            <a:off x="76559" y="95537"/>
            <a:ext cx="8995637" cy="6237311"/>
          </a:xfrm>
          <a:prstGeom prst="rect">
            <a:avLst/>
          </a:prstGeom>
        </p:spPr>
      </p:pic>
      <p:sp>
        <p:nvSpPr>
          <p:cNvPr id="5" name="Texto explicativo retangular com cantos arredondados 4"/>
          <p:cNvSpPr/>
          <p:nvPr/>
        </p:nvSpPr>
        <p:spPr>
          <a:xfrm>
            <a:off x="3059832" y="3068960"/>
            <a:ext cx="2880320" cy="1224136"/>
          </a:xfrm>
          <a:prstGeom prst="wedgeRoundRectCallout">
            <a:avLst>
              <a:gd name="adj1" fmla="val -66111"/>
              <a:gd name="adj2" fmla="val -79091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>
                <a:solidFill>
                  <a:schemeClr val="tx1"/>
                </a:solidFill>
              </a:rPr>
              <a:t>5. Necessidades do cliente em relação ao produto</a:t>
            </a:r>
          </a:p>
        </p:txBody>
      </p:sp>
    </p:spTree>
    <p:extLst>
      <p:ext uri="{BB962C8B-B14F-4D97-AF65-F5344CB8AC3E}">
        <p14:creationId xmlns:p14="http://schemas.microsoft.com/office/powerpoint/2010/main" val="41252565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 cstate="print"/>
          <a:srcRect l="9356" r="9560"/>
          <a:stretch/>
        </p:blipFill>
        <p:spPr>
          <a:xfrm>
            <a:off x="76559" y="95537"/>
            <a:ext cx="8995637" cy="6237311"/>
          </a:xfrm>
          <a:prstGeom prst="rect">
            <a:avLst/>
          </a:prstGeom>
        </p:spPr>
      </p:pic>
      <p:sp>
        <p:nvSpPr>
          <p:cNvPr id="5" name="Texto explicativo retangular com cantos arredondados 4"/>
          <p:cNvSpPr/>
          <p:nvPr/>
        </p:nvSpPr>
        <p:spPr>
          <a:xfrm>
            <a:off x="4944414" y="1596739"/>
            <a:ext cx="2880320" cy="1224136"/>
          </a:xfrm>
          <a:prstGeom prst="wedgeRoundRectCallout">
            <a:avLst>
              <a:gd name="adj1" fmla="val -66111"/>
              <a:gd name="adj2" fmla="val -79091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>
                <a:solidFill>
                  <a:schemeClr val="tx1"/>
                </a:solidFill>
              </a:rPr>
              <a:t>6. De quem, de fora, o sucesso do projeto depende</a:t>
            </a:r>
          </a:p>
        </p:txBody>
      </p:sp>
    </p:spTree>
    <p:extLst>
      <p:ext uri="{BB962C8B-B14F-4D97-AF65-F5344CB8AC3E}">
        <p14:creationId xmlns:p14="http://schemas.microsoft.com/office/powerpoint/2010/main" val="291857741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 cstate="print"/>
          <a:srcRect l="9356" r="9560"/>
          <a:stretch/>
        </p:blipFill>
        <p:spPr>
          <a:xfrm>
            <a:off x="76559" y="95537"/>
            <a:ext cx="8995637" cy="6237311"/>
          </a:xfrm>
          <a:prstGeom prst="rect">
            <a:avLst/>
          </a:prstGeom>
        </p:spPr>
      </p:pic>
      <p:sp>
        <p:nvSpPr>
          <p:cNvPr id="5" name="Texto explicativo retangular com cantos arredondados 4"/>
          <p:cNvSpPr/>
          <p:nvPr/>
        </p:nvSpPr>
        <p:spPr>
          <a:xfrm>
            <a:off x="4355976" y="3264571"/>
            <a:ext cx="2880320" cy="1224136"/>
          </a:xfrm>
          <a:prstGeom prst="wedgeRoundRectCallout">
            <a:avLst>
              <a:gd name="adj1" fmla="val -66111"/>
              <a:gd name="adj2" fmla="val -79091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>
                <a:solidFill>
                  <a:schemeClr val="tx1"/>
                </a:solidFill>
              </a:rPr>
              <a:t>7. Pessoas total ou parcialmente subordinadas ao projeto</a:t>
            </a:r>
          </a:p>
        </p:txBody>
      </p:sp>
    </p:spTree>
    <p:extLst>
      <p:ext uri="{BB962C8B-B14F-4D97-AF65-F5344CB8AC3E}">
        <p14:creationId xmlns:p14="http://schemas.microsoft.com/office/powerpoint/2010/main" val="29872709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 cstate="print"/>
          <a:srcRect l="9356" r="9560"/>
          <a:stretch/>
        </p:blipFill>
        <p:spPr>
          <a:xfrm>
            <a:off x="76559" y="95537"/>
            <a:ext cx="8995637" cy="6237311"/>
          </a:xfrm>
          <a:prstGeom prst="rect">
            <a:avLst/>
          </a:prstGeom>
        </p:spPr>
      </p:pic>
      <p:sp>
        <p:nvSpPr>
          <p:cNvPr id="5" name="Texto explicativo retangular com cantos arredondados 4"/>
          <p:cNvSpPr/>
          <p:nvPr/>
        </p:nvSpPr>
        <p:spPr>
          <a:xfrm>
            <a:off x="5652120" y="2132856"/>
            <a:ext cx="3227378" cy="1224136"/>
          </a:xfrm>
          <a:prstGeom prst="wedgeRoundRectCallout">
            <a:avLst>
              <a:gd name="adj1" fmla="val -47158"/>
              <a:gd name="adj2" fmla="val -113652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>
                <a:solidFill>
                  <a:schemeClr val="tx1"/>
                </a:solidFill>
              </a:rPr>
              <a:t>8. Suposições arbitrariamente supostas como certas sobre o ambiente externo ao projeto</a:t>
            </a:r>
          </a:p>
        </p:txBody>
      </p:sp>
    </p:spTree>
    <p:extLst>
      <p:ext uri="{BB962C8B-B14F-4D97-AF65-F5344CB8AC3E}">
        <p14:creationId xmlns:p14="http://schemas.microsoft.com/office/powerpoint/2010/main" val="28817337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 cstate="print"/>
          <a:srcRect l="9356" r="9560"/>
          <a:stretch/>
        </p:blipFill>
        <p:spPr>
          <a:xfrm>
            <a:off x="76559" y="95537"/>
            <a:ext cx="8995637" cy="6237311"/>
          </a:xfrm>
          <a:prstGeom prst="rect">
            <a:avLst/>
          </a:prstGeom>
        </p:spPr>
      </p:pic>
      <p:sp>
        <p:nvSpPr>
          <p:cNvPr id="5" name="Texto explicativo retangular com cantos arredondados 4"/>
          <p:cNvSpPr/>
          <p:nvPr/>
        </p:nvSpPr>
        <p:spPr>
          <a:xfrm>
            <a:off x="4788024" y="3645024"/>
            <a:ext cx="3227378" cy="1224136"/>
          </a:xfrm>
          <a:prstGeom prst="wedgeRoundRectCallout">
            <a:avLst>
              <a:gd name="adj1" fmla="val -47158"/>
              <a:gd name="adj2" fmla="val -113652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>
                <a:solidFill>
                  <a:prstClr val="black"/>
                </a:solidFill>
              </a:rPr>
              <a:t>9. Agrupamento simplicado de entregas</a:t>
            </a:r>
          </a:p>
        </p:txBody>
      </p:sp>
    </p:spTree>
    <p:extLst>
      <p:ext uri="{BB962C8B-B14F-4D97-AF65-F5344CB8AC3E}">
        <p14:creationId xmlns:p14="http://schemas.microsoft.com/office/powerpoint/2010/main" val="134969410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 cstate="print"/>
          <a:srcRect l="9356" r="9560"/>
          <a:stretch/>
        </p:blipFill>
        <p:spPr>
          <a:xfrm>
            <a:off x="76559" y="95537"/>
            <a:ext cx="8995637" cy="6237311"/>
          </a:xfrm>
          <a:prstGeom prst="rect">
            <a:avLst/>
          </a:prstGeom>
        </p:spPr>
      </p:pic>
      <p:sp>
        <p:nvSpPr>
          <p:cNvPr id="5" name="Texto explicativo retangular com cantos arredondados 4"/>
          <p:cNvSpPr/>
          <p:nvPr/>
        </p:nvSpPr>
        <p:spPr>
          <a:xfrm>
            <a:off x="4038431" y="5287813"/>
            <a:ext cx="3227378" cy="1224136"/>
          </a:xfrm>
          <a:prstGeom prst="wedgeRoundRectCallout">
            <a:avLst>
              <a:gd name="adj1" fmla="val -47158"/>
              <a:gd name="adj2" fmla="val -113652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>
                <a:solidFill>
                  <a:prstClr val="black"/>
                </a:solidFill>
              </a:rPr>
              <a:t>10. Limitações de qualquer origem, impostas ao trabalho realizado pela equipe</a:t>
            </a:r>
          </a:p>
          <a:p>
            <a:pPr algn="ctr"/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88733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 cstate="print"/>
          <a:srcRect l="9356" r="9560"/>
          <a:stretch/>
        </p:blipFill>
        <p:spPr>
          <a:xfrm>
            <a:off x="76559" y="95537"/>
            <a:ext cx="8995637" cy="6237311"/>
          </a:xfrm>
          <a:prstGeom prst="rect">
            <a:avLst/>
          </a:prstGeom>
        </p:spPr>
      </p:pic>
      <p:sp>
        <p:nvSpPr>
          <p:cNvPr id="5" name="Texto explicativo retangular com cantos arredondados 4"/>
          <p:cNvSpPr/>
          <p:nvPr/>
        </p:nvSpPr>
        <p:spPr>
          <a:xfrm>
            <a:off x="3059832" y="2708920"/>
            <a:ext cx="5315610" cy="1512168"/>
          </a:xfrm>
          <a:prstGeom prst="wedgeRoundRectCallout">
            <a:avLst>
              <a:gd name="adj1" fmla="val 39969"/>
              <a:gd name="adj2" fmla="val -148194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>
              <a:solidFill>
                <a:prstClr val="black"/>
              </a:solidFill>
            </a:endParaRPr>
          </a:p>
          <a:p>
            <a:pPr algn="ctr"/>
            <a:r>
              <a:rPr lang="pt-BR">
                <a:solidFill>
                  <a:prstClr val="black"/>
                </a:solidFill>
              </a:rPr>
              <a:t>11. </a:t>
            </a:r>
            <a:r>
              <a:rPr lang="pt-BR">
                <a:solidFill>
                  <a:schemeClr val="tx1"/>
                </a:solidFill>
                <a:latin typeface="Trebuchet MS" pitchFamily="34" charset="0"/>
              </a:rPr>
              <a:t>Eventos futuros </a:t>
            </a:r>
            <a:br>
              <a:rPr lang="pt-BR">
                <a:solidFill>
                  <a:schemeClr val="tx1"/>
                </a:solidFill>
                <a:latin typeface="Trebuchet MS" pitchFamily="34" charset="0"/>
              </a:rPr>
            </a:br>
            <a:r>
              <a:rPr lang="pt-BR">
                <a:solidFill>
                  <a:schemeClr val="tx1"/>
                </a:solidFill>
                <a:latin typeface="Trebuchet MS" pitchFamily="34" charset="0"/>
              </a:rPr>
              <a:t>e incertos que podem afetar</a:t>
            </a:r>
            <a:br>
              <a:rPr lang="pt-BR">
                <a:solidFill>
                  <a:schemeClr val="tx1"/>
                </a:solidFill>
                <a:latin typeface="Trebuchet MS" pitchFamily="34" charset="0"/>
              </a:rPr>
            </a:br>
            <a:r>
              <a:rPr lang="pt-BR">
                <a:solidFill>
                  <a:schemeClr val="tx1"/>
                </a:solidFill>
                <a:latin typeface="Trebuchet MS" pitchFamily="34" charset="0"/>
              </a:rPr>
              <a:t>o projeto e que não dependem da equipe</a:t>
            </a:r>
          </a:p>
          <a:p>
            <a:pPr algn="ctr"/>
            <a:endParaRPr lang="pt-BR">
              <a:solidFill>
                <a:prstClr val="black"/>
              </a:solidFill>
            </a:endParaRPr>
          </a:p>
          <a:p>
            <a:pPr algn="ctr"/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578535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 cstate="print"/>
          <a:srcRect l="9356" r="9560"/>
          <a:stretch/>
        </p:blipFill>
        <p:spPr>
          <a:xfrm>
            <a:off x="76559" y="95537"/>
            <a:ext cx="8995637" cy="6237311"/>
          </a:xfrm>
          <a:prstGeom prst="rect">
            <a:avLst/>
          </a:prstGeom>
        </p:spPr>
      </p:pic>
      <p:sp>
        <p:nvSpPr>
          <p:cNvPr id="5" name="Texto explicativo retangular com cantos arredondados 4"/>
          <p:cNvSpPr/>
          <p:nvPr/>
        </p:nvSpPr>
        <p:spPr>
          <a:xfrm>
            <a:off x="4395745" y="4393302"/>
            <a:ext cx="3227378" cy="1224136"/>
          </a:xfrm>
          <a:prstGeom prst="wedgeRoundRectCallout">
            <a:avLst>
              <a:gd name="adj1" fmla="val -642"/>
              <a:gd name="adj2" fmla="val -171627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85725" indent="-85725">
              <a:lnSpc>
                <a:spcPct val="85000"/>
              </a:lnSpc>
              <a:buFont typeface="Arial" pitchFamily="34" charset="0"/>
              <a:buChar char="•"/>
              <a:defRPr/>
            </a:pPr>
            <a:r>
              <a:rPr lang="pt-BR">
                <a:solidFill>
                  <a:prstClr val="black"/>
                </a:solidFill>
              </a:rPr>
              <a:t>12. </a:t>
            </a:r>
            <a:r>
              <a:rPr lang="pt-BR">
                <a:solidFill>
                  <a:schemeClr val="tx1"/>
                </a:solidFill>
                <a:latin typeface="Trebuchet MS" pitchFamily="34" charset="0"/>
              </a:rPr>
              <a:t>Distribuição das entregas no tempo</a:t>
            </a:r>
          </a:p>
          <a:p>
            <a:pPr algn="ctr"/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137057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 cstate="print"/>
          <a:srcRect l="9356" r="9560"/>
          <a:stretch/>
        </p:blipFill>
        <p:spPr>
          <a:xfrm>
            <a:off x="76559" y="95537"/>
            <a:ext cx="8995637" cy="6237311"/>
          </a:xfrm>
          <a:prstGeom prst="rect">
            <a:avLst/>
          </a:prstGeom>
        </p:spPr>
      </p:pic>
      <p:sp>
        <p:nvSpPr>
          <p:cNvPr id="5" name="Texto explicativo retangular com cantos arredondados 4"/>
          <p:cNvSpPr/>
          <p:nvPr/>
        </p:nvSpPr>
        <p:spPr>
          <a:xfrm>
            <a:off x="5220072" y="4587925"/>
            <a:ext cx="3227378" cy="1224136"/>
          </a:xfrm>
          <a:prstGeom prst="wedgeRoundRectCallout">
            <a:avLst>
              <a:gd name="adj1" fmla="val 15427"/>
              <a:gd name="adj2" fmla="val -192809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>
                <a:solidFill>
                  <a:prstClr val="black"/>
                </a:solidFill>
              </a:rPr>
              <a:t>13. Custos de cada um dos pacotes de entregas</a:t>
            </a:r>
          </a:p>
          <a:p>
            <a:pPr algn="ctr"/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175187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260648"/>
            <a:ext cx="8229600" cy="796950"/>
          </a:xfrm>
        </p:spPr>
        <p:txBody>
          <a:bodyPr>
            <a:normAutofit fontScale="90000"/>
          </a:bodyPr>
          <a:lstStyle/>
          <a:p>
            <a:br>
              <a:rPr lang="pt-BR" sz="3600" b="1" dirty="0"/>
            </a:br>
            <a:br>
              <a:rPr lang="pt-BR" sz="3600" b="1"/>
            </a:br>
            <a:r>
              <a:rPr lang="pt-BR" sz="3600" b="1"/>
              <a:t>Um painel de controle do projeto</a:t>
            </a:r>
            <a:endParaRPr lang="en-US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95536" y="1556792"/>
            <a:ext cx="8229600" cy="3561259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dirty="0"/>
              <a:t>Project Management Model Canvas (PM Canvas)</a:t>
            </a:r>
          </a:p>
          <a:p>
            <a:pPr>
              <a:buNone/>
            </a:pPr>
            <a:r>
              <a:rPr lang="en-US" dirty="0" err="1"/>
              <a:t>Usado</a:t>
            </a:r>
            <a:r>
              <a:rPr lang="en-US" dirty="0"/>
              <a:t> para:</a:t>
            </a:r>
          </a:p>
          <a:p>
            <a:pPr>
              <a:buFontTx/>
              <a:buChar char="-"/>
            </a:pPr>
            <a:r>
              <a:rPr lang="en-US" dirty="0" err="1"/>
              <a:t>Definir</a:t>
            </a:r>
            <a:endParaRPr lang="en-US" dirty="0"/>
          </a:p>
          <a:p>
            <a:pPr>
              <a:buFontTx/>
              <a:buChar char="-"/>
            </a:pPr>
            <a:r>
              <a:rPr lang="en-US" dirty="0" err="1"/>
              <a:t>Integrar</a:t>
            </a:r>
            <a:endParaRPr lang="en-US" dirty="0"/>
          </a:p>
          <a:p>
            <a:pPr>
              <a:buFontTx/>
              <a:buChar char="-"/>
            </a:pPr>
            <a:r>
              <a:rPr lang="en-US" dirty="0"/>
              <a:t>Resolver</a:t>
            </a:r>
          </a:p>
          <a:p>
            <a:pPr>
              <a:buFontTx/>
              <a:buChar char="-"/>
            </a:pPr>
            <a:r>
              <a:rPr lang="en-US" dirty="0" err="1"/>
              <a:t>Comunicar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>
              <a:buNone/>
            </a:pPr>
            <a:r>
              <a:rPr lang="pt-BR" sz="1600" b="1" dirty="0"/>
              <a:t> </a:t>
            </a:r>
            <a:endParaRPr lang="en-US" sz="1600" dirty="0"/>
          </a:p>
        </p:txBody>
      </p:sp>
      <p:sp>
        <p:nvSpPr>
          <p:cNvPr id="5" name="CaixaDeTexto 4"/>
          <p:cNvSpPr txBox="1"/>
          <p:nvPr/>
        </p:nvSpPr>
        <p:spPr>
          <a:xfrm>
            <a:off x="539552" y="5445224"/>
            <a:ext cx="756084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600" dirty="0"/>
              <a:t>VAMOS ABRIR O PROJETO EU MAGRO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 cstate="print"/>
          <a:srcRect l="9356" r="9560"/>
          <a:stretch/>
        </p:blipFill>
        <p:spPr>
          <a:xfrm>
            <a:off x="76559" y="95537"/>
            <a:ext cx="8995637" cy="6237311"/>
          </a:xfrm>
          <a:prstGeom prst="rect">
            <a:avLst/>
          </a:prstGeom>
        </p:spPr>
      </p:pic>
      <p:sp>
        <p:nvSpPr>
          <p:cNvPr id="5" name="Texto explicativo retangular com cantos arredondados 4"/>
          <p:cNvSpPr/>
          <p:nvPr/>
        </p:nvSpPr>
        <p:spPr>
          <a:xfrm>
            <a:off x="4038431" y="5287813"/>
            <a:ext cx="3227378" cy="1224136"/>
          </a:xfrm>
          <a:prstGeom prst="wedgeRoundRectCallout">
            <a:avLst>
              <a:gd name="adj1" fmla="val 55178"/>
              <a:gd name="adj2" fmla="val -113652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>
                <a:solidFill>
                  <a:prstClr val="black"/>
                </a:solidFill>
              </a:rPr>
              <a:t>14. Problemas que impedem a continuidade dos trabalhos</a:t>
            </a:r>
          </a:p>
          <a:p>
            <a:pPr algn="ctr"/>
            <a:endParaRPr lang="pt-BR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029603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 cstate="print"/>
          <a:srcRect l="9356" r="9560"/>
          <a:stretch/>
        </p:blipFill>
        <p:spPr>
          <a:xfrm>
            <a:off x="76559" y="95537"/>
            <a:ext cx="8995637" cy="62373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1295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 cstate="print"/>
          <a:srcRect l="9356" r="9560"/>
          <a:stretch/>
        </p:blipFill>
        <p:spPr>
          <a:xfrm>
            <a:off x="76559" y="95537"/>
            <a:ext cx="8995637" cy="6237311"/>
          </a:xfrm>
          <a:prstGeom prst="rect">
            <a:avLst/>
          </a:prstGeom>
        </p:spPr>
      </p:pic>
      <p:sp>
        <p:nvSpPr>
          <p:cNvPr id="5" name="Retângulo 4"/>
          <p:cNvSpPr/>
          <p:nvPr/>
        </p:nvSpPr>
        <p:spPr>
          <a:xfrm>
            <a:off x="179512" y="836712"/>
            <a:ext cx="1728192" cy="4896544"/>
          </a:xfrm>
          <a:prstGeom prst="rect">
            <a:avLst/>
          </a:prstGeom>
          <a:solidFill>
            <a:srgbClr val="FFFF00">
              <a:alpha val="51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6" name="CaixaDeTexto 5"/>
          <p:cNvSpPr txBox="1"/>
          <p:nvPr/>
        </p:nvSpPr>
        <p:spPr>
          <a:xfrm>
            <a:off x="457200" y="2564904"/>
            <a:ext cx="13064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POR QUE?</a:t>
            </a:r>
          </a:p>
        </p:txBody>
      </p:sp>
      <p:sp>
        <p:nvSpPr>
          <p:cNvPr id="7" name="Retângulo 6"/>
          <p:cNvSpPr/>
          <p:nvPr/>
        </p:nvSpPr>
        <p:spPr>
          <a:xfrm>
            <a:off x="1933838" y="836712"/>
            <a:ext cx="1774065" cy="4896544"/>
          </a:xfrm>
          <a:prstGeom prst="rect">
            <a:avLst/>
          </a:prstGeom>
          <a:solidFill>
            <a:srgbClr val="7030A0">
              <a:alpha val="65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8" name="CaixaDeTexto 7"/>
          <p:cNvSpPr txBox="1"/>
          <p:nvPr/>
        </p:nvSpPr>
        <p:spPr>
          <a:xfrm>
            <a:off x="2211526" y="2564904"/>
            <a:ext cx="134116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>
                <a:solidFill>
                  <a:schemeClr val="bg1"/>
                </a:solidFill>
              </a:rPr>
              <a:t>O QUE?</a:t>
            </a:r>
          </a:p>
        </p:txBody>
      </p:sp>
      <p:sp>
        <p:nvSpPr>
          <p:cNvPr id="9" name="CaixaDeTexto 8"/>
          <p:cNvSpPr txBox="1"/>
          <p:nvPr/>
        </p:nvSpPr>
        <p:spPr>
          <a:xfrm>
            <a:off x="3923928" y="1844824"/>
            <a:ext cx="12241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QUEM?</a:t>
            </a:r>
          </a:p>
        </p:txBody>
      </p:sp>
      <p:sp>
        <p:nvSpPr>
          <p:cNvPr id="10" name="Retângulo 9"/>
          <p:cNvSpPr/>
          <p:nvPr/>
        </p:nvSpPr>
        <p:spPr>
          <a:xfrm>
            <a:off x="3734037" y="836712"/>
            <a:ext cx="1702059" cy="1728192"/>
          </a:xfrm>
          <a:prstGeom prst="rect">
            <a:avLst/>
          </a:prstGeom>
          <a:solidFill>
            <a:schemeClr val="bg1">
              <a:alpha val="28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1" name="Retângulo 10"/>
          <p:cNvSpPr/>
          <p:nvPr/>
        </p:nvSpPr>
        <p:spPr>
          <a:xfrm>
            <a:off x="5515057" y="836712"/>
            <a:ext cx="1721239" cy="1728192"/>
          </a:xfrm>
          <a:prstGeom prst="rect">
            <a:avLst/>
          </a:prstGeom>
          <a:solidFill>
            <a:schemeClr val="tx2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2" name="Retângulo 11"/>
          <p:cNvSpPr/>
          <p:nvPr/>
        </p:nvSpPr>
        <p:spPr>
          <a:xfrm>
            <a:off x="3734037" y="4221088"/>
            <a:ext cx="3502259" cy="1512168"/>
          </a:xfrm>
          <a:prstGeom prst="rect">
            <a:avLst/>
          </a:prstGeom>
          <a:solidFill>
            <a:schemeClr val="tx2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5" name="Retângulo 14"/>
          <p:cNvSpPr/>
          <p:nvPr/>
        </p:nvSpPr>
        <p:spPr>
          <a:xfrm>
            <a:off x="4791793" y="2618879"/>
            <a:ext cx="1004344" cy="1602209"/>
          </a:xfrm>
          <a:prstGeom prst="rect">
            <a:avLst/>
          </a:prstGeom>
          <a:solidFill>
            <a:schemeClr val="tx2">
              <a:lumMod val="40000"/>
              <a:lumOff val="6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6" name="CaixaDeTexto 15"/>
          <p:cNvSpPr txBox="1"/>
          <p:nvPr/>
        </p:nvSpPr>
        <p:spPr>
          <a:xfrm>
            <a:off x="4860031" y="3126978"/>
            <a:ext cx="93610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COMO?</a:t>
            </a:r>
          </a:p>
        </p:txBody>
      </p:sp>
      <p:sp>
        <p:nvSpPr>
          <p:cNvPr id="18" name="Retângulo 17"/>
          <p:cNvSpPr/>
          <p:nvPr/>
        </p:nvSpPr>
        <p:spPr>
          <a:xfrm>
            <a:off x="5796137" y="2618879"/>
            <a:ext cx="3168351" cy="1602209"/>
          </a:xfrm>
          <a:prstGeom prst="rect">
            <a:avLst/>
          </a:prstGeom>
          <a:solidFill>
            <a:srgbClr val="92D050">
              <a:alpha val="50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19" name="CaixaDeTexto 18"/>
          <p:cNvSpPr txBox="1"/>
          <p:nvPr/>
        </p:nvSpPr>
        <p:spPr>
          <a:xfrm>
            <a:off x="6228184" y="3126978"/>
            <a:ext cx="22322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QUANDO E QUANTO?</a:t>
            </a:r>
          </a:p>
        </p:txBody>
      </p:sp>
      <p:sp>
        <p:nvSpPr>
          <p:cNvPr id="20" name="Retângulo 19"/>
          <p:cNvSpPr/>
          <p:nvPr/>
        </p:nvSpPr>
        <p:spPr>
          <a:xfrm>
            <a:off x="7236296" y="836712"/>
            <a:ext cx="1728192" cy="1728192"/>
          </a:xfrm>
          <a:prstGeom prst="rect">
            <a:avLst/>
          </a:prstGeom>
          <a:solidFill>
            <a:schemeClr val="accent6">
              <a:lumMod val="75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1" name="Retângulo 20"/>
          <p:cNvSpPr/>
          <p:nvPr/>
        </p:nvSpPr>
        <p:spPr>
          <a:xfrm>
            <a:off x="7236296" y="4275063"/>
            <a:ext cx="1728192" cy="1458193"/>
          </a:xfrm>
          <a:prstGeom prst="rect">
            <a:avLst/>
          </a:prstGeom>
          <a:solidFill>
            <a:schemeClr val="tx1">
              <a:lumMod val="50000"/>
              <a:lumOff val="50000"/>
              <a:alpha val="5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/>
          </a:p>
        </p:txBody>
      </p:sp>
      <p:sp>
        <p:nvSpPr>
          <p:cNvPr id="22" name="CaixaDeTexto 21"/>
          <p:cNvSpPr txBox="1"/>
          <p:nvPr/>
        </p:nvSpPr>
        <p:spPr>
          <a:xfrm>
            <a:off x="7315257" y="1417638"/>
            <a:ext cx="137154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FIQUE DE OLHO!</a:t>
            </a:r>
          </a:p>
        </p:txBody>
      </p:sp>
      <p:sp>
        <p:nvSpPr>
          <p:cNvPr id="23" name="CaixaDeTexto 22"/>
          <p:cNvSpPr txBox="1"/>
          <p:nvPr/>
        </p:nvSpPr>
        <p:spPr>
          <a:xfrm>
            <a:off x="7315257" y="4653136"/>
            <a:ext cx="15052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/>
              <a:t>PEPINOS</a:t>
            </a:r>
          </a:p>
        </p:txBody>
      </p:sp>
    </p:spTree>
    <p:extLst>
      <p:ext uri="{BB962C8B-B14F-4D97-AF65-F5344CB8AC3E}">
        <p14:creationId xmlns:p14="http://schemas.microsoft.com/office/powerpoint/2010/main" val="2824218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 cstate="print"/>
          <a:srcRect l="9356" r="9560"/>
          <a:stretch/>
        </p:blipFill>
        <p:spPr>
          <a:xfrm>
            <a:off x="76559" y="95537"/>
            <a:ext cx="8995637" cy="6237311"/>
          </a:xfrm>
          <a:prstGeom prst="rect">
            <a:avLst/>
          </a:prstGeom>
        </p:spPr>
      </p:pic>
      <p:sp>
        <p:nvSpPr>
          <p:cNvPr id="5" name="Texto explicativo retangular com cantos arredondados 4"/>
          <p:cNvSpPr/>
          <p:nvPr/>
        </p:nvSpPr>
        <p:spPr>
          <a:xfrm>
            <a:off x="1475656" y="859822"/>
            <a:ext cx="2880320" cy="1224136"/>
          </a:xfrm>
          <a:prstGeom prst="wedgeRoundRectCallout">
            <a:avLst>
              <a:gd name="adj1" fmla="val -66111"/>
              <a:gd name="adj2" fmla="val -79091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>
                <a:solidFill>
                  <a:schemeClr val="tx1"/>
                </a:solidFill>
              </a:rPr>
              <a:t>Nome/número da equipe</a:t>
            </a:r>
          </a:p>
        </p:txBody>
      </p:sp>
    </p:spTree>
    <p:extLst>
      <p:ext uri="{BB962C8B-B14F-4D97-AF65-F5344CB8AC3E}">
        <p14:creationId xmlns:p14="http://schemas.microsoft.com/office/powerpoint/2010/main" val="19414694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 cstate="print"/>
          <a:srcRect l="9356" r="9560"/>
          <a:stretch/>
        </p:blipFill>
        <p:spPr>
          <a:xfrm>
            <a:off x="76559" y="95537"/>
            <a:ext cx="8995637" cy="6237311"/>
          </a:xfrm>
          <a:prstGeom prst="rect">
            <a:avLst/>
          </a:prstGeom>
        </p:spPr>
      </p:pic>
      <p:sp>
        <p:nvSpPr>
          <p:cNvPr id="5" name="Texto explicativo retangular com cantos arredondados 4"/>
          <p:cNvSpPr/>
          <p:nvPr/>
        </p:nvSpPr>
        <p:spPr>
          <a:xfrm>
            <a:off x="3347864" y="918828"/>
            <a:ext cx="2880320" cy="1224136"/>
          </a:xfrm>
          <a:prstGeom prst="wedgeRoundRectCallout">
            <a:avLst>
              <a:gd name="adj1" fmla="val -66111"/>
              <a:gd name="adj2" fmla="val -79091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>
                <a:solidFill>
                  <a:schemeClr val="tx1"/>
                </a:solidFill>
              </a:rPr>
              <a:t>Uma frase curta começando com um verbo no infinitivo, que consegue sumarizar o projeto</a:t>
            </a:r>
          </a:p>
        </p:txBody>
      </p:sp>
    </p:spTree>
    <p:extLst>
      <p:ext uri="{BB962C8B-B14F-4D97-AF65-F5344CB8AC3E}">
        <p14:creationId xmlns:p14="http://schemas.microsoft.com/office/powerpoint/2010/main" val="2722183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 cstate="print"/>
          <a:srcRect l="9356" r="9560"/>
          <a:stretch/>
        </p:blipFill>
        <p:spPr>
          <a:xfrm>
            <a:off x="76559" y="95537"/>
            <a:ext cx="8995637" cy="6237311"/>
          </a:xfrm>
          <a:prstGeom prst="rect">
            <a:avLst/>
          </a:prstGeom>
        </p:spPr>
      </p:pic>
      <p:sp>
        <p:nvSpPr>
          <p:cNvPr id="5" name="Texto explicativo retangular com cantos arredondados 4"/>
          <p:cNvSpPr/>
          <p:nvPr/>
        </p:nvSpPr>
        <p:spPr>
          <a:xfrm>
            <a:off x="1043608" y="1393515"/>
            <a:ext cx="2880320" cy="1224136"/>
          </a:xfrm>
          <a:prstGeom prst="wedgeRoundRectCallout">
            <a:avLst>
              <a:gd name="adj1" fmla="val -66111"/>
              <a:gd name="adj2" fmla="val -79091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>
                <a:solidFill>
                  <a:schemeClr val="tx1"/>
                </a:solidFill>
              </a:rPr>
              <a:t>1. Dores, problemas, necessidades não atendidas</a:t>
            </a:r>
          </a:p>
        </p:txBody>
      </p:sp>
    </p:spTree>
    <p:extLst>
      <p:ext uri="{BB962C8B-B14F-4D97-AF65-F5344CB8AC3E}">
        <p14:creationId xmlns:p14="http://schemas.microsoft.com/office/powerpoint/2010/main" val="20929685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 cstate="print"/>
          <a:srcRect l="9356" r="9560"/>
          <a:stretch/>
        </p:blipFill>
        <p:spPr>
          <a:xfrm>
            <a:off x="76559" y="95537"/>
            <a:ext cx="8995637" cy="6237311"/>
          </a:xfrm>
          <a:prstGeom prst="rect">
            <a:avLst/>
          </a:prstGeom>
        </p:spPr>
      </p:pic>
      <p:sp>
        <p:nvSpPr>
          <p:cNvPr id="5" name="Texto explicativo retangular com cantos arredondados 4"/>
          <p:cNvSpPr/>
          <p:nvPr/>
        </p:nvSpPr>
        <p:spPr>
          <a:xfrm>
            <a:off x="1115616" y="2852936"/>
            <a:ext cx="2880320" cy="1224136"/>
          </a:xfrm>
          <a:prstGeom prst="wedgeRoundRectCallout">
            <a:avLst>
              <a:gd name="adj1" fmla="val -66111"/>
              <a:gd name="adj2" fmla="val -79091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>
                <a:solidFill>
                  <a:schemeClr val="tx1"/>
                </a:solidFill>
              </a:rPr>
              <a:t>2. A meta - clara, como é medida e quando; precisa ser alcançável (teto), mas relevante (piso)</a:t>
            </a:r>
          </a:p>
        </p:txBody>
      </p:sp>
    </p:spTree>
    <p:extLst>
      <p:ext uri="{BB962C8B-B14F-4D97-AF65-F5344CB8AC3E}">
        <p14:creationId xmlns:p14="http://schemas.microsoft.com/office/powerpoint/2010/main" val="40780374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 rotWithShape="1">
          <a:blip r:embed="rId2" cstate="print"/>
          <a:srcRect l="9356" r="9560"/>
          <a:stretch/>
        </p:blipFill>
        <p:spPr>
          <a:xfrm>
            <a:off x="76559" y="95537"/>
            <a:ext cx="8995637" cy="6237311"/>
          </a:xfrm>
          <a:prstGeom prst="rect">
            <a:avLst/>
          </a:prstGeom>
        </p:spPr>
      </p:pic>
      <p:sp>
        <p:nvSpPr>
          <p:cNvPr id="5" name="Texto explicativo retangular com cantos arredondados 4"/>
          <p:cNvSpPr/>
          <p:nvPr/>
        </p:nvSpPr>
        <p:spPr>
          <a:xfrm>
            <a:off x="1259632" y="4725144"/>
            <a:ext cx="2880320" cy="1224136"/>
          </a:xfrm>
          <a:prstGeom prst="wedgeRoundRectCallout">
            <a:avLst>
              <a:gd name="adj1" fmla="val -66111"/>
              <a:gd name="adj2" fmla="val -79091"/>
              <a:gd name="adj3" fmla="val 16667"/>
            </a:avLst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>
                <a:solidFill>
                  <a:schemeClr val="tx1"/>
                </a:solidFill>
              </a:rPr>
              <a:t>3. O futuro: o que se espera que ocorra de bom se o projeto for bem sucedido</a:t>
            </a:r>
          </a:p>
        </p:txBody>
      </p:sp>
    </p:spTree>
    <p:extLst>
      <p:ext uri="{BB962C8B-B14F-4D97-AF65-F5344CB8AC3E}">
        <p14:creationId xmlns:p14="http://schemas.microsoft.com/office/powerpoint/2010/main" val="408836366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4421</TotalTime>
  <Words>219</Words>
  <Application>Microsoft Office PowerPoint</Application>
  <PresentationFormat>Apresentação na tela (4:3)</PresentationFormat>
  <Paragraphs>36</Paragraphs>
  <Slides>20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20</vt:i4>
      </vt:variant>
    </vt:vector>
  </HeadingPairs>
  <TitlesOfParts>
    <vt:vector size="24" baseType="lpstr">
      <vt:lpstr>Arial</vt:lpstr>
      <vt:lpstr>Calibri</vt:lpstr>
      <vt:lpstr>Trebuchet MS</vt:lpstr>
      <vt:lpstr>Tema do Office</vt:lpstr>
      <vt:lpstr> O PROJECT MODEL CANVAS</vt:lpstr>
      <vt:lpstr>  Um painel de controle do projeto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PPG1</dc:title>
  <dc:creator>jals</dc:creator>
  <cp:lastModifiedBy>Jose Siqueira</cp:lastModifiedBy>
  <cp:revision>58</cp:revision>
  <dcterms:created xsi:type="dcterms:W3CDTF">2014-02-06T19:30:55Z</dcterms:created>
  <dcterms:modified xsi:type="dcterms:W3CDTF">2016-08-09T23:22:32Z</dcterms:modified>
</cp:coreProperties>
</file>